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58" r:id="rId4"/>
    <p:sldId id="285" r:id="rId5"/>
    <p:sldId id="417" r:id="rId6"/>
    <p:sldId id="418" r:id="rId7"/>
    <p:sldId id="419" r:id="rId8"/>
    <p:sldId id="420" r:id="rId9"/>
    <p:sldId id="421" r:id="rId10"/>
    <p:sldId id="422" r:id="rId11"/>
    <p:sldId id="424" r:id="rId12"/>
    <p:sldId id="423" r:id="rId13"/>
    <p:sldId id="425" r:id="rId14"/>
    <p:sldId id="431" r:id="rId15"/>
    <p:sldId id="432" r:id="rId16"/>
    <p:sldId id="434" r:id="rId17"/>
    <p:sldId id="476" r:id="rId18"/>
    <p:sldId id="433" r:id="rId19"/>
    <p:sldId id="426" r:id="rId20"/>
    <p:sldId id="427" r:id="rId21"/>
    <p:sldId id="428" r:id="rId22"/>
    <p:sldId id="474" r:id="rId23"/>
    <p:sldId id="475" r:id="rId24"/>
    <p:sldId id="430" r:id="rId25"/>
    <p:sldId id="435" r:id="rId26"/>
    <p:sldId id="436" r:id="rId27"/>
    <p:sldId id="429" r:id="rId28"/>
    <p:sldId id="292" r:id="rId29"/>
    <p:sldId id="368" r:id="rId30"/>
    <p:sldId id="441" r:id="rId31"/>
    <p:sldId id="442" r:id="rId32"/>
    <p:sldId id="443" r:id="rId33"/>
    <p:sldId id="444" r:id="rId34"/>
    <p:sldId id="473" r:id="rId35"/>
    <p:sldId id="472" r:id="rId36"/>
    <p:sldId id="449" r:id="rId37"/>
    <p:sldId id="437" r:id="rId38"/>
    <p:sldId id="450" r:id="rId39"/>
    <p:sldId id="451" r:id="rId40"/>
    <p:sldId id="445" r:id="rId41"/>
    <p:sldId id="438" r:id="rId42"/>
    <p:sldId id="452" r:id="rId43"/>
    <p:sldId id="453" r:id="rId44"/>
    <p:sldId id="461" r:id="rId45"/>
    <p:sldId id="457" r:id="rId46"/>
    <p:sldId id="454" r:id="rId47"/>
    <p:sldId id="458" r:id="rId48"/>
    <p:sldId id="459" r:id="rId49"/>
    <p:sldId id="460" r:id="rId50"/>
    <p:sldId id="455" r:id="rId51"/>
    <p:sldId id="456" r:id="rId52"/>
    <p:sldId id="462" r:id="rId53"/>
    <p:sldId id="463" r:id="rId54"/>
    <p:sldId id="464" r:id="rId55"/>
    <p:sldId id="465" r:id="rId56"/>
    <p:sldId id="466" r:id="rId57"/>
    <p:sldId id="467" r:id="rId58"/>
    <p:sldId id="468" r:id="rId59"/>
    <p:sldId id="469" r:id="rId60"/>
    <p:sldId id="470" r:id="rId61"/>
    <p:sldId id="471" r:id="rId62"/>
    <p:sldId id="284" r:id="rId63"/>
  </p:sldIdLst>
  <p:sldSz cx="12192000" cy="6858000"/>
  <p:notesSz cx="6858000" cy="9144000"/>
  <p:custDataLst>
    <p:tags r:id="rId6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314C4C9D-AE76-4E05-B037-5A5DB805C9BD}">
          <p14:sldIdLst>
            <p14:sldId id="256"/>
          </p14:sldIdLst>
        </p14:section>
        <p14:section name="目录页" id="{008E412F-DBDA-49D6-8F52-3723921DFE03}">
          <p14:sldIdLst>
            <p14:sldId id="257"/>
          </p14:sldIdLst>
        </p14:section>
        <p14:section name="过渡页" id="{8A3C5D5E-FAF1-4CC7-AAB2-6446E7D3DE63}">
          <p14:sldIdLst>
            <p14:sldId id="258"/>
            <p14:sldId id="285"/>
            <p14:sldId id="417"/>
            <p14:sldId id="418"/>
            <p14:sldId id="419"/>
            <p14:sldId id="420"/>
            <p14:sldId id="421"/>
            <p14:sldId id="422"/>
            <p14:sldId id="424"/>
            <p14:sldId id="423"/>
            <p14:sldId id="425"/>
            <p14:sldId id="431"/>
            <p14:sldId id="432"/>
            <p14:sldId id="434"/>
            <p14:sldId id="476"/>
            <p14:sldId id="433"/>
            <p14:sldId id="426"/>
            <p14:sldId id="427"/>
            <p14:sldId id="428"/>
            <p14:sldId id="474"/>
            <p14:sldId id="475"/>
            <p14:sldId id="430"/>
            <p14:sldId id="435"/>
            <p14:sldId id="436"/>
            <p14:sldId id="429"/>
            <p14:sldId id="292"/>
            <p14:sldId id="368"/>
            <p14:sldId id="441"/>
            <p14:sldId id="442"/>
            <p14:sldId id="443"/>
            <p14:sldId id="444"/>
            <p14:sldId id="473"/>
            <p14:sldId id="472"/>
            <p14:sldId id="449"/>
            <p14:sldId id="437"/>
            <p14:sldId id="450"/>
            <p14:sldId id="451"/>
            <p14:sldId id="445"/>
            <p14:sldId id="438"/>
            <p14:sldId id="452"/>
            <p14:sldId id="453"/>
            <p14:sldId id="461"/>
            <p14:sldId id="457"/>
            <p14:sldId id="454"/>
            <p14:sldId id="458"/>
            <p14:sldId id="459"/>
            <p14:sldId id="460"/>
            <p14:sldId id="455"/>
            <p14:sldId id="456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</p14:sldIdLst>
        </p14:section>
        <p14:section name="结束页" id="{98773F69-2DDF-47CC-BD69-D575D8CAAC6E}">
          <p14:sldIdLst>
            <p14:sldId id="284"/>
          </p14:sldIdLst>
        </p14:section>
        <p14:section name="版权页" id="{C8AD3B51-1B7B-4E69-9180-4DEC6400FEC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29" userDrawn="1">
          <p15:clr>
            <a:srgbClr val="A4A3A4"/>
          </p15:clr>
        </p15:guide>
        <p15:guide id="2" orient="horz" pos="4190" userDrawn="1">
          <p15:clr>
            <a:srgbClr val="A4A3A4"/>
          </p15:clr>
        </p15:guide>
        <p15:guide id="3" pos="230" userDrawn="1">
          <p15:clr>
            <a:srgbClr val="A4A3A4"/>
          </p15:clr>
        </p15:guide>
        <p15:guide id="4" pos="7449" userDrawn="1">
          <p15:clr>
            <a:srgbClr val="A4A3A4"/>
          </p15:clr>
        </p15:guide>
        <p15:guide id="7" orient="horz" pos="4017" userDrawn="1">
          <p15:clr>
            <a:srgbClr val="A4A3A4"/>
          </p15:clr>
        </p15:guide>
        <p15:guide id="8" orient="horz" pos="3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7B500"/>
    <a:srgbClr val="B74B6F"/>
    <a:srgbClr val="0000CC"/>
    <a:srgbClr val="2D1DA3"/>
    <a:srgbClr val="CCDACC"/>
    <a:srgbClr val="00FFFF"/>
    <a:srgbClr val="033455"/>
    <a:srgbClr val="D4E4A0"/>
    <a:srgbClr val="DCC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18" autoAdjust="0"/>
  </p:normalViewPr>
  <p:slideViewPr>
    <p:cSldViewPr snapToGrid="0" showGuides="1">
      <p:cViewPr varScale="1">
        <p:scale>
          <a:sx n="91" d="100"/>
          <a:sy n="91" d="100"/>
        </p:scale>
        <p:origin x="331" y="53"/>
      </p:cViewPr>
      <p:guideLst>
        <p:guide orient="horz" pos="129"/>
        <p:guide orient="horz" pos="4190"/>
        <p:guide pos="230"/>
        <p:guide pos="7449"/>
        <p:guide orient="horz" pos="4017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2022-10-13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3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 完成后关闭编辑母版即可。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243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52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205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95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26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954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651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785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936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61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977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24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930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956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82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661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8153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4388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6871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2396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373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56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0430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1683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340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595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4207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8298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2254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6044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5867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8011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53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2175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102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0288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7875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6963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8418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5978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6063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0404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763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180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4768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4000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0758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723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4250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0528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3780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7074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6766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0736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03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7393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93698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09324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 完成后关闭编辑母版即可。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20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390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24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0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68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53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2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493829" y="6443180"/>
            <a:ext cx="1611085" cy="394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fld id="{FC915648-D7D8-4D47-AF2E-2616F9195BD5}" type="slidenum"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ctr">
                <a:lnSpc>
                  <a:spcPct val="120000"/>
                </a:lnSpc>
              </a:pPr>
              <a:t>‹#›</a:t>
            </a:fld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25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98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7" r:id="rId3"/>
    <p:sldLayoutId id="2147483672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4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6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28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0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emf"/><Relationship Id="rId5" Type="http://schemas.openxmlformats.org/officeDocument/2006/relationships/image" Target="../media/image30.png"/><Relationship Id="rId4" Type="http://schemas.openxmlformats.org/officeDocument/2006/relationships/oleObject" Target="../embeddings/oleObject11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3.png"/><Relationship Id="rId4" Type="http://schemas.openxmlformats.org/officeDocument/2006/relationships/oleObject" Target="../embeddings/oleObject12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5.png"/><Relationship Id="rId4" Type="http://schemas.openxmlformats.org/officeDocument/2006/relationships/oleObject" Target="../embeddings/oleObject14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58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6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s3.baidu.com/-fo3dSag_xI4khGko9WTAnF6hhy/baike/s%3D220/sign=c6dc62ef0ef3d7ca08f63874c21dbe3c/ac345982b2b7d0a2520a214cc9ef76094a369a1b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82" y="172899"/>
            <a:ext cx="1243061" cy="126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F9E8E92-6587-48DD-B299-370A81BE0A8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428" y="928356"/>
            <a:ext cx="5207913" cy="4748543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BFF94A7B-57E5-4D8B-B01C-2C7B7F50E83E}"/>
              </a:ext>
            </a:extLst>
          </p:cNvPr>
          <p:cNvGrpSpPr/>
          <p:nvPr/>
        </p:nvGrpSpPr>
        <p:grpSpPr>
          <a:xfrm>
            <a:off x="0" y="5645729"/>
            <a:ext cx="12192000" cy="1244334"/>
            <a:chOff x="0" y="5645729"/>
            <a:chExt cx="12192000" cy="124433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AC68F4A-44F1-4603-A383-D56F83DF97ED}"/>
                </a:ext>
              </a:extLst>
            </p:cNvPr>
            <p:cNvSpPr/>
            <p:nvPr/>
          </p:nvSpPr>
          <p:spPr>
            <a:xfrm>
              <a:off x="0" y="5676899"/>
              <a:ext cx="12192000" cy="1213164"/>
            </a:xfrm>
            <a:prstGeom prst="rect">
              <a:avLst/>
            </a:prstGeom>
            <a:solidFill>
              <a:srgbClr val="033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0BE2E99-B319-4F6F-A039-AB9C5DECCCB1}"/>
                </a:ext>
              </a:extLst>
            </p:cNvPr>
            <p:cNvSpPr/>
            <p:nvPr/>
          </p:nvSpPr>
          <p:spPr>
            <a:xfrm>
              <a:off x="0" y="5645729"/>
              <a:ext cx="12192000" cy="3048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PA_矩形 259">
            <a:extLst>
              <a:ext uri="{FF2B5EF4-FFF2-40B4-BE49-F238E27FC236}">
                <a16:creationId xmlns:a16="http://schemas.microsoft.com/office/drawing/2014/main" id="{58F6E0B6-B992-4A1D-B9FD-C581906ED4A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04362" y="6367572"/>
            <a:ext cx="6069212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2022</a:t>
            </a:r>
            <a:r>
              <a:rPr lang="zh-CN" altLang="en-US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年</a:t>
            </a:r>
            <a:r>
              <a:rPr lang="en-US" altLang="zh-CN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月</a:t>
            </a:r>
            <a:r>
              <a:rPr lang="en-US" altLang="zh-CN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19</a:t>
            </a:r>
            <a:r>
              <a:rPr lang="zh-CN" altLang="en-US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日星期六</a:t>
            </a:r>
            <a:r>
              <a:rPr lang="en-US" altLang="zh-CN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时</a:t>
            </a:r>
            <a:r>
              <a:rPr lang="en-US" altLang="zh-CN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23</a:t>
            </a:r>
            <a:r>
              <a:rPr lang="zh-CN" altLang="en-US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分</a:t>
            </a:r>
            <a:r>
              <a:rPr lang="en-US" altLang="zh-CN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44</a:t>
            </a:r>
            <a:r>
              <a:rPr lang="zh-CN" altLang="en-US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秒</a:t>
            </a:r>
            <a:endParaRPr lang="en-US" altLang="zh-CN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66">
            <a:extLst>
              <a:ext uri="{FF2B5EF4-FFF2-40B4-BE49-F238E27FC236}">
                <a16:creationId xmlns:a16="http://schemas.microsoft.com/office/drawing/2014/main" id="{2674166A-B663-4F67-AF25-35CD6EC9A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304331"/>
            <a:ext cx="58876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Black"/>
                <a:ea typeface="微软雅黑" panose="020B0503020204020204" pitchFamily="34" charset="-122"/>
                <a:cs typeface="Arial" panose="020B0604020202020204" pitchFamily="34" charset="0"/>
              </a:rPr>
              <a:t>苏州大学计算机科学与技术学院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Black"/>
                <a:ea typeface="微软雅黑" panose="020B0503020204020204" pitchFamily="34" charset="-122"/>
                <a:cs typeface="Arial" panose="020B0604020202020204" pitchFamily="34" charset="0"/>
              </a:rPr>
              <a:t>软件学院）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Black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03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8.1.2 </a:t>
            </a:r>
            <a:r>
              <a:rPr lang="zh-CN" altLang="en-US" sz="2400" b="1" spc="300" dirty="0" smtClean="0">
                <a:latin typeface="+mj-ea"/>
                <a:ea typeface="+mj-ea"/>
              </a:rPr>
              <a:t>数制</a:t>
            </a:r>
            <a:r>
              <a:rPr lang="zh-CN" altLang="en-US" sz="2400" b="1" spc="300" dirty="0">
                <a:latin typeface="+mj-ea"/>
                <a:ea typeface="+mj-ea"/>
              </a:rPr>
              <a:t>之间的转换方法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979166" y="1723071"/>
            <a:ext cx="2929573" cy="30965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175" y="1606029"/>
            <a:ext cx="4684295" cy="398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4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5F03F958-AE97-4130-8476-A73A6DA840B9}"/>
              </a:ext>
            </a:extLst>
          </p:cNvPr>
          <p:cNvSpPr/>
          <p:nvPr/>
        </p:nvSpPr>
        <p:spPr>
          <a:xfrm>
            <a:off x="0" y="4635500"/>
            <a:ext cx="12192000" cy="2222500"/>
          </a:xfrm>
          <a:prstGeom prst="rect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CF01750-7A0D-4169-A63B-6877571FDD0D}"/>
              </a:ext>
            </a:extLst>
          </p:cNvPr>
          <p:cNvSpPr txBox="1"/>
          <p:nvPr/>
        </p:nvSpPr>
        <p:spPr>
          <a:xfrm>
            <a:off x="0" y="2658203"/>
            <a:ext cx="12191999" cy="7571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b="1" spc="300" dirty="0" smtClean="0">
                <a:latin typeface="+mj-ea"/>
                <a:ea typeface="+mj-ea"/>
              </a:rPr>
              <a:t>8.2</a:t>
            </a:r>
            <a:r>
              <a:rPr lang="zh-CN" altLang="en-US" sz="3600" b="1" spc="300" dirty="0">
                <a:latin typeface="+mj-ea"/>
                <a:ea typeface="+mj-ea"/>
              </a:rPr>
              <a:t>计算机中信息的基本表示方式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1BE9768-DA90-4E91-9EB2-FBCB00DC3F09}"/>
              </a:ext>
            </a:extLst>
          </p:cNvPr>
          <p:cNvSpPr/>
          <p:nvPr/>
        </p:nvSpPr>
        <p:spPr>
          <a:xfrm>
            <a:off x="1" y="3489199"/>
            <a:ext cx="12191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cs typeface="Arial" panose="020B0604020202020204" pitchFamily="34" charset="0"/>
              </a:rPr>
              <a:t>Basic representation of information in computer</a:t>
            </a:r>
          </a:p>
        </p:txBody>
      </p:sp>
      <p:sp>
        <p:nvSpPr>
          <p:cNvPr id="2" name="矩形 1"/>
          <p:cNvSpPr/>
          <p:nvPr/>
        </p:nvSpPr>
        <p:spPr>
          <a:xfrm>
            <a:off x="2429100" y="4062349"/>
            <a:ext cx="1904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300" dirty="0" smtClean="0">
                <a:latin typeface="+mj-ea"/>
              </a:rPr>
              <a:t>信息</a:t>
            </a:r>
            <a:r>
              <a:rPr lang="en-US" altLang="zh-CN" b="1" spc="300" dirty="0" smtClean="0">
                <a:latin typeface="+mj-ea"/>
              </a:rPr>
              <a:t>:</a:t>
            </a:r>
            <a:r>
              <a:rPr lang="zh-CN" altLang="en-US" b="1" spc="300" dirty="0" smtClean="0">
                <a:latin typeface="+mj-ea"/>
              </a:rPr>
              <a:t>数、字符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89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8.2.1 </a:t>
            </a:r>
            <a:r>
              <a:rPr lang="zh-CN" altLang="en-US" sz="2400" b="1" spc="300" dirty="0">
                <a:latin typeface="+mj-ea"/>
                <a:ea typeface="+mj-ea"/>
              </a:rPr>
              <a:t>计算机中信息表示的相关基本概念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875874" y="1329809"/>
            <a:ext cx="2878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52095" algn="just">
              <a:spcBef>
                <a:spcPts val="720"/>
              </a:spcBef>
              <a:spcAft>
                <a:spcPts val="720"/>
              </a:spcAft>
              <a:tabLst>
                <a:tab pos="4024630" algn="l"/>
              </a:tabLst>
            </a:pPr>
            <a:r>
              <a:rPr lang="es-ES" altLang="zh-CN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．位、字节、机器字长</a:t>
            </a:r>
          </a:p>
        </p:txBody>
      </p:sp>
      <p:sp>
        <p:nvSpPr>
          <p:cNvPr id="6" name="矩形 5"/>
          <p:cNvSpPr/>
          <p:nvPr/>
        </p:nvSpPr>
        <p:spPr>
          <a:xfrm>
            <a:off x="1194695" y="4096178"/>
            <a:ext cx="2560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．机器数与真值</a:t>
            </a:r>
            <a:endParaRPr lang="zh-CN" altLang="en-US" dirty="0">
              <a:solidFill>
                <a:srgbClr val="000099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7520" y="1784866"/>
            <a:ext cx="103238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zh-CN" altLang="zh-CN" sz="16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位（</a:t>
            </a:r>
            <a:r>
              <a:rPr lang="en-US" altLang="zh-CN" sz="16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bit</a:t>
            </a:r>
            <a:r>
              <a:rPr lang="zh-CN" altLang="zh-CN" sz="16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）</a:t>
            </a:r>
            <a:r>
              <a:rPr lang="zh-CN" altLang="en-US" sz="16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zh-CN" sz="16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是</a:t>
            </a:r>
            <a:r>
              <a:rPr lang="zh-CN" altLang="zh-CN" sz="16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单个二进制数</a:t>
            </a:r>
            <a:r>
              <a:rPr lang="zh-CN" altLang="zh-CN" sz="16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码</a:t>
            </a:r>
            <a:r>
              <a:rPr lang="zh-CN" altLang="zh-CN" sz="16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，</a:t>
            </a:r>
            <a:r>
              <a:rPr lang="zh-CN" altLang="zh-CN" sz="16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是可以拥有两种状态的最小二进制值，分别用“</a:t>
            </a:r>
            <a:r>
              <a:rPr lang="en-US" altLang="zh-CN" sz="16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zh-CN" altLang="zh-CN" sz="16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”和“</a:t>
            </a:r>
            <a:r>
              <a:rPr lang="en-US" altLang="zh-CN" sz="16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zh-CN" sz="16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”表示</a:t>
            </a:r>
            <a:r>
              <a:rPr lang="zh-CN" altLang="zh-CN" sz="16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1600" dirty="0" smtClean="0">
              <a:solidFill>
                <a:srgbClr val="000099"/>
              </a:solidFill>
              <a:latin typeface="+mn-ea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en-US" altLang="zh-CN" sz="1600" dirty="0" smtClean="0">
              <a:solidFill>
                <a:srgbClr val="000099"/>
              </a:solidFill>
              <a:latin typeface="+mn-ea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zh-CN" altLang="en-US" sz="16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字节：</a:t>
            </a:r>
            <a:r>
              <a:rPr lang="zh-CN" altLang="zh-CN" sz="16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在</a:t>
            </a:r>
            <a:r>
              <a:rPr lang="zh-CN" altLang="zh-CN" sz="16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计算机中，最常用的信息单位是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8</a:t>
            </a:r>
            <a:r>
              <a:rPr lang="zh-CN" altLang="zh-CN" sz="16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位二进制数</a:t>
            </a:r>
            <a:r>
              <a:rPr lang="zh-CN" altLang="zh-CN" sz="16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，称为一个“字节”（</a:t>
            </a:r>
            <a:r>
              <a:rPr lang="en-US" altLang="zh-CN" sz="16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byte</a:t>
            </a:r>
            <a:r>
              <a:rPr lang="zh-CN" altLang="zh-CN" sz="16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），它是计算机中信息的基本度量单位</a:t>
            </a:r>
            <a:r>
              <a:rPr lang="zh-CN" altLang="zh-CN" sz="16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1600" dirty="0" smtClean="0">
              <a:solidFill>
                <a:srgbClr val="000099"/>
              </a:solidFill>
              <a:latin typeface="+mn-ea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zh-CN" sz="1600" dirty="0">
              <a:solidFill>
                <a:srgbClr val="000099"/>
              </a:solidFill>
              <a:latin typeface="+mn-ea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zh-CN" altLang="zh-CN" sz="16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机器</a:t>
            </a:r>
            <a:r>
              <a:rPr lang="zh-CN" altLang="zh-CN" sz="16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字长</a:t>
            </a:r>
            <a:r>
              <a:rPr lang="zh-CN" altLang="en-US" sz="16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zh-CN" sz="16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是</a:t>
            </a:r>
            <a:r>
              <a:rPr lang="zh-CN" altLang="zh-CN" sz="16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指计算机在</a:t>
            </a:r>
            <a:r>
              <a:rPr lang="zh-CN" altLang="zh-CN" sz="16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运算过程中一次能吞吐的二进制数据位数</a:t>
            </a:r>
            <a:r>
              <a:rPr lang="zh-CN" altLang="zh-CN" sz="16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，表示了</a:t>
            </a:r>
            <a:r>
              <a:rPr lang="en-US" altLang="zh-CN" sz="16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CPU</a:t>
            </a:r>
            <a:r>
              <a:rPr lang="zh-CN" altLang="zh-CN" sz="16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内部数据通路的宽度，它等于数据总线条数，与</a:t>
            </a:r>
            <a:r>
              <a:rPr lang="en-US" altLang="zh-CN" sz="16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CPU</a:t>
            </a:r>
            <a:r>
              <a:rPr lang="zh-CN" altLang="zh-CN" sz="16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内数据寄存器的宽度是一致的</a:t>
            </a:r>
            <a:r>
              <a:rPr lang="zh-CN" altLang="zh-CN" sz="16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。</a:t>
            </a:r>
            <a:r>
              <a:rPr lang="zh-CN" altLang="zh-CN" sz="1600" dirty="0">
                <a:solidFill>
                  <a:srgbClr val="000099"/>
                </a:solidFill>
                <a:latin typeface="+mn-ea"/>
              </a:rPr>
              <a:t>机器字长是计算机的重要技术指标</a:t>
            </a:r>
            <a:r>
              <a:rPr lang="zh-CN" altLang="zh-CN" sz="1600" dirty="0" smtClean="0">
                <a:solidFill>
                  <a:srgbClr val="000099"/>
                </a:solidFill>
                <a:latin typeface="+mn-ea"/>
              </a:rPr>
              <a:t>之一</a:t>
            </a:r>
            <a:r>
              <a:rPr lang="zh-CN" altLang="en-US" sz="1600" dirty="0" smtClean="0">
                <a:solidFill>
                  <a:srgbClr val="000099"/>
                </a:solidFill>
                <a:latin typeface="+mn-ea"/>
              </a:rPr>
              <a:t>。</a:t>
            </a:r>
            <a:endParaRPr lang="zh-CN" altLang="zh-CN" sz="1600" dirty="0">
              <a:solidFill>
                <a:srgbClr val="000099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65011" y="4646615"/>
            <a:ext cx="98488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真值</a:t>
            </a:r>
            <a:r>
              <a:rPr lang="zh-CN" altLang="en-US" sz="16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zh-CN" sz="16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一</a:t>
            </a:r>
            <a:r>
              <a:rPr lang="zh-CN" altLang="zh-CN" sz="16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个数学中</a:t>
            </a:r>
            <a:r>
              <a:rPr lang="zh-CN" altLang="zh-CN" sz="16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实际的数</a:t>
            </a:r>
            <a:r>
              <a:rPr lang="zh-CN" altLang="zh-CN" sz="16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，符号书写用“±”号表达（“</a:t>
            </a:r>
            <a:r>
              <a:rPr lang="en-US" altLang="zh-CN" sz="16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+</a:t>
            </a:r>
            <a:r>
              <a:rPr lang="zh-CN" altLang="zh-CN" sz="16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”号通常</a:t>
            </a:r>
            <a:r>
              <a:rPr lang="zh-CN" altLang="zh-CN" sz="16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省略</a:t>
            </a:r>
            <a:r>
              <a:rPr lang="zh-CN" altLang="en-US" sz="16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）</a:t>
            </a:r>
            <a:r>
              <a:rPr lang="zh-CN" altLang="zh-CN" sz="16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1600" dirty="0" smtClean="0">
              <a:solidFill>
                <a:srgbClr val="000099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1600" dirty="0" smtClean="0">
              <a:solidFill>
                <a:srgbClr val="000099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机器</a:t>
            </a:r>
            <a:r>
              <a:rPr lang="zh-CN" altLang="en-US" sz="16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数：</a:t>
            </a:r>
            <a:r>
              <a:rPr lang="zh-CN" altLang="zh-CN" sz="16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在</a:t>
            </a:r>
            <a:r>
              <a:rPr lang="zh-CN" altLang="zh-CN" sz="16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规定了用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zh-CN" altLang="zh-CN" sz="16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表示正数、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zh-CN" sz="16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表示负数之后，以二进制形式形式存储于计算机</a:t>
            </a:r>
            <a:r>
              <a:rPr lang="zh-CN" altLang="zh-CN" sz="16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内部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的数</a:t>
            </a:r>
            <a:r>
              <a:rPr lang="zh-CN" altLang="zh-CN" sz="16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sz="1600" dirty="0">
              <a:solidFill>
                <a:srgbClr val="000099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65011" y="5739110"/>
            <a:ext cx="753131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000099"/>
                </a:solidFill>
                <a:latin typeface="+mn-ea"/>
              </a:rPr>
              <a:t>例：</a:t>
            </a:r>
            <a:r>
              <a:rPr lang="en-US" altLang="zh-CN" sz="1600" dirty="0">
                <a:solidFill>
                  <a:srgbClr val="000099"/>
                </a:solidFill>
                <a:latin typeface="+mn-ea"/>
              </a:rPr>
              <a:t>8</a:t>
            </a:r>
            <a:r>
              <a:rPr lang="zh-CN" altLang="en-US" sz="1600" dirty="0">
                <a:solidFill>
                  <a:srgbClr val="000099"/>
                </a:solidFill>
                <a:latin typeface="+mn-ea"/>
              </a:rPr>
              <a:t>位机器数</a:t>
            </a:r>
            <a:endParaRPr lang="en-US" altLang="zh-CN" sz="1600" dirty="0">
              <a:solidFill>
                <a:srgbClr val="000099"/>
              </a:solidFill>
              <a:latin typeface="+mn-ea"/>
            </a:endParaRPr>
          </a:p>
          <a:p>
            <a:pPr>
              <a:defRPr/>
            </a:pPr>
            <a:r>
              <a:rPr lang="zh-CN" altLang="en-US" sz="1600" dirty="0">
                <a:solidFill>
                  <a:srgbClr val="000099"/>
                </a:solidFill>
                <a:latin typeface="+mn-ea"/>
              </a:rPr>
              <a:t>十进制中的数 </a:t>
            </a:r>
            <a:r>
              <a:rPr lang="en-US" altLang="zh-CN" sz="1600" dirty="0">
                <a:solidFill>
                  <a:srgbClr val="000099"/>
                </a:solidFill>
                <a:latin typeface="+mn-ea"/>
              </a:rPr>
              <a:t>+3</a:t>
            </a:r>
            <a:r>
              <a:rPr lang="zh-CN" altLang="en-US" sz="1600" dirty="0">
                <a:solidFill>
                  <a:srgbClr val="000099"/>
                </a:solidFill>
                <a:latin typeface="+mn-ea"/>
              </a:rPr>
              <a:t>表示为：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600" dirty="0">
                <a:solidFill>
                  <a:srgbClr val="000099"/>
                </a:solidFill>
                <a:latin typeface="+mn-ea"/>
              </a:rPr>
              <a:t>0000011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99"/>
                </a:solidFill>
                <a:latin typeface="+mn-ea"/>
              </a:rPr>
              <a:t>           </a:t>
            </a:r>
            <a:r>
              <a:rPr lang="en-US" altLang="zh-CN" sz="1600" dirty="0" smtClean="0">
                <a:solidFill>
                  <a:srgbClr val="000099"/>
                </a:solidFill>
                <a:latin typeface="+mn-ea"/>
              </a:rPr>
              <a:t>           </a:t>
            </a:r>
            <a:r>
              <a:rPr lang="en-US" altLang="zh-CN" sz="1600" dirty="0">
                <a:solidFill>
                  <a:srgbClr val="000099"/>
                </a:solidFill>
                <a:latin typeface="+mn-ea"/>
              </a:rPr>
              <a:t>-3</a:t>
            </a:r>
            <a:r>
              <a:rPr lang="zh-CN" altLang="en-US" sz="1600" dirty="0">
                <a:solidFill>
                  <a:srgbClr val="000099"/>
                </a:solidFill>
                <a:latin typeface="+mn-ea"/>
              </a:rPr>
              <a:t>表示为</a:t>
            </a:r>
            <a:r>
              <a:rPr lang="zh-CN" altLang="en-US" sz="1600" dirty="0" smtClean="0">
                <a:solidFill>
                  <a:srgbClr val="000099"/>
                </a:solidFill>
                <a:latin typeface="+mn-ea"/>
              </a:rPr>
              <a:t>：</a:t>
            </a:r>
            <a:r>
              <a:rPr lang="en-US" altLang="zh-CN" sz="16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1600" dirty="0" smtClean="0">
                <a:solidFill>
                  <a:srgbClr val="000099"/>
                </a:solidFill>
                <a:latin typeface="+mn-ea"/>
              </a:rPr>
              <a:t>0000011 </a:t>
            </a:r>
            <a:endParaRPr lang="zh-CN" altLang="en-US" sz="1600" dirty="0">
              <a:solidFill>
                <a:srgbClr val="00009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14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8.2.2 </a:t>
            </a:r>
            <a:r>
              <a:rPr lang="zh-CN" altLang="en-US" sz="2400" b="1" spc="300" dirty="0" smtClean="0">
                <a:latin typeface="+mj-ea"/>
                <a:ea typeface="+mj-ea"/>
              </a:rPr>
              <a:t>整数</a:t>
            </a:r>
            <a:r>
              <a:rPr lang="zh-CN" altLang="en-US" sz="2400" b="1" spc="300" dirty="0">
                <a:latin typeface="+mj-ea"/>
                <a:ea typeface="+mj-ea"/>
              </a:rPr>
              <a:t>在计算机中的补码表示方法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2"/>
          <p:cNvSpPr txBox="1">
            <a:spLocks/>
          </p:cNvSpPr>
          <p:nvPr/>
        </p:nvSpPr>
        <p:spPr>
          <a:xfrm>
            <a:off x="853790" y="1449683"/>
            <a:ext cx="10574585" cy="5096918"/>
          </a:xfrm>
          <a:prstGeom prst="rect">
            <a:avLst/>
          </a:prstGeo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zh-CN" altLang="en-US" dirty="0" smtClean="0">
                <a:solidFill>
                  <a:srgbClr val="000099"/>
                </a:solidFill>
                <a:latin typeface="+mn-ea"/>
              </a:rPr>
              <a:t>原码就是符号位加上真值的绝对值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, 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</a:rPr>
              <a:t>即用第一位表示符号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, 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</a:rPr>
              <a:t>其余位表示值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. 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</a:rPr>
              <a:t>例：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8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</a:rPr>
              <a:t>位二进制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       [+1]</a:t>
            </a:r>
            <a:r>
              <a:rPr lang="zh-CN" altLang="en-US" baseline="-25000" dirty="0" smtClean="0">
                <a:solidFill>
                  <a:srgbClr val="000099"/>
                </a:solidFill>
                <a:latin typeface="+mn-ea"/>
              </a:rPr>
              <a:t>原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</a:rPr>
              <a:t> 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=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000 0001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       [ -1]</a:t>
            </a:r>
            <a:r>
              <a:rPr lang="zh-CN" altLang="en-US" baseline="-25000" dirty="0" smtClean="0">
                <a:solidFill>
                  <a:srgbClr val="000099"/>
                </a:solidFill>
                <a:latin typeface="+mn-ea"/>
              </a:rPr>
              <a:t>原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</a:rPr>
              <a:t> 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=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000 0001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 smtClean="0">
              <a:solidFill>
                <a:srgbClr val="000099"/>
              </a:solidFill>
              <a:latin typeface="+mn-ea"/>
            </a:endParaRPr>
          </a:p>
          <a:p>
            <a:pPr lvl="1">
              <a:defRPr/>
            </a:pP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8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</a:rPr>
              <a:t>位二进制数的取值范围就是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: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[1111 1111 ~ 0111 1111]  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</a:rPr>
              <a:t>即：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-127~+127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zh-CN" dirty="0" smtClean="0">
              <a:solidFill>
                <a:srgbClr val="000099"/>
              </a:solidFill>
              <a:latin typeface="+mn-ea"/>
            </a:endParaRPr>
          </a:p>
          <a:p>
            <a:pPr lvl="1">
              <a:defRPr/>
            </a:pP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0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</a:rPr>
              <a:t>有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+0 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</a:rPr>
              <a:t>和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-0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</a:rPr>
              <a:t>的区分：</a:t>
            </a:r>
            <a:endParaRPr lang="en-US" altLang="zh-CN" dirty="0" smtClean="0">
              <a:solidFill>
                <a:srgbClr val="000099"/>
              </a:solidFill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       [+0]</a:t>
            </a:r>
            <a:r>
              <a:rPr lang="zh-CN" altLang="en-US" baseline="-25000" dirty="0" smtClean="0">
                <a:solidFill>
                  <a:srgbClr val="000099"/>
                </a:solidFill>
                <a:latin typeface="+mn-ea"/>
              </a:rPr>
              <a:t>原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</a:rPr>
              <a:t> 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=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000 0000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       [ -0]</a:t>
            </a:r>
            <a:r>
              <a:rPr lang="zh-CN" altLang="en-US" baseline="-25000" dirty="0" smtClean="0">
                <a:solidFill>
                  <a:srgbClr val="000099"/>
                </a:solidFill>
                <a:latin typeface="+mn-ea"/>
              </a:rPr>
              <a:t>原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</a:rPr>
              <a:t> 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=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000 0000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zh-CN" dirty="0">
              <a:solidFill>
                <a:srgbClr val="000099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3790" y="888503"/>
            <a:ext cx="1335411" cy="4344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ym typeface="Wingdings" panose="05000000000000000000" pitchFamily="2" charset="2"/>
              </a:rPr>
              <a:t>原    码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6062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8.2.2 </a:t>
            </a:r>
            <a:r>
              <a:rPr lang="zh-CN" altLang="en-US" sz="2400" b="1" spc="300" dirty="0" smtClean="0">
                <a:latin typeface="+mj-ea"/>
                <a:ea typeface="+mj-ea"/>
              </a:rPr>
              <a:t>整数</a:t>
            </a:r>
            <a:r>
              <a:rPr lang="zh-CN" altLang="en-US" sz="2400" b="1" spc="300" dirty="0">
                <a:latin typeface="+mj-ea"/>
                <a:ea typeface="+mj-ea"/>
              </a:rPr>
              <a:t>在计算机中的补码表示方法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53790" y="888503"/>
            <a:ext cx="1335411" cy="4344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ym typeface="Wingdings" panose="05000000000000000000" pitchFamily="2" charset="2"/>
              </a:rPr>
              <a:t>反    码</a:t>
            </a:r>
            <a:endParaRPr lang="zh-CN" altLang="en-US" sz="2000" b="1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53790" y="1662113"/>
            <a:ext cx="10449210" cy="4729162"/>
          </a:xfrm>
          <a:prstGeom prst="rect">
            <a:avLst/>
          </a:prstGeo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反码的表示方法是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     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正数的反码和原码表示方法相同；</a:t>
            </a:r>
            <a:endParaRPr lang="en-US" altLang="zh-CN" sz="2400" dirty="0" smtClean="0">
              <a:solidFill>
                <a:srgbClr val="000099"/>
              </a:solidFill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     负数的反码是在其原码的基础上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, 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符号位不变，其余各个位取反</a:t>
            </a:r>
            <a:endParaRPr lang="en-US" altLang="zh-CN" sz="2400" dirty="0" smtClean="0">
              <a:solidFill>
                <a:srgbClr val="000099"/>
              </a:solidFill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400" dirty="0" smtClean="0">
              <a:solidFill>
                <a:srgbClr val="000099"/>
              </a:solidFill>
              <a:latin typeface="+mn-ea"/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99"/>
                </a:solidFill>
                <a:latin typeface="+mn-ea"/>
                <a:sym typeface="Wingdings" panose="05000000000000000000" pitchFamily="2" charset="2"/>
              </a:rPr>
              <a:t>    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[+1] = [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0000001]</a:t>
            </a:r>
            <a:r>
              <a:rPr lang="zh-CN" altLang="en-US" sz="2400" baseline="-25000" dirty="0" smtClean="0">
                <a:solidFill>
                  <a:srgbClr val="000099"/>
                </a:solidFill>
                <a:latin typeface="+mn-ea"/>
              </a:rPr>
              <a:t>原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 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= [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0000001]</a:t>
            </a:r>
            <a:r>
              <a:rPr lang="zh-CN" altLang="en-US" sz="2400" baseline="-25000" dirty="0" smtClean="0">
                <a:solidFill>
                  <a:srgbClr val="000099"/>
                </a:solidFill>
                <a:latin typeface="+mn-ea"/>
              </a:rPr>
              <a:t>反</a:t>
            </a:r>
            <a:endParaRPr lang="zh-CN" altLang="en-US" sz="2400" dirty="0" smtClean="0">
              <a:solidFill>
                <a:srgbClr val="000099"/>
              </a:solidFill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    [ -1] = [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0000001]</a:t>
            </a:r>
            <a:r>
              <a:rPr lang="zh-CN" altLang="en-US" sz="2400" baseline="-25000" dirty="0" smtClean="0">
                <a:solidFill>
                  <a:srgbClr val="000099"/>
                </a:solidFill>
                <a:latin typeface="+mn-ea"/>
              </a:rPr>
              <a:t>原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 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= [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1111110]</a:t>
            </a:r>
            <a:r>
              <a:rPr lang="zh-CN" altLang="en-US" sz="2400" baseline="-25000" dirty="0" smtClean="0">
                <a:solidFill>
                  <a:srgbClr val="000099"/>
                </a:solidFill>
                <a:latin typeface="+mn-ea"/>
              </a:rPr>
              <a:t>反</a:t>
            </a:r>
            <a:endParaRPr lang="en-US" altLang="zh-CN" sz="2400" baseline="-25000" dirty="0" smtClean="0">
              <a:solidFill>
                <a:srgbClr val="000099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2400" dirty="0" smtClean="0">
              <a:solidFill>
                <a:srgbClr val="000099"/>
              </a:solidFill>
              <a:latin typeface="+mn-ea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+0 </a:t>
            </a:r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和 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-0</a:t>
            </a:r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的反码表示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不同</a:t>
            </a:r>
            <a:endParaRPr lang="en-US" altLang="zh-CN" sz="2400" dirty="0">
              <a:solidFill>
                <a:srgbClr val="000099"/>
              </a:solidFill>
              <a:latin typeface="+mn-ea"/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99"/>
                </a:solidFill>
                <a:latin typeface="+mn-ea"/>
                <a:sym typeface="Wingdings" panose="05000000000000000000" pitchFamily="2" charset="2"/>
              </a:rPr>
              <a:t>    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[+0] = [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0000000]</a:t>
            </a:r>
            <a:r>
              <a:rPr lang="zh-CN" altLang="en-US" sz="2400" baseline="-25000" dirty="0">
                <a:solidFill>
                  <a:srgbClr val="000099"/>
                </a:solidFill>
                <a:latin typeface="+mn-ea"/>
              </a:rPr>
              <a:t>原</a:t>
            </a:r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 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= [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0000000]</a:t>
            </a:r>
            <a:r>
              <a:rPr lang="zh-CN" altLang="en-US" sz="2400" baseline="-25000" dirty="0">
                <a:solidFill>
                  <a:srgbClr val="000099"/>
                </a:solidFill>
                <a:latin typeface="+mn-ea"/>
              </a:rPr>
              <a:t>反</a:t>
            </a:r>
            <a:endParaRPr lang="zh-CN" altLang="en-US" sz="2400" dirty="0">
              <a:solidFill>
                <a:srgbClr val="000099"/>
              </a:solidFill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    [ -0] = [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0000000]</a:t>
            </a:r>
            <a:r>
              <a:rPr lang="zh-CN" altLang="en-US" sz="2400" baseline="-25000" dirty="0">
                <a:solidFill>
                  <a:srgbClr val="000099"/>
                </a:solidFill>
                <a:latin typeface="+mn-ea"/>
              </a:rPr>
              <a:t>原</a:t>
            </a:r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 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= [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1111111]</a:t>
            </a:r>
            <a:r>
              <a:rPr lang="zh-CN" altLang="en-US" sz="2400" baseline="-25000" dirty="0">
                <a:solidFill>
                  <a:srgbClr val="000099"/>
                </a:solidFill>
                <a:latin typeface="+mn-ea"/>
              </a:rPr>
              <a:t>反</a:t>
            </a:r>
            <a:endParaRPr lang="zh-CN" altLang="en-US" sz="2400" dirty="0">
              <a:solidFill>
                <a:srgbClr val="000099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2400" dirty="0" smtClean="0">
              <a:solidFill>
                <a:srgbClr val="00009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626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8.2.2 </a:t>
            </a:r>
            <a:r>
              <a:rPr lang="zh-CN" altLang="en-US" sz="2400" b="1" spc="300" dirty="0" smtClean="0">
                <a:latin typeface="+mj-ea"/>
                <a:ea typeface="+mj-ea"/>
              </a:rPr>
              <a:t>整数</a:t>
            </a:r>
            <a:r>
              <a:rPr lang="zh-CN" altLang="en-US" sz="2400" b="1" spc="300" dirty="0">
                <a:latin typeface="+mj-ea"/>
                <a:ea typeface="+mj-ea"/>
              </a:rPr>
              <a:t>在计算机中的补码表示方法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53790" y="888503"/>
            <a:ext cx="1335411" cy="4344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ym typeface="Wingdings" panose="05000000000000000000" pitchFamily="2" charset="2"/>
              </a:rPr>
              <a:t>补    码</a:t>
            </a:r>
            <a:endParaRPr lang="zh-CN" altLang="en-US" sz="2000" b="1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53790" y="1624013"/>
            <a:ext cx="10449210" cy="4919662"/>
          </a:xfrm>
          <a:prstGeom prst="rect">
            <a:avLst/>
          </a:prstGeo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补码的表示方法是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正数的补码和原码的表示方法相同；</a:t>
            </a:r>
            <a:endParaRPr lang="en-US" altLang="zh-CN" sz="2400" dirty="0" smtClean="0">
              <a:solidFill>
                <a:srgbClr val="000099"/>
              </a:solidFill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负数的补码是在其原码的基础上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, 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符号位不变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, 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其余各位取反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, 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最后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+1. (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即在反码的基础上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+1)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[+1] = [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0000001]</a:t>
            </a:r>
            <a:r>
              <a:rPr lang="zh-CN" altLang="en-US" sz="2400" baseline="-25000" dirty="0" smtClean="0">
                <a:solidFill>
                  <a:srgbClr val="000099"/>
                </a:solidFill>
                <a:latin typeface="+mn-ea"/>
              </a:rPr>
              <a:t>原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 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= [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0000001]</a:t>
            </a:r>
            <a:r>
              <a:rPr lang="zh-CN" altLang="en-US" sz="2400" baseline="-25000" dirty="0" smtClean="0">
                <a:solidFill>
                  <a:srgbClr val="000099"/>
                </a:solidFill>
                <a:latin typeface="+mn-ea"/>
              </a:rPr>
              <a:t>反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 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= [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0000001]</a:t>
            </a:r>
            <a:r>
              <a:rPr lang="zh-CN" altLang="en-US" sz="2400" baseline="-25000" dirty="0" smtClean="0">
                <a:solidFill>
                  <a:srgbClr val="000099"/>
                </a:solidFill>
                <a:latin typeface="+mn-ea"/>
              </a:rPr>
              <a:t>补</a:t>
            </a:r>
            <a:endParaRPr lang="zh-CN" altLang="en-US" sz="2400" dirty="0" smtClean="0">
              <a:solidFill>
                <a:srgbClr val="000099"/>
              </a:solidFill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[ -1] = [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0000001]</a:t>
            </a:r>
            <a:r>
              <a:rPr lang="zh-CN" altLang="en-US" sz="2400" baseline="-25000" dirty="0" smtClean="0">
                <a:solidFill>
                  <a:srgbClr val="000099"/>
                </a:solidFill>
                <a:latin typeface="+mn-ea"/>
              </a:rPr>
              <a:t>原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 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= [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1111110]</a:t>
            </a:r>
            <a:r>
              <a:rPr lang="zh-CN" altLang="en-US" sz="2400" baseline="-25000" dirty="0" smtClean="0">
                <a:solidFill>
                  <a:srgbClr val="000099"/>
                </a:solidFill>
                <a:latin typeface="+mn-ea"/>
              </a:rPr>
              <a:t>反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 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= [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1111111]</a:t>
            </a:r>
            <a:r>
              <a:rPr lang="zh-CN" altLang="en-US" sz="2400" baseline="-25000" dirty="0" smtClean="0">
                <a:solidFill>
                  <a:srgbClr val="000099"/>
                </a:solidFill>
                <a:latin typeface="+mn-ea"/>
              </a:rPr>
              <a:t>补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+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0 </a:t>
            </a:r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和 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-0</a:t>
            </a:r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的表示方法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唯一</a:t>
            </a:r>
            <a:endParaRPr lang="zh-CN" altLang="en-US" sz="2400" dirty="0">
              <a:solidFill>
                <a:srgbClr val="000099"/>
              </a:solidFill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   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[+0] = [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0000000]</a:t>
            </a:r>
            <a:r>
              <a:rPr lang="zh-CN" altLang="en-US" sz="2400" baseline="-25000" dirty="0">
                <a:solidFill>
                  <a:srgbClr val="000099"/>
                </a:solidFill>
                <a:latin typeface="+mn-ea"/>
              </a:rPr>
              <a:t>原</a:t>
            </a:r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 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= [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0000000]</a:t>
            </a:r>
            <a:r>
              <a:rPr lang="zh-CN" altLang="en-US" sz="2400" baseline="-25000" dirty="0">
                <a:solidFill>
                  <a:srgbClr val="000099"/>
                </a:solidFill>
                <a:latin typeface="+mn-ea"/>
              </a:rPr>
              <a:t>反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= [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0000000]</a:t>
            </a:r>
            <a:r>
              <a:rPr lang="zh-CN" altLang="en-US" sz="2400" baseline="-25000" dirty="0">
                <a:solidFill>
                  <a:srgbClr val="000099"/>
                </a:solidFill>
                <a:latin typeface="+mn-ea"/>
              </a:rPr>
              <a:t>补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  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[ -0] = [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0000000]</a:t>
            </a:r>
            <a:r>
              <a:rPr lang="zh-CN" altLang="en-US" sz="2400" baseline="-25000" dirty="0">
                <a:solidFill>
                  <a:srgbClr val="000099"/>
                </a:solidFill>
                <a:latin typeface="+mn-ea"/>
              </a:rPr>
              <a:t>原 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= [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1111111]</a:t>
            </a:r>
            <a:r>
              <a:rPr lang="zh-CN" altLang="en-US" sz="2400" baseline="-25000" dirty="0">
                <a:solidFill>
                  <a:srgbClr val="000099"/>
                </a:solidFill>
                <a:latin typeface="+mn-ea"/>
              </a:rPr>
              <a:t>反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= 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[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0000000]</a:t>
            </a:r>
            <a:r>
              <a:rPr lang="zh-CN" altLang="en-US" sz="2400" baseline="-25000" dirty="0" smtClean="0">
                <a:solidFill>
                  <a:srgbClr val="000099"/>
                </a:solidFill>
                <a:latin typeface="+mn-ea"/>
              </a:rPr>
              <a:t>补</a:t>
            </a:r>
            <a:endParaRPr lang="en-US" altLang="zh-CN" sz="2400" baseline="-25000" dirty="0" smtClean="0">
              <a:solidFill>
                <a:srgbClr val="000099"/>
              </a:solidFill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8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位</a:t>
            </a:r>
            <a:r>
              <a:rPr lang="zh-CN" altLang="en-US" sz="2400" dirty="0">
                <a:solidFill>
                  <a:srgbClr val="000099"/>
                </a:solidFill>
                <a:latin typeface="+mn-ea"/>
              </a:rPr>
              <a:t>补码的表示范围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：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[-128,-127,….,0,1,…,127]  </a:t>
            </a:r>
            <a:r>
              <a:rPr lang="zh-CN" altLang="en-US" sz="1400" b="1" dirty="0" smtClean="0">
                <a:solidFill>
                  <a:srgbClr val="FF0000"/>
                </a:solidFill>
                <a:latin typeface="+mn-ea"/>
              </a:rPr>
              <a:t>由于</a:t>
            </a:r>
            <a:r>
              <a:rPr lang="en-US" altLang="zh-CN" sz="1400" b="1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400" b="1" dirty="0" smtClean="0">
                <a:solidFill>
                  <a:srgbClr val="FF0000"/>
                </a:solidFill>
                <a:latin typeface="+mn-ea"/>
              </a:rPr>
              <a:t>的表达方式唯一，负的方向多表示一个数。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                        [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0000000,…,00000000,…,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1111111]</a:t>
            </a:r>
          </a:p>
        </p:txBody>
      </p:sp>
    </p:spTree>
    <p:extLst>
      <p:ext uri="{BB962C8B-B14F-4D97-AF65-F5344CB8AC3E}">
        <p14:creationId xmlns:p14="http://schemas.microsoft.com/office/powerpoint/2010/main" val="86287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8.2.2 </a:t>
            </a:r>
            <a:r>
              <a:rPr lang="zh-CN" altLang="en-US" sz="2400" b="1" spc="300" dirty="0" smtClean="0">
                <a:latin typeface="+mj-ea"/>
                <a:ea typeface="+mj-ea"/>
              </a:rPr>
              <a:t>整数</a:t>
            </a:r>
            <a:r>
              <a:rPr lang="zh-CN" altLang="en-US" sz="2400" b="1" spc="300" dirty="0">
                <a:latin typeface="+mj-ea"/>
                <a:ea typeface="+mj-ea"/>
              </a:rPr>
              <a:t>在计算机中的补码表示方法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53790" y="888503"/>
            <a:ext cx="1335411" cy="4344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ym typeface="Wingdings" panose="05000000000000000000" pitchFamily="2" charset="2"/>
              </a:rPr>
              <a:t>补    码</a:t>
            </a:r>
            <a:endParaRPr lang="zh-CN" altLang="en-US" sz="2000" b="1" dirty="0"/>
          </a:p>
        </p:txBody>
      </p:sp>
      <p:sp>
        <p:nvSpPr>
          <p:cNvPr id="7" name="矩形 6"/>
          <p:cNvSpPr/>
          <p:nvPr/>
        </p:nvSpPr>
        <p:spPr>
          <a:xfrm>
            <a:off x="853790" y="1524685"/>
            <a:ext cx="101826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现代计算机中机器数均采用补码表示，主要是把</a:t>
            </a:r>
            <a:r>
              <a:rPr lang="zh-CN" altLang="zh-CN" sz="2000" u="sng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减法运算变为加法运算</a:t>
            </a:r>
            <a:r>
              <a:rPr lang="zh-CN" altLang="zh-CN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，简化了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CPU</a:t>
            </a:r>
            <a:r>
              <a:rPr lang="zh-CN" altLang="zh-CN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内部电路设计等方面的</a:t>
            </a:r>
            <a:r>
              <a:rPr lang="zh-CN" alt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优点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60400" y="2434322"/>
            <a:ext cx="10264775" cy="2233613"/>
          </a:xfrm>
          <a:prstGeom prst="rect">
            <a:avLst/>
          </a:prstGeo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在计算机系统中，数值用补码来表示和存储。</a:t>
            </a:r>
            <a:endParaRPr lang="en-US" altLang="zh-CN" sz="2000" dirty="0" smtClean="0">
              <a:solidFill>
                <a:srgbClr val="000099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使用补码，可以将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符号位和数值域统一处理，符号位参与运算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。</a:t>
            </a:r>
            <a:endParaRPr lang="en-US" altLang="zh-CN" sz="2000" dirty="0" smtClean="0">
              <a:solidFill>
                <a:srgbClr val="000099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加法和减法可以统一处理：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 [A-B]</a:t>
            </a:r>
            <a:r>
              <a:rPr lang="zh-CN" altLang="en-US" sz="2000" baseline="-25000" dirty="0" smtClean="0">
                <a:solidFill>
                  <a:srgbClr val="000099"/>
                </a:solidFill>
                <a:latin typeface="+mn-ea"/>
              </a:rPr>
              <a:t>补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=[A]</a:t>
            </a:r>
            <a:r>
              <a:rPr lang="zh-CN" altLang="en-US" sz="2000" baseline="-25000" dirty="0" smtClean="0">
                <a:solidFill>
                  <a:srgbClr val="000099"/>
                </a:solidFill>
                <a:latin typeface="+mn-ea"/>
              </a:rPr>
              <a:t>补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+[-B]</a:t>
            </a:r>
            <a:r>
              <a:rPr lang="zh-CN" altLang="en-US" sz="2000" baseline="-25000" dirty="0" smtClean="0">
                <a:solidFill>
                  <a:srgbClr val="000099"/>
                </a:solidFill>
                <a:latin typeface="+mn-ea"/>
              </a:rPr>
              <a:t>补</a:t>
            </a:r>
            <a:endParaRPr lang="en-US" altLang="zh-CN" sz="2000" baseline="-25000" dirty="0" smtClean="0">
              <a:solidFill>
                <a:srgbClr val="000099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补码与原码相互转换，其运算过程是相同的，不需要额外的硬件电路。</a:t>
            </a:r>
            <a:endParaRPr lang="en-US" altLang="zh-CN" sz="2000" dirty="0" smtClean="0">
              <a:solidFill>
                <a:srgbClr val="000099"/>
              </a:solidFill>
              <a:latin typeface="+mn-ea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    原码取反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sym typeface="Wingdings" panose="05000000000000000000" pitchFamily="2" charset="2"/>
              </a:rPr>
              <a:t>+1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  <a:sym typeface="Wingdings" panose="05000000000000000000" pitchFamily="2" charset="2"/>
              </a:rPr>
              <a:t>补码     </a:t>
            </a:r>
            <a:r>
              <a:rPr lang="zh-CN" altLang="en-US" sz="2000" dirty="0">
                <a:solidFill>
                  <a:srgbClr val="000099"/>
                </a:solidFill>
                <a:latin typeface="+mn-ea"/>
                <a:sym typeface="Wingdings" panose="05000000000000000000" pitchFamily="2" charset="2"/>
              </a:rPr>
              <a:t>逆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  <a:sym typeface="Wingdings" panose="05000000000000000000" pitchFamily="2" charset="2"/>
              </a:rPr>
              <a:t>过程应该是  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补码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-1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，再取反得到原码</a:t>
            </a:r>
            <a:endParaRPr lang="en-US" altLang="zh-CN" sz="2000" dirty="0" smtClean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solidFill>
                  <a:srgbClr val="000099"/>
                </a:solidFill>
                <a:latin typeface="+mn-ea"/>
                <a:sym typeface="Wingdings" panose="05000000000000000000" pitchFamily="2" charset="2"/>
              </a:rPr>
              <a:t>    补码取反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sym typeface="Wingdings" panose="05000000000000000000" pitchFamily="2" charset="2"/>
              </a:rPr>
              <a:t>+1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  <a:sym typeface="Wingdings" panose="05000000000000000000" pitchFamily="2" charset="2"/>
              </a:rPr>
              <a:t>原码</a:t>
            </a:r>
            <a:endParaRPr lang="en-US" altLang="zh-CN" sz="2000" dirty="0" smtClean="0">
              <a:solidFill>
                <a:srgbClr val="000099"/>
              </a:solidFill>
              <a:latin typeface="+mn-ea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zh-CN" sz="2000" baseline="-25000" dirty="0" smtClean="0">
              <a:solidFill>
                <a:srgbClr val="000099"/>
              </a:solidFill>
              <a:latin typeface="+mn-ea"/>
            </a:endParaRPr>
          </a:p>
          <a:p>
            <a:pPr lvl="1">
              <a:defRPr/>
            </a:pPr>
            <a:endParaRPr lang="en-US" altLang="zh-CN" sz="2000" baseline="-25000" dirty="0" smtClean="0">
              <a:solidFill>
                <a:srgbClr val="000099"/>
              </a:solidFill>
              <a:latin typeface="+mn-ea"/>
            </a:endParaRPr>
          </a:p>
          <a:p>
            <a:pPr lvl="1">
              <a:defRPr/>
            </a:pPr>
            <a:endParaRPr lang="en-US" altLang="zh-CN" sz="2000" baseline="-25000" dirty="0" smtClean="0">
              <a:solidFill>
                <a:srgbClr val="000099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80652" y="5143500"/>
            <a:ext cx="1494693" cy="7649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1130022" y="5169875"/>
            <a:ext cx="597876" cy="2901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328097" y="5196252"/>
            <a:ext cx="633046" cy="2725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03461" y="5081712"/>
            <a:ext cx="756222" cy="3961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原码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049066" y="5134466"/>
            <a:ext cx="756222" cy="3961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补码</a:t>
            </a:r>
          </a:p>
        </p:txBody>
      </p:sp>
      <p:sp>
        <p:nvSpPr>
          <p:cNvPr id="13" name="右箭头 12"/>
          <p:cNvSpPr/>
          <p:nvPr/>
        </p:nvSpPr>
        <p:spPr>
          <a:xfrm>
            <a:off x="1130022" y="5543786"/>
            <a:ext cx="597876" cy="2901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3328097" y="5570163"/>
            <a:ext cx="633046" cy="2725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03461" y="5455623"/>
            <a:ext cx="756222" cy="3961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补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码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049066" y="5508377"/>
            <a:ext cx="756222" cy="3961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原码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130518" y="4981200"/>
            <a:ext cx="3341079" cy="10895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-50   8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位 原码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011 0010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反码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1 100 1101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补码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1 100 1110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031978" y="4981200"/>
            <a:ext cx="3341079" cy="10895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-50   8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位 补码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100 1110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反码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1 011 0001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原码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1 011 0010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38187" y="6105428"/>
            <a:ext cx="463665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100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1110-1=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100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1101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取反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1 011 0010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87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8.2.2 </a:t>
            </a:r>
            <a:r>
              <a:rPr lang="zh-CN" altLang="en-US" sz="2400" b="1" spc="300" dirty="0" smtClean="0">
                <a:latin typeface="+mj-ea"/>
                <a:ea typeface="+mj-ea"/>
              </a:rPr>
              <a:t>整数</a:t>
            </a:r>
            <a:r>
              <a:rPr lang="zh-CN" altLang="en-US" sz="2400" b="1" spc="300" dirty="0">
                <a:latin typeface="+mj-ea"/>
                <a:ea typeface="+mj-ea"/>
              </a:rPr>
              <a:t>在计算机中的补码表示方法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53790" y="888503"/>
            <a:ext cx="1335411" cy="4344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ym typeface="Wingdings" panose="05000000000000000000" pitchFamily="2" charset="2"/>
              </a:rPr>
              <a:t>补    码</a:t>
            </a:r>
            <a:endParaRPr lang="zh-CN" altLang="en-US" sz="2000" b="1" dirty="0"/>
          </a:p>
        </p:txBody>
      </p:sp>
      <p:sp>
        <p:nvSpPr>
          <p:cNvPr id="7" name="矩形 6"/>
          <p:cNvSpPr/>
          <p:nvPr/>
        </p:nvSpPr>
        <p:spPr>
          <a:xfrm>
            <a:off x="853790" y="1524685"/>
            <a:ext cx="101826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现代计算机中机器数均采用补码表示，主要是把</a:t>
            </a:r>
            <a:r>
              <a:rPr lang="zh-CN" altLang="zh-CN" sz="2000" u="sng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减法运算变为加法运算</a:t>
            </a:r>
            <a:r>
              <a:rPr lang="zh-CN" altLang="zh-CN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，简化了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CPU</a:t>
            </a:r>
            <a:r>
              <a:rPr lang="zh-CN" altLang="zh-CN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内部电路设计等方面的</a:t>
            </a:r>
            <a:r>
              <a:rPr lang="zh-CN" alt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优点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10066" y="2173152"/>
            <a:ext cx="10264775" cy="2233613"/>
          </a:xfrm>
          <a:prstGeom prst="rect">
            <a:avLst/>
          </a:prstGeo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在计算机系统中，数值用补码来表示和存储。</a:t>
            </a:r>
            <a:endParaRPr lang="en-US" altLang="zh-CN" sz="2000" dirty="0" smtClean="0">
              <a:solidFill>
                <a:srgbClr val="000099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使用补码，可以将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符号位和数值域统一处理，符号位参与运算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。</a:t>
            </a:r>
            <a:endParaRPr lang="en-US" altLang="zh-CN" sz="2000" dirty="0" smtClean="0">
              <a:solidFill>
                <a:srgbClr val="000099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加法和减法可以统一处理：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 [A-B]</a:t>
            </a:r>
            <a:r>
              <a:rPr lang="zh-CN" altLang="en-US" sz="2000" baseline="-25000" dirty="0" smtClean="0">
                <a:solidFill>
                  <a:srgbClr val="000099"/>
                </a:solidFill>
                <a:latin typeface="+mn-ea"/>
              </a:rPr>
              <a:t>补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=[A]</a:t>
            </a:r>
            <a:r>
              <a:rPr lang="zh-CN" altLang="en-US" sz="2000" baseline="-25000" dirty="0" smtClean="0">
                <a:solidFill>
                  <a:srgbClr val="000099"/>
                </a:solidFill>
                <a:latin typeface="+mn-ea"/>
              </a:rPr>
              <a:t>补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+[-B]</a:t>
            </a:r>
            <a:r>
              <a:rPr lang="zh-CN" altLang="en-US" sz="2000" baseline="-25000" dirty="0" smtClean="0">
                <a:solidFill>
                  <a:srgbClr val="000099"/>
                </a:solidFill>
                <a:latin typeface="+mn-ea"/>
              </a:rPr>
              <a:t>补</a:t>
            </a:r>
            <a:endParaRPr lang="en-US" altLang="zh-CN" sz="2000" baseline="-25000" dirty="0" smtClean="0">
              <a:solidFill>
                <a:srgbClr val="000099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补码与原码相互转换，其运算过程是相同的，不需要额外的硬件电路。</a:t>
            </a:r>
            <a:endParaRPr lang="en-US" altLang="zh-CN" sz="2000" dirty="0" smtClean="0">
              <a:solidFill>
                <a:srgbClr val="000099"/>
              </a:solidFill>
              <a:latin typeface="+mn-ea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    原码取反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sym typeface="Wingdings" panose="05000000000000000000" pitchFamily="2" charset="2"/>
              </a:rPr>
              <a:t>+1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  <a:sym typeface="Wingdings" panose="05000000000000000000" pitchFamily="2" charset="2"/>
              </a:rPr>
              <a:t>补码     </a:t>
            </a:r>
            <a:r>
              <a:rPr lang="zh-CN" altLang="en-US" sz="2000" dirty="0">
                <a:solidFill>
                  <a:srgbClr val="000099"/>
                </a:solidFill>
                <a:latin typeface="+mn-ea"/>
                <a:sym typeface="Wingdings" panose="05000000000000000000" pitchFamily="2" charset="2"/>
              </a:rPr>
              <a:t>逆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  <a:sym typeface="Wingdings" panose="05000000000000000000" pitchFamily="2" charset="2"/>
              </a:rPr>
              <a:t>过程应该是  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补码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-1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，再取反得到原码</a:t>
            </a:r>
            <a:endParaRPr lang="en-US" altLang="zh-CN" sz="2000" dirty="0" smtClean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solidFill>
                  <a:srgbClr val="000099"/>
                </a:solidFill>
                <a:latin typeface="+mn-ea"/>
                <a:sym typeface="Wingdings" panose="05000000000000000000" pitchFamily="2" charset="2"/>
              </a:rPr>
              <a:t>    补码取反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sym typeface="Wingdings" panose="05000000000000000000" pitchFamily="2" charset="2"/>
              </a:rPr>
              <a:t>+1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  <a:sym typeface="Wingdings" panose="05000000000000000000" pitchFamily="2" charset="2"/>
              </a:rPr>
              <a:t>原码</a:t>
            </a:r>
            <a:endParaRPr lang="en-US" altLang="zh-CN" sz="2000" dirty="0" smtClean="0">
              <a:solidFill>
                <a:srgbClr val="000099"/>
              </a:solidFill>
              <a:latin typeface="+mn-ea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zh-CN" sz="2000" baseline="-25000" dirty="0" smtClean="0">
              <a:solidFill>
                <a:srgbClr val="000099"/>
              </a:solidFill>
              <a:latin typeface="+mn-ea"/>
            </a:endParaRPr>
          </a:p>
          <a:p>
            <a:pPr lvl="1">
              <a:defRPr/>
            </a:pPr>
            <a:endParaRPr lang="en-US" altLang="zh-CN" sz="2000" baseline="-25000" dirty="0" smtClean="0">
              <a:solidFill>
                <a:srgbClr val="000099"/>
              </a:solidFill>
              <a:latin typeface="+mn-ea"/>
            </a:endParaRPr>
          </a:p>
          <a:p>
            <a:pPr lvl="1">
              <a:defRPr/>
            </a:pPr>
            <a:endParaRPr lang="en-US" altLang="zh-CN" sz="2000" baseline="-25000" dirty="0" smtClean="0">
              <a:solidFill>
                <a:srgbClr val="000099"/>
              </a:solidFill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30518" y="4981200"/>
            <a:ext cx="3341079" cy="10895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-50   8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位 原码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011 0010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反码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1 100 1101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补码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1 100 1110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031978" y="4981200"/>
            <a:ext cx="3341079" cy="10895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-50   8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位 补码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100 1110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反码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1 011 0001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原码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1 011 0010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38187" y="6105428"/>
            <a:ext cx="463665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100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1110-1=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100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1101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取反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1 011 0010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18660" y="4438876"/>
            <a:ext cx="5202631" cy="24191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40-50    -50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补码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1 100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1110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40+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-50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010 1000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+ 1 100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1110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0 010 1000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1 111 0110 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1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111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0110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1 000 1001 +1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000  1010   -10 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1686187" y="6095896"/>
            <a:ext cx="14932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1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8.2.2 </a:t>
            </a:r>
            <a:r>
              <a:rPr lang="zh-CN" altLang="en-US" sz="2400" b="1" spc="300" dirty="0" smtClean="0">
                <a:latin typeface="+mj-ea"/>
                <a:ea typeface="+mj-ea"/>
              </a:rPr>
              <a:t>整数</a:t>
            </a:r>
            <a:r>
              <a:rPr lang="zh-CN" altLang="en-US" sz="2400" b="1" spc="300" dirty="0">
                <a:latin typeface="+mj-ea"/>
                <a:ea typeface="+mj-ea"/>
              </a:rPr>
              <a:t>在计算机中的补码表示方法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53790" y="888503"/>
            <a:ext cx="2308510" cy="4344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ym typeface="Wingdings" panose="05000000000000000000" pitchFamily="2" charset="2"/>
              </a:rPr>
              <a:t>补码的</a:t>
            </a:r>
            <a:r>
              <a:rPr lang="zh-CN" altLang="en-US" sz="2000" b="1" dirty="0">
                <a:sym typeface="Wingdings" panose="05000000000000000000" pitchFamily="2" charset="2"/>
              </a:rPr>
              <a:t>深入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理解</a:t>
            </a:r>
            <a:endParaRPr lang="zh-CN" altLang="en-US" sz="2000" b="1" dirty="0"/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728415" y="1650480"/>
            <a:ext cx="7653585" cy="4164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假设一个时钟当前时针指向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10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点，而准确时间是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点，如何调整？</a:t>
            </a:r>
          </a:p>
        </p:txBody>
      </p:sp>
      <p:pic>
        <p:nvPicPr>
          <p:cNvPr id="9" name="Picture 6" descr="http://www.pep.com.cn/oldimages/pic_27851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491" y="2356950"/>
            <a:ext cx="1665287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667" y="2216715"/>
            <a:ext cx="1668461" cy="166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2"/>
          <p:cNvSpPr txBox="1"/>
          <p:nvPr/>
        </p:nvSpPr>
        <p:spPr>
          <a:xfrm>
            <a:off x="4545485" y="2767592"/>
            <a:ext cx="1006475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8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</a:t>
            </a:r>
            <a:endParaRPr lang="zh-CN" altLang="en-US" sz="4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矩形 7"/>
          <p:cNvSpPr>
            <a:spLocks noChangeArrowheads="1"/>
          </p:cNvSpPr>
          <p:nvPr/>
        </p:nvSpPr>
        <p:spPr bwMode="auto">
          <a:xfrm>
            <a:off x="929849" y="5114925"/>
            <a:ext cx="39597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B050"/>
                </a:solidFill>
                <a:latin typeface="+mn-ea"/>
                <a:ea typeface="+mn-ea"/>
              </a:rPr>
              <a:t>一种是顺拨</a:t>
            </a:r>
            <a:r>
              <a:rPr lang="en-US" altLang="zh-CN" sz="2000" dirty="0">
                <a:solidFill>
                  <a:srgbClr val="00B050"/>
                </a:solidFill>
                <a:latin typeface="+mn-ea"/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solidFill>
                  <a:srgbClr val="00B050"/>
                </a:solidFill>
                <a:latin typeface="+mn-ea"/>
                <a:ea typeface="+mn-ea"/>
              </a:rPr>
              <a:t>小时，即：</a:t>
            </a:r>
            <a:r>
              <a:rPr lang="en-US" altLang="zh-CN" sz="2000" dirty="0">
                <a:solidFill>
                  <a:srgbClr val="00B050"/>
                </a:solidFill>
                <a:latin typeface="+mn-ea"/>
                <a:ea typeface="+mn-ea"/>
              </a:rPr>
              <a:t>10+8=6 </a:t>
            </a:r>
            <a:endParaRPr lang="zh-CN" altLang="en-US" sz="2000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926456" y="4451380"/>
            <a:ext cx="3879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B050"/>
                </a:solidFill>
                <a:latin typeface="+mn-ea"/>
                <a:ea typeface="+mn-ea"/>
              </a:rPr>
              <a:t>一种是回拨</a:t>
            </a:r>
            <a:r>
              <a:rPr lang="en-US" altLang="zh-CN" sz="2000" dirty="0">
                <a:solidFill>
                  <a:srgbClr val="00B050"/>
                </a:solidFill>
                <a:latin typeface="+mn-ea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rgbClr val="00B050"/>
                </a:solidFill>
                <a:latin typeface="+mn-ea"/>
                <a:ea typeface="+mn-ea"/>
              </a:rPr>
              <a:t>小时，即：</a:t>
            </a:r>
            <a:r>
              <a:rPr lang="en-US" altLang="zh-CN" sz="2000" dirty="0">
                <a:solidFill>
                  <a:srgbClr val="00B050"/>
                </a:solidFill>
                <a:latin typeface="+mn-ea"/>
                <a:ea typeface="+mn-ea"/>
              </a:rPr>
              <a:t>10-4=6 </a:t>
            </a:r>
            <a:endParaRPr lang="zh-CN" altLang="en-US" sz="2000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15" name="矩形 9"/>
          <p:cNvSpPr>
            <a:spLocks noChangeArrowheads="1"/>
          </p:cNvSpPr>
          <p:nvPr/>
        </p:nvSpPr>
        <p:spPr bwMode="auto">
          <a:xfrm>
            <a:off x="926456" y="5703428"/>
            <a:ext cx="19976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B050"/>
                </a:solidFill>
                <a:latin typeface="+mn-ea"/>
                <a:ea typeface="+mn-ea"/>
              </a:rPr>
              <a:t>10-4=</a:t>
            </a:r>
            <a:r>
              <a:rPr lang="en-US" altLang="zh-CN" sz="2000" dirty="0">
                <a:solidFill>
                  <a:srgbClr val="00B050"/>
                </a:solidFill>
                <a:latin typeface="+mn-ea"/>
                <a:ea typeface="+mn-ea"/>
                <a:cs typeface="Times New Roman" panose="02020603050405020304" pitchFamily="18" charset="0"/>
              </a:rPr>
              <a:t>10+8=6 </a:t>
            </a:r>
            <a:endParaRPr lang="zh-CN" altLang="en-US" sz="2000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19" name="内容占位符 1"/>
          <p:cNvSpPr txBox="1">
            <a:spLocks/>
          </p:cNvSpPr>
          <p:nvPr/>
        </p:nvSpPr>
        <p:spPr>
          <a:xfrm>
            <a:off x="5676900" y="4451380"/>
            <a:ext cx="6203738" cy="18255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  在以模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12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的系统中，加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8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和减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4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效果是一样的，因此凡是减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4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运算，都可以用加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8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来代替。</a:t>
            </a:r>
            <a:endParaRPr lang="en-US" altLang="zh-CN" sz="2000" dirty="0" smtClean="0">
              <a:solidFill>
                <a:srgbClr val="000099"/>
              </a:solidFill>
              <a:latin typeface="+mn-ea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0099"/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对“模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12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”而言，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8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和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4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互为补数。</a:t>
            </a:r>
            <a:endParaRPr lang="en-US" altLang="zh-CN" sz="2000" dirty="0" smtClean="0">
              <a:solidFill>
                <a:srgbClr val="000099"/>
              </a:solidFill>
              <a:latin typeface="+mn-ea"/>
            </a:endParaRPr>
          </a:p>
          <a:p>
            <a:pPr>
              <a:buFontTx/>
              <a:buNone/>
            </a:pP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实际上以模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12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的系统中，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11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和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1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，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10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和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2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，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9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和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3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，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7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和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5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都有这个特性。共同的特点是两者相加等于模。</a:t>
            </a:r>
            <a:endParaRPr lang="zh-CN" altLang="en-US" sz="2000" dirty="0" smtClean="0">
              <a:solidFill>
                <a:srgbClr val="000099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TextBox 2"/>
          <p:cNvSpPr txBox="1"/>
          <p:nvPr/>
        </p:nvSpPr>
        <p:spPr>
          <a:xfrm>
            <a:off x="8869835" y="1858702"/>
            <a:ext cx="29470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用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8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位表示数，模是多少？</a:t>
            </a:r>
            <a:endParaRPr lang="en-US" altLang="zh-CN" b="1" dirty="0" smtClean="0">
              <a:solidFill>
                <a:srgbClr val="FF0000"/>
              </a:solidFill>
              <a:latin typeface="+mn-ea"/>
              <a:ea typeface="+mn-ea"/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11111111    =255 </a:t>
            </a:r>
          </a:p>
          <a:p>
            <a:pPr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0~255  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模 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256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2</a:t>
            </a:r>
            <a:r>
              <a:rPr lang="en-US" altLang="zh-CN" b="1" baseline="300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n    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2</a:t>
            </a:r>
            <a:r>
              <a:rPr lang="en-US" altLang="zh-CN" b="1" baseline="300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466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8.2.2 </a:t>
            </a:r>
            <a:r>
              <a:rPr lang="zh-CN" altLang="en-US" sz="2400" b="1" spc="300" dirty="0" smtClean="0">
                <a:latin typeface="+mj-ea"/>
                <a:ea typeface="+mj-ea"/>
              </a:rPr>
              <a:t>整数</a:t>
            </a:r>
            <a:r>
              <a:rPr lang="zh-CN" altLang="en-US" sz="2400" b="1" spc="300" dirty="0">
                <a:latin typeface="+mj-ea"/>
                <a:ea typeface="+mj-ea"/>
              </a:rPr>
              <a:t>在计算机中的补码表示方法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53790" y="888503"/>
            <a:ext cx="2308510" cy="4344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ym typeface="Wingdings" panose="05000000000000000000" pitchFamily="2" charset="2"/>
              </a:rPr>
              <a:t>补码的深入理解</a:t>
            </a:r>
            <a:endParaRPr lang="zh-CN" altLang="en-US" sz="2000" b="1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28415" y="1519238"/>
            <a:ext cx="10825410" cy="4348162"/>
          </a:xfrm>
          <a:prstGeom prst="rect">
            <a:avLst/>
          </a:prstGeo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模”是指一个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计量系统的计数范围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。如时钟等。计算机也可以看成一个计量机器，它也有一个计量范围，即都存在一个“模”。例如： </a:t>
            </a:r>
          </a:p>
          <a:p>
            <a:pPr algn="just">
              <a:buFontTx/>
              <a:buNone/>
            </a:pP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           时钟的计量范围是</a:t>
            </a: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11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，模</a:t>
            </a: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=12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。  </a:t>
            </a:r>
          </a:p>
          <a:p>
            <a:pPr algn="just">
              <a:buFontTx/>
              <a:buNone/>
            </a:pP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       表示</a:t>
            </a: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位的计算机计量范围是</a:t>
            </a: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aseline="3000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-1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，模</a:t>
            </a: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=2</a:t>
            </a:r>
            <a:r>
              <a:rPr lang="en-US" altLang="zh-CN" sz="2400" baseline="3000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     【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注：</a:t>
            </a: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表示指数</a:t>
            </a: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】 </a:t>
            </a:r>
          </a:p>
          <a:p>
            <a:pPr algn="just">
              <a:buFontTx/>
              <a:buNone/>
            </a:pP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模”实质上是计量器产生“溢出”的量，它的值在计量器上表示不出来，计量器上只能表示出模的余数。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任何有模的计量器，均可化减法为加法运算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endParaRPr lang="en-US" altLang="zh-CN" sz="240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     负数</a:t>
            </a:r>
            <a:r>
              <a:rPr lang="zh-CN" altLang="en-US" sz="2400" b="1" dirty="0">
                <a:solidFill>
                  <a:srgbClr val="FF0000"/>
                </a:solidFill>
              </a:rPr>
              <a:t>的补码</a:t>
            </a:r>
            <a:r>
              <a:rPr lang="en-US" altLang="zh-CN" sz="2400" b="1" dirty="0">
                <a:solidFill>
                  <a:srgbClr val="FF0000"/>
                </a:solidFill>
              </a:rPr>
              <a:t>=</a:t>
            </a:r>
            <a:r>
              <a:rPr lang="zh-CN" altLang="en-US" sz="2400" b="1" dirty="0">
                <a:solidFill>
                  <a:srgbClr val="FF0000"/>
                </a:solidFill>
              </a:rPr>
              <a:t>负数</a:t>
            </a:r>
            <a:r>
              <a:rPr lang="en-US" altLang="zh-CN" sz="2400" b="1" dirty="0">
                <a:solidFill>
                  <a:srgbClr val="FF0000"/>
                </a:solidFill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模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01918" y="4777871"/>
            <a:ext cx="3341079" cy="10895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-50   8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位 原码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011 0010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反码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1 100 1101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补码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1 100 1110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40771" y="4506165"/>
            <a:ext cx="3341079" cy="14219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-50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补码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-50+256=206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206=128+64+8+4+2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1   1  00 1110 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1   1  00 1110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5093744" y="5928093"/>
            <a:ext cx="64600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计算机系统的补码是取反加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？</a:t>
            </a:r>
            <a:endParaRPr lang="en-US" altLang="zh-CN" b="1" dirty="0" smtClean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为什么没有用补码的定义求补码？</a:t>
            </a:r>
            <a:endParaRPr lang="en-US" altLang="zh-CN" b="1" baseline="30000" dirty="0" smtClean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41283" y="6066592"/>
            <a:ext cx="3352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-128   8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位补码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-128+256 =128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1000 0000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65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133741EB-95A0-4FB3-9412-0EC032FA2EFF}"/>
              </a:ext>
            </a:extLst>
          </p:cNvPr>
          <p:cNvSpPr/>
          <p:nvPr/>
        </p:nvSpPr>
        <p:spPr>
          <a:xfrm>
            <a:off x="0" y="0"/>
            <a:ext cx="4686300" cy="6858000"/>
          </a:xfrm>
          <a:prstGeom prst="rect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898E69-4416-4B0D-8E2B-3CCBF0BB0EAE}"/>
              </a:ext>
            </a:extLst>
          </p:cNvPr>
          <p:cNvSpPr txBox="1"/>
          <p:nvPr/>
        </p:nvSpPr>
        <p:spPr>
          <a:xfrm>
            <a:off x="0" y="1089025"/>
            <a:ext cx="46863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mpact" panose="020B0806030902050204" pitchFamily="34" charset="0"/>
                <a:ea typeface="Kozuka Gothic Pro M" panose="020B0700000000000000" pitchFamily="34" charset="-128"/>
              </a:rPr>
              <a:t>第 </a:t>
            </a:r>
            <a:r>
              <a:rPr kumimoji="0" lang="en-US" altLang="zh-CN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mpact" panose="020B0806030902050204" pitchFamily="34" charset="0"/>
                <a:ea typeface="Kozuka Gothic Pro M" panose="020B0700000000000000" pitchFamily="34" charset="-128"/>
              </a:rPr>
              <a:t>8</a:t>
            </a:r>
            <a:r>
              <a:rPr kumimoji="0" lang="zh-CN" alt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mpact" panose="020B0806030902050204" pitchFamily="34" charset="0"/>
                <a:ea typeface="Kozuka Gothic Pro M" panose="020B0700000000000000" pitchFamily="34" charset="-128"/>
              </a:rPr>
              <a:t>章</a:t>
            </a:r>
            <a:endParaRPr kumimoji="0" lang="en-US" altLang="zh-CN" sz="6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Impact" panose="020B0806030902050204" pitchFamily="34" charset="0"/>
              <a:ea typeface="Kozuka Gothic Pro M" panose="020B0700000000000000" pitchFamily="34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6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Impact" panose="020B0806030902050204" pitchFamily="34" charset="0"/>
              <a:ea typeface="Kozuka Gothic Pro M" panose="020B0700000000000000" pitchFamily="34" charset="-128"/>
            </a:endParaRPr>
          </a:p>
          <a:p>
            <a:pPr lvl="0" algn="ctr">
              <a:defRPr/>
            </a:pPr>
            <a:r>
              <a: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Kozuka Gothic Pro M" panose="020B0700000000000000" pitchFamily="34" charset="-128"/>
              </a:rPr>
              <a:t>数字电路基础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Impact" panose="020B0806030902050204" pitchFamily="34" charset="0"/>
              <a:ea typeface="Kozuka Gothic Pro M" panose="020B0700000000000000" pitchFamily="34" charset="-128"/>
            </a:endParaRPr>
          </a:p>
        </p:txBody>
      </p:sp>
      <p:sp>
        <p:nvSpPr>
          <p:cNvPr id="16" name="文本框 13">
            <a:extLst>
              <a:ext uri="{FF2B5EF4-FFF2-40B4-BE49-F238E27FC236}">
                <a16:creationId xmlns:a16="http://schemas.microsoft.com/office/drawing/2014/main" id="{4B5EE495-E862-4E47-88C1-8F832DC98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770" y="1415597"/>
            <a:ext cx="56188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lvl="0"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panose="020B080603090205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8.1 </a:t>
            </a:r>
            <a:r>
              <a:rPr lang="zh-CN" altLang="en-US" sz="3200" dirty="0" smtClean="0">
                <a:solidFill>
                  <a:schemeClr val="tx1"/>
                </a:solidFill>
                <a:latin typeface="Impact" panose="020B0806030902050204" pitchFamily="34" charset="0"/>
              </a:rPr>
              <a:t>数制</a:t>
            </a:r>
            <a:r>
              <a:rPr lang="zh-CN" altLang="en-US" sz="3200" dirty="0">
                <a:solidFill>
                  <a:schemeClr val="tx1"/>
                </a:solidFill>
                <a:latin typeface="Impact" panose="020B0806030902050204" pitchFamily="34" charset="0"/>
              </a:rPr>
              <a:t>及数制之间的转换方法</a:t>
            </a:r>
          </a:p>
        </p:txBody>
      </p:sp>
      <p:sp>
        <p:nvSpPr>
          <p:cNvPr id="20" name="文本框 13">
            <a:extLst>
              <a:ext uri="{FF2B5EF4-FFF2-40B4-BE49-F238E27FC236}">
                <a16:creationId xmlns:a16="http://schemas.microsoft.com/office/drawing/2014/main" id="{D81A72D2-7B59-42EF-9D7E-1734D6778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770" y="2466563"/>
            <a:ext cx="60789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lvl="0"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panose="020B080603090205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8.2 </a:t>
            </a:r>
            <a:r>
              <a:rPr lang="zh-CN" altLang="en-US" sz="3200" dirty="0" smtClean="0">
                <a:solidFill>
                  <a:schemeClr val="tx1"/>
                </a:solidFill>
                <a:latin typeface="Impact" panose="020B0806030902050204" pitchFamily="34" charset="0"/>
              </a:rPr>
              <a:t>计算机</a:t>
            </a:r>
            <a:r>
              <a:rPr lang="zh-CN" altLang="en-US" sz="3200" dirty="0">
                <a:solidFill>
                  <a:schemeClr val="tx1"/>
                </a:solidFill>
                <a:latin typeface="Impact" panose="020B0806030902050204" pitchFamily="34" charset="0"/>
              </a:rPr>
              <a:t>中信息的基本表示方式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mpact" panose="020B080603090205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" name="文本框 13">
            <a:extLst>
              <a:ext uri="{FF2B5EF4-FFF2-40B4-BE49-F238E27FC236}">
                <a16:creationId xmlns:a16="http://schemas.microsoft.com/office/drawing/2014/main" id="{5ACBE520-18B7-458E-928F-B9A56E496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770" y="3517529"/>
            <a:ext cx="32175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lvl="0"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panose="020B080603090205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8.3 </a:t>
            </a:r>
            <a:r>
              <a:rPr lang="zh-CN" altLang="en-US" sz="3200" dirty="0" smtClean="0">
                <a:solidFill>
                  <a:schemeClr val="tx1"/>
                </a:solidFill>
                <a:latin typeface="Impact" panose="020B0806030902050204" pitchFamily="34" charset="0"/>
              </a:rPr>
              <a:t>逻辑</a:t>
            </a:r>
            <a:r>
              <a:rPr lang="zh-CN" altLang="en-US" sz="3200" dirty="0">
                <a:solidFill>
                  <a:schemeClr val="tx1"/>
                </a:solidFill>
                <a:latin typeface="Impact" panose="020B0806030902050204" pitchFamily="34" charset="0"/>
              </a:rPr>
              <a:t>代数基础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mpact" panose="020B080603090205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8" name="文本框 13">
            <a:extLst>
              <a:ext uri="{FF2B5EF4-FFF2-40B4-BE49-F238E27FC236}">
                <a16:creationId xmlns:a16="http://schemas.microsoft.com/office/drawing/2014/main" id="{FB554AFD-6101-4497-BD0C-8E8E8B706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770" y="4524534"/>
            <a:ext cx="44486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lvl="0"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panose="020B080603090205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8.4 </a:t>
            </a:r>
            <a:r>
              <a:rPr lang="zh-CN" altLang="en-US" sz="3200" dirty="0" smtClean="0">
                <a:solidFill>
                  <a:schemeClr val="tx1"/>
                </a:solidFill>
                <a:latin typeface="Impact" panose="020B0806030902050204" pitchFamily="34" charset="0"/>
              </a:rPr>
              <a:t>逻辑函数</a:t>
            </a:r>
            <a:r>
              <a:rPr lang="zh-CN" altLang="en-US" sz="3200" dirty="0">
                <a:solidFill>
                  <a:schemeClr val="tx1"/>
                </a:solidFill>
                <a:latin typeface="Impact" panose="020B0806030902050204" pitchFamily="34" charset="0"/>
              </a:rPr>
              <a:t>卡诺图化简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mpact" panose="020B080603090205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72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8.2.2 </a:t>
            </a:r>
            <a:r>
              <a:rPr lang="zh-CN" altLang="en-US" sz="2400" b="1" spc="300" dirty="0" smtClean="0">
                <a:latin typeface="+mj-ea"/>
                <a:ea typeface="+mj-ea"/>
              </a:rPr>
              <a:t>整数</a:t>
            </a:r>
            <a:r>
              <a:rPr lang="zh-CN" altLang="en-US" sz="2400" b="1" spc="300" dirty="0">
                <a:latin typeface="+mj-ea"/>
                <a:ea typeface="+mj-ea"/>
              </a:rPr>
              <a:t>在计算机中的补码表示方法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2"/>
          <p:cNvSpPr txBox="1">
            <a:spLocks/>
          </p:cNvSpPr>
          <p:nvPr/>
        </p:nvSpPr>
        <p:spPr>
          <a:xfrm>
            <a:off x="853790" y="1576388"/>
            <a:ext cx="10287426" cy="4022725"/>
          </a:xfrm>
          <a:prstGeom prst="rect">
            <a:avLst/>
          </a:prstGeo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负数的补码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=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负数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+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模</a:t>
            </a:r>
            <a:endParaRPr lang="en-US" altLang="zh-CN" sz="2400" dirty="0" smtClean="0">
              <a:solidFill>
                <a:srgbClr val="000099"/>
              </a:solidFill>
              <a:latin typeface="+mn-ea"/>
            </a:endParaRPr>
          </a:p>
          <a:p>
            <a:pPr algn="just">
              <a:defRPr/>
            </a:pPr>
            <a:endParaRPr lang="en-US" altLang="zh-CN" sz="2400" dirty="0" smtClean="0">
              <a:solidFill>
                <a:srgbClr val="000099"/>
              </a:solidFill>
              <a:latin typeface="+mn-ea"/>
            </a:endParaRPr>
          </a:p>
          <a:p>
            <a:pPr algn="just">
              <a:defRPr/>
            </a:pP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例如：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-20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的补码（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8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位二进制数，模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256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）</a:t>
            </a:r>
            <a:endParaRPr lang="en-US" altLang="zh-CN" sz="2400" dirty="0" smtClean="0">
              <a:solidFill>
                <a:srgbClr val="000099"/>
              </a:solidFill>
              <a:latin typeface="+mn-ea"/>
            </a:endParaRPr>
          </a:p>
          <a:p>
            <a:pPr algn="just">
              <a:defRPr/>
            </a:pPr>
            <a:endParaRPr lang="en-US" altLang="zh-CN" sz="2400" dirty="0" smtClean="0">
              <a:solidFill>
                <a:srgbClr val="000099"/>
              </a:solidFill>
              <a:latin typeface="+mn-ea"/>
            </a:endParaRP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    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补码定义计算：</a:t>
            </a:r>
            <a:endParaRPr lang="en-US" altLang="zh-CN" sz="2400" dirty="0" smtClean="0">
              <a:solidFill>
                <a:srgbClr val="000099"/>
              </a:solidFill>
              <a:latin typeface="+mn-ea"/>
            </a:endParaRP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    (-20)</a:t>
            </a:r>
            <a:r>
              <a:rPr lang="zh-CN" altLang="en-US" sz="2400" baseline="-25000" dirty="0" smtClean="0">
                <a:solidFill>
                  <a:srgbClr val="000099"/>
                </a:solidFill>
                <a:latin typeface="+mn-ea"/>
              </a:rPr>
              <a:t>补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=-20+256=236=(1110 1100)</a:t>
            </a:r>
            <a:r>
              <a:rPr lang="en-US" altLang="zh-CN" sz="2400" baseline="-25000" dirty="0" smtClean="0">
                <a:solidFill>
                  <a:srgbClr val="000099"/>
                </a:solidFill>
                <a:latin typeface="+mn-ea"/>
              </a:rPr>
              <a:t>2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n-US" altLang="zh-CN" sz="2400" baseline="-25000" dirty="0" smtClean="0">
              <a:solidFill>
                <a:srgbClr val="000099"/>
              </a:solidFill>
              <a:latin typeface="+mn-ea"/>
            </a:endParaRP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    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计算机里的求解方法：原码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  <a:sym typeface="Wingdings" panose="05000000000000000000" pitchFamily="2" charset="2"/>
              </a:rPr>
              <a:t>反码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  <a:sym typeface="Wingdings" panose="05000000000000000000" pitchFamily="2" charset="2"/>
              </a:rPr>
              <a:t>补码</a:t>
            </a:r>
            <a:endParaRPr lang="en-US" altLang="zh-CN" sz="2400" dirty="0" smtClean="0">
              <a:solidFill>
                <a:srgbClr val="000099"/>
              </a:solidFill>
              <a:latin typeface="+mn-ea"/>
            </a:endParaRP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    (-20)</a:t>
            </a:r>
            <a:r>
              <a:rPr lang="zh-CN" altLang="en-US" sz="2400" baseline="-25000" dirty="0" smtClean="0">
                <a:solidFill>
                  <a:srgbClr val="000099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=(1001 0100)</a:t>
            </a:r>
            <a:r>
              <a:rPr lang="zh-CN" altLang="en-US" sz="2400" baseline="-25000" dirty="0" smtClean="0">
                <a:solidFill>
                  <a:srgbClr val="000099"/>
                </a:solidFill>
                <a:latin typeface="+mn-ea"/>
              </a:rPr>
              <a:t>原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=(1110 1011)</a:t>
            </a:r>
            <a:r>
              <a:rPr lang="zh-CN" altLang="en-US" sz="2400" baseline="-25000" dirty="0" smtClean="0">
                <a:solidFill>
                  <a:srgbClr val="000099"/>
                </a:solidFill>
                <a:latin typeface="+mn-ea"/>
              </a:rPr>
              <a:t>反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=(1110 1100)</a:t>
            </a:r>
            <a:r>
              <a:rPr lang="zh-CN" altLang="en-US" sz="2400" baseline="-25000" dirty="0" smtClean="0">
                <a:solidFill>
                  <a:srgbClr val="000099"/>
                </a:solidFill>
                <a:latin typeface="+mn-ea"/>
              </a:rPr>
              <a:t>补</a:t>
            </a:r>
            <a:endParaRPr lang="zh-CN" altLang="en-US" sz="2400" dirty="0">
              <a:solidFill>
                <a:srgbClr val="000099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3790" y="888503"/>
            <a:ext cx="2308510" cy="4344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ym typeface="Wingdings" panose="05000000000000000000" pitchFamily="2" charset="2"/>
              </a:rPr>
              <a:t>补码的深入理解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6412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</a:rPr>
              <a:t>8.2.2 </a:t>
            </a:r>
            <a:r>
              <a:rPr lang="zh-CN" altLang="en-US" sz="2400" b="1" spc="300" dirty="0">
                <a:latin typeface="+mj-ea"/>
              </a:rPr>
              <a:t>整数在计算机中的补码表示方法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853790" y="888503"/>
            <a:ext cx="2308510" cy="4344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ym typeface="Wingdings" panose="05000000000000000000" pitchFamily="2" charset="2"/>
              </a:rPr>
              <a:t>补码的运算</a:t>
            </a:r>
            <a:endParaRPr lang="zh-CN" altLang="en-US" sz="2000" b="1" dirty="0"/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728415" y="1522413"/>
            <a:ext cx="5310435" cy="4506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[X+Y]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补 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= [X]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补 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+ [Y]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补</a:t>
            </a:r>
            <a:endParaRPr lang="en-US" altLang="zh-CN" sz="2000" dirty="0" smtClean="0">
              <a:solidFill>
                <a:srgbClr val="000099"/>
              </a:solidFill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1800" dirty="0" smtClean="0">
              <a:solidFill>
                <a:srgbClr val="000099"/>
              </a:solidFill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【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例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】X=+0110011,Y=-0101001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，求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[X+Y]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补</a:t>
            </a:r>
            <a:endParaRPr lang="en-US" altLang="zh-CN" sz="1800" dirty="0" smtClean="0">
              <a:solidFill>
                <a:srgbClr val="000099"/>
              </a:solidFill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99"/>
                </a:solidFill>
                <a:latin typeface="+mn-ea"/>
              </a:rPr>
              <a:t> 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                  +51           -41    =+10</a:t>
            </a:r>
            <a:endParaRPr lang="zh-CN" altLang="en-US" sz="1800" dirty="0" smtClean="0">
              <a:solidFill>
                <a:srgbClr val="000099"/>
              </a:solidFill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    [X]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补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=00110011     [Y]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补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=11010111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    [X+Y]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补 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= [X]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补 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+ [Y]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补 </a:t>
            </a:r>
            <a:endParaRPr lang="en-US" altLang="zh-CN" sz="1800" dirty="0" smtClean="0">
              <a:solidFill>
                <a:srgbClr val="000099"/>
              </a:solidFill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                   = 00110011+11010111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                   =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00001010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                   =  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0001010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注：因为计算机中运算器的位长是固定的（定长运算），上述运算中产生的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最高位进位将丢掉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，所以结果不是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100001010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，而是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00001010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。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1800" dirty="0">
              <a:solidFill>
                <a:srgbClr val="000099"/>
              </a:solidFill>
              <a:latin typeface="+mn-ea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6268915" y="949113"/>
            <a:ext cx="5133975" cy="22177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[X-Y]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补 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= [X]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补 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- [Y]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补 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= [X]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补 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+ [-Y]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补</a:t>
            </a:r>
            <a:endParaRPr lang="en-US" altLang="zh-CN" sz="2000" dirty="0" smtClean="0">
              <a:solidFill>
                <a:srgbClr val="000099"/>
              </a:solidFill>
              <a:latin typeface="+mn-ea"/>
            </a:endParaRPr>
          </a:p>
          <a:p>
            <a:pPr marL="0" indent="0">
              <a:buNone/>
              <a:defRPr/>
            </a:pPr>
            <a:endParaRPr lang="en-US" altLang="zh-CN" sz="1800" dirty="0" smtClean="0">
              <a:solidFill>
                <a:srgbClr val="000099"/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【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例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】1-1 [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十进制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]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99"/>
                </a:solidFill>
                <a:latin typeface="+mn-ea"/>
              </a:rPr>
              <a:t> 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  1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的原码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0000001 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   补码：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00000001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   -1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的原码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10000001 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  补码：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11111111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    1+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（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-1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）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=0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99"/>
                </a:solidFill>
                <a:latin typeface="+mn-ea"/>
              </a:rPr>
              <a:t> 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   00000001+11111111=00000000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99"/>
                </a:solidFill>
                <a:latin typeface="+mn-ea"/>
              </a:rPr>
              <a:t> 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   </a:t>
            </a:r>
            <a:endParaRPr lang="zh-CN" altLang="en-US" sz="1800" b="1" dirty="0">
              <a:solidFill>
                <a:srgbClr val="000099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97515" y="3594625"/>
            <a:ext cx="56296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溢出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</a:rPr>
              <a:t>：运</a:t>
            </a:r>
            <a:r>
              <a:rPr lang="zh-CN" altLang="en-US" dirty="0">
                <a:solidFill>
                  <a:srgbClr val="000099"/>
                </a:solidFill>
                <a:latin typeface="+mn-ea"/>
              </a:rPr>
              <a:t>算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</a:rPr>
              <a:t>结果超过了数的表示范围。溢出是错误，需要避免</a:t>
            </a:r>
            <a:r>
              <a:rPr lang="zh-CN" altLang="en-US" dirty="0">
                <a:solidFill>
                  <a:srgbClr val="000099"/>
                </a:solidFill>
                <a:latin typeface="+mn-ea"/>
              </a:rPr>
              <a:t>。</a:t>
            </a:r>
            <a:endParaRPr lang="en-US" altLang="zh-CN" dirty="0" smtClean="0">
              <a:solidFill>
                <a:srgbClr val="000099"/>
              </a:solidFill>
              <a:latin typeface="+mn-ea"/>
            </a:endParaRPr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位表示数，范围 </a:t>
            </a:r>
            <a:r>
              <a:rPr lang="en-US" altLang="zh-CN" dirty="0" smtClean="0"/>
              <a:t>-128~+127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是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</a:rPr>
              <a:t>位正数，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</a:rPr>
              <a:t>是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</a:rPr>
              <a:t>位负数，</a:t>
            </a:r>
            <a:r>
              <a:rPr lang="en-US" altLang="zh-CN" dirty="0" smtClean="0">
                <a:solidFill>
                  <a:srgbClr val="FF0000"/>
                </a:solidFill>
              </a:rPr>
              <a:t>A+B</a:t>
            </a:r>
            <a:r>
              <a:rPr lang="zh-CN" altLang="en-US" dirty="0" smtClean="0">
                <a:solidFill>
                  <a:srgbClr val="FF0000"/>
                </a:solidFill>
              </a:rPr>
              <a:t>会溢出吗？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5249008" y="3775869"/>
            <a:ext cx="1380392" cy="155227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011008" y="4026118"/>
            <a:ext cx="0" cy="7231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88340" y="4223381"/>
            <a:ext cx="501727" cy="3286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921369" y="6532685"/>
            <a:ext cx="48621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5002823" y="6224954"/>
            <a:ext cx="2303585" cy="2989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268915" y="6029325"/>
            <a:ext cx="65210" cy="50336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093771" y="652389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0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7306408" y="5917223"/>
            <a:ext cx="0" cy="6066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306408" y="5908431"/>
            <a:ext cx="15947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5002823" y="6029325"/>
            <a:ext cx="0" cy="494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3587262" y="6029325"/>
            <a:ext cx="14155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96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</a:rPr>
              <a:t>8.2.2 </a:t>
            </a:r>
            <a:r>
              <a:rPr lang="zh-CN" altLang="en-US" sz="2400" b="1" spc="300" dirty="0">
                <a:latin typeface="+mj-ea"/>
              </a:rPr>
              <a:t>整数在计算机中的补码表示方法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853790" y="888503"/>
            <a:ext cx="2308510" cy="4344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ym typeface="Wingdings" panose="05000000000000000000" pitchFamily="2" charset="2"/>
              </a:rPr>
              <a:t>补码的运算</a:t>
            </a:r>
            <a:endParaRPr lang="zh-CN" altLang="en-US" sz="2000" b="1" dirty="0"/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728415" y="1522413"/>
            <a:ext cx="5310435" cy="4506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[X+Y]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补 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= [X]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补 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+ [Y]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补</a:t>
            </a:r>
            <a:endParaRPr lang="en-US" altLang="zh-CN" sz="2000" dirty="0" smtClean="0">
              <a:solidFill>
                <a:srgbClr val="000099"/>
              </a:solidFill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1800" dirty="0" smtClean="0">
              <a:solidFill>
                <a:srgbClr val="000099"/>
              </a:solidFill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【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例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】X=+0110011,Y=-0101001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，求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[X+Y]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补</a:t>
            </a:r>
            <a:endParaRPr lang="en-US" altLang="zh-CN" sz="1800" dirty="0" smtClean="0">
              <a:solidFill>
                <a:srgbClr val="000099"/>
              </a:solidFill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99"/>
                </a:solidFill>
                <a:latin typeface="+mn-ea"/>
              </a:rPr>
              <a:t> 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                  +51           -41    =+10</a:t>
            </a:r>
            <a:endParaRPr lang="zh-CN" altLang="en-US" sz="1800" dirty="0" smtClean="0">
              <a:solidFill>
                <a:srgbClr val="000099"/>
              </a:solidFill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    [X]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补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=00110011     [Y]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补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=11010111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    [X+Y]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补 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= [X]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补 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+ [Y]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补 </a:t>
            </a:r>
            <a:endParaRPr lang="en-US" altLang="zh-CN" sz="1800" dirty="0" smtClean="0">
              <a:solidFill>
                <a:srgbClr val="000099"/>
              </a:solidFill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                   = 00110011+11010111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                   =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00001010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                   =  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0001010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注：因为计算机中运算器的位长是固定的（定长运算），上述运算中产生的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最高位进位将丢掉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，所以结果不是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100001010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，而是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00001010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。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1800" dirty="0">
              <a:solidFill>
                <a:srgbClr val="000099"/>
              </a:solidFill>
              <a:latin typeface="+mn-ea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6268915" y="949113"/>
            <a:ext cx="5133975" cy="22177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[X-Y]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补 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= [X]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补 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- [Y]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补 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= [X]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补 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+ [-Y]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补</a:t>
            </a:r>
            <a:endParaRPr lang="en-US" altLang="zh-CN" sz="2000" dirty="0" smtClean="0">
              <a:solidFill>
                <a:srgbClr val="000099"/>
              </a:solidFill>
              <a:latin typeface="+mn-ea"/>
            </a:endParaRPr>
          </a:p>
          <a:p>
            <a:pPr marL="0" indent="0">
              <a:buNone/>
              <a:defRPr/>
            </a:pPr>
            <a:endParaRPr lang="en-US" altLang="zh-CN" sz="1800" dirty="0" smtClean="0">
              <a:solidFill>
                <a:srgbClr val="000099"/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【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例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】100+50 [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十进制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]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99"/>
                </a:solidFill>
                <a:latin typeface="+mn-ea"/>
              </a:rPr>
              <a:t> 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  100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的补码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1100100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   50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的补码  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0110010 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  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 </a:t>
            </a:r>
          </a:p>
          <a:p>
            <a:pPr marL="400050" lvl="1" indent="0">
              <a:buNone/>
              <a:defRPr/>
            </a:pP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     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1100100+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 0</a:t>
            </a:r>
            <a:r>
              <a:rPr lang="en-US" altLang="zh-CN" sz="1800" dirty="0">
                <a:solidFill>
                  <a:srgbClr val="000099"/>
                </a:solidFill>
                <a:latin typeface="+mn-ea"/>
              </a:rPr>
              <a:t>0110010 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=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0010110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99"/>
                </a:solidFill>
                <a:latin typeface="+mn-ea"/>
              </a:rPr>
              <a:t> 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   </a:t>
            </a:r>
            <a:endParaRPr lang="zh-CN" altLang="en-US" sz="1800" b="1" dirty="0">
              <a:solidFill>
                <a:srgbClr val="000099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97515" y="3594625"/>
            <a:ext cx="56296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溢出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</a:rPr>
              <a:t>：运</a:t>
            </a:r>
            <a:r>
              <a:rPr lang="zh-CN" altLang="en-US" dirty="0">
                <a:solidFill>
                  <a:srgbClr val="000099"/>
                </a:solidFill>
                <a:latin typeface="+mn-ea"/>
              </a:rPr>
              <a:t>算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</a:rPr>
              <a:t>结果超过了数的表示范围。溢出是错误，需要避免</a:t>
            </a:r>
            <a:r>
              <a:rPr lang="zh-CN" altLang="en-US" dirty="0">
                <a:solidFill>
                  <a:srgbClr val="000099"/>
                </a:solidFill>
                <a:latin typeface="+mn-ea"/>
              </a:rPr>
              <a:t>。</a:t>
            </a:r>
            <a:endParaRPr lang="en-US" altLang="zh-CN" dirty="0" smtClean="0">
              <a:solidFill>
                <a:srgbClr val="000099"/>
              </a:solidFill>
              <a:latin typeface="+mn-ea"/>
            </a:endParaRPr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位表示数，范围 </a:t>
            </a:r>
            <a:r>
              <a:rPr lang="en-US" altLang="zh-CN" dirty="0" smtClean="0"/>
              <a:t>-128~+127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是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</a:rPr>
              <a:t>位正数，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</a:rPr>
              <a:t>是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</a:rPr>
              <a:t>位负数，</a:t>
            </a:r>
            <a:r>
              <a:rPr lang="en-US" altLang="zh-CN" dirty="0" smtClean="0">
                <a:solidFill>
                  <a:srgbClr val="FF0000"/>
                </a:solidFill>
              </a:rPr>
              <a:t>A+B</a:t>
            </a:r>
            <a:r>
              <a:rPr lang="zh-CN" altLang="en-US" dirty="0" smtClean="0">
                <a:solidFill>
                  <a:srgbClr val="FF0000"/>
                </a:solidFill>
              </a:rPr>
              <a:t>会溢出吗？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en-US" dirty="0">
                <a:solidFill>
                  <a:srgbClr val="FF0000"/>
                </a:solidFill>
              </a:rPr>
              <a:t>位正数，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</a:rPr>
              <a:t>位正数，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A+B</a:t>
            </a:r>
            <a:r>
              <a:rPr lang="zh-CN" altLang="en-US" dirty="0" smtClean="0">
                <a:solidFill>
                  <a:srgbClr val="FF0000"/>
                </a:solidFill>
              </a:rPr>
              <a:t>得到一个负数，溢出。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是</a:t>
            </a:r>
            <a:r>
              <a:rPr lang="en-US" altLang="zh-CN" dirty="0" smtClean="0">
                <a:solidFill>
                  <a:srgbClr val="FF0000"/>
                </a:solidFill>
              </a:rPr>
              <a:t>16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r>
              <a:rPr lang="zh-CN" altLang="en-US" dirty="0">
                <a:solidFill>
                  <a:srgbClr val="FF0000"/>
                </a:solidFill>
              </a:rPr>
              <a:t>正数，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</a:rPr>
              <a:t>是</a:t>
            </a:r>
            <a:r>
              <a:rPr lang="en-US" altLang="zh-CN" dirty="0" smtClean="0">
                <a:solidFill>
                  <a:srgbClr val="FF0000"/>
                </a:solidFill>
              </a:rPr>
              <a:t>16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r>
              <a:rPr lang="zh-CN" altLang="en-US" dirty="0">
                <a:solidFill>
                  <a:srgbClr val="FF0000"/>
                </a:solidFill>
              </a:rPr>
              <a:t>正数，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5249008" y="3775869"/>
            <a:ext cx="1380392" cy="155227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011008" y="4026118"/>
            <a:ext cx="0" cy="7231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88340" y="4223381"/>
            <a:ext cx="501727" cy="3286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921369" y="6532685"/>
            <a:ext cx="48621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5002823" y="6224954"/>
            <a:ext cx="2303585" cy="2989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268915" y="6029325"/>
            <a:ext cx="65210" cy="50336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093771" y="652389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0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7306408" y="5917223"/>
            <a:ext cx="0" cy="6066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306408" y="5908431"/>
            <a:ext cx="15947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5002823" y="6029325"/>
            <a:ext cx="0" cy="494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3587262" y="6029325"/>
            <a:ext cx="14155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009678" y="6541479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127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645142" y="609194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99"/>
                </a:solidFill>
                <a:latin typeface="+mn-ea"/>
              </a:rPr>
              <a:t>溢出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072810" y="613917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99"/>
                </a:solidFill>
                <a:latin typeface="+mn-ea"/>
              </a:rPr>
              <a:t>溢出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719141" y="6516282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-128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62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</a:rPr>
              <a:t>8.2.2 </a:t>
            </a:r>
            <a:r>
              <a:rPr lang="zh-CN" altLang="en-US" sz="2400" b="1" spc="300" dirty="0">
                <a:latin typeface="+mj-ea"/>
              </a:rPr>
              <a:t>整数在计算机中的补码表示方法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853790" y="888503"/>
            <a:ext cx="2308510" cy="4344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ym typeface="Wingdings" panose="05000000000000000000" pitchFamily="2" charset="2"/>
              </a:rPr>
              <a:t>补码的运算</a:t>
            </a:r>
            <a:endParaRPr lang="zh-CN" altLang="en-US" sz="2000" b="1" dirty="0"/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6268915" y="949113"/>
            <a:ext cx="5133975" cy="22177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[X-Y]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补 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= [X]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补 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- [Y]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补 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= [X]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补 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+ [-Y]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补</a:t>
            </a:r>
            <a:endParaRPr lang="en-US" altLang="zh-CN" sz="2000" dirty="0" smtClean="0">
              <a:solidFill>
                <a:srgbClr val="000099"/>
              </a:solidFill>
              <a:latin typeface="+mn-ea"/>
            </a:endParaRPr>
          </a:p>
          <a:p>
            <a:pPr marL="0" indent="0">
              <a:buNone/>
              <a:defRPr/>
            </a:pPr>
            <a:endParaRPr lang="en-US" altLang="zh-CN" sz="1800" dirty="0" smtClean="0">
              <a:solidFill>
                <a:srgbClr val="000099"/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【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例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】100+50 [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十进制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]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99"/>
                </a:solidFill>
                <a:latin typeface="+mn-ea"/>
              </a:rPr>
              <a:t> 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  100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的补码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1100100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   50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的补码  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0110010 </a:t>
            </a:r>
            <a:r>
              <a:rPr lang="zh-CN" altLang="en-US" sz="1800" dirty="0" smtClean="0">
                <a:solidFill>
                  <a:srgbClr val="000099"/>
                </a:solidFill>
                <a:latin typeface="+mn-ea"/>
              </a:rPr>
              <a:t>  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 </a:t>
            </a:r>
          </a:p>
          <a:p>
            <a:pPr marL="400050" lvl="1" indent="0">
              <a:buNone/>
              <a:defRPr/>
            </a:pP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     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1100100+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 0</a:t>
            </a:r>
            <a:r>
              <a:rPr lang="en-US" altLang="zh-CN" sz="1800" dirty="0">
                <a:solidFill>
                  <a:srgbClr val="000099"/>
                </a:solidFill>
                <a:latin typeface="+mn-ea"/>
              </a:rPr>
              <a:t>0110010 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=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0010110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99"/>
                </a:solidFill>
                <a:latin typeface="+mn-ea"/>
              </a:rPr>
              <a:t> </a:t>
            </a:r>
            <a:r>
              <a:rPr lang="en-US" altLang="zh-CN" sz="1800" dirty="0" smtClean="0">
                <a:solidFill>
                  <a:srgbClr val="000099"/>
                </a:solidFill>
                <a:latin typeface="+mn-ea"/>
              </a:rPr>
              <a:t>   </a:t>
            </a:r>
            <a:endParaRPr lang="zh-CN" altLang="en-US" sz="1800" b="1" dirty="0">
              <a:solidFill>
                <a:srgbClr val="000099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615" y="3594625"/>
            <a:ext cx="64183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溢出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</a:rPr>
              <a:t>：运</a:t>
            </a:r>
            <a:r>
              <a:rPr lang="zh-CN" altLang="en-US" dirty="0">
                <a:solidFill>
                  <a:srgbClr val="000099"/>
                </a:solidFill>
                <a:latin typeface="+mn-ea"/>
              </a:rPr>
              <a:t>算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</a:rPr>
              <a:t>结果超过了数的表示范围。溢出是错误，需要避免</a:t>
            </a:r>
            <a:r>
              <a:rPr lang="zh-CN" altLang="en-US" dirty="0">
                <a:solidFill>
                  <a:srgbClr val="000099"/>
                </a:solidFill>
                <a:latin typeface="+mn-ea"/>
              </a:rPr>
              <a:t>。</a:t>
            </a:r>
            <a:endParaRPr lang="en-US" altLang="zh-CN" dirty="0" smtClean="0">
              <a:solidFill>
                <a:srgbClr val="000099"/>
              </a:solidFill>
              <a:latin typeface="+mn-ea"/>
            </a:endParaRPr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位表示数，范围 </a:t>
            </a:r>
            <a:r>
              <a:rPr lang="en-US" altLang="zh-CN" dirty="0" smtClean="0"/>
              <a:t>-128~+127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是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</a:rPr>
              <a:t>位正数，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</a:rPr>
              <a:t>是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</a:rPr>
              <a:t>位负数，</a:t>
            </a:r>
            <a:r>
              <a:rPr lang="en-US" altLang="zh-CN" dirty="0" smtClean="0">
                <a:solidFill>
                  <a:srgbClr val="FF0000"/>
                </a:solidFill>
              </a:rPr>
              <a:t>A+B</a:t>
            </a:r>
            <a:r>
              <a:rPr lang="zh-CN" altLang="en-US" dirty="0" smtClean="0">
                <a:solidFill>
                  <a:srgbClr val="FF0000"/>
                </a:solidFill>
              </a:rPr>
              <a:t>会溢出吗？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en-US" dirty="0">
                <a:solidFill>
                  <a:srgbClr val="FF0000"/>
                </a:solidFill>
              </a:rPr>
              <a:t>位正数，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</a:rPr>
              <a:t>位正数，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A+B</a:t>
            </a:r>
            <a:r>
              <a:rPr lang="zh-CN" altLang="en-US" dirty="0" smtClean="0">
                <a:solidFill>
                  <a:srgbClr val="FF0000"/>
                </a:solidFill>
              </a:rPr>
              <a:t>得到一个负数，负溢出。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</a:rPr>
              <a:t>位负数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</a:rPr>
              <a:t>位负数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 A+B</a:t>
            </a:r>
            <a:r>
              <a:rPr lang="zh-CN" altLang="en-US" dirty="0">
                <a:solidFill>
                  <a:srgbClr val="FF0000"/>
                </a:solidFill>
              </a:rPr>
              <a:t>得到一</a:t>
            </a:r>
            <a:r>
              <a:rPr lang="zh-CN" altLang="en-US" dirty="0" smtClean="0">
                <a:solidFill>
                  <a:srgbClr val="FF0000"/>
                </a:solidFill>
              </a:rPr>
              <a:t>个正数，正溢出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921369" y="6532685"/>
            <a:ext cx="48621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5002823" y="6224954"/>
            <a:ext cx="2303585" cy="2989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268915" y="6029325"/>
            <a:ext cx="65210" cy="50336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093771" y="652389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0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7306408" y="5917223"/>
            <a:ext cx="0" cy="6066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306408" y="5908431"/>
            <a:ext cx="15947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5002823" y="6029325"/>
            <a:ext cx="0" cy="494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3587262" y="6029325"/>
            <a:ext cx="14155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009678" y="6541479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127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645142" y="609194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99"/>
                </a:solidFill>
                <a:latin typeface="+mn-ea"/>
              </a:rPr>
              <a:t>溢出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072810" y="613917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99"/>
                </a:solidFill>
                <a:latin typeface="+mn-ea"/>
              </a:rPr>
              <a:t>溢出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719141" y="6516282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-128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-72389" y="3057031"/>
            <a:ext cx="767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1" indent="0"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0000000 01100100</a:t>
            </a:r>
            <a:r>
              <a:rPr lang="en-US" altLang="zh-CN" dirty="0">
                <a:solidFill>
                  <a:srgbClr val="000099"/>
                </a:solidFill>
                <a:latin typeface="+mn-ea"/>
              </a:rPr>
              <a:t>+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0000000 00110010 =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0000000 10010110</a:t>
            </a:r>
            <a:endParaRPr lang="en-US" altLang="zh-CN" dirty="0">
              <a:solidFill>
                <a:srgbClr val="000099"/>
              </a:solidFill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89177" y="3723150"/>
            <a:ext cx="50028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溢出判断：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CPU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内部有溢出标志位，溢出中断。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B=0  C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的符号是否相同</a:t>
            </a:r>
            <a:endParaRPr lang="en-US" altLang="zh-CN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（符号位异或）</a:t>
            </a:r>
            <a:endParaRPr lang="en-US" altLang="zh-CN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）双符号位，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00----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正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  11----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负，运算结果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01—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正溢出，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10----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负溢出</a:t>
            </a:r>
            <a:endParaRPr lang="en-US" altLang="zh-CN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endParaRPr lang="en-US" altLang="zh-CN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             </a:t>
            </a:r>
          </a:p>
          <a:p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72389" y="2168231"/>
            <a:ext cx="4705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1" indent="0"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00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1100100</a:t>
            </a:r>
            <a:r>
              <a:rPr lang="en-US" altLang="zh-CN" dirty="0">
                <a:solidFill>
                  <a:srgbClr val="000099"/>
                </a:solidFill>
                <a:latin typeface="+mn-ea"/>
              </a:rPr>
              <a:t>+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00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0110010 =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01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0010110</a:t>
            </a:r>
            <a:endParaRPr lang="en-US" altLang="zh-CN" dirty="0">
              <a:solidFill>
                <a:srgbClr val="000099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615" y="5534281"/>
            <a:ext cx="38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异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或 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1=1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0=1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0=0 </a:t>
            </a:r>
            <a:r>
              <a:rPr lang="en-US" altLang="zh-CN" dirty="0" smtClean="0">
                <a:solidFill>
                  <a:srgbClr val="FF0000"/>
                </a:solidFill>
              </a:rPr>
              <a:t> 1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1=0 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91399" y="6162143"/>
            <a:ext cx="2885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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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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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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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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1=1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23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8.2.3 </a:t>
            </a:r>
            <a:r>
              <a:rPr lang="zh-CN" altLang="en-US" sz="2400" b="1" spc="300" dirty="0" smtClean="0">
                <a:latin typeface="+mj-ea"/>
                <a:ea typeface="+mj-ea"/>
              </a:rPr>
              <a:t>实数</a:t>
            </a:r>
            <a:r>
              <a:rPr lang="zh-CN" altLang="en-US" sz="2400" b="1" spc="300" dirty="0">
                <a:latin typeface="+mj-ea"/>
                <a:ea typeface="+mj-ea"/>
              </a:rPr>
              <a:t>在计算机中的浮点数表示方法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853790" y="888503"/>
            <a:ext cx="1810279" cy="4344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ym typeface="Wingdings" panose="05000000000000000000" pitchFamily="2" charset="2"/>
              </a:rPr>
              <a:t>浮  点  数</a:t>
            </a:r>
            <a:endParaRPr lang="zh-CN" altLang="en-US" sz="2000" b="1" dirty="0"/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728415" y="1532792"/>
            <a:ext cx="9976338" cy="25556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在计算机中的数据有定点数和浮点数两种。。</a:t>
            </a:r>
            <a:endParaRPr lang="zh-CN" altLang="en-US" sz="2000" dirty="0">
              <a:solidFill>
                <a:srgbClr val="000099"/>
              </a:solidFill>
              <a:latin typeface="+mn-ea"/>
            </a:endParaRPr>
          </a:p>
          <a:p>
            <a:r>
              <a:rPr lang="zh-CN" altLang="en-US" sz="2000" dirty="0">
                <a:solidFill>
                  <a:srgbClr val="000099"/>
                </a:solidFill>
                <a:latin typeface="+mn-ea"/>
              </a:rPr>
              <a:t>定点数：指小数点固定在某个位置上的数据，一般有定点小数和定点整数两种。</a:t>
            </a:r>
          </a:p>
          <a:p>
            <a:r>
              <a:rPr lang="zh-CN" altLang="en-US" sz="2000" dirty="0">
                <a:solidFill>
                  <a:srgbClr val="000099"/>
                </a:solidFill>
                <a:latin typeface="+mn-ea"/>
              </a:rPr>
              <a:t>浮点数：指小数点位置可浮动的数据。通常以下式表示：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99"/>
                </a:solidFill>
                <a:latin typeface="+mn-ea"/>
              </a:rPr>
              <a:t>                      </a:t>
            </a:r>
            <a:r>
              <a:rPr lang="en-US" altLang="zh-CN" sz="2000" dirty="0">
                <a:solidFill>
                  <a:srgbClr val="000099"/>
                </a:solidFill>
                <a:latin typeface="+mn-ea"/>
              </a:rPr>
              <a:t>N=M</a:t>
            </a:r>
            <a:r>
              <a:rPr lang="en-US" altLang="zh-CN" sz="20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•R</a:t>
            </a:r>
            <a:r>
              <a:rPr lang="en-US" altLang="zh-CN" sz="2000" baseline="300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99"/>
                </a:solidFill>
                <a:latin typeface="+mn-ea"/>
              </a:rPr>
              <a:t>           </a:t>
            </a:r>
            <a:r>
              <a:rPr lang="zh-CN" altLang="en-US" sz="2000" dirty="0">
                <a:solidFill>
                  <a:srgbClr val="000099"/>
                </a:solidFill>
                <a:latin typeface="+mn-ea"/>
              </a:rPr>
              <a:t>其中，</a:t>
            </a:r>
            <a:r>
              <a:rPr lang="en-US" altLang="zh-CN" sz="2000" dirty="0">
                <a:solidFill>
                  <a:srgbClr val="000099"/>
                </a:solidFill>
                <a:latin typeface="+mn-ea"/>
              </a:rPr>
              <a:t>N</a:t>
            </a:r>
            <a:r>
              <a:rPr lang="zh-CN" altLang="en-US" sz="2000" dirty="0">
                <a:solidFill>
                  <a:srgbClr val="000099"/>
                </a:solidFill>
                <a:latin typeface="+mn-ea"/>
              </a:rPr>
              <a:t>是浮点数，</a:t>
            </a:r>
            <a:r>
              <a:rPr lang="en-US" altLang="zh-CN" sz="2000" dirty="0">
                <a:solidFill>
                  <a:srgbClr val="000099"/>
                </a:solidFill>
                <a:latin typeface="+mn-ea"/>
              </a:rPr>
              <a:t>M</a:t>
            </a:r>
            <a:r>
              <a:rPr lang="zh-CN" altLang="en-US" sz="2000" dirty="0">
                <a:solidFill>
                  <a:srgbClr val="000099"/>
                </a:solidFill>
                <a:latin typeface="+mn-ea"/>
              </a:rPr>
              <a:t>为尾数，</a:t>
            </a:r>
            <a:r>
              <a:rPr lang="en-US" altLang="zh-CN" sz="2000" dirty="0">
                <a:solidFill>
                  <a:srgbClr val="000099"/>
                </a:solidFill>
                <a:latin typeface="+mn-ea"/>
              </a:rPr>
              <a:t>E</a:t>
            </a:r>
            <a:r>
              <a:rPr lang="zh-CN" altLang="en-US" sz="2000" dirty="0">
                <a:solidFill>
                  <a:srgbClr val="000099"/>
                </a:solidFill>
                <a:latin typeface="+mn-ea"/>
              </a:rPr>
              <a:t>为阶码(指数)，</a:t>
            </a:r>
            <a:r>
              <a:rPr lang="en-US" altLang="zh-CN" sz="2000" dirty="0">
                <a:solidFill>
                  <a:srgbClr val="000099"/>
                </a:solidFill>
                <a:latin typeface="+mn-ea"/>
              </a:rPr>
              <a:t>R</a:t>
            </a:r>
            <a:r>
              <a:rPr lang="zh-CN" altLang="en-US" sz="2000" dirty="0">
                <a:solidFill>
                  <a:srgbClr val="000099"/>
                </a:solidFill>
                <a:latin typeface="+mn-ea"/>
              </a:rPr>
              <a:t>为阶的基数(底)。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99"/>
                </a:solidFill>
                <a:latin typeface="+mn-ea"/>
              </a:rPr>
              <a:t>           数的符号位在</a:t>
            </a:r>
            <a:r>
              <a:rPr lang="en-US" altLang="zh-CN" sz="2000" dirty="0">
                <a:solidFill>
                  <a:srgbClr val="000099"/>
                </a:solidFill>
                <a:latin typeface="+mn-ea"/>
              </a:rPr>
              <a:t>M</a:t>
            </a:r>
            <a:r>
              <a:rPr lang="zh-CN" altLang="en-US" sz="2000" dirty="0">
                <a:solidFill>
                  <a:srgbClr val="000099"/>
                </a:solidFill>
                <a:latin typeface="+mn-ea"/>
              </a:rPr>
              <a:t>中表示；数的大小在</a:t>
            </a:r>
            <a:r>
              <a:rPr lang="en-US" altLang="zh-CN" sz="2000" dirty="0">
                <a:solidFill>
                  <a:srgbClr val="000099"/>
                </a:solidFill>
                <a:latin typeface="+mn-ea"/>
              </a:rPr>
              <a:t>E</a:t>
            </a:r>
            <a:r>
              <a:rPr lang="zh-CN" altLang="en-US" sz="2000" dirty="0">
                <a:solidFill>
                  <a:srgbClr val="000099"/>
                </a:solidFill>
                <a:latin typeface="+mn-ea"/>
              </a:rPr>
              <a:t>中表示</a:t>
            </a:r>
            <a:endParaRPr lang="zh-CN" altLang="en-US" sz="2000" dirty="0" smtClean="0">
              <a:solidFill>
                <a:srgbClr val="000099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5322" y="4298281"/>
            <a:ext cx="104905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dirty="0">
                <a:solidFill>
                  <a:srgbClr val="000099"/>
                </a:solidFill>
                <a:latin typeface="+mn-ea"/>
              </a:rPr>
              <a:t>IEEE</a:t>
            </a:r>
            <a:r>
              <a:rPr lang="zh-CN" altLang="zh-CN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于</a:t>
            </a:r>
            <a:r>
              <a:rPr lang="en-US" altLang="zh-CN" dirty="0">
                <a:solidFill>
                  <a:srgbClr val="000099"/>
                </a:solidFill>
                <a:latin typeface="+mn-ea"/>
              </a:rPr>
              <a:t>1985</a:t>
            </a:r>
            <a:r>
              <a:rPr lang="zh-CN" altLang="zh-CN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年制订了二进制</a:t>
            </a:r>
            <a:r>
              <a:rPr lang="zh-CN" altLang="zh-CN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浮点运算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000099"/>
                </a:solidFill>
                <a:latin typeface="+mn-ea"/>
              </a:rPr>
              <a:t>IEEE 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754</a:t>
            </a:r>
            <a:r>
              <a:rPr lang="zh-CN" altLang="zh-CN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标准</a:t>
            </a:r>
            <a:r>
              <a:rPr lang="zh-CN" altLang="en-US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单精度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浮点数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双精度浮点数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solidFill>
                <a:srgbClr val="000099"/>
              </a:solidFill>
              <a:latin typeface="+mn-ea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IEEE</a:t>
            </a:r>
            <a:r>
              <a:rPr lang="zh-CN" altLang="zh-CN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是电气和电子工程师协会（</a:t>
            </a:r>
            <a:r>
              <a:rPr lang="en-US" altLang="zh-CN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Institute of Electrical and Electronics Engineers</a:t>
            </a:r>
            <a:r>
              <a:rPr lang="zh-CN" altLang="zh-CN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）简称，是一个美国的电子技术与信息科学领域的工程师协会。</a:t>
            </a:r>
          </a:p>
        </p:txBody>
      </p:sp>
      <p:sp>
        <p:nvSpPr>
          <p:cNvPr id="8" name="矩形 7"/>
          <p:cNvSpPr/>
          <p:nvPr/>
        </p:nvSpPr>
        <p:spPr>
          <a:xfrm>
            <a:off x="6250293" y="1034048"/>
            <a:ext cx="4992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99"/>
                </a:solidFill>
                <a:latin typeface="+mn-ea"/>
              </a:rPr>
              <a:t>十进制数的科学计数法  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x*10</a:t>
            </a:r>
            <a:r>
              <a:rPr lang="en-US" altLang="zh-CN" baseline="30000" dirty="0" smtClean="0">
                <a:solidFill>
                  <a:srgbClr val="000099"/>
                </a:solidFill>
                <a:latin typeface="+mn-ea"/>
              </a:rPr>
              <a:t>n   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x 1~10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</a:rPr>
              <a:t>之间的数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80918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8.2.3 </a:t>
            </a:r>
            <a:r>
              <a:rPr lang="zh-CN" altLang="en-US" sz="2400" b="1" spc="300" dirty="0" smtClean="0">
                <a:latin typeface="+mj-ea"/>
                <a:ea typeface="+mj-ea"/>
              </a:rPr>
              <a:t>实数</a:t>
            </a:r>
            <a:r>
              <a:rPr lang="zh-CN" altLang="en-US" sz="2400" b="1" spc="300" dirty="0">
                <a:latin typeface="+mj-ea"/>
                <a:ea typeface="+mj-ea"/>
              </a:rPr>
              <a:t>在计算机中的浮点数表示方法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597" y="862852"/>
            <a:ext cx="4236956" cy="4344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ym typeface="Wingdings" panose="05000000000000000000" pitchFamily="2" charset="2"/>
              </a:rPr>
              <a:t>IEEE  754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标准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32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位单精度浮点数</a:t>
            </a:r>
            <a:endParaRPr lang="zh-CN" altLang="en-US" sz="2000" b="1" dirty="0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H="1">
            <a:off x="2204790" y="2544265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700215" y="2871290"/>
            <a:ext cx="96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阶码</a:t>
            </a:r>
            <a:endParaRPr kumimoji="1"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492128" y="1825128"/>
            <a:ext cx="5545137" cy="679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S     </a:t>
            </a:r>
            <a:r>
              <a:rPr kumimoji="1"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         </a:t>
            </a:r>
            <a:r>
              <a:rPr kumimoji="1" lang="en-US" altLang="zh-CN" sz="3600" b="1" dirty="0">
                <a:ea typeface="黑体" panose="02010609060101010101" pitchFamily="49" charset="-122"/>
                <a:sym typeface="Symbol" panose="05050102010706020507" pitchFamily="18" charset="2"/>
              </a:rPr>
              <a:t></a:t>
            </a: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3141415" y="1825128"/>
            <a:ext cx="3175" cy="68580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3789115" y="1825128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4868615" y="1825128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5373440" y="1825128"/>
            <a:ext cx="3175" cy="68580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6021140" y="1825128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7387978" y="1825128"/>
            <a:ext cx="1587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12"/>
          <p:cNvSpPr>
            <a:spLocks/>
          </p:cNvSpPr>
          <p:nvPr/>
        </p:nvSpPr>
        <p:spPr bwMode="auto">
          <a:xfrm rot="16200000">
            <a:off x="4127253" y="1702890"/>
            <a:ext cx="228600" cy="20574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13"/>
          <p:cNvSpPr>
            <a:spLocks/>
          </p:cNvSpPr>
          <p:nvPr/>
        </p:nvSpPr>
        <p:spPr bwMode="auto">
          <a:xfrm rot="16200000">
            <a:off x="6590259" y="1471909"/>
            <a:ext cx="228600" cy="2519362"/>
          </a:xfrm>
          <a:prstGeom prst="leftBrace">
            <a:avLst>
              <a:gd name="adj1" fmla="val 9184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6308478" y="2833190"/>
            <a:ext cx="104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尾数</a:t>
            </a:r>
            <a:endParaRPr kumimoji="1"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1484065" y="2833190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数符</a:t>
            </a:r>
            <a:endParaRPr kumimoji="1" lang="zh-CN" altLang="en-US" sz="2800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2492128" y="1464765"/>
            <a:ext cx="5545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31       30                       23    22                             0</a:t>
            </a: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728415" y="3751560"/>
            <a:ext cx="10006993" cy="308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数符：</a:t>
            </a:r>
            <a:r>
              <a:rPr kumimoji="1" lang="en-US" altLang="zh-CN" sz="2400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zh-CN" altLang="en-US" sz="2400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400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zh-CN" altLang="en-US" sz="2400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  </a:t>
            </a:r>
            <a:r>
              <a:rPr kumimoji="1" lang="en-US" altLang="zh-CN" sz="2400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</a:t>
            </a:r>
            <a:r>
              <a:rPr kumimoji="1" lang="zh-CN" altLang="en-US" sz="2400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2400" dirty="0" smtClea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阶码：</a:t>
            </a:r>
            <a:r>
              <a:rPr kumimoji="1" lang="en-US" altLang="zh-CN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lang="zh-CN" altLang="en-US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位以</a:t>
            </a:r>
            <a:r>
              <a:rPr kumimoji="1" lang="en-US" altLang="zh-CN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为底，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阶码 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阶码真值 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kumimoji="1"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2400" dirty="0" smtClea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尾数：</a:t>
            </a:r>
            <a:r>
              <a:rPr kumimoji="1" lang="en-US" altLang="zh-CN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kumimoji="1" lang="zh-CN" altLang="en-US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位，采用隐含尾数最高位</a:t>
            </a:r>
            <a:r>
              <a:rPr kumimoji="1" lang="en-US" altLang="zh-CN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的表示方法</a:t>
            </a:r>
            <a:r>
              <a:rPr kumimoji="1" lang="zh-CN" altLang="en-US" sz="2400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原码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实际尾数</a:t>
            </a:r>
            <a:r>
              <a:rPr kumimoji="1" lang="en-US" altLang="zh-CN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kumimoji="1" lang="zh-CN" altLang="en-US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位，尾数真值 </a:t>
            </a:r>
            <a:r>
              <a:rPr kumimoji="1" lang="en-US" altLang="zh-CN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1 + </a:t>
            </a:r>
            <a:r>
              <a:rPr kumimoji="1" lang="zh-CN" altLang="en-US" sz="2400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尾数</a:t>
            </a:r>
            <a:endParaRPr kumimoji="1" lang="en-US" altLang="zh-CN" sz="2400" dirty="0" smtClea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kumimoji="1" lang="en-US" altLang="zh-CN" sz="2400" dirty="0" smtClea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kumimoji="1" lang="en-US" altLang="zh-CN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zh-CN" altLang="en-US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浮点数真值为</a:t>
            </a:r>
            <a:r>
              <a:rPr kumimoji="1" lang="zh-CN" altLang="en-US" sz="2400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1" lang="zh-CN" altLang="en-US" sz="24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kumimoji="1"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7" name="Group 21"/>
          <p:cNvGrpSpPr>
            <a:grpSpLocks/>
          </p:cNvGrpSpPr>
          <p:nvPr/>
        </p:nvGrpSpPr>
        <p:grpSpPr bwMode="auto">
          <a:xfrm>
            <a:off x="3475158" y="5749439"/>
            <a:ext cx="4248150" cy="542121"/>
            <a:chOff x="2177" y="3696"/>
            <a:chExt cx="2676" cy="337"/>
          </a:xfrm>
        </p:grpSpPr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2177" y="3746"/>
              <a:ext cx="2676" cy="28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/>
                <a:t>（</a:t>
              </a:r>
              <a:r>
                <a:rPr lang="en-US" altLang="zh-CN" sz="2400" b="1" dirty="0"/>
                <a:t>-1</a:t>
              </a:r>
              <a:r>
                <a:rPr lang="zh-CN" altLang="en-US" sz="2400" b="1" dirty="0"/>
                <a:t>）</a:t>
              </a:r>
              <a:r>
                <a:rPr lang="zh-CN" altLang="en-US" sz="2400" b="1" dirty="0">
                  <a:sym typeface="Symbol" panose="05050102010706020507" pitchFamily="18" charset="2"/>
                </a:rPr>
                <a:t> </a:t>
              </a:r>
              <a:r>
                <a:rPr lang="en-US" altLang="zh-CN" sz="2400" b="1" dirty="0">
                  <a:sym typeface="Symbol" panose="05050102010706020507" pitchFamily="18" charset="2"/>
                </a:rPr>
                <a:t>2       </a:t>
              </a:r>
              <a:r>
                <a:rPr lang="en-US" altLang="zh-CN" sz="2400" b="1" dirty="0" smtClean="0">
                  <a:sym typeface="Symbol" panose="05050102010706020507" pitchFamily="18" charset="2"/>
                </a:rPr>
                <a:t>    </a:t>
              </a:r>
              <a:r>
                <a:rPr lang="zh-CN" altLang="en-US" sz="2400" b="1" dirty="0">
                  <a:sym typeface="Symbol" panose="05050102010706020507" pitchFamily="18" charset="2"/>
                </a:rPr>
                <a:t>（</a:t>
              </a:r>
              <a:r>
                <a:rPr lang="en-US" altLang="zh-CN" sz="2400" b="1" dirty="0">
                  <a:sym typeface="Symbol" panose="05050102010706020507" pitchFamily="18" charset="2"/>
                </a:rPr>
                <a:t>1 + </a:t>
              </a:r>
              <a:r>
                <a:rPr lang="zh-CN" altLang="en-US" sz="2400" b="1" dirty="0">
                  <a:sym typeface="Symbol" panose="05050102010706020507" pitchFamily="18" charset="2"/>
                </a:rPr>
                <a:t>尾数）</a:t>
              </a:r>
            </a:p>
          </p:txBody>
        </p:sp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2632" y="3700"/>
              <a:ext cx="227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/>
                <a:t>S</a:t>
              </a: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3024" y="3696"/>
              <a:ext cx="771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 dirty="0"/>
                <a:t>阶码</a:t>
              </a:r>
              <a:r>
                <a:rPr lang="en-US" altLang="zh-CN" sz="1600" b="1" dirty="0"/>
                <a:t>-127</a:t>
              </a:r>
            </a:p>
          </p:txBody>
        </p:sp>
      </p:grp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7723308" y="4063777"/>
            <a:ext cx="2572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</a:t>
            </a:r>
            <a:r>
              <a:rPr kumimoji="1" lang="zh-CN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移码</a:t>
            </a:r>
            <a:endParaRPr kumimoji="1"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97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20" grpId="0" autoUpdateAnimBg="0"/>
      <p:bldP spid="21" grpId="0" autoUpdateAnimBg="0"/>
      <p:bldP spid="2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8.2.3 </a:t>
            </a:r>
            <a:r>
              <a:rPr lang="zh-CN" altLang="en-US" sz="2400" b="1" spc="300" dirty="0" smtClean="0">
                <a:latin typeface="+mj-ea"/>
                <a:ea typeface="+mj-ea"/>
              </a:rPr>
              <a:t>实数</a:t>
            </a:r>
            <a:r>
              <a:rPr lang="zh-CN" altLang="en-US" sz="2400" b="1" spc="300" dirty="0">
                <a:latin typeface="+mj-ea"/>
                <a:ea typeface="+mj-ea"/>
              </a:rPr>
              <a:t>在计算机中的浮点数表示方法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597" y="862852"/>
            <a:ext cx="4236956" cy="4344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ym typeface="Wingdings" panose="05000000000000000000" pitchFamily="2" charset="2"/>
              </a:rPr>
              <a:t>IEEE  754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标准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32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位单精度浮点数</a:t>
            </a:r>
            <a:endParaRPr lang="zh-CN" altLang="en-US" sz="2000" b="1" dirty="0"/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593607" y="1523678"/>
            <a:ext cx="8874125" cy="5167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【</a:t>
            </a:r>
            <a:r>
              <a:rPr lang="zh-CN" altLang="en-US" sz="2000" dirty="0">
                <a:solidFill>
                  <a:srgbClr val="000099"/>
                </a:solidFill>
                <a:latin typeface="+mn-ea"/>
              </a:rPr>
              <a:t>例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】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将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(100.25)</a:t>
            </a:r>
            <a:r>
              <a:rPr lang="en-US" altLang="zh-CN" sz="2000" baseline="-30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10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转换成短浮点数（单精度浮点数）格式。</a:t>
            </a:r>
          </a:p>
          <a:p>
            <a:pPr>
              <a:buFontTx/>
              <a:buNone/>
            </a:pP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   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⑴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十进制数→二进制数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(100.25)</a:t>
            </a:r>
            <a:r>
              <a:rPr lang="en-US" altLang="zh-CN" sz="2000" baseline="-30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10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=(1100100.01)</a:t>
            </a:r>
            <a:r>
              <a:rPr lang="en-US" altLang="zh-CN" sz="2000" baseline="-30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2</a:t>
            </a:r>
            <a:endParaRPr lang="en-US" altLang="zh-CN" sz="2000" dirty="0" smtClean="0">
              <a:solidFill>
                <a:srgbClr val="000099"/>
              </a:solidFill>
              <a:latin typeface="+mn-ea"/>
            </a:endParaRPr>
          </a:p>
          <a:p>
            <a:pPr>
              <a:buFontTx/>
              <a:buNone/>
            </a:pP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⑵ 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非规格化数→规格化数（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1.xxxx*2</a:t>
            </a:r>
            <a:r>
              <a:rPr lang="en-US" altLang="zh-CN" sz="2000" baseline="30000" dirty="0" smtClean="0">
                <a:solidFill>
                  <a:srgbClr val="000099"/>
                </a:solidFill>
                <a:latin typeface="+mn-ea"/>
              </a:rPr>
              <a:t>n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）</a:t>
            </a:r>
          </a:p>
          <a:p>
            <a:pPr>
              <a:buFontTx/>
              <a:buNone/>
            </a:pP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1100100.01=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.10010001×2</a:t>
            </a:r>
            <a:r>
              <a:rPr lang="en-US" altLang="zh-CN" sz="2000" baseline="30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6</a:t>
            </a:r>
            <a:endParaRPr lang="en-US" altLang="zh-CN" sz="2000" dirty="0" smtClean="0">
              <a:solidFill>
                <a:srgbClr val="000099"/>
              </a:solidFill>
              <a:latin typeface="+mn-ea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⑶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计算移码表示的阶码（偏置值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127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＋阶码真值）</a:t>
            </a:r>
          </a:p>
          <a:p>
            <a:pPr>
              <a:buFontTx/>
              <a:buNone/>
            </a:pP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      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1111111+110=</a:t>
            </a:r>
            <a:r>
              <a:rPr lang="en-US" altLang="zh-CN" sz="2000" u="sng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10000101</a:t>
            </a:r>
            <a:endParaRPr lang="en-US" altLang="zh-CN" sz="2000" u="sng" dirty="0" smtClean="0">
              <a:solidFill>
                <a:srgbClr val="FF0000"/>
              </a:solidFill>
              <a:latin typeface="+mn-ea"/>
            </a:endParaRPr>
          </a:p>
          <a:p>
            <a:pPr>
              <a:buFontTx/>
              <a:buNone/>
            </a:pP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⑷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以短浮点数格式存储该数。</a:t>
            </a:r>
          </a:p>
          <a:p>
            <a:pPr>
              <a:buFontTx/>
              <a:buNone/>
            </a:pP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      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      符号位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=0</a:t>
            </a:r>
            <a:endParaRPr lang="en-US" altLang="zh-CN" sz="2000" dirty="0" smtClean="0">
              <a:solidFill>
                <a:srgbClr val="000099"/>
              </a:solidFill>
              <a:latin typeface="+mn-ea"/>
            </a:endParaRPr>
          </a:p>
          <a:p>
            <a:pPr>
              <a:buFontTx/>
              <a:buNone/>
            </a:pP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            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阶码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=10000101</a:t>
            </a:r>
            <a:endParaRPr lang="en-US" altLang="zh-CN" sz="2000" dirty="0" smtClean="0">
              <a:solidFill>
                <a:srgbClr val="000099"/>
              </a:solidFill>
              <a:latin typeface="+mn-ea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            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尾数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n-US" altLang="zh-CN" sz="2000" u="sng" dirty="0" smtClean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10010001000000000000000</a:t>
            </a:r>
          </a:p>
          <a:p>
            <a:pPr>
              <a:buFontTx/>
              <a:buNone/>
            </a:pP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短浮点数代码为</a:t>
            </a:r>
          </a:p>
          <a:p>
            <a:pPr>
              <a:buFontTx/>
              <a:buNone/>
            </a:pP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      </a:t>
            </a:r>
            <a:r>
              <a:rPr lang="en-US" altLang="zh-CN" sz="2000" u="sng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0,</a:t>
            </a:r>
            <a:r>
              <a:rPr lang="en-US" altLang="zh-CN" sz="2000" u="sng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100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000" u="sng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0010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000" u="sng" dirty="0" smtClean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1,100</a:t>
            </a:r>
            <a:r>
              <a:rPr lang="en-US" altLang="zh-CN" sz="2000" dirty="0" smtClean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000" u="sng" dirty="0" smtClean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1000</a:t>
            </a:r>
            <a:r>
              <a:rPr lang="en-US" altLang="zh-CN" sz="2000" dirty="0" smtClean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000" u="sng" dirty="0" smtClean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1000</a:t>
            </a:r>
            <a:r>
              <a:rPr lang="en-US" altLang="zh-CN" sz="2000" dirty="0" smtClean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000" u="sng" dirty="0" smtClean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0000</a:t>
            </a:r>
            <a:r>
              <a:rPr lang="en-US" altLang="zh-CN" sz="2000" dirty="0" smtClean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000" u="sng" dirty="0" smtClean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0000</a:t>
            </a:r>
            <a:r>
              <a:rPr lang="en-US" altLang="zh-CN" sz="2000" dirty="0" smtClean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000" u="sng" dirty="0" smtClean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0000</a:t>
            </a:r>
            <a:endParaRPr lang="en-US" altLang="zh-CN" sz="2000" u="sng" dirty="0" smtClean="0">
              <a:solidFill>
                <a:srgbClr val="00B050"/>
              </a:solidFill>
              <a:latin typeface="+mn-ea"/>
            </a:endParaRPr>
          </a:p>
          <a:p>
            <a:pPr>
              <a:buFontTx/>
              <a:buNone/>
            </a:pP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   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表示为十六进制的代码：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42C88000H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。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zh-CN" sz="2000" dirty="0">
              <a:solidFill>
                <a:srgbClr val="000099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89362" y="3482637"/>
            <a:ext cx="5215423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35000"/>
              </a:lnSpc>
            </a:pPr>
            <a:r>
              <a:rPr kumimoji="1"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</a:rPr>
              <a:t>【</a:t>
            </a:r>
            <a:r>
              <a:rPr kumimoji="1" lang="zh-CN" altLang="en-US" b="1" dirty="0" smtClean="0">
                <a:solidFill>
                  <a:srgbClr val="990033"/>
                </a:solidFill>
                <a:latin typeface="Times New Roman" panose="02020603050405020304" pitchFamily="18" charset="0"/>
              </a:rPr>
              <a:t>练一练</a:t>
            </a:r>
            <a:r>
              <a:rPr kumimoji="1"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</a:rPr>
              <a:t>】 </a:t>
            </a:r>
            <a:r>
              <a: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rPr>
              <a:t>将十进制数数</a:t>
            </a:r>
            <a:r>
              <a:rPr kumimoji="1" lang="en-US" altLang="zh-CN" b="1" dirty="0">
                <a:solidFill>
                  <a:srgbClr val="990033"/>
                </a:solidFill>
                <a:latin typeface="Times New Roman" panose="02020603050405020304" pitchFamily="18" charset="0"/>
              </a:rPr>
              <a:t>20.59375</a:t>
            </a:r>
            <a:r>
              <a: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rPr>
              <a:t>转换成</a:t>
            </a:r>
            <a:r>
              <a:rPr kumimoji="1" lang="en-US" altLang="zh-CN" b="1" dirty="0">
                <a:solidFill>
                  <a:srgbClr val="990033"/>
                </a:solidFill>
                <a:latin typeface="Times New Roman" panose="02020603050405020304" pitchFamily="18" charset="0"/>
              </a:rPr>
              <a:t>32</a:t>
            </a:r>
            <a:r>
              <a: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rPr>
              <a:t>位浮点数的二进制格式来存储。 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217130" y="3807069"/>
            <a:ext cx="949570" cy="203981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149969" y="5372100"/>
            <a:ext cx="351693" cy="5363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127095" y="1962804"/>
            <a:ext cx="2650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</a:rPr>
              <a:t>20.59375=(10100.10011)</a:t>
            </a:r>
            <a:r>
              <a:rPr kumimoji="1" lang="en-US" altLang="zh-CN" sz="1100" b="1" dirty="0" smtClean="0">
                <a:solidFill>
                  <a:srgbClr val="990033"/>
                </a:solidFill>
                <a:latin typeface="Times New Roman" panose="02020603050405020304" pitchFamily="18" charset="0"/>
              </a:rPr>
              <a:t>2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038000" y="2401930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=1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.010010011×2</a:t>
            </a:r>
            <a:r>
              <a:rPr lang="en-US" altLang="zh-CN" baseline="30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4</a:t>
            </a:r>
            <a:endParaRPr lang="en-US" altLang="zh-CN" dirty="0">
              <a:solidFill>
                <a:srgbClr val="000099"/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18545" y="2858845"/>
            <a:ext cx="3575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99"/>
                </a:solidFill>
                <a:latin typeface="+mn-ea"/>
              </a:rPr>
              <a:t>阶码：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127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</a:rPr>
              <a:t>＋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4=131    10000011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816533" y="4457645"/>
            <a:ext cx="5088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u="sng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0,</a:t>
            </a:r>
            <a:r>
              <a:rPr lang="en-US" altLang="zh-CN" u="sng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100</a:t>
            </a:r>
            <a:r>
              <a:rPr lang="en-US" altLang="zh-CN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u="sng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0001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u="sng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zh-CN" u="sng" dirty="0" smtClean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,010</a:t>
            </a:r>
            <a:r>
              <a:rPr lang="en-US" altLang="zh-CN" dirty="0" smtClean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u="sng" dirty="0" smtClean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0100</a:t>
            </a:r>
            <a:r>
              <a:rPr lang="en-US" altLang="zh-CN" dirty="0" smtClean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u="sng" dirty="0" smtClean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1100</a:t>
            </a:r>
            <a:r>
              <a:rPr lang="en-US" altLang="zh-CN" dirty="0" smtClean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u="sng" dirty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0000</a:t>
            </a:r>
            <a:r>
              <a:rPr lang="en-US" altLang="zh-CN" dirty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u="sng" dirty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0000</a:t>
            </a:r>
            <a:r>
              <a:rPr lang="en-US" altLang="zh-CN" dirty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u="sng" dirty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0000</a:t>
            </a:r>
            <a:endParaRPr lang="en-US" altLang="zh-CN" u="sng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19940" y="4952908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u="sng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u="sng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u="sng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u="sng" dirty="0" smtClean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en-US" altLang="zh-CN" dirty="0" smtClean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u="sng" dirty="0" smtClean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u="sng" dirty="0" smtClean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u="sng" dirty="0" smtClean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u="sng" dirty="0" smtClean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0</a:t>
            </a:r>
            <a:endParaRPr lang="en-US" altLang="zh-CN" u="sng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74505" y="906715"/>
            <a:ext cx="5137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标准科学计数方法  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123456.78=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.2345678×10</a:t>
            </a:r>
            <a:r>
              <a:rPr lang="en-US" altLang="zh-CN" baseline="30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5</a:t>
            </a:r>
            <a:endParaRPr lang="en-US" altLang="zh-CN" dirty="0">
              <a:solidFill>
                <a:srgbClr val="000099"/>
              </a:solidFill>
              <a:latin typeface="+mn-e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07487"/>
              </p:ext>
            </p:extLst>
          </p:nvPr>
        </p:nvGraphicFramePr>
        <p:xfrm>
          <a:off x="6891953" y="5342364"/>
          <a:ext cx="55747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471">
                  <a:extLst>
                    <a:ext uri="{9D8B030D-6E8A-4147-A177-3AD203B41FA5}">
                      <a16:colId xmlns:a16="http://schemas.microsoft.com/office/drawing/2014/main" val="2240582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939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70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6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957061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764752"/>
              </p:ext>
            </p:extLst>
          </p:nvPr>
        </p:nvGraphicFramePr>
        <p:xfrm>
          <a:off x="7533201" y="5322240"/>
          <a:ext cx="14514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408">
                  <a:extLst>
                    <a:ext uri="{9D8B030D-6E8A-4147-A177-3AD203B41FA5}">
                      <a16:colId xmlns:a16="http://schemas.microsoft.com/office/drawing/2014/main" val="2240582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0100 0010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939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1100 1000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70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1000 0000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6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0000 0000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95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22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8.2.3 </a:t>
            </a:r>
            <a:r>
              <a:rPr lang="zh-CN" altLang="en-US" sz="2400" b="1" spc="300" dirty="0" smtClean="0">
                <a:latin typeface="+mj-ea"/>
                <a:ea typeface="+mj-ea"/>
              </a:rPr>
              <a:t>实数</a:t>
            </a:r>
            <a:r>
              <a:rPr lang="zh-CN" altLang="en-US" sz="2400" b="1" spc="300" dirty="0">
                <a:latin typeface="+mj-ea"/>
                <a:ea typeface="+mj-ea"/>
              </a:rPr>
              <a:t>在计算机中的浮点数表示方法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979400"/>
              </p:ext>
            </p:extLst>
          </p:nvPr>
        </p:nvGraphicFramePr>
        <p:xfrm>
          <a:off x="303461" y="1563578"/>
          <a:ext cx="11126539" cy="44785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1615">
                  <a:extLst>
                    <a:ext uri="{9D8B030D-6E8A-4147-A177-3AD203B41FA5}">
                      <a16:colId xmlns:a16="http://schemas.microsoft.com/office/drawing/2014/main" val="1423577531"/>
                    </a:ext>
                  </a:extLst>
                </a:gridCol>
                <a:gridCol w="1619386">
                  <a:extLst>
                    <a:ext uri="{9D8B030D-6E8A-4147-A177-3AD203B41FA5}">
                      <a16:colId xmlns:a16="http://schemas.microsoft.com/office/drawing/2014/main" val="207355006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407400919"/>
                    </a:ext>
                  </a:extLst>
                </a:gridCol>
                <a:gridCol w="3068515">
                  <a:extLst>
                    <a:ext uri="{9D8B030D-6E8A-4147-A177-3AD203B41FA5}">
                      <a16:colId xmlns:a16="http://schemas.microsoft.com/office/drawing/2014/main" val="1934741237"/>
                    </a:ext>
                  </a:extLst>
                </a:gridCol>
                <a:gridCol w="2373923">
                  <a:extLst>
                    <a:ext uri="{9D8B030D-6E8A-4147-A177-3AD203B41FA5}">
                      <a16:colId xmlns:a16="http://schemas.microsoft.com/office/drawing/2014/main" val="569383931"/>
                    </a:ext>
                  </a:extLst>
                </a:gridCol>
              </a:tblGrid>
              <a:tr h="731214">
                <a:tc gridSpan="5">
                  <a:txBody>
                    <a:bodyPr/>
                    <a:lstStyle/>
                    <a:p>
                      <a:pPr indent="306070" algn="ctr"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endParaRPr lang="en-US" altLang="zh-CN" sz="18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306070" algn="ctr"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800" dirty="0" smtClean="0">
                          <a:effectLst/>
                          <a:latin typeface="+mn-ea"/>
                          <a:ea typeface="+mn-ea"/>
                        </a:rPr>
                        <a:t>表</a:t>
                      </a:r>
                      <a:r>
                        <a:rPr lang="en-US" sz="1800" dirty="0">
                          <a:effectLst/>
                          <a:latin typeface="+mn-ea"/>
                          <a:ea typeface="+mn-ea"/>
                        </a:rPr>
                        <a:t>4-4 </a:t>
                      </a:r>
                      <a:r>
                        <a:rPr lang="zh-CN" sz="1800" dirty="0">
                          <a:effectLst/>
                          <a:latin typeface="+mn-ea"/>
                          <a:ea typeface="+mn-ea"/>
                        </a:rPr>
                        <a:t>单精度浮点数（</a:t>
                      </a:r>
                      <a:r>
                        <a:rPr lang="en-US" sz="1800" dirty="0">
                          <a:effectLst/>
                          <a:latin typeface="+mn-ea"/>
                          <a:ea typeface="+mn-ea"/>
                        </a:rPr>
                        <a:t>32</a:t>
                      </a:r>
                      <a:r>
                        <a:rPr lang="zh-CN" sz="1800" dirty="0">
                          <a:effectLst/>
                          <a:latin typeface="+mn-ea"/>
                          <a:ea typeface="+mn-ea"/>
                        </a:rPr>
                        <a:t>位）存储格式</a:t>
                      </a:r>
                      <a:endParaRPr lang="zh-CN" sz="1800" b="1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093979"/>
                  </a:ext>
                </a:extLst>
              </a:tr>
              <a:tr h="553685"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20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 smtClean="0">
                          <a:effectLst/>
                          <a:latin typeface="+mn-ea"/>
                          <a:ea typeface="+mn-ea"/>
                        </a:rPr>
                        <a:t>字段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sz="1600" dirty="0">
                          <a:effectLst/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sz="1600" dirty="0">
                          <a:effectLst/>
                          <a:latin typeface="+mn-ea"/>
                          <a:ea typeface="+mn-ea"/>
                        </a:rPr>
                        <a:t>位）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 smtClean="0">
                          <a:effectLst/>
                          <a:latin typeface="+mn-ea"/>
                          <a:ea typeface="+mn-ea"/>
                        </a:rPr>
                        <a:t>字段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sz="1600" dirty="0">
                          <a:effectLst/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sz="1600" dirty="0">
                          <a:effectLst/>
                          <a:latin typeface="+mn-ea"/>
                          <a:ea typeface="+mn-ea"/>
                        </a:rPr>
                        <a:t>位）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 smtClean="0">
                          <a:effectLst/>
                          <a:latin typeface="+mn-ea"/>
                          <a:ea typeface="+mn-ea"/>
                        </a:rPr>
                        <a:t>字段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sz="1600" dirty="0">
                          <a:effectLst/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23</a:t>
                      </a:r>
                      <a:r>
                        <a:rPr lang="zh-CN" sz="1600" dirty="0">
                          <a:effectLst/>
                          <a:latin typeface="+mn-ea"/>
                          <a:ea typeface="+mn-ea"/>
                        </a:rPr>
                        <a:t>位）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 smtClean="0">
                          <a:effectLst/>
                          <a:latin typeface="+mn-ea"/>
                          <a:ea typeface="+mn-ea"/>
                        </a:rPr>
                        <a:t>存储</a:t>
                      </a:r>
                      <a:r>
                        <a:rPr lang="zh-CN" sz="1600" dirty="0">
                          <a:effectLst/>
                          <a:latin typeface="+mn-ea"/>
                          <a:ea typeface="+mn-ea"/>
                        </a:rPr>
                        <a:t>值（十六进制）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8685496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 smtClean="0">
                          <a:effectLst/>
                          <a:latin typeface="+mn-ea"/>
                          <a:ea typeface="+mn-ea"/>
                        </a:rPr>
                        <a:t>数据位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D31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D30 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…… D23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D22 …</a:t>
                      </a:r>
                      <a:r>
                        <a:rPr lang="en-US" altLang="zh-CN" sz="1600" dirty="0" smtClean="0">
                          <a:effectLst/>
                          <a:latin typeface="+mn-ea"/>
                          <a:ea typeface="+mn-ea"/>
                        </a:rPr>
                        <a:t>………………………</a:t>
                      </a: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… 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D0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20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8500796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 smtClean="0">
                          <a:effectLst/>
                          <a:latin typeface="+mn-ea"/>
                          <a:ea typeface="+mn-ea"/>
                        </a:rPr>
                        <a:t>用途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 smtClean="0">
                          <a:effectLst/>
                          <a:latin typeface="+mn-ea"/>
                          <a:ea typeface="+mn-ea"/>
                        </a:rPr>
                        <a:t>符号位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 smtClean="0">
                          <a:effectLst/>
                          <a:latin typeface="+mn-ea"/>
                          <a:ea typeface="+mn-ea"/>
                        </a:rPr>
                        <a:t>指数位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 smtClean="0">
                          <a:effectLst/>
                          <a:latin typeface="+mn-ea"/>
                          <a:ea typeface="+mn-ea"/>
                        </a:rPr>
                        <a:t>尾数</a:t>
                      </a:r>
                      <a:r>
                        <a:rPr lang="zh-CN" sz="1600" dirty="0">
                          <a:effectLst/>
                          <a:latin typeface="+mn-ea"/>
                          <a:ea typeface="+mn-ea"/>
                        </a:rPr>
                        <a:t>位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20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983519"/>
                  </a:ext>
                </a:extLst>
              </a:tr>
              <a:tr h="29676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 smtClean="0">
                          <a:effectLst/>
                          <a:latin typeface="+mn-ea"/>
                          <a:ea typeface="+mn-ea"/>
                        </a:rPr>
                        <a:t>记号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S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E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M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20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6495029"/>
                  </a:ext>
                </a:extLst>
              </a:tr>
              <a:tr h="552728"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 smtClean="0">
                          <a:effectLst/>
                          <a:latin typeface="+mn-ea"/>
                          <a:ea typeface="+mn-ea"/>
                        </a:rPr>
                        <a:t>例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sz="1600" dirty="0">
                          <a:effectLst/>
                          <a:latin typeface="+mn-ea"/>
                          <a:ea typeface="+mn-ea"/>
                        </a:rPr>
                        <a:t>：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32.125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10000100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00000001000000000000000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0x42008000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448692"/>
                  </a:ext>
                </a:extLst>
              </a:tr>
              <a:tr h="552728"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 smtClean="0">
                          <a:effectLst/>
                          <a:latin typeface="+mn-ea"/>
                          <a:ea typeface="+mn-ea"/>
                        </a:rPr>
                        <a:t>例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sz="1600" dirty="0">
                          <a:effectLst/>
                          <a:latin typeface="+mn-ea"/>
                          <a:ea typeface="+mn-ea"/>
                        </a:rPr>
                        <a:t>：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68.75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10000101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00000011000000000000000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0xc2818000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7320806"/>
                  </a:ext>
                </a:extLst>
              </a:tr>
              <a:tr h="552728"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 smtClean="0">
                          <a:effectLst/>
                          <a:latin typeface="+mn-ea"/>
                          <a:ea typeface="+mn-ea"/>
                        </a:rPr>
                        <a:t>例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sz="1600" dirty="0">
                          <a:effectLst/>
                          <a:latin typeface="+mn-ea"/>
                          <a:ea typeface="+mn-ea"/>
                        </a:rPr>
                        <a:t>：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0.015625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01111001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00000000000000000000000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0x3c800000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2573197"/>
                  </a:ext>
                </a:extLst>
              </a:tr>
              <a:tr h="621055"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 smtClean="0">
                          <a:effectLst/>
                          <a:latin typeface="+mn-ea"/>
                          <a:ea typeface="+mn-ea"/>
                        </a:rPr>
                        <a:t>例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sz="1600" dirty="0">
                          <a:effectLst/>
                          <a:latin typeface="+mn-ea"/>
                          <a:ea typeface="+mn-ea"/>
                        </a:rPr>
                        <a:t>：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-0.0078125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01111000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00000000000000000000000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ea"/>
                          <a:ea typeface="+mn-ea"/>
                        </a:rPr>
                        <a:t>0xbc000000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828045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597" y="862852"/>
            <a:ext cx="4236956" cy="4344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ym typeface="Wingdings" panose="05000000000000000000" pitchFamily="2" charset="2"/>
              </a:rPr>
              <a:t>IEEE  754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标准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32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位单精度浮点数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0332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5F03F958-AE97-4130-8476-A73A6DA840B9}"/>
              </a:ext>
            </a:extLst>
          </p:cNvPr>
          <p:cNvSpPr/>
          <p:nvPr/>
        </p:nvSpPr>
        <p:spPr>
          <a:xfrm>
            <a:off x="0" y="4635500"/>
            <a:ext cx="12192000" cy="2222500"/>
          </a:xfrm>
          <a:prstGeom prst="rect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CF01750-7A0D-4169-A63B-6877571FDD0D}"/>
              </a:ext>
            </a:extLst>
          </p:cNvPr>
          <p:cNvSpPr txBox="1"/>
          <p:nvPr/>
        </p:nvSpPr>
        <p:spPr>
          <a:xfrm>
            <a:off x="0" y="2658203"/>
            <a:ext cx="12191999" cy="7571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b="1" spc="300" dirty="0" smtClean="0">
                <a:latin typeface="+mj-ea"/>
                <a:ea typeface="+mj-ea"/>
              </a:rPr>
              <a:t>8.3 </a:t>
            </a:r>
            <a:r>
              <a:rPr lang="zh-CN" altLang="en-US" sz="3600" b="1" spc="300" dirty="0" smtClean="0">
                <a:latin typeface="+mj-ea"/>
                <a:ea typeface="+mj-ea"/>
              </a:rPr>
              <a:t>逻辑代数基础</a:t>
            </a:r>
            <a:endParaRPr lang="zh-CN" altLang="en-US" sz="3600" b="1" spc="300" dirty="0">
              <a:latin typeface="+mj-ea"/>
              <a:ea typeface="+mj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1BE9768-DA90-4E91-9EB2-FBCB00DC3F09}"/>
              </a:ext>
            </a:extLst>
          </p:cNvPr>
          <p:cNvSpPr/>
          <p:nvPr/>
        </p:nvSpPr>
        <p:spPr>
          <a:xfrm>
            <a:off x="1" y="3489199"/>
            <a:ext cx="12191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cs typeface="Arial" panose="020B0604020202020204" pitchFamily="34" charset="0"/>
              </a:rPr>
              <a:t>Fundamentals of logical algebra</a:t>
            </a:r>
          </a:p>
        </p:txBody>
      </p:sp>
    </p:spTree>
    <p:extLst>
      <p:ext uri="{BB962C8B-B14F-4D97-AF65-F5344CB8AC3E}">
        <p14:creationId xmlns:p14="http://schemas.microsoft.com/office/powerpoint/2010/main" val="254517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8.3.1 </a:t>
            </a:r>
            <a:r>
              <a:rPr lang="zh-CN" altLang="en-US" sz="2400" b="1" spc="300" dirty="0" smtClean="0">
                <a:latin typeface="+mj-ea"/>
                <a:ea typeface="+mj-ea"/>
              </a:rPr>
              <a:t>常用的</a:t>
            </a:r>
            <a:r>
              <a:rPr lang="zh-CN" altLang="en-US" sz="2400" b="1" spc="300" dirty="0" smtClean="0">
                <a:solidFill>
                  <a:srgbClr val="FF0000"/>
                </a:solidFill>
                <a:latin typeface="+mj-ea"/>
                <a:ea typeface="+mj-ea"/>
              </a:rPr>
              <a:t>逻辑运算</a:t>
            </a:r>
            <a:endParaRPr lang="en-US" altLang="zh-CN" sz="1600" dirty="0">
              <a:solidFill>
                <a:srgbClr val="FF0000"/>
              </a:solidFill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3790" y="888503"/>
            <a:ext cx="1590472" cy="4344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非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逻辑</a:t>
            </a:r>
            <a:endParaRPr lang="zh-CN" altLang="en-US" sz="2000" b="1" dirty="0"/>
          </a:p>
        </p:txBody>
      </p:sp>
      <p:grpSp>
        <p:nvGrpSpPr>
          <p:cNvPr id="19" name="组合 18"/>
          <p:cNvGrpSpPr/>
          <p:nvPr/>
        </p:nvGrpSpPr>
        <p:grpSpPr>
          <a:xfrm>
            <a:off x="7477125" y="1649167"/>
            <a:ext cx="2667000" cy="2886075"/>
            <a:chOff x="7477125" y="1649167"/>
            <a:chExt cx="2667000" cy="28860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7125" y="1649167"/>
              <a:ext cx="2667000" cy="2886075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7583101" y="2605980"/>
              <a:ext cx="427424" cy="4662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A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716701" y="2625923"/>
              <a:ext cx="427424" cy="4269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F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195755" y="4683349"/>
            <a:ext cx="8948370" cy="2336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35000"/>
              </a:lnSpc>
            </a:pPr>
            <a:r>
              <a:rPr kumimoji="1" lang="en-US" altLang="zh-CN" dirty="0" smtClean="0">
                <a:solidFill>
                  <a:srgbClr val="000099"/>
                </a:solidFill>
                <a:latin typeface="+mn-ea"/>
              </a:rPr>
              <a:t>N</a:t>
            </a:r>
            <a:r>
              <a:rPr kumimoji="1" lang="zh-CN" altLang="en-US" dirty="0" smtClean="0">
                <a:solidFill>
                  <a:srgbClr val="000099"/>
                </a:solidFill>
                <a:latin typeface="+mn-ea"/>
              </a:rPr>
              <a:t>型</a:t>
            </a:r>
            <a:r>
              <a:rPr kumimoji="1" lang="en-US" altLang="zh-CN" dirty="0" smtClean="0">
                <a:solidFill>
                  <a:srgbClr val="000099"/>
                </a:solidFill>
                <a:latin typeface="+mn-ea"/>
              </a:rPr>
              <a:t>MOS</a:t>
            </a:r>
            <a:r>
              <a:rPr kumimoji="1" lang="zh-CN" altLang="en-US" dirty="0" smtClean="0">
                <a:solidFill>
                  <a:srgbClr val="000099"/>
                </a:solidFill>
                <a:latin typeface="+mn-ea"/>
              </a:rPr>
              <a:t>管：栅极</a:t>
            </a:r>
            <a:r>
              <a:rPr kumimoji="1" lang="en-US" altLang="zh-CN" dirty="0" smtClean="0">
                <a:solidFill>
                  <a:srgbClr val="000099"/>
                </a:solidFill>
                <a:latin typeface="+mn-ea"/>
              </a:rPr>
              <a:t>(gate)</a:t>
            </a:r>
            <a:r>
              <a:rPr kumimoji="1" lang="zh-CN" altLang="en-US" dirty="0" smtClean="0">
                <a:solidFill>
                  <a:srgbClr val="000099"/>
                </a:solidFill>
                <a:latin typeface="+mn-ea"/>
              </a:rPr>
              <a:t>为高电平时，漏极</a:t>
            </a:r>
            <a:r>
              <a:rPr kumimoji="1" lang="en-US" altLang="zh-CN" dirty="0" smtClean="0">
                <a:solidFill>
                  <a:srgbClr val="000099"/>
                </a:solidFill>
                <a:latin typeface="+mn-ea"/>
              </a:rPr>
              <a:t>(drain)</a:t>
            </a:r>
            <a:r>
              <a:rPr kumimoji="1" lang="zh-CN" altLang="en-US" dirty="0" smtClean="0">
                <a:solidFill>
                  <a:srgbClr val="000099"/>
                </a:solidFill>
                <a:latin typeface="+mn-ea"/>
              </a:rPr>
              <a:t>和源极</a:t>
            </a:r>
            <a:r>
              <a:rPr kumimoji="1" lang="en-US" altLang="zh-CN" dirty="0" smtClean="0">
                <a:solidFill>
                  <a:srgbClr val="000099"/>
                </a:solidFill>
                <a:latin typeface="+mn-ea"/>
              </a:rPr>
              <a:t>(source)</a:t>
            </a:r>
            <a:r>
              <a:rPr kumimoji="1" lang="zh-CN" altLang="en-US" dirty="0" smtClean="0">
                <a:solidFill>
                  <a:srgbClr val="000099"/>
                </a:solidFill>
                <a:latin typeface="+mn-ea"/>
              </a:rPr>
              <a:t>间的阻值</a:t>
            </a:r>
            <a:r>
              <a:rPr kumimoji="1" lang="en-US" altLang="zh-CN" dirty="0">
                <a:solidFill>
                  <a:srgbClr val="000099"/>
                </a:solidFill>
                <a:latin typeface="+mn-ea"/>
              </a:rPr>
              <a:t>R</a:t>
            </a:r>
            <a:r>
              <a:rPr kumimoji="1" lang="en-US" altLang="zh-CN" baseline="-25000" dirty="0">
                <a:solidFill>
                  <a:srgbClr val="000099"/>
                </a:solidFill>
                <a:latin typeface="+mn-ea"/>
              </a:rPr>
              <a:t>ds</a:t>
            </a:r>
            <a:r>
              <a:rPr kumimoji="1" lang="zh-CN" altLang="en-US" dirty="0" smtClean="0">
                <a:solidFill>
                  <a:srgbClr val="000099"/>
                </a:solidFill>
                <a:latin typeface="+mn-ea"/>
              </a:rPr>
              <a:t>很小，漏极和源极间是导通的；栅极为低电平</a:t>
            </a:r>
            <a:r>
              <a:rPr kumimoji="1" lang="zh-CN" altLang="en-US" dirty="0">
                <a:solidFill>
                  <a:srgbClr val="000099"/>
                </a:solidFill>
                <a:latin typeface="+mn-ea"/>
              </a:rPr>
              <a:t>时</a:t>
            </a:r>
            <a:r>
              <a:rPr kumimoji="1" lang="zh-CN" altLang="en-US" dirty="0" smtClean="0">
                <a:solidFill>
                  <a:srgbClr val="000099"/>
                </a:solidFill>
                <a:latin typeface="+mn-ea"/>
              </a:rPr>
              <a:t>，</a:t>
            </a:r>
            <a:r>
              <a:rPr kumimoji="1" lang="en-US" altLang="zh-CN" dirty="0" smtClean="0">
                <a:solidFill>
                  <a:srgbClr val="000099"/>
                </a:solidFill>
                <a:latin typeface="+mn-ea"/>
              </a:rPr>
              <a:t> R</a:t>
            </a:r>
            <a:r>
              <a:rPr kumimoji="1" lang="en-US" altLang="zh-CN" baseline="-25000" dirty="0" smtClean="0">
                <a:solidFill>
                  <a:srgbClr val="000099"/>
                </a:solidFill>
                <a:latin typeface="+mn-ea"/>
              </a:rPr>
              <a:t>ds</a:t>
            </a:r>
            <a:r>
              <a:rPr kumimoji="1" lang="zh-CN" altLang="en-US" dirty="0" smtClean="0">
                <a:solidFill>
                  <a:srgbClr val="000099"/>
                </a:solidFill>
                <a:latin typeface="+mn-ea"/>
              </a:rPr>
              <a:t>很大，</a:t>
            </a:r>
            <a:r>
              <a:rPr kumimoji="1" lang="zh-CN" altLang="en-US" dirty="0">
                <a:solidFill>
                  <a:srgbClr val="000099"/>
                </a:solidFill>
                <a:latin typeface="+mn-ea"/>
              </a:rPr>
              <a:t>漏极和源极间</a:t>
            </a:r>
            <a:r>
              <a:rPr kumimoji="1" lang="zh-CN" altLang="en-US" dirty="0" smtClean="0">
                <a:solidFill>
                  <a:srgbClr val="000099"/>
                </a:solidFill>
                <a:latin typeface="+mn-ea"/>
              </a:rPr>
              <a:t>是断开的。</a:t>
            </a:r>
            <a:endParaRPr kumimoji="1" lang="en-US" altLang="zh-CN" dirty="0" smtClean="0">
              <a:solidFill>
                <a:srgbClr val="000099"/>
              </a:solidFill>
              <a:latin typeface="+mn-ea"/>
            </a:endParaRPr>
          </a:p>
          <a:p>
            <a:pPr eaLnBrk="0" hangingPunct="0">
              <a:lnSpc>
                <a:spcPct val="135000"/>
              </a:lnSpc>
            </a:pPr>
            <a:endParaRPr kumimoji="1" lang="en-US" altLang="zh-CN" dirty="0" smtClean="0">
              <a:solidFill>
                <a:srgbClr val="000099"/>
              </a:solidFill>
              <a:latin typeface="+mn-ea"/>
            </a:endParaRPr>
          </a:p>
          <a:p>
            <a:pPr eaLnBrk="0" hangingPunct="0">
              <a:lnSpc>
                <a:spcPct val="135000"/>
              </a:lnSpc>
            </a:pPr>
            <a:r>
              <a:rPr kumimoji="1" lang="en-US" altLang="zh-CN" dirty="0" smtClean="0">
                <a:solidFill>
                  <a:srgbClr val="000099"/>
                </a:solidFill>
                <a:latin typeface="+mn-ea"/>
              </a:rPr>
              <a:t>P</a:t>
            </a:r>
            <a:r>
              <a:rPr kumimoji="1" lang="zh-CN" altLang="en-US" dirty="0" smtClean="0">
                <a:solidFill>
                  <a:srgbClr val="000099"/>
                </a:solidFill>
                <a:latin typeface="+mn-ea"/>
              </a:rPr>
              <a:t>型</a:t>
            </a:r>
            <a:r>
              <a:rPr kumimoji="1" lang="en-US" altLang="zh-CN" dirty="0" smtClean="0">
                <a:solidFill>
                  <a:srgbClr val="000099"/>
                </a:solidFill>
                <a:latin typeface="+mn-ea"/>
              </a:rPr>
              <a:t>MOS</a:t>
            </a:r>
            <a:r>
              <a:rPr kumimoji="1" lang="zh-CN" altLang="en-US" dirty="0" smtClean="0">
                <a:solidFill>
                  <a:srgbClr val="000099"/>
                </a:solidFill>
                <a:latin typeface="+mn-ea"/>
              </a:rPr>
              <a:t>管：</a:t>
            </a:r>
            <a:r>
              <a:rPr kumimoji="1" lang="zh-CN" altLang="en-US" dirty="0">
                <a:solidFill>
                  <a:srgbClr val="000099"/>
                </a:solidFill>
                <a:latin typeface="+mn-ea"/>
              </a:rPr>
              <a:t>栅极</a:t>
            </a:r>
            <a:r>
              <a:rPr kumimoji="1" lang="en-US" altLang="zh-CN" dirty="0">
                <a:solidFill>
                  <a:srgbClr val="000099"/>
                </a:solidFill>
                <a:latin typeface="+mn-ea"/>
              </a:rPr>
              <a:t>(gate)</a:t>
            </a:r>
            <a:r>
              <a:rPr kumimoji="1" lang="zh-CN" altLang="en-US" dirty="0" smtClean="0">
                <a:solidFill>
                  <a:srgbClr val="000099"/>
                </a:solidFill>
                <a:latin typeface="+mn-ea"/>
              </a:rPr>
              <a:t>为低电平</a:t>
            </a:r>
            <a:r>
              <a:rPr kumimoji="1" lang="zh-CN" altLang="en-US" dirty="0">
                <a:solidFill>
                  <a:srgbClr val="000099"/>
                </a:solidFill>
                <a:latin typeface="+mn-ea"/>
              </a:rPr>
              <a:t>时，漏极</a:t>
            </a:r>
            <a:r>
              <a:rPr kumimoji="1" lang="en-US" altLang="zh-CN" dirty="0">
                <a:solidFill>
                  <a:srgbClr val="000099"/>
                </a:solidFill>
                <a:latin typeface="+mn-ea"/>
              </a:rPr>
              <a:t>(drain)</a:t>
            </a:r>
            <a:r>
              <a:rPr kumimoji="1" lang="zh-CN" altLang="en-US" dirty="0">
                <a:solidFill>
                  <a:srgbClr val="000099"/>
                </a:solidFill>
                <a:latin typeface="+mn-ea"/>
              </a:rPr>
              <a:t>和源极</a:t>
            </a:r>
            <a:r>
              <a:rPr kumimoji="1" lang="en-US" altLang="zh-CN" dirty="0">
                <a:solidFill>
                  <a:srgbClr val="000099"/>
                </a:solidFill>
                <a:latin typeface="+mn-ea"/>
              </a:rPr>
              <a:t>(source)</a:t>
            </a:r>
            <a:r>
              <a:rPr kumimoji="1" lang="zh-CN" altLang="en-US" dirty="0">
                <a:solidFill>
                  <a:srgbClr val="000099"/>
                </a:solidFill>
                <a:latin typeface="+mn-ea"/>
              </a:rPr>
              <a:t>间的阻值</a:t>
            </a:r>
            <a:r>
              <a:rPr kumimoji="1" lang="en-US" altLang="zh-CN" dirty="0">
                <a:solidFill>
                  <a:srgbClr val="000099"/>
                </a:solidFill>
                <a:latin typeface="+mn-ea"/>
              </a:rPr>
              <a:t>R</a:t>
            </a:r>
            <a:r>
              <a:rPr kumimoji="1" lang="en-US" altLang="zh-CN" baseline="-25000" dirty="0">
                <a:solidFill>
                  <a:srgbClr val="000099"/>
                </a:solidFill>
                <a:latin typeface="+mn-ea"/>
              </a:rPr>
              <a:t>ds</a:t>
            </a:r>
            <a:r>
              <a:rPr kumimoji="1" lang="zh-CN" altLang="en-US" dirty="0">
                <a:solidFill>
                  <a:srgbClr val="000099"/>
                </a:solidFill>
                <a:latin typeface="+mn-ea"/>
              </a:rPr>
              <a:t>很小，漏极和源极间是导通的；栅极</a:t>
            </a:r>
            <a:r>
              <a:rPr kumimoji="1" lang="zh-CN" altLang="en-US" dirty="0" smtClean="0">
                <a:solidFill>
                  <a:srgbClr val="000099"/>
                </a:solidFill>
                <a:latin typeface="+mn-ea"/>
              </a:rPr>
              <a:t>为高电平</a:t>
            </a:r>
            <a:r>
              <a:rPr kumimoji="1" lang="zh-CN" altLang="en-US" dirty="0">
                <a:solidFill>
                  <a:srgbClr val="000099"/>
                </a:solidFill>
                <a:latin typeface="+mn-ea"/>
              </a:rPr>
              <a:t>时，</a:t>
            </a:r>
            <a:r>
              <a:rPr kumimoji="1" lang="en-US" altLang="zh-CN" dirty="0">
                <a:solidFill>
                  <a:srgbClr val="000099"/>
                </a:solidFill>
                <a:latin typeface="+mn-ea"/>
              </a:rPr>
              <a:t> R</a:t>
            </a:r>
            <a:r>
              <a:rPr kumimoji="1" lang="en-US" altLang="zh-CN" baseline="-25000" dirty="0">
                <a:solidFill>
                  <a:srgbClr val="000099"/>
                </a:solidFill>
                <a:latin typeface="+mn-ea"/>
              </a:rPr>
              <a:t>ds</a:t>
            </a:r>
            <a:r>
              <a:rPr kumimoji="1" lang="zh-CN" altLang="en-US" dirty="0">
                <a:solidFill>
                  <a:srgbClr val="000099"/>
                </a:solidFill>
                <a:latin typeface="+mn-ea"/>
              </a:rPr>
              <a:t>很大，漏极和源极间是断开的。</a:t>
            </a:r>
            <a:endParaRPr kumimoji="1" lang="en-US" altLang="zh-CN" dirty="0">
              <a:solidFill>
                <a:srgbClr val="000099"/>
              </a:solidFill>
              <a:latin typeface="+mn-ea"/>
            </a:endParaRPr>
          </a:p>
          <a:p>
            <a:pPr eaLnBrk="0" hangingPunct="0">
              <a:lnSpc>
                <a:spcPct val="135000"/>
              </a:lnSpc>
            </a:pPr>
            <a:endParaRPr kumimoji="1" lang="zh-CN" altLang="en-US" dirty="0">
              <a:solidFill>
                <a:srgbClr val="000099"/>
              </a:solidFill>
              <a:latin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95065" y="1649167"/>
            <a:ext cx="5558085" cy="2846189"/>
            <a:chOff x="595065" y="1649167"/>
            <a:chExt cx="5558085" cy="2846189"/>
          </a:xfrm>
        </p:grpSpPr>
        <p:grpSp>
          <p:nvGrpSpPr>
            <p:cNvPr id="6" name="组合 5"/>
            <p:cNvGrpSpPr/>
            <p:nvPr/>
          </p:nvGrpSpPr>
          <p:grpSpPr>
            <a:xfrm>
              <a:off x="595065" y="1649167"/>
              <a:ext cx="5210175" cy="2846189"/>
              <a:chOff x="728415" y="1649167"/>
              <a:chExt cx="5210175" cy="2846189"/>
            </a:xfrm>
          </p:grpSpPr>
          <p:pic>
            <p:nvPicPr>
              <p:cNvPr id="84994" name="Picture 2" descr="http://img.mp.sohu.com/upload/20170614/a73fb77dddc349e29dfd3f8df96c5236_th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613"/>
              <a:stretch/>
            </p:blipFill>
            <p:spPr bwMode="auto">
              <a:xfrm>
                <a:off x="728415" y="1649167"/>
                <a:ext cx="5210175" cy="23799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矩形 8"/>
              <p:cNvSpPr/>
              <p:nvPr/>
            </p:nvSpPr>
            <p:spPr>
              <a:xfrm>
                <a:off x="1649026" y="4029075"/>
                <a:ext cx="4289564" cy="4662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35000"/>
                  </a:lnSpc>
                </a:pPr>
                <a:r>
                  <a:rPr kumimoji="1" lang="en-US" altLang="zh-CN" b="1" dirty="0" smtClean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kumimoji="1" lang="zh-CN" altLang="en-US" b="1" dirty="0" smtClean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型</a:t>
                </a:r>
                <a:r>
                  <a:rPr kumimoji="1" lang="en-US" altLang="zh-CN" b="1" dirty="0" smtClean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MOS</a:t>
                </a:r>
                <a:r>
                  <a:rPr kumimoji="1" lang="zh-CN" altLang="en-US" b="1" dirty="0" smtClean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管                         </a:t>
                </a:r>
                <a:r>
                  <a:rPr kumimoji="1" lang="en-US" altLang="zh-CN" b="1" dirty="0" smtClean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P</a:t>
                </a:r>
                <a:r>
                  <a:rPr kumimoji="1" lang="zh-CN" altLang="en-US" b="1" dirty="0" smtClean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型</a:t>
                </a:r>
                <a:r>
                  <a:rPr kumimoji="1" lang="en-US" altLang="zh-CN" b="1" dirty="0" smtClean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MOS</a:t>
                </a:r>
                <a:r>
                  <a:rPr kumimoji="1" lang="zh-CN" altLang="en-US" b="1" dirty="0" smtClean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管</a:t>
                </a:r>
                <a:endParaRPr kumimoji="1" lang="zh-CN" altLang="en-US" b="1" dirty="0">
                  <a:solidFill>
                    <a:srgbClr val="990033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3920138" y="2819694"/>
              <a:ext cx="680437" cy="4269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dirty="0" smtClean="0">
                  <a:latin typeface="Times New Roman" panose="02020603050405020304" pitchFamily="18" charset="0"/>
                </a:rPr>
                <a:t>gate</a:t>
              </a:r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149462" y="2281544"/>
              <a:ext cx="1003688" cy="4269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dirty="0" smtClean="0">
                  <a:latin typeface="Times New Roman" panose="02020603050405020304" pitchFamily="18" charset="0"/>
                </a:rPr>
                <a:t>drain</a:t>
              </a:r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81940" y="3257784"/>
              <a:ext cx="1003688" cy="4269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dirty="0" smtClean="0">
                  <a:latin typeface="Times New Roman" panose="02020603050405020304" pitchFamily="18" charset="0"/>
                </a:rPr>
                <a:t>source</a:t>
              </a:r>
              <a:endParaRPr kumimoji="1" lang="en-US" altLang="zh-CN" dirty="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15" name="直接箭头连接符 14"/>
          <p:cNvCxnSpPr/>
          <p:nvPr/>
        </p:nvCxnSpPr>
        <p:spPr>
          <a:xfrm>
            <a:off x="4600575" y="2971800"/>
            <a:ext cx="1229324" cy="1057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811450" y="3841752"/>
            <a:ext cx="1941900" cy="427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35000"/>
              </a:lnSpc>
            </a:pP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圆圈表示低导通</a:t>
            </a: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24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5F03F958-AE97-4130-8476-A73A6DA840B9}"/>
              </a:ext>
            </a:extLst>
          </p:cNvPr>
          <p:cNvSpPr/>
          <p:nvPr/>
        </p:nvSpPr>
        <p:spPr>
          <a:xfrm>
            <a:off x="0" y="4635500"/>
            <a:ext cx="12192000" cy="2222500"/>
          </a:xfrm>
          <a:prstGeom prst="rect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CF01750-7A0D-4169-A63B-6877571FDD0D}"/>
              </a:ext>
            </a:extLst>
          </p:cNvPr>
          <p:cNvSpPr txBox="1"/>
          <p:nvPr/>
        </p:nvSpPr>
        <p:spPr>
          <a:xfrm>
            <a:off x="0" y="2658203"/>
            <a:ext cx="12191999" cy="7571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b="1" spc="300" dirty="0" smtClean="0">
                <a:latin typeface="+mj-ea"/>
                <a:ea typeface="+mj-ea"/>
              </a:rPr>
              <a:t>8.1 </a:t>
            </a:r>
            <a:r>
              <a:rPr lang="zh-CN" altLang="en-US" sz="3600" b="1" spc="300" dirty="0" smtClean="0">
                <a:latin typeface="+mj-ea"/>
                <a:ea typeface="+mj-ea"/>
              </a:rPr>
              <a:t>数制</a:t>
            </a:r>
            <a:r>
              <a:rPr lang="zh-CN" altLang="en-US" sz="3600" b="1" spc="300" dirty="0">
                <a:latin typeface="+mj-ea"/>
                <a:ea typeface="+mj-ea"/>
              </a:rPr>
              <a:t>及数制之间的转换方法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1BE9768-DA90-4E91-9EB2-FBCB00DC3F09}"/>
              </a:ext>
            </a:extLst>
          </p:cNvPr>
          <p:cNvSpPr/>
          <p:nvPr/>
        </p:nvSpPr>
        <p:spPr>
          <a:xfrm>
            <a:off x="1" y="3489199"/>
            <a:ext cx="12191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cs typeface="Arial" panose="020B0604020202020204" pitchFamily="34" charset="0"/>
              </a:rPr>
              <a:t>Number </a:t>
            </a:r>
            <a:r>
              <a:rPr lang="en-US" altLang="zh-CN" b="1" dirty="0" smtClean="0">
                <a:cs typeface="Arial" panose="020B0604020202020204" pitchFamily="34" charset="0"/>
              </a:rPr>
              <a:t>system----positional  </a:t>
            </a:r>
            <a:r>
              <a:rPr lang="en-US" altLang="zh-CN" b="1" dirty="0">
                <a:cs typeface="Arial" panose="020B0604020202020204" pitchFamily="34" charset="0"/>
              </a:rPr>
              <a:t>number  systems</a:t>
            </a:r>
          </a:p>
        </p:txBody>
      </p:sp>
    </p:spTree>
    <p:extLst>
      <p:ext uri="{BB962C8B-B14F-4D97-AF65-F5344CB8AC3E}">
        <p14:creationId xmlns:p14="http://schemas.microsoft.com/office/powerpoint/2010/main" val="397905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8.3.1 </a:t>
            </a:r>
            <a:r>
              <a:rPr lang="zh-CN" altLang="en-US" sz="2400" b="1" spc="300" dirty="0" smtClean="0">
                <a:latin typeface="+mj-ea"/>
                <a:ea typeface="+mj-ea"/>
              </a:rPr>
              <a:t>常用的逻辑运算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53790" y="888503"/>
            <a:ext cx="1590472" cy="4344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ym typeface="Wingdings" panose="05000000000000000000" pitchFamily="2" charset="2"/>
              </a:rPr>
              <a:t>非逻辑</a:t>
            </a:r>
            <a:endParaRPr lang="zh-CN" altLang="en-US" sz="2000" b="1" dirty="0"/>
          </a:p>
        </p:txBody>
      </p:sp>
      <p:grpSp>
        <p:nvGrpSpPr>
          <p:cNvPr id="60" name="组合 59"/>
          <p:cNvGrpSpPr/>
          <p:nvPr/>
        </p:nvGrpSpPr>
        <p:grpSpPr>
          <a:xfrm>
            <a:off x="6173922" y="1588835"/>
            <a:ext cx="2708726" cy="2490979"/>
            <a:chOff x="4863282" y="1875004"/>
            <a:chExt cx="2708726" cy="2490979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6305550" y="2105025"/>
              <a:ext cx="0" cy="4827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6260647" y="2587823"/>
              <a:ext cx="102054" cy="117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326066" y="2705100"/>
              <a:ext cx="180242" cy="2367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6272109" y="2941893"/>
              <a:ext cx="102054" cy="117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6315808" y="3054104"/>
              <a:ext cx="0" cy="345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317012" y="3827750"/>
              <a:ext cx="0" cy="3515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6272371" y="3710491"/>
              <a:ext cx="102054" cy="117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272109" y="3400488"/>
              <a:ext cx="102054" cy="117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6339253" y="3505341"/>
              <a:ext cx="180242" cy="2367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6439582" y="2558711"/>
              <a:ext cx="479444" cy="3831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sz="1400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K1</a:t>
              </a:r>
              <a:endParaRPr kumimoji="1" lang="zh-CN" altLang="en-US" sz="1400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506308" y="3399692"/>
              <a:ext cx="479444" cy="3525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sz="1400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K2</a:t>
              </a:r>
              <a:endParaRPr kumimoji="1" lang="zh-CN" altLang="en-US" sz="1400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6190303" y="2105025"/>
              <a:ext cx="24566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41083" y="4179277"/>
              <a:ext cx="3652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229182" y="4355812"/>
              <a:ext cx="1753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177462" y="4267541"/>
              <a:ext cx="2913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667375" y="2852811"/>
              <a:ext cx="4951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5667375" y="3623737"/>
              <a:ext cx="4951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667375" y="2852811"/>
              <a:ext cx="0" cy="77092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5172243" y="3243493"/>
              <a:ext cx="4951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4863282" y="2941893"/>
              <a:ext cx="427424" cy="4662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A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6305550" y="3238274"/>
              <a:ext cx="8477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7144584" y="2950685"/>
              <a:ext cx="427424" cy="426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F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529783" y="1875004"/>
              <a:ext cx="833041" cy="3831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sz="1400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100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DD</a:t>
              </a:r>
              <a:endParaRPr kumimoji="1" lang="zh-CN" altLang="en-US" sz="1400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580428" y="4013386"/>
              <a:ext cx="833041" cy="3525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sz="1400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100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SS</a:t>
              </a:r>
              <a:endParaRPr kumimoji="1" lang="zh-CN" altLang="en-US" sz="1400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255742"/>
              </p:ext>
            </p:extLst>
          </p:nvPr>
        </p:nvGraphicFramePr>
        <p:xfrm>
          <a:off x="1159170" y="4569465"/>
          <a:ext cx="3845841" cy="1778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360">
                  <a:extLst>
                    <a:ext uri="{9D8B030D-6E8A-4147-A177-3AD203B41FA5}">
                      <a16:colId xmlns:a16="http://schemas.microsoft.com/office/drawing/2014/main" val="935368441"/>
                    </a:ext>
                  </a:extLst>
                </a:gridCol>
                <a:gridCol w="848360">
                  <a:extLst>
                    <a:ext uri="{9D8B030D-6E8A-4147-A177-3AD203B41FA5}">
                      <a16:colId xmlns:a16="http://schemas.microsoft.com/office/drawing/2014/main" val="3475835525"/>
                    </a:ext>
                  </a:extLst>
                </a:gridCol>
                <a:gridCol w="848360">
                  <a:extLst>
                    <a:ext uri="{9D8B030D-6E8A-4147-A177-3AD203B41FA5}">
                      <a16:colId xmlns:a16="http://schemas.microsoft.com/office/drawing/2014/main" val="2847307686"/>
                    </a:ext>
                  </a:extLst>
                </a:gridCol>
                <a:gridCol w="1300761">
                  <a:extLst>
                    <a:ext uri="{9D8B030D-6E8A-4147-A177-3AD203B41FA5}">
                      <a16:colId xmlns:a16="http://schemas.microsoft.com/office/drawing/2014/main" val="4211717677"/>
                    </a:ext>
                  </a:extLst>
                </a:gridCol>
              </a:tblGrid>
              <a:tr h="59279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输入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输出</a:t>
                      </a:r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814323"/>
                  </a:ext>
                </a:extLst>
              </a:tr>
              <a:tr h="5927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低电平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导通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断开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高电平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（连接</a:t>
                      </a:r>
                      <a:r>
                        <a:rPr lang="en-US" altLang="zh-CN" sz="1600" dirty="0" smtClean="0"/>
                        <a:t>VDD</a:t>
                      </a:r>
                      <a:r>
                        <a:rPr lang="zh-CN" altLang="en-US" sz="1600" dirty="0" smtClean="0"/>
                        <a:t>）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8267"/>
                  </a:ext>
                </a:extLst>
              </a:tr>
              <a:tr h="5927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高电平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断开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导通</a:t>
                      </a:r>
                    </a:p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低电平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（连接</a:t>
                      </a:r>
                      <a:r>
                        <a:rPr lang="en-US" altLang="zh-CN" sz="1600" dirty="0" smtClean="0"/>
                        <a:t>VSS</a:t>
                      </a:r>
                      <a:r>
                        <a:rPr lang="zh-CN" altLang="en-US" sz="1600" dirty="0" smtClean="0"/>
                        <a:t>）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708212"/>
                  </a:ext>
                </a:extLst>
              </a:tr>
            </a:tbl>
          </a:graphicData>
        </a:graphic>
      </p:graphicFrame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79935"/>
              </p:ext>
            </p:extLst>
          </p:nvPr>
        </p:nvGraphicFramePr>
        <p:xfrm>
          <a:off x="6492253" y="4572124"/>
          <a:ext cx="2149121" cy="200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078">
                  <a:extLst>
                    <a:ext uri="{9D8B030D-6E8A-4147-A177-3AD203B41FA5}">
                      <a16:colId xmlns:a16="http://schemas.microsoft.com/office/drawing/2014/main" val="935368441"/>
                    </a:ext>
                  </a:extLst>
                </a:gridCol>
                <a:gridCol w="1084043">
                  <a:extLst>
                    <a:ext uri="{9D8B030D-6E8A-4147-A177-3AD203B41FA5}">
                      <a16:colId xmlns:a16="http://schemas.microsoft.com/office/drawing/2014/main" val="4211717677"/>
                    </a:ext>
                  </a:extLst>
                </a:gridCol>
              </a:tblGrid>
              <a:tr h="59279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输入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输出</a:t>
                      </a:r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814323"/>
                  </a:ext>
                </a:extLst>
              </a:tr>
              <a:tr h="5927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低电平</a:t>
                      </a:r>
                      <a:endParaRPr lang="en-US" altLang="zh-CN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（逻辑</a:t>
                      </a:r>
                      <a:r>
                        <a:rPr lang="en-US" altLang="zh-CN" sz="1600" dirty="0" smtClean="0"/>
                        <a:t>0</a:t>
                      </a:r>
                      <a:r>
                        <a:rPr lang="zh-CN" altLang="en-US" sz="1600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高电平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（逻辑</a:t>
                      </a:r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）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8267"/>
                  </a:ext>
                </a:extLst>
              </a:tr>
              <a:tr h="5927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高电平</a:t>
                      </a:r>
                      <a:endParaRPr lang="en-US" altLang="zh-CN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（逻辑</a:t>
                      </a:r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）</a:t>
                      </a:r>
                    </a:p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低电平</a:t>
                      </a:r>
                      <a:endParaRPr lang="en-US" altLang="zh-CN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（逻辑</a:t>
                      </a:r>
                      <a:r>
                        <a:rPr lang="en-US" altLang="zh-CN" sz="1600" dirty="0" smtClean="0"/>
                        <a:t>0</a:t>
                      </a:r>
                      <a:r>
                        <a:rPr lang="zh-CN" altLang="en-US" sz="1600" dirty="0" smtClean="0"/>
                        <a:t>）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708212"/>
                  </a:ext>
                </a:extLst>
              </a:tr>
            </a:tbl>
          </a:graphicData>
        </a:graphic>
      </p:graphicFrame>
      <p:sp>
        <p:nvSpPr>
          <p:cNvPr id="69" name="右箭头 68"/>
          <p:cNvSpPr/>
          <p:nvPr/>
        </p:nvSpPr>
        <p:spPr>
          <a:xfrm>
            <a:off x="5440578" y="5114818"/>
            <a:ext cx="914400" cy="423790"/>
          </a:xfrm>
          <a:prstGeom prst="rightArrow">
            <a:avLst>
              <a:gd name="adj1" fmla="val 50000"/>
              <a:gd name="adj2" fmla="val 7022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右箭头 69"/>
          <p:cNvSpPr/>
          <p:nvPr/>
        </p:nvSpPr>
        <p:spPr>
          <a:xfrm>
            <a:off x="8934892" y="5114818"/>
            <a:ext cx="914400" cy="423790"/>
          </a:xfrm>
          <a:prstGeom prst="rightArrow">
            <a:avLst>
              <a:gd name="adj1" fmla="val 50000"/>
              <a:gd name="adj2" fmla="val 7022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10282606" y="5097361"/>
            <a:ext cx="973224" cy="590931"/>
            <a:chOff x="10282606" y="5097361"/>
            <a:chExt cx="973224" cy="590931"/>
          </a:xfrm>
        </p:grpSpPr>
        <p:sp>
          <p:nvSpPr>
            <p:cNvPr id="71" name="矩形 70"/>
            <p:cNvSpPr/>
            <p:nvPr/>
          </p:nvSpPr>
          <p:spPr>
            <a:xfrm>
              <a:off x="10282606" y="5097361"/>
              <a:ext cx="973224" cy="5909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sz="2400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F = A</a:t>
              </a:r>
              <a:endParaRPr kumimoji="1" lang="zh-CN" altLang="en-US" sz="2400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10831285" y="5236028"/>
              <a:ext cx="261257" cy="0"/>
            </a:xfrm>
            <a:prstGeom prst="line">
              <a:avLst/>
            </a:prstGeom>
            <a:ln w="31750">
              <a:solidFill>
                <a:srgbClr val="B74B6F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9763065" y="2418931"/>
            <a:ext cx="2393997" cy="1225921"/>
            <a:chOff x="9546585" y="2301654"/>
            <a:chExt cx="2393997" cy="1225921"/>
          </a:xfrm>
        </p:grpSpPr>
        <p:pic>
          <p:nvPicPr>
            <p:cNvPr id="74" name="图片 73"/>
            <p:cNvPicPr/>
            <p:nvPr/>
          </p:nvPicPr>
          <p:blipFill rotWithShape="1">
            <a:blip r:embed="rId3"/>
            <a:srcRect l="60932" r="1" b="44341"/>
            <a:stretch/>
          </p:blipFill>
          <p:spPr bwMode="auto">
            <a:xfrm>
              <a:off x="9818913" y="2301654"/>
              <a:ext cx="2121669" cy="122592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5" name="矩形 74"/>
            <p:cNvSpPr/>
            <p:nvPr/>
          </p:nvSpPr>
          <p:spPr>
            <a:xfrm>
              <a:off x="9546585" y="2684043"/>
              <a:ext cx="427424" cy="4662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A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1259073" y="2684042"/>
              <a:ext cx="576717" cy="4662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F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86514" y="1324898"/>
            <a:ext cx="2761647" cy="2886075"/>
            <a:chOff x="2186514" y="1324898"/>
            <a:chExt cx="2761647" cy="2886075"/>
          </a:xfrm>
        </p:grpSpPr>
        <p:grpSp>
          <p:nvGrpSpPr>
            <p:cNvPr id="19" name="组合 18"/>
            <p:cNvGrpSpPr/>
            <p:nvPr/>
          </p:nvGrpSpPr>
          <p:grpSpPr>
            <a:xfrm>
              <a:off x="2186514" y="1324898"/>
              <a:ext cx="2667000" cy="2886075"/>
              <a:chOff x="7477125" y="1649167"/>
              <a:chExt cx="2667000" cy="2886075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77125" y="1649167"/>
                <a:ext cx="2667000" cy="2886075"/>
              </a:xfrm>
              <a:prstGeom prst="rect">
                <a:avLst/>
              </a:prstGeom>
            </p:spPr>
          </p:pic>
          <p:sp>
            <p:nvSpPr>
              <p:cNvPr id="12" name="矩形 11"/>
              <p:cNvSpPr/>
              <p:nvPr/>
            </p:nvSpPr>
            <p:spPr>
              <a:xfrm>
                <a:off x="7583101" y="2605980"/>
                <a:ext cx="427424" cy="4662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35000"/>
                  </a:lnSpc>
                </a:pPr>
                <a:r>
                  <a:rPr kumimoji="1" lang="en-US" altLang="zh-CN" b="1" dirty="0" smtClean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zh-CN" altLang="en-US" b="1" dirty="0">
                  <a:solidFill>
                    <a:srgbClr val="9900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9716701" y="2625923"/>
                <a:ext cx="427424" cy="4269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35000"/>
                  </a:lnSpc>
                </a:pPr>
                <a:r>
                  <a:rPr kumimoji="1" lang="en-US" altLang="zh-CN" b="1" dirty="0" smtClean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F</a:t>
                </a:r>
                <a:endParaRPr kumimoji="1" lang="zh-CN" altLang="en-US" b="1" dirty="0">
                  <a:solidFill>
                    <a:srgbClr val="9900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8393616" y="1964795"/>
                <a:ext cx="563062" cy="4662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35000"/>
                  </a:lnSpc>
                </a:pPr>
                <a:r>
                  <a:rPr kumimoji="1" lang="en-US" altLang="zh-CN" b="1" dirty="0" smtClean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M1</a:t>
                </a:r>
                <a:endParaRPr kumimoji="1" lang="zh-CN" altLang="en-US" b="1" dirty="0">
                  <a:solidFill>
                    <a:srgbClr val="9900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8298365" y="3628123"/>
                <a:ext cx="563062" cy="426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35000"/>
                  </a:lnSpc>
                </a:pPr>
                <a:r>
                  <a:rPr kumimoji="1" lang="en-US" altLang="zh-CN" b="1" dirty="0" smtClean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M2</a:t>
                </a:r>
                <a:endParaRPr kumimoji="1" lang="zh-CN" altLang="en-US" b="1" dirty="0">
                  <a:solidFill>
                    <a:srgbClr val="990033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4031341" y="1434838"/>
              <a:ext cx="833041" cy="389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sz="1600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200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DD</a:t>
              </a:r>
              <a:endParaRPr kumimoji="1" lang="zh-CN" altLang="en-US" sz="1600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115120" y="3708654"/>
              <a:ext cx="833041" cy="389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sz="1600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200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SS</a:t>
              </a:r>
              <a:endParaRPr kumimoji="1" lang="zh-CN" altLang="en-US" sz="1600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50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8.3.1 </a:t>
            </a:r>
            <a:r>
              <a:rPr lang="zh-CN" altLang="en-US" sz="2400" b="1" spc="300" dirty="0" smtClean="0">
                <a:latin typeface="+mj-ea"/>
                <a:ea typeface="+mj-ea"/>
              </a:rPr>
              <a:t>常用的逻辑运算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0638" y="864735"/>
            <a:ext cx="1590472" cy="4344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ym typeface="Wingdings" panose="05000000000000000000" pitchFamily="2" charset="2"/>
              </a:rPr>
              <a:t>与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非逻辑</a:t>
            </a:r>
            <a:endParaRPr lang="zh-CN" altLang="en-US" sz="2000" b="1" dirty="0"/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784239"/>
              </p:ext>
            </p:extLst>
          </p:nvPr>
        </p:nvGraphicFramePr>
        <p:xfrm>
          <a:off x="303459" y="4358603"/>
          <a:ext cx="5191164" cy="2235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770">
                  <a:extLst>
                    <a:ext uri="{9D8B030D-6E8A-4147-A177-3AD203B41FA5}">
                      <a16:colId xmlns:a16="http://schemas.microsoft.com/office/drawing/2014/main" val="93536844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75835525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36291440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1704042"/>
                    </a:ext>
                  </a:extLst>
                </a:gridCol>
                <a:gridCol w="631372">
                  <a:extLst>
                    <a:ext uri="{9D8B030D-6E8A-4147-A177-3AD203B41FA5}">
                      <a16:colId xmlns:a16="http://schemas.microsoft.com/office/drawing/2014/main" val="1135110221"/>
                    </a:ext>
                  </a:extLst>
                </a:gridCol>
                <a:gridCol w="729342">
                  <a:extLst>
                    <a:ext uri="{9D8B030D-6E8A-4147-A177-3AD203B41FA5}">
                      <a16:colId xmlns:a16="http://schemas.microsoft.com/office/drawing/2014/main" val="2847307686"/>
                    </a:ext>
                  </a:extLst>
                </a:gridCol>
                <a:gridCol w="824652">
                  <a:extLst>
                    <a:ext uri="{9D8B030D-6E8A-4147-A177-3AD203B41FA5}">
                      <a16:colId xmlns:a16="http://schemas.microsoft.com/office/drawing/2014/main" val="4211717677"/>
                    </a:ext>
                  </a:extLst>
                </a:gridCol>
              </a:tblGrid>
              <a:tr h="447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814323"/>
                  </a:ext>
                </a:extLst>
              </a:tr>
              <a:tr h="50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低电平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低电平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OFF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OFF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高电平</a:t>
                      </a:r>
                      <a:endParaRPr lang="en-US" altLang="zh-CN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8267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低电平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高电平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OFF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OFF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高电平</a:t>
                      </a:r>
                      <a:endParaRPr lang="en-US" altLang="zh-CN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708212"/>
                  </a:ext>
                </a:extLst>
              </a:tr>
              <a:tr h="4261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高电平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低电平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ON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OFF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ON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OFF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高电平</a:t>
                      </a:r>
                      <a:endParaRPr lang="en-US" altLang="zh-CN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270918"/>
                  </a:ext>
                </a:extLst>
              </a:tr>
              <a:tr h="4415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高电平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高电平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OFF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OFF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ON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ON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低电平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89420"/>
                  </a:ext>
                </a:extLst>
              </a:tr>
            </a:tbl>
          </a:graphicData>
        </a:graphic>
      </p:graphicFrame>
      <p:grpSp>
        <p:nvGrpSpPr>
          <p:cNvPr id="77" name="组合 76"/>
          <p:cNvGrpSpPr/>
          <p:nvPr/>
        </p:nvGrpSpPr>
        <p:grpSpPr>
          <a:xfrm>
            <a:off x="9935618" y="5173311"/>
            <a:ext cx="1539935" cy="605871"/>
            <a:chOff x="10282606" y="5097361"/>
            <a:chExt cx="973224" cy="605871"/>
          </a:xfrm>
        </p:grpSpPr>
        <p:sp>
          <p:nvSpPr>
            <p:cNvPr id="71" name="矩形 70"/>
            <p:cNvSpPr/>
            <p:nvPr/>
          </p:nvSpPr>
          <p:spPr>
            <a:xfrm>
              <a:off x="10282606" y="5097361"/>
              <a:ext cx="973224" cy="60587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sz="2400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F = A</a:t>
              </a:r>
              <a:r>
                <a:rPr kumimoji="1" lang="en-US" altLang="zh-CN" sz="2400" b="1" dirty="0" smtClean="0">
                  <a:solidFill>
                    <a:srgbClr val="990033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</a:t>
              </a:r>
              <a:r>
                <a:rPr kumimoji="1" lang="en-US" altLang="zh-CN" sz="2400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B</a:t>
              </a:r>
              <a:endParaRPr kumimoji="1" lang="zh-CN" altLang="en-US" sz="2400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10652413" y="5203370"/>
              <a:ext cx="346577" cy="0"/>
            </a:xfrm>
            <a:prstGeom prst="line">
              <a:avLst/>
            </a:prstGeom>
            <a:ln w="31750">
              <a:solidFill>
                <a:srgbClr val="B74B6F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1862208" y="962804"/>
            <a:ext cx="4227229" cy="3174321"/>
            <a:chOff x="932600" y="1949048"/>
            <a:chExt cx="4227229" cy="3174321"/>
          </a:xfrm>
        </p:grpSpPr>
        <p:pic>
          <p:nvPicPr>
            <p:cNvPr id="86018" name="Picture 2" descr="https://gimg2.baidu.com/image_search/src=http%3A%2F%2Fimg.hqew.com%2FFile%2FImages%2F0-9999%2F0%2FHR%2F201733116444347903.jpg&amp;refer=http%3A%2F%2Fimg.hqew.com&amp;app=2002&amp;size=f9999,10000&amp;q=a80&amp;n=0&amp;g=0n&amp;fmt=auto?sec=1649750417&amp;t=bbff541bc4a39bbc4c2df364431907d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420" b="13261"/>
            <a:stretch/>
          </p:blipFill>
          <p:spPr bwMode="auto">
            <a:xfrm>
              <a:off x="932600" y="1949048"/>
              <a:ext cx="4227229" cy="3174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矩形 11"/>
            <p:cNvSpPr/>
            <p:nvPr/>
          </p:nvSpPr>
          <p:spPr>
            <a:xfrm>
              <a:off x="1180942" y="2999839"/>
              <a:ext cx="427424" cy="4662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A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466627" y="2618889"/>
              <a:ext cx="427424" cy="4269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F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091153" y="2139249"/>
              <a:ext cx="563062" cy="4662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M1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296882" y="2139249"/>
              <a:ext cx="563062" cy="426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M2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180942" y="3687598"/>
              <a:ext cx="427424" cy="4269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B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990653" y="3238292"/>
              <a:ext cx="563062" cy="37394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M3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001953" y="3938696"/>
              <a:ext cx="563062" cy="37394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M4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970055" y="2470243"/>
              <a:ext cx="288330" cy="37394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2955962" y="2484092"/>
              <a:ext cx="236128" cy="37394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384109"/>
              </p:ext>
            </p:extLst>
          </p:nvPr>
        </p:nvGraphicFramePr>
        <p:xfrm>
          <a:off x="6629201" y="4362920"/>
          <a:ext cx="2513279" cy="2235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770">
                  <a:extLst>
                    <a:ext uri="{9D8B030D-6E8A-4147-A177-3AD203B41FA5}">
                      <a16:colId xmlns:a16="http://schemas.microsoft.com/office/drawing/2014/main" val="93536844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75835525"/>
                    </a:ext>
                  </a:extLst>
                </a:gridCol>
                <a:gridCol w="824652">
                  <a:extLst>
                    <a:ext uri="{9D8B030D-6E8A-4147-A177-3AD203B41FA5}">
                      <a16:colId xmlns:a16="http://schemas.microsoft.com/office/drawing/2014/main" val="4211717677"/>
                    </a:ext>
                  </a:extLst>
                </a:gridCol>
              </a:tblGrid>
              <a:tr h="447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814323"/>
                  </a:ext>
                </a:extLst>
              </a:tr>
              <a:tr h="506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8267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708212"/>
                  </a:ext>
                </a:extLst>
              </a:tr>
              <a:tr h="4261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0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270918"/>
                  </a:ext>
                </a:extLst>
              </a:tr>
              <a:tr h="4415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0</a:t>
                      </a:r>
                      <a:endParaRPr lang="zh-CN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89420"/>
                  </a:ext>
                </a:extLst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7833610" y="1796326"/>
            <a:ext cx="2173375" cy="1118484"/>
            <a:chOff x="7576165" y="1411596"/>
            <a:chExt cx="2173375" cy="1118484"/>
          </a:xfrm>
        </p:grpSpPr>
        <p:pic>
          <p:nvPicPr>
            <p:cNvPr id="79" name="图片 78"/>
            <p:cNvPicPr/>
            <p:nvPr/>
          </p:nvPicPr>
          <p:blipFill rotWithShape="1">
            <a:blip r:embed="rId4"/>
            <a:srcRect l="62227" r="14756" b="32294"/>
            <a:stretch/>
          </p:blipFill>
          <p:spPr bwMode="auto">
            <a:xfrm>
              <a:off x="7865610" y="1483999"/>
              <a:ext cx="1011690" cy="104608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80" name="矩形 79"/>
            <p:cNvSpPr/>
            <p:nvPr/>
          </p:nvSpPr>
          <p:spPr>
            <a:xfrm>
              <a:off x="7576165" y="1411596"/>
              <a:ext cx="427424" cy="4662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A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7599832" y="1950280"/>
              <a:ext cx="427424" cy="426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B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9322116" y="1684822"/>
              <a:ext cx="427424" cy="426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F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816398" y="1883807"/>
              <a:ext cx="144000" cy="144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8966748" y="1956630"/>
              <a:ext cx="3995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684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8.3.1 </a:t>
            </a:r>
            <a:r>
              <a:rPr lang="zh-CN" altLang="en-US" sz="2400" b="1" spc="300" dirty="0" smtClean="0">
                <a:latin typeface="+mj-ea"/>
                <a:ea typeface="+mj-ea"/>
              </a:rPr>
              <a:t>常用的逻辑运算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0638" y="864735"/>
            <a:ext cx="1590472" cy="4344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ym typeface="Wingdings" panose="05000000000000000000" pitchFamily="2" charset="2"/>
              </a:rPr>
              <a:t>与逻辑</a:t>
            </a:r>
            <a:endParaRPr lang="zh-CN" altLang="en-US" sz="2000" b="1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516162" y="2789713"/>
            <a:ext cx="2013355" cy="1118484"/>
            <a:chOff x="7576165" y="1411596"/>
            <a:chExt cx="2013355" cy="1118484"/>
          </a:xfrm>
        </p:grpSpPr>
        <p:pic>
          <p:nvPicPr>
            <p:cNvPr id="79" name="图片 78"/>
            <p:cNvPicPr/>
            <p:nvPr/>
          </p:nvPicPr>
          <p:blipFill rotWithShape="1">
            <a:blip r:embed="rId3"/>
            <a:srcRect l="62228" r="16040" b="32294"/>
            <a:stretch/>
          </p:blipFill>
          <p:spPr bwMode="auto">
            <a:xfrm>
              <a:off x="7865610" y="1483999"/>
              <a:ext cx="955247" cy="104608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80" name="矩形 79"/>
            <p:cNvSpPr/>
            <p:nvPr/>
          </p:nvSpPr>
          <p:spPr>
            <a:xfrm>
              <a:off x="7576165" y="1411596"/>
              <a:ext cx="427424" cy="4662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A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7599832" y="1950280"/>
              <a:ext cx="427424" cy="426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B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9162096" y="1692442"/>
              <a:ext cx="427424" cy="426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F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8814348" y="1956630"/>
              <a:ext cx="3995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1526836" y="1662902"/>
            <a:ext cx="5632084" cy="3197181"/>
            <a:chOff x="1923366" y="1845869"/>
            <a:chExt cx="5632084" cy="3197181"/>
          </a:xfrm>
        </p:grpSpPr>
        <p:grpSp>
          <p:nvGrpSpPr>
            <p:cNvPr id="6" name="组合 5"/>
            <p:cNvGrpSpPr/>
            <p:nvPr/>
          </p:nvGrpSpPr>
          <p:grpSpPr>
            <a:xfrm>
              <a:off x="1923366" y="1868729"/>
              <a:ext cx="4227229" cy="3174321"/>
              <a:chOff x="932600" y="1949048"/>
              <a:chExt cx="4227229" cy="3174321"/>
            </a:xfrm>
          </p:grpSpPr>
          <p:pic>
            <p:nvPicPr>
              <p:cNvPr id="86018" name="Picture 2" descr="https://gimg2.baidu.com/image_search/src=http%3A%2F%2Fimg.hqew.com%2FFile%2FImages%2F0-9999%2F0%2FHR%2F201733116444347903.jpg&amp;refer=http%3A%2F%2Fimg.hqew.com&amp;app=2002&amp;size=f9999,10000&amp;q=a80&amp;n=0&amp;g=0n&amp;fmt=auto?sec=1649750417&amp;t=bbff541bc4a39bbc4c2df364431907d4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9420" b="13261"/>
              <a:stretch/>
            </p:blipFill>
            <p:spPr bwMode="auto">
              <a:xfrm>
                <a:off x="932600" y="1949048"/>
                <a:ext cx="4227229" cy="31743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矩形 11"/>
              <p:cNvSpPr/>
              <p:nvPr/>
            </p:nvSpPr>
            <p:spPr>
              <a:xfrm>
                <a:off x="1180942" y="2999839"/>
                <a:ext cx="427424" cy="4662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35000"/>
                  </a:lnSpc>
                </a:pPr>
                <a:r>
                  <a:rPr kumimoji="1" lang="en-US" altLang="zh-CN" b="1" dirty="0" smtClean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zh-CN" altLang="en-US" b="1" dirty="0">
                  <a:solidFill>
                    <a:srgbClr val="9900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2091153" y="2139249"/>
                <a:ext cx="563062" cy="4662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35000"/>
                  </a:lnSpc>
                </a:pPr>
                <a:r>
                  <a:rPr kumimoji="1" lang="en-US" altLang="zh-CN" b="1" dirty="0" smtClean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M1</a:t>
                </a:r>
                <a:endParaRPr kumimoji="1" lang="zh-CN" altLang="en-US" b="1" dirty="0">
                  <a:solidFill>
                    <a:srgbClr val="9900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3296882" y="2139249"/>
                <a:ext cx="563062" cy="426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35000"/>
                  </a:lnSpc>
                </a:pPr>
                <a:r>
                  <a:rPr kumimoji="1" lang="en-US" altLang="zh-CN" b="1" dirty="0" smtClean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M2</a:t>
                </a:r>
                <a:endParaRPr kumimoji="1" lang="zh-CN" altLang="en-US" b="1" dirty="0">
                  <a:solidFill>
                    <a:srgbClr val="9900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180942" y="3687598"/>
                <a:ext cx="427424" cy="4269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35000"/>
                  </a:lnSpc>
                </a:pPr>
                <a:r>
                  <a:rPr kumimoji="1" lang="en-US" altLang="zh-CN" b="1" dirty="0" smtClean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B</a:t>
                </a:r>
                <a:endParaRPr kumimoji="1" lang="zh-CN" altLang="en-US" b="1" dirty="0">
                  <a:solidFill>
                    <a:srgbClr val="9900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990653" y="3238292"/>
                <a:ext cx="563062" cy="3739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eaLnBrk="0" hangingPunct="0">
                  <a:lnSpc>
                    <a:spcPct val="135000"/>
                  </a:lnSpc>
                </a:pPr>
                <a:r>
                  <a:rPr kumimoji="1" lang="en-US" altLang="zh-CN" b="1" dirty="0" smtClean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M3</a:t>
                </a:r>
                <a:endParaRPr kumimoji="1" lang="zh-CN" altLang="en-US" b="1" dirty="0">
                  <a:solidFill>
                    <a:srgbClr val="9900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4001953" y="3938696"/>
                <a:ext cx="563062" cy="3739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eaLnBrk="0" hangingPunct="0">
                  <a:lnSpc>
                    <a:spcPct val="135000"/>
                  </a:lnSpc>
                </a:pPr>
                <a:r>
                  <a:rPr kumimoji="1" lang="en-US" altLang="zh-CN" b="1" dirty="0" smtClean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M4</a:t>
                </a:r>
                <a:endParaRPr kumimoji="1" lang="zh-CN" altLang="en-US" b="1" dirty="0">
                  <a:solidFill>
                    <a:srgbClr val="9900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970055" y="2470243"/>
                <a:ext cx="288330" cy="3739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eaLnBrk="0" hangingPunct="0">
                  <a:lnSpc>
                    <a:spcPct val="135000"/>
                  </a:lnSpc>
                </a:pPr>
                <a:r>
                  <a:rPr kumimoji="1" lang="en-US" altLang="zh-CN" b="1" dirty="0" smtClean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 </a:t>
                </a:r>
                <a:endParaRPr kumimoji="1" lang="zh-CN" altLang="en-US" b="1" dirty="0">
                  <a:solidFill>
                    <a:srgbClr val="9900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2955962" y="2484092"/>
                <a:ext cx="236128" cy="3739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eaLnBrk="0" hangingPunct="0">
                  <a:lnSpc>
                    <a:spcPct val="135000"/>
                  </a:lnSpc>
                </a:pPr>
                <a:r>
                  <a:rPr kumimoji="1" lang="en-US" altLang="zh-CN" b="1" dirty="0" smtClean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 </a:t>
                </a:r>
                <a:endParaRPr kumimoji="1" lang="zh-CN" altLang="en-US" b="1" dirty="0">
                  <a:solidFill>
                    <a:srgbClr val="990033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166553" y="2576898"/>
              <a:ext cx="525588" cy="370743"/>
              <a:chOff x="5104987" y="2356434"/>
              <a:chExt cx="525588" cy="370743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5104987" y="2356434"/>
                <a:ext cx="525588" cy="3707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 eaLnBrk="0" hangingPunct="0">
                  <a:lnSpc>
                    <a:spcPct val="135000"/>
                  </a:lnSpc>
                </a:pPr>
                <a:r>
                  <a:rPr kumimoji="1" lang="en-US" altLang="zh-CN" b="1" dirty="0" smtClean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kumimoji="1" lang="en-US" altLang="zh-CN" b="1" dirty="0" smtClean="0">
                    <a:solidFill>
                      <a:srgbClr val="990033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r>
                  <a:rPr kumimoji="1" lang="en-US" altLang="zh-CN" b="1" dirty="0" smtClean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B</a:t>
                </a:r>
                <a:endParaRPr kumimoji="1" lang="zh-CN" altLang="en-US" b="1" dirty="0">
                  <a:solidFill>
                    <a:srgbClr val="990033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5111015" y="2416723"/>
                <a:ext cx="421300" cy="0"/>
              </a:xfrm>
              <a:prstGeom prst="line">
                <a:avLst/>
              </a:prstGeom>
              <a:ln w="31750">
                <a:solidFill>
                  <a:srgbClr val="B74B6F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5"/>
            <a:srcRect l="15372"/>
            <a:stretch/>
          </p:blipFill>
          <p:spPr>
            <a:xfrm>
              <a:off x="5692141" y="1845869"/>
              <a:ext cx="1809044" cy="2313233"/>
            </a:xfrm>
            <a:prstGeom prst="rect">
              <a:avLst/>
            </a:prstGeom>
          </p:spPr>
        </p:pic>
        <p:sp>
          <p:nvSpPr>
            <p:cNvPr id="35" name="矩形 34"/>
            <p:cNvSpPr/>
            <p:nvPr/>
          </p:nvSpPr>
          <p:spPr>
            <a:xfrm>
              <a:off x="7128026" y="2548813"/>
              <a:ext cx="427424" cy="4269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F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1285756" y="5409050"/>
            <a:ext cx="9710653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35000"/>
              </a:lnSpc>
            </a:pPr>
            <a:r>
              <a:rPr kumimoji="1" lang="zh-CN" altLang="en-US" sz="2400" dirty="0" smtClean="0">
                <a:solidFill>
                  <a:srgbClr val="FF0000"/>
                </a:solidFill>
                <a:latin typeface="+mn-ea"/>
              </a:rPr>
              <a:t>与非逻辑比与逻辑复杂，但是用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+mn-ea"/>
              </a:rPr>
              <a:t>MOS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+mn-ea"/>
              </a:rPr>
              <a:t>管实现与非电路比与电路简单。</a:t>
            </a:r>
            <a:endParaRPr kumimoji="1" lang="en-US" altLang="zh-CN" sz="2400" dirty="0">
              <a:solidFill>
                <a:srgbClr val="FF0000"/>
              </a:solidFill>
              <a:latin typeface="+mn-ea"/>
            </a:endParaRPr>
          </a:p>
          <a:p>
            <a:pPr eaLnBrk="0" hangingPunct="0">
              <a:lnSpc>
                <a:spcPct val="135000"/>
              </a:lnSpc>
            </a:pPr>
            <a:endParaRPr kumimoji="1" lang="zh-CN" altLang="en-US" sz="2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26148" y="1364360"/>
            <a:ext cx="4244606" cy="36927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491269" y="1725133"/>
            <a:ext cx="1268226" cy="25409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3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8.3.1 </a:t>
            </a:r>
            <a:r>
              <a:rPr lang="zh-CN" altLang="en-US" sz="2400" b="1" spc="300" dirty="0" smtClean="0">
                <a:latin typeface="+mj-ea"/>
                <a:ea typeface="+mj-ea"/>
              </a:rPr>
              <a:t>常用的逻辑运算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4876684" y="5002593"/>
            <a:ext cx="236128" cy="3739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135000"/>
              </a:lnSpc>
            </a:pPr>
            <a:r>
              <a:rPr kumimoji="1"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</a:rPr>
              <a:t> </a:t>
            </a:r>
            <a:endParaRPr kumimoji="1" lang="zh-CN" altLang="en-US" b="1" dirty="0">
              <a:solidFill>
                <a:srgbClr val="99003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790106" y="3881356"/>
            <a:ext cx="1282191" cy="594778"/>
            <a:chOff x="9131808" y="4360815"/>
            <a:chExt cx="1282191" cy="594778"/>
          </a:xfrm>
        </p:grpSpPr>
        <p:sp>
          <p:nvSpPr>
            <p:cNvPr id="30" name="矩形 29"/>
            <p:cNvSpPr/>
            <p:nvPr/>
          </p:nvSpPr>
          <p:spPr>
            <a:xfrm>
              <a:off x="9131808" y="4360815"/>
              <a:ext cx="1282191" cy="59477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sz="2800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F=A</a:t>
              </a:r>
              <a:r>
                <a:rPr kumimoji="1" lang="en-US" altLang="zh-CN" sz="3200" b="1" dirty="0" smtClean="0">
                  <a:solidFill>
                    <a:srgbClr val="990033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r>
                <a:rPr kumimoji="1" lang="en-US" altLang="zh-CN" sz="2800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B</a:t>
              </a:r>
              <a:endParaRPr kumimoji="1" lang="zh-CN" altLang="en-US" sz="2800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9606396" y="4475542"/>
              <a:ext cx="710499" cy="0"/>
            </a:xfrm>
            <a:prstGeom prst="line">
              <a:avLst/>
            </a:prstGeom>
            <a:ln w="31750">
              <a:solidFill>
                <a:srgbClr val="B74B6F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9" name="矩形 28"/>
          <p:cNvSpPr/>
          <p:nvPr/>
        </p:nvSpPr>
        <p:spPr>
          <a:xfrm>
            <a:off x="80638" y="864735"/>
            <a:ext cx="1590472" cy="4344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ym typeface="Wingdings" panose="05000000000000000000" pitchFamily="2" charset="2"/>
              </a:rPr>
              <a:t>或非逻辑</a:t>
            </a:r>
            <a:endParaRPr lang="zh-CN" altLang="en-US" sz="2000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1484894" y="2181704"/>
            <a:ext cx="4218179" cy="3687206"/>
            <a:chOff x="5546669" y="1126090"/>
            <a:chExt cx="4218179" cy="3687206"/>
          </a:xfrm>
        </p:grpSpPr>
        <p:pic>
          <p:nvPicPr>
            <p:cNvPr id="89090" name="Picture 2" descr="https://gimg2.baidu.com/image_search/src=http%3A%2F%2Fimage.unjeep.com%2Fupload%2F0%2Faa%2F0aaee9d64935f07015d7278cc13da1dd.jpg&amp;refer=http%3A%2F%2Fimage.unjeep.com&amp;app=2002&amp;size=f9999,10000&amp;q=a80&amp;n=0&amp;g=0n&amp;fmt=auto?sec=1649752130&amp;t=eccc9ac5979fde9f3a3242a50d6c3f18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4" r="61900" b="10591"/>
            <a:stretch/>
          </p:blipFill>
          <p:spPr bwMode="auto">
            <a:xfrm>
              <a:off x="5841999" y="1126090"/>
              <a:ext cx="3922849" cy="3687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矩形 11"/>
            <p:cNvSpPr/>
            <p:nvPr/>
          </p:nvSpPr>
          <p:spPr>
            <a:xfrm>
              <a:off x="5546669" y="2118994"/>
              <a:ext cx="427424" cy="4662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A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647375" y="1522182"/>
              <a:ext cx="563062" cy="4662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M1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675561" y="2146581"/>
              <a:ext cx="563062" cy="4269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M2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561567" y="3348955"/>
              <a:ext cx="397627" cy="4662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B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8664126" y="3582095"/>
              <a:ext cx="563062" cy="37394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M4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7416800" y="3420520"/>
              <a:ext cx="174194" cy="37394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312996" y="2735068"/>
              <a:ext cx="427424" cy="4269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F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7367361" y="3441287"/>
              <a:ext cx="563062" cy="37394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M3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698605" y="1335382"/>
            <a:ext cx="382705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35000"/>
              </a:lnSpc>
            </a:pPr>
            <a:r>
              <a:rPr kumimoji="1" lang="zh-CN" altLang="en-US" sz="2400" dirty="0" smtClean="0">
                <a:solidFill>
                  <a:srgbClr val="FF0000"/>
                </a:solidFill>
                <a:latin typeface="+mn-ea"/>
              </a:rPr>
              <a:t>请大家分析电路的功能</a:t>
            </a:r>
            <a:endParaRPr kumimoji="1" lang="zh-CN" altLang="en-US" sz="24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541947" y="1925593"/>
            <a:ext cx="2173375" cy="1118484"/>
            <a:chOff x="7541947" y="1925593"/>
            <a:chExt cx="2173375" cy="1118484"/>
          </a:xfrm>
        </p:grpSpPr>
        <p:grpSp>
          <p:nvGrpSpPr>
            <p:cNvPr id="38" name="组合 37"/>
            <p:cNvGrpSpPr/>
            <p:nvPr/>
          </p:nvGrpSpPr>
          <p:grpSpPr>
            <a:xfrm>
              <a:off x="7541947" y="1925593"/>
              <a:ext cx="2173375" cy="1118484"/>
              <a:chOff x="7576165" y="1411596"/>
              <a:chExt cx="2173375" cy="1118484"/>
            </a:xfrm>
          </p:grpSpPr>
          <p:pic>
            <p:nvPicPr>
              <p:cNvPr id="39" name="图片 38"/>
              <p:cNvPicPr/>
              <p:nvPr/>
            </p:nvPicPr>
            <p:blipFill rotWithShape="1">
              <a:blip r:embed="rId4"/>
              <a:srcRect l="62227" r="14756" b="32294"/>
              <a:stretch/>
            </p:blipFill>
            <p:spPr bwMode="auto">
              <a:xfrm>
                <a:off x="7865610" y="1483999"/>
                <a:ext cx="1011690" cy="1046081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40" name="矩形 39"/>
              <p:cNvSpPr/>
              <p:nvPr/>
            </p:nvSpPr>
            <p:spPr>
              <a:xfrm>
                <a:off x="7576165" y="1411596"/>
                <a:ext cx="427424" cy="4662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35000"/>
                  </a:lnSpc>
                </a:pPr>
                <a:r>
                  <a:rPr kumimoji="1" lang="en-US" altLang="zh-CN" b="1" dirty="0" smtClean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zh-CN" altLang="en-US" b="1" dirty="0">
                  <a:solidFill>
                    <a:srgbClr val="9900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7599832" y="1950280"/>
                <a:ext cx="427424" cy="426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35000"/>
                  </a:lnSpc>
                </a:pPr>
                <a:r>
                  <a:rPr kumimoji="1" lang="en-US" altLang="zh-CN" b="1" dirty="0" smtClean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B</a:t>
                </a:r>
                <a:endParaRPr kumimoji="1" lang="zh-CN" altLang="en-US" b="1" dirty="0">
                  <a:solidFill>
                    <a:srgbClr val="9900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9322116" y="1684822"/>
                <a:ext cx="427424" cy="426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35000"/>
                  </a:lnSpc>
                </a:pPr>
                <a:r>
                  <a:rPr kumimoji="1" lang="en-US" altLang="zh-CN" b="1" dirty="0" smtClean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F</a:t>
                </a:r>
                <a:endParaRPr kumimoji="1" lang="zh-CN" altLang="en-US" b="1" dirty="0">
                  <a:solidFill>
                    <a:srgbClr val="9900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8816398" y="1883807"/>
                <a:ext cx="144000" cy="144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8966748" y="1956630"/>
                <a:ext cx="39950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46" name="矩形 45"/>
            <p:cNvSpPr/>
            <p:nvPr/>
          </p:nvSpPr>
          <p:spPr>
            <a:xfrm>
              <a:off x="8356600" y="2098815"/>
              <a:ext cx="360014" cy="4662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  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324739" y="2262878"/>
              <a:ext cx="527103" cy="37394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≥1</a:t>
              </a:r>
              <a:endParaRPr kumimoji="1" lang="zh-CN" altLang="en-US" b="1" dirty="0">
                <a:solidFill>
                  <a:srgbClr val="990033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1780224" y="5955284"/>
            <a:ext cx="3827056" cy="539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35000"/>
              </a:lnSpc>
            </a:pPr>
            <a:r>
              <a:rPr kumimoji="1" lang="zh-CN" altLang="en-US" sz="2400" dirty="0" smtClean="0">
                <a:solidFill>
                  <a:srgbClr val="FF0000"/>
                </a:solidFill>
                <a:latin typeface="+mn-ea"/>
              </a:rPr>
              <a:t>逻辑或如何实现？</a:t>
            </a:r>
            <a:endParaRPr kumimoji="1" lang="zh-CN" altLang="en-US" sz="24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7694347" y="5414250"/>
            <a:ext cx="1989320" cy="1118484"/>
            <a:chOff x="7541947" y="1925593"/>
            <a:chExt cx="1989320" cy="1118484"/>
          </a:xfrm>
        </p:grpSpPr>
        <p:grpSp>
          <p:nvGrpSpPr>
            <p:cNvPr id="52" name="组合 51"/>
            <p:cNvGrpSpPr/>
            <p:nvPr/>
          </p:nvGrpSpPr>
          <p:grpSpPr>
            <a:xfrm>
              <a:off x="7541947" y="1925593"/>
              <a:ext cx="1989320" cy="1118484"/>
              <a:chOff x="7576165" y="1411596"/>
              <a:chExt cx="1989320" cy="1118484"/>
            </a:xfrm>
          </p:grpSpPr>
          <p:pic>
            <p:nvPicPr>
              <p:cNvPr id="57" name="图片 56"/>
              <p:cNvPicPr/>
              <p:nvPr/>
            </p:nvPicPr>
            <p:blipFill rotWithShape="1">
              <a:blip r:embed="rId4"/>
              <a:srcRect l="62227" r="16036" b="32294"/>
              <a:stretch/>
            </p:blipFill>
            <p:spPr bwMode="auto">
              <a:xfrm>
                <a:off x="7865610" y="1483999"/>
                <a:ext cx="955421" cy="1046081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58" name="矩形 57"/>
              <p:cNvSpPr/>
              <p:nvPr/>
            </p:nvSpPr>
            <p:spPr>
              <a:xfrm>
                <a:off x="7576165" y="1411596"/>
                <a:ext cx="427424" cy="4662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35000"/>
                  </a:lnSpc>
                </a:pPr>
                <a:r>
                  <a:rPr kumimoji="1" lang="en-US" altLang="zh-CN" b="1" dirty="0" smtClean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zh-CN" altLang="en-US" b="1" dirty="0">
                  <a:solidFill>
                    <a:srgbClr val="9900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7599832" y="1950280"/>
                <a:ext cx="427424" cy="426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35000"/>
                  </a:lnSpc>
                </a:pPr>
                <a:r>
                  <a:rPr kumimoji="1" lang="en-US" altLang="zh-CN" b="1" dirty="0" smtClean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B</a:t>
                </a:r>
                <a:endParaRPr kumimoji="1" lang="zh-CN" altLang="en-US" b="1" dirty="0">
                  <a:solidFill>
                    <a:srgbClr val="9900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9138061" y="1695918"/>
                <a:ext cx="427424" cy="426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35000"/>
                  </a:lnSpc>
                </a:pPr>
                <a:r>
                  <a:rPr kumimoji="1" lang="en-US" altLang="zh-CN" b="1" dirty="0" smtClean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F</a:t>
                </a:r>
                <a:endParaRPr kumimoji="1" lang="zh-CN" altLang="en-US" b="1" dirty="0">
                  <a:solidFill>
                    <a:srgbClr val="990033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62" name="直接连接符 61"/>
              <p:cNvCxnSpPr/>
              <p:nvPr/>
            </p:nvCxnSpPr>
            <p:spPr>
              <a:xfrm>
                <a:off x="8819103" y="1956630"/>
                <a:ext cx="39950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54" name="矩形 53"/>
            <p:cNvSpPr/>
            <p:nvPr/>
          </p:nvSpPr>
          <p:spPr>
            <a:xfrm>
              <a:off x="8356600" y="2098815"/>
              <a:ext cx="360014" cy="4662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  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8324739" y="2262878"/>
              <a:ext cx="527103" cy="37394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≥1</a:t>
              </a:r>
              <a:endParaRPr kumimoji="1" lang="zh-CN" altLang="en-US" b="1" dirty="0">
                <a:solidFill>
                  <a:srgbClr val="990033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10000697" y="5609663"/>
            <a:ext cx="1282191" cy="5947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135000"/>
              </a:lnSpc>
            </a:pPr>
            <a:r>
              <a:rPr kumimoji="1" lang="en-US" altLang="zh-CN" sz="2800" b="1" dirty="0" smtClean="0">
                <a:solidFill>
                  <a:srgbClr val="990033"/>
                </a:solidFill>
                <a:latin typeface="Times New Roman" panose="02020603050405020304" pitchFamily="18" charset="0"/>
              </a:rPr>
              <a:t>F=A</a:t>
            </a:r>
            <a:r>
              <a:rPr kumimoji="1" lang="en-US" altLang="zh-CN" sz="3200" b="1" dirty="0" smtClean="0">
                <a:solidFill>
                  <a:srgbClr val="9900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kumimoji="1" lang="en-US" altLang="zh-CN" sz="2800" b="1" dirty="0" smtClean="0">
                <a:solidFill>
                  <a:srgbClr val="990033"/>
                </a:solidFill>
                <a:latin typeface="Times New Roman" panose="02020603050405020304" pitchFamily="18" charset="0"/>
              </a:rPr>
              <a:t>B</a:t>
            </a:r>
            <a:endParaRPr kumimoji="1" lang="zh-CN" altLang="en-US" sz="2800" b="1" dirty="0">
              <a:solidFill>
                <a:srgbClr val="990033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97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8" grpId="0"/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8.3.1 </a:t>
            </a:r>
            <a:r>
              <a:rPr lang="zh-CN" altLang="en-US" sz="2400" b="1" spc="300" dirty="0" smtClean="0">
                <a:latin typeface="+mj-ea"/>
                <a:ea typeface="+mj-ea"/>
              </a:rPr>
              <a:t>常用的逻辑运算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4876684" y="5002593"/>
            <a:ext cx="236128" cy="3739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135000"/>
              </a:lnSpc>
            </a:pPr>
            <a:r>
              <a:rPr kumimoji="1"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</a:rPr>
              <a:t> </a:t>
            </a:r>
            <a:endParaRPr kumimoji="1" lang="zh-CN" altLang="en-US" b="1" dirty="0">
              <a:solidFill>
                <a:srgbClr val="99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638" y="864735"/>
            <a:ext cx="1590472" cy="4344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ym typeface="Wingdings" panose="05000000000000000000" pitchFamily="2" charset="2"/>
              </a:rPr>
              <a:t>或非逻辑</a:t>
            </a:r>
            <a:endParaRPr lang="zh-CN" altLang="en-US" sz="2000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1484894" y="2181704"/>
            <a:ext cx="4218179" cy="3687206"/>
            <a:chOff x="5546669" y="1126090"/>
            <a:chExt cx="4218179" cy="3687206"/>
          </a:xfrm>
        </p:grpSpPr>
        <p:pic>
          <p:nvPicPr>
            <p:cNvPr id="89090" name="Picture 2" descr="https://gimg2.baidu.com/image_search/src=http%3A%2F%2Fimage.unjeep.com%2Fupload%2F0%2Faa%2F0aaee9d64935f07015d7278cc13da1dd.jpg&amp;refer=http%3A%2F%2Fimage.unjeep.com&amp;app=2002&amp;size=f9999,10000&amp;q=a80&amp;n=0&amp;g=0n&amp;fmt=auto?sec=1649752130&amp;t=eccc9ac5979fde9f3a3242a50d6c3f18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4" r="61900" b="10591"/>
            <a:stretch/>
          </p:blipFill>
          <p:spPr bwMode="auto">
            <a:xfrm>
              <a:off x="5841999" y="1126090"/>
              <a:ext cx="3922849" cy="3687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矩形 11"/>
            <p:cNvSpPr/>
            <p:nvPr/>
          </p:nvSpPr>
          <p:spPr>
            <a:xfrm>
              <a:off x="5546669" y="2118994"/>
              <a:ext cx="427424" cy="4662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A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647375" y="1522182"/>
              <a:ext cx="563062" cy="4662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M1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675561" y="2146581"/>
              <a:ext cx="563062" cy="4269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M2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561567" y="3348955"/>
              <a:ext cx="397627" cy="4662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B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8664126" y="3582095"/>
              <a:ext cx="563062" cy="37394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M4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7416800" y="3420520"/>
              <a:ext cx="174194" cy="37394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312996" y="2754386"/>
              <a:ext cx="376693" cy="4662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F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7367361" y="3441287"/>
              <a:ext cx="563062" cy="37394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M3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698605" y="1335382"/>
            <a:ext cx="382705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35000"/>
              </a:lnSpc>
            </a:pPr>
            <a:r>
              <a:rPr kumimoji="1" lang="zh-CN" altLang="en-US" sz="2400" dirty="0" smtClean="0">
                <a:solidFill>
                  <a:srgbClr val="FF0000"/>
                </a:solidFill>
                <a:latin typeface="+mn-ea"/>
              </a:rPr>
              <a:t>请大家分析电路的功能</a:t>
            </a:r>
            <a:endParaRPr kumimoji="1" lang="zh-CN" altLang="en-US" sz="24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541947" y="1925593"/>
            <a:ext cx="2173375" cy="1118484"/>
            <a:chOff x="7541947" y="1925593"/>
            <a:chExt cx="2173375" cy="1118484"/>
          </a:xfrm>
        </p:grpSpPr>
        <p:grpSp>
          <p:nvGrpSpPr>
            <p:cNvPr id="38" name="组合 37"/>
            <p:cNvGrpSpPr/>
            <p:nvPr/>
          </p:nvGrpSpPr>
          <p:grpSpPr>
            <a:xfrm>
              <a:off x="7541947" y="1925593"/>
              <a:ext cx="2173375" cy="1118484"/>
              <a:chOff x="7576165" y="1411596"/>
              <a:chExt cx="2173375" cy="1118484"/>
            </a:xfrm>
          </p:grpSpPr>
          <p:pic>
            <p:nvPicPr>
              <p:cNvPr id="39" name="图片 38"/>
              <p:cNvPicPr/>
              <p:nvPr/>
            </p:nvPicPr>
            <p:blipFill rotWithShape="1">
              <a:blip r:embed="rId4"/>
              <a:srcRect l="62227" r="14756" b="32294"/>
              <a:stretch/>
            </p:blipFill>
            <p:spPr bwMode="auto">
              <a:xfrm>
                <a:off x="7865610" y="1483999"/>
                <a:ext cx="1011690" cy="1046081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40" name="矩形 39"/>
              <p:cNvSpPr/>
              <p:nvPr/>
            </p:nvSpPr>
            <p:spPr>
              <a:xfrm>
                <a:off x="7576165" y="1411596"/>
                <a:ext cx="427424" cy="4662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35000"/>
                  </a:lnSpc>
                </a:pPr>
                <a:r>
                  <a:rPr kumimoji="1" lang="en-US" altLang="zh-CN" b="1" dirty="0" smtClean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zh-CN" altLang="en-US" b="1" dirty="0">
                  <a:solidFill>
                    <a:srgbClr val="9900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7599832" y="1950280"/>
                <a:ext cx="427424" cy="426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35000"/>
                  </a:lnSpc>
                </a:pPr>
                <a:r>
                  <a:rPr kumimoji="1" lang="en-US" altLang="zh-CN" b="1" dirty="0" smtClean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B</a:t>
                </a:r>
                <a:endParaRPr kumimoji="1" lang="zh-CN" altLang="en-US" b="1" dirty="0">
                  <a:solidFill>
                    <a:srgbClr val="9900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9322116" y="1684822"/>
                <a:ext cx="427424" cy="426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35000"/>
                  </a:lnSpc>
                </a:pPr>
                <a:r>
                  <a:rPr kumimoji="1" lang="en-US" altLang="zh-CN" b="1" dirty="0" smtClean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F</a:t>
                </a:r>
                <a:endParaRPr kumimoji="1" lang="zh-CN" altLang="en-US" b="1" dirty="0">
                  <a:solidFill>
                    <a:srgbClr val="9900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8816398" y="1883807"/>
                <a:ext cx="144000" cy="144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8966748" y="1956630"/>
                <a:ext cx="39950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46" name="矩形 45"/>
            <p:cNvSpPr/>
            <p:nvPr/>
          </p:nvSpPr>
          <p:spPr>
            <a:xfrm>
              <a:off x="8356600" y="2098815"/>
              <a:ext cx="360014" cy="4662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  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324739" y="2262878"/>
              <a:ext cx="527103" cy="37394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≥1</a:t>
              </a:r>
              <a:endParaRPr kumimoji="1" lang="zh-CN" altLang="en-US" b="1" dirty="0">
                <a:solidFill>
                  <a:srgbClr val="990033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1780224" y="5955284"/>
            <a:ext cx="3827056" cy="539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35000"/>
              </a:lnSpc>
            </a:pPr>
            <a:r>
              <a:rPr kumimoji="1" lang="zh-CN" altLang="en-US" sz="2400" dirty="0" smtClean="0">
                <a:solidFill>
                  <a:srgbClr val="FF0000"/>
                </a:solidFill>
                <a:latin typeface="+mn-ea"/>
              </a:rPr>
              <a:t>逻辑或如何实现？</a:t>
            </a:r>
            <a:endParaRPr kumimoji="1" lang="zh-CN" altLang="en-US" sz="24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7694347" y="5414250"/>
            <a:ext cx="1989320" cy="1118484"/>
            <a:chOff x="7541947" y="1925593"/>
            <a:chExt cx="1989320" cy="1118484"/>
          </a:xfrm>
        </p:grpSpPr>
        <p:grpSp>
          <p:nvGrpSpPr>
            <p:cNvPr id="52" name="组合 51"/>
            <p:cNvGrpSpPr/>
            <p:nvPr/>
          </p:nvGrpSpPr>
          <p:grpSpPr>
            <a:xfrm>
              <a:off x="7541947" y="1925593"/>
              <a:ext cx="1989320" cy="1118484"/>
              <a:chOff x="7576165" y="1411596"/>
              <a:chExt cx="1989320" cy="1118484"/>
            </a:xfrm>
          </p:grpSpPr>
          <p:pic>
            <p:nvPicPr>
              <p:cNvPr id="57" name="图片 56"/>
              <p:cNvPicPr/>
              <p:nvPr/>
            </p:nvPicPr>
            <p:blipFill rotWithShape="1">
              <a:blip r:embed="rId4"/>
              <a:srcRect l="62227" r="16036" b="32294"/>
              <a:stretch/>
            </p:blipFill>
            <p:spPr bwMode="auto">
              <a:xfrm>
                <a:off x="7865610" y="1483999"/>
                <a:ext cx="955421" cy="1046081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58" name="矩形 57"/>
              <p:cNvSpPr/>
              <p:nvPr/>
            </p:nvSpPr>
            <p:spPr>
              <a:xfrm>
                <a:off x="7576165" y="1411596"/>
                <a:ext cx="427424" cy="4662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35000"/>
                  </a:lnSpc>
                </a:pPr>
                <a:r>
                  <a:rPr kumimoji="1" lang="en-US" altLang="zh-CN" b="1" dirty="0" smtClean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zh-CN" altLang="en-US" b="1" dirty="0">
                  <a:solidFill>
                    <a:srgbClr val="9900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7599832" y="1950280"/>
                <a:ext cx="427424" cy="426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35000"/>
                  </a:lnSpc>
                </a:pPr>
                <a:r>
                  <a:rPr kumimoji="1" lang="en-US" altLang="zh-CN" b="1" dirty="0" smtClean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B</a:t>
                </a:r>
                <a:endParaRPr kumimoji="1" lang="zh-CN" altLang="en-US" b="1" dirty="0">
                  <a:solidFill>
                    <a:srgbClr val="9900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9138061" y="1695918"/>
                <a:ext cx="427424" cy="426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35000"/>
                  </a:lnSpc>
                </a:pPr>
                <a:r>
                  <a:rPr kumimoji="1" lang="en-US" altLang="zh-CN" b="1" dirty="0" smtClean="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F</a:t>
                </a:r>
                <a:endParaRPr kumimoji="1" lang="zh-CN" altLang="en-US" b="1" dirty="0">
                  <a:solidFill>
                    <a:srgbClr val="990033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62" name="直接连接符 61"/>
              <p:cNvCxnSpPr/>
              <p:nvPr/>
            </p:nvCxnSpPr>
            <p:spPr>
              <a:xfrm>
                <a:off x="8819103" y="1956630"/>
                <a:ext cx="39950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54" name="矩形 53"/>
            <p:cNvSpPr/>
            <p:nvPr/>
          </p:nvSpPr>
          <p:spPr>
            <a:xfrm>
              <a:off x="8356600" y="2098815"/>
              <a:ext cx="360014" cy="4662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Times New Roman" panose="02020603050405020304" pitchFamily="18" charset="0"/>
                </a:rPr>
                <a:t>  </a:t>
              </a:r>
              <a:endParaRPr kumimoji="1" lang="zh-CN" altLang="en-US" b="1" dirty="0">
                <a:solidFill>
                  <a:srgbClr val="99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8324739" y="2262878"/>
              <a:ext cx="527103" cy="37394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eaLnBrk="0" hangingPunct="0">
                <a:lnSpc>
                  <a:spcPct val="135000"/>
                </a:lnSpc>
              </a:pPr>
              <a:r>
                <a:rPr kumimoji="1" lang="en-US" altLang="zh-CN" b="1" dirty="0" smtClean="0">
                  <a:solidFill>
                    <a:srgbClr val="99003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≥1</a:t>
              </a:r>
              <a:endParaRPr kumimoji="1" lang="zh-CN" altLang="en-US" b="1" dirty="0">
                <a:solidFill>
                  <a:srgbClr val="990033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10000697" y="5609663"/>
            <a:ext cx="1282191" cy="5947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135000"/>
              </a:lnSpc>
            </a:pPr>
            <a:r>
              <a:rPr kumimoji="1" lang="en-US" altLang="zh-CN" sz="2800" b="1" dirty="0" smtClean="0">
                <a:solidFill>
                  <a:srgbClr val="990033"/>
                </a:solidFill>
                <a:latin typeface="Times New Roman" panose="02020603050405020304" pitchFamily="18" charset="0"/>
              </a:rPr>
              <a:t>F=A</a:t>
            </a:r>
            <a:r>
              <a:rPr kumimoji="1" lang="en-US" altLang="zh-CN" sz="3200" b="1" dirty="0" smtClean="0">
                <a:solidFill>
                  <a:srgbClr val="9900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kumimoji="1" lang="en-US" altLang="zh-CN" sz="2800" b="1" dirty="0" smtClean="0">
                <a:solidFill>
                  <a:srgbClr val="990033"/>
                </a:solidFill>
                <a:latin typeface="Times New Roman" panose="02020603050405020304" pitchFamily="18" charset="0"/>
              </a:rPr>
              <a:t>B</a:t>
            </a:r>
            <a:endParaRPr kumimoji="1" lang="zh-CN" altLang="en-US" sz="2800" b="1" dirty="0">
              <a:solidFill>
                <a:srgbClr val="990033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5"/>
          <a:srcRect l="15372"/>
          <a:stretch/>
        </p:blipFill>
        <p:spPr>
          <a:xfrm>
            <a:off x="5211595" y="3101017"/>
            <a:ext cx="1809044" cy="2313233"/>
          </a:xfrm>
          <a:prstGeom prst="rect">
            <a:avLst/>
          </a:prstGeom>
        </p:spPr>
      </p:pic>
      <p:sp>
        <p:nvSpPr>
          <p:cNvPr id="61" name="矩形 60"/>
          <p:cNvSpPr/>
          <p:nvPr/>
        </p:nvSpPr>
        <p:spPr>
          <a:xfrm>
            <a:off x="6690128" y="3775263"/>
            <a:ext cx="376693" cy="42691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0" hangingPunct="0">
              <a:lnSpc>
                <a:spcPct val="135000"/>
              </a:lnSpc>
            </a:pPr>
            <a:r>
              <a:rPr kumimoji="1"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</a:rPr>
              <a:t>Y</a:t>
            </a:r>
            <a:endParaRPr kumimoji="1" lang="zh-CN" altLang="en-US" b="1" dirty="0">
              <a:solidFill>
                <a:srgbClr val="99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665213" y="3857296"/>
            <a:ext cx="774354" cy="37170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135000"/>
              </a:lnSpc>
            </a:pPr>
            <a:r>
              <a:rPr kumimoji="1" lang="en-US" altLang="zh-CN" b="1" dirty="0">
                <a:solidFill>
                  <a:srgbClr val="990033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</a:rPr>
              <a:t> A</a:t>
            </a:r>
            <a:r>
              <a:rPr kumimoji="1" lang="en-US" altLang="zh-CN" sz="2000" b="1" dirty="0" smtClean="0">
                <a:solidFill>
                  <a:srgbClr val="9900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kumimoji="1"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</a:rPr>
              <a:t>B</a:t>
            </a:r>
            <a:endParaRPr kumimoji="1" lang="zh-CN" altLang="en-US" b="1" dirty="0">
              <a:solidFill>
                <a:srgbClr val="990033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783572" y="3949432"/>
            <a:ext cx="467649" cy="0"/>
          </a:xfrm>
          <a:prstGeom prst="line">
            <a:avLst/>
          </a:prstGeom>
          <a:ln w="31750">
            <a:solidFill>
              <a:srgbClr val="B74B6F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13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8" grpId="0"/>
      <p:bldP spid="6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8.3.1 </a:t>
            </a:r>
            <a:r>
              <a:rPr lang="zh-CN" altLang="en-US" sz="2400" b="1" spc="300" dirty="0" smtClean="0">
                <a:latin typeface="+mj-ea"/>
                <a:ea typeface="+mj-ea"/>
              </a:rPr>
              <a:t>常用的逻辑运算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4876684" y="5002593"/>
            <a:ext cx="236128" cy="3739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135000"/>
              </a:lnSpc>
            </a:pPr>
            <a:r>
              <a:rPr kumimoji="1"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</a:rPr>
              <a:t> </a:t>
            </a:r>
            <a:endParaRPr kumimoji="1" lang="zh-CN" altLang="en-US" b="1" dirty="0">
              <a:solidFill>
                <a:srgbClr val="99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638" y="864735"/>
            <a:ext cx="1590472" cy="4344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ym typeface="Wingdings" panose="05000000000000000000" pitchFamily="2" charset="2"/>
              </a:rPr>
              <a:t>逻辑门符号</a:t>
            </a:r>
            <a:endParaRPr lang="zh-CN" altLang="en-US" sz="2000" b="1" dirty="0"/>
          </a:p>
        </p:txBody>
      </p:sp>
      <p:pic>
        <p:nvPicPr>
          <p:cNvPr id="47" name="图片 46"/>
          <p:cNvPicPr/>
          <p:nvPr/>
        </p:nvPicPr>
        <p:blipFill>
          <a:blip r:embed="rId3"/>
          <a:stretch>
            <a:fillRect/>
          </a:stretch>
        </p:blipFill>
        <p:spPr>
          <a:xfrm>
            <a:off x="3076755" y="983976"/>
            <a:ext cx="5577388" cy="577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0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8.3.2 </a:t>
            </a:r>
            <a:r>
              <a:rPr lang="zh-CN" altLang="en-US" sz="2400" b="1" spc="300" dirty="0" smtClean="0">
                <a:latin typeface="+mj-ea"/>
                <a:ea typeface="+mj-ea"/>
              </a:rPr>
              <a:t>逻辑</a:t>
            </a:r>
            <a:r>
              <a:rPr lang="zh-CN" altLang="en-US" sz="2400" b="1" spc="300" dirty="0">
                <a:latin typeface="+mj-ea"/>
                <a:ea typeface="+mj-ea"/>
              </a:rPr>
              <a:t>代数基本定律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内容占位符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038525"/>
              </p:ext>
            </p:extLst>
          </p:nvPr>
        </p:nvGraphicFramePr>
        <p:xfrm>
          <a:off x="1448752" y="935038"/>
          <a:ext cx="9659413" cy="5633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7" name="BMP 图象" r:id="rId4" imgW="4915586" imgH="2866667" progId="PBrush">
                  <p:embed/>
                </p:oleObj>
              </mc:Choice>
              <mc:Fallback>
                <p:oleObj name="BMP 图象" r:id="rId4" imgW="4915586" imgH="2866667" progId="PBrush">
                  <p:embed/>
                  <p:pic>
                    <p:nvPicPr>
                      <p:cNvPr id="4" name="内容占位符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8752" y="935038"/>
                        <a:ext cx="9659413" cy="56334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039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8.3.2 </a:t>
            </a:r>
            <a:r>
              <a:rPr lang="zh-CN" altLang="en-US" sz="2400" b="1" spc="300" dirty="0" smtClean="0">
                <a:latin typeface="+mj-ea"/>
                <a:ea typeface="+mj-ea"/>
              </a:rPr>
              <a:t>逻辑</a:t>
            </a:r>
            <a:r>
              <a:rPr lang="zh-CN" altLang="en-US" sz="2400" b="1" spc="300" dirty="0">
                <a:latin typeface="+mj-ea"/>
                <a:ea typeface="+mj-ea"/>
              </a:rPr>
              <a:t>代数基本定律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1"/>
          <p:cNvSpPr txBox="1">
            <a:spLocks/>
          </p:cNvSpPr>
          <p:nvPr/>
        </p:nvSpPr>
        <p:spPr>
          <a:xfrm>
            <a:off x="728414" y="1703389"/>
            <a:ext cx="10574585" cy="20589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1 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.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代入规则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/>
            </a:r>
            <a:br>
              <a:rPr lang="zh-CN" altLang="en-US" sz="24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</a:b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     对于任何一个逻辑等式，以某个逻辑变量或逻辑函数同时取代等式两端任何一个逻辑变量后，等式依然成立。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                                             </a:t>
            </a:r>
            <a:br>
              <a:rPr lang="zh-CN" altLang="en-US" sz="24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</a:b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例如，在反演律中用</a:t>
            </a:r>
            <a:r>
              <a:rPr lang="en-US" altLang="zh-CN" sz="2400" i="1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BC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去代替等式中的</a:t>
            </a:r>
            <a:r>
              <a:rPr lang="en-US" altLang="zh-CN" sz="2400" i="1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，则新的等式仍成立：</a:t>
            </a:r>
          </a:p>
        </p:txBody>
      </p:sp>
      <p:sp>
        <p:nvSpPr>
          <p:cNvPr id="7" name="矩形 6"/>
          <p:cNvSpPr/>
          <p:nvPr/>
        </p:nvSpPr>
        <p:spPr>
          <a:xfrm>
            <a:off x="728415" y="996537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逻辑代数的基本规则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714540"/>
              </p:ext>
            </p:extLst>
          </p:nvPr>
        </p:nvGraphicFramePr>
        <p:xfrm>
          <a:off x="1355090" y="5089843"/>
          <a:ext cx="71691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3" name="公式" r:id="rId4" imgW="1524000" imgH="203200" progId="Equation.3">
                  <p:embed/>
                </p:oleObj>
              </mc:Choice>
              <mc:Fallback>
                <p:oleObj name="公式" r:id="rId4" imgW="1524000" imgH="203200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090" y="5089843"/>
                        <a:ext cx="71691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175712"/>
              </p:ext>
            </p:extLst>
          </p:nvPr>
        </p:nvGraphicFramePr>
        <p:xfrm>
          <a:off x="1475423" y="3926216"/>
          <a:ext cx="3386137" cy="842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4" name="公式" r:id="rId6" imgW="850680" imgH="215640" progId="Equation.3">
                  <p:embed/>
                </p:oleObj>
              </mc:Choice>
              <mc:Fallback>
                <p:oleObj name="公式" r:id="rId6" imgW="850680" imgH="215640" progId="Equation.3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423" y="3926216"/>
                        <a:ext cx="3386137" cy="842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155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8.3.2 </a:t>
            </a:r>
            <a:r>
              <a:rPr lang="zh-CN" altLang="en-US" sz="2400" b="1" spc="300" dirty="0" smtClean="0">
                <a:latin typeface="+mj-ea"/>
                <a:ea typeface="+mj-ea"/>
              </a:rPr>
              <a:t>逻辑</a:t>
            </a:r>
            <a:r>
              <a:rPr lang="zh-CN" altLang="en-US" sz="2400" b="1" spc="300" dirty="0">
                <a:latin typeface="+mj-ea"/>
                <a:ea typeface="+mj-ea"/>
              </a:rPr>
              <a:t>代数基本定律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28415" y="996537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逻辑代数的基本规则</a:t>
            </a:r>
          </a:p>
        </p:txBody>
      </p:sp>
      <p:sp>
        <p:nvSpPr>
          <p:cNvPr id="5" name="矩形 4"/>
          <p:cNvSpPr/>
          <p:nvPr/>
        </p:nvSpPr>
        <p:spPr>
          <a:xfrm>
            <a:off x="728415" y="1642436"/>
            <a:ext cx="107168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2.</a:t>
            </a:r>
            <a:r>
              <a:rPr lang="zh-CN" altLang="zh-CN" sz="24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反演规则</a:t>
            </a:r>
            <a:endParaRPr lang="en-US" altLang="zh-CN" sz="2400" dirty="0" smtClean="0">
              <a:solidFill>
                <a:srgbClr val="000099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zh-CN" altLang="zh-CN" sz="24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已知</a:t>
            </a:r>
            <a:r>
              <a:rPr lang="zh-CN" altLang="zh-CN" sz="24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一逻辑函数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F</a:t>
            </a:r>
            <a:r>
              <a:rPr lang="zh-CN" altLang="zh-CN" sz="24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，求其反函数时，只要将原函数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F</a:t>
            </a:r>
            <a:r>
              <a:rPr lang="zh-CN" altLang="zh-CN" sz="24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中所有的原变量变为反变量，反变量变为原变量；“＋”变为“·”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,</a:t>
            </a:r>
            <a:r>
              <a:rPr lang="zh-CN" altLang="zh-CN" sz="24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“·”变为“＋”；“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0</a:t>
            </a:r>
            <a:r>
              <a:rPr lang="zh-CN" altLang="zh-CN" sz="24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”变为“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1</a:t>
            </a:r>
            <a:r>
              <a:rPr lang="zh-CN" altLang="zh-CN" sz="24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”；“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1</a:t>
            </a:r>
            <a:r>
              <a:rPr lang="zh-CN" altLang="zh-CN" sz="24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”变为“</a:t>
            </a: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0</a:t>
            </a:r>
            <a:r>
              <a:rPr lang="zh-CN" altLang="zh-CN" sz="24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”</a:t>
            </a:r>
            <a:endParaRPr lang="zh-CN" altLang="en-US" sz="2400" dirty="0">
              <a:solidFill>
                <a:srgbClr val="000099"/>
              </a:solidFill>
              <a:latin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395414" y="3610716"/>
            <a:ext cx="5382825" cy="863025"/>
            <a:chOff x="728415" y="3410038"/>
            <a:chExt cx="5382825" cy="863025"/>
          </a:xfrm>
        </p:grpSpPr>
        <p:sp>
          <p:nvSpPr>
            <p:cNvPr id="10" name="矩形 9"/>
            <p:cNvSpPr/>
            <p:nvPr/>
          </p:nvSpPr>
          <p:spPr>
            <a:xfrm>
              <a:off x="728415" y="3562676"/>
              <a:ext cx="5382825" cy="479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rgbClr val="000099"/>
                  </a:solidFill>
                  <a:latin typeface="+mn-ea"/>
                  <a:cs typeface="Times New Roman" panose="02020603050405020304" pitchFamily="18" charset="0"/>
                </a:rPr>
                <a:t>F                                       </a:t>
              </a:r>
              <a:r>
                <a:rPr lang="en-US" altLang="zh-CN" sz="2400" dirty="0" err="1" smtClean="0">
                  <a:solidFill>
                    <a:srgbClr val="000099"/>
                  </a:solidFill>
                  <a:latin typeface="+mn-ea"/>
                  <a:cs typeface="Times New Roman" panose="02020603050405020304" pitchFamily="18" charset="0"/>
                </a:rPr>
                <a:t>F</a:t>
              </a:r>
              <a:endParaRPr lang="zh-CN" altLang="en-US" sz="2400" dirty="0">
                <a:solidFill>
                  <a:srgbClr val="000099"/>
                </a:solidFill>
                <a:latin typeface="+mn-ea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1112520" y="3793508"/>
              <a:ext cx="3276600" cy="0"/>
            </a:xfrm>
            <a:prstGeom prst="straightConnector1">
              <a:avLst/>
            </a:prstGeom>
            <a:ln w="34925">
              <a:solidFill>
                <a:srgbClr val="000099"/>
              </a:solidFill>
              <a:tailEnd type="stealth" w="lg" len="lg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488180" y="3562676"/>
              <a:ext cx="236220" cy="0"/>
            </a:xfrm>
            <a:prstGeom prst="line">
              <a:avLst/>
            </a:prstGeom>
            <a:ln w="31750">
              <a:solidFill>
                <a:srgbClr val="000099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1032506" y="3410038"/>
              <a:ext cx="33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rgbClr val="000099"/>
                  </a:solidFill>
                  <a:latin typeface="+mn-ea"/>
                </a:rPr>
                <a:t>原变量</a:t>
              </a:r>
              <a:r>
                <a:rPr lang="en-US" altLang="zh-CN" sz="1600" dirty="0" smtClean="0">
                  <a:solidFill>
                    <a:srgbClr val="000099"/>
                  </a:solidFill>
                  <a:latin typeface="+mn-ea"/>
                  <a:sym typeface="Wingdings" panose="05000000000000000000" pitchFamily="2" charset="2"/>
                </a:rPr>
                <a:t></a:t>
              </a:r>
              <a:r>
                <a:rPr lang="zh-CN" altLang="en-US" sz="1600" dirty="0" smtClean="0">
                  <a:solidFill>
                    <a:srgbClr val="000099"/>
                  </a:solidFill>
                  <a:latin typeface="+mn-ea"/>
                  <a:sym typeface="Wingdings" panose="05000000000000000000" pitchFamily="2" charset="2"/>
                </a:rPr>
                <a:t>反变量    </a:t>
              </a:r>
              <a:r>
                <a:rPr lang="zh-CN" altLang="en-US" sz="1600" dirty="0" smtClean="0">
                  <a:solidFill>
                    <a:srgbClr val="000099"/>
                  </a:solidFill>
                  <a:latin typeface="+mn-ea"/>
                </a:rPr>
                <a:t>反变</a:t>
              </a:r>
              <a:r>
                <a:rPr lang="zh-CN" altLang="en-US" sz="1600" dirty="0">
                  <a:solidFill>
                    <a:srgbClr val="000099"/>
                  </a:solidFill>
                  <a:latin typeface="+mn-ea"/>
                </a:rPr>
                <a:t>量</a:t>
              </a:r>
              <a:r>
                <a:rPr lang="en-US" altLang="zh-CN" sz="1600" dirty="0" smtClean="0">
                  <a:solidFill>
                    <a:srgbClr val="000099"/>
                  </a:solidFill>
                  <a:latin typeface="+mn-ea"/>
                  <a:sym typeface="Wingdings" panose="05000000000000000000" pitchFamily="2" charset="2"/>
                </a:rPr>
                <a:t></a:t>
              </a:r>
              <a:r>
                <a:rPr lang="zh-CN" altLang="en-US" sz="1600" dirty="0" smtClean="0">
                  <a:solidFill>
                    <a:srgbClr val="000099"/>
                  </a:solidFill>
                  <a:latin typeface="+mn-ea"/>
                  <a:sym typeface="Wingdings" panose="05000000000000000000" pitchFamily="2" charset="2"/>
                </a:rPr>
                <a:t>原变量</a:t>
              </a:r>
              <a:endParaRPr lang="zh-CN" altLang="en-US" sz="1600" dirty="0">
                <a:solidFill>
                  <a:srgbClr val="000099"/>
                </a:solidFill>
                <a:latin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72513" y="3872953"/>
              <a:ext cx="32327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</a:t>
              </a:r>
              <a:r>
                <a:rPr kumimoji="1"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1600" dirty="0" smtClean="0">
                  <a:solidFill>
                    <a:srgbClr val="000099"/>
                  </a:solidFill>
                  <a:latin typeface="+mn-ea"/>
                  <a:sym typeface="Wingdings" panose="05000000000000000000" pitchFamily="2" charset="2"/>
                </a:rPr>
                <a:t></a:t>
              </a:r>
              <a:r>
                <a:rPr lang="en-US" altLang="zh-CN" b="1" dirty="0" smtClean="0">
                  <a:solidFill>
                    <a:srgbClr val="000099"/>
                  </a:solidFill>
                  <a:latin typeface="+mn-ea"/>
                  <a:sym typeface="Wingdings" panose="05000000000000000000" pitchFamily="2" charset="2"/>
                </a:rPr>
                <a:t>+</a:t>
              </a:r>
              <a:r>
                <a:rPr lang="zh-CN" altLang="en-US" sz="1600" dirty="0" smtClean="0">
                  <a:solidFill>
                    <a:srgbClr val="000099"/>
                  </a:solidFill>
                  <a:latin typeface="+mn-ea"/>
                  <a:sym typeface="Wingdings" panose="05000000000000000000" pitchFamily="2" charset="2"/>
                </a:rPr>
                <a:t>                </a:t>
              </a:r>
              <a:r>
                <a:rPr lang="en-US" altLang="zh-CN" b="1" dirty="0" smtClean="0">
                  <a:solidFill>
                    <a:srgbClr val="000099"/>
                  </a:solidFill>
                  <a:latin typeface="+mn-ea"/>
                  <a:sym typeface="Wingdings" panose="05000000000000000000" pitchFamily="2" charset="2"/>
                </a:rPr>
                <a:t>+</a:t>
              </a:r>
              <a:r>
                <a:rPr lang="en-US" altLang="zh-CN" sz="1600" b="1" dirty="0" smtClean="0">
                  <a:solidFill>
                    <a:srgbClr val="000099"/>
                  </a:solidFill>
                  <a:latin typeface="+mn-ea"/>
                  <a:sym typeface="Wingdings" panose="05000000000000000000" pitchFamily="2" charset="2"/>
                </a:rPr>
                <a:t> </a:t>
              </a:r>
              <a:r>
                <a:rPr lang="en-US" altLang="zh-CN" sz="1600" dirty="0" smtClean="0">
                  <a:solidFill>
                    <a:srgbClr val="000099"/>
                  </a:solidFill>
                  <a:latin typeface="+mn-ea"/>
                  <a:sym typeface="Wingdings" panose="05000000000000000000" pitchFamily="2" charset="2"/>
                </a:rPr>
                <a:t></a:t>
              </a:r>
              <a:r>
                <a:rPr kumimoji="1" lang="en-US" altLang="zh-CN" sz="1600" b="1" dirty="0">
                  <a:solidFill>
                    <a:srgbClr val="000099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</a:t>
              </a:r>
              <a:r>
                <a:rPr kumimoji="1"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lang="zh-CN" altLang="en-US" sz="1600" dirty="0">
                <a:solidFill>
                  <a:srgbClr val="000099"/>
                </a:solidFill>
                <a:latin typeface="+mn-ea"/>
              </a:endParaRPr>
            </a:p>
          </p:txBody>
        </p:sp>
      </p:grp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607588"/>
              </p:ext>
            </p:extLst>
          </p:nvPr>
        </p:nvGraphicFramePr>
        <p:xfrm>
          <a:off x="728414" y="4846569"/>
          <a:ext cx="2489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2" name="公式" r:id="rId4" imgW="774364" imgH="203112" progId="Equation.3">
                  <p:embed/>
                </p:oleObj>
              </mc:Choice>
              <mc:Fallback>
                <p:oleObj name="公式" r:id="rId4" imgW="774364" imgH="203112" progId="Equation.3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414" y="4846569"/>
                        <a:ext cx="24892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179079"/>
              </p:ext>
            </p:extLst>
          </p:nvPr>
        </p:nvGraphicFramePr>
        <p:xfrm>
          <a:off x="7273288" y="4839778"/>
          <a:ext cx="32861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3" name="公式" r:id="rId6" imgW="1168400" imgH="228600" progId="Equation.3">
                  <p:embed/>
                </p:oleObj>
              </mc:Choice>
              <mc:Fallback>
                <p:oleObj name="公式" r:id="rId6" imgW="1168400" imgH="228600" progId="Equation.3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3288" y="4839778"/>
                        <a:ext cx="328612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1759880" y="5923548"/>
            <a:ext cx="823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+mn-ea"/>
              </a:rPr>
              <a:t>保持运算的优先顺序不变，必要时加括号表明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。（</a:t>
            </a:r>
            <a:r>
              <a:rPr kumimoji="1" lang="en-US" altLang="zh-CN" dirty="0" smtClean="0">
                <a:solidFill>
                  <a:srgbClr val="FF0000"/>
                </a:solidFill>
                <a:latin typeface="+mn-ea"/>
                <a:sym typeface="Symbol" panose="05050102010706020507" pitchFamily="18" charset="2"/>
              </a:rPr>
              <a:t></a:t>
            </a:r>
            <a:r>
              <a:rPr kumimoji="1" lang="zh-CN" altLang="en-US" dirty="0" smtClean="0">
                <a:solidFill>
                  <a:srgbClr val="FF0000"/>
                </a:solidFill>
                <a:latin typeface="+mn-ea"/>
                <a:sym typeface="Symbol" panose="05050102010706020507" pitchFamily="18" charset="2"/>
              </a:rPr>
              <a:t>运算优先级高于</a:t>
            </a:r>
            <a:r>
              <a:rPr kumimoji="1" lang="en-US" altLang="zh-CN" dirty="0" smtClean="0">
                <a:solidFill>
                  <a:srgbClr val="FF0000"/>
                </a:solidFill>
                <a:latin typeface="+mn-ea"/>
                <a:sym typeface="Symbol" panose="05050102010706020507" pitchFamily="18" charset="2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6907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8.3.2 </a:t>
            </a:r>
            <a:r>
              <a:rPr lang="zh-CN" altLang="en-US" sz="2400" b="1" spc="300" dirty="0" smtClean="0">
                <a:latin typeface="+mj-ea"/>
                <a:ea typeface="+mj-ea"/>
              </a:rPr>
              <a:t>逻辑</a:t>
            </a:r>
            <a:r>
              <a:rPr lang="zh-CN" altLang="en-US" sz="2400" b="1" spc="300" dirty="0">
                <a:latin typeface="+mj-ea"/>
                <a:ea typeface="+mj-ea"/>
              </a:rPr>
              <a:t>代数基本定律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28415" y="996537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逻辑代数的基本规则</a:t>
            </a:r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728415" y="1595243"/>
            <a:ext cx="8964612" cy="20589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3 .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对偶规则  </a:t>
            </a:r>
            <a:endParaRPr lang="en-US" altLang="zh-CN" sz="2400" dirty="0" smtClean="0">
              <a:solidFill>
                <a:srgbClr val="000099"/>
              </a:solidFill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                                  </a:t>
            </a:r>
            <a:br>
              <a:rPr lang="zh-CN" altLang="en-US" sz="2400" dirty="0" smtClean="0">
                <a:solidFill>
                  <a:srgbClr val="000099"/>
                </a:solidFill>
                <a:latin typeface="+mn-ea"/>
              </a:rPr>
            </a:b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将一个逻辑函数</a:t>
            </a:r>
            <a:r>
              <a:rPr lang="en-US" altLang="zh-CN" sz="2400" i="1" dirty="0" smtClean="0">
                <a:solidFill>
                  <a:srgbClr val="000099"/>
                </a:solidFill>
                <a:latin typeface="+mn-ea"/>
              </a:rPr>
              <a:t>L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进行下列变换：</a:t>
            </a:r>
            <a:br>
              <a:rPr lang="zh-CN" altLang="en-US" sz="2400" dirty="0" smtClean="0">
                <a:solidFill>
                  <a:srgbClr val="000099"/>
                </a:solidFill>
                <a:latin typeface="+mn-ea"/>
              </a:rPr>
            </a:b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                         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·→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＋，＋ →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·</a:t>
            </a:r>
            <a:br>
              <a:rPr lang="en-US" altLang="zh-CN" sz="2400" dirty="0" smtClean="0">
                <a:solidFill>
                  <a:srgbClr val="000099"/>
                </a:solidFill>
                <a:latin typeface="+mn-ea"/>
              </a:rPr>
            </a:b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                         0 → 1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，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1 → 0</a:t>
            </a:r>
            <a:br>
              <a:rPr lang="en-US" altLang="zh-CN" sz="2400" dirty="0" smtClean="0">
                <a:solidFill>
                  <a:srgbClr val="000099"/>
                </a:solidFill>
                <a:latin typeface="+mn-ea"/>
              </a:rPr>
            </a:b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所得新函数表达式叫做</a:t>
            </a:r>
            <a:r>
              <a:rPr lang="en-US" altLang="zh-CN" sz="2400" i="1" dirty="0" smtClean="0">
                <a:solidFill>
                  <a:srgbClr val="000099"/>
                </a:solidFill>
                <a:latin typeface="+mn-ea"/>
              </a:rPr>
              <a:t>L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的对偶式，用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L</a:t>
            </a:r>
            <a:r>
              <a:rPr lang="en-US" altLang="zh-CN" sz="2400" baseline="30000" dirty="0" smtClean="0">
                <a:solidFill>
                  <a:srgbClr val="000099"/>
                </a:solidFill>
                <a:latin typeface="+mn-ea"/>
              </a:rPr>
              <a:t>d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 表示。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15938" y="4335040"/>
            <a:ext cx="10213543" cy="1031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folHlink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tx1"/>
              </a:buClr>
              <a:buFontTx/>
              <a:buNone/>
              <a:defRPr/>
            </a:pPr>
            <a:r>
              <a:rPr lang="en-US" altLang="zh-CN" sz="2000" kern="0" dirty="0" smtClean="0">
                <a:solidFill>
                  <a:srgbClr val="000099"/>
                </a:solidFill>
                <a:latin typeface="+mn-ea"/>
              </a:rPr>
              <a:t> </a:t>
            </a:r>
            <a:r>
              <a:rPr lang="zh-CN" altLang="en-US" sz="2000" kern="0" dirty="0" smtClean="0">
                <a:solidFill>
                  <a:srgbClr val="000099"/>
                </a:solidFill>
                <a:latin typeface="+mn-ea"/>
              </a:rPr>
              <a:t>对偶规则的基本内容是：如果两个逻辑函数表达式相等，那么它们的对偶式也一定相等。</a:t>
            </a:r>
            <a:endParaRPr lang="en-US" altLang="zh-CN" sz="2000" kern="0" dirty="0" smtClean="0">
              <a:solidFill>
                <a:srgbClr val="000099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Tx/>
              <a:buNone/>
              <a:defRPr/>
            </a:pPr>
            <a:r>
              <a:rPr lang="zh-CN" altLang="en-US" sz="2000" kern="0" dirty="0" smtClean="0">
                <a:solidFill>
                  <a:srgbClr val="000099"/>
                </a:solidFill>
                <a:latin typeface="+mn-ea"/>
              </a:rPr>
              <a:t>基本公式中的公式</a:t>
            </a:r>
            <a:r>
              <a:rPr lang="en-US" altLang="zh-CN" sz="2000" kern="0" dirty="0" smtClean="0">
                <a:solidFill>
                  <a:srgbClr val="000099"/>
                </a:solidFill>
                <a:latin typeface="+mn-ea"/>
              </a:rPr>
              <a:t>l</a:t>
            </a:r>
            <a:r>
              <a:rPr lang="zh-CN" altLang="en-US" sz="2000" kern="0" dirty="0" smtClean="0">
                <a:solidFill>
                  <a:srgbClr val="000099"/>
                </a:solidFill>
                <a:latin typeface="+mn-ea"/>
              </a:rPr>
              <a:t>和公式</a:t>
            </a:r>
            <a:r>
              <a:rPr lang="en-US" altLang="zh-CN" sz="2000" kern="0" dirty="0" smtClean="0">
                <a:solidFill>
                  <a:srgbClr val="000099"/>
                </a:solidFill>
                <a:latin typeface="+mn-ea"/>
              </a:rPr>
              <a:t>2</a:t>
            </a:r>
            <a:r>
              <a:rPr lang="zh-CN" altLang="en-US" sz="2000" kern="0" dirty="0" smtClean="0">
                <a:solidFill>
                  <a:srgbClr val="000099"/>
                </a:solidFill>
                <a:latin typeface="+mn-ea"/>
              </a:rPr>
              <a:t>就互为对偶式。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000" kern="0" dirty="0" smtClean="0">
              <a:solidFill>
                <a:srgbClr val="00009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826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8.1.1 </a:t>
            </a:r>
            <a:r>
              <a:rPr lang="zh-CN" altLang="en-US" sz="2400" b="1" spc="300" dirty="0" smtClean="0">
                <a:latin typeface="+mj-ea"/>
                <a:ea typeface="+mj-ea"/>
              </a:rPr>
              <a:t>数制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2"/>
          <p:cNvSpPr txBox="1">
            <a:spLocks/>
          </p:cNvSpPr>
          <p:nvPr/>
        </p:nvSpPr>
        <p:spPr>
          <a:xfrm>
            <a:off x="449916" y="936555"/>
            <a:ext cx="11107981" cy="5526573"/>
          </a:xfrm>
          <a:prstGeom prst="rect">
            <a:avLst/>
          </a:prstGeo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>
                <a:solidFill>
                  <a:srgbClr val="000099"/>
                </a:solidFill>
              </a:rPr>
              <a:t>定义：数制（</a:t>
            </a:r>
            <a:r>
              <a:rPr lang="en-US" altLang="zh-CN" dirty="0">
                <a:solidFill>
                  <a:srgbClr val="000099"/>
                </a:solidFill>
              </a:rPr>
              <a:t>Number system</a:t>
            </a:r>
            <a:r>
              <a:rPr lang="zh-CN" altLang="en-US" dirty="0">
                <a:solidFill>
                  <a:srgbClr val="000099"/>
                </a:solidFill>
              </a:rPr>
              <a:t>）就是计数的法则，它用一组固定的数码和一套统一的规则来表示数字的大小。</a:t>
            </a:r>
            <a:endParaRPr lang="zh-CN" altLang="en-US" dirty="0" smtClean="0">
              <a:solidFill>
                <a:srgbClr val="000099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99"/>
                </a:solidFill>
              </a:rPr>
              <a:t>特征</a:t>
            </a:r>
            <a:r>
              <a:rPr lang="en-US" altLang="zh-CN" dirty="0" smtClean="0">
                <a:solidFill>
                  <a:srgbClr val="000099"/>
                </a:solidFill>
              </a:rPr>
              <a:t>:</a:t>
            </a:r>
            <a:r>
              <a:rPr lang="zh-CN" altLang="en-US" dirty="0" smtClean="0">
                <a:solidFill>
                  <a:srgbClr val="000099"/>
                </a:solidFill>
              </a:rPr>
              <a:t>任何一种进位计数制都包含着</a:t>
            </a:r>
            <a:r>
              <a:rPr lang="zh-CN" altLang="en-US" u="sng" dirty="0" smtClean="0">
                <a:solidFill>
                  <a:srgbClr val="FF0000"/>
                </a:solidFill>
              </a:rPr>
              <a:t>基数</a:t>
            </a:r>
            <a:r>
              <a:rPr lang="en-US" altLang="zh-CN" u="sng" dirty="0" smtClean="0">
                <a:solidFill>
                  <a:srgbClr val="FF0000"/>
                </a:solidFill>
              </a:rPr>
              <a:t>(base/radix)</a:t>
            </a:r>
            <a:r>
              <a:rPr lang="zh-CN" altLang="en-US" dirty="0" smtClean="0">
                <a:solidFill>
                  <a:srgbClr val="000099"/>
                </a:solidFill>
              </a:rPr>
              <a:t>及</a:t>
            </a:r>
            <a:r>
              <a:rPr lang="zh-CN" altLang="en-US" u="sng" dirty="0" smtClean="0">
                <a:solidFill>
                  <a:srgbClr val="FF0000"/>
                </a:solidFill>
              </a:rPr>
              <a:t>位权</a:t>
            </a:r>
            <a:r>
              <a:rPr lang="en-US" altLang="zh-CN" u="sng" dirty="0" smtClean="0">
                <a:solidFill>
                  <a:srgbClr val="FF0000"/>
                </a:solidFill>
              </a:rPr>
              <a:t>(weight)</a:t>
            </a:r>
            <a:r>
              <a:rPr lang="zh-CN" altLang="en-US" dirty="0" smtClean="0">
                <a:solidFill>
                  <a:srgbClr val="000099"/>
                </a:solidFill>
              </a:rPr>
              <a:t>二个特征。</a:t>
            </a:r>
          </a:p>
          <a:p>
            <a:pPr lvl="2"/>
            <a:r>
              <a:rPr lang="zh-CN" altLang="en-US" dirty="0" smtClean="0">
                <a:solidFill>
                  <a:srgbClr val="000099"/>
                </a:solidFill>
              </a:rPr>
              <a:t>基数：是指数制中所采用的数字符号个数，基数为</a:t>
            </a:r>
            <a:r>
              <a:rPr lang="en-US" altLang="zh-CN" dirty="0" smtClean="0">
                <a:solidFill>
                  <a:srgbClr val="000099"/>
                </a:solidFill>
              </a:rPr>
              <a:t>R</a:t>
            </a:r>
            <a:r>
              <a:rPr lang="zh-CN" altLang="en-US" dirty="0" smtClean="0">
                <a:solidFill>
                  <a:srgbClr val="000099"/>
                </a:solidFill>
              </a:rPr>
              <a:t>的数制  称为</a:t>
            </a:r>
            <a:r>
              <a:rPr lang="en-US" altLang="zh-CN" dirty="0" smtClean="0">
                <a:solidFill>
                  <a:srgbClr val="000099"/>
                </a:solidFill>
              </a:rPr>
              <a:t>R</a:t>
            </a:r>
            <a:r>
              <a:rPr lang="zh-CN" altLang="en-US" dirty="0" smtClean="0">
                <a:solidFill>
                  <a:srgbClr val="000099"/>
                </a:solidFill>
              </a:rPr>
              <a:t>进制。 </a:t>
            </a:r>
            <a:r>
              <a:rPr lang="en-US" altLang="zh-CN" dirty="0" smtClean="0">
                <a:solidFill>
                  <a:srgbClr val="000099"/>
                </a:solidFill>
              </a:rPr>
              <a:t>R</a:t>
            </a:r>
            <a:r>
              <a:rPr lang="zh-CN" altLang="en-US" dirty="0" smtClean="0">
                <a:solidFill>
                  <a:srgbClr val="000099"/>
                </a:solidFill>
              </a:rPr>
              <a:t>进制中有能表示</a:t>
            </a:r>
            <a:r>
              <a:rPr lang="en-US" altLang="zh-CN" dirty="0" smtClean="0">
                <a:solidFill>
                  <a:srgbClr val="000099"/>
                </a:solidFill>
              </a:rPr>
              <a:t>0</a:t>
            </a:r>
            <a:r>
              <a:rPr lang="zh-CN" altLang="en-US" dirty="0" smtClean="0">
                <a:solidFill>
                  <a:srgbClr val="000099"/>
                </a:solidFill>
              </a:rPr>
              <a:t>～</a:t>
            </a:r>
            <a:r>
              <a:rPr lang="en-US" altLang="zh-CN" dirty="0" smtClean="0">
                <a:solidFill>
                  <a:srgbClr val="000099"/>
                </a:solidFill>
              </a:rPr>
              <a:t>R-1</a:t>
            </a:r>
            <a:r>
              <a:rPr lang="zh-CN" altLang="en-US" dirty="0" smtClean="0">
                <a:solidFill>
                  <a:srgbClr val="000099"/>
                </a:solidFill>
              </a:rPr>
              <a:t>，</a:t>
            </a:r>
            <a:r>
              <a:rPr lang="en-US" altLang="zh-CN" dirty="0" smtClean="0">
                <a:solidFill>
                  <a:srgbClr val="000099"/>
                </a:solidFill>
              </a:rPr>
              <a:t>R</a:t>
            </a:r>
            <a:r>
              <a:rPr lang="zh-CN" altLang="en-US" dirty="0" smtClean="0">
                <a:solidFill>
                  <a:srgbClr val="000099"/>
                </a:solidFill>
              </a:rPr>
              <a:t>个数字符号。</a:t>
            </a:r>
          </a:p>
          <a:p>
            <a:pPr lvl="2"/>
            <a:r>
              <a:rPr lang="zh-CN" altLang="en-US" dirty="0" smtClean="0">
                <a:solidFill>
                  <a:srgbClr val="000099"/>
                </a:solidFill>
              </a:rPr>
              <a:t>位权：进位计数制中不同数位上的数值，即平常所讲的个位，十位，百位或十分位，百分位等。</a:t>
            </a:r>
          </a:p>
          <a:p>
            <a:pPr lvl="2"/>
            <a:r>
              <a:rPr lang="zh-CN" altLang="en-US" dirty="0" smtClean="0">
                <a:solidFill>
                  <a:srgbClr val="000099"/>
                </a:solidFill>
              </a:rPr>
              <a:t>   进位规律和基数是一致的：是“逢</a:t>
            </a:r>
            <a:r>
              <a:rPr lang="en-US" altLang="zh-CN" dirty="0" smtClean="0">
                <a:solidFill>
                  <a:srgbClr val="000099"/>
                </a:solidFill>
              </a:rPr>
              <a:t>R</a:t>
            </a:r>
            <a:r>
              <a:rPr lang="zh-CN" altLang="en-US" dirty="0" smtClean="0">
                <a:solidFill>
                  <a:srgbClr val="000099"/>
                </a:solidFill>
              </a:rPr>
              <a:t>进一”，一个</a:t>
            </a:r>
            <a:r>
              <a:rPr lang="en-US" altLang="zh-CN" dirty="0" smtClean="0">
                <a:solidFill>
                  <a:srgbClr val="000099"/>
                </a:solidFill>
              </a:rPr>
              <a:t>R</a:t>
            </a:r>
            <a:r>
              <a:rPr lang="zh-CN" altLang="en-US" dirty="0" smtClean="0">
                <a:solidFill>
                  <a:srgbClr val="000099"/>
                </a:solidFill>
              </a:rPr>
              <a:t>进制数</a:t>
            </a:r>
            <a:r>
              <a:rPr lang="en-US" altLang="zh-CN" dirty="0" smtClean="0">
                <a:solidFill>
                  <a:srgbClr val="000099"/>
                </a:solidFill>
              </a:rPr>
              <a:t>x</a:t>
            </a:r>
            <a:r>
              <a:rPr lang="zh-CN" altLang="en-US" dirty="0" smtClean="0">
                <a:solidFill>
                  <a:srgbClr val="000099"/>
                </a:solidFill>
              </a:rPr>
              <a:t>可表示为： </a:t>
            </a:r>
            <a:endParaRPr lang="en-US" altLang="zh-CN" dirty="0" smtClean="0">
              <a:solidFill>
                <a:srgbClr val="00009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31" y="3699841"/>
            <a:ext cx="10953750" cy="13353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1" y="5293019"/>
            <a:ext cx="10833629" cy="106533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47614" y="2998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99"/>
                </a:solidFill>
              </a:rPr>
              <a:t>1234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11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5F03F958-AE97-4130-8476-A73A6DA840B9}"/>
              </a:ext>
            </a:extLst>
          </p:cNvPr>
          <p:cNvSpPr/>
          <p:nvPr/>
        </p:nvSpPr>
        <p:spPr>
          <a:xfrm>
            <a:off x="0" y="4635500"/>
            <a:ext cx="12192000" cy="2222500"/>
          </a:xfrm>
          <a:prstGeom prst="rect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CF01750-7A0D-4169-A63B-6877571FDD0D}"/>
              </a:ext>
            </a:extLst>
          </p:cNvPr>
          <p:cNvSpPr txBox="1"/>
          <p:nvPr/>
        </p:nvSpPr>
        <p:spPr>
          <a:xfrm>
            <a:off x="0" y="2658203"/>
            <a:ext cx="12191999" cy="7571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b="1" spc="300" dirty="0" smtClean="0">
                <a:latin typeface="+mj-ea"/>
                <a:ea typeface="+mj-ea"/>
              </a:rPr>
              <a:t>8.4 </a:t>
            </a:r>
            <a:r>
              <a:rPr lang="zh-CN" altLang="en-US" sz="3600" b="1" spc="300" dirty="0" smtClean="0">
                <a:latin typeface="+mj-ea"/>
                <a:ea typeface="+mj-ea"/>
              </a:rPr>
              <a:t>逻辑函数</a:t>
            </a:r>
            <a:r>
              <a:rPr lang="zh-CN" altLang="en-US" sz="3600" b="1" spc="300" dirty="0">
                <a:latin typeface="+mj-ea"/>
                <a:ea typeface="+mj-ea"/>
              </a:rPr>
              <a:t>卡诺图化简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1BE9768-DA90-4E91-9EB2-FBCB00DC3F09}"/>
              </a:ext>
            </a:extLst>
          </p:cNvPr>
          <p:cNvSpPr/>
          <p:nvPr/>
        </p:nvSpPr>
        <p:spPr>
          <a:xfrm>
            <a:off x="1" y="3489199"/>
            <a:ext cx="12191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cs typeface="Arial" panose="020B0604020202020204" pitchFamily="34" charset="0"/>
              </a:rPr>
              <a:t>Simplification of </a:t>
            </a:r>
            <a:r>
              <a:rPr lang="en-US" altLang="zh-CN" b="1" dirty="0" err="1">
                <a:cs typeface="Arial" panose="020B0604020202020204" pitchFamily="34" charset="0"/>
              </a:rPr>
              <a:t>Karnaugh</a:t>
            </a:r>
            <a:r>
              <a:rPr lang="en-US" altLang="zh-CN" b="1" dirty="0">
                <a:cs typeface="Arial" panose="020B0604020202020204" pitchFamily="34" charset="0"/>
              </a:rPr>
              <a:t> map of logic function</a:t>
            </a:r>
          </a:p>
        </p:txBody>
      </p:sp>
    </p:spTree>
    <p:extLst>
      <p:ext uri="{BB962C8B-B14F-4D97-AF65-F5344CB8AC3E}">
        <p14:creationId xmlns:p14="http://schemas.microsoft.com/office/powerpoint/2010/main" val="386720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8.8.1 </a:t>
            </a:r>
            <a:r>
              <a:rPr lang="zh-CN" altLang="en-US" sz="2400" b="1" spc="300" dirty="0">
                <a:latin typeface="+mj-ea"/>
                <a:ea typeface="+mj-ea"/>
              </a:rPr>
              <a:t>逻辑函数的表示方法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2"/>
          <p:cNvSpPr txBox="1">
            <a:spLocks/>
          </p:cNvSpPr>
          <p:nvPr/>
        </p:nvSpPr>
        <p:spPr>
          <a:xfrm>
            <a:off x="172130" y="1227945"/>
            <a:ext cx="11410269" cy="4095170"/>
          </a:xfrm>
          <a:prstGeom prst="rect">
            <a:avLst/>
          </a:prstGeo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逻辑函数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(logical function)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</a:rPr>
              <a:t>：数字电路描述工具，输入、输出量是高、低电平，可以用二元常量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(0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</a:rPr>
              <a:t>，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</a:rPr>
              <a:t>1)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</a:rPr>
              <a:t>来表示，输入量和输出量之间的关系是一种逻辑上的因果关系。</a:t>
            </a:r>
            <a:endParaRPr lang="en-US" altLang="zh-CN" dirty="0" smtClean="0">
              <a:solidFill>
                <a:srgbClr val="000099"/>
              </a:solidFill>
              <a:latin typeface="+mn-ea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0099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en-US" altLang="zh-CN" sz="2400" b="1" dirty="0" smtClean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F=f(Al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A2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其中</a:t>
            </a:r>
            <a:r>
              <a:rPr lang="zh-CN" altLang="en-US" sz="2400" b="1" dirty="0" smtClean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b="1" dirty="0" smtClean="0">
              <a:solidFill>
                <a:srgbClr val="0000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Al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A2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为输入逻辑变量，取值是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为输出逻辑变量，取值是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称为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A2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的输出逻辑函数。</a:t>
            </a:r>
          </a:p>
          <a:p>
            <a:pPr marL="457200" lvl="1" indent="0">
              <a:buNone/>
            </a:pPr>
            <a:endParaRPr lang="en-US" altLang="zh-CN" dirty="0">
              <a:solidFill>
                <a:srgbClr val="00009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424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8.8.1 </a:t>
            </a:r>
            <a:r>
              <a:rPr lang="zh-CN" altLang="en-US" sz="2400" b="1" spc="300" dirty="0">
                <a:latin typeface="+mj-ea"/>
                <a:ea typeface="+mj-ea"/>
              </a:rPr>
              <a:t>逻辑函数的表示方法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2"/>
          <p:cNvSpPr txBox="1">
            <a:spLocks/>
          </p:cNvSpPr>
          <p:nvPr/>
        </p:nvSpPr>
        <p:spPr>
          <a:xfrm>
            <a:off x="927520" y="1227946"/>
            <a:ext cx="10323834" cy="4839380"/>
          </a:xfrm>
          <a:prstGeom prst="rect">
            <a:avLst/>
          </a:prstGeo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布尔代数法</a:t>
            </a:r>
          </a:p>
          <a:p>
            <a:pPr marL="0" indent="0">
              <a:buNone/>
            </a:pPr>
            <a:r>
              <a:rPr lang="zh-CN" altLang="en-US" sz="2000" dirty="0" smtClean="0"/>
              <a:t>    </a:t>
            </a:r>
            <a:r>
              <a:rPr lang="zh-CN" altLang="en-US" sz="2000" dirty="0" smtClean="0">
                <a:solidFill>
                  <a:srgbClr val="000099"/>
                </a:solidFill>
              </a:rPr>
              <a:t>按一定逻辑规律进行运算的代数。与普通代数不同，布尔代数中的变量是二元值的逻辑变量。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FF0000"/>
                </a:solidFill>
              </a:rPr>
              <a:t>真值表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法</a:t>
            </a:r>
          </a:p>
          <a:p>
            <a:pPr marL="0" indent="0">
              <a:buNone/>
            </a:pPr>
            <a:r>
              <a:rPr lang="zh-CN" altLang="en-US" sz="2000" b="1" dirty="0" smtClean="0"/>
              <a:t>    </a:t>
            </a:r>
            <a:r>
              <a:rPr lang="zh-CN" altLang="en-US" sz="2000" dirty="0">
                <a:solidFill>
                  <a:srgbClr val="000099"/>
                </a:solidFill>
              </a:rPr>
              <a:t>采用一种表格来表示逻辑函数的运算关系，其中输入部分列出输入逻辑变量的所有可能组合，输出部分给出相应的输出逻辑变量值。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逻辑图法</a:t>
            </a:r>
          </a:p>
          <a:p>
            <a:pPr marL="0" indent="0">
              <a:buNone/>
            </a:pPr>
            <a:r>
              <a:rPr lang="zh-CN" altLang="en-US" sz="2000" b="1" dirty="0" smtClean="0"/>
              <a:t>  </a:t>
            </a:r>
            <a:r>
              <a:rPr lang="zh-CN" altLang="en-US" sz="2000" dirty="0">
                <a:solidFill>
                  <a:srgbClr val="000099"/>
                </a:solidFill>
              </a:rPr>
              <a:t>采用规定的图形符号，来构成逻辑函数运算关系的网络图形。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卡诺图法</a:t>
            </a:r>
          </a:p>
          <a:p>
            <a:pPr marL="0" indent="0">
              <a:buNone/>
            </a:pPr>
            <a:r>
              <a:rPr lang="zh-CN" altLang="en-US" sz="2000" b="1" dirty="0" smtClean="0"/>
              <a:t>  </a:t>
            </a:r>
            <a:r>
              <a:rPr lang="zh-CN" altLang="en-US" sz="2000" dirty="0">
                <a:solidFill>
                  <a:srgbClr val="000099"/>
                </a:solidFill>
              </a:rPr>
              <a:t>卡诺图是一种几何图形，可以用来表示和简化逻辑函数表达式。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波形图法</a:t>
            </a:r>
          </a:p>
          <a:p>
            <a:pPr marL="0" indent="0">
              <a:buNone/>
            </a:pPr>
            <a:r>
              <a:rPr lang="zh-CN" altLang="en-US" sz="2000" b="1" dirty="0" smtClean="0"/>
              <a:t> </a:t>
            </a:r>
            <a:r>
              <a:rPr lang="zh-CN" altLang="en-US" sz="2000" dirty="0">
                <a:solidFill>
                  <a:srgbClr val="000099"/>
                </a:solidFill>
              </a:rPr>
              <a:t>一种表示输入输出变量动态变化的图形，反映了函数值随时间变化的规律。</a:t>
            </a:r>
          </a:p>
          <a:p>
            <a:pPr marL="0" indent="0">
              <a:buNone/>
            </a:pPr>
            <a:endParaRPr lang="en-US" altLang="zh-CN" sz="20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95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8.8.1 </a:t>
            </a:r>
            <a:r>
              <a:rPr lang="zh-CN" altLang="en-US" sz="2400" b="1" spc="300" dirty="0">
                <a:latin typeface="+mj-ea"/>
                <a:ea typeface="+mj-ea"/>
              </a:rPr>
              <a:t>逻辑函数的表示方法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3461" y="1001164"/>
            <a:ext cx="11453110" cy="58568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【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例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】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三人对一个决议进行表决，每个人同意或不同意，按少数服从多数的原则确定决议是否能通过。用逻辑函数的不同形式表示该问题。</a:t>
            </a:r>
            <a:endParaRPr lang="en-US" altLang="zh-CN" sz="2000" dirty="0" smtClean="0">
              <a:solidFill>
                <a:srgbClr val="000099"/>
              </a:solidFill>
              <a:latin typeface="+mn-ea"/>
            </a:endParaRPr>
          </a:p>
          <a:p>
            <a:pPr>
              <a:buFontTx/>
              <a:buNone/>
            </a:pP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【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解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】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输入：三个人（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A,B,C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）对决议的态度：同意（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）或不同意（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）</a:t>
            </a:r>
            <a:endParaRPr lang="en-US" altLang="zh-CN" sz="2000" dirty="0" smtClean="0">
              <a:solidFill>
                <a:srgbClr val="000099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        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输出：</a:t>
            </a:r>
            <a:r>
              <a:rPr lang="zh-CN" altLang="en-US" sz="2000" dirty="0">
                <a:solidFill>
                  <a:srgbClr val="000099"/>
                </a:solidFill>
                <a:latin typeface="+mn-ea"/>
              </a:rPr>
              <a:t>决议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是能通过（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F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）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,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通过（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1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） 不通过（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0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rgbClr val="000099"/>
              </a:solidFill>
              <a:latin typeface="+mn-ea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0099"/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         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逻辑关系：输入中有两个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1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则输出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1</a:t>
            </a:r>
          </a:p>
          <a:p>
            <a:pPr>
              <a:buFontTx/>
              <a:buNone/>
            </a:pP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1.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布尔代数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法    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F=AB+BC+AC</a:t>
            </a:r>
          </a:p>
          <a:p>
            <a:pPr>
              <a:buFontTx/>
              <a:buNone/>
            </a:pP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2.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真值表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>
              <a:buFontTx/>
              <a:buNone/>
            </a:pPr>
            <a:endParaRPr lang="zh-CN" altLang="en-US" sz="2000" dirty="0" smtClean="0">
              <a:solidFill>
                <a:srgbClr val="000099"/>
              </a:solidFill>
              <a:latin typeface="+mn-ea"/>
            </a:endParaRPr>
          </a:p>
          <a:p>
            <a:pPr>
              <a:buFontTx/>
              <a:buNone/>
            </a:pP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   </a:t>
            </a:r>
            <a:endParaRPr lang="en-US" altLang="zh-CN" sz="2000" dirty="0">
              <a:solidFill>
                <a:srgbClr val="000099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16394"/>
              </p:ext>
            </p:extLst>
          </p:nvPr>
        </p:nvGraphicFramePr>
        <p:xfrm>
          <a:off x="2760674" y="3363684"/>
          <a:ext cx="3857840" cy="3368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460">
                  <a:extLst>
                    <a:ext uri="{9D8B030D-6E8A-4147-A177-3AD203B41FA5}">
                      <a16:colId xmlns:a16="http://schemas.microsoft.com/office/drawing/2014/main" val="2422536423"/>
                    </a:ext>
                  </a:extLst>
                </a:gridCol>
                <a:gridCol w="964460">
                  <a:extLst>
                    <a:ext uri="{9D8B030D-6E8A-4147-A177-3AD203B41FA5}">
                      <a16:colId xmlns:a16="http://schemas.microsoft.com/office/drawing/2014/main" val="3720264254"/>
                    </a:ext>
                  </a:extLst>
                </a:gridCol>
                <a:gridCol w="964460">
                  <a:extLst>
                    <a:ext uri="{9D8B030D-6E8A-4147-A177-3AD203B41FA5}">
                      <a16:colId xmlns:a16="http://schemas.microsoft.com/office/drawing/2014/main" val="772949197"/>
                    </a:ext>
                  </a:extLst>
                </a:gridCol>
                <a:gridCol w="964460">
                  <a:extLst>
                    <a:ext uri="{9D8B030D-6E8A-4147-A177-3AD203B41FA5}">
                      <a16:colId xmlns:a16="http://schemas.microsoft.com/office/drawing/2014/main" val="3328433306"/>
                    </a:ext>
                  </a:extLst>
                </a:gridCol>
              </a:tblGrid>
              <a:tr h="4419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86462"/>
                  </a:ext>
                </a:extLst>
              </a:tr>
              <a:tr h="3379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850257"/>
                  </a:ext>
                </a:extLst>
              </a:tr>
              <a:tr h="3379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328883"/>
                  </a:ext>
                </a:extLst>
              </a:tr>
              <a:tr h="3379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82752"/>
                  </a:ext>
                </a:extLst>
              </a:tr>
              <a:tr h="3379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818597"/>
                  </a:ext>
                </a:extLst>
              </a:tr>
              <a:tr h="3379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285354"/>
                  </a:ext>
                </a:extLst>
              </a:tr>
              <a:tr h="3379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228086"/>
                  </a:ext>
                </a:extLst>
              </a:tr>
              <a:tr h="3379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56256"/>
                  </a:ext>
                </a:extLst>
              </a:tr>
              <a:tr h="3379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26746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7314440" y="4678387"/>
            <a:ext cx="335059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2800" dirty="0" smtClean="0">
                <a:solidFill>
                  <a:srgbClr val="000099"/>
                </a:solidFill>
                <a:latin typeface="+mn-ea"/>
              </a:rPr>
              <a:t>F=m</a:t>
            </a:r>
            <a:r>
              <a:rPr lang="en-US" altLang="zh-CN" sz="2800" baseline="-25000" dirty="0" smtClean="0">
                <a:solidFill>
                  <a:srgbClr val="000099"/>
                </a:solidFill>
                <a:latin typeface="+mn-ea"/>
              </a:rPr>
              <a:t>3</a:t>
            </a:r>
            <a:r>
              <a:rPr lang="en-US" altLang="zh-CN" sz="2800" dirty="0" smtClean="0">
                <a:solidFill>
                  <a:srgbClr val="000099"/>
                </a:solidFill>
                <a:latin typeface="+mn-ea"/>
              </a:rPr>
              <a:t>+m</a:t>
            </a:r>
            <a:r>
              <a:rPr lang="en-US" altLang="zh-CN" sz="2800" baseline="-25000" dirty="0" smtClean="0">
                <a:solidFill>
                  <a:srgbClr val="000099"/>
                </a:solidFill>
                <a:latin typeface="+mn-ea"/>
              </a:rPr>
              <a:t>5</a:t>
            </a:r>
            <a:r>
              <a:rPr lang="en-US" altLang="zh-CN" sz="2800" dirty="0" smtClean="0">
                <a:solidFill>
                  <a:srgbClr val="000099"/>
                </a:solidFill>
                <a:latin typeface="+mn-ea"/>
              </a:rPr>
              <a:t>+m</a:t>
            </a:r>
            <a:r>
              <a:rPr lang="en-US" altLang="zh-CN" sz="2800" baseline="-25000" dirty="0" smtClean="0">
                <a:solidFill>
                  <a:srgbClr val="000099"/>
                </a:solidFill>
                <a:latin typeface="+mn-ea"/>
              </a:rPr>
              <a:t>6</a:t>
            </a:r>
            <a:r>
              <a:rPr lang="en-US" altLang="zh-CN" sz="2800" dirty="0" smtClean="0">
                <a:solidFill>
                  <a:srgbClr val="000099"/>
                </a:solidFill>
                <a:latin typeface="+mn-ea"/>
              </a:rPr>
              <a:t>+m</a:t>
            </a:r>
            <a:r>
              <a:rPr lang="en-US" altLang="zh-CN" sz="2800" baseline="-25000" dirty="0" smtClean="0">
                <a:solidFill>
                  <a:srgbClr val="000099"/>
                </a:solidFill>
                <a:latin typeface="+mn-ea"/>
              </a:rPr>
              <a:t>7</a:t>
            </a:r>
          </a:p>
          <a:p>
            <a:pPr>
              <a:buFontTx/>
              <a:buNone/>
            </a:pPr>
            <a:r>
              <a:rPr lang="en-US" altLang="zh-CN" sz="2800" dirty="0">
                <a:solidFill>
                  <a:srgbClr val="000099"/>
                </a:solidFill>
                <a:latin typeface="+mn-ea"/>
              </a:rPr>
              <a:t> </a:t>
            </a:r>
            <a:r>
              <a:rPr lang="en-US" altLang="zh-CN" sz="2800" dirty="0" smtClean="0">
                <a:solidFill>
                  <a:srgbClr val="000099"/>
                </a:solidFill>
                <a:latin typeface="+mn-ea"/>
              </a:rPr>
              <a:t> =∑m(3,5,6,7)</a:t>
            </a:r>
            <a:endParaRPr lang="en-US" altLang="zh-CN" sz="2800" dirty="0">
              <a:solidFill>
                <a:srgbClr val="00009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026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8.8.1 </a:t>
            </a:r>
            <a:r>
              <a:rPr lang="zh-CN" altLang="en-US" sz="2400" b="1" spc="300" dirty="0">
                <a:latin typeface="+mj-ea"/>
                <a:ea typeface="+mj-ea"/>
              </a:rPr>
              <a:t>逻辑函数的表示方法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3461" y="1001164"/>
            <a:ext cx="11453110" cy="58568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【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例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】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三人对一个决议进行表决，每个人同意或不同意，按少数服从多数的原则确定决议是否能通过。用逻辑函数的不同形式表示该问题。</a:t>
            </a:r>
            <a:endParaRPr lang="en-US" altLang="zh-CN" sz="2000" dirty="0" smtClean="0">
              <a:solidFill>
                <a:srgbClr val="000099"/>
              </a:solidFill>
              <a:latin typeface="+mn-ea"/>
            </a:endParaRPr>
          </a:p>
          <a:p>
            <a:pPr>
              <a:buFontTx/>
              <a:buNone/>
            </a:pP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【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解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】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输入：三个人（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A,B,C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）对决议的态度：同意（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）或不同意（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）</a:t>
            </a:r>
            <a:endParaRPr lang="en-US" altLang="zh-CN" sz="2000" dirty="0" smtClean="0">
              <a:solidFill>
                <a:srgbClr val="000099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        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输出：</a:t>
            </a:r>
            <a:r>
              <a:rPr lang="zh-CN" altLang="en-US" sz="2000" dirty="0">
                <a:solidFill>
                  <a:srgbClr val="000099"/>
                </a:solidFill>
                <a:latin typeface="+mn-ea"/>
              </a:rPr>
              <a:t>决议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是能通过（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F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）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,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通过（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1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） 不通过（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0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rgbClr val="000099"/>
              </a:solidFill>
              <a:latin typeface="+mn-ea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0099"/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         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逻辑关系：输入中有两个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1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则输出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1</a:t>
            </a:r>
          </a:p>
          <a:p>
            <a:pPr>
              <a:buFontTx/>
              <a:buNone/>
            </a:pP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1.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布尔代数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法    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F=AB+BC+AC</a:t>
            </a:r>
          </a:p>
          <a:p>
            <a:pPr>
              <a:buFontTx/>
              <a:buNone/>
            </a:pP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2.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真值表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>
              <a:buFontTx/>
              <a:buNone/>
            </a:pPr>
            <a:endParaRPr lang="zh-CN" altLang="en-US" sz="2000" dirty="0" smtClean="0">
              <a:solidFill>
                <a:srgbClr val="000099"/>
              </a:solidFill>
              <a:latin typeface="+mn-ea"/>
            </a:endParaRPr>
          </a:p>
          <a:p>
            <a:pPr>
              <a:buFontTx/>
              <a:buNone/>
            </a:pP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   </a:t>
            </a:r>
            <a:endParaRPr lang="en-US" altLang="zh-CN" sz="2000" dirty="0">
              <a:solidFill>
                <a:srgbClr val="000099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760674" y="3363684"/>
          <a:ext cx="3857840" cy="3368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460">
                  <a:extLst>
                    <a:ext uri="{9D8B030D-6E8A-4147-A177-3AD203B41FA5}">
                      <a16:colId xmlns:a16="http://schemas.microsoft.com/office/drawing/2014/main" val="2422536423"/>
                    </a:ext>
                  </a:extLst>
                </a:gridCol>
                <a:gridCol w="964460">
                  <a:extLst>
                    <a:ext uri="{9D8B030D-6E8A-4147-A177-3AD203B41FA5}">
                      <a16:colId xmlns:a16="http://schemas.microsoft.com/office/drawing/2014/main" val="3720264254"/>
                    </a:ext>
                  </a:extLst>
                </a:gridCol>
                <a:gridCol w="964460">
                  <a:extLst>
                    <a:ext uri="{9D8B030D-6E8A-4147-A177-3AD203B41FA5}">
                      <a16:colId xmlns:a16="http://schemas.microsoft.com/office/drawing/2014/main" val="772949197"/>
                    </a:ext>
                  </a:extLst>
                </a:gridCol>
                <a:gridCol w="964460">
                  <a:extLst>
                    <a:ext uri="{9D8B030D-6E8A-4147-A177-3AD203B41FA5}">
                      <a16:colId xmlns:a16="http://schemas.microsoft.com/office/drawing/2014/main" val="3328433306"/>
                    </a:ext>
                  </a:extLst>
                </a:gridCol>
              </a:tblGrid>
              <a:tr h="4419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86462"/>
                  </a:ext>
                </a:extLst>
              </a:tr>
              <a:tr h="3379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850257"/>
                  </a:ext>
                </a:extLst>
              </a:tr>
              <a:tr h="3379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328883"/>
                  </a:ext>
                </a:extLst>
              </a:tr>
              <a:tr h="3379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82752"/>
                  </a:ext>
                </a:extLst>
              </a:tr>
              <a:tr h="3379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818597"/>
                  </a:ext>
                </a:extLst>
              </a:tr>
              <a:tr h="3379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285354"/>
                  </a:ext>
                </a:extLst>
              </a:tr>
              <a:tr h="3379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228086"/>
                  </a:ext>
                </a:extLst>
              </a:tr>
              <a:tr h="3379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56256"/>
                  </a:ext>
                </a:extLst>
              </a:tr>
              <a:tr h="3379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26746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7314440" y="4678387"/>
            <a:ext cx="335059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2800" dirty="0" smtClean="0">
                <a:solidFill>
                  <a:srgbClr val="000099"/>
                </a:solidFill>
                <a:latin typeface="+mn-ea"/>
              </a:rPr>
              <a:t>F=m</a:t>
            </a:r>
            <a:r>
              <a:rPr lang="en-US" altLang="zh-CN" sz="2800" baseline="-25000" dirty="0" smtClean="0">
                <a:solidFill>
                  <a:srgbClr val="000099"/>
                </a:solidFill>
                <a:latin typeface="+mn-ea"/>
              </a:rPr>
              <a:t>3</a:t>
            </a:r>
            <a:r>
              <a:rPr lang="en-US" altLang="zh-CN" sz="2800" dirty="0" smtClean="0">
                <a:solidFill>
                  <a:srgbClr val="000099"/>
                </a:solidFill>
                <a:latin typeface="+mn-ea"/>
              </a:rPr>
              <a:t>+m</a:t>
            </a:r>
            <a:r>
              <a:rPr lang="en-US" altLang="zh-CN" sz="2800" baseline="-25000" dirty="0" smtClean="0">
                <a:solidFill>
                  <a:srgbClr val="000099"/>
                </a:solidFill>
                <a:latin typeface="+mn-ea"/>
              </a:rPr>
              <a:t>5</a:t>
            </a:r>
            <a:r>
              <a:rPr lang="en-US" altLang="zh-CN" sz="2800" dirty="0" smtClean="0">
                <a:solidFill>
                  <a:srgbClr val="000099"/>
                </a:solidFill>
                <a:latin typeface="+mn-ea"/>
              </a:rPr>
              <a:t>+m</a:t>
            </a:r>
            <a:r>
              <a:rPr lang="en-US" altLang="zh-CN" sz="2800" baseline="-25000" dirty="0" smtClean="0">
                <a:solidFill>
                  <a:srgbClr val="000099"/>
                </a:solidFill>
                <a:latin typeface="+mn-ea"/>
              </a:rPr>
              <a:t>6</a:t>
            </a:r>
            <a:r>
              <a:rPr lang="en-US" altLang="zh-CN" sz="2800" dirty="0" smtClean="0">
                <a:solidFill>
                  <a:srgbClr val="000099"/>
                </a:solidFill>
                <a:latin typeface="+mn-ea"/>
              </a:rPr>
              <a:t>+m</a:t>
            </a:r>
            <a:r>
              <a:rPr lang="en-US" altLang="zh-CN" sz="2800" baseline="-25000" dirty="0" smtClean="0">
                <a:solidFill>
                  <a:srgbClr val="000099"/>
                </a:solidFill>
                <a:latin typeface="+mn-ea"/>
              </a:rPr>
              <a:t>7</a:t>
            </a:r>
          </a:p>
          <a:p>
            <a:pPr>
              <a:buFontTx/>
              <a:buNone/>
            </a:pPr>
            <a:r>
              <a:rPr lang="en-US" altLang="zh-CN" sz="2800" dirty="0">
                <a:solidFill>
                  <a:srgbClr val="000099"/>
                </a:solidFill>
                <a:latin typeface="+mn-ea"/>
              </a:rPr>
              <a:t> </a:t>
            </a:r>
            <a:r>
              <a:rPr lang="en-US" altLang="zh-CN" sz="2800" dirty="0" smtClean="0">
                <a:solidFill>
                  <a:srgbClr val="000099"/>
                </a:solidFill>
                <a:latin typeface="+mn-ea"/>
              </a:rPr>
              <a:t> =∑m(3,5,6,7)</a:t>
            </a:r>
            <a:endParaRPr lang="en-US" altLang="zh-CN" sz="2800" dirty="0">
              <a:solidFill>
                <a:srgbClr val="000099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928257" y="4942113"/>
            <a:ext cx="2667000" cy="2721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7" idx="6"/>
          </p:cNvCxnSpPr>
          <p:nvPr/>
        </p:nvCxnSpPr>
        <p:spPr>
          <a:xfrm>
            <a:off x="5595257" y="5078185"/>
            <a:ext cx="2590800" cy="16329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928257" y="5687784"/>
            <a:ext cx="2667000" cy="2721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5595257" y="5078184"/>
            <a:ext cx="3394481" cy="740227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09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8.8.1 </a:t>
            </a:r>
            <a:r>
              <a:rPr lang="zh-CN" altLang="en-US" sz="2400" b="1" spc="300" dirty="0">
                <a:latin typeface="+mj-ea"/>
                <a:ea typeface="+mj-ea"/>
              </a:rPr>
              <a:t>逻辑函数的表示方法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3461" y="1001164"/>
            <a:ext cx="11453110" cy="22395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【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例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】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三人对一个决议进行表决，每个人同意或不同意，按少数服从多数的原则确定决议是否能通过。用逻辑函数的不同形式表示该问题。</a:t>
            </a:r>
            <a:endParaRPr lang="en-US" altLang="zh-CN" sz="2000" dirty="0" smtClean="0">
              <a:solidFill>
                <a:srgbClr val="000099"/>
              </a:solidFill>
              <a:latin typeface="+mn-ea"/>
            </a:endParaRPr>
          </a:p>
          <a:p>
            <a:pPr>
              <a:buFontTx/>
              <a:buNone/>
            </a:pP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【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解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】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输入：三个人（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A,B,C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）对决议的态度：同意（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）或不同意（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）</a:t>
            </a:r>
            <a:endParaRPr lang="en-US" altLang="zh-CN" sz="2000" dirty="0" smtClean="0">
              <a:solidFill>
                <a:srgbClr val="000099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        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输出：</a:t>
            </a:r>
            <a:r>
              <a:rPr lang="zh-CN" altLang="en-US" sz="2000" dirty="0">
                <a:solidFill>
                  <a:srgbClr val="000099"/>
                </a:solidFill>
                <a:latin typeface="+mn-ea"/>
              </a:rPr>
              <a:t>决议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是能通过（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F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）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,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通过（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1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） 不通过（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0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rgbClr val="000099"/>
              </a:solidFill>
              <a:latin typeface="+mn-ea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0099"/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         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逻辑关系：输入中有两个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1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则输出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1</a:t>
            </a:r>
          </a:p>
          <a:p>
            <a:pPr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	3.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逻辑图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>
              <a:buFontTx/>
              <a:buNone/>
            </a:pP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rgbClr val="000099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2330585" y="3240682"/>
            <a:ext cx="4488658" cy="3253895"/>
            <a:chOff x="2330585" y="3240682"/>
            <a:chExt cx="4488658" cy="3253895"/>
          </a:xfrm>
        </p:grpSpPr>
        <p:grpSp>
          <p:nvGrpSpPr>
            <p:cNvPr id="79" name="组合 78"/>
            <p:cNvGrpSpPr/>
            <p:nvPr/>
          </p:nvGrpSpPr>
          <p:grpSpPr>
            <a:xfrm>
              <a:off x="2330585" y="3240682"/>
              <a:ext cx="4488658" cy="3253895"/>
              <a:chOff x="1601243" y="3348531"/>
              <a:chExt cx="4488658" cy="3253895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937655" y="3352800"/>
                <a:ext cx="2307484" cy="881743"/>
                <a:chOff x="1937655" y="3352800"/>
                <a:chExt cx="2307484" cy="881743"/>
              </a:xfrm>
            </p:grpSpPr>
            <p:grpSp>
              <p:nvGrpSpPr>
                <p:cNvPr id="11" name="组合 10"/>
                <p:cNvGrpSpPr/>
                <p:nvPr/>
              </p:nvGrpSpPr>
              <p:grpSpPr>
                <a:xfrm>
                  <a:off x="1937655" y="3352800"/>
                  <a:ext cx="1360716" cy="881743"/>
                  <a:chOff x="1937655" y="3352800"/>
                  <a:chExt cx="1360716" cy="881743"/>
                </a:xfrm>
              </p:grpSpPr>
              <p:sp>
                <p:nvSpPr>
                  <p:cNvPr id="7" name="矩形 6"/>
                  <p:cNvSpPr/>
                  <p:nvPr/>
                </p:nvSpPr>
                <p:spPr>
                  <a:xfrm>
                    <a:off x="2721429" y="3352800"/>
                    <a:ext cx="576942" cy="881743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zh-CN" sz="2800" dirty="0" smtClean="0"/>
                      <a:t>&amp;</a:t>
                    </a:r>
                    <a:endParaRPr lang="zh-CN" altLang="en-US" dirty="0"/>
                  </a:p>
                </p:txBody>
              </p:sp>
              <p:cxnSp>
                <p:nvCxnSpPr>
                  <p:cNvPr id="9" name="直接连接符 8"/>
                  <p:cNvCxnSpPr/>
                  <p:nvPr/>
                </p:nvCxnSpPr>
                <p:spPr>
                  <a:xfrm>
                    <a:off x="1937657" y="3516086"/>
                    <a:ext cx="78377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接连接符 9"/>
                  <p:cNvCxnSpPr/>
                  <p:nvPr/>
                </p:nvCxnSpPr>
                <p:spPr>
                  <a:xfrm>
                    <a:off x="1937655" y="3984172"/>
                    <a:ext cx="78377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直接连接符 19"/>
                <p:cNvCxnSpPr/>
                <p:nvPr/>
              </p:nvCxnSpPr>
              <p:spPr>
                <a:xfrm>
                  <a:off x="3298371" y="3793671"/>
                  <a:ext cx="9467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组合 22"/>
              <p:cNvGrpSpPr/>
              <p:nvPr/>
            </p:nvGrpSpPr>
            <p:grpSpPr>
              <a:xfrm>
                <a:off x="1944582" y="4516582"/>
                <a:ext cx="2749552" cy="881743"/>
                <a:chOff x="1937655" y="3352800"/>
                <a:chExt cx="2749552" cy="881743"/>
              </a:xfrm>
            </p:grpSpPr>
            <p:grpSp>
              <p:nvGrpSpPr>
                <p:cNvPr id="24" name="组合 23"/>
                <p:cNvGrpSpPr/>
                <p:nvPr/>
              </p:nvGrpSpPr>
              <p:grpSpPr>
                <a:xfrm>
                  <a:off x="1937655" y="3352800"/>
                  <a:ext cx="1360716" cy="881743"/>
                  <a:chOff x="1937655" y="3352800"/>
                  <a:chExt cx="1360716" cy="881743"/>
                </a:xfrm>
              </p:grpSpPr>
              <p:sp>
                <p:nvSpPr>
                  <p:cNvPr id="26" name="矩形 25"/>
                  <p:cNvSpPr/>
                  <p:nvPr/>
                </p:nvSpPr>
                <p:spPr>
                  <a:xfrm>
                    <a:off x="2721429" y="3352800"/>
                    <a:ext cx="576942" cy="881743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zh-CN" sz="2800" dirty="0" smtClean="0"/>
                      <a:t>&amp;</a:t>
                    </a:r>
                    <a:endParaRPr lang="zh-CN" altLang="en-US" dirty="0"/>
                  </a:p>
                </p:txBody>
              </p:sp>
              <p:cxnSp>
                <p:nvCxnSpPr>
                  <p:cNvPr id="27" name="直接连接符 26"/>
                  <p:cNvCxnSpPr/>
                  <p:nvPr/>
                </p:nvCxnSpPr>
                <p:spPr>
                  <a:xfrm>
                    <a:off x="2121333" y="3516086"/>
                    <a:ext cx="60009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>
                  <a:xfrm>
                    <a:off x="1937655" y="3984172"/>
                    <a:ext cx="78377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直接连接符 24"/>
                <p:cNvCxnSpPr/>
                <p:nvPr/>
              </p:nvCxnSpPr>
              <p:spPr>
                <a:xfrm>
                  <a:off x="3298371" y="3765096"/>
                  <a:ext cx="138883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组合 28"/>
              <p:cNvGrpSpPr/>
              <p:nvPr/>
            </p:nvGrpSpPr>
            <p:grpSpPr>
              <a:xfrm>
                <a:off x="2128260" y="5720683"/>
                <a:ext cx="1667885" cy="881743"/>
                <a:chOff x="2107479" y="3352800"/>
                <a:chExt cx="1667885" cy="881743"/>
              </a:xfrm>
            </p:grpSpPr>
            <p:grpSp>
              <p:nvGrpSpPr>
                <p:cNvPr id="30" name="组合 29"/>
                <p:cNvGrpSpPr/>
                <p:nvPr/>
              </p:nvGrpSpPr>
              <p:grpSpPr>
                <a:xfrm>
                  <a:off x="2107479" y="3352800"/>
                  <a:ext cx="1190892" cy="881743"/>
                  <a:chOff x="2107479" y="3352800"/>
                  <a:chExt cx="1190892" cy="881743"/>
                </a:xfrm>
              </p:grpSpPr>
              <p:sp>
                <p:nvSpPr>
                  <p:cNvPr id="32" name="矩形 31"/>
                  <p:cNvSpPr/>
                  <p:nvPr/>
                </p:nvSpPr>
                <p:spPr>
                  <a:xfrm>
                    <a:off x="2721429" y="3352800"/>
                    <a:ext cx="576942" cy="881743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zh-CN" sz="2800" dirty="0" smtClean="0"/>
                      <a:t>&amp;</a:t>
                    </a:r>
                    <a:endParaRPr lang="zh-CN" altLang="en-US" dirty="0"/>
                  </a:p>
                </p:txBody>
              </p:sp>
              <p:cxnSp>
                <p:nvCxnSpPr>
                  <p:cNvPr id="33" name="直接连接符 32"/>
                  <p:cNvCxnSpPr/>
                  <p:nvPr/>
                </p:nvCxnSpPr>
                <p:spPr>
                  <a:xfrm>
                    <a:off x="2107479" y="3516086"/>
                    <a:ext cx="61395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2383541" y="3984172"/>
                    <a:ext cx="33788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直接连接符 30"/>
                <p:cNvCxnSpPr/>
                <p:nvPr/>
              </p:nvCxnSpPr>
              <p:spPr>
                <a:xfrm>
                  <a:off x="3298371" y="3793671"/>
                  <a:ext cx="4769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矩形 34"/>
              <p:cNvSpPr/>
              <p:nvPr/>
            </p:nvSpPr>
            <p:spPr>
              <a:xfrm>
                <a:off x="1614828" y="3348531"/>
                <a:ext cx="346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</a:rPr>
                  <a:t>A</a:t>
                </a:r>
                <a:endParaRPr lang="zh-CN" altLang="en-US" dirty="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614828" y="3787934"/>
                <a:ext cx="3289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</a:rPr>
                  <a:t>B</a:t>
                </a:r>
                <a:endParaRPr lang="zh-CN" altLang="en-US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601243" y="4962318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</a:rPr>
                  <a:t>C</a:t>
                </a:r>
                <a:endParaRPr lang="zh-CN" altLang="en-US" dirty="0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2074260" y="3936377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/>
              <p:cNvCxnSpPr>
                <a:stCxn id="38" idx="0"/>
              </p:cNvCxnSpPr>
              <p:nvPr/>
            </p:nvCxnSpPr>
            <p:spPr>
              <a:xfrm>
                <a:off x="2128260" y="3936377"/>
                <a:ext cx="0" cy="743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2128260" y="5146984"/>
                <a:ext cx="0" cy="743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4" name="椭圆 43"/>
              <p:cNvSpPr/>
              <p:nvPr/>
            </p:nvSpPr>
            <p:spPr>
              <a:xfrm>
                <a:off x="2070293" y="5099758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2350322" y="3462086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连接符 46"/>
              <p:cNvCxnSpPr>
                <a:stCxn id="45" idx="0"/>
              </p:cNvCxnSpPr>
              <p:nvPr/>
            </p:nvCxnSpPr>
            <p:spPr>
              <a:xfrm>
                <a:off x="2404322" y="3462086"/>
                <a:ext cx="0" cy="28899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49" name="组合 48"/>
              <p:cNvGrpSpPr/>
              <p:nvPr/>
            </p:nvGrpSpPr>
            <p:grpSpPr>
              <a:xfrm>
                <a:off x="3796145" y="4441114"/>
                <a:ext cx="2227738" cy="881743"/>
                <a:chOff x="1823438" y="3800475"/>
                <a:chExt cx="2227738" cy="881743"/>
              </a:xfrm>
            </p:grpSpPr>
            <p:grpSp>
              <p:nvGrpSpPr>
                <p:cNvPr id="50" name="组合 49"/>
                <p:cNvGrpSpPr/>
                <p:nvPr/>
              </p:nvGrpSpPr>
              <p:grpSpPr>
                <a:xfrm>
                  <a:off x="1823438" y="3800475"/>
                  <a:ext cx="1474933" cy="881743"/>
                  <a:chOff x="1823438" y="3800475"/>
                  <a:chExt cx="1474933" cy="881743"/>
                </a:xfrm>
              </p:grpSpPr>
              <p:sp>
                <p:nvSpPr>
                  <p:cNvPr id="52" name="矩形 51"/>
                  <p:cNvSpPr/>
                  <p:nvPr/>
                </p:nvSpPr>
                <p:spPr>
                  <a:xfrm>
                    <a:off x="2721429" y="3800475"/>
                    <a:ext cx="576942" cy="881743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 eaLnBrk="0" hangingPunct="0">
                      <a:lnSpc>
                        <a:spcPct val="135000"/>
                      </a:lnSpc>
                    </a:pPr>
                    <a:r>
                      <a:rPr kumimoji="1" lang="en-US" altLang="zh-CN" sz="2400" b="1" dirty="0">
                        <a:solidFill>
                          <a:srgbClr val="9900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≥1</a:t>
                    </a:r>
                    <a:endParaRPr kumimoji="1" lang="zh-CN" altLang="en-US" sz="2400" b="1" dirty="0">
                      <a:solidFill>
                        <a:srgbClr val="990033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2275443" y="3954236"/>
                    <a:ext cx="44598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/>
                  <p:nvPr/>
                </p:nvCxnSpPr>
                <p:spPr>
                  <a:xfrm>
                    <a:off x="1823438" y="4517572"/>
                    <a:ext cx="89798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直接连接符 50"/>
                <p:cNvCxnSpPr/>
                <p:nvPr/>
              </p:nvCxnSpPr>
              <p:spPr>
                <a:xfrm>
                  <a:off x="3298371" y="4241346"/>
                  <a:ext cx="75280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直接连接符 74"/>
              <p:cNvCxnSpPr/>
              <p:nvPr/>
            </p:nvCxnSpPr>
            <p:spPr>
              <a:xfrm>
                <a:off x="3796145" y="5153758"/>
                <a:ext cx="0" cy="10077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78" name="矩形 77"/>
              <p:cNvSpPr/>
              <p:nvPr/>
            </p:nvSpPr>
            <p:spPr>
              <a:xfrm>
                <a:off x="5624663" y="4512653"/>
                <a:ext cx="4652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</a:rPr>
                  <a:t>F</a:t>
                </a:r>
                <a:endParaRPr lang="zh-CN" altLang="en-US" dirty="0"/>
              </a:p>
            </p:txBody>
          </p:sp>
        </p:grpSp>
        <p:cxnSp>
          <p:nvCxnSpPr>
            <p:cNvPr id="84" name="直接连接符 83"/>
            <p:cNvCxnSpPr/>
            <p:nvPr/>
          </p:nvCxnSpPr>
          <p:spPr>
            <a:xfrm>
              <a:off x="4977492" y="3680085"/>
              <a:ext cx="0" cy="8069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5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8.8.1 </a:t>
            </a:r>
            <a:r>
              <a:rPr lang="zh-CN" altLang="en-US" sz="2400" b="1" spc="300" dirty="0">
                <a:latin typeface="+mj-ea"/>
                <a:ea typeface="+mj-ea"/>
              </a:rPr>
              <a:t>逻辑函数的表示方法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634315" y="5278309"/>
            <a:ext cx="973806" cy="632077"/>
            <a:chOff x="895574" y="5278309"/>
            <a:chExt cx="973806" cy="632077"/>
          </a:xfrm>
        </p:grpSpPr>
        <p:sp>
          <p:nvSpPr>
            <p:cNvPr id="55" name="矩形 54"/>
            <p:cNvSpPr/>
            <p:nvPr/>
          </p:nvSpPr>
          <p:spPr>
            <a:xfrm>
              <a:off x="895574" y="5387166"/>
              <a:ext cx="97380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 smtClean="0">
                  <a:solidFill>
                    <a:srgbClr val="FF0000"/>
                  </a:solidFill>
                  <a:latin typeface="+mn-ea"/>
                  <a:cs typeface="Times New Roman" panose="02020603050405020304" pitchFamily="18" charset="0"/>
                </a:rPr>
                <a:t>A=A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1032169" y="5398052"/>
              <a:ext cx="190605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032169" y="5278309"/>
              <a:ext cx="190605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61" name="直接连接符 60"/>
          <p:cNvCxnSpPr/>
          <p:nvPr/>
        </p:nvCxnSpPr>
        <p:spPr>
          <a:xfrm>
            <a:off x="2151593" y="5497286"/>
            <a:ext cx="143691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4125787" y="5418914"/>
            <a:ext cx="1648005" cy="150372"/>
            <a:chOff x="4561215" y="5418914"/>
            <a:chExt cx="1648005" cy="150372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4658628" y="5497286"/>
              <a:ext cx="143691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椭圆 62"/>
            <p:cNvSpPr/>
            <p:nvPr/>
          </p:nvSpPr>
          <p:spPr>
            <a:xfrm>
              <a:off x="4561215" y="5425286"/>
              <a:ext cx="144000" cy="144000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6065220" y="5418914"/>
              <a:ext cx="144000" cy="144000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7" name="直接连接符 66"/>
          <p:cNvCxnSpPr/>
          <p:nvPr/>
        </p:nvCxnSpPr>
        <p:spPr>
          <a:xfrm>
            <a:off x="6259284" y="936171"/>
            <a:ext cx="0" cy="5399315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97" name="组合 196"/>
          <p:cNvGrpSpPr/>
          <p:nvPr/>
        </p:nvGrpSpPr>
        <p:grpSpPr>
          <a:xfrm>
            <a:off x="6758777" y="1146131"/>
            <a:ext cx="4488658" cy="3253895"/>
            <a:chOff x="6346027" y="1387431"/>
            <a:chExt cx="4488658" cy="3253895"/>
          </a:xfrm>
        </p:grpSpPr>
        <p:grpSp>
          <p:nvGrpSpPr>
            <p:cNvPr id="159" name="组合 158"/>
            <p:cNvGrpSpPr/>
            <p:nvPr/>
          </p:nvGrpSpPr>
          <p:grpSpPr>
            <a:xfrm>
              <a:off x="6346027" y="1387431"/>
              <a:ext cx="4488658" cy="3253895"/>
              <a:chOff x="2330585" y="3240682"/>
              <a:chExt cx="4488658" cy="3253895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2330585" y="3240682"/>
                <a:ext cx="4488658" cy="3253895"/>
                <a:chOff x="1601243" y="3348531"/>
                <a:chExt cx="4488658" cy="3253895"/>
              </a:xfrm>
            </p:grpSpPr>
            <p:grpSp>
              <p:nvGrpSpPr>
                <p:cNvPr id="162" name="组合 161"/>
                <p:cNvGrpSpPr/>
                <p:nvPr/>
              </p:nvGrpSpPr>
              <p:grpSpPr>
                <a:xfrm>
                  <a:off x="1937655" y="3352800"/>
                  <a:ext cx="2307484" cy="881743"/>
                  <a:chOff x="1937655" y="3352800"/>
                  <a:chExt cx="2307484" cy="881743"/>
                </a:xfrm>
              </p:grpSpPr>
              <p:grpSp>
                <p:nvGrpSpPr>
                  <p:cNvPr id="192" name="组合 191"/>
                  <p:cNvGrpSpPr/>
                  <p:nvPr/>
                </p:nvGrpSpPr>
                <p:grpSpPr>
                  <a:xfrm>
                    <a:off x="1937655" y="3352800"/>
                    <a:ext cx="1360716" cy="881743"/>
                    <a:chOff x="1937655" y="3352800"/>
                    <a:chExt cx="1360716" cy="881743"/>
                  </a:xfrm>
                </p:grpSpPr>
                <p:sp>
                  <p:nvSpPr>
                    <p:cNvPr id="194" name="矩形 193"/>
                    <p:cNvSpPr/>
                    <p:nvPr/>
                  </p:nvSpPr>
                  <p:spPr>
                    <a:xfrm>
                      <a:off x="2721429" y="3352800"/>
                      <a:ext cx="576942" cy="881743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altLang="zh-CN" sz="2800" dirty="0" smtClean="0"/>
                        <a:t>&amp;</a:t>
                      </a:r>
                      <a:endParaRPr lang="zh-CN" altLang="en-US" dirty="0"/>
                    </a:p>
                  </p:txBody>
                </p:sp>
                <p:cxnSp>
                  <p:nvCxnSpPr>
                    <p:cNvPr id="195" name="直接连接符 194"/>
                    <p:cNvCxnSpPr/>
                    <p:nvPr/>
                  </p:nvCxnSpPr>
                  <p:spPr>
                    <a:xfrm>
                      <a:off x="1937657" y="3516086"/>
                      <a:ext cx="783772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直接连接符 195"/>
                    <p:cNvCxnSpPr/>
                    <p:nvPr/>
                  </p:nvCxnSpPr>
                  <p:spPr>
                    <a:xfrm>
                      <a:off x="1937655" y="3984172"/>
                      <a:ext cx="783772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93" name="直接连接符 192"/>
                  <p:cNvCxnSpPr/>
                  <p:nvPr/>
                </p:nvCxnSpPr>
                <p:spPr>
                  <a:xfrm>
                    <a:off x="3298371" y="3793671"/>
                    <a:ext cx="9467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3" name="组合 162"/>
                <p:cNvGrpSpPr/>
                <p:nvPr/>
              </p:nvGrpSpPr>
              <p:grpSpPr>
                <a:xfrm>
                  <a:off x="1944582" y="4516582"/>
                  <a:ext cx="2749552" cy="881743"/>
                  <a:chOff x="1937655" y="3352800"/>
                  <a:chExt cx="2749552" cy="881743"/>
                </a:xfrm>
              </p:grpSpPr>
              <p:grpSp>
                <p:nvGrpSpPr>
                  <p:cNvPr id="187" name="组合 186"/>
                  <p:cNvGrpSpPr/>
                  <p:nvPr/>
                </p:nvGrpSpPr>
                <p:grpSpPr>
                  <a:xfrm>
                    <a:off x="1937655" y="3352800"/>
                    <a:ext cx="1360716" cy="881743"/>
                    <a:chOff x="1937655" y="3352800"/>
                    <a:chExt cx="1360716" cy="881743"/>
                  </a:xfrm>
                </p:grpSpPr>
                <p:sp>
                  <p:nvSpPr>
                    <p:cNvPr id="189" name="矩形 188"/>
                    <p:cNvSpPr/>
                    <p:nvPr/>
                  </p:nvSpPr>
                  <p:spPr>
                    <a:xfrm>
                      <a:off x="2721429" y="3352800"/>
                      <a:ext cx="576942" cy="881743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altLang="zh-CN" sz="2800" dirty="0" smtClean="0"/>
                        <a:t>&amp;</a:t>
                      </a:r>
                      <a:endParaRPr lang="zh-CN" altLang="en-US" dirty="0"/>
                    </a:p>
                  </p:txBody>
                </p:sp>
                <p:cxnSp>
                  <p:nvCxnSpPr>
                    <p:cNvPr id="190" name="直接连接符 189"/>
                    <p:cNvCxnSpPr/>
                    <p:nvPr/>
                  </p:nvCxnSpPr>
                  <p:spPr>
                    <a:xfrm>
                      <a:off x="2121333" y="3516086"/>
                      <a:ext cx="600096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直接连接符 190"/>
                    <p:cNvCxnSpPr/>
                    <p:nvPr/>
                  </p:nvCxnSpPr>
                  <p:spPr>
                    <a:xfrm>
                      <a:off x="1937655" y="3984172"/>
                      <a:ext cx="783772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8" name="直接连接符 187"/>
                  <p:cNvCxnSpPr/>
                  <p:nvPr/>
                </p:nvCxnSpPr>
                <p:spPr>
                  <a:xfrm>
                    <a:off x="3298371" y="3765096"/>
                    <a:ext cx="13888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组合 163"/>
                <p:cNvGrpSpPr/>
                <p:nvPr/>
              </p:nvGrpSpPr>
              <p:grpSpPr>
                <a:xfrm>
                  <a:off x="2128260" y="5720683"/>
                  <a:ext cx="1667885" cy="881743"/>
                  <a:chOff x="2107479" y="3352800"/>
                  <a:chExt cx="1667885" cy="881743"/>
                </a:xfrm>
              </p:grpSpPr>
              <p:grpSp>
                <p:nvGrpSpPr>
                  <p:cNvPr id="182" name="组合 181"/>
                  <p:cNvGrpSpPr/>
                  <p:nvPr/>
                </p:nvGrpSpPr>
                <p:grpSpPr>
                  <a:xfrm>
                    <a:off x="2107479" y="3352800"/>
                    <a:ext cx="1190892" cy="881743"/>
                    <a:chOff x="2107479" y="3352800"/>
                    <a:chExt cx="1190892" cy="881743"/>
                  </a:xfrm>
                </p:grpSpPr>
                <p:sp>
                  <p:nvSpPr>
                    <p:cNvPr id="184" name="矩形 183"/>
                    <p:cNvSpPr/>
                    <p:nvPr/>
                  </p:nvSpPr>
                  <p:spPr>
                    <a:xfrm>
                      <a:off x="2721429" y="3352800"/>
                      <a:ext cx="576942" cy="881743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altLang="zh-CN" sz="2800" dirty="0" smtClean="0"/>
                        <a:t>&amp;</a:t>
                      </a:r>
                      <a:endParaRPr lang="zh-CN" altLang="en-US" dirty="0"/>
                    </a:p>
                  </p:txBody>
                </p:sp>
                <p:cxnSp>
                  <p:nvCxnSpPr>
                    <p:cNvPr id="185" name="直接连接符 184"/>
                    <p:cNvCxnSpPr/>
                    <p:nvPr/>
                  </p:nvCxnSpPr>
                  <p:spPr>
                    <a:xfrm>
                      <a:off x="2107479" y="3516086"/>
                      <a:ext cx="61395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6" name="直接连接符 185"/>
                    <p:cNvCxnSpPr/>
                    <p:nvPr/>
                  </p:nvCxnSpPr>
                  <p:spPr>
                    <a:xfrm>
                      <a:off x="2383541" y="3984172"/>
                      <a:ext cx="337886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3" name="直接连接符 182"/>
                  <p:cNvCxnSpPr/>
                  <p:nvPr/>
                </p:nvCxnSpPr>
                <p:spPr>
                  <a:xfrm>
                    <a:off x="3298371" y="3793671"/>
                    <a:ext cx="47699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5" name="矩形 164"/>
                <p:cNvSpPr/>
                <p:nvPr/>
              </p:nvSpPr>
              <p:spPr>
                <a:xfrm>
                  <a:off x="1614828" y="3348531"/>
                  <a:ext cx="3465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+mn-ea"/>
                      <a:cs typeface="Times New Roman" panose="02020603050405020304" pitchFamily="18" charset="0"/>
                    </a:rPr>
                    <a:t>A</a:t>
                  </a:r>
                  <a:endParaRPr lang="zh-CN" altLang="en-US" dirty="0"/>
                </a:p>
              </p:txBody>
            </p:sp>
            <p:sp>
              <p:nvSpPr>
                <p:cNvPr id="166" name="矩形 165"/>
                <p:cNvSpPr/>
                <p:nvPr/>
              </p:nvSpPr>
              <p:spPr>
                <a:xfrm>
                  <a:off x="1614828" y="3787934"/>
                  <a:ext cx="3289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+mn-ea"/>
                      <a:cs typeface="Times New Roman" panose="02020603050405020304" pitchFamily="18" charset="0"/>
                    </a:rPr>
                    <a:t>B</a:t>
                  </a:r>
                  <a:endParaRPr lang="zh-CN" altLang="en-US" dirty="0"/>
                </a:p>
              </p:txBody>
            </p:sp>
            <p:sp>
              <p:nvSpPr>
                <p:cNvPr id="167" name="矩形 166"/>
                <p:cNvSpPr/>
                <p:nvPr/>
              </p:nvSpPr>
              <p:spPr>
                <a:xfrm>
                  <a:off x="1601243" y="4962318"/>
                  <a:ext cx="3385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+mn-ea"/>
                      <a:cs typeface="Times New Roman" panose="02020603050405020304" pitchFamily="18" charset="0"/>
                    </a:rPr>
                    <a:t>C</a:t>
                  </a:r>
                  <a:endParaRPr lang="zh-CN" altLang="en-US" dirty="0"/>
                </a:p>
              </p:txBody>
            </p:sp>
            <p:sp>
              <p:nvSpPr>
                <p:cNvPr id="168" name="椭圆 167"/>
                <p:cNvSpPr/>
                <p:nvPr/>
              </p:nvSpPr>
              <p:spPr>
                <a:xfrm>
                  <a:off x="2074260" y="3936377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69" name="直接连接符 168"/>
                <p:cNvCxnSpPr>
                  <a:stCxn id="168" idx="0"/>
                </p:cNvCxnSpPr>
                <p:nvPr/>
              </p:nvCxnSpPr>
              <p:spPr>
                <a:xfrm>
                  <a:off x="2128260" y="3936377"/>
                  <a:ext cx="0" cy="74349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接连接符 169"/>
                <p:cNvCxnSpPr/>
                <p:nvPr/>
              </p:nvCxnSpPr>
              <p:spPr>
                <a:xfrm>
                  <a:off x="2128260" y="5146984"/>
                  <a:ext cx="0" cy="74349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71" name="椭圆 170"/>
                <p:cNvSpPr/>
                <p:nvPr/>
              </p:nvSpPr>
              <p:spPr>
                <a:xfrm>
                  <a:off x="2070293" y="5099758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2" name="椭圆 171"/>
                <p:cNvSpPr/>
                <p:nvPr/>
              </p:nvSpPr>
              <p:spPr>
                <a:xfrm>
                  <a:off x="2350322" y="3462086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73" name="直接连接符 172"/>
                <p:cNvCxnSpPr>
                  <a:stCxn id="172" idx="0"/>
                </p:cNvCxnSpPr>
                <p:nvPr/>
              </p:nvCxnSpPr>
              <p:spPr>
                <a:xfrm>
                  <a:off x="2404322" y="3462086"/>
                  <a:ext cx="0" cy="288996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grpSp>
              <p:nvGrpSpPr>
                <p:cNvPr id="174" name="组合 173"/>
                <p:cNvGrpSpPr/>
                <p:nvPr/>
              </p:nvGrpSpPr>
              <p:grpSpPr>
                <a:xfrm>
                  <a:off x="3796145" y="4441114"/>
                  <a:ext cx="2227738" cy="881743"/>
                  <a:chOff x="1823438" y="3800475"/>
                  <a:chExt cx="2227738" cy="881743"/>
                </a:xfrm>
              </p:grpSpPr>
              <p:grpSp>
                <p:nvGrpSpPr>
                  <p:cNvPr id="177" name="组合 176"/>
                  <p:cNvGrpSpPr/>
                  <p:nvPr/>
                </p:nvGrpSpPr>
                <p:grpSpPr>
                  <a:xfrm>
                    <a:off x="1823438" y="3800475"/>
                    <a:ext cx="1474933" cy="881743"/>
                    <a:chOff x="1823438" y="3800475"/>
                    <a:chExt cx="1474933" cy="881743"/>
                  </a:xfrm>
                </p:grpSpPr>
                <p:sp>
                  <p:nvSpPr>
                    <p:cNvPr id="179" name="矩形 178"/>
                    <p:cNvSpPr/>
                    <p:nvPr/>
                  </p:nvSpPr>
                  <p:spPr>
                    <a:xfrm>
                      <a:off x="2721429" y="3800475"/>
                      <a:ext cx="576942" cy="881743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eaLnBrk="0" hangingPunct="0">
                        <a:lnSpc>
                          <a:spcPct val="135000"/>
                        </a:lnSpc>
                      </a:pPr>
                      <a:r>
                        <a:rPr kumimoji="1" lang="en-US" altLang="zh-CN" sz="2400" b="1" dirty="0">
                          <a:solidFill>
                            <a:srgbClr val="9900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≥1</a:t>
                      </a:r>
                      <a:endParaRPr kumimoji="1" lang="zh-CN" altLang="en-US" sz="2400" b="1" dirty="0">
                        <a:solidFill>
                          <a:srgbClr val="9900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cxnSp>
                  <p:nvCxnSpPr>
                    <p:cNvPr id="180" name="直接连接符 179"/>
                    <p:cNvCxnSpPr/>
                    <p:nvPr/>
                  </p:nvCxnSpPr>
                  <p:spPr>
                    <a:xfrm>
                      <a:off x="2275443" y="3954236"/>
                      <a:ext cx="445986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1" name="直接连接符 180"/>
                    <p:cNvCxnSpPr/>
                    <p:nvPr/>
                  </p:nvCxnSpPr>
                  <p:spPr>
                    <a:xfrm>
                      <a:off x="1823438" y="4517572"/>
                      <a:ext cx="897989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78" name="直接连接符 177"/>
                  <p:cNvCxnSpPr/>
                  <p:nvPr/>
                </p:nvCxnSpPr>
                <p:spPr>
                  <a:xfrm>
                    <a:off x="3298371" y="4241346"/>
                    <a:ext cx="75280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5" name="直接连接符 174"/>
                <p:cNvCxnSpPr/>
                <p:nvPr/>
              </p:nvCxnSpPr>
              <p:spPr>
                <a:xfrm>
                  <a:off x="3796145" y="5153758"/>
                  <a:ext cx="0" cy="10077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76" name="矩形 175"/>
                <p:cNvSpPr/>
                <p:nvPr/>
              </p:nvSpPr>
              <p:spPr>
                <a:xfrm>
                  <a:off x="5624663" y="4512653"/>
                  <a:ext cx="4652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 smtClean="0">
                      <a:latin typeface="+mn-ea"/>
                      <a:cs typeface="Times New Roman" panose="02020603050405020304" pitchFamily="18" charset="0"/>
                    </a:rPr>
                    <a:t>F</a:t>
                  </a:r>
                  <a:endParaRPr lang="zh-CN" altLang="en-US" dirty="0"/>
                </a:p>
              </p:txBody>
            </p:sp>
          </p:grpSp>
          <p:cxnSp>
            <p:nvCxnSpPr>
              <p:cNvPr id="161" name="直接连接符 160"/>
              <p:cNvCxnSpPr/>
              <p:nvPr/>
            </p:nvCxnSpPr>
            <p:spPr>
              <a:xfrm>
                <a:off x="4977492" y="3680085"/>
                <a:ext cx="0" cy="8069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15" name="椭圆 114"/>
            <p:cNvSpPr/>
            <p:nvPr/>
          </p:nvSpPr>
          <p:spPr>
            <a:xfrm>
              <a:off x="8056494" y="1747887"/>
              <a:ext cx="144000" cy="144000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8062209" y="2914181"/>
              <a:ext cx="144000" cy="144000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9275699" y="2875675"/>
              <a:ext cx="144000" cy="144000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9275699" y="2577289"/>
              <a:ext cx="144000" cy="144000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8082403" y="4109362"/>
              <a:ext cx="144000" cy="144000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9275699" y="3138419"/>
              <a:ext cx="144000" cy="144000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874423" y="1216118"/>
            <a:ext cx="4488658" cy="3253895"/>
            <a:chOff x="2330585" y="3240682"/>
            <a:chExt cx="4488658" cy="3253895"/>
          </a:xfrm>
        </p:grpSpPr>
        <p:grpSp>
          <p:nvGrpSpPr>
            <p:cNvPr id="122" name="组合 121"/>
            <p:cNvGrpSpPr/>
            <p:nvPr/>
          </p:nvGrpSpPr>
          <p:grpSpPr>
            <a:xfrm>
              <a:off x="2330585" y="3240682"/>
              <a:ext cx="4488658" cy="3253895"/>
              <a:chOff x="1601243" y="3348531"/>
              <a:chExt cx="4488658" cy="3253895"/>
            </a:xfrm>
          </p:grpSpPr>
          <p:grpSp>
            <p:nvGrpSpPr>
              <p:cNvPr id="124" name="组合 123"/>
              <p:cNvGrpSpPr/>
              <p:nvPr/>
            </p:nvGrpSpPr>
            <p:grpSpPr>
              <a:xfrm>
                <a:off x="1937655" y="3352800"/>
                <a:ext cx="2307484" cy="881743"/>
                <a:chOff x="1937655" y="3352800"/>
                <a:chExt cx="2307484" cy="881743"/>
              </a:xfrm>
            </p:grpSpPr>
            <p:grpSp>
              <p:nvGrpSpPr>
                <p:cNvPr id="154" name="组合 153"/>
                <p:cNvGrpSpPr/>
                <p:nvPr/>
              </p:nvGrpSpPr>
              <p:grpSpPr>
                <a:xfrm>
                  <a:off x="1937655" y="3352800"/>
                  <a:ext cx="1360716" cy="881743"/>
                  <a:chOff x="1937655" y="3352800"/>
                  <a:chExt cx="1360716" cy="881743"/>
                </a:xfrm>
              </p:grpSpPr>
              <p:sp>
                <p:nvSpPr>
                  <p:cNvPr id="156" name="矩形 155"/>
                  <p:cNvSpPr/>
                  <p:nvPr/>
                </p:nvSpPr>
                <p:spPr>
                  <a:xfrm>
                    <a:off x="2721429" y="3352800"/>
                    <a:ext cx="576942" cy="881743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zh-CN" sz="2800" dirty="0" smtClean="0"/>
                      <a:t>&amp;</a:t>
                    </a:r>
                    <a:endParaRPr lang="zh-CN" altLang="en-US" dirty="0"/>
                  </a:p>
                </p:txBody>
              </p:sp>
              <p:cxnSp>
                <p:nvCxnSpPr>
                  <p:cNvPr id="157" name="直接连接符 156"/>
                  <p:cNvCxnSpPr/>
                  <p:nvPr/>
                </p:nvCxnSpPr>
                <p:spPr>
                  <a:xfrm>
                    <a:off x="1937657" y="3516086"/>
                    <a:ext cx="78377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直接连接符 157"/>
                  <p:cNvCxnSpPr/>
                  <p:nvPr/>
                </p:nvCxnSpPr>
                <p:spPr>
                  <a:xfrm>
                    <a:off x="1937655" y="3984172"/>
                    <a:ext cx="78377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3298371" y="3793671"/>
                  <a:ext cx="9467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组合 124"/>
              <p:cNvGrpSpPr/>
              <p:nvPr/>
            </p:nvGrpSpPr>
            <p:grpSpPr>
              <a:xfrm>
                <a:off x="1944582" y="4516582"/>
                <a:ext cx="2749552" cy="881743"/>
                <a:chOff x="1937655" y="3352800"/>
                <a:chExt cx="2749552" cy="881743"/>
              </a:xfrm>
            </p:grpSpPr>
            <p:grpSp>
              <p:nvGrpSpPr>
                <p:cNvPr id="149" name="组合 148"/>
                <p:cNvGrpSpPr/>
                <p:nvPr/>
              </p:nvGrpSpPr>
              <p:grpSpPr>
                <a:xfrm>
                  <a:off x="1937655" y="3352800"/>
                  <a:ext cx="1360716" cy="881743"/>
                  <a:chOff x="1937655" y="3352800"/>
                  <a:chExt cx="1360716" cy="881743"/>
                </a:xfrm>
              </p:grpSpPr>
              <p:sp>
                <p:nvSpPr>
                  <p:cNvPr id="151" name="矩形 150"/>
                  <p:cNvSpPr/>
                  <p:nvPr/>
                </p:nvSpPr>
                <p:spPr>
                  <a:xfrm>
                    <a:off x="2721429" y="3352800"/>
                    <a:ext cx="576942" cy="881743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zh-CN" sz="2800" dirty="0" smtClean="0"/>
                      <a:t>&amp;</a:t>
                    </a:r>
                    <a:endParaRPr lang="zh-CN" altLang="en-US" dirty="0"/>
                  </a:p>
                </p:txBody>
              </p:sp>
              <p:cxnSp>
                <p:nvCxnSpPr>
                  <p:cNvPr id="152" name="直接连接符 151"/>
                  <p:cNvCxnSpPr/>
                  <p:nvPr/>
                </p:nvCxnSpPr>
                <p:spPr>
                  <a:xfrm>
                    <a:off x="2121333" y="3516086"/>
                    <a:ext cx="60009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直接连接符 152"/>
                  <p:cNvCxnSpPr/>
                  <p:nvPr/>
                </p:nvCxnSpPr>
                <p:spPr>
                  <a:xfrm>
                    <a:off x="1937655" y="3984172"/>
                    <a:ext cx="78377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0" name="直接连接符 149"/>
                <p:cNvCxnSpPr/>
                <p:nvPr/>
              </p:nvCxnSpPr>
              <p:spPr>
                <a:xfrm>
                  <a:off x="3298371" y="3765096"/>
                  <a:ext cx="138883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组合 125"/>
              <p:cNvGrpSpPr/>
              <p:nvPr/>
            </p:nvGrpSpPr>
            <p:grpSpPr>
              <a:xfrm>
                <a:off x="2128260" y="5720683"/>
                <a:ext cx="1667885" cy="881743"/>
                <a:chOff x="2107479" y="3352800"/>
                <a:chExt cx="1667885" cy="881743"/>
              </a:xfrm>
            </p:grpSpPr>
            <p:grpSp>
              <p:nvGrpSpPr>
                <p:cNvPr id="144" name="组合 143"/>
                <p:cNvGrpSpPr/>
                <p:nvPr/>
              </p:nvGrpSpPr>
              <p:grpSpPr>
                <a:xfrm>
                  <a:off x="2107479" y="3352800"/>
                  <a:ext cx="1190892" cy="881743"/>
                  <a:chOff x="2107479" y="3352800"/>
                  <a:chExt cx="1190892" cy="881743"/>
                </a:xfrm>
              </p:grpSpPr>
              <p:sp>
                <p:nvSpPr>
                  <p:cNvPr id="146" name="矩形 145"/>
                  <p:cNvSpPr/>
                  <p:nvPr/>
                </p:nvSpPr>
                <p:spPr>
                  <a:xfrm>
                    <a:off x="2721429" y="3352800"/>
                    <a:ext cx="576942" cy="881743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zh-CN" sz="2800" dirty="0" smtClean="0"/>
                      <a:t>&amp;</a:t>
                    </a:r>
                    <a:endParaRPr lang="zh-CN" altLang="en-US" dirty="0"/>
                  </a:p>
                </p:txBody>
              </p:sp>
              <p:cxnSp>
                <p:nvCxnSpPr>
                  <p:cNvPr id="147" name="直接连接符 146"/>
                  <p:cNvCxnSpPr/>
                  <p:nvPr/>
                </p:nvCxnSpPr>
                <p:spPr>
                  <a:xfrm>
                    <a:off x="2107479" y="3516086"/>
                    <a:ext cx="61395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直接连接符 147"/>
                  <p:cNvCxnSpPr/>
                  <p:nvPr/>
                </p:nvCxnSpPr>
                <p:spPr>
                  <a:xfrm>
                    <a:off x="2383541" y="3984172"/>
                    <a:ext cx="33788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3298371" y="3793671"/>
                  <a:ext cx="4769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矩形 126"/>
              <p:cNvSpPr/>
              <p:nvPr/>
            </p:nvSpPr>
            <p:spPr>
              <a:xfrm>
                <a:off x="1614828" y="3348531"/>
                <a:ext cx="346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</a:rPr>
                  <a:t>A</a:t>
                </a:r>
                <a:endParaRPr lang="zh-CN" altLang="en-US" dirty="0"/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1614828" y="3787934"/>
                <a:ext cx="3289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</a:rPr>
                  <a:t>B</a:t>
                </a:r>
                <a:endParaRPr lang="zh-CN" altLang="en-US" dirty="0"/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1601243" y="4962318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</a:rPr>
                  <a:t>C</a:t>
                </a:r>
                <a:endParaRPr lang="zh-CN" altLang="en-US" dirty="0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2074260" y="3936377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1" name="直接连接符 130"/>
              <p:cNvCxnSpPr>
                <a:stCxn id="130" idx="0"/>
              </p:cNvCxnSpPr>
              <p:nvPr/>
            </p:nvCxnSpPr>
            <p:spPr>
              <a:xfrm>
                <a:off x="2128260" y="3936377"/>
                <a:ext cx="0" cy="743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>
                <a:off x="2128260" y="5146984"/>
                <a:ext cx="0" cy="743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3" name="椭圆 132"/>
              <p:cNvSpPr/>
              <p:nvPr/>
            </p:nvSpPr>
            <p:spPr>
              <a:xfrm>
                <a:off x="2070293" y="5099758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2350322" y="3462086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5" name="直接连接符 134"/>
              <p:cNvCxnSpPr>
                <a:stCxn id="134" idx="0"/>
              </p:cNvCxnSpPr>
              <p:nvPr/>
            </p:nvCxnSpPr>
            <p:spPr>
              <a:xfrm>
                <a:off x="2404322" y="3462086"/>
                <a:ext cx="0" cy="28899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136" name="组合 135"/>
              <p:cNvGrpSpPr/>
              <p:nvPr/>
            </p:nvGrpSpPr>
            <p:grpSpPr>
              <a:xfrm>
                <a:off x="3796145" y="4441114"/>
                <a:ext cx="2227738" cy="881743"/>
                <a:chOff x="1823438" y="3800475"/>
                <a:chExt cx="2227738" cy="881743"/>
              </a:xfrm>
            </p:grpSpPr>
            <p:grpSp>
              <p:nvGrpSpPr>
                <p:cNvPr id="139" name="组合 138"/>
                <p:cNvGrpSpPr/>
                <p:nvPr/>
              </p:nvGrpSpPr>
              <p:grpSpPr>
                <a:xfrm>
                  <a:off x="1823438" y="3800475"/>
                  <a:ext cx="1474933" cy="881743"/>
                  <a:chOff x="1823438" y="3800475"/>
                  <a:chExt cx="1474933" cy="881743"/>
                </a:xfrm>
              </p:grpSpPr>
              <p:sp>
                <p:nvSpPr>
                  <p:cNvPr id="141" name="矩形 140"/>
                  <p:cNvSpPr/>
                  <p:nvPr/>
                </p:nvSpPr>
                <p:spPr>
                  <a:xfrm>
                    <a:off x="2721429" y="3800475"/>
                    <a:ext cx="576942" cy="881743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 eaLnBrk="0" hangingPunct="0">
                      <a:lnSpc>
                        <a:spcPct val="135000"/>
                      </a:lnSpc>
                    </a:pPr>
                    <a:r>
                      <a:rPr kumimoji="1" lang="en-US" altLang="zh-CN" sz="2400" b="1" dirty="0">
                        <a:solidFill>
                          <a:srgbClr val="9900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≥1</a:t>
                    </a:r>
                    <a:endParaRPr kumimoji="1" lang="zh-CN" altLang="en-US" sz="2400" b="1" dirty="0">
                      <a:solidFill>
                        <a:srgbClr val="990033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2275443" y="3954236"/>
                    <a:ext cx="44598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1823438" y="4517572"/>
                    <a:ext cx="89798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0" name="直接连接符 139"/>
                <p:cNvCxnSpPr/>
                <p:nvPr/>
              </p:nvCxnSpPr>
              <p:spPr>
                <a:xfrm>
                  <a:off x="3298371" y="4241346"/>
                  <a:ext cx="75280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>
              <a:xfrm>
                <a:off x="3796145" y="5153758"/>
                <a:ext cx="0" cy="10077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8" name="矩形 137"/>
              <p:cNvSpPr/>
              <p:nvPr/>
            </p:nvSpPr>
            <p:spPr>
              <a:xfrm>
                <a:off x="5624663" y="4512653"/>
                <a:ext cx="4652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latin typeface="+mn-ea"/>
                    <a:cs typeface="Times New Roman" panose="02020603050405020304" pitchFamily="18" charset="0"/>
                  </a:rPr>
                  <a:t>F</a:t>
                </a:r>
                <a:endParaRPr lang="zh-CN" altLang="en-US" dirty="0"/>
              </a:p>
            </p:txBody>
          </p:sp>
        </p:grpSp>
        <p:cxnSp>
          <p:nvCxnSpPr>
            <p:cNvPr id="123" name="直接连接符 122"/>
            <p:cNvCxnSpPr/>
            <p:nvPr/>
          </p:nvCxnSpPr>
          <p:spPr>
            <a:xfrm>
              <a:off x="4977492" y="3680085"/>
              <a:ext cx="0" cy="8069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10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8.8.1 </a:t>
            </a:r>
            <a:r>
              <a:rPr lang="zh-CN" altLang="en-US" sz="2400" b="1" spc="300" dirty="0">
                <a:latin typeface="+mj-ea"/>
                <a:ea typeface="+mj-ea"/>
              </a:rPr>
              <a:t>逻辑函数的表示方法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259284" y="761752"/>
            <a:ext cx="0" cy="609624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41" name="组合 140"/>
          <p:cNvGrpSpPr/>
          <p:nvPr/>
        </p:nvGrpSpPr>
        <p:grpSpPr>
          <a:xfrm>
            <a:off x="315464" y="4253647"/>
            <a:ext cx="4874408" cy="1614207"/>
            <a:chOff x="315464" y="4767997"/>
            <a:chExt cx="4874408" cy="1614207"/>
          </a:xfrm>
        </p:grpSpPr>
        <p:sp>
          <p:nvSpPr>
            <p:cNvPr id="52" name="矩形 51"/>
            <p:cNvSpPr/>
            <p:nvPr/>
          </p:nvSpPr>
          <p:spPr>
            <a:xfrm>
              <a:off x="315464" y="4968052"/>
              <a:ext cx="11208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2800" dirty="0" smtClean="0">
                  <a:solidFill>
                    <a:srgbClr val="FF0000"/>
                  </a:solidFill>
                  <a:latin typeface="+mn-ea"/>
                </a:rPr>
                <a:t>F=AB</a:t>
              </a:r>
              <a:endParaRPr lang="en-US" altLang="zh-CN" sz="2800" dirty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444761" y="5858984"/>
              <a:ext cx="1386918" cy="523220"/>
              <a:chOff x="267400" y="5611858"/>
              <a:chExt cx="1386918" cy="523220"/>
            </a:xfrm>
          </p:grpSpPr>
          <p:sp>
            <p:nvSpPr>
              <p:cNvPr id="121" name="矩形 120"/>
              <p:cNvSpPr/>
              <p:nvPr/>
            </p:nvSpPr>
            <p:spPr>
              <a:xfrm>
                <a:off x="267400" y="5611858"/>
                <a:ext cx="13869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lang="en-US" altLang="zh-CN" sz="2800" dirty="0" smtClean="0">
                    <a:solidFill>
                      <a:srgbClr val="FF0000"/>
                    </a:solidFill>
                    <a:latin typeface="+mn-ea"/>
                  </a:rPr>
                  <a:t>F=A+B</a:t>
                </a:r>
                <a:endParaRPr lang="en-US" altLang="zh-CN" sz="28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cxnSp>
            <p:nvCxnSpPr>
              <p:cNvPr id="122" name="直接连接符 121"/>
              <p:cNvCxnSpPr/>
              <p:nvPr/>
            </p:nvCxnSpPr>
            <p:spPr>
              <a:xfrm>
                <a:off x="344190" y="5628829"/>
                <a:ext cx="190605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830865" y="5630908"/>
                <a:ext cx="190605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>
                <a:off x="1326165" y="5630908"/>
                <a:ext cx="190605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组合 59"/>
            <p:cNvGrpSpPr/>
            <p:nvPr/>
          </p:nvGrpSpPr>
          <p:grpSpPr>
            <a:xfrm>
              <a:off x="1662472" y="5025202"/>
              <a:ext cx="1120820" cy="523220"/>
              <a:chOff x="1888307" y="4968052"/>
              <a:chExt cx="1120820" cy="523220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1888307" y="4968052"/>
                <a:ext cx="11208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lang="en-US" altLang="zh-CN" sz="2800" dirty="0" smtClean="0">
                    <a:solidFill>
                      <a:srgbClr val="FF0000"/>
                    </a:solidFill>
                    <a:latin typeface="+mn-ea"/>
                  </a:rPr>
                  <a:t>F=AB</a:t>
                </a:r>
                <a:endParaRPr lang="en-US" altLang="zh-CN" sz="28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cxnSp>
            <p:nvCxnSpPr>
              <p:cNvPr id="126" name="直接连接符 125"/>
              <p:cNvCxnSpPr/>
              <p:nvPr/>
            </p:nvCxnSpPr>
            <p:spPr>
              <a:xfrm>
                <a:off x="1981785" y="4968052"/>
                <a:ext cx="190605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2501249" y="4968052"/>
                <a:ext cx="375176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28" name="矩形 127"/>
            <p:cNvSpPr/>
            <p:nvPr/>
          </p:nvSpPr>
          <p:spPr>
            <a:xfrm>
              <a:off x="2722991" y="4767997"/>
              <a:ext cx="61454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9600" dirty="0" smtClean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lang="en-US" altLang="zh-CN" sz="9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33" name="组合 132"/>
            <p:cNvGrpSpPr/>
            <p:nvPr/>
          </p:nvGrpSpPr>
          <p:grpSpPr>
            <a:xfrm>
              <a:off x="752049" y="5472222"/>
              <a:ext cx="740642" cy="629322"/>
              <a:chOff x="752049" y="5472222"/>
              <a:chExt cx="568887" cy="629322"/>
            </a:xfrm>
          </p:grpSpPr>
          <p:cxnSp>
            <p:nvCxnSpPr>
              <p:cNvPr id="130" name="直接连接符 129"/>
              <p:cNvCxnSpPr/>
              <p:nvPr/>
            </p:nvCxnSpPr>
            <p:spPr>
              <a:xfrm>
                <a:off x="752049" y="5472222"/>
                <a:ext cx="0" cy="6293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/>
              <p:cNvCxnSpPr/>
              <p:nvPr/>
            </p:nvCxnSpPr>
            <p:spPr>
              <a:xfrm>
                <a:off x="752049" y="6101544"/>
                <a:ext cx="56888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34" name="矩形 133"/>
            <p:cNvSpPr/>
            <p:nvPr/>
          </p:nvSpPr>
          <p:spPr>
            <a:xfrm>
              <a:off x="738657" y="5731724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+mn-ea"/>
                </a:rPr>
                <a:t>反演</a:t>
              </a:r>
              <a:endParaRPr lang="en-US" altLang="zh-CN" sz="2000" dirty="0">
                <a:solidFill>
                  <a:srgbClr val="000099"/>
                </a:solidFill>
                <a:latin typeface="+mn-ea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3302817" y="5413461"/>
              <a:ext cx="188705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2800" dirty="0" smtClean="0">
                  <a:solidFill>
                    <a:srgbClr val="FF0000"/>
                  </a:solidFill>
                  <a:latin typeface="+mn-ea"/>
                </a:rPr>
                <a:t>A+B = AB</a:t>
              </a:r>
              <a:endParaRPr lang="en-US" altLang="zh-CN" sz="2800" dirty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138" name="直接连接符 137"/>
            <p:cNvCxnSpPr/>
            <p:nvPr/>
          </p:nvCxnSpPr>
          <p:spPr>
            <a:xfrm>
              <a:off x="3437657" y="5432511"/>
              <a:ext cx="190605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3932957" y="5432511"/>
              <a:ext cx="190605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4662059" y="5432511"/>
              <a:ext cx="375176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48" name="组合 147"/>
          <p:cNvGrpSpPr/>
          <p:nvPr/>
        </p:nvGrpSpPr>
        <p:grpSpPr>
          <a:xfrm>
            <a:off x="2925721" y="5736340"/>
            <a:ext cx="1314450" cy="881743"/>
            <a:chOff x="3133725" y="5736340"/>
            <a:chExt cx="1314450" cy="881743"/>
          </a:xfrm>
        </p:grpSpPr>
        <p:sp>
          <p:nvSpPr>
            <p:cNvPr id="142" name="矩形 141"/>
            <p:cNvSpPr/>
            <p:nvPr/>
          </p:nvSpPr>
          <p:spPr>
            <a:xfrm>
              <a:off x="3575037" y="5736340"/>
              <a:ext cx="576942" cy="881743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eaLnBrk="0" hangingPunct="0">
                <a:lnSpc>
                  <a:spcPct val="135000"/>
                </a:lnSpc>
              </a:pPr>
              <a:r>
                <a:rPr kumimoji="1" lang="en-US" altLang="zh-CN" sz="2400" b="1" dirty="0">
                  <a:solidFill>
                    <a:srgbClr val="99003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≥1</a:t>
              </a:r>
              <a:endParaRPr kumimoji="1" lang="zh-CN" altLang="en-US" sz="2400" b="1" dirty="0">
                <a:solidFill>
                  <a:srgbClr val="990033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43" name="直接连接符 142"/>
            <p:cNvCxnSpPr/>
            <p:nvPr/>
          </p:nvCxnSpPr>
          <p:spPr>
            <a:xfrm>
              <a:off x="4151979" y="6177211"/>
              <a:ext cx="2961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3133725" y="5899626"/>
              <a:ext cx="45253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3133725" y="6367712"/>
              <a:ext cx="30013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6" name="椭圆 145"/>
            <p:cNvSpPr/>
            <p:nvPr/>
          </p:nvSpPr>
          <p:spPr>
            <a:xfrm>
              <a:off x="3419400" y="5834437"/>
              <a:ext cx="144000" cy="144000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3409562" y="6298051"/>
              <a:ext cx="144000" cy="144000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4624745" y="5736340"/>
            <a:ext cx="1499528" cy="881743"/>
            <a:chOff x="7286625" y="5217374"/>
            <a:chExt cx="1499528" cy="881743"/>
          </a:xfrm>
        </p:grpSpPr>
        <p:sp>
          <p:nvSpPr>
            <p:cNvPr id="152" name="矩形 151"/>
            <p:cNvSpPr/>
            <p:nvPr/>
          </p:nvSpPr>
          <p:spPr>
            <a:xfrm>
              <a:off x="7732218" y="5217374"/>
              <a:ext cx="576942" cy="881743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dirty="0" smtClean="0"/>
                <a:t>&amp;</a:t>
              </a:r>
              <a:endParaRPr lang="zh-CN" altLang="en-US" dirty="0"/>
            </a:p>
          </p:txBody>
        </p:sp>
        <p:cxnSp>
          <p:nvCxnSpPr>
            <p:cNvPr id="153" name="直接连接符 152"/>
            <p:cNvCxnSpPr/>
            <p:nvPr/>
          </p:nvCxnSpPr>
          <p:spPr>
            <a:xfrm>
              <a:off x="7286625" y="5380660"/>
              <a:ext cx="4455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7286625" y="5848746"/>
              <a:ext cx="4455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8309160" y="5658245"/>
              <a:ext cx="4769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56" name="椭圆 155"/>
            <p:cNvSpPr/>
            <p:nvPr/>
          </p:nvSpPr>
          <p:spPr>
            <a:xfrm>
              <a:off x="8326528" y="5590322"/>
              <a:ext cx="144000" cy="144000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726138" y="956802"/>
            <a:ext cx="4488658" cy="3253895"/>
            <a:chOff x="6346027" y="1387431"/>
            <a:chExt cx="4488658" cy="3253895"/>
          </a:xfrm>
        </p:grpSpPr>
        <p:grpSp>
          <p:nvGrpSpPr>
            <p:cNvPr id="218" name="组合 217"/>
            <p:cNvGrpSpPr/>
            <p:nvPr/>
          </p:nvGrpSpPr>
          <p:grpSpPr>
            <a:xfrm>
              <a:off x="6346027" y="1387431"/>
              <a:ext cx="4488658" cy="3253895"/>
              <a:chOff x="2330585" y="3240682"/>
              <a:chExt cx="4488658" cy="3253895"/>
            </a:xfrm>
          </p:grpSpPr>
          <p:grpSp>
            <p:nvGrpSpPr>
              <p:cNvPr id="225" name="组合 224"/>
              <p:cNvGrpSpPr/>
              <p:nvPr/>
            </p:nvGrpSpPr>
            <p:grpSpPr>
              <a:xfrm>
                <a:off x="2330585" y="3240682"/>
                <a:ext cx="4488658" cy="3253895"/>
                <a:chOff x="1601243" y="3348531"/>
                <a:chExt cx="4488658" cy="3253895"/>
              </a:xfrm>
            </p:grpSpPr>
            <p:grpSp>
              <p:nvGrpSpPr>
                <p:cNvPr id="227" name="组合 226"/>
                <p:cNvGrpSpPr/>
                <p:nvPr/>
              </p:nvGrpSpPr>
              <p:grpSpPr>
                <a:xfrm>
                  <a:off x="1937655" y="3352800"/>
                  <a:ext cx="2307484" cy="881743"/>
                  <a:chOff x="1937655" y="3352800"/>
                  <a:chExt cx="2307484" cy="881743"/>
                </a:xfrm>
              </p:grpSpPr>
              <p:grpSp>
                <p:nvGrpSpPr>
                  <p:cNvPr id="257" name="组合 256"/>
                  <p:cNvGrpSpPr/>
                  <p:nvPr/>
                </p:nvGrpSpPr>
                <p:grpSpPr>
                  <a:xfrm>
                    <a:off x="1937655" y="3352800"/>
                    <a:ext cx="1360716" cy="881743"/>
                    <a:chOff x="1937655" y="3352800"/>
                    <a:chExt cx="1360716" cy="881743"/>
                  </a:xfrm>
                </p:grpSpPr>
                <p:sp>
                  <p:nvSpPr>
                    <p:cNvPr id="259" name="矩形 258"/>
                    <p:cNvSpPr/>
                    <p:nvPr/>
                  </p:nvSpPr>
                  <p:spPr>
                    <a:xfrm>
                      <a:off x="2721429" y="3352800"/>
                      <a:ext cx="576942" cy="881743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altLang="zh-CN" sz="2800" dirty="0" smtClean="0"/>
                        <a:t>&amp;</a:t>
                      </a:r>
                      <a:endParaRPr lang="zh-CN" altLang="en-US" dirty="0"/>
                    </a:p>
                  </p:txBody>
                </p:sp>
                <p:cxnSp>
                  <p:nvCxnSpPr>
                    <p:cNvPr id="260" name="直接连接符 259"/>
                    <p:cNvCxnSpPr/>
                    <p:nvPr/>
                  </p:nvCxnSpPr>
                  <p:spPr>
                    <a:xfrm>
                      <a:off x="1937657" y="3516086"/>
                      <a:ext cx="783772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1" name="直接连接符 260"/>
                    <p:cNvCxnSpPr/>
                    <p:nvPr/>
                  </p:nvCxnSpPr>
                  <p:spPr>
                    <a:xfrm>
                      <a:off x="1937655" y="3984172"/>
                      <a:ext cx="783772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8" name="直接连接符 257"/>
                  <p:cNvCxnSpPr/>
                  <p:nvPr/>
                </p:nvCxnSpPr>
                <p:spPr>
                  <a:xfrm>
                    <a:off x="3298371" y="3793671"/>
                    <a:ext cx="9467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8" name="组合 227"/>
                <p:cNvGrpSpPr/>
                <p:nvPr/>
              </p:nvGrpSpPr>
              <p:grpSpPr>
                <a:xfrm>
                  <a:off x="1944582" y="4516582"/>
                  <a:ext cx="2749552" cy="881743"/>
                  <a:chOff x="1937655" y="3352800"/>
                  <a:chExt cx="2749552" cy="881743"/>
                </a:xfrm>
              </p:grpSpPr>
              <p:grpSp>
                <p:nvGrpSpPr>
                  <p:cNvPr id="252" name="组合 251"/>
                  <p:cNvGrpSpPr/>
                  <p:nvPr/>
                </p:nvGrpSpPr>
                <p:grpSpPr>
                  <a:xfrm>
                    <a:off x="1937655" y="3352800"/>
                    <a:ext cx="1360716" cy="881743"/>
                    <a:chOff x="1937655" y="3352800"/>
                    <a:chExt cx="1360716" cy="881743"/>
                  </a:xfrm>
                </p:grpSpPr>
                <p:sp>
                  <p:nvSpPr>
                    <p:cNvPr id="254" name="矩形 253"/>
                    <p:cNvSpPr/>
                    <p:nvPr/>
                  </p:nvSpPr>
                  <p:spPr>
                    <a:xfrm>
                      <a:off x="2721429" y="3352800"/>
                      <a:ext cx="576942" cy="881743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altLang="zh-CN" sz="2800" dirty="0" smtClean="0"/>
                        <a:t>&amp;</a:t>
                      </a:r>
                      <a:endParaRPr lang="zh-CN" altLang="en-US" dirty="0"/>
                    </a:p>
                  </p:txBody>
                </p:sp>
                <p:cxnSp>
                  <p:nvCxnSpPr>
                    <p:cNvPr id="255" name="直接连接符 254"/>
                    <p:cNvCxnSpPr/>
                    <p:nvPr/>
                  </p:nvCxnSpPr>
                  <p:spPr>
                    <a:xfrm>
                      <a:off x="2121333" y="3516086"/>
                      <a:ext cx="600096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直接连接符 255"/>
                    <p:cNvCxnSpPr/>
                    <p:nvPr/>
                  </p:nvCxnSpPr>
                  <p:spPr>
                    <a:xfrm>
                      <a:off x="1937655" y="3984172"/>
                      <a:ext cx="783772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3" name="直接连接符 252"/>
                  <p:cNvCxnSpPr/>
                  <p:nvPr/>
                </p:nvCxnSpPr>
                <p:spPr>
                  <a:xfrm>
                    <a:off x="3298371" y="3765096"/>
                    <a:ext cx="13888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9" name="组合 228"/>
                <p:cNvGrpSpPr/>
                <p:nvPr/>
              </p:nvGrpSpPr>
              <p:grpSpPr>
                <a:xfrm>
                  <a:off x="2128260" y="5720683"/>
                  <a:ext cx="1667885" cy="881743"/>
                  <a:chOff x="2107479" y="3352800"/>
                  <a:chExt cx="1667885" cy="881743"/>
                </a:xfrm>
              </p:grpSpPr>
              <p:grpSp>
                <p:nvGrpSpPr>
                  <p:cNvPr id="247" name="组合 246"/>
                  <p:cNvGrpSpPr/>
                  <p:nvPr/>
                </p:nvGrpSpPr>
                <p:grpSpPr>
                  <a:xfrm>
                    <a:off x="2107479" y="3352800"/>
                    <a:ext cx="1190892" cy="881743"/>
                    <a:chOff x="2107479" y="3352800"/>
                    <a:chExt cx="1190892" cy="881743"/>
                  </a:xfrm>
                </p:grpSpPr>
                <p:sp>
                  <p:nvSpPr>
                    <p:cNvPr id="249" name="矩形 248"/>
                    <p:cNvSpPr/>
                    <p:nvPr/>
                  </p:nvSpPr>
                  <p:spPr>
                    <a:xfrm>
                      <a:off x="2721429" y="3352800"/>
                      <a:ext cx="576942" cy="881743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altLang="zh-CN" sz="2800" dirty="0" smtClean="0"/>
                        <a:t>&amp;</a:t>
                      </a:r>
                      <a:endParaRPr lang="zh-CN" altLang="en-US" dirty="0"/>
                    </a:p>
                  </p:txBody>
                </p:sp>
                <p:cxnSp>
                  <p:nvCxnSpPr>
                    <p:cNvPr id="250" name="直接连接符 249"/>
                    <p:cNvCxnSpPr/>
                    <p:nvPr/>
                  </p:nvCxnSpPr>
                  <p:spPr>
                    <a:xfrm>
                      <a:off x="2107479" y="3516086"/>
                      <a:ext cx="61395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1" name="直接连接符 250"/>
                    <p:cNvCxnSpPr/>
                    <p:nvPr/>
                  </p:nvCxnSpPr>
                  <p:spPr>
                    <a:xfrm>
                      <a:off x="2383541" y="3984172"/>
                      <a:ext cx="337886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48" name="直接连接符 247"/>
                  <p:cNvCxnSpPr/>
                  <p:nvPr/>
                </p:nvCxnSpPr>
                <p:spPr>
                  <a:xfrm>
                    <a:off x="3298371" y="3793671"/>
                    <a:ext cx="47699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0" name="矩形 229"/>
                <p:cNvSpPr/>
                <p:nvPr/>
              </p:nvSpPr>
              <p:spPr>
                <a:xfrm>
                  <a:off x="1614828" y="3348531"/>
                  <a:ext cx="3465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+mn-ea"/>
                      <a:cs typeface="Times New Roman" panose="02020603050405020304" pitchFamily="18" charset="0"/>
                    </a:rPr>
                    <a:t>A</a:t>
                  </a:r>
                  <a:endParaRPr lang="zh-CN" altLang="en-US" dirty="0"/>
                </a:p>
              </p:txBody>
            </p:sp>
            <p:sp>
              <p:nvSpPr>
                <p:cNvPr id="231" name="矩形 230"/>
                <p:cNvSpPr/>
                <p:nvPr/>
              </p:nvSpPr>
              <p:spPr>
                <a:xfrm>
                  <a:off x="1614828" y="3787934"/>
                  <a:ext cx="3289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+mn-ea"/>
                      <a:cs typeface="Times New Roman" panose="02020603050405020304" pitchFamily="18" charset="0"/>
                    </a:rPr>
                    <a:t>B</a:t>
                  </a:r>
                  <a:endParaRPr lang="zh-CN" altLang="en-US" dirty="0"/>
                </a:p>
              </p:txBody>
            </p:sp>
            <p:sp>
              <p:nvSpPr>
                <p:cNvPr id="232" name="矩形 231"/>
                <p:cNvSpPr/>
                <p:nvPr/>
              </p:nvSpPr>
              <p:spPr>
                <a:xfrm>
                  <a:off x="1601243" y="4962318"/>
                  <a:ext cx="3385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+mn-ea"/>
                      <a:cs typeface="Times New Roman" panose="02020603050405020304" pitchFamily="18" charset="0"/>
                    </a:rPr>
                    <a:t>C</a:t>
                  </a:r>
                  <a:endParaRPr lang="zh-CN" altLang="en-US" dirty="0"/>
                </a:p>
              </p:txBody>
            </p:sp>
            <p:sp>
              <p:nvSpPr>
                <p:cNvPr id="233" name="椭圆 232"/>
                <p:cNvSpPr/>
                <p:nvPr/>
              </p:nvSpPr>
              <p:spPr>
                <a:xfrm>
                  <a:off x="2074260" y="3936377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34" name="直接连接符 233"/>
                <p:cNvCxnSpPr>
                  <a:stCxn id="233" idx="0"/>
                </p:cNvCxnSpPr>
                <p:nvPr/>
              </p:nvCxnSpPr>
              <p:spPr>
                <a:xfrm>
                  <a:off x="2128260" y="3936377"/>
                  <a:ext cx="0" cy="74349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直接连接符 234"/>
                <p:cNvCxnSpPr/>
                <p:nvPr/>
              </p:nvCxnSpPr>
              <p:spPr>
                <a:xfrm>
                  <a:off x="2128260" y="5146984"/>
                  <a:ext cx="0" cy="74349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236" name="椭圆 235"/>
                <p:cNvSpPr/>
                <p:nvPr/>
              </p:nvSpPr>
              <p:spPr>
                <a:xfrm>
                  <a:off x="2070293" y="5099758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7" name="椭圆 236"/>
                <p:cNvSpPr/>
                <p:nvPr/>
              </p:nvSpPr>
              <p:spPr>
                <a:xfrm>
                  <a:off x="2350322" y="3462086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38" name="直接连接符 237"/>
                <p:cNvCxnSpPr>
                  <a:stCxn id="237" idx="0"/>
                </p:cNvCxnSpPr>
                <p:nvPr/>
              </p:nvCxnSpPr>
              <p:spPr>
                <a:xfrm>
                  <a:off x="2404322" y="3462086"/>
                  <a:ext cx="0" cy="288996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grpSp>
              <p:nvGrpSpPr>
                <p:cNvPr id="239" name="组合 238"/>
                <p:cNvGrpSpPr/>
                <p:nvPr/>
              </p:nvGrpSpPr>
              <p:grpSpPr>
                <a:xfrm>
                  <a:off x="3796145" y="4441114"/>
                  <a:ext cx="2227738" cy="881743"/>
                  <a:chOff x="1823438" y="3800475"/>
                  <a:chExt cx="2227738" cy="881743"/>
                </a:xfrm>
              </p:grpSpPr>
              <p:grpSp>
                <p:nvGrpSpPr>
                  <p:cNvPr id="242" name="组合 241"/>
                  <p:cNvGrpSpPr/>
                  <p:nvPr/>
                </p:nvGrpSpPr>
                <p:grpSpPr>
                  <a:xfrm>
                    <a:off x="1823438" y="3800475"/>
                    <a:ext cx="1474933" cy="881743"/>
                    <a:chOff x="1823438" y="3800475"/>
                    <a:chExt cx="1474933" cy="881743"/>
                  </a:xfrm>
                </p:grpSpPr>
                <p:sp>
                  <p:nvSpPr>
                    <p:cNvPr id="244" name="矩形 243"/>
                    <p:cNvSpPr/>
                    <p:nvPr/>
                  </p:nvSpPr>
                  <p:spPr>
                    <a:xfrm>
                      <a:off x="2721429" y="3800475"/>
                      <a:ext cx="576942" cy="881743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 eaLnBrk="0" hangingPunct="0">
                        <a:lnSpc>
                          <a:spcPct val="135000"/>
                        </a:lnSpc>
                      </a:pPr>
                      <a:r>
                        <a:rPr kumimoji="1" lang="en-US" altLang="zh-CN" sz="2400" b="1" dirty="0">
                          <a:solidFill>
                            <a:srgbClr val="9900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≥1</a:t>
                      </a:r>
                      <a:endParaRPr kumimoji="1" lang="zh-CN" altLang="en-US" sz="2400" b="1" dirty="0">
                        <a:solidFill>
                          <a:srgbClr val="9900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cxnSp>
                  <p:nvCxnSpPr>
                    <p:cNvPr id="245" name="直接连接符 244"/>
                    <p:cNvCxnSpPr/>
                    <p:nvPr/>
                  </p:nvCxnSpPr>
                  <p:spPr>
                    <a:xfrm>
                      <a:off x="2275443" y="3954236"/>
                      <a:ext cx="445986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6" name="直接连接符 245"/>
                    <p:cNvCxnSpPr/>
                    <p:nvPr/>
                  </p:nvCxnSpPr>
                  <p:spPr>
                    <a:xfrm>
                      <a:off x="1823438" y="4517572"/>
                      <a:ext cx="897989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43" name="直接连接符 242"/>
                  <p:cNvCxnSpPr/>
                  <p:nvPr/>
                </p:nvCxnSpPr>
                <p:spPr>
                  <a:xfrm>
                    <a:off x="3298371" y="4241346"/>
                    <a:ext cx="75280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0" name="直接连接符 239"/>
                <p:cNvCxnSpPr/>
                <p:nvPr/>
              </p:nvCxnSpPr>
              <p:spPr>
                <a:xfrm>
                  <a:off x="3796145" y="5153758"/>
                  <a:ext cx="0" cy="10077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241" name="矩形 240"/>
                <p:cNvSpPr/>
                <p:nvPr/>
              </p:nvSpPr>
              <p:spPr>
                <a:xfrm>
                  <a:off x="5624663" y="4512653"/>
                  <a:ext cx="4652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 smtClean="0">
                      <a:latin typeface="+mn-ea"/>
                      <a:cs typeface="Times New Roman" panose="02020603050405020304" pitchFamily="18" charset="0"/>
                    </a:rPr>
                    <a:t>F</a:t>
                  </a:r>
                  <a:endParaRPr lang="zh-CN" altLang="en-US" dirty="0"/>
                </a:p>
              </p:txBody>
            </p:sp>
          </p:grpSp>
          <p:cxnSp>
            <p:nvCxnSpPr>
              <p:cNvPr id="226" name="直接连接符 225"/>
              <p:cNvCxnSpPr/>
              <p:nvPr/>
            </p:nvCxnSpPr>
            <p:spPr>
              <a:xfrm>
                <a:off x="4977492" y="3680085"/>
                <a:ext cx="0" cy="8069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19" name="椭圆 218"/>
            <p:cNvSpPr/>
            <p:nvPr/>
          </p:nvSpPr>
          <p:spPr>
            <a:xfrm>
              <a:off x="8056494" y="1747887"/>
              <a:ext cx="144000" cy="144000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/>
            <p:nvPr/>
          </p:nvSpPr>
          <p:spPr>
            <a:xfrm>
              <a:off x="8062209" y="2914181"/>
              <a:ext cx="144000" cy="144000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/>
            <p:nvPr/>
          </p:nvSpPr>
          <p:spPr>
            <a:xfrm>
              <a:off x="9275699" y="2875675"/>
              <a:ext cx="144000" cy="144000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/>
            <p:nvPr/>
          </p:nvSpPr>
          <p:spPr>
            <a:xfrm>
              <a:off x="9275699" y="2577289"/>
              <a:ext cx="144000" cy="144000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/>
            <p:nvPr/>
          </p:nvSpPr>
          <p:spPr>
            <a:xfrm>
              <a:off x="8082403" y="4109362"/>
              <a:ext cx="144000" cy="144000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/>
            <p:nvPr/>
          </p:nvSpPr>
          <p:spPr>
            <a:xfrm>
              <a:off x="9275699" y="3138419"/>
              <a:ext cx="144000" cy="144000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2" name="组合 261"/>
          <p:cNvGrpSpPr/>
          <p:nvPr/>
        </p:nvGrpSpPr>
        <p:grpSpPr>
          <a:xfrm>
            <a:off x="6649146" y="962098"/>
            <a:ext cx="4488658" cy="3253895"/>
            <a:chOff x="6346027" y="1387431"/>
            <a:chExt cx="4488658" cy="3253895"/>
          </a:xfrm>
        </p:grpSpPr>
        <p:grpSp>
          <p:nvGrpSpPr>
            <p:cNvPr id="263" name="组合 262"/>
            <p:cNvGrpSpPr/>
            <p:nvPr/>
          </p:nvGrpSpPr>
          <p:grpSpPr>
            <a:xfrm>
              <a:off x="6346027" y="1387431"/>
              <a:ext cx="4488658" cy="3253895"/>
              <a:chOff x="2330585" y="3240682"/>
              <a:chExt cx="4488658" cy="3253895"/>
            </a:xfrm>
          </p:grpSpPr>
          <p:grpSp>
            <p:nvGrpSpPr>
              <p:cNvPr id="270" name="组合 269"/>
              <p:cNvGrpSpPr/>
              <p:nvPr/>
            </p:nvGrpSpPr>
            <p:grpSpPr>
              <a:xfrm>
                <a:off x="2330585" y="3240682"/>
                <a:ext cx="4488658" cy="3253895"/>
                <a:chOff x="1601243" y="3348531"/>
                <a:chExt cx="4488658" cy="3253895"/>
              </a:xfrm>
            </p:grpSpPr>
            <p:grpSp>
              <p:nvGrpSpPr>
                <p:cNvPr id="272" name="组合 271"/>
                <p:cNvGrpSpPr/>
                <p:nvPr/>
              </p:nvGrpSpPr>
              <p:grpSpPr>
                <a:xfrm>
                  <a:off x="1937655" y="3352800"/>
                  <a:ext cx="2307484" cy="881743"/>
                  <a:chOff x="1937655" y="3352800"/>
                  <a:chExt cx="2307484" cy="881743"/>
                </a:xfrm>
              </p:grpSpPr>
              <p:grpSp>
                <p:nvGrpSpPr>
                  <p:cNvPr id="302" name="组合 301"/>
                  <p:cNvGrpSpPr/>
                  <p:nvPr/>
                </p:nvGrpSpPr>
                <p:grpSpPr>
                  <a:xfrm>
                    <a:off x="1937655" y="3352800"/>
                    <a:ext cx="1360716" cy="881743"/>
                    <a:chOff x="1937655" y="3352800"/>
                    <a:chExt cx="1360716" cy="881743"/>
                  </a:xfrm>
                </p:grpSpPr>
                <p:sp>
                  <p:nvSpPr>
                    <p:cNvPr id="304" name="矩形 303"/>
                    <p:cNvSpPr/>
                    <p:nvPr/>
                  </p:nvSpPr>
                  <p:spPr>
                    <a:xfrm>
                      <a:off x="2721429" y="3352800"/>
                      <a:ext cx="576942" cy="881743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altLang="zh-CN" sz="2800" dirty="0" smtClean="0"/>
                        <a:t>&amp;</a:t>
                      </a:r>
                      <a:endParaRPr lang="zh-CN" altLang="en-US" dirty="0"/>
                    </a:p>
                  </p:txBody>
                </p:sp>
                <p:cxnSp>
                  <p:nvCxnSpPr>
                    <p:cNvPr id="305" name="直接连接符 304"/>
                    <p:cNvCxnSpPr/>
                    <p:nvPr/>
                  </p:nvCxnSpPr>
                  <p:spPr>
                    <a:xfrm>
                      <a:off x="1937657" y="3516086"/>
                      <a:ext cx="783772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6" name="直接连接符 305"/>
                    <p:cNvCxnSpPr/>
                    <p:nvPr/>
                  </p:nvCxnSpPr>
                  <p:spPr>
                    <a:xfrm>
                      <a:off x="1937655" y="3984172"/>
                      <a:ext cx="783772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03" name="直接连接符 302"/>
                  <p:cNvCxnSpPr/>
                  <p:nvPr/>
                </p:nvCxnSpPr>
                <p:spPr>
                  <a:xfrm>
                    <a:off x="3298371" y="3793671"/>
                    <a:ext cx="94676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组合 272"/>
                <p:cNvGrpSpPr/>
                <p:nvPr/>
              </p:nvGrpSpPr>
              <p:grpSpPr>
                <a:xfrm>
                  <a:off x="1944582" y="4516582"/>
                  <a:ext cx="2749552" cy="881743"/>
                  <a:chOff x="1937655" y="3352800"/>
                  <a:chExt cx="2749552" cy="881743"/>
                </a:xfrm>
              </p:grpSpPr>
              <p:grpSp>
                <p:nvGrpSpPr>
                  <p:cNvPr id="297" name="组合 296"/>
                  <p:cNvGrpSpPr/>
                  <p:nvPr/>
                </p:nvGrpSpPr>
                <p:grpSpPr>
                  <a:xfrm>
                    <a:off x="1937655" y="3352800"/>
                    <a:ext cx="1360716" cy="881743"/>
                    <a:chOff x="1937655" y="3352800"/>
                    <a:chExt cx="1360716" cy="881743"/>
                  </a:xfrm>
                </p:grpSpPr>
                <p:sp>
                  <p:nvSpPr>
                    <p:cNvPr id="299" name="矩形 298"/>
                    <p:cNvSpPr/>
                    <p:nvPr/>
                  </p:nvSpPr>
                  <p:spPr>
                    <a:xfrm>
                      <a:off x="2721429" y="3352800"/>
                      <a:ext cx="576942" cy="881743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altLang="zh-CN" sz="2800" dirty="0" smtClean="0"/>
                        <a:t>&amp;</a:t>
                      </a:r>
                      <a:endParaRPr lang="zh-CN" altLang="en-US" dirty="0"/>
                    </a:p>
                  </p:txBody>
                </p:sp>
                <p:cxnSp>
                  <p:nvCxnSpPr>
                    <p:cNvPr id="300" name="直接连接符 299"/>
                    <p:cNvCxnSpPr/>
                    <p:nvPr/>
                  </p:nvCxnSpPr>
                  <p:spPr>
                    <a:xfrm>
                      <a:off x="2121333" y="3516086"/>
                      <a:ext cx="600096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1" name="直接连接符 300"/>
                    <p:cNvCxnSpPr/>
                    <p:nvPr/>
                  </p:nvCxnSpPr>
                  <p:spPr>
                    <a:xfrm>
                      <a:off x="1937655" y="3984172"/>
                      <a:ext cx="783772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98" name="直接连接符 297"/>
                  <p:cNvCxnSpPr/>
                  <p:nvPr/>
                </p:nvCxnSpPr>
                <p:spPr>
                  <a:xfrm>
                    <a:off x="3298371" y="3765096"/>
                    <a:ext cx="13888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组合 273"/>
                <p:cNvGrpSpPr/>
                <p:nvPr/>
              </p:nvGrpSpPr>
              <p:grpSpPr>
                <a:xfrm>
                  <a:off x="2128260" y="5720683"/>
                  <a:ext cx="1667885" cy="881743"/>
                  <a:chOff x="2107479" y="3352800"/>
                  <a:chExt cx="1667885" cy="881743"/>
                </a:xfrm>
              </p:grpSpPr>
              <p:grpSp>
                <p:nvGrpSpPr>
                  <p:cNvPr id="292" name="组合 291"/>
                  <p:cNvGrpSpPr/>
                  <p:nvPr/>
                </p:nvGrpSpPr>
                <p:grpSpPr>
                  <a:xfrm>
                    <a:off x="2107479" y="3352800"/>
                    <a:ext cx="1190892" cy="881743"/>
                    <a:chOff x="2107479" y="3352800"/>
                    <a:chExt cx="1190892" cy="881743"/>
                  </a:xfrm>
                </p:grpSpPr>
                <p:sp>
                  <p:nvSpPr>
                    <p:cNvPr id="294" name="矩形 293"/>
                    <p:cNvSpPr/>
                    <p:nvPr/>
                  </p:nvSpPr>
                  <p:spPr>
                    <a:xfrm>
                      <a:off x="2721429" y="3352800"/>
                      <a:ext cx="576942" cy="881743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altLang="zh-CN" sz="2800" dirty="0" smtClean="0"/>
                        <a:t>&amp;</a:t>
                      </a:r>
                      <a:endParaRPr lang="zh-CN" altLang="en-US" dirty="0"/>
                    </a:p>
                  </p:txBody>
                </p:sp>
                <p:cxnSp>
                  <p:nvCxnSpPr>
                    <p:cNvPr id="295" name="直接连接符 294"/>
                    <p:cNvCxnSpPr/>
                    <p:nvPr/>
                  </p:nvCxnSpPr>
                  <p:spPr>
                    <a:xfrm>
                      <a:off x="2107479" y="3516086"/>
                      <a:ext cx="61395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6" name="直接连接符 295"/>
                    <p:cNvCxnSpPr/>
                    <p:nvPr/>
                  </p:nvCxnSpPr>
                  <p:spPr>
                    <a:xfrm>
                      <a:off x="2383541" y="3984172"/>
                      <a:ext cx="337886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93" name="直接连接符 292"/>
                  <p:cNvCxnSpPr/>
                  <p:nvPr/>
                </p:nvCxnSpPr>
                <p:spPr>
                  <a:xfrm>
                    <a:off x="3298371" y="3793671"/>
                    <a:ext cx="47699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5" name="矩形 274"/>
                <p:cNvSpPr/>
                <p:nvPr/>
              </p:nvSpPr>
              <p:spPr>
                <a:xfrm>
                  <a:off x="1614828" y="3348531"/>
                  <a:ext cx="3465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+mn-ea"/>
                      <a:cs typeface="Times New Roman" panose="02020603050405020304" pitchFamily="18" charset="0"/>
                    </a:rPr>
                    <a:t>A</a:t>
                  </a:r>
                  <a:endParaRPr lang="zh-CN" altLang="en-US" dirty="0"/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>
                  <a:off x="1614828" y="3787934"/>
                  <a:ext cx="3289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+mn-ea"/>
                      <a:cs typeface="Times New Roman" panose="02020603050405020304" pitchFamily="18" charset="0"/>
                    </a:rPr>
                    <a:t>B</a:t>
                  </a:r>
                  <a:endParaRPr lang="zh-CN" altLang="en-US" dirty="0"/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1601243" y="4962318"/>
                  <a:ext cx="3385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+mn-ea"/>
                      <a:cs typeface="Times New Roman" panose="02020603050405020304" pitchFamily="18" charset="0"/>
                    </a:rPr>
                    <a:t>C</a:t>
                  </a:r>
                  <a:endParaRPr lang="zh-CN" altLang="en-US" dirty="0"/>
                </a:p>
              </p:txBody>
            </p:sp>
            <p:sp>
              <p:nvSpPr>
                <p:cNvPr id="278" name="椭圆 277"/>
                <p:cNvSpPr/>
                <p:nvPr/>
              </p:nvSpPr>
              <p:spPr>
                <a:xfrm>
                  <a:off x="2074260" y="3936377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79" name="直接连接符 278"/>
                <p:cNvCxnSpPr>
                  <a:stCxn id="278" idx="0"/>
                </p:cNvCxnSpPr>
                <p:nvPr/>
              </p:nvCxnSpPr>
              <p:spPr>
                <a:xfrm>
                  <a:off x="2128260" y="3936377"/>
                  <a:ext cx="0" cy="74349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直接连接符 279"/>
                <p:cNvCxnSpPr/>
                <p:nvPr/>
              </p:nvCxnSpPr>
              <p:spPr>
                <a:xfrm>
                  <a:off x="2128260" y="5146984"/>
                  <a:ext cx="0" cy="74349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281" name="椭圆 280"/>
                <p:cNvSpPr/>
                <p:nvPr/>
              </p:nvSpPr>
              <p:spPr>
                <a:xfrm>
                  <a:off x="2070293" y="5099758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2" name="椭圆 281"/>
                <p:cNvSpPr/>
                <p:nvPr/>
              </p:nvSpPr>
              <p:spPr>
                <a:xfrm>
                  <a:off x="2350322" y="3462086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83" name="直接连接符 282"/>
                <p:cNvCxnSpPr>
                  <a:stCxn id="282" idx="0"/>
                </p:cNvCxnSpPr>
                <p:nvPr/>
              </p:nvCxnSpPr>
              <p:spPr>
                <a:xfrm>
                  <a:off x="2404322" y="3462086"/>
                  <a:ext cx="0" cy="288996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grpSp>
              <p:nvGrpSpPr>
                <p:cNvPr id="284" name="组合 283"/>
                <p:cNvGrpSpPr/>
                <p:nvPr/>
              </p:nvGrpSpPr>
              <p:grpSpPr>
                <a:xfrm>
                  <a:off x="3796145" y="4441114"/>
                  <a:ext cx="2227738" cy="881743"/>
                  <a:chOff x="1823438" y="3800475"/>
                  <a:chExt cx="2227738" cy="881743"/>
                </a:xfrm>
              </p:grpSpPr>
              <p:grpSp>
                <p:nvGrpSpPr>
                  <p:cNvPr id="287" name="组合 286"/>
                  <p:cNvGrpSpPr/>
                  <p:nvPr/>
                </p:nvGrpSpPr>
                <p:grpSpPr>
                  <a:xfrm>
                    <a:off x="1823438" y="3800475"/>
                    <a:ext cx="1474933" cy="881743"/>
                    <a:chOff x="1823438" y="3800475"/>
                    <a:chExt cx="1474933" cy="881743"/>
                  </a:xfrm>
                </p:grpSpPr>
                <p:sp>
                  <p:nvSpPr>
                    <p:cNvPr id="289" name="矩形 288"/>
                    <p:cNvSpPr/>
                    <p:nvPr/>
                  </p:nvSpPr>
                  <p:spPr>
                    <a:xfrm>
                      <a:off x="2721429" y="3800475"/>
                      <a:ext cx="576942" cy="881743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altLang="zh-CN" sz="2400" dirty="0"/>
                        <a:t>&amp;</a:t>
                      </a:r>
                      <a:endParaRPr lang="zh-CN" altLang="en-US" sz="2400" dirty="0"/>
                    </a:p>
                  </p:txBody>
                </p:sp>
                <p:cxnSp>
                  <p:nvCxnSpPr>
                    <p:cNvPr id="290" name="直接连接符 289"/>
                    <p:cNvCxnSpPr/>
                    <p:nvPr/>
                  </p:nvCxnSpPr>
                  <p:spPr>
                    <a:xfrm>
                      <a:off x="2275443" y="3954236"/>
                      <a:ext cx="445986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直接连接符 290"/>
                    <p:cNvCxnSpPr/>
                    <p:nvPr/>
                  </p:nvCxnSpPr>
                  <p:spPr>
                    <a:xfrm>
                      <a:off x="1823438" y="4517572"/>
                      <a:ext cx="897989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88" name="直接连接符 287"/>
                  <p:cNvCxnSpPr/>
                  <p:nvPr/>
                </p:nvCxnSpPr>
                <p:spPr>
                  <a:xfrm>
                    <a:off x="3298371" y="4241346"/>
                    <a:ext cx="75280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5" name="直接连接符 284"/>
                <p:cNvCxnSpPr/>
                <p:nvPr/>
              </p:nvCxnSpPr>
              <p:spPr>
                <a:xfrm>
                  <a:off x="3796145" y="5153758"/>
                  <a:ext cx="0" cy="10077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286" name="矩形 285"/>
                <p:cNvSpPr/>
                <p:nvPr/>
              </p:nvSpPr>
              <p:spPr>
                <a:xfrm>
                  <a:off x="5624663" y="4512653"/>
                  <a:ext cx="4652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 smtClean="0">
                      <a:latin typeface="+mn-ea"/>
                      <a:cs typeface="Times New Roman" panose="02020603050405020304" pitchFamily="18" charset="0"/>
                    </a:rPr>
                    <a:t>F</a:t>
                  </a:r>
                  <a:endParaRPr lang="zh-CN" altLang="en-US" dirty="0"/>
                </a:p>
              </p:txBody>
            </p:sp>
          </p:grpSp>
          <p:cxnSp>
            <p:nvCxnSpPr>
              <p:cNvPr id="271" name="直接连接符 270"/>
              <p:cNvCxnSpPr/>
              <p:nvPr/>
            </p:nvCxnSpPr>
            <p:spPr>
              <a:xfrm>
                <a:off x="4977492" y="3680085"/>
                <a:ext cx="0" cy="8069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64" name="椭圆 263"/>
            <p:cNvSpPr/>
            <p:nvPr/>
          </p:nvSpPr>
          <p:spPr>
            <a:xfrm>
              <a:off x="8056494" y="1747887"/>
              <a:ext cx="144000" cy="144000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/>
            <p:cNvSpPr/>
            <p:nvPr/>
          </p:nvSpPr>
          <p:spPr>
            <a:xfrm>
              <a:off x="8062209" y="2914181"/>
              <a:ext cx="144000" cy="144000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/>
            <p:cNvSpPr/>
            <p:nvPr/>
          </p:nvSpPr>
          <p:spPr>
            <a:xfrm>
              <a:off x="8082403" y="4109362"/>
              <a:ext cx="144000" cy="144000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10037699" y="2842086"/>
              <a:ext cx="144000" cy="144000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3" name="组合 312"/>
          <p:cNvGrpSpPr/>
          <p:nvPr/>
        </p:nvGrpSpPr>
        <p:grpSpPr>
          <a:xfrm>
            <a:off x="7925926" y="5138099"/>
            <a:ext cx="2414892" cy="602495"/>
            <a:chOff x="7925926" y="5138099"/>
            <a:chExt cx="2414892" cy="602495"/>
          </a:xfrm>
        </p:grpSpPr>
        <p:sp>
          <p:nvSpPr>
            <p:cNvPr id="307" name="矩形 306"/>
            <p:cNvSpPr/>
            <p:nvPr/>
          </p:nvSpPr>
          <p:spPr>
            <a:xfrm>
              <a:off x="7925926" y="5217374"/>
              <a:ext cx="24148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2400" dirty="0" smtClean="0">
                  <a:solidFill>
                    <a:srgbClr val="FF0000"/>
                  </a:solidFill>
                  <a:latin typeface="+mn-ea"/>
                </a:rPr>
                <a:t>F=AB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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+mn-ea"/>
                </a:rPr>
                <a:t>BC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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+mn-ea"/>
                </a:rPr>
                <a:t>AC</a:t>
              </a:r>
              <a:endParaRPr lang="en-US" altLang="zh-CN" sz="2400" dirty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308" name="直接连接符 307"/>
            <p:cNvCxnSpPr/>
            <p:nvPr/>
          </p:nvCxnSpPr>
          <p:spPr>
            <a:xfrm>
              <a:off x="8454044" y="5277799"/>
              <a:ext cx="375176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9095636" y="5278734"/>
              <a:ext cx="375176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9853138" y="5277799"/>
              <a:ext cx="375176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>
              <a:off x="8466744" y="5138099"/>
              <a:ext cx="176157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80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8.8.1 </a:t>
            </a:r>
            <a:r>
              <a:rPr lang="zh-CN" altLang="en-US" sz="2400" b="1" spc="300" dirty="0">
                <a:latin typeface="+mj-ea"/>
                <a:ea typeface="+mj-ea"/>
              </a:rPr>
              <a:t>逻辑函数的表示方法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3461" y="1001164"/>
            <a:ext cx="11453110" cy="22395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【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例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】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三人对一个决议进行表决，每个人同意或不同意，按少数服从多数的原则确定决议是否能通过。用逻辑函数的不同形式表示该问题。</a:t>
            </a:r>
            <a:endParaRPr lang="en-US" altLang="zh-CN" sz="2000" dirty="0" smtClean="0">
              <a:solidFill>
                <a:srgbClr val="000099"/>
              </a:solidFill>
              <a:latin typeface="+mn-ea"/>
            </a:endParaRPr>
          </a:p>
          <a:p>
            <a:pPr>
              <a:buFontTx/>
              <a:buNone/>
            </a:pP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【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解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】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输入：三个人（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A,B,C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）对决议的态度：同意（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）或不同意（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）</a:t>
            </a:r>
            <a:endParaRPr lang="en-US" altLang="zh-CN" sz="2000" dirty="0" smtClean="0">
              <a:solidFill>
                <a:srgbClr val="000099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        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输出：</a:t>
            </a:r>
            <a:r>
              <a:rPr lang="zh-CN" altLang="en-US" sz="2000" dirty="0">
                <a:solidFill>
                  <a:srgbClr val="000099"/>
                </a:solidFill>
                <a:latin typeface="+mn-ea"/>
              </a:rPr>
              <a:t>决议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是能通过（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F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）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,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通过（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1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） 不通过（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0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rgbClr val="000099"/>
              </a:solidFill>
              <a:latin typeface="+mn-ea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0099"/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         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逻辑关系：输入中有两个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1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则输出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1</a:t>
            </a:r>
          </a:p>
          <a:p>
            <a:pPr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8.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波形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图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>
              <a:buFontTx/>
              <a:buNone/>
            </a:pP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rgbClr val="000099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122386" y="4769298"/>
            <a:ext cx="5160818" cy="538019"/>
            <a:chOff x="1435100" y="4835237"/>
            <a:chExt cx="5160818" cy="538019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435100" y="5331691"/>
              <a:ext cx="647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2082800" y="4841010"/>
              <a:ext cx="647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094346" y="4835237"/>
              <a:ext cx="0" cy="5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2730500" y="5331691"/>
              <a:ext cx="647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3378200" y="4841010"/>
              <a:ext cx="647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3389746" y="4835237"/>
              <a:ext cx="0" cy="5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737427" y="4837545"/>
              <a:ext cx="0" cy="5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012045" y="5345547"/>
              <a:ext cx="647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659745" y="4854866"/>
              <a:ext cx="647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4671291" y="4849093"/>
              <a:ext cx="0" cy="5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4018972" y="4851401"/>
              <a:ext cx="0" cy="5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5300518" y="5359402"/>
              <a:ext cx="647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948218" y="4868721"/>
              <a:ext cx="647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5959764" y="4862948"/>
              <a:ext cx="0" cy="5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5307445" y="4865256"/>
              <a:ext cx="0" cy="5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3122386" y="3988824"/>
            <a:ext cx="5160818" cy="528784"/>
            <a:chOff x="1435100" y="4054763"/>
            <a:chExt cx="5160818" cy="528784"/>
          </a:xfrm>
        </p:grpSpPr>
        <p:cxnSp>
          <p:nvCxnSpPr>
            <p:cNvPr id="74" name="直接连接符 73"/>
            <p:cNvCxnSpPr/>
            <p:nvPr/>
          </p:nvCxnSpPr>
          <p:spPr>
            <a:xfrm>
              <a:off x="1435100" y="4548909"/>
              <a:ext cx="647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2082800" y="4550061"/>
              <a:ext cx="647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2730500" y="4057078"/>
              <a:ext cx="647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3378200" y="4058228"/>
              <a:ext cx="647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2737427" y="4054763"/>
              <a:ext cx="0" cy="5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4012045" y="4562765"/>
              <a:ext cx="647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4659745" y="4563921"/>
              <a:ext cx="647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4018972" y="4068619"/>
              <a:ext cx="0" cy="5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5300518" y="4077865"/>
              <a:ext cx="647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5948218" y="4079012"/>
              <a:ext cx="647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5307445" y="4075547"/>
              <a:ext cx="0" cy="5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3129314" y="3240682"/>
            <a:ext cx="5160818" cy="508000"/>
            <a:chOff x="1442028" y="3348183"/>
            <a:chExt cx="5160818" cy="508000"/>
          </a:xfrm>
        </p:grpSpPr>
        <p:cxnSp>
          <p:nvCxnSpPr>
            <p:cNvPr id="94" name="直接连接符 93"/>
            <p:cNvCxnSpPr/>
            <p:nvPr/>
          </p:nvCxnSpPr>
          <p:spPr>
            <a:xfrm>
              <a:off x="1442028" y="3842327"/>
              <a:ext cx="647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2089728" y="3843479"/>
              <a:ext cx="647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2737428" y="3842326"/>
              <a:ext cx="647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3385128" y="3843476"/>
              <a:ext cx="647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4018973" y="3350492"/>
              <a:ext cx="647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4666673" y="3351648"/>
              <a:ext cx="647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4025900" y="3348183"/>
              <a:ext cx="0" cy="5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5307446" y="3350503"/>
              <a:ext cx="647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5955146" y="3351650"/>
              <a:ext cx="647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08" name="直接连接符 107"/>
          <p:cNvCxnSpPr/>
          <p:nvPr/>
        </p:nvCxnSpPr>
        <p:spPr>
          <a:xfrm>
            <a:off x="3118922" y="6322289"/>
            <a:ext cx="647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3773549" y="6323441"/>
            <a:ext cx="647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4414322" y="6322289"/>
            <a:ext cx="647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5062022" y="5831608"/>
            <a:ext cx="647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5073568" y="5825835"/>
            <a:ext cx="0" cy="5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695867" y="6336145"/>
            <a:ext cx="647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6343567" y="5845464"/>
            <a:ext cx="647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6355113" y="5839691"/>
            <a:ext cx="0" cy="5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5702794" y="5841999"/>
            <a:ext cx="0" cy="5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6991267" y="5844313"/>
            <a:ext cx="647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7632040" y="5845465"/>
            <a:ext cx="647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2553542" y="3310016"/>
            <a:ext cx="356188" cy="2968341"/>
            <a:chOff x="866256" y="3375955"/>
            <a:chExt cx="356188" cy="2968341"/>
          </a:xfrm>
        </p:grpSpPr>
        <p:sp>
          <p:nvSpPr>
            <p:cNvPr id="19" name="矩形 18"/>
            <p:cNvSpPr/>
            <p:nvPr/>
          </p:nvSpPr>
          <p:spPr>
            <a:xfrm>
              <a:off x="875874" y="3375955"/>
              <a:ext cx="3465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+mn-ea"/>
                </a:rPr>
                <a:t>A</a:t>
              </a:r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875874" y="4179577"/>
              <a:ext cx="3289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+mn-ea"/>
                </a:rPr>
                <a:t>B</a:t>
              </a:r>
              <a:endParaRPr lang="zh-CN" altLang="en-US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871065" y="4962359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+mn-ea"/>
                </a:rPr>
                <a:t>C</a:t>
              </a:r>
              <a:endParaRPr lang="zh-CN" altLang="en-US" dirty="0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866256" y="5974964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+mn-ea"/>
                </a:rPr>
                <a:t>F</a:t>
              </a:r>
              <a:endParaRPr lang="zh-CN" altLang="en-US" dirty="0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3225120" y="3334451"/>
            <a:ext cx="306494" cy="2906786"/>
            <a:chOff x="866256" y="3375955"/>
            <a:chExt cx="306494" cy="2906786"/>
          </a:xfrm>
        </p:grpSpPr>
        <p:sp>
          <p:nvSpPr>
            <p:cNvPr id="125" name="矩形 124"/>
            <p:cNvSpPr/>
            <p:nvPr/>
          </p:nvSpPr>
          <p:spPr>
            <a:xfrm>
              <a:off x="875874" y="3375955"/>
              <a:ext cx="2904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0099"/>
                  </a:solidFill>
                  <a:latin typeface="+mn-ea"/>
                </a:rPr>
                <a:t>0</a:t>
              </a:r>
              <a:endParaRPr lang="zh-CN" altLang="en-US" sz="1400" dirty="0">
                <a:solidFill>
                  <a:srgbClr val="000099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875874" y="4179577"/>
              <a:ext cx="2968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0099"/>
                  </a:solidFill>
                  <a:latin typeface="+mn-ea"/>
                </a:rPr>
                <a:t>0</a:t>
              </a:r>
              <a:endParaRPr lang="zh-CN" altLang="en-US" sz="1400" dirty="0">
                <a:solidFill>
                  <a:srgbClr val="000099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871065" y="4962359"/>
              <a:ext cx="2904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0099"/>
                  </a:solidFill>
                  <a:latin typeface="+mn-ea"/>
                </a:rPr>
                <a:t>0</a:t>
              </a:r>
              <a:endParaRPr lang="zh-CN" altLang="en-US" sz="1400" dirty="0">
                <a:solidFill>
                  <a:srgbClr val="000099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866256" y="5974964"/>
              <a:ext cx="2904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0099"/>
                  </a:solidFill>
                  <a:latin typeface="+mn-ea"/>
                </a:rPr>
                <a:t>0</a:t>
              </a:r>
              <a:endParaRPr lang="zh-CN" altLang="en-US" sz="1400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3910182" y="3307374"/>
            <a:ext cx="306494" cy="2906786"/>
            <a:chOff x="866256" y="3375955"/>
            <a:chExt cx="306494" cy="2906786"/>
          </a:xfrm>
        </p:grpSpPr>
        <p:sp>
          <p:nvSpPr>
            <p:cNvPr id="130" name="矩形 129"/>
            <p:cNvSpPr/>
            <p:nvPr/>
          </p:nvSpPr>
          <p:spPr>
            <a:xfrm>
              <a:off x="875874" y="3375955"/>
              <a:ext cx="2904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0099"/>
                  </a:solidFill>
                  <a:latin typeface="+mn-ea"/>
                </a:rPr>
                <a:t>0</a:t>
              </a:r>
              <a:endParaRPr lang="zh-CN" altLang="en-US" sz="1400" dirty="0">
                <a:solidFill>
                  <a:srgbClr val="000099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875874" y="4179577"/>
              <a:ext cx="2968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0099"/>
                  </a:solidFill>
                  <a:latin typeface="+mn-ea"/>
                </a:rPr>
                <a:t>0</a:t>
              </a:r>
              <a:endParaRPr lang="zh-CN" altLang="en-US" sz="1400" dirty="0">
                <a:solidFill>
                  <a:srgbClr val="000099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871065" y="4962359"/>
              <a:ext cx="2904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0099"/>
                  </a:solidFill>
                  <a:latin typeface="+mn-ea"/>
                </a:rPr>
                <a:t>1</a:t>
              </a:r>
              <a:endParaRPr lang="zh-CN" altLang="en-US" sz="1400" dirty="0">
                <a:solidFill>
                  <a:srgbClr val="000099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866256" y="5974964"/>
              <a:ext cx="2904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0099"/>
                  </a:solidFill>
                  <a:latin typeface="+mn-ea"/>
                </a:rPr>
                <a:t>0</a:t>
              </a:r>
              <a:endParaRPr lang="zh-CN" altLang="en-US" sz="1400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4582615" y="3295123"/>
            <a:ext cx="306494" cy="2906786"/>
            <a:chOff x="866256" y="3375955"/>
            <a:chExt cx="306494" cy="2906786"/>
          </a:xfrm>
        </p:grpSpPr>
        <p:sp>
          <p:nvSpPr>
            <p:cNvPr id="135" name="矩形 134"/>
            <p:cNvSpPr/>
            <p:nvPr/>
          </p:nvSpPr>
          <p:spPr>
            <a:xfrm>
              <a:off x="875874" y="3375955"/>
              <a:ext cx="2904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0099"/>
                  </a:solidFill>
                  <a:latin typeface="+mn-ea"/>
                </a:rPr>
                <a:t>0</a:t>
              </a:r>
              <a:endParaRPr lang="zh-CN" altLang="en-US" sz="1400" dirty="0">
                <a:solidFill>
                  <a:srgbClr val="000099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875874" y="4179577"/>
              <a:ext cx="2968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0099"/>
                  </a:solidFill>
                  <a:latin typeface="+mn-ea"/>
                </a:rPr>
                <a:t>1</a:t>
              </a:r>
              <a:endParaRPr lang="zh-CN" altLang="en-US" sz="1400" dirty="0">
                <a:solidFill>
                  <a:srgbClr val="000099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871065" y="4962359"/>
              <a:ext cx="2904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0099"/>
                  </a:solidFill>
                  <a:latin typeface="+mn-ea"/>
                </a:rPr>
                <a:t>0</a:t>
              </a:r>
              <a:endParaRPr lang="zh-CN" altLang="en-US" sz="1400" dirty="0">
                <a:solidFill>
                  <a:srgbClr val="000099"/>
                </a:solidFill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866256" y="5974964"/>
              <a:ext cx="2904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0099"/>
                  </a:solidFill>
                  <a:latin typeface="+mn-ea"/>
                </a:rPr>
                <a:t>0</a:t>
              </a:r>
              <a:endParaRPr lang="zh-CN" altLang="en-US" sz="1400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5240708" y="3307374"/>
            <a:ext cx="306494" cy="2906786"/>
            <a:chOff x="866256" y="3375955"/>
            <a:chExt cx="306494" cy="2906786"/>
          </a:xfrm>
        </p:grpSpPr>
        <p:sp>
          <p:nvSpPr>
            <p:cNvPr id="140" name="矩形 139"/>
            <p:cNvSpPr/>
            <p:nvPr/>
          </p:nvSpPr>
          <p:spPr>
            <a:xfrm>
              <a:off x="875874" y="3375955"/>
              <a:ext cx="2904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0099"/>
                  </a:solidFill>
                  <a:latin typeface="+mn-ea"/>
                </a:rPr>
                <a:t>0</a:t>
              </a:r>
              <a:endParaRPr lang="zh-CN" altLang="en-US" sz="1400" dirty="0">
                <a:solidFill>
                  <a:srgbClr val="000099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875874" y="4179577"/>
              <a:ext cx="2968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0099"/>
                  </a:solidFill>
                  <a:latin typeface="+mn-ea"/>
                </a:rPr>
                <a:t>1</a:t>
              </a:r>
              <a:endParaRPr lang="zh-CN" altLang="en-US" sz="1400" dirty="0">
                <a:solidFill>
                  <a:srgbClr val="000099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871065" y="4962359"/>
              <a:ext cx="2904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0099"/>
                  </a:solidFill>
                  <a:latin typeface="+mn-ea"/>
                </a:rPr>
                <a:t>1</a:t>
              </a:r>
              <a:endParaRPr lang="zh-CN" altLang="en-US" sz="1400" dirty="0">
                <a:solidFill>
                  <a:srgbClr val="000099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866256" y="5974964"/>
              <a:ext cx="2904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0099"/>
                  </a:solidFill>
                  <a:latin typeface="+mn-ea"/>
                </a:rPr>
                <a:t>1</a:t>
              </a:r>
              <a:endParaRPr lang="zh-CN" altLang="en-US" sz="1400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5857285" y="3343616"/>
            <a:ext cx="306494" cy="2906786"/>
            <a:chOff x="866256" y="3375955"/>
            <a:chExt cx="306494" cy="2906786"/>
          </a:xfrm>
        </p:grpSpPr>
        <p:sp>
          <p:nvSpPr>
            <p:cNvPr id="145" name="矩形 144"/>
            <p:cNvSpPr/>
            <p:nvPr/>
          </p:nvSpPr>
          <p:spPr>
            <a:xfrm>
              <a:off x="875874" y="3375955"/>
              <a:ext cx="2904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0099"/>
                  </a:solidFill>
                  <a:latin typeface="+mn-ea"/>
                </a:rPr>
                <a:t>1</a:t>
              </a:r>
              <a:endParaRPr lang="zh-CN" altLang="en-US" sz="1400" dirty="0">
                <a:solidFill>
                  <a:srgbClr val="000099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875874" y="4179577"/>
              <a:ext cx="2968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0099"/>
                  </a:solidFill>
                  <a:latin typeface="+mn-ea"/>
                </a:rPr>
                <a:t>0</a:t>
              </a:r>
              <a:endParaRPr lang="zh-CN" altLang="en-US" sz="1400" dirty="0">
                <a:solidFill>
                  <a:srgbClr val="000099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871065" y="4962359"/>
              <a:ext cx="2904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0099"/>
                  </a:solidFill>
                  <a:latin typeface="+mn-ea"/>
                </a:rPr>
                <a:t>0</a:t>
              </a:r>
              <a:endParaRPr lang="zh-CN" altLang="en-US" sz="1400" dirty="0">
                <a:solidFill>
                  <a:srgbClr val="000099"/>
                </a:solidFill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866256" y="5974964"/>
              <a:ext cx="2904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0099"/>
                  </a:solidFill>
                  <a:latin typeface="+mn-ea"/>
                </a:rPr>
                <a:t>0</a:t>
              </a:r>
              <a:endParaRPr lang="zh-CN" altLang="en-US" sz="1400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6535574" y="3308977"/>
            <a:ext cx="306494" cy="2906786"/>
            <a:chOff x="866256" y="3375955"/>
            <a:chExt cx="306494" cy="2906786"/>
          </a:xfrm>
        </p:grpSpPr>
        <p:sp>
          <p:nvSpPr>
            <p:cNvPr id="150" name="矩形 149"/>
            <p:cNvSpPr/>
            <p:nvPr/>
          </p:nvSpPr>
          <p:spPr>
            <a:xfrm>
              <a:off x="875874" y="3375955"/>
              <a:ext cx="2904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0099"/>
                  </a:solidFill>
                  <a:latin typeface="+mn-ea"/>
                </a:rPr>
                <a:t>1</a:t>
              </a:r>
              <a:endParaRPr lang="zh-CN" altLang="en-US" sz="1400" dirty="0">
                <a:solidFill>
                  <a:srgbClr val="000099"/>
                </a:solidFill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875874" y="4179577"/>
              <a:ext cx="2968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0099"/>
                  </a:solidFill>
                  <a:latin typeface="+mn-ea"/>
                </a:rPr>
                <a:t>0</a:t>
              </a:r>
              <a:endParaRPr lang="zh-CN" altLang="en-US" sz="1400" dirty="0">
                <a:solidFill>
                  <a:srgbClr val="000099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871065" y="4962359"/>
              <a:ext cx="2904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0099"/>
                  </a:solidFill>
                  <a:latin typeface="+mn-ea"/>
                </a:rPr>
                <a:t>1</a:t>
              </a:r>
              <a:endParaRPr lang="zh-CN" altLang="en-US" sz="1400" dirty="0">
                <a:solidFill>
                  <a:srgbClr val="000099"/>
                </a:solidFill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866256" y="5974964"/>
              <a:ext cx="2904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0099"/>
                  </a:solidFill>
                  <a:latin typeface="+mn-ea"/>
                </a:rPr>
                <a:t>1</a:t>
              </a:r>
              <a:endParaRPr lang="zh-CN" altLang="en-US" sz="1400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7140589" y="3315905"/>
            <a:ext cx="306494" cy="2906786"/>
            <a:chOff x="866256" y="3375955"/>
            <a:chExt cx="306494" cy="2906786"/>
          </a:xfrm>
        </p:grpSpPr>
        <p:sp>
          <p:nvSpPr>
            <p:cNvPr id="155" name="矩形 154"/>
            <p:cNvSpPr/>
            <p:nvPr/>
          </p:nvSpPr>
          <p:spPr>
            <a:xfrm>
              <a:off x="875874" y="3375955"/>
              <a:ext cx="2904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0099"/>
                  </a:solidFill>
                  <a:latin typeface="+mn-ea"/>
                </a:rPr>
                <a:t>1</a:t>
              </a:r>
              <a:endParaRPr lang="zh-CN" altLang="en-US" sz="1400" dirty="0">
                <a:solidFill>
                  <a:srgbClr val="000099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875874" y="4179577"/>
              <a:ext cx="2968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0099"/>
                  </a:solidFill>
                  <a:latin typeface="+mn-ea"/>
                </a:rPr>
                <a:t>1</a:t>
              </a:r>
              <a:endParaRPr lang="zh-CN" altLang="en-US" sz="1400" dirty="0">
                <a:solidFill>
                  <a:srgbClr val="000099"/>
                </a:solidFill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871065" y="4962359"/>
              <a:ext cx="2904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0099"/>
                  </a:solidFill>
                  <a:latin typeface="+mn-ea"/>
                </a:rPr>
                <a:t>0</a:t>
              </a:r>
              <a:endParaRPr lang="zh-CN" altLang="en-US" sz="1400" dirty="0">
                <a:solidFill>
                  <a:srgbClr val="000099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866256" y="5974964"/>
              <a:ext cx="2904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0099"/>
                  </a:solidFill>
                  <a:latin typeface="+mn-ea"/>
                </a:rPr>
                <a:t>1</a:t>
              </a:r>
              <a:endParaRPr lang="zh-CN" altLang="en-US" sz="1400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7772259" y="3295123"/>
            <a:ext cx="306494" cy="2906786"/>
            <a:chOff x="866256" y="3375955"/>
            <a:chExt cx="306494" cy="2906786"/>
          </a:xfrm>
        </p:grpSpPr>
        <p:sp>
          <p:nvSpPr>
            <p:cNvPr id="160" name="矩形 159"/>
            <p:cNvSpPr/>
            <p:nvPr/>
          </p:nvSpPr>
          <p:spPr>
            <a:xfrm>
              <a:off x="875874" y="3375955"/>
              <a:ext cx="2904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0099"/>
                  </a:solidFill>
                  <a:latin typeface="+mn-ea"/>
                </a:rPr>
                <a:t>1</a:t>
              </a:r>
              <a:endParaRPr lang="zh-CN" altLang="en-US" sz="1400" dirty="0">
                <a:solidFill>
                  <a:srgbClr val="000099"/>
                </a:solidFill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875874" y="4179577"/>
              <a:ext cx="2968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0099"/>
                  </a:solidFill>
                  <a:latin typeface="+mn-ea"/>
                </a:rPr>
                <a:t>1</a:t>
              </a:r>
              <a:endParaRPr lang="zh-CN" altLang="en-US" sz="1400" dirty="0">
                <a:solidFill>
                  <a:srgbClr val="000099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871065" y="4962359"/>
              <a:ext cx="2904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0099"/>
                  </a:solidFill>
                  <a:latin typeface="+mn-ea"/>
                </a:rPr>
                <a:t>1</a:t>
              </a:r>
              <a:endParaRPr lang="zh-CN" altLang="en-US" sz="1400" dirty="0">
                <a:solidFill>
                  <a:srgbClr val="000099"/>
                </a:solidFill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866256" y="5974964"/>
              <a:ext cx="2904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0099"/>
                  </a:solidFill>
                  <a:latin typeface="+mn-ea"/>
                </a:rPr>
                <a:t>1</a:t>
              </a:r>
              <a:endParaRPr lang="zh-CN" altLang="en-US" sz="1400" dirty="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50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8.8.1 </a:t>
            </a:r>
            <a:r>
              <a:rPr lang="zh-CN" altLang="en-US" sz="2400" b="1" spc="300" dirty="0">
                <a:latin typeface="+mj-ea"/>
                <a:ea typeface="+mj-ea"/>
              </a:rPr>
              <a:t>逻辑函数的表示方法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3461" y="1001164"/>
            <a:ext cx="11453110" cy="22395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【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例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】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三人对一个决议进行表决，每个人同意或不同意，按少数服从多数的原则确定决议是否能通过。用逻辑函数的不同形式表示该问题。</a:t>
            </a:r>
            <a:endParaRPr lang="en-US" altLang="zh-CN" sz="2000" dirty="0" smtClean="0">
              <a:solidFill>
                <a:srgbClr val="000099"/>
              </a:solidFill>
              <a:latin typeface="+mn-ea"/>
            </a:endParaRPr>
          </a:p>
          <a:p>
            <a:pPr>
              <a:buFontTx/>
              <a:buNone/>
            </a:pP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【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解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】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输入：三个人（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A,B,C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）对决议的态度：同意（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）或不同意（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）</a:t>
            </a:r>
            <a:endParaRPr lang="en-US" altLang="zh-CN" sz="2000" dirty="0" smtClean="0">
              <a:solidFill>
                <a:srgbClr val="000099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        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输出：</a:t>
            </a:r>
            <a:r>
              <a:rPr lang="zh-CN" altLang="en-US" sz="2000" dirty="0">
                <a:solidFill>
                  <a:srgbClr val="000099"/>
                </a:solidFill>
                <a:latin typeface="+mn-ea"/>
              </a:rPr>
              <a:t>决议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是能通过（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F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）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,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通过（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1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） 不通过（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0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rgbClr val="000099"/>
              </a:solidFill>
              <a:latin typeface="+mn-ea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0099"/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         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逻辑关系：输入中有两个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1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则输出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1</a:t>
            </a:r>
          </a:p>
          <a:p>
            <a:pPr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	5.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卡诺图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>
              <a:buFontTx/>
              <a:buNone/>
            </a:pPr>
            <a:r>
              <a:rPr lang="zh-CN" altLang="en-US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rgbClr val="000099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453782"/>
              </p:ext>
            </p:extLst>
          </p:nvPr>
        </p:nvGraphicFramePr>
        <p:xfrm>
          <a:off x="2231597" y="3240682"/>
          <a:ext cx="3857840" cy="3368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460">
                  <a:extLst>
                    <a:ext uri="{9D8B030D-6E8A-4147-A177-3AD203B41FA5}">
                      <a16:colId xmlns:a16="http://schemas.microsoft.com/office/drawing/2014/main" val="2422536423"/>
                    </a:ext>
                  </a:extLst>
                </a:gridCol>
                <a:gridCol w="964460">
                  <a:extLst>
                    <a:ext uri="{9D8B030D-6E8A-4147-A177-3AD203B41FA5}">
                      <a16:colId xmlns:a16="http://schemas.microsoft.com/office/drawing/2014/main" val="3720264254"/>
                    </a:ext>
                  </a:extLst>
                </a:gridCol>
                <a:gridCol w="964460">
                  <a:extLst>
                    <a:ext uri="{9D8B030D-6E8A-4147-A177-3AD203B41FA5}">
                      <a16:colId xmlns:a16="http://schemas.microsoft.com/office/drawing/2014/main" val="772949197"/>
                    </a:ext>
                  </a:extLst>
                </a:gridCol>
                <a:gridCol w="964460">
                  <a:extLst>
                    <a:ext uri="{9D8B030D-6E8A-4147-A177-3AD203B41FA5}">
                      <a16:colId xmlns:a16="http://schemas.microsoft.com/office/drawing/2014/main" val="3328433306"/>
                    </a:ext>
                  </a:extLst>
                </a:gridCol>
              </a:tblGrid>
              <a:tr h="4419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86462"/>
                  </a:ext>
                </a:extLst>
              </a:tr>
              <a:tr h="3379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850257"/>
                  </a:ext>
                </a:extLst>
              </a:tr>
              <a:tr h="3379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328883"/>
                  </a:ext>
                </a:extLst>
              </a:tr>
              <a:tr h="3379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82752"/>
                  </a:ext>
                </a:extLst>
              </a:tr>
              <a:tr h="3379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818597"/>
                  </a:ext>
                </a:extLst>
              </a:tr>
              <a:tr h="3379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285354"/>
                  </a:ext>
                </a:extLst>
              </a:tr>
              <a:tr h="3379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228086"/>
                  </a:ext>
                </a:extLst>
              </a:tr>
              <a:tr h="3379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56256"/>
                  </a:ext>
                </a:extLst>
              </a:tr>
              <a:tr h="3379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2674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79166" y="426759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真值表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07" name="表格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500625"/>
              </p:ext>
            </p:extLst>
          </p:nvPr>
        </p:nvGraphicFramePr>
        <p:xfrm>
          <a:off x="7249911" y="3516086"/>
          <a:ext cx="427806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918">
                  <a:extLst>
                    <a:ext uri="{9D8B030D-6E8A-4147-A177-3AD203B41FA5}">
                      <a16:colId xmlns:a16="http://schemas.microsoft.com/office/drawing/2014/main" val="2422536423"/>
                    </a:ext>
                  </a:extLst>
                </a:gridCol>
                <a:gridCol w="740228">
                  <a:extLst>
                    <a:ext uri="{9D8B030D-6E8A-4147-A177-3AD203B41FA5}">
                      <a16:colId xmlns:a16="http://schemas.microsoft.com/office/drawing/2014/main" val="2823844068"/>
                    </a:ext>
                  </a:extLst>
                </a:gridCol>
                <a:gridCol w="794657">
                  <a:extLst>
                    <a:ext uri="{9D8B030D-6E8A-4147-A177-3AD203B41FA5}">
                      <a16:colId xmlns:a16="http://schemas.microsoft.com/office/drawing/2014/main" val="3720264254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772949197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3328433306"/>
                    </a:ext>
                  </a:extLst>
                </a:gridCol>
              </a:tblGrid>
              <a:tr h="821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     AB</a:t>
                      </a:r>
                    </a:p>
                    <a:p>
                      <a:pPr algn="l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260996"/>
                  </a:ext>
                </a:extLst>
              </a:tr>
              <a:tr h="3379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850257"/>
                  </a:ext>
                </a:extLst>
              </a:tr>
              <a:tr h="3379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328883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7282543" y="3570514"/>
            <a:ext cx="1284514" cy="827315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7261010" y="2916719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卡诺图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829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8.1.1 </a:t>
            </a:r>
            <a:r>
              <a:rPr lang="zh-CN" altLang="en-US" sz="2400" b="1" spc="300" dirty="0" smtClean="0">
                <a:latin typeface="+mj-ea"/>
                <a:ea typeface="+mj-ea"/>
              </a:rPr>
              <a:t>数制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2"/>
          <p:cNvSpPr txBox="1">
            <a:spLocks/>
          </p:cNvSpPr>
          <p:nvPr/>
        </p:nvSpPr>
        <p:spPr>
          <a:xfrm>
            <a:off x="979166" y="1742296"/>
            <a:ext cx="9144000" cy="4429125"/>
          </a:xfrm>
          <a:prstGeom prst="rect">
            <a:avLst/>
          </a:prstGeo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 smtClean="0">
                <a:solidFill>
                  <a:srgbClr val="000099"/>
                </a:solidFill>
              </a:rPr>
              <a:t>基数是</a:t>
            </a:r>
            <a:r>
              <a:rPr lang="en-US" altLang="zh-CN" dirty="0" smtClean="0">
                <a:solidFill>
                  <a:srgbClr val="000099"/>
                </a:solidFill>
              </a:rPr>
              <a:t>2</a:t>
            </a:r>
            <a:r>
              <a:rPr lang="zh-CN" altLang="en-US" dirty="0" smtClean="0">
                <a:solidFill>
                  <a:srgbClr val="000099"/>
                </a:solidFill>
              </a:rPr>
              <a:t>，用</a:t>
            </a:r>
            <a:r>
              <a:rPr lang="en-US" altLang="zh-CN" dirty="0" smtClean="0">
                <a:solidFill>
                  <a:srgbClr val="000099"/>
                </a:solidFill>
              </a:rPr>
              <a:t>0</a:t>
            </a:r>
            <a:r>
              <a:rPr lang="zh-CN" altLang="en-US" dirty="0" smtClean="0">
                <a:solidFill>
                  <a:srgbClr val="000099"/>
                </a:solidFill>
              </a:rPr>
              <a:t>和</a:t>
            </a:r>
            <a:r>
              <a:rPr lang="en-US" altLang="zh-CN" dirty="0" smtClean="0">
                <a:solidFill>
                  <a:srgbClr val="000099"/>
                </a:solidFill>
              </a:rPr>
              <a:t>1</a:t>
            </a:r>
            <a:r>
              <a:rPr lang="zh-CN" altLang="en-US" dirty="0" smtClean="0">
                <a:solidFill>
                  <a:srgbClr val="000099"/>
                </a:solidFill>
              </a:rPr>
              <a:t>表示数。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99"/>
                </a:solidFill>
              </a:rPr>
              <a:t> </a:t>
            </a:r>
            <a:r>
              <a:rPr lang="zh-CN" altLang="en-US" dirty="0" smtClean="0">
                <a:solidFill>
                  <a:srgbClr val="000099"/>
                </a:solidFill>
              </a:rPr>
              <a:t>计数规律：逢</a:t>
            </a:r>
            <a:r>
              <a:rPr lang="en-US" altLang="zh-CN" dirty="0" smtClean="0">
                <a:solidFill>
                  <a:srgbClr val="000099"/>
                </a:solidFill>
              </a:rPr>
              <a:t>2</a:t>
            </a:r>
            <a:r>
              <a:rPr lang="zh-CN" altLang="en-US" dirty="0" smtClean="0">
                <a:solidFill>
                  <a:srgbClr val="000099"/>
                </a:solidFill>
              </a:rPr>
              <a:t>进</a:t>
            </a:r>
            <a:r>
              <a:rPr lang="en-US" altLang="zh-CN" dirty="0" smtClean="0">
                <a:solidFill>
                  <a:srgbClr val="000099"/>
                </a:solidFill>
              </a:rPr>
              <a:t>1</a:t>
            </a:r>
            <a:r>
              <a:rPr lang="zh-CN" altLang="en-US" dirty="0" smtClean="0">
                <a:solidFill>
                  <a:srgbClr val="000099"/>
                </a:solidFill>
              </a:rPr>
              <a:t>。</a:t>
            </a:r>
          </a:p>
          <a:p>
            <a:pPr lvl="1"/>
            <a:r>
              <a:rPr lang="zh-CN" altLang="en-US" sz="2000" dirty="0" smtClean="0">
                <a:solidFill>
                  <a:srgbClr val="000099"/>
                </a:solidFill>
              </a:rPr>
              <a:t>一个</a:t>
            </a:r>
            <a:r>
              <a:rPr lang="en-US" altLang="zh-CN" sz="2000" dirty="0" smtClean="0">
                <a:solidFill>
                  <a:srgbClr val="000099"/>
                </a:solidFill>
              </a:rPr>
              <a:t>2</a:t>
            </a:r>
            <a:r>
              <a:rPr lang="zh-CN" altLang="en-US" sz="2000" dirty="0" smtClean="0">
                <a:solidFill>
                  <a:srgbClr val="000099"/>
                </a:solidFill>
              </a:rPr>
              <a:t>进制数</a:t>
            </a:r>
            <a:r>
              <a:rPr lang="en-US" altLang="zh-CN" sz="2000" dirty="0" smtClean="0">
                <a:solidFill>
                  <a:srgbClr val="000099"/>
                </a:solidFill>
              </a:rPr>
              <a:t>N</a:t>
            </a:r>
            <a:r>
              <a:rPr lang="zh-CN" altLang="en-US" sz="2000" dirty="0" smtClean="0">
                <a:solidFill>
                  <a:srgbClr val="000099"/>
                </a:solidFill>
              </a:rPr>
              <a:t>可表示为：</a:t>
            </a:r>
            <a:endParaRPr lang="en-US" altLang="zh-CN" sz="2000" dirty="0" smtClean="0">
              <a:solidFill>
                <a:srgbClr val="000099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000099"/>
                </a:solidFill>
              </a:rPr>
              <a:t> </a:t>
            </a:r>
            <a:r>
              <a:rPr lang="en-US" altLang="zh-CN" sz="2000" dirty="0" smtClean="0">
                <a:solidFill>
                  <a:srgbClr val="000099"/>
                </a:solidFill>
              </a:rPr>
              <a:t>(N)</a:t>
            </a:r>
            <a:r>
              <a:rPr lang="en-US" altLang="zh-CN" sz="2000" baseline="-25000" dirty="0" smtClean="0">
                <a:solidFill>
                  <a:srgbClr val="000099"/>
                </a:solidFill>
              </a:rPr>
              <a:t>2</a:t>
            </a:r>
            <a:r>
              <a:rPr lang="en-US" altLang="zh-CN" sz="2000" dirty="0" smtClean="0">
                <a:solidFill>
                  <a:srgbClr val="000099"/>
                </a:solidFill>
              </a:rPr>
              <a:t>=K</a:t>
            </a:r>
            <a:r>
              <a:rPr lang="en-US" altLang="zh-CN" sz="2000" baseline="-25000" dirty="0" smtClean="0">
                <a:solidFill>
                  <a:srgbClr val="000099"/>
                </a:solidFill>
              </a:rPr>
              <a:t>n</a:t>
            </a:r>
            <a:r>
              <a:rPr lang="en-US" altLang="zh-CN" sz="2000" dirty="0" smtClean="0">
                <a:solidFill>
                  <a:srgbClr val="000099"/>
                </a:solidFill>
              </a:rPr>
              <a:t>2</a:t>
            </a:r>
            <a:r>
              <a:rPr lang="en-US" altLang="zh-CN" sz="2000" baseline="30000" dirty="0" smtClean="0">
                <a:solidFill>
                  <a:srgbClr val="000099"/>
                </a:solidFill>
              </a:rPr>
              <a:t>n-1</a:t>
            </a:r>
            <a:r>
              <a:rPr lang="en-US" altLang="zh-CN" sz="2000" dirty="0" smtClean="0">
                <a:solidFill>
                  <a:srgbClr val="000099"/>
                </a:solidFill>
              </a:rPr>
              <a:t>+K</a:t>
            </a:r>
            <a:r>
              <a:rPr lang="en-US" altLang="zh-CN" sz="2000" baseline="-25000" dirty="0" smtClean="0">
                <a:solidFill>
                  <a:srgbClr val="000099"/>
                </a:solidFill>
              </a:rPr>
              <a:t>n-1</a:t>
            </a:r>
            <a:r>
              <a:rPr lang="en-US" altLang="zh-CN" sz="2000" dirty="0" smtClean="0">
                <a:solidFill>
                  <a:srgbClr val="000099"/>
                </a:solidFill>
              </a:rPr>
              <a:t>2</a:t>
            </a:r>
            <a:r>
              <a:rPr lang="en-US" altLang="zh-CN" sz="2000" baseline="30000" dirty="0" smtClean="0">
                <a:solidFill>
                  <a:srgbClr val="000099"/>
                </a:solidFill>
              </a:rPr>
              <a:t>n-2</a:t>
            </a:r>
            <a:r>
              <a:rPr lang="en-US" altLang="zh-CN" sz="2000" dirty="0" smtClean="0">
                <a:solidFill>
                  <a:srgbClr val="000099"/>
                </a:solidFill>
              </a:rPr>
              <a:t> +…+K</a:t>
            </a:r>
            <a:r>
              <a:rPr lang="en-US" altLang="zh-CN" sz="2000" baseline="-25000" dirty="0" smtClean="0">
                <a:solidFill>
                  <a:srgbClr val="000099"/>
                </a:solidFill>
              </a:rPr>
              <a:t>1</a:t>
            </a:r>
            <a:r>
              <a:rPr lang="en-US" altLang="zh-CN" sz="2000" dirty="0" smtClean="0">
                <a:solidFill>
                  <a:srgbClr val="000099"/>
                </a:solidFill>
              </a:rPr>
              <a:t>2</a:t>
            </a:r>
            <a:r>
              <a:rPr lang="en-US" altLang="zh-CN" sz="2000" baseline="30000" dirty="0" smtClean="0">
                <a:solidFill>
                  <a:srgbClr val="000099"/>
                </a:solidFill>
              </a:rPr>
              <a:t>0</a:t>
            </a:r>
            <a:r>
              <a:rPr lang="en-US" altLang="zh-CN" sz="2000" dirty="0" smtClean="0">
                <a:solidFill>
                  <a:srgbClr val="000099"/>
                </a:solidFill>
              </a:rPr>
              <a:t>+K</a:t>
            </a:r>
            <a:r>
              <a:rPr lang="en-US" altLang="zh-CN" sz="2000" baseline="-25000" dirty="0" smtClean="0">
                <a:solidFill>
                  <a:srgbClr val="000099"/>
                </a:solidFill>
              </a:rPr>
              <a:t>0</a:t>
            </a:r>
            <a:r>
              <a:rPr lang="en-US" altLang="zh-CN" sz="2000" dirty="0" smtClean="0">
                <a:solidFill>
                  <a:srgbClr val="000099"/>
                </a:solidFill>
              </a:rPr>
              <a:t>2</a:t>
            </a:r>
            <a:r>
              <a:rPr lang="en-US" altLang="zh-CN" sz="2000" baseline="30000" dirty="0" smtClean="0">
                <a:solidFill>
                  <a:srgbClr val="000099"/>
                </a:solidFill>
              </a:rPr>
              <a:t>-1</a:t>
            </a:r>
            <a:r>
              <a:rPr lang="en-US" altLang="zh-CN" sz="2000" dirty="0" smtClean="0">
                <a:solidFill>
                  <a:srgbClr val="000099"/>
                </a:solidFill>
              </a:rPr>
              <a:t>+ K</a:t>
            </a:r>
            <a:r>
              <a:rPr lang="en-US" altLang="zh-CN" sz="2000" baseline="-25000" dirty="0" smtClean="0">
                <a:solidFill>
                  <a:srgbClr val="000099"/>
                </a:solidFill>
              </a:rPr>
              <a:t>-1</a:t>
            </a:r>
            <a:r>
              <a:rPr lang="en-US" altLang="zh-CN" sz="2000" dirty="0" smtClean="0">
                <a:solidFill>
                  <a:srgbClr val="000099"/>
                </a:solidFill>
              </a:rPr>
              <a:t>2</a:t>
            </a:r>
            <a:r>
              <a:rPr lang="en-US" altLang="zh-CN" sz="2000" baseline="30000" dirty="0" smtClean="0">
                <a:solidFill>
                  <a:srgbClr val="000099"/>
                </a:solidFill>
              </a:rPr>
              <a:t>-2</a:t>
            </a:r>
            <a:r>
              <a:rPr lang="en-US" altLang="zh-CN" sz="2000" dirty="0" smtClean="0">
                <a:solidFill>
                  <a:srgbClr val="000099"/>
                </a:solidFill>
              </a:rPr>
              <a:t>+…+K</a:t>
            </a:r>
            <a:r>
              <a:rPr lang="en-US" altLang="zh-CN" sz="2000" baseline="-25000" dirty="0" smtClean="0">
                <a:solidFill>
                  <a:srgbClr val="000099"/>
                </a:solidFill>
              </a:rPr>
              <a:t>- m</a:t>
            </a:r>
            <a:r>
              <a:rPr lang="en-US" altLang="zh-CN" sz="2000" dirty="0" smtClean="0">
                <a:solidFill>
                  <a:srgbClr val="000099"/>
                </a:solidFill>
              </a:rPr>
              <a:t>2</a:t>
            </a:r>
            <a:r>
              <a:rPr lang="en-US" altLang="zh-CN" sz="2000" baseline="30000" dirty="0" smtClean="0">
                <a:solidFill>
                  <a:srgbClr val="000099"/>
                </a:solidFill>
              </a:rPr>
              <a:t>-m-1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0099"/>
                </a:solidFill>
              </a:rPr>
              <a:t>                                  </a:t>
            </a:r>
          </a:p>
          <a:p>
            <a:pPr lvl="2">
              <a:buFontTx/>
              <a:buNone/>
            </a:pPr>
            <a:r>
              <a:rPr lang="en-US" altLang="zh-CN" dirty="0" smtClean="0">
                <a:solidFill>
                  <a:srgbClr val="000099"/>
                </a:solidFill>
              </a:rPr>
              <a:t>                             n</a:t>
            </a:r>
          </a:p>
          <a:p>
            <a:pPr lvl="2">
              <a:buFontTx/>
              <a:buNone/>
            </a:pPr>
            <a:r>
              <a:rPr lang="en-US" altLang="zh-CN" dirty="0" smtClean="0">
                <a:solidFill>
                  <a:srgbClr val="000099"/>
                </a:solidFill>
              </a:rPr>
              <a:t>               </a:t>
            </a:r>
            <a:r>
              <a:rPr lang="zh-CN" altLang="en-US" dirty="0" smtClean="0">
                <a:solidFill>
                  <a:srgbClr val="000099"/>
                </a:solidFill>
              </a:rPr>
              <a:t>或</a:t>
            </a:r>
            <a:r>
              <a:rPr lang="en-US" altLang="zh-CN" dirty="0" smtClean="0">
                <a:solidFill>
                  <a:srgbClr val="000099"/>
                </a:solidFill>
              </a:rPr>
              <a:t>(N)</a:t>
            </a:r>
            <a:r>
              <a:rPr lang="en-US" altLang="zh-CN" baseline="-25000" dirty="0" smtClean="0">
                <a:solidFill>
                  <a:srgbClr val="000099"/>
                </a:solidFill>
              </a:rPr>
              <a:t>2</a:t>
            </a:r>
            <a:r>
              <a:rPr lang="en-US" altLang="zh-CN" dirty="0" smtClean="0">
                <a:solidFill>
                  <a:srgbClr val="000099"/>
                </a:solidFill>
              </a:rPr>
              <a:t>=∑K</a:t>
            </a:r>
            <a:r>
              <a:rPr lang="en-US" altLang="zh-CN" baseline="-25000" dirty="0" smtClean="0">
                <a:solidFill>
                  <a:srgbClr val="000099"/>
                </a:solidFill>
              </a:rPr>
              <a:t>i</a:t>
            </a:r>
            <a:r>
              <a:rPr lang="en-US" altLang="zh-CN" dirty="0" smtClean="0">
                <a:solidFill>
                  <a:srgbClr val="000099"/>
                </a:solidFill>
              </a:rPr>
              <a:t>2</a:t>
            </a:r>
            <a:r>
              <a:rPr lang="en-US" altLang="zh-CN" baseline="30000" dirty="0" smtClean="0">
                <a:solidFill>
                  <a:srgbClr val="000099"/>
                </a:solidFill>
              </a:rPr>
              <a:t>i-1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pPr lvl="2">
              <a:buFontTx/>
              <a:buNone/>
            </a:pPr>
            <a:r>
              <a:rPr lang="en-US" altLang="zh-CN" dirty="0" smtClean="0">
                <a:solidFill>
                  <a:srgbClr val="000099"/>
                </a:solidFill>
              </a:rPr>
              <a:t>                           </a:t>
            </a:r>
            <a:r>
              <a:rPr lang="en-US" altLang="zh-CN" dirty="0" err="1" smtClean="0">
                <a:solidFill>
                  <a:srgbClr val="000099"/>
                </a:solidFill>
              </a:rPr>
              <a:t>i</a:t>
            </a:r>
            <a:r>
              <a:rPr lang="en-US" altLang="zh-CN" dirty="0" smtClean="0">
                <a:solidFill>
                  <a:srgbClr val="000099"/>
                </a:solidFill>
              </a:rPr>
              <a:t>=-m</a:t>
            </a:r>
          </a:p>
          <a:p>
            <a:pPr lvl="2">
              <a:buFontTx/>
              <a:buNone/>
            </a:pPr>
            <a:endParaRPr lang="en-US" altLang="zh-CN" dirty="0" smtClean="0">
              <a:solidFill>
                <a:srgbClr val="000099"/>
              </a:solidFill>
            </a:endParaRPr>
          </a:p>
          <a:p>
            <a:pPr lvl="2">
              <a:buFontTx/>
              <a:buNone/>
            </a:pPr>
            <a:r>
              <a:rPr lang="en-US" altLang="zh-CN" dirty="0" smtClean="0">
                <a:solidFill>
                  <a:srgbClr val="000099"/>
                </a:solidFill>
              </a:rPr>
              <a:t>(1101.101)</a:t>
            </a:r>
            <a:r>
              <a:rPr lang="en-US" altLang="zh-CN" baseline="-25000" dirty="0" smtClean="0">
                <a:solidFill>
                  <a:srgbClr val="000099"/>
                </a:solidFill>
              </a:rPr>
              <a:t>2</a:t>
            </a:r>
            <a:r>
              <a:rPr lang="en-US" altLang="zh-CN" dirty="0" smtClean="0">
                <a:solidFill>
                  <a:srgbClr val="000099"/>
                </a:solidFill>
              </a:rPr>
              <a:t>= </a:t>
            </a:r>
            <a:r>
              <a:rPr lang="en-US" altLang="zh-CN" sz="1800" dirty="0" smtClean="0">
                <a:solidFill>
                  <a:srgbClr val="000099"/>
                </a:solidFill>
              </a:rPr>
              <a:t>1×2</a:t>
            </a:r>
            <a:r>
              <a:rPr lang="en-US" altLang="zh-CN" sz="1800" baseline="50000" dirty="0" smtClean="0">
                <a:solidFill>
                  <a:srgbClr val="000099"/>
                </a:solidFill>
              </a:rPr>
              <a:t>3</a:t>
            </a:r>
            <a:r>
              <a:rPr lang="en-US" altLang="zh-CN" sz="1800" dirty="0" smtClean="0">
                <a:solidFill>
                  <a:srgbClr val="000099"/>
                </a:solidFill>
              </a:rPr>
              <a:t> +1×2</a:t>
            </a:r>
            <a:r>
              <a:rPr lang="en-US" altLang="zh-CN" sz="1800" baseline="50000" dirty="0" smtClean="0">
                <a:solidFill>
                  <a:srgbClr val="000099"/>
                </a:solidFill>
              </a:rPr>
              <a:t>2</a:t>
            </a:r>
            <a:r>
              <a:rPr lang="en-US" altLang="zh-CN" sz="1800" dirty="0" smtClean="0">
                <a:solidFill>
                  <a:srgbClr val="000099"/>
                </a:solidFill>
              </a:rPr>
              <a:t> +0×2</a:t>
            </a:r>
            <a:r>
              <a:rPr lang="en-US" altLang="zh-CN" sz="1800" baseline="50000" dirty="0" smtClean="0">
                <a:solidFill>
                  <a:srgbClr val="000099"/>
                </a:solidFill>
              </a:rPr>
              <a:t>1</a:t>
            </a:r>
            <a:r>
              <a:rPr lang="en-US" altLang="zh-CN" sz="1800" dirty="0" smtClean="0">
                <a:solidFill>
                  <a:srgbClr val="000099"/>
                </a:solidFill>
              </a:rPr>
              <a:t> +1×2</a:t>
            </a:r>
            <a:r>
              <a:rPr lang="en-US" altLang="zh-CN" sz="1800" baseline="50000" dirty="0" smtClean="0">
                <a:solidFill>
                  <a:srgbClr val="000099"/>
                </a:solidFill>
              </a:rPr>
              <a:t>0</a:t>
            </a:r>
            <a:r>
              <a:rPr lang="en-US" altLang="zh-CN" sz="1800" dirty="0" smtClean="0">
                <a:solidFill>
                  <a:srgbClr val="000099"/>
                </a:solidFill>
              </a:rPr>
              <a:t> +1×2</a:t>
            </a:r>
            <a:r>
              <a:rPr lang="en-US" altLang="zh-CN" sz="1800" baseline="50000" dirty="0" smtClean="0">
                <a:solidFill>
                  <a:srgbClr val="000099"/>
                </a:solidFill>
              </a:rPr>
              <a:t>-1</a:t>
            </a:r>
            <a:r>
              <a:rPr lang="en-US" altLang="zh-CN" sz="1800" dirty="0" smtClean="0">
                <a:solidFill>
                  <a:srgbClr val="000099"/>
                </a:solidFill>
              </a:rPr>
              <a:t> +0×2</a:t>
            </a:r>
            <a:r>
              <a:rPr lang="en-US" altLang="zh-CN" sz="1800" baseline="50000" dirty="0" smtClean="0">
                <a:solidFill>
                  <a:srgbClr val="000099"/>
                </a:solidFill>
              </a:rPr>
              <a:t>-2</a:t>
            </a:r>
            <a:r>
              <a:rPr lang="en-US" altLang="zh-CN" sz="1800" dirty="0" smtClean="0">
                <a:solidFill>
                  <a:srgbClr val="000099"/>
                </a:solidFill>
              </a:rPr>
              <a:t> +1×2</a:t>
            </a:r>
            <a:r>
              <a:rPr lang="en-US" altLang="zh-CN" sz="1800" baseline="50000" dirty="0" smtClean="0">
                <a:solidFill>
                  <a:srgbClr val="000099"/>
                </a:solidFill>
              </a:rPr>
              <a:t>-3</a:t>
            </a:r>
          </a:p>
          <a:p>
            <a:pPr lvl="2">
              <a:buFontTx/>
              <a:buNone/>
            </a:pPr>
            <a:r>
              <a:rPr lang="en-US" altLang="zh-CN" sz="1400" baseline="50000" dirty="0" smtClean="0">
                <a:solidFill>
                  <a:srgbClr val="000099"/>
                </a:solidFill>
              </a:rPr>
              <a:t>                    </a:t>
            </a:r>
            <a:r>
              <a:rPr lang="en-US" altLang="zh-CN" dirty="0" smtClean="0">
                <a:solidFill>
                  <a:srgbClr val="000099"/>
                </a:solidFill>
              </a:rPr>
              <a:t>         = 13. 625    </a:t>
            </a:r>
          </a:p>
        </p:txBody>
      </p:sp>
      <p:sp>
        <p:nvSpPr>
          <p:cNvPr id="6" name="矩形 5"/>
          <p:cNvSpPr/>
          <p:nvPr/>
        </p:nvSpPr>
        <p:spPr>
          <a:xfrm>
            <a:off x="979166" y="904875"/>
            <a:ext cx="1668784" cy="60563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二进制数</a:t>
            </a:r>
          </a:p>
        </p:txBody>
      </p:sp>
    </p:spTree>
    <p:extLst>
      <p:ext uri="{BB962C8B-B14F-4D97-AF65-F5344CB8AC3E}">
        <p14:creationId xmlns:p14="http://schemas.microsoft.com/office/powerpoint/2010/main" val="360750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8.8.2 </a:t>
            </a:r>
            <a:r>
              <a:rPr lang="zh-CN" altLang="en-US" sz="2400" b="1" spc="300" dirty="0">
                <a:latin typeface="+mj-ea"/>
                <a:ea typeface="+mj-ea"/>
              </a:rPr>
              <a:t>卡诺图化简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内容占位符 1"/>
          <p:cNvSpPr txBox="1">
            <a:spLocks/>
          </p:cNvSpPr>
          <p:nvPr/>
        </p:nvSpPr>
        <p:spPr>
          <a:xfrm>
            <a:off x="728415" y="1259709"/>
            <a:ext cx="10528073" cy="11239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项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：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n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个变量的逻辑函数中，包含全部变量的乘积项。</a:t>
            </a:r>
            <a:endParaRPr lang="en-US" altLang="zh-CN" sz="2400" dirty="0" smtClean="0">
              <a:solidFill>
                <a:srgbClr val="000099"/>
              </a:solidFill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             n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变量逻辑函数的全部最小项共有</a:t>
            </a:r>
            <a:r>
              <a:rPr lang="en-US" altLang="zh-CN" sz="2400" dirty="0" smtClean="0">
                <a:solidFill>
                  <a:srgbClr val="000099"/>
                </a:solidFill>
                <a:latin typeface="+mn-ea"/>
              </a:rPr>
              <a:t>2</a:t>
            </a:r>
            <a:r>
              <a:rPr lang="en-US" altLang="zh-CN" sz="2400" baseline="30000" dirty="0" smtClean="0">
                <a:solidFill>
                  <a:srgbClr val="000099"/>
                </a:solidFill>
                <a:latin typeface="+mn-ea"/>
              </a:rPr>
              <a:t>n</a:t>
            </a:r>
            <a:r>
              <a:rPr lang="zh-CN" altLang="en-US" sz="2400" dirty="0" smtClean="0">
                <a:solidFill>
                  <a:srgbClr val="000099"/>
                </a:solidFill>
                <a:latin typeface="+mn-ea"/>
              </a:rPr>
              <a:t>个。 </a:t>
            </a: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984112"/>
              </p:ext>
            </p:extLst>
          </p:nvPr>
        </p:nvGraphicFramePr>
        <p:xfrm>
          <a:off x="1548720" y="2224087"/>
          <a:ext cx="8184104" cy="4361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1" name="BMP 图像" r:id="rId4" imgW="3901320" imgH="2080440" progId="Paint.Picture">
                  <p:embed/>
                </p:oleObj>
              </mc:Choice>
              <mc:Fallback>
                <p:oleObj name="BMP 图像" r:id="rId4" imgW="3901320" imgH="2080440" progId="Paint.Picture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720" y="2224087"/>
                        <a:ext cx="8184104" cy="4361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379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8.8.2</a:t>
            </a:r>
            <a:r>
              <a:rPr lang="zh-CN" altLang="en-US" sz="2400" b="1" spc="300" dirty="0" smtClean="0">
                <a:latin typeface="+mj-ea"/>
                <a:ea typeface="+mj-ea"/>
              </a:rPr>
              <a:t>卡</a:t>
            </a:r>
            <a:r>
              <a:rPr lang="zh-CN" altLang="en-US" sz="2400" b="1" spc="300" dirty="0">
                <a:latin typeface="+mj-ea"/>
                <a:ea typeface="+mj-ea"/>
              </a:rPr>
              <a:t>诺图化简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2"/>
          <p:cNvSpPr txBox="1">
            <a:spLocks/>
          </p:cNvSpPr>
          <p:nvPr/>
        </p:nvSpPr>
        <p:spPr>
          <a:xfrm>
            <a:off x="728414" y="1297283"/>
            <a:ext cx="10574585" cy="8778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2400" dirty="0" smtClean="0">
                <a:solidFill>
                  <a:srgbClr val="0033CC"/>
                </a:solidFill>
                <a:latin typeface="宋体" panose="02010600030101010101" pitchFamily="2" charset="-122"/>
              </a:rPr>
              <a:t>任何一个逻辑函数表达式都可以转换为一组最小项之和，称为最小项表达式。</a:t>
            </a:r>
            <a:endParaRPr lang="zh-CN" altLang="en-US" sz="2400" dirty="0" smtClean="0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728415" y="2305345"/>
            <a:ext cx="7777162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dirty="0" smtClean="0">
                <a:solidFill>
                  <a:srgbClr val="0033CC"/>
                </a:solidFill>
                <a:ea typeface="黑体" panose="02010609060101010101" pitchFamily="49" charset="-122"/>
              </a:rPr>
              <a:t>【</a:t>
            </a:r>
            <a:r>
              <a:rPr lang="zh-CN" altLang="en-US" b="1" dirty="0" smtClean="0">
                <a:solidFill>
                  <a:srgbClr val="0033CC"/>
                </a:solidFill>
                <a:ea typeface="黑体" panose="02010609060101010101" pitchFamily="49" charset="-122"/>
              </a:rPr>
              <a:t>例</a:t>
            </a:r>
            <a:r>
              <a:rPr lang="en-US" altLang="zh-CN" b="1" dirty="0" smtClean="0">
                <a:solidFill>
                  <a:srgbClr val="0033CC"/>
                </a:solidFill>
                <a:ea typeface="黑体" panose="02010609060101010101" pitchFamily="49" charset="-122"/>
              </a:rPr>
              <a:t>】</a:t>
            </a:r>
            <a:r>
              <a:rPr lang="zh-CN" altLang="en-US" b="1" dirty="0" smtClean="0">
                <a:solidFill>
                  <a:srgbClr val="0033CC"/>
                </a:solidFill>
              </a:rPr>
              <a:t>将</a:t>
            </a:r>
            <a:r>
              <a:rPr lang="zh-CN" altLang="en-US" b="1" dirty="0">
                <a:solidFill>
                  <a:srgbClr val="0033CC"/>
                </a:solidFill>
              </a:rPr>
              <a:t>以下逻辑函数转换成最小项表达式：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graphicFrame>
        <p:nvGraphicFramePr>
          <p:cNvPr id="7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141736"/>
              </p:ext>
            </p:extLst>
          </p:nvPr>
        </p:nvGraphicFramePr>
        <p:xfrm>
          <a:off x="1736477" y="2881608"/>
          <a:ext cx="27797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7" r:id="rId4" imgW="1219200" imgH="228600" progId="Equation.3">
                  <p:embed/>
                </p:oleObj>
              </mc:Choice>
              <mc:Fallback>
                <p:oleObj r:id="rId4" imgW="1219200" imgH="228600" progId="Equation.3">
                  <p:embed/>
                  <p:pic>
                    <p:nvPicPr>
                      <p:cNvPr id="615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477" y="2881608"/>
                        <a:ext cx="277971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900422"/>
              </p:ext>
            </p:extLst>
          </p:nvPr>
        </p:nvGraphicFramePr>
        <p:xfrm>
          <a:off x="1736477" y="3675358"/>
          <a:ext cx="56276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8" name="公式" r:id="rId6" imgW="2628900" imgH="228600" progId="Equation.3">
                  <p:embed/>
                </p:oleObj>
              </mc:Choice>
              <mc:Fallback>
                <p:oleObj name="公式" r:id="rId6" imgW="2628900" imgH="228600" progId="Equation.3">
                  <p:embed/>
                  <p:pic>
                    <p:nvPicPr>
                      <p:cNvPr id="6151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477" y="3675358"/>
                        <a:ext cx="562768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511769"/>
              </p:ext>
            </p:extLst>
          </p:nvPr>
        </p:nvGraphicFramePr>
        <p:xfrm>
          <a:off x="1736477" y="4264320"/>
          <a:ext cx="37052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9" name="公式" r:id="rId8" imgW="1612900" imgH="203200" progId="Equation.3">
                  <p:embed/>
                </p:oleObj>
              </mc:Choice>
              <mc:Fallback>
                <p:oleObj name="公式" r:id="rId8" imgW="1612900" imgH="203200" progId="Equation.3">
                  <p:embed/>
                  <p:pic>
                    <p:nvPicPr>
                      <p:cNvPr id="6152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477" y="4264320"/>
                        <a:ext cx="370522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325815" y="4300833"/>
            <a:ext cx="49067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30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30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30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30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=∑m(7,6,3,1)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12515" y="3538833"/>
            <a:ext cx="121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解：</a:t>
            </a:r>
            <a:endParaRPr lang="zh-CN" altLang="en-US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7249886" y="3675358"/>
            <a:ext cx="1480457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1" dirty="0" smtClean="0">
                <a:solidFill>
                  <a:srgbClr val="0033CC"/>
                </a:solidFill>
                <a:ea typeface="黑体" panose="02010609060101010101" pitchFamily="49" charset="-122"/>
              </a:rPr>
              <a:t>（配项）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92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8.8.2</a:t>
            </a:r>
            <a:r>
              <a:rPr lang="zh-CN" altLang="en-US" sz="2400" b="1" spc="300" dirty="0" smtClean="0">
                <a:latin typeface="+mj-ea"/>
                <a:ea typeface="+mj-ea"/>
              </a:rPr>
              <a:t>卡</a:t>
            </a:r>
            <a:r>
              <a:rPr lang="zh-CN" altLang="en-US" sz="2400" b="1" spc="300" dirty="0">
                <a:latin typeface="+mj-ea"/>
                <a:ea typeface="+mj-ea"/>
              </a:rPr>
              <a:t>诺图化简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内容占位符 1"/>
          <p:cNvSpPr txBox="1">
            <a:spLocks/>
          </p:cNvSpPr>
          <p:nvPr/>
        </p:nvSpPr>
        <p:spPr>
          <a:xfrm>
            <a:off x="872877" y="1297283"/>
            <a:ext cx="10840152" cy="1339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rgbClr val="FF3300"/>
                </a:solidFill>
                <a:latin typeface="+mn-ea"/>
              </a:rPr>
              <a:t>如果两个最小项中只有一个变量互为反变量，其余变量均相同，则称这两个最小项为逻辑相邻，简称</a:t>
            </a:r>
            <a:r>
              <a:rPr lang="zh-CN" altLang="en-US" sz="2400" u="sng" dirty="0" smtClean="0">
                <a:solidFill>
                  <a:srgbClr val="FF3300"/>
                </a:solidFill>
                <a:latin typeface="+mn-ea"/>
              </a:rPr>
              <a:t>相邻项</a:t>
            </a:r>
            <a:r>
              <a:rPr lang="zh-CN" altLang="en-US" sz="2400" dirty="0" smtClean="0">
                <a:solidFill>
                  <a:srgbClr val="FF3300"/>
                </a:solidFill>
                <a:latin typeface="+mn-ea"/>
              </a:rPr>
              <a:t>。</a:t>
            </a:r>
            <a:r>
              <a:rPr lang="zh-CN" altLang="en-US" sz="2400" dirty="0" smtClean="0">
                <a:solidFill>
                  <a:schemeClr val="tx2"/>
                </a:solidFill>
                <a:latin typeface="+mn-ea"/>
              </a:rPr>
              <a:t>    </a:t>
            </a:r>
            <a:endParaRPr lang="en-US" altLang="zh-CN" sz="2400" dirty="0" smtClean="0">
              <a:solidFill>
                <a:schemeClr val="tx2"/>
              </a:solidFill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tx2"/>
                </a:solidFill>
                <a:latin typeface="+mn-ea"/>
              </a:rPr>
              <a:t>例如，最小项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ABC </a:t>
            </a:r>
            <a:r>
              <a:rPr lang="zh-CN" altLang="en-US" sz="2400" dirty="0" smtClean="0">
                <a:solidFill>
                  <a:schemeClr val="tx2"/>
                </a:solidFill>
                <a:latin typeface="+mn-ea"/>
              </a:rPr>
              <a:t>和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ABC</a:t>
            </a:r>
            <a:r>
              <a:rPr lang="zh-CN" altLang="en-US" sz="2400" dirty="0" smtClean="0">
                <a:solidFill>
                  <a:schemeClr val="tx2"/>
                </a:solidFill>
                <a:latin typeface="+mn-ea"/>
              </a:rPr>
              <a:t> 就是相邻最小项。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2400" dirty="0">
              <a:latin typeface="+mn-ea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28415" y="2795883"/>
            <a:ext cx="1065804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+mn-ea"/>
                <a:ea typeface="+mn-ea"/>
              </a:rPr>
              <a:t>   </a:t>
            </a:r>
            <a:r>
              <a:rPr lang="zh-CN" altLang="en-US" sz="2400" dirty="0">
                <a:solidFill>
                  <a:srgbClr val="FF00FF"/>
                </a:solidFill>
                <a:latin typeface="+mn-ea"/>
                <a:ea typeface="+mn-ea"/>
              </a:rPr>
              <a:t>如果两个相邻最小项出现在同一个逻辑函数中，可以合并为一项，同时消去互为反变量的那个量。如</a:t>
            </a:r>
            <a:endParaRPr lang="zh-CN" altLang="en-US" sz="44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538968"/>
              </p:ext>
            </p:extLst>
          </p:nvPr>
        </p:nvGraphicFramePr>
        <p:xfrm>
          <a:off x="1952376" y="4111920"/>
          <a:ext cx="4589937" cy="589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0" name="公式" r:id="rId4" imgW="1778000" imgH="228600" progId="Equation.3">
                  <p:embed/>
                </p:oleObj>
              </mc:Choice>
              <mc:Fallback>
                <p:oleObj name="公式" r:id="rId4" imgW="1778000" imgH="228600" progId="Equation.3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376" y="4111920"/>
                        <a:ext cx="4589937" cy="589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连接符 17"/>
          <p:cNvCxnSpPr/>
          <p:nvPr/>
        </p:nvCxnSpPr>
        <p:spPr>
          <a:xfrm>
            <a:off x="4114800" y="2090058"/>
            <a:ext cx="1959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8.8.2</a:t>
            </a:r>
            <a:r>
              <a:rPr lang="zh-CN" altLang="en-US" sz="2400" b="1" spc="300" dirty="0" smtClean="0">
                <a:latin typeface="+mj-ea"/>
                <a:ea typeface="+mj-ea"/>
              </a:rPr>
              <a:t>卡</a:t>
            </a:r>
            <a:r>
              <a:rPr lang="zh-CN" altLang="en-US" sz="2400" b="1" spc="300" dirty="0">
                <a:latin typeface="+mj-ea"/>
                <a:ea typeface="+mj-ea"/>
              </a:rPr>
              <a:t>诺图化简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3729" y="1712226"/>
            <a:ext cx="6456816" cy="3653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+mn-ea"/>
              </a:rPr>
              <a:t>  </a:t>
            </a:r>
            <a:r>
              <a:rPr lang="zh-CN" altLang="en-US" sz="2000" dirty="0" smtClean="0">
                <a:solidFill>
                  <a:srgbClr val="0033CC"/>
                </a:solidFill>
                <a:latin typeface="+mn-ea"/>
              </a:rPr>
              <a:t>（</a:t>
            </a:r>
            <a:r>
              <a:rPr lang="en-US" altLang="zh-CN" sz="2000" dirty="0" smtClean="0">
                <a:solidFill>
                  <a:srgbClr val="0033CC"/>
                </a:solidFill>
                <a:latin typeface="+mn-ea"/>
              </a:rPr>
              <a:t>1</a:t>
            </a:r>
            <a:r>
              <a:rPr lang="zh-CN" altLang="en-US" sz="2000" dirty="0" smtClean="0">
                <a:solidFill>
                  <a:srgbClr val="0033CC"/>
                </a:solidFill>
                <a:latin typeface="+mn-ea"/>
              </a:rPr>
              <a:t>）二变量卡诺图</a:t>
            </a:r>
            <a:endParaRPr lang="zh-CN" altLang="en-US" sz="1800" dirty="0" smtClean="0">
              <a:latin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9296" y="3656914"/>
            <a:ext cx="331855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folHlink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000" b="1" kern="0" dirty="0" smtClean="0"/>
              <a:t>  </a:t>
            </a:r>
            <a:r>
              <a:rPr lang="zh-CN" altLang="en-US" sz="2000" dirty="0">
                <a:solidFill>
                  <a:srgbClr val="0033CC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rgbClr val="0033CC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rgbClr val="0033CC"/>
                </a:solidFill>
                <a:latin typeface="+mn-ea"/>
              </a:rPr>
              <a:t>）三变量卡诺图</a:t>
            </a:r>
          </a:p>
        </p:txBody>
      </p:sp>
      <p:graphicFrame>
        <p:nvGraphicFramePr>
          <p:cNvPr id="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556621"/>
              </p:ext>
            </p:extLst>
          </p:nvPr>
        </p:nvGraphicFramePr>
        <p:xfrm>
          <a:off x="863145" y="2128151"/>
          <a:ext cx="5075238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3" name="BMP 图象" r:id="rId4" imgW="3696216" imgH="1076475" progId="PBrush">
                  <p:embed/>
                </p:oleObj>
              </mc:Choice>
              <mc:Fallback>
                <p:oleObj name="BMP 图象" r:id="rId4" imgW="3696216" imgH="1076475" progId="PBrush">
                  <p:embed/>
                  <p:pic>
                    <p:nvPicPr>
                      <p:cNvPr id="1127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145" y="2128151"/>
                        <a:ext cx="5075238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7" y="4109351"/>
            <a:ext cx="6781800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875874" y="101630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卡诺图的结构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26" b="10981"/>
          <a:stretch/>
        </p:blipFill>
        <p:spPr bwMode="auto">
          <a:xfrm>
            <a:off x="8223357" y="829533"/>
            <a:ext cx="3182935" cy="3237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1" b="20870"/>
          <a:stretch/>
        </p:blipFill>
        <p:spPr bwMode="auto">
          <a:xfrm>
            <a:off x="8223357" y="3980044"/>
            <a:ext cx="2869975" cy="2877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2"/>
          <p:cNvCxnSpPr/>
          <p:nvPr/>
        </p:nvCxnSpPr>
        <p:spPr>
          <a:xfrm>
            <a:off x="6999512" y="761752"/>
            <a:ext cx="0" cy="609624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859771" y="830273"/>
            <a:ext cx="331855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folHlink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CN" sz="2000" b="1" kern="0" dirty="0" smtClean="0"/>
              <a:t>  </a:t>
            </a:r>
            <a:r>
              <a:rPr lang="zh-CN" altLang="en-US" sz="2000" dirty="0" smtClean="0">
                <a:solidFill>
                  <a:srgbClr val="0033CC"/>
                </a:solidFill>
                <a:latin typeface="+mn-ea"/>
              </a:rPr>
              <a:t>（</a:t>
            </a:r>
            <a:r>
              <a:rPr lang="en-US" altLang="zh-CN" sz="2000" dirty="0" smtClean="0">
                <a:solidFill>
                  <a:srgbClr val="0033CC"/>
                </a:solidFill>
                <a:latin typeface="+mn-ea"/>
              </a:rPr>
              <a:t>3</a:t>
            </a:r>
            <a:r>
              <a:rPr lang="zh-CN" altLang="en-US" sz="2000" dirty="0" smtClean="0">
                <a:solidFill>
                  <a:srgbClr val="0033CC"/>
                </a:solidFill>
                <a:latin typeface="+mn-ea"/>
              </a:rPr>
              <a:t>）四变量</a:t>
            </a:r>
            <a:r>
              <a:rPr lang="zh-CN" altLang="en-US" sz="2000" dirty="0">
                <a:solidFill>
                  <a:srgbClr val="0033CC"/>
                </a:solidFill>
                <a:latin typeface="+mn-ea"/>
              </a:rPr>
              <a:t>卡诺图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7016267" y="4073009"/>
            <a:ext cx="4833259" cy="24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2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8.8.2</a:t>
            </a:r>
            <a:r>
              <a:rPr lang="zh-CN" altLang="en-US" sz="2400" b="1" spc="300" dirty="0" smtClean="0">
                <a:latin typeface="+mj-ea"/>
                <a:ea typeface="+mj-ea"/>
              </a:rPr>
              <a:t>卡</a:t>
            </a:r>
            <a:r>
              <a:rPr lang="zh-CN" altLang="en-US" sz="2400" b="1" spc="300" dirty="0">
                <a:latin typeface="+mj-ea"/>
                <a:ea typeface="+mj-ea"/>
              </a:rPr>
              <a:t>诺图化简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875874" y="101630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卡诺图</a:t>
            </a:r>
            <a:r>
              <a:rPr lang="zh-CN" altLang="en-US" sz="2400" dirty="0" smtClean="0">
                <a:solidFill>
                  <a:srgbClr val="FF0000"/>
                </a:solidFill>
              </a:rPr>
              <a:t>的相邻性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94178" y="1681978"/>
            <a:ext cx="5305879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chemeClr val="tx1"/>
              </a:buClr>
            </a:pPr>
            <a:r>
              <a:rPr lang="zh-CN" altLang="en-US" sz="2000" b="1" dirty="0"/>
              <a:t>只要小方格在几何位置上相邻（不管上下左右），它代表的最小项在逻辑上一定是相邻的。</a:t>
            </a:r>
            <a:endParaRPr lang="en-US" altLang="zh-CN" sz="2000" b="1" dirty="0"/>
          </a:p>
          <a:p>
            <a:pPr algn="just" eaLnBrk="1" hangingPunct="1">
              <a:lnSpc>
                <a:spcPct val="120000"/>
              </a:lnSpc>
              <a:buClr>
                <a:schemeClr val="tx1"/>
              </a:buClr>
            </a:pPr>
            <a:r>
              <a:rPr lang="en-US" altLang="zh-CN" sz="2000" b="1" dirty="0">
                <a:solidFill>
                  <a:srgbClr val="FF0000"/>
                </a:solidFill>
              </a:rPr>
              <a:t>  7</a:t>
            </a:r>
            <a:r>
              <a:rPr lang="zh-CN" altLang="en-US" sz="2000" b="1" dirty="0">
                <a:solidFill>
                  <a:srgbClr val="FF0000"/>
                </a:solidFill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</a:rPr>
              <a:t>6</a:t>
            </a:r>
            <a:r>
              <a:rPr lang="zh-CN" altLang="en-US" sz="2000" b="1" dirty="0">
                <a:solidFill>
                  <a:srgbClr val="FF0000"/>
                </a:solidFill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</a:rPr>
              <a:t>15</a:t>
            </a:r>
            <a:r>
              <a:rPr lang="zh-CN" altLang="en-US" sz="2000" b="1" dirty="0">
                <a:solidFill>
                  <a:srgbClr val="FF0000"/>
                </a:solidFill>
              </a:rPr>
              <a:t>相邻。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28415" y="3048066"/>
            <a:ext cx="2788104" cy="2979964"/>
            <a:chOff x="4898571" y="3105151"/>
            <a:chExt cx="2788104" cy="2979964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01" b="18065"/>
            <a:stretch/>
          </p:blipFill>
          <p:spPr bwMode="auto">
            <a:xfrm>
              <a:off x="4898571" y="3105151"/>
              <a:ext cx="2788104" cy="2979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6443663" y="4171497"/>
              <a:ext cx="576262" cy="574675"/>
            </a:xfrm>
            <a:prstGeom prst="rect">
              <a:avLst/>
            </a:prstGeom>
            <a:noFill/>
            <a:ln w="3175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6" b="18441"/>
          <a:stretch/>
        </p:blipFill>
        <p:spPr bwMode="auto">
          <a:xfrm>
            <a:off x="6836229" y="3048066"/>
            <a:ext cx="2887889" cy="296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457724" y="1651706"/>
            <a:ext cx="484527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chemeClr val="tx1"/>
              </a:buClr>
            </a:pPr>
            <a:r>
              <a:rPr lang="zh-CN" altLang="en-US" sz="2000" b="1" dirty="0"/>
              <a:t>与中心轴对称的左右两边和上下两边的小方格也具有相邻性。</a:t>
            </a:r>
          </a:p>
          <a:p>
            <a:pPr algn="just" eaLnBrk="1" hangingPunct="1">
              <a:lnSpc>
                <a:spcPct val="120000"/>
              </a:lnSpc>
              <a:buClr>
                <a:schemeClr val="tx1"/>
              </a:buClr>
            </a:pPr>
            <a:r>
              <a:rPr lang="en-US" altLang="zh-CN" sz="2000" b="1" dirty="0">
                <a:solidFill>
                  <a:srgbClr val="FF0000"/>
                </a:solidFill>
              </a:rPr>
              <a:t>  10</a:t>
            </a:r>
            <a:r>
              <a:rPr lang="zh-CN" altLang="en-US" sz="2000" b="1" dirty="0">
                <a:solidFill>
                  <a:srgbClr val="FF0000"/>
                </a:solidFill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</a:rPr>
              <a:t>14</a:t>
            </a:r>
            <a:r>
              <a:rPr lang="zh-CN" altLang="en-US" sz="2000" b="1" dirty="0">
                <a:solidFill>
                  <a:srgbClr val="FF0000"/>
                </a:solidFill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</a:rPr>
              <a:t>11</a:t>
            </a:r>
            <a:r>
              <a:rPr lang="zh-CN" altLang="en-US" sz="2000" b="1" dirty="0">
                <a:solidFill>
                  <a:srgbClr val="FF0000"/>
                </a:solidFill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</a:rPr>
              <a:t>8</a:t>
            </a:r>
            <a:r>
              <a:rPr lang="zh-CN" altLang="en-US" sz="2000" b="1" dirty="0">
                <a:solidFill>
                  <a:srgbClr val="FF0000"/>
                </a:solidFill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</a:rPr>
              <a:t>相邻。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9057368" y="5280091"/>
            <a:ext cx="576263" cy="5762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3" name="直接连接符 3"/>
          <p:cNvCxnSpPr>
            <a:cxnSpLocks noChangeShapeType="1"/>
          </p:cNvCxnSpPr>
          <p:nvPr/>
        </p:nvCxnSpPr>
        <p:spPr bwMode="auto">
          <a:xfrm>
            <a:off x="9057368" y="3542005"/>
            <a:ext cx="576263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</p:cxnSp>
      <p:cxnSp>
        <p:nvCxnSpPr>
          <p:cNvPr id="14" name="直接连接符 5"/>
          <p:cNvCxnSpPr>
            <a:cxnSpLocks noChangeShapeType="1"/>
          </p:cNvCxnSpPr>
          <p:nvPr/>
        </p:nvCxnSpPr>
        <p:spPr bwMode="auto">
          <a:xfrm>
            <a:off x="7319282" y="5280091"/>
            <a:ext cx="0" cy="576262"/>
          </a:xfrm>
          <a:prstGeom prst="line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76664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8.8.2</a:t>
            </a:r>
            <a:r>
              <a:rPr lang="zh-CN" altLang="en-US" sz="2400" b="1" spc="300" dirty="0" smtClean="0">
                <a:latin typeface="+mj-ea"/>
                <a:ea typeface="+mj-ea"/>
              </a:rPr>
              <a:t>卡</a:t>
            </a:r>
            <a:r>
              <a:rPr lang="zh-CN" altLang="en-US" sz="2400" b="1" spc="300" dirty="0">
                <a:latin typeface="+mj-ea"/>
                <a:ea typeface="+mj-ea"/>
              </a:rPr>
              <a:t>诺图化简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/>
          <p:cNvSpPr txBox="1">
            <a:spLocks/>
          </p:cNvSpPr>
          <p:nvPr/>
        </p:nvSpPr>
        <p:spPr>
          <a:xfrm>
            <a:off x="400710" y="1058320"/>
            <a:ext cx="4530519" cy="14541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化简逻辑函数的原理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（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1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）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2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个相邻的最小项结合，可以消去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1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个取值不同的变量而合并为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项。</a:t>
            </a:r>
            <a:endParaRPr lang="en-US" altLang="zh-CN" sz="2000" dirty="0" smtClean="0">
              <a:solidFill>
                <a:srgbClr val="000099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000" dirty="0" smtClean="0">
              <a:solidFill>
                <a:srgbClr val="000099"/>
              </a:solidFill>
              <a:latin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71265" y="2418058"/>
            <a:ext cx="4459288" cy="3676650"/>
            <a:chOff x="671265" y="2418058"/>
            <a:chExt cx="4459288" cy="3676650"/>
          </a:xfrm>
        </p:grpSpPr>
        <p:sp>
          <p:nvSpPr>
            <p:cNvPr id="5" name="日期占位符 3"/>
            <p:cNvSpPr txBox="1">
              <a:spLocks/>
            </p:cNvSpPr>
            <p:nvPr/>
          </p:nvSpPr>
          <p:spPr>
            <a:xfrm>
              <a:off x="671265" y="5632745"/>
              <a:ext cx="1905000" cy="457200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0" latin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742950" indent="-285750" algn="l" defTabSz="914400" rtl="0" eaLnBrk="0" latin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1143000" indent="-228600" algn="l" defTabSz="914400" rtl="0" eaLnBrk="0" latin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600200" indent="-228600" algn="l" defTabSz="914400" rtl="0" eaLnBrk="0" latin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2057400" indent="-228600" algn="l" defTabSz="914400" rtl="0" eaLnBrk="0" latin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fld id="{C3B0C6B2-117F-467F-9AE6-D4A5AAFFA02D}" type="datetime1">
                <a:rPr kumimoji="0" lang="zh-TW" altLang="en-US" sz="1400" smtClean="0">
                  <a:solidFill>
                    <a:schemeClr val="tx1"/>
                  </a:solidFill>
                  <a:ea typeface="PMingLiU" pitchFamily="18" charset="-120"/>
                </a:rPr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t>2022/10/13</a:t>
              </a:fld>
              <a:endParaRPr kumimoji="0" lang="en-US" altLang="zh-TW" sz="1400" smtClean="0">
                <a:solidFill>
                  <a:schemeClr val="tx1"/>
                </a:solidFill>
                <a:ea typeface="PMingLiU" pitchFamily="18" charset="-120"/>
              </a:endParaRP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1589657"/>
                </p:ext>
              </p:extLst>
            </p:nvPr>
          </p:nvGraphicFramePr>
          <p:xfrm>
            <a:off x="728415" y="2737145"/>
            <a:ext cx="4402138" cy="3357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49" name="BMP 图象" r:id="rId4" imgW="2647619" imgH="2019048" progId="PBrush">
                    <p:embed/>
                  </p:oleObj>
                </mc:Choice>
                <mc:Fallback>
                  <p:oleObj name="BMP 图象" r:id="rId4" imgW="2647619" imgH="2019048" progId="PBrush">
                    <p:embed/>
                    <p:pic>
                      <p:nvPicPr>
                        <p:cNvPr id="2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415" y="2737145"/>
                          <a:ext cx="4402138" cy="3357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11"/>
            <p:cNvSpPr txBox="1">
              <a:spLocks noChangeArrowheads="1"/>
            </p:cNvSpPr>
            <p:nvPr/>
          </p:nvSpPr>
          <p:spPr bwMode="auto">
            <a:xfrm>
              <a:off x="1271340" y="3224508"/>
              <a:ext cx="57626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CN"/>
                <a:t>00</a:t>
              </a:r>
              <a:endParaRPr lang="zh-CN" altLang="en-US"/>
            </a:p>
          </p:txBody>
        </p:sp>
        <p:sp>
          <p:nvSpPr>
            <p:cNvPr id="9" name="TextBox 12"/>
            <p:cNvSpPr txBox="1">
              <a:spLocks noChangeArrowheads="1"/>
            </p:cNvSpPr>
            <p:nvPr/>
          </p:nvSpPr>
          <p:spPr bwMode="auto">
            <a:xfrm>
              <a:off x="1304678" y="3842045"/>
              <a:ext cx="5762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CN"/>
                <a:t>01</a:t>
              </a:r>
              <a:endParaRPr lang="zh-CN" altLang="en-US"/>
            </a:p>
          </p:txBody>
        </p:sp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1271340" y="4435770"/>
              <a:ext cx="57626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CN"/>
                <a:t>11</a:t>
              </a:r>
              <a:endParaRPr lang="zh-CN" altLang="en-US"/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1233240" y="5012033"/>
              <a:ext cx="5746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CN"/>
                <a:t>10</a:t>
              </a:r>
              <a:endParaRPr lang="zh-CN" altLang="en-US"/>
            </a:p>
          </p:txBody>
        </p:sp>
        <p:sp>
          <p:nvSpPr>
            <p:cNvPr id="12" name="TextBox 15"/>
            <p:cNvSpPr txBox="1">
              <a:spLocks noChangeArrowheads="1"/>
            </p:cNvSpPr>
            <p:nvPr/>
          </p:nvSpPr>
          <p:spPr bwMode="auto">
            <a:xfrm>
              <a:off x="912565" y="2881608"/>
              <a:ext cx="57626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CN"/>
                <a:t>AB</a:t>
              </a:r>
              <a:endParaRPr lang="zh-CN" altLang="en-US"/>
            </a:p>
          </p:txBody>
        </p:sp>
        <p:sp>
          <p:nvSpPr>
            <p:cNvPr id="13" name="TextBox 16"/>
            <p:cNvSpPr txBox="1">
              <a:spLocks noChangeArrowheads="1"/>
            </p:cNvSpPr>
            <p:nvPr/>
          </p:nvSpPr>
          <p:spPr bwMode="auto">
            <a:xfrm>
              <a:off x="1847603" y="2735558"/>
              <a:ext cx="57626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CN"/>
                <a:t>00</a:t>
              </a:r>
              <a:endParaRPr lang="zh-CN" altLang="en-US"/>
            </a:p>
          </p:txBody>
        </p:sp>
        <p:sp>
          <p:nvSpPr>
            <p:cNvPr id="14" name="TextBox 17"/>
            <p:cNvSpPr txBox="1">
              <a:spLocks noChangeArrowheads="1"/>
            </p:cNvSpPr>
            <p:nvPr/>
          </p:nvSpPr>
          <p:spPr bwMode="auto">
            <a:xfrm>
              <a:off x="2423865" y="2735558"/>
              <a:ext cx="57626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CN"/>
                <a:t>01</a:t>
              </a:r>
              <a:endParaRPr lang="zh-CN" altLang="en-US"/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2960440" y="2735558"/>
              <a:ext cx="57626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CN"/>
                <a:t>11</a:t>
              </a:r>
              <a:endParaRPr lang="zh-CN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3536703" y="2735558"/>
              <a:ext cx="57626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CN"/>
                <a:t>10</a:t>
              </a:r>
              <a:endParaRPr lang="zh-CN" altLang="en-US"/>
            </a:p>
          </p:txBody>
        </p: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1560265" y="2418058"/>
              <a:ext cx="57626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CN"/>
                <a:t>CD</a:t>
              </a:r>
              <a:endParaRPr lang="zh-CN" altLang="en-US"/>
            </a:p>
          </p:txBody>
        </p:sp>
        <p:cxnSp>
          <p:nvCxnSpPr>
            <p:cNvPr id="18" name="直接连接符 21"/>
            <p:cNvCxnSpPr>
              <a:cxnSpLocks noChangeShapeType="1"/>
            </p:cNvCxnSpPr>
            <p:nvPr/>
          </p:nvCxnSpPr>
          <p:spPr bwMode="auto">
            <a:xfrm>
              <a:off x="1160215" y="2692695"/>
              <a:ext cx="647700" cy="5492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</p:grpSp>
      <p:sp>
        <p:nvSpPr>
          <p:cNvPr id="19" name="矩形 18"/>
          <p:cNvSpPr/>
          <p:nvPr/>
        </p:nvSpPr>
        <p:spPr>
          <a:xfrm>
            <a:off x="6857999" y="1431452"/>
            <a:ext cx="45828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99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rgbClr val="000099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rgbClr val="000099"/>
                </a:solidFill>
                <a:latin typeface="+mn-ea"/>
              </a:rPr>
              <a:t>）</a:t>
            </a:r>
            <a:r>
              <a:rPr lang="en-US" altLang="zh-CN" sz="2000" dirty="0">
                <a:solidFill>
                  <a:srgbClr val="000099"/>
                </a:solidFill>
                <a:latin typeface="+mn-ea"/>
              </a:rPr>
              <a:t>4</a:t>
            </a:r>
            <a:r>
              <a:rPr lang="zh-CN" altLang="en-US" sz="2000" dirty="0">
                <a:solidFill>
                  <a:srgbClr val="000099"/>
                </a:solidFill>
                <a:latin typeface="+mn-ea"/>
              </a:rPr>
              <a:t>个相邻的最小项结合，可以消去</a:t>
            </a:r>
            <a:r>
              <a:rPr lang="en-US" altLang="zh-CN" sz="2000" dirty="0">
                <a:solidFill>
                  <a:srgbClr val="000099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rgbClr val="000099"/>
                </a:solidFill>
                <a:latin typeface="+mn-ea"/>
              </a:rPr>
              <a:t>个取值不同的变量而合并为</a:t>
            </a:r>
            <a:r>
              <a:rPr lang="en-US" altLang="zh-CN" sz="2000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000099"/>
                </a:solidFill>
                <a:latin typeface="+mn-ea"/>
              </a:rPr>
              <a:t>项。</a:t>
            </a:r>
            <a:endParaRPr lang="en-US" altLang="zh-CN" sz="2000" dirty="0">
              <a:solidFill>
                <a:srgbClr val="000099"/>
              </a:solidFill>
              <a:latin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363960" y="2357732"/>
            <a:ext cx="4208462" cy="4013200"/>
            <a:chOff x="7363960" y="2357732"/>
            <a:chExt cx="4208462" cy="4013200"/>
          </a:xfrm>
        </p:grpSpPr>
        <p:graphicFrame>
          <p:nvGraphicFramePr>
            <p:cNvPr id="21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6674224"/>
                </p:ext>
              </p:extLst>
            </p:nvPr>
          </p:nvGraphicFramePr>
          <p:xfrm>
            <a:off x="7540172" y="2500607"/>
            <a:ext cx="4032250" cy="3870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50" name="BMP 图像" r:id="rId6" imgW="2343477" imgH="2247619" progId="Paint.Picture">
                    <p:embed/>
                  </p:oleObj>
                </mc:Choice>
                <mc:Fallback>
                  <p:oleObj name="BMP 图像" r:id="rId6" imgW="2343477" imgH="2247619" progId="Paint.Picture">
                    <p:embed/>
                    <p:pic>
                      <p:nvPicPr>
                        <p:cNvPr id="9221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0172" y="2500607"/>
                          <a:ext cx="4032250" cy="3870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" name="组合 15"/>
            <p:cNvGrpSpPr>
              <a:grpSpLocks/>
            </p:cNvGrpSpPr>
            <p:nvPr/>
          </p:nvGrpSpPr>
          <p:grpSpPr bwMode="auto">
            <a:xfrm>
              <a:off x="7363960" y="2357732"/>
              <a:ext cx="3200400" cy="3055937"/>
              <a:chOff x="3531476" y="2944406"/>
              <a:chExt cx="3200764" cy="3055622"/>
            </a:xfrm>
          </p:grpSpPr>
          <p:sp>
            <p:nvSpPr>
              <p:cNvPr id="23" name="TextBox 5"/>
              <p:cNvSpPr txBox="1">
                <a:spLocks noChangeArrowheads="1"/>
              </p:cNvSpPr>
              <p:nvPr/>
            </p:nvSpPr>
            <p:spPr bwMode="auto">
              <a:xfrm>
                <a:off x="3891516" y="375093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lang="en-US" altLang="zh-CN"/>
                  <a:t>00</a:t>
                </a:r>
                <a:endParaRPr lang="zh-CN" altLang="en-US"/>
              </a:p>
            </p:txBody>
          </p:sp>
          <p:sp>
            <p:nvSpPr>
              <p:cNvPr id="24" name="TextBox 6"/>
              <p:cNvSpPr txBox="1">
                <a:spLocks noChangeArrowheads="1"/>
              </p:cNvSpPr>
              <p:nvPr/>
            </p:nvSpPr>
            <p:spPr bwMode="auto">
              <a:xfrm>
                <a:off x="3923928" y="4369392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lang="en-US" altLang="zh-CN"/>
                  <a:t>01</a:t>
                </a:r>
                <a:endParaRPr lang="zh-CN" altLang="en-US"/>
              </a:p>
            </p:txBody>
          </p:sp>
          <p:sp>
            <p:nvSpPr>
              <p:cNvPr id="25" name="TextBox 7"/>
              <p:cNvSpPr txBox="1">
                <a:spLocks noChangeArrowheads="1"/>
              </p:cNvSpPr>
              <p:nvPr/>
            </p:nvSpPr>
            <p:spPr bwMode="auto">
              <a:xfrm>
                <a:off x="3891516" y="4962299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lang="en-US" altLang="zh-CN"/>
                  <a:t>11</a:t>
                </a:r>
                <a:endParaRPr lang="zh-CN" altLang="en-US"/>
              </a:p>
            </p:txBody>
          </p:sp>
          <p:sp>
            <p:nvSpPr>
              <p:cNvPr id="26" name="TextBox 8"/>
              <p:cNvSpPr txBox="1">
                <a:spLocks noChangeArrowheads="1"/>
              </p:cNvSpPr>
              <p:nvPr/>
            </p:nvSpPr>
            <p:spPr bwMode="auto">
              <a:xfrm>
                <a:off x="3851920" y="5538363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lang="en-US" altLang="zh-CN"/>
                  <a:t>10</a:t>
                </a:r>
                <a:endParaRPr lang="zh-CN" altLang="en-US"/>
              </a:p>
            </p:txBody>
          </p:sp>
          <p:sp>
            <p:nvSpPr>
              <p:cNvPr id="27" name="TextBox 9"/>
              <p:cNvSpPr txBox="1">
                <a:spLocks noChangeArrowheads="1"/>
              </p:cNvSpPr>
              <p:nvPr/>
            </p:nvSpPr>
            <p:spPr bwMode="auto">
              <a:xfrm>
                <a:off x="3531476" y="3407740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lang="en-US" altLang="zh-CN"/>
                  <a:t>AB</a:t>
                </a:r>
                <a:endParaRPr lang="zh-CN" altLang="en-US"/>
              </a:p>
            </p:txBody>
          </p:sp>
          <p:sp>
            <p:nvSpPr>
              <p:cNvPr id="28" name="TextBox 10"/>
              <p:cNvSpPr txBox="1">
                <a:spLocks noChangeArrowheads="1"/>
              </p:cNvSpPr>
              <p:nvPr/>
            </p:nvSpPr>
            <p:spPr bwMode="auto">
              <a:xfrm>
                <a:off x="4467580" y="3262055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lang="en-US" altLang="zh-CN"/>
                  <a:t>00</a:t>
                </a:r>
                <a:endParaRPr lang="zh-CN" altLang="en-US"/>
              </a:p>
            </p:txBody>
          </p:sp>
          <p:sp>
            <p:nvSpPr>
              <p:cNvPr id="29" name="TextBox 11"/>
              <p:cNvSpPr txBox="1">
                <a:spLocks noChangeArrowheads="1"/>
              </p:cNvSpPr>
              <p:nvPr/>
            </p:nvSpPr>
            <p:spPr bwMode="auto">
              <a:xfrm>
                <a:off x="5043644" y="3262054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lang="en-US" altLang="zh-CN"/>
                  <a:t>01</a:t>
                </a:r>
                <a:endParaRPr lang="zh-CN" altLang="en-US"/>
              </a:p>
            </p:txBody>
          </p:sp>
          <p:sp>
            <p:nvSpPr>
              <p:cNvPr id="30" name="TextBox 12"/>
              <p:cNvSpPr txBox="1">
                <a:spLocks noChangeArrowheads="1"/>
              </p:cNvSpPr>
              <p:nvPr/>
            </p:nvSpPr>
            <p:spPr bwMode="auto">
              <a:xfrm>
                <a:off x="5580112" y="3262055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lang="en-US" altLang="zh-CN"/>
                  <a:t>11</a:t>
                </a:r>
                <a:endParaRPr lang="zh-CN" altLang="en-US"/>
              </a:p>
            </p:txBody>
          </p:sp>
          <p:sp>
            <p:nvSpPr>
              <p:cNvPr id="31" name="TextBox 13"/>
              <p:cNvSpPr txBox="1">
                <a:spLocks noChangeArrowheads="1"/>
              </p:cNvSpPr>
              <p:nvPr/>
            </p:nvSpPr>
            <p:spPr bwMode="auto">
              <a:xfrm>
                <a:off x="6156176" y="3262055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lang="en-US" altLang="zh-CN"/>
                  <a:t>10</a:t>
                </a:r>
                <a:endParaRPr lang="zh-CN" altLang="en-US"/>
              </a:p>
            </p:txBody>
          </p:sp>
          <p:sp>
            <p:nvSpPr>
              <p:cNvPr id="32" name="TextBox 14"/>
              <p:cNvSpPr txBox="1">
                <a:spLocks noChangeArrowheads="1"/>
              </p:cNvSpPr>
              <p:nvPr/>
            </p:nvSpPr>
            <p:spPr bwMode="auto">
              <a:xfrm>
                <a:off x="4179548" y="2944406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lang="en-US" altLang="zh-CN"/>
                  <a:t>CD</a:t>
                </a:r>
                <a:endParaRPr lang="zh-CN" altLang="en-US"/>
              </a:p>
            </p:txBody>
          </p:sp>
          <p:cxnSp>
            <p:nvCxnSpPr>
              <p:cNvPr id="33" name="直接连接符 4"/>
              <p:cNvCxnSpPr>
                <a:cxnSpLocks noChangeShapeType="1"/>
              </p:cNvCxnSpPr>
              <p:nvPr/>
            </p:nvCxnSpPr>
            <p:spPr bwMode="auto">
              <a:xfrm>
                <a:off x="3851920" y="3175238"/>
                <a:ext cx="648072" cy="54848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90616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8.8.2</a:t>
            </a:r>
            <a:r>
              <a:rPr lang="zh-CN" altLang="en-US" sz="2400" b="1" spc="300" dirty="0" smtClean="0">
                <a:latin typeface="+mj-ea"/>
                <a:ea typeface="+mj-ea"/>
              </a:rPr>
              <a:t>卡</a:t>
            </a:r>
            <a:r>
              <a:rPr lang="zh-CN" altLang="en-US" sz="2400" b="1" spc="300" dirty="0">
                <a:latin typeface="+mj-ea"/>
                <a:ea typeface="+mj-ea"/>
              </a:rPr>
              <a:t>诺图化简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2"/>
          <p:cNvSpPr txBox="1">
            <a:spLocks/>
          </p:cNvSpPr>
          <p:nvPr/>
        </p:nvSpPr>
        <p:spPr>
          <a:xfrm>
            <a:off x="467255" y="1009153"/>
            <a:ext cx="4969042" cy="1381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化简逻辑函数的原理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（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3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）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8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个相邻的最小项结合，可以消去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3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个取值不同的变量而合并为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</a:rPr>
              <a:t>1</a:t>
            </a:r>
            <a:r>
              <a:rPr lang="zh-CN" altLang="en-US" sz="2000" dirty="0" smtClean="0">
                <a:solidFill>
                  <a:srgbClr val="000099"/>
                </a:solidFill>
                <a:latin typeface="+mn-ea"/>
              </a:rPr>
              <a:t>项。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906141" y="2390278"/>
            <a:ext cx="3889375" cy="3817937"/>
            <a:chOff x="906141" y="2390278"/>
            <a:chExt cx="3889375" cy="3817937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2842166"/>
                </p:ext>
              </p:extLst>
            </p:nvPr>
          </p:nvGraphicFramePr>
          <p:xfrm>
            <a:off x="906141" y="2587128"/>
            <a:ext cx="3889375" cy="3621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59" name="BMP 图象" r:id="rId4" imgW="2219635" imgH="2066667" progId="PBrush">
                    <p:embed/>
                  </p:oleObj>
                </mc:Choice>
                <mc:Fallback>
                  <p:oleObj name="BMP 图象" r:id="rId4" imgW="2219635" imgH="2066667" progId="PBrush">
                    <p:embed/>
                    <p:pic>
                      <p:nvPicPr>
                        <p:cNvPr id="2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6141" y="2587128"/>
                          <a:ext cx="3889375" cy="3621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组合 5"/>
            <p:cNvGrpSpPr>
              <a:grpSpLocks/>
            </p:cNvGrpSpPr>
            <p:nvPr/>
          </p:nvGrpSpPr>
          <p:grpSpPr bwMode="auto">
            <a:xfrm>
              <a:off x="979166" y="2390278"/>
              <a:ext cx="3200400" cy="3055937"/>
              <a:chOff x="3531476" y="2944406"/>
              <a:chExt cx="3200764" cy="3055622"/>
            </a:xfrm>
          </p:grpSpPr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3891516" y="375093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lang="en-US" altLang="zh-CN"/>
                  <a:t>00</a:t>
                </a:r>
                <a:endParaRPr lang="zh-CN" altLang="en-US"/>
              </a:p>
            </p:txBody>
          </p:sp>
          <p:sp>
            <p:nvSpPr>
              <p:cNvPr id="9" name="TextBox 7"/>
              <p:cNvSpPr txBox="1">
                <a:spLocks noChangeArrowheads="1"/>
              </p:cNvSpPr>
              <p:nvPr/>
            </p:nvSpPr>
            <p:spPr bwMode="auto">
              <a:xfrm>
                <a:off x="3923928" y="4369392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lang="en-US" altLang="zh-CN"/>
                  <a:t>01</a:t>
                </a:r>
                <a:endParaRPr lang="zh-CN" altLang="en-US"/>
              </a:p>
            </p:txBody>
          </p:sp>
          <p:sp>
            <p:nvSpPr>
              <p:cNvPr id="10" name="TextBox 8"/>
              <p:cNvSpPr txBox="1">
                <a:spLocks noChangeArrowheads="1"/>
              </p:cNvSpPr>
              <p:nvPr/>
            </p:nvSpPr>
            <p:spPr bwMode="auto">
              <a:xfrm>
                <a:off x="3891516" y="4962299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lang="en-US" altLang="zh-CN"/>
                  <a:t>11</a:t>
                </a:r>
                <a:endParaRPr lang="zh-CN" altLang="en-US"/>
              </a:p>
            </p:txBody>
          </p:sp>
          <p:sp>
            <p:nvSpPr>
              <p:cNvPr id="11" name="TextBox 9"/>
              <p:cNvSpPr txBox="1">
                <a:spLocks noChangeArrowheads="1"/>
              </p:cNvSpPr>
              <p:nvPr/>
            </p:nvSpPr>
            <p:spPr bwMode="auto">
              <a:xfrm>
                <a:off x="3851920" y="5538363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lang="en-US" altLang="zh-CN"/>
                  <a:t>10</a:t>
                </a:r>
                <a:endParaRPr lang="zh-CN" altLang="en-US"/>
              </a:p>
            </p:txBody>
          </p:sp>
          <p:sp>
            <p:nvSpPr>
              <p:cNvPr id="12" name="TextBox 10"/>
              <p:cNvSpPr txBox="1">
                <a:spLocks noChangeArrowheads="1"/>
              </p:cNvSpPr>
              <p:nvPr/>
            </p:nvSpPr>
            <p:spPr bwMode="auto">
              <a:xfrm>
                <a:off x="3531476" y="3407740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lang="en-US" altLang="zh-CN"/>
                  <a:t>AB</a:t>
                </a:r>
                <a:endParaRPr lang="zh-CN" altLang="en-US"/>
              </a:p>
            </p:txBody>
          </p:sp>
          <p:sp>
            <p:nvSpPr>
              <p:cNvPr id="13" name="TextBox 11"/>
              <p:cNvSpPr txBox="1">
                <a:spLocks noChangeArrowheads="1"/>
              </p:cNvSpPr>
              <p:nvPr/>
            </p:nvSpPr>
            <p:spPr bwMode="auto">
              <a:xfrm>
                <a:off x="4467580" y="3262055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lang="en-US" altLang="zh-CN"/>
                  <a:t>00</a:t>
                </a:r>
                <a:endParaRPr lang="zh-CN" altLang="en-US"/>
              </a:p>
            </p:txBody>
          </p:sp>
          <p:sp>
            <p:nvSpPr>
              <p:cNvPr id="14" name="TextBox 12"/>
              <p:cNvSpPr txBox="1">
                <a:spLocks noChangeArrowheads="1"/>
              </p:cNvSpPr>
              <p:nvPr/>
            </p:nvSpPr>
            <p:spPr bwMode="auto">
              <a:xfrm>
                <a:off x="5043644" y="3262054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lang="en-US" altLang="zh-CN"/>
                  <a:t>01</a:t>
                </a:r>
                <a:endParaRPr lang="zh-CN" altLang="en-US"/>
              </a:p>
            </p:txBody>
          </p:sp>
          <p:sp>
            <p:nvSpPr>
              <p:cNvPr id="15" name="TextBox 13"/>
              <p:cNvSpPr txBox="1">
                <a:spLocks noChangeArrowheads="1"/>
              </p:cNvSpPr>
              <p:nvPr/>
            </p:nvSpPr>
            <p:spPr bwMode="auto">
              <a:xfrm>
                <a:off x="5580112" y="3262055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lang="en-US" altLang="zh-CN"/>
                  <a:t>11</a:t>
                </a:r>
                <a:endParaRPr lang="zh-CN" altLang="en-US"/>
              </a:p>
            </p:txBody>
          </p:sp>
          <p:sp>
            <p:nvSpPr>
              <p:cNvPr id="16" name="TextBox 14"/>
              <p:cNvSpPr txBox="1">
                <a:spLocks noChangeArrowheads="1"/>
              </p:cNvSpPr>
              <p:nvPr/>
            </p:nvSpPr>
            <p:spPr bwMode="auto">
              <a:xfrm>
                <a:off x="6156176" y="3262055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lang="en-US" altLang="zh-CN"/>
                  <a:t>10</a:t>
                </a:r>
                <a:endParaRPr lang="zh-CN" altLang="en-US"/>
              </a:p>
            </p:txBody>
          </p:sp>
          <p:sp>
            <p:nvSpPr>
              <p:cNvPr id="17" name="TextBox 15"/>
              <p:cNvSpPr txBox="1">
                <a:spLocks noChangeArrowheads="1"/>
              </p:cNvSpPr>
              <p:nvPr/>
            </p:nvSpPr>
            <p:spPr bwMode="auto">
              <a:xfrm>
                <a:off x="4179548" y="2944406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lang="en-US" altLang="zh-CN"/>
                  <a:t>CD</a:t>
                </a:r>
                <a:endParaRPr lang="zh-CN" altLang="en-US"/>
              </a:p>
            </p:txBody>
          </p:sp>
          <p:cxnSp>
            <p:nvCxnSpPr>
              <p:cNvPr id="18" name="直接连接符 16"/>
              <p:cNvCxnSpPr>
                <a:cxnSpLocks noChangeShapeType="1"/>
              </p:cNvCxnSpPr>
              <p:nvPr/>
            </p:nvCxnSpPr>
            <p:spPr bwMode="auto">
              <a:xfrm>
                <a:off x="3851920" y="3175238"/>
                <a:ext cx="648072" cy="54848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</p:cxnSp>
        </p:grpSp>
      </p:grp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6095999" y="2587128"/>
            <a:ext cx="539659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chemeClr val="tx1"/>
              </a:buClr>
              <a:buSzTx/>
              <a:buFontTx/>
              <a:buNone/>
            </a:pPr>
            <a:r>
              <a:rPr lang="zh-CN" altLang="en-US" sz="2400" dirty="0">
                <a:solidFill>
                  <a:srgbClr val="FF3300"/>
                </a:solidFill>
                <a:latin typeface="+mn-ea"/>
                <a:ea typeface="+mn-ea"/>
              </a:rPr>
              <a:t>小结：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2</a:t>
            </a:r>
            <a:r>
              <a:rPr lang="en-US" altLang="zh-CN" sz="2400" i="1" baseline="30000" dirty="0">
                <a:solidFill>
                  <a:srgbClr val="FF3300"/>
                </a:solidFill>
                <a:latin typeface="+mn-ea"/>
                <a:ea typeface="+mn-ea"/>
              </a:rPr>
              <a:t>n</a:t>
            </a:r>
            <a:r>
              <a:rPr lang="zh-CN" altLang="en-US" sz="2400" dirty="0">
                <a:solidFill>
                  <a:srgbClr val="FF3300"/>
                </a:solidFill>
                <a:latin typeface="+mn-ea"/>
                <a:ea typeface="+mn-ea"/>
              </a:rPr>
              <a:t>个相邻的最小项结合，可以消去</a:t>
            </a:r>
            <a:r>
              <a:rPr lang="en-US" altLang="zh-CN" sz="2400" i="1" dirty="0">
                <a:solidFill>
                  <a:srgbClr val="FF3300"/>
                </a:solidFill>
                <a:latin typeface="+mn-ea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FF3300"/>
                </a:solidFill>
                <a:latin typeface="+mn-ea"/>
                <a:ea typeface="+mn-ea"/>
              </a:rPr>
              <a:t>个取值不同的变量而合并为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FF3300"/>
                </a:solidFill>
                <a:latin typeface="+mn-ea"/>
                <a:ea typeface="+mn-ea"/>
              </a:rPr>
              <a:t>项。</a:t>
            </a:r>
            <a:r>
              <a:rPr lang="zh-CN" altLang="en-US" sz="2400" dirty="0">
                <a:solidFill>
                  <a:srgbClr val="FF00FF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106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8.8.2</a:t>
            </a:r>
            <a:r>
              <a:rPr lang="zh-CN" altLang="en-US" sz="2400" b="1" spc="300" dirty="0" smtClean="0">
                <a:latin typeface="+mj-ea"/>
                <a:ea typeface="+mj-ea"/>
              </a:rPr>
              <a:t>卡</a:t>
            </a:r>
            <a:r>
              <a:rPr lang="zh-CN" altLang="en-US" sz="2400" b="1" spc="300" dirty="0">
                <a:latin typeface="+mj-ea"/>
                <a:ea typeface="+mj-ea"/>
              </a:rPr>
              <a:t>诺图化简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1176" y="1167720"/>
            <a:ext cx="4453596" cy="3948566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folHlink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None/>
              <a:defRPr/>
            </a:pPr>
            <a:r>
              <a:rPr lang="zh-CN" altLang="en-US" sz="2400" dirty="0">
                <a:solidFill>
                  <a:srgbClr val="FF3300"/>
                </a:solidFill>
                <a:latin typeface="+mn-ea"/>
              </a:rPr>
              <a:t>卡诺图化简步骤：</a:t>
            </a:r>
            <a:r>
              <a:rPr lang="zh-CN" altLang="en-US" sz="2400" dirty="0">
                <a:solidFill>
                  <a:srgbClr val="FF00FF"/>
                </a:solidFill>
                <a:latin typeface="+mn-ea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solidFill>
                <a:srgbClr val="0033CC"/>
              </a:solidFill>
              <a:latin typeface="+mn-ea"/>
              <a:cs typeface="+mj-cs"/>
            </a:endParaRP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Tx/>
              <a:buNone/>
              <a:defRPr/>
            </a:pPr>
            <a:r>
              <a:rPr lang="zh-CN" altLang="en-US" sz="2000" dirty="0" smtClean="0">
                <a:solidFill>
                  <a:srgbClr val="0033CC"/>
                </a:solidFill>
                <a:latin typeface="+mn-ea"/>
                <a:cs typeface="+mj-cs"/>
              </a:rPr>
              <a:t>（</a:t>
            </a:r>
            <a:r>
              <a:rPr lang="en-US" altLang="zh-CN" sz="2000" dirty="0">
                <a:solidFill>
                  <a:srgbClr val="0033CC"/>
                </a:solidFill>
                <a:latin typeface="+mn-ea"/>
                <a:cs typeface="+mj-cs"/>
              </a:rPr>
              <a:t>1</a:t>
            </a:r>
            <a:r>
              <a:rPr lang="zh-CN" altLang="en-US" sz="2000" dirty="0">
                <a:solidFill>
                  <a:srgbClr val="0033CC"/>
                </a:solidFill>
                <a:latin typeface="+mn-ea"/>
                <a:cs typeface="+mj-cs"/>
              </a:rPr>
              <a:t>）画出逻辑函数的卡诺图。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Tx/>
              <a:buNone/>
              <a:defRPr/>
            </a:pPr>
            <a:r>
              <a:rPr lang="zh-CN" altLang="en-US" sz="2000" dirty="0">
                <a:solidFill>
                  <a:srgbClr val="0033CC"/>
                </a:solidFill>
                <a:latin typeface="+mn-ea"/>
                <a:cs typeface="+mj-cs"/>
              </a:rPr>
              <a:t>（</a:t>
            </a:r>
            <a:r>
              <a:rPr lang="en-US" altLang="zh-CN" sz="2000" dirty="0">
                <a:solidFill>
                  <a:srgbClr val="0033CC"/>
                </a:solidFill>
                <a:latin typeface="+mn-ea"/>
                <a:cs typeface="+mj-cs"/>
              </a:rPr>
              <a:t>2</a:t>
            </a:r>
            <a:r>
              <a:rPr lang="zh-CN" altLang="en-US" sz="2000" dirty="0">
                <a:solidFill>
                  <a:srgbClr val="0033CC"/>
                </a:solidFill>
                <a:latin typeface="+mn-ea"/>
                <a:cs typeface="+mj-cs"/>
              </a:rPr>
              <a:t>）合并相邻的最小项</a:t>
            </a:r>
            <a:r>
              <a:rPr lang="zh-CN" altLang="en-US" sz="2000" dirty="0" smtClean="0">
                <a:solidFill>
                  <a:srgbClr val="0033CC"/>
                </a:solidFill>
                <a:latin typeface="+mn-ea"/>
                <a:cs typeface="+mj-cs"/>
              </a:rPr>
              <a:t>，画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+mj-cs"/>
              </a:rPr>
              <a:t>卡诺圈</a:t>
            </a:r>
            <a:r>
              <a:rPr lang="zh-CN" altLang="en-US" sz="2000" dirty="0">
                <a:solidFill>
                  <a:srgbClr val="0033CC"/>
                </a:solidFill>
                <a:latin typeface="+mn-ea"/>
                <a:cs typeface="+mj-cs"/>
              </a:rPr>
              <a:t>。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Tx/>
              <a:buNone/>
              <a:defRPr/>
            </a:pPr>
            <a:r>
              <a:rPr lang="zh-CN" altLang="en-US" sz="2000" dirty="0">
                <a:solidFill>
                  <a:srgbClr val="0033CC"/>
                </a:solidFill>
                <a:latin typeface="+mn-ea"/>
                <a:cs typeface="+mj-cs"/>
              </a:rPr>
              <a:t>（</a:t>
            </a:r>
            <a:r>
              <a:rPr lang="en-US" altLang="zh-CN" sz="2000" dirty="0">
                <a:solidFill>
                  <a:srgbClr val="0033CC"/>
                </a:solidFill>
                <a:latin typeface="+mn-ea"/>
                <a:cs typeface="+mj-cs"/>
              </a:rPr>
              <a:t>3</a:t>
            </a:r>
            <a:r>
              <a:rPr lang="zh-CN" altLang="en-US" sz="2000" dirty="0">
                <a:solidFill>
                  <a:srgbClr val="0033CC"/>
                </a:solidFill>
                <a:latin typeface="+mn-ea"/>
                <a:cs typeface="+mj-cs"/>
              </a:rPr>
              <a:t>）写出化简后的表达式。每一个圈写一个最简与项，规则是，取值为</a:t>
            </a:r>
            <a:r>
              <a:rPr lang="en-US" altLang="zh-CN" sz="2000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l</a:t>
            </a:r>
            <a:r>
              <a:rPr lang="zh-CN" altLang="en-US" sz="2000" dirty="0">
                <a:solidFill>
                  <a:srgbClr val="0033CC"/>
                </a:solidFill>
                <a:latin typeface="+mj-lt"/>
                <a:cs typeface="+mj-cs"/>
              </a:rPr>
              <a:t>的变量用原变量表示，取值为</a:t>
            </a:r>
            <a:r>
              <a:rPr lang="en-US" altLang="zh-CN" sz="2000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0</a:t>
            </a:r>
            <a:r>
              <a:rPr lang="zh-CN" altLang="en-US" sz="2000" dirty="0">
                <a:solidFill>
                  <a:srgbClr val="0033CC"/>
                </a:solidFill>
                <a:latin typeface="+mj-lt"/>
                <a:cs typeface="+mj-cs"/>
              </a:rPr>
              <a:t>的变量用反变量表示，将这些变量相与</a:t>
            </a:r>
            <a:r>
              <a:rPr lang="zh-CN" altLang="en-US" sz="2000" dirty="0">
                <a:solidFill>
                  <a:srgbClr val="0033CC"/>
                </a:solidFill>
                <a:latin typeface="+mn-ea"/>
                <a:cs typeface="+mj-cs"/>
              </a:rPr>
              <a:t>。然后将所有与项进行逻辑加，即得最简与</a:t>
            </a:r>
            <a:r>
              <a:rPr lang="en-US" altLang="zh-CN" sz="2000" dirty="0">
                <a:solidFill>
                  <a:srgbClr val="0033CC"/>
                </a:solidFill>
                <a:latin typeface="+mn-ea"/>
                <a:cs typeface="+mj-cs"/>
              </a:rPr>
              <a:t>—</a:t>
            </a:r>
            <a:r>
              <a:rPr lang="zh-CN" altLang="en-US" sz="2000" dirty="0">
                <a:solidFill>
                  <a:srgbClr val="0033CC"/>
                </a:solidFill>
                <a:latin typeface="+mn-ea"/>
                <a:cs typeface="+mj-cs"/>
              </a:rPr>
              <a:t>或表达式。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889719" y="1297283"/>
            <a:ext cx="5681795" cy="39594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folHlink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FontTx/>
              <a:buNone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cs typeface="+mj-cs"/>
              </a:rPr>
              <a:t>画卡诺圈的原则：</a:t>
            </a:r>
            <a:endParaRPr lang="en-US" altLang="zh-CN" sz="2400" dirty="0" smtClean="0">
              <a:solidFill>
                <a:srgbClr val="FF0000"/>
              </a:solidFill>
              <a:latin typeface="+mn-ea"/>
              <a:cs typeface="+mj-cs"/>
            </a:endParaRP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Tx/>
              <a:buNone/>
              <a:defRPr/>
            </a:pPr>
            <a:r>
              <a:rPr lang="zh-CN" altLang="en-US" sz="2000" dirty="0" smtClean="0">
                <a:solidFill>
                  <a:srgbClr val="0033CC"/>
                </a:solidFill>
                <a:latin typeface="+mn-ea"/>
                <a:cs typeface="+mj-cs"/>
              </a:rPr>
              <a:t>（</a:t>
            </a:r>
            <a:r>
              <a:rPr lang="en-US" altLang="zh-CN" sz="2000" dirty="0">
                <a:solidFill>
                  <a:srgbClr val="0033CC"/>
                </a:solidFill>
                <a:latin typeface="+mn-ea"/>
                <a:cs typeface="+mj-cs"/>
              </a:rPr>
              <a:t>1</a:t>
            </a:r>
            <a:r>
              <a:rPr lang="zh-CN" altLang="en-US" sz="2000" dirty="0">
                <a:solidFill>
                  <a:srgbClr val="0033CC"/>
                </a:solidFill>
                <a:latin typeface="+mn-ea"/>
                <a:cs typeface="+mj-cs"/>
              </a:rPr>
              <a:t>）尽量画大圈，但每个圈内只能含有</a:t>
            </a:r>
            <a:r>
              <a:rPr lang="en-US" altLang="zh-CN" sz="2000" dirty="0">
                <a:solidFill>
                  <a:srgbClr val="0033CC"/>
                </a:solidFill>
                <a:latin typeface="+mn-ea"/>
                <a:cs typeface="+mj-cs"/>
              </a:rPr>
              <a:t>2</a:t>
            </a:r>
            <a:r>
              <a:rPr lang="en-US" altLang="zh-CN" sz="2000" baseline="30000" dirty="0">
                <a:solidFill>
                  <a:srgbClr val="0033CC"/>
                </a:solidFill>
                <a:latin typeface="+mn-ea"/>
                <a:cs typeface="+mj-cs"/>
              </a:rPr>
              <a:t>n</a:t>
            </a:r>
            <a:r>
              <a:rPr lang="zh-CN" altLang="en-US" sz="2000" dirty="0">
                <a:solidFill>
                  <a:srgbClr val="0033CC"/>
                </a:solidFill>
                <a:latin typeface="+mn-ea"/>
                <a:cs typeface="+mj-cs"/>
              </a:rPr>
              <a:t>（</a:t>
            </a:r>
            <a:r>
              <a:rPr lang="en-US" altLang="zh-CN" sz="2000" dirty="0">
                <a:solidFill>
                  <a:srgbClr val="0033CC"/>
                </a:solidFill>
                <a:latin typeface="+mn-ea"/>
                <a:cs typeface="+mj-cs"/>
              </a:rPr>
              <a:t>n=0,1,2,3……</a:t>
            </a:r>
            <a:r>
              <a:rPr lang="zh-CN" altLang="en-US" sz="2000" dirty="0">
                <a:solidFill>
                  <a:srgbClr val="0033CC"/>
                </a:solidFill>
                <a:latin typeface="+mn-ea"/>
                <a:cs typeface="+mj-cs"/>
              </a:rPr>
              <a:t>）个相邻项。要特别注意对边相邻性和四角相邻性。</a:t>
            </a:r>
          </a:p>
          <a:p>
            <a:pPr algn="just" eaLnBrk="1" hangingPunct="1">
              <a:lnSpc>
                <a:spcPct val="120000"/>
              </a:lnSpc>
              <a:buClr>
                <a:schemeClr val="tx1"/>
              </a:buClr>
              <a:buFontTx/>
              <a:buNone/>
              <a:defRPr/>
            </a:pPr>
            <a:r>
              <a:rPr lang="zh-CN" altLang="en-US" sz="2000" dirty="0">
                <a:solidFill>
                  <a:srgbClr val="0033CC"/>
                </a:solidFill>
                <a:latin typeface="+mn-ea"/>
                <a:cs typeface="+mj-cs"/>
              </a:rPr>
              <a:t>（</a:t>
            </a:r>
            <a:r>
              <a:rPr lang="en-US" altLang="zh-CN" sz="2000" dirty="0">
                <a:solidFill>
                  <a:srgbClr val="0033CC"/>
                </a:solidFill>
                <a:latin typeface="+mn-ea"/>
                <a:cs typeface="+mj-cs"/>
              </a:rPr>
              <a:t>2</a:t>
            </a:r>
            <a:r>
              <a:rPr lang="zh-CN" altLang="en-US" sz="2000" dirty="0">
                <a:solidFill>
                  <a:srgbClr val="0033CC"/>
                </a:solidFill>
                <a:latin typeface="+mn-ea"/>
                <a:cs typeface="+mj-cs"/>
              </a:rPr>
              <a:t>）圈的个数尽量少。</a:t>
            </a:r>
          </a:p>
          <a:p>
            <a:pPr algn="just" eaLnBrk="1" hangingPunct="1">
              <a:lnSpc>
                <a:spcPct val="120000"/>
              </a:lnSpc>
              <a:buClr>
                <a:schemeClr val="tx1"/>
              </a:buClr>
              <a:buFontTx/>
              <a:buNone/>
              <a:defRPr/>
            </a:pPr>
            <a:r>
              <a:rPr lang="zh-CN" altLang="en-US" sz="2000" dirty="0">
                <a:solidFill>
                  <a:srgbClr val="0033CC"/>
                </a:solidFill>
                <a:latin typeface="+mn-ea"/>
                <a:cs typeface="+mj-cs"/>
              </a:rPr>
              <a:t>（</a:t>
            </a:r>
            <a:r>
              <a:rPr lang="en-US" altLang="zh-CN" sz="2000" dirty="0">
                <a:solidFill>
                  <a:srgbClr val="0033CC"/>
                </a:solidFill>
                <a:latin typeface="+mn-ea"/>
                <a:cs typeface="+mj-cs"/>
              </a:rPr>
              <a:t>3</a:t>
            </a:r>
            <a:r>
              <a:rPr lang="zh-CN" altLang="en-US" sz="2000" dirty="0">
                <a:solidFill>
                  <a:srgbClr val="0033CC"/>
                </a:solidFill>
                <a:latin typeface="+mn-ea"/>
                <a:cs typeface="+mj-cs"/>
              </a:rPr>
              <a:t>）卡诺图中所有取值为</a:t>
            </a:r>
            <a:r>
              <a:rPr lang="en-US" altLang="zh-CN" sz="2000" dirty="0">
                <a:solidFill>
                  <a:srgbClr val="0033CC"/>
                </a:solidFill>
                <a:latin typeface="+mn-ea"/>
                <a:cs typeface="+mj-cs"/>
              </a:rPr>
              <a:t>1</a:t>
            </a:r>
            <a:r>
              <a:rPr lang="zh-CN" altLang="en-US" sz="2000" dirty="0">
                <a:solidFill>
                  <a:srgbClr val="0033CC"/>
                </a:solidFill>
                <a:latin typeface="+mn-ea"/>
                <a:cs typeface="+mj-cs"/>
              </a:rPr>
              <a:t>的方格均要被圈过，即不能漏下取值为</a:t>
            </a:r>
            <a:r>
              <a:rPr lang="en-US" altLang="zh-CN" sz="2000" dirty="0">
                <a:solidFill>
                  <a:srgbClr val="0033CC"/>
                </a:solidFill>
                <a:latin typeface="+mn-ea"/>
                <a:cs typeface="+mj-cs"/>
              </a:rPr>
              <a:t>1</a:t>
            </a:r>
            <a:r>
              <a:rPr lang="zh-CN" altLang="en-US" sz="2000" dirty="0">
                <a:solidFill>
                  <a:srgbClr val="0033CC"/>
                </a:solidFill>
                <a:latin typeface="+mn-ea"/>
                <a:cs typeface="+mj-cs"/>
              </a:rPr>
              <a:t>的最小项。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Tx/>
              <a:buNone/>
              <a:defRPr/>
            </a:pPr>
            <a:r>
              <a:rPr lang="zh-CN" altLang="en-US" sz="2000" dirty="0">
                <a:solidFill>
                  <a:srgbClr val="0033CC"/>
                </a:solidFill>
                <a:latin typeface="+mn-ea"/>
                <a:cs typeface="+mj-cs"/>
              </a:rPr>
              <a:t>（</a:t>
            </a:r>
            <a:r>
              <a:rPr lang="en-US" altLang="zh-CN" sz="2000" dirty="0">
                <a:solidFill>
                  <a:srgbClr val="0033CC"/>
                </a:solidFill>
                <a:latin typeface="+mn-ea"/>
                <a:cs typeface="+mj-cs"/>
              </a:rPr>
              <a:t>4</a:t>
            </a:r>
            <a:r>
              <a:rPr lang="zh-CN" altLang="en-US" sz="2000" dirty="0">
                <a:solidFill>
                  <a:srgbClr val="0033CC"/>
                </a:solidFill>
                <a:latin typeface="+mn-ea"/>
                <a:cs typeface="+mj-cs"/>
              </a:rPr>
              <a:t>）在新画的包围圈中至少要含有</a:t>
            </a:r>
            <a:r>
              <a:rPr lang="en-US" altLang="zh-CN" sz="2000" dirty="0">
                <a:solidFill>
                  <a:srgbClr val="0033CC"/>
                </a:solidFill>
                <a:latin typeface="+mn-ea"/>
                <a:cs typeface="+mj-cs"/>
              </a:rPr>
              <a:t>1</a:t>
            </a:r>
            <a:r>
              <a:rPr lang="zh-CN" altLang="en-US" sz="2000" dirty="0">
                <a:solidFill>
                  <a:srgbClr val="0033CC"/>
                </a:solidFill>
                <a:latin typeface="+mn-ea"/>
                <a:cs typeface="+mj-cs"/>
              </a:rPr>
              <a:t>个末被圈过的</a:t>
            </a:r>
            <a:r>
              <a:rPr lang="en-US" altLang="zh-CN" sz="2000" dirty="0">
                <a:solidFill>
                  <a:srgbClr val="0033CC"/>
                </a:solidFill>
                <a:latin typeface="+mn-ea"/>
                <a:cs typeface="+mj-cs"/>
              </a:rPr>
              <a:t>1</a:t>
            </a:r>
            <a:r>
              <a:rPr lang="zh-CN" altLang="en-US" sz="2000" dirty="0">
                <a:solidFill>
                  <a:srgbClr val="0033CC"/>
                </a:solidFill>
                <a:latin typeface="+mn-ea"/>
                <a:cs typeface="+mj-cs"/>
              </a:rPr>
              <a:t>方格，否则该包围圈是多余的。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517573" y="1741714"/>
            <a:ext cx="1637180" cy="511629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38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8.8.2</a:t>
            </a:r>
            <a:r>
              <a:rPr lang="zh-CN" altLang="en-US" sz="2400" b="1" spc="300" dirty="0" smtClean="0">
                <a:latin typeface="+mj-ea"/>
                <a:ea typeface="+mj-ea"/>
              </a:rPr>
              <a:t>卡</a:t>
            </a:r>
            <a:r>
              <a:rPr lang="zh-CN" altLang="en-US" sz="2400" b="1" spc="300" dirty="0">
                <a:latin typeface="+mj-ea"/>
                <a:ea typeface="+mj-ea"/>
              </a:rPr>
              <a:t>诺图化简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753228"/>
              </p:ext>
            </p:extLst>
          </p:nvPr>
        </p:nvGraphicFramePr>
        <p:xfrm>
          <a:off x="875874" y="1698353"/>
          <a:ext cx="41148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6" name="BMP 图象" r:id="rId4" imgW="1991003" imgH="190426" progId="Paint.Picture">
                  <p:embed/>
                </p:oleObj>
              </mc:Choice>
              <mc:Fallback>
                <p:oleObj name="BMP 图象" r:id="rId4" imgW="1991003" imgH="190426" progId="Paint.Picture">
                  <p:embed/>
                  <p:pic>
                    <p:nvPicPr>
                      <p:cNvPr id="24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874" y="1698353"/>
                        <a:ext cx="41148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790376" y="993775"/>
            <a:ext cx="480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000099"/>
                </a:solidFill>
                <a:latin typeface="+mn-ea"/>
                <a:ea typeface="+mn-ea"/>
              </a:rPr>
              <a:t>【</a:t>
            </a:r>
            <a:r>
              <a:rPr lang="zh-CN" altLang="en-US" sz="2000" dirty="0">
                <a:solidFill>
                  <a:srgbClr val="000099"/>
                </a:solidFill>
                <a:latin typeface="+mn-ea"/>
              </a:rPr>
              <a:t>例</a:t>
            </a:r>
            <a:r>
              <a:rPr lang="en-US" altLang="zh-CN" sz="2000" dirty="0" smtClean="0">
                <a:solidFill>
                  <a:srgbClr val="000099"/>
                </a:solidFill>
                <a:latin typeface="+mn-ea"/>
                <a:ea typeface="+mn-ea"/>
              </a:rPr>
              <a:t>】 </a:t>
            </a:r>
            <a:r>
              <a:rPr lang="zh-CN" altLang="en-US" sz="2000" dirty="0">
                <a:solidFill>
                  <a:srgbClr val="000099"/>
                </a:solidFill>
                <a:latin typeface="+mn-ea"/>
                <a:ea typeface="+mn-ea"/>
              </a:rPr>
              <a:t>用卡诺图化简逻辑函数：</a:t>
            </a:r>
            <a:endParaRPr lang="zh-CN" altLang="en-US" sz="3200" dirty="0">
              <a:solidFill>
                <a:srgbClr val="000099"/>
              </a:solidFill>
              <a:latin typeface="+mn-ea"/>
              <a:ea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12412" y="2278063"/>
            <a:ext cx="4297362" cy="15240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folHlink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sz="2000" kern="0" dirty="0" smtClean="0">
                <a:solidFill>
                  <a:srgbClr val="000099"/>
                </a:solidFill>
                <a:latin typeface="+mn-ea"/>
              </a:rPr>
              <a:t>解：</a:t>
            </a:r>
            <a:endParaRPr lang="en-US" altLang="zh-CN" sz="2000" kern="0" dirty="0" smtClean="0">
              <a:solidFill>
                <a:srgbClr val="000099"/>
              </a:solidFill>
              <a:latin typeface="+mn-ea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sz="2000" kern="0" dirty="0" smtClean="0">
                <a:solidFill>
                  <a:srgbClr val="000099"/>
                </a:solidFill>
                <a:latin typeface="+mn-ea"/>
              </a:rPr>
              <a:t>（</a:t>
            </a:r>
            <a:r>
              <a:rPr lang="en-US" altLang="zh-CN" sz="2000" kern="0" dirty="0" smtClean="0">
                <a:solidFill>
                  <a:srgbClr val="000099"/>
                </a:solidFill>
                <a:latin typeface="+mn-ea"/>
              </a:rPr>
              <a:t>1</a:t>
            </a:r>
            <a:r>
              <a:rPr lang="zh-CN" altLang="en-US" sz="2000" kern="0" dirty="0" smtClean="0">
                <a:solidFill>
                  <a:srgbClr val="000099"/>
                </a:solidFill>
                <a:latin typeface="+mn-ea"/>
              </a:rPr>
              <a:t>）由表达式画出卡诺图。</a:t>
            </a:r>
          </a:p>
          <a:p>
            <a:pPr algn="just"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sz="2000" kern="0" dirty="0" smtClean="0">
                <a:solidFill>
                  <a:srgbClr val="000099"/>
                </a:solidFill>
                <a:latin typeface="+mn-ea"/>
              </a:rPr>
              <a:t>（</a:t>
            </a:r>
            <a:r>
              <a:rPr lang="en-US" altLang="zh-CN" sz="2000" kern="0" dirty="0" smtClean="0">
                <a:solidFill>
                  <a:srgbClr val="000099"/>
                </a:solidFill>
                <a:latin typeface="+mn-ea"/>
              </a:rPr>
              <a:t>2</a:t>
            </a:r>
            <a:r>
              <a:rPr lang="zh-CN" altLang="en-US" sz="2000" kern="0" dirty="0" smtClean="0">
                <a:solidFill>
                  <a:srgbClr val="000099"/>
                </a:solidFill>
                <a:latin typeface="+mn-ea"/>
              </a:rPr>
              <a:t>）画包围圈合并最小项，</a:t>
            </a:r>
          </a:p>
          <a:p>
            <a:pPr algn="just"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sz="2000" kern="0" dirty="0" smtClean="0">
                <a:solidFill>
                  <a:srgbClr val="000099"/>
                </a:solidFill>
                <a:latin typeface="+mn-ea"/>
              </a:rPr>
              <a:t>得简化的与</a:t>
            </a:r>
            <a:r>
              <a:rPr lang="en-US" altLang="zh-CN" sz="2000" kern="0" dirty="0" smtClean="0">
                <a:solidFill>
                  <a:srgbClr val="000099"/>
                </a:solidFill>
                <a:latin typeface="+mn-ea"/>
              </a:rPr>
              <a:t>—</a:t>
            </a:r>
            <a:r>
              <a:rPr lang="zh-CN" altLang="en-US" sz="2000" kern="0" dirty="0" smtClean="0">
                <a:solidFill>
                  <a:srgbClr val="000099"/>
                </a:solidFill>
                <a:latin typeface="+mn-ea"/>
              </a:rPr>
              <a:t>或表达式</a:t>
            </a:r>
            <a:r>
              <a:rPr lang="en-US" altLang="zh-CN" sz="2000" kern="0" dirty="0" smtClean="0">
                <a:solidFill>
                  <a:srgbClr val="000099"/>
                </a:solidFill>
                <a:latin typeface="+mn-ea"/>
              </a:rPr>
              <a:t>:</a:t>
            </a:r>
          </a:p>
          <a:p>
            <a:pPr algn="just" eaLnBrk="1" hangingPunct="1">
              <a:lnSpc>
                <a:spcPct val="120000"/>
              </a:lnSpc>
              <a:buFontTx/>
              <a:buNone/>
              <a:defRPr/>
            </a:pPr>
            <a:endParaRPr lang="en-US" altLang="zh-CN" sz="2000" kern="0" dirty="0" smtClean="0">
              <a:solidFill>
                <a:srgbClr val="000099"/>
              </a:solidFill>
              <a:latin typeface="+mn-ea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kern="0" dirty="0" smtClean="0">
              <a:solidFill>
                <a:srgbClr val="000099"/>
              </a:solidFill>
              <a:latin typeface="+mn-ea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800" kern="0" dirty="0" smtClean="0">
              <a:solidFill>
                <a:srgbClr val="000099"/>
              </a:solidFill>
              <a:latin typeface="+mn-ea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01151"/>
              </p:ext>
            </p:extLst>
          </p:nvPr>
        </p:nvGraphicFramePr>
        <p:xfrm>
          <a:off x="1904574" y="4376738"/>
          <a:ext cx="20574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7" name="BMP 图象" r:id="rId6" imgW="1028844" imgH="209524" progId="PBrush">
                  <p:embed/>
                </p:oleObj>
              </mc:Choice>
              <mc:Fallback>
                <p:oleObj name="BMP 图象" r:id="rId6" imgW="1028844" imgH="209524" progId="PBrush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574" y="4376738"/>
                        <a:ext cx="20574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02363" y="5392738"/>
            <a:ext cx="5165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注意：图中的虚线圈是多余的，应去掉 。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607533"/>
              </p:ext>
            </p:extLst>
          </p:nvPr>
        </p:nvGraphicFramePr>
        <p:xfrm>
          <a:off x="6192625" y="1889307"/>
          <a:ext cx="3816350" cy="342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8" name="BMP 图象" r:id="rId8" imgW="1857143" imgH="1666667" progId="PBrush">
                  <p:embed/>
                </p:oleObj>
              </mc:Choice>
              <mc:Fallback>
                <p:oleObj name="BMP 图象" r:id="rId8" imgW="1857143" imgH="1666667" progId="PBrush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625" y="1889307"/>
                        <a:ext cx="3816350" cy="342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6449800" y="2551295"/>
            <a:ext cx="574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CN"/>
              <a:t>00</a:t>
            </a:r>
            <a:endParaRPr lang="zh-CN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6481550" y="3170420"/>
            <a:ext cx="576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6449800" y="3762557"/>
            <a:ext cx="57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CN"/>
              <a:t>11</a:t>
            </a:r>
            <a:endParaRPr lang="zh-CN" altLang="en-US"/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6410112" y="4338820"/>
            <a:ext cx="574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CN"/>
              <a:t>10</a:t>
            </a:r>
            <a:endParaRPr lang="zh-CN" altLang="en-US"/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6089437" y="2208395"/>
            <a:ext cx="576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CN"/>
              <a:t>AB</a:t>
            </a:r>
            <a:endParaRPr lang="zh-CN" altLang="en-US"/>
          </a:p>
        </p:txBody>
      </p:sp>
      <p:sp>
        <p:nvSpPr>
          <p:cNvPr id="18" name="TextBox 11"/>
          <p:cNvSpPr txBox="1">
            <a:spLocks noChangeArrowheads="1"/>
          </p:cNvSpPr>
          <p:nvPr/>
        </p:nvSpPr>
        <p:spPr bwMode="auto">
          <a:xfrm>
            <a:off x="7024475" y="2062345"/>
            <a:ext cx="576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CN"/>
              <a:t>00</a:t>
            </a:r>
            <a:endParaRPr lang="zh-CN" altLang="en-US"/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7600737" y="2062345"/>
            <a:ext cx="576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0" name="TextBox 13"/>
          <p:cNvSpPr txBox="1">
            <a:spLocks noChangeArrowheads="1"/>
          </p:cNvSpPr>
          <p:nvPr/>
        </p:nvSpPr>
        <p:spPr bwMode="auto">
          <a:xfrm>
            <a:off x="8137312" y="2062345"/>
            <a:ext cx="576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CN"/>
              <a:t>11</a:t>
            </a:r>
            <a:endParaRPr lang="zh-CN" altLang="en-US"/>
          </a:p>
        </p:txBody>
      </p:sp>
      <p:sp>
        <p:nvSpPr>
          <p:cNvPr id="21" name="TextBox 14"/>
          <p:cNvSpPr txBox="1">
            <a:spLocks noChangeArrowheads="1"/>
          </p:cNvSpPr>
          <p:nvPr/>
        </p:nvSpPr>
        <p:spPr bwMode="auto">
          <a:xfrm>
            <a:off x="8713575" y="2062345"/>
            <a:ext cx="576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CN"/>
              <a:t>10</a:t>
            </a:r>
            <a:endParaRPr lang="zh-CN" altLang="en-US"/>
          </a:p>
        </p:txBody>
      </p:sp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6737137" y="1744845"/>
            <a:ext cx="576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CN"/>
              <a:t>CD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6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build="p" autoUpdateAnimBg="0"/>
      <p:bldP spid="10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8.8.2</a:t>
            </a:r>
            <a:r>
              <a:rPr lang="zh-CN" altLang="en-US" sz="2400" b="1" spc="300" dirty="0" smtClean="0">
                <a:latin typeface="+mj-ea"/>
                <a:ea typeface="+mj-ea"/>
              </a:rPr>
              <a:t>卡</a:t>
            </a:r>
            <a:r>
              <a:rPr lang="zh-CN" altLang="en-US" sz="2400" b="1" spc="300" dirty="0">
                <a:latin typeface="+mj-ea"/>
                <a:ea typeface="+mj-ea"/>
              </a:rPr>
              <a:t>诺图化简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4"/>
          <p:cNvGrpSpPr>
            <a:grpSpLocks/>
          </p:cNvGrpSpPr>
          <p:nvPr/>
        </p:nvGrpSpPr>
        <p:grpSpPr bwMode="auto">
          <a:xfrm>
            <a:off x="4716009" y="1632404"/>
            <a:ext cx="5257800" cy="3810000"/>
            <a:chOff x="3581400" y="1447800"/>
            <a:chExt cx="5257800" cy="3810000"/>
          </a:xfrm>
        </p:grpSpPr>
        <p:grpSp>
          <p:nvGrpSpPr>
            <p:cNvPr id="7" name="Group 3"/>
            <p:cNvGrpSpPr>
              <a:grpSpLocks/>
            </p:cNvGrpSpPr>
            <p:nvPr/>
          </p:nvGrpSpPr>
          <p:grpSpPr bwMode="auto">
            <a:xfrm>
              <a:off x="4495800" y="1600200"/>
              <a:ext cx="3289300" cy="3276600"/>
              <a:chOff x="2928" y="1104"/>
              <a:chExt cx="2072" cy="2064"/>
            </a:xfrm>
          </p:grpSpPr>
          <p:sp>
            <p:nvSpPr>
              <p:cNvPr id="56" name="Text Box 4"/>
              <p:cNvSpPr txBox="1">
                <a:spLocks noChangeArrowheads="1"/>
              </p:cNvSpPr>
              <p:nvPr/>
            </p:nvSpPr>
            <p:spPr bwMode="auto">
              <a:xfrm>
                <a:off x="2928" y="1440"/>
                <a:ext cx="38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r>
                  <a:rPr lang="en-US" altLang="zh-CN" b="1">
                    <a:ea typeface="宋体" panose="02010600030101010101" pitchFamily="2" charset="-122"/>
                  </a:rPr>
                  <a:t>CD</a:t>
                </a:r>
              </a:p>
            </p:txBody>
          </p:sp>
          <p:sp>
            <p:nvSpPr>
              <p:cNvPr id="57" name="Text Box 5"/>
              <p:cNvSpPr txBox="1">
                <a:spLocks noChangeArrowheads="1"/>
              </p:cNvSpPr>
              <p:nvPr/>
            </p:nvSpPr>
            <p:spPr bwMode="auto">
              <a:xfrm>
                <a:off x="3247" y="1104"/>
                <a:ext cx="37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r>
                  <a:rPr lang="en-US" altLang="zh-CN" b="1">
                    <a:ea typeface="宋体" panose="02010600030101010101" pitchFamily="2" charset="-122"/>
                  </a:rPr>
                  <a:t>AB</a:t>
                </a:r>
              </a:p>
            </p:txBody>
          </p:sp>
          <p:sp>
            <p:nvSpPr>
              <p:cNvPr id="58" name="Text Box 6"/>
              <p:cNvSpPr txBox="1">
                <a:spLocks noChangeArrowheads="1"/>
              </p:cNvSpPr>
              <p:nvPr/>
            </p:nvSpPr>
            <p:spPr bwMode="auto">
              <a:xfrm>
                <a:off x="3504" y="1344"/>
                <a:ext cx="14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00 </a:t>
                </a:r>
                <a:r>
                  <a:rPr lang="en-US" altLang="zh-CN" sz="2000" b="1" baseline="-25000"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>
                    <a:ea typeface="宋体" panose="02010600030101010101" pitchFamily="2" charset="-122"/>
                  </a:rPr>
                  <a:t>  01  </a:t>
                </a:r>
                <a:r>
                  <a:rPr lang="en-US" altLang="zh-CN" sz="2000" b="1" baseline="-25000"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>
                    <a:ea typeface="宋体" panose="02010600030101010101" pitchFamily="2" charset="-122"/>
                  </a:rPr>
                  <a:t>  11</a:t>
                </a:r>
                <a:r>
                  <a:rPr lang="en-US" altLang="zh-CN" sz="2000" b="1" baseline="-25000"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>
                    <a:ea typeface="宋体" panose="02010600030101010101" pitchFamily="2" charset="-122"/>
                  </a:rPr>
                  <a:t>   10</a:t>
                </a:r>
              </a:p>
            </p:txBody>
          </p:sp>
          <p:sp>
            <p:nvSpPr>
              <p:cNvPr id="59" name="Text Box 7"/>
              <p:cNvSpPr txBox="1">
                <a:spLocks noChangeArrowheads="1"/>
              </p:cNvSpPr>
              <p:nvPr/>
            </p:nvSpPr>
            <p:spPr bwMode="auto">
              <a:xfrm>
                <a:off x="3168" y="1718"/>
                <a:ext cx="320" cy="1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00</a:t>
                </a:r>
              </a:p>
              <a:p>
                <a:endParaRPr lang="en-US" altLang="zh-CN" sz="2000" b="1">
                  <a:ea typeface="宋体" panose="02010600030101010101" pitchFamily="2" charset="-122"/>
                </a:endParaRPr>
              </a:p>
              <a:p>
                <a:r>
                  <a:rPr lang="en-US" altLang="zh-CN" sz="2000" b="1">
                    <a:ea typeface="宋体" panose="02010600030101010101" pitchFamily="2" charset="-122"/>
                  </a:rPr>
                  <a:t>01</a:t>
                </a:r>
              </a:p>
              <a:p>
                <a:endParaRPr lang="en-US" altLang="zh-CN" sz="2000" b="1">
                  <a:ea typeface="宋体" panose="02010600030101010101" pitchFamily="2" charset="-122"/>
                </a:endParaRPr>
              </a:p>
              <a:p>
                <a:r>
                  <a:rPr lang="en-US" altLang="zh-CN" sz="2000" b="1">
                    <a:ea typeface="宋体" panose="02010600030101010101" pitchFamily="2" charset="-122"/>
                  </a:rPr>
                  <a:t>11</a:t>
                </a:r>
              </a:p>
              <a:p>
                <a:endParaRPr lang="en-US" altLang="zh-CN" sz="2000" b="1">
                  <a:ea typeface="宋体" panose="02010600030101010101" pitchFamily="2" charset="-122"/>
                </a:endParaRPr>
              </a:p>
              <a:p>
                <a:r>
                  <a:rPr lang="en-US" altLang="zh-CN" sz="2000" b="1">
                    <a:ea typeface="宋体" panose="02010600030101010101" pitchFamily="2" charset="-122"/>
                  </a:rPr>
                  <a:t>10</a:t>
                </a:r>
              </a:p>
            </p:txBody>
          </p:sp>
          <p:grpSp>
            <p:nvGrpSpPr>
              <p:cNvPr id="60" name="Group 8"/>
              <p:cNvGrpSpPr>
                <a:grpSpLocks/>
              </p:cNvGrpSpPr>
              <p:nvPr/>
            </p:nvGrpSpPr>
            <p:grpSpPr bwMode="auto">
              <a:xfrm>
                <a:off x="3224" y="1392"/>
                <a:ext cx="1776" cy="1776"/>
                <a:chOff x="864" y="144"/>
                <a:chExt cx="1776" cy="1776"/>
              </a:xfrm>
            </p:grpSpPr>
            <p:sp>
              <p:nvSpPr>
                <p:cNvPr id="61" name="Line 9"/>
                <p:cNvSpPr>
                  <a:spLocks noChangeShapeType="1"/>
                </p:cNvSpPr>
                <p:nvPr/>
              </p:nvSpPr>
              <p:spPr bwMode="auto">
                <a:xfrm>
                  <a:off x="1104" y="768"/>
                  <a:ext cx="15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Line 10"/>
                <p:cNvSpPr>
                  <a:spLocks noChangeShapeType="1"/>
                </p:cNvSpPr>
                <p:nvPr/>
              </p:nvSpPr>
              <p:spPr bwMode="auto">
                <a:xfrm>
                  <a:off x="1488" y="384"/>
                  <a:ext cx="0" cy="1536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Line 11"/>
                <p:cNvSpPr>
                  <a:spLocks noChangeShapeType="1"/>
                </p:cNvSpPr>
                <p:nvPr/>
              </p:nvSpPr>
              <p:spPr bwMode="auto">
                <a:xfrm>
                  <a:off x="1872" y="384"/>
                  <a:ext cx="0" cy="1536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" name="Line 12"/>
                <p:cNvSpPr>
                  <a:spLocks noChangeShapeType="1"/>
                </p:cNvSpPr>
                <p:nvPr/>
              </p:nvSpPr>
              <p:spPr bwMode="auto">
                <a:xfrm>
                  <a:off x="2256" y="384"/>
                  <a:ext cx="0" cy="1536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Rectangle 13"/>
                <p:cNvSpPr>
                  <a:spLocks noChangeArrowheads="1"/>
                </p:cNvSpPr>
                <p:nvPr/>
              </p:nvSpPr>
              <p:spPr bwMode="auto">
                <a:xfrm>
                  <a:off x="1104" y="384"/>
                  <a:ext cx="1536" cy="1536"/>
                </a:xfrm>
                <a:prstGeom prst="rect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9pPr>
                </a:lstStyle>
                <a:p>
                  <a:pPr eaLnBrk="1" hangingPunct="1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864" y="144"/>
                  <a:ext cx="240" cy="24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Line 15"/>
                <p:cNvSpPr>
                  <a:spLocks noChangeShapeType="1"/>
                </p:cNvSpPr>
                <p:nvPr/>
              </p:nvSpPr>
              <p:spPr bwMode="auto">
                <a:xfrm>
                  <a:off x="1104" y="1152"/>
                  <a:ext cx="15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Line 16"/>
                <p:cNvSpPr>
                  <a:spLocks noChangeShapeType="1"/>
                </p:cNvSpPr>
                <p:nvPr/>
              </p:nvSpPr>
              <p:spPr bwMode="auto">
                <a:xfrm>
                  <a:off x="1104" y="1536"/>
                  <a:ext cx="15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5422900" y="2514600"/>
              <a:ext cx="2197100" cy="2286000"/>
              <a:chOff x="3416" y="1632"/>
              <a:chExt cx="1384" cy="1440"/>
            </a:xfrm>
          </p:grpSpPr>
          <p:sp>
            <p:nvSpPr>
              <p:cNvPr id="47" name="Text Box 18"/>
              <p:cNvSpPr txBox="1">
                <a:spLocks noChangeArrowheads="1"/>
              </p:cNvSpPr>
              <p:nvPr/>
            </p:nvSpPr>
            <p:spPr bwMode="auto">
              <a:xfrm>
                <a:off x="3416" y="1632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r>
                  <a:rPr lang="en-US" altLang="zh-CN" b="1"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48" name="Text Box 19"/>
              <p:cNvSpPr txBox="1">
                <a:spLocks noChangeArrowheads="1"/>
              </p:cNvSpPr>
              <p:nvPr/>
            </p:nvSpPr>
            <p:spPr bwMode="auto">
              <a:xfrm>
                <a:off x="4562" y="2784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r>
                  <a:rPr lang="en-US" altLang="zh-CN" b="1"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49" name="Text Box 20"/>
              <p:cNvSpPr txBox="1">
                <a:spLocks noChangeArrowheads="1"/>
              </p:cNvSpPr>
              <p:nvPr/>
            </p:nvSpPr>
            <p:spPr bwMode="auto">
              <a:xfrm>
                <a:off x="3416" y="2400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r>
                  <a:rPr lang="en-US" altLang="zh-CN" b="1"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0" name="Text Box 21"/>
              <p:cNvSpPr txBox="1">
                <a:spLocks noChangeArrowheads="1"/>
              </p:cNvSpPr>
              <p:nvPr/>
            </p:nvSpPr>
            <p:spPr bwMode="auto">
              <a:xfrm>
                <a:off x="3416" y="2784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r>
                  <a:rPr lang="en-US" altLang="zh-CN" b="1"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" name="Text Box 22"/>
              <p:cNvSpPr txBox="1">
                <a:spLocks noChangeArrowheads="1"/>
              </p:cNvSpPr>
              <p:nvPr/>
            </p:nvSpPr>
            <p:spPr bwMode="auto">
              <a:xfrm>
                <a:off x="3802" y="2400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r>
                  <a:rPr lang="en-US" altLang="zh-CN" b="1"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2" name="Text Box 23"/>
              <p:cNvSpPr txBox="1">
                <a:spLocks noChangeArrowheads="1"/>
              </p:cNvSpPr>
              <p:nvPr/>
            </p:nvSpPr>
            <p:spPr bwMode="auto">
              <a:xfrm>
                <a:off x="4562" y="2400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r>
                  <a:rPr lang="en-US" altLang="zh-CN" b="1"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3" name="Text Box 24"/>
              <p:cNvSpPr txBox="1">
                <a:spLocks noChangeArrowheads="1"/>
              </p:cNvSpPr>
              <p:nvPr/>
            </p:nvSpPr>
            <p:spPr bwMode="auto">
              <a:xfrm>
                <a:off x="4178" y="2016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r>
                  <a:rPr lang="en-US" altLang="zh-CN" b="1"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4" name="Text Box 25"/>
              <p:cNvSpPr txBox="1">
                <a:spLocks noChangeArrowheads="1"/>
              </p:cNvSpPr>
              <p:nvPr/>
            </p:nvSpPr>
            <p:spPr bwMode="auto">
              <a:xfrm>
                <a:off x="4562" y="1632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r>
                  <a:rPr lang="en-US" altLang="zh-CN" b="1"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5" name="Text Box 26"/>
              <p:cNvSpPr txBox="1">
                <a:spLocks noChangeArrowheads="1"/>
              </p:cNvSpPr>
              <p:nvPr/>
            </p:nvSpPr>
            <p:spPr bwMode="auto">
              <a:xfrm>
                <a:off x="3802" y="2016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r>
                  <a:rPr lang="en-US" altLang="zh-CN" b="1"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sp>
          <p:nvSpPr>
            <p:cNvPr id="9" name="AutoShape 30"/>
            <p:cNvSpPr>
              <a:spLocks noChangeArrowheads="1"/>
            </p:cNvSpPr>
            <p:nvPr/>
          </p:nvSpPr>
          <p:spPr bwMode="auto">
            <a:xfrm>
              <a:off x="6019800" y="3124200"/>
              <a:ext cx="1066800" cy="457200"/>
            </a:xfrm>
            <a:prstGeom prst="roundRect">
              <a:avLst>
                <a:gd name="adj" fmla="val 21579"/>
              </a:avLst>
            </a:prstGeom>
            <a:noFill/>
            <a:ln w="57150" cap="sq" cmpd="thickThin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AutoShape 31"/>
            <p:cNvSpPr>
              <a:spLocks noChangeArrowheads="1"/>
            </p:cNvSpPr>
            <p:nvPr/>
          </p:nvSpPr>
          <p:spPr bwMode="auto">
            <a:xfrm>
              <a:off x="6019800" y="3200400"/>
              <a:ext cx="457200" cy="914400"/>
            </a:xfrm>
            <a:prstGeom prst="roundRect">
              <a:avLst>
                <a:gd name="adj" fmla="val 36458"/>
              </a:avLst>
            </a:prstGeom>
            <a:noFill/>
            <a:ln w="38100" cap="sq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1" name="Group 33"/>
            <p:cNvGrpSpPr>
              <a:grpSpLocks/>
            </p:cNvGrpSpPr>
            <p:nvPr/>
          </p:nvGrpSpPr>
          <p:grpSpPr bwMode="auto">
            <a:xfrm>
              <a:off x="5257800" y="2362200"/>
              <a:ext cx="2590800" cy="2590800"/>
              <a:chOff x="3264" y="2160"/>
              <a:chExt cx="1536" cy="1536"/>
            </a:xfrm>
          </p:grpSpPr>
          <p:grpSp>
            <p:nvGrpSpPr>
              <p:cNvPr id="31" name="Group 34"/>
              <p:cNvGrpSpPr>
                <a:grpSpLocks/>
              </p:cNvGrpSpPr>
              <p:nvPr/>
            </p:nvGrpSpPr>
            <p:grpSpPr bwMode="auto">
              <a:xfrm>
                <a:off x="3264" y="2160"/>
                <a:ext cx="336" cy="336"/>
                <a:chOff x="3264" y="2160"/>
                <a:chExt cx="336" cy="336"/>
              </a:xfrm>
            </p:grpSpPr>
            <p:sp>
              <p:nvSpPr>
                <p:cNvPr id="44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600" y="2160"/>
                  <a:ext cx="0" cy="192"/>
                </a:xfrm>
                <a:prstGeom prst="line">
                  <a:avLst/>
                </a:prstGeom>
                <a:noFill/>
                <a:ln w="57150" cap="sq" cmpd="thinThick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3264" y="2496"/>
                  <a:ext cx="192" cy="0"/>
                </a:xfrm>
                <a:prstGeom prst="line">
                  <a:avLst/>
                </a:prstGeom>
                <a:noFill/>
                <a:ln w="57150" cap="sq" cmpd="thinThick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Arc 37"/>
                <p:cNvSpPr>
                  <a:spLocks/>
                </p:cNvSpPr>
                <p:nvPr/>
              </p:nvSpPr>
              <p:spPr bwMode="auto">
                <a:xfrm flipV="1">
                  <a:off x="3456" y="2352"/>
                  <a:ext cx="144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57150" cap="sq" cmpd="thinThick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2" name="Group 38"/>
              <p:cNvGrpSpPr>
                <a:grpSpLocks/>
              </p:cNvGrpSpPr>
              <p:nvPr/>
            </p:nvGrpSpPr>
            <p:grpSpPr bwMode="auto">
              <a:xfrm flipH="1" flipV="1">
                <a:off x="4464" y="3360"/>
                <a:ext cx="336" cy="336"/>
                <a:chOff x="3264" y="2160"/>
                <a:chExt cx="336" cy="336"/>
              </a:xfrm>
            </p:grpSpPr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3600" y="2160"/>
                  <a:ext cx="0" cy="192"/>
                </a:xfrm>
                <a:prstGeom prst="line">
                  <a:avLst/>
                </a:prstGeom>
                <a:noFill/>
                <a:ln w="57150" cap="sq" cmpd="thinThick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3264" y="2496"/>
                  <a:ext cx="192" cy="0"/>
                </a:xfrm>
                <a:prstGeom prst="line">
                  <a:avLst/>
                </a:prstGeom>
                <a:noFill/>
                <a:ln w="57150" cap="sq" cmpd="thinThick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Arc 41"/>
                <p:cNvSpPr>
                  <a:spLocks/>
                </p:cNvSpPr>
                <p:nvPr/>
              </p:nvSpPr>
              <p:spPr bwMode="auto">
                <a:xfrm flipV="1">
                  <a:off x="3456" y="2352"/>
                  <a:ext cx="144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57150" cap="sq" cmpd="thinThick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3" name="Group 42"/>
              <p:cNvGrpSpPr>
                <a:grpSpLocks/>
              </p:cNvGrpSpPr>
              <p:nvPr/>
            </p:nvGrpSpPr>
            <p:grpSpPr bwMode="auto">
              <a:xfrm flipV="1">
                <a:off x="3264" y="3360"/>
                <a:ext cx="336" cy="336"/>
                <a:chOff x="3264" y="2160"/>
                <a:chExt cx="336" cy="336"/>
              </a:xfrm>
            </p:grpSpPr>
            <p:sp>
              <p:nvSpPr>
                <p:cNvPr id="38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3600" y="2160"/>
                  <a:ext cx="0" cy="192"/>
                </a:xfrm>
                <a:prstGeom prst="line">
                  <a:avLst/>
                </a:prstGeom>
                <a:noFill/>
                <a:ln w="57150" cap="sq" cmpd="thinThick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3264" y="2496"/>
                  <a:ext cx="192" cy="0"/>
                </a:xfrm>
                <a:prstGeom prst="line">
                  <a:avLst/>
                </a:prstGeom>
                <a:noFill/>
                <a:ln w="57150" cap="sq" cmpd="thinThick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Arc 45"/>
                <p:cNvSpPr>
                  <a:spLocks/>
                </p:cNvSpPr>
                <p:nvPr/>
              </p:nvSpPr>
              <p:spPr bwMode="auto">
                <a:xfrm flipV="1">
                  <a:off x="3456" y="2352"/>
                  <a:ext cx="144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57150" cap="sq" cmpd="thinThick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4" name="Group 46"/>
              <p:cNvGrpSpPr>
                <a:grpSpLocks/>
              </p:cNvGrpSpPr>
              <p:nvPr/>
            </p:nvGrpSpPr>
            <p:grpSpPr bwMode="auto">
              <a:xfrm flipH="1">
                <a:off x="4464" y="2160"/>
                <a:ext cx="336" cy="336"/>
                <a:chOff x="3264" y="2160"/>
                <a:chExt cx="336" cy="336"/>
              </a:xfrm>
            </p:grpSpPr>
            <p:sp>
              <p:nvSpPr>
                <p:cNvPr id="35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600" y="2160"/>
                  <a:ext cx="0" cy="192"/>
                </a:xfrm>
                <a:prstGeom prst="line">
                  <a:avLst/>
                </a:prstGeom>
                <a:noFill/>
                <a:ln w="57150" cap="sq" cmpd="thinThick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3264" y="2496"/>
                  <a:ext cx="192" cy="0"/>
                </a:xfrm>
                <a:prstGeom prst="line">
                  <a:avLst/>
                </a:prstGeom>
                <a:noFill/>
                <a:ln w="57150" cap="sq" cmpd="thinThick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Arc 49"/>
                <p:cNvSpPr>
                  <a:spLocks/>
                </p:cNvSpPr>
                <p:nvPr/>
              </p:nvSpPr>
              <p:spPr bwMode="auto">
                <a:xfrm flipV="1">
                  <a:off x="3456" y="2352"/>
                  <a:ext cx="144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57150" cap="sq" cmpd="thinThick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12" name="Group 50"/>
            <p:cNvGrpSpPr>
              <a:grpSpLocks/>
            </p:cNvGrpSpPr>
            <p:nvPr/>
          </p:nvGrpSpPr>
          <p:grpSpPr bwMode="auto">
            <a:xfrm>
              <a:off x="5181600" y="3810000"/>
              <a:ext cx="2743200" cy="914400"/>
              <a:chOff x="3264" y="2592"/>
              <a:chExt cx="1536" cy="672"/>
            </a:xfrm>
          </p:grpSpPr>
          <p:grpSp>
            <p:nvGrpSpPr>
              <p:cNvPr id="19" name="Group 51"/>
              <p:cNvGrpSpPr>
                <a:grpSpLocks/>
              </p:cNvGrpSpPr>
              <p:nvPr/>
            </p:nvGrpSpPr>
            <p:grpSpPr bwMode="auto">
              <a:xfrm>
                <a:off x="3264" y="2592"/>
                <a:ext cx="336" cy="672"/>
                <a:chOff x="960" y="2784"/>
                <a:chExt cx="336" cy="672"/>
              </a:xfrm>
            </p:grpSpPr>
            <p:sp>
              <p:nvSpPr>
                <p:cNvPr id="26" name="Arc 52"/>
                <p:cNvSpPr>
                  <a:spLocks/>
                </p:cNvSpPr>
                <p:nvPr/>
              </p:nvSpPr>
              <p:spPr bwMode="auto">
                <a:xfrm>
                  <a:off x="1152" y="2784"/>
                  <a:ext cx="144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57150" cap="sq" cmpd="thickThin">
                  <a:solidFill>
                    <a:srgbClr val="66FF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7" name="Line 53"/>
                <p:cNvSpPr>
                  <a:spLocks noChangeShapeType="1"/>
                </p:cNvSpPr>
                <p:nvPr/>
              </p:nvSpPr>
              <p:spPr bwMode="auto">
                <a:xfrm>
                  <a:off x="1296" y="2928"/>
                  <a:ext cx="0" cy="432"/>
                </a:xfrm>
                <a:prstGeom prst="line">
                  <a:avLst/>
                </a:prstGeom>
                <a:noFill/>
                <a:ln w="57150" cap="sq" cmpd="thickThin">
                  <a:solidFill>
                    <a:srgbClr val="66FF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960" y="2784"/>
                  <a:ext cx="192" cy="0"/>
                </a:xfrm>
                <a:prstGeom prst="line">
                  <a:avLst/>
                </a:prstGeom>
                <a:noFill/>
                <a:ln w="57150" cap="sq" cmpd="thickThin">
                  <a:solidFill>
                    <a:srgbClr val="66FF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960" y="3456"/>
                  <a:ext cx="192" cy="0"/>
                </a:xfrm>
                <a:prstGeom prst="line">
                  <a:avLst/>
                </a:prstGeom>
                <a:noFill/>
                <a:ln w="57150" cap="sq" cmpd="thickThin">
                  <a:solidFill>
                    <a:srgbClr val="66FF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Arc 56"/>
                <p:cNvSpPr>
                  <a:spLocks/>
                </p:cNvSpPr>
                <p:nvPr/>
              </p:nvSpPr>
              <p:spPr bwMode="auto">
                <a:xfrm flipV="1">
                  <a:off x="1152" y="3312"/>
                  <a:ext cx="144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57150" cap="sq" cmpd="thickThin">
                  <a:solidFill>
                    <a:srgbClr val="66FF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0" name="Group 57"/>
              <p:cNvGrpSpPr>
                <a:grpSpLocks/>
              </p:cNvGrpSpPr>
              <p:nvPr/>
            </p:nvGrpSpPr>
            <p:grpSpPr bwMode="auto">
              <a:xfrm flipH="1">
                <a:off x="4464" y="2592"/>
                <a:ext cx="336" cy="672"/>
                <a:chOff x="960" y="2784"/>
                <a:chExt cx="336" cy="672"/>
              </a:xfrm>
            </p:grpSpPr>
            <p:sp>
              <p:nvSpPr>
                <p:cNvPr id="21" name="Arc 58"/>
                <p:cNvSpPr>
                  <a:spLocks/>
                </p:cNvSpPr>
                <p:nvPr/>
              </p:nvSpPr>
              <p:spPr bwMode="auto">
                <a:xfrm>
                  <a:off x="1152" y="2784"/>
                  <a:ext cx="144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57150" cap="sq" cmpd="thickThin">
                  <a:solidFill>
                    <a:srgbClr val="66FF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" name="Line 59"/>
                <p:cNvSpPr>
                  <a:spLocks noChangeShapeType="1"/>
                </p:cNvSpPr>
                <p:nvPr/>
              </p:nvSpPr>
              <p:spPr bwMode="auto">
                <a:xfrm>
                  <a:off x="1296" y="2928"/>
                  <a:ext cx="0" cy="432"/>
                </a:xfrm>
                <a:prstGeom prst="line">
                  <a:avLst/>
                </a:prstGeom>
                <a:noFill/>
                <a:ln w="57150" cap="sq" cmpd="thickThin">
                  <a:solidFill>
                    <a:srgbClr val="66FF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960" y="2784"/>
                  <a:ext cx="192" cy="0"/>
                </a:xfrm>
                <a:prstGeom prst="line">
                  <a:avLst/>
                </a:prstGeom>
                <a:noFill/>
                <a:ln w="57150" cap="sq" cmpd="thickThin">
                  <a:solidFill>
                    <a:srgbClr val="66FF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960" y="3456"/>
                  <a:ext cx="192" cy="0"/>
                </a:xfrm>
                <a:prstGeom prst="line">
                  <a:avLst/>
                </a:prstGeom>
                <a:noFill/>
                <a:ln w="57150" cap="sq" cmpd="thickThin">
                  <a:solidFill>
                    <a:srgbClr val="66FF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Arc 62"/>
                <p:cNvSpPr>
                  <a:spLocks/>
                </p:cNvSpPr>
                <p:nvPr/>
              </p:nvSpPr>
              <p:spPr bwMode="auto">
                <a:xfrm flipV="1">
                  <a:off x="1152" y="3312"/>
                  <a:ext cx="144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57150" cap="sq" cmpd="thickThin">
                  <a:solidFill>
                    <a:srgbClr val="66FF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13" name="AutoShape 63"/>
            <p:cNvSpPr>
              <a:spLocks noChangeArrowheads="1"/>
            </p:cNvSpPr>
            <p:nvPr/>
          </p:nvSpPr>
          <p:spPr bwMode="auto">
            <a:xfrm>
              <a:off x="7924800" y="1676400"/>
              <a:ext cx="914400" cy="609600"/>
            </a:xfrm>
            <a:prstGeom prst="wedgeRoundRectCallout">
              <a:avLst>
                <a:gd name="adj1" fmla="val -117708"/>
                <a:gd name="adj2" fmla="val 92190"/>
                <a:gd name="adj3" fmla="val 16667"/>
              </a:avLst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accent1"/>
                  </a:solidFill>
                  <a:ea typeface="宋体" panose="02010600030101010101" pitchFamily="2" charset="-122"/>
                </a:rPr>
                <a:t>B’·D’</a:t>
              </a:r>
            </a:p>
          </p:txBody>
        </p:sp>
        <p:sp>
          <p:nvSpPr>
            <p:cNvPr id="14" name="AutoShape 64"/>
            <p:cNvSpPr>
              <a:spLocks noChangeArrowheads="1"/>
            </p:cNvSpPr>
            <p:nvPr/>
          </p:nvSpPr>
          <p:spPr bwMode="auto">
            <a:xfrm>
              <a:off x="3886200" y="4648200"/>
              <a:ext cx="914400" cy="609600"/>
            </a:xfrm>
            <a:prstGeom prst="wedgeRoundRectCallout">
              <a:avLst>
                <a:gd name="adj1" fmla="val 104343"/>
                <a:gd name="adj2" fmla="val -36718"/>
                <a:gd name="adj3" fmla="val 16667"/>
              </a:avLst>
            </a:prstGeom>
            <a:noFill/>
            <a:ln w="9525">
              <a:solidFill>
                <a:srgbClr val="66FF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66FF66"/>
                  </a:solidFill>
                  <a:ea typeface="宋体" panose="02010600030101010101" pitchFamily="2" charset="-122"/>
                </a:rPr>
                <a:t>B’·C</a:t>
              </a:r>
            </a:p>
          </p:txBody>
        </p:sp>
        <p:sp>
          <p:nvSpPr>
            <p:cNvPr id="15" name="AutoShape 65"/>
            <p:cNvSpPr>
              <a:spLocks noChangeArrowheads="1"/>
            </p:cNvSpPr>
            <p:nvPr/>
          </p:nvSpPr>
          <p:spPr bwMode="auto">
            <a:xfrm>
              <a:off x="3581400" y="2590800"/>
              <a:ext cx="1295400" cy="609600"/>
            </a:xfrm>
            <a:prstGeom prst="wedgeRoundRectCallout">
              <a:avLst>
                <a:gd name="adj1" fmla="val 138111"/>
                <a:gd name="adj2" fmla="val 124218"/>
                <a:gd name="adj3" fmla="val 16667"/>
              </a:avLst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FF"/>
                  </a:solidFill>
                  <a:ea typeface="宋体" panose="02010600030101010101" pitchFamily="2" charset="-122"/>
                </a:rPr>
                <a:t>A’·B·D</a:t>
              </a:r>
            </a:p>
          </p:txBody>
        </p:sp>
        <p:grpSp>
          <p:nvGrpSpPr>
            <p:cNvPr id="16" name="Group 66"/>
            <p:cNvGrpSpPr>
              <a:grpSpLocks/>
            </p:cNvGrpSpPr>
            <p:nvPr/>
          </p:nvGrpSpPr>
          <p:grpSpPr bwMode="auto">
            <a:xfrm>
              <a:off x="6172200" y="1447800"/>
              <a:ext cx="1133475" cy="1676400"/>
              <a:chOff x="3888" y="912"/>
              <a:chExt cx="714" cy="1056"/>
            </a:xfrm>
          </p:grpSpPr>
          <p:sp>
            <p:nvSpPr>
              <p:cNvPr id="17" name="Text Box 67"/>
              <p:cNvSpPr txBox="1">
                <a:spLocks noChangeArrowheads="1"/>
              </p:cNvSpPr>
              <p:nvPr/>
            </p:nvSpPr>
            <p:spPr bwMode="auto">
              <a:xfrm>
                <a:off x="3888" y="912"/>
                <a:ext cx="7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66CC"/>
                    </a:solidFill>
                    <a:ea typeface="宋体" panose="02010600030101010101" pitchFamily="2" charset="-122"/>
                  </a:rPr>
                  <a:t>B·C’·D</a:t>
                </a:r>
              </a:p>
            </p:txBody>
          </p:sp>
          <p:sp>
            <p:nvSpPr>
              <p:cNvPr id="18" name="Line 68"/>
              <p:cNvSpPr>
                <a:spLocks noChangeShapeType="1"/>
              </p:cNvSpPr>
              <p:nvPr/>
            </p:nvSpPr>
            <p:spPr bwMode="auto">
              <a:xfrm flipV="1">
                <a:off x="4320" y="1200"/>
                <a:ext cx="0" cy="768"/>
              </a:xfrm>
              <a:prstGeom prst="line">
                <a:avLst/>
              </a:prstGeom>
              <a:noFill/>
              <a:ln w="38100">
                <a:solidFill>
                  <a:srgbClr val="FF99CC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979166" y="840365"/>
            <a:ext cx="9304150" cy="660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000099"/>
                </a:solidFill>
                <a:ea typeface="黑体" panose="02010609060101010101" pitchFamily="49" charset="-122"/>
              </a:rPr>
              <a:t>【</a:t>
            </a:r>
            <a:r>
              <a:rPr lang="zh-CN" altLang="en-US" sz="2800" b="1" dirty="0" smtClean="0">
                <a:solidFill>
                  <a:srgbClr val="000099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solidFill>
                  <a:srgbClr val="000099"/>
                </a:solidFill>
                <a:ea typeface="黑体" panose="02010609060101010101" pitchFamily="49" charset="-122"/>
              </a:rPr>
              <a:t>】</a:t>
            </a:r>
            <a:r>
              <a:rPr lang="zh-CN" altLang="en-US" sz="2800" b="1" dirty="0" smtClean="0">
                <a:solidFill>
                  <a:srgbClr val="000099"/>
                </a:solidFill>
                <a:ea typeface="黑体" panose="02010609060101010101" pitchFamily="49" charset="-122"/>
              </a:rPr>
              <a:t>化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简：</a:t>
            </a:r>
            <a:r>
              <a:rPr lang="en-US" altLang="zh-CN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F = </a:t>
            </a:r>
            <a:r>
              <a:rPr lang="en-US" altLang="zh-CN" sz="3200" b="1" dirty="0">
                <a:solidFill>
                  <a:srgbClr val="000099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</a:t>
            </a:r>
            <a:r>
              <a:rPr lang="en-US" altLang="zh-CN" sz="2800" b="1" baseline="-25000" dirty="0">
                <a:solidFill>
                  <a:srgbClr val="000099"/>
                </a:solidFill>
                <a:ea typeface="黑体" panose="02010609060101010101" pitchFamily="49" charset="-122"/>
              </a:rPr>
              <a:t>A,B,C,D </a:t>
            </a:r>
            <a:r>
              <a:rPr lang="en-US" altLang="zh-CN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( 0, 2, 3, 5, 7, 8, 10, 11, 13 )</a:t>
            </a:r>
          </a:p>
        </p:txBody>
      </p:sp>
      <p:sp>
        <p:nvSpPr>
          <p:cNvPr id="70" name="Text Box 27"/>
          <p:cNvSpPr txBox="1">
            <a:spLocks noChangeArrowheads="1"/>
          </p:cNvSpPr>
          <p:nvPr/>
        </p:nvSpPr>
        <p:spPr bwMode="auto">
          <a:xfrm>
            <a:off x="1166359" y="1811792"/>
            <a:ext cx="1435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、填图</a:t>
            </a:r>
          </a:p>
        </p:txBody>
      </p:sp>
      <p:sp>
        <p:nvSpPr>
          <p:cNvPr id="71" name="Text Box 28"/>
          <p:cNvSpPr txBox="1">
            <a:spLocks noChangeArrowheads="1"/>
          </p:cNvSpPr>
          <p:nvPr/>
        </p:nvSpPr>
        <p:spPr bwMode="auto">
          <a:xfrm>
            <a:off x="1166359" y="2345192"/>
            <a:ext cx="307975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、圈组</a:t>
            </a:r>
          </a:p>
          <a:p>
            <a:pPr lvl="1" eaLnBrk="1" hangingPunct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圈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尽可能大</a:t>
            </a:r>
          </a:p>
          <a:p>
            <a:pPr lvl="1" eaLnBrk="1" hangingPunct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圈数尽可能少</a:t>
            </a:r>
          </a:p>
          <a:p>
            <a:pPr lvl="1" eaLnBrk="1" hangingPunct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方格可重复使用</a:t>
            </a:r>
          </a:p>
        </p:txBody>
      </p:sp>
      <p:sp>
        <p:nvSpPr>
          <p:cNvPr id="72" name="Text Box 29"/>
          <p:cNvSpPr txBox="1">
            <a:spLocks noChangeArrowheads="1"/>
          </p:cNvSpPr>
          <p:nvPr/>
        </p:nvSpPr>
        <p:spPr bwMode="auto">
          <a:xfrm>
            <a:off x="1166359" y="4874079"/>
            <a:ext cx="1435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、读图</a:t>
            </a:r>
          </a:p>
        </p:txBody>
      </p:sp>
      <p:sp>
        <p:nvSpPr>
          <p:cNvPr id="73" name="Rectangle 32"/>
          <p:cNvSpPr>
            <a:spLocks noChangeArrowheads="1"/>
          </p:cNvSpPr>
          <p:nvPr/>
        </p:nvSpPr>
        <p:spPr bwMode="auto">
          <a:xfrm>
            <a:off x="3124540" y="5802285"/>
            <a:ext cx="6713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CN" b="1" dirty="0">
                <a:ea typeface="宋体" panose="02010600030101010101" pitchFamily="2" charset="-122"/>
              </a:rPr>
              <a:t>F(A,B,C,D) = B’·D’ + B’·C + B·C’·D + A’·B·D</a:t>
            </a:r>
          </a:p>
        </p:txBody>
      </p:sp>
    </p:spTree>
    <p:extLst>
      <p:ext uri="{BB962C8B-B14F-4D97-AF65-F5344CB8AC3E}">
        <p14:creationId xmlns:p14="http://schemas.microsoft.com/office/powerpoint/2010/main" val="311633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utoUpdateAnimBg="0"/>
      <p:bldP spid="71" grpId="0" build="p" bldLvl="2" autoUpdateAnimBg="0"/>
      <p:bldP spid="72" grpId="0" autoUpdateAnimBg="0"/>
      <p:bldP spid="7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8.1.1 </a:t>
            </a:r>
            <a:r>
              <a:rPr lang="zh-CN" altLang="en-US" sz="2400" b="1" spc="300" dirty="0" smtClean="0">
                <a:latin typeface="+mj-ea"/>
                <a:ea typeface="+mj-ea"/>
              </a:rPr>
              <a:t>数制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2"/>
          <p:cNvSpPr txBox="1">
            <a:spLocks/>
          </p:cNvSpPr>
          <p:nvPr/>
        </p:nvSpPr>
        <p:spPr>
          <a:xfrm>
            <a:off x="979165" y="1800225"/>
            <a:ext cx="9429750" cy="4697413"/>
          </a:xfrm>
          <a:prstGeom prst="rect">
            <a:avLst/>
          </a:prstGeo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 smtClean="0">
                <a:solidFill>
                  <a:srgbClr val="000099"/>
                </a:solidFill>
              </a:rPr>
              <a:t>基数是</a:t>
            </a:r>
            <a:r>
              <a:rPr lang="en-US" altLang="zh-CN" dirty="0" smtClean="0">
                <a:solidFill>
                  <a:srgbClr val="000099"/>
                </a:solidFill>
              </a:rPr>
              <a:t>16,</a:t>
            </a:r>
            <a:r>
              <a:rPr lang="zh-CN" altLang="en-US" dirty="0" smtClean="0">
                <a:solidFill>
                  <a:srgbClr val="000099"/>
                </a:solidFill>
              </a:rPr>
              <a:t>用</a:t>
            </a:r>
            <a:r>
              <a:rPr lang="en-US" altLang="zh-CN" dirty="0" smtClean="0">
                <a:solidFill>
                  <a:srgbClr val="000099"/>
                </a:solidFill>
              </a:rPr>
              <a:t>0~9,A,B,C,D,E,F  </a:t>
            </a:r>
            <a:r>
              <a:rPr lang="zh-CN" altLang="en-US" dirty="0" smtClean="0">
                <a:solidFill>
                  <a:srgbClr val="000099"/>
                </a:solidFill>
              </a:rPr>
              <a:t>的</a:t>
            </a:r>
            <a:r>
              <a:rPr lang="en-US" altLang="zh-CN" dirty="0" smtClean="0">
                <a:solidFill>
                  <a:srgbClr val="000099"/>
                </a:solidFill>
              </a:rPr>
              <a:t>16</a:t>
            </a:r>
            <a:r>
              <a:rPr lang="zh-CN" altLang="en-US" dirty="0" smtClean="0">
                <a:solidFill>
                  <a:srgbClr val="000099"/>
                </a:solidFill>
              </a:rPr>
              <a:t>个数字或字母表示数。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99"/>
                </a:solidFill>
              </a:rPr>
              <a:t>A--10    B--11    C--12   D--13  E--14  F--15</a:t>
            </a:r>
          </a:p>
          <a:p>
            <a:pPr lvl="1"/>
            <a:r>
              <a:rPr lang="en-US" altLang="zh-CN" dirty="0" smtClean="0">
                <a:solidFill>
                  <a:srgbClr val="000099"/>
                </a:solidFill>
              </a:rPr>
              <a:t> </a:t>
            </a:r>
            <a:r>
              <a:rPr lang="zh-CN" altLang="en-US" dirty="0" smtClean="0">
                <a:solidFill>
                  <a:srgbClr val="000099"/>
                </a:solidFill>
              </a:rPr>
              <a:t>计数规律：逢</a:t>
            </a:r>
            <a:r>
              <a:rPr lang="en-US" altLang="zh-CN" dirty="0" smtClean="0">
                <a:solidFill>
                  <a:srgbClr val="000099"/>
                </a:solidFill>
              </a:rPr>
              <a:t>16</a:t>
            </a:r>
            <a:r>
              <a:rPr lang="zh-CN" altLang="en-US" dirty="0" smtClean="0">
                <a:solidFill>
                  <a:srgbClr val="000099"/>
                </a:solidFill>
              </a:rPr>
              <a:t>进</a:t>
            </a:r>
            <a:r>
              <a:rPr lang="en-US" altLang="zh-CN" dirty="0" smtClean="0">
                <a:solidFill>
                  <a:srgbClr val="000099"/>
                </a:solidFill>
              </a:rPr>
              <a:t>1</a:t>
            </a:r>
            <a:r>
              <a:rPr lang="zh-CN" altLang="en-US" dirty="0" smtClean="0">
                <a:solidFill>
                  <a:srgbClr val="000099"/>
                </a:solidFill>
              </a:rPr>
              <a:t>。</a:t>
            </a:r>
          </a:p>
          <a:p>
            <a:pPr lvl="1"/>
            <a:r>
              <a:rPr lang="zh-CN" altLang="en-US" sz="2000" dirty="0" smtClean="0">
                <a:solidFill>
                  <a:srgbClr val="000099"/>
                </a:solidFill>
              </a:rPr>
              <a:t>一个</a:t>
            </a:r>
            <a:r>
              <a:rPr lang="en-US" altLang="zh-CN" sz="2000" dirty="0" smtClean="0">
                <a:solidFill>
                  <a:srgbClr val="000099"/>
                </a:solidFill>
              </a:rPr>
              <a:t>16</a:t>
            </a:r>
            <a:r>
              <a:rPr lang="zh-CN" altLang="en-US" sz="2000" dirty="0" smtClean="0">
                <a:solidFill>
                  <a:srgbClr val="000099"/>
                </a:solidFill>
              </a:rPr>
              <a:t>进制数</a:t>
            </a:r>
            <a:r>
              <a:rPr lang="en-US" altLang="zh-CN" sz="2000" dirty="0" smtClean="0">
                <a:solidFill>
                  <a:srgbClr val="000099"/>
                </a:solidFill>
              </a:rPr>
              <a:t>N</a:t>
            </a:r>
            <a:r>
              <a:rPr lang="zh-CN" altLang="en-US" sz="2000" dirty="0" smtClean="0">
                <a:solidFill>
                  <a:srgbClr val="000099"/>
                </a:solidFill>
              </a:rPr>
              <a:t>可表示为：</a:t>
            </a:r>
            <a:endParaRPr lang="en-US" altLang="zh-CN" sz="2000" dirty="0" smtClean="0">
              <a:solidFill>
                <a:srgbClr val="000099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000099"/>
                </a:solidFill>
              </a:rPr>
              <a:t> </a:t>
            </a:r>
            <a:r>
              <a:rPr lang="en-US" altLang="zh-CN" sz="2000" dirty="0" smtClean="0">
                <a:solidFill>
                  <a:srgbClr val="000099"/>
                </a:solidFill>
              </a:rPr>
              <a:t>(N)</a:t>
            </a:r>
            <a:r>
              <a:rPr lang="en-US" altLang="zh-CN" sz="2000" baseline="-25000" dirty="0" smtClean="0">
                <a:solidFill>
                  <a:srgbClr val="000099"/>
                </a:solidFill>
              </a:rPr>
              <a:t>16</a:t>
            </a:r>
            <a:r>
              <a:rPr lang="en-US" altLang="zh-CN" sz="2000" dirty="0" smtClean="0">
                <a:solidFill>
                  <a:srgbClr val="000099"/>
                </a:solidFill>
              </a:rPr>
              <a:t>=K</a:t>
            </a:r>
            <a:r>
              <a:rPr lang="en-US" altLang="zh-CN" sz="2000" baseline="-25000" dirty="0" smtClean="0">
                <a:solidFill>
                  <a:srgbClr val="000099"/>
                </a:solidFill>
              </a:rPr>
              <a:t>n</a:t>
            </a:r>
            <a:r>
              <a:rPr lang="en-US" altLang="zh-CN" sz="2000" dirty="0" smtClean="0">
                <a:solidFill>
                  <a:srgbClr val="000099"/>
                </a:solidFill>
              </a:rPr>
              <a:t>16</a:t>
            </a:r>
            <a:r>
              <a:rPr lang="en-US" altLang="zh-CN" sz="2000" baseline="30000" dirty="0" smtClean="0">
                <a:solidFill>
                  <a:srgbClr val="000099"/>
                </a:solidFill>
              </a:rPr>
              <a:t>n-1</a:t>
            </a:r>
            <a:r>
              <a:rPr lang="en-US" altLang="zh-CN" sz="2000" dirty="0" smtClean="0">
                <a:solidFill>
                  <a:srgbClr val="000099"/>
                </a:solidFill>
              </a:rPr>
              <a:t>+K</a:t>
            </a:r>
            <a:r>
              <a:rPr lang="en-US" altLang="zh-CN" sz="2000" baseline="-25000" dirty="0" smtClean="0">
                <a:solidFill>
                  <a:srgbClr val="000099"/>
                </a:solidFill>
              </a:rPr>
              <a:t>n-1</a:t>
            </a:r>
            <a:r>
              <a:rPr lang="en-US" altLang="zh-CN" sz="2000" dirty="0" smtClean="0">
                <a:solidFill>
                  <a:srgbClr val="000099"/>
                </a:solidFill>
              </a:rPr>
              <a:t>16</a:t>
            </a:r>
            <a:r>
              <a:rPr lang="en-US" altLang="zh-CN" sz="2000" baseline="30000" dirty="0" smtClean="0">
                <a:solidFill>
                  <a:srgbClr val="000099"/>
                </a:solidFill>
              </a:rPr>
              <a:t>n-2</a:t>
            </a:r>
            <a:r>
              <a:rPr lang="en-US" altLang="zh-CN" sz="2000" dirty="0" smtClean="0">
                <a:solidFill>
                  <a:srgbClr val="000099"/>
                </a:solidFill>
              </a:rPr>
              <a:t> +…+K</a:t>
            </a:r>
            <a:r>
              <a:rPr lang="en-US" altLang="zh-CN" sz="2000" baseline="-25000" dirty="0" smtClean="0">
                <a:solidFill>
                  <a:srgbClr val="000099"/>
                </a:solidFill>
              </a:rPr>
              <a:t>1</a:t>
            </a:r>
            <a:r>
              <a:rPr lang="en-US" altLang="zh-CN" sz="2000" dirty="0" smtClean="0">
                <a:solidFill>
                  <a:srgbClr val="000099"/>
                </a:solidFill>
              </a:rPr>
              <a:t>16</a:t>
            </a:r>
            <a:r>
              <a:rPr lang="en-US" altLang="zh-CN" sz="2000" baseline="30000" dirty="0" smtClean="0">
                <a:solidFill>
                  <a:srgbClr val="000099"/>
                </a:solidFill>
              </a:rPr>
              <a:t>0</a:t>
            </a:r>
            <a:r>
              <a:rPr lang="en-US" altLang="zh-CN" sz="2000" dirty="0" smtClean="0">
                <a:solidFill>
                  <a:srgbClr val="000099"/>
                </a:solidFill>
              </a:rPr>
              <a:t>+K</a:t>
            </a:r>
            <a:r>
              <a:rPr lang="en-US" altLang="zh-CN" sz="2000" baseline="-25000" dirty="0" smtClean="0">
                <a:solidFill>
                  <a:srgbClr val="000099"/>
                </a:solidFill>
              </a:rPr>
              <a:t>0</a:t>
            </a:r>
            <a:r>
              <a:rPr lang="en-US" altLang="zh-CN" sz="2000" dirty="0" smtClean="0">
                <a:solidFill>
                  <a:srgbClr val="000099"/>
                </a:solidFill>
              </a:rPr>
              <a:t>16</a:t>
            </a:r>
            <a:r>
              <a:rPr lang="en-US" altLang="zh-CN" sz="2000" baseline="30000" dirty="0" smtClean="0">
                <a:solidFill>
                  <a:srgbClr val="000099"/>
                </a:solidFill>
              </a:rPr>
              <a:t>-1</a:t>
            </a:r>
            <a:r>
              <a:rPr lang="en-US" altLang="zh-CN" sz="2000" dirty="0" smtClean="0">
                <a:solidFill>
                  <a:srgbClr val="000099"/>
                </a:solidFill>
              </a:rPr>
              <a:t>+ K</a:t>
            </a:r>
            <a:r>
              <a:rPr lang="en-US" altLang="zh-CN" sz="2000" baseline="-25000" dirty="0" smtClean="0">
                <a:solidFill>
                  <a:srgbClr val="000099"/>
                </a:solidFill>
              </a:rPr>
              <a:t>-1</a:t>
            </a:r>
            <a:r>
              <a:rPr lang="en-US" altLang="zh-CN" sz="2000" dirty="0" smtClean="0">
                <a:solidFill>
                  <a:srgbClr val="000099"/>
                </a:solidFill>
              </a:rPr>
              <a:t>16</a:t>
            </a:r>
            <a:r>
              <a:rPr lang="en-US" altLang="zh-CN" sz="2000" baseline="30000" dirty="0" smtClean="0">
                <a:solidFill>
                  <a:srgbClr val="000099"/>
                </a:solidFill>
              </a:rPr>
              <a:t>-2</a:t>
            </a:r>
            <a:r>
              <a:rPr lang="en-US" altLang="zh-CN" sz="2000" dirty="0" smtClean="0">
                <a:solidFill>
                  <a:srgbClr val="000099"/>
                </a:solidFill>
              </a:rPr>
              <a:t>+…+K</a:t>
            </a:r>
            <a:r>
              <a:rPr lang="en-US" altLang="zh-CN" sz="2000" baseline="-25000" dirty="0" smtClean="0">
                <a:solidFill>
                  <a:srgbClr val="000099"/>
                </a:solidFill>
              </a:rPr>
              <a:t>- m</a:t>
            </a:r>
            <a:r>
              <a:rPr lang="en-US" altLang="zh-CN" sz="2000" dirty="0" smtClean="0">
                <a:solidFill>
                  <a:srgbClr val="000099"/>
                </a:solidFill>
              </a:rPr>
              <a:t>16</a:t>
            </a:r>
            <a:r>
              <a:rPr lang="en-US" altLang="zh-CN" sz="2000" baseline="30000" dirty="0" smtClean="0">
                <a:solidFill>
                  <a:srgbClr val="000099"/>
                </a:solidFill>
              </a:rPr>
              <a:t>-m-1</a:t>
            </a:r>
            <a:r>
              <a:rPr lang="en-US" altLang="zh-CN" sz="2000" dirty="0" smtClean="0">
                <a:solidFill>
                  <a:srgbClr val="000099"/>
                </a:solidFill>
              </a:rPr>
              <a:t>                                  </a:t>
            </a:r>
          </a:p>
          <a:p>
            <a:pPr lvl="2">
              <a:buFontTx/>
              <a:buNone/>
            </a:pPr>
            <a:r>
              <a:rPr lang="en-US" altLang="zh-CN" dirty="0" smtClean="0">
                <a:solidFill>
                  <a:srgbClr val="000099"/>
                </a:solidFill>
              </a:rPr>
              <a:t>                             n</a:t>
            </a:r>
          </a:p>
          <a:p>
            <a:pPr lvl="2">
              <a:buFontTx/>
              <a:buNone/>
            </a:pPr>
            <a:r>
              <a:rPr lang="en-US" altLang="zh-CN" dirty="0" smtClean="0">
                <a:solidFill>
                  <a:srgbClr val="000099"/>
                </a:solidFill>
              </a:rPr>
              <a:t>               </a:t>
            </a:r>
            <a:r>
              <a:rPr lang="zh-CN" altLang="en-US" dirty="0" smtClean="0">
                <a:solidFill>
                  <a:srgbClr val="000099"/>
                </a:solidFill>
              </a:rPr>
              <a:t>或</a:t>
            </a:r>
            <a:r>
              <a:rPr lang="en-US" altLang="zh-CN" dirty="0" smtClean="0">
                <a:solidFill>
                  <a:srgbClr val="000099"/>
                </a:solidFill>
              </a:rPr>
              <a:t>(N)</a:t>
            </a:r>
            <a:r>
              <a:rPr lang="en-US" altLang="zh-CN" baseline="-25000" dirty="0" smtClean="0">
                <a:solidFill>
                  <a:srgbClr val="000099"/>
                </a:solidFill>
              </a:rPr>
              <a:t>16</a:t>
            </a:r>
            <a:r>
              <a:rPr lang="en-US" altLang="zh-CN" dirty="0" smtClean="0">
                <a:solidFill>
                  <a:srgbClr val="000099"/>
                </a:solidFill>
              </a:rPr>
              <a:t>=∑K</a:t>
            </a:r>
            <a:r>
              <a:rPr lang="en-US" altLang="zh-CN" baseline="-25000" dirty="0" smtClean="0">
                <a:solidFill>
                  <a:srgbClr val="000099"/>
                </a:solidFill>
              </a:rPr>
              <a:t>i</a:t>
            </a:r>
            <a:r>
              <a:rPr lang="en-US" altLang="zh-CN" dirty="0" smtClean="0">
                <a:solidFill>
                  <a:srgbClr val="000099"/>
                </a:solidFill>
              </a:rPr>
              <a:t>16</a:t>
            </a:r>
            <a:r>
              <a:rPr lang="en-US" altLang="zh-CN" baseline="30000" dirty="0" smtClean="0">
                <a:solidFill>
                  <a:srgbClr val="000099"/>
                </a:solidFill>
              </a:rPr>
              <a:t>i-1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pPr lvl="2">
              <a:buFontTx/>
              <a:buNone/>
            </a:pPr>
            <a:r>
              <a:rPr lang="en-US" altLang="zh-CN" dirty="0" smtClean="0">
                <a:solidFill>
                  <a:srgbClr val="000099"/>
                </a:solidFill>
              </a:rPr>
              <a:t>                            </a:t>
            </a:r>
            <a:r>
              <a:rPr lang="en-US" altLang="zh-CN" dirty="0" err="1" smtClean="0">
                <a:solidFill>
                  <a:srgbClr val="000099"/>
                </a:solidFill>
              </a:rPr>
              <a:t>i</a:t>
            </a:r>
            <a:r>
              <a:rPr lang="en-US" altLang="zh-CN" dirty="0" smtClean="0">
                <a:solidFill>
                  <a:srgbClr val="000099"/>
                </a:solidFill>
              </a:rPr>
              <a:t>=-m</a:t>
            </a:r>
          </a:p>
          <a:p>
            <a:pPr lvl="2">
              <a:buFontTx/>
              <a:buNone/>
            </a:pPr>
            <a:endParaRPr lang="en-US" altLang="zh-CN" dirty="0" smtClean="0">
              <a:solidFill>
                <a:srgbClr val="000099"/>
              </a:solidFill>
            </a:endParaRPr>
          </a:p>
          <a:p>
            <a:pPr lvl="2">
              <a:buFontTx/>
              <a:buNone/>
            </a:pPr>
            <a:r>
              <a:rPr lang="en-US" altLang="zh-CN" dirty="0" smtClean="0">
                <a:solidFill>
                  <a:srgbClr val="000099"/>
                </a:solidFill>
              </a:rPr>
              <a:t>(8AE6)</a:t>
            </a:r>
            <a:r>
              <a:rPr lang="en-US" altLang="zh-CN" baseline="-25000" dirty="0" smtClean="0">
                <a:solidFill>
                  <a:srgbClr val="000099"/>
                </a:solidFill>
              </a:rPr>
              <a:t>16</a:t>
            </a:r>
            <a:r>
              <a:rPr lang="en-US" altLang="zh-CN" dirty="0" smtClean="0">
                <a:solidFill>
                  <a:srgbClr val="000099"/>
                </a:solidFill>
              </a:rPr>
              <a:t>= </a:t>
            </a:r>
            <a:r>
              <a:rPr lang="en-US" altLang="zh-CN" sz="1800" dirty="0" smtClean="0">
                <a:solidFill>
                  <a:srgbClr val="000099"/>
                </a:solidFill>
              </a:rPr>
              <a:t>8×16</a:t>
            </a:r>
            <a:r>
              <a:rPr lang="en-US" altLang="zh-CN" sz="1800" baseline="50000" dirty="0" smtClean="0">
                <a:solidFill>
                  <a:srgbClr val="000099"/>
                </a:solidFill>
              </a:rPr>
              <a:t>3</a:t>
            </a:r>
            <a:r>
              <a:rPr lang="en-US" altLang="zh-CN" sz="1800" dirty="0" smtClean="0">
                <a:solidFill>
                  <a:srgbClr val="000099"/>
                </a:solidFill>
              </a:rPr>
              <a:t> +A×16</a:t>
            </a:r>
            <a:r>
              <a:rPr lang="en-US" altLang="zh-CN" sz="1800" baseline="50000" dirty="0" smtClean="0">
                <a:solidFill>
                  <a:srgbClr val="000099"/>
                </a:solidFill>
              </a:rPr>
              <a:t>2</a:t>
            </a:r>
            <a:r>
              <a:rPr lang="en-US" altLang="zh-CN" sz="1800" dirty="0" smtClean="0">
                <a:solidFill>
                  <a:srgbClr val="000099"/>
                </a:solidFill>
              </a:rPr>
              <a:t> +E×16</a:t>
            </a:r>
            <a:r>
              <a:rPr lang="en-US" altLang="zh-CN" sz="1800" baseline="50000" dirty="0" smtClean="0">
                <a:solidFill>
                  <a:srgbClr val="000099"/>
                </a:solidFill>
              </a:rPr>
              <a:t>1</a:t>
            </a:r>
            <a:r>
              <a:rPr lang="en-US" altLang="zh-CN" sz="1800" dirty="0" smtClean="0">
                <a:solidFill>
                  <a:srgbClr val="000099"/>
                </a:solidFill>
              </a:rPr>
              <a:t> +6×16</a:t>
            </a:r>
            <a:r>
              <a:rPr lang="en-US" altLang="zh-CN" sz="1800" baseline="50000" dirty="0" smtClean="0">
                <a:solidFill>
                  <a:srgbClr val="000099"/>
                </a:solidFill>
              </a:rPr>
              <a:t>0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1400" baseline="50000" dirty="0" smtClean="0">
                <a:solidFill>
                  <a:srgbClr val="000099"/>
                </a:solidFill>
              </a:rPr>
              <a:t>                    </a:t>
            </a:r>
            <a:r>
              <a:rPr lang="en-US" altLang="zh-CN" dirty="0" smtClean="0">
                <a:solidFill>
                  <a:srgbClr val="000099"/>
                </a:solidFill>
              </a:rPr>
              <a:t>     =8×16</a:t>
            </a:r>
            <a:r>
              <a:rPr lang="en-US" altLang="zh-CN" baseline="50000" dirty="0" smtClean="0">
                <a:solidFill>
                  <a:srgbClr val="000099"/>
                </a:solidFill>
              </a:rPr>
              <a:t>3</a:t>
            </a:r>
            <a:r>
              <a:rPr lang="en-US" altLang="zh-CN" dirty="0" smtClean="0">
                <a:solidFill>
                  <a:srgbClr val="000099"/>
                </a:solidFill>
              </a:rPr>
              <a:t> +10×16</a:t>
            </a:r>
            <a:r>
              <a:rPr lang="en-US" altLang="zh-CN" baseline="50000" dirty="0" smtClean="0">
                <a:solidFill>
                  <a:srgbClr val="000099"/>
                </a:solidFill>
              </a:rPr>
              <a:t>2</a:t>
            </a:r>
            <a:r>
              <a:rPr lang="en-US" altLang="zh-CN" dirty="0" smtClean="0">
                <a:solidFill>
                  <a:srgbClr val="000099"/>
                </a:solidFill>
              </a:rPr>
              <a:t> +14×16</a:t>
            </a:r>
            <a:r>
              <a:rPr lang="en-US" altLang="zh-CN" baseline="50000" dirty="0" smtClean="0">
                <a:solidFill>
                  <a:srgbClr val="000099"/>
                </a:solidFill>
              </a:rPr>
              <a:t>1</a:t>
            </a:r>
            <a:r>
              <a:rPr lang="en-US" altLang="zh-CN" dirty="0" smtClean="0">
                <a:solidFill>
                  <a:srgbClr val="000099"/>
                </a:solidFill>
              </a:rPr>
              <a:t> +6×16</a:t>
            </a:r>
            <a:r>
              <a:rPr lang="en-US" altLang="zh-CN" baseline="50000" dirty="0" smtClean="0">
                <a:solidFill>
                  <a:srgbClr val="000099"/>
                </a:solidFill>
              </a:rPr>
              <a:t>0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baseline="50000" dirty="0" smtClean="0">
                <a:solidFill>
                  <a:srgbClr val="000099"/>
                </a:solidFill>
              </a:rPr>
              <a:t>       	</a:t>
            </a:r>
            <a:r>
              <a:rPr lang="en-US" altLang="zh-CN" dirty="0" smtClean="0">
                <a:solidFill>
                  <a:srgbClr val="000099"/>
                </a:solidFill>
              </a:rPr>
              <a:t>   =35558</a:t>
            </a:r>
          </a:p>
        </p:txBody>
      </p:sp>
      <p:sp>
        <p:nvSpPr>
          <p:cNvPr id="6" name="矩形 5"/>
          <p:cNvSpPr/>
          <p:nvPr/>
        </p:nvSpPr>
        <p:spPr>
          <a:xfrm>
            <a:off x="979165" y="904875"/>
            <a:ext cx="2040259" cy="6286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十六进制</a:t>
            </a:r>
            <a:r>
              <a:rPr lang="zh-CN" altLang="en-US" sz="2400" b="1" dirty="0"/>
              <a:t>数</a:t>
            </a:r>
          </a:p>
        </p:txBody>
      </p:sp>
      <p:sp>
        <p:nvSpPr>
          <p:cNvPr id="7" name="矩形 6"/>
          <p:cNvSpPr/>
          <p:nvPr/>
        </p:nvSpPr>
        <p:spPr>
          <a:xfrm>
            <a:off x="5791788" y="923567"/>
            <a:ext cx="35893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99"/>
                </a:solidFill>
              </a:rPr>
              <a:t>8AE6 H =1000 1010 1110 0110 B</a:t>
            </a:r>
          </a:p>
          <a:p>
            <a:r>
              <a:rPr lang="en-US" altLang="zh-CN" dirty="0">
                <a:solidFill>
                  <a:srgbClr val="000099"/>
                </a:solidFill>
              </a:rPr>
              <a:t> </a:t>
            </a:r>
            <a:r>
              <a:rPr lang="en-US" altLang="zh-CN" dirty="0" smtClean="0">
                <a:solidFill>
                  <a:srgbClr val="000099"/>
                </a:solidFill>
              </a:rPr>
              <a:t>               8421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14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8.8.2</a:t>
            </a:r>
            <a:r>
              <a:rPr lang="zh-CN" altLang="en-US" sz="2400" b="1" spc="300" dirty="0" smtClean="0">
                <a:latin typeface="+mj-ea"/>
                <a:ea typeface="+mj-ea"/>
              </a:rPr>
              <a:t>卡</a:t>
            </a:r>
            <a:r>
              <a:rPr lang="zh-CN" altLang="en-US" sz="2400" b="1" spc="300" dirty="0">
                <a:latin typeface="+mj-ea"/>
                <a:ea typeface="+mj-ea"/>
              </a:rPr>
              <a:t>诺图化简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4"/>
          <p:cNvGrpSpPr>
            <a:grpSpLocks/>
          </p:cNvGrpSpPr>
          <p:nvPr/>
        </p:nvGrpSpPr>
        <p:grpSpPr bwMode="auto">
          <a:xfrm>
            <a:off x="4716009" y="1632404"/>
            <a:ext cx="5257800" cy="3810000"/>
            <a:chOff x="3581400" y="1447800"/>
            <a:chExt cx="5257800" cy="3810000"/>
          </a:xfrm>
        </p:grpSpPr>
        <p:grpSp>
          <p:nvGrpSpPr>
            <p:cNvPr id="7" name="Group 3"/>
            <p:cNvGrpSpPr>
              <a:grpSpLocks/>
            </p:cNvGrpSpPr>
            <p:nvPr/>
          </p:nvGrpSpPr>
          <p:grpSpPr bwMode="auto">
            <a:xfrm>
              <a:off x="4495800" y="1600200"/>
              <a:ext cx="3289300" cy="3276600"/>
              <a:chOff x="2928" y="1104"/>
              <a:chExt cx="2072" cy="2064"/>
            </a:xfrm>
          </p:grpSpPr>
          <p:sp>
            <p:nvSpPr>
              <p:cNvPr id="56" name="Text Box 4"/>
              <p:cNvSpPr txBox="1">
                <a:spLocks noChangeArrowheads="1"/>
              </p:cNvSpPr>
              <p:nvPr/>
            </p:nvSpPr>
            <p:spPr bwMode="auto">
              <a:xfrm>
                <a:off x="2928" y="1440"/>
                <a:ext cx="38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r>
                  <a:rPr lang="en-US" altLang="zh-CN" b="1">
                    <a:ea typeface="宋体" panose="02010600030101010101" pitchFamily="2" charset="-122"/>
                  </a:rPr>
                  <a:t>CD</a:t>
                </a:r>
              </a:p>
            </p:txBody>
          </p:sp>
          <p:sp>
            <p:nvSpPr>
              <p:cNvPr id="57" name="Text Box 5"/>
              <p:cNvSpPr txBox="1">
                <a:spLocks noChangeArrowheads="1"/>
              </p:cNvSpPr>
              <p:nvPr/>
            </p:nvSpPr>
            <p:spPr bwMode="auto">
              <a:xfrm>
                <a:off x="3247" y="1104"/>
                <a:ext cx="37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r>
                  <a:rPr lang="en-US" altLang="zh-CN" b="1">
                    <a:ea typeface="宋体" panose="02010600030101010101" pitchFamily="2" charset="-122"/>
                  </a:rPr>
                  <a:t>AB</a:t>
                </a:r>
              </a:p>
            </p:txBody>
          </p:sp>
          <p:sp>
            <p:nvSpPr>
              <p:cNvPr id="58" name="Text Box 6"/>
              <p:cNvSpPr txBox="1">
                <a:spLocks noChangeArrowheads="1"/>
              </p:cNvSpPr>
              <p:nvPr/>
            </p:nvSpPr>
            <p:spPr bwMode="auto">
              <a:xfrm>
                <a:off x="3504" y="1344"/>
                <a:ext cx="14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00 </a:t>
                </a:r>
                <a:r>
                  <a:rPr lang="en-US" altLang="zh-CN" sz="2000" b="1" baseline="-25000"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>
                    <a:ea typeface="宋体" panose="02010600030101010101" pitchFamily="2" charset="-122"/>
                  </a:rPr>
                  <a:t>  01  </a:t>
                </a:r>
                <a:r>
                  <a:rPr lang="en-US" altLang="zh-CN" sz="2000" b="1" baseline="-25000"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>
                    <a:ea typeface="宋体" panose="02010600030101010101" pitchFamily="2" charset="-122"/>
                  </a:rPr>
                  <a:t>  11</a:t>
                </a:r>
                <a:r>
                  <a:rPr lang="en-US" altLang="zh-CN" sz="2000" b="1" baseline="-25000"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>
                    <a:ea typeface="宋体" panose="02010600030101010101" pitchFamily="2" charset="-122"/>
                  </a:rPr>
                  <a:t>   10</a:t>
                </a:r>
              </a:p>
            </p:txBody>
          </p:sp>
          <p:sp>
            <p:nvSpPr>
              <p:cNvPr id="59" name="Text Box 7"/>
              <p:cNvSpPr txBox="1">
                <a:spLocks noChangeArrowheads="1"/>
              </p:cNvSpPr>
              <p:nvPr/>
            </p:nvSpPr>
            <p:spPr bwMode="auto">
              <a:xfrm>
                <a:off x="3168" y="1718"/>
                <a:ext cx="320" cy="1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00</a:t>
                </a:r>
              </a:p>
              <a:p>
                <a:endParaRPr lang="en-US" altLang="zh-CN" sz="2000" b="1">
                  <a:ea typeface="宋体" panose="02010600030101010101" pitchFamily="2" charset="-122"/>
                </a:endParaRPr>
              </a:p>
              <a:p>
                <a:r>
                  <a:rPr lang="en-US" altLang="zh-CN" sz="2000" b="1">
                    <a:ea typeface="宋体" panose="02010600030101010101" pitchFamily="2" charset="-122"/>
                  </a:rPr>
                  <a:t>01</a:t>
                </a:r>
              </a:p>
              <a:p>
                <a:endParaRPr lang="en-US" altLang="zh-CN" sz="2000" b="1">
                  <a:ea typeface="宋体" panose="02010600030101010101" pitchFamily="2" charset="-122"/>
                </a:endParaRPr>
              </a:p>
              <a:p>
                <a:r>
                  <a:rPr lang="en-US" altLang="zh-CN" sz="2000" b="1">
                    <a:ea typeface="宋体" panose="02010600030101010101" pitchFamily="2" charset="-122"/>
                  </a:rPr>
                  <a:t>11</a:t>
                </a:r>
              </a:p>
              <a:p>
                <a:endParaRPr lang="en-US" altLang="zh-CN" sz="2000" b="1">
                  <a:ea typeface="宋体" panose="02010600030101010101" pitchFamily="2" charset="-122"/>
                </a:endParaRPr>
              </a:p>
              <a:p>
                <a:r>
                  <a:rPr lang="en-US" altLang="zh-CN" sz="2000" b="1">
                    <a:ea typeface="宋体" panose="02010600030101010101" pitchFamily="2" charset="-122"/>
                  </a:rPr>
                  <a:t>10</a:t>
                </a:r>
              </a:p>
            </p:txBody>
          </p:sp>
          <p:grpSp>
            <p:nvGrpSpPr>
              <p:cNvPr id="60" name="Group 8"/>
              <p:cNvGrpSpPr>
                <a:grpSpLocks/>
              </p:cNvGrpSpPr>
              <p:nvPr/>
            </p:nvGrpSpPr>
            <p:grpSpPr bwMode="auto">
              <a:xfrm>
                <a:off x="3224" y="1392"/>
                <a:ext cx="1776" cy="1776"/>
                <a:chOff x="864" y="144"/>
                <a:chExt cx="1776" cy="1776"/>
              </a:xfrm>
            </p:grpSpPr>
            <p:sp>
              <p:nvSpPr>
                <p:cNvPr id="61" name="Line 9"/>
                <p:cNvSpPr>
                  <a:spLocks noChangeShapeType="1"/>
                </p:cNvSpPr>
                <p:nvPr/>
              </p:nvSpPr>
              <p:spPr bwMode="auto">
                <a:xfrm>
                  <a:off x="1104" y="768"/>
                  <a:ext cx="15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Line 10"/>
                <p:cNvSpPr>
                  <a:spLocks noChangeShapeType="1"/>
                </p:cNvSpPr>
                <p:nvPr/>
              </p:nvSpPr>
              <p:spPr bwMode="auto">
                <a:xfrm>
                  <a:off x="1488" y="384"/>
                  <a:ext cx="0" cy="1536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Line 11"/>
                <p:cNvSpPr>
                  <a:spLocks noChangeShapeType="1"/>
                </p:cNvSpPr>
                <p:nvPr/>
              </p:nvSpPr>
              <p:spPr bwMode="auto">
                <a:xfrm>
                  <a:off x="1872" y="384"/>
                  <a:ext cx="0" cy="1536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" name="Line 12"/>
                <p:cNvSpPr>
                  <a:spLocks noChangeShapeType="1"/>
                </p:cNvSpPr>
                <p:nvPr/>
              </p:nvSpPr>
              <p:spPr bwMode="auto">
                <a:xfrm>
                  <a:off x="2256" y="384"/>
                  <a:ext cx="0" cy="1536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Rectangle 13"/>
                <p:cNvSpPr>
                  <a:spLocks noChangeArrowheads="1"/>
                </p:cNvSpPr>
                <p:nvPr/>
              </p:nvSpPr>
              <p:spPr bwMode="auto">
                <a:xfrm>
                  <a:off x="1104" y="384"/>
                  <a:ext cx="1536" cy="1536"/>
                </a:xfrm>
                <a:prstGeom prst="rect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9pPr>
                </a:lstStyle>
                <a:p>
                  <a:pPr eaLnBrk="1" hangingPunct="1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864" y="144"/>
                  <a:ext cx="240" cy="24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Line 15"/>
                <p:cNvSpPr>
                  <a:spLocks noChangeShapeType="1"/>
                </p:cNvSpPr>
                <p:nvPr/>
              </p:nvSpPr>
              <p:spPr bwMode="auto">
                <a:xfrm>
                  <a:off x="1104" y="1152"/>
                  <a:ext cx="15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Line 16"/>
                <p:cNvSpPr>
                  <a:spLocks noChangeShapeType="1"/>
                </p:cNvSpPr>
                <p:nvPr/>
              </p:nvSpPr>
              <p:spPr bwMode="auto">
                <a:xfrm>
                  <a:off x="1104" y="1536"/>
                  <a:ext cx="15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5422900" y="2514600"/>
              <a:ext cx="2197100" cy="2286000"/>
              <a:chOff x="3416" y="1632"/>
              <a:chExt cx="1384" cy="1440"/>
            </a:xfrm>
          </p:grpSpPr>
          <p:sp>
            <p:nvSpPr>
              <p:cNvPr id="47" name="Text Box 18"/>
              <p:cNvSpPr txBox="1">
                <a:spLocks noChangeArrowheads="1"/>
              </p:cNvSpPr>
              <p:nvPr/>
            </p:nvSpPr>
            <p:spPr bwMode="auto">
              <a:xfrm>
                <a:off x="3416" y="1632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r>
                  <a:rPr lang="en-US" altLang="zh-CN" b="1"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48" name="Text Box 19"/>
              <p:cNvSpPr txBox="1">
                <a:spLocks noChangeArrowheads="1"/>
              </p:cNvSpPr>
              <p:nvPr/>
            </p:nvSpPr>
            <p:spPr bwMode="auto">
              <a:xfrm>
                <a:off x="4562" y="2784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r>
                  <a:rPr lang="en-US" altLang="zh-CN" b="1"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49" name="Text Box 20"/>
              <p:cNvSpPr txBox="1">
                <a:spLocks noChangeArrowheads="1"/>
              </p:cNvSpPr>
              <p:nvPr/>
            </p:nvSpPr>
            <p:spPr bwMode="auto">
              <a:xfrm>
                <a:off x="3416" y="2400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r>
                  <a:rPr lang="en-US" altLang="zh-CN" b="1"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0" name="Text Box 21"/>
              <p:cNvSpPr txBox="1">
                <a:spLocks noChangeArrowheads="1"/>
              </p:cNvSpPr>
              <p:nvPr/>
            </p:nvSpPr>
            <p:spPr bwMode="auto">
              <a:xfrm>
                <a:off x="3416" y="2784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r>
                  <a:rPr lang="en-US" altLang="zh-CN" b="1"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" name="Text Box 22"/>
              <p:cNvSpPr txBox="1">
                <a:spLocks noChangeArrowheads="1"/>
              </p:cNvSpPr>
              <p:nvPr/>
            </p:nvSpPr>
            <p:spPr bwMode="auto">
              <a:xfrm>
                <a:off x="3802" y="2400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r>
                  <a:rPr lang="en-US" altLang="zh-CN" b="1"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2" name="Text Box 23"/>
              <p:cNvSpPr txBox="1">
                <a:spLocks noChangeArrowheads="1"/>
              </p:cNvSpPr>
              <p:nvPr/>
            </p:nvSpPr>
            <p:spPr bwMode="auto">
              <a:xfrm>
                <a:off x="4562" y="2400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r>
                  <a:rPr lang="en-US" altLang="zh-CN" b="1"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3" name="Text Box 24"/>
              <p:cNvSpPr txBox="1">
                <a:spLocks noChangeArrowheads="1"/>
              </p:cNvSpPr>
              <p:nvPr/>
            </p:nvSpPr>
            <p:spPr bwMode="auto">
              <a:xfrm>
                <a:off x="4178" y="2016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r>
                  <a:rPr lang="en-US" altLang="zh-CN" b="1"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4" name="Text Box 25"/>
              <p:cNvSpPr txBox="1">
                <a:spLocks noChangeArrowheads="1"/>
              </p:cNvSpPr>
              <p:nvPr/>
            </p:nvSpPr>
            <p:spPr bwMode="auto">
              <a:xfrm>
                <a:off x="4562" y="1632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r>
                  <a:rPr lang="en-US" altLang="zh-CN" b="1"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5" name="Text Box 26"/>
              <p:cNvSpPr txBox="1">
                <a:spLocks noChangeArrowheads="1"/>
              </p:cNvSpPr>
              <p:nvPr/>
            </p:nvSpPr>
            <p:spPr bwMode="auto">
              <a:xfrm>
                <a:off x="3802" y="2016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r>
                  <a:rPr lang="en-US" altLang="zh-CN" b="1"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sp>
          <p:nvSpPr>
            <p:cNvPr id="9" name="AutoShape 30"/>
            <p:cNvSpPr>
              <a:spLocks noChangeArrowheads="1"/>
            </p:cNvSpPr>
            <p:nvPr/>
          </p:nvSpPr>
          <p:spPr bwMode="auto">
            <a:xfrm>
              <a:off x="6019800" y="3124200"/>
              <a:ext cx="1066800" cy="457200"/>
            </a:xfrm>
            <a:prstGeom prst="roundRect">
              <a:avLst>
                <a:gd name="adj" fmla="val 21579"/>
              </a:avLst>
            </a:prstGeom>
            <a:noFill/>
            <a:ln w="57150" cap="sq" cmpd="thickThin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AutoShape 31"/>
            <p:cNvSpPr>
              <a:spLocks noChangeArrowheads="1"/>
            </p:cNvSpPr>
            <p:nvPr/>
          </p:nvSpPr>
          <p:spPr bwMode="auto">
            <a:xfrm>
              <a:off x="6019800" y="3200400"/>
              <a:ext cx="457200" cy="914400"/>
            </a:xfrm>
            <a:prstGeom prst="roundRect">
              <a:avLst>
                <a:gd name="adj" fmla="val 36458"/>
              </a:avLst>
            </a:prstGeom>
            <a:noFill/>
            <a:ln w="38100" cap="sq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1" name="Group 33"/>
            <p:cNvGrpSpPr>
              <a:grpSpLocks/>
            </p:cNvGrpSpPr>
            <p:nvPr/>
          </p:nvGrpSpPr>
          <p:grpSpPr bwMode="auto">
            <a:xfrm>
              <a:off x="5257800" y="2362200"/>
              <a:ext cx="2590800" cy="2590800"/>
              <a:chOff x="3264" y="2160"/>
              <a:chExt cx="1536" cy="1536"/>
            </a:xfrm>
          </p:grpSpPr>
          <p:grpSp>
            <p:nvGrpSpPr>
              <p:cNvPr id="31" name="Group 34"/>
              <p:cNvGrpSpPr>
                <a:grpSpLocks/>
              </p:cNvGrpSpPr>
              <p:nvPr/>
            </p:nvGrpSpPr>
            <p:grpSpPr bwMode="auto">
              <a:xfrm>
                <a:off x="3264" y="2160"/>
                <a:ext cx="336" cy="336"/>
                <a:chOff x="3264" y="2160"/>
                <a:chExt cx="336" cy="336"/>
              </a:xfrm>
            </p:grpSpPr>
            <p:sp>
              <p:nvSpPr>
                <p:cNvPr id="44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600" y="2160"/>
                  <a:ext cx="0" cy="192"/>
                </a:xfrm>
                <a:prstGeom prst="line">
                  <a:avLst/>
                </a:prstGeom>
                <a:noFill/>
                <a:ln w="57150" cap="sq" cmpd="thinThick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3264" y="2496"/>
                  <a:ext cx="192" cy="0"/>
                </a:xfrm>
                <a:prstGeom prst="line">
                  <a:avLst/>
                </a:prstGeom>
                <a:noFill/>
                <a:ln w="57150" cap="sq" cmpd="thinThick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Arc 37"/>
                <p:cNvSpPr>
                  <a:spLocks/>
                </p:cNvSpPr>
                <p:nvPr/>
              </p:nvSpPr>
              <p:spPr bwMode="auto">
                <a:xfrm flipV="1">
                  <a:off x="3456" y="2352"/>
                  <a:ext cx="144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57150" cap="sq" cmpd="thinThick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2" name="Group 38"/>
              <p:cNvGrpSpPr>
                <a:grpSpLocks/>
              </p:cNvGrpSpPr>
              <p:nvPr/>
            </p:nvGrpSpPr>
            <p:grpSpPr bwMode="auto">
              <a:xfrm flipH="1" flipV="1">
                <a:off x="4464" y="3360"/>
                <a:ext cx="336" cy="336"/>
                <a:chOff x="3264" y="2160"/>
                <a:chExt cx="336" cy="336"/>
              </a:xfrm>
            </p:grpSpPr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3600" y="2160"/>
                  <a:ext cx="0" cy="192"/>
                </a:xfrm>
                <a:prstGeom prst="line">
                  <a:avLst/>
                </a:prstGeom>
                <a:noFill/>
                <a:ln w="57150" cap="sq" cmpd="thinThick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3264" y="2496"/>
                  <a:ext cx="192" cy="0"/>
                </a:xfrm>
                <a:prstGeom prst="line">
                  <a:avLst/>
                </a:prstGeom>
                <a:noFill/>
                <a:ln w="57150" cap="sq" cmpd="thinThick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Arc 41"/>
                <p:cNvSpPr>
                  <a:spLocks/>
                </p:cNvSpPr>
                <p:nvPr/>
              </p:nvSpPr>
              <p:spPr bwMode="auto">
                <a:xfrm flipV="1">
                  <a:off x="3456" y="2352"/>
                  <a:ext cx="144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57150" cap="sq" cmpd="thinThick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3" name="Group 42"/>
              <p:cNvGrpSpPr>
                <a:grpSpLocks/>
              </p:cNvGrpSpPr>
              <p:nvPr/>
            </p:nvGrpSpPr>
            <p:grpSpPr bwMode="auto">
              <a:xfrm flipV="1">
                <a:off x="3264" y="3360"/>
                <a:ext cx="336" cy="336"/>
                <a:chOff x="3264" y="2160"/>
                <a:chExt cx="336" cy="336"/>
              </a:xfrm>
            </p:grpSpPr>
            <p:sp>
              <p:nvSpPr>
                <p:cNvPr id="38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3600" y="2160"/>
                  <a:ext cx="0" cy="192"/>
                </a:xfrm>
                <a:prstGeom prst="line">
                  <a:avLst/>
                </a:prstGeom>
                <a:noFill/>
                <a:ln w="57150" cap="sq" cmpd="thinThick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3264" y="2496"/>
                  <a:ext cx="192" cy="0"/>
                </a:xfrm>
                <a:prstGeom prst="line">
                  <a:avLst/>
                </a:prstGeom>
                <a:noFill/>
                <a:ln w="57150" cap="sq" cmpd="thinThick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Arc 45"/>
                <p:cNvSpPr>
                  <a:spLocks/>
                </p:cNvSpPr>
                <p:nvPr/>
              </p:nvSpPr>
              <p:spPr bwMode="auto">
                <a:xfrm flipV="1">
                  <a:off x="3456" y="2352"/>
                  <a:ext cx="144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57150" cap="sq" cmpd="thinThick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4" name="Group 46"/>
              <p:cNvGrpSpPr>
                <a:grpSpLocks/>
              </p:cNvGrpSpPr>
              <p:nvPr/>
            </p:nvGrpSpPr>
            <p:grpSpPr bwMode="auto">
              <a:xfrm flipH="1">
                <a:off x="4464" y="2160"/>
                <a:ext cx="336" cy="336"/>
                <a:chOff x="3264" y="2160"/>
                <a:chExt cx="336" cy="336"/>
              </a:xfrm>
            </p:grpSpPr>
            <p:sp>
              <p:nvSpPr>
                <p:cNvPr id="35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600" y="2160"/>
                  <a:ext cx="0" cy="192"/>
                </a:xfrm>
                <a:prstGeom prst="line">
                  <a:avLst/>
                </a:prstGeom>
                <a:noFill/>
                <a:ln w="57150" cap="sq" cmpd="thinThick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3264" y="2496"/>
                  <a:ext cx="192" cy="0"/>
                </a:xfrm>
                <a:prstGeom prst="line">
                  <a:avLst/>
                </a:prstGeom>
                <a:noFill/>
                <a:ln w="57150" cap="sq" cmpd="thinThick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Arc 49"/>
                <p:cNvSpPr>
                  <a:spLocks/>
                </p:cNvSpPr>
                <p:nvPr/>
              </p:nvSpPr>
              <p:spPr bwMode="auto">
                <a:xfrm flipV="1">
                  <a:off x="3456" y="2352"/>
                  <a:ext cx="144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57150" cap="sq" cmpd="thinThick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12" name="Group 50"/>
            <p:cNvGrpSpPr>
              <a:grpSpLocks/>
            </p:cNvGrpSpPr>
            <p:nvPr/>
          </p:nvGrpSpPr>
          <p:grpSpPr bwMode="auto">
            <a:xfrm>
              <a:off x="5181600" y="3810000"/>
              <a:ext cx="2743200" cy="914400"/>
              <a:chOff x="3264" y="2592"/>
              <a:chExt cx="1536" cy="672"/>
            </a:xfrm>
          </p:grpSpPr>
          <p:grpSp>
            <p:nvGrpSpPr>
              <p:cNvPr id="19" name="Group 51"/>
              <p:cNvGrpSpPr>
                <a:grpSpLocks/>
              </p:cNvGrpSpPr>
              <p:nvPr/>
            </p:nvGrpSpPr>
            <p:grpSpPr bwMode="auto">
              <a:xfrm>
                <a:off x="3264" y="2592"/>
                <a:ext cx="336" cy="672"/>
                <a:chOff x="960" y="2784"/>
                <a:chExt cx="336" cy="672"/>
              </a:xfrm>
            </p:grpSpPr>
            <p:sp>
              <p:nvSpPr>
                <p:cNvPr id="26" name="Arc 52"/>
                <p:cNvSpPr>
                  <a:spLocks/>
                </p:cNvSpPr>
                <p:nvPr/>
              </p:nvSpPr>
              <p:spPr bwMode="auto">
                <a:xfrm>
                  <a:off x="1152" y="2784"/>
                  <a:ext cx="144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57150" cap="sq" cmpd="thickThin">
                  <a:solidFill>
                    <a:srgbClr val="66FF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7" name="Line 53"/>
                <p:cNvSpPr>
                  <a:spLocks noChangeShapeType="1"/>
                </p:cNvSpPr>
                <p:nvPr/>
              </p:nvSpPr>
              <p:spPr bwMode="auto">
                <a:xfrm>
                  <a:off x="1296" y="2928"/>
                  <a:ext cx="0" cy="432"/>
                </a:xfrm>
                <a:prstGeom prst="line">
                  <a:avLst/>
                </a:prstGeom>
                <a:noFill/>
                <a:ln w="57150" cap="sq" cmpd="thickThin">
                  <a:solidFill>
                    <a:srgbClr val="66FF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960" y="2784"/>
                  <a:ext cx="192" cy="0"/>
                </a:xfrm>
                <a:prstGeom prst="line">
                  <a:avLst/>
                </a:prstGeom>
                <a:noFill/>
                <a:ln w="57150" cap="sq" cmpd="thickThin">
                  <a:solidFill>
                    <a:srgbClr val="66FF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960" y="3456"/>
                  <a:ext cx="192" cy="0"/>
                </a:xfrm>
                <a:prstGeom prst="line">
                  <a:avLst/>
                </a:prstGeom>
                <a:noFill/>
                <a:ln w="57150" cap="sq" cmpd="thickThin">
                  <a:solidFill>
                    <a:srgbClr val="66FF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Arc 56"/>
                <p:cNvSpPr>
                  <a:spLocks/>
                </p:cNvSpPr>
                <p:nvPr/>
              </p:nvSpPr>
              <p:spPr bwMode="auto">
                <a:xfrm flipV="1">
                  <a:off x="1152" y="3312"/>
                  <a:ext cx="144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57150" cap="sq" cmpd="thickThin">
                  <a:solidFill>
                    <a:srgbClr val="66FF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0" name="Group 57"/>
              <p:cNvGrpSpPr>
                <a:grpSpLocks/>
              </p:cNvGrpSpPr>
              <p:nvPr/>
            </p:nvGrpSpPr>
            <p:grpSpPr bwMode="auto">
              <a:xfrm flipH="1">
                <a:off x="4464" y="2592"/>
                <a:ext cx="336" cy="672"/>
                <a:chOff x="960" y="2784"/>
                <a:chExt cx="336" cy="672"/>
              </a:xfrm>
            </p:grpSpPr>
            <p:sp>
              <p:nvSpPr>
                <p:cNvPr id="21" name="Arc 58"/>
                <p:cNvSpPr>
                  <a:spLocks/>
                </p:cNvSpPr>
                <p:nvPr/>
              </p:nvSpPr>
              <p:spPr bwMode="auto">
                <a:xfrm>
                  <a:off x="1152" y="2784"/>
                  <a:ext cx="144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57150" cap="sq" cmpd="thickThin">
                  <a:solidFill>
                    <a:srgbClr val="66FF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" name="Line 59"/>
                <p:cNvSpPr>
                  <a:spLocks noChangeShapeType="1"/>
                </p:cNvSpPr>
                <p:nvPr/>
              </p:nvSpPr>
              <p:spPr bwMode="auto">
                <a:xfrm>
                  <a:off x="1296" y="2928"/>
                  <a:ext cx="0" cy="432"/>
                </a:xfrm>
                <a:prstGeom prst="line">
                  <a:avLst/>
                </a:prstGeom>
                <a:noFill/>
                <a:ln w="57150" cap="sq" cmpd="thickThin">
                  <a:solidFill>
                    <a:srgbClr val="66FF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960" y="2784"/>
                  <a:ext cx="192" cy="0"/>
                </a:xfrm>
                <a:prstGeom prst="line">
                  <a:avLst/>
                </a:prstGeom>
                <a:noFill/>
                <a:ln w="57150" cap="sq" cmpd="thickThin">
                  <a:solidFill>
                    <a:srgbClr val="66FF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960" y="3456"/>
                  <a:ext cx="192" cy="0"/>
                </a:xfrm>
                <a:prstGeom prst="line">
                  <a:avLst/>
                </a:prstGeom>
                <a:noFill/>
                <a:ln w="57150" cap="sq" cmpd="thickThin">
                  <a:solidFill>
                    <a:srgbClr val="66FF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Arc 62"/>
                <p:cNvSpPr>
                  <a:spLocks/>
                </p:cNvSpPr>
                <p:nvPr/>
              </p:nvSpPr>
              <p:spPr bwMode="auto">
                <a:xfrm flipV="1">
                  <a:off x="1152" y="3312"/>
                  <a:ext cx="144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57150" cap="sq" cmpd="thickThin">
                  <a:solidFill>
                    <a:srgbClr val="66FF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13" name="AutoShape 63"/>
            <p:cNvSpPr>
              <a:spLocks noChangeArrowheads="1"/>
            </p:cNvSpPr>
            <p:nvPr/>
          </p:nvSpPr>
          <p:spPr bwMode="auto">
            <a:xfrm>
              <a:off x="7924800" y="1676400"/>
              <a:ext cx="914400" cy="609600"/>
            </a:xfrm>
            <a:prstGeom prst="wedgeRoundRectCallout">
              <a:avLst>
                <a:gd name="adj1" fmla="val -117708"/>
                <a:gd name="adj2" fmla="val 92190"/>
                <a:gd name="adj3" fmla="val 16667"/>
              </a:avLst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accent1"/>
                  </a:solidFill>
                  <a:ea typeface="宋体" panose="02010600030101010101" pitchFamily="2" charset="-122"/>
                </a:rPr>
                <a:t>B’·D’</a:t>
              </a:r>
            </a:p>
          </p:txBody>
        </p:sp>
        <p:sp>
          <p:nvSpPr>
            <p:cNvPr id="14" name="AutoShape 64"/>
            <p:cNvSpPr>
              <a:spLocks noChangeArrowheads="1"/>
            </p:cNvSpPr>
            <p:nvPr/>
          </p:nvSpPr>
          <p:spPr bwMode="auto">
            <a:xfrm>
              <a:off x="3886200" y="4648200"/>
              <a:ext cx="914400" cy="609600"/>
            </a:xfrm>
            <a:prstGeom prst="wedgeRoundRectCallout">
              <a:avLst>
                <a:gd name="adj1" fmla="val 104343"/>
                <a:gd name="adj2" fmla="val -36718"/>
                <a:gd name="adj3" fmla="val 16667"/>
              </a:avLst>
            </a:prstGeom>
            <a:noFill/>
            <a:ln w="9525">
              <a:solidFill>
                <a:srgbClr val="66FF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66FF66"/>
                  </a:solidFill>
                  <a:ea typeface="宋体" panose="02010600030101010101" pitchFamily="2" charset="-122"/>
                </a:rPr>
                <a:t>B’·C</a:t>
              </a:r>
            </a:p>
          </p:txBody>
        </p:sp>
        <p:sp>
          <p:nvSpPr>
            <p:cNvPr id="15" name="AutoShape 65"/>
            <p:cNvSpPr>
              <a:spLocks noChangeArrowheads="1"/>
            </p:cNvSpPr>
            <p:nvPr/>
          </p:nvSpPr>
          <p:spPr bwMode="auto">
            <a:xfrm>
              <a:off x="3581400" y="2590800"/>
              <a:ext cx="1295400" cy="609600"/>
            </a:xfrm>
            <a:prstGeom prst="wedgeRoundRectCallout">
              <a:avLst>
                <a:gd name="adj1" fmla="val 138111"/>
                <a:gd name="adj2" fmla="val 124218"/>
                <a:gd name="adj3" fmla="val 16667"/>
              </a:avLst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FF"/>
                  </a:solidFill>
                  <a:ea typeface="宋体" panose="02010600030101010101" pitchFamily="2" charset="-122"/>
                </a:rPr>
                <a:t>A’·B·D</a:t>
              </a:r>
            </a:p>
          </p:txBody>
        </p:sp>
        <p:grpSp>
          <p:nvGrpSpPr>
            <p:cNvPr id="16" name="Group 66"/>
            <p:cNvGrpSpPr>
              <a:grpSpLocks/>
            </p:cNvGrpSpPr>
            <p:nvPr/>
          </p:nvGrpSpPr>
          <p:grpSpPr bwMode="auto">
            <a:xfrm>
              <a:off x="6172200" y="1447800"/>
              <a:ext cx="1133475" cy="1676400"/>
              <a:chOff x="3888" y="912"/>
              <a:chExt cx="714" cy="1056"/>
            </a:xfrm>
          </p:grpSpPr>
          <p:sp>
            <p:nvSpPr>
              <p:cNvPr id="17" name="Text Box 67"/>
              <p:cNvSpPr txBox="1">
                <a:spLocks noChangeArrowheads="1"/>
              </p:cNvSpPr>
              <p:nvPr/>
            </p:nvSpPr>
            <p:spPr bwMode="auto">
              <a:xfrm>
                <a:off x="3888" y="912"/>
                <a:ext cx="7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66CC"/>
                    </a:solidFill>
                    <a:ea typeface="宋体" panose="02010600030101010101" pitchFamily="2" charset="-122"/>
                  </a:rPr>
                  <a:t>B·C’·D</a:t>
                </a:r>
              </a:p>
            </p:txBody>
          </p:sp>
          <p:sp>
            <p:nvSpPr>
              <p:cNvPr id="18" name="Line 68"/>
              <p:cNvSpPr>
                <a:spLocks noChangeShapeType="1"/>
              </p:cNvSpPr>
              <p:nvPr/>
            </p:nvSpPr>
            <p:spPr bwMode="auto">
              <a:xfrm flipV="1">
                <a:off x="4320" y="1200"/>
                <a:ext cx="0" cy="768"/>
              </a:xfrm>
              <a:prstGeom prst="line">
                <a:avLst/>
              </a:prstGeom>
              <a:noFill/>
              <a:ln w="38100">
                <a:solidFill>
                  <a:srgbClr val="FF99CC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979166" y="840365"/>
            <a:ext cx="9304150" cy="660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000099"/>
                </a:solidFill>
                <a:ea typeface="黑体" panose="02010609060101010101" pitchFamily="49" charset="-122"/>
              </a:rPr>
              <a:t>【</a:t>
            </a:r>
            <a:r>
              <a:rPr lang="zh-CN" altLang="en-US" sz="2800" b="1" dirty="0" smtClean="0">
                <a:solidFill>
                  <a:srgbClr val="000099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solidFill>
                  <a:srgbClr val="000099"/>
                </a:solidFill>
                <a:ea typeface="黑体" panose="02010609060101010101" pitchFamily="49" charset="-122"/>
              </a:rPr>
              <a:t>】</a:t>
            </a:r>
            <a:r>
              <a:rPr lang="zh-CN" altLang="en-US" sz="2800" b="1" dirty="0" smtClean="0">
                <a:solidFill>
                  <a:srgbClr val="000099"/>
                </a:solidFill>
                <a:ea typeface="黑体" panose="02010609060101010101" pitchFamily="49" charset="-122"/>
              </a:rPr>
              <a:t>化</a:t>
            </a: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简：</a:t>
            </a:r>
            <a:r>
              <a:rPr lang="en-US" altLang="zh-CN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F = </a:t>
            </a:r>
            <a:r>
              <a:rPr lang="en-US" altLang="zh-CN" sz="3200" b="1" dirty="0">
                <a:solidFill>
                  <a:srgbClr val="000099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</a:t>
            </a:r>
            <a:r>
              <a:rPr lang="en-US" altLang="zh-CN" sz="2800" b="1" baseline="-25000" dirty="0">
                <a:solidFill>
                  <a:srgbClr val="000099"/>
                </a:solidFill>
                <a:ea typeface="黑体" panose="02010609060101010101" pitchFamily="49" charset="-122"/>
              </a:rPr>
              <a:t>A,B,C,D </a:t>
            </a:r>
            <a:r>
              <a:rPr lang="en-US" altLang="zh-CN" sz="2800" b="1" dirty="0">
                <a:solidFill>
                  <a:srgbClr val="000099"/>
                </a:solidFill>
                <a:ea typeface="黑体" panose="02010609060101010101" pitchFamily="49" charset="-122"/>
              </a:rPr>
              <a:t>( 0, 2, 3, 5, 7, 8, 10, 11, 13 )</a:t>
            </a:r>
          </a:p>
        </p:txBody>
      </p:sp>
      <p:sp>
        <p:nvSpPr>
          <p:cNvPr id="70" name="Text Box 27"/>
          <p:cNvSpPr txBox="1">
            <a:spLocks noChangeArrowheads="1"/>
          </p:cNvSpPr>
          <p:nvPr/>
        </p:nvSpPr>
        <p:spPr bwMode="auto">
          <a:xfrm>
            <a:off x="1166359" y="1811792"/>
            <a:ext cx="1435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、填图</a:t>
            </a:r>
          </a:p>
        </p:txBody>
      </p:sp>
      <p:sp>
        <p:nvSpPr>
          <p:cNvPr id="71" name="Text Box 28"/>
          <p:cNvSpPr txBox="1">
            <a:spLocks noChangeArrowheads="1"/>
          </p:cNvSpPr>
          <p:nvPr/>
        </p:nvSpPr>
        <p:spPr bwMode="auto">
          <a:xfrm>
            <a:off x="1166359" y="2345192"/>
            <a:ext cx="307975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、圈组</a:t>
            </a:r>
          </a:p>
          <a:p>
            <a:pPr lvl="1" eaLnBrk="1" hangingPunct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圈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尽可能大</a:t>
            </a:r>
          </a:p>
          <a:p>
            <a:pPr lvl="1" eaLnBrk="1" hangingPunct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圈数尽可能少</a:t>
            </a:r>
          </a:p>
          <a:p>
            <a:pPr lvl="1" eaLnBrk="1" hangingPunct="1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方格可重复使用</a:t>
            </a:r>
          </a:p>
        </p:txBody>
      </p:sp>
      <p:sp>
        <p:nvSpPr>
          <p:cNvPr id="72" name="Text Box 29"/>
          <p:cNvSpPr txBox="1">
            <a:spLocks noChangeArrowheads="1"/>
          </p:cNvSpPr>
          <p:nvPr/>
        </p:nvSpPr>
        <p:spPr bwMode="auto">
          <a:xfrm>
            <a:off x="1166359" y="4874079"/>
            <a:ext cx="1435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>
                <a:solidFill>
                  <a:srgbClr val="00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、读图</a:t>
            </a:r>
          </a:p>
        </p:txBody>
      </p:sp>
      <p:sp>
        <p:nvSpPr>
          <p:cNvPr id="73" name="Rectangle 32"/>
          <p:cNvSpPr>
            <a:spLocks noChangeArrowheads="1"/>
          </p:cNvSpPr>
          <p:nvPr/>
        </p:nvSpPr>
        <p:spPr bwMode="auto">
          <a:xfrm>
            <a:off x="3124540" y="5802285"/>
            <a:ext cx="6713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CN" b="1" dirty="0">
                <a:ea typeface="宋体" panose="02010600030101010101" pitchFamily="2" charset="-122"/>
              </a:rPr>
              <a:t>F(A,B,C,D) = B’·D’ + B’·C + B·C’·D + A’·B·D</a:t>
            </a:r>
          </a:p>
        </p:txBody>
      </p:sp>
    </p:spTree>
    <p:extLst>
      <p:ext uri="{BB962C8B-B14F-4D97-AF65-F5344CB8AC3E}">
        <p14:creationId xmlns:p14="http://schemas.microsoft.com/office/powerpoint/2010/main" val="96596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utoUpdateAnimBg="0"/>
      <p:bldP spid="71" grpId="0" build="p" bldLvl="2" autoUpdateAnimBg="0"/>
      <p:bldP spid="72" grpId="0" autoUpdateAnimBg="0"/>
      <p:bldP spid="73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8.8.2</a:t>
            </a:r>
            <a:r>
              <a:rPr lang="zh-CN" altLang="en-US" sz="2400" b="1" spc="300" dirty="0" smtClean="0">
                <a:latin typeface="+mj-ea"/>
                <a:ea typeface="+mj-ea"/>
              </a:rPr>
              <a:t>卡</a:t>
            </a:r>
            <a:r>
              <a:rPr lang="zh-CN" altLang="en-US" sz="2400" b="1" spc="300" dirty="0">
                <a:latin typeface="+mj-ea"/>
                <a:ea typeface="+mj-ea"/>
              </a:rPr>
              <a:t>诺图化简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组合 144"/>
          <p:cNvGrpSpPr/>
          <p:nvPr/>
        </p:nvGrpSpPr>
        <p:grpSpPr>
          <a:xfrm>
            <a:off x="1809300" y="1675035"/>
            <a:ext cx="3289300" cy="3429000"/>
            <a:chOff x="1596799" y="1685925"/>
            <a:chExt cx="3289300" cy="3429000"/>
          </a:xfrm>
        </p:grpSpPr>
        <p:sp>
          <p:nvSpPr>
            <p:cNvPr id="74" name="Rectangle 2"/>
            <p:cNvSpPr>
              <a:spLocks noChangeArrowheads="1"/>
            </p:cNvSpPr>
            <p:nvPr/>
          </p:nvSpPr>
          <p:spPr bwMode="auto">
            <a:xfrm>
              <a:off x="3057299" y="3743325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" name="Rectangle 3"/>
            <p:cNvSpPr>
              <a:spLocks noChangeArrowheads="1"/>
            </p:cNvSpPr>
            <p:nvPr/>
          </p:nvSpPr>
          <p:spPr bwMode="auto">
            <a:xfrm>
              <a:off x="4276499" y="3743325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" name="AutoShape 4"/>
            <p:cNvSpPr>
              <a:spLocks noChangeArrowheads="1"/>
            </p:cNvSpPr>
            <p:nvPr/>
          </p:nvSpPr>
          <p:spPr bwMode="auto">
            <a:xfrm>
              <a:off x="4352699" y="2600325"/>
              <a:ext cx="457200" cy="2209800"/>
            </a:xfrm>
            <a:prstGeom prst="roundRect">
              <a:avLst>
                <a:gd name="adj" fmla="val 36458"/>
              </a:avLst>
            </a:prstGeom>
            <a:noFill/>
            <a:ln w="38100" cap="sq">
              <a:solidFill>
                <a:schemeClr val="accent5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8" name="Group 6"/>
            <p:cNvGrpSpPr>
              <a:grpSpLocks/>
            </p:cNvGrpSpPr>
            <p:nvPr/>
          </p:nvGrpSpPr>
          <p:grpSpPr bwMode="auto">
            <a:xfrm>
              <a:off x="1596799" y="1685925"/>
              <a:ext cx="3289300" cy="3276600"/>
              <a:chOff x="2928" y="1104"/>
              <a:chExt cx="2072" cy="2064"/>
            </a:xfrm>
          </p:grpSpPr>
          <p:sp>
            <p:nvSpPr>
              <p:cNvPr id="90" name="Text Box 7"/>
              <p:cNvSpPr txBox="1">
                <a:spLocks noChangeArrowheads="1"/>
              </p:cNvSpPr>
              <p:nvPr/>
            </p:nvSpPr>
            <p:spPr bwMode="auto">
              <a:xfrm>
                <a:off x="2928" y="1440"/>
                <a:ext cx="38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r>
                  <a:rPr lang="en-US" altLang="zh-CN" b="1">
                    <a:ea typeface="宋体" panose="02010600030101010101" pitchFamily="2" charset="-122"/>
                  </a:rPr>
                  <a:t>CD</a:t>
                </a:r>
              </a:p>
            </p:txBody>
          </p:sp>
          <p:sp>
            <p:nvSpPr>
              <p:cNvPr id="91" name="Text Box 8"/>
              <p:cNvSpPr txBox="1">
                <a:spLocks noChangeArrowheads="1"/>
              </p:cNvSpPr>
              <p:nvPr/>
            </p:nvSpPr>
            <p:spPr bwMode="auto">
              <a:xfrm>
                <a:off x="3247" y="1104"/>
                <a:ext cx="37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r>
                  <a:rPr lang="en-US" altLang="zh-CN" b="1">
                    <a:ea typeface="宋体" panose="02010600030101010101" pitchFamily="2" charset="-122"/>
                  </a:rPr>
                  <a:t>AB</a:t>
                </a:r>
              </a:p>
            </p:txBody>
          </p:sp>
          <p:sp>
            <p:nvSpPr>
              <p:cNvPr id="92" name="Text Box 9"/>
              <p:cNvSpPr txBox="1">
                <a:spLocks noChangeArrowheads="1"/>
              </p:cNvSpPr>
              <p:nvPr/>
            </p:nvSpPr>
            <p:spPr bwMode="auto">
              <a:xfrm>
                <a:off x="3504" y="1344"/>
                <a:ext cx="14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00 </a:t>
                </a:r>
                <a:r>
                  <a:rPr lang="en-US" altLang="zh-CN" sz="2000" b="1" baseline="-25000"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>
                    <a:ea typeface="宋体" panose="02010600030101010101" pitchFamily="2" charset="-122"/>
                  </a:rPr>
                  <a:t>  01  </a:t>
                </a:r>
                <a:r>
                  <a:rPr lang="en-US" altLang="zh-CN" sz="2000" b="1" baseline="-25000"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>
                    <a:ea typeface="宋体" panose="02010600030101010101" pitchFamily="2" charset="-122"/>
                  </a:rPr>
                  <a:t>  11</a:t>
                </a:r>
                <a:r>
                  <a:rPr lang="en-US" altLang="zh-CN" sz="2000" b="1" baseline="-25000"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>
                    <a:ea typeface="宋体" panose="02010600030101010101" pitchFamily="2" charset="-122"/>
                  </a:rPr>
                  <a:t>   10</a:t>
                </a:r>
              </a:p>
            </p:txBody>
          </p:sp>
          <p:sp>
            <p:nvSpPr>
              <p:cNvPr id="93" name="Text Box 10"/>
              <p:cNvSpPr txBox="1">
                <a:spLocks noChangeArrowheads="1"/>
              </p:cNvSpPr>
              <p:nvPr/>
            </p:nvSpPr>
            <p:spPr bwMode="auto">
              <a:xfrm>
                <a:off x="3168" y="1718"/>
                <a:ext cx="320" cy="1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00</a:t>
                </a:r>
              </a:p>
              <a:p>
                <a:endParaRPr lang="en-US" altLang="zh-CN" sz="2000" b="1">
                  <a:ea typeface="宋体" panose="02010600030101010101" pitchFamily="2" charset="-122"/>
                </a:endParaRPr>
              </a:p>
              <a:p>
                <a:r>
                  <a:rPr lang="en-US" altLang="zh-CN" sz="2000" b="1">
                    <a:ea typeface="宋体" panose="02010600030101010101" pitchFamily="2" charset="-122"/>
                  </a:rPr>
                  <a:t>01</a:t>
                </a:r>
              </a:p>
              <a:p>
                <a:endParaRPr lang="en-US" altLang="zh-CN" sz="2000" b="1">
                  <a:ea typeface="宋体" panose="02010600030101010101" pitchFamily="2" charset="-122"/>
                </a:endParaRPr>
              </a:p>
              <a:p>
                <a:r>
                  <a:rPr lang="en-US" altLang="zh-CN" sz="2000" b="1">
                    <a:ea typeface="宋体" panose="02010600030101010101" pitchFamily="2" charset="-122"/>
                  </a:rPr>
                  <a:t>11</a:t>
                </a:r>
              </a:p>
              <a:p>
                <a:endParaRPr lang="en-US" altLang="zh-CN" sz="2000" b="1">
                  <a:ea typeface="宋体" panose="02010600030101010101" pitchFamily="2" charset="-122"/>
                </a:endParaRPr>
              </a:p>
              <a:p>
                <a:r>
                  <a:rPr lang="en-US" altLang="zh-CN" sz="2000" b="1">
                    <a:ea typeface="宋体" panose="02010600030101010101" pitchFamily="2" charset="-122"/>
                  </a:rPr>
                  <a:t>10</a:t>
                </a:r>
              </a:p>
            </p:txBody>
          </p:sp>
          <p:grpSp>
            <p:nvGrpSpPr>
              <p:cNvPr id="94" name="Group 11"/>
              <p:cNvGrpSpPr>
                <a:grpSpLocks/>
              </p:cNvGrpSpPr>
              <p:nvPr/>
            </p:nvGrpSpPr>
            <p:grpSpPr bwMode="auto">
              <a:xfrm>
                <a:off x="3224" y="1392"/>
                <a:ext cx="1776" cy="1776"/>
                <a:chOff x="864" y="144"/>
                <a:chExt cx="1776" cy="1776"/>
              </a:xfrm>
            </p:grpSpPr>
            <p:sp>
              <p:nvSpPr>
                <p:cNvPr id="95" name="Line 12"/>
                <p:cNvSpPr>
                  <a:spLocks noChangeShapeType="1"/>
                </p:cNvSpPr>
                <p:nvPr/>
              </p:nvSpPr>
              <p:spPr bwMode="auto">
                <a:xfrm>
                  <a:off x="1104" y="768"/>
                  <a:ext cx="15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Line 13"/>
                <p:cNvSpPr>
                  <a:spLocks noChangeShapeType="1"/>
                </p:cNvSpPr>
                <p:nvPr/>
              </p:nvSpPr>
              <p:spPr bwMode="auto">
                <a:xfrm>
                  <a:off x="1488" y="384"/>
                  <a:ext cx="0" cy="1536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Line 14"/>
                <p:cNvSpPr>
                  <a:spLocks noChangeShapeType="1"/>
                </p:cNvSpPr>
                <p:nvPr/>
              </p:nvSpPr>
              <p:spPr bwMode="auto">
                <a:xfrm>
                  <a:off x="1872" y="384"/>
                  <a:ext cx="0" cy="1536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Line 15"/>
                <p:cNvSpPr>
                  <a:spLocks noChangeShapeType="1"/>
                </p:cNvSpPr>
                <p:nvPr/>
              </p:nvSpPr>
              <p:spPr bwMode="auto">
                <a:xfrm>
                  <a:off x="2256" y="384"/>
                  <a:ext cx="0" cy="1536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Rectangle 16"/>
                <p:cNvSpPr>
                  <a:spLocks noChangeArrowheads="1"/>
                </p:cNvSpPr>
                <p:nvPr/>
              </p:nvSpPr>
              <p:spPr bwMode="auto">
                <a:xfrm>
                  <a:off x="1104" y="384"/>
                  <a:ext cx="1536" cy="1536"/>
                </a:xfrm>
                <a:prstGeom prst="rect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9pPr>
                </a:lstStyle>
                <a:p>
                  <a:pPr eaLnBrk="1" hangingPunct="1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0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864" y="144"/>
                  <a:ext cx="240" cy="24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Line 18"/>
                <p:cNvSpPr>
                  <a:spLocks noChangeShapeType="1"/>
                </p:cNvSpPr>
                <p:nvPr/>
              </p:nvSpPr>
              <p:spPr bwMode="auto">
                <a:xfrm>
                  <a:off x="1104" y="1152"/>
                  <a:ext cx="15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" name="Line 19"/>
                <p:cNvSpPr>
                  <a:spLocks noChangeShapeType="1"/>
                </p:cNvSpPr>
                <p:nvPr/>
              </p:nvSpPr>
              <p:spPr bwMode="auto">
                <a:xfrm>
                  <a:off x="1104" y="1536"/>
                  <a:ext cx="15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9" name="Text Box 20"/>
            <p:cNvSpPr txBox="1">
              <a:spLocks noChangeArrowheads="1"/>
            </p:cNvSpPr>
            <p:nvPr/>
          </p:nvSpPr>
          <p:spPr bwMode="auto">
            <a:xfrm>
              <a:off x="4355874" y="2600325"/>
              <a:ext cx="377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r>
                <a:rPr lang="en-US" altLang="zh-CN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0" name="Text Box 21"/>
            <p:cNvSpPr txBox="1">
              <a:spLocks noChangeArrowheads="1"/>
            </p:cNvSpPr>
            <p:nvPr/>
          </p:nvSpPr>
          <p:spPr bwMode="auto">
            <a:xfrm>
              <a:off x="4355874" y="3209925"/>
              <a:ext cx="377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r>
                <a:rPr lang="en-US" altLang="zh-CN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1" name="Text Box 22"/>
            <p:cNvSpPr txBox="1">
              <a:spLocks noChangeArrowheads="1"/>
            </p:cNvSpPr>
            <p:nvPr/>
          </p:nvSpPr>
          <p:spPr bwMode="auto">
            <a:xfrm>
              <a:off x="4355874" y="3819525"/>
              <a:ext cx="377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r>
                <a:rPr lang="en-US" altLang="zh-CN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2" name="Text Box 23"/>
            <p:cNvSpPr txBox="1">
              <a:spLocks noChangeArrowheads="1"/>
            </p:cNvSpPr>
            <p:nvPr/>
          </p:nvSpPr>
          <p:spPr bwMode="auto">
            <a:xfrm>
              <a:off x="4355874" y="4429125"/>
              <a:ext cx="377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r>
                <a:rPr lang="en-US" altLang="zh-CN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3" name="Text Box 24"/>
            <p:cNvSpPr txBox="1">
              <a:spLocks noChangeArrowheads="1"/>
            </p:cNvSpPr>
            <p:nvPr/>
          </p:nvSpPr>
          <p:spPr bwMode="auto">
            <a:xfrm>
              <a:off x="3136674" y="3819525"/>
              <a:ext cx="377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r>
                <a:rPr lang="en-US" altLang="zh-CN" b="1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4" name="Text Box 25"/>
            <p:cNvSpPr txBox="1">
              <a:spLocks noChangeArrowheads="1"/>
            </p:cNvSpPr>
            <p:nvPr/>
          </p:nvSpPr>
          <p:spPr bwMode="auto">
            <a:xfrm>
              <a:off x="3746274" y="4429125"/>
              <a:ext cx="377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r>
                <a:rPr lang="en-US" altLang="zh-CN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5" name="Text Box 26"/>
            <p:cNvSpPr txBox="1">
              <a:spLocks noChangeArrowheads="1"/>
            </p:cNvSpPr>
            <p:nvPr/>
          </p:nvSpPr>
          <p:spPr bwMode="auto">
            <a:xfrm>
              <a:off x="3133499" y="4429125"/>
              <a:ext cx="377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r>
                <a:rPr lang="en-US" altLang="zh-CN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6" name="Text Box 27"/>
            <p:cNvSpPr txBox="1">
              <a:spLocks noChangeArrowheads="1"/>
            </p:cNvSpPr>
            <p:nvPr/>
          </p:nvSpPr>
          <p:spPr bwMode="auto">
            <a:xfrm>
              <a:off x="3136674" y="2600325"/>
              <a:ext cx="377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r>
                <a:rPr lang="en-US" altLang="zh-CN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7" name="Text Box 28"/>
            <p:cNvSpPr txBox="1">
              <a:spLocks noChangeArrowheads="1"/>
            </p:cNvSpPr>
            <p:nvPr/>
          </p:nvSpPr>
          <p:spPr bwMode="auto">
            <a:xfrm>
              <a:off x="3136674" y="3209925"/>
              <a:ext cx="377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r>
                <a:rPr lang="en-US" altLang="zh-CN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8" name="Text Box 29"/>
            <p:cNvSpPr txBox="1">
              <a:spLocks noChangeArrowheads="1"/>
            </p:cNvSpPr>
            <p:nvPr/>
          </p:nvSpPr>
          <p:spPr bwMode="auto">
            <a:xfrm>
              <a:off x="3746274" y="2600325"/>
              <a:ext cx="377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r>
                <a:rPr lang="en-US" altLang="zh-CN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9" name="Text Box 30"/>
            <p:cNvSpPr txBox="1">
              <a:spLocks noChangeArrowheads="1"/>
            </p:cNvSpPr>
            <p:nvPr/>
          </p:nvSpPr>
          <p:spPr bwMode="auto">
            <a:xfrm>
              <a:off x="3746274" y="3209925"/>
              <a:ext cx="377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r>
                <a:rPr lang="en-US" altLang="zh-CN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03" name="AutoShape 31"/>
            <p:cNvSpPr>
              <a:spLocks noChangeArrowheads="1"/>
            </p:cNvSpPr>
            <p:nvPr/>
          </p:nvSpPr>
          <p:spPr bwMode="auto">
            <a:xfrm>
              <a:off x="3133499" y="2600325"/>
              <a:ext cx="457200" cy="2209800"/>
            </a:xfrm>
            <a:prstGeom prst="roundRect">
              <a:avLst>
                <a:gd name="adj" fmla="val 36458"/>
              </a:avLst>
            </a:prstGeom>
            <a:noFill/>
            <a:ln w="38100" cap="sq">
              <a:solidFill>
                <a:schemeClr val="accent5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" name="AutoShape 32"/>
            <p:cNvSpPr>
              <a:spLocks noChangeArrowheads="1"/>
            </p:cNvSpPr>
            <p:nvPr/>
          </p:nvSpPr>
          <p:spPr bwMode="auto">
            <a:xfrm>
              <a:off x="3133499" y="2600325"/>
              <a:ext cx="1066800" cy="1066800"/>
            </a:xfrm>
            <a:prstGeom prst="roundRect">
              <a:avLst>
                <a:gd name="adj" fmla="val 21579"/>
              </a:avLst>
            </a:prstGeom>
            <a:noFill/>
            <a:ln w="57150" cap="sq" cmpd="thickThin">
              <a:solidFill>
                <a:srgbClr val="F7B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5" name="Group 33"/>
            <p:cNvGrpSpPr>
              <a:grpSpLocks/>
            </p:cNvGrpSpPr>
            <p:nvPr/>
          </p:nvGrpSpPr>
          <p:grpSpPr bwMode="auto">
            <a:xfrm>
              <a:off x="3743099" y="2371725"/>
              <a:ext cx="990600" cy="2743200"/>
              <a:chOff x="2976" y="1440"/>
              <a:chExt cx="624" cy="1728"/>
            </a:xfrm>
          </p:grpSpPr>
          <p:sp>
            <p:nvSpPr>
              <p:cNvPr id="106" name="AutoShape 34"/>
              <p:cNvSpPr>
                <a:spLocks/>
              </p:cNvSpPr>
              <p:nvPr/>
            </p:nvSpPr>
            <p:spPr bwMode="auto">
              <a:xfrm rot="-5400000">
                <a:off x="3144" y="1272"/>
                <a:ext cx="288" cy="624"/>
              </a:xfrm>
              <a:prstGeom prst="leftBracket">
                <a:avLst>
                  <a:gd name="adj" fmla="val 46172"/>
                </a:avLst>
              </a:prstGeom>
              <a:noFill/>
              <a:ln w="38100">
                <a:solidFill>
                  <a:srgbClr val="FF66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pPr algn="ctr" eaLnBrk="1" hangingPunct="1"/>
                <a:endParaRPr lang="zh-CN" altLang="zh-CN" b="1">
                  <a:solidFill>
                    <a:schemeClr val="bg1"/>
                  </a:solidFill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" name="AutoShape 35"/>
              <p:cNvSpPr>
                <a:spLocks/>
              </p:cNvSpPr>
              <p:nvPr/>
            </p:nvSpPr>
            <p:spPr bwMode="auto">
              <a:xfrm rot="5400000" flipV="1">
                <a:off x="3144" y="2712"/>
                <a:ext cx="288" cy="624"/>
              </a:xfrm>
              <a:prstGeom prst="leftBracket">
                <a:avLst>
                  <a:gd name="adj" fmla="val 46172"/>
                </a:avLst>
              </a:prstGeom>
              <a:noFill/>
              <a:ln w="38100">
                <a:solidFill>
                  <a:srgbClr val="FF66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pPr algn="ctr" eaLnBrk="1" hangingPunct="1"/>
                <a:endParaRPr lang="zh-CN" altLang="zh-CN" b="1">
                  <a:solidFill>
                    <a:schemeClr val="bg1"/>
                  </a:solidFill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44" name="组合 143"/>
          <p:cNvGrpSpPr/>
          <p:nvPr/>
        </p:nvGrpSpPr>
        <p:grpSpPr>
          <a:xfrm>
            <a:off x="6103485" y="1675035"/>
            <a:ext cx="3289300" cy="3429000"/>
            <a:chOff x="5330599" y="1838325"/>
            <a:chExt cx="3289300" cy="3429000"/>
          </a:xfrm>
        </p:grpSpPr>
        <p:sp>
          <p:nvSpPr>
            <p:cNvPr id="109" name="Rectangle 37"/>
            <p:cNvSpPr>
              <a:spLocks noChangeArrowheads="1"/>
            </p:cNvSpPr>
            <p:nvPr/>
          </p:nvSpPr>
          <p:spPr bwMode="auto">
            <a:xfrm>
              <a:off x="6791099" y="3895725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" name="Rectangle 38"/>
            <p:cNvSpPr>
              <a:spLocks noChangeArrowheads="1"/>
            </p:cNvSpPr>
            <p:nvPr/>
          </p:nvSpPr>
          <p:spPr bwMode="auto">
            <a:xfrm>
              <a:off x="8010299" y="3895725"/>
              <a:ext cx="609600" cy="609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" name="AutoShape 39"/>
            <p:cNvSpPr>
              <a:spLocks noChangeArrowheads="1"/>
            </p:cNvSpPr>
            <p:nvPr/>
          </p:nvSpPr>
          <p:spPr bwMode="auto">
            <a:xfrm>
              <a:off x="8086499" y="2752725"/>
              <a:ext cx="457200" cy="2209800"/>
            </a:xfrm>
            <a:prstGeom prst="roundRect">
              <a:avLst>
                <a:gd name="adj" fmla="val 36458"/>
              </a:avLst>
            </a:prstGeom>
            <a:noFill/>
            <a:ln w="38100" cap="sq">
              <a:solidFill>
                <a:schemeClr val="accent5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14" name="Group 41"/>
            <p:cNvGrpSpPr>
              <a:grpSpLocks/>
            </p:cNvGrpSpPr>
            <p:nvPr/>
          </p:nvGrpSpPr>
          <p:grpSpPr bwMode="auto">
            <a:xfrm>
              <a:off x="5330599" y="1838325"/>
              <a:ext cx="3289300" cy="3276600"/>
              <a:chOff x="2928" y="1104"/>
              <a:chExt cx="2072" cy="2064"/>
            </a:xfrm>
          </p:grpSpPr>
          <p:sp>
            <p:nvSpPr>
              <p:cNvPr id="126" name="Text Box 42"/>
              <p:cNvSpPr txBox="1">
                <a:spLocks noChangeArrowheads="1"/>
              </p:cNvSpPr>
              <p:nvPr/>
            </p:nvSpPr>
            <p:spPr bwMode="auto">
              <a:xfrm>
                <a:off x="2928" y="1440"/>
                <a:ext cx="38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r>
                  <a:rPr lang="en-US" altLang="zh-CN" b="1" dirty="0">
                    <a:ea typeface="宋体" panose="02010600030101010101" pitchFamily="2" charset="-122"/>
                  </a:rPr>
                  <a:t>CD</a:t>
                </a:r>
              </a:p>
            </p:txBody>
          </p:sp>
          <p:sp>
            <p:nvSpPr>
              <p:cNvPr id="127" name="Text Box 43"/>
              <p:cNvSpPr txBox="1">
                <a:spLocks noChangeArrowheads="1"/>
              </p:cNvSpPr>
              <p:nvPr/>
            </p:nvSpPr>
            <p:spPr bwMode="auto">
              <a:xfrm>
                <a:off x="3247" y="1104"/>
                <a:ext cx="37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r>
                  <a:rPr lang="en-US" altLang="zh-CN" b="1">
                    <a:ea typeface="宋体" panose="02010600030101010101" pitchFamily="2" charset="-122"/>
                  </a:rPr>
                  <a:t>AB</a:t>
                </a:r>
              </a:p>
            </p:txBody>
          </p:sp>
          <p:sp>
            <p:nvSpPr>
              <p:cNvPr id="128" name="Text Box 44"/>
              <p:cNvSpPr txBox="1">
                <a:spLocks noChangeArrowheads="1"/>
              </p:cNvSpPr>
              <p:nvPr/>
            </p:nvSpPr>
            <p:spPr bwMode="auto">
              <a:xfrm>
                <a:off x="3504" y="1344"/>
                <a:ext cx="14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00 </a:t>
                </a:r>
                <a:r>
                  <a:rPr lang="en-US" altLang="zh-CN" sz="2000" b="1" baseline="-25000"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>
                    <a:ea typeface="宋体" panose="02010600030101010101" pitchFamily="2" charset="-122"/>
                  </a:rPr>
                  <a:t>  01  </a:t>
                </a:r>
                <a:r>
                  <a:rPr lang="en-US" altLang="zh-CN" sz="2000" b="1" baseline="-25000"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>
                    <a:ea typeface="宋体" panose="02010600030101010101" pitchFamily="2" charset="-122"/>
                  </a:rPr>
                  <a:t>  11</a:t>
                </a:r>
                <a:r>
                  <a:rPr lang="en-US" altLang="zh-CN" sz="2000" b="1" baseline="-25000"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>
                    <a:ea typeface="宋体" panose="02010600030101010101" pitchFamily="2" charset="-122"/>
                  </a:rPr>
                  <a:t>   10</a:t>
                </a:r>
              </a:p>
            </p:txBody>
          </p:sp>
          <p:sp>
            <p:nvSpPr>
              <p:cNvPr id="129" name="Text Box 45"/>
              <p:cNvSpPr txBox="1">
                <a:spLocks noChangeArrowheads="1"/>
              </p:cNvSpPr>
              <p:nvPr/>
            </p:nvSpPr>
            <p:spPr bwMode="auto">
              <a:xfrm>
                <a:off x="3168" y="1718"/>
                <a:ext cx="320" cy="1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00</a:t>
                </a:r>
              </a:p>
              <a:p>
                <a:endParaRPr lang="en-US" altLang="zh-CN" sz="2000" b="1">
                  <a:ea typeface="宋体" panose="02010600030101010101" pitchFamily="2" charset="-122"/>
                </a:endParaRPr>
              </a:p>
              <a:p>
                <a:r>
                  <a:rPr lang="en-US" altLang="zh-CN" sz="2000" b="1">
                    <a:ea typeface="宋体" panose="02010600030101010101" pitchFamily="2" charset="-122"/>
                  </a:rPr>
                  <a:t>01</a:t>
                </a:r>
              </a:p>
              <a:p>
                <a:endParaRPr lang="en-US" altLang="zh-CN" sz="2000" b="1">
                  <a:ea typeface="宋体" panose="02010600030101010101" pitchFamily="2" charset="-122"/>
                </a:endParaRPr>
              </a:p>
              <a:p>
                <a:r>
                  <a:rPr lang="en-US" altLang="zh-CN" sz="2000" b="1">
                    <a:ea typeface="宋体" panose="02010600030101010101" pitchFamily="2" charset="-122"/>
                  </a:rPr>
                  <a:t>11</a:t>
                </a:r>
              </a:p>
              <a:p>
                <a:endParaRPr lang="en-US" altLang="zh-CN" sz="2000" b="1">
                  <a:ea typeface="宋体" panose="02010600030101010101" pitchFamily="2" charset="-122"/>
                </a:endParaRPr>
              </a:p>
              <a:p>
                <a:r>
                  <a:rPr lang="en-US" altLang="zh-CN" sz="2000" b="1">
                    <a:ea typeface="宋体" panose="02010600030101010101" pitchFamily="2" charset="-122"/>
                  </a:rPr>
                  <a:t>10</a:t>
                </a:r>
              </a:p>
            </p:txBody>
          </p:sp>
          <p:grpSp>
            <p:nvGrpSpPr>
              <p:cNvPr id="130" name="Group 46"/>
              <p:cNvGrpSpPr>
                <a:grpSpLocks/>
              </p:cNvGrpSpPr>
              <p:nvPr/>
            </p:nvGrpSpPr>
            <p:grpSpPr bwMode="auto">
              <a:xfrm>
                <a:off x="3224" y="1392"/>
                <a:ext cx="1776" cy="1776"/>
                <a:chOff x="864" y="144"/>
                <a:chExt cx="1776" cy="1776"/>
              </a:xfrm>
            </p:grpSpPr>
            <p:sp>
              <p:nvSpPr>
                <p:cNvPr id="131" name="Line 47"/>
                <p:cNvSpPr>
                  <a:spLocks noChangeShapeType="1"/>
                </p:cNvSpPr>
                <p:nvPr/>
              </p:nvSpPr>
              <p:spPr bwMode="auto">
                <a:xfrm>
                  <a:off x="1104" y="768"/>
                  <a:ext cx="15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" name="Line 48"/>
                <p:cNvSpPr>
                  <a:spLocks noChangeShapeType="1"/>
                </p:cNvSpPr>
                <p:nvPr/>
              </p:nvSpPr>
              <p:spPr bwMode="auto">
                <a:xfrm>
                  <a:off x="1488" y="384"/>
                  <a:ext cx="0" cy="1536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" name="Line 49"/>
                <p:cNvSpPr>
                  <a:spLocks noChangeShapeType="1"/>
                </p:cNvSpPr>
                <p:nvPr/>
              </p:nvSpPr>
              <p:spPr bwMode="auto">
                <a:xfrm>
                  <a:off x="1872" y="384"/>
                  <a:ext cx="0" cy="1536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" name="Line 50"/>
                <p:cNvSpPr>
                  <a:spLocks noChangeShapeType="1"/>
                </p:cNvSpPr>
                <p:nvPr/>
              </p:nvSpPr>
              <p:spPr bwMode="auto">
                <a:xfrm>
                  <a:off x="2256" y="384"/>
                  <a:ext cx="0" cy="1536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" name="Rectangle 51"/>
                <p:cNvSpPr>
                  <a:spLocks noChangeArrowheads="1"/>
                </p:cNvSpPr>
                <p:nvPr/>
              </p:nvSpPr>
              <p:spPr bwMode="auto">
                <a:xfrm>
                  <a:off x="1104" y="384"/>
                  <a:ext cx="1536" cy="1536"/>
                </a:xfrm>
                <a:prstGeom prst="rect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itchFamily="18" charset="-120"/>
                    </a:defRPr>
                  </a:lvl9pPr>
                </a:lstStyle>
                <a:p>
                  <a:pPr eaLnBrk="1" hangingPunct="1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6" name="Line 52"/>
                <p:cNvSpPr>
                  <a:spLocks noChangeShapeType="1"/>
                </p:cNvSpPr>
                <p:nvPr/>
              </p:nvSpPr>
              <p:spPr bwMode="auto">
                <a:xfrm flipH="1" flipV="1">
                  <a:off x="864" y="144"/>
                  <a:ext cx="240" cy="24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" name="Line 53"/>
                <p:cNvSpPr>
                  <a:spLocks noChangeShapeType="1"/>
                </p:cNvSpPr>
                <p:nvPr/>
              </p:nvSpPr>
              <p:spPr bwMode="auto">
                <a:xfrm>
                  <a:off x="1104" y="1152"/>
                  <a:ext cx="15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" name="Line 54"/>
                <p:cNvSpPr>
                  <a:spLocks noChangeShapeType="1"/>
                </p:cNvSpPr>
                <p:nvPr/>
              </p:nvSpPr>
              <p:spPr bwMode="auto">
                <a:xfrm>
                  <a:off x="1104" y="1536"/>
                  <a:ext cx="15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5" name="Text Box 55"/>
            <p:cNvSpPr txBox="1">
              <a:spLocks noChangeArrowheads="1"/>
            </p:cNvSpPr>
            <p:nvPr/>
          </p:nvSpPr>
          <p:spPr bwMode="auto">
            <a:xfrm>
              <a:off x="8089674" y="2752725"/>
              <a:ext cx="377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r>
                <a:rPr lang="en-US" altLang="zh-CN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16" name="Text Box 56"/>
            <p:cNvSpPr txBox="1">
              <a:spLocks noChangeArrowheads="1"/>
            </p:cNvSpPr>
            <p:nvPr/>
          </p:nvSpPr>
          <p:spPr bwMode="auto">
            <a:xfrm>
              <a:off x="8089674" y="3362325"/>
              <a:ext cx="377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r>
                <a:rPr lang="en-US" altLang="zh-CN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17" name="Text Box 57"/>
            <p:cNvSpPr txBox="1">
              <a:spLocks noChangeArrowheads="1"/>
            </p:cNvSpPr>
            <p:nvPr/>
          </p:nvSpPr>
          <p:spPr bwMode="auto">
            <a:xfrm>
              <a:off x="8089674" y="3971925"/>
              <a:ext cx="377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r>
                <a:rPr lang="en-US" altLang="zh-CN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18" name="Text Box 58"/>
            <p:cNvSpPr txBox="1">
              <a:spLocks noChangeArrowheads="1"/>
            </p:cNvSpPr>
            <p:nvPr/>
          </p:nvSpPr>
          <p:spPr bwMode="auto">
            <a:xfrm>
              <a:off x="8089674" y="4581525"/>
              <a:ext cx="377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r>
                <a:rPr lang="en-US" altLang="zh-CN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19" name="Text Box 59"/>
            <p:cNvSpPr txBox="1">
              <a:spLocks noChangeArrowheads="1"/>
            </p:cNvSpPr>
            <p:nvPr/>
          </p:nvSpPr>
          <p:spPr bwMode="auto">
            <a:xfrm>
              <a:off x="6870474" y="3971925"/>
              <a:ext cx="377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r>
                <a:rPr lang="en-US" altLang="zh-CN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20" name="Text Box 60"/>
            <p:cNvSpPr txBox="1">
              <a:spLocks noChangeArrowheads="1"/>
            </p:cNvSpPr>
            <p:nvPr/>
          </p:nvSpPr>
          <p:spPr bwMode="auto">
            <a:xfrm>
              <a:off x="7480074" y="4581525"/>
              <a:ext cx="377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r>
                <a:rPr lang="en-US" altLang="zh-CN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21" name="Text Box 61"/>
            <p:cNvSpPr txBox="1">
              <a:spLocks noChangeArrowheads="1"/>
            </p:cNvSpPr>
            <p:nvPr/>
          </p:nvSpPr>
          <p:spPr bwMode="auto">
            <a:xfrm>
              <a:off x="6867299" y="4581525"/>
              <a:ext cx="377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r>
                <a:rPr lang="en-US" altLang="zh-CN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22" name="Text Box 62"/>
            <p:cNvSpPr txBox="1">
              <a:spLocks noChangeArrowheads="1"/>
            </p:cNvSpPr>
            <p:nvPr/>
          </p:nvSpPr>
          <p:spPr bwMode="auto">
            <a:xfrm>
              <a:off x="6870474" y="2752725"/>
              <a:ext cx="377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r>
                <a:rPr lang="en-US" altLang="zh-CN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23" name="Text Box 63"/>
            <p:cNvSpPr txBox="1">
              <a:spLocks noChangeArrowheads="1"/>
            </p:cNvSpPr>
            <p:nvPr/>
          </p:nvSpPr>
          <p:spPr bwMode="auto">
            <a:xfrm>
              <a:off x="6870474" y="3362325"/>
              <a:ext cx="377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r>
                <a:rPr lang="en-US" altLang="zh-CN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24" name="Text Box 64"/>
            <p:cNvSpPr txBox="1">
              <a:spLocks noChangeArrowheads="1"/>
            </p:cNvSpPr>
            <p:nvPr/>
          </p:nvSpPr>
          <p:spPr bwMode="auto">
            <a:xfrm>
              <a:off x="7480074" y="2752725"/>
              <a:ext cx="377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r>
                <a:rPr lang="en-US" altLang="zh-CN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25" name="Text Box 65"/>
            <p:cNvSpPr txBox="1">
              <a:spLocks noChangeArrowheads="1"/>
            </p:cNvSpPr>
            <p:nvPr/>
          </p:nvSpPr>
          <p:spPr bwMode="auto">
            <a:xfrm>
              <a:off x="7480074" y="3362325"/>
              <a:ext cx="377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r>
                <a:rPr lang="en-US" altLang="zh-CN" b="1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13" name="AutoShape 66"/>
            <p:cNvSpPr>
              <a:spLocks noChangeArrowheads="1"/>
            </p:cNvSpPr>
            <p:nvPr/>
          </p:nvSpPr>
          <p:spPr bwMode="auto">
            <a:xfrm>
              <a:off x="6867299" y="2752725"/>
              <a:ext cx="457200" cy="2209800"/>
            </a:xfrm>
            <a:prstGeom prst="roundRect">
              <a:avLst>
                <a:gd name="adj" fmla="val 36458"/>
              </a:avLst>
            </a:prstGeom>
            <a:noFill/>
            <a:ln w="38100" cap="sq">
              <a:solidFill>
                <a:schemeClr val="accent5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9" name="AutoShape 67"/>
            <p:cNvSpPr>
              <a:spLocks noChangeArrowheads="1"/>
            </p:cNvSpPr>
            <p:nvPr/>
          </p:nvSpPr>
          <p:spPr bwMode="auto">
            <a:xfrm>
              <a:off x="7464199" y="2752725"/>
              <a:ext cx="1066800" cy="1066800"/>
            </a:xfrm>
            <a:prstGeom prst="roundRect">
              <a:avLst>
                <a:gd name="adj" fmla="val 21579"/>
              </a:avLst>
            </a:prstGeom>
            <a:noFill/>
            <a:ln w="57150" cap="sq" cmpd="thickThin">
              <a:solidFill>
                <a:srgbClr val="F7B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40" name="Group 68"/>
            <p:cNvGrpSpPr>
              <a:grpSpLocks/>
            </p:cNvGrpSpPr>
            <p:nvPr/>
          </p:nvGrpSpPr>
          <p:grpSpPr bwMode="auto">
            <a:xfrm>
              <a:off x="7464199" y="2524125"/>
              <a:ext cx="990600" cy="2743200"/>
              <a:chOff x="2976" y="1440"/>
              <a:chExt cx="624" cy="1728"/>
            </a:xfrm>
          </p:grpSpPr>
          <p:sp>
            <p:nvSpPr>
              <p:cNvPr id="141" name="AutoShape 69"/>
              <p:cNvSpPr>
                <a:spLocks/>
              </p:cNvSpPr>
              <p:nvPr/>
            </p:nvSpPr>
            <p:spPr bwMode="auto">
              <a:xfrm rot="-5400000">
                <a:off x="3144" y="1272"/>
                <a:ext cx="288" cy="624"/>
              </a:xfrm>
              <a:prstGeom prst="leftBracket">
                <a:avLst>
                  <a:gd name="adj" fmla="val 46172"/>
                </a:avLst>
              </a:prstGeom>
              <a:noFill/>
              <a:ln w="38100">
                <a:solidFill>
                  <a:srgbClr val="FF66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pPr algn="ctr" eaLnBrk="1" hangingPunct="1"/>
                <a:endParaRPr lang="zh-CN" altLang="zh-CN" b="1">
                  <a:solidFill>
                    <a:schemeClr val="bg1"/>
                  </a:solidFill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" name="AutoShape 70"/>
              <p:cNvSpPr>
                <a:spLocks/>
              </p:cNvSpPr>
              <p:nvPr/>
            </p:nvSpPr>
            <p:spPr bwMode="auto">
              <a:xfrm rot="5400000" flipV="1">
                <a:off x="3144" y="2712"/>
                <a:ext cx="288" cy="624"/>
              </a:xfrm>
              <a:prstGeom prst="leftBracket">
                <a:avLst>
                  <a:gd name="adj" fmla="val 46172"/>
                </a:avLst>
              </a:prstGeom>
              <a:noFill/>
              <a:ln w="38100">
                <a:solidFill>
                  <a:srgbClr val="FF66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itchFamily="18" charset="-120"/>
                  </a:defRPr>
                </a:lvl9pPr>
              </a:lstStyle>
              <a:p>
                <a:pPr algn="ctr" eaLnBrk="1" hangingPunct="1"/>
                <a:endParaRPr lang="zh-CN" altLang="zh-CN" b="1">
                  <a:solidFill>
                    <a:schemeClr val="bg1"/>
                  </a:solidFill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43" name="Text Box 71"/>
          <p:cNvSpPr txBox="1">
            <a:spLocks noChangeArrowheads="1"/>
          </p:cNvSpPr>
          <p:nvPr/>
        </p:nvSpPr>
        <p:spPr bwMode="auto">
          <a:xfrm>
            <a:off x="2335441" y="5702752"/>
            <a:ext cx="6295344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化简结果不一定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唯一（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但代价相同）</a:t>
            </a:r>
          </a:p>
        </p:txBody>
      </p:sp>
    </p:spTree>
    <p:extLst>
      <p:ext uri="{BB962C8B-B14F-4D97-AF65-F5344CB8AC3E}">
        <p14:creationId xmlns:p14="http://schemas.microsoft.com/office/powerpoint/2010/main" val="257809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7F9E8E92-6587-48DD-B299-370A81BE0A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428" y="928356"/>
            <a:ext cx="5207913" cy="4748543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BFF94A7B-57E5-4D8B-B01C-2C7B7F50E83E}"/>
              </a:ext>
            </a:extLst>
          </p:cNvPr>
          <p:cNvGrpSpPr/>
          <p:nvPr/>
        </p:nvGrpSpPr>
        <p:grpSpPr>
          <a:xfrm>
            <a:off x="0" y="5645729"/>
            <a:ext cx="12192000" cy="1244334"/>
            <a:chOff x="0" y="5645729"/>
            <a:chExt cx="12192000" cy="124433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AC68F4A-44F1-4603-A383-D56F83DF97ED}"/>
                </a:ext>
              </a:extLst>
            </p:cNvPr>
            <p:cNvSpPr/>
            <p:nvPr/>
          </p:nvSpPr>
          <p:spPr>
            <a:xfrm>
              <a:off x="0" y="5676899"/>
              <a:ext cx="12192000" cy="1213164"/>
            </a:xfrm>
            <a:prstGeom prst="rect">
              <a:avLst/>
            </a:prstGeom>
            <a:solidFill>
              <a:srgbClr val="033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0BE2E99-B319-4F6F-A039-AB9C5DECCCB1}"/>
                </a:ext>
              </a:extLst>
            </p:cNvPr>
            <p:cNvSpPr/>
            <p:nvPr/>
          </p:nvSpPr>
          <p:spPr>
            <a:xfrm>
              <a:off x="0" y="5645729"/>
              <a:ext cx="12192000" cy="3048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27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8.1.2 </a:t>
            </a:r>
            <a:r>
              <a:rPr lang="zh-CN" altLang="en-US" sz="2400" b="1" spc="300" dirty="0" smtClean="0">
                <a:latin typeface="+mj-ea"/>
                <a:ea typeface="+mj-ea"/>
              </a:rPr>
              <a:t>数制</a:t>
            </a:r>
            <a:r>
              <a:rPr lang="zh-CN" altLang="en-US" sz="2400" b="1" spc="300" dirty="0">
                <a:latin typeface="+mj-ea"/>
                <a:ea typeface="+mj-ea"/>
              </a:rPr>
              <a:t>之间的转换方法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979165" y="904875"/>
            <a:ext cx="2802260" cy="6000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R</a:t>
            </a:r>
            <a:r>
              <a:rPr lang="zh-CN" altLang="en-US" sz="2400" b="1" dirty="0" smtClean="0"/>
              <a:t>进制数</a:t>
            </a:r>
            <a:r>
              <a:rPr lang="en-US" altLang="zh-CN" sz="2400" b="1" dirty="0" smtClean="0">
                <a:sym typeface="Wingdings" panose="05000000000000000000" pitchFamily="2" charset="2"/>
              </a:rPr>
              <a:t></a:t>
            </a:r>
            <a:r>
              <a:rPr lang="zh-CN" altLang="en-US" sz="2400" b="1" dirty="0" smtClean="0">
                <a:sym typeface="Wingdings" panose="05000000000000000000" pitchFamily="2" charset="2"/>
              </a:rPr>
              <a:t>十进制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979165" y="1767959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按权展开求和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5938" y="2776835"/>
            <a:ext cx="93138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FontTx/>
              <a:buNone/>
            </a:pPr>
            <a:r>
              <a:rPr lang="en-US" altLang="zh-CN" sz="2000" dirty="0">
                <a:solidFill>
                  <a:srgbClr val="000099"/>
                </a:solidFill>
              </a:rPr>
              <a:t>(1101.101)</a:t>
            </a:r>
            <a:r>
              <a:rPr lang="en-US" altLang="zh-CN" sz="2000" baseline="-25000" dirty="0">
                <a:solidFill>
                  <a:srgbClr val="000099"/>
                </a:solidFill>
              </a:rPr>
              <a:t>2</a:t>
            </a:r>
            <a:r>
              <a:rPr lang="en-US" altLang="zh-CN" sz="2000" dirty="0">
                <a:solidFill>
                  <a:srgbClr val="000099"/>
                </a:solidFill>
              </a:rPr>
              <a:t>= 1×2</a:t>
            </a:r>
            <a:r>
              <a:rPr lang="en-US" altLang="zh-CN" sz="2000" baseline="50000" dirty="0">
                <a:solidFill>
                  <a:srgbClr val="000099"/>
                </a:solidFill>
              </a:rPr>
              <a:t>3</a:t>
            </a:r>
            <a:r>
              <a:rPr lang="en-US" altLang="zh-CN" sz="2000" dirty="0">
                <a:solidFill>
                  <a:srgbClr val="000099"/>
                </a:solidFill>
              </a:rPr>
              <a:t> +1×2</a:t>
            </a:r>
            <a:r>
              <a:rPr lang="en-US" altLang="zh-CN" sz="2000" baseline="50000" dirty="0">
                <a:solidFill>
                  <a:srgbClr val="000099"/>
                </a:solidFill>
              </a:rPr>
              <a:t>2</a:t>
            </a:r>
            <a:r>
              <a:rPr lang="en-US" altLang="zh-CN" sz="2000" dirty="0">
                <a:solidFill>
                  <a:srgbClr val="000099"/>
                </a:solidFill>
              </a:rPr>
              <a:t> +0×2</a:t>
            </a:r>
            <a:r>
              <a:rPr lang="en-US" altLang="zh-CN" sz="2000" baseline="50000" dirty="0">
                <a:solidFill>
                  <a:srgbClr val="000099"/>
                </a:solidFill>
              </a:rPr>
              <a:t>1</a:t>
            </a:r>
            <a:r>
              <a:rPr lang="en-US" altLang="zh-CN" sz="2000" dirty="0">
                <a:solidFill>
                  <a:srgbClr val="000099"/>
                </a:solidFill>
              </a:rPr>
              <a:t> +1×2</a:t>
            </a:r>
            <a:r>
              <a:rPr lang="en-US" altLang="zh-CN" sz="2000" baseline="50000" dirty="0">
                <a:solidFill>
                  <a:srgbClr val="000099"/>
                </a:solidFill>
              </a:rPr>
              <a:t>0</a:t>
            </a:r>
            <a:r>
              <a:rPr lang="en-US" altLang="zh-CN" sz="2000" dirty="0">
                <a:solidFill>
                  <a:srgbClr val="000099"/>
                </a:solidFill>
              </a:rPr>
              <a:t> +1×2</a:t>
            </a:r>
            <a:r>
              <a:rPr lang="en-US" altLang="zh-CN" sz="2000" baseline="50000" dirty="0">
                <a:solidFill>
                  <a:srgbClr val="000099"/>
                </a:solidFill>
              </a:rPr>
              <a:t>-1</a:t>
            </a:r>
            <a:r>
              <a:rPr lang="en-US" altLang="zh-CN" sz="2000" dirty="0">
                <a:solidFill>
                  <a:srgbClr val="000099"/>
                </a:solidFill>
              </a:rPr>
              <a:t> +0×2</a:t>
            </a:r>
            <a:r>
              <a:rPr lang="en-US" altLang="zh-CN" sz="2000" baseline="50000" dirty="0">
                <a:solidFill>
                  <a:srgbClr val="000099"/>
                </a:solidFill>
              </a:rPr>
              <a:t>-2</a:t>
            </a:r>
            <a:r>
              <a:rPr lang="en-US" altLang="zh-CN" sz="2000" dirty="0">
                <a:solidFill>
                  <a:srgbClr val="000099"/>
                </a:solidFill>
              </a:rPr>
              <a:t> +1×2</a:t>
            </a:r>
            <a:r>
              <a:rPr lang="en-US" altLang="zh-CN" sz="2000" baseline="50000" dirty="0">
                <a:solidFill>
                  <a:srgbClr val="000099"/>
                </a:solidFill>
              </a:rPr>
              <a:t>-3</a:t>
            </a:r>
          </a:p>
          <a:p>
            <a:pPr lvl="2">
              <a:buFontTx/>
              <a:buNone/>
            </a:pPr>
            <a:r>
              <a:rPr lang="en-US" altLang="zh-CN" sz="1600" baseline="50000" dirty="0">
                <a:solidFill>
                  <a:srgbClr val="000099"/>
                </a:solidFill>
              </a:rPr>
              <a:t>                    </a:t>
            </a:r>
            <a:r>
              <a:rPr lang="en-US" altLang="zh-CN" sz="2000" dirty="0">
                <a:solidFill>
                  <a:srgbClr val="000099"/>
                </a:solidFill>
              </a:rPr>
              <a:t>        </a:t>
            </a:r>
            <a:r>
              <a:rPr lang="en-US" altLang="zh-CN" sz="2000" dirty="0" smtClean="0">
                <a:solidFill>
                  <a:srgbClr val="000099"/>
                </a:solidFill>
              </a:rPr>
              <a:t>= </a:t>
            </a:r>
            <a:r>
              <a:rPr lang="en-US" altLang="zh-CN" sz="2000" dirty="0">
                <a:solidFill>
                  <a:srgbClr val="000099"/>
                </a:solidFill>
              </a:rPr>
              <a:t>13. 625    </a:t>
            </a:r>
          </a:p>
        </p:txBody>
      </p:sp>
      <p:sp>
        <p:nvSpPr>
          <p:cNvPr id="8" name="矩形 7"/>
          <p:cNvSpPr/>
          <p:nvPr/>
        </p:nvSpPr>
        <p:spPr>
          <a:xfrm>
            <a:off x="600074" y="4157960"/>
            <a:ext cx="70580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FontTx/>
              <a:buNone/>
            </a:pPr>
            <a:r>
              <a:rPr lang="en-US" altLang="zh-CN" sz="2000" dirty="0">
                <a:solidFill>
                  <a:srgbClr val="000099"/>
                </a:solidFill>
              </a:rPr>
              <a:t>(</a:t>
            </a:r>
            <a:r>
              <a:rPr lang="en-US" altLang="zh-CN" sz="2000" dirty="0" smtClean="0">
                <a:solidFill>
                  <a:srgbClr val="000099"/>
                </a:solidFill>
              </a:rPr>
              <a:t>8AE6)</a:t>
            </a:r>
            <a:r>
              <a:rPr lang="en-US" altLang="zh-CN" sz="2000" baseline="-25000" dirty="0" smtClean="0">
                <a:solidFill>
                  <a:srgbClr val="000099"/>
                </a:solidFill>
              </a:rPr>
              <a:t>16   </a:t>
            </a:r>
            <a:r>
              <a:rPr lang="en-US" altLang="zh-CN" sz="2000" dirty="0" smtClean="0">
                <a:solidFill>
                  <a:srgbClr val="000099"/>
                </a:solidFill>
              </a:rPr>
              <a:t>= </a:t>
            </a:r>
            <a:r>
              <a:rPr lang="en-US" altLang="zh-CN" sz="2000" dirty="0">
                <a:solidFill>
                  <a:srgbClr val="000099"/>
                </a:solidFill>
              </a:rPr>
              <a:t>8×16</a:t>
            </a:r>
            <a:r>
              <a:rPr lang="en-US" altLang="zh-CN" sz="2000" baseline="50000" dirty="0">
                <a:solidFill>
                  <a:srgbClr val="000099"/>
                </a:solidFill>
              </a:rPr>
              <a:t>3</a:t>
            </a:r>
            <a:r>
              <a:rPr lang="en-US" altLang="zh-CN" sz="2000" dirty="0">
                <a:solidFill>
                  <a:srgbClr val="000099"/>
                </a:solidFill>
              </a:rPr>
              <a:t> +A×16</a:t>
            </a:r>
            <a:r>
              <a:rPr lang="en-US" altLang="zh-CN" sz="2000" baseline="50000" dirty="0">
                <a:solidFill>
                  <a:srgbClr val="000099"/>
                </a:solidFill>
              </a:rPr>
              <a:t>2</a:t>
            </a:r>
            <a:r>
              <a:rPr lang="en-US" altLang="zh-CN" sz="2000" dirty="0">
                <a:solidFill>
                  <a:srgbClr val="000099"/>
                </a:solidFill>
              </a:rPr>
              <a:t> +E×16</a:t>
            </a:r>
            <a:r>
              <a:rPr lang="en-US" altLang="zh-CN" sz="2000" baseline="50000" dirty="0">
                <a:solidFill>
                  <a:srgbClr val="000099"/>
                </a:solidFill>
              </a:rPr>
              <a:t>1</a:t>
            </a:r>
            <a:r>
              <a:rPr lang="en-US" altLang="zh-CN" sz="2000" dirty="0">
                <a:solidFill>
                  <a:srgbClr val="000099"/>
                </a:solidFill>
              </a:rPr>
              <a:t> +6×16</a:t>
            </a:r>
            <a:r>
              <a:rPr lang="en-US" altLang="zh-CN" sz="2000" baseline="50000" dirty="0">
                <a:solidFill>
                  <a:srgbClr val="000099"/>
                </a:solidFill>
              </a:rPr>
              <a:t>0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1600" baseline="50000" dirty="0">
                <a:solidFill>
                  <a:srgbClr val="000099"/>
                </a:solidFill>
              </a:rPr>
              <a:t>                    </a:t>
            </a:r>
            <a:r>
              <a:rPr lang="en-US" altLang="zh-CN" sz="2000" dirty="0">
                <a:solidFill>
                  <a:srgbClr val="000099"/>
                </a:solidFill>
              </a:rPr>
              <a:t>     </a:t>
            </a:r>
            <a:r>
              <a:rPr lang="en-US" altLang="zh-CN" sz="2000" dirty="0" smtClean="0">
                <a:solidFill>
                  <a:srgbClr val="000099"/>
                </a:solidFill>
              </a:rPr>
              <a:t>= 8×16</a:t>
            </a:r>
            <a:r>
              <a:rPr lang="en-US" altLang="zh-CN" sz="2000" baseline="50000" dirty="0" smtClean="0">
                <a:solidFill>
                  <a:srgbClr val="000099"/>
                </a:solidFill>
              </a:rPr>
              <a:t>3</a:t>
            </a:r>
            <a:r>
              <a:rPr lang="en-US" altLang="zh-CN" sz="2000" dirty="0" smtClean="0">
                <a:solidFill>
                  <a:srgbClr val="000099"/>
                </a:solidFill>
              </a:rPr>
              <a:t> </a:t>
            </a:r>
            <a:r>
              <a:rPr lang="en-US" altLang="zh-CN" sz="2000" dirty="0">
                <a:solidFill>
                  <a:srgbClr val="000099"/>
                </a:solidFill>
              </a:rPr>
              <a:t>+10×16</a:t>
            </a:r>
            <a:r>
              <a:rPr lang="en-US" altLang="zh-CN" sz="2000" baseline="50000" dirty="0">
                <a:solidFill>
                  <a:srgbClr val="000099"/>
                </a:solidFill>
              </a:rPr>
              <a:t>2</a:t>
            </a:r>
            <a:r>
              <a:rPr lang="en-US" altLang="zh-CN" sz="2000" dirty="0">
                <a:solidFill>
                  <a:srgbClr val="000099"/>
                </a:solidFill>
              </a:rPr>
              <a:t> +14×16</a:t>
            </a:r>
            <a:r>
              <a:rPr lang="en-US" altLang="zh-CN" sz="2000" baseline="50000" dirty="0">
                <a:solidFill>
                  <a:srgbClr val="000099"/>
                </a:solidFill>
              </a:rPr>
              <a:t>1</a:t>
            </a:r>
            <a:r>
              <a:rPr lang="en-US" altLang="zh-CN" sz="2000" dirty="0">
                <a:solidFill>
                  <a:srgbClr val="000099"/>
                </a:solidFill>
              </a:rPr>
              <a:t> +6×16</a:t>
            </a:r>
            <a:r>
              <a:rPr lang="en-US" altLang="zh-CN" sz="2000" baseline="50000" dirty="0">
                <a:solidFill>
                  <a:srgbClr val="000099"/>
                </a:solidFill>
              </a:rPr>
              <a:t>0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baseline="50000" dirty="0">
                <a:solidFill>
                  <a:srgbClr val="000099"/>
                </a:solidFill>
              </a:rPr>
              <a:t>       	</a:t>
            </a:r>
            <a:r>
              <a:rPr lang="en-US" altLang="zh-CN" sz="2000" dirty="0">
                <a:solidFill>
                  <a:srgbClr val="000099"/>
                </a:solidFill>
              </a:rPr>
              <a:t>   </a:t>
            </a:r>
            <a:r>
              <a:rPr lang="en-US" altLang="zh-CN" sz="2000" dirty="0" smtClean="0">
                <a:solidFill>
                  <a:srgbClr val="000099"/>
                </a:solidFill>
              </a:rPr>
              <a:t>= 35558</a:t>
            </a:r>
            <a:endParaRPr lang="en-US" altLang="zh-CN" sz="20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93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8.1.2 </a:t>
            </a:r>
            <a:r>
              <a:rPr lang="zh-CN" altLang="en-US" sz="2400" b="1" spc="300" dirty="0" smtClean="0">
                <a:latin typeface="+mj-ea"/>
                <a:ea typeface="+mj-ea"/>
              </a:rPr>
              <a:t>数制</a:t>
            </a:r>
            <a:r>
              <a:rPr lang="zh-CN" altLang="en-US" sz="2400" b="1" spc="300" dirty="0">
                <a:latin typeface="+mj-ea"/>
                <a:ea typeface="+mj-ea"/>
              </a:rPr>
              <a:t>之间的转换方法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979165" y="904875"/>
            <a:ext cx="2802260" cy="6000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ym typeface="Wingdings" panose="05000000000000000000" pitchFamily="2" charset="2"/>
              </a:rPr>
              <a:t>十</a:t>
            </a:r>
            <a:r>
              <a:rPr lang="zh-CN" altLang="en-US" sz="2400" b="1" dirty="0" smtClean="0"/>
              <a:t>进制数</a:t>
            </a:r>
            <a:r>
              <a:rPr lang="en-US" altLang="zh-CN" sz="2400" b="1" dirty="0" smtClean="0">
                <a:sym typeface="Wingdings" panose="05000000000000000000" pitchFamily="2" charset="2"/>
              </a:rPr>
              <a:t></a:t>
            </a:r>
            <a:r>
              <a:rPr lang="en-US" altLang="zh-CN" sz="2400" b="1" dirty="0"/>
              <a:t> R</a:t>
            </a:r>
            <a:r>
              <a:rPr lang="zh-CN" altLang="en-US" sz="2400" b="1" dirty="0" smtClean="0">
                <a:sym typeface="Wingdings" panose="05000000000000000000" pitchFamily="2" charset="2"/>
              </a:rPr>
              <a:t>进制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979165" y="1616309"/>
            <a:ext cx="57438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乘除</a:t>
            </a:r>
            <a:r>
              <a:rPr lang="zh-CN" altLang="en-US" sz="2800" b="1" dirty="0" smtClean="0">
                <a:solidFill>
                  <a:srgbClr val="0000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法：</a:t>
            </a:r>
            <a:endParaRPr lang="en-US" altLang="zh-CN" sz="2800" b="1" dirty="0" smtClean="0">
              <a:solidFill>
                <a:srgbClr val="000099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0000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zh-CN" altLang="zh-CN" sz="2000" dirty="0" smtClean="0">
                <a:solidFill>
                  <a:srgbClr val="FF0000"/>
                </a:solidFill>
              </a:rPr>
              <a:t>整数部分“除</a:t>
            </a:r>
            <a:r>
              <a:rPr lang="zh-CN" altLang="zh-CN" sz="2000" dirty="0">
                <a:solidFill>
                  <a:srgbClr val="FF0000"/>
                </a:solidFill>
              </a:rPr>
              <a:t>以基数取余，逆序排列</a:t>
            </a:r>
            <a:r>
              <a:rPr lang="zh-CN" altLang="zh-CN" sz="2000" dirty="0" smtClean="0">
                <a:solidFill>
                  <a:srgbClr val="FF0000"/>
                </a:solidFill>
              </a:rPr>
              <a:t>”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                </a:t>
            </a:r>
            <a:r>
              <a:rPr lang="zh-CN" altLang="zh-CN" sz="2000" dirty="0" smtClean="0">
                <a:solidFill>
                  <a:srgbClr val="FF0000"/>
                </a:solidFill>
              </a:rPr>
              <a:t>小数部分 “</a:t>
            </a:r>
            <a:r>
              <a:rPr lang="zh-CN" altLang="zh-CN" sz="2000" dirty="0">
                <a:solidFill>
                  <a:srgbClr val="FF0000"/>
                </a:solidFill>
              </a:rPr>
              <a:t>乘以基数取整，正序排列”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9165" y="2927997"/>
            <a:ext cx="5277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【例</a:t>
            </a:r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4-2</a:t>
            </a:r>
            <a:r>
              <a:rPr lang="zh-CN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zh-CN" sz="2000" dirty="0">
                <a:solidFill>
                  <a:srgbClr val="000099"/>
                </a:solidFill>
                <a:ea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将十进制数</a:t>
            </a:r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89.86</a:t>
            </a:r>
            <a:r>
              <a:rPr lang="zh-CN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转为二进制制数。</a:t>
            </a:r>
            <a:endParaRPr lang="zh-CN" altLang="en-US" sz="2000" dirty="0">
              <a:solidFill>
                <a:srgbClr val="000099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707" y="3829932"/>
            <a:ext cx="5086865" cy="260924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103032" y="339805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整数部分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82107" y="3123230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小数部分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107" y="3639431"/>
            <a:ext cx="5571793" cy="309463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378812" y="2111542"/>
            <a:ext cx="314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89.86=1011001.11011100001 B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547613" y="2557030"/>
            <a:ext cx="3483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156.25=128+16+8+4 .25</a:t>
            </a:r>
          </a:p>
          <a:p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=10011100.01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378812" y="877844"/>
            <a:ext cx="43070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192=128+64</a:t>
            </a:r>
          </a:p>
          <a:p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=11000000</a:t>
            </a:r>
          </a:p>
          <a:p>
            <a:endParaRPr lang="en-US" altLang="zh-CN" dirty="0" smtClean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 smtClean="0"/>
              <a:t>255=256-1=100000000-1=11111111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80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8.1.2 </a:t>
            </a:r>
            <a:r>
              <a:rPr lang="zh-CN" altLang="en-US" sz="2400" b="1" spc="300" dirty="0" smtClean="0">
                <a:latin typeface="+mj-ea"/>
                <a:ea typeface="+mj-ea"/>
              </a:rPr>
              <a:t>数制</a:t>
            </a:r>
            <a:r>
              <a:rPr lang="zh-CN" altLang="en-US" sz="2400" b="1" spc="300" dirty="0">
                <a:latin typeface="+mj-ea"/>
                <a:ea typeface="+mj-ea"/>
              </a:rPr>
              <a:t>之间的转换方法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979164" y="904875"/>
            <a:ext cx="3611886" cy="6000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ym typeface="Wingdings" panose="05000000000000000000" pitchFamily="2" charset="2"/>
              </a:rPr>
              <a:t>二</a:t>
            </a:r>
            <a:r>
              <a:rPr lang="zh-CN" altLang="en-US" sz="2400" b="1" dirty="0" smtClean="0"/>
              <a:t>进制数</a:t>
            </a:r>
            <a:r>
              <a:rPr lang="en-US" altLang="zh-CN" sz="2400" b="1" dirty="0" smtClean="0">
                <a:sym typeface="Wingdings" panose="05000000000000000000" pitchFamily="2" charset="2"/>
              </a:rPr>
              <a:t></a:t>
            </a:r>
            <a:r>
              <a:rPr lang="en-US" altLang="zh-CN" sz="2400" b="1" dirty="0"/>
              <a:t> </a:t>
            </a:r>
            <a:r>
              <a:rPr lang="zh-CN" altLang="en-US" sz="2400" b="1" dirty="0" smtClean="0"/>
              <a:t>十六</a:t>
            </a:r>
            <a:r>
              <a:rPr lang="zh-CN" altLang="en-US" sz="2400" b="1" dirty="0" smtClean="0">
                <a:sym typeface="Wingdings" panose="05000000000000000000" pitchFamily="2" charset="2"/>
              </a:rPr>
              <a:t>进制数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875875" y="1726478"/>
            <a:ext cx="10877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转换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方法：以小数点为界，</a:t>
            </a:r>
            <a:endParaRPr lang="en-US" altLang="zh-CN" dirty="0" smtClean="0">
              <a:solidFill>
                <a:srgbClr val="000099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整数</a:t>
            </a:r>
            <a:r>
              <a:rPr lang="zh-CN" altLang="en-US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部分向左，每</a:t>
            </a:r>
            <a:r>
              <a:rPr lang="en-US" altLang="zh-CN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4 </a:t>
            </a:r>
            <a:r>
              <a:rPr lang="zh-CN" altLang="en-US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位二进制数为一组，不足</a:t>
            </a:r>
            <a:r>
              <a:rPr lang="en-US" altLang="zh-CN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4 </a:t>
            </a:r>
            <a:r>
              <a:rPr lang="zh-CN" altLang="en-US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位的，高位补</a:t>
            </a:r>
            <a:r>
              <a:rPr lang="en-US" altLang="zh-CN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，用</a:t>
            </a:r>
            <a:r>
              <a:rPr lang="en-US" altLang="zh-CN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位十六进制数码表示对应的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二进制数；</a:t>
            </a:r>
            <a:endParaRPr lang="en-US" altLang="zh-CN" dirty="0" smtClean="0">
              <a:solidFill>
                <a:srgbClr val="000099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小数</a:t>
            </a:r>
            <a:r>
              <a:rPr lang="zh-CN" altLang="en-US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部分向右，每</a:t>
            </a:r>
            <a:r>
              <a:rPr lang="en-US" altLang="zh-CN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4 </a:t>
            </a:r>
            <a:r>
              <a:rPr lang="zh-CN" altLang="en-US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位二进制数为一组，不足</a:t>
            </a:r>
            <a:r>
              <a:rPr lang="en-US" altLang="zh-CN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4 </a:t>
            </a:r>
            <a:r>
              <a:rPr lang="zh-CN" altLang="en-US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位的，低位补</a:t>
            </a:r>
            <a:r>
              <a:rPr lang="en-US" altLang="zh-CN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，用</a:t>
            </a:r>
            <a:r>
              <a:rPr lang="en-US" altLang="zh-CN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位十六进制数码表示对应的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二进制数。</a:t>
            </a:r>
            <a:endParaRPr lang="zh-CN" altLang="en-US" sz="2400" dirty="0">
              <a:solidFill>
                <a:srgbClr val="000099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5999" y="2993100"/>
            <a:ext cx="10697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【例</a:t>
            </a:r>
            <a:r>
              <a:rPr lang="en-US" altLang="zh-CN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4-3</a:t>
            </a:r>
            <a:r>
              <a:rPr lang="zh-CN" altLang="zh-CN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】 将二进制数</a:t>
            </a:r>
            <a:r>
              <a:rPr lang="en-US" altLang="zh-CN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0b1011001.1101111</a:t>
            </a:r>
            <a:r>
              <a:rPr lang="zh-CN" altLang="zh-CN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转为十六进制数，将十六进制数</a:t>
            </a:r>
            <a:r>
              <a:rPr lang="en-US" altLang="zh-CN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0x6A8.DC</a:t>
            </a:r>
            <a:r>
              <a:rPr lang="zh-CN" altLang="zh-CN" dirty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转为二进制数。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736298"/>
            <a:ext cx="7924800" cy="42892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503099" y="4169752"/>
            <a:ext cx="3278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4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5     9        D     E</a:t>
            </a:r>
            <a:endParaRPr lang="zh-CN" altLang="zh-CN" sz="2400" dirty="0">
              <a:solidFill>
                <a:srgbClr val="000099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5064736"/>
            <a:ext cx="9401174" cy="52904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179123" y="5636689"/>
            <a:ext cx="42599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400" dirty="0" smtClean="0">
                <a:solidFill>
                  <a:srgbClr val="000099"/>
                </a:solidFill>
                <a:latin typeface="+mn-ea"/>
                <a:cs typeface="Times New Roman" panose="02020603050405020304" pitchFamily="18" charset="0"/>
              </a:rPr>
              <a:t>6      A       8      D       C</a:t>
            </a:r>
            <a:endParaRPr lang="zh-CN" altLang="zh-CN" sz="2400" dirty="0">
              <a:solidFill>
                <a:srgbClr val="000099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8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rmal&quot;,&quot;Name&quot;:&quot;正常&quot;,&quot;HeaderHeight&quot;:10.0,&quot;FooterHeight&quot;:4.0,&quot;SideMargin&quot;:3.0,&quot;TopMargin&quot;:3.0,&quot;BottomMargin&quot;:3.0,&quot;IntervalMargin&quot;:3.0}"/>
  <p:tag name="ISPRING_ULTRA_SCORM_COURSE_ID" val="00A9D133-BE85-4E3A-94B7-5FDC08C9567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系统信息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千图网PPT模板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33455"/>
      </a:accent1>
      <a:accent2>
        <a:srgbClr val="DCC975"/>
      </a:accent2>
      <a:accent3>
        <a:srgbClr val="2D2C2B"/>
      </a:accent3>
      <a:accent4>
        <a:srgbClr val="076C82"/>
      </a:accent4>
      <a:accent5>
        <a:srgbClr val="033455"/>
      </a:accent5>
      <a:accent6>
        <a:srgbClr val="DCC975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T-.potx" id="{4A92D13C-A814-4E6D-BE81-C73FAC701397}" vid="{A8A14CBA-4815-4B77-AF29-CD6CD64ED56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QT-</Template>
  <TotalTime>2223</TotalTime>
  <Words>5965</Words>
  <Application>Microsoft Office PowerPoint</Application>
  <PresentationFormat>宽屏</PresentationFormat>
  <Paragraphs>1199</Paragraphs>
  <Slides>62</Slides>
  <Notes>62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62</vt:i4>
      </vt:variant>
    </vt:vector>
  </HeadingPairs>
  <TitlesOfParts>
    <vt:vector size="84" baseType="lpstr">
      <vt:lpstr>Kozuka Gothic Pro M</vt:lpstr>
      <vt:lpstr>PMingLiU</vt:lpstr>
      <vt:lpstr>SimSun-ExtB</vt:lpstr>
      <vt:lpstr>等线</vt:lpstr>
      <vt:lpstr>黑体</vt:lpstr>
      <vt:lpstr>华文中宋</vt:lpstr>
      <vt:lpstr>宋体</vt:lpstr>
      <vt:lpstr>微软雅黑</vt:lpstr>
      <vt:lpstr>Arial</vt:lpstr>
      <vt:lpstr>Arial Black</vt:lpstr>
      <vt:lpstr>Arial Narrow</vt:lpstr>
      <vt:lpstr>Calibri</vt:lpstr>
      <vt:lpstr>Impact</vt:lpstr>
      <vt:lpstr>Symbol</vt:lpstr>
      <vt:lpstr>Tahoma</vt:lpstr>
      <vt:lpstr>Times New Roman</vt:lpstr>
      <vt:lpstr>Wingdings</vt:lpstr>
      <vt:lpstr>千图网PPT模板</vt:lpstr>
      <vt:lpstr>BMP 图象</vt:lpstr>
      <vt:lpstr>公式</vt:lpstr>
      <vt:lpstr>BMP 图像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</dc:title>
  <dc:subject/>
  <dc:description/>
  <cp:lastModifiedBy>liuxiaosheng</cp:lastModifiedBy>
  <cp:revision>272</cp:revision>
  <dcterms:created xsi:type="dcterms:W3CDTF">2017-08-26T23:57:29Z</dcterms:created>
  <dcterms:modified xsi:type="dcterms:W3CDTF">2022-10-13T07:18:29Z</dcterms:modified>
</cp:coreProperties>
</file>