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7" r:id="rId3"/>
    <p:sldId id="258" r:id="rId4"/>
    <p:sldId id="285" r:id="rId5"/>
    <p:sldId id="477" r:id="rId6"/>
    <p:sldId id="532" r:id="rId7"/>
    <p:sldId id="531" r:id="rId8"/>
    <p:sldId id="533" r:id="rId9"/>
    <p:sldId id="480" r:id="rId10"/>
    <p:sldId id="484" r:id="rId11"/>
    <p:sldId id="486" r:id="rId12"/>
    <p:sldId id="487" r:id="rId13"/>
    <p:sldId id="485" r:id="rId14"/>
    <p:sldId id="490" r:id="rId15"/>
    <p:sldId id="488" r:id="rId16"/>
    <p:sldId id="489" r:id="rId17"/>
    <p:sldId id="534" r:id="rId18"/>
    <p:sldId id="535" r:id="rId19"/>
    <p:sldId id="424" r:id="rId20"/>
    <p:sldId id="423" r:id="rId21"/>
    <p:sldId id="536" r:id="rId22"/>
    <p:sldId id="499" r:id="rId23"/>
    <p:sldId id="494" r:id="rId24"/>
    <p:sldId id="495" r:id="rId25"/>
    <p:sldId id="500" r:id="rId26"/>
    <p:sldId id="497" r:id="rId27"/>
    <p:sldId id="496" r:id="rId28"/>
    <p:sldId id="501" r:id="rId29"/>
    <p:sldId id="504" r:id="rId30"/>
    <p:sldId id="505" r:id="rId31"/>
    <p:sldId id="506" r:id="rId32"/>
    <p:sldId id="507" r:id="rId33"/>
    <p:sldId id="508" r:id="rId34"/>
    <p:sldId id="509" r:id="rId35"/>
    <p:sldId id="510" r:id="rId36"/>
    <p:sldId id="537" r:id="rId37"/>
    <p:sldId id="538" r:id="rId38"/>
    <p:sldId id="526" r:id="rId39"/>
    <p:sldId id="529" r:id="rId40"/>
    <p:sldId id="528" r:id="rId41"/>
    <p:sldId id="511" r:id="rId42"/>
    <p:sldId id="292" r:id="rId43"/>
    <p:sldId id="368" r:id="rId44"/>
    <p:sldId id="512" r:id="rId45"/>
    <p:sldId id="513" r:id="rId46"/>
    <p:sldId id="514" r:id="rId47"/>
    <p:sldId id="516" r:id="rId48"/>
    <p:sldId id="539" r:id="rId49"/>
    <p:sldId id="515" r:id="rId50"/>
    <p:sldId id="519" r:id="rId51"/>
    <p:sldId id="540" r:id="rId52"/>
    <p:sldId id="517" r:id="rId53"/>
    <p:sldId id="520" r:id="rId54"/>
    <p:sldId id="518" r:id="rId55"/>
    <p:sldId id="522" r:id="rId56"/>
    <p:sldId id="524" r:id="rId57"/>
    <p:sldId id="523" r:id="rId58"/>
    <p:sldId id="525" r:id="rId59"/>
    <p:sldId id="284" r:id="rId60"/>
  </p:sldIdLst>
  <p:sldSz cx="12192000" cy="6858000"/>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314C4C9D-AE76-4E05-B037-5A5DB805C9BD}">
          <p14:sldIdLst>
            <p14:sldId id="256"/>
          </p14:sldIdLst>
        </p14:section>
        <p14:section name="目录页" id="{008E412F-DBDA-49D6-8F52-3723921DFE03}">
          <p14:sldIdLst>
            <p14:sldId id="257"/>
          </p14:sldIdLst>
        </p14:section>
        <p14:section name="过渡页" id="{8A3C5D5E-FAF1-4CC7-AAB2-6446E7D3DE63}">
          <p14:sldIdLst>
            <p14:sldId id="258"/>
            <p14:sldId id="285"/>
            <p14:sldId id="477"/>
            <p14:sldId id="532"/>
            <p14:sldId id="531"/>
            <p14:sldId id="533"/>
            <p14:sldId id="480"/>
            <p14:sldId id="484"/>
            <p14:sldId id="486"/>
            <p14:sldId id="487"/>
            <p14:sldId id="485"/>
            <p14:sldId id="490"/>
            <p14:sldId id="488"/>
            <p14:sldId id="489"/>
            <p14:sldId id="534"/>
            <p14:sldId id="535"/>
            <p14:sldId id="424"/>
            <p14:sldId id="423"/>
            <p14:sldId id="536"/>
            <p14:sldId id="499"/>
            <p14:sldId id="494"/>
            <p14:sldId id="495"/>
            <p14:sldId id="500"/>
            <p14:sldId id="497"/>
            <p14:sldId id="496"/>
            <p14:sldId id="501"/>
            <p14:sldId id="504"/>
            <p14:sldId id="505"/>
            <p14:sldId id="506"/>
            <p14:sldId id="507"/>
            <p14:sldId id="508"/>
            <p14:sldId id="509"/>
            <p14:sldId id="510"/>
            <p14:sldId id="537"/>
            <p14:sldId id="538"/>
            <p14:sldId id="526"/>
            <p14:sldId id="529"/>
            <p14:sldId id="528"/>
            <p14:sldId id="511"/>
            <p14:sldId id="292"/>
            <p14:sldId id="368"/>
            <p14:sldId id="512"/>
            <p14:sldId id="513"/>
            <p14:sldId id="514"/>
            <p14:sldId id="516"/>
            <p14:sldId id="539"/>
            <p14:sldId id="515"/>
            <p14:sldId id="519"/>
            <p14:sldId id="540"/>
            <p14:sldId id="517"/>
            <p14:sldId id="520"/>
            <p14:sldId id="518"/>
            <p14:sldId id="522"/>
            <p14:sldId id="524"/>
            <p14:sldId id="523"/>
            <p14:sldId id="525"/>
          </p14:sldIdLst>
        </p14:section>
        <p14:section name="结束页" id="{98773F69-2DDF-47CC-BD69-D575D8CAAC6E}">
          <p14:sldIdLst>
            <p14:sldId id="284"/>
          </p14:sldIdLst>
        </p14:section>
        <p14:section name="版权页" id="{C8AD3B51-1B7B-4E69-9180-4DEC6400FEC2}">
          <p14:sldIdLst/>
        </p14:section>
      </p14:sectionLst>
    </p:ext>
    <p:ext uri="{EFAFB233-063F-42B5-8137-9DF3F51BA10A}">
      <p15:sldGuideLst xmlns:p15="http://schemas.microsoft.com/office/powerpoint/2012/main">
        <p15:guide id="1" orient="horz" pos="129" userDrawn="1">
          <p15:clr>
            <a:srgbClr val="A4A3A4"/>
          </p15:clr>
        </p15:guide>
        <p15:guide id="2" orient="horz" pos="4190" userDrawn="1">
          <p15:clr>
            <a:srgbClr val="A4A3A4"/>
          </p15:clr>
        </p15:guide>
        <p15:guide id="3" pos="230" userDrawn="1">
          <p15:clr>
            <a:srgbClr val="A4A3A4"/>
          </p15:clr>
        </p15:guide>
        <p15:guide id="4" pos="7449" userDrawn="1">
          <p15:clr>
            <a:srgbClr val="A4A3A4"/>
          </p15:clr>
        </p15:guide>
        <p15:guide id="7" orient="horz" pos="4017" userDrawn="1">
          <p15:clr>
            <a:srgbClr val="A4A3A4"/>
          </p15:clr>
        </p15:guide>
        <p15:guide id="8" orient="horz" pos="3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1DA3"/>
    <a:srgbClr val="CC99FF"/>
    <a:srgbClr val="C3FDFC"/>
    <a:srgbClr val="033455"/>
    <a:srgbClr val="0000CC"/>
    <a:srgbClr val="000099"/>
    <a:srgbClr val="F7B500"/>
    <a:srgbClr val="B74B6F"/>
    <a:srgbClr val="CCDA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47" autoAdjust="0"/>
    <p:restoredTop sz="94618" autoAdjust="0"/>
  </p:normalViewPr>
  <p:slideViewPr>
    <p:cSldViewPr snapToGrid="0" showGuides="1">
      <p:cViewPr>
        <p:scale>
          <a:sx n="90" d="100"/>
          <a:sy n="90" d="100"/>
        </p:scale>
        <p:origin x="307" y="53"/>
      </p:cViewPr>
      <p:guideLst>
        <p:guide orient="horz" pos="129"/>
        <p:guide orient="horz" pos="4190"/>
        <p:guide pos="230"/>
        <p:guide pos="7449"/>
        <p:guide orient="horz" pos="4017"/>
        <p:guide orient="horz" pos="3884"/>
      </p:guideLst>
    </p:cSldViewPr>
  </p:slideViewPr>
  <p:notesTextViewPr>
    <p:cViewPr>
      <p:scale>
        <a:sx n="1" d="1"/>
        <a:sy n="1" d="1"/>
      </p:scale>
      <p:origin x="0" y="0"/>
    </p:cViewPr>
  </p:notesTextViewPr>
  <p:sorterViewPr>
    <p:cViewPr>
      <p:scale>
        <a:sx n="100" d="100"/>
        <a:sy n="100" d="100"/>
      </p:scale>
      <p:origin x="0" y="-2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emf"/><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emf"/><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emf"/><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2022-11-03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229973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修改 完成后关闭编辑母版即可。</a:t>
            </a:r>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84842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147820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888994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2089404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4004133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2159878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16</a:t>
            </a:fld>
            <a:endParaRPr lang="zh-CN" altLang="en-US"/>
          </a:p>
        </p:txBody>
      </p:sp>
    </p:spTree>
    <p:extLst>
      <p:ext uri="{BB962C8B-B14F-4D97-AF65-F5344CB8AC3E}">
        <p14:creationId xmlns:p14="http://schemas.microsoft.com/office/powerpoint/2010/main" val="3628018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17</a:t>
            </a:fld>
            <a:endParaRPr lang="zh-CN" altLang="en-US"/>
          </a:p>
        </p:txBody>
      </p:sp>
    </p:spTree>
    <p:extLst>
      <p:ext uri="{BB962C8B-B14F-4D97-AF65-F5344CB8AC3E}">
        <p14:creationId xmlns:p14="http://schemas.microsoft.com/office/powerpoint/2010/main" val="1715814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18</a:t>
            </a:fld>
            <a:endParaRPr lang="zh-CN" altLang="en-US"/>
          </a:p>
        </p:txBody>
      </p:sp>
    </p:spTree>
    <p:extLst>
      <p:ext uri="{BB962C8B-B14F-4D97-AF65-F5344CB8AC3E}">
        <p14:creationId xmlns:p14="http://schemas.microsoft.com/office/powerpoint/2010/main" val="2011783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19</a:t>
            </a:fld>
            <a:endParaRPr lang="zh-CN" altLang="en-US"/>
          </a:p>
        </p:txBody>
      </p:sp>
    </p:spTree>
    <p:extLst>
      <p:ext uri="{BB962C8B-B14F-4D97-AF65-F5344CB8AC3E}">
        <p14:creationId xmlns:p14="http://schemas.microsoft.com/office/powerpoint/2010/main" val="240720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extLst>
      <p:ext uri="{BB962C8B-B14F-4D97-AF65-F5344CB8AC3E}">
        <p14:creationId xmlns:p14="http://schemas.microsoft.com/office/powerpoint/2010/main" val="2135724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20</a:t>
            </a:fld>
            <a:endParaRPr lang="zh-CN" altLang="en-US"/>
          </a:p>
        </p:txBody>
      </p:sp>
    </p:spTree>
    <p:extLst>
      <p:ext uri="{BB962C8B-B14F-4D97-AF65-F5344CB8AC3E}">
        <p14:creationId xmlns:p14="http://schemas.microsoft.com/office/powerpoint/2010/main" val="73695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21</a:t>
            </a:fld>
            <a:endParaRPr lang="zh-CN" altLang="en-US"/>
          </a:p>
        </p:txBody>
      </p:sp>
    </p:spTree>
    <p:extLst>
      <p:ext uri="{BB962C8B-B14F-4D97-AF65-F5344CB8AC3E}">
        <p14:creationId xmlns:p14="http://schemas.microsoft.com/office/powerpoint/2010/main" val="1451766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22</a:t>
            </a:fld>
            <a:endParaRPr lang="zh-CN" altLang="en-US"/>
          </a:p>
        </p:txBody>
      </p:sp>
    </p:spTree>
    <p:extLst>
      <p:ext uri="{BB962C8B-B14F-4D97-AF65-F5344CB8AC3E}">
        <p14:creationId xmlns:p14="http://schemas.microsoft.com/office/powerpoint/2010/main" val="2310609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23</a:t>
            </a:fld>
            <a:endParaRPr lang="zh-CN" altLang="en-US"/>
          </a:p>
        </p:txBody>
      </p:sp>
    </p:spTree>
    <p:extLst>
      <p:ext uri="{BB962C8B-B14F-4D97-AF65-F5344CB8AC3E}">
        <p14:creationId xmlns:p14="http://schemas.microsoft.com/office/powerpoint/2010/main" val="959404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24</a:t>
            </a:fld>
            <a:endParaRPr lang="zh-CN" altLang="en-US"/>
          </a:p>
        </p:txBody>
      </p:sp>
    </p:spTree>
    <p:extLst>
      <p:ext uri="{BB962C8B-B14F-4D97-AF65-F5344CB8AC3E}">
        <p14:creationId xmlns:p14="http://schemas.microsoft.com/office/powerpoint/2010/main" val="3325338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25</a:t>
            </a:fld>
            <a:endParaRPr lang="zh-CN" altLang="en-US"/>
          </a:p>
        </p:txBody>
      </p:sp>
    </p:spTree>
    <p:extLst>
      <p:ext uri="{BB962C8B-B14F-4D97-AF65-F5344CB8AC3E}">
        <p14:creationId xmlns:p14="http://schemas.microsoft.com/office/powerpoint/2010/main" val="3069510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26</a:t>
            </a:fld>
            <a:endParaRPr lang="zh-CN" altLang="en-US"/>
          </a:p>
        </p:txBody>
      </p:sp>
    </p:spTree>
    <p:extLst>
      <p:ext uri="{BB962C8B-B14F-4D97-AF65-F5344CB8AC3E}">
        <p14:creationId xmlns:p14="http://schemas.microsoft.com/office/powerpoint/2010/main" val="2289317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27</a:t>
            </a:fld>
            <a:endParaRPr lang="zh-CN" altLang="en-US"/>
          </a:p>
        </p:txBody>
      </p:sp>
    </p:spTree>
    <p:extLst>
      <p:ext uri="{BB962C8B-B14F-4D97-AF65-F5344CB8AC3E}">
        <p14:creationId xmlns:p14="http://schemas.microsoft.com/office/powerpoint/2010/main" val="1506259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28</a:t>
            </a:fld>
            <a:endParaRPr lang="zh-CN" altLang="en-US"/>
          </a:p>
        </p:txBody>
      </p:sp>
    </p:spTree>
    <p:extLst>
      <p:ext uri="{BB962C8B-B14F-4D97-AF65-F5344CB8AC3E}">
        <p14:creationId xmlns:p14="http://schemas.microsoft.com/office/powerpoint/2010/main" val="1619531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29</a:t>
            </a:fld>
            <a:endParaRPr lang="zh-CN" altLang="en-US"/>
          </a:p>
        </p:txBody>
      </p:sp>
    </p:spTree>
    <p:extLst>
      <p:ext uri="{BB962C8B-B14F-4D97-AF65-F5344CB8AC3E}">
        <p14:creationId xmlns:p14="http://schemas.microsoft.com/office/powerpoint/2010/main" val="192015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extLst>
      <p:ext uri="{BB962C8B-B14F-4D97-AF65-F5344CB8AC3E}">
        <p14:creationId xmlns:p14="http://schemas.microsoft.com/office/powerpoint/2010/main" val="3412043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30</a:t>
            </a:fld>
            <a:endParaRPr lang="zh-CN" altLang="en-US"/>
          </a:p>
        </p:txBody>
      </p:sp>
    </p:spTree>
    <p:extLst>
      <p:ext uri="{BB962C8B-B14F-4D97-AF65-F5344CB8AC3E}">
        <p14:creationId xmlns:p14="http://schemas.microsoft.com/office/powerpoint/2010/main" val="4179230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31</a:t>
            </a:fld>
            <a:endParaRPr lang="zh-CN" altLang="en-US"/>
          </a:p>
        </p:txBody>
      </p:sp>
    </p:spTree>
    <p:extLst>
      <p:ext uri="{BB962C8B-B14F-4D97-AF65-F5344CB8AC3E}">
        <p14:creationId xmlns:p14="http://schemas.microsoft.com/office/powerpoint/2010/main" val="4203286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32</a:t>
            </a:fld>
            <a:endParaRPr lang="zh-CN" altLang="en-US"/>
          </a:p>
        </p:txBody>
      </p:sp>
    </p:spTree>
    <p:extLst>
      <p:ext uri="{BB962C8B-B14F-4D97-AF65-F5344CB8AC3E}">
        <p14:creationId xmlns:p14="http://schemas.microsoft.com/office/powerpoint/2010/main" val="1838162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33</a:t>
            </a:fld>
            <a:endParaRPr lang="zh-CN" altLang="en-US"/>
          </a:p>
        </p:txBody>
      </p:sp>
    </p:spTree>
    <p:extLst>
      <p:ext uri="{BB962C8B-B14F-4D97-AF65-F5344CB8AC3E}">
        <p14:creationId xmlns:p14="http://schemas.microsoft.com/office/powerpoint/2010/main" val="1946500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34</a:t>
            </a:fld>
            <a:endParaRPr lang="zh-CN" altLang="en-US"/>
          </a:p>
        </p:txBody>
      </p:sp>
    </p:spTree>
    <p:extLst>
      <p:ext uri="{BB962C8B-B14F-4D97-AF65-F5344CB8AC3E}">
        <p14:creationId xmlns:p14="http://schemas.microsoft.com/office/powerpoint/2010/main" val="764817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35</a:t>
            </a:fld>
            <a:endParaRPr lang="zh-CN" altLang="en-US"/>
          </a:p>
        </p:txBody>
      </p:sp>
    </p:spTree>
    <p:extLst>
      <p:ext uri="{BB962C8B-B14F-4D97-AF65-F5344CB8AC3E}">
        <p14:creationId xmlns:p14="http://schemas.microsoft.com/office/powerpoint/2010/main" val="1532401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36</a:t>
            </a:fld>
            <a:endParaRPr lang="zh-CN" altLang="en-US"/>
          </a:p>
        </p:txBody>
      </p:sp>
    </p:spTree>
    <p:extLst>
      <p:ext uri="{BB962C8B-B14F-4D97-AF65-F5344CB8AC3E}">
        <p14:creationId xmlns:p14="http://schemas.microsoft.com/office/powerpoint/2010/main" val="3881499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37</a:t>
            </a:fld>
            <a:endParaRPr lang="zh-CN" altLang="en-US"/>
          </a:p>
        </p:txBody>
      </p:sp>
    </p:spTree>
    <p:extLst>
      <p:ext uri="{BB962C8B-B14F-4D97-AF65-F5344CB8AC3E}">
        <p14:creationId xmlns:p14="http://schemas.microsoft.com/office/powerpoint/2010/main" val="4203068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38</a:t>
            </a:fld>
            <a:endParaRPr lang="zh-CN" altLang="en-US"/>
          </a:p>
        </p:txBody>
      </p:sp>
    </p:spTree>
    <p:extLst>
      <p:ext uri="{BB962C8B-B14F-4D97-AF65-F5344CB8AC3E}">
        <p14:creationId xmlns:p14="http://schemas.microsoft.com/office/powerpoint/2010/main" val="190411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39</a:t>
            </a:fld>
            <a:endParaRPr lang="zh-CN" altLang="en-US"/>
          </a:p>
        </p:txBody>
      </p:sp>
    </p:spTree>
    <p:extLst>
      <p:ext uri="{BB962C8B-B14F-4D97-AF65-F5344CB8AC3E}">
        <p14:creationId xmlns:p14="http://schemas.microsoft.com/office/powerpoint/2010/main" val="3957205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3226217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40</a:t>
            </a:fld>
            <a:endParaRPr lang="zh-CN" altLang="en-US"/>
          </a:p>
        </p:txBody>
      </p:sp>
    </p:spTree>
    <p:extLst>
      <p:ext uri="{BB962C8B-B14F-4D97-AF65-F5344CB8AC3E}">
        <p14:creationId xmlns:p14="http://schemas.microsoft.com/office/powerpoint/2010/main" val="4199339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41</a:t>
            </a:fld>
            <a:endParaRPr lang="zh-CN" altLang="en-US"/>
          </a:p>
        </p:txBody>
      </p:sp>
    </p:spTree>
    <p:extLst>
      <p:ext uri="{BB962C8B-B14F-4D97-AF65-F5344CB8AC3E}">
        <p14:creationId xmlns:p14="http://schemas.microsoft.com/office/powerpoint/2010/main" val="2409947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42</a:t>
            </a:fld>
            <a:endParaRPr lang="zh-CN" altLang="en-US"/>
          </a:p>
        </p:txBody>
      </p:sp>
    </p:spTree>
    <p:extLst>
      <p:ext uri="{BB962C8B-B14F-4D97-AF65-F5344CB8AC3E}">
        <p14:creationId xmlns:p14="http://schemas.microsoft.com/office/powerpoint/2010/main" val="2668437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43</a:t>
            </a:fld>
            <a:endParaRPr lang="zh-CN" altLang="en-US"/>
          </a:p>
        </p:txBody>
      </p:sp>
    </p:spTree>
    <p:extLst>
      <p:ext uri="{BB962C8B-B14F-4D97-AF65-F5344CB8AC3E}">
        <p14:creationId xmlns:p14="http://schemas.microsoft.com/office/powerpoint/2010/main" val="1707156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44</a:t>
            </a:fld>
            <a:endParaRPr lang="zh-CN" altLang="en-US"/>
          </a:p>
        </p:txBody>
      </p:sp>
    </p:spTree>
    <p:extLst>
      <p:ext uri="{BB962C8B-B14F-4D97-AF65-F5344CB8AC3E}">
        <p14:creationId xmlns:p14="http://schemas.microsoft.com/office/powerpoint/2010/main" val="2019922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45</a:t>
            </a:fld>
            <a:endParaRPr lang="zh-CN" altLang="en-US"/>
          </a:p>
        </p:txBody>
      </p:sp>
    </p:spTree>
    <p:extLst>
      <p:ext uri="{BB962C8B-B14F-4D97-AF65-F5344CB8AC3E}">
        <p14:creationId xmlns:p14="http://schemas.microsoft.com/office/powerpoint/2010/main" val="15556490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46</a:t>
            </a:fld>
            <a:endParaRPr lang="zh-CN" altLang="en-US"/>
          </a:p>
        </p:txBody>
      </p:sp>
    </p:spTree>
    <p:extLst>
      <p:ext uri="{BB962C8B-B14F-4D97-AF65-F5344CB8AC3E}">
        <p14:creationId xmlns:p14="http://schemas.microsoft.com/office/powerpoint/2010/main" val="18148576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47</a:t>
            </a:fld>
            <a:endParaRPr lang="zh-CN" altLang="en-US"/>
          </a:p>
        </p:txBody>
      </p:sp>
    </p:spTree>
    <p:extLst>
      <p:ext uri="{BB962C8B-B14F-4D97-AF65-F5344CB8AC3E}">
        <p14:creationId xmlns:p14="http://schemas.microsoft.com/office/powerpoint/2010/main" val="27544423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48</a:t>
            </a:fld>
            <a:endParaRPr lang="zh-CN" altLang="en-US"/>
          </a:p>
        </p:txBody>
      </p:sp>
    </p:spTree>
    <p:extLst>
      <p:ext uri="{BB962C8B-B14F-4D97-AF65-F5344CB8AC3E}">
        <p14:creationId xmlns:p14="http://schemas.microsoft.com/office/powerpoint/2010/main" val="2162420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49</a:t>
            </a:fld>
            <a:endParaRPr lang="zh-CN" altLang="en-US"/>
          </a:p>
        </p:txBody>
      </p:sp>
    </p:spTree>
    <p:extLst>
      <p:ext uri="{BB962C8B-B14F-4D97-AF65-F5344CB8AC3E}">
        <p14:creationId xmlns:p14="http://schemas.microsoft.com/office/powerpoint/2010/main" val="112776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17326139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50</a:t>
            </a:fld>
            <a:endParaRPr lang="zh-CN" altLang="en-US"/>
          </a:p>
        </p:txBody>
      </p:sp>
    </p:spTree>
    <p:extLst>
      <p:ext uri="{BB962C8B-B14F-4D97-AF65-F5344CB8AC3E}">
        <p14:creationId xmlns:p14="http://schemas.microsoft.com/office/powerpoint/2010/main" val="7175121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51</a:t>
            </a:fld>
            <a:endParaRPr lang="zh-CN" altLang="en-US"/>
          </a:p>
        </p:txBody>
      </p:sp>
    </p:spTree>
    <p:extLst>
      <p:ext uri="{BB962C8B-B14F-4D97-AF65-F5344CB8AC3E}">
        <p14:creationId xmlns:p14="http://schemas.microsoft.com/office/powerpoint/2010/main" val="3082279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52</a:t>
            </a:fld>
            <a:endParaRPr lang="zh-CN" altLang="en-US"/>
          </a:p>
        </p:txBody>
      </p:sp>
    </p:spTree>
    <p:extLst>
      <p:ext uri="{BB962C8B-B14F-4D97-AF65-F5344CB8AC3E}">
        <p14:creationId xmlns:p14="http://schemas.microsoft.com/office/powerpoint/2010/main" val="2938420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53</a:t>
            </a:fld>
            <a:endParaRPr lang="zh-CN" altLang="en-US"/>
          </a:p>
        </p:txBody>
      </p:sp>
    </p:spTree>
    <p:extLst>
      <p:ext uri="{BB962C8B-B14F-4D97-AF65-F5344CB8AC3E}">
        <p14:creationId xmlns:p14="http://schemas.microsoft.com/office/powerpoint/2010/main" val="37976998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54</a:t>
            </a:fld>
            <a:endParaRPr lang="zh-CN" altLang="en-US"/>
          </a:p>
        </p:txBody>
      </p:sp>
    </p:spTree>
    <p:extLst>
      <p:ext uri="{BB962C8B-B14F-4D97-AF65-F5344CB8AC3E}">
        <p14:creationId xmlns:p14="http://schemas.microsoft.com/office/powerpoint/2010/main" val="27311267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55</a:t>
            </a:fld>
            <a:endParaRPr lang="zh-CN" altLang="en-US"/>
          </a:p>
        </p:txBody>
      </p:sp>
    </p:spTree>
    <p:extLst>
      <p:ext uri="{BB962C8B-B14F-4D97-AF65-F5344CB8AC3E}">
        <p14:creationId xmlns:p14="http://schemas.microsoft.com/office/powerpoint/2010/main" val="5440704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56</a:t>
            </a:fld>
            <a:endParaRPr lang="zh-CN" altLang="en-US"/>
          </a:p>
        </p:txBody>
      </p:sp>
    </p:spTree>
    <p:extLst>
      <p:ext uri="{BB962C8B-B14F-4D97-AF65-F5344CB8AC3E}">
        <p14:creationId xmlns:p14="http://schemas.microsoft.com/office/powerpoint/2010/main" val="9026854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57</a:t>
            </a:fld>
            <a:endParaRPr lang="zh-CN" altLang="en-US"/>
          </a:p>
        </p:txBody>
      </p:sp>
    </p:spTree>
    <p:extLst>
      <p:ext uri="{BB962C8B-B14F-4D97-AF65-F5344CB8AC3E}">
        <p14:creationId xmlns:p14="http://schemas.microsoft.com/office/powerpoint/2010/main" val="15119043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58</a:t>
            </a:fld>
            <a:endParaRPr lang="zh-CN" altLang="en-US"/>
          </a:p>
        </p:txBody>
      </p:sp>
    </p:spTree>
    <p:extLst>
      <p:ext uri="{BB962C8B-B14F-4D97-AF65-F5344CB8AC3E}">
        <p14:creationId xmlns:p14="http://schemas.microsoft.com/office/powerpoint/2010/main" val="15052829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修改 完成后关闭编辑母版即可。</a:t>
            </a:r>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59</a:t>
            </a:fld>
            <a:endParaRPr lang="zh-CN" altLang="en-US"/>
          </a:p>
        </p:txBody>
      </p:sp>
    </p:spTree>
    <p:extLst>
      <p:ext uri="{BB962C8B-B14F-4D97-AF65-F5344CB8AC3E}">
        <p14:creationId xmlns:p14="http://schemas.microsoft.com/office/powerpoint/2010/main" val="30242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3313665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384507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551632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101537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尾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682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538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28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2" name="文本框 1"/>
          <p:cNvSpPr txBox="1"/>
          <p:nvPr userDrawn="1"/>
        </p:nvSpPr>
        <p:spPr>
          <a:xfrm>
            <a:off x="10493829" y="6443180"/>
            <a:ext cx="1611085" cy="394210"/>
          </a:xfrm>
          <a:prstGeom prst="rect">
            <a:avLst/>
          </a:prstGeom>
          <a:noFill/>
        </p:spPr>
        <p:txBody>
          <a:bodyPr wrap="square" rtlCol="0" anchor="ctr">
            <a:spAutoFit/>
          </a:bodyPr>
          <a:lstStyle/>
          <a:p>
            <a:pPr algn="ctr">
              <a:lnSpc>
                <a:spcPct val="120000"/>
              </a:lnSpc>
            </a:pPr>
            <a:fld id="{FC915648-D7D8-4D47-AF2E-2616F9195BD5}" type="slidenum">
              <a:rPr lang="zh-CN" altLang="en-US" smtClean="0">
                <a:solidFill>
                  <a:schemeClr val="tx1">
                    <a:lumMod val="75000"/>
                    <a:lumOff val="25000"/>
                  </a:schemeClr>
                </a:solidFill>
              </a:rPr>
              <a:pPr algn="ctr">
                <a:lnSpc>
                  <a:spcPct val="120000"/>
                </a:lnSpc>
              </a:pPr>
              <a:t>‹#›</a:t>
            </a:fld>
            <a:endParaRPr lang="zh-CN" altLang="en-US" dirty="0" smtClean="0">
              <a:solidFill>
                <a:schemeClr val="tx1">
                  <a:lumMod val="75000"/>
                  <a:lumOff val="25000"/>
                </a:schemeClr>
              </a:solidFill>
            </a:endParaRPr>
          </a:p>
        </p:txBody>
      </p:sp>
    </p:spTree>
    <p:extLst>
      <p:ext uri="{BB962C8B-B14F-4D97-AF65-F5344CB8AC3E}">
        <p14:creationId xmlns:p14="http://schemas.microsoft.com/office/powerpoint/2010/main" val="1196259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98872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7" r:id="rId3"/>
    <p:sldLayoutId id="2147483672" r:id="rId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notesSlide" Target="../notesSlides/notesSlide33.xml"/><Relationship Id="rId7" Type="http://schemas.openxmlformats.org/officeDocument/2006/relationships/image" Target="../media/image35.jpe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3.png"/><Relationship Id="rId5" Type="http://schemas.openxmlformats.org/officeDocument/2006/relationships/oleObject" Target="../embeddings/oleObject1.bin"/><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5.xml"/><Relationship Id="rId7" Type="http://schemas.openxmlformats.org/officeDocument/2006/relationships/image" Target="../media/image38.e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7.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9.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34.png"/><Relationship Id="rId3" Type="http://schemas.openxmlformats.org/officeDocument/2006/relationships/notesSlide" Target="../notesSlides/notesSlide36.xml"/><Relationship Id="rId7" Type="http://schemas.openxmlformats.org/officeDocument/2006/relationships/image" Target="../media/image38.emf"/><Relationship Id="rId12" Type="http://schemas.openxmlformats.org/officeDocument/2006/relationships/image" Target="../media/image42.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41.png"/><Relationship Id="rId5" Type="http://schemas.openxmlformats.org/officeDocument/2006/relationships/image" Target="../media/image37.emf"/><Relationship Id="rId10" Type="http://schemas.openxmlformats.org/officeDocument/2006/relationships/image" Target="../media/image40.png"/><Relationship Id="rId4" Type="http://schemas.openxmlformats.org/officeDocument/2006/relationships/oleObject" Target="../embeddings/oleObject2.bin"/><Relationship Id="rId9" Type="http://schemas.openxmlformats.org/officeDocument/2006/relationships/image" Target="../media/image39.wmf"/></Relationships>
</file>

<file path=ppt/slides/_rels/slide3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37.xml"/><Relationship Id="rId7" Type="http://schemas.openxmlformats.org/officeDocument/2006/relationships/image" Target="../media/image38.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3.bin"/><Relationship Id="rId5" Type="http://schemas.openxmlformats.org/officeDocument/2006/relationships/image" Target="../media/image37.emf"/><Relationship Id="rId10" Type="http://schemas.openxmlformats.org/officeDocument/2006/relationships/image" Target="../media/image39.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52.png"/><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59.jpeg"/></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s3.baidu.com/-fo3dSag_xI4khGko9WTAnF6hhy/baike/s%3D220/sign=c6dc62ef0ef3d7ca08f63874c21dbe3c/ac345982b2b7d0a2520a214cc9ef76094a369a1b.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146782" y="172899"/>
            <a:ext cx="1243061" cy="1260247"/>
          </a:xfrm>
          <a:prstGeom prst="rect">
            <a:avLst/>
          </a:prstGeom>
          <a:noFill/>
          <a:extLst>
            <a:ext uri="{909E8E84-426E-40DD-AFC4-6F175D3DCCD1}">
              <a14:hiddenFill xmlns:a14="http://schemas.microsoft.com/office/drawing/2010/main">
                <a:solidFill>
                  <a:srgbClr val="FFFFFF"/>
                </a:solidFill>
              </a14:hiddenFill>
            </a:ext>
          </a:extLst>
        </p:spPr>
      </p:pic>
      <p:sp>
        <p:nvSpPr>
          <p:cNvPr id="2" name="PA_矩形 259">
            <a:extLst>
              <a:ext uri="{FF2B5EF4-FFF2-40B4-BE49-F238E27FC236}">
                <a16:creationId xmlns:a16="http://schemas.microsoft.com/office/drawing/2014/main" id="{E9658C39-C617-44C2-9612-E2A79A297F5A}"/>
              </a:ext>
            </a:extLst>
          </p:cNvPr>
          <p:cNvSpPr>
            <a:spLocks noChangeArrowheads="1"/>
          </p:cNvSpPr>
          <p:nvPr>
            <p:custDataLst>
              <p:tags r:id="rId1"/>
            </p:custDataLst>
          </p:nvPr>
        </p:nvSpPr>
        <p:spPr bwMode="auto">
          <a:xfrm>
            <a:off x="4866521" y="2593601"/>
            <a:ext cx="6859228" cy="830997"/>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zh-CN" altLang="en-US" sz="5400" b="1" kern="5000" spc="300" dirty="0" smtClean="0">
                <a:solidFill>
                  <a:sysClr val="windowText" lastClr="000000"/>
                </a:solidFill>
                <a:cs typeface="Arial" panose="020B0604020202020204" pitchFamily="34" charset="0"/>
              </a:rPr>
              <a:t>组合逻辑电路</a:t>
            </a:r>
            <a:endParaRPr lang="zh-CN" altLang="en-US" sz="5400" b="1" kern="5000" spc="300" dirty="0">
              <a:solidFill>
                <a:sysClr val="windowText" lastClr="000000"/>
              </a:solidFill>
              <a:cs typeface="Arial" panose="020B0604020202020204" pitchFamily="34" charset="0"/>
            </a:endParaRPr>
          </a:p>
        </p:txBody>
      </p:sp>
      <p:pic>
        <p:nvPicPr>
          <p:cNvPr id="11" name="图片 10">
            <a:extLst>
              <a:ext uri="{FF2B5EF4-FFF2-40B4-BE49-F238E27FC236}">
                <a16:creationId xmlns:a16="http://schemas.microsoft.com/office/drawing/2014/main" id="{7F9E8E92-6587-48DD-B299-370A81BE0A84}"/>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flipH="1">
            <a:off x="72428" y="928356"/>
            <a:ext cx="5207913" cy="4748543"/>
          </a:xfrm>
          <a:prstGeom prst="rect">
            <a:avLst/>
          </a:prstGeom>
        </p:spPr>
      </p:pic>
      <p:grpSp>
        <p:nvGrpSpPr>
          <p:cNvPr id="16" name="组合 15">
            <a:extLst>
              <a:ext uri="{FF2B5EF4-FFF2-40B4-BE49-F238E27FC236}">
                <a16:creationId xmlns:a16="http://schemas.microsoft.com/office/drawing/2014/main" id="{BFF94A7B-57E5-4D8B-B01C-2C7B7F50E83E}"/>
              </a:ext>
            </a:extLst>
          </p:cNvPr>
          <p:cNvGrpSpPr/>
          <p:nvPr/>
        </p:nvGrpSpPr>
        <p:grpSpPr>
          <a:xfrm>
            <a:off x="0" y="5645729"/>
            <a:ext cx="12192000" cy="1244334"/>
            <a:chOff x="0" y="5645729"/>
            <a:chExt cx="12192000" cy="1244334"/>
          </a:xfrm>
        </p:grpSpPr>
        <p:sp>
          <p:nvSpPr>
            <p:cNvPr id="14" name="矩形 13">
              <a:extLst>
                <a:ext uri="{FF2B5EF4-FFF2-40B4-BE49-F238E27FC236}">
                  <a16:creationId xmlns:a16="http://schemas.microsoft.com/office/drawing/2014/main" id="{DAC68F4A-44F1-4603-A383-D56F83DF97ED}"/>
                </a:ext>
              </a:extLst>
            </p:cNvPr>
            <p:cNvSpPr/>
            <p:nvPr/>
          </p:nvSpPr>
          <p:spPr>
            <a:xfrm>
              <a:off x="0" y="5676899"/>
              <a:ext cx="12192000" cy="1213164"/>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0BE2E99-B319-4F6F-A039-AB9C5DECCCB1}"/>
                </a:ext>
              </a:extLst>
            </p:cNvPr>
            <p:cNvSpPr/>
            <p:nvPr/>
          </p:nvSpPr>
          <p:spPr>
            <a:xfrm>
              <a:off x="0" y="5645729"/>
              <a:ext cx="12192000" cy="304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PA_矩形 259">
            <a:extLst>
              <a:ext uri="{FF2B5EF4-FFF2-40B4-BE49-F238E27FC236}">
                <a16:creationId xmlns:a16="http://schemas.microsoft.com/office/drawing/2014/main" id="{58F6E0B6-B992-4A1D-B9FD-C581906ED4A1}"/>
              </a:ext>
            </a:extLst>
          </p:cNvPr>
          <p:cNvSpPr>
            <a:spLocks noChangeArrowheads="1"/>
          </p:cNvSpPr>
          <p:nvPr>
            <p:custDataLst>
              <p:tags r:id="rId2"/>
            </p:custDataLst>
          </p:nvPr>
        </p:nvSpPr>
        <p:spPr bwMode="auto">
          <a:xfrm>
            <a:off x="4904362" y="6367572"/>
            <a:ext cx="6069212" cy="246221"/>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sz="1600" dirty="0" smtClean="0">
                <a:solidFill>
                  <a:schemeClr val="bg1"/>
                </a:solidFill>
                <a:cs typeface="Arial" panose="020B0604020202020204" pitchFamily="34" charset="0"/>
              </a:rPr>
              <a:t>2022</a:t>
            </a:r>
            <a:r>
              <a:rPr lang="zh-CN" altLang="en-US" sz="1600" dirty="0" smtClean="0">
                <a:solidFill>
                  <a:schemeClr val="bg1"/>
                </a:solidFill>
                <a:cs typeface="Arial" panose="020B0604020202020204" pitchFamily="34" charset="0"/>
              </a:rPr>
              <a:t>年</a:t>
            </a:r>
            <a:r>
              <a:rPr lang="en-US" altLang="zh-CN" sz="1600" dirty="0" smtClean="0">
                <a:solidFill>
                  <a:schemeClr val="bg1"/>
                </a:solidFill>
                <a:cs typeface="Arial" panose="020B0604020202020204" pitchFamily="34" charset="0"/>
              </a:rPr>
              <a:t>2</a:t>
            </a:r>
            <a:r>
              <a:rPr lang="zh-CN" altLang="en-US" sz="1600" dirty="0" smtClean="0">
                <a:solidFill>
                  <a:schemeClr val="bg1"/>
                </a:solidFill>
                <a:cs typeface="Arial" panose="020B0604020202020204" pitchFamily="34" charset="0"/>
              </a:rPr>
              <a:t>月</a:t>
            </a:r>
            <a:r>
              <a:rPr lang="en-US" altLang="zh-CN" sz="1600" dirty="0" smtClean="0">
                <a:solidFill>
                  <a:schemeClr val="bg1"/>
                </a:solidFill>
                <a:cs typeface="Arial" panose="020B0604020202020204" pitchFamily="34" charset="0"/>
              </a:rPr>
              <a:t>19</a:t>
            </a:r>
            <a:r>
              <a:rPr lang="zh-CN" altLang="en-US" sz="1600" dirty="0" smtClean="0">
                <a:solidFill>
                  <a:schemeClr val="bg1"/>
                </a:solidFill>
                <a:cs typeface="Arial" panose="020B0604020202020204" pitchFamily="34" charset="0"/>
              </a:rPr>
              <a:t>日星期六</a:t>
            </a:r>
            <a:r>
              <a:rPr lang="en-US" altLang="zh-CN" sz="1600" dirty="0" smtClean="0">
                <a:solidFill>
                  <a:schemeClr val="bg1"/>
                </a:solidFill>
                <a:cs typeface="Arial" panose="020B0604020202020204" pitchFamily="34" charset="0"/>
              </a:rPr>
              <a:t>3</a:t>
            </a:r>
            <a:r>
              <a:rPr lang="zh-CN" altLang="en-US" sz="1600" dirty="0" smtClean="0">
                <a:solidFill>
                  <a:schemeClr val="bg1"/>
                </a:solidFill>
                <a:cs typeface="Arial" panose="020B0604020202020204" pitchFamily="34" charset="0"/>
              </a:rPr>
              <a:t>时</a:t>
            </a:r>
            <a:r>
              <a:rPr lang="en-US" altLang="zh-CN" sz="1600" dirty="0" smtClean="0">
                <a:solidFill>
                  <a:schemeClr val="bg1"/>
                </a:solidFill>
                <a:cs typeface="Arial" panose="020B0604020202020204" pitchFamily="34" charset="0"/>
              </a:rPr>
              <a:t>23</a:t>
            </a:r>
            <a:r>
              <a:rPr lang="zh-CN" altLang="en-US" sz="1600" dirty="0" smtClean="0">
                <a:solidFill>
                  <a:schemeClr val="bg1"/>
                </a:solidFill>
                <a:cs typeface="Arial" panose="020B0604020202020204" pitchFamily="34" charset="0"/>
              </a:rPr>
              <a:t>分</a:t>
            </a:r>
            <a:r>
              <a:rPr lang="en-US" altLang="zh-CN" sz="1600" dirty="0" smtClean="0">
                <a:solidFill>
                  <a:schemeClr val="bg1"/>
                </a:solidFill>
                <a:cs typeface="Arial" panose="020B0604020202020204" pitchFamily="34" charset="0"/>
              </a:rPr>
              <a:t>44</a:t>
            </a:r>
            <a:r>
              <a:rPr lang="zh-CN" altLang="en-US" sz="1600" dirty="0" smtClean="0">
                <a:solidFill>
                  <a:schemeClr val="bg1"/>
                </a:solidFill>
                <a:cs typeface="Arial" panose="020B0604020202020204" pitchFamily="34" charset="0"/>
              </a:rPr>
              <a:t>秒</a:t>
            </a:r>
            <a:endParaRPr lang="en-US" altLang="zh-CN" sz="1600" dirty="0">
              <a:solidFill>
                <a:schemeClr val="bg1"/>
              </a:solidFill>
              <a:cs typeface="Arial" panose="020B0604020202020204" pitchFamily="34" charset="0"/>
            </a:endParaRPr>
          </a:p>
        </p:txBody>
      </p:sp>
      <p:sp>
        <p:nvSpPr>
          <p:cNvPr id="10" name="文本框 66">
            <a:extLst>
              <a:ext uri="{FF2B5EF4-FFF2-40B4-BE49-F238E27FC236}">
                <a16:creationId xmlns:a16="http://schemas.microsoft.com/office/drawing/2014/main" id="{2674166A-B663-4F67-AF25-35CD6EC9A935}"/>
              </a:ext>
            </a:extLst>
          </p:cNvPr>
          <p:cNvSpPr txBox="1">
            <a:spLocks noChangeArrowheads="1"/>
          </p:cNvSpPr>
          <p:nvPr/>
        </p:nvSpPr>
        <p:spPr bwMode="auto">
          <a:xfrm>
            <a:off x="5943600" y="4304331"/>
            <a:ext cx="58876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spcBef>
                <a:spcPts val="0"/>
              </a:spcBef>
              <a:spcAft>
                <a:spcPts val="0"/>
              </a:spcAft>
              <a:buClrTx/>
              <a:buSzTx/>
              <a:buFontTx/>
              <a:buNone/>
              <a:tabLst/>
              <a:defRPr/>
            </a:pPr>
            <a:r>
              <a:rPr kumimoji="0" lang="zh-CN" altLang="en-US" sz="2400" b="0" i="0" u="none" strike="noStrike" kern="1200" cap="none" spc="0" normalizeH="0" baseline="0" noProof="0" dirty="0" smtClean="0">
                <a:ln>
                  <a:noFill/>
                </a:ln>
                <a:effectLst/>
                <a:uLnTx/>
                <a:uFillTx/>
                <a:latin typeface="Arial Black"/>
                <a:ea typeface="微软雅黑" panose="020B0503020204020204" pitchFamily="34" charset="-122"/>
                <a:cs typeface="Arial" panose="020B0604020202020204" pitchFamily="34" charset="0"/>
              </a:rPr>
              <a:t>苏州大学计算机科学与技术学院</a:t>
            </a:r>
            <a:r>
              <a:rPr kumimoji="0" lang="en-US" altLang="zh-CN" sz="2400" b="0" i="0" u="none" strike="noStrike" kern="1200" cap="none" spc="0" normalizeH="0" baseline="0" noProof="0" dirty="0" smtClean="0">
                <a:ln>
                  <a:noFill/>
                </a:ln>
                <a:effectLst/>
                <a:uLnTx/>
                <a:uFillTx/>
                <a:latin typeface="+mn-ea"/>
                <a:ea typeface="+mn-ea"/>
                <a:cs typeface="Arial" panose="020B0604020202020204" pitchFamily="34" charset="0"/>
              </a:rPr>
              <a:t>(</a:t>
            </a:r>
            <a:r>
              <a:rPr kumimoji="0" lang="zh-CN" altLang="en-US" sz="2400" b="0" i="0" u="none" strike="noStrike" kern="1200" cap="none" spc="0" normalizeH="0" baseline="0" noProof="0" dirty="0" smtClean="0">
                <a:ln>
                  <a:noFill/>
                </a:ln>
                <a:effectLst/>
                <a:uLnTx/>
                <a:uFillTx/>
                <a:latin typeface="Arial Black"/>
                <a:ea typeface="微软雅黑" panose="020B0503020204020204" pitchFamily="34" charset="-122"/>
                <a:cs typeface="Arial" panose="020B0604020202020204" pitchFamily="34" charset="0"/>
              </a:rPr>
              <a:t>软件学院）</a:t>
            </a:r>
            <a:endParaRPr kumimoji="0" lang="zh-CN" altLang="en-US" sz="2400" b="0" i="0" u="none" strike="noStrike" kern="1200" cap="none" spc="0" normalizeH="0" baseline="0" noProof="0" dirty="0">
              <a:ln>
                <a:noFill/>
              </a:ln>
              <a:effectLst/>
              <a:uLnTx/>
              <a:uFillTx/>
              <a:latin typeface="Arial Black"/>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75874" y="1227946"/>
            <a:ext cx="3550972" cy="369332"/>
          </a:xfrm>
          <a:prstGeom prst="rect">
            <a:avLst/>
          </a:prstGeom>
        </p:spPr>
        <p:txBody>
          <a:bodyPr wrap="none">
            <a:spAutoFit/>
          </a:bodyPr>
          <a:lstStyle/>
          <a:p>
            <a:r>
              <a:rPr lang="en-US" altLang="zh-CN" dirty="0">
                <a:solidFill>
                  <a:srgbClr val="000099"/>
                </a:solidFill>
                <a:latin typeface="+mn-ea"/>
              </a:rPr>
              <a:t>【</a:t>
            </a:r>
            <a:r>
              <a:rPr lang="zh-CN" altLang="en-US" dirty="0">
                <a:solidFill>
                  <a:srgbClr val="000099"/>
                </a:solidFill>
                <a:latin typeface="+mn-ea"/>
              </a:rPr>
              <a:t>例</a:t>
            </a:r>
            <a:r>
              <a:rPr lang="en-US" altLang="zh-CN" dirty="0" smtClean="0">
                <a:solidFill>
                  <a:srgbClr val="000099"/>
                </a:solidFill>
                <a:latin typeface="+mn-ea"/>
              </a:rPr>
              <a:t>】</a:t>
            </a:r>
            <a:r>
              <a:rPr lang="zh-CN" altLang="en-US" dirty="0" smtClean="0">
                <a:solidFill>
                  <a:srgbClr val="000099"/>
                </a:solidFill>
                <a:latin typeface="+mn-ea"/>
              </a:rPr>
              <a:t>用门</a:t>
            </a:r>
            <a:r>
              <a:rPr lang="zh-CN" altLang="en-US" dirty="0">
                <a:solidFill>
                  <a:srgbClr val="000099"/>
                </a:solidFill>
                <a:latin typeface="+mn-ea"/>
              </a:rPr>
              <a:t>电路</a:t>
            </a:r>
            <a:r>
              <a:rPr lang="zh-CN" altLang="en-US" dirty="0" smtClean="0">
                <a:solidFill>
                  <a:srgbClr val="000099"/>
                </a:solidFill>
                <a:latin typeface="+mn-ea"/>
              </a:rPr>
              <a:t>设计</a:t>
            </a:r>
            <a:r>
              <a:rPr lang="en-US" altLang="zh-CN" dirty="0" smtClean="0">
                <a:solidFill>
                  <a:srgbClr val="000099"/>
                </a:solidFill>
                <a:latin typeface="+mn-ea"/>
              </a:rPr>
              <a:t>1</a:t>
            </a:r>
            <a:r>
              <a:rPr lang="zh-CN" altLang="en-US" dirty="0" smtClean="0">
                <a:solidFill>
                  <a:srgbClr val="000099"/>
                </a:solidFill>
                <a:latin typeface="+mn-ea"/>
              </a:rPr>
              <a:t>位全加器。</a:t>
            </a:r>
            <a:endParaRPr lang="zh-CN" altLang="en-US" dirty="0"/>
          </a:p>
        </p:txBody>
      </p:sp>
      <p:sp>
        <p:nvSpPr>
          <p:cNvPr id="7" name="矩形 6"/>
          <p:cNvSpPr/>
          <p:nvPr/>
        </p:nvSpPr>
        <p:spPr>
          <a:xfrm>
            <a:off x="1120076" y="1763067"/>
            <a:ext cx="4788355" cy="1200329"/>
          </a:xfrm>
          <a:prstGeom prst="rect">
            <a:avLst/>
          </a:prstGeom>
        </p:spPr>
        <p:txBody>
          <a:bodyPr wrap="square">
            <a:spAutoFit/>
          </a:bodyPr>
          <a:lstStyle/>
          <a:p>
            <a:r>
              <a:rPr lang="zh-CN" altLang="en-US" dirty="0" smtClean="0">
                <a:solidFill>
                  <a:srgbClr val="000099"/>
                </a:solidFill>
                <a:latin typeface="+mn-ea"/>
              </a:rPr>
              <a:t>解：</a:t>
            </a:r>
            <a:r>
              <a:rPr lang="en-US" altLang="zh-CN" dirty="0" smtClean="0">
                <a:solidFill>
                  <a:srgbClr val="000099"/>
                </a:solidFill>
                <a:latin typeface="+mn-ea"/>
              </a:rPr>
              <a:t>1.</a:t>
            </a:r>
            <a:r>
              <a:rPr lang="zh-CN" altLang="en-US" dirty="0" smtClean="0">
                <a:solidFill>
                  <a:srgbClr val="000099"/>
                </a:solidFill>
                <a:latin typeface="+mn-ea"/>
              </a:rPr>
              <a:t>理解问题的需求，梳理出输入、输出及逻辑关系。</a:t>
            </a:r>
            <a:endParaRPr lang="en-US" altLang="zh-CN" dirty="0" smtClean="0">
              <a:solidFill>
                <a:srgbClr val="000099"/>
              </a:solidFill>
              <a:latin typeface="+mn-ea"/>
            </a:endParaRPr>
          </a:p>
          <a:p>
            <a:r>
              <a:rPr lang="en-US" altLang="zh-CN" dirty="0" smtClean="0">
                <a:solidFill>
                  <a:srgbClr val="000099"/>
                </a:solidFill>
                <a:latin typeface="+mn-ea"/>
              </a:rPr>
              <a:t>1</a:t>
            </a:r>
            <a:r>
              <a:rPr lang="zh-CN" altLang="en-US" dirty="0">
                <a:solidFill>
                  <a:srgbClr val="000099"/>
                </a:solidFill>
                <a:latin typeface="+mn-ea"/>
              </a:rPr>
              <a:t>位</a:t>
            </a:r>
            <a:r>
              <a:rPr lang="zh-CN" altLang="en-US" dirty="0" smtClean="0">
                <a:solidFill>
                  <a:srgbClr val="000099"/>
                </a:solidFill>
                <a:latin typeface="+mn-ea"/>
              </a:rPr>
              <a:t>全加器</a:t>
            </a:r>
            <a:r>
              <a:rPr lang="en-US" altLang="zh-CN" dirty="0" smtClean="0">
                <a:solidFill>
                  <a:srgbClr val="000099"/>
                </a:solidFill>
                <a:latin typeface="+mn-ea"/>
              </a:rPr>
              <a:t>(Full-Adder)</a:t>
            </a:r>
            <a:r>
              <a:rPr lang="zh-CN" altLang="en-US" dirty="0" smtClean="0">
                <a:solidFill>
                  <a:srgbClr val="000099"/>
                </a:solidFill>
                <a:latin typeface="+mn-ea"/>
              </a:rPr>
              <a:t>：带有低位进位的两个</a:t>
            </a:r>
            <a:r>
              <a:rPr lang="en-US" altLang="zh-CN" dirty="0" smtClean="0">
                <a:solidFill>
                  <a:srgbClr val="000099"/>
                </a:solidFill>
                <a:latin typeface="+mn-ea"/>
              </a:rPr>
              <a:t>1</a:t>
            </a:r>
            <a:r>
              <a:rPr lang="zh-CN" altLang="en-US" dirty="0" smtClean="0">
                <a:solidFill>
                  <a:srgbClr val="000099"/>
                </a:solidFill>
                <a:latin typeface="+mn-ea"/>
              </a:rPr>
              <a:t>位</a:t>
            </a:r>
            <a:r>
              <a:rPr lang="zh-CN" altLang="en-US" dirty="0" smtClean="0">
                <a:solidFill>
                  <a:srgbClr val="000099"/>
                </a:solidFill>
                <a:latin typeface="Arial" panose="020B0604020202020204" pitchFamily="34" charset="0"/>
              </a:rPr>
              <a:t>二进制数相加，得到和及向高位的进位。</a:t>
            </a:r>
            <a:endParaRPr lang="zh-CN" altLang="en-US" dirty="0">
              <a:solidFill>
                <a:srgbClr val="000099"/>
              </a:solidFill>
            </a:endParaRPr>
          </a:p>
        </p:txBody>
      </p:sp>
      <p:pic>
        <p:nvPicPr>
          <p:cNvPr id="8" name="图片 7"/>
          <p:cNvPicPr>
            <a:picLocks noChangeAspect="1"/>
          </p:cNvPicPr>
          <p:nvPr/>
        </p:nvPicPr>
        <p:blipFill>
          <a:blip r:embed="rId3"/>
          <a:stretch>
            <a:fillRect/>
          </a:stretch>
        </p:blipFill>
        <p:spPr>
          <a:xfrm>
            <a:off x="1551301" y="3358295"/>
            <a:ext cx="2257047" cy="1478207"/>
          </a:xfrm>
          <a:prstGeom prst="rect">
            <a:avLst/>
          </a:prstGeom>
        </p:spPr>
      </p:pic>
      <p:sp>
        <p:nvSpPr>
          <p:cNvPr id="9" name="矩形 8"/>
          <p:cNvSpPr/>
          <p:nvPr/>
        </p:nvSpPr>
        <p:spPr>
          <a:xfrm>
            <a:off x="1701833" y="5235648"/>
            <a:ext cx="1955985" cy="461665"/>
          </a:xfrm>
          <a:prstGeom prst="rect">
            <a:avLst/>
          </a:prstGeom>
        </p:spPr>
        <p:txBody>
          <a:bodyPr wrap="none">
            <a:spAutoFit/>
          </a:bodyPr>
          <a:lstStyle/>
          <a:p>
            <a:r>
              <a:rPr lang="en-US" altLang="zh-CN" sz="2400" dirty="0" smtClean="0">
                <a:solidFill>
                  <a:srgbClr val="000099"/>
                </a:solidFill>
              </a:rPr>
              <a:t>A+B+C</a:t>
            </a:r>
            <a:r>
              <a:rPr lang="en-US" altLang="zh-CN" sz="2400" baseline="-25000" dirty="0" smtClean="0">
                <a:solidFill>
                  <a:srgbClr val="000099"/>
                </a:solidFill>
              </a:rPr>
              <a:t>I</a:t>
            </a:r>
            <a:r>
              <a:rPr lang="en-US" altLang="zh-CN" sz="2400" dirty="0" smtClean="0">
                <a:solidFill>
                  <a:srgbClr val="000099"/>
                </a:solidFill>
              </a:rPr>
              <a:t>=</a:t>
            </a:r>
            <a:r>
              <a:rPr lang="en-US" altLang="zh-CN" sz="2400" dirty="0" err="1" smtClean="0">
                <a:solidFill>
                  <a:srgbClr val="000099"/>
                </a:solidFill>
              </a:rPr>
              <a:t>C</a:t>
            </a:r>
            <a:r>
              <a:rPr lang="en-US" altLang="zh-CN" sz="2400" baseline="-25000" dirty="0" err="1">
                <a:solidFill>
                  <a:srgbClr val="000099"/>
                </a:solidFill>
              </a:rPr>
              <a:t>o</a:t>
            </a:r>
            <a:r>
              <a:rPr lang="en-US" altLang="zh-CN" sz="2400" dirty="0" err="1" smtClean="0">
                <a:solidFill>
                  <a:srgbClr val="000099"/>
                </a:solidFill>
              </a:rPr>
              <a:t>S</a:t>
            </a:r>
            <a:endParaRPr lang="zh-CN" altLang="en-US" sz="2400" dirty="0"/>
          </a:p>
        </p:txBody>
      </p:sp>
      <p:sp>
        <p:nvSpPr>
          <p:cNvPr id="10" name="矩形 9"/>
          <p:cNvSpPr/>
          <p:nvPr/>
        </p:nvSpPr>
        <p:spPr>
          <a:xfrm>
            <a:off x="6831798" y="1769613"/>
            <a:ext cx="1740877" cy="369332"/>
          </a:xfrm>
          <a:prstGeom prst="rect">
            <a:avLst/>
          </a:prstGeom>
        </p:spPr>
        <p:txBody>
          <a:bodyPr wrap="square">
            <a:spAutoFit/>
          </a:bodyPr>
          <a:lstStyle/>
          <a:p>
            <a:r>
              <a:rPr lang="en-US" altLang="zh-CN" dirty="0" smtClean="0">
                <a:solidFill>
                  <a:srgbClr val="000099"/>
                </a:solidFill>
                <a:latin typeface="+mn-ea"/>
              </a:rPr>
              <a:t>2.</a:t>
            </a:r>
            <a:r>
              <a:rPr lang="zh-CN" altLang="en-US" dirty="0" smtClean="0">
                <a:solidFill>
                  <a:srgbClr val="000099"/>
                </a:solidFill>
                <a:latin typeface="+mn-ea"/>
              </a:rPr>
              <a:t>列出真值表</a:t>
            </a:r>
            <a:endParaRPr lang="zh-CN" altLang="en-US" dirty="0">
              <a:solidFill>
                <a:srgbClr val="000099"/>
              </a:solidFill>
            </a:endParaRPr>
          </a:p>
        </p:txBody>
      </p:sp>
      <p:grpSp>
        <p:nvGrpSpPr>
          <p:cNvPr id="28" name="组合 27"/>
          <p:cNvGrpSpPr/>
          <p:nvPr/>
        </p:nvGrpSpPr>
        <p:grpSpPr>
          <a:xfrm>
            <a:off x="6988054" y="2363231"/>
            <a:ext cx="2584450" cy="3949700"/>
            <a:chOff x="7075977" y="2627680"/>
            <a:chExt cx="2584450" cy="3949700"/>
          </a:xfrm>
        </p:grpSpPr>
        <p:grpSp>
          <p:nvGrpSpPr>
            <p:cNvPr id="11" name="Group 28"/>
            <p:cNvGrpSpPr>
              <a:grpSpLocks/>
            </p:cNvGrpSpPr>
            <p:nvPr/>
          </p:nvGrpSpPr>
          <p:grpSpPr bwMode="auto">
            <a:xfrm>
              <a:off x="7075977" y="2627680"/>
              <a:ext cx="2584450" cy="3949700"/>
              <a:chOff x="3837" y="800"/>
              <a:chExt cx="1453" cy="2488"/>
            </a:xfrm>
          </p:grpSpPr>
          <p:sp>
            <p:nvSpPr>
              <p:cNvPr id="12" name="Rectangle 4"/>
              <p:cNvSpPr>
                <a:spLocks noChangeArrowheads="1"/>
              </p:cNvSpPr>
              <p:nvPr/>
            </p:nvSpPr>
            <p:spPr bwMode="auto">
              <a:xfrm>
                <a:off x="3897" y="807"/>
                <a:ext cx="68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b="1" i="1">
                    <a:solidFill>
                      <a:srgbClr val="000099"/>
                    </a:solidFill>
                    <a:ea typeface="宋体" panose="02010600030101010101" pitchFamily="2" charset="-122"/>
                  </a:rPr>
                  <a:t>  </a:t>
                </a:r>
                <a:r>
                  <a:rPr lang="zh-CN" altLang="en-US" b="1">
                    <a:solidFill>
                      <a:srgbClr val="000099"/>
                    </a:solidFill>
                    <a:latin typeface="楷体_GB2312" pitchFamily="49" charset="-122"/>
                  </a:rPr>
                  <a:t>输入</a:t>
                </a:r>
                <a:endParaRPr lang="zh-CN" altLang="en-US" sz="2800" b="1">
                  <a:solidFill>
                    <a:srgbClr val="000099"/>
                  </a:solidFill>
                  <a:latin typeface="楷体_GB2312" pitchFamily="49" charset="-122"/>
                </a:endParaRPr>
              </a:p>
            </p:txBody>
          </p:sp>
          <p:sp>
            <p:nvSpPr>
              <p:cNvPr id="13" name="Rectangle 5"/>
              <p:cNvSpPr>
                <a:spLocks noChangeArrowheads="1"/>
              </p:cNvSpPr>
              <p:nvPr/>
            </p:nvSpPr>
            <p:spPr bwMode="auto">
              <a:xfrm>
                <a:off x="3837" y="807"/>
                <a:ext cx="806" cy="297"/>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15" name="Rectangle 7"/>
              <p:cNvSpPr>
                <a:spLocks noChangeArrowheads="1"/>
              </p:cNvSpPr>
              <p:nvPr/>
            </p:nvSpPr>
            <p:spPr bwMode="auto">
              <a:xfrm>
                <a:off x="3837" y="1107"/>
                <a:ext cx="806" cy="309"/>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16" name="Rectangle 8"/>
              <p:cNvSpPr>
                <a:spLocks noChangeArrowheads="1"/>
              </p:cNvSpPr>
              <p:nvPr/>
            </p:nvSpPr>
            <p:spPr bwMode="auto">
              <a:xfrm>
                <a:off x="3897" y="1416"/>
                <a:ext cx="686"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i="1">
                    <a:solidFill>
                      <a:srgbClr val="000099"/>
                    </a:solidFill>
                    <a:ea typeface="宋体" panose="02010600030101010101" pitchFamily="2" charset="-122"/>
                  </a:rPr>
                  <a:t>  </a:t>
                </a:r>
                <a:r>
                  <a:rPr lang="en-US" altLang="zh-CN">
                    <a:solidFill>
                      <a:srgbClr val="000099"/>
                    </a:solidFill>
                    <a:ea typeface="宋体" panose="02010600030101010101" pitchFamily="2" charset="-122"/>
                  </a:rPr>
                  <a:t>0 0 0</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0 0 1</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0 1 0</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0 1 1</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1 0 0</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1 0 1</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1 1 0</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1 1 1</a:t>
                </a:r>
                <a:endParaRPr lang="en-US" altLang="zh-CN" sz="1200">
                  <a:solidFill>
                    <a:srgbClr val="000099"/>
                  </a:solidFill>
                  <a:ea typeface="宋体" panose="02010600030101010101" pitchFamily="2" charset="-122"/>
                </a:endParaRPr>
              </a:p>
              <a:p>
                <a:endParaRPr lang="en-US" altLang="zh-CN">
                  <a:solidFill>
                    <a:srgbClr val="000099"/>
                  </a:solidFill>
                  <a:ea typeface="宋体" panose="02010600030101010101" pitchFamily="2" charset="-122"/>
                </a:endParaRPr>
              </a:p>
            </p:txBody>
          </p:sp>
          <p:sp>
            <p:nvSpPr>
              <p:cNvPr id="17" name="Rectangle 9"/>
              <p:cNvSpPr>
                <a:spLocks noChangeArrowheads="1"/>
              </p:cNvSpPr>
              <p:nvPr/>
            </p:nvSpPr>
            <p:spPr bwMode="auto">
              <a:xfrm>
                <a:off x="3837" y="1416"/>
                <a:ext cx="806" cy="1872"/>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18" name="Rectangle 10"/>
              <p:cNvSpPr>
                <a:spLocks noChangeArrowheads="1"/>
              </p:cNvSpPr>
              <p:nvPr/>
            </p:nvSpPr>
            <p:spPr bwMode="auto">
              <a:xfrm>
                <a:off x="4726" y="800"/>
                <a:ext cx="52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zh-CN" altLang="en-US" b="1">
                    <a:solidFill>
                      <a:srgbClr val="000099"/>
                    </a:solidFill>
                  </a:rPr>
                  <a:t>输出</a:t>
                </a:r>
              </a:p>
            </p:txBody>
          </p:sp>
          <p:sp>
            <p:nvSpPr>
              <p:cNvPr id="19" name="Rectangle 11"/>
              <p:cNvSpPr>
                <a:spLocks noChangeArrowheads="1"/>
              </p:cNvSpPr>
              <p:nvPr/>
            </p:nvSpPr>
            <p:spPr bwMode="auto">
              <a:xfrm>
                <a:off x="4643" y="807"/>
                <a:ext cx="647" cy="297"/>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21" name="Rectangle 13"/>
              <p:cNvSpPr>
                <a:spLocks noChangeArrowheads="1"/>
              </p:cNvSpPr>
              <p:nvPr/>
            </p:nvSpPr>
            <p:spPr bwMode="auto">
              <a:xfrm>
                <a:off x="4643" y="1107"/>
                <a:ext cx="647" cy="309"/>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22" name="Rectangle 14"/>
              <p:cNvSpPr>
                <a:spLocks noChangeArrowheads="1"/>
              </p:cNvSpPr>
              <p:nvPr/>
            </p:nvSpPr>
            <p:spPr bwMode="auto">
              <a:xfrm>
                <a:off x="4718" y="1416"/>
                <a:ext cx="2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1</a:t>
                </a:r>
              </a:p>
            </p:txBody>
          </p:sp>
          <p:sp>
            <p:nvSpPr>
              <p:cNvPr id="23" name="Rectangle 15"/>
              <p:cNvSpPr>
                <a:spLocks noChangeArrowheads="1"/>
              </p:cNvSpPr>
              <p:nvPr/>
            </p:nvSpPr>
            <p:spPr bwMode="auto">
              <a:xfrm>
                <a:off x="4643" y="1416"/>
                <a:ext cx="647" cy="1872"/>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27" name="Rectangle 14"/>
              <p:cNvSpPr>
                <a:spLocks noChangeArrowheads="1"/>
              </p:cNvSpPr>
              <p:nvPr/>
            </p:nvSpPr>
            <p:spPr bwMode="auto">
              <a:xfrm>
                <a:off x="4947" y="1411"/>
                <a:ext cx="2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1</a:t>
                </a:r>
              </a:p>
            </p:txBody>
          </p:sp>
        </p:grpSp>
        <p:sp>
          <p:nvSpPr>
            <p:cNvPr id="25" name="矩形 24"/>
            <p:cNvSpPr/>
            <p:nvPr/>
          </p:nvSpPr>
          <p:spPr>
            <a:xfrm>
              <a:off x="7347720" y="3161080"/>
              <a:ext cx="1028487" cy="461665"/>
            </a:xfrm>
            <a:prstGeom prst="rect">
              <a:avLst/>
            </a:prstGeom>
          </p:spPr>
          <p:txBody>
            <a:bodyPr wrap="none">
              <a:spAutoFit/>
            </a:bodyPr>
            <a:lstStyle/>
            <a:p>
              <a:r>
                <a:rPr lang="en-US" altLang="zh-CN" sz="2400" dirty="0" smtClean="0">
                  <a:solidFill>
                    <a:srgbClr val="000099"/>
                  </a:solidFill>
                </a:rPr>
                <a:t>A B C</a:t>
              </a:r>
              <a:r>
                <a:rPr lang="en-US" altLang="zh-CN" sz="2400" baseline="-25000" dirty="0" smtClean="0">
                  <a:solidFill>
                    <a:srgbClr val="000099"/>
                  </a:solidFill>
                </a:rPr>
                <a:t>I</a:t>
              </a:r>
              <a:endParaRPr lang="zh-CN" altLang="en-US" sz="2400" dirty="0"/>
            </a:p>
          </p:txBody>
        </p:sp>
        <p:sp>
          <p:nvSpPr>
            <p:cNvPr id="26" name="矩形 25"/>
            <p:cNvSpPr/>
            <p:nvPr/>
          </p:nvSpPr>
          <p:spPr>
            <a:xfrm>
              <a:off x="8572675" y="3161079"/>
              <a:ext cx="884014" cy="461665"/>
            </a:xfrm>
            <a:prstGeom prst="rect">
              <a:avLst/>
            </a:prstGeom>
          </p:spPr>
          <p:txBody>
            <a:bodyPr wrap="square">
              <a:spAutoFit/>
            </a:bodyPr>
            <a:lstStyle/>
            <a:p>
              <a:r>
                <a:rPr lang="en-US" altLang="zh-CN" sz="2400" dirty="0" smtClean="0">
                  <a:solidFill>
                    <a:srgbClr val="000099"/>
                  </a:solidFill>
                </a:rPr>
                <a:t>C</a:t>
              </a:r>
              <a:r>
                <a:rPr lang="en-US" altLang="zh-CN" sz="2400" baseline="-25000" dirty="0" smtClean="0">
                  <a:solidFill>
                    <a:srgbClr val="000099"/>
                  </a:solidFill>
                </a:rPr>
                <a:t>o  </a:t>
              </a:r>
              <a:r>
                <a:rPr lang="en-US" altLang="zh-CN" sz="2400" dirty="0" smtClean="0">
                  <a:solidFill>
                    <a:srgbClr val="000099"/>
                  </a:solidFill>
                </a:rPr>
                <a:t>S</a:t>
              </a:r>
              <a:endParaRPr lang="zh-CN" altLang="en-US" sz="2400" dirty="0"/>
            </a:p>
          </p:txBody>
        </p:sp>
      </p:grpSp>
    </p:spTree>
    <p:extLst>
      <p:ext uri="{BB962C8B-B14F-4D97-AF65-F5344CB8AC3E}">
        <p14:creationId xmlns:p14="http://schemas.microsoft.com/office/powerpoint/2010/main" val="3501684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75874" y="1227946"/>
            <a:ext cx="3550972" cy="369332"/>
          </a:xfrm>
          <a:prstGeom prst="rect">
            <a:avLst/>
          </a:prstGeom>
        </p:spPr>
        <p:txBody>
          <a:bodyPr wrap="none">
            <a:spAutoFit/>
          </a:bodyPr>
          <a:lstStyle/>
          <a:p>
            <a:r>
              <a:rPr lang="en-US" altLang="zh-CN" dirty="0">
                <a:solidFill>
                  <a:srgbClr val="000099"/>
                </a:solidFill>
                <a:latin typeface="+mn-ea"/>
              </a:rPr>
              <a:t>【</a:t>
            </a:r>
            <a:r>
              <a:rPr lang="zh-CN" altLang="en-US" dirty="0">
                <a:solidFill>
                  <a:srgbClr val="000099"/>
                </a:solidFill>
                <a:latin typeface="+mn-ea"/>
              </a:rPr>
              <a:t>例</a:t>
            </a:r>
            <a:r>
              <a:rPr lang="en-US" altLang="zh-CN" dirty="0" smtClean="0">
                <a:solidFill>
                  <a:srgbClr val="000099"/>
                </a:solidFill>
                <a:latin typeface="+mn-ea"/>
              </a:rPr>
              <a:t>】</a:t>
            </a:r>
            <a:r>
              <a:rPr lang="zh-CN" altLang="en-US" dirty="0" smtClean="0">
                <a:solidFill>
                  <a:srgbClr val="000099"/>
                </a:solidFill>
                <a:latin typeface="+mn-ea"/>
              </a:rPr>
              <a:t>用门</a:t>
            </a:r>
            <a:r>
              <a:rPr lang="zh-CN" altLang="en-US" dirty="0">
                <a:solidFill>
                  <a:srgbClr val="000099"/>
                </a:solidFill>
                <a:latin typeface="+mn-ea"/>
              </a:rPr>
              <a:t>电路</a:t>
            </a:r>
            <a:r>
              <a:rPr lang="zh-CN" altLang="en-US" dirty="0" smtClean="0">
                <a:solidFill>
                  <a:srgbClr val="000099"/>
                </a:solidFill>
                <a:latin typeface="+mn-ea"/>
              </a:rPr>
              <a:t>设计</a:t>
            </a:r>
            <a:r>
              <a:rPr lang="en-US" altLang="zh-CN" dirty="0" smtClean="0">
                <a:solidFill>
                  <a:srgbClr val="000099"/>
                </a:solidFill>
                <a:latin typeface="+mn-ea"/>
              </a:rPr>
              <a:t>1</a:t>
            </a:r>
            <a:r>
              <a:rPr lang="zh-CN" altLang="en-US" dirty="0" smtClean="0">
                <a:solidFill>
                  <a:srgbClr val="000099"/>
                </a:solidFill>
                <a:latin typeface="+mn-ea"/>
              </a:rPr>
              <a:t>位全加器。</a:t>
            </a:r>
            <a:endParaRPr lang="zh-CN" altLang="en-US" dirty="0"/>
          </a:p>
        </p:txBody>
      </p:sp>
      <p:sp>
        <p:nvSpPr>
          <p:cNvPr id="10" name="矩形 9"/>
          <p:cNvSpPr/>
          <p:nvPr/>
        </p:nvSpPr>
        <p:spPr>
          <a:xfrm>
            <a:off x="1319021" y="1847042"/>
            <a:ext cx="1740877" cy="369332"/>
          </a:xfrm>
          <a:prstGeom prst="rect">
            <a:avLst/>
          </a:prstGeom>
        </p:spPr>
        <p:txBody>
          <a:bodyPr wrap="square">
            <a:spAutoFit/>
          </a:bodyPr>
          <a:lstStyle/>
          <a:p>
            <a:r>
              <a:rPr lang="en-US" altLang="zh-CN" dirty="0" smtClean="0">
                <a:solidFill>
                  <a:srgbClr val="000099"/>
                </a:solidFill>
                <a:latin typeface="+mn-ea"/>
              </a:rPr>
              <a:t>2.</a:t>
            </a:r>
            <a:r>
              <a:rPr lang="zh-CN" altLang="en-US" dirty="0" smtClean="0">
                <a:solidFill>
                  <a:srgbClr val="000099"/>
                </a:solidFill>
                <a:latin typeface="+mn-ea"/>
              </a:rPr>
              <a:t>列出真值表</a:t>
            </a:r>
            <a:endParaRPr lang="zh-CN" altLang="en-US" dirty="0">
              <a:solidFill>
                <a:srgbClr val="000099"/>
              </a:solidFill>
            </a:endParaRPr>
          </a:p>
        </p:txBody>
      </p:sp>
      <p:grpSp>
        <p:nvGrpSpPr>
          <p:cNvPr id="28" name="组合 27"/>
          <p:cNvGrpSpPr/>
          <p:nvPr/>
        </p:nvGrpSpPr>
        <p:grpSpPr>
          <a:xfrm>
            <a:off x="1493643" y="2322531"/>
            <a:ext cx="2793877" cy="3861136"/>
            <a:chOff x="7075977" y="2627680"/>
            <a:chExt cx="2584450" cy="3949700"/>
          </a:xfrm>
        </p:grpSpPr>
        <p:grpSp>
          <p:nvGrpSpPr>
            <p:cNvPr id="11" name="Group 28"/>
            <p:cNvGrpSpPr>
              <a:grpSpLocks/>
            </p:cNvGrpSpPr>
            <p:nvPr/>
          </p:nvGrpSpPr>
          <p:grpSpPr bwMode="auto">
            <a:xfrm>
              <a:off x="7075977" y="2627680"/>
              <a:ext cx="2584450" cy="3949700"/>
              <a:chOff x="3837" y="800"/>
              <a:chExt cx="1453" cy="2488"/>
            </a:xfrm>
          </p:grpSpPr>
          <p:sp>
            <p:nvSpPr>
              <p:cNvPr id="12" name="Rectangle 4"/>
              <p:cNvSpPr>
                <a:spLocks noChangeArrowheads="1"/>
              </p:cNvSpPr>
              <p:nvPr/>
            </p:nvSpPr>
            <p:spPr bwMode="auto">
              <a:xfrm>
                <a:off x="3897" y="807"/>
                <a:ext cx="68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b="1" i="1">
                    <a:solidFill>
                      <a:srgbClr val="000099"/>
                    </a:solidFill>
                    <a:ea typeface="宋体" panose="02010600030101010101" pitchFamily="2" charset="-122"/>
                  </a:rPr>
                  <a:t>  </a:t>
                </a:r>
                <a:r>
                  <a:rPr lang="zh-CN" altLang="en-US" b="1">
                    <a:solidFill>
                      <a:srgbClr val="000099"/>
                    </a:solidFill>
                    <a:latin typeface="楷体_GB2312" pitchFamily="49" charset="-122"/>
                  </a:rPr>
                  <a:t>输入</a:t>
                </a:r>
                <a:endParaRPr lang="zh-CN" altLang="en-US" sz="2800" b="1">
                  <a:solidFill>
                    <a:srgbClr val="000099"/>
                  </a:solidFill>
                  <a:latin typeface="楷体_GB2312" pitchFamily="49" charset="-122"/>
                </a:endParaRPr>
              </a:p>
            </p:txBody>
          </p:sp>
          <p:sp>
            <p:nvSpPr>
              <p:cNvPr id="13" name="Rectangle 5"/>
              <p:cNvSpPr>
                <a:spLocks noChangeArrowheads="1"/>
              </p:cNvSpPr>
              <p:nvPr/>
            </p:nvSpPr>
            <p:spPr bwMode="auto">
              <a:xfrm>
                <a:off x="3837" y="807"/>
                <a:ext cx="806" cy="297"/>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15" name="Rectangle 7"/>
              <p:cNvSpPr>
                <a:spLocks noChangeArrowheads="1"/>
              </p:cNvSpPr>
              <p:nvPr/>
            </p:nvSpPr>
            <p:spPr bwMode="auto">
              <a:xfrm>
                <a:off x="3837" y="1107"/>
                <a:ext cx="806" cy="309"/>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16" name="Rectangle 8"/>
              <p:cNvSpPr>
                <a:spLocks noChangeArrowheads="1"/>
              </p:cNvSpPr>
              <p:nvPr/>
            </p:nvSpPr>
            <p:spPr bwMode="auto">
              <a:xfrm>
                <a:off x="3897" y="1416"/>
                <a:ext cx="686"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i="1">
                    <a:solidFill>
                      <a:srgbClr val="000099"/>
                    </a:solidFill>
                    <a:ea typeface="宋体" panose="02010600030101010101" pitchFamily="2" charset="-122"/>
                  </a:rPr>
                  <a:t>  </a:t>
                </a:r>
                <a:r>
                  <a:rPr lang="en-US" altLang="zh-CN">
                    <a:solidFill>
                      <a:srgbClr val="000099"/>
                    </a:solidFill>
                    <a:ea typeface="宋体" panose="02010600030101010101" pitchFamily="2" charset="-122"/>
                  </a:rPr>
                  <a:t>0 0 0</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0 0 1</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0 1 0</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0 1 1</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1 0 0</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1 0 1</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1 1 0</a:t>
                </a:r>
                <a:endParaRPr lang="en-US" altLang="zh-CN" sz="1200">
                  <a:solidFill>
                    <a:srgbClr val="000099"/>
                  </a:solidFill>
                  <a:ea typeface="宋体" panose="02010600030101010101" pitchFamily="2" charset="-122"/>
                </a:endParaRPr>
              </a:p>
              <a:p>
                <a:r>
                  <a:rPr lang="en-US" altLang="zh-CN">
                    <a:solidFill>
                      <a:srgbClr val="000099"/>
                    </a:solidFill>
                    <a:ea typeface="宋体" panose="02010600030101010101" pitchFamily="2" charset="-122"/>
                  </a:rPr>
                  <a:t>  1 1 1</a:t>
                </a:r>
                <a:endParaRPr lang="en-US" altLang="zh-CN" sz="1200">
                  <a:solidFill>
                    <a:srgbClr val="000099"/>
                  </a:solidFill>
                  <a:ea typeface="宋体" panose="02010600030101010101" pitchFamily="2" charset="-122"/>
                </a:endParaRPr>
              </a:p>
              <a:p>
                <a:endParaRPr lang="en-US" altLang="zh-CN">
                  <a:solidFill>
                    <a:srgbClr val="000099"/>
                  </a:solidFill>
                  <a:ea typeface="宋体" panose="02010600030101010101" pitchFamily="2" charset="-122"/>
                </a:endParaRPr>
              </a:p>
            </p:txBody>
          </p:sp>
          <p:sp>
            <p:nvSpPr>
              <p:cNvPr id="17" name="Rectangle 9"/>
              <p:cNvSpPr>
                <a:spLocks noChangeArrowheads="1"/>
              </p:cNvSpPr>
              <p:nvPr/>
            </p:nvSpPr>
            <p:spPr bwMode="auto">
              <a:xfrm>
                <a:off x="3837" y="1416"/>
                <a:ext cx="806" cy="1872"/>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18" name="Rectangle 10"/>
              <p:cNvSpPr>
                <a:spLocks noChangeArrowheads="1"/>
              </p:cNvSpPr>
              <p:nvPr/>
            </p:nvSpPr>
            <p:spPr bwMode="auto">
              <a:xfrm>
                <a:off x="4726" y="800"/>
                <a:ext cx="52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zh-CN" altLang="en-US" b="1">
                    <a:solidFill>
                      <a:srgbClr val="000099"/>
                    </a:solidFill>
                  </a:rPr>
                  <a:t>输出</a:t>
                </a:r>
              </a:p>
            </p:txBody>
          </p:sp>
          <p:sp>
            <p:nvSpPr>
              <p:cNvPr id="19" name="Rectangle 11"/>
              <p:cNvSpPr>
                <a:spLocks noChangeArrowheads="1"/>
              </p:cNvSpPr>
              <p:nvPr/>
            </p:nvSpPr>
            <p:spPr bwMode="auto">
              <a:xfrm>
                <a:off x="4643" y="807"/>
                <a:ext cx="647" cy="297"/>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21" name="Rectangle 13"/>
              <p:cNvSpPr>
                <a:spLocks noChangeArrowheads="1"/>
              </p:cNvSpPr>
              <p:nvPr/>
            </p:nvSpPr>
            <p:spPr bwMode="auto">
              <a:xfrm>
                <a:off x="4643" y="1107"/>
                <a:ext cx="647" cy="309"/>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22" name="Rectangle 14"/>
              <p:cNvSpPr>
                <a:spLocks noChangeArrowheads="1"/>
              </p:cNvSpPr>
              <p:nvPr/>
            </p:nvSpPr>
            <p:spPr bwMode="auto">
              <a:xfrm>
                <a:off x="4718" y="1416"/>
                <a:ext cx="2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1</a:t>
                </a:r>
              </a:p>
            </p:txBody>
          </p:sp>
          <p:sp>
            <p:nvSpPr>
              <p:cNvPr id="23" name="Rectangle 15"/>
              <p:cNvSpPr>
                <a:spLocks noChangeArrowheads="1"/>
              </p:cNvSpPr>
              <p:nvPr/>
            </p:nvSpPr>
            <p:spPr bwMode="auto">
              <a:xfrm>
                <a:off x="4643" y="1416"/>
                <a:ext cx="647" cy="1872"/>
              </a:xfrm>
              <a:prstGeom prst="rect">
                <a:avLst/>
              </a:prstGeom>
              <a:noFill/>
              <a:ln w="2857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b="1">
                  <a:solidFill>
                    <a:srgbClr val="000099"/>
                  </a:solidFill>
                </a:endParaRPr>
              </a:p>
            </p:txBody>
          </p:sp>
          <p:sp>
            <p:nvSpPr>
              <p:cNvPr id="27" name="Rectangle 14"/>
              <p:cNvSpPr>
                <a:spLocks noChangeArrowheads="1"/>
              </p:cNvSpPr>
              <p:nvPr/>
            </p:nvSpPr>
            <p:spPr bwMode="auto">
              <a:xfrm>
                <a:off x="4947" y="1411"/>
                <a:ext cx="2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1</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smtClean="0">
                    <a:solidFill>
                      <a:srgbClr val="000099"/>
                    </a:solidFill>
                    <a:ea typeface="宋体" panose="02010600030101010101" pitchFamily="2" charset="-122"/>
                  </a:rPr>
                  <a:t>0</a:t>
                </a:r>
                <a:endParaRPr lang="en-US" altLang="zh-CN" sz="1200" dirty="0">
                  <a:solidFill>
                    <a:srgbClr val="000099"/>
                  </a:solidFill>
                  <a:ea typeface="宋体" panose="02010600030101010101" pitchFamily="2" charset="-122"/>
                </a:endParaRPr>
              </a:p>
              <a:p>
                <a:r>
                  <a:rPr lang="en-US" altLang="zh-CN" dirty="0">
                    <a:solidFill>
                      <a:srgbClr val="000099"/>
                    </a:solidFill>
                    <a:ea typeface="宋体" panose="02010600030101010101" pitchFamily="2" charset="-122"/>
                  </a:rPr>
                  <a:t>1</a:t>
                </a:r>
              </a:p>
            </p:txBody>
          </p:sp>
        </p:grpSp>
        <p:sp>
          <p:nvSpPr>
            <p:cNvPr id="25" name="矩形 24"/>
            <p:cNvSpPr/>
            <p:nvPr/>
          </p:nvSpPr>
          <p:spPr>
            <a:xfrm>
              <a:off x="7347720" y="3161080"/>
              <a:ext cx="1028487" cy="461665"/>
            </a:xfrm>
            <a:prstGeom prst="rect">
              <a:avLst/>
            </a:prstGeom>
          </p:spPr>
          <p:txBody>
            <a:bodyPr wrap="none">
              <a:spAutoFit/>
            </a:bodyPr>
            <a:lstStyle/>
            <a:p>
              <a:r>
                <a:rPr lang="en-US" altLang="zh-CN" sz="2400" dirty="0" smtClean="0">
                  <a:solidFill>
                    <a:srgbClr val="000099"/>
                  </a:solidFill>
                </a:rPr>
                <a:t>A B C</a:t>
              </a:r>
              <a:r>
                <a:rPr lang="en-US" altLang="zh-CN" sz="2400" baseline="-25000" dirty="0" smtClean="0">
                  <a:solidFill>
                    <a:srgbClr val="000099"/>
                  </a:solidFill>
                </a:rPr>
                <a:t>I</a:t>
              </a:r>
              <a:endParaRPr lang="zh-CN" altLang="en-US" sz="2400" dirty="0"/>
            </a:p>
          </p:txBody>
        </p:sp>
        <p:sp>
          <p:nvSpPr>
            <p:cNvPr id="26" name="矩形 25"/>
            <p:cNvSpPr/>
            <p:nvPr/>
          </p:nvSpPr>
          <p:spPr>
            <a:xfrm>
              <a:off x="8572675" y="3161079"/>
              <a:ext cx="884014" cy="461665"/>
            </a:xfrm>
            <a:prstGeom prst="rect">
              <a:avLst/>
            </a:prstGeom>
          </p:spPr>
          <p:txBody>
            <a:bodyPr wrap="square">
              <a:spAutoFit/>
            </a:bodyPr>
            <a:lstStyle/>
            <a:p>
              <a:r>
                <a:rPr lang="en-US" altLang="zh-CN" sz="2400" dirty="0" smtClean="0">
                  <a:solidFill>
                    <a:srgbClr val="000099"/>
                  </a:solidFill>
                </a:rPr>
                <a:t>C</a:t>
              </a:r>
              <a:r>
                <a:rPr lang="en-US" altLang="zh-CN" sz="2400" baseline="-25000" dirty="0" smtClean="0">
                  <a:solidFill>
                    <a:srgbClr val="000099"/>
                  </a:solidFill>
                </a:rPr>
                <a:t>o  </a:t>
              </a:r>
              <a:r>
                <a:rPr lang="en-US" altLang="zh-CN" sz="2400" dirty="0" smtClean="0">
                  <a:solidFill>
                    <a:srgbClr val="000099"/>
                  </a:solidFill>
                </a:rPr>
                <a:t>S</a:t>
              </a:r>
              <a:endParaRPr lang="zh-CN" altLang="en-US" sz="2400" dirty="0"/>
            </a:p>
          </p:txBody>
        </p:sp>
      </p:grpSp>
      <p:sp>
        <p:nvSpPr>
          <p:cNvPr id="29" name="矩形 28"/>
          <p:cNvSpPr/>
          <p:nvPr/>
        </p:nvSpPr>
        <p:spPr>
          <a:xfrm>
            <a:off x="5055752" y="1804234"/>
            <a:ext cx="2277033" cy="369332"/>
          </a:xfrm>
          <a:prstGeom prst="rect">
            <a:avLst/>
          </a:prstGeom>
        </p:spPr>
        <p:txBody>
          <a:bodyPr wrap="square">
            <a:spAutoFit/>
          </a:bodyPr>
          <a:lstStyle/>
          <a:p>
            <a:r>
              <a:rPr lang="en-US" altLang="zh-CN" dirty="0" smtClean="0">
                <a:solidFill>
                  <a:srgbClr val="000099"/>
                </a:solidFill>
                <a:latin typeface="+mn-ea"/>
              </a:rPr>
              <a:t>3.</a:t>
            </a:r>
            <a:r>
              <a:rPr lang="zh-CN" altLang="en-US" dirty="0" smtClean="0">
                <a:solidFill>
                  <a:srgbClr val="000099"/>
                </a:solidFill>
                <a:latin typeface="+mn-ea"/>
              </a:rPr>
              <a:t>写出逻辑表达式</a:t>
            </a:r>
            <a:endParaRPr lang="zh-CN" altLang="en-US" dirty="0">
              <a:solidFill>
                <a:srgbClr val="000099"/>
              </a:solidFill>
            </a:endParaRPr>
          </a:p>
        </p:txBody>
      </p:sp>
      <p:sp>
        <p:nvSpPr>
          <p:cNvPr id="30" name="矩形 29"/>
          <p:cNvSpPr/>
          <p:nvPr/>
        </p:nvSpPr>
        <p:spPr>
          <a:xfrm>
            <a:off x="5205422" y="2405659"/>
            <a:ext cx="5890470" cy="461665"/>
          </a:xfrm>
          <a:prstGeom prst="rect">
            <a:avLst/>
          </a:prstGeom>
        </p:spPr>
        <p:txBody>
          <a:bodyPr wrap="square">
            <a:spAutoFit/>
          </a:bodyPr>
          <a:lstStyle/>
          <a:p>
            <a:r>
              <a:rPr lang="en-US" altLang="zh-CN" sz="2400" smtClean="0">
                <a:solidFill>
                  <a:srgbClr val="000099"/>
                </a:solidFill>
              </a:rPr>
              <a:t>C</a:t>
            </a:r>
            <a:r>
              <a:rPr lang="en-US" altLang="zh-CN" sz="2400" baseline="-25000" smtClean="0">
                <a:solidFill>
                  <a:srgbClr val="000099"/>
                </a:solidFill>
              </a:rPr>
              <a:t>o </a:t>
            </a:r>
            <a:r>
              <a:rPr lang="en-US" altLang="zh-CN" sz="2400" smtClean="0">
                <a:solidFill>
                  <a:srgbClr val="000099"/>
                </a:solidFill>
              </a:rPr>
              <a:t>=AB+BC</a:t>
            </a:r>
            <a:r>
              <a:rPr lang="en-US" altLang="zh-CN" sz="2400" baseline="-25000" smtClean="0">
                <a:solidFill>
                  <a:srgbClr val="000099"/>
                </a:solidFill>
              </a:rPr>
              <a:t>I</a:t>
            </a:r>
            <a:r>
              <a:rPr lang="en-US" altLang="zh-CN" sz="2400" smtClean="0">
                <a:solidFill>
                  <a:srgbClr val="000099"/>
                </a:solidFill>
              </a:rPr>
              <a:t>+AC</a:t>
            </a:r>
            <a:r>
              <a:rPr lang="en-US" altLang="zh-CN" sz="2400" baseline="-25000" smtClean="0">
                <a:solidFill>
                  <a:srgbClr val="000099"/>
                </a:solidFill>
              </a:rPr>
              <a:t>I</a:t>
            </a:r>
            <a:endParaRPr lang="zh-CN" altLang="en-US" sz="2400" baseline="-25000" dirty="0">
              <a:solidFill>
                <a:srgbClr val="000099"/>
              </a:solidFill>
            </a:endParaRPr>
          </a:p>
        </p:txBody>
      </p:sp>
      <p:sp>
        <p:nvSpPr>
          <p:cNvPr id="31" name="矩形 30"/>
          <p:cNvSpPr/>
          <p:nvPr/>
        </p:nvSpPr>
        <p:spPr>
          <a:xfrm>
            <a:off x="5205422" y="3152754"/>
            <a:ext cx="4366992" cy="465772"/>
          </a:xfrm>
          <a:prstGeom prst="rect">
            <a:avLst/>
          </a:prstGeom>
        </p:spPr>
        <p:txBody>
          <a:bodyPr wrap="square">
            <a:spAutoFit/>
          </a:bodyPr>
          <a:lstStyle/>
          <a:p>
            <a:r>
              <a:rPr lang="en-US" altLang="zh-CN" sz="2400" smtClean="0">
                <a:solidFill>
                  <a:srgbClr val="000099"/>
                </a:solidFill>
              </a:rPr>
              <a:t>S=A</a:t>
            </a:r>
            <a:r>
              <a:rPr lang="en-US" altLang="zh-CN" sz="2400" dirty="0" smtClean="0">
                <a:solidFill>
                  <a:srgbClr val="000099"/>
                </a:solidFill>
                <a:sym typeface="Symbol" panose="05050102010706020507" pitchFamily="18" charset="2"/>
              </a:rPr>
              <a:t></a:t>
            </a:r>
            <a:r>
              <a:rPr lang="en-US" altLang="zh-CN" sz="2400" dirty="0" smtClean="0">
                <a:solidFill>
                  <a:srgbClr val="000099"/>
                </a:solidFill>
              </a:rPr>
              <a:t>B</a:t>
            </a:r>
            <a:r>
              <a:rPr lang="en-US" altLang="zh-CN" sz="2400" dirty="0">
                <a:solidFill>
                  <a:srgbClr val="000099"/>
                </a:solidFill>
                <a:sym typeface="Symbol" panose="05050102010706020507" pitchFamily="18" charset="2"/>
              </a:rPr>
              <a:t>  </a:t>
            </a:r>
            <a:r>
              <a:rPr lang="en-US" altLang="zh-CN" sz="2400" dirty="0" smtClean="0">
                <a:solidFill>
                  <a:srgbClr val="000099"/>
                </a:solidFill>
              </a:rPr>
              <a:t>C</a:t>
            </a:r>
            <a:r>
              <a:rPr lang="en-US" altLang="zh-CN" sz="2400" baseline="-25000" dirty="0" smtClean="0">
                <a:solidFill>
                  <a:srgbClr val="000099"/>
                </a:solidFill>
              </a:rPr>
              <a:t>I</a:t>
            </a:r>
            <a:endParaRPr lang="zh-CN" altLang="en-US" sz="2400" dirty="0"/>
          </a:p>
        </p:txBody>
      </p:sp>
      <p:sp>
        <p:nvSpPr>
          <p:cNvPr id="32" name="矩形 31"/>
          <p:cNvSpPr/>
          <p:nvPr/>
        </p:nvSpPr>
        <p:spPr>
          <a:xfrm>
            <a:off x="5205422" y="3791434"/>
            <a:ext cx="4906839" cy="461665"/>
          </a:xfrm>
          <a:prstGeom prst="rect">
            <a:avLst/>
          </a:prstGeom>
        </p:spPr>
        <p:txBody>
          <a:bodyPr wrap="square">
            <a:spAutoFit/>
          </a:bodyPr>
          <a:lstStyle/>
          <a:p>
            <a:r>
              <a:rPr lang="zh-CN" altLang="en-US" sz="2400" dirty="0" smtClean="0">
                <a:solidFill>
                  <a:srgbClr val="FF0000"/>
                </a:solidFill>
              </a:rPr>
              <a:t>（奇数个</a:t>
            </a:r>
            <a:r>
              <a:rPr lang="en-US" altLang="zh-CN" sz="2400" dirty="0" smtClean="0">
                <a:solidFill>
                  <a:srgbClr val="FF0000"/>
                </a:solidFill>
              </a:rPr>
              <a:t>1</a:t>
            </a:r>
            <a:r>
              <a:rPr lang="zh-CN" altLang="en-US" sz="2400" dirty="0" smtClean="0">
                <a:solidFill>
                  <a:srgbClr val="FF0000"/>
                </a:solidFill>
              </a:rPr>
              <a:t>结果是</a:t>
            </a:r>
            <a:r>
              <a:rPr lang="en-US" altLang="zh-CN" sz="2400" dirty="0" smtClean="0">
                <a:solidFill>
                  <a:srgbClr val="FF0000"/>
                </a:solidFill>
              </a:rPr>
              <a:t>1</a:t>
            </a:r>
            <a:r>
              <a:rPr lang="zh-CN" altLang="en-US" sz="2400" dirty="0" smtClean="0">
                <a:solidFill>
                  <a:srgbClr val="FF0000"/>
                </a:solidFill>
              </a:rPr>
              <a:t>，满足异或关系）</a:t>
            </a:r>
            <a:endParaRPr lang="zh-CN" altLang="en-US" sz="2400" dirty="0">
              <a:solidFill>
                <a:srgbClr val="FF0000"/>
              </a:solidFill>
            </a:endParaRPr>
          </a:p>
        </p:txBody>
      </p:sp>
    </p:spTree>
    <p:extLst>
      <p:ext uri="{BB962C8B-B14F-4D97-AF65-F5344CB8AC3E}">
        <p14:creationId xmlns:p14="http://schemas.microsoft.com/office/powerpoint/2010/main" val="3168360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75874" y="1227946"/>
            <a:ext cx="3550972" cy="369332"/>
          </a:xfrm>
          <a:prstGeom prst="rect">
            <a:avLst/>
          </a:prstGeom>
        </p:spPr>
        <p:txBody>
          <a:bodyPr wrap="none">
            <a:spAutoFit/>
          </a:bodyPr>
          <a:lstStyle/>
          <a:p>
            <a:r>
              <a:rPr lang="en-US" altLang="zh-CN" dirty="0">
                <a:solidFill>
                  <a:srgbClr val="000099"/>
                </a:solidFill>
                <a:latin typeface="+mn-ea"/>
              </a:rPr>
              <a:t>【</a:t>
            </a:r>
            <a:r>
              <a:rPr lang="zh-CN" altLang="en-US" dirty="0">
                <a:solidFill>
                  <a:srgbClr val="000099"/>
                </a:solidFill>
                <a:latin typeface="+mn-ea"/>
              </a:rPr>
              <a:t>例</a:t>
            </a:r>
            <a:r>
              <a:rPr lang="en-US" altLang="zh-CN" dirty="0" smtClean="0">
                <a:solidFill>
                  <a:srgbClr val="000099"/>
                </a:solidFill>
                <a:latin typeface="+mn-ea"/>
              </a:rPr>
              <a:t>】</a:t>
            </a:r>
            <a:r>
              <a:rPr lang="zh-CN" altLang="en-US" dirty="0" smtClean="0">
                <a:solidFill>
                  <a:srgbClr val="000099"/>
                </a:solidFill>
                <a:latin typeface="+mn-ea"/>
              </a:rPr>
              <a:t>用门</a:t>
            </a:r>
            <a:r>
              <a:rPr lang="zh-CN" altLang="en-US" dirty="0">
                <a:solidFill>
                  <a:srgbClr val="000099"/>
                </a:solidFill>
                <a:latin typeface="+mn-ea"/>
              </a:rPr>
              <a:t>电路</a:t>
            </a:r>
            <a:r>
              <a:rPr lang="zh-CN" altLang="en-US" dirty="0" smtClean="0">
                <a:solidFill>
                  <a:srgbClr val="000099"/>
                </a:solidFill>
                <a:latin typeface="+mn-ea"/>
              </a:rPr>
              <a:t>设计</a:t>
            </a:r>
            <a:r>
              <a:rPr lang="en-US" altLang="zh-CN" dirty="0" smtClean="0">
                <a:solidFill>
                  <a:srgbClr val="000099"/>
                </a:solidFill>
                <a:latin typeface="+mn-ea"/>
              </a:rPr>
              <a:t>1</a:t>
            </a:r>
            <a:r>
              <a:rPr lang="zh-CN" altLang="en-US" dirty="0" smtClean="0">
                <a:solidFill>
                  <a:srgbClr val="000099"/>
                </a:solidFill>
                <a:latin typeface="+mn-ea"/>
              </a:rPr>
              <a:t>位全加器。</a:t>
            </a:r>
            <a:endParaRPr lang="zh-CN" altLang="en-US" dirty="0"/>
          </a:p>
        </p:txBody>
      </p:sp>
      <p:sp>
        <p:nvSpPr>
          <p:cNvPr id="29" name="矩形 28"/>
          <p:cNvSpPr/>
          <p:nvPr/>
        </p:nvSpPr>
        <p:spPr>
          <a:xfrm>
            <a:off x="1070336" y="1763656"/>
            <a:ext cx="2277033" cy="369332"/>
          </a:xfrm>
          <a:prstGeom prst="rect">
            <a:avLst/>
          </a:prstGeom>
        </p:spPr>
        <p:txBody>
          <a:bodyPr wrap="square">
            <a:spAutoFit/>
          </a:bodyPr>
          <a:lstStyle/>
          <a:p>
            <a:r>
              <a:rPr lang="en-US" altLang="zh-CN" dirty="0" smtClean="0">
                <a:solidFill>
                  <a:srgbClr val="000099"/>
                </a:solidFill>
                <a:latin typeface="+mn-ea"/>
              </a:rPr>
              <a:t>3.</a:t>
            </a:r>
            <a:r>
              <a:rPr lang="zh-CN" altLang="en-US" dirty="0" smtClean="0">
                <a:solidFill>
                  <a:srgbClr val="000099"/>
                </a:solidFill>
                <a:latin typeface="+mn-ea"/>
              </a:rPr>
              <a:t>写出逻辑表达式</a:t>
            </a:r>
            <a:endParaRPr lang="zh-CN" altLang="en-US" dirty="0">
              <a:solidFill>
                <a:srgbClr val="000099"/>
              </a:solidFill>
            </a:endParaRPr>
          </a:p>
        </p:txBody>
      </p:sp>
      <p:sp>
        <p:nvSpPr>
          <p:cNvPr id="30" name="矩形 29"/>
          <p:cNvSpPr/>
          <p:nvPr/>
        </p:nvSpPr>
        <p:spPr>
          <a:xfrm>
            <a:off x="1070336" y="2588870"/>
            <a:ext cx="2127363" cy="400110"/>
          </a:xfrm>
          <a:prstGeom prst="rect">
            <a:avLst/>
          </a:prstGeom>
        </p:spPr>
        <p:txBody>
          <a:bodyPr wrap="square">
            <a:spAutoFit/>
          </a:bodyPr>
          <a:lstStyle/>
          <a:p>
            <a:r>
              <a:rPr lang="en-US" altLang="zh-CN" sz="2000" dirty="0" smtClean="0">
                <a:solidFill>
                  <a:srgbClr val="000099"/>
                </a:solidFill>
              </a:rPr>
              <a:t>C</a:t>
            </a:r>
            <a:r>
              <a:rPr lang="en-US" altLang="zh-CN" sz="2000" baseline="-25000" dirty="0" smtClean="0">
                <a:solidFill>
                  <a:srgbClr val="000099"/>
                </a:solidFill>
              </a:rPr>
              <a:t>o </a:t>
            </a:r>
            <a:r>
              <a:rPr lang="en-US" altLang="zh-CN" sz="2000" dirty="0" smtClean="0">
                <a:solidFill>
                  <a:srgbClr val="000099"/>
                </a:solidFill>
              </a:rPr>
              <a:t>=AB+BC</a:t>
            </a:r>
            <a:r>
              <a:rPr lang="en-US" altLang="zh-CN" sz="2000" baseline="-25000" dirty="0">
                <a:solidFill>
                  <a:srgbClr val="000099"/>
                </a:solidFill>
              </a:rPr>
              <a:t>I</a:t>
            </a:r>
            <a:r>
              <a:rPr lang="en-US" altLang="zh-CN" sz="2000" dirty="0" smtClean="0">
                <a:solidFill>
                  <a:srgbClr val="000099"/>
                </a:solidFill>
              </a:rPr>
              <a:t>+AC</a:t>
            </a:r>
            <a:r>
              <a:rPr lang="en-US" altLang="zh-CN" sz="2000" baseline="-25000" dirty="0">
                <a:solidFill>
                  <a:srgbClr val="000099"/>
                </a:solidFill>
              </a:rPr>
              <a:t>I</a:t>
            </a:r>
            <a:endParaRPr lang="zh-CN" altLang="en-US" sz="2000" baseline="-25000" dirty="0">
              <a:solidFill>
                <a:srgbClr val="000099"/>
              </a:solidFill>
            </a:endParaRPr>
          </a:p>
        </p:txBody>
      </p:sp>
      <p:sp>
        <p:nvSpPr>
          <p:cNvPr id="31" name="矩形 30"/>
          <p:cNvSpPr/>
          <p:nvPr/>
        </p:nvSpPr>
        <p:spPr>
          <a:xfrm>
            <a:off x="1070336" y="3113854"/>
            <a:ext cx="1729772" cy="400110"/>
          </a:xfrm>
          <a:prstGeom prst="rect">
            <a:avLst/>
          </a:prstGeom>
        </p:spPr>
        <p:txBody>
          <a:bodyPr wrap="square">
            <a:spAutoFit/>
          </a:bodyPr>
          <a:lstStyle/>
          <a:p>
            <a:r>
              <a:rPr lang="en-US" altLang="zh-CN" sz="2000" dirty="0" smtClean="0">
                <a:solidFill>
                  <a:srgbClr val="000099"/>
                </a:solidFill>
              </a:rPr>
              <a:t>S=A</a:t>
            </a:r>
            <a:r>
              <a:rPr lang="en-US" altLang="zh-CN" sz="2000" dirty="0" smtClean="0">
                <a:solidFill>
                  <a:srgbClr val="000099"/>
                </a:solidFill>
                <a:sym typeface="Symbol" panose="05050102010706020507" pitchFamily="18" charset="2"/>
              </a:rPr>
              <a:t></a:t>
            </a:r>
            <a:r>
              <a:rPr lang="en-US" altLang="zh-CN" sz="2000" dirty="0" smtClean="0">
                <a:solidFill>
                  <a:srgbClr val="000099"/>
                </a:solidFill>
              </a:rPr>
              <a:t>B</a:t>
            </a:r>
            <a:r>
              <a:rPr lang="en-US" altLang="zh-CN" sz="2000" dirty="0">
                <a:solidFill>
                  <a:srgbClr val="000099"/>
                </a:solidFill>
                <a:sym typeface="Symbol" panose="05050102010706020507" pitchFamily="18" charset="2"/>
              </a:rPr>
              <a:t>  </a:t>
            </a:r>
            <a:r>
              <a:rPr lang="en-US" altLang="zh-CN" sz="2000" dirty="0" smtClean="0">
                <a:solidFill>
                  <a:srgbClr val="000099"/>
                </a:solidFill>
              </a:rPr>
              <a:t>C</a:t>
            </a:r>
            <a:r>
              <a:rPr lang="en-US" altLang="zh-CN" sz="2000" baseline="-25000" dirty="0" smtClean="0">
                <a:solidFill>
                  <a:srgbClr val="000099"/>
                </a:solidFill>
              </a:rPr>
              <a:t>I</a:t>
            </a:r>
            <a:endParaRPr lang="zh-CN" altLang="en-US" sz="2000" dirty="0"/>
          </a:p>
        </p:txBody>
      </p:sp>
      <p:sp>
        <p:nvSpPr>
          <p:cNvPr id="33" name="矩形 32"/>
          <p:cNvSpPr/>
          <p:nvPr/>
        </p:nvSpPr>
        <p:spPr>
          <a:xfrm>
            <a:off x="5515786" y="1767081"/>
            <a:ext cx="2277033" cy="369332"/>
          </a:xfrm>
          <a:prstGeom prst="rect">
            <a:avLst/>
          </a:prstGeom>
        </p:spPr>
        <p:txBody>
          <a:bodyPr wrap="square">
            <a:spAutoFit/>
          </a:bodyPr>
          <a:lstStyle/>
          <a:p>
            <a:r>
              <a:rPr lang="en-US" altLang="zh-CN" dirty="0" smtClean="0">
                <a:solidFill>
                  <a:srgbClr val="000099"/>
                </a:solidFill>
                <a:latin typeface="+mn-ea"/>
              </a:rPr>
              <a:t>4.</a:t>
            </a:r>
            <a:r>
              <a:rPr lang="zh-CN" altLang="en-US" dirty="0" smtClean="0">
                <a:solidFill>
                  <a:srgbClr val="000099"/>
                </a:solidFill>
                <a:latin typeface="+mn-ea"/>
              </a:rPr>
              <a:t>画电路图</a:t>
            </a:r>
            <a:endParaRPr lang="zh-CN" altLang="en-US" dirty="0">
              <a:solidFill>
                <a:srgbClr val="000099"/>
              </a:solidFill>
            </a:endParaRPr>
          </a:p>
        </p:txBody>
      </p:sp>
      <p:grpSp>
        <p:nvGrpSpPr>
          <p:cNvPr id="105" name="组合 104"/>
          <p:cNvGrpSpPr/>
          <p:nvPr/>
        </p:nvGrpSpPr>
        <p:grpSpPr>
          <a:xfrm>
            <a:off x="5579602" y="2358088"/>
            <a:ext cx="4619377" cy="4051981"/>
            <a:chOff x="4944602" y="2239555"/>
            <a:chExt cx="4619377" cy="4051981"/>
          </a:xfrm>
        </p:grpSpPr>
        <p:sp>
          <p:nvSpPr>
            <p:cNvPr id="5" name="矩形 4"/>
            <p:cNvSpPr/>
            <p:nvPr/>
          </p:nvSpPr>
          <p:spPr>
            <a:xfrm>
              <a:off x="6112268" y="2239555"/>
              <a:ext cx="439616" cy="69863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&amp;</a:t>
              </a:r>
              <a:endParaRPr lang="zh-CN" altLang="en-US" dirty="0"/>
            </a:p>
          </p:txBody>
        </p:sp>
        <p:cxnSp>
          <p:nvCxnSpPr>
            <p:cNvPr id="35" name="直接连接符 34"/>
            <p:cNvCxnSpPr/>
            <p:nvPr/>
          </p:nvCxnSpPr>
          <p:spPr>
            <a:xfrm>
              <a:off x="6551884" y="2580076"/>
              <a:ext cx="408761"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37" name="矩形 36"/>
            <p:cNvSpPr/>
            <p:nvPr/>
          </p:nvSpPr>
          <p:spPr>
            <a:xfrm>
              <a:off x="6112268" y="3139624"/>
              <a:ext cx="439616" cy="69863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&amp;</a:t>
              </a:r>
              <a:endParaRPr lang="zh-CN" altLang="en-US" dirty="0"/>
            </a:p>
          </p:txBody>
        </p:sp>
        <p:cxnSp>
          <p:nvCxnSpPr>
            <p:cNvPr id="40" name="直接连接符 39"/>
            <p:cNvCxnSpPr/>
            <p:nvPr/>
          </p:nvCxnSpPr>
          <p:spPr>
            <a:xfrm>
              <a:off x="6551884" y="3493999"/>
              <a:ext cx="1429563"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42" name="矩形 41"/>
            <p:cNvSpPr/>
            <p:nvPr/>
          </p:nvSpPr>
          <p:spPr>
            <a:xfrm>
              <a:off x="6112268" y="4036440"/>
              <a:ext cx="439616" cy="69863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&amp;</a:t>
              </a:r>
              <a:endParaRPr lang="zh-CN" altLang="en-US" dirty="0"/>
            </a:p>
          </p:txBody>
        </p:sp>
        <p:cxnSp>
          <p:nvCxnSpPr>
            <p:cNvPr id="45" name="直接连接符 44"/>
            <p:cNvCxnSpPr/>
            <p:nvPr/>
          </p:nvCxnSpPr>
          <p:spPr>
            <a:xfrm>
              <a:off x="6551884" y="4376961"/>
              <a:ext cx="408761"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47" name="矩形 46"/>
            <p:cNvSpPr/>
            <p:nvPr/>
          </p:nvSpPr>
          <p:spPr>
            <a:xfrm>
              <a:off x="7981447" y="3142694"/>
              <a:ext cx="439616" cy="69863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t>
              </a:r>
              <a:endParaRPr lang="zh-CN" altLang="en-US" dirty="0"/>
            </a:p>
          </p:txBody>
        </p:sp>
        <p:cxnSp>
          <p:nvCxnSpPr>
            <p:cNvPr id="50" name="直接连接符 49"/>
            <p:cNvCxnSpPr/>
            <p:nvPr/>
          </p:nvCxnSpPr>
          <p:spPr>
            <a:xfrm>
              <a:off x="8421063" y="3483215"/>
              <a:ext cx="923828"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52" name="矩形 51"/>
            <p:cNvSpPr/>
            <p:nvPr/>
          </p:nvSpPr>
          <p:spPr>
            <a:xfrm>
              <a:off x="6112268" y="4983629"/>
              <a:ext cx="439616" cy="698630"/>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cxnSp>
          <p:nvCxnSpPr>
            <p:cNvPr id="8" name="直接连接符 7"/>
            <p:cNvCxnSpPr/>
            <p:nvPr/>
          </p:nvCxnSpPr>
          <p:spPr>
            <a:xfrm>
              <a:off x="5340927" y="2437021"/>
              <a:ext cx="771341"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4" name="直接连接符 33"/>
            <p:cNvCxnSpPr/>
            <p:nvPr/>
          </p:nvCxnSpPr>
          <p:spPr>
            <a:xfrm>
              <a:off x="5340927" y="2735962"/>
              <a:ext cx="771341"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8" name="直接连接符 37"/>
            <p:cNvCxnSpPr/>
            <p:nvPr/>
          </p:nvCxnSpPr>
          <p:spPr>
            <a:xfrm>
              <a:off x="5726597" y="3337090"/>
              <a:ext cx="385671"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9" name="直接连接符 38"/>
            <p:cNvCxnSpPr/>
            <p:nvPr/>
          </p:nvCxnSpPr>
          <p:spPr>
            <a:xfrm>
              <a:off x="5340927" y="3636031"/>
              <a:ext cx="771341"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直接连接符 42"/>
            <p:cNvCxnSpPr/>
            <p:nvPr/>
          </p:nvCxnSpPr>
          <p:spPr>
            <a:xfrm>
              <a:off x="5872064" y="4233906"/>
              <a:ext cx="24020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4" name="直接连接符 43"/>
            <p:cNvCxnSpPr/>
            <p:nvPr/>
          </p:nvCxnSpPr>
          <p:spPr>
            <a:xfrm>
              <a:off x="5541550" y="4532847"/>
              <a:ext cx="570718"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3" name="直接连接符 52"/>
            <p:cNvCxnSpPr/>
            <p:nvPr/>
          </p:nvCxnSpPr>
          <p:spPr>
            <a:xfrm>
              <a:off x="5726597" y="5181095"/>
              <a:ext cx="385671"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4" name="直接连接符 53"/>
            <p:cNvCxnSpPr/>
            <p:nvPr/>
          </p:nvCxnSpPr>
          <p:spPr>
            <a:xfrm>
              <a:off x="5872064" y="5480036"/>
              <a:ext cx="24020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5" name="直接连接符 54"/>
            <p:cNvCxnSpPr/>
            <p:nvPr/>
          </p:nvCxnSpPr>
          <p:spPr>
            <a:xfrm>
              <a:off x="6551884" y="5324150"/>
              <a:ext cx="408761"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57" name="矩形 56"/>
            <p:cNvSpPr/>
            <p:nvPr/>
          </p:nvSpPr>
          <p:spPr>
            <a:xfrm>
              <a:off x="7981447" y="5592906"/>
              <a:ext cx="439616" cy="698630"/>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cxnSp>
          <p:nvCxnSpPr>
            <p:cNvPr id="58" name="直接连接符 57"/>
            <p:cNvCxnSpPr/>
            <p:nvPr/>
          </p:nvCxnSpPr>
          <p:spPr>
            <a:xfrm>
              <a:off x="7572686" y="5790372"/>
              <a:ext cx="408761"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9" name="直接连接符 58"/>
            <p:cNvCxnSpPr/>
            <p:nvPr/>
          </p:nvCxnSpPr>
          <p:spPr>
            <a:xfrm>
              <a:off x="5541550" y="6089313"/>
              <a:ext cx="243989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0" name="直接连接符 59"/>
            <p:cNvCxnSpPr/>
            <p:nvPr/>
          </p:nvCxnSpPr>
          <p:spPr>
            <a:xfrm>
              <a:off x="8421063" y="5933427"/>
              <a:ext cx="97924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nvGrpSpPr>
            <p:cNvPr id="68" name="组合 67"/>
            <p:cNvGrpSpPr/>
            <p:nvPr/>
          </p:nvGrpSpPr>
          <p:grpSpPr>
            <a:xfrm>
              <a:off x="6960645" y="2588870"/>
              <a:ext cx="1020802" cy="689053"/>
              <a:chOff x="6960645" y="2588870"/>
              <a:chExt cx="1020802" cy="707870"/>
            </a:xfrm>
          </p:grpSpPr>
          <p:cxnSp>
            <p:nvCxnSpPr>
              <p:cNvPr id="24" name="直接连接符 23"/>
              <p:cNvCxnSpPr/>
              <p:nvPr/>
            </p:nvCxnSpPr>
            <p:spPr>
              <a:xfrm>
                <a:off x="6960645" y="2588870"/>
                <a:ext cx="0" cy="70787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2" name="直接连接符 61"/>
              <p:cNvCxnSpPr/>
              <p:nvPr/>
            </p:nvCxnSpPr>
            <p:spPr>
              <a:xfrm>
                <a:off x="6960645" y="3296740"/>
                <a:ext cx="102080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nvGrpSpPr>
            <p:cNvPr id="67" name="组合 66"/>
            <p:cNvGrpSpPr/>
            <p:nvPr/>
          </p:nvGrpSpPr>
          <p:grpSpPr>
            <a:xfrm>
              <a:off x="6960645" y="3747655"/>
              <a:ext cx="1020802" cy="629306"/>
              <a:chOff x="6960645" y="3636031"/>
              <a:chExt cx="1020802" cy="740930"/>
            </a:xfrm>
          </p:grpSpPr>
          <p:cxnSp>
            <p:nvCxnSpPr>
              <p:cNvPr id="64" name="直接连接符 63"/>
              <p:cNvCxnSpPr/>
              <p:nvPr/>
            </p:nvCxnSpPr>
            <p:spPr>
              <a:xfrm flipV="1">
                <a:off x="6960645" y="3636031"/>
                <a:ext cx="0" cy="74093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6" name="直接连接符 65"/>
              <p:cNvCxnSpPr/>
              <p:nvPr/>
            </p:nvCxnSpPr>
            <p:spPr>
              <a:xfrm>
                <a:off x="6960645" y="3636031"/>
                <a:ext cx="102080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cxnSp>
          <p:nvCxnSpPr>
            <p:cNvPr id="70" name="直接连接符 69"/>
            <p:cNvCxnSpPr/>
            <p:nvPr/>
          </p:nvCxnSpPr>
          <p:spPr>
            <a:xfrm>
              <a:off x="6960645" y="5324150"/>
              <a:ext cx="0" cy="46622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2" name="直接连接符 71"/>
            <p:cNvCxnSpPr/>
            <p:nvPr/>
          </p:nvCxnSpPr>
          <p:spPr>
            <a:xfrm>
              <a:off x="6960645" y="5790372"/>
              <a:ext cx="102080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77" name="矩形 76"/>
            <p:cNvSpPr/>
            <p:nvPr/>
          </p:nvSpPr>
          <p:spPr>
            <a:xfrm>
              <a:off x="4945773" y="2239555"/>
              <a:ext cx="438177" cy="369332"/>
            </a:xfrm>
            <a:prstGeom prst="rect">
              <a:avLst/>
            </a:prstGeom>
          </p:spPr>
          <p:txBody>
            <a:bodyPr wrap="square">
              <a:spAutoFit/>
            </a:bodyPr>
            <a:lstStyle/>
            <a:p>
              <a:r>
                <a:rPr lang="en-US" altLang="zh-CN" dirty="0" smtClean="0">
                  <a:solidFill>
                    <a:srgbClr val="000099"/>
                  </a:solidFill>
                  <a:latin typeface="+mn-ea"/>
                </a:rPr>
                <a:t>A</a:t>
              </a:r>
              <a:endParaRPr lang="zh-CN" altLang="en-US" dirty="0">
                <a:solidFill>
                  <a:srgbClr val="000099"/>
                </a:solidFill>
              </a:endParaRPr>
            </a:p>
          </p:txBody>
        </p:sp>
        <p:sp>
          <p:nvSpPr>
            <p:cNvPr id="78" name="矩形 77"/>
            <p:cNvSpPr/>
            <p:nvPr/>
          </p:nvSpPr>
          <p:spPr>
            <a:xfrm>
              <a:off x="4960481" y="2565703"/>
              <a:ext cx="438177" cy="369332"/>
            </a:xfrm>
            <a:prstGeom prst="rect">
              <a:avLst/>
            </a:prstGeom>
          </p:spPr>
          <p:txBody>
            <a:bodyPr wrap="square">
              <a:spAutoFit/>
            </a:bodyPr>
            <a:lstStyle/>
            <a:p>
              <a:r>
                <a:rPr lang="en-US" altLang="zh-CN" dirty="0" smtClean="0">
                  <a:solidFill>
                    <a:srgbClr val="000099"/>
                  </a:solidFill>
                  <a:latin typeface="+mn-ea"/>
                </a:rPr>
                <a:t>B</a:t>
              </a:r>
              <a:endParaRPr lang="zh-CN" altLang="en-US" dirty="0">
                <a:solidFill>
                  <a:srgbClr val="000099"/>
                </a:solidFill>
              </a:endParaRPr>
            </a:p>
          </p:txBody>
        </p:sp>
        <p:sp>
          <p:nvSpPr>
            <p:cNvPr id="79" name="矩形 78"/>
            <p:cNvSpPr/>
            <p:nvPr/>
          </p:nvSpPr>
          <p:spPr>
            <a:xfrm>
              <a:off x="4944602" y="3429768"/>
              <a:ext cx="438177" cy="369332"/>
            </a:xfrm>
            <a:prstGeom prst="rect">
              <a:avLst/>
            </a:prstGeom>
          </p:spPr>
          <p:txBody>
            <a:bodyPr wrap="square">
              <a:spAutoFit/>
            </a:bodyPr>
            <a:lstStyle/>
            <a:p>
              <a:r>
                <a:rPr lang="en-US" altLang="zh-CN" dirty="0" smtClean="0">
                  <a:solidFill>
                    <a:srgbClr val="000099"/>
                  </a:solidFill>
                  <a:latin typeface="+mn-ea"/>
                </a:rPr>
                <a:t>C</a:t>
              </a:r>
              <a:r>
                <a:rPr lang="en-US" altLang="zh-CN" baseline="-25000" dirty="0" smtClean="0">
                  <a:solidFill>
                    <a:srgbClr val="000099"/>
                  </a:solidFill>
                  <a:latin typeface="+mn-ea"/>
                </a:rPr>
                <a:t>I</a:t>
              </a:r>
              <a:endParaRPr lang="zh-CN" altLang="en-US" baseline="-25000" dirty="0">
                <a:solidFill>
                  <a:srgbClr val="000099"/>
                </a:solidFill>
              </a:endParaRPr>
            </a:p>
          </p:txBody>
        </p:sp>
        <p:cxnSp>
          <p:nvCxnSpPr>
            <p:cNvPr id="82" name="直接连接符 81"/>
            <p:cNvCxnSpPr/>
            <p:nvPr/>
          </p:nvCxnSpPr>
          <p:spPr>
            <a:xfrm flipV="1">
              <a:off x="5726597" y="2750370"/>
              <a:ext cx="0" cy="2430725"/>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85" name="直接连接符 84"/>
            <p:cNvCxnSpPr/>
            <p:nvPr/>
          </p:nvCxnSpPr>
          <p:spPr>
            <a:xfrm flipV="1">
              <a:off x="5872064" y="3636032"/>
              <a:ext cx="0" cy="1844004"/>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87" name="直接连接符 86"/>
            <p:cNvCxnSpPr/>
            <p:nvPr/>
          </p:nvCxnSpPr>
          <p:spPr>
            <a:xfrm>
              <a:off x="5541550" y="2437021"/>
              <a:ext cx="0" cy="365229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96" name="椭圆 95"/>
            <p:cNvSpPr/>
            <p:nvPr/>
          </p:nvSpPr>
          <p:spPr>
            <a:xfrm>
              <a:off x="5496550" y="2404365"/>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5690801" y="2698925"/>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5686202" y="3300239"/>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5829432" y="3592897"/>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840978" y="4188906"/>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5500719" y="4499249"/>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125802" y="5572889"/>
              <a:ext cx="438177" cy="369332"/>
            </a:xfrm>
            <a:prstGeom prst="rect">
              <a:avLst/>
            </a:prstGeom>
          </p:spPr>
          <p:txBody>
            <a:bodyPr wrap="square">
              <a:spAutoFit/>
            </a:bodyPr>
            <a:lstStyle/>
            <a:p>
              <a:r>
                <a:rPr lang="en-US" altLang="zh-CN" dirty="0" smtClean="0">
                  <a:solidFill>
                    <a:srgbClr val="000099"/>
                  </a:solidFill>
                  <a:latin typeface="+mn-ea"/>
                </a:rPr>
                <a:t>S</a:t>
              </a:r>
              <a:endParaRPr lang="zh-CN" altLang="en-US" dirty="0">
                <a:solidFill>
                  <a:srgbClr val="000099"/>
                </a:solidFill>
              </a:endParaRPr>
            </a:p>
          </p:txBody>
        </p:sp>
        <p:sp>
          <p:nvSpPr>
            <p:cNvPr id="104" name="矩形 103"/>
            <p:cNvSpPr/>
            <p:nvPr/>
          </p:nvSpPr>
          <p:spPr>
            <a:xfrm>
              <a:off x="8984300" y="3105090"/>
              <a:ext cx="579679" cy="369332"/>
            </a:xfrm>
            <a:prstGeom prst="rect">
              <a:avLst/>
            </a:prstGeom>
          </p:spPr>
          <p:txBody>
            <a:bodyPr wrap="square">
              <a:spAutoFit/>
            </a:bodyPr>
            <a:lstStyle/>
            <a:p>
              <a:r>
                <a:rPr lang="en-US" altLang="zh-CN" dirty="0" smtClean="0">
                  <a:solidFill>
                    <a:srgbClr val="000099"/>
                  </a:solidFill>
                  <a:latin typeface="+mn-ea"/>
                </a:rPr>
                <a:t>C</a:t>
              </a:r>
              <a:r>
                <a:rPr lang="en-US" altLang="zh-CN" baseline="-25000" dirty="0" smtClean="0">
                  <a:solidFill>
                    <a:srgbClr val="000099"/>
                  </a:solidFill>
                  <a:latin typeface="+mn-ea"/>
                </a:rPr>
                <a:t>o</a:t>
              </a:r>
              <a:endParaRPr lang="zh-CN" altLang="en-US" baseline="-25000" dirty="0">
                <a:solidFill>
                  <a:srgbClr val="000099"/>
                </a:solidFill>
              </a:endParaRPr>
            </a:p>
          </p:txBody>
        </p:sp>
      </p:grpSp>
      <p:grpSp>
        <p:nvGrpSpPr>
          <p:cNvPr id="106" name="组合 105"/>
          <p:cNvGrpSpPr/>
          <p:nvPr/>
        </p:nvGrpSpPr>
        <p:grpSpPr>
          <a:xfrm>
            <a:off x="1724073" y="3559798"/>
            <a:ext cx="3018426" cy="2806130"/>
            <a:chOff x="4682877" y="1652602"/>
            <a:chExt cx="3018426" cy="2806130"/>
          </a:xfrm>
        </p:grpSpPr>
        <p:sp>
          <p:nvSpPr>
            <p:cNvPr id="107" name="矩形 106"/>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endParaRPr lang="zh-CN" altLang="en-US" dirty="0"/>
            </a:p>
          </p:txBody>
        </p:sp>
        <p:cxnSp>
          <p:nvCxnSpPr>
            <p:cNvPr id="108" name="直接连接符 107"/>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9" name="直接连接符 108"/>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0" name="直接连接符 109"/>
            <p:cNvCxnSpPr>
              <a:stCxn id="107"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1" name="直接连接符 110"/>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2" name="直接连接符 111"/>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13" name="矩形 112"/>
            <p:cNvSpPr/>
            <p:nvPr/>
          </p:nvSpPr>
          <p:spPr>
            <a:xfrm>
              <a:off x="5747818" y="4089400"/>
              <a:ext cx="338554" cy="369332"/>
            </a:xfrm>
            <a:prstGeom prst="rect">
              <a:avLst/>
            </a:prstGeom>
          </p:spPr>
          <p:txBody>
            <a:bodyPr wrap="none">
              <a:spAutoFit/>
            </a:bodyPr>
            <a:lstStyle/>
            <a:p>
              <a:r>
                <a:rPr lang="en-US" altLang="zh-CN" dirty="0" smtClean="0"/>
                <a:t>A</a:t>
              </a:r>
              <a:endParaRPr lang="zh-CN" altLang="en-US" dirty="0"/>
            </a:p>
          </p:txBody>
        </p:sp>
        <p:sp>
          <p:nvSpPr>
            <p:cNvPr id="114" name="矩形 113"/>
            <p:cNvSpPr/>
            <p:nvPr/>
          </p:nvSpPr>
          <p:spPr>
            <a:xfrm>
              <a:off x="6341475" y="4089400"/>
              <a:ext cx="338554" cy="369332"/>
            </a:xfrm>
            <a:prstGeom prst="rect">
              <a:avLst/>
            </a:prstGeom>
          </p:spPr>
          <p:txBody>
            <a:bodyPr wrap="none">
              <a:spAutoFit/>
            </a:bodyPr>
            <a:lstStyle/>
            <a:p>
              <a:r>
                <a:rPr lang="en-US" altLang="zh-CN" dirty="0" smtClean="0"/>
                <a:t>B</a:t>
              </a:r>
              <a:endParaRPr lang="zh-CN" altLang="en-US" dirty="0"/>
            </a:p>
          </p:txBody>
        </p:sp>
        <p:sp>
          <p:nvSpPr>
            <p:cNvPr id="115" name="矩形 114"/>
            <p:cNvSpPr/>
            <p:nvPr/>
          </p:nvSpPr>
          <p:spPr>
            <a:xfrm>
              <a:off x="7306643" y="2567504"/>
              <a:ext cx="394660" cy="369332"/>
            </a:xfrm>
            <a:prstGeom prst="rect">
              <a:avLst/>
            </a:prstGeom>
          </p:spPr>
          <p:txBody>
            <a:bodyPr wrap="none">
              <a:spAutoFit/>
            </a:bodyPr>
            <a:lstStyle/>
            <a:p>
              <a:r>
                <a:rPr lang="en-US" altLang="zh-CN" dirty="0" smtClean="0"/>
                <a:t>C</a:t>
              </a:r>
              <a:r>
                <a:rPr lang="en-US" altLang="zh-CN" baseline="-25000" dirty="0" smtClean="0"/>
                <a:t>I</a:t>
              </a:r>
              <a:endParaRPr lang="zh-CN" altLang="en-US" dirty="0"/>
            </a:p>
          </p:txBody>
        </p:sp>
        <p:sp>
          <p:nvSpPr>
            <p:cNvPr id="116" name="矩形 115"/>
            <p:cNvSpPr/>
            <p:nvPr/>
          </p:nvSpPr>
          <p:spPr>
            <a:xfrm>
              <a:off x="6172198" y="1652602"/>
              <a:ext cx="338554" cy="369332"/>
            </a:xfrm>
            <a:prstGeom prst="rect">
              <a:avLst/>
            </a:prstGeom>
          </p:spPr>
          <p:txBody>
            <a:bodyPr wrap="none">
              <a:spAutoFit/>
            </a:bodyPr>
            <a:lstStyle/>
            <a:p>
              <a:r>
                <a:rPr lang="en-US" altLang="zh-CN" dirty="0" smtClean="0"/>
                <a:t>S</a:t>
              </a:r>
              <a:endParaRPr lang="zh-CN" altLang="en-US" dirty="0"/>
            </a:p>
          </p:txBody>
        </p:sp>
        <p:sp>
          <p:nvSpPr>
            <p:cNvPr id="117" name="矩形 116"/>
            <p:cNvSpPr/>
            <p:nvPr/>
          </p:nvSpPr>
          <p:spPr>
            <a:xfrm>
              <a:off x="4690534" y="2567003"/>
              <a:ext cx="436338" cy="369332"/>
            </a:xfrm>
            <a:prstGeom prst="rect">
              <a:avLst/>
            </a:prstGeom>
          </p:spPr>
          <p:txBody>
            <a:bodyPr wrap="none">
              <a:spAutoFit/>
            </a:bodyPr>
            <a:lstStyle/>
            <a:p>
              <a:r>
                <a:rPr lang="en-US" altLang="zh-CN" dirty="0" smtClean="0"/>
                <a:t>C</a:t>
              </a:r>
              <a:r>
                <a:rPr lang="en-US" altLang="zh-CN" baseline="-25000" dirty="0" smtClean="0"/>
                <a:t>o</a:t>
              </a:r>
              <a:endParaRPr lang="zh-CN" altLang="en-US" dirty="0"/>
            </a:p>
          </p:txBody>
        </p:sp>
      </p:grpSp>
    </p:spTree>
    <p:extLst>
      <p:ext uri="{BB962C8B-B14F-4D97-AF65-F5344CB8AC3E}">
        <p14:creationId xmlns:p14="http://schemas.microsoft.com/office/powerpoint/2010/main" val="1286471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0608" y="1134812"/>
            <a:ext cx="3815468" cy="369332"/>
          </a:xfrm>
          <a:prstGeom prst="rect">
            <a:avLst/>
          </a:prstGeom>
        </p:spPr>
        <p:txBody>
          <a:bodyPr wrap="none">
            <a:spAutoFit/>
          </a:bodyPr>
          <a:lstStyle/>
          <a:p>
            <a:r>
              <a:rPr lang="en-US" altLang="zh-CN" dirty="0" smtClean="0">
                <a:solidFill>
                  <a:srgbClr val="000099"/>
                </a:solidFill>
                <a:latin typeface="+mn-ea"/>
              </a:rPr>
              <a:t>4</a:t>
            </a:r>
            <a:r>
              <a:rPr lang="zh-CN" altLang="en-US" dirty="0" smtClean="0">
                <a:solidFill>
                  <a:srgbClr val="000099"/>
                </a:solidFill>
                <a:latin typeface="+mn-ea"/>
              </a:rPr>
              <a:t>个</a:t>
            </a:r>
            <a:r>
              <a:rPr lang="en-US" altLang="zh-CN" dirty="0" smtClean="0">
                <a:solidFill>
                  <a:srgbClr val="000099"/>
                </a:solidFill>
                <a:latin typeface="+mn-ea"/>
              </a:rPr>
              <a:t>1</a:t>
            </a:r>
            <a:r>
              <a:rPr lang="zh-CN" altLang="en-US" dirty="0" smtClean="0">
                <a:solidFill>
                  <a:srgbClr val="000099"/>
                </a:solidFill>
                <a:latin typeface="+mn-ea"/>
              </a:rPr>
              <a:t>位全加器</a:t>
            </a:r>
            <a:r>
              <a:rPr lang="en-US" altLang="zh-CN" dirty="0" smtClean="0">
                <a:solidFill>
                  <a:srgbClr val="000099"/>
                </a:solidFill>
                <a:latin typeface="+mn-ea"/>
                <a:sym typeface="Wingdings" panose="05000000000000000000" pitchFamily="2" charset="2"/>
              </a:rPr>
              <a:t>4</a:t>
            </a:r>
            <a:r>
              <a:rPr lang="zh-CN" altLang="en-US" dirty="0" smtClean="0">
                <a:solidFill>
                  <a:srgbClr val="000099"/>
                </a:solidFill>
                <a:latin typeface="+mn-ea"/>
                <a:sym typeface="Wingdings" panose="05000000000000000000" pitchFamily="2" charset="2"/>
              </a:rPr>
              <a:t>位串行进位加法器</a:t>
            </a:r>
            <a:endParaRPr lang="zh-CN" altLang="en-US" dirty="0"/>
          </a:p>
        </p:txBody>
      </p:sp>
      <p:grpSp>
        <p:nvGrpSpPr>
          <p:cNvPr id="57" name="组合 56"/>
          <p:cNvGrpSpPr/>
          <p:nvPr/>
        </p:nvGrpSpPr>
        <p:grpSpPr>
          <a:xfrm>
            <a:off x="1070608" y="1892870"/>
            <a:ext cx="9674547" cy="2880729"/>
            <a:chOff x="1080874" y="2502470"/>
            <a:chExt cx="9674547" cy="2880729"/>
          </a:xfrm>
        </p:grpSpPr>
        <p:grpSp>
          <p:nvGrpSpPr>
            <p:cNvPr id="20" name="组合 19"/>
            <p:cNvGrpSpPr/>
            <p:nvPr/>
          </p:nvGrpSpPr>
          <p:grpSpPr>
            <a:xfrm>
              <a:off x="7695317" y="2577069"/>
              <a:ext cx="3060104" cy="2806130"/>
              <a:chOff x="4682877" y="1652602"/>
              <a:chExt cx="3060104" cy="2806130"/>
            </a:xfrm>
          </p:grpSpPr>
          <p:sp>
            <p:nvSpPr>
              <p:cNvPr id="7" name="矩形 6"/>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0</a:t>
                </a:r>
                <a:r>
                  <a:rPr lang="en-US" altLang="zh-CN" dirty="0" smtClean="0"/>
                  <a:t>)</a:t>
                </a:r>
                <a:endParaRPr lang="zh-CN" altLang="en-US" dirty="0"/>
              </a:p>
            </p:txBody>
          </p:sp>
          <p:cxnSp>
            <p:nvCxnSpPr>
              <p:cNvPr id="9" name="直接连接符 8"/>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直接连接符 9"/>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2" name="直接连接符 11"/>
              <p:cNvCxnSpPr>
                <a:stCxn id="7"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矩形 14"/>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0</a:t>
                </a:r>
                <a:endParaRPr lang="zh-CN" altLang="en-US" dirty="0"/>
              </a:p>
            </p:txBody>
          </p:sp>
          <p:sp>
            <p:nvSpPr>
              <p:cNvPr id="16" name="矩形 15"/>
              <p:cNvSpPr/>
              <p:nvPr/>
            </p:nvSpPr>
            <p:spPr>
              <a:xfrm>
                <a:off x="6324511" y="4089400"/>
                <a:ext cx="423514" cy="369332"/>
              </a:xfrm>
              <a:prstGeom prst="rect">
                <a:avLst/>
              </a:prstGeom>
            </p:spPr>
            <p:txBody>
              <a:bodyPr wrap="none">
                <a:spAutoFit/>
              </a:bodyPr>
              <a:lstStyle/>
              <a:p>
                <a:r>
                  <a:rPr lang="en-US" altLang="zh-CN" dirty="0" smtClean="0"/>
                  <a:t>B</a:t>
                </a:r>
                <a:r>
                  <a:rPr lang="en-US" altLang="zh-CN" baseline="-25000" dirty="0" smtClean="0"/>
                  <a:t>0</a:t>
                </a:r>
                <a:endParaRPr lang="zh-CN" altLang="en-US" dirty="0"/>
              </a:p>
            </p:txBody>
          </p:sp>
          <p:sp>
            <p:nvSpPr>
              <p:cNvPr id="17" name="矩形 16"/>
              <p:cNvSpPr/>
              <p:nvPr/>
            </p:nvSpPr>
            <p:spPr>
              <a:xfrm>
                <a:off x="7306643" y="2567504"/>
                <a:ext cx="436338" cy="369332"/>
              </a:xfrm>
              <a:prstGeom prst="rect">
                <a:avLst/>
              </a:prstGeom>
            </p:spPr>
            <p:txBody>
              <a:bodyPr wrap="none">
                <a:spAutoFit/>
              </a:bodyPr>
              <a:lstStyle/>
              <a:p>
                <a:r>
                  <a:rPr lang="en-US" altLang="zh-CN" dirty="0" smtClean="0"/>
                  <a:t>C</a:t>
                </a:r>
                <a:r>
                  <a:rPr lang="en-US" altLang="zh-CN" baseline="-25000" dirty="0" smtClean="0"/>
                  <a:t>0</a:t>
                </a:r>
                <a:endParaRPr lang="zh-CN" altLang="en-US" dirty="0"/>
              </a:p>
            </p:txBody>
          </p:sp>
          <p:sp>
            <p:nvSpPr>
              <p:cNvPr id="18" name="矩形 17"/>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0</a:t>
                </a:r>
                <a:endParaRPr lang="zh-CN" altLang="en-US" dirty="0"/>
              </a:p>
            </p:txBody>
          </p:sp>
          <p:sp>
            <p:nvSpPr>
              <p:cNvPr id="19" name="矩形 18"/>
              <p:cNvSpPr/>
              <p:nvPr/>
            </p:nvSpPr>
            <p:spPr>
              <a:xfrm>
                <a:off x="4868336" y="2567003"/>
                <a:ext cx="436338" cy="369332"/>
              </a:xfrm>
              <a:prstGeom prst="rect">
                <a:avLst/>
              </a:prstGeom>
            </p:spPr>
            <p:txBody>
              <a:bodyPr wrap="none">
                <a:spAutoFit/>
              </a:bodyPr>
              <a:lstStyle/>
              <a:p>
                <a:r>
                  <a:rPr lang="en-US" altLang="zh-CN" dirty="0" smtClean="0"/>
                  <a:t>C</a:t>
                </a:r>
                <a:r>
                  <a:rPr lang="en-US" altLang="zh-CN" baseline="-25000" dirty="0" smtClean="0"/>
                  <a:t>1</a:t>
                </a:r>
                <a:endParaRPr lang="zh-CN" altLang="en-US" dirty="0"/>
              </a:p>
            </p:txBody>
          </p:sp>
        </p:grpSp>
        <p:grpSp>
          <p:nvGrpSpPr>
            <p:cNvPr id="21" name="组合 20"/>
            <p:cNvGrpSpPr/>
            <p:nvPr/>
          </p:nvGrpSpPr>
          <p:grpSpPr>
            <a:xfrm>
              <a:off x="5450588" y="2546589"/>
              <a:ext cx="2928656" cy="2806130"/>
              <a:chOff x="4682877" y="1652602"/>
              <a:chExt cx="2928656" cy="2806130"/>
            </a:xfrm>
          </p:grpSpPr>
          <p:sp>
            <p:nvSpPr>
              <p:cNvPr id="22" name="矩形 21"/>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1</a:t>
                </a:r>
                <a:r>
                  <a:rPr lang="en-US" altLang="zh-CN" dirty="0" smtClean="0"/>
                  <a:t>)</a:t>
                </a:r>
                <a:endParaRPr lang="zh-CN" altLang="en-US" dirty="0"/>
              </a:p>
            </p:txBody>
          </p:sp>
          <p:cxnSp>
            <p:nvCxnSpPr>
              <p:cNvPr id="23" name="直接连接符 22"/>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直接连接符 23"/>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直接连接符 24"/>
              <p:cNvCxnSpPr>
                <a:stCxn id="22"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6" name="直接连接符 25"/>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7" name="直接连接符 26"/>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矩形 27"/>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1</a:t>
                </a:r>
                <a:endParaRPr lang="zh-CN" altLang="en-US" dirty="0"/>
              </a:p>
            </p:txBody>
          </p:sp>
          <p:sp>
            <p:nvSpPr>
              <p:cNvPr id="29" name="矩形 28"/>
              <p:cNvSpPr/>
              <p:nvPr/>
            </p:nvSpPr>
            <p:spPr>
              <a:xfrm>
                <a:off x="6324511" y="4089400"/>
                <a:ext cx="423514" cy="369332"/>
              </a:xfrm>
              <a:prstGeom prst="rect">
                <a:avLst/>
              </a:prstGeom>
            </p:spPr>
            <p:txBody>
              <a:bodyPr wrap="none">
                <a:spAutoFit/>
              </a:bodyPr>
              <a:lstStyle/>
              <a:p>
                <a:r>
                  <a:rPr lang="en-US" altLang="zh-CN" dirty="0" smtClean="0"/>
                  <a:t>B</a:t>
                </a:r>
                <a:r>
                  <a:rPr lang="en-US" altLang="zh-CN" baseline="-25000" dirty="0" smtClean="0"/>
                  <a:t>1</a:t>
                </a:r>
                <a:endParaRPr lang="zh-CN" altLang="en-US" dirty="0"/>
              </a:p>
            </p:txBody>
          </p:sp>
          <p:sp>
            <p:nvSpPr>
              <p:cNvPr id="31" name="矩形 30"/>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1</a:t>
                </a:r>
                <a:endParaRPr lang="zh-CN" altLang="en-US" dirty="0"/>
              </a:p>
            </p:txBody>
          </p:sp>
          <p:sp>
            <p:nvSpPr>
              <p:cNvPr id="32" name="矩形 31"/>
              <p:cNvSpPr/>
              <p:nvPr/>
            </p:nvSpPr>
            <p:spPr>
              <a:xfrm>
                <a:off x="4902178" y="2566863"/>
                <a:ext cx="436338" cy="369332"/>
              </a:xfrm>
              <a:prstGeom prst="rect">
                <a:avLst/>
              </a:prstGeom>
            </p:spPr>
            <p:txBody>
              <a:bodyPr wrap="none">
                <a:spAutoFit/>
              </a:bodyPr>
              <a:lstStyle/>
              <a:p>
                <a:r>
                  <a:rPr lang="en-US" altLang="zh-CN" dirty="0" smtClean="0"/>
                  <a:t>C</a:t>
                </a:r>
                <a:r>
                  <a:rPr lang="en-US" altLang="zh-CN" baseline="-25000" dirty="0" smtClean="0"/>
                  <a:t>2</a:t>
                </a:r>
                <a:endParaRPr lang="zh-CN" altLang="en-US" dirty="0"/>
              </a:p>
            </p:txBody>
          </p:sp>
        </p:grpSp>
        <p:grpSp>
          <p:nvGrpSpPr>
            <p:cNvPr id="33" name="组合 32"/>
            <p:cNvGrpSpPr/>
            <p:nvPr/>
          </p:nvGrpSpPr>
          <p:grpSpPr>
            <a:xfrm>
              <a:off x="3291735" y="2526177"/>
              <a:ext cx="2928656" cy="2806130"/>
              <a:chOff x="4682877" y="1652602"/>
              <a:chExt cx="2928656" cy="2806130"/>
            </a:xfrm>
          </p:grpSpPr>
          <p:sp>
            <p:nvSpPr>
              <p:cNvPr id="34" name="矩形 33"/>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a:t>2</a:t>
                </a:r>
                <a:r>
                  <a:rPr lang="en-US" altLang="zh-CN" dirty="0" smtClean="0"/>
                  <a:t>)</a:t>
                </a:r>
                <a:endParaRPr lang="zh-CN" altLang="en-US" dirty="0"/>
              </a:p>
            </p:txBody>
          </p:sp>
          <p:cxnSp>
            <p:nvCxnSpPr>
              <p:cNvPr id="35" name="直接连接符 34"/>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直接连接符 35"/>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7" name="直接连接符 36"/>
              <p:cNvCxnSpPr>
                <a:stCxn id="34"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8" name="直接连接符 37"/>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9" name="直接连接符 38"/>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40" name="矩形 39"/>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2</a:t>
                </a:r>
                <a:endParaRPr lang="zh-CN" altLang="en-US" dirty="0"/>
              </a:p>
            </p:txBody>
          </p:sp>
          <p:sp>
            <p:nvSpPr>
              <p:cNvPr id="41" name="矩形 40"/>
              <p:cNvSpPr/>
              <p:nvPr/>
            </p:nvSpPr>
            <p:spPr>
              <a:xfrm>
                <a:off x="6324511" y="4089400"/>
                <a:ext cx="423514" cy="369332"/>
              </a:xfrm>
              <a:prstGeom prst="rect">
                <a:avLst/>
              </a:prstGeom>
            </p:spPr>
            <p:txBody>
              <a:bodyPr wrap="none">
                <a:spAutoFit/>
              </a:bodyPr>
              <a:lstStyle/>
              <a:p>
                <a:r>
                  <a:rPr lang="en-US" altLang="zh-CN" dirty="0" smtClean="0"/>
                  <a:t>B</a:t>
                </a:r>
                <a:r>
                  <a:rPr lang="en-US" altLang="zh-CN" baseline="-25000" dirty="0" smtClean="0"/>
                  <a:t>2</a:t>
                </a:r>
                <a:endParaRPr lang="zh-CN" altLang="en-US" dirty="0"/>
              </a:p>
            </p:txBody>
          </p:sp>
          <p:sp>
            <p:nvSpPr>
              <p:cNvPr id="43" name="矩形 42"/>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2</a:t>
                </a:r>
                <a:endParaRPr lang="zh-CN" altLang="en-US" dirty="0"/>
              </a:p>
            </p:txBody>
          </p:sp>
          <p:sp>
            <p:nvSpPr>
              <p:cNvPr id="44" name="矩形 43"/>
              <p:cNvSpPr/>
              <p:nvPr/>
            </p:nvSpPr>
            <p:spPr>
              <a:xfrm>
                <a:off x="4894350" y="2583566"/>
                <a:ext cx="436338" cy="369332"/>
              </a:xfrm>
              <a:prstGeom prst="rect">
                <a:avLst/>
              </a:prstGeom>
            </p:spPr>
            <p:txBody>
              <a:bodyPr wrap="none">
                <a:spAutoFit/>
              </a:bodyPr>
              <a:lstStyle/>
              <a:p>
                <a:r>
                  <a:rPr lang="en-US" altLang="zh-CN" dirty="0" smtClean="0"/>
                  <a:t>C</a:t>
                </a:r>
                <a:r>
                  <a:rPr lang="en-US" altLang="zh-CN" baseline="-25000" dirty="0" smtClean="0"/>
                  <a:t>3</a:t>
                </a:r>
                <a:endParaRPr lang="zh-CN" altLang="en-US" dirty="0"/>
              </a:p>
            </p:txBody>
          </p:sp>
        </p:grpSp>
        <p:grpSp>
          <p:nvGrpSpPr>
            <p:cNvPr id="45" name="组合 44"/>
            <p:cNvGrpSpPr/>
            <p:nvPr/>
          </p:nvGrpSpPr>
          <p:grpSpPr>
            <a:xfrm>
              <a:off x="1080874" y="2502470"/>
              <a:ext cx="2928656" cy="2806130"/>
              <a:chOff x="4682877" y="1652602"/>
              <a:chExt cx="2928656" cy="2806130"/>
            </a:xfrm>
          </p:grpSpPr>
          <p:sp>
            <p:nvSpPr>
              <p:cNvPr id="46" name="矩形 45"/>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3</a:t>
                </a:r>
                <a:r>
                  <a:rPr lang="en-US" altLang="zh-CN" dirty="0" smtClean="0"/>
                  <a:t>)</a:t>
                </a:r>
                <a:endParaRPr lang="zh-CN" altLang="en-US" dirty="0"/>
              </a:p>
            </p:txBody>
          </p:sp>
          <p:cxnSp>
            <p:nvCxnSpPr>
              <p:cNvPr id="47" name="直接连接符 46"/>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接连接符 47"/>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接连接符 48"/>
              <p:cNvCxnSpPr>
                <a:stCxn id="46"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0" name="直接连接符 49"/>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1" name="直接连接符 50"/>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52" name="矩形 51"/>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3</a:t>
                </a:r>
                <a:endParaRPr lang="zh-CN" altLang="en-US" dirty="0"/>
              </a:p>
            </p:txBody>
          </p:sp>
          <p:sp>
            <p:nvSpPr>
              <p:cNvPr id="53" name="矩形 52"/>
              <p:cNvSpPr/>
              <p:nvPr/>
            </p:nvSpPr>
            <p:spPr>
              <a:xfrm>
                <a:off x="6324511" y="4089400"/>
                <a:ext cx="423514" cy="369332"/>
              </a:xfrm>
              <a:prstGeom prst="rect">
                <a:avLst/>
              </a:prstGeom>
            </p:spPr>
            <p:txBody>
              <a:bodyPr wrap="none">
                <a:spAutoFit/>
              </a:bodyPr>
              <a:lstStyle/>
              <a:p>
                <a:r>
                  <a:rPr lang="en-US" altLang="zh-CN" dirty="0" smtClean="0"/>
                  <a:t>B</a:t>
                </a:r>
                <a:r>
                  <a:rPr lang="en-US" altLang="zh-CN" baseline="-25000" dirty="0" smtClean="0"/>
                  <a:t>3</a:t>
                </a:r>
                <a:endParaRPr lang="zh-CN" altLang="en-US" dirty="0"/>
              </a:p>
            </p:txBody>
          </p:sp>
          <p:sp>
            <p:nvSpPr>
              <p:cNvPr id="55" name="矩形 54"/>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3</a:t>
                </a:r>
                <a:endParaRPr lang="zh-CN" altLang="en-US" dirty="0"/>
              </a:p>
            </p:txBody>
          </p:sp>
          <p:sp>
            <p:nvSpPr>
              <p:cNvPr id="56" name="矩形 55"/>
              <p:cNvSpPr/>
              <p:nvPr/>
            </p:nvSpPr>
            <p:spPr>
              <a:xfrm>
                <a:off x="4690534" y="2567003"/>
                <a:ext cx="436338" cy="369332"/>
              </a:xfrm>
              <a:prstGeom prst="rect">
                <a:avLst/>
              </a:prstGeom>
            </p:spPr>
            <p:txBody>
              <a:bodyPr wrap="none">
                <a:spAutoFit/>
              </a:bodyPr>
              <a:lstStyle/>
              <a:p>
                <a:r>
                  <a:rPr lang="en-US" altLang="zh-CN" dirty="0" smtClean="0"/>
                  <a:t>C</a:t>
                </a:r>
                <a:r>
                  <a:rPr lang="en-US" altLang="zh-CN" baseline="-25000" dirty="0" smtClean="0"/>
                  <a:t>4</a:t>
                </a:r>
                <a:endParaRPr lang="zh-CN" altLang="en-US" dirty="0"/>
              </a:p>
            </p:txBody>
          </p:sp>
        </p:grpSp>
      </p:grpSp>
    </p:spTree>
    <p:extLst>
      <p:ext uri="{BB962C8B-B14F-4D97-AF65-F5344CB8AC3E}">
        <p14:creationId xmlns:p14="http://schemas.microsoft.com/office/powerpoint/2010/main" val="1061592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0608" y="1134812"/>
            <a:ext cx="3815468" cy="369332"/>
          </a:xfrm>
          <a:prstGeom prst="rect">
            <a:avLst/>
          </a:prstGeom>
        </p:spPr>
        <p:txBody>
          <a:bodyPr wrap="none">
            <a:spAutoFit/>
          </a:bodyPr>
          <a:lstStyle/>
          <a:p>
            <a:r>
              <a:rPr lang="en-US" altLang="zh-CN" dirty="0" smtClean="0">
                <a:solidFill>
                  <a:srgbClr val="000099"/>
                </a:solidFill>
                <a:latin typeface="+mn-ea"/>
              </a:rPr>
              <a:t>4</a:t>
            </a:r>
            <a:r>
              <a:rPr lang="zh-CN" altLang="en-US" dirty="0" smtClean="0">
                <a:solidFill>
                  <a:srgbClr val="000099"/>
                </a:solidFill>
                <a:latin typeface="+mn-ea"/>
              </a:rPr>
              <a:t>个</a:t>
            </a:r>
            <a:r>
              <a:rPr lang="en-US" altLang="zh-CN" dirty="0" smtClean="0">
                <a:solidFill>
                  <a:srgbClr val="000099"/>
                </a:solidFill>
                <a:latin typeface="+mn-ea"/>
              </a:rPr>
              <a:t>1</a:t>
            </a:r>
            <a:r>
              <a:rPr lang="zh-CN" altLang="en-US" dirty="0" smtClean="0">
                <a:solidFill>
                  <a:srgbClr val="000099"/>
                </a:solidFill>
                <a:latin typeface="+mn-ea"/>
              </a:rPr>
              <a:t>位全加器</a:t>
            </a:r>
            <a:r>
              <a:rPr lang="en-US" altLang="zh-CN" dirty="0" smtClean="0">
                <a:solidFill>
                  <a:srgbClr val="000099"/>
                </a:solidFill>
                <a:latin typeface="+mn-ea"/>
                <a:sym typeface="Wingdings" panose="05000000000000000000" pitchFamily="2" charset="2"/>
              </a:rPr>
              <a:t>4</a:t>
            </a:r>
            <a:r>
              <a:rPr lang="zh-CN" altLang="en-US" dirty="0" smtClean="0">
                <a:solidFill>
                  <a:srgbClr val="000099"/>
                </a:solidFill>
                <a:latin typeface="+mn-ea"/>
                <a:sym typeface="Wingdings" panose="05000000000000000000" pitchFamily="2" charset="2"/>
              </a:rPr>
              <a:t>位串行进位加法器</a:t>
            </a:r>
            <a:endParaRPr lang="zh-CN" altLang="en-US" dirty="0"/>
          </a:p>
        </p:txBody>
      </p:sp>
      <p:grpSp>
        <p:nvGrpSpPr>
          <p:cNvPr id="79" name="组合 78"/>
          <p:cNvGrpSpPr/>
          <p:nvPr/>
        </p:nvGrpSpPr>
        <p:grpSpPr>
          <a:xfrm>
            <a:off x="1052808" y="2104816"/>
            <a:ext cx="9674547" cy="3820536"/>
            <a:chOff x="1080874" y="2502470"/>
            <a:chExt cx="9674547" cy="3820536"/>
          </a:xfrm>
        </p:grpSpPr>
        <p:grpSp>
          <p:nvGrpSpPr>
            <p:cNvPr id="57" name="组合 56"/>
            <p:cNvGrpSpPr/>
            <p:nvPr/>
          </p:nvGrpSpPr>
          <p:grpSpPr>
            <a:xfrm>
              <a:off x="1080874" y="2502470"/>
              <a:ext cx="9674547" cy="3820536"/>
              <a:chOff x="1080874" y="2502470"/>
              <a:chExt cx="9674547" cy="3820536"/>
            </a:xfrm>
          </p:grpSpPr>
          <p:grpSp>
            <p:nvGrpSpPr>
              <p:cNvPr id="20" name="组合 19"/>
              <p:cNvGrpSpPr/>
              <p:nvPr/>
            </p:nvGrpSpPr>
            <p:grpSpPr>
              <a:xfrm>
                <a:off x="7695317" y="2577069"/>
                <a:ext cx="3060104" cy="3745937"/>
                <a:chOff x="4682877" y="1652602"/>
                <a:chExt cx="3060104" cy="3745937"/>
              </a:xfrm>
            </p:grpSpPr>
            <p:sp>
              <p:nvSpPr>
                <p:cNvPr id="7" name="矩形 6"/>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0</a:t>
                  </a:r>
                  <a:r>
                    <a:rPr lang="en-US" altLang="zh-CN" dirty="0" smtClean="0"/>
                    <a:t>)</a:t>
                  </a:r>
                  <a:endParaRPr lang="zh-CN" altLang="en-US" dirty="0"/>
                </a:p>
              </p:txBody>
            </p:sp>
            <p:cxnSp>
              <p:nvCxnSpPr>
                <p:cNvPr id="9" name="直接连接符 8"/>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直接连接符 9"/>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2" name="直接连接符 11"/>
                <p:cNvCxnSpPr>
                  <a:stCxn id="7"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矩形 14"/>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0</a:t>
                  </a:r>
                  <a:endParaRPr lang="zh-CN" altLang="en-US" dirty="0"/>
                </a:p>
              </p:txBody>
            </p:sp>
            <p:sp>
              <p:nvSpPr>
                <p:cNvPr id="16" name="矩形 15"/>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0</a:t>
                  </a:r>
                  <a:endParaRPr lang="zh-CN" altLang="en-US" dirty="0"/>
                </a:p>
              </p:txBody>
            </p:sp>
            <p:sp>
              <p:nvSpPr>
                <p:cNvPr id="17" name="矩形 16"/>
                <p:cNvSpPr/>
                <p:nvPr/>
              </p:nvSpPr>
              <p:spPr>
                <a:xfrm>
                  <a:off x="7306643" y="2567504"/>
                  <a:ext cx="436338" cy="369332"/>
                </a:xfrm>
                <a:prstGeom prst="rect">
                  <a:avLst/>
                </a:prstGeom>
              </p:spPr>
              <p:txBody>
                <a:bodyPr wrap="none">
                  <a:spAutoFit/>
                </a:bodyPr>
                <a:lstStyle/>
                <a:p>
                  <a:r>
                    <a:rPr lang="en-US" altLang="zh-CN" dirty="0" smtClean="0"/>
                    <a:t>C</a:t>
                  </a:r>
                  <a:r>
                    <a:rPr lang="en-US" altLang="zh-CN" baseline="-25000" dirty="0" smtClean="0"/>
                    <a:t>0</a:t>
                  </a:r>
                  <a:endParaRPr lang="zh-CN" altLang="en-US" dirty="0"/>
                </a:p>
              </p:txBody>
            </p:sp>
            <p:sp>
              <p:nvSpPr>
                <p:cNvPr id="18" name="矩形 17"/>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0</a:t>
                  </a:r>
                  <a:endParaRPr lang="zh-CN" altLang="en-US" dirty="0"/>
                </a:p>
              </p:txBody>
            </p:sp>
            <p:sp>
              <p:nvSpPr>
                <p:cNvPr id="19" name="矩形 18"/>
                <p:cNvSpPr/>
                <p:nvPr/>
              </p:nvSpPr>
              <p:spPr>
                <a:xfrm>
                  <a:off x="4868336" y="2567003"/>
                  <a:ext cx="436338" cy="369332"/>
                </a:xfrm>
                <a:prstGeom prst="rect">
                  <a:avLst/>
                </a:prstGeom>
              </p:spPr>
              <p:txBody>
                <a:bodyPr wrap="none">
                  <a:spAutoFit/>
                </a:bodyPr>
                <a:lstStyle/>
                <a:p>
                  <a:r>
                    <a:rPr lang="en-US" altLang="zh-CN" dirty="0" smtClean="0"/>
                    <a:t>C</a:t>
                  </a:r>
                  <a:r>
                    <a:rPr lang="en-US" altLang="zh-CN" baseline="-25000" dirty="0" smtClean="0"/>
                    <a:t>1</a:t>
                  </a:r>
                  <a:endParaRPr lang="zh-CN" altLang="en-US" dirty="0"/>
                </a:p>
              </p:txBody>
            </p:sp>
          </p:grpSp>
          <p:grpSp>
            <p:nvGrpSpPr>
              <p:cNvPr id="21" name="组合 20"/>
              <p:cNvGrpSpPr/>
              <p:nvPr/>
            </p:nvGrpSpPr>
            <p:grpSpPr>
              <a:xfrm>
                <a:off x="5450588" y="2546589"/>
                <a:ext cx="2928656" cy="3745937"/>
                <a:chOff x="4682877" y="1652602"/>
                <a:chExt cx="2928656" cy="3745937"/>
              </a:xfrm>
            </p:grpSpPr>
            <p:sp>
              <p:nvSpPr>
                <p:cNvPr id="22" name="矩形 21"/>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1</a:t>
                  </a:r>
                  <a:r>
                    <a:rPr lang="en-US" altLang="zh-CN" dirty="0" smtClean="0"/>
                    <a:t>)</a:t>
                  </a:r>
                  <a:endParaRPr lang="zh-CN" altLang="en-US" dirty="0"/>
                </a:p>
              </p:txBody>
            </p:sp>
            <p:cxnSp>
              <p:nvCxnSpPr>
                <p:cNvPr id="23" name="直接连接符 22"/>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直接连接符 23"/>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直接连接符 24"/>
                <p:cNvCxnSpPr>
                  <a:stCxn id="22"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6" name="直接连接符 25"/>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7" name="直接连接符 26"/>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矩形 27"/>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1</a:t>
                  </a:r>
                  <a:endParaRPr lang="zh-CN" altLang="en-US" dirty="0"/>
                </a:p>
              </p:txBody>
            </p:sp>
            <p:sp>
              <p:nvSpPr>
                <p:cNvPr id="29" name="矩形 28"/>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1</a:t>
                  </a:r>
                  <a:endParaRPr lang="zh-CN" altLang="en-US" dirty="0"/>
                </a:p>
              </p:txBody>
            </p:sp>
            <p:sp>
              <p:nvSpPr>
                <p:cNvPr id="31" name="矩形 30"/>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1</a:t>
                  </a:r>
                  <a:endParaRPr lang="zh-CN" altLang="en-US" dirty="0"/>
                </a:p>
              </p:txBody>
            </p:sp>
            <p:sp>
              <p:nvSpPr>
                <p:cNvPr id="32" name="矩形 31"/>
                <p:cNvSpPr/>
                <p:nvPr/>
              </p:nvSpPr>
              <p:spPr>
                <a:xfrm>
                  <a:off x="4902178" y="2566863"/>
                  <a:ext cx="436338" cy="369332"/>
                </a:xfrm>
                <a:prstGeom prst="rect">
                  <a:avLst/>
                </a:prstGeom>
              </p:spPr>
              <p:txBody>
                <a:bodyPr wrap="none">
                  <a:spAutoFit/>
                </a:bodyPr>
                <a:lstStyle/>
                <a:p>
                  <a:r>
                    <a:rPr lang="en-US" altLang="zh-CN" dirty="0" smtClean="0"/>
                    <a:t>C</a:t>
                  </a:r>
                  <a:r>
                    <a:rPr lang="en-US" altLang="zh-CN" baseline="-25000" dirty="0" smtClean="0"/>
                    <a:t>2</a:t>
                  </a:r>
                  <a:endParaRPr lang="zh-CN" altLang="en-US" dirty="0"/>
                </a:p>
              </p:txBody>
            </p:sp>
          </p:grpSp>
          <p:grpSp>
            <p:nvGrpSpPr>
              <p:cNvPr id="33" name="组合 32"/>
              <p:cNvGrpSpPr/>
              <p:nvPr/>
            </p:nvGrpSpPr>
            <p:grpSpPr>
              <a:xfrm>
                <a:off x="3291735" y="2526177"/>
                <a:ext cx="2928656" cy="3745937"/>
                <a:chOff x="4682877" y="1652602"/>
                <a:chExt cx="2928656" cy="3745937"/>
              </a:xfrm>
            </p:grpSpPr>
            <p:sp>
              <p:nvSpPr>
                <p:cNvPr id="34" name="矩形 33"/>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a:t>2</a:t>
                  </a:r>
                  <a:r>
                    <a:rPr lang="en-US" altLang="zh-CN" dirty="0" smtClean="0"/>
                    <a:t>)</a:t>
                  </a:r>
                  <a:endParaRPr lang="zh-CN" altLang="en-US" dirty="0"/>
                </a:p>
              </p:txBody>
            </p:sp>
            <p:cxnSp>
              <p:nvCxnSpPr>
                <p:cNvPr id="35" name="直接连接符 34"/>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直接连接符 35"/>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7" name="直接连接符 36"/>
                <p:cNvCxnSpPr>
                  <a:stCxn id="34"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8" name="直接连接符 37"/>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9" name="直接连接符 38"/>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40" name="矩形 39"/>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2</a:t>
                  </a:r>
                  <a:endParaRPr lang="zh-CN" altLang="en-US" dirty="0"/>
                </a:p>
              </p:txBody>
            </p:sp>
            <p:sp>
              <p:nvSpPr>
                <p:cNvPr id="41" name="矩形 40"/>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2</a:t>
                  </a:r>
                  <a:endParaRPr lang="zh-CN" altLang="en-US" dirty="0"/>
                </a:p>
              </p:txBody>
            </p:sp>
            <p:sp>
              <p:nvSpPr>
                <p:cNvPr id="43" name="矩形 42"/>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2</a:t>
                  </a:r>
                  <a:endParaRPr lang="zh-CN" altLang="en-US" dirty="0"/>
                </a:p>
              </p:txBody>
            </p:sp>
            <p:sp>
              <p:nvSpPr>
                <p:cNvPr id="44" name="矩形 43"/>
                <p:cNvSpPr/>
                <p:nvPr/>
              </p:nvSpPr>
              <p:spPr>
                <a:xfrm>
                  <a:off x="4894350" y="2583566"/>
                  <a:ext cx="436338" cy="369332"/>
                </a:xfrm>
                <a:prstGeom prst="rect">
                  <a:avLst/>
                </a:prstGeom>
              </p:spPr>
              <p:txBody>
                <a:bodyPr wrap="none">
                  <a:spAutoFit/>
                </a:bodyPr>
                <a:lstStyle/>
                <a:p>
                  <a:r>
                    <a:rPr lang="en-US" altLang="zh-CN" dirty="0" smtClean="0"/>
                    <a:t>C</a:t>
                  </a:r>
                  <a:r>
                    <a:rPr lang="en-US" altLang="zh-CN" baseline="-25000" dirty="0" smtClean="0"/>
                    <a:t>3</a:t>
                  </a:r>
                  <a:endParaRPr lang="zh-CN" altLang="en-US" dirty="0"/>
                </a:p>
              </p:txBody>
            </p:sp>
          </p:grpSp>
          <p:grpSp>
            <p:nvGrpSpPr>
              <p:cNvPr id="45" name="组合 44"/>
              <p:cNvGrpSpPr/>
              <p:nvPr/>
            </p:nvGrpSpPr>
            <p:grpSpPr>
              <a:xfrm>
                <a:off x="1080874" y="2502470"/>
                <a:ext cx="9259937" cy="3745937"/>
                <a:chOff x="4682877" y="1652602"/>
                <a:chExt cx="9259937" cy="3745937"/>
              </a:xfrm>
            </p:grpSpPr>
            <p:sp>
              <p:nvSpPr>
                <p:cNvPr id="46" name="矩形 45"/>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3</a:t>
                  </a:r>
                  <a:r>
                    <a:rPr lang="en-US" altLang="zh-CN" dirty="0" smtClean="0"/>
                    <a:t>)</a:t>
                  </a:r>
                  <a:endParaRPr lang="zh-CN" altLang="en-US" dirty="0"/>
                </a:p>
              </p:txBody>
            </p:sp>
            <p:cxnSp>
              <p:nvCxnSpPr>
                <p:cNvPr id="47" name="直接连接符 46"/>
                <p:cNvCxnSpPr/>
                <p:nvPr/>
              </p:nvCxnSpPr>
              <p:spPr>
                <a:xfrm>
                  <a:off x="5926665" y="3412621"/>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接连接符 47"/>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接连接符 48"/>
                <p:cNvCxnSpPr>
                  <a:stCxn id="46"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0" name="直接连接符 49"/>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1" name="直接连接符 50"/>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52" name="矩形 51"/>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3</a:t>
                  </a:r>
                  <a:endParaRPr lang="zh-CN" altLang="en-US" dirty="0"/>
                </a:p>
              </p:txBody>
            </p:sp>
            <p:sp>
              <p:nvSpPr>
                <p:cNvPr id="53" name="矩形 52"/>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3</a:t>
                  </a:r>
                  <a:endParaRPr lang="zh-CN" altLang="en-US" dirty="0"/>
                </a:p>
              </p:txBody>
            </p:sp>
            <p:sp>
              <p:nvSpPr>
                <p:cNvPr id="55" name="矩形 54"/>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3</a:t>
                  </a:r>
                  <a:endParaRPr lang="zh-CN" altLang="en-US" dirty="0"/>
                </a:p>
              </p:txBody>
            </p:sp>
            <p:sp>
              <p:nvSpPr>
                <p:cNvPr id="56" name="矩形 55"/>
                <p:cNvSpPr/>
                <p:nvPr/>
              </p:nvSpPr>
              <p:spPr>
                <a:xfrm>
                  <a:off x="4690534" y="2567003"/>
                  <a:ext cx="436338" cy="369332"/>
                </a:xfrm>
                <a:prstGeom prst="rect">
                  <a:avLst/>
                </a:prstGeom>
              </p:spPr>
              <p:txBody>
                <a:bodyPr wrap="none">
                  <a:spAutoFit/>
                </a:bodyPr>
                <a:lstStyle/>
                <a:p>
                  <a:r>
                    <a:rPr lang="en-US" altLang="zh-CN" dirty="0" smtClean="0"/>
                    <a:t>C</a:t>
                  </a:r>
                  <a:r>
                    <a:rPr lang="en-US" altLang="zh-CN" baseline="-25000" dirty="0" smtClean="0"/>
                    <a:t>4</a:t>
                  </a:r>
                  <a:endParaRPr lang="zh-CN" altLang="en-US" dirty="0"/>
                </a:p>
              </p:txBody>
            </p:sp>
            <p:cxnSp>
              <p:nvCxnSpPr>
                <p:cNvPr id="61" name="直接连接符 60"/>
                <p:cNvCxnSpPr/>
                <p:nvPr/>
              </p:nvCxnSpPr>
              <p:spPr>
                <a:xfrm>
                  <a:off x="6366932" y="4635505"/>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2" name="直接连接符 61"/>
                <p:cNvCxnSpPr/>
                <p:nvPr/>
              </p:nvCxnSpPr>
              <p:spPr>
                <a:xfrm>
                  <a:off x="8602132" y="4694774"/>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3" name="直接连接符 62"/>
                <p:cNvCxnSpPr/>
                <p:nvPr/>
              </p:nvCxnSpPr>
              <p:spPr>
                <a:xfrm>
                  <a:off x="10752665" y="4694774"/>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4" name="直接连接符 63"/>
                <p:cNvCxnSpPr/>
                <p:nvPr/>
              </p:nvCxnSpPr>
              <p:spPr>
                <a:xfrm>
                  <a:off x="13021731" y="4733543"/>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5" name="直接连接符 64"/>
                <p:cNvCxnSpPr/>
                <p:nvPr/>
              </p:nvCxnSpPr>
              <p:spPr>
                <a:xfrm>
                  <a:off x="13942814" y="3038687"/>
                  <a:ext cx="0" cy="18737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6" name="直接连接符 65"/>
                <p:cNvCxnSpPr/>
                <p:nvPr/>
              </p:nvCxnSpPr>
              <p:spPr>
                <a:xfrm>
                  <a:off x="13260864" y="4748306"/>
                  <a:ext cx="0" cy="158285"/>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sp>
          <p:nvSpPr>
            <p:cNvPr id="54" name="矩形 53"/>
            <p:cNvSpPr/>
            <p:nvPr/>
          </p:nvSpPr>
          <p:spPr>
            <a:xfrm>
              <a:off x="9246724" y="5016855"/>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sp>
          <p:nvSpPr>
            <p:cNvPr id="58" name="矩形 57"/>
            <p:cNvSpPr/>
            <p:nvPr/>
          </p:nvSpPr>
          <p:spPr>
            <a:xfrm>
              <a:off x="6999187" y="4975486"/>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sp>
          <p:nvSpPr>
            <p:cNvPr id="59" name="矩形 58"/>
            <p:cNvSpPr/>
            <p:nvPr/>
          </p:nvSpPr>
          <p:spPr>
            <a:xfrm>
              <a:off x="4834675" y="4972724"/>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sp>
          <p:nvSpPr>
            <p:cNvPr id="60" name="矩形 59"/>
            <p:cNvSpPr/>
            <p:nvPr/>
          </p:nvSpPr>
          <p:spPr>
            <a:xfrm>
              <a:off x="2621006" y="4931355"/>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cxnSp>
          <p:nvCxnSpPr>
            <p:cNvPr id="30" name="直接连接符 29"/>
            <p:cNvCxnSpPr/>
            <p:nvPr/>
          </p:nvCxnSpPr>
          <p:spPr>
            <a:xfrm flipH="1">
              <a:off x="3026724" y="5756459"/>
              <a:ext cx="7312550"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8" name="直接连接符 67"/>
            <p:cNvCxnSpPr/>
            <p:nvPr/>
          </p:nvCxnSpPr>
          <p:spPr>
            <a:xfrm>
              <a:off x="7414132" y="5539280"/>
              <a:ext cx="0" cy="21717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1" name="直接连接符 70"/>
            <p:cNvCxnSpPr/>
            <p:nvPr/>
          </p:nvCxnSpPr>
          <p:spPr>
            <a:xfrm flipV="1">
              <a:off x="3032694" y="5497911"/>
              <a:ext cx="0" cy="25854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2" name="直接连接符 71"/>
            <p:cNvCxnSpPr/>
            <p:nvPr/>
          </p:nvCxnSpPr>
          <p:spPr>
            <a:xfrm flipV="1">
              <a:off x="5263419" y="5539280"/>
              <a:ext cx="0" cy="21717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75" name="椭圆 74"/>
            <p:cNvSpPr/>
            <p:nvPr/>
          </p:nvSpPr>
          <p:spPr>
            <a:xfrm>
              <a:off x="5217663" y="5711459"/>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7368195" y="5698355"/>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9620212" y="5704217"/>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10294274" y="3857321"/>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矩形 79"/>
          <p:cNvSpPr/>
          <p:nvPr/>
        </p:nvSpPr>
        <p:spPr>
          <a:xfrm>
            <a:off x="6185516" y="1212264"/>
            <a:ext cx="3614374" cy="523220"/>
          </a:xfrm>
          <a:prstGeom prst="rect">
            <a:avLst/>
          </a:prstGeom>
        </p:spPr>
        <p:txBody>
          <a:bodyPr wrap="square">
            <a:spAutoFit/>
          </a:bodyPr>
          <a:lstStyle/>
          <a:p>
            <a:r>
              <a:rPr lang="en-US" altLang="zh-CN" sz="2800" dirty="0" smtClean="0">
                <a:solidFill>
                  <a:srgbClr val="FF0000"/>
                </a:solidFill>
                <a:latin typeface="+mn-ea"/>
              </a:rPr>
              <a:t>C</a:t>
            </a:r>
            <a:r>
              <a:rPr lang="en-US" altLang="zh-CN" sz="2800" baseline="-25000" dirty="0" smtClean="0">
                <a:solidFill>
                  <a:srgbClr val="FF0000"/>
                </a:solidFill>
                <a:latin typeface="+mn-ea"/>
              </a:rPr>
              <a:t>0</a:t>
            </a:r>
            <a:r>
              <a:rPr lang="en-US" altLang="zh-CN" sz="2800" dirty="0" smtClean="0">
                <a:solidFill>
                  <a:srgbClr val="FF0000"/>
                </a:solidFill>
                <a:latin typeface="+mn-ea"/>
              </a:rPr>
              <a:t>=0</a:t>
            </a:r>
            <a:r>
              <a:rPr lang="zh-CN" altLang="en-US" sz="2800" dirty="0" smtClean="0">
                <a:solidFill>
                  <a:srgbClr val="FF0000"/>
                </a:solidFill>
                <a:latin typeface="+mn-ea"/>
              </a:rPr>
              <a:t>和</a:t>
            </a:r>
            <a:r>
              <a:rPr lang="en-US" altLang="zh-CN" sz="2800" dirty="0" smtClean="0">
                <a:solidFill>
                  <a:srgbClr val="FF0000"/>
                </a:solidFill>
                <a:latin typeface="+mn-ea"/>
              </a:rPr>
              <a:t>C</a:t>
            </a:r>
            <a:r>
              <a:rPr lang="en-US" altLang="zh-CN" sz="2800" baseline="-25000" dirty="0">
                <a:solidFill>
                  <a:srgbClr val="FF0000"/>
                </a:solidFill>
                <a:latin typeface="+mn-ea"/>
              </a:rPr>
              <a:t>0</a:t>
            </a:r>
            <a:r>
              <a:rPr lang="en-US" altLang="zh-CN" sz="2800" dirty="0" smtClean="0">
                <a:solidFill>
                  <a:srgbClr val="FF0000"/>
                </a:solidFill>
                <a:latin typeface="+mn-ea"/>
              </a:rPr>
              <a:t>=1</a:t>
            </a:r>
            <a:r>
              <a:rPr lang="zh-CN" altLang="en-US" sz="2800" dirty="0" smtClean="0">
                <a:solidFill>
                  <a:srgbClr val="FF0000"/>
                </a:solidFill>
                <a:latin typeface="+mn-ea"/>
              </a:rPr>
              <a:t>的功能？</a:t>
            </a:r>
            <a:endParaRPr lang="zh-CN" altLang="en-US" sz="2800" dirty="0">
              <a:solidFill>
                <a:srgbClr val="FF0000"/>
              </a:solidFill>
            </a:endParaRPr>
          </a:p>
        </p:txBody>
      </p:sp>
      <p:grpSp>
        <p:nvGrpSpPr>
          <p:cNvPr id="42" name="组合 41"/>
          <p:cNvGrpSpPr/>
          <p:nvPr/>
        </p:nvGrpSpPr>
        <p:grpSpPr>
          <a:xfrm>
            <a:off x="9853721" y="1327237"/>
            <a:ext cx="2219451" cy="800623"/>
            <a:chOff x="9853721" y="933537"/>
            <a:chExt cx="2219451" cy="800623"/>
          </a:xfrm>
        </p:grpSpPr>
        <p:sp>
          <p:nvSpPr>
            <p:cNvPr id="73" name="矩形 72"/>
            <p:cNvSpPr/>
            <p:nvPr/>
          </p:nvSpPr>
          <p:spPr>
            <a:xfrm>
              <a:off x="10749834" y="948115"/>
              <a:ext cx="553166" cy="786045"/>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cxnSp>
          <p:nvCxnSpPr>
            <p:cNvPr id="8" name="直接连接符 7"/>
            <p:cNvCxnSpPr/>
            <p:nvPr/>
          </p:nvCxnSpPr>
          <p:spPr>
            <a:xfrm flipH="1">
              <a:off x="10221875" y="1192573"/>
              <a:ext cx="52795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81" name="直接连接符 80"/>
            <p:cNvCxnSpPr/>
            <p:nvPr/>
          </p:nvCxnSpPr>
          <p:spPr>
            <a:xfrm flipH="1">
              <a:off x="10221875" y="1484673"/>
              <a:ext cx="52795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82" name="直接连接符 81"/>
            <p:cNvCxnSpPr/>
            <p:nvPr/>
          </p:nvCxnSpPr>
          <p:spPr>
            <a:xfrm flipH="1">
              <a:off x="11316795" y="1337817"/>
              <a:ext cx="52795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矩形 10"/>
            <p:cNvSpPr/>
            <p:nvPr/>
          </p:nvSpPr>
          <p:spPr>
            <a:xfrm>
              <a:off x="9853721" y="933537"/>
              <a:ext cx="346570" cy="369332"/>
            </a:xfrm>
            <a:prstGeom prst="rect">
              <a:avLst/>
            </a:prstGeom>
          </p:spPr>
          <p:txBody>
            <a:bodyPr wrap="none">
              <a:spAutoFit/>
            </a:bodyPr>
            <a:lstStyle/>
            <a:p>
              <a:r>
                <a:rPr lang="en-US" altLang="zh-CN" dirty="0" smtClean="0">
                  <a:solidFill>
                    <a:srgbClr val="FF0000"/>
                  </a:solidFill>
                  <a:latin typeface="+mn-ea"/>
                </a:rPr>
                <a:t>A</a:t>
              </a:r>
              <a:endParaRPr lang="zh-CN" altLang="en-US" dirty="0"/>
            </a:p>
          </p:txBody>
        </p:sp>
        <p:sp>
          <p:nvSpPr>
            <p:cNvPr id="83" name="矩形 82"/>
            <p:cNvSpPr/>
            <p:nvPr/>
          </p:nvSpPr>
          <p:spPr>
            <a:xfrm>
              <a:off x="9853721" y="1302869"/>
              <a:ext cx="319318" cy="369332"/>
            </a:xfrm>
            <a:prstGeom prst="rect">
              <a:avLst/>
            </a:prstGeom>
          </p:spPr>
          <p:txBody>
            <a:bodyPr wrap="none">
              <a:spAutoFit/>
            </a:bodyPr>
            <a:lstStyle/>
            <a:p>
              <a:r>
                <a:rPr lang="en-US" altLang="zh-CN" dirty="0" smtClean="0">
                  <a:solidFill>
                    <a:srgbClr val="FF0000"/>
                  </a:solidFill>
                  <a:latin typeface="+mn-ea"/>
                </a:rPr>
                <a:t>1</a:t>
              </a:r>
              <a:endParaRPr lang="zh-CN" altLang="en-US" dirty="0"/>
            </a:p>
          </p:txBody>
        </p:sp>
        <p:sp>
          <p:nvSpPr>
            <p:cNvPr id="84" name="矩形 83"/>
            <p:cNvSpPr/>
            <p:nvPr/>
          </p:nvSpPr>
          <p:spPr>
            <a:xfrm>
              <a:off x="11657674" y="998397"/>
              <a:ext cx="415498" cy="369332"/>
            </a:xfrm>
            <a:prstGeom prst="rect">
              <a:avLst/>
            </a:prstGeom>
          </p:spPr>
          <p:txBody>
            <a:bodyPr wrap="none">
              <a:spAutoFit/>
            </a:bodyPr>
            <a:lstStyle/>
            <a:p>
              <a:r>
                <a:rPr lang="zh-CN" altLang="en-US" dirty="0" smtClean="0">
                  <a:solidFill>
                    <a:srgbClr val="FF0000"/>
                  </a:solidFill>
                  <a:latin typeface="+mn-ea"/>
                </a:rPr>
                <a:t>？</a:t>
              </a:r>
              <a:endParaRPr lang="zh-CN" altLang="en-US" dirty="0"/>
            </a:p>
          </p:txBody>
        </p:sp>
      </p:grpSp>
      <p:grpSp>
        <p:nvGrpSpPr>
          <p:cNvPr id="85" name="组合 84"/>
          <p:cNvGrpSpPr/>
          <p:nvPr/>
        </p:nvGrpSpPr>
        <p:grpSpPr>
          <a:xfrm>
            <a:off x="9845037" y="2307599"/>
            <a:ext cx="2219451" cy="800623"/>
            <a:chOff x="9853721" y="933537"/>
            <a:chExt cx="2219451" cy="800623"/>
          </a:xfrm>
        </p:grpSpPr>
        <p:sp>
          <p:nvSpPr>
            <p:cNvPr id="86" name="矩形 85"/>
            <p:cNvSpPr/>
            <p:nvPr/>
          </p:nvSpPr>
          <p:spPr>
            <a:xfrm>
              <a:off x="10749834" y="948115"/>
              <a:ext cx="553166" cy="786045"/>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cxnSp>
          <p:nvCxnSpPr>
            <p:cNvPr id="87" name="直接连接符 86"/>
            <p:cNvCxnSpPr/>
            <p:nvPr/>
          </p:nvCxnSpPr>
          <p:spPr>
            <a:xfrm flipH="1">
              <a:off x="10221875" y="1192573"/>
              <a:ext cx="52795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88" name="直接连接符 87"/>
            <p:cNvCxnSpPr/>
            <p:nvPr/>
          </p:nvCxnSpPr>
          <p:spPr>
            <a:xfrm flipH="1">
              <a:off x="10221875" y="1484673"/>
              <a:ext cx="52795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89" name="直接连接符 88"/>
            <p:cNvCxnSpPr/>
            <p:nvPr/>
          </p:nvCxnSpPr>
          <p:spPr>
            <a:xfrm flipH="1">
              <a:off x="11316795" y="1337817"/>
              <a:ext cx="52795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90" name="矩形 89"/>
            <p:cNvSpPr/>
            <p:nvPr/>
          </p:nvSpPr>
          <p:spPr>
            <a:xfrm>
              <a:off x="9853721" y="933537"/>
              <a:ext cx="346570" cy="369332"/>
            </a:xfrm>
            <a:prstGeom prst="rect">
              <a:avLst/>
            </a:prstGeom>
          </p:spPr>
          <p:txBody>
            <a:bodyPr wrap="none">
              <a:spAutoFit/>
            </a:bodyPr>
            <a:lstStyle/>
            <a:p>
              <a:r>
                <a:rPr lang="en-US" altLang="zh-CN" dirty="0" smtClean="0">
                  <a:solidFill>
                    <a:srgbClr val="FF0000"/>
                  </a:solidFill>
                  <a:latin typeface="+mn-ea"/>
                </a:rPr>
                <a:t>A</a:t>
              </a:r>
              <a:endParaRPr lang="zh-CN" altLang="en-US" dirty="0"/>
            </a:p>
          </p:txBody>
        </p:sp>
        <p:sp>
          <p:nvSpPr>
            <p:cNvPr id="91" name="矩形 90"/>
            <p:cNvSpPr/>
            <p:nvPr/>
          </p:nvSpPr>
          <p:spPr>
            <a:xfrm>
              <a:off x="9853721" y="1302869"/>
              <a:ext cx="319318" cy="369332"/>
            </a:xfrm>
            <a:prstGeom prst="rect">
              <a:avLst/>
            </a:prstGeom>
          </p:spPr>
          <p:txBody>
            <a:bodyPr wrap="none">
              <a:spAutoFit/>
            </a:bodyPr>
            <a:lstStyle/>
            <a:p>
              <a:r>
                <a:rPr lang="en-US" altLang="zh-CN" dirty="0" smtClean="0">
                  <a:solidFill>
                    <a:srgbClr val="FF0000"/>
                  </a:solidFill>
                  <a:latin typeface="+mn-ea"/>
                </a:rPr>
                <a:t>0</a:t>
              </a:r>
              <a:endParaRPr lang="zh-CN" altLang="en-US" dirty="0"/>
            </a:p>
          </p:txBody>
        </p:sp>
        <p:sp>
          <p:nvSpPr>
            <p:cNvPr id="92" name="矩形 91"/>
            <p:cNvSpPr/>
            <p:nvPr/>
          </p:nvSpPr>
          <p:spPr>
            <a:xfrm>
              <a:off x="11657674" y="998397"/>
              <a:ext cx="415498" cy="369332"/>
            </a:xfrm>
            <a:prstGeom prst="rect">
              <a:avLst/>
            </a:prstGeom>
          </p:spPr>
          <p:txBody>
            <a:bodyPr wrap="none">
              <a:spAutoFit/>
            </a:bodyPr>
            <a:lstStyle/>
            <a:p>
              <a:r>
                <a:rPr lang="zh-CN" altLang="en-US" dirty="0" smtClean="0">
                  <a:solidFill>
                    <a:srgbClr val="FF0000"/>
                  </a:solidFill>
                  <a:latin typeface="+mn-ea"/>
                </a:rPr>
                <a:t>？</a:t>
              </a:r>
              <a:endParaRPr lang="zh-CN" altLang="en-US" dirty="0"/>
            </a:p>
          </p:txBody>
        </p:sp>
      </p:grpSp>
      <p:sp>
        <p:nvSpPr>
          <p:cNvPr id="93" name="矩形 92"/>
          <p:cNvSpPr/>
          <p:nvPr/>
        </p:nvSpPr>
        <p:spPr>
          <a:xfrm>
            <a:off x="10037106" y="795383"/>
            <a:ext cx="1498402" cy="400110"/>
          </a:xfrm>
          <a:prstGeom prst="rect">
            <a:avLst/>
          </a:prstGeom>
        </p:spPr>
        <p:txBody>
          <a:bodyPr wrap="square">
            <a:spAutoFit/>
          </a:bodyPr>
          <a:lstStyle/>
          <a:p>
            <a:r>
              <a:rPr lang="zh-CN" altLang="en-US" sz="2000" dirty="0" smtClean="0">
                <a:solidFill>
                  <a:srgbClr val="FF0000"/>
                </a:solidFill>
                <a:latin typeface="+mn-ea"/>
              </a:rPr>
              <a:t>提示</a:t>
            </a:r>
            <a:r>
              <a:rPr lang="en-US" altLang="zh-CN" sz="2000" dirty="0" smtClean="0">
                <a:solidFill>
                  <a:srgbClr val="FF0000"/>
                </a:solidFill>
                <a:latin typeface="+mn-ea"/>
              </a:rPr>
              <a:t>:</a:t>
            </a:r>
            <a:r>
              <a:rPr lang="zh-CN" altLang="en-US" sz="2000" dirty="0" smtClean="0">
                <a:solidFill>
                  <a:srgbClr val="FF0000"/>
                </a:solidFill>
                <a:latin typeface="+mn-ea"/>
              </a:rPr>
              <a:t>异或</a:t>
            </a:r>
            <a:endParaRPr lang="zh-CN" altLang="en-US" sz="2000" dirty="0">
              <a:solidFill>
                <a:srgbClr val="FF0000"/>
              </a:solidFill>
            </a:endParaRPr>
          </a:p>
        </p:txBody>
      </p:sp>
    </p:spTree>
    <p:extLst>
      <p:ext uri="{BB962C8B-B14F-4D97-AF65-F5344CB8AC3E}">
        <p14:creationId xmlns:p14="http://schemas.microsoft.com/office/powerpoint/2010/main" val="4080984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0608" y="1134812"/>
            <a:ext cx="3815468" cy="369332"/>
          </a:xfrm>
          <a:prstGeom prst="rect">
            <a:avLst/>
          </a:prstGeom>
        </p:spPr>
        <p:txBody>
          <a:bodyPr wrap="none">
            <a:spAutoFit/>
          </a:bodyPr>
          <a:lstStyle/>
          <a:p>
            <a:r>
              <a:rPr lang="en-US" altLang="zh-CN" dirty="0" smtClean="0">
                <a:solidFill>
                  <a:srgbClr val="000099"/>
                </a:solidFill>
                <a:latin typeface="+mn-ea"/>
              </a:rPr>
              <a:t>4</a:t>
            </a:r>
            <a:r>
              <a:rPr lang="zh-CN" altLang="en-US" dirty="0" smtClean="0">
                <a:solidFill>
                  <a:srgbClr val="000099"/>
                </a:solidFill>
                <a:latin typeface="+mn-ea"/>
              </a:rPr>
              <a:t>个</a:t>
            </a:r>
            <a:r>
              <a:rPr lang="en-US" altLang="zh-CN" dirty="0" smtClean="0">
                <a:solidFill>
                  <a:srgbClr val="000099"/>
                </a:solidFill>
                <a:latin typeface="+mn-ea"/>
              </a:rPr>
              <a:t>1</a:t>
            </a:r>
            <a:r>
              <a:rPr lang="zh-CN" altLang="en-US" dirty="0" smtClean="0">
                <a:solidFill>
                  <a:srgbClr val="000099"/>
                </a:solidFill>
                <a:latin typeface="+mn-ea"/>
              </a:rPr>
              <a:t>位全加器</a:t>
            </a:r>
            <a:r>
              <a:rPr lang="en-US" altLang="zh-CN" dirty="0" smtClean="0">
                <a:solidFill>
                  <a:srgbClr val="000099"/>
                </a:solidFill>
                <a:latin typeface="+mn-ea"/>
                <a:sym typeface="Wingdings" panose="05000000000000000000" pitchFamily="2" charset="2"/>
              </a:rPr>
              <a:t>4</a:t>
            </a:r>
            <a:r>
              <a:rPr lang="zh-CN" altLang="en-US" dirty="0" smtClean="0">
                <a:solidFill>
                  <a:srgbClr val="000099"/>
                </a:solidFill>
                <a:latin typeface="+mn-ea"/>
                <a:sym typeface="Wingdings" panose="05000000000000000000" pitchFamily="2" charset="2"/>
              </a:rPr>
              <a:t>位串行进位加法器</a:t>
            </a:r>
            <a:endParaRPr lang="zh-CN" altLang="en-US" dirty="0"/>
          </a:p>
        </p:txBody>
      </p:sp>
      <p:grpSp>
        <p:nvGrpSpPr>
          <p:cNvPr id="79" name="组合 78"/>
          <p:cNvGrpSpPr/>
          <p:nvPr/>
        </p:nvGrpSpPr>
        <p:grpSpPr>
          <a:xfrm>
            <a:off x="1070608" y="1953830"/>
            <a:ext cx="9674547" cy="3820536"/>
            <a:chOff x="1080874" y="2502470"/>
            <a:chExt cx="9674547" cy="3820536"/>
          </a:xfrm>
        </p:grpSpPr>
        <p:grpSp>
          <p:nvGrpSpPr>
            <p:cNvPr id="57" name="组合 56"/>
            <p:cNvGrpSpPr/>
            <p:nvPr/>
          </p:nvGrpSpPr>
          <p:grpSpPr>
            <a:xfrm>
              <a:off x="1080874" y="2502470"/>
              <a:ext cx="9674547" cy="3820536"/>
              <a:chOff x="1080874" y="2502470"/>
              <a:chExt cx="9674547" cy="3820536"/>
            </a:xfrm>
          </p:grpSpPr>
          <p:grpSp>
            <p:nvGrpSpPr>
              <p:cNvPr id="20" name="组合 19"/>
              <p:cNvGrpSpPr/>
              <p:nvPr/>
            </p:nvGrpSpPr>
            <p:grpSpPr>
              <a:xfrm>
                <a:off x="7695317" y="2577069"/>
                <a:ext cx="3060104" cy="3745937"/>
                <a:chOff x="4682877" y="1652602"/>
                <a:chExt cx="3060104" cy="3745937"/>
              </a:xfrm>
            </p:grpSpPr>
            <p:sp>
              <p:nvSpPr>
                <p:cNvPr id="7" name="矩形 6"/>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0</a:t>
                  </a:r>
                  <a:r>
                    <a:rPr lang="en-US" altLang="zh-CN" dirty="0" smtClean="0"/>
                    <a:t>)</a:t>
                  </a:r>
                  <a:endParaRPr lang="zh-CN" altLang="en-US" dirty="0"/>
                </a:p>
              </p:txBody>
            </p:sp>
            <p:cxnSp>
              <p:nvCxnSpPr>
                <p:cNvPr id="9" name="直接连接符 8"/>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直接连接符 9"/>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2" name="直接连接符 11"/>
                <p:cNvCxnSpPr>
                  <a:stCxn id="7"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矩形 14"/>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0</a:t>
                  </a:r>
                  <a:endParaRPr lang="zh-CN" altLang="en-US" dirty="0"/>
                </a:p>
              </p:txBody>
            </p:sp>
            <p:sp>
              <p:nvSpPr>
                <p:cNvPr id="16" name="矩形 15"/>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0</a:t>
                  </a:r>
                  <a:endParaRPr lang="zh-CN" altLang="en-US" dirty="0"/>
                </a:p>
              </p:txBody>
            </p:sp>
            <p:sp>
              <p:nvSpPr>
                <p:cNvPr id="17" name="矩形 16"/>
                <p:cNvSpPr/>
                <p:nvPr/>
              </p:nvSpPr>
              <p:spPr>
                <a:xfrm>
                  <a:off x="7306643" y="2567504"/>
                  <a:ext cx="436338" cy="369332"/>
                </a:xfrm>
                <a:prstGeom prst="rect">
                  <a:avLst/>
                </a:prstGeom>
              </p:spPr>
              <p:txBody>
                <a:bodyPr wrap="none">
                  <a:spAutoFit/>
                </a:bodyPr>
                <a:lstStyle/>
                <a:p>
                  <a:r>
                    <a:rPr lang="en-US" altLang="zh-CN" dirty="0" smtClean="0"/>
                    <a:t>C</a:t>
                  </a:r>
                  <a:r>
                    <a:rPr lang="en-US" altLang="zh-CN" baseline="-25000" dirty="0" smtClean="0"/>
                    <a:t>0</a:t>
                  </a:r>
                  <a:endParaRPr lang="zh-CN" altLang="en-US" dirty="0"/>
                </a:p>
              </p:txBody>
            </p:sp>
            <p:sp>
              <p:nvSpPr>
                <p:cNvPr id="18" name="矩形 17"/>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0</a:t>
                  </a:r>
                  <a:endParaRPr lang="zh-CN" altLang="en-US" dirty="0"/>
                </a:p>
              </p:txBody>
            </p:sp>
            <p:sp>
              <p:nvSpPr>
                <p:cNvPr id="19" name="矩形 18"/>
                <p:cNvSpPr/>
                <p:nvPr/>
              </p:nvSpPr>
              <p:spPr>
                <a:xfrm>
                  <a:off x="4868336" y="2567003"/>
                  <a:ext cx="436338" cy="369332"/>
                </a:xfrm>
                <a:prstGeom prst="rect">
                  <a:avLst/>
                </a:prstGeom>
              </p:spPr>
              <p:txBody>
                <a:bodyPr wrap="none">
                  <a:spAutoFit/>
                </a:bodyPr>
                <a:lstStyle/>
                <a:p>
                  <a:r>
                    <a:rPr lang="en-US" altLang="zh-CN" dirty="0" smtClean="0"/>
                    <a:t>C</a:t>
                  </a:r>
                  <a:r>
                    <a:rPr lang="en-US" altLang="zh-CN" baseline="-25000" dirty="0" smtClean="0"/>
                    <a:t>1</a:t>
                  </a:r>
                  <a:endParaRPr lang="zh-CN" altLang="en-US" dirty="0"/>
                </a:p>
              </p:txBody>
            </p:sp>
          </p:grpSp>
          <p:grpSp>
            <p:nvGrpSpPr>
              <p:cNvPr id="21" name="组合 20"/>
              <p:cNvGrpSpPr/>
              <p:nvPr/>
            </p:nvGrpSpPr>
            <p:grpSpPr>
              <a:xfrm>
                <a:off x="5450588" y="2546589"/>
                <a:ext cx="2928656" cy="3745937"/>
                <a:chOff x="4682877" y="1652602"/>
                <a:chExt cx="2928656" cy="3745937"/>
              </a:xfrm>
            </p:grpSpPr>
            <p:sp>
              <p:nvSpPr>
                <p:cNvPr id="22" name="矩形 21"/>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1</a:t>
                  </a:r>
                  <a:r>
                    <a:rPr lang="en-US" altLang="zh-CN" dirty="0" smtClean="0"/>
                    <a:t>)</a:t>
                  </a:r>
                  <a:endParaRPr lang="zh-CN" altLang="en-US" dirty="0"/>
                </a:p>
              </p:txBody>
            </p:sp>
            <p:cxnSp>
              <p:nvCxnSpPr>
                <p:cNvPr id="23" name="直接连接符 22"/>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直接连接符 23"/>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直接连接符 24"/>
                <p:cNvCxnSpPr>
                  <a:stCxn id="22"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6" name="直接连接符 25"/>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7" name="直接连接符 26"/>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矩形 27"/>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1</a:t>
                  </a:r>
                  <a:endParaRPr lang="zh-CN" altLang="en-US" dirty="0"/>
                </a:p>
              </p:txBody>
            </p:sp>
            <p:sp>
              <p:nvSpPr>
                <p:cNvPr id="29" name="矩形 28"/>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1</a:t>
                  </a:r>
                  <a:endParaRPr lang="zh-CN" altLang="en-US" dirty="0"/>
                </a:p>
              </p:txBody>
            </p:sp>
            <p:sp>
              <p:nvSpPr>
                <p:cNvPr id="31" name="矩形 30"/>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1</a:t>
                  </a:r>
                  <a:endParaRPr lang="zh-CN" altLang="en-US" dirty="0"/>
                </a:p>
              </p:txBody>
            </p:sp>
            <p:sp>
              <p:nvSpPr>
                <p:cNvPr id="32" name="矩形 31"/>
                <p:cNvSpPr/>
                <p:nvPr/>
              </p:nvSpPr>
              <p:spPr>
                <a:xfrm>
                  <a:off x="4902178" y="2566863"/>
                  <a:ext cx="436338" cy="369332"/>
                </a:xfrm>
                <a:prstGeom prst="rect">
                  <a:avLst/>
                </a:prstGeom>
              </p:spPr>
              <p:txBody>
                <a:bodyPr wrap="none">
                  <a:spAutoFit/>
                </a:bodyPr>
                <a:lstStyle/>
                <a:p>
                  <a:r>
                    <a:rPr lang="en-US" altLang="zh-CN" dirty="0" smtClean="0"/>
                    <a:t>C</a:t>
                  </a:r>
                  <a:r>
                    <a:rPr lang="en-US" altLang="zh-CN" baseline="-25000" dirty="0" smtClean="0"/>
                    <a:t>2</a:t>
                  </a:r>
                  <a:endParaRPr lang="zh-CN" altLang="en-US" dirty="0"/>
                </a:p>
              </p:txBody>
            </p:sp>
          </p:grpSp>
          <p:grpSp>
            <p:nvGrpSpPr>
              <p:cNvPr id="33" name="组合 32"/>
              <p:cNvGrpSpPr/>
              <p:nvPr/>
            </p:nvGrpSpPr>
            <p:grpSpPr>
              <a:xfrm>
                <a:off x="3291735" y="2526177"/>
                <a:ext cx="2928656" cy="3745937"/>
                <a:chOff x="4682877" y="1652602"/>
                <a:chExt cx="2928656" cy="3745937"/>
              </a:xfrm>
            </p:grpSpPr>
            <p:sp>
              <p:nvSpPr>
                <p:cNvPr id="34" name="矩形 33"/>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a:t>2</a:t>
                  </a:r>
                  <a:r>
                    <a:rPr lang="en-US" altLang="zh-CN" dirty="0" smtClean="0"/>
                    <a:t>)</a:t>
                  </a:r>
                  <a:endParaRPr lang="zh-CN" altLang="en-US" dirty="0"/>
                </a:p>
              </p:txBody>
            </p:sp>
            <p:cxnSp>
              <p:nvCxnSpPr>
                <p:cNvPr id="35" name="直接连接符 34"/>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直接连接符 35"/>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7" name="直接连接符 36"/>
                <p:cNvCxnSpPr>
                  <a:stCxn id="34"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8" name="直接连接符 37"/>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9" name="直接连接符 38"/>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40" name="矩形 39"/>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2</a:t>
                  </a:r>
                  <a:endParaRPr lang="zh-CN" altLang="en-US" dirty="0"/>
                </a:p>
              </p:txBody>
            </p:sp>
            <p:sp>
              <p:nvSpPr>
                <p:cNvPr id="41" name="矩形 40"/>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2</a:t>
                  </a:r>
                  <a:endParaRPr lang="zh-CN" altLang="en-US" dirty="0"/>
                </a:p>
              </p:txBody>
            </p:sp>
            <p:sp>
              <p:nvSpPr>
                <p:cNvPr id="43" name="矩形 42"/>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2</a:t>
                  </a:r>
                  <a:endParaRPr lang="zh-CN" altLang="en-US" dirty="0"/>
                </a:p>
              </p:txBody>
            </p:sp>
            <p:sp>
              <p:nvSpPr>
                <p:cNvPr id="44" name="矩形 43"/>
                <p:cNvSpPr/>
                <p:nvPr/>
              </p:nvSpPr>
              <p:spPr>
                <a:xfrm>
                  <a:off x="4894350" y="2583566"/>
                  <a:ext cx="436338" cy="369332"/>
                </a:xfrm>
                <a:prstGeom prst="rect">
                  <a:avLst/>
                </a:prstGeom>
              </p:spPr>
              <p:txBody>
                <a:bodyPr wrap="none">
                  <a:spAutoFit/>
                </a:bodyPr>
                <a:lstStyle/>
                <a:p>
                  <a:r>
                    <a:rPr lang="en-US" altLang="zh-CN" dirty="0" smtClean="0"/>
                    <a:t>C</a:t>
                  </a:r>
                  <a:r>
                    <a:rPr lang="en-US" altLang="zh-CN" baseline="-25000" dirty="0" smtClean="0"/>
                    <a:t>3</a:t>
                  </a:r>
                  <a:endParaRPr lang="zh-CN" altLang="en-US" dirty="0"/>
                </a:p>
              </p:txBody>
            </p:sp>
          </p:grpSp>
          <p:grpSp>
            <p:nvGrpSpPr>
              <p:cNvPr id="45" name="组合 44"/>
              <p:cNvGrpSpPr/>
              <p:nvPr/>
            </p:nvGrpSpPr>
            <p:grpSpPr>
              <a:xfrm>
                <a:off x="1080874" y="2502470"/>
                <a:ext cx="9259937" cy="3745937"/>
                <a:chOff x="4682877" y="1652602"/>
                <a:chExt cx="9259937" cy="3745937"/>
              </a:xfrm>
            </p:grpSpPr>
            <p:sp>
              <p:nvSpPr>
                <p:cNvPr id="46" name="矩形 45"/>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3</a:t>
                  </a:r>
                  <a:r>
                    <a:rPr lang="en-US" altLang="zh-CN" dirty="0" smtClean="0"/>
                    <a:t>)</a:t>
                  </a:r>
                  <a:endParaRPr lang="zh-CN" altLang="en-US" dirty="0"/>
                </a:p>
              </p:txBody>
            </p:sp>
            <p:cxnSp>
              <p:nvCxnSpPr>
                <p:cNvPr id="47" name="直接连接符 46"/>
                <p:cNvCxnSpPr/>
                <p:nvPr/>
              </p:nvCxnSpPr>
              <p:spPr>
                <a:xfrm>
                  <a:off x="5926665" y="3412621"/>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接连接符 47"/>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接连接符 48"/>
                <p:cNvCxnSpPr>
                  <a:stCxn id="46"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0" name="直接连接符 49"/>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1" name="直接连接符 50"/>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52" name="矩形 51"/>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3</a:t>
                  </a:r>
                  <a:endParaRPr lang="zh-CN" altLang="en-US" dirty="0"/>
                </a:p>
              </p:txBody>
            </p:sp>
            <p:sp>
              <p:nvSpPr>
                <p:cNvPr id="53" name="矩形 52"/>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3</a:t>
                  </a:r>
                  <a:endParaRPr lang="zh-CN" altLang="en-US" dirty="0"/>
                </a:p>
              </p:txBody>
            </p:sp>
            <p:sp>
              <p:nvSpPr>
                <p:cNvPr id="55" name="矩形 54"/>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3</a:t>
                  </a:r>
                  <a:endParaRPr lang="zh-CN" altLang="en-US" dirty="0"/>
                </a:p>
              </p:txBody>
            </p:sp>
            <p:sp>
              <p:nvSpPr>
                <p:cNvPr id="56" name="矩形 55"/>
                <p:cNvSpPr/>
                <p:nvPr/>
              </p:nvSpPr>
              <p:spPr>
                <a:xfrm>
                  <a:off x="4690534" y="2567003"/>
                  <a:ext cx="436338" cy="369332"/>
                </a:xfrm>
                <a:prstGeom prst="rect">
                  <a:avLst/>
                </a:prstGeom>
              </p:spPr>
              <p:txBody>
                <a:bodyPr wrap="none">
                  <a:spAutoFit/>
                </a:bodyPr>
                <a:lstStyle/>
                <a:p>
                  <a:r>
                    <a:rPr lang="en-US" altLang="zh-CN" dirty="0" smtClean="0"/>
                    <a:t>C</a:t>
                  </a:r>
                  <a:r>
                    <a:rPr lang="en-US" altLang="zh-CN" baseline="-25000" dirty="0" smtClean="0"/>
                    <a:t>4</a:t>
                  </a:r>
                  <a:endParaRPr lang="zh-CN" altLang="en-US" dirty="0"/>
                </a:p>
              </p:txBody>
            </p:sp>
            <p:cxnSp>
              <p:nvCxnSpPr>
                <p:cNvPr id="61" name="直接连接符 60"/>
                <p:cNvCxnSpPr/>
                <p:nvPr/>
              </p:nvCxnSpPr>
              <p:spPr>
                <a:xfrm>
                  <a:off x="6366932" y="4635505"/>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2" name="直接连接符 61"/>
                <p:cNvCxnSpPr/>
                <p:nvPr/>
              </p:nvCxnSpPr>
              <p:spPr>
                <a:xfrm>
                  <a:off x="8602132" y="4694774"/>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3" name="直接连接符 62"/>
                <p:cNvCxnSpPr/>
                <p:nvPr/>
              </p:nvCxnSpPr>
              <p:spPr>
                <a:xfrm>
                  <a:off x="10752665" y="4694774"/>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4" name="直接连接符 63"/>
                <p:cNvCxnSpPr/>
                <p:nvPr/>
              </p:nvCxnSpPr>
              <p:spPr>
                <a:xfrm>
                  <a:off x="13021731" y="4733543"/>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5" name="直接连接符 64"/>
                <p:cNvCxnSpPr/>
                <p:nvPr/>
              </p:nvCxnSpPr>
              <p:spPr>
                <a:xfrm>
                  <a:off x="13942814" y="3038687"/>
                  <a:ext cx="0" cy="18737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6" name="直接连接符 65"/>
                <p:cNvCxnSpPr/>
                <p:nvPr/>
              </p:nvCxnSpPr>
              <p:spPr>
                <a:xfrm>
                  <a:off x="13260864" y="4748306"/>
                  <a:ext cx="0" cy="158285"/>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sp>
          <p:nvSpPr>
            <p:cNvPr id="54" name="矩形 53"/>
            <p:cNvSpPr/>
            <p:nvPr/>
          </p:nvSpPr>
          <p:spPr>
            <a:xfrm>
              <a:off x="9246724" y="5016855"/>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sp>
          <p:nvSpPr>
            <p:cNvPr id="58" name="矩形 57"/>
            <p:cNvSpPr/>
            <p:nvPr/>
          </p:nvSpPr>
          <p:spPr>
            <a:xfrm>
              <a:off x="6999187" y="4975486"/>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sp>
          <p:nvSpPr>
            <p:cNvPr id="59" name="矩形 58"/>
            <p:cNvSpPr/>
            <p:nvPr/>
          </p:nvSpPr>
          <p:spPr>
            <a:xfrm>
              <a:off x="4834675" y="4972724"/>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sp>
          <p:nvSpPr>
            <p:cNvPr id="60" name="矩形 59"/>
            <p:cNvSpPr/>
            <p:nvPr/>
          </p:nvSpPr>
          <p:spPr>
            <a:xfrm>
              <a:off x="2621006" y="4931355"/>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cxnSp>
          <p:nvCxnSpPr>
            <p:cNvPr id="30" name="直接连接符 29"/>
            <p:cNvCxnSpPr/>
            <p:nvPr/>
          </p:nvCxnSpPr>
          <p:spPr>
            <a:xfrm flipH="1">
              <a:off x="3026724" y="5756459"/>
              <a:ext cx="7312550"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8" name="直接连接符 67"/>
            <p:cNvCxnSpPr/>
            <p:nvPr/>
          </p:nvCxnSpPr>
          <p:spPr>
            <a:xfrm>
              <a:off x="7414132" y="5539280"/>
              <a:ext cx="0" cy="21717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1" name="直接连接符 70"/>
            <p:cNvCxnSpPr/>
            <p:nvPr/>
          </p:nvCxnSpPr>
          <p:spPr>
            <a:xfrm flipV="1">
              <a:off x="3032694" y="5497911"/>
              <a:ext cx="0" cy="25854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2" name="直接连接符 71"/>
            <p:cNvCxnSpPr/>
            <p:nvPr/>
          </p:nvCxnSpPr>
          <p:spPr>
            <a:xfrm flipV="1">
              <a:off x="5263419" y="5539280"/>
              <a:ext cx="0" cy="21717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75" name="椭圆 74"/>
            <p:cNvSpPr/>
            <p:nvPr/>
          </p:nvSpPr>
          <p:spPr>
            <a:xfrm>
              <a:off x="5217663" y="5711459"/>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7368195" y="5698355"/>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9620212" y="5704217"/>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10294274" y="3857321"/>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矩形 79"/>
          <p:cNvSpPr/>
          <p:nvPr/>
        </p:nvSpPr>
        <p:spPr>
          <a:xfrm>
            <a:off x="6185516" y="1212264"/>
            <a:ext cx="4660284" cy="523220"/>
          </a:xfrm>
          <a:prstGeom prst="rect">
            <a:avLst/>
          </a:prstGeom>
        </p:spPr>
        <p:txBody>
          <a:bodyPr wrap="square">
            <a:spAutoFit/>
          </a:bodyPr>
          <a:lstStyle/>
          <a:p>
            <a:r>
              <a:rPr lang="en-US" altLang="zh-CN" sz="2800" dirty="0" smtClean="0">
                <a:solidFill>
                  <a:srgbClr val="FF0000"/>
                </a:solidFill>
                <a:latin typeface="+mn-ea"/>
              </a:rPr>
              <a:t>C</a:t>
            </a:r>
            <a:r>
              <a:rPr lang="en-US" altLang="zh-CN" sz="2800" baseline="-25000" dirty="0" smtClean="0">
                <a:solidFill>
                  <a:srgbClr val="FF0000"/>
                </a:solidFill>
                <a:latin typeface="+mn-ea"/>
              </a:rPr>
              <a:t>0</a:t>
            </a:r>
            <a:r>
              <a:rPr lang="en-US" altLang="zh-CN" sz="2800" dirty="0" smtClean="0">
                <a:solidFill>
                  <a:srgbClr val="FF0000"/>
                </a:solidFill>
                <a:latin typeface="+mn-ea"/>
              </a:rPr>
              <a:t>=0</a:t>
            </a:r>
            <a:r>
              <a:rPr lang="zh-CN" altLang="en-US" sz="2800" dirty="0" smtClean="0">
                <a:solidFill>
                  <a:srgbClr val="FF0000"/>
                </a:solidFill>
                <a:latin typeface="+mn-ea"/>
              </a:rPr>
              <a:t>和</a:t>
            </a:r>
            <a:r>
              <a:rPr lang="en-US" altLang="zh-CN" sz="2800" dirty="0" smtClean="0">
                <a:solidFill>
                  <a:srgbClr val="FF0000"/>
                </a:solidFill>
                <a:latin typeface="+mn-ea"/>
              </a:rPr>
              <a:t>C</a:t>
            </a:r>
            <a:r>
              <a:rPr lang="en-US" altLang="zh-CN" sz="2800" baseline="-25000" dirty="0">
                <a:solidFill>
                  <a:srgbClr val="FF0000"/>
                </a:solidFill>
                <a:latin typeface="+mn-ea"/>
              </a:rPr>
              <a:t>0</a:t>
            </a:r>
            <a:r>
              <a:rPr lang="en-US" altLang="zh-CN" sz="2800" dirty="0" smtClean="0">
                <a:solidFill>
                  <a:srgbClr val="FF0000"/>
                </a:solidFill>
                <a:latin typeface="+mn-ea"/>
              </a:rPr>
              <a:t>=1</a:t>
            </a:r>
            <a:r>
              <a:rPr lang="zh-CN" altLang="en-US" sz="2800" dirty="0" smtClean="0">
                <a:solidFill>
                  <a:srgbClr val="FF0000"/>
                </a:solidFill>
                <a:latin typeface="+mn-ea"/>
              </a:rPr>
              <a:t>的功能？</a:t>
            </a:r>
            <a:endParaRPr lang="zh-CN" altLang="en-US" sz="2800" dirty="0">
              <a:solidFill>
                <a:srgbClr val="FF0000"/>
              </a:solidFill>
            </a:endParaRPr>
          </a:p>
        </p:txBody>
      </p:sp>
      <p:sp>
        <p:nvSpPr>
          <p:cNvPr id="69" name="矩形 68"/>
          <p:cNvSpPr/>
          <p:nvPr/>
        </p:nvSpPr>
        <p:spPr>
          <a:xfrm>
            <a:off x="1217507" y="5960700"/>
            <a:ext cx="7518325" cy="523220"/>
          </a:xfrm>
          <a:prstGeom prst="rect">
            <a:avLst/>
          </a:prstGeom>
        </p:spPr>
        <p:txBody>
          <a:bodyPr wrap="square">
            <a:spAutoFit/>
          </a:bodyPr>
          <a:lstStyle/>
          <a:p>
            <a:r>
              <a:rPr lang="en-US" altLang="zh-CN" sz="2800" dirty="0" smtClean="0">
                <a:solidFill>
                  <a:srgbClr val="FF0000"/>
                </a:solidFill>
                <a:latin typeface="+mn-ea"/>
              </a:rPr>
              <a:t>C</a:t>
            </a:r>
            <a:r>
              <a:rPr lang="en-US" altLang="zh-CN" sz="2800" baseline="-25000" dirty="0" smtClean="0">
                <a:solidFill>
                  <a:srgbClr val="FF0000"/>
                </a:solidFill>
                <a:latin typeface="+mn-ea"/>
              </a:rPr>
              <a:t>0</a:t>
            </a:r>
            <a:r>
              <a:rPr lang="en-US" altLang="zh-CN" sz="2800" dirty="0" smtClean="0">
                <a:solidFill>
                  <a:srgbClr val="FF0000"/>
                </a:solidFill>
                <a:latin typeface="+mn-ea"/>
              </a:rPr>
              <a:t>=0  A+B      </a:t>
            </a:r>
            <a:r>
              <a:rPr lang="zh-CN" altLang="en-US" sz="2800" dirty="0" smtClean="0">
                <a:solidFill>
                  <a:srgbClr val="FF0000"/>
                </a:solidFill>
                <a:latin typeface="+mn-ea"/>
              </a:rPr>
              <a:t>  </a:t>
            </a:r>
            <a:r>
              <a:rPr lang="en-US" altLang="zh-CN" sz="2800" dirty="0" smtClean="0">
                <a:solidFill>
                  <a:srgbClr val="FF0000"/>
                </a:solidFill>
                <a:latin typeface="+mn-ea"/>
              </a:rPr>
              <a:t>C</a:t>
            </a:r>
            <a:r>
              <a:rPr lang="en-US" altLang="zh-CN" sz="2800" baseline="-25000" dirty="0" smtClean="0">
                <a:solidFill>
                  <a:srgbClr val="FF0000"/>
                </a:solidFill>
                <a:latin typeface="+mn-ea"/>
              </a:rPr>
              <a:t>0</a:t>
            </a:r>
            <a:r>
              <a:rPr lang="en-US" altLang="zh-CN" sz="2800" dirty="0" smtClean="0">
                <a:solidFill>
                  <a:srgbClr val="FF0000"/>
                </a:solidFill>
                <a:latin typeface="+mn-ea"/>
              </a:rPr>
              <a:t>=1</a:t>
            </a:r>
            <a:r>
              <a:rPr lang="zh-CN" altLang="en-US" sz="2800" dirty="0" smtClean="0">
                <a:solidFill>
                  <a:srgbClr val="FF0000"/>
                </a:solidFill>
                <a:latin typeface="+mn-ea"/>
              </a:rPr>
              <a:t> </a:t>
            </a:r>
            <a:r>
              <a:rPr lang="en-US" altLang="zh-CN" sz="2800" dirty="0" smtClean="0">
                <a:solidFill>
                  <a:srgbClr val="FF0000"/>
                </a:solidFill>
                <a:latin typeface="+mn-ea"/>
              </a:rPr>
              <a:t>A-B=[A]</a:t>
            </a:r>
            <a:r>
              <a:rPr lang="zh-CN" altLang="en-US" sz="2800" baseline="-25000" dirty="0">
                <a:solidFill>
                  <a:srgbClr val="FF0000"/>
                </a:solidFill>
                <a:latin typeface="+mn-ea"/>
              </a:rPr>
              <a:t>补</a:t>
            </a:r>
            <a:r>
              <a:rPr lang="en-US" altLang="zh-CN" sz="2800" dirty="0" smtClean="0">
                <a:solidFill>
                  <a:srgbClr val="FF0000"/>
                </a:solidFill>
                <a:latin typeface="+mn-ea"/>
              </a:rPr>
              <a:t>+[-B]</a:t>
            </a:r>
            <a:r>
              <a:rPr lang="zh-CN" altLang="en-US" sz="2800" baseline="-25000" dirty="0" smtClean="0">
                <a:solidFill>
                  <a:srgbClr val="FF0000"/>
                </a:solidFill>
                <a:latin typeface="+mn-ea"/>
              </a:rPr>
              <a:t>补</a:t>
            </a:r>
            <a:r>
              <a:rPr lang="zh-CN" altLang="en-US" sz="2800" dirty="0" smtClean="0">
                <a:solidFill>
                  <a:srgbClr val="FF0000"/>
                </a:solidFill>
                <a:latin typeface="+mn-ea"/>
              </a:rPr>
              <a:t>    </a:t>
            </a:r>
            <a:endParaRPr lang="zh-CN" altLang="en-US" sz="2800" dirty="0">
              <a:solidFill>
                <a:srgbClr val="FF0000"/>
              </a:solidFill>
            </a:endParaRPr>
          </a:p>
        </p:txBody>
      </p:sp>
    </p:spTree>
    <p:extLst>
      <p:ext uri="{BB962C8B-B14F-4D97-AF65-F5344CB8AC3E}">
        <p14:creationId xmlns:p14="http://schemas.microsoft.com/office/powerpoint/2010/main" val="1807967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0608" y="1134812"/>
            <a:ext cx="3815468" cy="369332"/>
          </a:xfrm>
          <a:prstGeom prst="rect">
            <a:avLst/>
          </a:prstGeom>
        </p:spPr>
        <p:txBody>
          <a:bodyPr wrap="none">
            <a:spAutoFit/>
          </a:bodyPr>
          <a:lstStyle/>
          <a:p>
            <a:r>
              <a:rPr lang="en-US" altLang="zh-CN" dirty="0" smtClean="0">
                <a:solidFill>
                  <a:srgbClr val="000099"/>
                </a:solidFill>
                <a:latin typeface="+mn-ea"/>
              </a:rPr>
              <a:t>4</a:t>
            </a:r>
            <a:r>
              <a:rPr lang="zh-CN" altLang="en-US" dirty="0" smtClean="0">
                <a:solidFill>
                  <a:srgbClr val="000099"/>
                </a:solidFill>
                <a:latin typeface="+mn-ea"/>
              </a:rPr>
              <a:t>个</a:t>
            </a:r>
            <a:r>
              <a:rPr lang="en-US" altLang="zh-CN" dirty="0" smtClean="0">
                <a:solidFill>
                  <a:srgbClr val="000099"/>
                </a:solidFill>
                <a:latin typeface="+mn-ea"/>
              </a:rPr>
              <a:t>1</a:t>
            </a:r>
            <a:r>
              <a:rPr lang="zh-CN" altLang="en-US" dirty="0" smtClean="0">
                <a:solidFill>
                  <a:srgbClr val="000099"/>
                </a:solidFill>
                <a:latin typeface="+mn-ea"/>
              </a:rPr>
              <a:t>位全加器</a:t>
            </a:r>
            <a:r>
              <a:rPr lang="en-US" altLang="zh-CN" dirty="0" smtClean="0">
                <a:solidFill>
                  <a:srgbClr val="000099"/>
                </a:solidFill>
                <a:latin typeface="+mn-ea"/>
                <a:sym typeface="Wingdings" panose="05000000000000000000" pitchFamily="2" charset="2"/>
              </a:rPr>
              <a:t>4</a:t>
            </a:r>
            <a:r>
              <a:rPr lang="zh-CN" altLang="en-US" dirty="0" smtClean="0">
                <a:solidFill>
                  <a:srgbClr val="000099"/>
                </a:solidFill>
                <a:latin typeface="+mn-ea"/>
                <a:sym typeface="Wingdings" panose="05000000000000000000" pitchFamily="2" charset="2"/>
              </a:rPr>
              <a:t>位串行进位加法器</a:t>
            </a:r>
            <a:endParaRPr lang="zh-CN" altLang="en-US" dirty="0"/>
          </a:p>
        </p:txBody>
      </p:sp>
      <p:grpSp>
        <p:nvGrpSpPr>
          <p:cNvPr id="79" name="组合 78"/>
          <p:cNvGrpSpPr/>
          <p:nvPr/>
        </p:nvGrpSpPr>
        <p:grpSpPr>
          <a:xfrm>
            <a:off x="1070608" y="1735484"/>
            <a:ext cx="9475365" cy="3898330"/>
            <a:chOff x="1080874" y="2502470"/>
            <a:chExt cx="9674547" cy="3820536"/>
          </a:xfrm>
        </p:grpSpPr>
        <p:grpSp>
          <p:nvGrpSpPr>
            <p:cNvPr id="57" name="组合 56"/>
            <p:cNvGrpSpPr/>
            <p:nvPr/>
          </p:nvGrpSpPr>
          <p:grpSpPr>
            <a:xfrm>
              <a:off x="1080874" y="2502470"/>
              <a:ext cx="9674547" cy="3820536"/>
              <a:chOff x="1080874" y="2502470"/>
              <a:chExt cx="9674547" cy="3820536"/>
            </a:xfrm>
          </p:grpSpPr>
          <p:grpSp>
            <p:nvGrpSpPr>
              <p:cNvPr id="20" name="组合 19"/>
              <p:cNvGrpSpPr/>
              <p:nvPr/>
            </p:nvGrpSpPr>
            <p:grpSpPr>
              <a:xfrm>
                <a:off x="7695317" y="2577069"/>
                <a:ext cx="3060104" cy="3745937"/>
                <a:chOff x="4682877" y="1652602"/>
                <a:chExt cx="3060104" cy="3745937"/>
              </a:xfrm>
            </p:grpSpPr>
            <p:sp>
              <p:nvSpPr>
                <p:cNvPr id="7" name="矩形 6"/>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0</a:t>
                  </a:r>
                  <a:r>
                    <a:rPr lang="en-US" altLang="zh-CN" dirty="0" smtClean="0"/>
                    <a:t>)</a:t>
                  </a:r>
                  <a:endParaRPr lang="zh-CN" altLang="en-US" dirty="0"/>
                </a:p>
              </p:txBody>
            </p:sp>
            <p:cxnSp>
              <p:nvCxnSpPr>
                <p:cNvPr id="9" name="直接连接符 8"/>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直接连接符 9"/>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2" name="直接连接符 11"/>
                <p:cNvCxnSpPr>
                  <a:stCxn id="7"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矩形 14"/>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0</a:t>
                  </a:r>
                  <a:endParaRPr lang="zh-CN" altLang="en-US" dirty="0"/>
                </a:p>
              </p:txBody>
            </p:sp>
            <p:sp>
              <p:nvSpPr>
                <p:cNvPr id="16" name="矩形 15"/>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0</a:t>
                  </a:r>
                  <a:endParaRPr lang="zh-CN" altLang="en-US" dirty="0"/>
                </a:p>
              </p:txBody>
            </p:sp>
            <p:sp>
              <p:nvSpPr>
                <p:cNvPr id="17" name="矩形 16"/>
                <p:cNvSpPr/>
                <p:nvPr/>
              </p:nvSpPr>
              <p:spPr>
                <a:xfrm>
                  <a:off x="7306643" y="2567504"/>
                  <a:ext cx="436338" cy="369332"/>
                </a:xfrm>
                <a:prstGeom prst="rect">
                  <a:avLst/>
                </a:prstGeom>
              </p:spPr>
              <p:txBody>
                <a:bodyPr wrap="none">
                  <a:spAutoFit/>
                </a:bodyPr>
                <a:lstStyle/>
                <a:p>
                  <a:r>
                    <a:rPr lang="en-US" altLang="zh-CN" dirty="0" smtClean="0"/>
                    <a:t>C</a:t>
                  </a:r>
                  <a:r>
                    <a:rPr lang="en-US" altLang="zh-CN" baseline="-25000" dirty="0" smtClean="0"/>
                    <a:t>0</a:t>
                  </a:r>
                  <a:endParaRPr lang="zh-CN" altLang="en-US" dirty="0"/>
                </a:p>
              </p:txBody>
            </p:sp>
            <p:sp>
              <p:nvSpPr>
                <p:cNvPr id="18" name="矩形 17"/>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0</a:t>
                  </a:r>
                  <a:endParaRPr lang="zh-CN" altLang="en-US" dirty="0"/>
                </a:p>
              </p:txBody>
            </p:sp>
            <p:sp>
              <p:nvSpPr>
                <p:cNvPr id="19" name="矩形 18"/>
                <p:cNvSpPr/>
                <p:nvPr/>
              </p:nvSpPr>
              <p:spPr>
                <a:xfrm>
                  <a:off x="4868336" y="2567003"/>
                  <a:ext cx="436338" cy="369332"/>
                </a:xfrm>
                <a:prstGeom prst="rect">
                  <a:avLst/>
                </a:prstGeom>
              </p:spPr>
              <p:txBody>
                <a:bodyPr wrap="none">
                  <a:spAutoFit/>
                </a:bodyPr>
                <a:lstStyle/>
                <a:p>
                  <a:r>
                    <a:rPr lang="en-US" altLang="zh-CN" dirty="0" smtClean="0"/>
                    <a:t>C</a:t>
                  </a:r>
                  <a:r>
                    <a:rPr lang="en-US" altLang="zh-CN" baseline="-25000" dirty="0" smtClean="0"/>
                    <a:t>1</a:t>
                  </a:r>
                  <a:endParaRPr lang="zh-CN" altLang="en-US" dirty="0"/>
                </a:p>
              </p:txBody>
            </p:sp>
          </p:grpSp>
          <p:grpSp>
            <p:nvGrpSpPr>
              <p:cNvPr id="21" name="组合 20"/>
              <p:cNvGrpSpPr/>
              <p:nvPr/>
            </p:nvGrpSpPr>
            <p:grpSpPr>
              <a:xfrm>
                <a:off x="5450588" y="2546589"/>
                <a:ext cx="2928656" cy="3745937"/>
                <a:chOff x="4682877" y="1652602"/>
                <a:chExt cx="2928656" cy="3745937"/>
              </a:xfrm>
            </p:grpSpPr>
            <p:sp>
              <p:nvSpPr>
                <p:cNvPr id="22" name="矩形 21"/>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1</a:t>
                  </a:r>
                  <a:r>
                    <a:rPr lang="en-US" altLang="zh-CN" dirty="0" smtClean="0"/>
                    <a:t>)</a:t>
                  </a:r>
                  <a:endParaRPr lang="zh-CN" altLang="en-US" dirty="0"/>
                </a:p>
              </p:txBody>
            </p:sp>
            <p:cxnSp>
              <p:nvCxnSpPr>
                <p:cNvPr id="23" name="直接连接符 22"/>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直接连接符 23"/>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直接连接符 24"/>
                <p:cNvCxnSpPr>
                  <a:stCxn id="22"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6" name="直接连接符 25"/>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7" name="直接连接符 26"/>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矩形 27"/>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1</a:t>
                  </a:r>
                  <a:endParaRPr lang="zh-CN" altLang="en-US" dirty="0"/>
                </a:p>
              </p:txBody>
            </p:sp>
            <p:sp>
              <p:nvSpPr>
                <p:cNvPr id="29" name="矩形 28"/>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1</a:t>
                  </a:r>
                  <a:endParaRPr lang="zh-CN" altLang="en-US" dirty="0"/>
                </a:p>
              </p:txBody>
            </p:sp>
            <p:sp>
              <p:nvSpPr>
                <p:cNvPr id="31" name="矩形 30"/>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1</a:t>
                  </a:r>
                  <a:endParaRPr lang="zh-CN" altLang="en-US" dirty="0"/>
                </a:p>
              </p:txBody>
            </p:sp>
            <p:sp>
              <p:nvSpPr>
                <p:cNvPr id="32" name="矩形 31"/>
                <p:cNvSpPr/>
                <p:nvPr/>
              </p:nvSpPr>
              <p:spPr>
                <a:xfrm>
                  <a:off x="4902178" y="2566863"/>
                  <a:ext cx="436338" cy="369332"/>
                </a:xfrm>
                <a:prstGeom prst="rect">
                  <a:avLst/>
                </a:prstGeom>
              </p:spPr>
              <p:txBody>
                <a:bodyPr wrap="none">
                  <a:spAutoFit/>
                </a:bodyPr>
                <a:lstStyle/>
                <a:p>
                  <a:r>
                    <a:rPr lang="en-US" altLang="zh-CN" dirty="0" smtClean="0"/>
                    <a:t>C</a:t>
                  </a:r>
                  <a:r>
                    <a:rPr lang="en-US" altLang="zh-CN" baseline="-25000" dirty="0" smtClean="0"/>
                    <a:t>2</a:t>
                  </a:r>
                  <a:endParaRPr lang="zh-CN" altLang="en-US" dirty="0"/>
                </a:p>
              </p:txBody>
            </p:sp>
          </p:grpSp>
          <p:grpSp>
            <p:nvGrpSpPr>
              <p:cNvPr id="33" name="组合 32"/>
              <p:cNvGrpSpPr/>
              <p:nvPr/>
            </p:nvGrpSpPr>
            <p:grpSpPr>
              <a:xfrm>
                <a:off x="3291735" y="2526177"/>
                <a:ext cx="2928656" cy="3745937"/>
                <a:chOff x="4682877" y="1652602"/>
                <a:chExt cx="2928656" cy="3745937"/>
              </a:xfrm>
            </p:grpSpPr>
            <p:sp>
              <p:nvSpPr>
                <p:cNvPr id="34" name="矩形 33"/>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a:t>2</a:t>
                  </a:r>
                  <a:r>
                    <a:rPr lang="en-US" altLang="zh-CN" dirty="0" smtClean="0"/>
                    <a:t>)</a:t>
                  </a:r>
                  <a:endParaRPr lang="zh-CN" altLang="en-US" dirty="0"/>
                </a:p>
              </p:txBody>
            </p:sp>
            <p:cxnSp>
              <p:nvCxnSpPr>
                <p:cNvPr id="35" name="直接连接符 34"/>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直接连接符 35"/>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7" name="直接连接符 36"/>
                <p:cNvCxnSpPr>
                  <a:stCxn id="34"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8" name="直接连接符 37"/>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9" name="直接连接符 38"/>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40" name="矩形 39"/>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2</a:t>
                  </a:r>
                  <a:endParaRPr lang="zh-CN" altLang="en-US" dirty="0"/>
                </a:p>
              </p:txBody>
            </p:sp>
            <p:sp>
              <p:nvSpPr>
                <p:cNvPr id="41" name="矩形 40"/>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2</a:t>
                  </a:r>
                  <a:endParaRPr lang="zh-CN" altLang="en-US" dirty="0"/>
                </a:p>
              </p:txBody>
            </p:sp>
            <p:sp>
              <p:nvSpPr>
                <p:cNvPr id="43" name="矩形 42"/>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2</a:t>
                  </a:r>
                  <a:endParaRPr lang="zh-CN" altLang="en-US" dirty="0"/>
                </a:p>
              </p:txBody>
            </p:sp>
            <p:sp>
              <p:nvSpPr>
                <p:cNvPr id="44" name="矩形 43"/>
                <p:cNvSpPr/>
                <p:nvPr/>
              </p:nvSpPr>
              <p:spPr>
                <a:xfrm>
                  <a:off x="4894350" y="2583566"/>
                  <a:ext cx="436338" cy="369332"/>
                </a:xfrm>
                <a:prstGeom prst="rect">
                  <a:avLst/>
                </a:prstGeom>
              </p:spPr>
              <p:txBody>
                <a:bodyPr wrap="none">
                  <a:spAutoFit/>
                </a:bodyPr>
                <a:lstStyle/>
                <a:p>
                  <a:r>
                    <a:rPr lang="en-US" altLang="zh-CN" dirty="0" smtClean="0"/>
                    <a:t>C</a:t>
                  </a:r>
                  <a:r>
                    <a:rPr lang="en-US" altLang="zh-CN" baseline="-25000" dirty="0" smtClean="0"/>
                    <a:t>3</a:t>
                  </a:r>
                  <a:endParaRPr lang="zh-CN" altLang="en-US" dirty="0"/>
                </a:p>
              </p:txBody>
            </p:sp>
          </p:grpSp>
          <p:grpSp>
            <p:nvGrpSpPr>
              <p:cNvPr id="45" name="组合 44"/>
              <p:cNvGrpSpPr/>
              <p:nvPr/>
            </p:nvGrpSpPr>
            <p:grpSpPr>
              <a:xfrm>
                <a:off x="1080874" y="2502470"/>
                <a:ext cx="9259937" cy="3745937"/>
                <a:chOff x="4682877" y="1652602"/>
                <a:chExt cx="9259937" cy="3745937"/>
              </a:xfrm>
            </p:grpSpPr>
            <p:sp>
              <p:nvSpPr>
                <p:cNvPr id="46" name="矩形 45"/>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3</a:t>
                  </a:r>
                  <a:r>
                    <a:rPr lang="en-US" altLang="zh-CN" dirty="0" smtClean="0"/>
                    <a:t>)</a:t>
                  </a:r>
                  <a:endParaRPr lang="zh-CN" altLang="en-US" dirty="0"/>
                </a:p>
              </p:txBody>
            </p:sp>
            <p:cxnSp>
              <p:nvCxnSpPr>
                <p:cNvPr id="47" name="直接连接符 46"/>
                <p:cNvCxnSpPr/>
                <p:nvPr/>
              </p:nvCxnSpPr>
              <p:spPr>
                <a:xfrm>
                  <a:off x="5926665" y="3412621"/>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接连接符 47"/>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接连接符 48"/>
                <p:cNvCxnSpPr>
                  <a:stCxn id="46"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0" name="直接连接符 49"/>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1" name="直接连接符 50"/>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52" name="矩形 51"/>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3</a:t>
                  </a:r>
                  <a:endParaRPr lang="zh-CN" altLang="en-US" dirty="0"/>
                </a:p>
              </p:txBody>
            </p:sp>
            <p:sp>
              <p:nvSpPr>
                <p:cNvPr id="53" name="矩形 52"/>
                <p:cNvSpPr/>
                <p:nvPr/>
              </p:nvSpPr>
              <p:spPr>
                <a:xfrm>
                  <a:off x="6222907" y="5029207"/>
                  <a:ext cx="423514" cy="369332"/>
                </a:xfrm>
                <a:prstGeom prst="rect">
                  <a:avLst/>
                </a:prstGeom>
              </p:spPr>
              <p:txBody>
                <a:bodyPr wrap="none">
                  <a:spAutoFit/>
                </a:bodyPr>
                <a:lstStyle/>
                <a:p>
                  <a:r>
                    <a:rPr lang="en-US" altLang="zh-CN" dirty="0" smtClean="0"/>
                    <a:t>B</a:t>
                  </a:r>
                  <a:r>
                    <a:rPr lang="en-US" altLang="zh-CN" baseline="-25000" dirty="0" smtClean="0"/>
                    <a:t>3</a:t>
                  </a:r>
                  <a:endParaRPr lang="zh-CN" altLang="en-US" dirty="0"/>
                </a:p>
              </p:txBody>
            </p:sp>
            <p:sp>
              <p:nvSpPr>
                <p:cNvPr id="55" name="矩形 54"/>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3</a:t>
                  </a:r>
                  <a:endParaRPr lang="zh-CN" altLang="en-US" dirty="0"/>
                </a:p>
              </p:txBody>
            </p:sp>
            <p:sp>
              <p:nvSpPr>
                <p:cNvPr id="56" name="矩形 55"/>
                <p:cNvSpPr/>
                <p:nvPr/>
              </p:nvSpPr>
              <p:spPr>
                <a:xfrm>
                  <a:off x="4690534" y="2567003"/>
                  <a:ext cx="436338" cy="369332"/>
                </a:xfrm>
                <a:prstGeom prst="rect">
                  <a:avLst/>
                </a:prstGeom>
              </p:spPr>
              <p:txBody>
                <a:bodyPr wrap="none">
                  <a:spAutoFit/>
                </a:bodyPr>
                <a:lstStyle/>
                <a:p>
                  <a:r>
                    <a:rPr lang="en-US" altLang="zh-CN" dirty="0" smtClean="0"/>
                    <a:t>C</a:t>
                  </a:r>
                  <a:r>
                    <a:rPr lang="en-US" altLang="zh-CN" baseline="-25000" dirty="0" smtClean="0"/>
                    <a:t>4</a:t>
                  </a:r>
                  <a:endParaRPr lang="zh-CN" altLang="en-US" dirty="0"/>
                </a:p>
              </p:txBody>
            </p:sp>
            <p:cxnSp>
              <p:nvCxnSpPr>
                <p:cNvPr id="61" name="直接连接符 60"/>
                <p:cNvCxnSpPr/>
                <p:nvPr/>
              </p:nvCxnSpPr>
              <p:spPr>
                <a:xfrm>
                  <a:off x="6366932" y="4635505"/>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2" name="直接连接符 61"/>
                <p:cNvCxnSpPr/>
                <p:nvPr/>
              </p:nvCxnSpPr>
              <p:spPr>
                <a:xfrm>
                  <a:off x="8602132" y="4694774"/>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3" name="直接连接符 62"/>
                <p:cNvCxnSpPr/>
                <p:nvPr/>
              </p:nvCxnSpPr>
              <p:spPr>
                <a:xfrm>
                  <a:off x="10752665" y="4694774"/>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4" name="直接连接符 63"/>
                <p:cNvCxnSpPr/>
                <p:nvPr/>
              </p:nvCxnSpPr>
              <p:spPr>
                <a:xfrm>
                  <a:off x="13021731" y="4733543"/>
                  <a:ext cx="0" cy="40903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5" name="直接连接符 64"/>
                <p:cNvCxnSpPr/>
                <p:nvPr/>
              </p:nvCxnSpPr>
              <p:spPr>
                <a:xfrm>
                  <a:off x="13942814" y="3038687"/>
                  <a:ext cx="0" cy="18737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6" name="直接连接符 65"/>
                <p:cNvCxnSpPr/>
                <p:nvPr/>
              </p:nvCxnSpPr>
              <p:spPr>
                <a:xfrm>
                  <a:off x="13260864" y="4748306"/>
                  <a:ext cx="0" cy="158285"/>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sp>
          <p:nvSpPr>
            <p:cNvPr id="54" name="矩形 53"/>
            <p:cNvSpPr/>
            <p:nvPr/>
          </p:nvSpPr>
          <p:spPr>
            <a:xfrm>
              <a:off x="9246724" y="5016855"/>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sp>
          <p:nvSpPr>
            <p:cNvPr id="58" name="矩形 57"/>
            <p:cNvSpPr/>
            <p:nvPr/>
          </p:nvSpPr>
          <p:spPr>
            <a:xfrm>
              <a:off x="6999187" y="4975486"/>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sp>
          <p:nvSpPr>
            <p:cNvPr id="59" name="矩形 58"/>
            <p:cNvSpPr/>
            <p:nvPr/>
          </p:nvSpPr>
          <p:spPr>
            <a:xfrm>
              <a:off x="4834675" y="4972724"/>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sp>
          <p:nvSpPr>
            <p:cNvPr id="60" name="矩形 59"/>
            <p:cNvSpPr/>
            <p:nvPr/>
          </p:nvSpPr>
          <p:spPr>
            <a:xfrm>
              <a:off x="2621006" y="4931355"/>
              <a:ext cx="553166" cy="566556"/>
            </a:xfrm>
            <a:prstGeom prst="rect">
              <a:avLst/>
            </a:prstGeom>
            <a:ln w="19050"/>
          </p:spPr>
          <p:style>
            <a:lnRef idx="2">
              <a:schemeClr val="dk1"/>
            </a:lnRef>
            <a:fillRef idx="1">
              <a:schemeClr val="lt1"/>
            </a:fillRef>
            <a:effectRef idx="0">
              <a:schemeClr val="dk1"/>
            </a:effectRef>
            <a:fontRef idx="minor">
              <a:schemeClr val="dk1"/>
            </a:fontRef>
          </p:style>
          <p:txBody>
            <a:bodyPr lIns="0" tIns="46800" rIns="0" rtlCol="0" anchor="ctr"/>
            <a:lstStyle/>
            <a:p>
              <a:pPr algn="ctr"/>
              <a:r>
                <a:rPr lang="en-US" altLang="zh-CN" dirty="0" smtClean="0"/>
                <a:t>=1</a:t>
              </a:r>
              <a:endParaRPr lang="zh-CN" altLang="en-US" dirty="0"/>
            </a:p>
          </p:txBody>
        </p:sp>
        <p:cxnSp>
          <p:nvCxnSpPr>
            <p:cNvPr id="30" name="直接连接符 29"/>
            <p:cNvCxnSpPr/>
            <p:nvPr/>
          </p:nvCxnSpPr>
          <p:spPr>
            <a:xfrm flipH="1">
              <a:off x="3026724" y="5756459"/>
              <a:ext cx="7312550"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8" name="直接连接符 67"/>
            <p:cNvCxnSpPr/>
            <p:nvPr/>
          </p:nvCxnSpPr>
          <p:spPr>
            <a:xfrm>
              <a:off x="7414132" y="5539280"/>
              <a:ext cx="0" cy="21717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1" name="直接连接符 70"/>
            <p:cNvCxnSpPr/>
            <p:nvPr/>
          </p:nvCxnSpPr>
          <p:spPr>
            <a:xfrm flipV="1">
              <a:off x="3032694" y="5497911"/>
              <a:ext cx="0" cy="25854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2" name="直接连接符 71"/>
            <p:cNvCxnSpPr/>
            <p:nvPr/>
          </p:nvCxnSpPr>
          <p:spPr>
            <a:xfrm flipV="1">
              <a:off x="5263419" y="5539280"/>
              <a:ext cx="0" cy="21717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75" name="椭圆 74"/>
            <p:cNvSpPr/>
            <p:nvPr/>
          </p:nvSpPr>
          <p:spPr>
            <a:xfrm>
              <a:off x="5217663" y="5711459"/>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7368195" y="5698355"/>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9620212" y="5704217"/>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10294274" y="3857321"/>
              <a:ext cx="90000" cy="9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矩形 79"/>
          <p:cNvSpPr/>
          <p:nvPr/>
        </p:nvSpPr>
        <p:spPr>
          <a:xfrm>
            <a:off x="6185516" y="1212264"/>
            <a:ext cx="5117484" cy="523220"/>
          </a:xfrm>
          <a:prstGeom prst="rect">
            <a:avLst/>
          </a:prstGeom>
        </p:spPr>
        <p:txBody>
          <a:bodyPr wrap="square">
            <a:spAutoFit/>
          </a:bodyPr>
          <a:lstStyle/>
          <a:p>
            <a:r>
              <a:rPr lang="zh-CN" altLang="en-US" sz="2800" dirty="0" smtClean="0">
                <a:solidFill>
                  <a:srgbClr val="FF0000"/>
                </a:solidFill>
                <a:latin typeface="+mn-ea"/>
              </a:rPr>
              <a:t>如何加快</a:t>
            </a:r>
            <a:r>
              <a:rPr lang="en-US" altLang="zh-CN" sz="2800" dirty="0" smtClean="0">
                <a:solidFill>
                  <a:srgbClr val="FF0000"/>
                </a:solidFill>
                <a:latin typeface="+mn-ea"/>
              </a:rPr>
              <a:t>4</a:t>
            </a:r>
            <a:r>
              <a:rPr lang="zh-CN" altLang="en-US" sz="2800" dirty="0" smtClean="0">
                <a:solidFill>
                  <a:srgbClr val="FF0000"/>
                </a:solidFill>
                <a:latin typeface="+mn-ea"/>
              </a:rPr>
              <a:t>位加法的处理速度？</a:t>
            </a:r>
            <a:endParaRPr lang="zh-CN" altLang="en-US" sz="2800" dirty="0">
              <a:solidFill>
                <a:srgbClr val="FF0000"/>
              </a:solidFill>
            </a:endParaRPr>
          </a:p>
        </p:txBody>
      </p:sp>
    </p:spTree>
    <p:extLst>
      <p:ext uri="{BB962C8B-B14F-4D97-AF65-F5344CB8AC3E}">
        <p14:creationId xmlns:p14="http://schemas.microsoft.com/office/powerpoint/2010/main" val="117579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0608" y="1134812"/>
            <a:ext cx="3815468" cy="369332"/>
          </a:xfrm>
          <a:prstGeom prst="rect">
            <a:avLst/>
          </a:prstGeom>
        </p:spPr>
        <p:txBody>
          <a:bodyPr wrap="none">
            <a:spAutoFit/>
          </a:bodyPr>
          <a:lstStyle/>
          <a:p>
            <a:r>
              <a:rPr lang="en-US" altLang="zh-CN" dirty="0" smtClean="0">
                <a:solidFill>
                  <a:srgbClr val="000099"/>
                </a:solidFill>
                <a:latin typeface="+mn-ea"/>
              </a:rPr>
              <a:t>4</a:t>
            </a:r>
            <a:r>
              <a:rPr lang="zh-CN" altLang="en-US" dirty="0" smtClean="0">
                <a:solidFill>
                  <a:srgbClr val="000099"/>
                </a:solidFill>
                <a:latin typeface="+mn-ea"/>
              </a:rPr>
              <a:t>个</a:t>
            </a:r>
            <a:r>
              <a:rPr lang="en-US" altLang="zh-CN" dirty="0" smtClean="0">
                <a:solidFill>
                  <a:srgbClr val="000099"/>
                </a:solidFill>
                <a:latin typeface="+mn-ea"/>
              </a:rPr>
              <a:t>1</a:t>
            </a:r>
            <a:r>
              <a:rPr lang="zh-CN" altLang="en-US" dirty="0" smtClean="0">
                <a:solidFill>
                  <a:srgbClr val="000099"/>
                </a:solidFill>
                <a:latin typeface="+mn-ea"/>
              </a:rPr>
              <a:t>位全加器</a:t>
            </a:r>
            <a:r>
              <a:rPr lang="en-US" altLang="zh-CN" dirty="0" smtClean="0">
                <a:solidFill>
                  <a:srgbClr val="000099"/>
                </a:solidFill>
                <a:latin typeface="+mn-ea"/>
                <a:sym typeface="Wingdings" panose="05000000000000000000" pitchFamily="2" charset="2"/>
              </a:rPr>
              <a:t>4</a:t>
            </a:r>
            <a:r>
              <a:rPr lang="zh-CN" altLang="en-US" dirty="0" smtClean="0">
                <a:solidFill>
                  <a:srgbClr val="000099"/>
                </a:solidFill>
                <a:latin typeface="+mn-ea"/>
                <a:sym typeface="Wingdings" panose="05000000000000000000" pitchFamily="2" charset="2"/>
              </a:rPr>
              <a:t>位串行进位加法器</a:t>
            </a:r>
            <a:endParaRPr lang="zh-CN" altLang="en-US" dirty="0"/>
          </a:p>
        </p:txBody>
      </p:sp>
      <p:sp>
        <p:nvSpPr>
          <p:cNvPr id="80" name="矩形 79"/>
          <p:cNvSpPr/>
          <p:nvPr/>
        </p:nvSpPr>
        <p:spPr>
          <a:xfrm>
            <a:off x="6352570" y="183564"/>
            <a:ext cx="5117484" cy="523220"/>
          </a:xfrm>
          <a:prstGeom prst="rect">
            <a:avLst/>
          </a:prstGeom>
        </p:spPr>
        <p:txBody>
          <a:bodyPr wrap="square">
            <a:spAutoFit/>
          </a:bodyPr>
          <a:lstStyle/>
          <a:p>
            <a:r>
              <a:rPr lang="zh-CN" altLang="en-US" sz="2800" dirty="0" smtClean="0">
                <a:solidFill>
                  <a:srgbClr val="FF0000"/>
                </a:solidFill>
                <a:latin typeface="+mn-ea"/>
              </a:rPr>
              <a:t>如何加快</a:t>
            </a:r>
            <a:r>
              <a:rPr lang="en-US" altLang="zh-CN" sz="2800" dirty="0" smtClean="0">
                <a:solidFill>
                  <a:srgbClr val="FF0000"/>
                </a:solidFill>
                <a:latin typeface="+mn-ea"/>
              </a:rPr>
              <a:t>4</a:t>
            </a:r>
            <a:r>
              <a:rPr lang="zh-CN" altLang="en-US" sz="2800" dirty="0" smtClean="0">
                <a:solidFill>
                  <a:srgbClr val="FF0000"/>
                </a:solidFill>
                <a:latin typeface="+mn-ea"/>
              </a:rPr>
              <a:t>位加法的处理速度？</a:t>
            </a:r>
            <a:endParaRPr lang="zh-CN" altLang="en-US" sz="2800" dirty="0">
              <a:solidFill>
                <a:srgbClr val="FF0000"/>
              </a:solidFill>
            </a:endParaRPr>
          </a:p>
        </p:txBody>
      </p:sp>
      <p:sp>
        <p:nvSpPr>
          <p:cNvPr id="3" name="矩形 2"/>
          <p:cNvSpPr/>
          <p:nvPr/>
        </p:nvSpPr>
        <p:spPr>
          <a:xfrm>
            <a:off x="6412862" y="1249728"/>
            <a:ext cx="5891356" cy="3559949"/>
          </a:xfrm>
          <a:prstGeom prst="rect">
            <a:avLst/>
          </a:prstGeom>
        </p:spPr>
        <p:txBody>
          <a:bodyPr wrap="none">
            <a:spAutoFit/>
          </a:bodyPr>
          <a:lstStyle/>
          <a:p>
            <a:r>
              <a:rPr lang="en-US" altLang="zh-CN" sz="2000" b="1" dirty="0" smtClean="0"/>
              <a:t>C</a:t>
            </a:r>
            <a:r>
              <a:rPr lang="en-US" altLang="zh-CN" sz="2000" b="1" baseline="-25000" dirty="0" smtClean="0"/>
              <a:t>1</a:t>
            </a:r>
            <a:r>
              <a:rPr lang="en-US" altLang="zh-CN" sz="2000" b="1" dirty="0" smtClean="0"/>
              <a:t>=A</a:t>
            </a:r>
            <a:r>
              <a:rPr lang="en-US" altLang="zh-CN" sz="2000" b="1" baseline="-25000" dirty="0" smtClean="0"/>
              <a:t>0</a:t>
            </a:r>
            <a:r>
              <a:rPr lang="en-US" altLang="zh-CN" sz="2000" b="1" dirty="0" smtClean="0"/>
              <a:t>B</a:t>
            </a:r>
            <a:r>
              <a:rPr lang="en-US" altLang="zh-CN" sz="2000" b="1" baseline="-25000" dirty="0" smtClean="0"/>
              <a:t>0</a:t>
            </a:r>
            <a:r>
              <a:rPr lang="en-US" altLang="zh-CN" sz="2000" b="1" dirty="0" smtClean="0"/>
              <a:t>+(A</a:t>
            </a:r>
            <a:r>
              <a:rPr lang="en-US" altLang="zh-CN" sz="2000" b="1" baseline="-25000" dirty="0" smtClean="0"/>
              <a:t>0</a:t>
            </a:r>
            <a:r>
              <a:rPr lang="en-US" altLang="zh-CN" sz="2000" b="1" dirty="0" smtClean="0"/>
              <a:t>+B</a:t>
            </a:r>
            <a:r>
              <a:rPr lang="en-US" altLang="zh-CN" sz="2000" b="1" baseline="-25000" dirty="0" smtClean="0"/>
              <a:t>0</a:t>
            </a:r>
            <a:r>
              <a:rPr lang="en-US" altLang="zh-CN" sz="2000" b="1" dirty="0" smtClean="0"/>
              <a:t>)C</a:t>
            </a:r>
            <a:r>
              <a:rPr lang="en-US" altLang="zh-CN" sz="2000" b="1" baseline="-25000" dirty="0" smtClean="0"/>
              <a:t>0</a:t>
            </a:r>
            <a:r>
              <a:rPr lang="en-US" altLang="zh-CN" sz="2000" b="1" dirty="0"/>
              <a:t> =</a:t>
            </a:r>
            <a:r>
              <a:rPr lang="en-US" altLang="zh-CN" sz="2000" b="1" dirty="0" smtClean="0"/>
              <a:t>G</a:t>
            </a:r>
            <a:r>
              <a:rPr lang="en-US" altLang="zh-CN" sz="2000" b="1" baseline="-25000" dirty="0" smtClean="0"/>
              <a:t>0</a:t>
            </a:r>
            <a:r>
              <a:rPr lang="en-US" altLang="zh-CN" sz="2000" b="1" dirty="0" smtClean="0"/>
              <a:t>+</a:t>
            </a:r>
            <a:r>
              <a:rPr lang="en-US" altLang="zh-CN" sz="2000" b="1" dirty="0"/>
              <a:t> </a:t>
            </a:r>
            <a:r>
              <a:rPr lang="en-US" altLang="zh-CN" sz="2000" b="1" dirty="0" smtClean="0"/>
              <a:t>P</a:t>
            </a:r>
            <a:r>
              <a:rPr lang="en-US" altLang="zh-CN" sz="2000" b="1" baseline="-25000" dirty="0" smtClean="0"/>
              <a:t>0</a:t>
            </a:r>
            <a:r>
              <a:rPr lang="en-US" altLang="zh-CN" sz="2000" b="1" dirty="0"/>
              <a:t> </a:t>
            </a:r>
            <a:r>
              <a:rPr lang="en-US" altLang="zh-CN" sz="2000" b="1" dirty="0" smtClean="0"/>
              <a:t>C</a:t>
            </a:r>
            <a:r>
              <a:rPr lang="en-US" altLang="zh-CN" sz="2000" b="1" baseline="-25000" dirty="0" smtClean="0"/>
              <a:t>0</a:t>
            </a:r>
          </a:p>
          <a:p>
            <a:endParaRPr lang="en-US" altLang="zh-CN" sz="2000" b="1" baseline="-25000" dirty="0" smtClean="0"/>
          </a:p>
          <a:p>
            <a:r>
              <a:rPr lang="en-US" altLang="zh-CN" sz="2000" b="1" dirty="0" smtClean="0"/>
              <a:t>C</a:t>
            </a:r>
            <a:r>
              <a:rPr lang="en-US" altLang="zh-CN" sz="2000" b="1" baseline="-25000" dirty="0" smtClean="0"/>
              <a:t>2</a:t>
            </a:r>
            <a:r>
              <a:rPr lang="en-US" altLang="zh-CN" sz="2000" b="1" dirty="0" smtClean="0"/>
              <a:t>=A</a:t>
            </a:r>
            <a:r>
              <a:rPr lang="en-US" altLang="zh-CN" sz="2000" b="1" baseline="-25000" dirty="0" smtClean="0"/>
              <a:t>1</a:t>
            </a:r>
            <a:r>
              <a:rPr lang="en-US" altLang="zh-CN" sz="2000" b="1" dirty="0" smtClean="0"/>
              <a:t>B</a:t>
            </a:r>
            <a:r>
              <a:rPr lang="en-US" altLang="zh-CN" sz="2000" b="1" baseline="-25000" dirty="0" smtClean="0"/>
              <a:t>1</a:t>
            </a:r>
            <a:r>
              <a:rPr lang="en-US" altLang="zh-CN" sz="2000" b="1" dirty="0"/>
              <a:t>+(A</a:t>
            </a:r>
            <a:r>
              <a:rPr lang="en-US" altLang="zh-CN" sz="2000" b="1" baseline="-25000" dirty="0"/>
              <a:t>1</a:t>
            </a:r>
            <a:r>
              <a:rPr lang="en-US" altLang="zh-CN" sz="2000" b="1" dirty="0"/>
              <a:t>+B</a:t>
            </a:r>
            <a:r>
              <a:rPr lang="en-US" altLang="zh-CN" sz="2000" b="1" baseline="-25000" dirty="0"/>
              <a:t>1</a:t>
            </a:r>
            <a:r>
              <a:rPr lang="en-US" altLang="zh-CN" sz="2000" b="1" dirty="0"/>
              <a:t>) C</a:t>
            </a:r>
            <a:r>
              <a:rPr lang="en-US" altLang="zh-CN" sz="2000" b="1" baseline="-25000" dirty="0"/>
              <a:t>1</a:t>
            </a:r>
          </a:p>
          <a:p>
            <a:r>
              <a:rPr lang="en-US" altLang="zh-CN" sz="2000" b="1" dirty="0" smtClean="0"/>
              <a:t>    =A</a:t>
            </a:r>
            <a:r>
              <a:rPr lang="en-US" altLang="zh-CN" sz="2000" b="1" baseline="-25000" dirty="0" smtClean="0"/>
              <a:t>1</a:t>
            </a:r>
            <a:r>
              <a:rPr lang="en-US" altLang="zh-CN" sz="2000" b="1" dirty="0" smtClean="0"/>
              <a:t>B</a:t>
            </a:r>
            <a:r>
              <a:rPr lang="en-US" altLang="zh-CN" sz="2000" b="1" baseline="-25000" dirty="0" smtClean="0"/>
              <a:t>1</a:t>
            </a:r>
            <a:r>
              <a:rPr lang="en-US" altLang="zh-CN" sz="2000" b="1" dirty="0" smtClean="0"/>
              <a:t>+(A</a:t>
            </a:r>
            <a:r>
              <a:rPr lang="en-US" altLang="zh-CN" sz="2000" b="1" baseline="-25000" dirty="0" smtClean="0"/>
              <a:t>1</a:t>
            </a:r>
            <a:r>
              <a:rPr lang="en-US" altLang="zh-CN" sz="2000" b="1" dirty="0" smtClean="0"/>
              <a:t>+B</a:t>
            </a:r>
            <a:r>
              <a:rPr lang="en-US" altLang="zh-CN" sz="2000" b="1" baseline="-25000" dirty="0" smtClean="0"/>
              <a:t>1</a:t>
            </a:r>
            <a:r>
              <a:rPr lang="en-US" altLang="zh-CN" sz="2000" b="1" dirty="0" smtClean="0"/>
              <a:t>)A</a:t>
            </a:r>
            <a:r>
              <a:rPr lang="en-US" altLang="zh-CN" sz="2000" b="1" baseline="-25000" dirty="0" smtClean="0"/>
              <a:t>0</a:t>
            </a:r>
            <a:r>
              <a:rPr lang="en-US" altLang="zh-CN" sz="2000" b="1" dirty="0" smtClean="0"/>
              <a:t>B</a:t>
            </a:r>
            <a:r>
              <a:rPr lang="en-US" altLang="zh-CN" sz="2000" b="1" baseline="-25000" dirty="0" smtClean="0"/>
              <a:t>0</a:t>
            </a:r>
            <a:r>
              <a:rPr lang="en-US" altLang="zh-CN" sz="2000" b="1" dirty="0" smtClean="0"/>
              <a:t>+(A</a:t>
            </a:r>
            <a:r>
              <a:rPr lang="en-US" altLang="zh-CN" sz="2000" b="1" baseline="-25000" dirty="0" smtClean="0"/>
              <a:t>1</a:t>
            </a:r>
            <a:r>
              <a:rPr lang="en-US" altLang="zh-CN" sz="2000" b="1" dirty="0" smtClean="0"/>
              <a:t>+B</a:t>
            </a:r>
            <a:r>
              <a:rPr lang="en-US" altLang="zh-CN" sz="2000" b="1" baseline="-25000" dirty="0" smtClean="0"/>
              <a:t>1</a:t>
            </a:r>
            <a:r>
              <a:rPr lang="en-US" altLang="zh-CN" sz="2000" b="1" dirty="0" smtClean="0"/>
              <a:t>)(A</a:t>
            </a:r>
            <a:r>
              <a:rPr lang="en-US" altLang="zh-CN" sz="2000" b="1" baseline="-25000" dirty="0" smtClean="0"/>
              <a:t>0</a:t>
            </a:r>
            <a:r>
              <a:rPr lang="en-US" altLang="zh-CN" sz="2000" b="1" dirty="0" smtClean="0"/>
              <a:t>+B</a:t>
            </a:r>
            <a:r>
              <a:rPr lang="en-US" altLang="zh-CN" sz="2000" b="1" baseline="-25000" dirty="0" smtClean="0"/>
              <a:t>0</a:t>
            </a:r>
            <a:r>
              <a:rPr lang="en-US" altLang="zh-CN" sz="2000" b="1" dirty="0" smtClean="0"/>
              <a:t>)C</a:t>
            </a:r>
            <a:r>
              <a:rPr lang="en-US" altLang="zh-CN" sz="2000" b="1" baseline="-25000" dirty="0" smtClean="0"/>
              <a:t>0</a:t>
            </a:r>
            <a:endParaRPr lang="en-US" altLang="zh-CN" sz="2000" b="1" baseline="-25000" dirty="0"/>
          </a:p>
          <a:p>
            <a:r>
              <a:rPr lang="en-US" altLang="zh-CN" sz="2000" b="1" dirty="0"/>
              <a:t>    </a:t>
            </a:r>
            <a:r>
              <a:rPr lang="en-US" altLang="zh-CN" sz="2000" b="1" dirty="0" smtClean="0"/>
              <a:t>=G</a:t>
            </a:r>
            <a:r>
              <a:rPr lang="en-US" altLang="zh-CN" sz="2000" b="1" baseline="-25000" dirty="0" smtClean="0"/>
              <a:t>1</a:t>
            </a:r>
            <a:r>
              <a:rPr lang="en-US" altLang="zh-CN" sz="2000" b="1" dirty="0" smtClean="0"/>
              <a:t>+</a:t>
            </a:r>
            <a:r>
              <a:rPr lang="en-US" altLang="zh-CN" sz="2000" b="1" dirty="0"/>
              <a:t> </a:t>
            </a:r>
            <a:r>
              <a:rPr lang="en-US" altLang="zh-CN" sz="2000" b="1" dirty="0" smtClean="0"/>
              <a:t>P</a:t>
            </a:r>
            <a:r>
              <a:rPr lang="en-US" altLang="zh-CN" sz="2000" b="1" baseline="-25000" dirty="0" smtClean="0"/>
              <a:t>1</a:t>
            </a:r>
            <a:r>
              <a:rPr lang="en-US" altLang="zh-CN" sz="2000" b="1" dirty="0" smtClean="0"/>
              <a:t> G</a:t>
            </a:r>
            <a:r>
              <a:rPr lang="en-US" altLang="zh-CN" sz="2000" b="1" baseline="-25000" dirty="0" smtClean="0"/>
              <a:t>0</a:t>
            </a:r>
            <a:r>
              <a:rPr lang="en-US" altLang="zh-CN" sz="2000" b="1" dirty="0"/>
              <a:t> </a:t>
            </a:r>
            <a:r>
              <a:rPr lang="en-US" altLang="zh-CN" sz="2000" b="1" dirty="0" smtClean="0"/>
              <a:t>+P</a:t>
            </a:r>
            <a:r>
              <a:rPr lang="en-US" altLang="zh-CN" sz="2000" b="1" baseline="-25000" dirty="0" smtClean="0"/>
              <a:t>1</a:t>
            </a:r>
            <a:r>
              <a:rPr lang="en-US" altLang="zh-CN" sz="2000" b="1" dirty="0" smtClean="0"/>
              <a:t> P</a:t>
            </a:r>
            <a:r>
              <a:rPr lang="en-US" altLang="zh-CN" sz="2000" b="1" baseline="-25000" dirty="0" smtClean="0"/>
              <a:t>0</a:t>
            </a:r>
            <a:r>
              <a:rPr lang="en-US" altLang="zh-CN" sz="2000" b="1" dirty="0" smtClean="0"/>
              <a:t> C</a:t>
            </a:r>
            <a:r>
              <a:rPr lang="en-US" altLang="zh-CN" sz="2000" b="1" baseline="-25000" dirty="0" smtClean="0"/>
              <a:t>0</a:t>
            </a:r>
          </a:p>
          <a:p>
            <a:endParaRPr lang="en-US" altLang="zh-CN" sz="2000" b="1" dirty="0"/>
          </a:p>
          <a:p>
            <a:pPr>
              <a:lnSpc>
                <a:spcPct val="90000"/>
              </a:lnSpc>
            </a:pPr>
            <a:r>
              <a:rPr lang="en-US" altLang="zh-CN" sz="2000" b="1" dirty="0" smtClean="0"/>
              <a:t>C</a:t>
            </a:r>
            <a:r>
              <a:rPr lang="en-US" altLang="zh-CN" sz="2000" b="1" baseline="-25000" dirty="0" smtClean="0"/>
              <a:t>3</a:t>
            </a:r>
            <a:r>
              <a:rPr lang="en-US" altLang="zh-CN" sz="2000" b="1" dirty="0" smtClean="0"/>
              <a:t>=A</a:t>
            </a:r>
            <a:r>
              <a:rPr lang="en-US" altLang="zh-CN" sz="2000" b="1" baseline="-25000" dirty="0" smtClean="0"/>
              <a:t>2</a:t>
            </a:r>
            <a:r>
              <a:rPr lang="en-US" altLang="zh-CN" sz="2000" b="1" dirty="0" smtClean="0"/>
              <a:t>B</a:t>
            </a:r>
            <a:r>
              <a:rPr lang="en-US" altLang="zh-CN" sz="2000" b="1" baseline="-25000" dirty="0" smtClean="0"/>
              <a:t>2</a:t>
            </a:r>
            <a:r>
              <a:rPr lang="en-US" altLang="zh-CN" sz="2000" b="1" dirty="0" smtClean="0"/>
              <a:t>+(A</a:t>
            </a:r>
            <a:r>
              <a:rPr lang="en-US" altLang="zh-CN" sz="2000" b="1" baseline="-25000" dirty="0" smtClean="0"/>
              <a:t>2</a:t>
            </a:r>
            <a:r>
              <a:rPr lang="en-US" altLang="zh-CN" sz="2000" b="1" dirty="0" smtClean="0"/>
              <a:t>+B</a:t>
            </a:r>
            <a:r>
              <a:rPr lang="en-US" altLang="zh-CN" sz="2000" b="1" baseline="-25000" dirty="0" smtClean="0"/>
              <a:t>2</a:t>
            </a:r>
            <a:r>
              <a:rPr lang="en-US" altLang="zh-CN" sz="2000" b="1" dirty="0" smtClean="0"/>
              <a:t>) C</a:t>
            </a:r>
            <a:r>
              <a:rPr lang="en-US" altLang="zh-CN" sz="2000" b="1" baseline="-25000" dirty="0" smtClean="0"/>
              <a:t>2</a:t>
            </a:r>
          </a:p>
          <a:p>
            <a:pPr>
              <a:lnSpc>
                <a:spcPct val="90000"/>
              </a:lnSpc>
            </a:pPr>
            <a:r>
              <a:rPr lang="en-US" altLang="zh-CN" sz="2000" b="1" baseline="-25000" dirty="0" smtClean="0"/>
              <a:t>      </a:t>
            </a:r>
            <a:r>
              <a:rPr lang="en-US" altLang="zh-CN" sz="2000" b="1" dirty="0" smtClean="0"/>
              <a:t>=G</a:t>
            </a:r>
            <a:r>
              <a:rPr lang="en-US" altLang="zh-CN" sz="2000" b="1" baseline="-25000" dirty="0" smtClean="0"/>
              <a:t>2</a:t>
            </a:r>
            <a:r>
              <a:rPr lang="en-US" altLang="zh-CN" sz="2000" b="1" dirty="0"/>
              <a:t> </a:t>
            </a:r>
            <a:r>
              <a:rPr lang="en-US" altLang="zh-CN" sz="2000" b="1" dirty="0" smtClean="0"/>
              <a:t>+P</a:t>
            </a:r>
            <a:r>
              <a:rPr lang="en-US" altLang="zh-CN" sz="2000" b="1" baseline="-25000" dirty="0" smtClean="0"/>
              <a:t>2</a:t>
            </a:r>
            <a:r>
              <a:rPr lang="en-US" altLang="zh-CN" sz="2000" b="1" dirty="0"/>
              <a:t> </a:t>
            </a:r>
            <a:r>
              <a:rPr lang="en-US" altLang="zh-CN" sz="2000" b="1" dirty="0" smtClean="0"/>
              <a:t>G</a:t>
            </a:r>
            <a:r>
              <a:rPr lang="en-US" altLang="zh-CN" sz="2000" b="1" baseline="-25000" dirty="0" smtClean="0"/>
              <a:t>1</a:t>
            </a:r>
            <a:r>
              <a:rPr lang="en-US" altLang="zh-CN" sz="2000" b="1" dirty="0"/>
              <a:t> +P</a:t>
            </a:r>
            <a:r>
              <a:rPr lang="en-US" altLang="zh-CN" sz="2000" b="1" baseline="-25000" dirty="0"/>
              <a:t>2</a:t>
            </a:r>
            <a:r>
              <a:rPr lang="en-US" altLang="zh-CN" sz="2000" b="1" dirty="0"/>
              <a:t> </a:t>
            </a:r>
            <a:r>
              <a:rPr lang="en-US" altLang="zh-CN" sz="2000" b="1" dirty="0" smtClean="0"/>
              <a:t>P</a:t>
            </a:r>
            <a:r>
              <a:rPr lang="en-US" altLang="zh-CN" sz="2000" b="1" baseline="-25000" dirty="0" smtClean="0"/>
              <a:t>1</a:t>
            </a:r>
            <a:r>
              <a:rPr lang="en-US" altLang="zh-CN" sz="2000" b="1" dirty="0"/>
              <a:t> </a:t>
            </a:r>
            <a:r>
              <a:rPr lang="en-US" altLang="zh-CN" sz="2000" b="1" dirty="0" smtClean="0"/>
              <a:t>G</a:t>
            </a:r>
            <a:r>
              <a:rPr lang="en-US" altLang="zh-CN" sz="2000" b="1" baseline="-25000" dirty="0" smtClean="0"/>
              <a:t>0</a:t>
            </a:r>
            <a:r>
              <a:rPr lang="en-US" altLang="zh-CN" sz="2000" b="1" dirty="0"/>
              <a:t>+P</a:t>
            </a:r>
            <a:r>
              <a:rPr lang="en-US" altLang="zh-CN" sz="2000" b="1" baseline="-25000" dirty="0"/>
              <a:t>2</a:t>
            </a:r>
            <a:r>
              <a:rPr lang="en-US" altLang="zh-CN" sz="2000" b="1" dirty="0"/>
              <a:t> P</a:t>
            </a:r>
            <a:r>
              <a:rPr lang="en-US" altLang="zh-CN" sz="2000" b="1" baseline="-25000" dirty="0"/>
              <a:t>1</a:t>
            </a:r>
            <a:r>
              <a:rPr lang="en-US" altLang="zh-CN" sz="2000" b="1" dirty="0"/>
              <a:t> </a:t>
            </a:r>
            <a:r>
              <a:rPr lang="en-US" altLang="zh-CN" sz="2000" b="1" dirty="0" smtClean="0"/>
              <a:t>P</a:t>
            </a:r>
            <a:r>
              <a:rPr lang="en-US" altLang="zh-CN" sz="2000" b="1" baseline="-25000" dirty="0" smtClean="0"/>
              <a:t>0</a:t>
            </a:r>
            <a:r>
              <a:rPr lang="en-US" altLang="zh-CN" sz="2000" b="1" dirty="0"/>
              <a:t> </a:t>
            </a:r>
            <a:r>
              <a:rPr lang="en-US" altLang="zh-CN" sz="2000" b="1" dirty="0" smtClean="0"/>
              <a:t>C</a:t>
            </a:r>
            <a:r>
              <a:rPr lang="en-US" altLang="zh-CN" sz="2000" b="1" baseline="-25000" dirty="0" smtClean="0"/>
              <a:t>0</a:t>
            </a:r>
            <a:endParaRPr lang="en-US" altLang="zh-CN" sz="2000" b="1" dirty="0"/>
          </a:p>
          <a:p>
            <a:pPr>
              <a:lnSpc>
                <a:spcPct val="90000"/>
              </a:lnSpc>
            </a:pPr>
            <a:r>
              <a:rPr lang="en-US" altLang="zh-CN" sz="2000" b="1" dirty="0"/>
              <a:t>     </a:t>
            </a:r>
          </a:p>
          <a:p>
            <a:pPr>
              <a:lnSpc>
                <a:spcPct val="90000"/>
              </a:lnSpc>
            </a:pPr>
            <a:r>
              <a:rPr lang="en-US" altLang="zh-CN" sz="2000" b="1" dirty="0" smtClean="0"/>
              <a:t>C</a:t>
            </a:r>
            <a:r>
              <a:rPr lang="en-US" altLang="zh-CN" sz="2000" b="1" baseline="-25000" dirty="0" smtClean="0"/>
              <a:t>4</a:t>
            </a:r>
            <a:r>
              <a:rPr lang="en-US" altLang="zh-CN" sz="2000" b="1" dirty="0" smtClean="0"/>
              <a:t>=A</a:t>
            </a:r>
            <a:r>
              <a:rPr lang="en-US" altLang="zh-CN" sz="2000" b="1" baseline="-25000" dirty="0" smtClean="0"/>
              <a:t>3</a:t>
            </a:r>
            <a:r>
              <a:rPr lang="en-US" altLang="zh-CN" sz="2000" b="1" dirty="0" smtClean="0"/>
              <a:t>B</a:t>
            </a:r>
            <a:r>
              <a:rPr lang="en-US" altLang="zh-CN" sz="2000" b="1" baseline="-25000" dirty="0" smtClean="0"/>
              <a:t>3</a:t>
            </a:r>
            <a:r>
              <a:rPr lang="en-US" altLang="zh-CN" sz="2000" b="1" dirty="0" smtClean="0"/>
              <a:t>+(A</a:t>
            </a:r>
            <a:r>
              <a:rPr lang="en-US" altLang="zh-CN" sz="2000" b="1" baseline="-25000" dirty="0" smtClean="0"/>
              <a:t>3</a:t>
            </a:r>
            <a:r>
              <a:rPr lang="en-US" altLang="zh-CN" sz="2000" b="1" dirty="0" smtClean="0"/>
              <a:t>+B</a:t>
            </a:r>
            <a:r>
              <a:rPr lang="en-US" altLang="zh-CN" sz="2000" b="1" baseline="-25000" dirty="0" smtClean="0"/>
              <a:t>3</a:t>
            </a:r>
            <a:r>
              <a:rPr lang="en-US" altLang="zh-CN" sz="2000" b="1" dirty="0" smtClean="0"/>
              <a:t>) C</a:t>
            </a:r>
            <a:r>
              <a:rPr lang="en-US" altLang="zh-CN" sz="2000" b="1" baseline="-25000" dirty="0" smtClean="0"/>
              <a:t>3</a:t>
            </a:r>
            <a:endParaRPr lang="en-US" altLang="zh-CN" sz="2000" b="1" baseline="-25000" dirty="0"/>
          </a:p>
          <a:p>
            <a:r>
              <a:rPr lang="en-US" altLang="zh-CN" sz="2000" dirty="0" smtClean="0"/>
              <a:t>    </a:t>
            </a:r>
            <a:r>
              <a:rPr lang="en-US" altLang="zh-CN" sz="2000" b="1" dirty="0" smtClean="0"/>
              <a:t>=G</a:t>
            </a:r>
            <a:r>
              <a:rPr lang="en-US" altLang="zh-CN" sz="2000" b="1" baseline="-25000" dirty="0" smtClean="0"/>
              <a:t>3</a:t>
            </a:r>
            <a:r>
              <a:rPr lang="en-US" altLang="zh-CN" sz="2000" b="1" dirty="0" smtClean="0"/>
              <a:t>+P</a:t>
            </a:r>
            <a:r>
              <a:rPr lang="en-US" altLang="zh-CN" sz="2000" b="1" baseline="-25000" dirty="0" smtClean="0"/>
              <a:t>3</a:t>
            </a:r>
            <a:r>
              <a:rPr lang="en-US" altLang="zh-CN" sz="2000" b="1" dirty="0" smtClean="0"/>
              <a:t>G</a:t>
            </a:r>
            <a:r>
              <a:rPr lang="en-US" altLang="zh-CN" sz="2000" b="1" baseline="-25000" dirty="0" smtClean="0"/>
              <a:t>2</a:t>
            </a:r>
            <a:r>
              <a:rPr lang="en-US" altLang="zh-CN" sz="2000" b="1" dirty="0" smtClean="0"/>
              <a:t> +</a:t>
            </a:r>
            <a:r>
              <a:rPr lang="en-US" altLang="zh-CN" sz="2000" b="1" dirty="0"/>
              <a:t>P</a:t>
            </a:r>
            <a:r>
              <a:rPr lang="en-US" altLang="zh-CN" sz="2000" b="1" baseline="-25000" dirty="0"/>
              <a:t>3</a:t>
            </a:r>
            <a:r>
              <a:rPr lang="en-US" altLang="zh-CN" sz="2000" b="1" dirty="0" smtClean="0"/>
              <a:t>P</a:t>
            </a:r>
            <a:r>
              <a:rPr lang="en-US" altLang="zh-CN" sz="2000" b="1" baseline="-25000" dirty="0" smtClean="0"/>
              <a:t>2</a:t>
            </a:r>
            <a:r>
              <a:rPr lang="en-US" altLang="zh-CN" sz="2000" b="1" dirty="0" smtClean="0"/>
              <a:t> </a:t>
            </a:r>
            <a:r>
              <a:rPr lang="en-US" altLang="zh-CN" sz="2000" b="1" dirty="0"/>
              <a:t>G</a:t>
            </a:r>
            <a:r>
              <a:rPr lang="en-US" altLang="zh-CN" sz="2000" b="1" baseline="-25000" dirty="0"/>
              <a:t>1</a:t>
            </a:r>
            <a:r>
              <a:rPr lang="en-US" altLang="zh-CN" sz="2000" b="1" dirty="0"/>
              <a:t> </a:t>
            </a:r>
            <a:r>
              <a:rPr lang="en-US" altLang="zh-CN" sz="2000" b="1" dirty="0" smtClean="0"/>
              <a:t>+</a:t>
            </a:r>
            <a:r>
              <a:rPr lang="en-US" altLang="zh-CN" sz="2000" b="1" dirty="0"/>
              <a:t>P</a:t>
            </a:r>
            <a:r>
              <a:rPr lang="en-US" altLang="zh-CN" sz="2000" b="1" baseline="-25000" dirty="0"/>
              <a:t>3</a:t>
            </a:r>
            <a:r>
              <a:rPr lang="en-US" altLang="zh-CN" sz="2000" b="1" dirty="0" smtClean="0"/>
              <a:t>P</a:t>
            </a:r>
            <a:r>
              <a:rPr lang="en-US" altLang="zh-CN" sz="2000" b="1" baseline="-25000" dirty="0" smtClean="0"/>
              <a:t>2</a:t>
            </a:r>
            <a:r>
              <a:rPr lang="en-US" altLang="zh-CN" sz="2000" b="1" dirty="0" smtClean="0"/>
              <a:t> </a:t>
            </a:r>
            <a:r>
              <a:rPr lang="en-US" altLang="zh-CN" sz="2000" b="1" dirty="0"/>
              <a:t>P</a:t>
            </a:r>
            <a:r>
              <a:rPr lang="en-US" altLang="zh-CN" sz="2000" b="1" baseline="-25000" dirty="0"/>
              <a:t>1</a:t>
            </a:r>
            <a:r>
              <a:rPr lang="en-US" altLang="zh-CN" sz="2000" b="1" dirty="0"/>
              <a:t> </a:t>
            </a:r>
            <a:r>
              <a:rPr lang="en-US" altLang="zh-CN" sz="2000" b="1" dirty="0" smtClean="0"/>
              <a:t>G</a:t>
            </a:r>
            <a:r>
              <a:rPr lang="en-US" altLang="zh-CN" sz="2000" b="1" baseline="-25000" dirty="0" smtClean="0"/>
              <a:t>0</a:t>
            </a:r>
            <a:r>
              <a:rPr lang="en-US" altLang="zh-CN" sz="2000" b="1" dirty="0" smtClean="0"/>
              <a:t>+</a:t>
            </a:r>
            <a:r>
              <a:rPr lang="en-US" altLang="zh-CN" sz="2000" b="1" dirty="0"/>
              <a:t>P</a:t>
            </a:r>
            <a:r>
              <a:rPr lang="en-US" altLang="zh-CN" sz="2000" b="1" baseline="-25000" dirty="0"/>
              <a:t>3</a:t>
            </a:r>
            <a:r>
              <a:rPr lang="en-US" altLang="zh-CN" sz="2000" b="1" dirty="0" smtClean="0"/>
              <a:t>P</a:t>
            </a:r>
            <a:r>
              <a:rPr lang="en-US" altLang="zh-CN" sz="2000" b="1" baseline="-25000" dirty="0" smtClean="0"/>
              <a:t>2</a:t>
            </a:r>
            <a:r>
              <a:rPr lang="en-US" altLang="zh-CN" sz="2000" b="1" dirty="0" smtClean="0"/>
              <a:t> </a:t>
            </a:r>
            <a:r>
              <a:rPr lang="en-US" altLang="zh-CN" sz="2000" b="1" dirty="0"/>
              <a:t>P</a:t>
            </a:r>
            <a:r>
              <a:rPr lang="en-US" altLang="zh-CN" sz="2000" b="1" baseline="-25000" dirty="0"/>
              <a:t>1</a:t>
            </a:r>
            <a:r>
              <a:rPr lang="en-US" altLang="zh-CN" sz="2000" b="1" dirty="0"/>
              <a:t> P</a:t>
            </a:r>
            <a:r>
              <a:rPr lang="en-US" altLang="zh-CN" sz="2000" b="1" baseline="-25000" dirty="0"/>
              <a:t>0</a:t>
            </a:r>
            <a:r>
              <a:rPr lang="en-US" altLang="zh-CN" sz="2000" b="1" dirty="0"/>
              <a:t> C</a:t>
            </a:r>
            <a:r>
              <a:rPr lang="en-US" altLang="zh-CN" sz="2000" b="1" baseline="-25000" dirty="0"/>
              <a:t>0</a:t>
            </a:r>
            <a:endParaRPr lang="en-US" altLang="zh-CN" sz="2000" b="1" dirty="0"/>
          </a:p>
          <a:p>
            <a:endParaRPr lang="zh-CN" altLang="en-US" sz="2000" dirty="0"/>
          </a:p>
        </p:txBody>
      </p:sp>
      <p:sp>
        <p:nvSpPr>
          <p:cNvPr id="4" name="矩形 3"/>
          <p:cNvSpPr/>
          <p:nvPr/>
        </p:nvSpPr>
        <p:spPr>
          <a:xfrm>
            <a:off x="5743106" y="5049137"/>
            <a:ext cx="3537680" cy="830997"/>
          </a:xfrm>
          <a:prstGeom prst="rect">
            <a:avLst/>
          </a:prstGeom>
        </p:spPr>
        <p:txBody>
          <a:bodyPr wrap="square">
            <a:spAutoFit/>
          </a:bodyPr>
          <a:lstStyle/>
          <a:p>
            <a:pPr>
              <a:lnSpc>
                <a:spcPct val="90000"/>
              </a:lnSpc>
            </a:pPr>
            <a:r>
              <a:rPr lang="zh-CN" altLang="en-US" sz="2000" dirty="0">
                <a:solidFill>
                  <a:srgbClr val="FF0000"/>
                </a:solidFill>
                <a:latin typeface="+mn-ea"/>
              </a:rPr>
              <a:t> </a:t>
            </a:r>
            <a:r>
              <a:rPr lang="zh-CN" altLang="en-US" sz="2000" dirty="0" smtClean="0">
                <a:solidFill>
                  <a:srgbClr val="FF0000"/>
                </a:solidFill>
                <a:latin typeface="+mn-ea"/>
              </a:rPr>
              <a:t>进位传递函数 </a:t>
            </a:r>
            <a:r>
              <a:rPr lang="en-US" altLang="zh-CN" sz="2000" dirty="0" smtClean="0">
                <a:solidFill>
                  <a:srgbClr val="FF0000"/>
                </a:solidFill>
                <a:latin typeface="+mn-ea"/>
              </a:rPr>
              <a:t>P</a:t>
            </a:r>
            <a:r>
              <a:rPr lang="en-US" altLang="zh-CN" sz="2000" baseline="-25000" dirty="0" smtClean="0">
                <a:solidFill>
                  <a:srgbClr val="FF0000"/>
                </a:solidFill>
                <a:latin typeface="+mn-ea"/>
              </a:rPr>
              <a:t>i</a:t>
            </a:r>
            <a:r>
              <a:rPr lang="en-US" altLang="zh-CN" sz="2000" dirty="0" smtClean="0">
                <a:solidFill>
                  <a:srgbClr val="FF0000"/>
                </a:solidFill>
                <a:latin typeface="+mn-ea"/>
              </a:rPr>
              <a:t>=</a:t>
            </a:r>
            <a:r>
              <a:rPr lang="en-US" altLang="zh-CN" sz="2000" dirty="0" err="1" smtClean="0">
                <a:solidFill>
                  <a:srgbClr val="FF0000"/>
                </a:solidFill>
                <a:latin typeface="+mn-ea"/>
              </a:rPr>
              <a:t>A</a:t>
            </a:r>
            <a:r>
              <a:rPr lang="en-US" altLang="zh-CN" sz="2000" baseline="-25000" dirty="0" err="1" smtClean="0">
                <a:solidFill>
                  <a:srgbClr val="FF0000"/>
                </a:solidFill>
                <a:latin typeface="+mn-ea"/>
              </a:rPr>
              <a:t>i</a:t>
            </a:r>
            <a:r>
              <a:rPr lang="en-US" altLang="zh-CN" sz="2000" dirty="0" err="1" smtClean="0">
                <a:solidFill>
                  <a:srgbClr val="FF0000"/>
                </a:solidFill>
                <a:latin typeface="+mn-ea"/>
              </a:rPr>
              <a:t>+B</a:t>
            </a:r>
            <a:r>
              <a:rPr lang="en-US" altLang="zh-CN" sz="2000" baseline="-25000" dirty="0" err="1" smtClean="0">
                <a:solidFill>
                  <a:srgbClr val="FF0000"/>
                </a:solidFill>
                <a:latin typeface="+mn-ea"/>
              </a:rPr>
              <a:t>i</a:t>
            </a:r>
            <a:endParaRPr lang="en-US" altLang="zh-CN" sz="2000" baseline="-25000" dirty="0" smtClean="0">
              <a:solidFill>
                <a:srgbClr val="FF0000"/>
              </a:solidFill>
              <a:latin typeface="+mn-ea"/>
            </a:endParaRPr>
          </a:p>
          <a:p>
            <a:pPr>
              <a:lnSpc>
                <a:spcPct val="90000"/>
              </a:lnSpc>
            </a:pPr>
            <a:endParaRPr lang="en-US" altLang="zh-CN" sz="2000" baseline="-25000" dirty="0" smtClean="0">
              <a:solidFill>
                <a:srgbClr val="FF0000"/>
              </a:solidFill>
              <a:latin typeface="+mn-ea"/>
            </a:endParaRPr>
          </a:p>
          <a:p>
            <a:pPr>
              <a:lnSpc>
                <a:spcPct val="90000"/>
              </a:lnSpc>
            </a:pPr>
            <a:r>
              <a:rPr lang="zh-CN" altLang="en-US" sz="2000" dirty="0" smtClean="0">
                <a:solidFill>
                  <a:srgbClr val="FF0000"/>
                </a:solidFill>
                <a:latin typeface="+mn-ea"/>
              </a:rPr>
              <a:t> 进位产生函数 </a:t>
            </a:r>
            <a:r>
              <a:rPr lang="en-US" altLang="zh-CN" sz="2000" dirty="0" err="1" smtClean="0">
                <a:solidFill>
                  <a:srgbClr val="FF0000"/>
                </a:solidFill>
                <a:latin typeface="+mn-ea"/>
              </a:rPr>
              <a:t>G</a:t>
            </a:r>
            <a:r>
              <a:rPr lang="en-US" altLang="zh-CN" sz="2000" baseline="-25000" dirty="0" err="1" smtClean="0">
                <a:solidFill>
                  <a:srgbClr val="FF0000"/>
                </a:solidFill>
                <a:latin typeface="+mn-ea"/>
              </a:rPr>
              <a:t>i</a:t>
            </a:r>
            <a:r>
              <a:rPr lang="en-US" altLang="zh-CN" sz="2000" dirty="0" smtClean="0">
                <a:solidFill>
                  <a:srgbClr val="FF0000"/>
                </a:solidFill>
                <a:latin typeface="+mn-ea"/>
              </a:rPr>
              <a:t>=A</a:t>
            </a:r>
            <a:r>
              <a:rPr lang="en-US" altLang="zh-CN" sz="2000" baseline="-25000" dirty="0" smtClean="0">
                <a:solidFill>
                  <a:srgbClr val="FF0000"/>
                </a:solidFill>
                <a:latin typeface="+mn-ea"/>
              </a:rPr>
              <a:t>i</a:t>
            </a:r>
            <a:r>
              <a:rPr lang="zh-CN" altLang="en-US" sz="2000" dirty="0" smtClean="0">
                <a:solidFill>
                  <a:srgbClr val="FF0000"/>
                </a:solidFill>
                <a:latin typeface="+mn-ea"/>
              </a:rPr>
              <a:t>•</a:t>
            </a:r>
            <a:r>
              <a:rPr lang="en-US" altLang="zh-CN" sz="2000" dirty="0" smtClean="0">
                <a:solidFill>
                  <a:srgbClr val="FF0000"/>
                </a:solidFill>
                <a:latin typeface="+mn-ea"/>
              </a:rPr>
              <a:t>B</a:t>
            </a:r>
            <a:r>
              <a:rPr lang="en-US" altLang="zh-CN" sz="2000" baseline="-25000" dirty="0" smtClean="0">
                <a:solidFill>
                  <a:srgbClr val="FF0000"/>
                </a:solidFill>
                <a:latin typeface="+mn-ea"/>
              </a:rPr>
              <a:t>i</a:t>
            </a:r>
            <a:endParaRPr lang="zh-CN" altLang="en-US" sz="2000" baseline="-25000" dirty="0">
              <a:solidFill>
                <a:srgbClr val="FF0000"/>
              </a:solidFill>
              <a:latin typeface="+mn-ea"/>
            </a:endParaRPr>
          </a:p>
        </p:txBody>
      </p:sp>
      <p:sp>
        <p:nvSpPr>
          <p:cNvPr id="142" name="矩形 141"/>
          <p:cNvSpPr/>
          <p:nvPr/>
        </p:nvSpPr>
        <p:spPr>
          <a:xfrm>
            <a:off x="9281506" y="5233803"/>
            <a:ext cx="2350717" cy="646331"/>
          </a:xfrm>
          <a:prstGeom prst="rect">
            <a:avLst/>
          </a:prstGeom>
        </p:spPr>
        <p:txBody>
          <a:bodyPr wrap="square">
            <a:spAutoFit/>
          </a:bodyPr>
          <a:lstStyle/>
          <a:p>
            <a:pPr>
              <a:lnSpc>
                <a:spcPct val="90000"/>
              </a:lnSpc>
            </a:pPr>
            <a:r>
              <a:rPr lang="zh-CN" altLang="en-US" sz="2000" dirty="0">
                <a:solidFill>
                  <a:srgbClr val="FF0000"/>
                </a:solidFill>
                <a:latin typeface="+mn-ea"/>
              </a:rPr>
              <a:t> </a:t>
            </a:r>
            <a:r>
              <a:rPr lang="zh-CN" altLang="en-US" sz="2000" dirty="0" smtClean="0">
                <a:solidFill>
                  <a:srgbClr val="FF0000"/>
                </a:solidFill>
                <a:latin typeface="+mn-ea"/>
              </a:rPr>
              <a:t>进位和输入有关，超前进位</a:t>
            </a:r>
            <a:endParaRPr lang="zh-CN" altLang="en-US" sz="2000" baseline="-25000" dirty="0">
              <a:solidFill>
                <a:srgbClr val="FF0000"/>
              </a:solidFill>
              <a:latin typeface="+mn-ea"/>
            </a:endParaRPr>
          </a:p>
        </p:txBody>
      </p:sp>
      <p:grpSp>
        <p:nvGrpSpPr>
          <p:cNvPr id="8" name="组合 7"/>
          <p:cNvGrpSpPr/>
          <p:nvPr/>
        </p:nvGrpSpPr>
        <p:grpSpPr>
          <a:xfrm>
            <a:off x="113266" y="1504144"/>
            <a:ext cx="6312326" cy="2590800"/>
            <a:chOff x="1080874" y="2502470"/>
            <a:chExt cx="9674547" cy="2880729"/>
          </a:xfrm>
        </p:grpSpPr>
        <p:grpSp>
          <p:nvGrpSpPr>
            <p:cNvPr id="9" name="组合 8"/>
            <p:cNvGrpSpPr/>
            <p:nvPr/>
          </p:nvGrpSpPr>
          <p:grpSpPr>
            <a:xfrm>
              <a:off x="7695317" y="2577069"/>
              <a:ext cx="3060104" cy="2806130"/>
              <a:chOff x="4682877" y="1652602"/>
              <a:chExt cx="3060104" cy="2806130"/>
            </a:xfrm>
          </p:grpSpPr>
          <p:sp>
            <p:nvSpPr>
              <p:cNvPr id="43" name="矩形 42"/>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0</a:t>
                </a:r>
                <a:r>
                  <a:rPr lang="en-US" altLang="zh-CN" dirty="0" smtClean="0"/>
                  <a:t>)</a:t>
                </a:r>
                <a:endParaRPr lang="zh-CN" altLang="en-US" dirty="0"/>
              </a:p>
            </p:txBody>
          </p:sp>
          <p:cxnSp>
            <p:nvCxnSpPr>
              <p:cNvPr id="44" name="直接连接符 43"/>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5" name="直接连接符 44"/>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6" name="直接连接符 45"/>
              <p:cNvCxnSpPr>
                <a:stCxn id="43"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7" name="直接连接符 46"/>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8" name="直接连接符 47"/>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49" name="矩形 48"/>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0</a:t>
                </a:r>
                <a:endParaRPr lang="zh-CN" altLang="en-US" dirty="0"/>
              </a:p>
            </p:txBody>
          </p:sp>
          <p:sp>
            <p:nvSpPr>
              <p:cNvPr id="50" name="矩形 49"/>
              <p:cNvSpPr/>
              <p:nvPr/>
            </p:nvSpPr>
            <p:spPr>
              <a:xfrm>
                <a:off x="6324511" y="4089400"/>
                <a:ext cx="423514" cy="369332"/>
              </a:xfrm>
              <a:prstGeom prst="rect">
                <a:avLst/>
              </a:prstGeom>
            </p:spPr>
            <p:txBody>
              <a:bodyPr wrap="none">
                <a:spAutoFit/>
              </a:bodyPr>
              <a:lstStyle/>
              <a:p>
                <a:r>
                  <a:rPr lang="en-US" altLang="zh-CN" dirty="0" smtClean="0"/>
                  <a:t>B</a:t>
                </a:r>
                <a:r>
                  <a:rPr lang="en-US" altLang="zh-CN" baseline="-25000" dirty="0" smtClean="0"/>
                  <a:t>0</a:t>
                </a:r>
                <a:endParaRPr lang="zh-CN" altLang="en-US" dirty="0"/>
              </a:p>
            </p:txBody>
          </p:sp>
          <p:sp>
            <p:nvSpPr>
              <p:cNvPr id="51" name="矩形 50"/>
              <p:cNvSpPr/>
              <p:nvPr/>
            </p:nvSpPr>
            <p:spPr>
              <a:xfrm>
                <a:off x="7306643" y="2567504"/>
                <a:ext cx="436338" cy="369332"/>
              </a:xfrm>
              <a:prstGeom prst="rect">
                <a:avLst/>
              </a:prstGeom>
            </p:spPr>
            <p:txBody>
              <a:bodyPr wrap="none">
                <a:spAutoFit/>
              </a:bodyPr>
              <a:lstStyle/>
              <a:p>
                <a:r>
                  <a:rPr lang="en-US" altLang="zh-CN" dirty="0" smtClean="0"/>
                  <a:t>C</a:t>
                </a:r>
                <a:r>
                  <a:rPr lang="en-US" altLang="zh-CN" baseline="-25000" dirty="0" smtClean="0"/>
                  <a:t>0</a:t>
                </a:r>
                <a:endParaRPr lang="zh-CN" altLang="en-US" dirty="0"/>
              </a:p>
            </p:txBody>
          </p:sp>
          <p:sp>
            <p:nvSpPr>
              <p:cNvPr id="52" name="矩形 51"/>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0</a:t>
                </a:r>
                <a:endParaRPr lang="zh-CN" altLang="en-US" dirty="0"/>
              </a:p>
            </p:txBody>
          </p:sp>
          <p:sp>
            <p:nvSpPr>
              <p:cNvPr id="53" name="矩形 52"/>
              <p:cNvSpPr/>
              <p:nvPr/>
            </p:nvSpPr>
            <p:spPr>
              <a:xfrm>
                <a:off x="4868336" y="2567003"/>
                <a:ext cx="436338" cy="369332"/>
              </a:xfrm>
              <a:prstGeom prst="rect">
                <a:avLst/>
              </a:prstGeom>
            </p:spPr>
            <p:txBody>
              <a:bodyPr wrap="none">
                <a:spAutoFit/>
              </a:bodyPr>
              <a:lstStyle/>
              <a:p>
                <a:r>
                  <a:rPr lang="en-US" altLang="zh-CN" dirty="0" smtClean="0"/>
                  <a:t>C</a:t>
                </a:r>
                <a:r>
                  <a:rPr lang="en-US" altLang="zh-CN" baseline="-25000" dirty="0" smtClean="0"/>
                  <a:t>1</a:t>
                </a:r>
                <a:endParaRPr lang="zh-CN" altLang="en-US" dirty="0"/>
              </a:p>
            </p:txBody>
          </p:sp>
        </p:grpSp>
        <p:grpSp>
          <p:nvGrpSpPr>
            <p:cNvPr id="10" name="组合 9"/>
            <p:cNvGrpSpPr/>
            <p:nvPr/>
          </p:nvGrpSpPr>
          <p:grpSpPr>
            <a:xfrm>
              <a:off x="5450588" y="2546589"/>
              <a:ext cx="2928656" cy="2806130"/>
              <a:chOff x="4682877" y="1652602"/>
              <a:chExt cx="2928656" cy="2806130"/>
            </a:xfrm>
          </p:grpSpPr>
          <p:sp>
            <p:nvSpPr>
              <p:cNvPr id="33" name="矩形 32"/>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1</a:t>
                </a:r>
                <a:r>
                  <a:rPr lang="en-US" altLang="zh-CN" dirty="0" smtClean="0"/>
                  <a:t>)</a:t>
                </a:r>
                <a:endParaRPr lang="zh-CN" altLang="en-US" dirty="0"/>
              </a:p>
            </p:txBody>
          </p:sp>
          <p:cxnSp>
            <p:nvCxnSpPr>
              <p:cNvPr id="34" name="直接连接符 33"/>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直接连接符 34"/>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直接连接符 35"/>
              <p:cNvCxnSpPr>
                <a:stCxn id="33"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7" name="直接连接符 36"/>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8" name="直接连接符 37"/>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39" name="矩形 38"/>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1</a:t>
                </a:r>
                <a:endParaRPr lang="zh-CN" altLang="en-US" dirty="0"/>
              </a:p>
            </p:txBody>
          </p:sp>
          <p:sp>
            <p:nvSpPr>
              <p:cNvPr id="40" name="矩形 39"/>
              <p:cNvSpPr/>
              <p:nvPr/>
            </p:nvSpPr>
            <p:spPr>
              <a:xfrm>
                <a:off x="6324511" y="4089400"/>
                <a:ext cx="423514" cy="369332"/>
              </a:xfrm>
              <a:prstGeom prst="rect">
                <a:avLst/>
              </a:prstGeom>
            </p:spPr>
            <p:txBody>
              <a:bodyPr wrap="none">
                <a:spAutoFit/>
              </a:bodyPr>
              <a:lstStyle/>
              <a:p>
                <a:r>
                  <a:rPr lang="en-US" altLang="zh-CN" dirty="0" smtClean="0"/>
                  <a:t>B</a:t>
                </a:r>
                <a:r>
                  <a:rPr lang="en-US" altLang="zh-CN" baseline="-25000" dirty="0" smtClean="0"/>
                  <a:t>1</a:t>
                </a:r>
                <a:endParaRPr lang="zh-CN" altLang="en-US" dirty="0"/>
              </a:p>
            </p:txBody>
          </p:sp>
          <p:sp>
            <p:nvSpPr>
              <p:cNvPr id="41" name="矩形 40"/>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1</a:t>
                </a:r>
                <a:endParaRPr lang="zh-CN" altLang="en-US" dirty="0"/>
              </a:p>
            </p:txBody>
          </p:sp>
          <p:sp>
            <p:nvSpPr>
              <p:cNvPr id="42" name="矩形 41"/>
              <p:cNvSpPr/>
              <p:nvPr/>
            </p:nvSpPr>
            <p:spPr>
              <a:xfrm>
                <a:off x="4902178" y="2566863"/>
                <a:ext cx="436338" cy="369332"/>
              </a:xfrm>
              <a:prstGeom prst="rect">
                <a:avLst/>
              </a:prstGeom>
            </p:spPr>
            <p:txBody>
              <a:bodyPr wrap="none">
                <a:spAutoFit/>
              </a:bodyPr>
              <a:lstStyle/>
              <a:p>
                <a:r>
                  <a:rPr lang="en-US" altLang="zh-CN" dirty="0" smtClean="0"/>
                  <a:t>C</a:t>
                </a:r>
                <a:r>
                  <a:rPr lang="en-US" altLang="zh-CN" baseline="-25000" dirty="0" smtClean="0"/>
                  <a:t>2</a:t>
                </a:r>
                <a:endParaRPr lang="zh-CN" altLang="en-US" dirty="0"/>
              </a:p>
            </p:txBody>
          </p:sp>
        </p:grpSp>
        <p:grpSp>
          <p:nvGrpSpPr>
            <p:cNvPr id="11" name="组合 10"/>
            <p:cNvGrpSpPr/>
            <p:nvPr/>
          </p:nvGrpSpPr>
          <p:grpSpPr>
            <a:xfrm>
              <a:off x="3291735" y="2526177"/>
              <a:ext cx="2928656" cy="2806130"/>
              <a:chOff x="4682877" y="1652602"/>
              <a:chExt cx="2928656" cy="2806130"/>
            </a:xfrm>
          </p:grpSpPr>
          <p:sp>
            <p:nvSpPr>
              <p:cNvPr id="23" name="矩形 22"/>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a:t>2</a:t>
                </a:r>
                <a:r>
                  <a:rPr lang="en-US" altLang="zh-CN" dirty="0" smtClean="0"/>
                  <a:t>)</a:t>
                </a:r>
                <a:endParaRPr lang="zh-CN" altLang="en-US" dirty="0"/>
              </a:p>
            </p:txBody>
          </p:sp>
          <p:cxnSp>
            <p:nvCxnSpPr>
              <p:cNvPr id="24" name="直接连接符 23"/>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直接连接符 24"/>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6" name="直接连接符 25"/>
              <p:cNvCxnSpPr>
                <a:stCxn id="23"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7" name="直接连接符 26"/>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直接连接符 27"/>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29" name="矩形 28"/>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2</a:t>
                </a:r>
                <a:endParaRPr lang="zh-CN" altLang="en-US" dirty="0"/>
              </a:p>
            </p:txBody>
          </p:sp>
          <p:sp>
            <p:nvSpPr>
              <p:cNvPr id="30" name="矩形 29"/>
              <p:cNvSpPr/>
              <p:nvPr/>
            </p:nvSpPr>
            <p:spPr>
              <a:xfrm>
                <a:off x="6324511" y="4089400"/>
                <a:ext cx="423514" cy="369332"/>
              </a:xfrm>
              <a:prstGeom prst="rect">
                <a:avLst/>
              </a:prstGeom>
            </p:spPr>
            <p:txBody>
              <a:bodyPr wrap="none">
                <a:spAutoFit/>
              </a:bodyPr>
              <a:lstStyle/>
              <a:p>
                <a:r>
                  <a:rPr lang="en-US" altLang="zh-CN" dirty="0" smtClean="0"/>
                  <a:t>B</a:t>
                </a:r>
                <a:r>
                  <a:rPr lang="en-US" altLang="zh-CN" baseline="-25000" dirty="0" smtClean="0"/>
                  <a:t>2</a:t>
                </a:r>
                <a:endParaRPr lang="zh-CN" altLang="en-US" dirty="0"/>
              </a:p>
            </p:txBody>
          </p:sp>
          <p:sp>
            <p:nvSpPr>
              <p:cNvPr id="31" name="矩形 30"/>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2</a:t>
                </a:r>
                <a:endParaRPr lang="zh-CN" altLang="en-US" dirty="0"/>
              </a:p>
            </p:txBody>
          </p:sp>
          <p:sp>
            <p:nvSpPr>
              <p:cNvPr id="32" name="矩形 31"/>
              <p:cNvSpPr/>
              <p:nvPr/>
            </p:nvSpPr>
            <p:spPr>
              <a:xfrm>
                <a:off x="4894350" y="2583566"/>
                <a:ext cx="436338" cy="369332"/>
              </a:xfrm>
              <a:prstGeom prst="rect">
                <a:avLst/>
              </a:prstGeom>
            </p:spPr>
            <p:txBody>
              <a:bodyPr wrap="none">
                <a:spAutoFit/>
              </a:bodyPr>
              <a:lstStyle/>
              <a:p>
                <a:r>
                  <a:rPr lang="en-US" altLang="zh-CN" dirty="0" smtClean="0"/>
                  <a:t>C</a:t>
                </a:r>
                <a:r>
                  <a:rPr lang="en-US" altLang="zh-CN" baseline="-25000" dirty="0" smtClean="0"/>
                  <a:t>3</a:t>
                </a:r>
                <a:endParaRPr lang="zh-CN" altLang="en-US" dirty="0"/>
              </a:p>
            </p:txBody>
          </p:sp>
        </p:grpSp>
        <p:grpSp>
          <p:nvGrpSpPr>
            <p:cNvPr id="12" name="组合 11"/>
            <p:cNvGrpSpPr/>
            <p:nvPr/>
          </p:nvGrpSpPr>
          <p:grpSpPr>
            <a:xfrm>
              <a:off x="1080874" y="2502470"/>
              <a:ext cx="2928656" cy="2806130"/>
              <a:chOff x="4682877" y="1652602"/>
              <a:chExt cx="2928656" cy="2806130"/>
            </a:xfrm>
          </p:grpSpPr>
          <p:sp>
            <p:nvSpPr>
              <p:cNvPr id="13" name="矩形 12"/>
              <p:cNvSpPr/>
              <p:nvPr/>
            </p:nvSpPr>
            <p:spPr>
              <a:xfrm>
                <a:off x="5486400" y="2506134"/>
                <a:ext cx="1329267" cy="914400"/>
              </a:xfrm>
              <a:prstGeom prst="rect">
                <a:avLst/>
              </a:prstGeom>
              <a:ln w="28575">
                <a:solidFill>
                  <a:srgbClr val="03345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t>Σ</a:t>
                </a:r>
                <a:r>
                  <a:rPr lang="en-US" altLang="zh-CN" dirty="0" smtClean="0"/>
                  <a:t>(FA</a:t>
                </a:r>
                <a:r>
                  <a:rPr lang="en-US" altLang="zh-CN" baseline="-25000" dirty="0" smtClean="0"/>
                  <a:t>3</a:t>
                </a:r>
                <a:r>
                  <a:rPr lang="en-US" altLang="zh-CN" dirty="0" smtClean="0"/>
                  <a:t>)</a:t>
                </a:r>
                <a:endParaRPr lang="zh-CN" altLang="en-US" dirty="0"/>
              </a:p>
            </p:txBody>
          </p:sp>
          <p:cxnSp>
            <p:nvCxnSpPr>
              <p:cNvPr id="14" name="直接连接符 13"/>
              <p:cNvCxnSpPr/>
              <p:nvPr/>
            </p:nvCxnSpPr>
            <p:spPr>
              <a:xfrm>
                <a:off x="5926665"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5" name="直接连接符 14"/>
              <p:cNvCxnSpPr/>
              <p:nvPr/>
            </p:nvCxnSpPr>
            <p:spPr>
              <a:xfrm>
                <a:off x="6502400" y="3420534"/>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6" name="直接连接符 15"/>
              <p:cNvCxnSpPr>
                <a:stCxn id="13" idx="3"/>
              </p:cNvCxnSpPr>
              <p:nvPr/>
            </p:nvCxnSpPr>
            <p:spPr>
              <a:xfrm>
                <a:off x="6815667" y="29633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7" name="直接连接符 16"/>
              <p:cNvCxnSpPr/>
              <p:nvPr/>
            </p:nvCxnSpPr>
            <p:spPr>
              <a:xfrm>
                <a:off x="4682877" y="2937934"/>
                <a:ext cx="79586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直接连接符 17"/>
              <p:cNvCxnSpPr/>
              <p:nvPr/>
            </p:nvCxnSpPr>
            <p:spPr>
              <a:xfrm>
                <a:off x="6172198" y="1837268"/>
                <a:ext cx="0" cy="66886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矩形 18"/>
              <p:cNvSpPr/>
              <p:nvPr/>
            </p:nvSpPr>
            <p:spPr>
              <a:xfrm>
                <a:off x="5733659" y="4089400"/>
                <a:ext cx="423514" cy="369332"/>
              </a:xfrm>
              <a:prstGeom prst="rect">
                <a:avLst/>
              </a:prstGeom>
            </p:spPr>
            <p:txBody>
              <a:bodyPr wrap="none">
                <a:spAutoFit/>
              </a:bodyPr>
              <a:lstStyle/>
              <a:p>
                <a:r>
                  <a:rPr lang="en-US" altLang="zh-CN" dirty="0" smtClean="0"/>
                  <a:t>A</a:t>
                </a:r>
                <a:r>
                  <a:rPr lang="en-US" altLang="zh-CN" baseline="-25000" dirty="0" smtClean="0"/>
                  <a:t>3</a:t>
                </a:r>
                <a:endParaRPr lang="zh-CN" altLang="en-US" dirty="0"/>
              </a:p>
            </p:txBody>
          </p:sp>
          <p:sp>
            <p:nvSpPr>
              <p:cNvPr id="20" name="矩形 19"/>
              <p:cNvSpPr/>
              <p:nvPr/>
            </p:nvSpPr>
            <p:spPr>
              <a:xfrm>
                <a:off x="6324511" y="4089400"/>
                <a:ext cx="423514" cy="369332"/>
              </a:xfrm>
              <a:prstGeom prst="rect">
                <a:avLst/>
              </a:prstGeom>
            </p:spPr>
            <p:txBody>
              <a:bodyPr wrap="none">
                <a:spAutoFit/>
              </a:bodyPr>
              <a:lstStyle/>
              <a:p>
                <a:r>
                  <a:rPr lang="en-US" altLang="zh-CN" dirty="0" smtClean="0"/>
                  <a:t>B</a:t>
                </a:r>
                <a:r>
                  <a:rPr lang="en-US" altLang="zh-CN" baseline="-25000" dirty="0" smtClean="0"/>
                  <a:t>3</a:t>
                </a:r>
                <a:endParaRPr lang="zh-CN" altLang="en-US" dirty="0"/>
              </a:p>
            </p:txBody>
          </p:sp>
          <p:sp>
            <p:nvSpPr>
              <p:cNvPr id="21" name="矩形 20"/>
              <p:cNvSpPr/>
              <p:nvPr/>
            </p:nvSpPr>
            <p:spPr>
              <a:xfrm>
                <a:off x="6172198" y="1652602"/>
                <a:ext cx="436338" cy="369332"/>
              </a:xfrm>
              <a:prstGeom prst="rect">
                <a:avLst/>
              </a:prstGeom>
            </p:spPr>
            <p:txBody>
              <a:bodyPr wrap="none">
                <a:spAutoFit/>
              </a:bodyPr>
              <a:lstStyle/>
              <a:p>
                <a:r>
                  <a:rPr lang="en-US" altLang="zh-CN" dirty="0" smtClean="0"/>
                  <a:t>S</a:t>
                </a:r>
                <a:r>
                  <a:rPr lang="en-US" altLang="zh-CN" baseline="-25000" dirty="0" smtClean="0"/>
                  <a:t>3</a:t>
                </a:r>
                <a:endParaRPr lang="zh-CN" altLang="en-US" dirty="0"/>
              </a:p>
            </p:txBody>
          </p:sp>
          <p:sp>
            <p:nvSpPr>
              <p:cNvPr id="22" name="矩形 21"/>
              <p:cNvSpPr/>
              <p:nvPr/>
            </p:nvSpPr>
            <p:spPr>
              <a:xfrm>
                <a:off x="4690534" y="2567003"/>
                <a:ext cx="436338" cy="369332"/>
              </a:xfrm>
              <a:prstGeom prst="rect">
                <a:avLst/>
              </a:prstGeom>
            </p:spPr>
            <p:txBody>
              <a:bodyPr wrap="none">
                <a:spAutoFit/>
              </a:bodyPr>
              <a:lstStyle/>
              <a:p>
                <a:r>
                  <a:rPr lang="en-US" altLang="zh-CN" dirty="0" smtClean="0"/>
                  <a:t>C</a:t>
                </a:r>
                <a:r>
                  <a:rPr lang="en-US" altLang="zh-CN" baseline="-25000" dirty="0" smtClean="0"/>
                  <a:t>4</a:t>
                </a:r>
                <a:endParaRPr lang="zh-CN" altLang="en-US" dirty="0"/>
              </a:p>
            </p:txBody>
          </p:sp>
        </p:grpSp>
      </p:grpSp>
      <p:sp>
        <p:nvSpPr>
          <p:cNvPr id="7" name="矩形 6"/>
          <p:cNvSpPr/>
          <p:nvPr/>
        </p:nvSpPr>
        <p:spPr>
          <a:xfrm>
            <a:off x="113266" y="4356639"/>
            <a:ext cx="4132734" cy="2308324"/>
          </a:xfrm>
          <a:prstGeom prst="rect">
            <a:avLst/>
          </a:prstGeom>
        </p:spPr>
        <p:txBody>
          <a:bodyPr wrap="none">
            <a:spAutoFit/>
          </a:bodyPr>
          <a:lstStyle/>
          <a:p>
            <a:r>
              <a:rPr lang="en-US" altLang="zh-CN" b="1" dirty="0" smtClean="0"/>
              <a:t>C</a:t>
            </a:r>
            <a:r>
              <a:rPr lang="en-US" altLang="zh-CN" b="1" baseline="-25000" dirty="0" smtClean="0"/>
              <a:t>1</a:t>
            </a:r>
            <a:r>
              <a:rPr lang="en-US" altLang="zh-CN" b="1" dirty="0" smtClean="0"/>
              <a:t>=f(A</a:t>
            </a:r>
            <a:r>
              <a:rPr lang="en-US" altLang="zh-CN" b="1" baseline="-25000" dirty="0" smtClean="0"/>
              <a:t>0</a:t>
            </a:r>
            <a:r>
              <a:rPr lang="zh-CN" altLang="en-US" b="1" baseline="-25000" dirty="0" smtClean="0"/>
              <a:t>，</a:t>
            </a:r>
            <a:r>
              <a:rPr lang="en-US" altLang="zh-CN" b="1" dirty="0" smtClean="0"/>
              <a:t>B</a:t>
            </a:r>
            <a:r>
              <a:rPr lang="en-US" altLang="zh-CN" b="1" baseline="-25000" dirty="0" smtClean="0"/>
              <a:t>0</a:t>
            </a:r>
            <a:r>
              <a:rPr lang="zh-CN" altLang="en-US" b="1" baseline="-25000" dirty="0" smtClean="0"/>
              <a:t>，</a:t>
            </a:r>
            <a:r>
              <a:rPr lang="en-US" altLang="zh-CN" b="1" dirty="0" smtClean="0"/>
              <a:t>C</a:t>
            </a:r>
            <a:r>
              <a:rPr lang="en-US" altLang="zh-CN" b="1" baseline="-25000" dirty="0" smtClean="0"/>
              <a:t>0</a:t>
            </a:r>
            <a:r>
              <a:rPr lang="en-US" altLang="zh-CN" b="1" dirty="0" smtClean="0"/>
              <a:t>)</a:t>
            </a:r>
          </a:p>
          <a:p>
            <a:endParaRPr lang="en-US" altLang="zh-CN" dirty="0" smtClean="0"/>
          </a:p>
          <a:p>
            <a:r>
              <a:rPr lang="en-US" altLang="zh-CN" b="1" dirty="0" smtClean="0"/>
              <a:t>C</a:t>
            </a:r>
            <a:r>
              <a:rPr lang="en-US" altLang="zh-CN" b="1" baseline="-25000" dirty="0" smtClean="0"/>
              <a:t>2</a:t>
            </a:r>
            <a:r>
              <a:rPr lang="en-US" altLang="zh-CN" b="1" dirty="0" smtClean="0"/>
              <a:t>=f(A</a:t>
            </a:r>
            <a:r>
              <a:rPr lang="en-US" altLang="zh-CN" b="1" baseline="-25000" dirty="0" smtClean="0"/>
              <a:t>0</a:t>
            </a:r>
            <a:r>
              <a:rPr lang="zh-CN" altLang="en-US" b="1" baseline="-25000" dirty="0"/>
              <a:t>，</a:t>
            </a:r>
            <a:r>
              <a:rPr lang="en-US" altLang="zh-CN" b="1" dirty="0"/>
              <a:t>B</a:t>
            </a:r>
            <a:r>
              <a:rPr lang="en-US" altLang="zh-CN" b="1" baseline="-25000" dirty="0"/>
              <a:t>0</a:t>
            </a:r>
            <a:r>
              <a:rPr lang="zh-CN" altLang="en-US" b="1" baseline="-25000" dirty="0"/>
              <a:t>，</a:t>
            </a:r>
            <a:r>
              <a:rPr lang="en-US" altLang="zh-CN" b="1" dirty="0" smtClean="0"/>
              <a:t>C</a:t>
            </a:r>
            <a:r>
              <a:rPr lang="en-US" altLang="zh-CN" b="1" baseline="-25000" dirty="0" smtClean="0"/>
              <a:t>0,</a:t>
            </a:r>
            <a:r>
              <a:rPr lang="en-US" altLang="zh-CN" b="1" dirty="0"/>
              <a:t> </a:t>
            </a:r>
            <a:r>
              <a:rPr lang="en-US" altLang="zh-CN" b="1" dirty="0" smtClean="0"/>
              <a:t>A</a:t>
            </a:r>
            <a:r>
              <a:rPr lang="en-US" altLang="zh-CN" b="1" baseline="-25000" dirty="0" smtClean="0"/>
              <a:t>1</a:t>
            </a:r>
            <a:r>
              <a:rPr lang="zh-CN" altLang="en-US" b="1" baseline="-25000" dirty="0" smtClean="0"/>
              <a:t>，</a:t>
            </a:r>
            <a:r>
              <a:rPr lang="en-US" altLang="zh-CN" b="1" dirty="0" smtClean="0"/>
              <a:t>B</a:t>
            </a:r>
            <a:r>
              <a:rPr lang="en-US" altLang="zh-CN" b="1" baseline="-25000" dirty="0" smtClean="0"/>
              <a:t>1</a:t>
            </a:r>
            <a:r>
              <a:rPr lang="en-US" altLang="zh-CN" b="1" dirty="0" smtClean="0"/>
              <a:t>)</a:t>
            </a:r>
          </a:p>
          <a:p>
            <a:endParaRPr lang="en-US" altLang="zh-CN" b="1" dirty="0"/>
          </a:p>
          <a:p>
            <a:r>
              <a:rPr lang="en-US" altLang="zh-CN" b="1" dirty="0" smtClean="0"/>
              <a:t>C</a:t>
            </a:r>
            <a:r>
              <a:rPr lang="en-US" altLang="zh-CN" b="1" baseline="-25000" dirty="0" smtClean="0"/>
              <a:t>3</a:t>
            </a:r>
            <a:r>
              <a:rPr lang="en-US" altLang="zh-CN" b="1" dirty="0" smtClean="0"/>
              <a:t>=f(A</a:t>
            </a:r>
            <a:r>
              <a:rPr lang="en-US" altLang="zh-CN" b="1" baseline="-25000" dirty="0" smtClean="0"/>
              <a:t>0</a:t>
            </a:r>
            <a:r>
              <a:rPr lang="zh-CN" altLang="en-US" b="1" baseline="-25000" dirty="0"/>
              <a:t>，</a:t>
            </a:r>
            <a:r>
              <a:rPr lang="en-US" altLang="zh-CN" b="1" dirty="0"/>
              <a:t>B</a:t>
            </a:r>
            <a:r>
              <a:rPr lang="en-US" altLang="zh-CN" b="1" baseline="-25000" dirty="0"/>
              <a:t>0</a:t>
            </a:r>
            <a:r>
              <a:rPr lang="zh-CN" altLang="en-US" b="1" baseline="-25000" dirty="0"/>
              <a:t>，</a:t>
            </a:r>
            <a:r>
              <a:rPr lang="en-US" altLang="zh-CN" b="1" dirty="0"/>
              <a:t>C</a:t>
            </a:r>
            <a:r>
              <a:rPr lang="en-US" altLang="zh-CN" b="1" baseline="-25000" dirty="0"/>
              <a:t>0,</a:t>
            </a:r>
            <a:r>
              <a:rPr lang="en-US" altLang="zh-CN" b="1" dirty="0"/>
              <a:t> A</a:t>
            </a:r>
            <a:r>
              <a:rPr lang="en-US" altLang="zh-CN" b="1" baseline="-25000" dirty="0"/>
              <a:t>1</a:t>
            </a:r>
            <a:r>
              <a:rPr lang="zh-CN" altLang="en-US" b="1" baseline="-25000" dirty="0"/>
              <a:t>，</a:t>
            </a:r>
            <a:r>
              <a:rPr lang="en-US" altLang="zh-CN" b="1" dirty="0" smtClean="0"/>
              <a:t>B</a:t>
            </a:r>
            <a:r>
              <a:rPr lang="en-US" altLang="zh-CN" b="1" baseline="-25000" dirty="0" smtClean="0"/>
              <a:t>1,</a:t>
            </a:r>
            <a:r>
              <a:rPr lang="en-US" altLang="zh-CN" b="1" dirty="0"/>
              <a:t> </a:t>
            </a:r>
            <a:r>
              <a:rPr lang="en-US" altLang="zh-CN" b="1" dirty="0" smtClean="0"/>
              <a:t>A</a:t>
            </a:r>
            <a:r>
              <a:rPr lang="en-US" altLang="zh-CN" b="1" baseline="-25000" dirty="0" smtClean="0"/>
              <a:t>2</a:t>
            </a:r>
            <a:r>
              <a:rPr lang="zh-CN" altLang="en-US" b="1" baseline="-25000" dirty="0" smtClean="0"/>
              <a:t>，</a:t>
            </a:r>
            <a:r>
              <a:rPr lang="en-US" altLang="zh-CN" b="1" dirty="0" smtClean="0"/>
              <a:t>B</a:t>
            </a:r>
            <a:r>
              <a:rPr lang="en-US" altLang="zh-CN" b="1" baseline="-25000" dirty="0" smtClean="0"/>
              <a:t>2</a:t>
            </a:r>
            <a:r>
              <a:rPr lang="en-US" altLang="zh-CN" b="1" dirty="0" smtClean="0"/>
              <a:t>)</a:t>
            </a:r>
          </a:p>
          <a:p>
            <a:endParaRPr lang="en-US" altLang="zh-CN" b="1" dirty="0"/>
          </a:p>
          <a:p>
            <a:r>
              <a:rPr lang="en-US" altLang="zh-CN" b="1" dirty="0" smtClean="0"/>
              <a:t>C</a:t>
            </a:r>
            <a:r>
              <a:rPr lang="en-US" altLang="zh-CN" b="1" baseline="-25000" dirty="0" smtClean="0"/>
              <a:t>4</a:t>
            </a:r>
            <a:r>
              <a:rPr lang="en-US" altLang="zh-CN" b="1" dirty="0" smtClean="0"/>
              <a:t>=f(A</a:t>
            </a:r>
            <a:r>
              <a:rPr lang="en-US" altLang="zh-CN" b="1" baseline="-25000" dirty="0" smtClean="0"/>
              <a:t>0</a:t>
            </a:r>
            <a:r>
              <a:rPr lang="zh-CN" altLang="en-US" b="1" baseline="-25000" dirty="0"/>
              <a:t>，</a:t>
            </a:r>
            <a:r>
              <a:rPr lang="en-US" altLang="zh-CN" b="1" dirty="0"/>
              <a:t>B</a:t>
            </a:r>
            <a:r>
              <a:rPr lang="en-US" altLang="zh-CN" b="1" baseline="-25000" dirty="0"/>
              <a:t>0</a:t>
            </a:r>
            <a:r>
              <a:rPr lang="zh-CN" altLang="en-US" b="1" baseline="-25000" dirty="0"/>
              <a:t>，</a:t>
            </a:r>
            <a:r>
              <a:rPr lang="en-US" altLang="zh-CN" b="1" dirty="0"/>
              <a:t>C</a:t>
            </a:r>
            <a:r>
              <a:rPr lang="en-US" altLang="zh-CN" b="1" baseline="-25000" dirty="0"/>
              <a:t>0,</a:t>
            </a:r>
            <a:r>
              <a:rPr lang="en-US" altLang="zh-CN" b="1" dirty="0"/>
              <a:t> A</a:t>
            </a:r>
            <a:r>
              <a:rPr lang="en-US" altLang="zh-CN" b="1" baseline="-25000" dirty="0"/>
              <a:t>1</a:t>
            </a:r>
            <a:r>
              <a:rPr lang="zh-CN" altLang="en-US" b="1" baseline="-25000" dirty="0"/>
              <a:t>，</a:t>
            </a:r>
            <a:r>
              <a:rPr lang="en-US" altLang="zh-CN" b="1" dirty="0"/>
              <a:t>B</a:t>
            </a:r>
            <a:r>
              <a:rPr lang="en-US" altLang="zh-CN" b="1" baseline="-25000" dirty="0"/>
              <a:t>1,</a:t>
            </a:r>
            <a:r>
              <a:rPr lang="en-US" altLang="zh-CN" b="1" dirty="0"/>
              <a:t> A</a:t>
            </a:r>
            <a:r>
              <a:rPr lang="en-US" altLang="zh-CN" b="1" baseline="-25000" dirty="0"/>
              <a:t>2</a:t>
            </a:r>
            <a:r>
              <a:rPr lang="zh-CN" altLang="en-US" b="1" baseline="-25000" dirty="0"/>
              <a:t>，</a:t>
            </a:r>
            <a:r>
              <a:rPr lang="en-US" altLang="zh-CN" b="1" dirty="0" smtClean="0"/>
              <a:t>B</a:t>
            </a:r>
            <a:r>
              <a:rPr lang="en-US" altLang="zh-CN" b="1" baseline="-25000" dirty="0" smtClean="0"/>
              <a:t>2,</a:t>
            </a:r>
            <a:r>
              <a:rPr lang="en-US" altLang="zh-CN" b="1" dirty="0"/>
              <a:t> </a:t>
            </a:r>
            <a:r>
              <a:rPr lang="en-US" altLang="zh-CN" b="1" dirty="0" smtClean="0"/>
              <a:t>A</a:t>
            </a:r>
            <a:r>
              <a:rPr lang="en-US" altLang="zh-CN" b="1" baseline="-25000" dirty="0" smtClean="0"/>
              <a:t>3</a:t>
            </a:r>
            <a:r>
              <a:rPr lang="zh-CN" altLang="en-US" b="1" baseline="-25000" dirty="0" smtClean="0"/>
              <a:t>，</a:t>
            </a:r>
            <a:r>
              <a:rPr lang="en-US" altLang="zh-CN" b="1" dirty="0" smtClean="0"/>
              <a:t>B</a:t>
            </a:r>
            <a:r>
              <a:rPr lang="en-US" altLang="zh-CN" b="1" baseline="-25000" dirty="0" smtClean="0"/>
              <a:t>3</a:t>
            </a:r>
            <a:r>
              <a:rPr lang="en-US" altLang="zh-CN" b="1" dirty="0" smtClean="0"/>
              <a:t>)</a:t>
            </a:r>
            <a:endParaRPr lang="en-US" altLang="zh-CN" b="1" dirty="0"/>
          </a:p>
          <a:p>
            <a:endParaRPr lang="zh-CN" altLang="en-US" dirty="0"/>
          </a:p>
        </p:txBody>
      </p:sp>
      <p:sp>
        <p:nvSpPr>
          <p:cNvPr id="54" name="矩形 53"/>
          <p:cNvSpPr/>
          <p:nvPr/>
        </p:nvSpPr>
        <p:spPr>
          <a:xfrm>
            <a:off x="4968780" y="6127618"/>
            <a:ext cx="6088526" cy="369332"/>
          </a:xfrm>
          <a:prstGeom prst="rect">
            <a:avLst/>
          </a:prstGeom>
        </p:spPr>
        <p:txBody>
          <a:bodyPr wrap="none">
            <a:spAutoFit/>
          </a:bodyPr>
          <a:lstStyle/>
          <a:p>
            <a:r>
              <a:rPr lang="zh-CN" altLang="en-US" dirty="0" smtClean="0">
                <a:solidFill>
                  <a:srgbClr val="FF0000"/>
                </a:solidFill>
                <a:latin typeface="+mn-ea"/>
              </a:rPr>
              <a:t>进位仅仅和输入</a:t>
            </a:r>
            <a:r>
              <a:rPr lang="en-US" altLang="zh-CN" dirty="0" smtClean="0">
                <a:solidFill>
                  <a:srgbClr val="FF0000"/>
                </a:solidFill>
                <a:latin typeface="+mn-ea"/>
              </a:rPr>
              <a:t>A</a:t>
            </a:r>
            <a:r>
              <a:rPr lang="zh-CN" altLang="en-US" dirty="0" smtClean="0">
                <a:solidFill>
                  <a:srgbClr val="FF0000"/>
                </a:solidFill>
                <a:latin typeface="+mn-ea"/>
              </a:rPr>
              <a:t>、</a:t>
            </a:r>
            <a:r>
              <a:rPr lang="en-US" altLang="zh-CN" dirty="0" smtClean="0">
                <a:solidFill>
                  <a:srgbClr val="FF0000"/>
                </a:solidFill>
                <a:latin typeface="+mn-ea"/>
              </a:rPr>
              <a:t>B</a:t>
            </a:r>
            <a:r>
              <a:rPr lang="zh-CN" altLang="en-US" dirty="0" smtClean="0">
                <a:solidFill>
                  <a:srgbClr val="FF0000"/>
                </a:solidFill>
                <a:latin typeface="+mn-ea"/>
              </a:rPr>
              <a:t>、</a:t>
            </a:r>
            <a:r>
              <a:rPr lang="en-US" altLang="zh-CN" dirty="0" smtClean="0">
                <a:solidFill>
                  <a:srgbClr val="FF0000"/>
                </a:solidFill>
                <a:latin typeface="+mn-ea"/>
              </a:rPr>
              <a:t>C0</a:t>
            </a:r>
            <a:r>
              <a:rPr lang="zh-CN" altLang="en-US" dirty="0" smtClean="0">
                <a:solidFill>
                  <a:srgbClr val="FF0000"/>
                </a:solidFill>
                <a:latin typeface="+mn-ea"/>
              </a:rPr>
              <a:t>有关系，和中间的进位没有关系</a:t>
            </a:r>
            <a:endParaRPr lang="zh-CN" altLang="en-US" dirty="0"/>
          </a:p>
        </p:txBody>
      </p:sp>
      <p:sp>
        <p:nvSpPr>
          <p:cNvPr id="55" name="矩形 54"/>
          <p:cNvSpPr/>
          <p:nvPr/>
        </p:nvSpPr>
        <p:spPr>
          <a:xfrm>
            <a:off x="739574" y="139688"/>
            <a:ext cx="4955203" cy="923330"/>
          </a:xfrm>
          <a:prstGeom prst="rect">
            <a:avLst/>
          </a:prstGeom>
        </p:spPr>
        <p:txBody>
          <a:bodyPr wrap="none">
            <a:spAutoFit/>
          </a:bodyPr>
          <a:lstStyle/>
          <a:p>
            <a:r>
              <a:rPr lang="zh-CN" altLang="en-US" dirty="0" smtClean="0">
                <a:solidFill>
                  <a:srgbClr val="FF0000"/>
                </a:solidFill>
                <a:latin typeface="+mn-ea"/>
              </a:rPr>
              <a:t>超前进位加法器，并行加法器</a:t>
            </a:r>
            <a:endParaRPr lang="en-US" altLang="zh-CN" dirty="0" smtClean="0">
              <a:solidFill>
                <a:srgbClr val="FF0000"/>
              </a:solidFill>
              <a:latin typeface="+mn-ea"/>
            </a:endParaRPr>
          </a:p>
          <a:p>
            <a:r>
              <a:rPr lang="en-US" altLang="zh-CN" dirty="0" smtClean="0">
                <a:solidFill>
                  <a:srgbClr val="FF0000"/>
                </a:solidFill>
                <a:latin typeface="+mn-ea"/>
              </a:rPr>
              <a:t>CPU </a:t>
            </a:r>
            <a:r>
              <a:rPr lang="zh-CN" altLang="en-US" dirty="0" smtClean="0">
                <a:solidFill>
                  <a:srgbClr val="FF0000"/>
                </a:solidFill>
                <a:latin typeface="+mn-ea"/>
              </a:rPr>
              <a:t>运算器</a:t>
            </a:r>
            <a:r>
              <a:rPr lang="en-US" altLang="zh-CN" dirty="0" smtClean="0">
                <a:solidFill>
                  <a:srgbClr val="FF0000"/>
                </a:solidFill>
                <a:latin typeface="+mn-ea"/>
              </a:rPr>
              <a:t>+</a:t>
            </a:r>
            <a:r>
              <a:rPr lang="zh-CN" altLang="en-US" dirty="0" smtClean="0">
                <a:solidFill>
                  <a:srgbClr val="FF0000"/>
                </a:solidFill>
                <a:latin typeface="+mn-ea"/>
              </a:rPr>
              <a:t>控制器</a:t>
            </a:r>
            <a:endParaRPr lang="en-US" altLang="zh-CN" dirty="0" smtClean="0">
              <a:solidFill>
                <a:srgbClr val="FF0000"/>
              </a:solidFill>
              <a:latin typeface="+mn-ea"/>
            </a:endParaRPr>
          </a:p>
          <a:p>
            <a:r>
              <a:rPr lang="en-US" altLang="zh-CN" dirty="0">
                <a:solidFill>
                  <a:srgbClr val="FF0000"/>
                </a:solidFill>
                <a:latin typeface="+mn-ea"/>
              </a:rPr>
              <a:t> </a:t>
            </a:r>
            <a:r>
              <a:rPr lang="en-US" altLang="zh-CN" dirty="0" smtClean="0">
                <a:solidFill>
                  <a:srgbClr val="FF0000"/>
                </a:solidFill>
                <a:latin typeface="+mn-ea"/>
              </a:rPr>
              <a:t>       </a:t>
            </a:r>
            <a:r>
              <a:rPr lang="zh-CN" altLang="en-US" dirty="0" smtClean="0">
                <a:solidFill>
                  <a:srgbClr val="FF0000"/>
                </a:solidFill>
                <a:latin typeface="+mn-ea"/>
              </a:rPr>
              <a:t>运算器的核心 算术逻辑运算单元</a:t>
            </a:r>
            <a:r>
              <a:rPr lang="en-US" altLang="zh-CN" dirty="0" smtClean="0">
                <a:solidFill>
                  <a:srgbClr val="FF0000"/>
                </a:solidFill>
                <a:latin typeface="+mn-ea"/>
                <a:sym typeface="Wingdings" panose="05000000000000000000" pitchFamily="2" charset="2"/>
              </a:rPr>
              <a:t></a:t>
            </a:r>
            <a:r>
              <a:rPr lang="zh-CN" altLang="en-US" dirty="0" smtClean="0">
                <a:solidFill>
                  <a:srgbClr val="FF0000"/>
                </a:solidFill>
                <a:latin typeface="+mn-ea"/>
              </a:rPr>
              <a:t>加法器</a:t>
            </a:r>
            <a:endParaRPr lang="zh-CN" altLang="en-US" dirty="0"/>
          </a:p>
        </p:txBody>
      </p:sp>
    </p:spTree>
    <p:extLst>
      <p:ext uri="{BB962C8B-B14F-4D97-AF65-F5344CB8AC3E}">
        <p14:creationId xmlns:p14="http://schemas.microsoft.com/office/powerpoint/2010/main" val="460019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0608" y="1134812"/>
            <a:ext cx="3815468" cy="369332"/>
          </a:xfrm>
          <a:prstGeom prst="rect">
            <a:avLst/>
          </a:prstGeom>
        </p:spPr>
        <p:txBody>
          <a:bodyPr wrap="none">
            <a:spAutoFit/>
          </a:bodyPr>
          <a:lstStyle/>
          <a:p>
            <a:r>
              <a:rPr lang="en-US" altLang="zh-CN" dirty="0" smtClean="0">
                <a:solidFill>
                  <a:srgbClr val="000099"/>
                </a:solidFill>
                <a:latin typeface="+mn-ea"/>
              </a:rPr>
              <a:t>4</a:t>
            </a:r>
            <a:r>
              <a:rPr lang="zh-CN" altLang="en-US" dirty="0" smtClean="0">
                <a:solidFill>
                  <a:srgbClr val="000099"/>
                </a:solidFill>
                <a:latin typeface="+mn-ea"/>
              </a:rPr>
              <a:t>个</a:t>
            </a:r>
            <a:r>
              <a:rPr lang="en-US" altLang="zh-CN" dirty="0" smtClean="0">
                <a:solidFill>
                  <a:srgbClr val="000099"/>
                </a:solidFill>
                <a:latin typeface="+mn-ea"/>
              </a:rPr>
              <a:t>1</a:t>
            </a:r>
            <a:r>
              <a:rPr lang="zh-CN" altLang="en-US" dirty="0" smtClean="0">
                <a:solidFill>
                  <a:srgbClr val="000099"/>
                </a:solidFill>
                <a:latin typeface="+mn-ea"/>
              </a:rPr>
              <a:t>位全加器</a:t>
            </a:r>
            <a:r>
              <a:rPr lang="en-US" altLang="zh-CN" dirty="0" smtClean="0">
                <a:solidFill>
                  <a:srgbClr val="000099"/>
                </a:solidFill>
                <a:latin typeface="+mn-ea"/>
                <a:sym typeface="Wingdings" panose="05000000000000000000" pitchFamily="2" charset="2"/>
              </a:rPr>
              <a:t>4</a:t>
            </a:r>
            <a:r>
              <a:rPr lang="zh-CN" altLang="en-US" dirty="0" smtClean="0">
                <a:solidFill>
                  <a:srgbClr val="000099"/>
                </a:solidFill>
                <a:latin typeface="+mn-ea"/>
                <a:sym typeface="Wingdings" panose="05000000000000000000" pitchFamily="2" charset="2"/>
              </a:rPr>
              <a:t>位串行进位加法器</a:t>
            </a:r>
            <a:endParaRPr lang="zh-CN" altLang="en-US" dirty="0"/>
          </a:p>
        </p:txBody>
      </p:sp>
      <p:sp>
        <p:nvSpPr>
          <p:cNvPr id="80" name="矩形 79"/>
          <p:cNvSpPr/>
          <p:nvPr/>
        </p:nvSpPr>
        <p:spPr>
          <a:xfrm>
            <a:off x="6352570" y="183564"/>
            <a:ext cx="5117484" cy="523220"/>
          </a:xfrm>
          <a:prstGeom prst="rect">
            <a:avLst/>
          </a:prstGeom>
        </p:spPr>
        <p:txBody>
          <a:bodyPr wrap="square">
            <a:spAutoFit/>
          </a:bodyPr>
          <a:lstStyle/>
          <a:p>
            <a:r>
              <a:rPr lang="zh-CN" altLang="en-US" sz="2800" dirty="0" smtClean="0">
                <a:solidFill>
                  <a:srgbClr val="FF0000"/>
                </a:solidFill>
                <a:latin typeface="+mn-ea"/>
              </a:rPr>
              <a:t>如何加快</a:t>
            </a:r>
            <a:r>
              <a:rPr lang="en-US" altLang="zh-CN" sz="2800" dirty="0" smtClean="0">
                <a:solidFill>
                  <a:srgbClr val="FF0000"/>
                </a:solidFill>
                <a:latin typeface="+mn-ea"/>
              </a:rPr>
              <a:t>4</a:t>
            </a:r>
            <a:r>
              <a:rPr lang="zh-CN" altLang="en-US" sz="2800" dirty="0" smtClean="0">
                <a:solidFill>
                  <a:srgbClr val="FF0000"/>
                </a:solidFill>
                <a:latin typeface="+mn-ea"/>
              </a:rPr>
              <a:t>位加法的处理速度？</a:t>
            </a:r>
            <a:endParaRPr lang="zh-CN" altLang="en-US" sz="2800" dirty="0">
              <a:solidFill>
                <a:srgbClr val="FF0000"/>
              </a:solidFill>
            </a:endParaRPr>
          </a:p>
        </p:txBody>
      </p:sp>
      <p:pic>
        <p:nvPicPr>
          <p:cNvPr id="2" name="图片 1"/>
          <p:cNvPicPr>
            <a:picLocks noChangeAspect="1"/>
          </p:cNvPicPr>
          <p:nvPr/>
        </p:nvPicPr>
        <p:blipFill>
          <a:blip r:embed="rId3"/>
          <a:stretch>
            <a:fillRect/>
          </a:stretch>
        </p:blipFill>
        <p:spPr>
          <a:xfrm>
            <a:off x="307731" y="1735484"/>
            <a:ext cx="5024931" cy="2379316"/>
          </a:xfrm>
          <a:prstGeom prst="rect">
            <a:avLst/>
          </a:prstGeom>
        </p:spPr>
      </p:pic>
      <p:sp>
        <p:nvSpPr>
          <p:cNvPr id="3" name="矩形 2"/>
          <p:cNvSpPr/>
          <p:nvPr/>
        </p:nvSpPr>
        <p:spPr>
          <a:xfrm>
            <a:off x="5922844" y="1621157"/>
            <a:ext cx="5466561" cy="2359620"/>
          </a:xfrm>
          <a:prstGeom prst="rect">
            <a:avLst/>
          </a:prstGeom>
        </p:spPr>
        <p:txBody>
          <a:bodyPr wrap="none">
            <a:spAutoFit/>
          </a:bodyPr>
          <a:lstStyle/>
          <a:p>
            <a:r>
              <a:rPr lang="en-US" altLang="zh-CN" sz="2000" b="1" dirty="0" smtClean="0"/>
              <a:t>C</a:t>
            </a:r>
            <a:r>
              <a:rPr lang="en-US" altLang="zh-CN" sz="2000" b="1" baseline="-25000" dirty="0" smtClean="0"/>
              <a:t>1</a:t>
            </a:r>
            <a:r>
              <a:rPr lang="en-US" altLang="zh-CN" sz="2000" b="1" dirty="0" smtClean="0"/>
              <a:t>=G</a:t>
            </a:r>
            <a:r>
              <a:rPr lang="en-US" altLang="zh-CN" sz="2000" b="1" baseline="-25000" dirty="0" smtClean="0"/>
              <a:t>1</a:t>
            </a:r>
            <a:r>
              <a:rPr lang="en-US" altLang="zh-CN" sz="2000" b="1" dirty="0" smtClean="0"/>
              <a:t>+P</a:t>
            </a:r>
            <a:r>
              <a:rPr lang="en-US" altLang="zh-CN" sz="2000" b="1" baseline="-25000" dirty="0" smtClean="0"/>
              <a:t>1</a:t>
            </a:r>
            <a:r>
              <a:rPr lang="en-US" altLang="zh-CN" sz="2000" b="1" dirty="0" smtClean="0"/>
              <a:t>C</a:t>
            </a:r>
            <a:r>
              <a:rPr lang="en-US" altLang="zh-CN" sz="2000" b="1" baseline="-25000" dirty="0" smtClean="0"/>
              <a:t>0</a:t>
            </a:r>
          </a:p>
          <a:p>
            <a:endParaRPr lang="en-US" altLang="zh-CN" sz="2000" b="1" baseline="-25000" dirty="0" smtClean="0"/>
          </a:p>
          <a:p>
            <a:r>
              <a:rPr lang="en-US" altLang="zh-CN" sz="2000" b="1" dirty="0" smtClean="0"/>
              <a:t>C</a:t>
            </a:r>
            <a:r>
              <a:rPr lang="en-US" altLang="zh-CN" sz="2000" b="1" baseline="-25000" dirty="0" smtClean="0"/>
              <a:t>2</a:t>
            </a:r>
            <a:r>
              <a:rPr lang="en-US" altLang="zh-CN" sz="2000" b="1" dirty="0" smtClean="0"/>
              <a:t>=G</a:t>
            </a:r>
            <a:r>
              <a:rPr lang="en-US" altLang="zh-CN" sz="2000" b="1" baseline="-25000" dirty="0" smtClean="0"/>
              <a:t>2</a:t>
            </a:r>
            <a:r>
              <a:rPr lang="en-US" altLang="zh-CN" sz="2000" b="1" dirty="0" smtClean="0"/>
              <a:t>+P</a:t>
            </a:r>
            <a:r>
              <a:rPr lang="en-US" altLang="zh-CN" sz="2000" b="1" baseline="-25000" dirty="0" smtClean="0"/>
              <a:t>2</a:t>
            </a:r>
            <a:r>
              <a:rPr lang="en-US" altLang="zh-CN" sz="2000" b="1" dirty="0" smtClean="0"/>
              <a:t>G</a:t>
            </a:r>
            <a:r>
              <a:rPr lang="en-US" altLang="zh-CN" sz="2000" b="1" baseline="-25000" dirty="0" smtClean="0"/>
              <a:t>1</a:t>
            </a:r>
            <a:r>
              <a:rPr lang="en-US" altLang="zh-CN" sz="2000" b="1" dirty="0" smtClean="0"/>
              <a:t>+P</a:t>
            </a:r>
            <a:r>
              <a:rPr lang="en-US" altLang="zh-CN" sz="2000" b="1" baseline="-25000" dirty="0" smtClean="0"/>
              <a:t>2</a:t>
            </a:r>
            <a:r>
              <a:rPr lang="en-US" altLang="zh-CN" sz="2000" b="1" dirty="0" smtClean="0"/>
              <a:t>P</a:t>
            </a:r>
            <a:r>
              <a:rPr lang="en-US" altLang="zh-CN" sz="2000" b="1" baseline="-25000" dirty="0" smtClean="0"/>
              <a:t>1</a:t>
            </a:r>
            <a:r>
              <a:rPr lang="en-US" altLang="zh-CN" sz="2000" b="1" dirty="0" smtClean="0"/>
              <a:t>C</a:t>
            </a:r>
            <a:r>
              <a:rPr lang="en-US" altLang="zh-CN" sz="2000" b="1" baseline="-25000" dirty="0" smtClean="0"/>
              <a:t>0</a:t>
            </a:r>
            <a:endParaRPr lang="en-US" altLang="zh-CN" sz="2000" b="1" baseline="-25000" dirty="0"/>
          </a:p>
          <a:p>
            <a:endParaRPr lang="en-US" altLang="zh-CN" sz="2000" b="1" dirty="0"/>
          </a:p>
          <a:p>
            <a:pPr>
              <a:lnSpc>
                <a:spcPct val="90000"/>
              </a:lnSpc>
            </a:pPr>
            <a:r>
              <a:rPr lang="en-US" altLang="zh-CN" sz="2000" b="1" dirty="0" smtClean="0"/>
              <a:t>C</a:t>
            </a:r>
            <a:r>
              <a:rPr lang="en-US" altLang="zh-CN" sz="2000" b="1" baseline="-25000" dirty="0" smtClean="0"/>
              <a:t>3</a:t>
            </a:r>
            <a:r>
              <a:rPr lang="en-US" altLang="zh-CN" sz="2000" b="1" dirty="0" smtClean="0"/>
              <a:t>=G</a:t>
            </a:r>
            <a:r>
              <a:rPr lang="en-US" altLang="zh-CN" sz="2000" b="1" baseline="-25000" dirty="0" smtClean="0"/>
              <a:t>3</a:t>
            </a:r>
            <a:r>
              <a:rPr lang="en-US" altLang="zh-CN" sz="2000" b="1" dirty="0" smtClean="0"/>
              <a:t>+P</a:t>
            </a:r>
            <a:r>
              <a:rPr lang="en-US" altLang="zh-CN" sz="2000" b="1" baseline="-25000" dirty="0" smtClean="0"/>
              <a:t>3</a:t>
            </a:r>
            <a:r>
              <a:rPr lang="en-US" altLang="zh-CN" sz="2000" b="1" dirty="0" smtClean="0"/>
              <a:t>G</a:t>
            </a:r>
            <a:r>
              <a:rPr lang="en-US" altLang="zh-CN" sz="2000" b="1" baseline="-25000" dirty="0" smtClean="0"/>
              <a:t>2</a:t>
            </a:r>
            <a:r>
              <a:rPr lang="en-US" altLang="zh-CN" sz="2000" b="1" dirty="0" smtClean="0"/>
              <a:t>+P</a:t>
            </a:r>
            <a:r>
              <a:rPr lang="en-US" altLang="zh-CN" sz="2000" b="1" baseline="-25000" dirty="0" smtClean="0"/>
              <a:t>3</a:t>
            </a:r>
            <a:r>
              <a:rPr lang="en-US" altLang="zh-CN" sz="2000" b="1" dirty="0" smtClean="0"/>
              <a:t>P</a:t>
            </a:r>
            <a:r>
              <a:rPr lang="en-US" altLang="zh-CN" sz="2000" b="1" baseline="-25000" dirty="0" smtClean="0"/>
              <a:t>2</a:t>
            </a:r>
            <a:r>
              <a:rPr lang="en-US" altLang="zh-CN" sz="2000" b="1" dirty="0" smtClean="0"/>
              <a:t>G</a:t>
            </a:r>
            <a:r>
              <a:rPr lang="en-US" altLang="zh-CN" sz="2000" b="1" baseline="-25000" dirty="0" smtClean="0"/>
              <a:t>1</a:t>
            </a:r>
            <a:r>
              <a:rPr lang="en-US" altLang="zh-CN" sz="2000" b="1" dirty="0" smtClean="0"/>
              <a:t>+P</a:t>
            </a:r>
            <a:r>
              <a:rPr lang="en-US" altLang="zh-CN" sz="2000" b="1" baseline="-25000" dirty="0" smtClean="0"/>
              <a:t>3</a:t>
            </a:r>
            <a:r>
              <a:rPr lang="en-US" altLang="zh-CN" sz="2000" b="1" dirty="0" smtClean="0"/>
              <a:t>P</a:t>
            </a:r>
            <a:r>
              <a:rPr lang="en-US" altLang="zh-CN" sz="2000" b="1" baseline="-25000" dirty="0" smtClean="0"/>
              <a:t>2</a:t>
            </a:r>
            <a:r>
              <a:rPr lang="en-US" altLang="zh-CN" sz="2000" b="1" dirty="0" smtClean="0"/>
              <a:t>P</a:t>
            </a:r>
            <a:r>
              <a:rPr lang="en-US" altLang="zh-CN" sz="2000" b="1" baseline="-25000" dirty="0" smtClean="0"/>
              <a:t>1</a:t>
            </a:r>
            <a:r>
              <a:rPr lang="en-US" altLang="zh-CN" sz="2000" b="1" dirty="0" smtClean="0"/>
              <a:t>C</a:t>
            </a:r>
            <a:r>
              <a:rPr lang="en-US" altLang="zh-CN" sz="2000" b="1" baseline="-25000" dirty="0" smtClean="0"/>
              <a:t>0</a:t>
            </a:r>
            <a:endParaRPr lang="en-US" altLang="zh-CN" sz="2000" b="1" baseline="-25000" dirty="0"/>
          </a:p>
          <a:p>
            <a:pPr>
              <a:lnSpc>
                <a:spcPct val="90000"/>
              </a:lnSpc>
            </a:pPr>
            <a:endParaRPr lang="en-US" altLang="zh-CN" sz="2000" b="1" dirty="0" smtClean="0"/>
          </a:p>
          <a:p>
            <a:pPr>
              <a:lnSpc>
                <a:spcPct val="90000"/>
              </a:lnSpc>
            </a:pPr>
            <a:r>
              <a:rPr lang="en-US" altLang="zh-CN" sz="2000" b="1" dirty="0" smtClean="0"/>
              <a:t>C</a:t>
            </a:r>
            <a:r>
              <a:rPr lang="en-US" altLang="zh-CN" sz="2000" b="1" baseline="-25000" dirty="0" smtClean="0"/>
              <a:t>4</a:t>
            </a:r>
            <a:r>
              <a:rPr lang="en-US" altLang="zh-CN" sz="2000" b="1" dirty="0" smtClean="0"/>
              <a:t>=G</a:t>
            </a:r>
            <a:r>
              <a:rPr lang="en-US" altLang="zh-CN" sz="2000" b="1" baseline="-25000" dirty="0" smtClean="0"/>
              <a:t>4</a:t>
            </a:r>
            <a:r>
              <a:rPr lang="en-US" altLang="zh-CN" sz="2000" b="1" dirty="0" smtClean="0"/>
              <a:t>+P</a:t>
            </a:r>
            <a:r>
              <a:rPr lang="en-US" altLang="zh-CN" sz="2000" b="1" baseline="-25000" dirty="0" smtClean="0"/>
              <a:t>4</a:t>
            </a:r>
            <a:r>
              <a:rPr lang="en-US" altLang="zh-CN" sz="2000" b="1" dirty="0" smtClean="0"/>
              <a:t>G</a:t>
            </a:r>
            <a:r>
              <a:rPr lang="en-US" altLang="zh-CN" sz="2000" b="1" baseline="-25000" dirty="0" smtClean="0"/>
              <a:t>3</a:t>
            </a:r>
            <a:r>
              <a:rPr lang="en-US" altLang="zh-CN" sz="2000" b="1" dirty="0" smtClean="0"/>
              <a:t>+P</a:t>
            </a:r>
            <a:r>
              <a:rPr lang="en-US" altLang="zh-CN" sz="2000" b="1" baseline="-25000" dirty="0" smtClean="0"/>
              <a:t>4</a:t>
            </a:r>
            <a:r>
              <a:rPr lang="en-US" altLang="zh-CN" sz="2000" b="1" dirty="0" smtClean="0"/>
              <a:t>P</a:t>
            </a:r>
            <a:r>
              <a:rPr lang="en-US" altLang="zh-CN" sz="2000" b="1" baseline="-25000" dirty="0" smtClean="0"/>
              <a:t>3</a:t>
            </a:r>
            <a:r>
              <a:rPr lang="en-US" altLang="zh-CN" sz="2000" b="1" dirty="0" smtClean="0"/>
              <a:t>G</a:t>
            </a:r>
            <a:r>
              <a:rPr lang="en-US" altLang="zh-CN" sz="2000" b="1" baseline="-25000" dirty="0" smtClean="0"/>
              <a:t>2</a:t>
            </a:r>
            <a:r>
              <a:rPr lang="en-US" altLang="zh-CN" sz="2000" b="1" dirty="0" smtClean="0"/>
              <a:t>+P</a:t>
            </a:r>
            <a:r>
              <a:rPr lang="en-US" altLang="zh-CN" sz="2000" b="1" baseline="-25000" dirty="0" smtClean="0"/>
              <a:t>4</a:t>
            </a:r>
            <a:r>
              <a:rPr lang="en-US" altLang="zh-CN" sz="2000" b="1" dirty="0" smtClean="0"/>
              <a:t>P</a:t>
            </a:r>
            <a:r>
              <a:rPr lang="en-US" altLang="zh-CN" sz="2000" b="1" baseline="-25000" dirty="0" smtClean="0"/>
              <a:t>3</a:t>
            </a:r>
            <a:r>
              <a:rPr lang="en-US" altLang="zh-CN" sz="2000" b="1" dirty="0" smtClean="0"/>
              <a:t>P</a:t>
            </a:r>
            <a:r>
              <a:rPr lang="en-US" altLang="zh-CN" sz="2000" b="1" baseline="-25000" dirty="0" smtClean="0"/>
              <a:t>2</a:t>
            </a:r>
            <a:r>
              <a:rPr lang="en-US" altLang="zh-CN" sz="2000" b="1" dirty="0" smtClean="0"/>
              <a:t>G</a:t>
            </a:r>
            <a:r>
              <a:rPr lang="en-US" altLang="zh-CN" sz="2000" b="1" baseline="-25000" dirty="0" smtClean="0"/>
              <a:t>1</a:t>
            </a:r>
            <a:r>
              <a:rPr lang="en-US" altLang="zh-CN" sz="2000" b="1" dirty="0" smtClean="0"/>
              <a:t>+P</a:t>
            </a:r>
            <a:r>
              <a:rPr lang="en-US" altLang="zh-CN" sz="2000" b="1" baseline="-25000" dirty="0" smtClean="0"/>
              <a:t>4</a:t>
            </a:r>
            <a:r>
              <a:rPr lang="en-US" altLang="zh-CN" sz="2000" b="1" dirty="0" smtClean="0"/>
              <a:t> </a:t>
            </a:r>
            <a:r>
              <a:rPr lang="en-US" altLang="zh-CN" sz="2000" b="1" dirty="0"/>
              <a:t>P</a:t>
            </a:r>
            <a:r>
              <a:rPr lang="en-US" altLang="zh-CN" sz="2000" b="1" baseline="-25000" dirty="0"/>
              <a:t>3</a:t>
            </a:r>
            <a:r>
              <a:rPr lang="en-US" altLang="zh-CN" sz="2000" b="1" dirty="0"/>
              <a:t>P</a:t>
            </a:r>
            <a:r>
              <a:rPr lang="en-US" altLang="zh-CN" sz="2000" b="1" baseline="-25000" dirty="0"/>
              <a:t>2</a:t>
            </a:r>
            <a:r>
              <a:rPr lang="en-US" altLang="zh-CN" sz="2000" b="1" dirty="0"/>
              <a:t>P</a:t>
            </a:r>
            <a:r>
              <a:rPr lang="en-US" altLang="zh-CN" sz="2000" b="1" baseline="-25000" dirty="0"/>
              <a:t>1</a:t>
            </a:r>
            <a:r>
              <a:rPr lang="en-US" altLang="zh-CN" sz="2000" b="1" dirty="0"/>
              <a:t>C</a:t>
            </a:r>
            <a:r>
              <a:rPr lang="en-US" altLang="zh-CN" sz="2000" b="1" baseline="-25000" dirty="0"/>
              <a:t>0</a:t>
            </a:r>
          </a:p>
          <a:p>
            <a:endParaRPr lang="zh-CN" altLang="en-US" sz="2000" dirty="0"/>
          </a:p>
        </p:txBody>
      </p:sp>
      <p:sp>
        <p:nvSpPr>
          <p:cNvPr id="4" name="矩形 3"/>
          <p:cNvSpPr/>
          <p:nvPr/>
        </p:nvSpPr>
        <p:spPr>
          <a:xfrm>
            <a:off x="5922844" y="3980777"/>
            <a:ext cx="3537680" cy="757130"/>
          </a:xfrm>
          <a:prstGeom prst="rect">
            <a:avLst/>
          </a:prstGeom>
        </p:spPr>
        <p:txBody>
          <a:bodyPr wrap="square">
            <a:spAutoFit/>
          </a:bodyPr>
          <a:lstStyle/>
          <a:p>
            <a:pPr>
              <a:lnSpc>
                <a:spcPct val="90000"/>
              </a:lnSpc>
            </a:pPr>
            <a:r>
              <a:rPr lang="zh-CN" altLang="en-US" sz="2400" dirty="0">
                <a:solidFill>
                  <a:srgbClr val="FF0000"/>
                </a:solidFill>
                <a:latin typeface="+mn-ea"/>
              </a:rPr>
              <a:t> </a:t>
            </a:r>
            <a:r>
              <a:rPr lang="zh-CN" altLang="en-US" sz="2400" dirty="0" smtClean="0">
                <a:solidFill>
                  <a:srgbClr val="FF0000"/>
                </a:solidFill>
                <a:latin typeface="+mn-ea"/>
              </a:rPr>
              <a:t>进位传递函数 </a:t>
            </a:r>
            <a:r>
              <a:rPr lang="en-US" altLang="zh-CN" sz="2400" dirty="0" smtClean="0">
                <a:solidFill>
                  <a:srgbClr val="FF0000"/>
                </a:solidFill>
                <a:latin typeface="+mn-ea"/>
              </a:rPr>
              <a:t>P</a:t>
            </a:r>
            <a:r>
              <a:rPr lang="en-US" altLang="zh-CN" sz="2400" baseline="-25000" dirty="0" smtClean="0">
                <a:solidFill>
                  <a:srgbClr val="FF0000"/>
                </a:solidFill>
                <a:latin typeface="+mn-ea"/>
              </a:rPr>
              <a:t>i</a:t>
            </a:r>
            <a:r>
              <a:rPr lang="en-US" altLang="zh-CN" sz="2400" dirty="0" smtClean="0">
                <a:solidFill>
                  <a:srgbClr val="FF0000"/>
                </a:solidFill>
                <a:latin typeface="+mn-ea"/>
              </a:rPr>
              <a:t>=</a:t>
            </a:r>
            <a:r>
              <a:rPr lang="en-US" altLang="zh-CN" sz="2400" dirty="0" err="1" smtClean="0">
                <a:solidFill>
                  <a:srgbClr val="FF0000"/>
                </a:solidFill>
                <a:latin typeface="+mn-ea"/>
              </a:rPr>
              <a:t>A</a:t>
            </a:r>
            <a:r>
              <a:rPr lang="en-US" altLang="zh-CN" sz="2400" baseline="-25000" dirty="0" err="1" smtClean="0">
                <a:solidFill>
                  <a:srgbClr val="FF0000"/>
                </a:solidFill>
                <a:latin typeface="+mn-ea"/>
              </a:rPr>
              <a:t>i</a:t>
            </a:r>
            <a:r>
              <a:rPr lang="en-US" altLang="zh-CN" sz="2400" dirty="0" err="1" smtClean="0">
                <a:solidFill>
                  <a:srgbClr val="FF0000"/>
                </a:solidFill>
                <a:latin typeface="+mn-ea"/>
              </a:rPr>
              <a:t>+B</a:t>
            </a:r>
            <a:r>
              <a:rPr lang="en-US" altLang="zh-CN" sz="2400" baseline="-25000" dirty="0" err="1" smtClean="0">
                <a:solidFill>
                  <a:srgbClr val="FF0000"/>
                </a:solidFill>
                <a:latin typeface="+mn-ea"/>
              </a:rPr>
              <a:t>i</a:t>
            </a:r>
            <a:endParaRPr lang="en-US" altLang="zh-CN" sz="2400" baseline="-25000" dirty="0" smtClean="0">
              <a:solidFill>
                <a:srgbClr val="FF0000"/>
              </a:solidFill>
              <a:latin typeface="+mn-ea"/>
            </a:endParaRPr>
          </a:p>
          <a:p>
            <a:pPr>
              <a:lnSpc>
                <a:spcPct val="90000"/>
              </a:lnSpc>
            </a:pPr>
            <a:r>
              <a:rPr lang="zh-CN" altLang="en-US" sz="2400" dirty="0" smtClean="0">
                <a:solidFill>
                  <a:srgbClr val="FF0000"/>
                </a:solidFill>
                <a:latin typeface="+mn-ea"/>
              </a:rPr>
              <a:t> 进位产生函数 </a:t>
            </a:r>
            <a:r>
              <a:rPr lang="en-US" altLang="zh-CN" sz="2400" dirty="0" err="1" smtClean="0">
                <a:solidFill>
                  <a:srgbClr val="FF0000"/>
                </a:solidFill>
                <a:latin typeface="+mn-ea"/>
              </a:rPr>
              <a:t>G</a:t>
            </a:r>
            <a:r>
              <a:rPr lang="en-US" altLang="zh-CN" sz="2400" baseline="-25000" dirty="0" err="1" smtClean="0">
                <a:solidFill>
                  <a:srgbClr val="FF0000"/>
                </a:solidFill>
                <a:latin typeface="+mn-ea"/>
              </a:rPr>
              <a:t>i</a:t>
            </a:r>
            <a:r>
              <a:rPr lang="en-US" altLang="zh-CN" sz="2400" dirty="0" smtClean="0">
                <a:solidFill>
                  <a:srgbClr val="FF0000"/>
                </a:solidFill>
                <a:latin typeface="+mn-ea"/>
              </a:rPr>
              <a:t>=A</a:t>
            </a:r>
            <a:r>
              <a:rPr lang="en-US" altLang="zh-CN" sz="2400" baseline="-25000" dirty="0" smtClean="0">
                <a:solidFill>
                  <a:srgbClr val="FF0000"/>
                </a:solidFill>
                <a:latin typeface="+mn-ea"/>
              </a:rPr>
              <a:t>i</a:t>
            </a:r>
            <a:r>
              <a:rPr lang="zh-CN" altLang="en-US" sz="2400" dirty="0" smtClean="0">
                <a:solidFill>
                  <a:srgbClr val="FF0000"/>
                </a:solidFill>
                <a:latin typeface="+mn-ea"/>
              </a:rPr>
              <a:t>•</a:t>
            </a:r>
            <a:r>
              <a:rPr lang="en-US" altLang="zh-CN" sz="2400" dirty="0" smtClean="0">
                <a:solidFill>
                  <a:srgbClr val="FF0000"/>
                </a:solidFill>
                <a:latin typeface="+mn-ea"/>
              </a:rPr>
              <a:t>B</a:t>
            </a:r>
            <a:r>
              <a:rPr lang="en-US" altLang="zh-CN" sz="2400" baseline="-25000" dirty="0" smtClean="0">
                <a:solidFill>
                  <a:srgbClr val="FF0000"/>
                </a:solidFill>
                <a:latin typeface="+mn-ea"/>
              </a:rPr>
              <a:t>i</a:t>
            </a:r>
            <a:endParaRPr lang="zh-CN" altLang="en-US" sz="2400" baseline="-25000" dirty="0">
              <a:solidFill>
                <a:srgbClr val="FF0000"/>
              </a:solidFill>
              <a:latin typeface="+mn-ea"/>
            </a:endParaRPr>
          </a:p>
        </p:txBody>
      </p:sp>
    </p:spTree>
    <p:extLst>
      <p:ext uri="{BB962C8B-B14F-4D97-AF65-F5344CB8AC3E}">
        <p14:creationId xmlns:p14="http://schemas.microsoft.com/office/powerpoint/2010/main" val="3965653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F03F958-AE97-4130-8476-A73A6DA840B9}"/>
              </a:ext>
            </a:extLst>
          </p:cNvPr>
          <p:cNvSpPr/>
          <p:nvPr/>
        </p:nvSpPr>
        <p:spPr>
          <a:xfrm>
            <a:off x="0" y="4635500"/>
            <a:ext cx="12192000" cy="222250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CF01750-7A0D-4169-A63B-6877571FDD0D}"/>
              </a:ext>
            </a:extLst>
          </p:cNvPr>
          <p:cNvSpPr txBox="1"/>
          <p:nvPr/>
        </p:nvSpPr>
        <p:spPr>
          <a:xfrm>
            <a:off x="0" y="2658204"/>
            <a:ext cx="12191999" cy="757130"/>
          </a:xfrm>
          <a:prstGeom prst="rect">
            <a:avLst/>
          </a:prstGeom>
          <a:noFill/>
        </p:spPr>
        <p:txBody>
          <a:bodyPr wrap="square" rtlCol="0" anchor="ctr">
            <a:spAutoFit/>
          </a:bodyPr>
          <a:lstStyle/>
          <a:p>
            <a:pPr algn="ctr">
              <a:lnSpc>
                <a:spcPct val="120000"/>
              </a:lnSpc>
            </a:pPr>
            <a:r>
              <a:rPr lang="en-US" altLang="zh-CN" sz="3600" b="1" spc="300" dirty="0" smtClean="0">
                <a:latin typeface="+mj-ea"/>
                <a:ea typeface="+mj-ea"/>
              </a:rPr>
              <a:t>9.2 </a:t>
            </a:r>
            <a:r>
              <a:rPr lang="zh-CN" altLang="en-US" sz="3600" b="1" spc="300" dirty="0">
                <a:latin typeface="+mj-ea"/>
                <a:ea typeface="+mj-ea"/>
              </a:rPr>
              <a:t>三态门、编码器与</a:t>
            </a:r>
            <a:r>
              <a:rPr lang="zh-CN" altLang="en-US" sz="3600" b="1" spc="300" dirty="0" smtClean="0">
                <a:latin typeface="+mj-ea"/>
                <a:ea typeface="+mj-ea"/>
              </a:rPr>
              <a:t>译码器</a:t>
            </a:r>
            <a:endParaRPr lang="zh-CN" altLang="en-US" sz="3600" b="1" spc="300" dirty="0">
              <a:latin typeface="+mj-ea"/>
              <a:ea typeface="+mj-ea"/>
            </a:endParaRPr>
          </a:p>
        </p:txBody>
      </p:sp>
      <p:sp>
        <p:nvSpPr>
          <p:cNvPr id="21" name="矩形 20">
            <a:extLst>
              <a:ext uri="{FF2B5EF4-FFF2-40B4-BE49-F238E27FC236}">
                <a16:creationId xmlns:a16="http://schemas.microsoft.com/office/drawing/2014/main" id="{51BE9768-DA90-4E91-9EB2-FBCB00DC3F09}"/>
              </a:ext>
            </a:extLst>
          </p:cNvPr>
          <p:cNvSpPr/>
          <p:nvPr/>
        </p:nvSpPr>
        <p:spPr>
          <a:xfrm>
            <a:off x="1" y="3489199"/>
            <a:ext cx="12191998" cy="369332"/>
          </a:xfrm>
          <a:prstGeom prst="rect">
            <a:avLst/>
          </a:prstGeom>
        </p:spPr>
        <p:txBody>
          <a:bodyPr wrap="square">
            <a:spAutoFit/>
          </a:bodyPr>
          <a:lstStyle/>
          <a:p>
            <a:pPr algn="ctr"/>
            <a:r>
              <a:rPr lang="en-US" altLang="zh-CN" b="1" dirty="0">
                <a:cs typeface="Arial" panose="020B0604020202020204" pitchFamily="34" charset="0"/>
              </a:rPr>
              <a:t>Three state gate, encoder and decoder</a:t>
            </a:r>
          </a:p>
        </p:txBody>
      </p:sp>
      <p:sp>
        <p:nvSpPr>
          <p:cNvPr id="2" name="矩形 1"/>
          <p:cNvSpPr/>
          <p:nvPr/>
        </p:nvSpPr>
        <p:spPr>
          <a:xfrm>
            <a:off x="2276100" y="721268"/>
            <a:ext cx="6878806" cy="1477328"/>
          </a:xfrm>
          <a:prstGeom prst="rect">
            <a:avLst/>
          </a:prstGeom>
        </p:spPr>
        <p:txBody>
          <a:bodyPr wrap="none">
            <a:spAutoFit/>
          </a:bodyPr>
          <a:lstStyle/>
          <a:p>
            <a:r>
              <a:rPr lang="zh-CN" altLang="en-US" dirty="0" smtClean="0">
                <a:solidFill>
                  <a:srgbClr val="FF0000"/>
                </a:solidFill>
                <a:latin typeface="+mn-ea"/>
              </a:rPr>
              <a:t>组合逻辑模块（类似于积木的模块）：有特定功能的组合逻辑电路</a:t>
            </a:r>
            <a:endParaRPr lang="en-US" altLang="zh-CN" dirty="0" smtClean="0">
              <a:solidFill>
                <a:srgbClr val="FF0000"/>
              </a:solidFill>
              <a:latin typeface="+mn-ea"/>
            </a:endParaRPr>
          </a:p>
          <a:p>
            <a:endParaRPr lang="en-US" altLang="zh-CN" dirty="0">
              <a:solidFill>
                <a:srgbClr val="FF0000"/>
              </a:solidFill>
              <a:latin typeface="+mn-ea"/>
            </a:endParaRPr>
          </a:p>
          <a:p>
            <a:r>
              <a:rPr lang="zh-CN" altLang="en-US" dirty="0" smtClean="0">
                <a:solidFill>
                  <a:srgbClr val="FF0000"/>
                </a:solidFill>
                <a:latin typeface="+mn-ea"/>
              </a:rPr>
              <a:t>电路可以由逻辑门电路组成</a:t>
            </a:r>
            <a:endParaRPr lang="en-US" altLang="zh-CN" dirty="0" smtClean="0">
              <a:solidFill>
                <a:srgbClr val="FF0000"/>
              </a:solidFill>
              <a:latin typeface="+mn-ea"/>
            </a:endParaRPr>
          </a:p>
          <a:p>
            <a:endParaRPr lang="en-US" altLang="zh-CN" dirty="0">
              <a:solidFill>
                <a:srgbClr val="FF0000"/>
              </a:solidFill>
              <a:latin typeface="+mn-ea"/>
            </a:endParaRPr>
          </a:p>
          <a:p>
            <a:r>
              <a:rPr lang="en-US" altLang="zh-CN" dirty="0" smtClean="0"/>
              <a:t>MSI</a:t>
            </a:r>
            <a:r>
              <a:rPr lang="zh-CN" altLang="en-US" dirty="0" smtClean="0"/>
              <a:t>（中等规模的集成电路）</a:t>
            </a:r>
            <a:endParaRPr lang="zh-CN" altLang="en-US" dirty="0"/>
          </a:p>
        </p:txBody>
      </p:sp>
    </p:spTree>
    <p:extLst>
      <p:ext uri="{BB962C8B-B14F-4D97-AF65-F5344CB8AC3E}">
        <p14:creationId xmlns:p14="http://schemas.microsoft.com/office/powerpoint/2010/main" val="2817899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133741EB-95A0-4FB3-9412-0EC032FA2EFF}"/>
              </a:ext>
            </a:extLst>
          </p:cNvPr>
          <p:cNvSpPr/>
          <p:nvPr/>
        </p:nvSpPr>
        <p:spPr>
          <a:xfrm>
            <a:off x="0" y="0"/>
            <a:ext cx="4686300" cy="685800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7898E69-4416-4B0D-8E2B-3CCBF0BB0EAE}"/>
              </a:ext>
            </a:extLst>
          </p:cNvPr>
          <p:cNvSpPr txBox="1"/>
          <p:nvPr/>
        </p:nvSpPr>
        <p:spPr>
          <a:xfrm>
            <a:off x="0" y="1089025"/>
            <a:ext cx="4686300" cy="276998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rPr>
              <a:t>第 </a:t>
            </a:r>
            <a:r>
              <a:rPr kumimoji="0" lang="en-US" altLang="zh-CN" sz="6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rPr>
              <a:t>9</a:t>
            </a:r>
            <a:r>
              <a:rPr kumimoji="0" lang="zh-CN" altLang="en-US" sz="6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rPr>
              <a:t>章</a:t>
            </a:r>
            <a:endParaRPr kumimoji="0" lang="en-US" altLang="zh-CN" sz="6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60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endParaRPr>
          </a:p>
          <a:p>
            <a:pPr lvl="0" algn="ctr">
              <a:defRPr/>
            </a:pPr>
            <a:r>
              <a:rPr lang="zh-CN" altLang="en-US" sz="5400" dirty="0" smtClean="0">
                <a:solidFill>
                  <a:schemeClr val="bg1"/>
                </a:solidFill>
                <a:effectLst>
                  <a:outerShdw blurRad="38100" dist="38100" dir="2700000" algn="tl">
                    <a:srgbClr val="000000">
                      <a:alpha val="43137"/>
                    </a:srgbClr>
                  </a:outerShdw>
                </a:effectLst>
                <a:latin typeface="Impact" panose="020B0806030902050204" pitchFamily="34" charset="0"/>
                <a:ea typeface="Kozuka Gothic Pro M" panose="020B0700000000000000" pitchFamily="34" charset="-128"/>
              </a:rPr>
              <a:t>组合逻辑电路</a:t>
            </a:r>
            <a:endParaRPr kumimoji="0" lang="zh-CN" altLang="en-US" sz="5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Impact" panose="020B0806030902050204" pitchFamily="34" charset="0"/>
              <a:ea typeface="Kozuka Gothic Pro M" panose="020B0700000000000000" pitchFamily="34" charset="-128"/>
            </a:endParaRPr>
          </a:p>
        </p:txBody>
      </p:sp>
      <p:sp>
        <p:nvSpPr>
          <p:cNvPr id="16" name="文本框 13">
            <a:extLst>
              <a:ext uri="{FF2B5EF4-FFF2-40B4-BE49-F238E27FC236}">
                <a16:creationId xmlns:a16="http://schemas.microsoft.com/office/drawing/2014/main" id="{4B5EE495-E862-4E47-88C1-8F832DC98F1A}"/>
              </a:ext>
            </a:extLst>
          </p:cNvPr>
          <p:cNvSpPr txBox="1">
            <a:spLocks noChangeArrowheads="1"/>
          </p:cNvSpPr>
          <p:nvPr/>
        </p:nvSpPr>
        <p:spPr bwMode="auto">
          <a:xfrm>
            <a:off x="5810770" y="1415597"/>
            <a:ext cx="52229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lvl="0">
              <a:defRPr/>
            </a:pPr>
            <a:r>
              <a:rPr kumimoji="0" lang="en-US" altLang="zh-CN" sz="3200" b="0" i="0" u="none" strike="noStrike" kern="1200" cap="none" spc="0" normalizeH="0" baseline="0" noProof="0" dirty="0" smtClean="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rPr>
              <a:t>9.1 </a:t>
            </a:r>
            <a:r>
              <a:rPr lang="zh-CN" altLang="en-US" sz="3200" dirty="0" smtClean="0">
                <a:solidFill>
                  <a:schemeClr val="tx1"/>
                </a:solidFill>
                <a:latin typeface="Impact" panose="020B0806030902050204" pitchFamily="34" charset="0"/>
              </a:rPr>
              <a:t>组合逻辑电路</a:t>
            </a:r>
            <a:r>
              <a:rPr lang="zh-CN" altLang="en-US" sz="3200" dirty="0">
                <a:solidFill>
                  <a:schemeClr val="tx1"/>
                </a:solidFill>
                <a:latin typeface="Impact" panose="020B0806030902050204" pitchFamily="34" charset="0"/>
              </a:rPr>
              <a:t>分析和设计</a:t>
            </a:r>
          </a:p>
        </p:txBody>
      </p:sp>
      <p:sp>
        <p:nvSpPr>
          <p:cNvPr id="20" name="文本框 13">
            <a:extLst>
              <a:ext uri="{FF2B5EF4-FFF2-40B4-BE49-F238E27FC236}">
                <a16:creationId xmlns:a16="http://schemas.microsoft.com/office/drawing/2014/main" id="{D81A72D2-7B59-42EF-9D7E-1734D6778936}"/>
              </a:ext>
            </a:extLst>
          </p:cNvPr>
          <p:cNvSpPr txBox="1">
            <a:spLocks noChangeArrowheads="1"/>
          </p:cNvSpPr>
          <p:nvPr/>
        </p:nvSpPr>
        <p:spPr bwMode="auto">
          <a:xfrm>
            <a:off x="5810770" y="2466563"/>
            <a:ext cx="52725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lvl="0">
              <a:defRPr/>
            </a:pPr>
            <a:r>
              <a:rPr kumimoji="0" lang="en-US" altLang="zh-CN" sz="3200" b="0" i="0" u="none" strike="noStrike" kern="1200" cap="none" spc="0" normalizeH="0" baseline="0" noProof="0" dirty="0" smtClean="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rPr>
              <a:t>9.2 </a:t>
            </a:r>
            <a:r>
              <a:rPr lang="zh-CN" altLang="en-US" sz="3200" dirty="0" smtClean="0">
                <a:solidFill>
                  <a:schemeClr val="tx1"/>
                </a:solidFill>
                <a:latin typeface="Impact" panose="020B0806030902050204" pitchFamily="34" charset="0"/>
              </a:rPr>
              <a:t>三态</a:t>
            </a:r>
            <a:r>
              <a:rPr lang="zh-CN" altLang="en-US" sz="3200" dirty="0">
                <a:solidFill>
                  <a:schemeClr val="tx1"/>
                </a:solidFill>
                <a:latin typeface="Impact" panose="020B0806030902050204" pitchFamily="34" charset="0"/>
              </a:rPr>
              <a:t>门、编码器与译码器</a:t>
            </a:r>
            <a:endParaRPr kumimoji="0" lang="zh-CN" altLang="en-US"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endParaRPr>
          </a:p>
        </p:txBody>
      </p:sp>
      <p:sp>
        <p:nvSpPr>
          <p:cNvPr id="24" name="文本框 13">
            <a:extLst>
              <a:ext uri="{FF2B5EF4-FFF2-40B4-BE49-F238E27FC236}">
                <a16:creationId xmlns:a16="http://schemas.microsoft.com/office/drawing/2014/main" id="{5ACBE520-18B7-458E-928F-B9A56E496C56}"/>
              </a:ext>
            </a:extLst>
          </p:cNvPr>
          <p:cNvSpPr txBox="1">
            <a:spLocks noChangeArrowheads="1"/>
          </p:cNvSpPr>
          <p:nvPr/>
        </p:nvSpPr>
        <p:spPr bwMode="auto">
          <a:xfrm>
            <a:off x="5810770" y="3517529"/>
            <a:ext cx="52838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lvl="0">
              <a:defRPr/>
            </a:pPr>
            <a:r>
              <a:rPr kumimoji="0" lang="en-US" altLang="zh-CN" sz="3200" b="0" i="0" u="none" strike="noStrike" kern="1200" cap="none" spc="0" normalizeH="0" baseline="0" noProof="0" dirty="0" smtClean="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rPr>
              <a:t>9.3 </a:t>
            </a:r>
            <a:r>
              <a:rPr lang="zh-CN" altLang="en-US" sz="3200" dirty="0" smtClean="0">
                <a:solidFill>
                  <a:schemeClr val="tx1"/>
                </a:solidFill>
                <a:latin typeface="Impact" panose="020B0806030902050204" pitchFamily="34" charset="0"/>
              </a:rPr>
              <a:t>数据</a:t>
            </a:r>
            <a:r>
              <a:rPr lang="zh-CN" altLang="en-US" sz="3200" dirty="0">
                <a:solidFill>
                  <a:schemeClr val="tx1"/>
                </a:solidFill>
                <a:latin typeface="Impact" panose="020B0806030902050204" pitchFamily="34" charset="0"/>
              </a:rPr>
              <a:t>选择器与数值比较器</a:t>
            </a:r>
            <a:endParaRPr kumimoji="0" lang="zh-CN" altLang="en-US"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endParaRPr>
          </a:p>
        </p:txBody>
      </p:sp>
      <p:sp>
        <p:nvSpPr>
          <p:cNvPr id="28" name="文本框 13">
            <a:extLst>
              <a:ext uri="{FF2B5EF4-FFF2-40B4-BE49-F238E27FC236}">
                <a16:creationId xmlns:a16="http://schemas.microsoft.com/office/drawing/2014/main" id="{FB554AFD-6101-4497-BD0C-8E8E8B706FAD}"/>
              </a:ext>
            </a:extLst>
          </p:cNvPr>
          <p:cNvSpPr txBox="1">
            <a:spLocks noChangeArrowheads="1"/>
          </p:cNvSpPr>
          <p:nvPr/>
        </p:nvSpPr>
        <p:spPr bwMode="auto">
          <a:xfrm>
            <a:off x="5810770" y="4524534"/>
            <a:ext cx="19880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lvl="0">
              <a:defRPr/>
            </a:pPr>
            <a:r>
              <a:rPr kumimoji="0" lang="en-US" altLang="zh-CN" sz="3200" b="0" i="0" u="none" strike="noStrike" kern="1200" cap="none" spc="0" normalizeH="0" baseline="0" noProof="0" dirty="0" smtClean="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rPr>
              <a:t>9.4 </a:t>
            </a:r>
            <a:r>
              <a:rPr lang="zh-CN" altLang="en-US" sz="3200" dirty="0" smtClean="0">
                <a:solidFill>
                  <a:schemeClr val="tx1"/>
                </a:solidFill>
                <a:latin typeface="Impact" panose="020B0806030902050204" pitchFamily="34" charset="0"/>
              </a:rPr>
              <a:t>加法器</a:t>
            </a:r>
            <a:endParaRPr kumimoji="0" lang="zh-CN" altLang="en-US" sz="3200" b="0" i="0" u="none" strike="noStrike" kern="1200" cap="none" spc="0" normalizeH="0" baseline="0" noProof="0" dirty="0">
              <a:ln>
                <a:noFill/>
              </a:ln>
              <a:solidFill>
                <a:schemeClr val="tx1"/>
              </a:solidFill>
              <a:effectLst/>
              <a:uLnTx/>
              <a:uFillTx/>
              <a:latin typeface="Impact" panose="020B0806030902050204" pitchFamily="34" charset="0"/>
              <a:ea typeface="SimSun-ExtB" panose="02010609060101010101" pitchFamily="49" charset="-122"/>
              <a:cs typeface="Arial" panose="020B0604020202020204" pitchFamily="34" charset="0"/>
            </a:endParaRPr>
          </a:p>
        </p:txBody>
      </p:sp>
    </p:spTree>
    <p:extLst>
      <p:ext uri="{BB962C8B-B14F-4D97-AF65-F5344CB8AC3E}">
        <p14:creationId xmlns:p14="http://schemas.microsoft.com/office/powerpoint/2010/main" val="4085727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9.2.1 </a:t>
            </a:r>
            <a:r>
              <a:rPr lang="zh-CN" altLang="en-US" sz="2400" b="1" spc="300" dirty="0">
                <a:latin typeface="+mj-ea"/>
                <a:ea typeface="+mj-ea"/>
              </a:rPr>
              <a:t>三态门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75874" y="1039336"/>
            <a:ext cx="10312826" cy="1015663"/>
          </a:xfrm>
          <a:prstGeom prst="rect">
            <a:avLst/>
          </a:prstGeom>
        </p:spPr>
        <p:txBody>
          <a:bodyPr wrap="square">
            <a:spAutoFit/>
          </a:bodyPr>
          <a:lstStyle/>
          <a:p>
            <a:pPr indent="266700" algn="just">
              <a:spcAft>
                <a:spcPts val="0"/>
              </a:spcAft>
            </a:pPr>
            <a:r>
              <a:rPr lang="zh-CN" altLang="zh-CN" sz="2000" dirty="0">
                <a:solidFill>
                  <a:srgbClr val="2D1DA3"/>
                </a:solidFill>
                <a:latin typeface="+mn-ea"/>
                <a:cs typeface="Times New Roman" panose="02020603050405020304" pitchFamily="18" charset="0"/>
              </a:rPr>
              <a:t>三态门（</a:t>
            </a:r>
            <a:r>
              <a:rPr lang="en-US" altLang="zh-CN" sz="2000" dirty="0">
                <a:solidFill>
                  <a:srgbClr val="2D1DA3"/>
                </a:solidFill>
                <a:latin typeface="+mn-ea"/>
                <a:cs typeface="Times New Roman" panose="02020603050405020304" pitchFamily="18" charset="0"/>
              </a:rPr>
              <a:t>Three-state gate</a:t>
            </a:r>
            <a:r>
              <a:rPr lang="zh-CN" altLang="zh-CN" sz="2000" dirty="0">
                <a:solidFill>
                  <a:srgbClr val="2D1DA3"/>
                </a:solidFill>
                <a:latin typeface="+mn-ea"/>
                <a:cs typeface="Times New Roman" panose="02020603050405020304" pitchFamily="18" charset="0"/>
              </a:rPr>
              <a:t>）是一种重要的总线接口电路。三态指其输出既可以是一般二值逻辑电路，即正常的高电平（逻辑</a:t>
            </a:r>
            <a:r>
              <a:rPr lang="en-US" altLang="zh-CN" sz="2000" dirty="0">
                <a:solidFill>
                  <a:srgbClr val="2D1DA3"/>
                </a:solidFill>
                <a:latin typeface="+mn-ea"/>
                <a:cs typeface="Times New Roman" panose="02020603050405020304" pitchFamily="18" charset="0"/>
              </a:rPr>
              <a:t>1</a:t>
            </a:r>
            <a:r>
              <a:rPr lang="zh-CN" altLang="zh-CN" sz="2000" dirty="0">
                <a:solidFill>
                  <a:srgbClr val="2D1DA3"/>
                </a:solidFill>
                <a:latin typeface="+mn-ea"/>
                <a:cs typeface="Times New Roman" panose="02020603050405020304" pitchFamily="18" charset="0"/>
              </a:rPr>
              <a:t>）或低电平（逻辑</a:t>
            </a:r>
            <a:r>
              <a:rPr lang="en-US" altLang="zh-CN" sz="2000" dirty="0">
                <a:solidFill>
                  <a:srgbClr val="2D1DA3"/>
                </a:solidFill>
                <a:latin typeface="+mn-ea"/>
                <a:cs typeface="Times New Roman" panose="02020603050405020304" pitchFamily="18" charset="0"/>
              </a:rPr>
              <a:t>0</a:t>
            </a:r>
            <a:r>
              <a:rPr lang="zh-CN" altLang="zh-CN" sz="2000" dirty="0">
                <a:solidFill>
                  <a:srgbClr val="2D1DA3"/>
                </a:solidFill>
                <a:latin typeface="+mn-ea"/>
                <a:cs typeface="Times New Roman" panose="02020603050405020304" pitchFamily="18" charset="0"/>
              </a:rPr>
              <a:t>），又可以保持特有的高阻抗状态（简称高阻态），高阻态相当于隔断状态（电阻很大，相当于开路）。</a:t>
            </a:r>
          </a:p>
        </p:txBody>
      </p:sp>
      <p:pic>
        <p:nvPicPr>
          <p:cNvPr id="12" name="图片 11"/>
          <p:cNvPicPr/>
          <p:nvPr/>
        </p:nvPicPr>
        <p:blipFill rotWithShape="1">
          <a:blip r:embed="rId3"/>
          <a:srcRect t="26928" r="56517" b="26025"/>
          <a:stretch/>
        </p:blipFill>
        <p:spPr>
          <a:xfrm>
            <a:off x="9544051" y="3269191"/>
            <a:ext cx="1949449" cy="1417109"/>
          </a:xfrm>
          <a:prstGeom prst="rect">
            <a:avLst/>
          </a:prstGeom>
        </p:spPr>
      </p:pic>
      <p:grpSp>
        <p:nvGrpSpPr>
          <p:cNvPr id="21" name="组合 20"/>
          <p:cNvGrpSpPr/>
          <p:nvPr/>
        </p:nvGrpSpPr>
        <p:grpSpPr>
          <a:xfrm>
            <a:off x="728415" y="2600854"/>
            <a:ext cx="3145085" cy="2753781"/>
            <a:chOff x="728415" y="2300819"/>
            <a:chExt cx="3145085" cy="2753781"/>
          </a:xfrm>
        </p:grpSpPr>
        <p:pic>
          <p:nvPicPr>
            <p:cNvPr id="11" name="图片 10"/>
            <p:cNvPicPr/>
            <p:nvPr/>
          </p:nvPicPr>
          <p:blipFill rotWithShape="1">
            <a:blip r:embed="rId3"/>
            <a:srcRect l="42022"/>
            <a:stretch/>
          </p:blipFill>
          <p:spPr>
            <a:xfrm>
              <a:off x="728415" y="2300819"/>
              <a:ext cx="3145085" cy="2753781"/>
            </a:xfrm>
            <a:prstGeom prst="rect">
              <a:avLst/>
            </a:prstGeom>
          </p:spPr>
        </p:pic>
        <p:sp>
          <p:nvSpPr>
            <p:cNvPr id="16" name="矩形 15"/>
            <p:cNvSpPr/>
            <p:nvPr/>
          </p:nvSpPr>
          <p:spPr>
            <a:xfrm>
              <a:off x="1748051" y="2300819"/>
              <a:ext cx="646331" cy="369332"/>
            </a:xfrm>
            <a:prstGeom prst="rect">
              <a:avLst/>
            </a:prstGeom>
          </p:spPr>
          <p:txBody>
            <a:bodyPr wrap="none">
              <a:spAutoFit/>
            </a:bodyPr>
            <a:lstStyle/>
            <a:p>
              <a:r>
                <a:rPr lang="zh-CN" altLang="en-US" b="1" dirty="0" smtClean="0">
                  <a:solidFill>
                    <a:srgbClr val="FF0000"/>
                  </a:solidFill>
                  <a:latin typeface="+mn-ea"/>
                  <a:cs typeface="Times New Roman" panose="02020603050405020304" pitchFamily="18" charset="0"/>
                </a:rPr>
                <a:t>与非</a:t>
              </a:r>
              <a:endParaRPr lang="zh-CN" altLang="en-US" b="1" dirty="0">
                <a:solidFill>
                  <a:srgbClr val="FF0000"/>
                </a:solidFill>
              </a:endParaRPr>
            </a:p>
          </p:txBody>
        </p:sp>
        <p:sp>
          <p:nvSpPr>
            <p:cNvPr id="17" name="矩形 16"/>
            <p:cNvSpPr/>
            <p:nvPr/>
          </p:nvSpPr>
          <p:spPr>
            <a:xfrm>
              <a:off x="1748050" y="4573059"/>
              <a:ext cx="646331" cy="369332"/>
            </a:xfrm>
            <a:prstGeom prst="rect">
              <a:avLst/>
            </a:prstGeom>
            <a:solidFill>
              <a:schemeClr val="bg1"/>
            </a:solidFill>
          </p:spPr>
          <p:txBody>
            <a:bodyPr wrap="none">
              <a:spAutoFit/>
            </a:bodyPr>
            <a:lstStyle/>
            <a:p>
              <a:r>
                <a:rPr lang="zh-CN" altLang="en-US" b="1" dirty="0" smtClean="0">
                  <a:solidFill>
                    <a:srgbClr val="FF0000"/>
                  </a:solidFill>
                  <a:latin typeface="+mn-ea"/>
                  <a:cs typeface="Times New Roman" panose="02020603050405020304" pitchFamily="18" charset="0"/>
                </a:rPr>
                <a:t>或非</a:t>
              </a:r>
              <a:endParaRPr lang="zh-CN" altLang="en-US" b="1" dirty="0">
                <a:solidFill>
                  <a:srgbClr val="FF0000"/>
                </a:solidFill>
              </a:endParaRPr>
            </a:p>
          </p:txBody>
        </p:sp>
      </p:grpSp>
      <p:graphicFrame>
        <p:nvGraphicFramePr>
          <p:cNvPr id="22" name="表格 21"/>
          <p:cNvGraphicFramePr>
            <a:graphicFrameLocks noGrp="1"/>
          </p:cNvGraphicFramePr>
          <p:nvPr>
            <p:extLst>
              <p:ext uri="{D42A27DB-BD31-4B8C-83A1-F6EECF244321}">
                <p14:modId xmlns:p14="http://schemas.microsoft.com/office/powerpoint/2010/main" val="2371214981"/>
              </p:ext>
            </p:extLst>
          </p:nvPr>
        </p:nvGraphicFramePr>
        <p:xfrm>
          <a:off x="4352924" y="2892424"/>
          <a:ext cx="4765675" cy="2522856"/>
        </p:xfrm>
        <a:graphic>
          <a:graphicData uri="http://schemas.openxmlformats.org/drawingml/2006/table">
            <a:tbl>
              <a:tblPr firstRow="1" bandRow="1">
                <a:tableStyleId>{00A15C55-8517-42AA-B614-E9B94910E393}</a:tableStyleId>
              </a:tblPr>
              <a:tblGrid>
                <a:gridCol w="953135">
                  <a:extLst>
                    <a:ext uri="{9D8B030D-6E8A-4147-A177-3AD203B41FA5}">
                      <a16:colId xmlns:a16="http://schemas.microsoft.com/office/drawing/2014/main" val="1881841552"/>
                    </a:ext>
                  </a:extLst>
                </a:gridCol>
                <a:gridCol w="953135">
                  <a:extLst>
                    <a:ext uri="{9D8B030D-6E8A-4147-A177-3AD203B41FA5}">
                      <a16:colId xmlns:a16="http://schemas.microsoft.com/office/drawing/2014/main" val="1172323627"/>
                    </a:ext>
                  </a:extLst>
                </a:gridCol>
                <a:gridCol w="953135">
                  <a:extLst>
                    <a:ext uri="{9D8B030D-6E8A-4147-A177-3AD203B41FA5}">
                      <a16:colId xmlns:a16="http://schemas.microsoft.com/office/drawing/2014/main" val="909123793"/>
                    </a:ext>
                  </a:extLst>
                </a:gridCol>
                <a:gridCol w="953135">
                  <a:extLst>
                    <a:ext uri="{9D8B030D-6E8A-4147-A177-3AD203B41FA5}">
                      <a16:colId xmlns:a16="http://schemas.microsoft.com/office/drawing/2014/main" val="2924916341"/>
                    </a:ext>
                  </a:extLst>
                </a:gridCol>
                <a:gridCol w="953135">
                  <a:extLst>
                    <a:ext uri="{9D8B030D-6E8A-4147-A177-3AD203B41FA5}">
                      <a16:colId xmlns:a16="http://schemas.microsoft.com/office/drawing/2014/main" val="3881579701"/>
                    </a:ext>
                  </a:extLst>
                </a:gridCol>
              </a:tblGrid>
              <a:tr h="561976">
                <a:tc>
                  <a:txBody>
                    <a:bodyPr/>
                    <a:lstStyle/>
                    <a:p>
                      <a:pPr algn="ctr"/>
                      <a:r>
                        <a:rPr lang="en-US" altLang="zh-CN" dirty="0" smtClean="0"/>
                        <a:t>EN</a:t>
                      </a:r>
                      <a:endParaRPr lang="zh-CN" altLang="en-US" dirty="0"/>
                    </a:p>
                  </a:txBody>
                  <a:tcPr/>
                </a:tc>
                <a:tc>
                  <a:txBody>
                    <a:bodyPr/>
                    <a:lstStyle/>
                    <a:p>
                      <a:pPr algn="ctr"/>
                      <a:r>
                        <a:rPr lang="en-US" altLang="zh-CN" dirty="0" smtClean="0"/>
                        <a:t>IN</a:t>
                      </a:r>
                      <a:endParaRPr lang="zh-CN" altLang="en-US" dirty="0"/>
                    </a:p>
                  </a:txBody>
                  <a:tcPr/>
                </a:tc>
                <a:tc>
                  <a:txBody>
                    <a:bodyPr/>
                    <a:lstStyle/>
                    <a:p>
                      <a:pPr algn="ctr"/>
                      <a:r>
                        <a:rPr lang="en-US" altLang="zh-CN" dirty="0" smtClean="0"/>
                        <a:t>M0</a:t>
                      </a:r>
                      <a:endParaRPr lang="zh-CN" altLang="en-US" dirty="0"/>
                    </a:p>
                  </a:txBody>
                  <a:tcPr/>
                </a:tc>
                <a:tc>
                  <a:txBody>
                    <a:bodyPr/>
                    <a:lstStyle/>
                    <a:p>
                      <a:pPr algn="ctr"/>
                      <a:r>
                        <a:rPr lang="en-US" altLang="zh-CN" dirty="0" smtClean="0"/>
                        <a:t>M1</a:t>
                      </a:r>
                      <a:endParaRPr lang="zh-CN" altLang="en-US" dirty="0"/>
                    </a:p>
                  </a:txBody>
                  <a:tcPr/>
                </a:tc>
                <a:tc>
                  <a:txBody>
                    <a:bodyPr/>
                    <a:lstStyle/>
                    <a:p>
                      <a:pPr algn="ctr"/>
                      <a:r>
                        <a:rPr lang="en-US" altLang="zh-CN" dirty="0" smtClean="0"/>
                        <a:t>OUT</a:t>
                      </a:r>
                      <a:endParaRPr lang="zh-CN" altLang="en-US" dirty="0"/>
                    </a:p>
                  </a:txBody>
                  <a:tcPr/>
                </a:tc>
                <a:extLst>
                  <a:ext uri="{0D108BD9-81ED-4DB2-BD59-A6C34878D82A}">
                    <a16:rowId xmlns:a16="http://schemas.microsoft.com/office/drawing/2014/main" val="1798722310"/>
                  </a:ext>
                </a:extLst>
              </a:tr>
              <a:tr h="533400">
                <a:tc>
                  <a:txBody>
                    <a:bodyPr/>
                    <a:lstStyle/>
                    <a:p>
                      <a:pPr algn="ctr"/>
                      <a:r>
                        <a:rPr lang="en-US" altLang="zh-CN" dirty="0" smtClean="0"/>
                        <a:t>0</a:t>
                      </a:r>
                      <a:endParaRPr lang="zh-CN" altLang="en-US" dirty="0"/>
                    </a:p>
                  </a:txBody>
                  <a:tcPr/>
                </a:tc>
                <a:tc>
                  <a:txBody>
                    <a:bodyPr/>
                    <a:lstStyle/>
                    <a:p>
                      <a:pPr algn="ctr"/>
                      <a:r>
                        <a:rPr lang="en-US" altLang="zh-CN" dirty="0" smtClean="0"/>
                        <a:t>A</a:t>
                      </a:r>
                      <a:endParaRPr lang="zh-CN" altLang="en-US" dirty="0"/>
                    </a:p>
                  </a:txBody>
                  <a:tcPr/>
                </a:tc>
                <a:tc>
                  <a:txBody>
                    <a:bodyPr/>
                    <a:lstStyle/>
                    <a:p>
                      <a:pPr algn="ctr"/>
                      <a:r>
                        <a:rPr lang="zh-CN" altLang="en-US" dirty="0" smtClean="0"/>
                        <a:t>断开</a:t>
                      </a:r>
                      <a:endParaRPr lang="zh-CN" altLang="en-US" dirty="0"/>
                    </a:p>
                  </a:txBody>
                  <a:tcPr/>
                </a:tc>
                <a:tc>
                  <a:txBody>
                    <a:bodyPr/>
                    <a:lstStyle/>
                    <a:p>
                      <a:pPr algn="ctr"/>
                      <a:r>
                        <a:rPr lang="zh-CN" altLang="en-US" dirty="0" smtClean="0"/>
                        <a:t>断开</a:t>
                      </a:r>
                      <a:endParaRPr lang="zh-CN" altLang="en-US" dirty="0"/>
                    </a:p>
                  </a:txBody>
                  <a:tcPr/>
                </a:tc>
                <a:tc>
                  <a:txBody>
                    <a:bodyPr/>
                    <a:lstStyle/>
                    <a:p>
                      <a:pPr algn="ctr"/>
                      <a:r>
                        <a:rPr lang="zh-CN" altLang="en-US" dirty="0" smtClean="0"/>
                        <a:t>高阻态</a:t>
                      </a:r>
                      <a:endParaRPr lang="zh-CN" altLang="en-US" dirty="0"/>
                    </a:p>
                  </a:txBody>
                  <a:tcPr/>
                </a:tc>
                <a:extLst>
                  <a:ext uri="{0D108BD9-81ED-4DB2-BD59-A6C34878D82A}">
                    <a16:rowId xmlns:a16="http://schemas.microsoft.com/office/drawing/2014/main" val="1094338738"/>
                  </a:ext>
                </a:extLst>
              </a:tr>
              <a:tr h="787400">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zh-CN" altLang="en-US" dirty="0" smtClean="0"/>
                        <a:t>断开</a:t>
                      </a:r>
                      <a:endParaRPr lang="zh-CN" altLang="en-US" dirty="0"/>
                    </a:p>
                  </a:txBody>
                  <a:tcPr/>
                </a:tc>
                <a:tc>
                  <a:txBody>
                    <a:bodyPr/>
                    <a:lstStyle/>
                    <a:p>
                      <a:pPr algn="ctr"/>
                      <a:r>
                        <a:rPr lang="zh-CN" altLang="en-US" dirty="0" smtClean="0"/>
                        <a:t>导通</a:t>
                      </a:r>
                      <a:endParaRPr lang="zh-CN" altLang="en-US" dirty="0"/>
                    </a:p>
                  </a:txBody>
                  <a:tcPr/>
                </a:tc>
                <a:tc>
                  <a:txBody>
                    <a:bodyPr/>
                    <a:lstStyle/>
                    <a:p>
                      <a:pPr algn="ctr"/>
                      <a:r>
                        <a:rPr lang="en-US" altLang="zh-CN" dirty="0" smtClean="0"/>
                        <a:t>1</a:t>
                      </a:r>
                    </a:p>
                    <a:p>
                      <a:pPr algn="ctr"/>
                      <a:r>
                        <a:rPr lang="zh-CN" altLang="en-US" dirty="0" smtClean="0"/>
                        <a:t>高电平</a:t>
                      </a:r>
                      <a:endParaRPr lang="en-US" altLang="zh-CN" dirty="0" smtClean="0"/>
                    </a:p>
                  </a:txBody>
                  <a:tcPr/>
                </a:tc>
                <a:extLst>
                  <a:ext uri="{0D108BD9-81ED-4DB2-BD59-A6C34878D82A}">
                    <a16:rowId xmlns:a16="http://schemas.microsoft.com/office/drawing/2014/main" val="1265768725"/>
                  </a:ext>
                </a:extLst>
              </a:tr>
              <a:tr h="407247">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导通</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断开</a:t>
                      </a:r>
                    </a:p>
                  </a:txBody>
                  <a:tcPr/>
                </a:tc>
                <a:tc>
                  <a:txBody>
                    <a:bodyPr/>
                    <a:lstStyle/>
                    <a:p>
                      <a:pPr algn="ctr"/>
                      <a:r>
                        <a:rPr lang="en-US" altLang="zh-CN" dirty="0" smtClean="0"/>
                        <a:t>0</a:t>
                      </a:r>
                    </a:p>
                    <a:p>
                      <a:pPr algn="ctr"/>
                      <a:r>
                        <a:rPr lang="zh-CN" altLang="en-US" dirty="0" smtClean="0"/>
                        <a:t>低电平</a:t>
                      </a:r>
                      <a:endParaRPr lang="zh-CN" altLang="en-US" dirty="0"/>
                    </a:p>
                  </a:txBody>
                  <a:tcPr/>
                </a:tc>
                <a:extLst>
                  <a:ext uri="{0D108BD9-81ED-4DB2-BD59-A6C34878D82A}">
                    <a16:rowId xmlns:a16="http://schemas.microsoft.com/office/drawing/2014/main" val="2679715831"/>
                  </a:ext>
                </a:extLst>
              </a:tr>
            </a:tbl>
          </a:graphicData>
        </a:graphic>
      </p:graphicFrame>
      <p:sp>
        <p:nvSpPr>
          <p:cNvPr id="23" name="矩形 22"/>
          <p:cNvSpPr/>
          <p:nvPr/>
        </p:nvSpPr>
        <p:spPr>
          <a:xfrm>
            <a:off x="870887" y="5992322"/>
            <a:ext cx="4643835" cy="369332"/>
          </a:xfrm>
          <a:prstGeom prst="rect">
            <a:avLst/>
          </a:prstGeom>
        </p:spPr>
        <p:txBody>
          <a:bodyPr wrap="none">
            <a:spAutoFit/>
          </a:bodyPr>
          <a:lstStyle/>
          <a:p>
            <a:r>
              <a:rPr lang="zh-CN" altLang="zh-CN" dirty="0">
                <a:solidFill>
                  <a:srgbClr val="2D1DA3"/>
                </a:solidFill>
                <a:latin typeface="+mn-ea"/>
                <a:cs typeface="Times New Roman" panose="02020603050405020304" pitchFamily="18" charset="0"/>
              </a:rPr>
              <a:t>高阻</a:t>
            </a:r>
            <a:r>
              <a:rPr lang="zh-CN" altLang="zh-CN" dirty="0" smtClean="0">
                <a:solidFill>
                  <a:srgbClr val="2D1DA3"/>
                </a:solidFill>
                <a:latin typeface="+mn-ea"/>
                <a:cs typeface="Times New Roman" panose="02020603050405020304" pitchFamily="18" charset="0"/>
              </a:rPr>
              <a:t>态</a:t>
            </a:r>
            <a:r>
              <a:rPr lang="zh-CN" altLang="en-US" dirty="0" smtClean="0">
                <a:solidFill>
                  <a:srgbClr val="2D1DA3"/>
                </a:solidFill>
                <a:latin typeface="+mn-ea"/>
                <a:cs typeface="Times New Roman" panose="02020603050405020304" pitchFamily="18" charset="0"/>
              </a:rPr>
              <a:t>也称之为悬空状态（</a:t>
            </a:r>
            <a:r>
              <a:rPr lang="en-US" altLang="zh-CN" dirty="0" smtClean="0">
                <a:solidFill>
                  <a:srgbClr val="2D1DA3"/>
                </a:solidFill>
                <a:latin typeface="+mn-ea"/>
                <a:cs typeface="Times New Roman" panose="02020603050405020304" pitchFamily="18" charset="0"/>
              </a:rPr>
              <a:t>floating state</a:t>
            </a:r>
            <a:r>
              <a:rPr lang="zh-CN" altLang="en-US" dirty="0" smtClean="0">
                <a:solidFill>
                  <a:srgbClr val="2D1DA3"/>
                </a:solidFill>
                <a:latin typeface="+mn-ea"/>
                <a:cs typeface="Times New Roman" panose="02020603050405020304" pitchFamily="18" charset="0"/>
              </a:rPr>
              <a:t>）</a:t>
            </a:r>
            <a:endParaRPr lang="zh-CN" altLang="en-US" dirty="0"/>
          </a:p>
        </p:txBody>
      </p:sp>
      <p:sp>
        <p:nvSpPr>
          <p:cNvPr id="5" name="矩形 4"/>
          <p:cNvSpPr/>
          <p:nvPr/>
        </p:nvSpPr>
        <p:spPr>
          <a:xfrm>
            <a:off x="6032287" y="5883373"/>
            <a:ext cx="1954381" cy="369332"/>
          </a:xfrm>
          <a:prstGeom prst="rect">
            <a:avLst/>
          </a:prstGeom>
        </p:spPr>
        <p:txBody>
          <a:bodyPr wrap="none">
            <a:spAutoFit/>
          </a:bodyPr>
          <a:lstStyle/>
          <a:p>
            <a:r>
              <a:rPr lang="en-US" altLang="zh-CN" dirty="0" smtClean="0"/>
              <a:t>Enable  </a:t>
            </a:r>
            <a:r>
              <a:rPr lang="zh-CN" altLang="en-US" dirty="0" smtClean="0"/>
              <a:t>使能信号</a:t>
            </a:r>
            <a:endParaRPr lang="zh-CN" altLang="en-US" dirty="0"/>
          </a:p>
        </p:txBody>
      </p:sp>
      <p:sp>
        <p:nvSpPr>
          <p:cNvPr id="6" name="矩形 5"/>
          <p:cNvSpPr/>
          <p:nvPr/>
        </p:nvSpPr>
        <p:spPr>
          <a:xfrm>
            <a:off x="9598023" y="4703761"/>
            <a:ext cx="2526243" cy="1200329"/>
          </a:xfrm>
          <a:prstGeom prst="rect">
            <a:avLst/>
          </a:prstGeom>
        </p:spPr>
        <p:txBody>
          <a:bodyPr wrap="square">
            <a:spAutoFit/>
          </a:bodyPr>
          <a:lstStyle/>
          <a:p>
            <a:r>
              <a:rPr lang="zh-CN" altLang="en-US" dirty="0" smtClean="0">
                <a:solidFill>
                  <a:srgbClr val="2D1DA3"/>
                </a:solidFill>
                <a:latin typeface="+mn-ea"/>
                <a:cs typeface="Times New Roman" panose="02020603050405020304" pitchFamily="18" charset="0"/>
              </a:rPr>
              <a:t>在</a:t>
            </a:r>
            <a:r>
              <a:rPr lang="en-US" altLang="zh-CN" dirty="0" smtClean="0">
                <a:solidFill>
                  <a:srgbClr val="2D1DA3"/>
                </a:solidFill>
                <a:latin typeface="+mn-ea"/>
                <a:cs typeface="Times New Roman" panose="02020603050405020304" pitchFamily="18" charset="0"/>
              </a:rPr>
              <a:t>EN=1</a:t>
            </a:r>
            <a:r>
              <a:rPr lang="zh-CN" altLang="en-US" dirty="0" smtClean="0">
                <a:solidFill>
                  <a:srgbClr val="2D1DA3"/>
                </a:solidFill>
                <a:latin typeface="+mn-ea"/>
                <a:cs typeface="Times New Roman" panose="02020603050405020304" pitchFamily="18" charset="0"/>
              </a:rPr>
              <a:t>时，</a:t>
            </a:r>
            <a:r>
              <a:rPr lang="en-US" altLang="zh-CN" dirty="0" smtClean="0">
                <a:solidFill>
                  <a:srgbClr val="2D1DA3"/>
                </a:solidFill>
                <a:latin typeface="+mn-ea"/>
                <a:cs typeface="Times New Roman" panose="02020603050405020304" pitchFamily="18" charset="0"/>
              </a:rPr>
              <a:t>OUT=IN</a:t>
            </a:r>
          </a:p>
          <a:p>
            <a:endParaRPr lang="en-US" altLang="zh-CN" dirty="0" smtClean="0">
              <a:solidFill>
                <a:srgbClr val="2D1DA3"/>
              </a:solidFill>
              <a:latin typeface="+mn-ea"/>
              <a:cs typeface="Times New Roman" panose="02020603050405020304" pitchFamily="18" charset="0"/>
            </a:endParaRPr>
          </a:p>
          <a:p>
            <a:endParaRPr lang="en-US" altLang="zh-CN" dirty="0">
              <a:solidFill>
                <a:srgbClr val="2D1DA3"/>
              </a:solidFill>
              <a:latin typeface="+mn-ea"/>
              <a:cs typeface="Times New Roman" panose="02020603050405020304" pitchFamily="18" charset="0"/>
            </a:endParaRPr>
          </a:p>
          <a:p>
            <a:r>
              <a:rPr lang="zh-CN" altLang="en-US" dirty="0" smtClean="0">
                <a:solidFill>
                  <a:srgbClr val="2D1DA3"/>
                </a:solidFill>
                <a:latin typeface="+mn-ea"/>
                <a:cs typeface="Times New Roman" panose="02020603050405020304" pitchFamily="18" charset="0"/>
              </a:rPr>
              <a:t>在</a:t>
            </a:r>
            <a:r>
              <a:rPr lang="en-US" altLang="zh-CN" dirty="0" smtClean="0">
                <a:solidFill>
                  <a:srgbClr val="2D1DA3"/>
                </a:solidFill>
                <a:latin typeface="+mn-ea"/>
                <a:cs typeface="Times New Roman" panose="02020603050405020304" pitchFamily="18" charset="0"/>
              </a:rPr>
              <a:t>EN=0</a:t>
            </a:r>
            <a:r>
              <a:rPr lang="zh-CN" altLang="en-US" dirty="0" smtClean="0">
                <a:solidFill>
                  <a:srgbClr val="2D1DA3"/>
                </a:solidFill>
                <a:latin typeface="+mn-ea"/>
                <a:cs typeface="Times New Roman" panose="02020603050405020304" pitchFamily="18" charset="0"/>
              </a:rPr>
              <a:t>时，</a:t>
            </a:r>
            <a:r>
              <a:rPr lang="en-US" altLang="zh-CN" dirty="0" smtClean="0">
                <a:solidFill>
                  <a:srgbClr val="2D1DA3"/>
                </a:solidFill>
                <a:latin typeface="+mn-ea"/>
                <a:cs typeface="Times New Roman" panose="02020603050405020304" pitchFamily="18" charset="0"/>
              </a:rPr>
              <a:t>OUT  IN</a:t>
            </a:r>
            <a:endParaRPr lang="zh-CN" altLang="en-US" dirty="0"/>
          </a:p>
        </p:txBody>
      </p:sp>
      <p:grpSp>
        <p:nvGrpSpPr>
          <p:cNvPr id="18" name="组合 17"/>
          <p:cNvGrpSpPr/>
          <p:nvPr/>
        </p:nvGrpSpPr>
        <p:grpSpPr>
          <a:xfrm>
            <a:off x="8858408" y="635649"/>
            <a:ext cx="2547884" cy="2056663"/>
            <a:chOff x="3230753" y="1915898"/>
            <a:chExt cx="2649785" cy="2237000"/>
          </a:xfrm>
        </p:grpSpPr>
        <p:grpSp>
          <p:nvGrpSpPr>
            <p:cNvPr id="19" name="组合 18"/>
            <p:cNvGrpSpPr/>
            <p:nvPr/>
          </p:nvGrpSpPr>
          <p:grpSpPr>
            <a:xfrm>
              <a:off x="3230753" y="1915898"/>
              <a:ext cx="2649785" cy="1657788"/>
              <a:chOff x="828224" y="2540000"/>
              <a:chExt cx="2649785" cy="1657788"/>
            </a:xfrm>
          </p:grpSpPr>
          <p:pic>
            <p:nvPicPr>
              <p:cNvPr id="24" name="图片 23"/>
              <p:cNvPicPr/>
              <p:nvPr/>
            </p:nvPicPr>
            <p:blipFill rotWithShape="1">
              <a:blip r:embed="rId3"/>
              <a:srcRect t="26928" r="56517" b="26025"/>
              <a:stretch/>
            </p:blipFill>
            <p:spPr>
              <a:xfrm>
                <a:off x="828224" y="2540000"/>
                <a:ext cx="2649785" cy="1657788"/>
              </a:xfrm>
              <a:prstGeom prst="rect">
                <a:avLst/>
              </a:prstGeom>
            </p:spPr>
          </p:pic>
          <p:sp>
            <p:nvSpPr>
              <p:cNvPr id="25" name="椭圆 24"/>
              <p:cNvSpPr/>
              <p:nvPr/>
            </p:nvSpPr>
            <p:spPr>
              <a:xfrm>
                <a:off x="2042421" y="3276363"/>
                <a:ext cx="180179" cy="1801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grpSp>
        <p:sp>
          <p:nvSpPr>
            <p:cNvPr id="20" name="矩形 19"/>
            <p:cNvSpPr/>
            <p:nvPr/>
          </p:nvSpPr>
          <p:spPr>
            <a:xfrm>
              <a:off x="3290438" y="3745325"/>
              <a:ext cx="2199094" cy="407573"/>
            </a:xfrm>
            <a:prstGeom prst="rect">
              <a:avLst/>
            </a:prstGeom>
          </p:spPr>
          <p:txBody>
            <a:bodyPr wrap="square">
              <a:spAutoFit/>
            </a:bodyPr>
            <a:lstStyle/>
            <a:p>
              <a:r>
                <a:rPr lang="en-US" altLang="zh-CN" sz="2000" dirty="0" smtClean="0">
                  <a:latin typeface="+mn-ea"/>
                  <a:cs typeface="Times New Roman" panose="02020603050405020304" pitchFamily="18" charset="0"/>
                </a:rPr>
                <a:t>EN=0   OUT=IN</a:t>
              </a:r>
              <a:endParaRPr lang="zh-CN" altLang="en-US" sz="2000" dirty="0">
                <a:latin typeface="+mn-ea"/>
              </a:endParaRPr>
            </a:p>
          </p:txBody>
        </p:sp>
      </p:grpSp>
    </p:spTree>
    <p:extLst>
      <p:ext uri="{BB962C8B-B14F-4D97-AF65-F5344CB8AC3E}">
        <p14:creationId xmlns:p14="http://schemas.microsoft.com/office/powerpoint/2010/main" val="3611409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9.2.1 </a:t>
            </a:r>
            <a:r>
              <a:rPr lang="zh-CN" altLang="en-US" sz="2400" b="1" spc="300" dirty="0">
                <a:latin typeface="+mj-ea"/>
                <a:ea typeface="+mj-ea"/>
              </a:rPr>
              <a:t>三态门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图片 11"/>
          <p:cNvPicPr/>
          <p:nvPr/>
        </p:nvPicPr>
        <p:blipFill rotWithShape="1">
          <a:blip r:embed="rId3"/>
          <a:srcRect t="26928" r="56517" b="26025"/>
          <a:stretch/>
        </p:blipFill>
        <p:spPr>
          <a:xfrm>
            <a:off x="728416" y="4249361"/>
            <a:ext cx="2442938" cy="1654729"/>
          </a:xfrm>
          <a:prstGeom prst="rect">
            <a:avLst/>
          </a:prstGeom>
        </p:spPr>
      </p:pic>
      <p:grpSp>
        <p:nvGrpSpPr>
          <p:cNvPr id="21" name="组合 20"/>
          <p:cNvGrpSpPr/>
          <p:nvPr/>
        </p:nvGrpSpPr>
        <p:grpSpPr>
          <a:xfrm>
            <a:off x="624087" y="887855"/>
            <a:ext cx="3145085" cy="2753781"/>
            <a:chOff x="728415" y="2300819"/>
            <a:chExt cx="3145085" cy="2753781"/>
          </a:xfrm>
        </p:grpSpPr>
        <p:pic>
          <p:nvPicPr>
            <p:cNvPr id="11" name="图片 10"/>
            <p:cNvPicPr/>
            <p:nvPr/>
          </p:nvPicPr>
          <p:blipFill rotWithShape="1">
            <a:blip r:embed="rId3"/>
            <a:srcRect l="42022"/>
            <a:stretch/>
          </p:blipFill>
          <p:spPr>
            <a:xfrm>
              <a:off x="728415" y="2300819"/>
              <a:ext cx="3145085" cy="2753781"/>
            </a:xfrm>
            <a:prstGeom prst="rect">
              <a:avLst/>
            </a:prstGeom>
          </p:spPr>
        </p:pic>
        <p:sp>
          <p:nvSpPr>
            <p:cNvPr id="16" name="矩形 15"/>
            <p:cNvSpPr/>
            <p:nvPr/>
          </p:nvSpPr>
          <p:spPr>
            <a:xfrm>
              <a:off x="1748051" y="2300819"/>
              <a:ext cx="415498" cy="369332"/>
            </a:xfrm>
            <a:prstGeom prst="rect">
              <a:avLst/>
            </a:prstGeom>
          </p:spPr>
          <p:txBody>
            <a:bodyPr wrap="none">
              <a:spAutoFit/>
            </a:bodyPr>
            <a:lstStyle/>
            <a:p>
              <a:r>
                <a:rPr lang="zh-CN" altLang="en-US" b="1" dirty="0" smtClean="0">
                  <a:solidFill>
                    <a:srgbClr val="FF0000"/>
                  </a:solidFill>
                  <a:latin typeface="+mn-ea"/>
                  <a:cs typeface="Times New Roman" panose="02020603050405020304" pitchFamily="18" charset="0"/>
                </a:rPr>
                <a:t>或</a:t>
              </a:r>
              <a:endParaRPr lang="zh-CN" altLang="en-US" b="1" dirty="0">
                <a:solidFill>
                  <a:srgbClr val="FF0000"/>
                </a:solidFill>
              </a:endParaRPr>
            </a:p>
          </p:txBody>
        </p:sp>
        <p:sp>
          <p:nvSpPr>
            <p:cNvPr id="17" name="矩形 16"/>
            <p:cNvSpPr/>
            <p:nvPr/>
          </p:nvSpPr>
          <p:spPr>
            <a:xfrm>
              <a:off x="1748050" y="4573059"/>
              <a:ext cx="415498" cy="369332"/>
            </a:xfrm>
            <a:prstGeom prst="rect">
              <a:avLst/>
            </a:prstGeom>
            <a:solidFill>
              <a:schemeClr val="bg1"/>
            </a:solidFill>
          </p:spPr>
          <p:txBody>
            <a:bodyPr wrap="none">
              <a:spAutoFit/>
            </a:bodyPr>
            <a:lstStyle/>
            <a:p>
              <a:r>
                <a:rPr lang="zh-CN" altLang="en-US" b="1" dirty="0" smtClean="0">
                  <a:solidFill>
                    <a:srgbClr val="FF0000"/>
                  </a:solidFill>
                  <a:latin typeface="+mn-ea"/>
                  <a:cs typeface="Times New Roman" panose="02020603050405020304" pitchFamily="18" charset="0"/>
                </a:rPr>
                <a:t>与</a:t>
              </a:r>
              <a:endParaRPr lang="zh-CN" altLang="en-US" b="1" dirty="0">
                <a:solidFill>
                  <a:srgbClr val="FF0000"/>
                </a:solidFill>
              </a:endParaRPr>
            </a:p>
          </p:txBody>
        </p:sp>
      </p:grpSp>
      <p:graphicFrame>
        <p:nvGraphicFramePr>
          <p:cNvPr id="22" name="表格 21"/>
          <p:cNvGraphicFramePr>
            <a:graphicFrameLocks noGrp="1"/>
          </p:cNvGraphicFramePr>
          <p:nvPr>
            <p:extLst>
              <p:ext uri="{D42A27DB-BD31-4B8C-83A1-F6EECF244321}">
                <p14:modId xmlns:p14="http://schemas.microsoft.com/office/powerpoint/2010/main" val="4122452217"/>
              </p:ext>
            </p:extLst>
          </p:nvPr>
        </p:nvGraphicFramePr>
        <p:xfrm>
          <a:off x="4407045" y="3909534"/>
          <a:ext cx="4765675" cy="2522856"/>
        </p:xfrm>
        <a:graphic>
          <a:graphicData uri="http://schemas.openxmlformats.org/drawingml/2006/table">
            <a:tbl>
              <a:tblPr firstRow="1" bandRow="1">
                <a:tableStyleId>{00A15C55-8517-42AA-B614-E9B94910E393}</a:tableStyleId>
              </a:tblPr>
              <a:tblGrid>
                <a:gridCol w="953135">
                  <a:extLst>
                    <a:ext uri="{9D8B030D-6E8A-4147-A177-3AD203B41FA5}">
                      <a16:colId xmlns:a16="http://schemas.microsoft.com/office/drawing/2014/main" val="1881841552"/>
                    </a:ext>
                  </a:extLst>
                </a:gridCol>
                <a:gridCol w="953135">
                  <a:extLst>
                    <a:ext uri="{9D8B030D-6E8A-4147-A177-3AD203B41FA5}">
                      <a16:colId xmlns:a16="http://schemas.microsoft.com/office/drawing/2014/main" val="1172323627"/>
                    </a:ext>
                  </a:extLst>
                </a:gridCol>
                <a:gridCol w="953135">
                  <a:extLst>
                    <a:ext uri="{9D8B030D-6E8A-4147-A177-3AD203B41FA5}">
                      <a16:colId xmlns:a16="http://schemas.microsoft.com/office/drawing/2014/main" val="909123793"/>
                    </a:ext>
                  </a:extLst>
                </a:gridCol>
                <a:gridCol w="953135">
                  <a:extLst>
                    <a:ext uri="{9D8B030D-6E8A-4147-A177-3AD203B41FA5}">
                      <a16:colId xmlns:a16="http://schemas.microsoft.com/office/drawing/2014/main" val="2924916341"/>
                    </a:ext>
                  </a:extLst>
                </a:gridCol>
                <a:gridCol w="953135">
                  <a:extLst>
                    <a:ext uri="{9D8B030D-6E8A-4147-A177-3AD203B41FA5}">
                      <a16:colId xmlns:a16="http://schemas.microsoft.com/office/drawing/2014/main" val="3881579701"/>
                    </a:ext>
                  </a:extLst>
                </a:gridCol>
              </a:tblGrid>
              <a:tr h="561976">
                <a:tc>
                  <a:txBody>
                    <a:bodyPr/>
                    <a:lstStyle/>
                    <a:p>
                      <a:pPr algn="ctr"/>
                      <a:r>
                        <a:rPr lang="en-US" altLang="zh-CN" dirty="0" smtClean="0"/>
                        <a:t>EN</a:t>
                      </a:r>
                      <a:endParaRPr lang="zh-CN" altLang="en-US" dirty="0"/>
                    </a:p>
                  </a:txBody>
                  <a:tcPr/>
                </a:tc>
                <a:tc>
                  <a:txBody>
                    <a:bodyPr/>
                    <a:lstStyle/>
                    <a:p>
                      <a:pPr algn="ctr"/>
                      <a:r>
                        <a:rPr lang="en-US" altLang="zh-CN" dirty="0" smtClean="0"/>
                        <a:t>IN</a:t>
                      </a:r>
                      <a:endParaRPr lang="zh-CN" altLang="en-US" dirty="0"/>
                    </a:p>
                  </a:txBody>
                  <a:tcPr/>
                </a:tc>
                <a:tc>
                  <a:txBody>
                    <a:bodyPr/>
                    <a:lstStyle/>
                    <a:p>
                      <a:pPr algn="ctr"/>
                      <a:r>
                        <a:rPr lang="en-US" altLang="zh-CN" dirty="0" smtClean="0"/>
                        <a:t>M0</a:t>
                      </a:r>
                      <a:endParaRPr lang="zh-CN" altLang="en-US" dirty="0"/>
                    </a:p>
                  </a:txBody>
                  <a:tcPr/>
                </a:tc>
                <a:tc>
                  <a:txBody>
                    <a:bodyPr/>
                    <a:lstStyle/>
                    <a:p>
                      <a:pPr algn="ctr"/>
                      <a:r>
                        <a:rPr lang="en-US" altLang="zh-CN" dirty="0" smtClean="0"/>
                        <a:t>M1</a:t>
                      </a:r>
                      <a:endParaRPr lang="zh-CN" altLang="en-US" dirty="0"/>
                    </a:p>
                  </a:txBody>
                  <a:tcPr/>
                </a:tc>
                <a:tc>
                  <a:txBody>
                    <a:bodyPr/>
                    <a:lstStyle/>
                    <a:p>
                      <a:pPr algn="ctr"/>
                      <a:r>
                        <a:rPr lang="en-US" altLang="zh-CN" dirty="0" smtClean="0"/>
                        <a:t>OUT</a:t>
                      </a:r>
                      <a:endParaRPr lang="zh-CN" altLang="en-US" dirty="0"/>
                    </a:p>
                  </a:txBody>
                  <a:tcPr/>
                </a:tc>
                <a:extLst>
                  <a:ext uri="{0D108BD9-81ED-4DB2-BD59-A6C34878D82A}">
                    <a16:rowId xmlns:a16="http://schemas.microsoft.com/office/drawing/2014/main" val="1798722310"/>
                  </a:ext>
                </a:extLst>
              </a:tr>
              <a:tr h="533400">
                <a:tc>
                  <a:txBody>
                    <a:bodyPr/>
                    <a:lstStyle/>
                    <a:p>
                      <a:pPr algn="ctr"/>
                      <a:r>
                        <a:rPr lang="en-US" altLang="zh-CN" dirty="0" smtClean="0"/>
                        <a:t>0</a:t>
                      </a:r>
                      <a:endParaRPr lang="zh-CN" altLang="en-US" dirty="0"/>
                    </a:p>
                  </a:txBody>
                  <a:tcPr/>
                </a:tc>
                <a:tc>
                  <a:txBody>
                    <a:bodyPr/>
                    <a:lstStyle/>
                    <a:p>
                      <a:pPr algn="ctr"/>
                      <a:r>
                        <a:rPr lang="en-US" altLang="zh-CN" dirty="0" smtClean="0"/>
                        <a:t>A</a:t>
                      </a:r>
                      <a:endParaRPr lang="zh-CN" altLang="en-US" dirty="0"/>
                    </a:p>
                  </a:txBody>
                  <a:tcPr/>
                </a:tc>
                <a:tc>
                  <a:txBody>
                    <a:bodyPr/>
                    <a:lstStyle/>
                    <a:p>
                      <a:pPr algn="ctr"/>
                      <a:r>
                        <a:rPr lang="zh-CN" altLang="en-US" dirty="0" smtClean="0"/>
                        <a:t>断开</a:t>
                      </a:r>
                      <a:endParaRPr lang="zh-CN" altLang="en-US" dirty="0"/>
                    </a:p>
                  </a:txBody>
                  <a:tcPr/>
                </a:tc>
                <a:tc>
                  <a:txBody>
                    <a:bodyPr/>
                    <a:lstStyle/>
                    <a:p>
                      <a:pPr algn="ctr"/>
                      <a:r>
                        <a:rPr lang="zh-CN" altLang="en-US" dirty="0" smtClean="0"/>
                        <a:t>断开</a:t>
                      </a:r>
                      <a:endParaRPr lang="zh-CN" altLang="en-US" dirty="0"/>
                    </a:p>
                  </a:txBody>
                  <a:tcPr/>
                </a:tc>
                <a:tc>
                  <a:txBody>
                    <a:bodyPr/>
                    <a:lstStyle/>
                    <a:p>
                      <a:pPr algn="ctr"/>
                      <a:r>
                        <a:rPr lang="zh-CN" altLang="en-US" dirty="0" smtClean="0"/>
                        <a:t>高阻态</a:t>
                      </a:r>
                      <a:endParaRPr lang="zh-CN" altLang="en-US" dirty="0"/>
                    </a:p>
                  </a:txBody>
                  <a:tcPr/>
                </a:tc>
                <a:extLst>
                  <a:ext uri="{0D108BD9-81ED-4DB2-BD59-A6C34878D82A}">
                    <a16:rowId xmlns:a16="http://schemas.microsoft.com/office/drawing/2014/main" val="1094338738"/>
                  </a:ext>
                </a:extLst>
              </a:tr>
              <a:tr h="787400">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zh-CN" altLang="en-US" dirty="0" smtClean="0"/>
                        <a:t>断开</a:t>
                      </a:r>
                      <a:endParaRPr lang="zh-CN" altLang="en-US" dirty="0"/>
                    </a:p>
                  </a:txBody>
                  <a:tcPr/>
                </a:tc>
                <a:tc>
                  <a:txBody>
                    <a:bodyPr/>
                    <a:lstStyle/>
                    <a:p>
                      <a:pPr algn="ctr"/>
                      <a:r>
                        <a:rPr lang="zh-CN" altLang="en-US" dirty="0" smtClean="0"/>
                        <a:t>导通</a:t>
                      </a:r>
                      <a:endParaRPr lang="zh-CN" altLang="en-US" dirty="0"/>
                    </a:p>
                  </a:txBody>
                  <a:tcPr/>
                </a:tc>
                <a:tc>
                  <a:txBody>
                    <a:bodyPr/>
                    <a:lstStyle/>
                    <a:p>
                      <a:pPr algn="ctr"/>
                      <a:r>
                        <a:rPr lang="en-US" altLang="zh-CN" dirty="0" smtClean="0"/>
                        <a:t>1</a:t>
                      </a:r>
                    </a:p>
                    <a:p>
                      <a:pPr algn="ctr"/>
                      <a:r>
                        <a:rPr lang="zh-CN" altLang="en-US" dirty="0" smtClean="0"/>
                        <a:t>高电平</a:t>
                      </a:r>
                      <a:endParaRPr lang="en-US" altLang="zh-CN" dirty="0" smtClean="0"/>
                    </a:p>
                  </a:txBody>
                  <a:tcPr/>
                </a:tc>
                <a:extLst>
                  <a:ext uri="{0D108BD9-81ED-4DB2-BD59-A6C34878D82A}">
                    <a16:rowId xmlns:a16="http://schemas.microsoft.com/office/drawing/2014/main" val="1265768725"/>
                  </a:ext>
                </a:extLst>
              </a:tr>
              <a:tr h="407247">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导通</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断开</a:t>
                      </a:r>
                    </a:p>
                  </a:txBody>
                  <a:tcPr/>
                </a:tc>
                <a:tc>
                  <a:txBody>
                    <a:bodyPr/>
                    <a:lstStyle/>
                    <a:p>
                      <a:pPr algn="ctr"/>
                      <a:r>
                        <a:rPr lang="en-US" altLang="zh-CN" dirty="0" smtClean="0"/>
                        <a:t>0</a:t>
                      </a:r>
                    </a:p>
                    <a:p>
                      <a:pPr algn="ctr"/>
                      <a:r>
                        <a:rPr lang="zh-CN" altLang="en-US" dirty="0" smtClean="0"/>
                        <a:t>低电平</a:t>
                      </a:r>
                      <a:endParaRPr lang="zh-CN" altLang="en-US" dirty="0"/>
                    </a:p>
                  </a:txBody>
                  <a:tcPr/>
                </a:tc>
                <a:extLst>
                  <a:ext uri="{0D108BD9-81ED-4DB2-BD59-A6C34878D82A}">
                    <a16:rowId xmlns:a16="http://schemas.microsoft.com/office/drawing/2014/main" val="2679715831"/>
                  </a:ext>
                </a:extLst>
              </a:tr>
            </a:tbl>
          </a:graphicData>
        </a:graphic>
      </p:graphicFrame>
      <p:sp>
        <p:nvSpPr>
          <p:cNvPr id="23" name="矩形 22"/>
          <p:cNvSpPr/>
          <p:nvPr/>
        </p:nvSpPr>
        <p:spPr>
          <a:xfrm>
            <a:off x="875874" y="6274195"/>
            <a:ext cx="4643835" cy="369332"/>
          </a:xfrm>
          <a:prstGeom prst="rect">
            <a:avLst/>
          </a:prstGeom>
        </p:spPr>
        <p:txBody>
          <a:bodyPr wrap="none">
            <a:spAutoFit/>
          </a:bodyPr>
          <a:lstStyle/>
          <a:p>
            <a:r>
              <a:rPr lang="zh-CN" altLang="zh-CN" dirty="0">
                <a:solidFill>
                  <a:srgbClr val="2D1DA3"/>
                </a:solidFill>
                <a:latin typeface="+mn-ea"/>
                <a:cs typeface="Times New Roman" panose="02020603050405020304" pitchFamily="18" charset="0"/>
              </a:rPr>
              <a:t>高阻</a:t>
            </a:r>
            <a:r>
              <a:rPr lang="zh-CN" altLang="zh-CN" dirty="0" smtClean="0">
                <a:solidFill>
                  <a:srgbClr val="2D1DA3"/>
                </a:solidFill>
                <a:latin typeface="+mn-ea"/>
                <a:cs typeface="Times New Roman" panose="02020603050405020304" pitchFamily="18" charset="0"/>
              </a:rPr>
              <a:t>态</a:t>
            </a:r>
            <a:r>
              <a:rPr lang="zh-CN" altLang="en-US" dirty="0" smtClean="0">
                <a:solidFill>
                  <a:srgbClr val="2D1DA3"/>
                </a:solidFill>
                <a:latin typeface="+mn-ea"/>
                <a:cs typeface="Times New Roman" panose="02020603050405020304" pitchFamily="18" charset="0"/>
              </a:rPr>
              <a:t>也称之为悬空状态（</a:t>
            </a:r>
            <a:r>
              <a:rPr lang="en-US" altLang="zh-CN" dirty="0" smtClean="0">
                <a:solidFill>
                  <a:srgbClr val="2D1DA3"/>
                </a:solidFill>
                <a:latin typeface="+mn-ea"/>
                <a:cs typeface="Times New Roman" panose="02020603050405020304" pitchFamily="18" charset="0"/>
              </a:rPr>
              <a:t>floating state</a:t>
            </a:r>
            <a:r>
              <a:rPr lang="zh-CN" altLang="en-US" dirty="0" smtClean="0">
                <a:solidFill>
                  <a:srgbClr val="2D1DA3"/>
                </a:solidFill>
                <a:latin typeface="+mn-ea"/>
                <a:cs typeface="Times New Roman" panose="02020603050405020304" pitchFamily="18" charset="0"/>
              </a:rPr>
              <a:t>）</a:t>
            </a:r>
            <a:endParaRPr lang="zh-CN" altLang="en-US" dirty="0"/>
          </a:p>
        </p:txBody>
      </p:sp>
      <p:sp>
        <p:nvSpPr>
          <p:cNvPr id="6" name="矩形 5"/>
          <p:cNvSpPr/>
          <p:nvPr/>
        </p:nvSpPr>
        <p:spPr>
          <a:xfrm>
            <a:off x="9598023" y="4703761"/>
            <a:ext cx="2526243" cy="1200329"/>
          </a:xfrm>
          <a:prstGeom prst="rect">
            <a:avLst/>
          </a:prstGeom>
        </p:spPr>
        <p:txBody>
          <a:bodyPr wrap="square">
            <a:spAutoFit/>
          </a:bodyPr>
          <a:lstStyle/>
          <a:p>
            <a:r>
              <a:rPr lang="zh-CN" altLang="en-US" dirty="0" smtClean="0">
                <a:solidFill>
                  <a:srgbClr val="2D1DA3"/>
                </a:solidFill>
                <a:latin typeface="+mn-ea"/>
                <a:cs typeface="Times New Roman" panose="02020603050405020304" pitchFamily="18" charset="0"/>
              </a:rPr>
              <a:t>在</a:t>
            </a:r>
            <a:r>
              <a:rPr lang="en-US" altLang="zh-CN" dirty="0" smtClean="0">
                <a:solidFill>
                  <a:srgbClr val="2D1DA3"/>
                </a:solidFill>
                <a:latin typeface="+mn-ea"/>
                <a:cs typeface="Times New Roman" panose="02020603050405020304" pitchFamily="18" charset="0"/>
              </a:rPr>
              <a:t>EN=1</a:t>
            </a:r>
            <a:r>
              <a:rPr lang="zh-CN" altLang="en-US" dirty="0" smtClean="0">
                <a:solidFill>
                  <a:srgbClr val="2D1DA3"/>
                </a:solidFill>
                <a:latin typeface="+mn-ea"/>
                <a:cs typeface="Times New Roman" panose="02020603050405020304" pitchFamily="18" charset="0"/>
              </a:rPr>
              <a:t>时，</a:t>
            </a:r>
            <a:r>
              <a:rPr lang="en-US" altLang="zh-CN" dirty="0" smtClean="0">
                <a:solidFill>
                  <a:srgbClr val="2D1DA3"/>
                </a:solidFill>
                <a:latin typeface="+mn-ea"/>
                <a:cs typeface="Times New Roman" panose="02020603050405020304" pitchFamily="18" charset="0"/>
              </a:rPr>
              <a:t>OUT=IN</a:t>
            </a:r>
          </a:p>
          <a:p>
            <a:endParaRPr lang="en-US" altLang="zh-CN" dirty="0" smtClean="0">
              <a:solidFill>
                <a:srgbClr val="2D1DA3"/>
              </a:solidFill>
              <a:latin typeface="+mn-ea"/>
              <a:cs typeface="Times New Roman" panose="02020603050405020304" pitchFamily="18" charset="0"/>
            </a:endParaRPr>
          </a:p>
          <a:p>
            <a:endParaRPr lang="en-US" altLang="zh-CN" dirty="0">
              <a:solidFill>
                <a:srgbClr val="2D1DA3"/>
              </a:solidFill>
              <a:latin typeface="+mn-ea"/>
              <a:cs typeface="Times New Roman" panose="02020603050405020304" pitchFamily="18" charset="0"/>
            </a:endParaRPr>
          </a:p>
          <a:p>
            <a:r>
              <a:rPr lang="zh-CN" altLang="en-US" dirty="0" smtClean="0">
                <a:solidFill>
                  <a:srgbClr val="2D1DA3"/>
                </a:solidFill>
                <a:latin typeface="+mn-ea"/>
                <a:cs typeface="Times New Roman" panose="02020603050405020304" pitchFamily="18" charset="0"/>
              </a:rPr>
              <a:t>在</a:t>
            </a:r>
            <a:r>
              <a:rPr lang="en-US" altLang="zh-CN" dirty="0" smtClean="0">
                <a:solidFill>
                  <a:srgbClr val="2D1DA3"/>
                </a:solidFill>
                <a:latin typeface="+mn-ea"/>
                <a:cs typeface="Times New Roman" panose="02020603050405020304" pitchFamily="18" charset="0"/>
              </a:rPr>
              <a:t>EN=0</a:t>
            </a:r>
            <a:r>
              <a:rPr lang="zh-CN" altLang="en-US" dirty="0" smtClean="0">
                <a:solidFill>
                  <a:srgbClr val="2D1DA3"/>
                </a:solidFill>
                <a:latin typeface="+mn-ea"/>
                <a:cs typeface="Times New Roman" panose="02020603050405020304" pitchFamily="18" charset="0"/>
              </a:rPr>
              <a:t>时，</a:t>
            </a:r>
            <a:r>
              <a:rPr lang="en-US" altLang="zh-CN" dirty="0" smtClean="0">
                <a:solidFill>
                  <a:srgbClr val="2D1DA3"/>
                </a:solidFill>
                <a:latin typeface="+mn-ea"/>
                <a:cs typeface="Times New Roman" panose="02020603050405020304" pitchFamily="18" charset="0"/>
              </a:rPr>
              <a:t>OUT  IN</a:t>
            </a:r>
            <a:endParaRPr lang="zh-CN" altLang="en-US" dirty="0"/>
          </a:p>
        </p:txBody>
      </p:sp>
      <p:grpSp>
        <p:nvGrpSpPr>
          <p:cNvPr id="18" name="组合 17"/>
          <p:cNvGrpSpPr/>
          <p:nvPr/>
        </p:nvGrpSpPr>
        <p:grpSpPr>
          <a:xfrm>
            <a:off x="5844275" y="965760"/>
            <a:ext cx="2547884" cy="2056663"/>
            <a:chOff x="3230753" y="1915898"/>
            <a:chExt cx="2649785" cy="2237000"/>
          </a:xfrm>
        </p:grpSpPr>
        <p:grpSp>
          <p:nvGrpSpPr>
            <p:cNvPr id="19" name="组合 18"/>
            <p:cNvGrpSpPr/>
            <p:nvPr/>
          </p:nvGrpSpPr>
          <p:grpSpPr>
            <a:xfrm>
              <a:off x="3230753" y="1915898"/>
              <a:ext cx="2649785" cy="1657788"/>
              <a:chOff x="828224" y="2540000"/>
              <a:chExt cx="2649785" cy="1657788"/>
            </a:xfrm>
          </p:grpSpPr>
          <p:pic>
            <p:nvPicPr>
              <p:cNvPr id="24" name="图片 23"/>
              <p:cNvPicPr/>
              <p:nvPr/>
            </p:nvPicPr>
            <p:blipFill rotWithShape="1">
              <a:blip r:embed="rId3"/>
              <a:srcRect t="26928" r="56517" b="26025"/>
              <a:stretch/>
            </p:blipFill>
            <p:spPr>
              <a:xfrm>
                <a:off x="828224" y="2540000"/>
                <a:ext cx="2649785" cy="1657788"/>
              </a:xfrm>
              <a:prstGeom prst="rect">
                <a:avLst/>
              </a:prstGeom>
            </p:spPr>
          </p:pic>
          <p:sp>
            <p:nvSpPr>
              <p:cNvPr id="25" name="椭圆 24"/>
              <p:cNvSpPr/>
              <p:nvPr/>
            </p:nvSpPr>
            <p:spPr>
              <a:xfrm>
                <a:off x="2042421" y="3276363"/>
                <a:ext cx="180179" cy="1801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grpSp>
        <p:sp>
          <p:nvSpPr>
            <p:cNvPr id="20" name="矩形 19"/>
            <p:cNvSpPr/>
            <p:nvPr/>
          </p:nvSpPr>
          <p:spPr>
            <a:xfrm>
              <a:off x="3290438" y="3745325"/>
              <a:ext cx="2199094" cy="407573"/>
            </a:xfrm>
            <a:prstGeom prst="rect">
              <a:avLst/>
            </a:prstGeom>
          </p:spPr>
          <p:txBody>
            <a:bodyPr wrap="square">
              <a:spAutoFit/>
            </a:bodyPr>
            <a:lstStyle/>
            <a:p>
              <a:r>
                <a:rPr lang="en-US" altLang="zh-CN" sz="2000" dirty="0" smtClean="0">
                  <a:latin typeface="+mn-ea"/>
                  <a:cs typeface="Times New Roman" panose="02020603050405020304" pitchFamily="18" charset="0"/>
                </a:rPr>
                <a:t>EN=0   OUT=IN</a:t>
              </a:r>
              <a:endParaRPr lang="zh-CN" altLang="en-US" sz="2000" dirty="0">
                <a:latin typeface="+mn-ea"/>
              </a:endParaRPr>
            </a:p>
          </p:txBody>
        </p:sp>
      </p:grpSp>
    </p:spTree>
    <p:extLst>
      <p:ext uri="{BB962C8B-B14F-4D97-AF65-F5344CB8AC3E}">
        <p14:creationId xmlns:p14="http://schemas.microsoft.com/office/powerpoint/2010/main" val="3958168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9.2.1 </a:t>
            </a:r>
            <a:r>
              <a:rPr lang="zh-CN" altLang="en-US" sz="2400" b="1" spc="300" dirty="0">
                <a:latin typeface="+mj-ea"/>
                <a:ea typeface="+mj-ea"/>
              </a:rPr>
              <a:t>三态门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03461" y="2369559"/>
            <a:ext cx="2668879" cy="2111002"/>
            <a:chOff x="373695" y="1861558"/>
            <a:chExt cx="2649785" cy="2291341"/>
          </a:xfrm>
        </p:grpSpPr>
        <p:pic>
          <p:nvPicPr>
            <p:cNvPr id="11" name="图片 10"/>
            <p:cNvPicPr/>
            <p:nvPr/>
          </p:nvPicPr>
          <p:blipFill rotWithShape="1">
            <a:blip r:embed="rId3"/>
            <a:srcRect t="26928" r="56517" b="26025"/>
            <a:stretch/>
          </p:blipFill>
          <p:spPr>
            <a:xfrm>
              <a:off x="373695" y="1861558"/>
              <a:ext cx="2649785" cy="1657788"/>
            </a:xfrm>
            <a:prstGeom prst="rect">
              <a:avLst/>
            </a:prstGeom>
          </p:spPr>
        </p:pic>
        <p:sp>
          <p:nvSpPr>
            <p:cNvPr id="22" name="矩形 21"/>
            <p:cNvSpPr/>
            <p:nvPr/>
          </p:nvSpPr>
          <p:spPr>
            <a:xfrm>
              <a:off x="506006" y="3745326"/>
              <a:ext cx="2199094" cy="407573"/>
            </a:xfrm>
            <a:prstGeom prst="rect">
              <a:avLst/>
            </a:prstGeom>
          </p:spPr>
          <p:txBody>
            <a:bodyPr wrap="square">
              <a:spAutoFit/>
            </a:bodyPr>
            <a:lstStyle/>
            <a:p>
              <a:r>
                <a:rPr lang="en-US" altLang="zh-CN" sz="2000" dirty="0" smtClean="0">
                  <a:latin typeface="+mn-ea"/>
                  <a:cs typeface="Times New Roman" panose="02020603050405020304" pitchFamily="18" charset="0"/>
                </a:rPr>
                <a:t>EN=1    OUT=IN</a:t>
              </a:r>
              <a:endParaRPr lang="zh-CN" altLang="en-US" sz="2000" dirty="0">
                <a:latin typeface="+mn-ea"/>
              </a:endParaRPr>
            </a:p>
          </p:txBody>
        </p:sp>
      </p:grpSp>
      <p:grpSp>
        <p:nvGrpSpPr>
          <p:cNvPr id="32" name="组合 31"/>
          <p:cNvGrpSpPr/>
          <p:nvPr/>
        </p:nvGrpSpPr>
        <p:grpSpPr>
          <a:xfrm>
            <a:off x="3313239" y="2423898"/>
            <a:ext cx="2547884" cy="2056663"/>
            <a:chOff x="3230753" y="1915898"/>
            <a:chExt cx="2649785" cy="2237000"/>
          </a:xfrm>
        </p:grpSpPr>
        <p:grpSp>
          <p:nvGrpSpPr>
            <p:cNvPr id="21" name="组合 20"/>
            <p:cNvGrpSpPr/>
            <p:nvPr/>
          </p:nvGrpSpPr>
          <p:grpSpPr>
            <a:xfrm>
              <a:off x="3230753" y="1915898"/>
              <a:ext cx="2649785" cy="1657788"/>
              <a:chOff x="828224" y="2540000"/>
              <a:chExt cx="2649785" cy="1657788"/>
            </a:xfrm>
          </p:grpSpPr>
          <p:pic>
            <p:nvPicPr>
              <p:cNvPr id="12" name="图片 11"/>
              <p:cNvPicPr/>
              <p:nvPr/>
            </p:nvPicPr>
            <p:blipFill rotWithShape="1">
              <a:blip r:embed="rId3"/>
              <a:srcRect t="26928" r="56517" b="26025"/>
              <a:stretch/>
            </p:blipFill>
            <p:spPr>
              <a:xfrm>
                <a:off x="828224" y="2540000"/>
                <a:ext cx="2649785" cy="1657788"/>
              </a:xfrm>
              <a:prstGeom prst="rect">
                <a:avLst/>
              </a:prstGeom>
            </p:spPr>
          </p:pic>
          <p:sp>
            <p:nvSpPr>
              <p:cNvPr id="14" name="椭圆 13"/>
              <p:cNvSpPr/>
              <p:nvPr/>
            </p:nvSpPr>
            <p:spPr>
              <a:xfrm>
                <a:off x="2042421" y="3276363"/>
                <a:ext cx="180179" cy="1801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grpSp>
        <p:sp>
          <p:nvSpPr>
            <p:cNvPr id="23" name="矩形 22"/>
            <p:cNvSpPr/>
            <p:nvPr/>
          </p:nvSpPr>
          <p:spPr>
            <a:xfrm>
              <a:off x="3290438" y="3745325"/>
              <a:ext cx="2199094" cy="407573"/>
            </a:xfrm>
            <a:prstGeom prst="rect">
              <a:avLst/>
            </a:prstGeom>
          </p:spPr>
          <p:txBody>
            <a:bodyPr wrap="square">
              <a:spAutoFit/>
            </a:bodyPr>
            <a:lstStyle/>
            <a:p>
              <a:r>
                <a:rPr lang="en-US" altLang="zh-CN" sz="2000" dirty="0" smtClean="0">
                  <a:latin typeface="+mn-ea"/>
                  <a:cs typeface="Times New Roman" panose="02020603050405020304" pitchFamily="18" charset="0"/>
                </a:rPr>
                <a:t>EN=0   OUT=IN</a:t>
              </a:r>
              <a:endParaRPr lang="zh-CN" altLang="en-US" sz="2000" dirty="0">
                <a:latin typeface="+mn-ea"/>
              </a:endParaRPr>
            </a:p>
          </p:txBody>
        </p:sp>
      </p:grpSp>
      <p:grpSp>
        <p:nvGrpSpPr>
          <p:cNvPr id="33" name="组合 32"/>
          <p:cNvGrpSpPr/>
          <p:nvPr/>
        </p:nvGrpSpPr>
        <p:grpSpPr>
          <a:xfrm>
            <a:off x="6202020" y="2434862"/>
            <a:ext cx="2614713" cy="2226037"/>
            <a:chOff x="6087812" y="1915898"/>
            <a:chExt cx="2649785" cy="2226036"/>
          </a:xfrm>
        </p:grpSpPr>
        <p:grpSp>
          <p:nvGrpSpPr>
            <p:cNvPr id="20" name="组合 19"/>
            <p:cNvGrpSpPr/>
            <p:nvPr/>
          </p:nvGrpSpPr>
          <p:grpSpPr>
            <a:xfrm>
              <a:off x="6087812" y="1915898"/>
              <a:ext cx="2649785" cy="1657788"/>
              <a:chOff x="883586" y="4188689"/>
              <a:chExt cx="2649785" cy="1657788"/>
            </a:xfrm>
          </p:grpSpPr>
          <p:pic>
            <p:nvPicPr>
              <p:cNvPr id="13" name="图片 12"/>
              <p:cNvPicPr/>
              <p:nvPr/>
            </p:nvPicPr>
            <p:blipFill rotWithShape="1">
              <a:blip r:embed="rId3"/>
              <a:srcRect t="26928" r="56517" b="26025"/>
              <a:stretch/>
            </p:blipFill>
            <p:spPr>
              <a:xfrm>
                <a:off x="883586" y="4188689"/>
                <a:ext cx="2649785" cy="1657788"/>
              </a:xfrm>
              <a:prstGeom prst="rect">
                <a:avLst/>
              </a:prstGeom>
            </p:spPr>
          </p:pic>
          <p:sp>
            <p:nvSpPr>
              <p:cNvPr id="15" name="椭圆 14"/>
              <p:cNvSpPr/>
              <p:nvPr/>
            </p:nvSpPr>
            <p:spPr>
              <a:xfrm>
                <a:off x="2428863" y="5214020"/>
                <a:ext cx="180179" cy="1801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grpSp>
        <p:grpSp>
          <p:nvGrpSpPr>
            <p:cNvPr id="27" name="组合 26"/>
            <p:cNvGrpSpPr/>
            <p:nvPr/>
          </p:nvGrpSpPr>
          <p:grpSpPr>
            <a:xfrm>
              <a:off x="6268083" y="3734361"/>
              <a:ext cx="2199094" cy="407573"/>
              <a:chOff x="6141083" y="3734361"/>
              <a:chExt cx="2199094" cy="407573"/>
            </a:xfrm>
          </p:grpSpPr>
          <p:sp>
            <p:nvSpPr>
              <p:cNvPr id="24" name="矩形 23"/>
              <p:cNvSpPr/>
              <p:nvPr/>
            </p:nvSpPr>
            <p:spPr>
              <a:xfrm>
                <a:off x="6141083" y="3734361"/>
                <a:ext cx="2199094" cy="407573"/>
              </a:xfrm>
              <a:prstGeom prst="rect">
                <a:avLst/>
              </a:prstGeom>
            </p:spPr>
            <p:txBody>
              <a:bodyPr wrap="square">
                <a:spAutoFit/>
              </a:bodyPr>
              <a:lstStyle/>
              <a:p>
                <a:r>
                  <a:rPr lang="en-US" altLang="zh-CN" sz="2000" dirty="0" smtClean="0">
                    <a:latin typeface="+mn-ea"/>
                    <a:cs typeface="Times New Roman" panose="02020603050405020304" pitchFamily="18" charset="0"/>
                  </a:rPr>
                  <a:t>EN=1   OUT=IN</a:t>
                </a:r>
                <a:endParaRPr lang="zh-CN" altLang="en-US" sz="2000" dirty="0">
                  <a:latin typeface="+mn-ea"/>
                </a:endParaRPr>
              </a:p>
            </p:txBody>
          </p:sp>
          <p:cxnSp>
            <p:nvCxnSpPr>
              <p:cNvPr id="26" name="直接连接符 25"/>
              <p:cNvCxnSpPr/>
              <p:nvPr/>
            </p:nvCxnSpPr>
            <p:spPr>
              <a:xfrm>
                <a:off x="7825968" y="3747061"/>
                <a:ext cx="35283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grpSp>
        <p:nvGrpSpPr>
          <p:cNvPr id="34" name="组合 33"/>
          <p:cNvGrpSpPr/>
          <p:nvPr/>
        </p:nvGrpSpPr>
        <p:grpSpPr>
          <a:xfrm>
            <a:off x="9192703" y="2423898"/>
            <a:ext cx="2649785" cy="2237001"/>
            <a:chOff x="9199437" y="1915898"/>
            <a:chExt cx="2649785" cy="2237001"/>
          </a:xfrm>
        </p:grpSpPr>
        <p:grpSp>
          <p:nvGrpSpPr>
            <p:cNvPr id="19" name="组合 18"/>
            <p:cNvGrpSpPr/>
            <p:nvPr/>
          </p:nvGrpSpPr>
          <p:grpSpPr>
            <a:xfrm>
              <a:off x="9199437" y="1915898"/>
              <a:ext cx="2649785" cy="1657788"/>
              <a:chOff x="5044886" y="4842144"/>
              <a:chExt cx="2649785" cy="1657788"/>
            </a:xfrm>
          </p:grpSpPr>
          <p:pic>
            <p:nvPicPr>
              <p:cNvPr id="16" name="图片 15"/>
              <p:cNvPicPr/>
              <p:nvPr/>
            </p:nvPicPr>
            <p:blipFill rotWithShape="1">
              <a:blip r:embed="rId3"/>
              <a:srcRect t="26928" r="56517" b="26025"/>
              <a:stretch/>
            </p:blipFill>
            <p:spPr>
              <a:xfrm>
                <a:off x="5044886" y="4842144"/>
                <a:ext cx="2649785" cy="1657788"/>
              </a:xfrm>
              <a:prstGeom prst="rect">
                <a:avLst/>
              </a:prstGeom>
            </p:spPr>
          </p:pic>
          <p:sp>
            <p:nvSpPr>
              <p:cNvPr id="17" name="椭圆 16"/>
              <p:cNvSpPr/>
              <p:nvPr/>
            </p:nvSpPr>
            <p:spPr>
              <a:xfrm>
                <a:off x="6590163" y="5867475"/>
                <a:ext cx="180179" cy="1801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18" name="椭圆 17"/>
              <p:cNvSpPr/>
              <p:nvPr/>
            </p:nvSpPr>
            <p:spPr>
              <a:xfrm>
                <a:off x="6259711" y="5581631"/>
                <a:ext cx="180179" cy="18017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grpSp>
        <p:grpSp>
          <p:nvGrpSpPr>
            <p:cNvPr id="28" name="组合 27"/>
            <p:cNvGrpSpPr/>
            <p:nvPr/>
          </p:nvGrpSpPr>
          <p:grpSpPr>
            <a:xfrm>
              <a:off x="9214905" y="3745326"/>
              <a:ext cx="2199094" cy="407573"/>
              <a:chOff x="6141083" y="3734361"/>
              <a:chExt cx="2199094" cy="407573"/>
            </a:xfrm>
          </p:grpSpPr>
          <p:sp>
            <p:nvSpPr>
              <p:cNvPr id="29" name="矩形 28"/>
              <p:cNvSpPr/>
              <p:nvPr/>
            </p:nvSpPr>
            <p:spPr>
              <a:xfrm>
                <a:off x="6141083" y="3734361"/>
                <a:ext cx="2199094" cy="407573"/>
              </a:xfrm>
              <a:prstGeom prst="rect">
                <a:avLst/>
              </a:prstGeom>
            </p:spPr>
            <p:txBody>
              <a:bodyPr wrap="square">
                <a:spAutoFit/>
              </a:bodyPr>
              <a:lstStyle/>
              <a:p>
                <a:r>
                  <a:rPr lang="en-US" altLang="zh-CN" sz="2000" dirty="0" smtClean="0">
                    <a:latin typeface="+mn-ea"/>
                    <a:cs typeface="Times New Roman" panose="02020603050405020304" pitchFamily="18" charset="0"/>
                  </a:rPr>
                  <a:t>EN=0  OUT=IN</a:t>
                </a:r>
                <a:endParaRPr lang="zh-CN" altLang="en-US" sz="2000" dirty="0">
                  <a:latin typeface="+mn-ea"/>
                </a:endParaRPr>
              </a:p>
            </p:txBody>
          </p:sp>
          <p:cxnSp>
            <p:nvCxnSpPr>
              <p:cNvPr id="30" name="直接连接符 29"/>
              <p:cNvCxnSpPr/>
              <p:nvPr/>
            </p:nvCxnSpPr>
            <p:spPr>
              <a:xfrm>
                <a:off x="7825968" y="3747061"/>
                <a:ext cx="352832"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sp>
        <p:nvSpPr>
          <p:cNvPr id="35" name="矩形 34"/>
          <p:cNvSpPr/>
          <p:nvPr/>
        </p:nvSpPr>
        <p:spPr>
          <a:xfrm>
            <a:off x="506006" y="1173913"/>
            <a:ext cx="4119123" cy="461665"/>
          </a:xfrm>
          <a:prstGeom prst="rect">
            <a:avLst/>
          </a:prstGeom>
        </p:spPr>
        <p:txBody>
          <a:bodyPr wrap="square">
            <a:spAutoFit/>
          </a:bodyPr>
          <a:lstStyle/>
          <a:p>
            <a:r>
              <a:rPr lang="zh-CN" altLang="en-US" sz="2400" dirty="0">
                <a:solidFill>
                  <a:srgbClr val="2D1DA3"/>
                </a:solidFill>
                <a:latin typeface="+mn-ea"/>
                <a:cs typeface="Times New Roman" panose="02020603050405020304" pitchFamily="18" charset="0"/>
              </a:rPr>
              <a:t>三态</a:t>
            </a:r>
            <a:r>
              <a:rPr lang="zh-CN" altLang="en-US" sz="2400" dirty="0" smtClean="0">
                <a:solidFill>
                  <a:srgbClr val="2D1DA3"/>
                </a:solidFill>
                <a:latin typeface="+mn-ea"/>
                <a:cs typeface="Times New Roman" panose="02020603050405020304" pitchFamily="18" charset="0"/>
              </a:rPr>
              <a:t>门的多种符号表达方式</a:t>
            </a:r>
            <a:endParaRPr lang="zh-CN" altLang="en-US" sz="2400" dirty="0">
              <a:solidFill>
                <a:srgbClr val="2D1DA3"/>
              </a:solidFill>
              <a:latin typeface="+mn-ea"/>
            </a:endParaRPr>
          </a:p>
        </p:txBody>
      </p:sp>
    </p:spTree>
    <p:extLst>
      <p:ext uri="{BB962C8B-B14F-4D97-AF65-F5344CB8AC3E}">
        <p14:creationId xmlns:p14="http://schemas.microsoft.com/office/powerpoint/2010/main" val="1919138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9.2.1 </a:t>
            </a:r>
            <a:r>
              <a:rPr lang="zh-CN" altLang="en-US" sz="2400" b="1" spc="300" dirty="0">
                <a:latin typeface="+mj-ea"/>
                <a:ea typeface="+mj-ea"/>
              </a:rPr>
              <a:t>三态门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385290" y="1576255"/>
            <a:ext cx="2425700" cy="3052457"/>
            <a:chOff x="6007100" y="1075043"/>
            <a:chExt cx="2425700" cy="3052457"/>
          </a:xfrm>
        </p:grpSpPr>
        <p:pic>
          <p:nvPicPr>
            <p:cNvPr id="5" name="图片 4"/>
            <p:cNvPicPr/>
            <p:nvPr/>
          </p:nvPicPr>
          <p:blipFill rotWithShape="1">
            <a:blip r:embed="rId3"/>
            <a:srcRect r="54197" b="8986"/>
            <a:stretch/>
          </p:blipFill>
          <p:spPr bwMode="auto">
            <a:xfrm>
              <a:off x="6007100" y="1542097"/>
              <a:ext cx="2425700" cy="2585403"/>
            </a:xfrm>
            <a:prstGeom prst="rect">
              <a:avLst/>
            </a:prstGeom>
            <a:ln>
              <a:noFill/>
            </a:ln>
            <a:extLst>
              <a:ext uri="{53640926-AAD7-44D8-BBD7-CCE9431645EC}">
                <a14:shadowObscured xmlns:a14="http://schemas.microsoft.com/office/drawing/2010/main"/>
              </a:ext>
            </a:extLst>
          </p:spPr>
        </p:pic>
        <p:sp>
          <p:nvSpPr>
            <p:cNvPr id="6" name="矩形 5"/>
            <p:cNvSpPr/>
            <p:nvPr/>
          </p:nvSpPr>
          <p:spPr>
            <a:xfrm>
              <a:off x="6291103" y="1075043"/>
              <a:ext cx="1467068" cy="400110"/>
            </a:xfrm>
            <a:prstGeom prst="rect">
              <a:avLst/>
            </a:prstGeom>
          </p:spPr>
          <p:txBody>
            <a:bodyPr wrap="none">
              <a:spAutoFit/>
            </a:bodyPr>
            <a:lstStyle/>
            <a:p>
              <a:r>
                <a:rPr lang="zh-CN" altLang="zh-CN" sz="2000" b="1" dirty="0">
                  <a:solidFill>
                    <a:srgbClr val="2D1DA3"/>
                  </a:solidFill>
                  <a:latin typeface="+mn-ea"/>
                  <a:cs typeface="Times New Roman" panose="02020603050405020304" pitchFamily="18" charset="0"/>
                </a:rPr>
                <a:t>单向三态</a:t>
              </a:r>
              <a:r>
                <a:rPr lang="zh-CN" altLang="zh-CN" sz="2000" b="1" dirty="0" smtClean="0">
                  <a:solidFill>
                    <a:srgbClr val="2D1DA3"/>
                  </a:solidFill>
                  <a:latin typeface="+mn-ea"/>
                  <a:cs typeface="Times New Roman" panose="02020603050405020304" pitchFamily="18" charset="0"/>
                </a:rPr>
                <a:t>门</a:t>
              </a:r>
              <a:endParaRPr lang="zh-CN" altLang="en-US" sz="2000" b="1" dirty="0">
                <a:solidFill>
                  <a:srgbClr val="2D1DA3"/>
                </a:solidFill>
                <a:latin typeface="+mn-ea"/>
              </a:endParaRPr>
            </a:p>
          </p:txBody>
        </p:sp>
      </p:grpSp>
      <p:grpSp>
        <p:nvGrpSpPr>
          <p:cNvPr id="10" name="组合 9"/>
          <p:cNvGrpSpPr/>
          <p:nvPr/>
        </p:nvGrpSpPr>
        <p:grpSpPr>
          <a:xfrm>
            <a:off x="6089437" y="1370724"/>
            <a:ext cx="2578100" cy="3257988"/>
            <a:chOff x="8724900" y="1065991"/>
            <a:chExt cx="2578100" cy="3257988"/>
          </a:xfrm>
        </p:grpSpPr>
        <p:sp>
          <p:nvSpPr>
            <p:cNvPr id="7" name="矩形 6"/>
            <p:cNvSpPr/>
            <p:nvPr/>
          </p:nvSpPr>
          <p:spPr>
            <a:xfrm>
              <a:off x="9010437" y="1065991"/>
              <a:ext cx="1467068" cy="400110"/>
            </a:xfrm>
            <a:prstGeom prst="rect">
              <a:avLst/>
            </a:prstGeom>
          </p:spPr>
          <p:txBody>
            <a:bodyPr wrap="none">
              <a:spAutoFit/>
            </a:bodyPr>
            <a:lstStyle/>
            <a:p>
              <a:r>
                <a:rPr lang="zh-CN" altLang="zh-CN" sz="2000" b="1" dirty="0" smtClean="0">
                  <a:solidFill>
                    <a:srgbClr val="2D1DA3"/>
                  </a:solidFill>
                  <a:latin typeface="+mn-ea"/>
                  <a:cs typeface="Times New Roman" panose="02020603050405020304" pitchFamily="18" charset="0"/>
                </a:rPr>
                <a:t>双向</a:t>
              </a:r>
              <a:r>
                <a:rPr lang="zh-CN" altLang="zh-CN" sz="2000" b="1" dirty="0">
                  <a:solidFill>
                    <a:srgbClr val="2D1DA3"/>
                  </a:solidFill>
                  <a:latin typeface="+mn-ea"/>
                  <a:cs typeface="Times New Roman" panose="02020603050405020304" pitchFamily="18" charset="0"/>
                </a:rPr>
                <a:t>三态门</a:t>
              </a:r>
              <a:endParaRPr lang="zh-CN" altLang="en-US" sz="2000" b="1" dirty="0">
                <a:solidFill>
                  <a:srgbClr val="2D1DA3"/>
                </a:solidFill>
                <a:latin typeface="+mn-ea"/>
              </a:endParaRPr>
            </a:p>
          </p:txBody>
        </p:sp>
        <p:pic>
          <p:nvPicPr>
            <p:cNvPr id="8" name="图片 7"/>
            <p:cNvPicPr/>
            <p:nvPr/>
          </p:nvPicPr>
          <p:blipFill rotWithShape="1">
            <a:blip r:embed="rId3"/>
            <a:srcRect l="51319" b="8986"/>
            <a:stretch/>
          </p:blipFill>
          <p:spPr bwMode="auto">
            <a:xfrm>
              <a:off x="8724900" y="1738576"/>
              <a:ext cx="2578100" cy="2585403"/>
            </a:xfrm>
            <a:prstGeom prst="rect">
              <a:avLst/>
            </a:prstGeom>
            <a:ln>
              <a:noFill/>
            </a:ln>
            <a:extLst>
              <a:ext uri="{53640926-AAD7-44D8-BBD7-CCE9431645EC}">
                <a14:shadowObscured xmlns:a14="http://schemas.microsoft.com/office/drawing/2010/main"/>
              </a:ext>
            </a:extLst>
          </p:spPr>
        </p:pic>
      </p:grpSp>
      <p:sp>
        <p:nvSpPr>
          <p:cNvPr id="22" name="矩形 21"/>
          <p:cNvSpPr/>
          <p:nvPr/>
        </p:nvSpPr>
        <p:spPr>
          <a:xfrm>
            <a:off x="6235274" y="5041024"/>
            <a:ext cx="2396810" cy="1015663"/>
          </a:xfrm>
          <a:prstGeom prst="rect">
            <a:avLst/>
          </a:prstGeom>
        </p:spPr>
        <p:txBody>
          <a:bodyPr wrap="none">
            <a:spAutoFit/>
          </a:bodyPr>
          <a:lstStyle/>
          <a:p>
            <a:r>
              <a:rPr lang="en-US" altLang="zh-CN" sz="2000" b="1" dirty="0" smtClean="0">
                <a:solidFill>
                  <a:srgbClr val="2D1DA3"/>
                </a:solidFill>
                <a:latin typeface="+mn-ea"/>
                <a:cs typeface="Times New Roman" panose="02020603050405020304" pitchFamily="18" charset="0"/>
              </a:rPr>
              <a:t>E1=1  E2=0  A</a:t>
            </a:r>
            <a:r>
              <a:rPr lang="en-US" altLang="zh-CN" sz="2000" b="1" dirty="0" smtClean="0">
                <a:solidFill>
                  <a:srgbClr val="2D1DA3"/>
                </a:solidFill>
                <a:latin typeface="+mn-ea"/>
                <a:cs typeface="Times New Roman" panose="02020603050405020304" pitchFamily="18" charset="0"/>
                <a:sym typeface="Wingdings" panose="05000000000000000000" pitchFamily="2" charset="2"/>
              </a:rPr>
              <a:t>F</a:t>
            </a:r>
          </a:p>
          <a:p>
            <a:endParaRPr lang="en-US" altLang="zh-CN" sz="2000" b="1" dirty="0" smtClean="0">
              <a:solidFill>
                <a:srgbClr val="2D1DA3"/>
              </a:solidFill>
              <a:latin typeface="+mn-ea"/>
              <a:cs typeface="Times New Roman" panose="02020603050405020304" pitchFamily="18" charset="0"/>
              <a:sym typeface="Wingdings" panose="05000000000000000000" pitchFamily="2" charset="2"/>
            </a:endParaRPr>
          </a:p>
          <a:p>
            <a:r>
              <a:rPr lang="en-US" altLang="zh-CN" sz="2000" b="1" dirty="0" smtClean="0">
                <a:solidFill>
                  <a:srgbClr val="2D1DA3"/>
                </a:solidFill>
                <a:latin typeface="+mn-ea"/>
                <a:cs typeface="Times New Roman" panose="02020603050405020304" pitchFamily="18" charset="0"/>
              </a:rPr>
              <a:t>E1=0  E2=1  F</a:t>
            </a:r>
            <a:r>
              <a:rPr lang="en-US" altLang="zh-CN" sz="2000" b="1" dirty="0" smtClean="0">
                <a:solidFill>
                  <a:srgbClr val="2D1DA3"/>
                </a:solidFill>
                <a:latin typeface="+mn-ea"/>
                <a:cs typeface="Times New Roman" panose="02020603050405020304" pitchFamily="18" charset="0"/>
                <a:sym typeface="Wingdings" panose="05000000000000000000" pitchFamily="2" charset="2"/>
              </a:rPr>
              <a:t>A</a:t>
            </a:r>
            <a:endParaRPr lang="en-US" altLang="zh-CN" sz="2000" b="1" dirty="0">
              <a:solidFill>
                <a:srgbClr val="2D1DA3"/>
              </a:solidFill>
              <a:latin typeface="+mn-ea"/>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2888171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9.2.1 </a:t>
            </a:r>
            <a:r>
              <a:rPr lang="zh-CN" altLang="en-US" sz="2400" b="1" spc="300" dirty="0">
                <a:latin typeface="+mj-ea"/>
                <a:ea typeface="+mj-ea"/>
              </a:rPr>
              <a:t>三态门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93516"/>
            <a:ext cx="10574205"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79166" y="992648"/>
            <a:ext cx="3262432" cy="400110"/>
          </a:xfrm>
          <a:prstGeom prst="rect">
            <a:avLst/>
          </a:prstGeom>
        </p:spPr>
        <p:txBody>
          <a:bodyPr wrap="none">
            <a:spAutoFit/>
          </a:bodyPr>
          <a:lstStyle/>
          <a:p>
            <a:r>
              <a:rPr lang="zh-CN" altLang="en-US" sz="2000" b="1" dirty="0" smtClean="0">
                <a:solidFill>
                  <a:srgbClr val="2D1DA3"/>
                </a:solidFill>
                <a:latin typeface="+mn-ea"/>
                <a:cs typeface="Times New Roman" panose="02020603050405020304" pitchFamily="18" charset="0"/>
              </a:rPr>
              <a:t>输入、输出接口中的三态门</a:t>
            </a:r>
            <a:endParaRPr lang="zh-CN" altLang="en-US" sz="2000" b="1" dirty="0">
              <a:solidFill>
                <a:srgbClr val="2D1DA3"/>
              </a:solidFill>
              <a:latin typeface="+mn-ea"/>
            </a:endParaRPr>
          </a:p>
        </p:txBody>
      </p:sp>
      <p:grpSp>
        <p:nvGrpSpPr>
          <p:cNvPr id="22" name="组合 21"/>
          <p:cNvGrpSpPr/>
          <p:nvPr/>
        </p:nvGrpSpPr>
        <p:grpSpPr>
          <a:xfrm>
            <a:off x="609600" y="1125239"/>
            <a:ext cx="10576560" cy="4933777"/>
            <a:chOff x="515938" y="1065703"/>
            <a:chExt cx="11154994" cy="5906597"/>
          </a:xfrm>
        </p:grpSpPr>
        <p:grpSp>
          <p:nvGrpSpPr>
            <p:cNvPr id="21" name="组合 20"/>
            <p:cNvGrpSpPr/>
            <p:nvPr/>
          </p:nvGrpSpPr>
          <p:grpSpPr>
            <a:xfrm>
              <a:off x="515938" y="1065703"/>
              <a:ext cx="10914062" cy="5906597"/>
              <a:chOff x="515938" y="1065703"/>
              <a:chExt cx="10914062" cy="5906597"/>
            </a:xfrm>
          </p:grpSpPr>
          <p:grpSp>
            <p:nvGrpSpPr>
              <p:cNvPr id="7" name="组合 6"/>
              <p:cNvGrpSpPr/>
              <p:nvPr/>
            </p:nvGrpSpPr>
            <p:grpSpPr>
              <a:xfrm>
                <a:off x="538099" y="1576255"/>
                <a:ext cx="10891901" cy="4891623"/>
                <a:chOff x="677799" y="988477"/>
                <a:chExt cx="10625201" cy="4726523"/>
              </a:xfrm>
            </p:grpSpPr>
            <p:pic>
              <p:nvPicPr>
                <p:cNvPr id="5" name="图片 4"/>
                <p:cNvPicPr>
                  <a:picLocks noChangeAspect="1"/>
                </p:cNvPicPr>
                <p:nvPr/>
              </p:nvPicPr>
              <p:blipFill rotWithShape="1">
                <a:blip r:embed="rId3"/>
                <a:srcRect b="15798"/>
                <a:stretch/>
              </p:blipFill>
              <p:spPr>
                <a:xfrm>
                  <a:off x="677799" y="988477"/>
                  <a:ext cx="10625201" cy="4510623"/>
                </a:xfrm>
                <a:prstGeom prst="rect">
                  <a:avLst/>
                </a:prstGeom>
              </p:spPr>
            </p:pic>
            <p:sp>
              <p:nvSpPr>
                <p:cNvPr id="6" name="矩形 5"/>
                <p:cNvSpPr/>
                <p:nvPr/>
              </p:nvSpPr>
              <p:spPr>
                <a:xfrm>
                  <a:off x="9855200" y="5008880"/>
                  <a:ext cx="828040" cy="706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1173680" y="3349029"/>
                <a:ext cx="400110" cy="1169551"/>
              </a:xfrm>
              <a:prstGeom prst="rect">
                <a:avLst/>
              </a:prstGeom>
            </p:spPr>
            <p:txBody>
              <a:bodyPr vert="eaVert" wrap="none">
                <a:spAutoFit/>
              </a:bodyPr>
              <a:lstStyle/>
              <a:p>
                <a:r>
                  <a:rPr lang="zh-CN" altLang="en-US" sz="1400" b="1" dirty="0" smtClean="0">
                    <a:solidFill>
                      <a:srgbClr val="FF0000"/>
                    </a:solidFill>
                    <a:latin typeface="+mn-ea"/>
                    <a:cs typeface="Times New Roman" panose="02020603050405020304" pitchFamily="18" charset="0"/>
                  </a:rPr>
                  <a:t>内部数据总线</a:t>
                </a:r>
                <a:endParaRPr lang="zh-CN" altLang="en-US" sz="1400" b="1" dirty="0">
                  <a:solidFill>
                    <a:srgbClr val="FF0000"/>
                  </a:solidFill>
                  <a:latin typeface="+mn-ea"/>
                </a:endParaRPr>
              </a:p>
            </p:txBody>
          </p:sp>
          <p:sp>
            <p:nvSpPr>
              <p:cNvPr id="10" name="矩形 9"/>
              <p:cNvSpPr/>
              <p:nvPr/>
            </p:nvSpPr>
            <p:spPr>
              <a:xfrm>
                <a:off x="5571803" y="2937070"/>
                <a:ext cx="1210588" cy="338554"/>
              </a:xfrm>
              <a:prstGeom prst="rect">
                <a:avLst/>
              </a:prstGeom>
            </p:spPr>
            <p:txBody>
              <a:bodyPr wrap="none">
                <a:spAutoFit/>
              </a:bodyPr>
              <a:lstStyle/>
              <a:p>
                <a:r>
                  <a:rPr lang="zh-CN" altLang="en-US" sz="1600" b="1" dirty="0" smtClean="0">
                    <a:solidFill>
                      <a:srgbClr val="FF0000"/>
                    </a:solidFill>
                    <a:latin typeface="+mn-ea"/>
                    <a:cs typeface="Times New Roman" panose="02020603050405020304" pitchFamily="18" charset="0"/>
                  </a:rPr>
                  <a:t>方向寄存器</a:t>
                </a:r>
                <a:endParaRPr lang="zh-CN" altLang="en-US" sz="1600" b="1" dirty="0">
                  <a:solidFill>
                    <a:srgbClr val="FF0000"/>
                  </a:solidFill>
                  <a:latin typeface="+mn-ea"/>
                </a:endParaRPr>
              </a:p>
            </p:txBody>
          </p:sp>
          <p:sp>
            <p:nvSpPr>
              <p:cNvPr id="11" name="矩形 10"/>
              <p:cNvSpPr/>
              <p:nvPr/>
            </p:nvSpPr>
            <p:spPr>
              <a:xfrm>
                <a:off x="5609903" y="3948445"/>
                <a:ext cx="1210588" cy="338554"/>
              </a:xfrm>
              <a:prstGeom prst="rect">
                <a:avLst/>
              </a:prstGeom>
            </p:spPr>
            <p:txBody>
              <a:bodyPr wrap="none">
                <a:spAutoFit/>
              </a:bodyPr>
              <a:lstStyle/>
              <a:p>
                <a:r>
                  <a:rPr lang="zh-CN" altLang="en-US" sz="1600" b="1" dirty="0" smtClean="0">
                    <a:solidFill>
                      <a:srgbClr val="FF0000"/>
                    </a:solidFill>
                    <a:latin typeface="+mn-ea"/>
                    <a:cs typeface="Times New Roman" panose="02020603050405020304" pitchFamily="18" charset="0"/>
                  </a:rPr>
                  <a:t>数据寄存器</a:t>
                </a:r>
                <a:endParaRPr lang="zh-CN" altLang="en-US" sz="1600" b="1" dirty="0">
                  <a:solidFill>
                    <a:srgbClr val="FF0000"/>
                  </a:solidFill>
                  <a:latin typeface="+mn-ea"/>
                </a:endParaRPr>
              </a:p>
            </p:txBody>
          </p:sp>
          <p:sp>
            <p:nvSpPr>
              <p:cNvPr id="12" name="矩形 11"/>
              <p:cNvSpPr/>
              <p:nvPr/>
            </p:nvSpPr>
            <p:spPr>
              <a:xfrm>
                <a:off x="9766896" y="3096569"/>
                <a:ext cx="430887" cy="913070"/>
              </a:xfrm>
              <a:prstGeom prst="rect">
                <a:avLst/>
              </a:prstGeom>
            </p:spPr>
            <p:txBody>
              <a:bodyPr vert="eaVert" wrap="none">
                <a:spAutoFit/>
              </a:bodyPr>
              <a:lstStyle/>
              <a:p>
                <a:r>
                  <a:rPr lang="zh-CN" altLang="en-US" sz="1600" b="1" dirty="0" smtClean="0">
                    <a:solidFill>
                      <a:srgbClr val="FF0000"/>
                    </a:solidFill>
                    <a:latin typeface="+mn-ea"/>
                    <a:cs typeface="Times New Roman" panose="02020603050405020304" pitchFamily="18" charset="0"/>
                  </a:rPr>
                  <a:t>上拉电阻</a:t>
                </a:r>
                <a:endParaRPr lang="zh-CN" altLang="en-US" sz="1600" b="1" dirty="0">
                  <a:solidFill>
                    <a:srgbClr val="FF0000"/>
                  </a:solidFill>
                  <a:latin typeface="+mn-ea"/>
                </a:endParaRPr>
              </a:p>
            </p:txBody>
          </p:sp>
          <p:sp>
            <p:nvSpPr>
              <p:cNvPr id="13" name="矩形 12"/>
              <p:cNvSpPr/>
              <p:nvPr/>
            </p:nvSpPr>
            <p:spPr>
              <a:xfrm>
                <a:off x="515938" y="1576255"/>
                <a:ext cx="10202545" cy="5396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8415" y="1576255"/>
                <a:ext cx="9761468" cy="510394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44098" y="6102485"/>
                <a:ext cx="2044710" cy="523220"/>
              </a:xfrm>
              <a:prstGeom prst="rect">
                <a:avLst/>
              </a:prstGeom>
            </p:spPr>
            <p:txBody>
              <a:bodyPr wrap="square">
                <a:spAutoFit/>
              </a:bodyPr>
              <a:lstStyle/>
              <a:p>
                <a:r>
                  <a:rPr lang="zh-CN" altLang="en-US" sz="2800" dirty="0" smtClean="0">
                    <a:solidFill>
                      <a:srgbClr val="FF0000"/>
                    </a:solidFill>
                    <a:latin typeface="+mn-ea"/>
                    <a:cs typeface="Times New Roman" panose="02020603050405020304" pitchFamily="18" charset="0"/>
                  </a:rPr>
                  <a:t>芯片内部</a:t>
                </a:r>
                <a:endParaRPr lang="zh-CN" altLang="en-US" sz="2800" dirty="0">
                  <a:solidFill>
                    <a:srgbClr val="FF0000"/>
                  </a:solidFill>
                  <a:latin typeface="+mn-ea"/>
                </a:endParaRPr>
              </a:p>
            </p:txBody>
          </p:sp>
          <p:cxnSp>
            <p:nvCxnSpPr>
              <p:cNvPr id="18" name="直接连接符 17"/>
              <p:cNvCxnSpPr/>
              <p:nvPr/>
            </p:nvCxnSpPr>
            <p:spPr>
              <a:xfrm>
                <a:off x="10489883" y="1065703"/>
                <a:ext cx="0" cy="5779597"/>
              </a:xfrm>
              <a:prstGeom prst="line">
                <a:avLst/>
              </a:prstGeom>
              <a:ln w="19050">
                <a:solidFill>
                  <a:srgbClr val="FF0000"/>
                </a:solidFill>
                <a:prstDash val="sysDot"/>
              </a:ln>
            </p:spPr>
            <p:style>
              <a:lnRef idx="1">
                <a:schemeClr val="accent3"/>
              </a:lnRef>
              <a:fillRef idx="0">
                <a:schemeClr val="accent3"/>
              </a:fillRef>
              <a:effectRef idx="0">
                <a:schemeClr val="accent3"/>
              </a:effectRef>
              <a:fontRef idx="minor">
                <a:schemeClr val="tx1"/>
              </a:fontRef>
            </p:style>
          </p:cxnSp>
          <p:sp>
            <p:nvSpPr>
              <p:cNvPr id="19" name="矩形 18"/>
              <p:cNvSpPr/>
              <p:nvPr/>
            </p:nvSpPr>
            <p:spPr>
              <a:xfrm>
                <a:off x="10660015" y="4792486"/>
                <a:ext cx="642985" cy="1815882"/>
              </a:xfrm>
              <a:prstGeom prst="rect">
                <a:avLst/>
              </a:prstGeom>
            </p:spPr>
            <p:txBody>
              <a:bodyPr wrap="square">
                <a:spAutoFit/>
              </a:bodyPr>
              <a:lstStyle/>
              <a:p>
                <a:r>
                  <a:rPr lang="zh-CN" altLang="en-US" sz="2800" dirty="0" smtClean="0">
                    <a:solidFill>
                      <a:srgbClr val="FF0000"/>
                    </a:solidFill>
                    <a:latin typeface="+mn-ea"/>
                    <a:cs typeface="Times New Roman" panose="02020603050405020304" pitchFamily="18" charset="0"/>
                  </a:rPr>
                  <a:t>芯片外部</a:t>
                </a:r>
                <a:endParaRPr lang="zh-CN" altLang="en-US" sz="2800" dirty="0">
                  <a:solidFill>
                    <a:srgbClr val="FF0000"/>
                  </a:solidFill>
                  <a:latin typeface="+mn-ea"/>
                </a:endParaRPr>
              </a:p>
            </p:txBody>
          </p:sp>
        </p:grpSp>
        <p:sp>
          <p:nvSpPr>
            <p:cNvPr id="20" name="矩形 19"/>
            <p:cNvSpPr/>
            <p:nvPr/>
          </p:nvSpPr>
          <p:spPr>
            <a:xfrm>
              <a:off x="10506084" y="3847119"/>
              <a:ext cx="1164848" cy="369332"/>
            </a:xfrm>
            <a:prstGeom prst="rect">
              <a:avLst/>
            </a:prstGeom>
          </p:spPr>
          <p:txBody>
            <a:bodyPr wrap="square">
              <a:spAutoFit/>
            </a:bodyPr>
            <a:lstStyle/>
            <a:p>
              <a:r>
                <a:rPr lang="zh-CN" altLang="en-US" dirty="0" smtClean="0">
                  <a:solidFill>
                    <a:srgbClr val="FF0000"/>
                  </a:solidFill>
                  <a:latin typeface="+mn-ea"/>
                  <a:cs typeface="Times New Roman" panose="02020603050405020304" pitchFamily="18" charset="0"/>
                </a:rPr>
                <a:t>芯片引脚</a:t>
              </a:r>
              <a:endParaRPr lang="zh-CN" altLang="en-US" dirty="0">
                <a:solidFill>
                  <a:srgbClr val="FF0000"/>
                </a:solidFill>
                <a:latin typeface="+mn-ea"/>
              </a:endParaRPr>
            </a:p>
          </p:txBody>
        </p:sp>
      </p:grpSp>
      <p:sp>
        <p:nvSpPr>
          <p:cNvPr id="17" name="矩形 16"/>
          <p:cNvSpPr/>
          <p:nvPr/>
        </p:nvSpPr>
        <p:spPr>
          <a:xfrm>
            <a:off x="5686457" y="185532"/>
            <a:ext cx="1678665" cy="646331"/>
          </a:xfrm>
          <a:prstGeom prst="rect">
            <a:avLst/>
          </a:prstGeom>
        </p:spPr>
        <p:txBody>
          <a:bodyPr wrap="none">
            <a:spAutoFit/>
          </a:bodyPr>
          <a:lstStyle/>
          <a:p>
            <a:r>
              <a:rPr lang="zh-CN" altLang="en-US" b="1" dirty="0" smtClean="0">
                <a:solidFill>
                  <a:srgbClr val="2D1DA3"/>
                </a:solidFill>
                <a:latin typeface="+mn-ea"/>
                <a:cs typeface="Times New Roman" panose="02020603050405020304" pitchFamily="18" charset="0"/>
              </a:rPr>
              <a:t>输入</a:t>
            </a:r>
            <a:r>
              <a:rPr lang="en-US" altLang="zh-CN" b="1" dirty="0" smtClean="0">
                <a:solidFill>
                  <a:srgbClr val="2D1DA3"/>
                </a:solidFill>
                <a:latin typeface="+mn-ea"/>
                <a:cs typeface="Times New Roman" panose="02020603050405020304" pitchFamily="18" charset="0"/>
              </a:rPr>
              <a:t>/</a:t>
            </a:r>
            <a:r>
              <a:rPr lang="zh-CN" altLang="en-US" b="1" dirty="0" smtClean="0">
                <a:solidFill>
                  <a:srgbClr val="2D1DA3"/>
                </a:solidFill>
                <a:latin typeface="+mn-ea"/>
                <a:cs typeface="Times New Roman" panose="02020603050405020304" pitchFamily="18" charset="0"/>
              </a:rPr>
              <a:t>输出接口</a:t>
            </a:r>
            <a:endParaRPr lang="en-US" altLang="zh-CN" b="1" dirty="0" smtClean="0">
              <a:solidFill>
                <a:srgbClr val="2D1DA3"/>
              </a:solidFill>
              <a:latin typeface="+mn-ea"/>
              <a:cs typeface="Times New Roman" panose="02020603050405020304" pitchFamily="18" charset="0"/>
            </a:endParaRPr>
          </a:p>
          <a:p>
            <a:r>
              <a:rPr lang="en-US" altLang="zh-CN" b="1" dirty="0" smtClean="0">
                <a:solidFill>
                  <a:srgbClr val="2D1DA3"/>
                </a:solidFill>
                <a:latin typeface="+mn-ea"/>
                <a:cs typeface="Times New Roman" panose="02020603050405020304" pitchFamily="18" charset="0"/>
              </a:rPr>
              <a:t>I/O</a:t>
            </a:r>
            <a:r>
              <a:rPr lang="zh-CN" altLang="en-US" b="1" dirty="0" smtClean="0">
                <a:solidFill>
                  <a:srgbClr val="2D1DA3"/>
                </a:solidFill>
                <a:latin typeface="+mn-ea"/>
                <a:cs typeface="Times New Roman" panose="02020603050405020304" pitchFamily="18" charset="0"/>
              </a:rPr>
              <a:t>口</a:t>
            </a:r>
            <a:endParaRPr lang="zh-CN" altLang="en-US" b="1" dirty="0">
              <a:solidFill>
                <a:srgbClr val="2D1DA3"/>
              </a:solidFill>
              <a:latin typeface="+mn-ea"/>
            </a:endParaRPr>
          </a:p>
        </p:txBody>
      </p:sp>
      <p:pic>
        <p:nvPicPr>
          <p:cNvPr id="125954" name="Picture 2" descr="https://gimg2.baidu.com/image_search/src=http%3A%2F%2Fwww.zeanoit.com%2Fthumb%2Fproduct%2Fe7%2FMC68HC908GP32CP.jpg&amp;refer=http%3A%2F%2Fwww.zeanoit.com&amp;app=2002&amp;size=f9999,10000&amp;q=a80&amp;n=0&amp;g=0n&amp;fmt=auto?sec=1650259641&amp;t=e0a321e2077d2ed03a5a23ee35947e0a"/>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l="6198" t="23203" r="4634" b="22005"/>
          <a:stretch/>
        </p:blipFill>
        <p:spPr bwMode="auto">
          <a:xfrm>
            <a:off x="10529948" y="1125240"/>
            <a:ext cx="1480413" cy="90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964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descr="https://gimg2.baidu.com/image_search/src=http%3A%2F%2Fwww.zeanoit.com%2Fthumb%2Fproduct%2Fe7%2FMC68HC908GP32CP.jpg&amp;refer=http%3A%2F%2Fwww.zeanoit.com&amp;app=2002&amp;size=f9999,10000&amp;q=a80&amp;n=0&amp;g=0n&amp;fmt=auto?sec=1650259641&amp;t=e0a321e2077d2ed03a5a23ee35947e0a"/>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l="6198" t="23203" r="4634" b="22005"/>
          <a:stretch/>
        </p:blipFill>
        <p:spPr bwMode="auto">
          <a:xfrm>
            <a:off x="9919798" y="14410"/>
            <a:ext cx="2272202" cy="1396236"/>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9.2.1 </a:t>
            </a:r>
            <a:r>
              <a:rPr lang="zh-CN" altLang="en-US" sz="2400" b="1" spc="300" dirty="0">
                <a:latin typeface="+mj-ea"/>
                <a:ea typeface="+mj-ea"/>
              </a:rPr>
              <a:t>三态门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1229537" y="793516"/>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79166" y="992648"/>
            <a:ext cx="6340197" cy="400110"/>
          </a:xfrm>
          <a:prstGeom prst="rect">
            <a:avLst/>
          </a:prstGeom>
        </p:spPr>
        <p:txBody>
          <a:bodyPr wrap="none">
            <a:spAutoFit/>
          </a:bodyPr>
          <a:lstStyle/>
          <a:p>
            <a:r>
              <a:rPr lang="zh-CN" altLang="en-US" sz="2000" b="1" dirty="0" smtClean="0">
                <a:solidFill>
                  <a:srgbClr val="2D1DA3"/>
                </a:solidFill>
                <a:latin typeface="+mn-ea"/>
                <a:cs typeface="Times New Roman" panose="02020603050405020304" pitchFamily="18" charset="0"/>
              </a:rPr>
              <a:t>输入、输出接口中的三态门：理解</a:t>
            </a:r>
            <a:r>
              <a:rPr lang="zh-CN" altLang="en-US" sz="2000" b="1" dirty="0" smtClean="0">
                <a:solidFill>
                  <a:srgbClr val="FF0000"/>
                </a:solidFill>
                <a:latin typeface="+mn-ea"/>
                <a:cs typeface="Times New Roman" panose="02020603050405020304" pitchFamily="18" charset="0"/>
              </a:rPr>
              <a:t>输入和输出</a:t>
            </a:r>
            <a:r>
              <a:rPr lang="zh-CN" altLang="en-US" sz="2000" b="1" dirty="0" smtClean="0">
                <a:solidFill>
                  <a:srgbClr val="2D1DA3"/>
                </a:solidFill>
                <a:latin typeface="+mn-ea"/>
                <a:cs typeface="Times New Roman" panose="02020603050405020304" pitchFamily="18" charset="0"/>
              </a:rPr>
              <a:t>的概念。</a:t>
            </a:r>
            <a:endParaRPr lang="zh-CN" altLang="en-US" sz="2000" b="1" dirty="0">
              <a:solidFill>
                <a:srgbClr val="2D1DA3"/>
              </a:solidFill>
              <a:latin typeface="+mn-ea"/>
            </a:endParaRPr>
          </a:p>
        </p:txBody>
      </p:sp>
      <p:grpSp>
        <p:nvGrpSpPr>
          <p:cNvPr id="22" name="组合 21"/>
          <p:cNvGrpSpPr/>
          <p:nvPr/>
        </p:nvGrpSpPr>
        <p:grpSpPr>
          <a:xfrm>
            <a:off x="-17462" y="1065703"/>
            <a:ext cx="11154994" cy="5906597"/>
            <a:chOff x="515938" y="1065703"/>
            <a:chExt cx="11154994" cy="5906597"/>
          </a:xfrm>
        </p:grpSpPr>
        <p:grpSp>
          <p:nvGrpSpPr>
            <p:cNvPr id="21" name="组合 20"/>
            <p:cNvGrpSpPr/>
            <p:nvPr/>
          </p:nvGrpSpPr>
          <p:grpSpPr>
            <a:xfrm>
              <a:off x="515938" y="1065703"/>
              <a:ext cx="10914062" cy="5906597"/>
              <a:chOff x="515938" y="1065703"/>
              <a:chExt cx="10914062" cy="5906597"/>
            </a:xfrm>
          </p:grpSpPr>
          <p:grpSp>
            <p:nvGrpSpPr>
              <p:cNvPr id="7" name="组合 6"/>
              <p:cNvGrpSpPr/>
              <p:nvPr/>
            </p:nvGrpSpPr>
            <p:grpSpPr>
              <a:xfrm>
                <a:off x="538099" y="1576255"/>
                <a:ext cx="10891901" cy="4891623"/>
                <a:chOff x="677799" y="988477"/>
                <a:chExt cx="10625201" cy="4726523"/>
              </a:xfrm>
            </p:grpSpPr>
            <p:pic>
              <p:nvPicPr>
                <p:cNvPr id="5" name="图片 4"/>
                <p:cNvPicPr>
                  <a:picLocks noChangeAspect="1"/>
                </p:cNvPicPr>
                <p:nvPr/>
              </p:nvPicPr>
              <p:blipFill rotWithShape="1">
                <a:blip r:embed="rId4"/>
                <a:srcRect b="15798"/>
                <a:stretch/>
              </p:blipFill>
              <p:spPr>
                <a:xfrm>
                  <a:off x="677799" y="988477"/>
                  <a:ext cx="10625201" cy="4510623"/>
                </a:xfrm>
                <a:prstGeom prst="rect">
                  <a:avLst/>
                </a:prstGeom>
              </p:spPr>
            </p:pic>
            <p:sp>
              <p:nvSpPr>
                <p:cNvPr id="6" name="矩形 5"/>
                <p:cNvSpPr/>
                <p:nvPr/>
              </p:nvSpPr>
              <p:spPr>
                <a:xfrm>
                  <a:off x="9855200" y="5008880"/>
                  <a:ext cx="828040" cy="706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1173680" y="3349029"/>
                <a:ext cx="400110" cy="1169551"/>
              </a:xfrm>
              <a:prstGeom prst="rect">
                <a:avLst/>
              </a:prstGeom>
            </p:spPr>
            <p:txBody>
              <a:bodyPr vert="eaVert" wrap="none">
                <a:spAutoFit/>
              </a:bodyPr>
              <a:lstStyle/>
              <a:p>
                <a:r>
                  <a:rPr lang="zh-CN" altLang="en-US" sz="1400" b="1" dirty="0" smtClean="0">
                    <a:solidFill>
                      <a:srgbClr val="FF0000"/>
                    </a:solidFill>
                    <a:latin typeface="+mn-ea"/>
                    <a:cs typeface="Times New Roman" panose="02020603050405020304" pitchFamily="18" charset="0"/>
                  </a:rPr>
                  <a:t>内部数据总线</a:t>
                </a:r>
                <a:endParaRPr lang="zh-CN" altLang="en-US" sz="1400" b="1" dirty="0">
                  <a:solidFill>
                    <a:srgbClr val="FF0000"/>
                  </a:solidFill>
                  <a:latin typeface="+mn-ea"/>
                </a:endParaRPr>
              </a:p>
            </p:txBody>
          </p:sp>
          <p:sp>
            <p:nvSpPr>
              <p:cNvPr id="10" name="矩形 9"/>
              <p:cNvSpPr/>
              <p:nvPr/>
            </p:nvSpPr>
            <p:spPr>
              <a:xfrm>
                <a:off x="5571803" y="2937070"/>
                <a:ext cx="1210588" cy="338554"/>
              </a:xfrm>
              <a:prstGeom prst="rect">
                <a:avLst/>
              </a:prstGeom>
            </p:spPr>
            <p:txBody>
              <a:bodyPr wrap="none">
                <a:spAutoFit/>
              </a:bodyPr>
              <a:lstStyle/>
              <a:p>
                <a:r>
                  <a:rPr lang="zh-CN" altLang="en-US" sz="1600" b="1" dirty="0" smtClean="0">
                    <a:solidFill>
                      <a:srgbClr val="FF0000"/>
                    </a:solidFill>
                    <a:latin typeface="+mn-ea"/>
                    <a:cs typeface="Times New Roman" panose="02020603050405020304" pitchFamily="18" charset="0"/>
                  </a:rPr>
                  <a:t>方向寄存器</a:t>
                </a:r>
                <a:endParaRPr lang="zh-CN" altLang="en-US" sz="1600" b="1" dirty="0">
                  <a:solidFill>
                    <a:srgbClr val="FF0000"/>
                  </a:solidFill>
                  <a:latin typeface="+mn-ea"/>
                </a:endParaRPr>
              </a:p>
            </p:txBody>
          </p:sp>
          <p:sp>
            <p:nvSpPr>
              <p:cNvPr id="11" name="矩形 10"/>
              <p:cNvSpPr/>
              <p:nvPr/>
            </p:nvSpPr>
            <p:spPr>
              <a:xfrm>
                <a:off x="5609903" y="3948445"/>
                <a:ext cx="1210588" cy="338554"/>
              </a:xfrm>
              <a:prstGeom prst="rect">
                <a:avLst/>
              </a:prstGeom>
            </p:spPr>
            <p:txBody>
              <a:bodyPr wrap="none">
                <a:spAutoFit/>
              </a:bodyPr>
              <a:lstStyle/>
              <a:p>
                <a:r>
                  <a:rPr lang="zh-CN" altLang="en-US" sz="1600" b="1" dirty="0" smtClean="0">
                    <a:solidFill>
                      <a:srgbClr val="FF0000"/>
                    </a:solidFill>
                    <a:latin typeface="+mn-ea"/>
                    <a:cs typeface="Times New Roman" panose="02020603050405020304" pitchFamily="18" charset="0"/>
                  </a:rPr>
                  <a:t>数据寄存器</a:t>
                </a:r>
                <a:endParaRPr lang="zh-CN" altLang="en-US" sz="1600" b="1" dirty="0">
                  <a:solidFill>
                    <a:srgbClr val="FF0000"/>
                  </a:solidFill>
                  <a:latin typeface="+mn-ea"/>
                </a:endParaRPr>
              </a:p>
            </p:txBody>
          </p:sp>
          <p:sp>
            <p:nvSpPr>
              <p:cNvPr id="12" name="矩形 11"/>
              <p:cNvSpPr/>
              <p:nvPr/>
            </p:nvSpPr>
            <p:spPr>
              <a:xfrm>
                <a:off x="9766896" y="3096569"/>
                <a:ext cx="430887" cy="913070"/>
              </a:xfrm>
              <a:prstGeom prst="rect">
                <a:avLst/>
              </a:prstGeom>
            </p:spPr>
            <p:txBody>
              <a:bodyPr vert="eaVert" wrap="none">
                <a:spAutoFit/>
              </a:bodyPr>
              <a:lstStyle/>
              <a:p>
                <a:r>
                  <a:rPr lang="zh-CN" altLang="en-US" sz="1600" b="1" dirty="0" smtClean="0">
                    <a:solidFill>
                      <a:srgbClr val="FF0000"/>
                    </a:solidFill>
                    <a:latin typeface="+mn-ea"/>
                    <a:cs typeface="Times New Roman" panose="02020603050405020304" pitchFamily="18" charset="0"/>
                  </a:rPr>
                  <a:t>上拉电阻</a:t>
                </a:r>
                <a:endParaRPr lang="zh-CN" altLang="en-US" sz="1600" b="1" dirty="0">
                  <a:solidFill>
                    <a:srgbClr val="FF0000"/>
                  </a:solidFill>
                  <a:latin typeface="+mn-ea"/>
                </a:endParaRPr>
              </a:p>
            </p:txBody>
          </p:sp>
          <p:sp>
            <p:nvSpPr>
              <p:cNvPr id="13" name="矩形 12"/>
              <p:cNvSpPr/>
              <p:nvPr/>
            </p:nvSpPr>
            <p:spPr>
              <a:xfrm>
                <a:off x="515938" y="1576255"/>
                <a:ext cx="10202545" cy="5396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8415" y="1576255"/>
                <a:ext cx="9761468" cy="510394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44098" y="6102485"/>
                <a:ext cx="2044710" cy="523220"/>
              </a:xfrm>
              <a:prstGeom prst="rect">
                <a:avLst/>
              </a:prstGeom>
            </p:spPr>
            <p:txBody>
              <a:bodyPr wrap="square">
                <a:spAutoFit/>
              </a:bodyPr>
              <a:lstStyle/>
              <a:p>
                <a:r>
                  <a:rPr lang="zh-CN" altLang="en-US" sz="2800" dirty="0" smtClean="0">
                    <a:solidFill>
                      <a:srgbClr val="FF0000"/>
                    </a:solidFill>
                    <a:latin typeface="+mn-ea"/>
                    <a:cs typeface="Times New Roman" panose="02020603050405020304" pitchFamily="18" charset="0"/>
                  </a:rPr>
                  <a:t>芯片内部</a:t>
                </a:r>
                <a:endParaRPr lang="zh-CN" altLang="en-US" sz="2800" dirty="0">
                  <a:solidFill>
                    <a:srgbClr val="FF0000"/>
                  </a:solidFill>
                  <a:latin typeface="+mn-ea"/>
                </a:endParaRPr>
              </a:p>
            </p:txBody>
          </p:sp>
          <p:cxnSp>
            <p:nvCxnSpPr>
              <p:cNvPr id="18" name="直接连接符 17"/>
              <p:cNvCxnSpPr/>
              <p:nvPr/>
            </p:nvCxnSpPr>
            <p:spPr>
              <a:xfrm>
                <a:off x="10489883" y="1065703"/>
                <a:ext cx="0" cy="5779597"/>
              </a:xfrm>
              <a:prstGeom prst="line">
                <a:avLst/>
              </a:prstGeom>
              <a:ln w="19050">
                <a:solidFill>
                  <a:srgbClr val="FF0000"/>
                </a:solidFill>
                <a:prstDash val="sysDot"/>
              </a:ln>
            </p:spPr>
            <p:style>
              <a:lnRef idx="1">
                <a:schemeClr val="accent3"/>
              </a:lnRef>
              <a:fillRef idx="0">
                <a:schemeClr val="accent3"/>
              </a:fillRef>
              <a:effectRef idx="0">
                <a:schemeClr val="accent3"/>
              </a:effectRef>
              <a:fontRef idx="minor">
                <a:schemeClr val="tx1"/>
              </a:fontRef>
            </p:style>
          </p:cxnSp>
          <p:sp>
            <p:nvSpPr>
              <p:cNvPr id="19" name="矩形 18"/>
              <p:cNvSpPr/>
              <p:nvPr/>
            </p:nvSpPr>
            <p:spPr>
              <a:xfrm>
                <a:off x="10660015" y="4792486"/>
                <a:ext cx="642985" cy="1815882"/>
              </a:xfrm>
              <a:prstGeom prst="rect">
                <a:avLst/>
              </a:prstGeom>
            </p:spPr>
            <p:txBody>
              <a:bodyPr wrap="square">
                <a:spAutoFit/>
              </a:bodyPr>
              <a:lstStyle/>
              <a:p>
                <a:r>
                  <a:rPr lang="zh-CN" altLang="en-US" sz="2800" dirty="0" smtClean="0">
                    <a:solidFill>
                      <a:srgbClr val="FF0000"/>
                    </a:solidFill>
                    <a:latin typeface="+mn-ea"/>
                    <a:cs typeface="Times New Roman" panose="02020603050405020304" pitchFamily="18" charset="0"/>
                  </a:rPr>
                  <a:t>芯片外部</a:t>
                </a:r>
                <a:endParaRPr lang="zh-CN" altLang="en-US" sz="2800" dirty="0">
                  <a:solidFill>
                    <a:srgbClr val="FF0000"/>
                  </a:solidFill>
                  <a:latin typeface="+mn-ea"/>
                </a:endParaRPr>
              </a:p>
            </p:txBody>
          </p:sp>
        </p:grpSp>
        <p:sp>
          <p:nvSpPr>
            <p:cNvPr id="20" name="矩形 19"/>
            <p:cNvSpPr/>
            <p:nvPr/>
          </p:nvSpPr>
          <p:spPr>
            <a:xfrm>
              <a:off x="10506084" y="3847119"/>
              <a:ext cx="1164848" cy="369332"/>
            </a:xfrm>
            <a:prstGeom prst="rect">
              <a:avLst/>
            </a:prstGeom>
          </p:spPr>
          <p:txBody>
            <a:bodyPr wrap="square">
              <a:spAutoFit/>
            </a:bodyPr>
            <a:lstStyle/>
            <a:p>
              <a:r>
                <a:rPr lang="zh-CN" altLang="en-US" dirty="0" smtClean="0">
                  <a:solidFill>
                    <a:srgbClr val="FF0000"/>
                  </a:solidFill>
                  <a:latin typeface="+mn-ea"/>
                  <a:cs typeface="Times New Roman" panose="02020603050405020304" pitchFamily="18" charset="0"/>
                </a:rPr>
                <a:t>芯片引脚</a:t>
              </a:r>
              <a:endParaRPr lang="zh-CN" altLang="en-US" dirty="0">
                <a:solidFill>
                  <a:srgbClr val="FF0000"/>
                </a:solidFill>
                <a:latin typeface="+mn-ea"/>
              </a:endParaRPr>
            </a:p>
          </p:txBody>
        </p:sp>
      </p:grpSp>
    </p:spTree>
    <p:extLst>
      <p:ext uri="{BB962C8B-B14F-4D97-AF65-F5344CB8AC3E}">
        <p14:creationId xmlns:p14="http://schemas.microsoft.com/office/powerpoint/2010/main" val="3510351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9.2.1 </a:t>
            </a:r>
            <a:r>
              <a:rPr lang="zh-CN" altLang="en-US" sz="2400" b="1" spc="300" dirty="0">
                <a:latin typeface="+mj-ea"/>
                <a:ea typeface="+mj-ea"/>
              </a:rPr>
              <a:t>三态门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图片 4"/>
          <p:cNvPicPr/>
          <p:nvPr/>
        </p:nvPicPr>
        <p:blipFill>
          <a:blip r:embed="rId3"/>
          <a:stretch>
            <a:fillRect/>
          </a:stretch>
        </p:blipFill>
        <p:spPr>
          <a:xfrm>
            <a:off x="2944676" y="1021116"/>
            <a:ext cx="4000410" cy="5630055"/>
          </a:xfrm>
          <a:prstGeom prst="rect">
            <a:avLst/>
          </a:prstGeom>
        </p:spPr>
      </p:pic>
      <p:sp>
        <p:nvSpPr>
          <p:cNvPr id="6" name="矩形 5"/>
          <p:cNvSpPr/>
          <p:nvPr/>
        </p:nvSpPr>
        <p:spPr>
          <a:xfrm>
            <a:off x="594238" y="1259709"/>
            <a:ext cx="1800620" cy="707886"/>
          </a:xfrm>
          <a:prstGeom prst="rect">
            <a:avLst/>
          </a:prstGeom>
        </p:spPr>
        <p:txBody>
          <a:bodyPr wrap="square">
            <a:spAutoFit/>
          </a:bodyPr>
          <a:lstStyle/>
          <a:p>
            <a:r>
              <a:rPr lang="en-US" altLang="zh-CN" sz="2000" dirty="0">
                <a:solidFill>
                  <a:srgbClr val="2D1DA3"/>
                </a:solidFill>
                <a:latin typeface="+mn-ea"/>
              </a:rPr>
              <a:t>4</a:t>
            </a:r>
            <a:r>
              <a:rPr lang="zh-CN" altLang="zh-CN" sz="2000" dirty="0">
                <a:solidFill>
                  <a:srgbClr val="2D1DA3"/>
                </a:solidFill>
                <a:latin typeface="+mn-ea"/>
                <a:cs typeface="Times New Roman" panose="02020603050405020304" pitchFamily="18" charset="0"/>
              </a:rPr>
              <a:t>位双向总线数据控制结构</a:t>
            </a:r>
            <a:endParaRPr lang="zh-CN" altLang="en-US" sz="2000" dirty="0">
              <a:solidFill>
                <a:srgbClr val="2D1DA3"/>
              </a:solidFill>
              <a:latin typeface="+mn-ea"/>
            </a:endParaRPr>
          </a:p>
        </p:txBody>
      </p:sp>
      <p:sp>
        <p:nvSpPr>
          <p:cNvPr id="7" name="矩形 6"/>
          <p:cNvSpPr/>
          <p:nvPr/>
        </p:nvSpPr>
        <p:spPr>
          <a:xfrm>
            <a:off x="7315200" y="1321264"/>
            <a:ext cx="4256314" cy="923330"/>
          </a:xfrm>
          <a:prstGeom prst="rect">
            <a:avLst/>
          </a:prstGeom>
        </p:spPr>
        <p:txBody>
          <a:bodyPr wrap="square">
            <a:spAutoFit/>
          </a:bodyPr>
          <a:lstStyle/>
          <a:p>
            <a:r>
              <a:rPr lang="en-US" altLang="zh-CN" dirty="0">
                <a:solidFill>
                  <a:srgbClr val="2D1DA3"/>
                </a:solidFill>
                <a:latin typeface="+mn-ea"/>
              </a:rPr>
              <a:t>E1=1</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rPr>
              <a:t>E2=0</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rPr>
              <a:t>E3=0</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rPr>
              <a:t>E4=1</a:t>
            </a:r>
            <a:r>
              <a:rPr lang="zh-CN" altLang="zh-CN" dirty="0">
                <a:solidFill>
                  <a:srgbClr val="2D1DA3"/>
                </a:solidFill>
                <a:latin typeface="+mn-ea"/>
                <a:cs typeface="Times New Roman" panose="02020603050405020304" pitchFamily="18" charset="0"/>
              </a:rPr>
              <a:t>时</a:t>
            </a:r>
            <a:r>
              <a:rPr lang="zh-CN" altLang="zh-CN" dirty="0" smtClean="0">
                <a:solidFill>
                  <a:srgbClr val="2D1DA3"/>
                </a:solidFill>
                <a:latin typeface="+mn-ea"/>
                <a:cs typeface="Times New Roman" panose="02020603050405020304" pitchFamily="18" charset="0"/>
              </a:rPr>
              <a:t>，</a:t>
            </a:r>
            <a:endParaRPr lang="en-US" altLang="zh-CN" dirty="0" smtClean="0">
              <a:solidFill>
                <a:srgbClr val="2D1DA3"/>
              </a:solidFill>
              <a:latin typeface="+mn-ea"/>
              <a:cs typeface="Times New Roman" panose="02020603050405020304" pitchFamily="18" charset="0"/>
            </a:endParaRPr>
          </a:p>
          <a:p>
            <a:r>
              <a:rPr lang="zh-CN" altLang="en-US" dirty="0" smtClean="0">
                <a:solidFill>
                  <a:srgbClr val="2D1DA3"/>
                </a:solidFill>
                <a:latin typeface="+mn-ea"/>
                <a:cs typeface="Times New Roman" panose="02020603050405020304" pitchFamily="18" charset="0"/>
              </a:rPr>
              <a:t>数据</a:t>
            </a:r>
            <a:r>
              <a:rPr lang="zh-CN" altLang="zh-CN" dirty="0" smtClean="0">
                <a:solidFill>
                  <a:srgbClr val="2D1DA3"/>
                </a:solidFill>
                <a:latin typeface="+mn-ea"/>
                <a:cs typeface="Times New Roman" panose="02020603050405020304" pitchFamily="18" charset="0"/>
              </a:rPr>
              <a:t>设备</a:t>
            </a:r>
            <a:r>
              <a:rPr lang="en-US" altLang="zh-CN" dirty="0">
                <a:solidFill>
                  <a:srgbClr val="2D1DA3"/>
                </a:solidFill>
                <a:latin typeface="+mn-ea"/>
              </a:rPr>
              <a:t>A</a:t>
            </a:r>
            <a:r>
              <a:rPr lang="en-US" altLang="zh-CN" dirty="0">
                <a:solidFill>
                  <a:srgbClr val="2D1DA3"/>
                </a:solidFill>
                <a:latin typeface="+mn-ea"/>
                <a:cs typeface="Times New Roman" panose="02020603050405020304" pitchFamily="18" charset="0"/>
                <a:sym typeface="Segoe UI Emoji" panose="020B0502040204020203" pitchFamily="34" charset="0"/>
              </a:rPr>
              <a:t>→</a:t>
            </a:r>
            <a:r>
              <a:rPr lang="zh-CN" altLang="zh-CN" dirty="0">
                <a:solidFill>
                  <a:srgbClr val="2D1DA3"/>
                </a:solidFill>
                <a:latin typeface="+mn-ea"/>
                <a:cs typeface="Times New Roman" panose="02020603050405020304" pitchFamily="18" charset="0"/>
              </a:rPr>
              <a:t>总线</a:t>
            </a:r>
            <a:r>
              <a:rPr lang="en-US" altLang="zh-CN" dirty="0">
                <a:solidFill>
                  <a:srgbClr val="2D1DA3"/>
                </a:solidFill>
                <a:latin typeface="+mn-ea"/>
                <a:cs typeface="Times New Roman" panose="02020603050405020304" pitchFamily="18" charset="0"/>
                <a:sym typeface="Segoe UI Emoji" panose="020B0502040204020203" pitchFamily="34" charset="0"/>
              </a:rPr>
              <a:t>→</a:t>
            </a:r>
            <a:r>
              <a:rPr lang="zh-CN" altLang="zh-CN" dirty="0">
                <a:solidFill>
                  <a:srgbClr val="2D1DA3"/>
                </a:solidFill>
                <a:latin typeface="+mn-ea"/>
                <a:cs typeface="Times New Roman" panose="02020603050405020304" pitchFamily="18" charset="0"/>
              </a:rPr>
              <a:t>设备</a:t>
            </a:r>
            <a:r>
              <a:rPr lang="en-US" altLang="zh-CN" dirty="0">
                <a:solidFill>
                  <a:srgbClr val="2D1DA3"/>
                </a:solidFill>
                <a:latin typeface="+mn-ea"/>
              </a:rPr>
              <a:t>B</a:t>
            </a:r>
            <a:r>
              <a:rPr lang="zh-CN" altLang="zh-CN" dirty="0" smtClean="0">
                <a:solidFill>
                  <a:srgbClr val="2D1DA3"/>
                </a:solidFill>
                <a:latin typeface="+mn-ea"/>
                <a:cs typeface="Times New Roman" panose="02020603050405020304" pitchFamily="18" charset="0"/>
              </a:rPr>
              <a:t>，</a:t>
            </a:r>
            <a:endParaRPr lang="en-US" altLang="zh-CN" dirty="0" smtClean="0">
              <a:solidFill>
                <a:srgbClr val="2D1DA3"/>
              </a:solidFill>
              <a:latin typeface="+mn-ea"/>
              <a:cs typeface="Times New Roman" panose="02020603050405020304" pitchFamily="18" charset="0"/>
            </a:endParaRPr>
          </a:p>
          <a:p>
            <a:r>
              <a:rPr lang="zh-CN" altLang="zh-CN" dirty="0" smtClean="0">
                <a:solidFill>
                  <a:srgbClr val="2D1DA3"/>
                </a:solidFill>
                <a:latin typeface="+mn-ea"/>
                <a:cs typeface="Times New Roman" panose="02020603050405020304" pitchFamily="18" charset="0"/>
              </a:rPr>
              <a:t>实现</a:t>
            </a:r>
            <a:r>
              <a:rPr lang="zh-CN" altLang="zh-CN" dirty="0">
                <a:solidFill>
                  <a:srgbClr val="2D1DA3"/>
                </a:solidFill>
                <a:latin typeface="+mn-ea"/>
                <a:cs typeface="Times New Roman" panose="02020603050405020304" pitchFamily="18" charset="0"/>
              </a:rPr>
              <a:t>设备</a:t>
            </a:r>
            <a:r>
              <a:rPr lang="en-US" altLang="zh-CN" dirty="0">
                <a:solidFill>
                  <a:srgbClr val="2D1DA3"/>
                </a:solidFill>
                <a:latin typeface="+mn-ea"/>
              </a:rPr>
              <a:t>A</a:t>
            </a:r>
            <a:r>
              <a:rPr lang="zh-CN" altLang="zh-CN" dirty="0">
                <a:solidFill>
                  <a:srgbClr val="2D1DA3"/>
                </a:solidFill>
                <a:latin typeface="+mn-ea"/>
                <a:cs typeface="Times New Roman" panose="02020603050405020304" pitchFamily="18" charset="0"/>
              </a:rPr>
              <a:t>通过总线将数据传输给设备</a:t>
            </a:r>
            <a:r>
              <a:rPr lang="en-US" altLang="zh-CN" dirty="0">
                <a:solidFill>
                  <a:srgbClr val="2D1DA3"/>
                </a:solidFill>
                <a:latin typeface="+mn-ea"/>
              </a:rPr>
              <a:t>B</a:t>
            </a:r>
            <a:endParaRPr lang="zh-CN" altLang="en-US" dirty="0">
              <a:solidFill>
                <a:srgbClr val="2D1DA3"/>
              </a:solidFill>
              <a:latin typeface="+mn-ea"/>
            </a:endParaRPr>
          </a:p>
        </p:txBody>
      </p:sp>
      <p:sp>
        <p:nvSpPr>
          <p:cNvPr id="8" name="矩形 7"/>
          <p:cNvSpPr/>
          <p:nvPr/>
        </p:nvSpPr>
        <p:spPr>
          <a:xfrm>
            <a:off x="7315200" y="3168041"/>
            <a:ext cx="4267199" cy="923330"/>
          </a:xfrm>
          <a:prstGeom prst="rect">
            <a:avLst/>
          </a:prstGeom>
        </p:spPr>
        <p:txBody>
          <a:bodyPr wrap="square">
            <a:spAutoFit/>
          </a:bodyPr>
          <a:lstStyle/>
          <a:p>
            <a:r>
              <a:rPr lang="en-US" altLang="zh-CN" dirty="0" smtClean="0">
                <a:solidFill>
                  <a:srgbClr val="2D1DA3"/>
                </a:solidFill>
                <a:latin typeface="+mn-ea"/>
              </a:rPr>
              <a:t>E1=0</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rPr>
              <a:t>E2=1</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rPr>
              <a:t>E3=1</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rPr>
              <a:t>E4=0</a:t>
            </a:r>
            <a:r>
              <a:rPr lang="zh-CN" altLang="zh-CN" dirty="0">
                <a:solidFill>
                  <a:srgbClr val="2D1DA3"/>
                </a:solidFill>
                <a:latin typeface="+mn-ea"/>
                <a:cs typeface="Times New Roman" panose="02020603050405020304" pitchFamily="18" charset="0"/>
              </a:rPr>
              <a:t>时</a:t>
            </a:r>
            <a:r>
              <a:rPr lang="zh-CN" altLang="zh-CN" dirty="0" smtClean="0">
                <a:solidFill>
                  <a:srgbClr val="2D1DA3"/>
                </a:solidFill>
                <a:latin typeface="+mn-ea"/>
                <a:cs typeface="Times New Roman" panose="02020603050405020304" pitchFamily="18" charset="0"/>
              </a:rPr>
              <a:t>，</a:t>
            </a:r>
            <a:endParaRPr lang="en-US" altLang="zh-CN" dirty="0" smtClean="0">
              <a:solidFill>
                <a:srgbClr val="2D1DA3"/>
              </a:solidFill>
              <a:latin typeface="+mn-ea"/>
              <a:cs typeface="Times New Roman" panose="02020603050405020304" pitchFamily="18" charset="0"/>
            </a:endParaRPr>
          </a:p>
          <a:p>
            <a:r>
              <a:rPr lang="zh-CN" altLang="en-US" dirty="0" smtClean="0">
                <a:solidFill>
                  <a:srgbClr val="2D1DA3"/>
                </a:solidFill>
                <a:latin typeface="+mn-ea"/>
                <a:cs typeface="Times New Roman" panose="02020603050405020304" pitchFamily="18" charset="0"/>
              </a:rPr>
              <a:t>数据</a:t>
            </a:r>
            <a:r>
              <a:rPr lang="zh-CN" altLang="zh-CN" dirty="0" smtClean="0">
                <a:solidFill>
                  <a:srgbClr val="2D1DA3"/>
                </a:solidFill>
                <a:latin typeface="+mn-ea"/>
                <a:cs typeface="Times New Roman" panose="02020603050405020304" pitchFamily="18" charset="0"/>
              </a:rPr>
              <a:t>设备</a:t>
            </a:r>
            <a:r>
              <a:rPr lang="en-US" altLang="zh-CN" dirty="0">
                <a:solidFill>
                  <a:srgbClr val="2D1DA3"/>
                </a:solidFill>
                <a:latin typeface="+mn-ea"/>
              </a:rPr>
              <a:t>B</a:t>
            </a:r>
            <a:r>
              <a:rPr lang="en-US" altLang="zh-CN" dirty="0">
                <a:solidFill>
                  <a:srgbClr val="2D1DA3"/>
                </a:solidFill>
                <a:latin typeface="+mn-ea"/>
                <a:cs typeface="Times New Roman" panose="02020603050405020304" pitchFamily="18" charset="0"/>
                <a:sym typeface="Segoe UI Emoji" panose="020B0502040204020203" pitchFamily="34" charset="0"/>
              </a:rPr>
              <a:t>→</a:t>
            </a:r>
            <a:r>
              <a:rPr lang="zh-CN" altLang="zh-CN" dirty="0">
                <a:solidFill>
                  <a:srgbClr val="2D1DA3"/>
                </a:solidFill>
                <a:latin typeface="+mn-ea"/>
                <a:cs typeface="Times New Roman" panose="02020603050405020304" pitchFamily="18" charset="0"/>
              </a:rPr>
              <a:t>总线</a:t>
            </a:r>
            <a:r>
              <a:rPr lang="en-US" altLang="zh-CN" dirty="0">
                <a:solidFill>
                  <a:srgbClr val="2D1DA3"/>
                </a:solidFill>
                <a:latin typeface="+mn-ea"/>
                <a:cs typeface="Times New Roman" panose="02020603050405020304" pitchFamily="18" charset="0"/>
                <a:sym typeface="Segoe UI Emoji" panose="020B0502040204020203" pitchFamily="34" charset="0"/>
              </a:rPr>
              <a:t>→</a:t>
            </a:r>
            <a:r>
              <a:rPr lang="zh-CN" altLang="zh-CN" dirty="0">
                <a:solidFill>
                  <a:srgbClr val="2D1DA3"/>
                </a:solidFill>
                <a:latin typeface="+mn-ea"/>
                <a:cs typeface="Times New Roman" panose="02020603050405020304" pitchFamily="18" charset="0"/>
              </a:rPr>
              <a:t>设备</a:t>
            </a:r>
            <a:r>
              <a:rPr lang="en-US" altLang="zh-CN" dirty="0">
                <a:solidFill>
                  <a:srgbClr val="2D1DA3"/>
                </a:solidFill>
                <a:latin typeface="+mn-ea"/>
              </a:rPr>
              <a:t>A</a:t>
            </a:r>
            <a:r>
              <a:rPr lang="zh-CN" altLang="zh-CN" dirty="0" smtClean="0">
                <a:solidFill>
                  <a:srgbClr val="2D1DA3"/>
                </a:solidFill>
                <a:latin typeface="+mn-ea"/>
                <a:cs typeface="Times New Roman" panose="02020603050405020304" pitchFamily="18" charset="0"/>
              </a:rPr>
              <a:t>，</a:t>
            </a:r>
            <a:endParaRPr lang="en-US" altLang="zh-CN" dirty="0" smtClean="0">
              <a:solidFill>
                <a:srgbClr val="2D1DA3"/>
              </a:solidFill>
              <a:latin typeface="+mn-ea"/>
              <a:cs typeface="Times New Roman" panose="02020603050405020304" pitchFamily="18" charset="0"/>
            </a:endParaRPr>
          </a:p>
          <a:p>
            <a:r>
              <a:rPr lang="zh-CN" altLang="zh-CN" dirty="0" smtClean="0">
                <a:solidFill>
                  <a:srgbClr val="2D1DA3"/>
                </a:solidFill>
                <a:latin typeface="+mn-ea"/>
                <a:cs typeface="Times New Roman" panose="02020603050405020304" pitchFamily="18" charset="0"/>
              </a:rPr>
              <a:t>实现</a:t>
            </a:r>
            <a:r>
              <a:rPr lang="zh-CN" altLang="zh-CN" dirty="0">
                <a:solidFill>
                  <a:srgbClr val="2D1DA3"/>
                </a:solidFill>
                <a:latin typeface="+mn-ea"/>
                <a:cs typeface="Times New Roman" panose="02020603050405020304" pitchFamily="18" charset="0"/>
              </a:rPr>
              <a:t>设备</a:t>
            </a:r>
            <a:r>
              <a:rPr lang="en-US" altLang="zh-CN" dirty="0">
                <a:solidFill>
                  <a:srgbClr val="2D1DA3"/>
                </a:solidFill>
                <a:latin typeface="+mn-ea"/>
              </a:rPr>
              <a:t>B</a:t>
            </a:r>
            <a:r>
              <a:rPr lang="zh-CN" altLang="zh-CN" dirty="0">
                <a:solidFill>
                  <a:srgbClr val="2D1DA3"/>
                </a:solidFill>
                <a:latin typeface="+mn-ea"/>
                <a:cs typeface="Times New Roman" panose="02020603050405020304" pitchFamily="18" charset="0"/>
              </a:rPr>
              <a:t>通过总线将数据传输给设备</a:t>
            </a:r>
            <a:r>
              <a:rPr lang="en-US" altLang="zh-CN" dirty="0">
                <a:solidFill>
                  <a:srgbClr val="2D1DA3"/>
                </a:solidFill>
                <a:latin typeface="+mn-ea"/>
              </a:rPr>
              <a:t>A</a:t>
            </a:r>
            <a:endParaRPr lang="zh-CN" altLang="en-US" dirty="0">
              <a:solidFill>
                <a:srgbClr val="2D1DA3"/>
              </a:solidFill>
              <a:latin typeface="+mn-ea"/>
            </a:endParaRPr>
          </a:p>
        </p:txBody>
      </p:sp>
    </p:spTree>
    <p:extLst>
      <p:ext uri="{BB962C8B-B14F-4D97-AF65-F5344CB8AC3E}">
        <p14:creationId xmlns:p14="http://schemas.microsoft.com/office/powerpoint/2010/main" val="2072808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9.2.2 </a:t>
            </a:r>
            <a:r>
              <a:rPr lang="zh-CN" altLang="en-US" sz="2400" b="1" spc="300" dirty="0" smtClean="0">
                <a:latin typeface="+mj-ea"/>
                <a:ea typeface="+mj-ea"/>
              </a:rPr>
              <a:t>编码器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28415" y="1016682"/>
            <a:ext cx="10406289" cy="830997"/>
          </a:xfrm>
          <a:prstGeom prst="rect">
            <a:avLst/>
          </a:prstGeom>
        </p:spPr>
        <p:txBody>
          <a:bodyPr wrap="square">
            <a:spAutoFit/>
          </a:bodyPr>
          <a:lstStyle/>
          <a:p>
            <a:pPr algn="just">
              <a:lnSpc>
                <a:spcPct val="120000"/>
              </a:lnSpc>
              <a:defRPr/>
            </a:pPr>
            <a:r>
              <a:rPr lang="zh-CN" altLang="en-US" sz="2000" dirty="0">
                <a:solidFill>
                  <a:srgbClr val="2D1DA3"/>
                </a:solidFill>
                <a:latin typeface="+mn-ea"/>
                <a:ea typeface="+mn-ea"/>
              </a:rPr>
              <a:t>编码</a:t>
            </a:r>
            <a:r>
              <a:rPr lang="en-US" altLang="zh-CN" sz="2000" dirty="0">
                <a:solidFill>
                  <a:srgbClr val="2D1DA3"/>
                </a:solidFill>
                <a:latin typeface="+mn-ea"/>
                <a:ea typeface="+mn-ea"/>
              </a:rPr>
              <a:t>——</a:t>
            </a:r>
            <a:r>
              <a:rPr lang="zh-CN" altLang="en-US" sz="2000" dirty="0">
                <a:solidFill>
                  <a:srgbClr val="2D1DA3"/>
                </a:solidFill>
                <a:latin typeface="+mn-ea"/>
                <a:ea typeface="+mn-ea"/>
              </a:rPr>
              <a:t>将特定的逻辑信号编为一组二进制代码</a:t>
            </a:r>
            <a:r>
              <a:rPr lang="zh-CN" altLang="en-US" sz="2000" dirty="0" smtClean="0">
                <a:solidFill>
                  <a:srgbClr val="2D1DA3"/>
                </a:solidFill>
                <a:latin typeface="+mn-ea"/>
                <a:ea typeface="+mn-ea"/>
              </a:rPr>
              <a:t>。</a:t>
            </a:r>
            <a:endParaRPr lang="en-US" altLang="zh-CN" sz="2000" dirty="0">
              <a:solidFill>
                <a:srgbClr val="2D1DA3"/>
              </a:solidFill>
              <a:latin typeface="+mn-ea"/>
              <a:ea typeface="+mn-ea"/>
            </a:endParaRPr>
          </a:p>
          <a:p>
            <a:pPr algn="just">
              <a:lnSpc>
                <a:spcPct val="120000"/>
              </a:lnSpc>
              <a:defRPr/>
            </a:pPr>
            <a:r>
              <a:rPr lang="zh-CN" altLang="en-US" sz="2000" dirty="0">
                <a:solidFill>
                  <a:srgbClr val="2D1DA3"/>
                </a:solidFill>
                <a:latin typeface="+mn-ea"/>
                <a:ea typeface="+mn-ea"/>
              </a:rPr>
              <a:t>能够实现编码功能的逻辑部件称为编码器。</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811" y="1432180"/>
            <a:ext cx="5848350" cy="52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7" name="Rectangle 2"/>
          <p:cNvSpPr>
            <a:spLocks noChangeArrowheads="1"/>
          </p:cNvSpPr>
          <p:nvPr/>
        </p:nvSpPr>
        <p:spPr bwMode="auto">
          <a:xfrm>
            <a:off x="303461" y="2250754"/>
            <a:ext cx="5116285"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sz="2000" dirty="0" smtClean="0">
                <a:solidFill>
                  <a:srgbClr val="2D1DA3"/>
                </a:solidFill>
                <a:latin typeface="微软雅黑" panose="020B0503020204020204" pitchFamily="34" charset="-122"/>
                <a:ea typeface="微软雅黑" panose="020B0503020204020204" pitchFamily="34" charset="-122"/>
              </a:rPr>
              <a:t>【</a:t>
            </a:r>
            <a:r>
              <a:rPr lang="zh-CN" altLang="en-US" sz="2000" dirty="0">
                <a:solidFill>
                  <a:srgbClr val="2D1DA3"/>
                </a:solidFill>
                <a:latin typeface="微软雅黑" panose="020B0503020204020204" pitchFamily="34" charset="-122"/>
                <a:ea typeface="微软雅黑" panose="020B0503020204020204" pitchFamily="34" charset="-122"/>
              </a:rPr>
              <a:t>例</a:t>
            </a:r>
            <a:r>
              <a:rPr lang="en-US" altLang="zh-CN" sz="2000" dirty="0" smtClean="0">
                <a:solidFill>
                  <a:srgbClr val="2D1DA3"/>
                </a:solidFill>
                <a:latin typeface="微软雅黑" panose="020B0503020204020204" pitchFamily="34" charset="-122"/>
                <a:ea typeface="微软雅黑" panose="020B0503020204020204" pitchFamily="34" charset="-122"/>
              </a:rPr>
              <a:t>】</a:t>
            </a:r>
            <a:r>
              <a:rPr lang="zh-CN" altLang="en-US" sz="2000" dirty="0" smtClean="0">
                <a:solidFill>
                  <a:srgbClr val="2D1DA3"/>
                </a:solidFill>
                <a:latin typeface="微软雅黑" panose="020B0503020204020204" pitchFamily="34" charset="-122"/>
                <a:ea typeface="微软雅黑" panose="020B0503020204020204" pitchFamily="34" charset="-122"/>
              </a:rPr>
              <a:t>设计</a:t>
            </a:r>
            <a:r>
              <a:rPr lang="zh-CN" altLang="en-US" sz="2000" dirty="0">
                <a:solidFill>
                  <a:srgbClr val="2D1DA3"/>
                </a:solidFill>
                <a:latin typeface="微软雅黑" panose="020B0503020204020204" pitchFamily="34" charset="-122"/>
                <a:ea typeface="微软雅黑" panose="020B0503020204020204" pitchFamily="34" charset="-122"/>
              </a:rPr>
              <a:t>一个键控</a:t>
            </a:r>
            <a:r>
              <a:rPr lang="en-US" altLang="zh-CN" sz="2000" dirty="0">
                <a:solidFill>
                  <a:srgbClr val="2D1DA3"/>
                </a:solidFill>
                <a:latin typeface="微软雅黑" panose="020B0503020204020204" pitchFamily="34" charset="-122"/>
                <a:ea typeface="微软雅黑" panose="020B0503020204020204" pitchFamily="34" charset="-122"/>
              </a:rPr>
              <a:t>8421BCD</a:t>
            </a:r>
            <a:r>
              <a:rPr lang="zh-CN" altLang="en-US" sz="2000" dirty="0">
                <a:solidFill>
                  <a:srgbClr val="2D1DA3"/>
                </a:solidFill>
                <a:latin typeface="微软雅黑" panose="020B0503020204020204" pitchFamily="34" charset="-122"/>
                <a:ea typeface="微软雅黑" panose="020B0503020204020204" pitchFamily="34" charset="-122"/>
              </a:rPr>
              <a:t>码编码器</a:t>
            </a:r>
            <a:r>
              <a:rPr lang="zh-CN" altLang="en-US" sz="2000" dirty="0" smtClean="0">
                <a:solidFill>
                  <a:srgbClr val="2D1DA3"/>
                </a:solidFill>
                <a:latin typeface="微软雅黑" panose="020B0503020204020204" pitchFamily="34" charset="-122"/>
                <a:ea typeface="微软雅黑" panose="020B0503020204020204" pitchFamily="34" charset="-122"/>
              </a:rPr>
              <a:t>。</a:t>
            </a:r>
            <a:endParaRPr lang="en-US" altLang="zh-CN" sz="2000" dirty="0" smtClean="0">
              <a:solidFill>
                <a:srgbClr val="2D1DA3"/>
              </a:solidFill>
              <a:latin typeface="微软雅黑" panose="020B0503020204020204" pitchFamily="34" charset="-122"/>
              <a:ea typeface="微软雅黑" panose="020B0503020204020204" pitchFamily="34" charset="-122"/>
            </a:endParaRPr>
          </a:p>
          <a:p>
            <a:pPr eaLnBrk="1" hangingPunct="1"/>
            <a:r>
              <a:rPr lang="zh-CN" altLang="en-US" sz="2000" dirty="0" smtClean="0">
                <a:solidFill>
                  <a:srgbClr val="2D1DA3"/>
                </a:solidFill>
                <a:latin typeface="微软雅黑" panose="020B0503020204020204" pitchFamily="34" charset="-122"/>
                <a:ea typeface="微软雅黑" panose="020B0503020204020204" pitchFamily="34" charset="-122"/>
              </a:rPr>
              <a:t>（只考虑一次一个开关合上）</a:t>
            </a:r>
            <a:endParaRPr lang="en-US" altLang="zh-CN" sz="2000" dirty="0" smtClean="0">
              <a:solidFill>
                <a:srgbClr val="2D1DA3"/>
              </a:solidFill>
              <a:latin typeface="微软雅黑" panose="020B0503020204020204" pitchFamily="34" charset="-122"/>
              <a:ea typeface="微软雅黑" panose="020B0503020204020204" pitchFamily="34" charset="-122"/>
            </a:endParaRPr>
          </a:p>
          <a:p>
            <a:pPr eaLnBrk="1" hangingPunct="1"/>
            <a:endParaRPr lang="en-US" altLang="zh-CN" sz="2000" dirty="0" smtClean="0">
              <a:solidFill>
                <a:srgbClr val="2D1DA3"/>
              </a:solidFill>
              <a:latin typeface="微软雅黑" panose="020B0503020204020204" pitchFamily="34" charset="-122"/>
              <a:ea typeface="微软雅黑" panose="020B0503020204020204" pitchFamily="34" charset="-122"/>
            </a:endParaRPr>
          </a:p>
          <a:p>
            <a:pPr eaLnBrk="1" hangingPunct="1"/>
            <a:r>
              <a:rPr lang="zh-CN" altLang="en-US" sz="2000" dirty="0" smtClean="0">
                <a:solidFill>
                  <a:srgbClr val="2D1DA3"/>
                </a:solidFill>
                <a:latin typeface="微软雅黑" panose="020B0503020204020204" pitchFamily="34" charset="-122"/>
                <a:ea typeface="微软雅黑" panose="020B0503020204020204" pitchFamily="34" charset="-122"/>
              </a:rPr>
              <a:t>假如</a:t>
            </a:r>
            <a:r>
              <a:rPr lang="en-US" altLang="zh-CN" sz="2000" dirty="0" smtClean="0">
                <a:solidFill>
                  <a:srgbClr val="2D1DA3"/>
                </a:solidFill>
                <a:latin typeface="微软雅黑" panose="020B0503020204020204" pitchFamily="34" charset="-122"/>
                <a:ea typeface="微软雅黑" panose="020B0503020204020204" pitchFamily="34" charset="-122"/>
              </a:rPr>
              <a:t>S6</a:t>
            </a:r>
            <a:r>
              <a:rPr lang="zh-CN" altLang="en-US" sz="2000" dirty="0" smtClean="0">
                <a:solidFill>
                  <a:srgbClr val="2D1DA3"/>
                </a:solidFill>
                <a:latin typeface="微软雅黑" panose="020B0503020204020204" pitchFamily="34" charset="-122"/>
                <a:ea typeface="微软雅黑" panose="020B0503020204020204" pitchFamily="34" charset="-122"/>
              </a:rPr>
              <a:t>开关合上，</a:t>
            </a:r>
            <a:r>
              <a:rPr lang="en-US" altLang="zh-CN" sz="2000" dirty="0" smtClean="0">
                <a:solidFill>
                  <a:srgbClr val="2D1DA3"/>
                </a:solidFill>
                <a:latin typeface="微软雅黑" panose="020B0503020204020204" pitchFamily="34" charset="-122"/>
                <a:ea typeface="微软雅黑" panose="020B0503020204020204" pitchFamily="34" charset="-122"/>
              </a:rPr>
              <a:t>ABCD=0110</a:t>
            </a:r>
          </a:p>
          <a:p>
            <a:pPr eaLnBrk="1" hangingPunct="1"/>
            <a:endParaRPr lang="en-US" altLang="zh-CN" sz="2000" dirty="0" smtClean="0">
              <a:solidFill>
                <a:srgbClr val="2D1DA3"/>
              </a:solidFill>
              <a:latin typeface="微软雅黑" panose="020B0503020204020204" pitchFamily="34" charset="-122"/>
              <a:ea typeface="微软雅黑" panose="020B0503020204020204" pitchFamily="34" charset="-122"/>
            </a:endParaRPr>
          </a:p>
          <a:p>
            <a:pPr eaLnBrk="1" hangingPunct="1"/>
            <a:r>
              <a:rPr lang="zh-CN" altLang="en-US" sz="2000" dirty="0">
                <a:solidFill>
                  <a:srgbClr val="2D1DA3"/>
                </a:solidFill>
                <a:latin typeface="微软雅黑" panose="020B0503020204020204" pitchFamily="34" charset="-122"/>
                <a:ea typeface="微软雅黑" panose="020B0503020204020204" pitchFamily="34" charset="-122"/>
              </a:rPr>
              <a:t>假如</a:t>
            </a:r>
            <a:r>
              <a:rPr lang="en-US" altLang="zh-CN" sz="2000" dirty="0" smtClean="0">
                <a:solidFill>
                  <a:srgbClr val="2D1DA3"/>
                </a:solidFill>
                <a:latin typeface="微软雅黑" panose="020B0503020204020204" pitchFamily="34" charset="-122"/>
                <a:ea typeface="微软雅黑" panose="020B0503020204020204" pitchFamily="34" charset="-122"/>
              </a:rPr>
              <a:t>S8</a:t>
            </a:r>
            <a:r>
              <a:rPr lang="zh-CN" altLang="en-US" sz="2000" dirty="0" smtClean="0">
                <a:solidFill>
                  <a:srgbClr val="2D1DA3"/>
                </a:solidFill>
                <a:latin typeface="微软雅黑" panose="020B0503020204020204" pitchFamily="34" charset="-122"/>
                <a:ea typeface="微软雅黑" panose="020B0503020204020204" pitchFamily="34" charset="-122"/>
              </a:rPr>
              <a:t>开关</a:t>
            </a:r>
            <a:r>
              <a:rPr lang="zh-CN" altLang="en-US" sz="2000" dirty="0">
                <a:solidFill>
                  <a:srgbClr val="2D1DA3"/>
                </a:solidFill>
                <a:latin typeface="微软雅黑" panose="020B0503020204020204" pitchFamily="34" charset="-122"/>
                <a:ea typeface="微软雅黑" panose="020B0503020204020204" pitchFamily="34" charset="-122"/>
              </a:rPr>
              <a:t>合上，</a:t>
            </a:r>
            <a:r>
              <a:rPr lang="en-US" altLang="zh-CN" sz="2000" dirty="0" smtClean="0">
                <a:solidFill>
                  <a:srgbClr val="2D1DA3"/>
                </a:solidFill>
                <a:latin typeface="微软雅黑" panose="020B0503020204020204" pitchFamily="34" charset="-122"/>
                <a:ea typeface="微软雅黑" panose="020B0503020204020204" pitchFamily="34" charset="-122"/>
              </a:rPr>
              <a:t>ABCD=1000</a:t>
            </a:r>
            <a:endParaRPr lang="en-US" altLang="zh-CN" sz="2000" dirty="0">
              <a:solidFill>
                <a:srgbClr val="2D1DA3"/>
              </a:solidFill>
              <a:latin typeface="微软雅黑" panose="020B0503020204020204" pitchFamily="34" charset="-122"/>
              <a:ea typeface="微软雅黑" panose="020B0503020204020204" pitchFamily="34" charset="-122"/>
            </a:endParaRPr>
          </a:p>
          <a:p>
            <a:pPr eaLnBrk="1" hangingPunct="1"/>
            <a:endParaRPr lang="en-US" altLang="zh-CN" sz="1600" dirty="0" smtClean="0">
              <a:solidFill>
                <a:srgbClr val="2D1DA3"/>
              </a:solidFill>
              <a:latin typeface="微软雅黑" panose="020B0503020204020204" pitchFamily="34" charset="-122"/>
              <a:ea typeface="微软雅黑" panose="020B0503020204020204" pitchFamily="34" charset="-122"/>
            </a:endParaRPr>
          </a:p>
          <a:p>
            <a:pPr eaLnBrk="1" hangingPunct="1"/>
            <a:r>
              <a:rPr lang="en-US" altLang="zh-CN" sz="2000" dirty="0" smtClean="0">
                <a:solidFill>
                  <a:srgbClr val="2D1DA3"/>
                </a:solidFill>
                <a:latin typeface="微软雅黑" panose="020B0503020204020204" pitchFamily="34" charset="-122"/>
                <a:ea typeface="微软雅黑" panose="020B0503020204020204" pitchFamily="34" charset="-122"/>
              </a:rPr>
              <a:t>S0~S9</a:t>
            </a:r>
            <a:r>
              <a:rPr lang="zh-CN" altLang="en-US" sz="2000" dirty="0" smtClean="0">
                <a:solidFill>
                  <a:srgbClr val="2D1DA3"/>
                </a:solidFill>
                <a:latin typeface="微软雅黑" panose="020B0503020204020204" pitchFamily="34" charset="-122"/>
                <a:ea typeface="微软雅黑" panose="020B0503020204020204" pitchFamily="34" charset="-122"/>
              </a:rPr>
              <a:t>是输入信号，</a:t>
            </a:r>
            <a:r>
              <a:rPr lang="en-US" altLang="zh-CN" sz="2000" dirty="0" smtClean="0">
                <a:solidFill>
                  <a:srgbClr val="2D1DA3"/>
                </a:solidFill>
                <a:latin typeface="微软雅黑" panose="020B0503020204020204" pitchFamily="34" charset="-122"/>
                <a:ea typeface="微软雅黑" panose="020B0503020204020204" pitchFamily="34" charset="-122"/>
              </a:rPr>
              <a:t>ABCD</a:t>
            </a:r>
            <a:r>
              <a:rPr lang="zh-CN" altLang="en-US" sz="2000" dirty="0" smtClean="0">
                <a:solidFill>
                  <a:srgbClr val="2D1DA3"/>
                </a:solidFill>
                <a:latin typeface="微软雅黑" panose="020B0503020204020204" pitchFamily="34" charset="-122"/>
                <a:ea typeface="微软雅黑" panose="020B0503020204020204" pitchFamily="34" charset="-122"/>
              </a:rPr>
              <a:t>是输出信号</a:t>
            </a:r>
            <a:endParaRPr lang="en-US" altLang="zh-CN" sz="2000" dirty="0" smtClean="0">
              <a:solidFill>
                <a:srgbClr val="2D1DA3"/>
              </a:solidFill>
              <a:latin typeface="微软雅黑" panose="020B0503020204020204" pitchFamily="34" charset="-122"/>
              <a:ea typeface="微软雅黑" panose="020B0503020204020204" pitchFamily="34" charset="-122"/>
            </a:endParaRPr>
          </a:p>
          <a:p>
            <a:pPr eaLnBrk="1" hangingPunct="1"/>
            <a:endParaRPr lang="zh-CN" altLang="en-US" sz="1600" dirty="0">
              <a:solidFill>
                <a:srgbClr val="2D1DA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4569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9.2.2 </a:t>
            </a:r>
            <a:r>
              <a:rPr lang="zh-CN" altLang="en-US" sz="2400" b="1" spc="300" dirty="0" smtClean="0">
                <a:latin typeface="+mj-ea"/>
                <a:ea typeface="+mj-ea"/>
              </a:rPr>
              <a:t>编码器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2"/>
          <p:cNvSpPr>
            <a:spLocks noChangeArrowheads="1"/>
          </p:cNvSpPr>
          <p:nvPr/>
        </p:nvSpPr>
        <p:spPr bwMode="auto">
          <a:xfrm>
            <a:off x="303461" y="1107754"/>
            <a:ext cx="51162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sz="2000" dirty="0" smtClean="0">
                <a:solidFill>
                  <a:srgbClr val="2D1DA3"/>
                </a:solidFill>
                <a:latin typeface="微软雅黑" panose="020B0503020204020204" pitchFamily="34" charset="-122"/>
                <a:ea typeface="微软雅黑" panose="020B0503020204020204" pitchFamily="34" charset="-122"/>
              </a:rPr>
              <a:t>【</a:t>
            </a:r>
            <a:r>
              <a:rPr lang="zh-CN" altLang="en-US" sz="2000" dirty="0">
                <a:solidFill>
                  <a:srgbClr val="2D1DA3"/>
                </a:solidFill>
                <a:latin typeface="微软雅黑" panose="020B0503020204020204" pitchFamily="34" charset="-122"/>
                <a:ea typeface="微软雅黑" panose="020B0503020204020204" pitchFamily="34" charset="-122"/>
              </a:rPr>
              <a:t>例</a:t>
            </a:r>
            <a:r>
              <a:rPr lang="en-US" altLang="zh-CN" sz="2000" dirty="0" smtClean="0">
                <a:solidFill>
                  <a:srgbClr val="2D1DA3"/>
                </a:solidFill>
                <a:latin typeface="微软雅黑" panose="020B0503020204020204" pitchFamily="34" charset="-122"/>
                <a:ea typeface="微软雅黑" panose="020B0503020204020204" pitchFamily="34" charset="-122"/>
              </a:rPr>
              <a:t>】</a:t>
            </a:r>
            <a:r>
              <a:rPr lang="zh-CN" altLang="en-US" sz="2000" dirty="0" smtClean="0">
                <a:solidFill>
                  <a:srgbClr val="2D1DA3"/>
                </a:solidFill>
                <a:latin typeface="微软雅黑" panose="020B0503020204020204" pitchFamily="34" charset="-122"/>
                <a:ea typeface="微软雅黑" panose="020B0503020204020204" pitchFamily="34" charset="-122"/>
              </a:rPr>
              <a:t>设计</a:t>
            </a:r>
            <a:r>
              <a:rPr lang="zh-CN" altLang="en-US" sz="2000" dirty="0">
                <a:solidFill>
                  <a:srgbClr val="2D1DA3"/>
                </a:solidFill>
                <a:latin typeface="微软雅黑" panose="020B0503020204020204" pitchFamily="34" charset="-122"/>
                <a:ea typeface="微软雅黑" panose="020B0503020204020204" pitchFamily="34" charset="-122"/>
              </a:rPr>
              <a:t>一个键控</a:t>
            </a:r>
            <a:r>
              <a:rPr lang="en-US" altLang="zh-CN" sz="2000" dirty="0">
                <a:solidFill>
                  <a:srgbClr val="2D1DA3"/>
                </a:solidFill>
                <a:latin typeface="微软雅黑" panose="020B0503020204020204" pitchFamily="34" charset="-122"/>
                <a:ea typeface="微软雅黑" panose="020B0503020204020204" pitchFamily="34" charset="-122"/>
              </a:rPr>
              <a:t>8421BCD</a:t>
            </a:r>
            <a:r>
              <a:rPr lang="zh-CN" altLang="en-US" sz="2000" dirty="0">
                <a:solidFill>
                  <a:srgbClr val="2D1DA3"/>
                </a:solidFill>
                <a:latin typeface="微软雅黑" panose="020B0503020204020204" pitchFamily="34" charset="-122"/>
                <a:ea typeface="微软雅黑" panose="020B0503020204020204" pitchFamily="34" charset="-122"/>
              </a:rPr>
              <a:t>码编码器</a:t>
            </a:r>
            <a:r>
              <a:rPr lang="zh-CN" altLang="en-US" sz="2000" dirty="0" smtClean="0">
                <a:solidFill>
                  <a:srgbClr val="2D1DA3"/>
                </a:solidFill>
                <a:latin typeface="微软雅黑" panose="020B0503020204020204" pitchFamily="34" charset="-122"/>
                <a:ea typeface="微软雅黑" panose="020B0503020204020204" pitchFamily="34" charset="-122"/>
              </a:rPr>
              <a:t>。</a:t>
            </a:r>
            <a:endParaRPr lang="en-US" altLang="zh-CN" sz="2000" dirty="0" smtClean="0">
              <a:solidFill>
                <a:srgbClr val="2D1DA3"/>
              </a:solidFill>
              <a:latin typeface="微软雅黑" panose="020B0503020204020204" pitchFamily="34" charset="-122"/>
              <a:ea typeface="微软雅黑" panose="020B0503020204020204" pitchFamily="34" charset="-122"/>
            </a:endParaRPr>
          </a:p>
          <a:p>
            <a:pPr eaLnBrk="1" hangingPunct="1"/>
            <a:r>
              <a:rPr lang="zh-CN" altLang="en-US" sz="2000" dirty="0" smtClean="0">
                <a:solidFill>
                  <a:srgbClr val="2D1DA3"/>
                </a:solidFill>
                <a:latin typeface="微软雅黑" panose="020B0503020204020204" pitchFamily="34" charset="-122"/>
                <a:ea typeface="微软雅黑" panose="020B0503020204020204" pitchFamily="34" charset="-122"/>
              </a:rPr>
              <a:t>（只考虑一次一个开关合上）</a:t>
            </a:r>
            <a:endParaRPr lang="en-US" altLang="zh-CN" sz="2000" dirty="0" smtClean="0">
              <a:solidFill>
                <a:srgbClr val="2D1DA3"/>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3"/>
          <a:srcRect b="4318"/>
          <a:stretch/>
        </p:blipFill>
        <p:spPr>
          <a:xfrm>
            <a:off x="1368970" y="1815640"/>
            <a:ext cx="9221668" cy="4900845"/>
          </a:xfrm>
          <a:prstGeom prst="rect">
            <a:avLst/>
          </a:prstGeom>
        </p:spPr>
      </p:pic>
    </p:spTree>
    <p:extLst>
      <p:ext uri="{BB962C8B-B14F-4D97-AF65-F5344CB8AC3E}">
        <p14:creationId xmlns:p14="http://schemas.microsoft.com/office/powerpoint/2010/main" val="803308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9.2.2 </a:t>
            </a:r>
            <a:r>
              <a:rPr lang="zh-CN" altLang="en-US" sz="2400" b="1" spc="300" dirty="0" smtClean="0">
                <a:latin typeface="+mj-ea"/>
                <a:ea typeface="+mj-ea"/>
              </a:rPr>
              <a:t>编码器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2"/>
          <p:cNvSpPr>
            <a:spLocks noChangeArrowheads="1"/>
          </p:cNvSpPr>
          <p:nvPr/>
        </p:nvSpPr>
        <p:spPr bwMode="auto">
          <a:xfrm>
            <a:off x="303461" y="1107754"/>
            <a:ext cx="51162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sz="2000" dirty="0" smtClean="0">
                <a:solidFill>
                  <a:srgbClr val="2D1DA3"/>
                </a:solidFill>
                <a:latin typeface="微软雅黑" panose="020B0503020204020204" pitchFamily="34" charset="-122"/>
                <a:ea typeface="微软雅黑" panose="020B0503020204020204" pitchFamily="34" charset="-122"/>
              </a:rPr>
              <a:t>【</a:t>
            </a:r>
            <a:r>
              <a:rPr lang="zh-CN" altLang="en-US" sz="2000" dirty="0">
                <a:solidFill>
                  <a:srgbClr val="2D1DA3"/>
                </a:solidFill>
                <a:latin typeface="微软雅黑" panose="020B0503020204020204" pitchFamily="34" charset="-122"/>
                <a:ea typeface="微软雅黑" panose="020B0503020204020204" pitchFamily="34" charset="-122"/>
              </a:rPr>
              <a:t>例</a:t>
            </a:r>
            <a:r>
              <a:rPr lang="en-US" altLang="zh-CN" sz="2000" dirty="0" smtClean="0">
                <a:solidFill>
                  <a:srgbClr val="2D1DA3"/>
                </a:solidFill>
                <a:latin typeface="微软雅黑" panose="020B0503020204020204" pitchFamily="34" charset="-122"/>
                <a:ea typeface="微软雅黑" panose="020B0503020204020204" pitchFamily="34" charset="-122"/>
              </a:rPr>
              <a:t>】</a:t>
            </a:r>
            <a:r>
              <a:rPr lang="zh-CN" altLang="en-US" sz="2000" dirty="0" smtClean="0">
                <a:solidFill>
                  <a:srgbClr val="2D1DA3"/>
                </a:solidFill>
                <a:latin typeface="微软雅黑" panose="020B0503020204020204" pitchFamily="34" charset="-122"/>
                <a:ea typeface="微软雅黑" panose="020B0503020204020204" pitchFamily="34" charset="-122"/>
              </a:rPr>
              <a:t>设计</a:t>
            </a:r>
            <a:r>
              <a:rPr lang="zh-CN" altLang="en-US" sz="2000" dirty="0">
                <a:solidFill>
                  <a:srgbClr val="2D1DA3"/>
                </a:solidFill>
                <a:latin typeface="微软雅黑" panose="020B0503020204020204" pitchFamily="34" charset="-122"/>
                <a:ea typeface="微软雅黑" panose="020B0503020204020204" pitchFamily="34" charset="-122"/>
              </a:rPr>
              <a:t>一个键控</a:t>
            </a:r>
            <a:r>
              <a:rPr lang="en-US" altLang="zh-CN" sz="2000" dirty="0">
                <a:solidFill>
                  <a:srgbClr val="2D1DA3"/>
                </a:solidFill>
                <a:latin typeface="微软雅黑" panose="020B0503020204020204" pitchFamily="34" charset="-122"/>
                <a:ea typeface="微软雅黑" panose="020B0503020204020204" pitchFamily="34" charset="-122"/>
              </a:rPr>
              <a:t>8421BCD</a:t>
            </a:r>
            <a:r>
              <a:rPr lang="zh-CN" altLang="en-US" sz="2000" dirty="0">
                <a:solidFill>
                  <a:srgbClr val="2D1DA3"/>
                </a:solidFill>
                <a:latin typeface="微软雅黑" panose="020B0503020204020204" pitchFamily="34" charset="-122"/>
                <a:ea typeface="微软雅黑" panose="020B0503020204020204" pitchFamily="34" charset="-122"/>
              </a:rPr>
              <a:t>码编码器</a:t>
            </a:r>
            <a:r>
              <a:rPr lang="zh-CN" altLang="en-US" sz="2000" dirty="0" smtClean="0">
                <a:solidFill>
                  <a:srgbClr val="2D1DA3"/>
                </a:solidFill>
                <a:latin typeface="微软雅黑" panose="020B0503020204020204" pitchFamily="34" charset="-122"/>
                <a:ea typeface="微软雅黑" panose="020B0503020204020204" pitchFamily="34" charset="-122"/>
              </a:rPr>
              <a:t>。</a:t>
            </a:r>
            <a:endParaRPr lang="en-US" altLang="zh-CN" sz="2000" dirty="0" smtClean="0">
              <a:solidFill>
                <a:srgbClr val="2D1DA3"/>
              </a:solidFill>
              <a:latin typeface="微软雅黑" panose="020B0503020204020204" pitchFamily="34" charset="-122"/>
              <a:ea typeface="微软雅黑" panose="020B0503020204020204" pitchFamily="34" charset="-122"/>
            </a:endParaRPr>
          </a:p>
          <a:p>
            <a:pPr eaLnBrk="1" hangingPunct="1"/>
            <a:r>
              <a:rPr lang="zh-CN" altLang="en-US" sz="2000" dirty="0" smtClean="0">
                <a:solidFill>
                  <a:srgbClr val="2D1DA3"/>
                </a:solidFill>
                <a:latin typeface="微软雅黑" panose="020B0503020204020204" pitchFamily="34" charset="-122"/>
                <a:ea typeface="微软雅黑" panose="020B0503020204020204" pitchFamily="34" charset="-122"/>
              </a:rPr>
              <a:t>（只考虑一次一个开关合上）</a:t>
            </a:r>
            <a:endParaRPr lang="en-US" altLang="zh-CN" sz="2000" dirty="0" smtClean="0">
              <a:solidFill>
                <a:srgbClr val="2D1DA3"/>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3"/>
          <a:srcRect b="4318"/>
          <a:stretch/>
        </p:blipFill>
        <p:spPr>
          <a:xfrm>
            <a:off x="5067038" y="1461697"/>
            <a:ext cx="6677485" cy="3548742"/>
          </a:xfrm>
          <a:prstGeom prst="rect">
            <a:avLst/>
          </a:prstGeom>
        </p:spPr>
      </p:pic>
      <p:pic>
        <p:nvPicPr>
          <p:cNvPr id="5" name="图片 4"/>
          <p:cNvPicPr>
            <a:picLocks noChangeAspect="1"/>
          </p:cNvPicPr>
          <p:nvPr/>
        </p:nvPicPr>
        <p:blipFill>
          <a:blip r:embed="rId4"/>
          <a:stretch>
            <a:fillRect/>
          </a:stretch>
        </p:blipFill>
        <p:spPr>
          <a:xfrm>
            <a:off x="379661" y="2091111"/>
            <a:ext cx="2905125" cy="676275"/>
          </a:xfrm>
          <a:prstGeom prst="rect">
            <a:avLst/>
          </a:prstGeom>
        </p:spPr>
      </p:pic>
      <p:pic>
        <p:nvPicPr>
          <p:cNvPr id="6" name="图片 5"/>
          <p:cNvPicPr>
            <a:picLocks noChangeAspect="1"/>
          </p:cNvPicPr>
          <p:nvPr/>
        </p:nvPicPr>
        <p:blipFill>
          <a:blip r:embed="rId5"/>
          <a:stretch>
            <a:fillRect/>
          </a:stretch>
        </p:blipFill>
        <p:spPr>
          <a:xfrm>
            <a:off x="266721" y="2909601"/>
            <a:ext cx="4800317" cy="752475"/>
          </a:xfrm>
          <a:prstGeom prst="rect">
            <a:avLst/>
          </a:prstGeom>
        </p:spPr>
      </p:pic>
      <p:pic>
        <p:nvPicPr>
          <p:cNvPr id="8" name="图片 7"/>
          <p:cNvPicPr>
            <a:picLocks noChangeAspect="1"/>
          </p:cNvPicPr>
          <p:nvPr/>
        </p:nvPicPr>
        <p:blipFill>
          <a:blip r:embed="rId6"/>
          <a:stretch>
            <a:fillRect/>
          </a:stretch>
        </p:blipFill>
        <p:spPr>
          <a:xfrm>
            <a:off x="241000" y="4071899"/>
            <a:ext cx="4800317" cy="733139"/>
          </a:xfrm>
          <a:prstGeom prst="rect">
            <a:avLst/>
          </a:prstGeom>
        </p:spPr>
      </p:pic>
      <p:pic>
        <p:nvPicPr>
          <p:cNvPr id="10" name="图片 9"/>
          <p:cNvPicPr>
            <a:picLocks noChangeAspect="1"/>
          </p:cNvPicPr>
          <p:nvPr/>
        </p:nvPicPr>
        <p:blipFill>
          <a:blip r:embed="rId7"/>
          <a:stretch>
            <a:fillRect/>
          </a:stretch>
        </p:blipFill>
        <p:spPr>
          <a:xfrm>
            <a:off x="368777" y="4966970"/>
            <a:ext cx="5487739" cy="954853"/>
          </a:xfrm>
          <a:prstGeom prst="rect">
            <a:avLst/>
          </a:prstGeom>
        </p:spPr>
      </p:pic>
    </p:spTree>
    <p:extLst>
      <p:ext uri="{BB962C8B-B14F-4D97-AF65-F5344CB8AC3E}">
        <p14:creationId xmlns:p14="http://schemas.microsoft.com/office/powerpoint/2010/main" val="144914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F03F958-AE97-4130-8476-A73A6DA840B9}"/>
              </a:ext>
            </a:extLst>
          </p:cNvPr>
          <p:cNvSpPr/>
          <p:nvPr/>
        </p:nvSpPr>
        <p:spPr>
          <a:xfrm>
            <a:off x="0" y="4635500"/>
            <a:ext cx="12192000" cy="222250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CF01750-7A0D-4169-A63B-6877571FDD0D}"/>
              </a:ext>
            </a:extLst>
          </p:cNvPr>
          <p:cNvSpPr txBox="1"/>
          <p:nvPr/>
        </p:nvSpPr>
        <p:spPr>
          <a:xfrm>
            <a:off x="0" y="2658203"/>
            <a:ext cx="12191999" cy="757130"/>
          </a:xfrm>
          <a:prstGeom prst="rect">
            <a:avLst/>
          </a:prstGeom>
          <a:noFill/>
        </p:spPr>
        <p:txBody>
          <a:bodyPr wrap="square" rtlCol="0" anchor="ctr">
            <a:spAutoFit/>
          </a:bodyPr>
          <a:lstStyle/>
          <a:p>
            <a:pPr algn="ctr">
              <a:lnSpc>
                <a:spcPct val="120000"/>
              </a:lnSpc>
            </a:pPr>
            <a:r>
              <a:rPr lang="en-US" altLang="zh-CN" sz="3600" b="1" spc="300" dirty="0" smtClean="0">
                <a:latin typeface="+mj-ea"/>
                <a:ea typeface="+mj-ea"/>
              </a:rPr>
              <a:t>9.1 </a:t>
            </a:r>
            <a:r>
              <a:rPr lang="zh-CN" altLang="en-US" sz="3600" b="1" spc="300" dirty="0">
                <a:latin typeface="+mj-ea"/>
                <a:ea typeface="+mj-ea"/>
              </a:rPr>
              <a:t>组合逻辑电路分析和设计</a:t>
            </a:r>
          </a:p>
        </p:txBody>
      </p:sp>
      <p:sp>
        <p:nvSpPr>
          <p:cNvPr id="21" name="矩形 20">
            <a:extLst>
              <a:ext uri="{FF2B5EF4-FFF2-40B4-BE49-F238E27FC236}">
                <a16:creationId xmlns:a16="http://schemas.microsoft.com/office/drawing/2014/main" id="{51BE9768-DA90-4E91-9EB2-FBCB00DC3F09}"/>
              </a:ext>
            </a:extLst>
          </p:cNvPr>
          <p:cNvSpPr/>
          <p:nvPr/>
        </p:nvSpPr>
        <p:spPr>
          <a:xfrm>
            <a:off x="1" y="3489199"/>
            <a:ext cx="12191998" cy="369332"/>
          </a:xfrm>
          <a:prstGeom prst="rect">
            <a:avLst/>
          </a:prstGeom>
        </p:spPr>
        <p:txBody>
          <a:bodyPr wrap="square">
            <a:spAutoFit/>
          </a:bodyPr>
          <a:lstStyle/>
          <a:p>
            <a:pPr algn="ctr"/>
            <a:r>
              <a:rPr lang="en-US" altLang="zh-CN" b="1" dirty="0" err="1" smtClean="0">
                <a:cs typeface="Arial" panose="020B0604020202020204" pitchFamily="34" charset="0"/>
              </a:rPr>
              <a:t>AnalBsis</a:t>
            </a:r>
            <a:r>
              <a:rPr lang="en-US" altLang="zh-CN" b="1" dirty="0" smtClean="0">
                <a:cs typeface="Arial" panose="020B0604020202020204" pitchFamily="34" charset="0"/>
              </a:rPr>
              <a:t> </a:t>
            </a:r>
            <a:r>
              <a:rPr lang="en-US" altLang="zh-CN" b="1" dirty="0">
                <a:cs typeface="Arial" panose="020B0604020202020204" pitchFamily="34" charset="0"/>
              </a:rPr>
              <a:t>and design of combinational logic circuit</a:t>
            </a:r>
          </a:p>
        </p:txBody>
      </p:sp>
    </p:spTree>
    <p:extLst>
      <p:ext uri="{BB962C8B-B14F-4D97-AF65-F5344CB8AC3E}">
        <p14:creationId xmlns:p14="http://schemas.microsoft.com/office/powerpoint/2010/main" val="3979056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9.2.2 </a:t>
            </a:r>
            <a:r>
              <a:rPr lang="zh-CN" altLang="en-US" sz="2400" b="1" spc="300" dirty="0" smtClean="0">
                <a:latin typeface="+mj-ea"/>
                <a:ea typeface="+mj-ea"/>
              </a:rPr>
              <a:t>编码器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2"/>
          <p:cNvSpPr>
            <a:spLocks noChangeArrowheads="1"/>
          </p:cNvSpPr>
          <p:nvPr/>
        </p:nvSpPr>
        <p:spPr bwMode="auto">
          <a:xfrm>
            <a:off x="875874" y="1059654"/>
            <a:ext cx="102384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zh-CN" altLang="en-US" sz="2000" dirty="0" smtClean="0">
                <a:solidFill>
                  <a:srgbClr val="2D1DA3"/>
                </a:solidFill>
                <a:latin typeface="微软雅黑" panose="020B0503020204020204" pitchFamily="34" charset="-122"/>
                <a:ea typeface="微软雅黑" panose="020B0503020204020204" pitchFamily="34" charset="-122"/>
              </a:rPr>
              <a:t>二进制编码器：用</a:t>
            </a:r>
            <a:r>
              <a:rPr lang="en-US" altLang="zh-CN" sz="2000" dirty="0">
                <a:solidFill>
                  <a:srgbClr val="2D1DA3"/>
                </a:solidFill>
                <a:latin typeface="微软雅黑" panose="020B0503020204020204" pitchFamily="34" charset="-122"/>
                <a:ea typeface="微软雅黑" panose="020B0503020204020204" pitchFamily="34" charset="-122"/>
              </a:rPr>
              <a:t>n</a:t>
            </a:r>
            <a:r>
              <a:rPr lang="zh-CN" altLang="en-US" sz="2000" dirty="0">
                <a:solidFill>
                  <a:srgbClr val="2D1DA3"/>
                </a:solidFill>
                <a:latin typeface="微软雅黑" panose="020B0503020204020204" pitchFamily="34" charset="-122"/>
                <a:ea typeface="微软雅黑" panose="020B0503020204020204" pitchFamily="34" charset="-122"/>
              </a:rPr>
              <a:t>位二进制代码对</a:t>
            </a:r>
            <a:r>
              <a:rPr lang="en-US" altLang="zh-CN" sz="2000" dirty="0">
                <a:solidFill>
                  <a:srgbClr val="2D1DA3"/>
                </a:solidFill>
                <a:latin typeface="微软雅黑" panose="020B0503020204020204" pitchFamily="34" charset="-122"/>
                <a:ea typeface="微软雅黑" panose="020B0503020204020204" pitchFamily="34" charset="-122"/>
              </a:rPr>
              <a:t>N=2</a:t>
            </a:r>
            <a:r>
              <a:rPr lang="en-US" altLang="zh-CN" sz="2000" baseline="30000" dirty="0">
                <a:solidFill>
                  <a:srgbClr val="2D1DA3"/>
                </a:solidFill>
                <a:latin typeface="微软雅黑" panose="020B0503020204020204" pitchFamily="34" charset="-122"/>
                <a:ea typeface="微软雅黑" panose="020B0503020204020204" pitchFamily="34" charset="-122"/>
              </a:rPr>
              <a:t>n</a:t>
            </a:r>
            <a:r>
              <a:rPr lang="zh-CN" altLang="en-US" sz="2000" dirty="0">
                <a:solidFill>
                  <a:srgbClr val="2D1DA3"/>
                </a:solidFill>
                <a:latin typeface="微软雅黑" panose="020B0503020204020204" pitchFamily="34" charset="-122"/>
                <a:ea typeface="微软雅黑" panose="020B0503020204020204" pitchFamily="34" charset="-122"/>
              </a:rPr>
              <a:t>个一般信号进行编码的</a:t>
            </a:r>
            <a:r>
              <a:rPr lang="zh-CN" altLang="en-US" sz="2000" dirty="0" smtClean="0">
                <a:solidFill>
                  <a:srgbClr val="2D1DA3"/>
                </a:solidFill>
                <a:latin typeface="微软雅黑" panose="020B0503020204020204" pitchFamily="34" charset="-122"/>
                <a:ea typeface="微软雅黑" panose="020B0503020204020204" pitchFamily="34" charset="-122"/>
              </a:rPr>
              <a:t>电路。</a:t>
            </a:r>
            <a:endParaRPr lang="zh-CN" altLang="en-US" sz="2000" dirty="0">
              <a:solidFill>
                <a:srgbClr val="2D1DA3"/>
              </a:solidFill>
              <a:latin typeface="微软雅黑" panose="020B0503020204020204" pitchFamily="34" charset="-122"/>
              <a:ea typeface="微软雅黑" panose="020B0503020204020204" pitchFamily="34" charset="-122"/>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433" y="2760892"/>
            <a:ext cx="2986087"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92"/>
          <p:cNvGrpSpPr>
            <a:grpSpLocks/>
          </p:cNvGrpSpPr>
          <p:nvPr/>
        </p:nvGrpSpPr>
        <p:grpSpPr bwMode="auto">
          <a:xfrm>
            <a:off x="4944156" y="2033678"/>
            <a:ext cx="5616575" cy="3976688"/>
            <a:chOff x="1764" y="967"/>
            <a:chExt cx="2507" cy="2298"/>
          </a:xfrm>
        </p:grpSpPr>
        <p:grpSp>
          <p:nvGrpSpPr>
            <p:cNvPr id="13" name="Group 193"/>
            <p:cNvGrpSpPr>
              <a:grpSpLocks/>
            </p:cNvGrpSpPr>
            <p:nvPr/>
          </p:nvGrpSpPr>
          <p:grpSpPr bwMode="auto">
            <a:xfrm>
              <a:off x="3362" y="967"/>
              <a:ext cx="909" cy="2298"/>
              <a:chOff x="3362" y="967"/>
              <a:chExt cx="909" cy="2298"/>
            </a:xfrm>
          </p:grpSpPr>
          <p:sp>
            <p:nvSpPr>
              <p:cNvPr id="39" name="Rectangle 194"/>
              <p:cNvSpPr>
                <a:spLocks noChangeArrowheads="1"/>
              </p:cNvSpPr>
              <p:nvPr/>
            </p:nvSpPr>
            <p:spPr bwMode="auto">
              <a:xfrm>
                <a:off x="3417" y="967"/>
                <a:ext cx="7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zh-CN" altLang="en-US"/>
                  <a:t>输  出</a:t>
                </a:r>
                <a:endParaRPr lang="zh-CN" altLang="en-US">
                  <a:ea typeface="宋体" panose="02010600030101010101" pitchFamily="2" charset="-122"/>
                </a:endParaRPr>
              </a:p>
            </p:txBody>
          </p:sp>
          <p:sp>
            <p:nvSpPr>
              <p:cNvPr id="40" name="Rectangle 195"/>
              <p:cNvSpPr>
                <a:spLocks noChangeArrowheads="1"/>
              </p:cNvSpPr>
              <p:nvPr/>
            </p:nvSpPr>
            <p:spPr bwMode="auto">
              <a:xfrm>
                <a:off x="3362" y="991"/>
                <a:ext cx="909"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41" name="Rectangle 196"/>
              <p:cNvSpPr>
                <a:spLocks noChangeArrowheads="1"/>
              </p:cNvSpPr>
              <p:nvPr/>
            </p:nvSpPr>
            <p:spPr bwMode="auto">
              <a:xfrm>
                <a:off x="3417" y="1187"/>
                <a:ext cx="7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i="1">
                    <a:ea typeface="宋体" panose="02010600030101010101" pitchFamily="2" charset="-122"/>
                  </a:rPr>
                  <a:t>A</a:t>
                </a:r>
                <a:r>
                  <a:rPr lang="en-US" altLang="zh-CN" baseline="-25000">
                    <a:ea typeface="宋体" panose="02010600030101010101" pitchFamily="2" charset="-122"/>
                  </a:rPr>
                  <a:t>2 </a:t>
                </a:r>
                <a:r>
                  <a:rPr lang="en-US" altLang="zh-CN" i="1">
                    <a:ea typeface="宋体" panose="02010600030101010101" pitchFamily="2" charset="-122"/>
                  </a:rPr>
                  <a:t>A</a:t>
                </a:r>
                <a:r>
                  <a:rPr lang="en-US" altLang="zh-CN" baseline="-25000">
                    <a:ea typeface="宋体" panose="02010600030101010101" pitchFamily="2" charset="-122"/>
                  </a:rPr>
                  <a:t>1 </a:t>
                </a:r>
                <a:r>
                  <a:rPr lang="en-US" altLang="zh-CN" i="1">
                    <a:ea typeface="宋体" panose="02010600030101010101" pitchFamily="2" charset="-122"/>
                  </a:rPr>
                  <a:t>A</a:t>
                </a:r>
                <a:r>
                  <a:rPr lang="en-US" altLang="zh-CN" baseline="-25000">
                    <a:ea typeface="宋体" panose="02010600030101010101" pitchFamily="2" charset="-122"/>
                  </a:rPr>
                  <a:t>0</a:t>
                </a:r>
              </a:p>
            </p:txBody>
          </p:sp>
          <p:sp>
            <p:nvSpPr>
              <p:cNvPr id="42" name="Rectangle 197"/>
              <p:cNvSpPr>
                <a:spLocks noChangeArrowheads="1"/>
              </p:cNvSpPr>
              <p:nvPr/>
            </p:nvSpPr>
            <p:spPr bwMode="auto">
              <a:xfrm>
                <a:off x="3362" y="1219"/>
                <a:ext cx="909"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43" name="Rectangle 198"/>
              <p:cNvSpPr>
                <a:spLocks noChangeArrowheads="1"/>
              </p:cNvSpPr>
              <p:nvPr/>
            </p:nvSpPr>
            <p:spPr bwMode="auto">
              <a:xfrm>
                <a:off x="3417" y="1447"/>
                <a:ext cx="79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a:ea typeface="宋体" panose="02010600030101010101" pitchFamily="2" charset="-122"/>
                  </a:rPr>
                  <a:t>0  0  0</a:t>
                </a:r>
              </a:p>
            </p:txBody>
          </p:sp>
          <p:sp>
            <p:nvSpPr>
              <p:cNvPr id="44" name="Rectangle 199"/>
              <p:cNvSpPr>
                <a:spLocks noChangeArrowheads="1"/>
              </p:cNvSpPr>
              <p:nvPr/>
            </p:nvSpPr>
            <p:spPr bwMode="auto">
              <a:xfrm>
                <a:off x="3362" y="1447"/>
                <a:ext cx="909" cy="227"/>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45" name="Rectangle 200"/>
              <p:cNvSpPr>
                <a:spLocks noChangeArrowheads="1"/>
              </p:cNvSpPr>
              <p:nvPr/>
            </p:nvSpPr>
            <p:spPr bwMode="auto">
              <a:xfrm>
                <a:off x="3417" y="1674"/>
                <a:ext cx="7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a:ea typeface="宋体" panose="02010600030101010101" pitchFamily="2" charset="-122"/>
                  </a:rPr>
                  <a:t>0  0  1</a:t>
                </a:r>
              </a:p>
            </p:txBody>
          </p:sp>
          <p:sp>
            <p:nvSpPr>
              <p:cNvPr id="46" name="Rectangle 201"/>
              <p:cNvSpPr>
                <a:spLocks noChangeArrowheads="1"/>
              </p:cNvSpPr>
              <p:nvPr/>
            </p:nvSpPr>
            <p:spPr bwMode="auto">
              <a:xfrm>
                <a:off x="3362" y="1674"/>
                <a:ext cx="909"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47" name="Rectangle 202"/>
              <p:cNvSpPr>
                <a:spLocks noChangeArrowheads="1"/>
              </p:cNvSpPr>
              <p:nvPr/>
            </p:nvSpPr>
            <p:spPr bwMode="auto">
              <a:xfrm>
                <a:off x="3417" y="1902"/>
                <a:ext cx="79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ea typeface="宋体" panose="02010600030101010101" pitchFamily="2" charset="-122"/>
                  </a:rPr>
                  <a:t>0  1  0</a:t>
                </a:r>
              </a:p>
            </p:txBody>
          </p:sp>
          <p:sp>
            <p:nvSpPr>
              <p:cNvPr id="48" name="Rectangle 203"/>
              <p:cNvSpPr>
                <a:spLocks noChangeArrowheads="1"/>
              </p:cNvSpPr>
              <p:nvPr/>
            </p:nvSpPr>
            <p:spPr bwMode="auto">
              <a:xfrm>
                <a:off x="3362" y="1902"/>
                <a:ext cx="909" cy="229"/>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49" name="Rectangle 204"/>
              <p:cNvSpPr>
                <a:spLocks noChangeArrowheads="1"/>
              </p:cNvSpPr>
              <p:nvPr/>
            </p:nvSpPr>
            <p:spPr bwMode="auto">
              <a:xfrm>
                <a:off x="3417" y="2125"/>
                <a:ext cx="7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a:t>0  </a:t>
                </a:r>
                <a:r>
                  <a:rPr lang="en-US" altLang="zh-CN">
                    <a:ea typeface="宋体" panose="02010600030101010101" pitchFamily="2" charset="-122"/>
                  </a:rPr>
                  <a:t>1  1</a:t>
                </a:r>
              </a:p>
            </p:txBody>
          </p:sp>
          <p:sp>
            <p:nvSpPr>
              <p:cNvPr id="50" name="Rectangle 205"/>
              <p:cNvSpPr>
                <a:spLocks noChangeArrowheads="1"/>
              </p:cNvSpPr>
              <p:nvPr/>
            </p:nvSpPr>
            <p:spPr bwMode="auto">
              <a:xfrm>
                <a:off x="3362" y="2125"/>
                <a:ext cx="909"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51" name="Rectangle 206"/>
              <p:cNvSpPr>
                <a:spLocks noChangeArrowheads="1"/>
              </p:cNvSpPr>
              <p:nvPr/>
            </p:nvSpPr>
            <p:spPr bwMode="auto">
              <a:xfrm>
                <a:off x="3417" y="2353"/>
                <a:ext cx="7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a:ea typeface="宋体" panose="02010600030101010101" pitchFamily="2" charset="-122"/>
                  </a:rPr>
                  <a:t>1  0  0</a:t>
                </a:r>
              </a:p>
            </p:txBody>
          </p:sp>
          <p:sp>
            <p:nvSpPr>
              <p:cNvPr id="52" name="Rectangle 207"/>
              <p:cNvSpPr>
                <a:spLocks noChangeArrowheads="1"/>
              </p:cNvSpPr>
              <p:nvPr/>
            </p:nvSpPr>
            <p:spPr bwMode="auto">
              <a:xfrm>
                <a:off x="3362" y="2353"/>
                <a:ext cx="909"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53" name="Rectangle 208"/>
              <p:cNvSpPr>
                <a:spLocks noChangeArrowheads="1"/>
              </p:cNvSpPr>
              <p:nvPr/>
            </p:nvSpPr>
            <p:spPr bwMode="auto">
              <a:xfrm>
                <a:off x="3417" y="2581"/>
                <a:ext cx="7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ea typeface="宋体" panose="02010600030101010101" pitchFamily="2" charset="-122"/>
                  </a:rPr>
                  <a:t>1  0  1</a:t>
                </a:r>
              </a:p>
            </p:txBody>
          </p:sp>
          <p:sp>
            <p:nvSpPr>
              <p:cNvPr id="54" name="Rectangle 209"/>
              <p:cNvSpPr>
                <a:spLocks noChangeArrowheads="1"/>
              </p:cNvSpPr>
              <p:nvPr/>
            </p:nvSpPr>
            <p:spPr bwMode="auto">
              <a:xfrm>
                <a:off x="3362" y="2581"/>
                <a:ext cx="909"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55" name="Rectangle 210"/>
              <p:cNvSpPr>
                <a:spLocks noChangeArrowheads="1"/>
              </p:cNvSpPr>
              <p:nvPr/>
            </p:nvSpPr>
            <p:spPr bwMode="auto">
              <a:xfrm>
                <a:off x="3417" y="2809"/>
                <a:ext cx="7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a:ea typeface="宋体" panose="02010600030101010101" pitchFamily="2" charset="-122"/>
                  </a:rPr>
                  <a:t>1  1  0</a:t>
                </a:r>
              </a:p>
            </p:txBody>
          </p:sp>
          <p:sp>
            <p:nvSpPr>
              <p:cNvPr id="56" name="Rectangle 211"/>
              <p:cNvSpPr>
                <a:spLocks noChangeArrowheads="1"/>
              </p:cNvSpPr>
              <p:nvPr/>
            </p:nvSpPr>
            <p:spPr bwMode="auto">
              <a:xfrm>
                <a:off x="3362" y="2809"/>
                <a:ext cx="909"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57" name="Rectangle 212"/>
              <p:cNvSpPr>
                <a:spLocks noChangeArrowheads="1"/>
              </p:cNvSpPr>
              <p:nvPr/>
            </p:nvSpPr>
            <p:spPr bwMode="auto">
              <a:xfrm>
                <a:off x="3417" y="3037"/>
                <a:ext cx="7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ea typeface="宋体" panose="02010600030101010101" pitchFamily="2" charset="-122"/>
                  </a:rPr>
                  <a:t>1  1  1</a:t>
                </a:r>
              </a:p>
            </p:txBody>
          </p:sp>
          <p:sp>
            <p:nvSpPr>
              <p:cNvPr id="58" name="Rectangle 213"/>
              <p:cNvSpPr>
                <a:spLocks noChangeArrowheads="1"/>
              </p:cNvSpPr>
              <p:nvPr/>
            </p:nvSpPr>
            <p:spPr bwMode="auto">
              <a:xfrm>
                <a:off x="3362" y="3037"/>
                <a:ext cx="909"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grpSp>
        <p:grpSp>
          <p:nvGrpSpPr>
            <p:cNvPr id="14" name="Group 214"/>
            <p:cNvGrpSpPr>
              <a:grpSpLocks/>
            </p:cNvGrpSpPr>
            <p:nvPr/>
          </p:nvGrpSpPr>
          <p:grpSpPr bwMode="auto">
            <a:xfrm>
              <a:off x="1764" y="967"/>
              <a:ext cx="1598" cy="2298"/>
              <a:chOff x="1764" y="967"/>
              <a:chExt cx="1598" cy="2298"/>
            </a:xfrm>
          </p:grpSpPr>
          <p:sp>
            <p:nvSpPr>
              <p:cNvPr id="15" name="Rectangle 215"/>
              <p:cNvSpPr>
                <a:spLocks noChangeArrowheads="1"/>
              </p:cNvSpPr>
              <p:nvPr/>
            </p:nvSpPr>
            <p:spPr bwMode="auto">
              <a:xfrm>
                <a:off x="1859" y="1183"/>
                <a:ext cx="14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i="1" dirty="0">
                    <a:ea typeface="宋体" panose="02010600030101010101" pitchFamily="2" charset="-122"/>
                  </a:rPr>
                  <a:t>I</a:t>
                </a:r>
                <a:r>
                  <a:rPr lang="en-US" altLang="zh-CN" baseline="-25000" dirty="0">
                    <a:ea typeface="宋体" panose="02010600030101010101" pitchFamily="2" charset="-122"/>
                  </a:rPr>
                  <a:t>0  </a:t>
                </a:r>
                <a:r>
                  <a:rPr lang="en-US" altLang="zh-CN" i="1" dirty="0">
                    <a:ea typeface="宋体" panose="02010600030101010101" pitchFamily="2" charset="-122"/>
                  </a:rPr>
                  <a:t>I</a:t>
                </a:r>
                <a:r>
                  <a:rPr lang="en-US" altLang="zh-CN" baseline="-25000" dirty="0">
                    <a:ea typeface="宋体" panose="02010600030101010101" pitchFamily="2" charset="-122"/>
                  </a:rPr>
                  <a:t>1  </a:t>
                </a:r>
                <a:r>
                  <a:rPr lang="en-US" altLang="zh-CN" i="1" dirty="0">
                    <a:ea typeface="宋体" panose="02010600030101010101" pitchFamily="2" charset="-122"/>
                  </a:rPr>
                  <a:t>I</a:t>
                </a:r>
                <a:r>
                  <a:rPr lang="en-US" altLang="zh-CN" baseline="-25000" dirty="0">
                    <a:ea typeface="宋体" panose="02010600030101010101" pitchFamily="2" charset="-122"/>
                  </a:rPr>
                  <a:t>2  </a:t>
                </a:r>
                <a:r>
                  <a:rPr lang="en-US" altLang="zh-CN" i="1" dirty="0">
                    <a:ea typeface="宋体" panose="02010600030101010101" pitchFamily="2" charset="-122"/>
                  </a:rPr>
                  <a:t>I</a:t>
                </a:r>
                <a:r>
                  <a:rPr lang="en-US" altLang="zh-CN" baseline="-25000" dirty="0">
                    <a:ea typeface="宋体" panose="02010600030101010101" pitchFamily="2" charset="-122"/>
                  </a:rPr>
                  <a:t>3  </a:t>
                </a:r>
                <a:r>
                  <a:rPr lang="en-US" altLang="zh-CN" i="1" dirty="0">
                    <a:ea typeface="宋体" panose="02010600030101010101" pitchFamily="2" charset="-122"/>
                  </a:rPr>
                  <a:t>I</a:t>
                </a:r>
                <a:r>
                  <a:rPr lang="en-US" altLang="zh-CN" baseline="-25000" dirty="0">
                    <a:ea typeface="宋体" panose="02010600030101010101" pitchFamily="2" charset="-122"/>
                  </a:rPr>
                  <a:t>4  </a:t>
                </a:r>
                <a:r>
                  <a:rPr lang="en-US" altLang="zh-CN" i="1" dirty="0">
                    <a:ea typeface="宋体" panose="02010600030101010101" pitchFamily="2" charset="-122"/>
                  </a:rPr>
                  <a:t>I</a:t>
                </a:r>
                <a:r>
                  <a:rPr lang="en-US" altLang="zh-CN" baseline="-25000" dirty="0">
                    <a:ea typeface="宋体" panose="02010600030101010101" pitchFamily="2" charset="-122"/>
                  </a:rPr>
                  <a:t>5  </a:t>
                </a:r>
                <a:r>
                  <a:rPr lang="en-US" altLang="zh-CN" i="1" dirty="0">
                    <a:ea typeface="宋体" panose="02010600030101010101" pitchFamily="2" charset="-122"/>
                  </a:rPr>
                  <a:t>I</a:t>
                </a:r>
                <a:r>
                  <a:rPr lang="en-US" altLang="zh-CN" baseline="-25000" dirty="0">
                    <a:ea typeface="宋体" panose="02010600030101010101" pitchFamily="2" charset="-122"/>
                  </a:rPr>
                  <a:t>6  </a:t>
                </a:r>
                <a:r>
                  <a:rPr lang="en-US" altLang="zh-CN" i="1" dirty="0">
                    <a:ea typeface="宋体" panose="02010600030101010101" pitchFamily="2" charset="-122"/>
                  </a:rPr>
                  <a:t>I</a:t>
                </a:r>
                <a:r>
                  <a:rPr lang="en-US" altLang="zh-CN" baseline="-25000" dirty="0">
                    <a:ea typeface="宋体" panose="02010600030101010101" pitchFamily="2" charset="-122"/>
                  </a:rPr>
                  <a:t>7</a:t>
                </a:r>
                <a:endParaRPr lang="en-US" altLang="zh-CN" dirty="0">
                  <a:ea typeface="宋体" panose="02010600030101010101" pitchFamily="2" charset="-122"/>
                </a:endParaRPr>
              </a:p>
            </p:txBody>
          </p:sp>
          <p:sp>
            <p:nvSpPr>
              <p:cNvPr id="16" name="Rectangle 216"/>
              <p:cNvSpPr>
                <a:spLocks noChangeArrowheads="1"/>
              </p:cNvSpPr>
              <p:nvPr/>
            </p:nvSpPr>
            <p:spPr bwMode="auto">
              <a:xfrm>
                <a:off x="1764" y="991"/>
                <a:ext cx="1598"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17" name="Rectangle 217"/>
              <p:cNvSpPr>
                <a:spLocks noChangeArrowheads="1"/>
              </p:cNvSpPr>
              <p:nvPr/>
            </p:nvSpPr>
            <p:spPr bwMode="auto">
              <a:xfrm>
                <a:off x="1764" y="1219"/>
                <a:ext cx="1598"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18" name="Rectangle 218"/>
              <p:cNvSpPr>
                <a:spLocks noChangeArrowheads="1"/>
              </p:cNvSpPr>
              <p:nvPr/>
            </p:nvSpPr>
            <p:spPr bwMode="auto">
              <a:xfrm>
                <a:off x="1859" y="1447"/>
                <a:ext cx="1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endParaRPr lang="zh-CN" altLang="zh-CN">
                  <a:ea typeface="宋体" panose="02010600030101010101" pitchFamily="2" charset="-122"/>
                </a:endParaRPr>
              </a:p>
            </p:txBody>
          </p:sp>
          <p:sp>
            <p:nvSpPr>
              <p:cNvPr id="19" name="Rectangle 219"/>
              <p:cNvSpPr>
                <a:spLocks noChangeArrowheads="1"/>
              </p:cNvSpPr>
              <p:nvPr/>
            </p:nvSpPr>
            <p:spPr bwMode="auto">
              <a:xfrm>
                <a:off x="1764" y="1447"/>
                <a:ext cx="1598" cy="227"/>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20" name="Rectangle 220"/>
              <p:cNvSpPr>
                <a:spLocks noChangeArrowheads="1"/>
              </p:cNvSpPr>
              <p:nvPr/>
            </p:nvSpPr>
            <p:spPr bwMode="auto">
              <a:xfrm>
                <a:off x="1859" y="1674"/>
                <a:ext cx="14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endParaRPr lang="zh-CN" altLang="zh-CN">
                  <a:ea typeface="宋体" panose="02010600030101010101" pitchFamily="2" charset="-122"/>
                </a:endParaRPr>
              </a:p>
            </p:txBody>
          </p:sp>
          <p:sp>
            <p:nvSpPr>
              <p:cNvPr id="21" name="Rectangle 221"/>
              <p:cNvSpPr>
                <a:spLocks noChangeArrowheads="1"/>
              </p:cNvSpPr>
              <p:nvPr/>
            </p:nvSpPr>
            <p:spPr bwMode="auto">
              <a:xfrm>
                <a:off x="1764" y="1674"/>
                <a:ext cx="1598"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22" name="Rectangle 222"/>
              <p:cNvSpPr>
                <a:spLocks noChangeArrowheads="1"/>
              </p:cNvSpPr>
              <p:nvPr/>
            </p:nvSpPr>
            <p:spPr bwMode="auto">
              <a:xfrm>
                <a:off x="1859" y="1902"/>
                <a:ext cx="140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en-US" altLang="zh-CN">
                  <a:ea typeface="宋体" panose="02010600030101010101" pitchFamily="2" charset="-122"/>
                </a:endParaRPr>
              </a:p>
              <a:p>
                <a:endParaRPr lang="en-US" altLang="zh-CN">
                  <a:ea typeface="宋体" panose="02010600030101010101" pitchFamily="2" charset="-122"/>
                </a:endParaRPr>
              </a:p>
            </p:txBody>
          </p:sp>
          <p:sp>
            <p:nvSpPr>
              <p:cNvPr id="23" name="Rectangle 223"/>
              <p:cNvSpPr>
                <a:spLocks noChangeArrowheads="1"/>
              </p:cNvSpPr>
              <p:nvPr/>
            </p:nvSpPr>
            <p:spPr bwMode="auto">
              <a:xfrm>
                <a:off x="1764" y="1902"/>
                <a:ext cx="1598" cy="229"/>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24" name="Rectangle 224"/>
              <p:cNvSpPr>
                <a:spLocks noChangeArrowheads="1"/>
              </p:cNvSpPr>
              <p:nvPr/>
            </p:nvSpPr>
            <p:spPr bwMode="auto">
              <a:xfrm>
                <a:off x="1764" y="2125"/>
                <a:ext cx="1598"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25" name="Rectangle 225"/>
              <p:cNvSpPr>
                <a:spLocks noChangeArrowheads="1"/>
              </p:cNvSpPr>
              <p:nvPr/>
            </p:nvSpPr>
            <p:spPr bwMode="auto">
              <a:xfrm>
                <a:off x="1764" y="2353"/>
                <a:ext cx="1598"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26" name="Rectangle 226"/>
              <p:cNvSpPr>
                <a:spLocks noChangeArrowheads="1"/>
              </p:cNvSpPr>
              <p:nvPr/>
            </p:nvSpPr>
            <p:spPr bwMode="auto">
              <a:xfrm>
                <a:off x="1764" y="2581"/>
                <a:ext cx="1598"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27" name="Rectangle 227"/>
              <p:cNvSpPr>
                <a:spLocks noChangeArrowheads="1"/>
              </p:cNvSpPr>
              <p:nvPr/>
            </p:nvSpPr>
            <p:spPr bwMode="auto">
              <a:xfrm>
                <a:off x="1859" y="2809"/>
                <a:ext cx="14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endParaRPr lang="zh-CN" altLang="zh-CN">
                  <a:ea typeface="宋体" panose="02010600030101010101" pitchFamily="2" charset="-122"/>
                </a:endParaRPr>
              </a:p>
            </p:txBody>
          </p:sp>
          <p:sp>
            <p:nvSpPr>
              <p:cNvPr id="28" name="Rectangle 228"/>
              <p:cNvSpPr>
                <a:spLocks noChangeArrowheads="1"/>
              </p:cNvSpPr>
              <p:nvPr/>
            </p:nvSpPr>
            <p:spPr bwMode="auto">
              <a:xfrm>
                <a:off x="1764" y="2809"/>
                <a:ext cx="1598"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29" name="Rectangle 229"/>
              <p:cNvSpPr>
                <a:spLocks noChangeArrowheads="1"/>
              </p:cNvSpPr>
              <p:nvPr/>
            </p:nvSpPr>
            <p:spPr bwMode="auto">
              <a:xfrm>
                <a:off x="1764" y="3037"/>
                <a:ext cx="1598" cy="228"/>
              </a:xfrm>
              <a:prstGeom prst="rect">
                <a:avLst/>
              </a:prstGeom>
              <a:noFill/>
              <a:ln w="2857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sp>
            <p:nvSpPr>
              <p:cNvPr id="30" name="Rectangle 230"/>
              <p:cNvSpPr>
                <a:spLocks noChangeArrowheads="1"/>
              </p:cNvSpPr>
              <p:nvPr/>
            </p:nvSpPr>
            <p:spPr bwMode="auto">
              <a:xfrm>
                <a:off x="1859" y="1423"/>
                <a:ext cx="14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ea typeface="宋体" panose="02010600030101010101" pitchFamily="2" charset="-122"/>
                  </a:rPr>
                  <a:t>1  0  0  0  0  0  0  0</a:t>
                </a:r>
              </a:p>
            </p:txBody>
          </p:sp>
          <p:sp>
            <p:nvSpPr>
              <p:cNvPr id="31" name="Rectangle 231"/>
              <p:cNvSpPr>
                <a:spLocks noChangeArrowheads="1"/>
              </p:cNvSpPr>
              <p:nvPr/>
            </p:nvSpPr>
            <p:spPr bwMode="auto">
              <a:xfrm>
                <a:off x="1859" y="1655"/>
                <a:ext cx="14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ea typeface="宋体" panose="02010600030101010101" pitchFamily="2" charset="-122"/>
                  </a:rPr>
                  <a:t>0  1  0  0  0  0  0  0</a:t>
                </a:r>
              </a:p>
            </p:txBody>
          </p:sp>
          <p:sp>
            <p:nvSpPr>
              <p:cNvPr id="32" name="Rectangle 232"/>
              <p:cNvSpPr>
                <a:spLocks noChangeArrowheads="1"/>
              </p:cNvSpPr>
              <p:nvPr/>
            </p:nvSpPr>
            <p:spPr bwMode="auto">
              <a:xfrm>
                <a:off x="2169" y="967"/>
                <a:ext cx="79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zh-CN" altLang="en-US"/>
                  <a:t>输  入</a:t>
                </a:r>
                <a:endParaRPr lang="zh-CN" altLang="en-US">
                  <a:ea typeface="宋体" panose="02010600030101010101" pitchFamily="2" charset="-122"/>
                </a:endParaRPr>
              </a:p>
            </p:txBody>
          </p:sp>
          <p:sp>
            <p:nvSpPr>
              <p:cNvPr id="33" name="Rectangle 233"/>
              <p:cNvSpPr>
                <a:spLocks noChangeArrowheads="1"/>
              </p:cNvSpPr>
              <p:nvPr/>
            </p:nvSpPr>
            <p:spPr bwMode="auto">
              <a:xfrm>
                <a:off x="1859" y="1887"/>
                <a:ext cx="14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ea typeface="宋体" panose="02010600030101010101" pitchFamily="2" charset="-122"/>
                  </a:rPr>
                  <a:t>0  0  1  0  0  0  0  0</a:t>
                </a:r>
              </a:p>
            </p:txBody>
          </p:sp>
          <p:sp>
            <p:nvSpPr>
              <p:cNvPr id="34" name="Rectangle 234"/>
              <p:cNvSpPr>
                <a:spLocks noChangeArrowheads="1"/>
              </p:cNvSpPr>
              <p:nvPr/>
            </p:nvSpPr>
            <p:spPr bwMode="auto">
              <a:xfrm>
                <a:off x="1859" y="2111"/>
                <a:ext cx="14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ea typeface="宋体" panose="02010600030101010101" pitchFamily="2" charset="-122"/>
                  </a:rPr>
                  <a:t>0  0  0  1  0  0  0  0</a:t>
                </a:r>
              </a:p>
            </p:txBody>
          </p:sp>
          <p:sp>
            <p:nvSpPr>
              <p:cNvPr id="35" name="Rectangle 235"/>
              <p:cNvSpPr>
                <a:spLocks noChangeArrowheads="1"/>
              </p:cNvSpPr>
              <p:nvPr/>
            </p:nvSpPr>
            <p:spPr bwMode="auto">
              <a:xfrm>
                <a:off x="1859" y="2335"/>
                <a:ext cx="14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a:ea typeface="宋体" panose="02010600030101010101" pitchFamily="2" charset="-122"/>
                  </a:rPr>
                  <a:t>0  0  0  0  1  0  0  0</a:t>
                </a:r>
              </a:p>
            </p:txBody>
          </p:sp>
          <p:sp>
            <p:nvSpPr>
              <p:cNvPr id="36" name="Rectangle 236"/>
              <p:cNvSpPr>
                <a:spLocks noChangeArrowheads="1"/>
              </p:cNvSpPr>
              <p:nvPr/>
            </p:nvSpPr>
            <p:spPr bwMode="auto">
              <a:xfrm>
                <a:off x="1859" y="2567"/>
                <a:ext cx="14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ea typeface="宋体" panose="02010600030101010101" pitchFamily="2" charset="-122"/>
                  </a:rPr>
                  <a:t>0  0  0  0  0  1  0  0</a:t>
                </a:r>
              </a:p>
            </p:txBody>
          </p:sp>
          <p:sp>
            <p:nvSpPr>
              <p:cNvPr id="37" name="Rectangle 237"/>
              <p:cNvSpPr>
                <a:spLocks noChangeArrowheads="1"/>
              </p:cNvSpPr>
              <p:nvPr/>
            </p:nvSpPr>
            <p:spPr bwMode="auto">
              <a:xfrm>
                <a:off x="1859" y="2799"/>
                <a:ext cx="14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a:ea typeface="宋体" panose="02010600030101010101" pitchFamily="2" charset="-122"/>
                  </a:rPr>
                  <a:t>0  0  0  0  0  0  1  0</a:t>
                </a:r>
              </a:p>
            </p:txBody>
          </p:sp>
          <p:sp>
            <p:nvSpPr>
              <p:cNvPr id="38" name="Rectangle 238"/>
              <p:cNvSpPr>
                <a:spLocks noChangeArrowheads="1"/>
              </p:cNvSpPr>
              <p:nvPr/>
            </p:nvSpPr>
            <p:spPr bwMode="auto">
              <a:xfrm>
                <a:off x="1859" y="3031"/>
                <a:ext cx="140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513">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dirty="0">
                    <a:ea typeface="宋体" panose="02010600030101010101" pitchFamily="2" charset="-122"/>
                  </a:rPr>
                  <a:t>0  0  0  0  0  0  0  1</a:t>
                </a:r>
              </a:p>
            </p:txBody>
          </p:sp>
        </p:grpSp>
      </p:grpSp>
      <p:sp>
        <p:nvSpPr>
          <p:cNvPr id="59" name="矩形 58"/>
          <p:cNvSpPr/>
          <p:nvPr/>
        </p:nvSpPr>
        <p:spPr>
          <a:xfrm>
            <a:off x="1584263" y="2007356"/>
            <a:ext cx="1366080" cy="400110"/>
          </a:xfrm>
          <a:prstGeom prst="rect">
            <a:avLst/>
          </a:prstGeom>
        </p:spPr>
        <p:txBody>
          <a:bodyPr wrap="none">
            <a:spAutoFit/>
          </a:bodyPr>
          <a:lstStyle/>
          <a:p>
            <a:r>
              <a:rPr lang="en-US" altLang="zh-CN" sz="2000" dirty="0" smtClean="0">
                <a:solidFill>
                  <a:srgbClr val="FF0000"/>
                </a:solidFill>
                <a:latin typeface="微软雅黑" panose="020B0503020204020204" pitchFamily="34" charset="-122"/>
                <a:ea typeface="微软雅黑" panose="020B0503020204020204" pitchFamily="34" charset="-122"/>
              </a:rPr>
              <a:t>8-3</a:t>
            </a:r>
            <a:r>
              <a:rPr lang="zh-CN" altLang="en-US" sz="2000" dirty="0" smtClean="0">
                <a:solidFill>
                  <a:srgbClr val="FF0000"/>
                </a:solidFill>
                <a:latin typeface="微软雅黑" panose="020B0503020204020204" pitchFamily="34" charset="-122"/>
                <a:ea typeface="微软雅黑" panose="020B0503020204020204" pitchFamily="34" charset="-122"/>
              </a:rPr>
              <a:t>编码器</a:t>
            </a:r>
            <a:endParaRPr lang="zh-CN" altLang="en-US" sz="2000" dirty="0">
              <a:solidFill>
                <a:srgbClr val="FF0000"/>
              </a:solidFill>
            </a:endParaRPr>
          </a:p>
        </p:txBody>
      </p:sp>
    </p:spTree>
    <p:extLst>
      <p:ext uri="{BB962C8B-B14F-4D97-AF65-F5344CB8AC3E}">
        <p14:creationId xmlns:p14="http://schemas.microsoft.com/office/powerpoint/2010/main" val="4146285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9.2.2 </a:t>
            </a:r>
            <a:r>
              <a:rPr lang="zh-CN" altLang="en-US" sz="2400" b="1" spc="300" dirty="0" smtClean="0">
                <a:latin typeface="+mj-ea"/>
                <a:ea typeface="+mj-ea"/>
              </a:rPr>
              <a:t>编码器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2"/>
          <p:cNvSpPr>
            <a:spLocks noChangeArrowheads="1"/>
          </p:cNvSpPr>
          <p:nvPr/>
        </p:nvSpPr>
        <p:spPr bwMode="auto">
          <a:xfrm>
            <a:off x="749638" y="982964"/>
            <a:ext cx="102384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zh-CN" altLang="en-US" sz="2000" dirty="0">
                <a:solidFill>
                  <a:srgbClr val="2D1DA3"/>
                </a:solidFill>
                <a:latin typeface="微软雅黑" panose="020B0503020204020204" pitchFamily="34" charset="-122"/>
                <a:ea typeface="微软雅黑" panose="020B0503020204020204" pitchFamily="34" charset="-122"/>
              </a:rPr>
              <a:t>优先编码器：</a:t>
            </a:r>
            <a:r>
              <a:rPr lang="zh-CN" altLang="en-US" sz="2000" dirty="0">
                <a:solidFill>
                  <a:srgbClr val="FF0000"/>
                </a:solidFill>
                <a:latin typeface="微软雅黑" panose="020B0503020204020204" pitchFamily="34" charset="-122"/>
                <a:ea typeface="微软雅黑" panose="020B0503020204020204" pitchFamily="34" charset="-122"/>
              </a:rPr>
              <a:t>允许同时输入两个以上信号，并按优先级</a:t>
            </a:r>
            <a:r>
              <a:rPr lang="zh-CN" altLang="en-US" sz="2000" dirty="0" smtClean="0">
                <a:solidFill>
                  <a:srgbClr val="FF0000"/>
                </a:solidFill>
                <a:latin typeface="微软雅黑" panose="020B0503020204020204" pitchFamily="34" charset="-122"/>
                <a:ea typeface="微软雅黑" panose="020B0503020204020204" pitchFamily="34" charset="-122"/>
              </a:rPr>
              <a:t>输出</a:t>
            </a:r>
            <a:r>
              <a:rPr lang="zh-CN" altLang="en-US" sz="2000" dirty="0">
                <a:solidFill>
                  <a:srgbClr val="FF0000"/>
                </a:solidFill>
                <a:latin typeface="微软雅黑" panose="020B0503020204020204" pitchFamily="34" charset="-122"/>
                <a:ea typeface="微软雅黑" panose="020B0503020204020204" pitchFamily="34" charset="-122"/>
              </a:rPr>
              <a:t>。</a:t>
            </a:r>
          </a:p>
        </p:txBody>
      </p:sp>
      <p:sp>
        <p:nvSpPr>
          <p:cNvPr id="61" name="Rectangle 3"/>
          <p:cNvSpPr>
            <a:spLocks noChangeArrowheads="1"/>
          </p:cNvSpPr>
          <p:nvPr/>
        </p:nvSpPr>
        <p:spPr bwMode="auto">
          <a:xfrm>
            <a:off x="749638" y="1400378"/>
            <a:ext cx="10440876" cy="777457"/>
          </a:xfrm>
          <a:prstGeom prst="rect">
            <a:avLst/>
          </a:prstGeom>
          <a:noFill/>
          <a:ln>
            <a:noFill/>
          </a:ln>
          <a:effectLst/>
          <a:extLst/>
        </p:spPr>
        <p:txBody>
          <a:bodyPr wrap="square">
            <a:spAutoFit/>
          </a:bodyPr>
          <a:lstStyle/>
          <a:p>
            <a:pPr>
              <a:lnSpc>
                <a:spcPct val="130000"/>
              </a:lnSpc>
              <a:defRPr/>
            </a:pPr>
            <a:r>
              <a:rPr lang="zh-CN" altLang="en-US" dirty="0">
                <a:solidFill>
                  <a:srgbClr val="2D1DA3"/>
                </a:solidFill>
                <a:latin typeface="+mn-ea"/>
                <a:ea typeface="+mn-ea"/>
              </a:rPr>
              <a:t>优先编码器常用于</a:t>
            </a:r>
            <a:r>
              <a:rPr lang="zh-CN" altLang="en-US" b="1" dirty="0">
                <a:solidFill>
                  <a:srgbClr val="FF0000"/>
                </a:solidFill>
                <a:latin typeface="+mn-ea"/>
                <a:ea typeface="+mn-ea"/>
              </a:rPr>
              <a:t>优先中断系统</a:t>
            </a:r>
            <a:r>
              <a:rPr lang="zh-CN" altLang="en-US" dirty="0">
                <a:solidFill>
                  <a:srgbClr val="2D1DA3"/>
                </a:solidFill>
                <a:latin typeface="+mn-ea"/>
                <a:ea typeface="+mn-ea"/>
              </a:rPr>
              <a:t>和</a:t>
            </a:r>
            <a:r>
              <a:rPr lang="zh-CN" altLang="en-US" b="1" dirty="0">
                <a:solidFill>
                  <a:srgbClr val="FF0000"/>
                </a:solidFill>
                <a:latin typeface="+mn-ea"/>
                <a:ea typeface="+mn-ea"/>
              </a:rPr>
              <a:t>键盘编码</a:t>
            </a:r>
            <a:r>
              <a:rPr lang="zh-CN" altLang="en-US" dirty="0">
                <a:solidFill>
                  <a:srgbClr val="2D1DA3"/>
                </a:solidFill>
                <a:latin typeface="+mn-ea"/>
                <a:ea typeface="+mn-ea"/>
              </a:rPr>
              <a:t>。与普通编码器不同，优先编码器允许多个输入信号同时有效，但它只按其中优先级别最高的有效输入信号编码，对级别较低的输入信号不予理睬。</a:t>
            </a:r>
          </a:p>
        </p:txBody>
      </p:sp>
      <p:pic>
        <p:nvPicPr>
          <p:cNvPr id="6" name="图片 5"/>
          <p:cNvPicPr>
            <a:picLocks noChangeAspect="1"/>
          </p:cNvPicPr>
          <p:nvPr/>
        </p:nvPicPr>
        <p:blipFill>
          <a:blip r:embed="rId3"/>
          <a:stretch>
            <a:fillRect/>
          </a:stretch>
        </p:blipFill>
        <p:spPr>
          <a:xfrm>
            <a:off x="4416136" y="2315484"/>
            <a:ext cx="7562542" cy="3998229"/>
          </a:xfrm>
          <a:prstGeom prst="rect">
            <a:avLst/>
          </a:prstGeom>
        </p:spPr>
      </p:pic>
      <p:pic>
        <p:nvPicPr>
          <p:cNvPr id="64" name="图片 63"/>
          <p:cNvPicPr/>
          <p:nvPr/>
        </p:nvPicPr>
        <p:blipFill>
          <a:blip r:embed="rId4"/>
          <a:stretch>
            <a:fillRect/>
          </a:stretch>
        </p:blipFill>
        <p:spPr>
          <a:xfrm>
            <a:off x="499403" y="3409178"/>
            <a:ext cx="3811339" cy="2131650"/>
          </a:xfrm>
          <a:prstGeom prst="rect">
            <a:avLst/>
          </a:prstGeom>
        </p:spPr>
      </p:pic>
      <p:sp>
        <p:nvSpPr>
          <p:cNvPr id="8" name="矩形 7"/>
          <p:cNvSpPr/>
          <p:nvPr/>
        </p:nvSpPr>
        <p:spPr>
          <a:xfrm>
            <a:off x="1285192" y="2579344"/>
            <a:ext cx="2052165" cy="369332"/>
          </a:xfrm>
          <a:prstGeom prst="rect">
            <a:avLst/>
          </a:prstGeom>
        </p:spPr>
        <p:txBody>
          <a:bodyPr wrap="none">
            <a:spAutoFit/>
          </a:bodyPr>
          <a:lstStyle/>
          <a:p>
            <a:r>
              <a:rPr lang="en-US" altLang="zh-CN" b="1" dirty="0" smtClean="0">
                <a:solidFill>
                  <a:srgbClr val="FF0000"/>
                </a:solidFill>
                <a:latin typeface="+mn-ea"/>
              </a:rPr>
              <a:t>74148</a:t>
            </a:r>
            <a:r>
              <a:rPr lang="zh-CN" altLang="en-US" b="1" dirty="0" smtClean="0">
                <a:solidFill>
                  <a:srgbClr val="FF0000"/>
                </a:solidFill>
                <a:latin typeface="+mn-ea"/>
              </a:rPr>
              <a:t>优先编码器</a:t>
            </a:r>
            <a:endParaRPr lang="zh-CN" altLang="en-US" dirty="0">
              <a:solidFill>
                <a:srgbClr val="FF0000"/>
              </a:solidFill>
            </a:endParaRPr>
          </a:p>
        </p:txBody>
      </p:sp>
      <p:sp>
        <p:nvSpPr>
          <p:cNvPr id="5" name="矩形 4"/>
          <p:cNvSpPr/>
          <p:nvPr/>
        </p:nvSpPr>
        <p:spPr>
          <a:xfrm>
            <a:off x="515938" y="6316727"/>
            <a:ext cx="4012637" cy="369332"/>
          </a:xfrm>
          <a:prstGeom prst="rect">
            <a:avLst/>
          </a:prstGeom>
        </p:spPr>
        <p:txBody>
          <a:bodyPr wrap="none">
            <a:spAutoFit/>
          </a:bodyPr>
          <a:lstStyle/>
          <a:p>
            <a:r>
              <a:rPr lang="zh-CN" altLang="en-US" dirty="0" smtClean="0">
                <a:solidFill>
                  <a:srgbClr val="2D1DA3"/>
                </a:solidFill>
                <a:latin typeface="+mn-ea"/>
              </a:rPr>
              <a:t>有效逻辑信号为</a:t>
            </a:r>
            <a:r>
              <a:rPr lang="en-US" altLang="zh-CN" dirty="0" smtClean="0">
                <a:solidFill>
                  <a:srgbClr val="2D1DA3"/>
                </a:solidFill>
                <a:latin typeface="+mn-ea"/>
              </a:rPr>
              <a:t>0</a:t>
            </a:r>
            <a:r>
              <a:rPr lang="zh-CN" altLang="en-US" dirty="0" smtClean="0">
                <a:solidFill>
                  <a:srgbClr val="2D1DA3"/>
                </a:solidFill>
                <a:latin typeface="+mn-ea"/>
              </a:rPr>
              <a:t>，下标取反得到输出</a:t>
            </a:r>
            <a:endParaRPr lang="zh-CN" altLang="en-US" dirty="0"/>
          </a:p>
        </p:txBody>
      </p:sp>
      <p:sp>
        <p:nvSpPr>
          <p:cNvPr id="9" name="矩形 8"/>
          <p:cNvSpPr/>
          <p:nvPr/>
        </p:nvSpPr>
        <p:spPr>
          <a:xfrm>
            <a:off x="170303" y="5744111"/>
            <a:ext cx="4281941" cy="369332"/>
          </a:xfrm>
          <a:prstGeom prst="rect">
            <a:avLst/>
          </a:prstGeom>
        </p:spPr>
        <p:txBody>
          <a:bodyPr wrap="none">
            <a:spAutoFit/>
          </a:bodyPr>
          <a:lstStyle/>
          <a:p>
            <a:r>
              <a:rPr lang="en-US" altLang="zh-CN" dirty="0" smtClean="0">
                <a:solidFill>
                  <a:srgbClr val="FF0000"/>
                </a:solidFill>
                <a:latin typeface="+mn-ea"/>
              </a:rPr>
              <a:t>I7</a:t>
            </a:r>
            <a:r>
              <a:rPr lang="zh-CN" altLang="en-US" dirty="0" smtClean="0">
                <a:solidFill>
                  <a:srgbClr val="FF0000"/>
                </a:solidFill>
                <a:latin typeface="+mn-ea"/>
              </a:rPr>
              <a:t>没有有效信号的时候，</a:t>
            </a:r>
            <a:r>
              <a:rPr lang="en-US" altLang="zh-CN" dirty="0" smtClean="0">
                <a:solidFill>
                  <a:srgbClr val="FF0000"/>
                </a:solidFill>
                <a:latin typeface="+mn-ea"/>
              </a:rPr>
              <a:t>I6</a:t>
            </a:r>
            <a:r>
              <a:rPr lang="zh-CN" altLang="en-US" dirty="0" smtClean="0">
                <a:solidFill>
                  <a:srgbClr val="FF0000"/>
                </a:solidFill>
                <a:latin typeface="+mn-ea"/>
              </a:rPr>
              <a:t>才会产生输出</a:t>
            </a:r>
            <a:endParaRPr lang="zh-CN" altLang="en-US" dirty="0">
              <a:solidFill>
                <a:srgbClr val="FF0000"/>
              </a:solidFill>
            </a:endParaRPr>
          </a:p>
        </p:txBody>
      </p:sp>
    </p:spTree>
    <p:extLst>
      <p:ext uri="{BB962C8B-B14F-4D97-AF65-F5344CB8AC3E}">
        <p14:creationId xmlns:p14="http://schemas.microsoft.com/office/powerpoint/2010/main" val="1592308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9.2.3 </a:t>
            </a:r>
            <a:r>
              <a:rPr lang="zh-CN" altLang="en-US" sz="2400" b="1" spc="300" dirty="0" smtClean="0">
                <a:latin typeface="+mj-ea"/>
                <a:ea typeface="+mj-ea"/>
              </a:rPr>
              <a:t>译码器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75874" y="1227946"/>
            <a:ext cx="7632700" cy="528478"/>
          </a:xfrm>
          <a:prstGeom prst="rect">
            <a:avLst/>
          </a:prstGeom>
        </p:spPr>
        <p:txBody>
          <a:bodyPr>
            <a:spAutoFit/>
          </a:bodyPr>
          <a:lstStyle/>
          <a:p>
            <a:pPr algn="just">
              <a:lnSpc>
                <a:spcPct val="131000"/>
              </a:lnSpc>
              <a:defRPr/>
            </a:pPr>
            <a:r>
              <a:rPr lang="zh-CN" altLang="en-US" sz="2400" dirty="0">
                <a:solidFill>
                  <a:srgbClr val="0000CC"/>
                </a:solidFill>
                <a:latin typeface="+mn-ea"/>
                <a:ea typeface="+mn-ea"/>
              </a:rPr>
              <a:t>译码器</a:t>
            </a:r>
            <a:r>
              <a:rPr lang="en-US" altLang="zh-CN" sz="2400" dirty="0">
                <a:solidFill>
                  <a:srgbClr val="0000CC"/>
                </a:solidFill>
                <a:latin typeface="+mn-ea"/>
                <a:ea typeface="+mn-ea"/>
              </a:rPr>
              <a:t>——</a:t>
            </a:r>
            <a:r>
              <a:rPr lang="zh-CN" altLang="en-US" sz="2400" dirty="0">
                <a:solidFill>
                  <a:srgbClr val="0000CC"/>
                </a:solidFill>
                <a:latin typeface="+mn-ea"/>
                <a:ea typeface="+mn-ea"/>
              </a:rPr>
              <a:t>将输入代码转换成特定的输出信号</a:t>
            </a:r>
          </a:p>
        </p:txBody>
      </p:sp>
      <p:sp>
        <p:nvSpPr>
          <p:cNvPr id="11" name="Text Box 5"/>
          <p:cNvSpPr txBox="1">
            <a:spLocks noChangeArrowheads="1"/>
          </p:cNvSpPr>
          <p:nvPr/>
        </p:nvSpPr>
        <p:spPr bwMode="auto">
          <a:xfrm>
            <a:off x="1496366" y="2014423"/>
            <a:ext cx="563036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0000" tIns="46800" rIns="90000" bIns="46800">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folHlink"/>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folHlink"/>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folHlink"/>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00CC"/>
                </a:solidFill>
                <a:latin typeface="+mn-ea"/>
                <a:ea typeface="+mn-ea"/>
              </a:rPr>
              <a:t>编码</a:t>
            </a:r>
            <a:r>
              <a:rPr lang="en-US" altLang="zh-CN" sz="2000" dirty="0">
                <a:solidFill>
                  <a:srgbClr val="0000CC"/>
                </a:solidFill>
                <a:latin typeface="+mn-ea"/>
                <a:ea typeface="+mn-ea"/>
              </a:rPr>
              <a:t>:</a:t>
            </a:r>
            <a:r>
              <a:rPr lang="zh-CN" altLang="en-US" sz="2000" dirty="0">
                <a:solidFill>
                  <a:srgbClr val="0000CC"/>
                </a:solidFill>
                <a:latin typeface="+mn-ea"/>
                <a:ea typeface="+mn-ea"/>
              </a:rPr>
              <a:t>以二进制码来表示给定的数字、字符或信息</a:t>
            </a:r>
          </a:p>
        </p:txBody>
      </p:sp>
      <p:sp>
        <p:nvSpPr>
          <p:cNvPr id="12" name="Text Box 6"/>
          <p:cNvSpPr txBox="1">
            <a:spLocks noChangeArrowheads="1"/>
          </p:cNvSpPr>
          <p:nvPr/>
        </p:nvSpPr>
        <p:spPr bwMode="auto">
          <a:xfrm>
            <a:off x="1496365" y="2555994"/>
            <a:ext cx="563036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0000" tIns="46800" rIns="90000" bIns="46800">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folHlink"/>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folHlink"/>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folHlink"/>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00CC"/>
                </a:solidFill>
                <a:latin typeface="+mn-ea"/>
                <a:ea typeface="+mn-ea"/>
              </a:rPr>
              <a:t>译码</a:t>
            </a:r>
            <a:r>
              <a:rPr lang="en-US" altLang="zh-CN" sz="2000" dirty="0">
                <a:solidFill>
                  <a:srgbClr val="0000CC"/>
                </a:solidFill>
                <a:latin typeface="+mn-ea"/>
                <a:ea typeface="+mn-ea"/>
              </a:rPr>
              <a:t>:</a:t>
            </a:r>
            <a:r>
              <a:rPr lang="zh-CN" altLang="en-US" sz="2000" dirty="0">
                <a:solidFill>
                  <a:srgbClr val="0000CC"/>
                </a:solidFill>
                <a:latin typeface="+mn-ea"/>
                <a:ea typeface="+mn-ea"/>
              </a:rPr>
              <a:t>将二进制码翻译成一定的数字、字符或信息</a:t>
            </a:r>
          </a:p>
        </p:txBody>
      </p:sp>
      <p:sp>
        <p:nvSpPr>
          <p:cNvPr id="13" name="Text Box 6"/>
          <p:cNvSpPr txBox="1">
            <a:spLocks noChangeArrowheads="1"/>
          </p:cNvSpPr>
          <p:nvPr/>
        </p:nvSpPr>
        <p:spPr bwMode="auto">
          <a:xfrm>
            <a:off x="1496365" y="3097565"/>
            <a:ext cx="249008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90000" tIns="46800" rIns="90000" bIns="46800">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folHlink"/>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folHlink"/>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folHlink"/>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00CC"/>
                </a:solidFill>
                <a:latin typeface="+mn-ea"/>
                <a:ea typeface="+mn-ea"/>
              </a:rPr>
              <a:t>译码是编码的逆过程</a:t>
            </a:r>
          </a:p>
        </p:txBody>
      </p:sp>
      <p:sp>
        <p:nvSpPr>
          <p:cNvPr id="5" name="矩形 4"/>
          <p:cNvSpPr/>
          <p:nvPr/>
        </p:nvSpPr>
        <p:spPr>
          <a:xfrm>
            <a:off x="875873" y="3779082"/>
            <a:ext cx="8775159" cy="461665"/>
          </a:xfrm>
          <a:prstGeom prst="rect">
            <a:avLst/>
          </a:prstGeom>
        </p:spPr>
        <p:txBody>
          <a:bodyPr wrap="none">
            <a:spAutoFit/>
          </a:bodyPr>
          <a:lstStyle/>
          <a:p>
            <a:r>
              <a:rPr lang="zh-CN" altLang="en-US" sz="2400" dirty="0">
                <a:solidFill>
                  <a:srgbClr val="0000CC"/>
                </a:solidFill>
                <a:latin typeface="+mn-ea"/>
              </a:rPr>
              <a:t>二进制</a:t>
            </a:r>
            <a:r>
              <a:rPr lang="zh-CN" altLang="en-US" sz="2400" dirty="0" smtClean="0">
                <a:solidFill>
                  <a:srgbClr val="0000CC"/>
                </a:solidFill>
                <a:latin typeface="+mn-ea"/>
              </a:rPr>
              <a:t>译码器：</a:t>
            </a:r>
            <a:r>
              <a:rPr lang="zh-CN" altLang="en-US" sz="2400" dirty="0">
                <a:solidFill>
                  <a:srgbClr val="0000CC"/>
                </a:solidFill>
                <a:latin typeface="+mn-ea"/>
              </a:rPr>
              <a:t>输入信号有</a:t>
            </a:r>
            <a:r>
              <a:rPr lang="en-US" altLang="zh-CN" sz="2400" i="1" dirty="0">
                <a:solidFill>
                  <a:srgbClr val="0000CC"/>
                </a:solidFill>
                <a:latin typeface="+mn-ea"/>
              </a:rPr>
              <a:t>n </a:t>
            </a:r>
            <a:r>
              <a:rPr lang="zh-CN" altLang="en-US" sz="2400" dirty="0">
                <a:solidFill>
                  <a:srgbClr val="0000CC"/>
                </a:solidFill>
                <a:latin typeface="+mn-ea"/>
              </a:rPr>
              <a:t>位二进制代码，输出信号为</a:t>
            </a:r>
            <a:r>
              <a:rPr lang="en-US" altLang="zh-CN" sz="2400" dirty="0">
                <a:solidFill>
                  <a:srgbClr val="0000CC"/>
                </a:solidFill>
                <a:latin typeface="+mn-ea"/>
              </a:rPr>
              <a:t>2</a:t>
            </a:r>
            <a:r>
              <a:rPr lang="en-US" altLang="zh-CN" sz="2400" baseline="30000" dirty="0">
                <a:solidFill>
                  <a:srgbClr val="0000CC"/>
                </a:solidFill>
                <a:latin typeface="+mn-ea"/>
              </a:rPr>
              <a:t>n</a:t>
            </a:r>
            <a:r>
              <a:rPr lang="zh-CN" altLang="en-US" sz="2400" dirty="0">
                <a:solidFill>
                  <a:srgbClr val="0000CC"/>
                </a:solidFill>
                <a:latin typeface="+mn-ea"/>
              </a:rPr>
              <a:t>个</a:t>
            </a:r>
            <a:r>
              <a:rPr lang="zh-CN" altLang="en-US" sz="2400" dirty="0" smtClean="0">
                <a:solidFill>
                  <a:srgbClr val="0000CC"/>
                </a:solidFill>
                <a:latin typeface="+mn-ea"/>
              </a:rPr>
              <a:t>。</a:t>
            </a:r>
            <a:endParaRPr lang="zh-CN" altLang="en-US" sz="2400" dirty="0">
              <a:solidFill>
                <a:srgbClr val="0000CC"/>
              </a:solidFill>
              <a:latin typeface="+mn-ea"/>
            </a:endParaRPr>
          </a:p>
        </p:txBody>
      </p:sp>
      <p:pic>
        <p:nvPicPr>
          <p:cNvPr id="9" name="图片 8"/>
          <p:cNvPicPr>
            <a:picLocks noChangeAspect="1"/>
          </p:cNvPicPr>
          <p:nvPr/>
        </p:nvPicPr>
        <p:blipFill>
          <a:blip r:embed="rId3"/>
          <a:stretch>
            <a:fillRect/>
          </a:stretch>
        </p:blipFill>
        <p:spPr>
          <a:xfrm>
            <a:off x="2374876" y="4439372"/>
            <a:ext cx="7399362" cy="2418628"/>
          </a:xfrm>
          <a:prstGeom prst="rect">
            <a:avLst/>
          </a:prstGeom>
        </p:spPr>
      </p:pic>
    </p:spTree>
    <p:extLst>
      <p:ext uri="{BB962C8B-B14F-4D97-AF65-F5344CB8AC3E}">
        <p14:creationId xmlns:p14="http://schemas.microsoft.com/office/powerpoint/2010/main" val="2865797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9.2.3 </a:t>
            </a:r>
            <a:r>
              <a:rPr lang="zh-CN" altLang="en-US" sz="2400" b="1" spc="300" dirty="0" smtClean="0">
                <a:latin typeface="+mj-ea"/>
                <a:ea typeface="+mj-ea"/>
              </a:rPr>
              <a:t>译码器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4"/>
          <a:stretch>
            <a:fillRect/>
          </a:stretch>
        </p:blipFill>
        <p:spPr>
          <a:xfrm>
            <a:off x="3993938" y="924036"/>
            <a:ext cx="7471249" cy="3996016"/>
          </a:xfrm>
          <a:prstGeom prst="rect">
            <a:avLst/>
          </a:prstGeom>
        </p:spPr>
      </p:pic>
      <p:graphicFrame>
        <p:nvGraphicFramePr>
          <p:cNvPr id="15" name="对象 1"/>
          <p:cNvGraphicFramePr>
            <a:graphicFrameLocks noGrp="1" noChangeAspect="1"/>
          </p:cNvGraphicFramePr>
          <p:nvPr>
            <p:extLst>
              <p:ext uri="{D42A27DB-BD31-4B8C-83A1-F6EECF244321}">
                <p14:modId xmlns:p14="http://schemas.microsoft.com/office/powerpoint/2010/main" val="536184298"/>
              </p:ext>
            </p:extLst>
          </p:nvPr>
        </p:nvGraphicFramePr>
        <p:xfrm>
          <a:off x="639493" y="1780929"/>
          <a:ext cx="2748180" cy="3301406"/>
        </p:xfrm>
        <a:graphic>
          <a:graphicData uri="http://schemas.openxmlformats.org/presentationml/2006/ole">
            <mc:AlternateContent xmlns:mc="http://schemas.openxmlformats.org/markup-compatibility/2006">
              <mc:Choice xmlns:v="urn:schemas-microsoft-com:vml" Requires="v">
                <p:oleObj spid="_x0000_s127034" name="Image" r:id="rId5" imgW="4168020" imgH="5006707" progId="Photoshop.Image.5">
                  <p:embed/>
                </p:oleObj>
              </mc:Choice>
              <mc:Fallback>
                <p:oleObj name="Image" r:id="rId5" imgW="4168020" imgH="5006707" progId="Photoshop.Image.5">
                  <p:embed/>
                  <p:pic>
                    <p:nvPicPr>
                      <p:cNvPr id="10243" name="对象 1"/>
                      <p:cNvPicPr>
                        <a:picLocks noGrp="1"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9493" y="1780929"/>
                        <a:ext cx="2748180" cy="3301406"/>
                      </a:xfrm>
                      <a:prstGeom prst="rect">
                        <a:avLst/>
                      </a:prstGeom>
                      <a:noFill/>
                      <a:ln>
                        <a:noFill/>
                      </a:ln>
                    </p:spPr>
                  </p:pic>
                </p:oleObj>
              </mc:Fallback>
            </mc:AlternateContent>
          </a:graphicData>
        </a:graphic>
      </p:graphicFrame>
      <p:sp>
        <p:nvSpPr>
          <p:cNvPr id="7" name="矩形 6"/>
          <p:cNvSpPr/>
          <p:nvPr/>
        </p:nvSpPr>
        <p:spPr>
          <a:xfrm>
            <a:off x="1088024" y="1053645"/>
            <a:ext cx="2068834" cy="461665"/>
          </a:xfrm>
          <a:prstGeom prst="rect">
            <a:avLst/>
          </a:prstGeom>
        </p:spPr>
        <p:txBody>
          <a:bodyPr wrap="square">
            <a:spAutoFit/>
          </a:bodyPr>
          <a:lstStyle/>
          <a:p>
            <a:r>
              <a:rPr lang="en-US" altLang="zh-CN" sz="2400" dirty="0" smtClean="0">
                <a:solidFill>
                  <a:srgbClr val="FF0000"/>
                </a:solidFill>
                <a:latin typeface="+mn-ea"/>
              </a:rPr>
              <a:t>3-8</a:t>
            </a:r>
            <a:r>
              <a:rPr lang="zh-CN" altLang="en-US" sz="2400" dirty="0" smtClean="0">
                <a:solidFill>
                  <a:srgbClr val="FF0000"/>
                </a:solidFill>
                <a:latin typeface="+mn-ea"/>
              </a:rPr>
              <a:t>译码器</a:t>
            </a:r>
            <a:endParaRPr lang="zh-CN" altLang="en-US" sz="2400" dirty="0">
              <a:solidFill>
                <a:srgbClr val="FF0000"/>
              </a:solidFill>
            </a:endParaRPr>
          </a:p>
        </p:txBody>
      </p:sp>
      <p:grpSp>
        <p:nvGrpSpPr>
          <p:cNvPr id="16" name="组合 15"/>
          <p:cNvGrpSpPr/>
          <p:nvPr/>
        </p:nvGrpSpPr>
        <p:grpSpPr>
          <a:xfrm>
            <a:off x="4671247" y="5082335"/>
            <a:ext cx="1862047" cy="1651453"/>
            <a:chOff x="1294811" y="4994649"/>
            <a:chExt cx="1481005" cy="1651453"/>
          </a:xfrm>
        </p:grpSpPr>
        <p:pic>
          <p:nvPicPr>
            <p:cNvPr id="126982" name="Picture 6" descr="https://gimg2.baidu.com/image_search/src=http%3A%2F%2Fcbu01.alicdn.com%2Fimg%2Fibank%2F2016%2F345%2F829%2F3660928543_1094055713.jpg&amp;refer=http%3A%2F%2Fcbu01.alicdn.com&amp;app=2002&amp;size=f9999,10000&amp;q=a80&amp;n=0&amp;g=0n&amp;fmt=auto?sec=1650262319&amp;t=d3b19c1da5c3b69075477607508b52e6"/>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l="18101" t="28143" r="17613" b="23000"/>
            <a:stretch/>
          </p:blipFill>
          <p:spPr bwMode="auto">
            <a:xfrm>
              <a:off x="1426765" y="4994649"/>
              <a:ext cx="1349051" cy="1025279"/>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p:nvSpPr>
          <p:spPr>
            <a:xfrm>
              <a:off x="1294811" y="6245992"/>
              <a:ext cx="1481005" cy="400110"/>
            </a:xfrm>
            <a:prstGeom prst="rect">
              <a:avLst/>
            </a:prstGeom>
          </p:spPr>
          <p:txBody>
            <a:bodyPr wrap="square">
              <a:spAutoFit/>
            </a:bodyPr>
            <a:lstStyle/>
            <a:p>
              <a:pPr algn="ctr"/>
              <a:r>
                <a:rPr lang="zh-CN" altLang="en-US" sz="2000" dirty="0" smtClean="0">
                  <a:solidFill>
                    <a:srgbClr val="0000CC"/>
                  </a:solidFill>
                  <a:latin typeface="+mn-ea"/>
                </a:rPr>
                <a:t>贴片</a:t>
              </a:r>
              <a:endParaRPr lang="zh-CN" altLang="en-US" sz="2000" dirty="0">
                <a:solidFill>
                  <a:srgbClr val="0000CC"/>
                </a:solidFill>
              </a:endParaRPr>
            </a:p>
          </p:txBody>
        </p:sp>
      </p:grpSp>
      <p:grpSp>
        <p:nvGrpSpPr>
          <p:cNvPr id="8" name="组合 7"/>
          <p:cNvGrpSpPr/>
          <p:nvPr/>
        </p:nvGrpSpPr>
        <p:grpSpPr>
          <a:xfrm>
            <a:off x="7379275" y="5011051"/>
            <a:ext cx="1640126" cy="1613681"/>
            <a:chOff x="3497933" y="5524231"/>
            <a:chExt cx="1640126" cy="1613681"/>
          </a:xfrm>
        </p:grpSpPr>
        <p:pic>
          <p:nvPicPr>
            <p:cNvPr id="126980" name="Picture 4" descr="https://gimg2.baidu.com/image_search/src=http%3A%2F%2Fwww.szthks.com%2Flocalimg%2F687474703a2f2f6777312e616c6963646e2e636f6d2f62616f2f75706c6f616465642f69372f54316963745646726c6958585858585858585f2121302d6974656d5f7069632e6a7067.jpg&amp;refer=http%3A%2F%2Fwww.szthks.com&amp;app=2002&amp;size=f9999,10000&amp;q=a80&amp;n=0&amp;g=0n&amp;fmt=auto?sec=1650262248&amp;t=22723a105ee0b351b54c6f866055c83e"/>
            <p:cNvPicPr>
              <a:picLocks noChangeAspect="1" noChangeArrowheads="1"/>
            </p:cNvPicPr>
            <p:nvPr/>
          </p:nvPicPr>
          <p:blipFill rotWithShape="1">
            <a:blip r:embed="rId8" cstate="screen">
              <a:extLst>
                <a:ext uri="{28A0092B-C50C-407E-A947-70E740481C1C}">
                  <a14:useLocalDpi xmlns:a14="http://schemas.microsoft.com/office/drawing/2010/main" val="0"/>
                </a:ext>
              </a:extLst>
            </a:blip>
            <a:srcRect t="17286" b="15000"/>
            <a:stretch/>
          </p:blipFill>
          <p:spPr bwMode="auto">
            <a:xfrm>
              <a:off x="3497933" y="5524231"/>
              <a:ext cx="1640126" cy="1110600"/>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3577493" y="6737802"/>
              <a:ext cx="1481005" cy="400110"/>
            </a:xfrm>
            <a:prstGeom prst="rect">
              <a:avLst/>
            </a:prstGeom>
          </p:spPr>
          <p:txBody>
            <a:bodyPr wrap="square">
              <a:spAutoFit/>
            </a:bodyPr>
            <a:lstStyle/>
            <a:p>
              <a:pPr algn="ctr"/>
              <a:r>
                <a:rPr lang="zh-CN" altLang="en-US" sz="2000" dirty="0" smtClean="0">
                  <a:solidFill>
                    <a:srgbClr val="0000CC"/>
                  </a:solidFill>
                  <a:latin typeface="+mn-ea"/>
                </a:rPr>
                <a:t>直插</a:t>
              </a:r>
              <a:endParaRPr lang="zh-CN" altLang="en-US" sz="2000" dirty="0">
                <a:solidFill>
                  <a:srgbClr val="0000CC"/>
                </a:solidFill>
              </a:endParaRPr>
            </a:p>
          </p:txBody>
        </p:sp>
      </p:grpSp>
      <p:sp>
        <p:nvSpPr>
          <p:cNvPr id="21" name="矩形 20"/>
          <p:cNvSpPr/>
          <p:nvPr/>
        </p:nvSpPr>
        <p:spPr>
          <a:xfrm>
            <a:off x="875874" y="5267372"/>
            <a:ext cx="1862047" cy="400110"/>
          </a:xfrm>
          <a:prstGeom prst="rect">
            <a:avLst/>
          </a:prstGeom>
        </p:spPr>
        <p:txBody>
          <a:bodyPr wrap="square">
            <a:spAutoFit/>
          </a:bodyPr>
          <a:lstStyle/>
          <a:p>
            <a:pPr algn="ctr"/>
            <a:r>
              <a:rPr lang="zh-CN" altLang="en-US" sz="2000" dirty="0" smtClean="0">
                <a:solidFill>
                  <a:srgbClr val="0000CC"/>
                </a:solidFill>
                <a:latin typeface="+mn-ea"/>
              </a:rPr>
              <a:t>逻辑图</a:t>
            </a:r>
            <a:endParaRPr lang="zh-CN" altLang="en-US" sz="2000" dirty="0">
              <a:solidFill>
                <a:srgbClr val="0000CC"/>
              </a:solidFill>
            </a:endParaRPr>
          </a:p>
        </p:txBody>
      </p:sp>
      <p:sp>
        <p:nvSpPr>
          <p:cNvPr id="19" name="矩形 18"/>
          <p:cNvSpPr/>
          <p:nvPr/>
        </p:nvSpPr>
        <p:spPr>
          <a:xfrm>
            <a:off x="29893" y="6101512"/>
            <a:ext cx="4641354" cy="523220"/>
          </a:xfrm>
          <a:prstGeom prst="rect">
            <a:avLst/>
          </a:prstGeom>
        </p:spPr>
        <p:txBody>
          <a:bodyPr wrap="square">
            <a:spAutoFit/>
          </a:bodyPr>
          <a:lstStyle/>
          <a:p>
            <a:r>
              <a:rPr lang="zh-CN" altLang="en-US" sz="1400" dirty="0" smtClean="0">
                <a:solidFill>
                  <a:srgbClr val="0000CC"/>
                </a:solidFill>
                <a:latin typeface="+mn-ea"/>
              </a:rPr>
              <a:t>输入的使能信号加圆圈表示低有效，否则是高有效</a:t>
            </a:r>
            <a:endParaRPr lang="en-US" altLang="zh-CN" sz="1400" dirty="0" smtClean="0">
              <a:solidFill>
                <a:srgbClr val="0000CC"/>
              </a:solidFill>
              <a:latin typeface="+mn-ea"/>
            </a:endParaRPr>
          </a:p>
          <a:p>
            <a:r>
              <a:rPr lang="zh-CN" altLang="en-US" sz="1400" dirty="0">
                <a:solidFill>
                  <a:srgbClr val="0000CC"/>
                </a:solidFill>
                <a:latin typeface="+mn-ea"/>
              </a:rPr>
              <a:t>输入的使能</a:t>
            </a:r>
            <a:r>
              <a:rPr lang="zh-CN" altLang="en-US" sz="1400" dirty="0" smtClean="0">
                <a:solidFill>
                  <a:srgbClr val="0000CC"/>
                </a:solidFill>
                <a:latin typeface="+mn-ea"/>
              </a:rPr>
              <a:t>信号字母有上划线的表示低有效，否则高有效</a:t>
            </a:r>
            <a:endParaRPr lang="zh-CN" altLang="en-US" sz="1400" dirty="0">
              <a:solidFill>
                <a:srgbClr val="0000CC"/>
              </a:solidFill>
            </a:endParaRPr>
          </a:p>
        </p:txBody>
      </p:sp>
    </p:spTree>
    <p:extLst>
      <p:ext uri="{BB962C8B-B14F-4D97-AF65-F5344CB8AC3E}">
        <p14:creationId xmlns:p14="http://schemas.microsoft.com/office/powerpoint/2010/main" val="10385708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9.2.3 </a:t>
            </a:r>
            <a:r>
              <a:rPr lang="zh-CN" altLang="en-US" sz="2400" b="1" spc="300" dirty="0" smtClean="0">
                <a:latin typeface="+mj-ea"/>
                <a:ea typeface="+mj-ea"/>
              </a:rPr>
              <a:t>译码器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 Box 7"/>
          <p:cNvSpPr txBox="1">
            <a:spLocks noChangeArrowheads="1"/>
          </p:cNvSpPr>
          <p:nvPr/>
        </p:nvSpPr>
        <p:spPr bwMode="auto">
          <a:xfrm>
            <a:off x="447336" y="4985217"/>
            <a:ext cx="37436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folHlink"/>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folHlink"/>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folHlink"/>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CC"/>
                </a:solidFill>
                <a:latin typeface="Times New Roman" panose="02020603050405020304" pitchFamily="18" charset="0"/>
              </a:rPr>
              <a:t>◆</a:t>
            </a:r>
            <a:r>
              <a:rPr lang="zh-CN" altLang="en-US" sz="2400" b="1" dirty="0">
                <a:solidFill>
                  <a:srgbClr val="0000CC"/>
                </a:solidFill>
                <a:latin typeface="Times New Roman" panose="02020603050405020304" pitchFamily="18" charset="0"/>
              </a:rPr>
              <a:t>在</a:t>
            </a:r>
            <a:r>
              <a:rPr lang="en-US" altLang="zh-CN" sz="2400" b="1" i="1" dirty="0">
                <a:solidFill>
                  <a:srgbClr val="0000CC"/>
                </a:solidFill>
                <a:latin typeface="Times New Roman" panose="02020603050405020304" pitchFamily="18" charset="0"/>
              </a:rPr>
              <a:t>S</a:t>
            </a:r>
            <a:r>
              <a:rPr lang="en-US" altLang="zh-CN" sz="2400" b="1" baseline="-25000" dirty="0">
                <a:solidFill>
                  <a:srgbClr val="0000CC"/>
                </a:solidFill>
                <a:latin typeface="Times New Roman" panose="02020603050405020304" pitchFamily="18" charset="0"/>
              </a:rPr>
              <a:t>1</a:t>
            </a:r>
            <a:r>
              <a:rPr lang="en-US" altLang="zh-CN" sz="2400" b="1" dirty="0">
                <a:solidFill>
                  <a:srgbClr val="0000CC"/>
                </a:solidFill>
                <a:latin typeface="Times New Roman" panose="02020603050405020304" pitchFamily="18" charset="0"/>
              </a:rPr>
              <a:t>=1</a:t>
            </a:r>
            <a:r>
              <a:rPr lang="zh-CN" altLang="en-US" sz="2400" b="1" dirty="0">
                <a:solidFill>
                  <a:srgbClr val="0000CC"/>
                </a:solidFill>
                <a:latin typeface="Times New Roman" panose="02020603050405020304" pitchFamily="18" charset="0"/>
              </a:rPr>
              <a:t>，</a:t>
            </a:r>
            <a:r>
              <a:rPr lang="en-US" altLang="zh-CN" sz="2400" b="1" dirty="0">
                <a:solidFill>
                  <a:srgbClr val="0000CC"/>
                </a:solidFill>
                <a:latin typeface="Times New Roman" panose="02020603050405020304" pitchFamily="18" charset="0"/>
              </a:rPr>
              <a:t> G</a:t>
            </a:r>
            <a:r>
              <a:rPr lang="en-US" altLang="zh-CN" sz="2400" b="1" baseline="-25000" dirty="0">
                <a:solidFill>
                  <a:srgbClr val="0000CC"/>
                </a:solidFill>
                <a:latin typeface="Times New Roman" panose="02020603050405020304" pitchFamily="18" charset="0"/>
              </a:rPr>
              <a:t>2A</a:t>
            </a:r>
            <a:r>
              <a:rPr lang="zh-CN" altLang="en-US" sz="2400" b="1" dirty="0">
                <a:solidFill>
                  <a:srgbClr val="0000CC"/>
                </a:solidFill>
                <a:latin typeface="Times New Roman" panose="02020603050405020304" pitchFamily="18" charset="0"/>
              </a:rPr>
              <a:t> </a:t>
            </a:r>
            <a:r>
              <a:rPr lang="en-US" altLang="zh-CN" sz="2400" b="1" dirty="0">
                <a:solidFill>
                  <a:srgbClr val="0000CC"/>
                </a:solidFill>
                <a:latin typeface="Times New Roman" panose="02020603050405020304" pitchFamily="18" charset="0"/>
              </a:rPr>
              <a:t>+ G</a:t>
            </a:r>
            <a:r>
              <a:rPr lang="en-US" altLang="zh-CN" sz="2400" b="1" baseline="-25000" dirty="0">
                <a:solidFill>
                  <a:srgbClr val="0000CC"/>
                </a:solidFill>
                <a:latin typeface="Times New Roman" panose="02020603050405020304" pitchFamily="18" charset="0"/>
              </a:rPr>
              <a:t>2B</a:t>
            </a:r>
            <a:r>
              <a:rPr lang="zh-CN" altLang="en-US" sz="2400" b="1" dirty="0">
                <a:solidFill>
                  <a:srgbClr val="0000CC"/>
                </a:solidFill>
                <a:latin typeface="Times New Roman" panose="02020603050405020304" pitchFamily="18" charset="0"/>
              </a:rPr>
              <a:t> </a:t>
            </a:r>
            <a:r>
              <a:rPr lang="en-US" altLang="zh-CN" sz="2400" b="1" dirty="0">
                <a:solidFill>
                  <a:srgbClr val="0000CC"/>
                </a:solidFill>
                <a:latin typeface="Times New Roman" panose="02020603050405020304" pitchFamily="18" charset="0"/>
              </a:rPr>
              <a:t>=0</a:t>
            </a:r>
            <a:r>
              <a:rPr lang="zh-CN" altLang="en-US" sz="2400" b="1" dirty="0">
                <a:solidFill>
                  <a:srgbClr val="0000CC"/>
                </a:solidFill>
                <a:latin typeface="Times New Roman" panose="02020603050405020304" pitchFamily="18" charset="0"/>
              </a:rPr>
              <a:t>时，输出信号 才取决于输入信号</a:t>
            </a:r>
            <a:r>
              <a:rPr lang="en-US" altLang="zh-CN" sz="2400" b="1" i="1" dirty="0">
                <a:solidFill>
                  <a:srgbClr val="0000CC"/>
                </a:solidFill>
                <a:latin typeface="Times New Roman" panose="02020603050405020304" pitchFamily="18" charset="0"/>
              </a:rPr>
              <a:t>A</a:t>
            </a:r>
            <a:r>
              <a:rPr lang="en-US" altLang="zh-CN" sz="2400" b="1" baseline="-25000" dirty="0">
                <a:solidFill>
                  <a:srgbClr val="0000CC"/>
                </a:solidFill>
                <a:latin typeface="Times New Roman" panose="02020603050405020304" pitchFamily="18" charset="0"/>
              </a:rPr>
              <a:t>2</a:t>
            </a:r>
            <a:r>
              <a:rPr lang="zh-CN" altLang="en-US" sz="2400" b="1" dirty="0">
                <a:solidFill>
                  <a:srgbClr val="0000CC"/>
                </a:solidFill>
                <a:latin typeface="Times New Roman" panose="02020603050405020304" pitchFamily="18" charset="0"/>
              </a:rPr>
              <a:t>、</a:t>
            </a:r>
            <a:r>
              <a:rPr lang="zh-CN" altLang="en-US" sz="2400" b="1" i="1" dirty="0">
                <a:solidFill>
                  <a:srgbClr val="0000CC"/>
                </a:solidFill>
                <a:latin typeface="Times New Roman" panose="02020603050405020304" pitchFamily="18" charset="0"/>
              </a:rPr>
              <a:t> </a:t>
            </a:r>
            <a:r>
              <a:rPr lang="en-US" altLang="zh-CN" sz="2400" b="1" i="1" dirty="0">
                <a:solidFill>
                  <a:srgbClr val="0000CC"/>
                </a:solidFill>
                <a:latin typeface="Times New Roman" panose="02020603050405020304" pitchFamily="18" charset="0"/>
              </a:rPr>
              <a:t>A</a:t>
            </a:r>
            <a:r>
              <a:rPr lang="en-US" altLang="zh-CN" sz="2400" b="1" baseline="-25000" dirty="0">
                <a:solidFill>
                  <a:srgbClr val="0000CC"/>
                </a:solidFill>
                <a:latin typeface="Times New Roman" panose="02020603050405020304" pitchFamily="18" charset="0"/>
              </a:rPr>
              <a:t>1</a:t>
            </a:r>
            <a:r>
              <a:rPr lang="zh-CN" altLang="en-US" sz="2400" b="1" dirty="0">
                <a:solidFill>
                  <a:srgbClr val="0000CC"/>
                </a:solidFill>
                <a:ea typeface="PMingLiU" pitchFamily="18" charset="-120"/>
              </a:rPr>
              <a:t>、 </a:t>
            </a:r>
            <a:r>
              <a:rPr lang="en-US" altLang="zh-CN" sz="2400" b="1" i="1" dirty="0">
                <a:solidFill>
                  <a:srgbClr val="0000CC"/>
                </a:solidFill>
                <a:latin typeface="Times New Roman" panose="02020603050405020304" pitchFamily="18" charset="0"/>
              </a:rPr>
              <a:t>A</a:t>
            </a:r>
            <a:r>
              <a:rPr lang="en-US" altLang="zh-CN" sz="2400" b="1" baseline="-25000" dirty="0">
                <a:solidFill>
                  <a:srgbClr val="0000CC"/>
                </a:solidFill>
                <a:latin typeface="Times New Roman" panose="02020603050405020304" pitchFamily="18" charset="0"/>
              </a:rPr>
              <a:t>0</a:t>
            </a:r>
            <a:r>
              <a:rPr lang="zh-CN" altLang="en-US" sz="2400" b="1" dirty="0">
                <a:solidFill>
                  <a:srgbClr val="0000CC"/>
                </a:solidFill>
                <a:latin typeface="Times New Roman" panose="02020603050405020304" pitchFamily="18" charset="0"/>
              </a:rPr>
              <a:t>的组合。 </a:t>
            </a:r>
          </a:p>
        </p:txBody>
      </p:sp>
      <p:sp>
        <p:nvSpPr>
          <p:cNvPr id="15" name="Text Box 8"/>
          <p:cNvSpPr txBox="1">
            <a:spLocks noChangeArrowheads="1"/>
          </p:cNvSpPr>
          <p:nvPr/>
        </p:nvSpPr>
        <p:spPr bwMode="auto">
          <a:xfrm>
            <a:off x="515938" y="1914538"/>
            <a:ext cx="411049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folHlink"/>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folHlink"/>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folHlink"/>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CC"/>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当</a:t>
            </a:r>
            <a:r>
              <a:rPr lang="en-US" altLang="zh-CN" sz="2400" b="1" dirty="0">
                <a:solidFill>
                  <a:srgbClr val="0000CC"/>
                </a:solidFill>
                <a:latin typeface="Times New Roman" panose="02020603050405020304" pitchFamily="18" charset="0"/>
              </a:rPr>
              <a:t>G1=0</a:t>
            </a:r>
            <a:r>
              <a:rPr lang="zh-CN" altLang="en-US" sz="2400" b="1" dirty="0">
                <a:solidFill>
                  <a:srgbClr val="0000CC"/>
                </a:solidFill>
                <a:latin typeface="Times New Roman" panose="02020603050405020304" pitchFamily="18" charset="0"/>
              </a:rPr>
              <a:t>时，无论其他输入信号是什么，输出都是高电平，即无效信号。 </a:t>
            </a:r>
          </a:p>
        </p:txBody>
      </p:sp>
      <p:sp>
        <p:nvSpPr>
          <p:cNvPr id="16" name="Text Box 9"/>
          <p:cNvSpPr txBox="1">
            <a:spLocks noChangeArrowheads="1"/>
          </p:cNvSpPr>
          <p:nvPr/>
        </p:nvSpPr>
        <p:spPr bwMode="auto">
          <a:xfrm>
            <a:off x="515938" y="3514095"/>
            <a:ext cx="376214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kumimoji="1" sz="3200">
                <a:solidFill>
                  <a:schemeClr val="folHlink"/>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buChar char="n"/>
              <a:defRPr kumimoji="1" sz="2800">
                <a:solidFill>
                  <a:schemeClr val="folHlink"/>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buChar char="n"/>
              <a:defRPr kumimoji="1" sz="2400">
                <a:solidFill>
                  <a:schemeClr val="folHlink"/>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folHlink"/>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CC"/>
                </a:solidFill>
                <a:latin typeface="Times New Roman" panose="02020603050405020304" pitchFamily="18" charset="0"/>
              </a:rPr>
              <a:t>◆  G</a:t>
            </a:r>
            <a:r>
              <a:rPr lang="en-US" altLang="zh-CN" sz="2400" b="1" baseline="-25000" dirty="0">
                <a:solidFill>
                  <a:srgbClr val="0000CC"/>
                </a:solidFill>
                <a:latin typeface="Times New Roman" panose="02020603050405020304" pitchFamily="18" charset="0"/>
              </a:rPr>
              <a:t>2A</a:t>
            </a:r>
            <a:r>
              <a:rPr lang="zh-CN" altLang="en-US" sz="2400" b="1" dirty="0">
                <a:solidFill>
                  <a:srgbClr val="0000CC"/>
                </a:solidFill>
                <a:latin typeface="Times New Roman" panose="02020603050405020304" pitchFamily="18" charset="0"/>
              </a:rPr>
              <a:t>或</a:t>
            </a:r>
            <a:r>
              <a:rPr lang="en-US" altLang="zh-CN" sz="2400" b="1" dirty="0">
                <a:solidFill>
                  <a:srgbClr val="0000CC"/>
                </a:solidFill>
                <a:latin typeface="Times New Roman" panose="02020603050405020304" pitchFamily="18" charset="0"/>
              </a:rPr>
              <a:t>G</a:t>
            </a:r>
            <a:r>
              <a:rPr lang="en-US" altLang="zh-CN" sz="2400" b="1" baseline="-25000" dirty="0">
                <a:solidFill>
                  <a:srgbClr val="0000CC"/>
                </a:solidFill>
                <a:latin typeface="Times New Roman" panose="02020603050405020304" pitchFamily="18" charset="0"/>
              </a:rPr>
              <a:t>2B </a:t>
            </a:r>
            <a:r>
              <a:rPr lang="zh-CN" altLang="en-US" sz="2400" b="1" dirty="0">
                <a:solidFill>
                  <a:srgbClr val="0000CC"/>
                </a:solidFill>
                <a:latin typeface="Times New Roman" panose="02020603050405020304" pitchFamily="18" charset="0"/>
              </a:rPr>
              <a:t>为高电平时，输出也都是无效信号。 </a:t>
            </a:r>
          </a:p>
        </p:txBody>
      </p:sp>
      <p:sp>
        <p:nvSpPr>
          <p:cNvPr id="18" name="矩形 17"/>
          <p:cNvSpPr/>
          <p:nvPr/>
        </p:nvSpPr>
        <p:spPr>
          <a:xfrm>
            <a:off x="845524" y="1053645"/>
            <a:ext cx="3102976" cy="461665"/>
          </a:xfrm>
          <a:prstGeom prst="rect">
            <a:avLst/>
          </a:prstGeom>
        </p:spPr>
        <p:txBody>
          <a:bodyPr wrap="square">
            <a:spAutoFit/>
          </a:bodyPr>
          <a:lstStyle/>
          <a:p>
            <a:r>
              <a:rPr lang="en-US" altLang="zh-CN" sz="2400" dirty="0" smtClean="0">
                <a:solidFill>
                  <a:srgbClr val="FF0000"/>
                </a:solidFill>
                <a:latin typeface="+mn-ea"/>
              </a:rPr>
              <a:t>3-8</a:t>
            </a:r>
            <a:r>
              <a:rPr lang="zh-CN" altLang="en-US" sz="2400" dirty="0" smtClean="0">
                <a:solidFill>
                  <a:srgbClr val="FF0000"/>
                </a:solidFill>
                <a:latin typeface="+mn-ea"/>
              </a:rPr>
              <a:t>译码器</a:t>
            </a:r>
            <a:r>
              <a:rPr lang="en-US" altLang="zh-CN" sz="2400" dirty="0">
                <a:solidFill>
                  <a:srgbClr val="FF0000"/>
                </a:solidFill>
                <a:latin typeface="+mn-ea"/>
              </a:rPr>
              <a:t> </a:t>
            </a:r>
            <a:r>
              <a:rPr lang="zh-CN" altLang="en-US" sz="2400" dirty="0" smtClean="0">
                <a:solidFill>
                  <a:srgbClr val="FF0000"/>
                </a:solidFill>
                <a:latin typeface="+mn-ea"/>
              </a:rPr>
              <a:t>功能说明</a:t>
            </a:r>
            <a:endParaRPr lang="zh-CN" altLang="en-US" sz="2400" dirty="0">
              <a:solidFill>
                <a:srgbClr val="FF0000"/>
              </a:solidFill>
            </a:endParaRPr>
          </a:p>
        </p:txBody>
      </p:sp>
      <p:pic>
        <p:nvPicPr>
          <p:cNvPr id="19" name="图片 18"/>
          <p:cNvPicPr>
            <a:picLocks noChangeAspect="1"/>
          </p:cNvPicPr>
          <p:nvPr/>
        </p:nvPicPr>
        <p:blipFill>
          <a:blip r:embed="rId3"/>
          <a:stretch>
            <a:fillRect/>
          </a:stretch>
        </p:blipFill>
        <p:spPr>
          <a:xfrm>
            <a:off x="4626429" y="2056150"/>
            <a:ext cx="7471249" cy="3996016"/>
          </a:xfrm>
          <a:prstGeom prst="rect">
            <a:avLst/>
          </a:prstGeom>
        </p:spPr>
      </p:pic>
    </p:spTree>
    <p:extLst>
      <p:ext uri="{BB962C8B-B14F-4D97-AF65-F5344CB8AC3E}">
        <p14:creationId xmlns:p14="http://schemas.microsoft.com/office/powerpoint/2010/main" val="2390372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9.2.3 </a:t>
            </a:r>
            <a:r>
              <a:rPr lang="zh-CN" altLang="en-US" sz="2400" b="1" spc="300" dirty="0" smtClean="0">
                <a:latin typeface="+mj-ea"/>
                <a:ea typeface="+mj-ea"/>
              </a:rPr>
              <a:t>译码器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875874" y="1129167"/>
            <a:ext cx="32171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例</a:t>
            </a:r>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用</a:t>
            </a:r>
            <a:r>
              <a:rPr lang="en-US" altLang="zh-CN" b="1" dirty="0">
                <a:solidFill>
                  <a:srgbClr val="0000CC"/>
                </a:solidFill>
                <a:latin typeface="Verdana" panose="020B0604030504040204" pitchFamily="34" charset="0"/>
              </a:rPr>
              <a:t>74138</a:t>
            </a:r>
            <a:r>
              <a:rPr lang="zh-CN" altLang="en-US" b="1" dirty="0">
                <a:solidFill>
                  <a:srgbClr val="0000CC"/>
                </a:solidFill>
                <a:latin typeface="Verdana" panose="020B0604030504040204" pitchFamily="34" charset="0"/>
              </a:rPr>
              <a:t>实现全加器。</a:t>
            </a:r>
          </a:p>
        </p:txBody>
      </p:sp>
      <p:graphicFrame>
        <p:nvGraphicFramePr>
          <p:cNvPr id="6" name="Object 4"/>
          <p:cNvGraphicFramePr>
            <a:graphicFrameLocks noChangeAspect="1"/>
          </p:cNvGraphicFramePr>
          <p:nvPr>
            <p:extLst>
              <p:ext uri="{D42A27DB-BD31-4B8C-83A1-F6EECF244321}">
                <p14:modId xmlns:p14="http://schemas.microsoft.com/office/powerpoint/2010/main" val="1869049245"/>
              </p:ext>
            </p:extLst>
          </p:nvPr>
        </p:nvGraphicFramePr>
        <p:xfrm>
          <a:off x="4281062" y="1129167"/>
          <a:ext cx="5659437" cy="949325"/>
        </p:xfrm>
        <a:graphic>
          <a:graphicData uri="http://schemas.openxmlformats.org/presentationml/2006/ole">
            <mc:AlternateContent xmlns:mc="http://schemas.openxmlformats.org/markup-compatibility/2006">
              <mc:Choice xmlns:v="urn:schemas-microsoft-com:vml" Requires="v">
                <p:oleObj spid="_x0000_s136347" name="公式" r:id="rId4" imgW="3000393" imgH="495328" progId="Equation.3">
                  <p:embed/>
                </p:oleObj>
              </mc:Choice>
              <mc:Fallback>
                <p:oleObj name="公式" r:id="rId4" imgW="3000393" imgH="495328" progId="Equation.3">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1062" y="1129167"/>
                        <a:ext cx="5659437"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951842721"/>
              </p:ext>
            </p:extLst>
          </p:nvPr>
        </p:nvGraphicFramePr>
        <p:xfrm>
          <a:off x="4490612" y="2041979"/>
          <a:ext cx="5421312" cy="923925"/>
        </p:xfrm>
        <a:graphic>
          <a:graphicData uri="http://schemas.openxmlformats.org/presentationml/2006/ole">
            <mc:AlternateContent xmlns:mc="http://schemas.openxmlformats.org/markup-compatibility/2006">
              <mc:Choice xmlns:v="urn:schemas-microsoft-com:vml" Requires="v">
                <p:oleObj spid="_x0000_s136348" name="公式" r:id="rId6" imgW="2952883" imgH="495328" progId="Equation.3">
                  <p:embed/>
                </p:oleObj>
              </mc:Choice>
              <mc:Fallback>
                <p:oleObj name="公式" r:id="rId6" imgW="2952883" imgH="495328" progId="Equation.3">
                  <p:embed/>
                  <p:pic>
                    <p:nvPicPr>
                      <p:cNvPr id="1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0612" y="2041979"/>
                        <a:ext cx="5421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6"/>
          <p:cNvGrpSpPr>
            <a:grpSpLocks/>
          </p:cNvGrpSpPr>
          <p:nvPr/>
        </p:nvGrpSpPr>
        <p:grpSpPr bwMode="auto">
          <a:xfrm>
            <a:off x="4411237" y="3037342"/>
            <a:ext cx="6278534" cy="3592058"/>
            <a:chOff x="648" y="2784"/>
            <a:chExt cx="1584" cy="944"/>
          </a:xfrm>
        </p:grpSpPr>
        <p:sp>
          <p:nvSpPr>
            <p:cNvPr id="9" name="Rectangle 7"/>
            <p:cNvSpPr>
              <a:spLocks noChangeArrowheads="1"/>
            </p:cNvSpPr>
            <p:nvPr/>
          </p:nvSpPr>
          <p:spPr bwMode="auto">
            <a:xfrm>
              <a:off x="648" y="2784"/>
              <a:ext cx="1584" cy="9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graphicFrame>
          <p:nvGraphicFramePr>
            <p:cNvPr id="10" name="Object 8"/>
            <p:cNvGraphicFramePr>
              <a:graphicFrameLocks noChangeAspect="1"/>
            </p:cNvGraphicFramePr>
            <p:nvPr/>
          </p:nvGraphicFramePr>
          <p:xfrm>
            <a:off x="720" y="2876"/>
            <a:ext cx="1483" cy="812"/>
          </p:xfrm>
          <a:graphic>
            <a:graphicData uri="http://schemas.openxmlformats.org/presentationml/2006/ole">
              <mc:AlternateContent xmlns:mc="http://schemas.openxmlformats.org/markup-compatibility/2006">
                <mc:Choice xmlns:v="urn:schemas-microsoft-com:vml" Requires="v">
                  <p:oleObj spid="_x0000_s136349" name="Visio" r:id="rId8" imgW="2017754" imgH="1103354" progId="Visio.Drawing.6">
                    <p:embed/>
                  </p:oleObj>
                </mc:Choice>
                <mc:Fallback>
                  <p:oleObj name="Visio" r:id="rId8" imgW="2017754" imgH="1103354" progId="Visio.Drawing.6">
                    <p:embed/>
                    <p:pic>
                      <p:nvPicPr>
                        <p:cNvPr id="1543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 y="2876"/>
                          <a:ext cx="1483" cy="8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1" name="Group 9"/>
          <p:cNvGraphicFramePr>
            <a:graphicFrameLocks noGrp="1"/>
          </p:cNvGraphicFramePr>
          <p:nvPr>
            <p:extLst>
              <p:ext uri="{D42A27DB-BD31-4B8C-83A1-F6EECF244321}">
                <p14:modId xmlns:p14="http://schemas.microsoft.com/office/powerpoint/2010/main" val="1341410436"/>
              </p:ext>
            </p:extLst>
          </p:nvPr>
        </p:nvGraphicFramePr>
        <p:xfrm>
          <a:off x="979166" y="2503941"/>
          <a:ext cx="2830512" cy="3092452"/>
        </p:xfrm>
        <a:graphic>
          <a:graphicData uri="http://schemas.openxmlformats.org/drawingml/2006/table">
            <a:tbl>
              <a:tblPr/>
              <a:tblGrid>
                <a:gridCol w="549275">
                  <a:extLst>
                    <a:ext uri="{9D8B030D-6E8A-4147-A177-3AD203B41FA5}">
                      <a16:colId xmlns:a16="http://schemas.microsoft.com/office/drawing/2014/main" val="20000"/>
                    </a:ext>
                  </a:extLst>
                </a:gridCol>
                <a:gridCol w="547687">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tblGrid>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A</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B</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S</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12" name="Group 6"/>
          <p:cNvGrpSpPr>
            <a:grpSpLocks/>
          </p:cNvGrpSpPr>
          <p:nvPr/>
        </p:nvGrpSpPr>
        <p:grpSpPr bwMode="auto">
          <a:xfrm>
            <a:off x="-256248" y="-86489"/>
            <a:ext cx="11098419" cy="6868289"/>
            <a:chOff x="-568" y="1923"/>
            <a:chExt cx="2800" cy="1805"/>
          </a:xfrm>
        </p:grpSpPr>
        <p:sp>
          <p:nvSpPr>
            <p:cNvPr id="13" name="Rectangle 7"/>
            <p:cNvSpPr>
              <a:spLocks noChangeArrowheads="1"/>
            </p:cNvSpPr>
            <p:nvPr/>
          </p:nvSpPr>
          <p:spPr bwMode="auto">
            <a:xfrm>
              <a:off x="648" y="2784"/>
              <a:ext cx="1584" cy="9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endParaRPr lang="zh-CN" altLang="en-US"/>
            </a:p>
          </p:txBody>
        </p:sp>
        <p:graphicFrame>
          <p:nvGraphicFramePr>
            <p:cNvPr id="14" name="Object 8"/>
            <p:cNvGraphicFramePr>
              <a:graphicFrameLocks noChangeAspect="1"/>
            </p:cNvGraphicFramePr>
            <p:nvPr>
              <p:extLst>
                <p:ext uri="{D42A27DB-BD31-4B8C-83A1-F6EECF244321}">
                  <p14:modId xmlns:p14="http://schemas.microsoft.com/office/powerpoint/2010/main" val="561098274"/>
                </p:ext>
              </p:extLst>
            </p:nvPr>
          </p:nvGraphicFramePr>
          <p:xfrm>
            <a:off x="-568" y="1923"/>
            <a:ext cx="1483" cy="812"/>
          </p:xfrm>
          <a:graphic>
            <a:graphicData uri="http://schemas.openxmlformats.org/presentationml/2006/ole">
              <mc:AlternateContent xmlns:mc="http://schemas.openxmlformats.org/markup-compatibility/2006">
                <mc:Choice xmlns:v="urn:schemas-microsoft-com:vml" Requires="v">
                  <p:oleObj spid="_x0000_s136350" name="Visio" r:id="rId10" imgW="2017754" imgH="1103354" progId="Visio.Drawing.6">
                    <p:embed/>
                  </p:oleObj>
                </mc:Choice>
                <mc:Fallback>
                  <p:oleObj name="Visio" r:id="rId10" imgW="2017754" imgH="1103354" progId="Visio.Drawing.6">
                    <p:embed/>
                    <p:pic>
                      <p:nvPicPr>
                        <p:cNvPr id="1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 y="1923"/>
                          <a:ext cx="1483" cy="812"/>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1172571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2" presetClass="entr" presetSubtype="2"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slide(fromRight)">
                                      <p:cBhvr>
                                        <p:cTn id="9" dur="2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9.2.3 </a:t>
            </a:r>
            <a:r>
              <a:rPr lang="zh-CN" altLang="en-US" sz="2400" b="1" spc="300" dirty="0" smtClean="0">
                <a:latin typeface="+mj-ea"/>
                <a:ea typeface="+mj-ea"/>
              </a:rPr>
              <a:t>译码器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3891632" y="278238"/>
            <a:ext cx="4395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例</a:t>
            </a:r>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用</a:t>
            </a:r>
            <a:r>
              <a:rPr lang="en-US" altLang="zh-CN" b="1" dirty="0">
                <a:solidFill>
                  <a:srgbClr val="0000CC"/>
                </a:solidFill>
                <a:latin typeface="Verdana" panose="020B0604030504040204" pitchFamily="34" charset="0"/>
              </a:rPr>
              <a:t>74138</a:t>
            </a:r>
            <a:r>
              <a:rPr lang="zh-CN" altLang="en-US" b="1" dirty="0">
                <a:solidFill>
                  <a:srgbClr val="0000CC"/>
                </a:solidFill>
                <a:latin typeface="Verdana" panose="020B0604030504040204" pitchFamily="34" charset="0"/>
              </a:rPr>
              <a:t>实现全加器。</a:t>
            </a:r>
          </a:p>
        </p:txBody>
      </p:sp>
      <p:graphicFrame>
        <p:nvGraphicFramePr>
          <p:cNvPr id="6" name="Object 4"/>
          <p:cNvGraphicFramePr>
            <a:graphicFrameLocks noChangeAspect="1"/>
          </p:cNvGraphicFramePr>
          <p:nvPr>
            <p:extLst>
              <p:ext uri="{D42A27DB-BD31-4B8C-83A1-F6EECF244321}">
                <p14:modId xmlns:p14="http://schemas.microsoft.com/office/powerpoint/2010/main" val="627232523"/>
              </p:ext>
            </p:extLst>
          </p:nvPr>
        </p:nvGraphicFramePr>
        <p:xfrm>
          <a:off x="975991" y="1099349"/>
          <a:ext cx="5659437" cy="949325"/>
        </p:xfrm>
        <a:graphic>
          <a:graphicData uri="http://schemas.openxmlformats.org/presentationml/2006/ole">
            <mc:AlternateContent xmlns:mc="http://schemas.openxmlformats.org/markup-compatibility/2006">
              <mc:Choice xmlns:v="urn:schemas-microsoft-com:vml" Requires="v">
                <p:oleObj spid="_x0000_s137231" name="公式" r:id="rId4" imgW="3000393" imgH="495328" progId="Equation.3">
                  <p:embed/>
                </p:oleObj>
              </mc:Choice>
              <mc:Fallback>
                <p:oleObj name="公式" r:id="rId4" imgW="3000393" imgH="495328" progId="Equation.3">
                  <p:embed/>
                  <p:pic>
                    <p:nvPicPr>
                      <p:cNvPr id="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991" y="1099349"/>
                        <a:ext cx="5659437"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54234339"/>
              </p:ext>
            </p:extLst>
          </p:nvPr>
        </p:nvGraphicFramePr>
        <p:xfrm>
          <a:off x="937061" y="2091673"/>
          <a:ext cx="5421312" cy="923925"/>
        </p:xfrm>
        <a:graphic>
          <a:graphicData uri="http://schemas.openxmlformats.org/presentationml/2006/ole">
            <mc:AlternateContent xmlns:mc="http://schemas.openxmlformats.org/markup-compatibility/2006">
              <mc:Choice xmlns:v="urn:schemas-microsoft-com:vml" Requires="v">
                <p:oleObj spid="_x0000_s137232" name="公式" r:id="rId6" imgW="2952883" imgH="495328" progId="Equation.3">
                  <p:embed/>
                </p:oleObj>
              </mc:Choice>
              <mc:Fallback>
                <p:oleObj name="公式" r:id="rId6" imgW="2952883" imgH="495328" progId="Equation.3">
                  <p:embed/>
                  <p:pic>
                    <p:nvPicPr>
                      <p:cNvPr id="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7061" y="2091673"/>
                        <a:ext cx="5421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Group 9"/>
          <p:cNvGraphicFramePr>
            <a:graphicFrameLocks noGrp="1"/>
          </p:cNvGraphicFramePr>
          <p:nvPr>
            <p:extLst>
              <p:ext uri="{D42A27DB-BD31-4B8C-83A1-F6EECF244321}">
                <p14:modId xmlns:p14="http://schemas.microsoft.com/office/powerpoint/2010/main" val="611712989"/>
              </p:ext>
            </p:extLst>
          </p:nvPr>
        </p:nvGraphicFramePr>
        <p:xfrm>
          <a:off x="8918491" y="276772"/>
          <a:ext cx="2830512" cy="3092452"/>
        </p:xfrm>
        <a:graphic>
          <a:graphicData uri="http://schemas.openxmlformats.org/drawingml/2006/table">
            <a:tbl>
              <a:tblPr/>
              <a:tblGrid>
                <a:gridCol w="549275">
                  <a:extLst>
                    <a:ext uri="{9D8B030D-6E8A-4147-A177-3AD203B41FA5}">
                      <a16:colId xmlns:a16="http://schemas.microsoft.com/office/drawing/2014/main" val="20000"/>
                    </a:ext>
                  </a:extLst>
                </a:gridCol>
                <a:gridCol w="547687">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tblGrid>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A</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B</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S</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9" name="组合 28"/>
          <p:cNvGrpSpPr/>
          <p:nvPr/>
        </p:nvGrpSpPr>
        <p:grpSpPr>
          <a:xfrm>
            <a:off x="0" y="3328044"/>
            <a:ext cx="5878198" cy="3089779"/>
            <a:chOff x="-12301" y="3814134"/>
            <a:chExt cx="5878198" cy="3089779"/>
          </a:xfrm>
        </p:grpSpPr>
        <p:graphicFrame>
          <p:nvGraphicFramePr>
            <p:cNvPr id="14" name="Object 8"/>
            <p:cNvGraphicFramePr>
              <a:graphicFrameLocks noChangeAspect="1"/>
            </p:cNvGraphicFramePr>
            <p:nvPr>
              <p:extLst>
                <p:ext uri="{D42A27DB-BD31-4B8C-83A1-F6EECF244321}">
                  <p14:modId xmlns:p14="http://schemas.microsoft.com/office/powerpoint/2010/main" val="3797034001"/>
                </p:ext>
              </p:extLst>
            </p:nvPr>
          </p:nvGraphicFramePr>
          <p:xfrm>
            <a:off x="-12301" y="3814134"/>
            <a:ext cx="5878198" cy="3089779"/>
          </p:xfrm>
          <a:graphic>
            <a:graphicData uri="http://schemas.openxmlformats.org/presentationml/2006/ole">
              <mc:AlternateContent xmlns:mc="http://schemas.openxmlformats.org/markup-compatibility/2006">
                <mc:Choice xmlns:v="urn:schemas-microsoft-com:vml" Requires="v">
                  <p:oleObj spid="_x0000_s137233" name="Visio" r:id="rId8" imgW="2017754" imgH="1103354" progId="Visio.Drawing.6">
                    <p:embed/>
                  </p:oleObj>
                </mc:Choice>
                <mc:Fallback>
                  <p:oleObj name="Visio" r:id="rId8" imgW="2017754" imgH="1103354" progId="Visio.Drawing.6">
                    <p:embed/>
                    <p:pic>
                      <p:nvPicPr>
                        <p:cNvPr id="1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01" y="3814134"/>
                          <a:ext cx="5878198" cy="3089779"/>
                        </a:xfrm>
                        <a:prstGeom prst="rect">
                          <a:avLst/>
                        </a:prstGeom>
                        <a:noFill/>
                        <a:ln>
                          <a:noFill/>
                        </a:ln>
                        <a:extLst/>
                      </p:spPr>
                    </p:pic>
                  </p:oleObj>
                </mc:Fallback>
              </mc:AlternateContent>
            </a:graphicData>
          </a:graphic>
        </p:graphicFrame>
        <p:pic>
          <p:nvPicPr>
            <p:cNvPr id="15" name="图片 14"/>
            <p:cNvPicPr>
              <a:picLocks noChangeAspect="1"/>
            </p:cNvPicPr>
            <p:nvPr/>
          </p:nvPicPr>
          <p:blipFill>
            <a:blip r:embed="rId10"/>
            <a:stretch>
              <a:fillRect/>
            </a:stretch>
          </p:blipFill>
          <p:spPr>
            <a:xfrm>
              <a:off x="4490612" y="4340010"/>
              <a:ext cx="333375" cy="371475"/>
            </a:xfrm>
            <a:prstGeom prst="rect">
              <a:avLst/>
            </a:prstGeom>
          </p:spPr>
        </p:pic>
        <p:pic>
          <p:nvPicPr>
            <p:cNvPr id="16" name="图片 15"/>
            <p:cNvPicPr>
              <a:picLocks noChangeAspect="1"/>
            </p:cNvPicPr>
            <p:nvPr/>
          </p:nvPicPr>
          <p:blipFill>
            <a:blip r:embed="rId10"/>
            <a:stretch>
              <a:fillRect/>
            </a:stretch>
          </p:blipFill>
          <p:spPr>
            <a:xfrm>
              <a:off x="4489312" y="5752180"/>
              <a:ext cx="333375" cy="371475"/>
            </a:xfrm>
            <a:prstGeom prst="rect">
              <a:avLst/>
            </a:prstGeom>
          </p:spPr>
        </p:pic>
        <p:sp>
          <p:nvSpPr>
            <p:cNvPr id="17" name="矩形 16"/>
            <p:cNvSpPr/>
            <p:nvPr/>
          </p:nvSpPr>
          <p:spPr>
            <a:xfrm>
              <a:off x="4407189" y="4526819"/>
              <a:ext cx="548548" cy="369332"/>
            </a:xfrm>
            <a:prstGeom prst="rect">
              <a:avLst/>
            </a:prstGeom>
          </p:spPr>
          <p:txBody>
            <a:bodyPr wrap="none">
              <a:spAutoFit/>
            </a:bodyPr>
            <a:lstStyle/>
            <a:p>
              <a:r>
                <a:rPr lang="en-US" altLang="zh-CN" b="1" dirty="0">
                  <a:solidFill>
                    <a:srgbClr val="0000CC"/>
                  </a:solidFill>
                  <a:latin typeface="Verdana" panose="020B0604030504040204" pitchFamily="34" charset="0"/>
                </a:rPr>
                <a:t>≥1</a:t>
              </a:r>
              <a:endParaRPr lang="zh-CN" altLang="en-US" dirty="0"/>
            </a:p>
          </p:txBody>
        </p:sp>
        <p:sp>
          <p:nvSpPr>
            <p:cNvPr id="18" name="矩形 17"/>
            <p:cNvSpPr/>
            <p:nvPr/>
          </p:nvSpPr>
          <p:spPr>
            <a:xfrm>
              <a:off x="4381725" y="5937917"/>
              <a:ext cx="548548" cy="369332"/>
            </a:xfrm>
            <a:prstGeom prst="rect">
              <a:avLst/>
            </a:prstGeom>
          </p:spPr>
          <p:txBody>
            <a:bodyPr wrap="none">
              <a:spAutoFit/>
            </a:bodyPr>
            <a:lstStyle/>
            <a:p>
              <a:r>
                <a:rPr lang="en-US" altLang="zh-CN" b="1" dirty="0">
                  <a:solidFill>
                    <a:srgbClr val="0000CC"/>
                  </a:solidFill>
                  <a:latin typeface="Verdana" panose="020B0604030504040204" pitchFamily="34" charset="0"/>
                </a:rPr>
                <a:t>≥1</a:t>
              </a:r>
              <a:endParaRPr lang="zh-CN" altLang="en-US" dirty="0"/>
            </a:p>
          </p:txBody>
        </p:sp>
        <p:pic>
          <p:nvPicPr>
            <p:cNvPr id="19" name="图片 18"/>
            <p:cNvPicPr>
              <a:picLocks noChangeAspect="1"/>
            </p:cNvPicPr>
            <p:nvPr/>
          </p:nvPicPr>
          <p:blipFill>
            <a:blip r:embed="rId11"/>
            <a:stretch>
              <a:fillRect/>
            </a:stretch>
          </p:blipFill>
          <p:spPr>
            <a:xfrm>
              <a:off x="5008996" y="4622767"/>
              <a:ext cx="171450" cy="200025"/>
            </a:xfrm>
            <a:prstGeom prst="rect">
              <a:avLst/>
            </a:prstGeom>
          </p:spPr>
        </p:pic>
        <p:pic>
          <p:nvPicPr>
            <p:cNvPr id="20" name="图片 19"/>
            <p:cNvPicPr>
              <a:picLocks noChangeAspect="1"/>
            </p:cNvPicPr>
            <p:nvPr/>
          </p:nvPicPr>
          <p:blipFill>
            <a:blip r:embed="rId11"/>
            <a:stretch>
              <a:fillRect/>
            </a:stretch>
          </p:blipFill>
          <p:spPr>
            <a:xfrm>
              <a:off x="5014040" y="6003651"/>
              <a:ext cx="171450" cy="200025"/>
            </a:xfrm>
            <a:prstGeom prst="rect">
              <a:avLst/>
            </a:prstGeom>
          </p:spPr>
        </p:pic>
        <p:pic>
          <p:nvPicPr>
            <p:cNvPr id="21" name="图片 20"/>
            <p:cNvPicPr>
              <a:picLocks noChangeAspect="1"/>
            </p:cNvPicPr>
            <p:nvPr/>
          </p:nvPicPr>
          <p:blipFill>
            <a:blip r:embed="rId12"/>
            <a:stretch>
              <a:fillRect/>
            </a:stretch>
          </p:blipFill>
          <p:spPr>
            <a:xfrm>
              <a:off x="4213090" y="4398834"/>
              <a:ext cx="108296" cy="174940"/>
            </a:xfrm>
            <a:prstGeom prst="rect">
              <a:avLst/>
            </a:prstGeom>
          </p:spPr>
        </p:pic>
        <p:pic>
          <p:nvPicPr>
            <p:cNvPr id="22" name="图片 21"/>
            <p:cNvPicPr>
              <a:picLocks noChangeAspect="1"/>
            </p:cNvPicPr>
            <p:nvPr/>
          </p:nvPicPr>
          <p:blipFill>
            <a:blip r:embed="rId12"/>
            <a:stretch>
              <a:fillRect/>
            </a:stretch>
          </p:blipFill>
          <p:spPr>
            <a:xfrm>
              <a:off x="4226344" y="4551234"/>
              <a:ext cx="108296" cy="174940"/>
            </a:xfrm>
            <a:prstGeom prst="rect">
              <a:avLst/>
            </a:prstGeom>
          </p:spPr>
        </p:pic>
        <p:pic>
          <p:nvPicPr>
            <p:cNvPr id="23" name="图片 22"/>
            <p:cNvPicPr>
              <a:picLocks noChangeAspect="1"/>
            </p:cNvPicPr>
            <p:nvPr/>
          </p:nvPicPr>
          <p:blipFill>
            <a:blip r:embed="rId12"/>
            <a:stretch>
              <a:fillRect/>
            </a:stretch>
          </p:blipFill>
          <p:spPr>
            <a:xfrm>
              <a:off x="4216405" y="4700319"/>
              <a:ext cx="108296" cy="174940"/>
            </a:xfrm>
            <a:prstGeom prst="rect">
              <a:avLst/>
            </a:prstGeom>
          </p:spPr>
        </p:pic>
        <p:pic>
          <p:nvPicPr>
            <p:cNvPr id="24" name="图片 23"/>
            <p:cNvPicPr>
              <a:picLocks noChangeAspect="1"/>
            </p:cNvPicPr>
            <p:nvPr/>
          </p:nvPicPr>
          <p:blipFill>
            <a:blip r:embed="rId12"/>
            <a:stretch>
              <a:fillRect/>
            </a:stretch>
          </p:blipFill>
          <p:spPr>
            <a:xfrm>
              <a:off x="4219720" y="4872597"/>
              <a:ext cx="108296" cy="174940"/>
            </a:xfrm>
            <a:prstGeom prst="rect">
              <a:avLst/>
            </a:prstGeom>
          </p:spPr>
        </p:pic>
        <p:pic>
          <p:nvPicPr>
            <p:cNvPr id="25" name="图片 24"/>
            <p:cNvPicPr>
              <a:picLocks noChangeAspect="1"/>
            </p:cNvPicPr>
            <p:nvPr/>
          </p:nvPicPr>
          <p:blipFill>
            <a:blip r:embed="rId12"/>
            <a:stretch>
              <a:fillRect/>
            </a:stretch>
          </p:blipFill>
          <p:spPr>
            <a:xfrm>
              <a:off x="4209781" y="5733428"/>
              <a:ext cx="108296" cy="174940"/>
            </a:xfrm>
            <a:prstGeom prst="rect">
              <a:avLst/>
            </a:prstGeom>
          </p:spPr>
        </p:pic>
        <p:pic>
          <p:nvPicPr>
            <p:cNvPr id="26" name="图片 25"/>
            <p:cNvPicPr>
              <a:picLocks noChangeAspect="1"/>
            </p:cNvPicPr>
            <p:nvPr/>
          </p:nvPicPr>
          <p:blipFill>
            <a:blip r:embed="rId12"/>
            <a:stretch>
              <a:fillRect/>
            </a:stretch>
          </p:blipFill>
          <p:spPr>
            <a:xfrm>
              <a:off x="4213096" y="5905706"/>
              <a:ext cx="108296" cy="174940"/>
            </a:xfrm>
            <a:prstGeom prst="rect">
              <a:avLst/>
            </a:prstGeom>
          </p:spPr>
        </p:pic>
        <p:pic>
          <p:nvPicPr>
            <p:cNvPr id="27" name="图片 26"/>
            <p:cNvPicPr>
              <a:picLocks noChangeAspect="1"/>
            </p:cNvPicPr>
            <p:nvPr/>
          </p:nvPicPr>
          <p:blipFill>
            <a:blip r:embed="rId12"/>
            <a:stretch>
              <a:fillRect/>
            </a:stretch>
          </p:blipFill>
          <p:spPr>
            <a:xfrm>
              <a:off x="4206472" y="6068045"/>
              <a:ext cx="108296" cy="174940"/>
            </a:xfrm>
            <a:prstGeom prst="rect">
              <a:avLst/>
            </a:prstGeom>
          </p:spPr>
        </p:pic>
        <p:pic>
          <p:nvPicPr>
            <p:cNvPr id="28" name="图片 27"/>
            <p:cNvPicPr>
              <a:picLocks noChangeAspect="1"/>
            </p:cNvPicPr>
            <p:nvPr/>
          </p:nvPicPr>
          <p:blipFill>
            <a:blip r:embed="rId12"/>
            <a:stretch>
              <a:fillRect/>
            </a:stretch>
          </p:blipFill>
          <p:spPr>
            <a:xfrm>
              <a:off x="4209787" y="6260201"/>
              <a:ext cx="108296" cy="174940"/>
            </a:xfrm>
            <a:prstGeom prst="rect">
              <a:avLst/>
            </a:prstGeom>
          </p:spPr>
        </p:pic>
      </p:grpSp>
      <p:pic>
        <p:nvPicPr>
          <p:cNvPr id="30" name="图片 29"/>
          <p:cNvPicPr>
            <a:picLocks noChangeAspect="1"/>
          </p:cNvPicPr>
          <p:nvPr/>
        </p:nvPicPr>
        <p:blipFill>
          <a:blip r:embed="rId13"/>
          <a:stretch>
            <a:fillRect/>
          </a:stretch>
        </p:blipFill>
        <p:spPr>
          <a:xfrm>
            <a:off x="6706596" y="3575689"/>
            <a:ext cx="6136853" cy="3282311"/>
          </a:xfrm>
          <a:prstGeom prst="rect">
            <a:avLst/>
          </a:prstGeom>
        </p:spPr>
      </p:pic>
      <p:cxnSp>
        <p:nvCxnSpPr>
          <p:cNvPr id="32" name="直接箭头连接符 31"/>
          <p:cNvCxnSpPr/>
          <p:nvPr/>
        </p:nvCxnSpPr>
        <p:spPr>
          <a:xfrm flipV="1">
            <a:off x="6546715" y="1459149"/>
            <a:ext cx="2217906" cy="589525"/>
          </a:xfrm>
          <a:prstGeom prst="straightConnector1">
            <a:avLst/>
          </a:prstGeom>
          <a:ln w="1905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33" name="矩形 32"/>
          <p:cNvSpPr/>
          <p:nvPr/>
        </p:nvSpPr>
        <p:spPr>
          <a:xfrm>
            <a:off x="5888251" y="3244334"/>
            <a:ext cx="1334020" cy="369332"/>
          </a:xfrm>
          <a:prstGeom prst="rect">
            <a:avLst/>
          </a:prstGeom>
        </p:spPr>
        <p:txBody>
          <a:bodyPr wrap="none">
            <a:spAutoFit/>
          </a:bodyPr>
          <a:lstStyle/>
          <a:p>
            <a:r>
              <a:rPr lang="zh-CN" altLang="en-US" b="1" dirty="0" smtClean="0">
                <a:solidFill>
                  <a:srgbClr val="0000CC"/>
                </a:solidFill>
                <a:latin typeface="Verdana" panose="020B0604030504040204" pitchFamily="34" charset="0"/>
              </a:rPr>
              <a:t>非或</a:t>
            </a:r>
            <a:r>
              <a:rPr lang="en-US" altLang="zh-CN" b="1" dirty="0" smtClean="0">
                <a:solidFill>
                  <a:srgbClr val="0000CC"/>
                </a:solidFill>
                <a:latin typeface="Verdana" panose="020B0604030504040204" pitchFamily="34" charset="0"/>
                <a:sym typeface="Wingdings" panose="05000000000000000000" pitchFamily="2" charset="2"/>
              </a:rPr>
              <a:t></a:t>
            </a:r>
            <a:r>
              <a:rPr lang="zh-CN" altLang="en-US" b="1" dirty="0" smtClean="0">
                <a:solidFill>
                  <a:srgbClr val="0000CC"/>
                </a:solidFill>
                <a:latin typeface="Verdana" panose="020B0604030504040204" pitchFamily="34" charset="0"/>
                <a:sym typeface="Wingdings" panose="05000000000000000000" pitchFamily="2" charset="2"/>
              </a:rPr>
              <a:t>与非</a:t>
            </a:r>
            <a:endParaRPr lang="zh-CN" altLang="en-US" dirty="0"/>
          </a:p>
        </p:txBody>
      </p:sp>
    </p:spTree>
    <p:extLst>
      <p:ext uri="{BB962C8B-B14F-4D97-AF65-F5344CB8AC3E}">
        <p14:creationId xmlns:p14="http://schemas.microsoft.com/office/powerpoint/2010/main" val="1129287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2" presetClass="entr" presetSubtype="2"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slide(fromRight)">
                                      <p:cBhvr>
                                        <p:cTn id="9" dur="2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9.2.3 </a:t>
            </a:r>
            <a:r>
              <a:rPr lang="zh-CN" altLang="en-US" sz="2400" b="1" spc="300" dirty="0" smtClean="0">
                <a:latin typeface="+mj-ea"/>
                <a:ea typeface="+mj-ea"/>
              </a:rPr>
              <a:t>译码器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3"/>
          <p:cNvSpPr>
            <a:spLocks noChangeArrowheads="1"/>
          </p:cNvSpPr>
          <p:nvPr/>
        </p:nvSpPr>
        <p:spPr bwMode="auto">
          <a:xfrm>
            <a:off x="3891632" y="278238"/>
            <a:ext cx="4395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例</a:t>
            </a:r>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用</a:t>
            </a:r>
            <a:r>
              <a:rPr lang="en-US" altLang="zh-CN" b="1" dirty="0">
                <a:solidFill>
                  <a:srgbClr val="0000CC"/>
                </a:solidFill>
                <a:latin typeface="Verdana" panose="020B0604030504040204" pitchFamily="34" charset="0"/>
              </a:rPr>
              <a:t>74138</a:t>
            </a:r>
            <a:r>
              <a:rPr lang="zh-CN" altLang="en-US" b="1" dirty="0">
                <a:solidFill>
                  <a:srgbClr val="0000CC"/>
                </a:solidFill>
                <a:latin typeface="Verdana" panose="020B0604030504040204" pitchFamily="34" charset="0"/>
              </a:rPr>
              <a:t>实现全加器。</a:t>
            </a:r>
          </a:p>
        </p:txBody>
      </p:sp>
      <p:graphicFrame>
        <p:nvGraphicFramePr>
          <p:cNvPr id="6" name="Object 4"/>
          <p:cNvGraphicFramePr>
            <a:graphicFrameLocks noChangeAspect="1"/>
          </p:cNvGraphicFramePr>
          <p:nvPr>
            <p:extLst/>
          </p:nvPr>
        </p:nvGraphicFramePr>
        <p:xfrm>
          <a:off x="975991" y="1099349"/>
          <a:ext cx="5659437" cy="949325"/>
        </p:xfrm>
        <a:graphic>
          <a:graphicData uri="http://schemas.openxmlformats.org/presentationml/2006/ole">
            <mc:AlternateContent xmlns:mc="http://schemas.openxmlformats.org/markup-compatibility/2006">
              <mc:Choice xmlns:v="urn:schemas-microsoft-com:vml" Requires="v">
                <p:oleObj spid="_x0000_s139272" name="公式" r:id="rId4" imgW="3000393" imgH="495328" progId="Equation.3">
                  <p:embed/>
                </p:oleObj>
              </mc:Choice>
              <mc:Fallback>
                <p:oleObj name="公式" r:id="rId4" imgW="3000393" imgH="495328" progId="Equation.3">
                  <p:embed/>
                  <p:pic>
                    <p:nvPicPr>
                      <p:cNvPr id="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991" y="1099349"/>
                        <a:ext cx="5659437"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p:cNvGraphicFramePr>
            <a:graphicFrameLocks noChangeAspect="1"/>
          </p:cNvGraphicFramePr>
          <p:nvPr>
            <p:extLst/>
          </p:nvPr>
        </p:nvGraphicFramePr>
        <p:xfrm>
          <a:off x="937061" y="2091673"/>
          <a:ext cx="5421312" cy="923925"/>
        </p:xfrm>
        <a:graphic>
          <a:graphicData uri="http://schemas.openxmlformats.org/presentationml/2006/ole">
            <mc:AlternateContent xmlns:mc="http://schemas.openxmlformats.org/markup-compatibility/2006">
              <mc:Choice xmlns:v="urn:schemas-microsoft-com:vml" Requires="v">
                <p:oleObj spid="_x0000_s139273" name="公式" r:id="rId6" imgW="2952883" imgH="495328" progId="Equation.3">
                  <p:embed/>
                </p:oleObj>
              </mc:Choice>
              <mc:Fallback>
                <p:oleObj name="公式" r:id="rId6" imgW="2952883" imgH="495328" progId="Equation.3">
                  <p:embed/>
                  <p:pic>
                    <p:nvPicPr>
                      <p:cNvPr id="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7061" y="2091673"/>
                        <a:ext cx="5421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Group 9"/>
          <p:cNvGraphicFramePr>
            <a:graphicFrameLocks noGrp="1"/>
          </p:cNvGraphicFramePr>
          <p:nvPr>
            <p:extLst/>
          </p:nvPr>
        </p:nvGraphicFramePr>
        <p:xfrm>
          <a:off x="8918491" y="276772"/>
          <a:ext cx="2830512" cy="3092452"/>
        </p:xfrm>
        <a:graphic>
          <a:graphicData uri="http://schemas.openxmlformats.org/drawingml/2006/table">
            <a:tbl>
              <a:tblPr/>
              <a:tblGrid>
                <a:gridCol w="549275">
                  <a:extLst>
                    <a:ext uri="{9D8B030D-6E8A-4147-A177-3AD203B41FA5}">
                      <a16:colId xmlns:a16="http://schemas.microsoft.com/office/drawing/2014/main" val="20000"/>
                    </a:ext>
                  </a:extLst>
                </a:gridCol>
                <a:gridCol w="547687">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tblGrid>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A</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B</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S</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30" name="图片 29"/>
          <p:cNvPicPr>
            <a:picLocks noChangeAspect="1"/>
          </p:cNvPicPr>
          <p:nvPr/>
        </p:nvPicPr>
        <p:blipFill>
          <a:blip r:embed="rId8"/>
          <a:stretch>
            <a:fillRect/>
          </a:stretch>
        </p:blipFill>
        <p:spPr>
          <a:xfrm>
            <a:off x="6706596" y="3575689"/>
            <a:ext cx="6136853" cy="3282311"/>
          </a:xfrm>
          <a:prstGeom prst="rect">
            <a:avLst/>
          </a:prstGeom>
        </p:spPr>
      </p:pic>
      <p:cxnSp>
        <p:nvCxnSpPr>
          <p:cNvPr id="32" name="直接箭头连接符 31"/>
          <p:cNvCxnSpPr/>
          <p:nvPr/>
        </p:nvCxnSpPr>
        <p:spPr>
          <a:xfrm flipV="1">
            <a:off x="6546715" y="1459149"/>
            <a:ext cx="2217906" cy="589525"/>
          </a:xfrm>
          <a:prstGeom prst="straightConnector1">
            <a:avLst/>
          </a:prstGeom>
          <a:ln w="1905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33" name="矩形 32"/>
          <p:cNvSpPr/>
          <p:nvPr/>
        </p:nvSpPr>
        <p:spPr>
          <a:xfrm>
            <a:off x="5888251" y="3244334"/>
            <a:ext cx="1334020" cy="369332"/>
          </a:xfrm>
          <a:prstGeom prst="rect">
            <a:avLst/>
          </a:prstGeom>
        </p:spPr>
        <p:txBody>
          <a:bodyPr wrap="none">
            <a:spAutoFit/>
          </a:bodyPr>
          <a:lstStyle/>
          <a:p>
            <a:r>
              <a:rPr lang="zh-CN" altLang="en-US" b="1" dirty="0" smtClean="0">
                <a:solidFill>
                  <a:srgbClr val="0000CC"/>
                </a:solidFill>
                <a:latin typeface="Verdana" panose="020B0604030504040204" pitchFamily="34" charset="0"/>
              </a:rPr>
              <a:t>非或</a:t>
            </a:r>
            <a:r>
              <a:rPr lang="en-US" altLang="zh-CN" b="1" dirty="0" smtClean="0">
                <a:solidFill>
                  <a:srgbClr val="0000CC"/>
                </a:solidFill>
                <a:latin typeface="Verdana" panose="020B0604030504040204" pitchFamily="34" charset="0"/>
                <a:sym typeface="Wingdings" panose="05000000000000000000" pitchFamily="2" charset="2"/>
              </a:rPr>
              <a:t></a:t>
            </a:r>
            <a:r>
              <a:rPr lang="zh-CN" altLang="en-US" b="1" dirty="0" smtClean="0">
                <a:solidFill>
                  <a:srgbClr val="0000CC"/>
                </a:solidFill>
                <a:latin typeface="Verdana" panose="020B0604030504040204" pitchFamily="34" charset="0"/>
                <a:sym typeface="Wingdings" panose="05000000000000000000" pitchFamily="2" charset="2"/>
              </a:rPr>
              <a:t>与非</a:t>
            </a:r>
            <a:endParaRPr lang="zh-CN" altLang="en-US" dirty="0"/>
          </a:p>
        </p:txBody>
      </p:sp>
      <p:graphicFrame>
        <p:nvGraphicFramePr>
          <p:cNvPr id="35" name="Object 8"/>
          <p:cNvGraphicFramePr>
            <a:graphicFrameLocks noChangeAspect="1"/>
          </p:cNvGraphicFramePr>
          <p:nvPr>
            <p:extLst>
              <p:ext uri="{D42A27DB-BD31-4B8C-83A1-F6EECF244321}">
                <p14:modId xmlns:p14="http://schemas.microsoft.com/office/powerpoint/2010/main" val="1427136327"/>
              </p:ext>
            </p:extLst>
          </p:nvPr>
        </p:nvGraphicFramePr>
        <p:xfrm>
          <a:off x="11507" y="3288483"/>
          <a:ext cx="5878198" cy="3089779"/>
        </p:xfrm>
        <a:graphic>
          <a:graphicData uri="http://schemas.openxmlformats.org/presentationml/2006/ole">
            <mc:AlternateContent xmlns:mc="http://schemas.openxmlformats.org/markup-compatibility/2006">
              <mc:Choice xmlns:v="urn:schemas-microsoft-com:vml" Requires="v">
                <p:oleObj spid="_x0000_s139274" name="Visio" r:id="rId9" imgW="2017754" imgH="1103354" progId="Visio.Drawing.6">
                  <p:embed/>
                </p:oleObj>
              </mc:Choice>
              <mc:Fallback>
                <p:oleObj name="Visio" r:id="rId9" imgW="2017754" imgH="1103354" progId="Visio.Drawing.6">
                  <p:embed/>
                  <p:pic>
                    <p:nvPicPr>
                      <p:cNvPr id="1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07" y="3288483"/>
                        <a:ext cx="5878198" cy="308977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95509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2" presetClass="entr" presetSubtype="2"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slide(fromRight)">
                                      <p:cBhvr>
                                        <p:cTn id="9" dur="2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9.2.3 </a:t>
            </a:r>
            <a:r>
              <a:rPr lang="zh-CN" altLang="en-US" sz="2400" b="1" spc="300" dirty="0" smtClean="0">
                <a:latin typeface="+mj-ea"/>
                <a:ea typeface="+mj-ea"/>
              </a:rPr>
              <a:t>译码器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45523" y="1053645"/>
            <a:ext cx="4953187" cy="461665"/>
          </a:xfrm>
          <a:prstGeom prst="rect">
            <a:avLst/>
          </a:prstGeom>
        </p:spPr>
        <p:txBody>
          <a:bodyPr wrap="square">
            <a:spAutoFit/>
          </a:bodyPr>
          <a:lstStyle/>
          <a:p>
            <a:r>
              <a:rPr lang="en-US" altLang="zh-CN" sz="2400" dirty="0" smtClean="0">
                <a:solidFill>
                  <a:srgbClr val="FF0000"/>
                </a:solidFill>
                <a:latin typeface="+mn-ea"/>
              </a:rPr>
              <a:t>4-16</a:t>
            </a:r>
            <a:r>
              <a:rPr lang="zh-CN" altLang="en-US" sz="2400" dirty="0" smtClean="0">
                <a:solidFill>
                  <a:srgbClr val="FF0000"/>
                </a:solidFill>
                <a:latin typeface="+mn-ea"/>
              </a:rPr>
              <a:t>译码器实现存储器的译码功能</a:t>
            </a:r>
            <a:endParaRPr lang="zh-CN" altLang="en-US" sz="2400" dirty="0">
              <a:solidFill>
                <a:srgbClr val="FF0000"/>
              </a:solidFill>
            </a:endParaRPr>
          </a:p>
        </p:txBody>
      </p:sp>
      <p:sp>
        <p:nvSpPr>
          <p:cNvPr id="7" name="Text Box 7"/>
          <p:cNvSpPr txBox="1">
            <a:spLocks noChangeArrowheads="1"/>
          </p:cNvSpPr>
          <p:nvPr/>
        </p:nvSpPr>
        <p:spPr bwMode="auto">
          <a:xfrm>
            <a:off x="6384008" y="2364457"/>
            <a:ext cx="5154386"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spcBef>
                <a:spcPct val="50000"/>
              </a:spcBef>
            </a:pPr>
            <a:r>
              <a:rPr lang="en-US" altLang="zh-CN" sz="2000" dirty="0">
                <a:solidFill>
                  <a:srgbClr val="0000CC"/>
                </a:solidFill>
                <a:latin typeface="+mn-ea"/>
                <a:ea typeface="+mn-ea"/>
              </a:rPr>
              <a:t>      </a:t>
            </a:r>
            <a:r>
              <a:rPr lang="en-US" altLang="zh-CN" sz="2000" dirty="0" smtClean="0">
                <a:solidFill>
                  <a:srgbClr val="0000CC"/>
                </a:solidFill>
                <a:latin typeface="+mn-ea"/>
                <a:ea typeface="+mn-ea"/>
              </a:rPr>
              <a:t> </a:t>
            </a:r>
            <a:r>
              <a:rPr lang="zh-CN" altLang="en-US" sz="2000" dirty="0" smtClean="0">
                <a:solidFill>
                  <a:srgbClr val="0000CC"/>
                </a:solidFill>
                <a:latin typeface="+mn-ea"/>
                <a:ea typeface="+mn-ea"/>
              </a:rPr>
              <a:t>实现</a:t>
            </a:r>
            <a:r>
              <a:rPr lang="zh-CN" altLang="en-US" sz="2000" dirty="0">
                <a:solidFill>
                  <a:srgbClr val="0000CC"/>
                </a:solidFill>
                <a:latin typeface="+mn-ea"/>
                <a:ea typeface="+mn-ea"/>
              </a:rPr>
              <a:t>计算机</a:t>
            </a:r>
            <a:r>
              <a:rPr lang="zh-CN" altLang="en-US" sz="2000" dirty="0" smtClean="0">
                <a:solidFill>
                  <a:srgbClr val="0000CC"/>
                </a:solidFill>
                <a:latin typeface="+mn-ea"/>
                <a:ea typeface="+mn-ea"/>
              </a:rPr>
              <a:t>系统</a:t>
            </a:r>
            <a:r>
              <a:rPr lang="zh-CN" altLang="en-US" sz="2000" dirty="0">
                <a:solidFill>
                  <a:srgbClr val="0000CC"/>
                </a:solidFill>
                <a:latin typeface="+mn-ea"/>
                <a:ea typeface="+mn-ea"/>
              </a:rPr>
              <a:t>中存储器或输入</a:t>
            </a:r>
            <a:r>
              <a:rPr lang="en-US" altLang="zh-CN" sz="2000" dirty="0">
                <a:solidFill>
                  <a:srgbClr val="0000CC"/>
                </a:solidFill>
                <a:latin typeface="+mn-ea"/>
                <a:ea typeface="+mn-ea"/>
              </a:rPr>
              <a:t>/</a:t>
            </a:r>
            <a:r>
              <a:rPr lang="zh-CN" altLang="en-US" sz="2000" dirty="0">
                <a:solidFill>
                  <a:srgbClr val="0000CC"/>
                </a:solidFill>
                <a:latin typeface="+mn-ea"/>
                <a:ea typeface="+mn-ea"/>
              </a:rPr>
              <a:t>输出接口芯片的地址译码是译码器的一个典型用途。</a:t>
            </a:r>
          </a:p>
          <a:p>
            <a:pPr eaLnBrk="1" hangingPunct="1">
              <a:spcBef>
                <a:spcPct val="50000"/>
              </a:spcBef>
            </a:pPr>
            <a:r>
              <a:rPr lang="zh-CN" altLang="en-US" sz="2000" dirty="0" smtClean="0">
                <a:solidFill>
                  <a:srgbClr val="0000CC"/>
                </a:solidFill>
                <a:latin typeface="+mn-ea"/>
                <a:ea typeface="+mn-ea"/>
              </a:rPr>
              <a:t>    用</a:t>
            </a:r>
            <a:r>
              <a:rPr lang="en-US" altLang="zh-CN" sz="2000" dirty="0">
                <a:solidFill>
                  <a:srgbClr val="0000CC"/>
                </a:solidFill>
                <a:latin typeface="+mn-ea"/>
                <a:ea typeface="+mn-ea"/>
              </a:rPr>
              <a:t>1</a:t>
            </a:r>
            <a:r>
              <a:rPr lang="zh-CN" altLang="en-US" sz="2000" dirty="0">
                <a:solidFill>
                  <a:srgbClr val="0000CC"/>
                </a:solidFill>
                <a:latin typeface="+mn-ea"/>
                <a:ea typeface="+mn-ea"/>
              </a:rPr>
              <a:t>片</a:t>
            </a:r>
            <a:r>
              <a:rPr lang="en-US" altLang="zh-CN" sz="2000" dirty="0">
                <a:solidFill>
                  <a:srgbClr val="0000CC"/>
                </a:solidFill>
                <a:latin typeface="+mn-ea"/>
                <a:ea typeface="+mn-ea"/>
              </a:rPr>
              <a:t>4-16</a:t>
            </a:r>
            <a:r>
              <a:rPr lang="zh-CN" altLang="en-US" sz="2000" dirty="0">
                <a:solidFill>
                  <a:srgbClr val="0000CC"/>
                </a:solidFill>
                <a:latin typeface="+mn-ea"/>
                <a:ea typeface="+mn-ea"/>
              </a:rPr>
              <a:t>译码器，可以实现</a:t>
            </a:r>
            <a:r>
              <a:rPr lang="en-US" altLang="zh-CN" sz="2000" dirty="0">
                <a:solidFill>
                  <a:srgbClr val="0000CC"/>
                </a:solidFill>
                <a:latin typeface="+mn-ea"/>
                <a:ea typeface="+mn-ea"/>
              </a:rPr>
              <a:t>16</a:t>
            </a:r>
            <a:r>
              <a:rPr lang="zh-CN" altLang="en-US" sz="2000" dirty="0">
                <a:solidFill>
                  <a:srgbClr val="0000CC"/>
                </a:solidFill>
                <a:latin typeface="+mn-ea"/>
                <a:ea typeface="+mn-ea"/>
              </a:rPr>
              <a:t>个存储单元的存储的访问控制，地址信号加载在译码器的输入端，译码器的输出为单元选择线，连接到存储器的单元控制端，当单元选择线为低电平时，该单元选中，可以对选中的单元进行读写操作。</a:t>
            </a:r>
            <a:r>
              <a:rPr lang="en-US" altLang="zh-CN" sz="2000" dirty="0">
                <a:solidFill>
                  <a:srgbClr val="0000CC"/>
                </a:solidFill>
                <a:latin typeface="+mn-ea"/>
                <a:ea typeface="+mn-ea"/>
              </a:rPr>
              <a:t>n</a:t>
            </a:r>
            <a:r>
              <a:rPr lang="zh-CN" altLang="en-US" sz="2000" dirty="0">
                <a:solidFill>
                  <a:srgbClr val="0000CC"/>
                </a:solidFill>
                <a:latin typeface="+mn-ea"/>
                <a:ea typeface="+mn-ea"/>
              </a:rPr>
              <a:t>位地址线可以产生</a:t>
            </a:r>
            <a:r>
              <a:rPr lang="en-US" altLang="zh-CN" sz="2000" dirty="0">
                <a:solidFill>
                  <a:srgbClr val="0000CC"/>
                </a:solidFill>
                <a:latin typeface="+mn-ea"/>
                <a:ea typeface="+mn-ea"/>
              </a:rPr>
              <a:t>2</a:t>
            </a:r>
            <a:r>
              <a:rPr lang="en-US" altLang="zh-CN" sz="2000" baseline="30000" dirty="0">
                <a:solidFill>
                  <a:srgbClr val="0000CC"/>
                </a:solidFill>
                <a:latin typeface="+mn-ea"/>
                <a:ea typeface="+mn-ea"/>
              </a:rPr>
              <a:t>n</a:t>
            </a:r>
            <a:r>
              <a:rPr lang="zh-CN" altLang="en-US" sz="2000" dirty="0">
                <a:solidFill>
                  <a:srgbClr val="0000CC"/>
                </a:solidFill>
                <a:latin typeface="+mn-ea"/>
                <a:ea typeface="+mn-ea"/>
              </a:rPr>
              <a:t>根单元选择线，也就可以对</a:t>
            </a:r>
            <a:r>
              <a:rPr lang="en-US" altLang="zh-CN" sz="2000" dirty="0">
                <a:solidFill>
                  <a:srgbClr val="0000CC"/>
                </a:solidFill>
                <a:latin typeface="+mn-ea"/>
                <a:ea typeface="+mn-ea"/>
              </a:rPr>
              <a:t>2</a:t>
            </a:r>
            <a:r>
              <a:rPr lang="en-US" altLang="zh-CN" sz="2000" baseline="30000" dirty="0">
                <a:solidFill>
                  <a:srgbClr val="0000CC"/>
                </a:solidFill>
                <a:latin typeface="+mn-ea"/>
                <a:ea typeface="+mn-ea"/>
              </a:rPr>
              <a:t>n</a:t>
            </a:r>
            <a:r>
              <a:rPr lang="zh-CN" altLang="en-US" sz="2000" dirty="0">
                <a:solidFill>
                  <a:srgbClr val="0000CC"/>
                </a:solidFill>
                <a:latin typeface="+mn-ea"/>
                <a:ea typeface="+mn-ea"/>
              </a:rPr>
              <a:t>个存储单元进行访问控制</a:t>
            </a:r>
            <a:r>
              <a:rPr lang="zh-CN" altLang="en-US" sz="2000" dirty="0" smtClean="0">
                <a:solidFill>
                  <a:srgbClr val="0000CC"/>
                </a:solidFill>
                <a:latin typeface="+mn-ea"/>
                <a:ea typeface="+mn-ea"/>
              </a:rPr>
              <a:t>。</a:t>
            </a:r>
            <a:endParaRPr lang="zh-CN" altLang="en-US" sz="2000" dirty="0">
              <a:solidFill>
                <a:srgbClr val="0000CC"/>
              </a:solidFill>
              <a:latin typeface="+mn-ea"/>
              <a:ea typeface="+mn-ea"/>
            </a:endParaRPr>
          </a:p>
        </p:txBody>
      </p:sp>
      <p:grpSp>
        <p:nvGrpSpPr>
          <p:cNvPr id="81" name="组合 80"/>
          <p:cNvGrpSpPr/>
          <p:nvPr/>
        </p:nvGrpSpPr>
        <p:grpSpPr>
          <a:xfrm>
            <a:off x="656385" y="1885091"/>
            <a:ext cx="5586708" cy="3187338"/>
            <a:chOff x="646860" y="1742216"/>
            <a:chExt cx="5586708" cy="3187338"/>
          </a:xfrm>
        </p:grpSpPr>
        <p:sp>
          <p:nvSpPr>
            <p:cNvPr id="8" name="矩形 7"/>
            <p:cNvSpPr/>
            <p:nvPr/>
          </p:nvSpPr>
          <p:spPr>
            <a:xfrm>
              <a:off x="1492140" y="2539086"/>
              <a:ext cx="1329718" cy="1926367"/>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9" name="矩形 8"/>
            <p:cNvSpPr/>
            <p:nvPr/>
          </p:nvSpPr>
          <p:spPr>
            <a:xfrm>
              <a:off x="3763391" y="2224454"/>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0" name="矩形 9"/>
            <p:cNvSpPr/>
            <p:nvPr/>
          </p:nvSpPr>
          <p:spPr>
            <a:xfrm>
              <a:off x="3763391" y="2635045"/>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1" name="矩形 10"/>
            <p:cNvSpPr/>
            <p:nvPr/>
          </p:nvSpPr>
          <p:spPr>
            <a:xfrm>
              <a:off x="3763391" y="3043272"/>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2" name="矩形 11"/>
            <p:cNvSpPr/>
            <p:nvPr/>
          </p:nvSpPr>
          <p:spPr>
            <a:xfrm>
              <a:off x="3763391" y="3451499"/>
              <a:ext cx="1231396" cy="609224"/>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a:t>
              </a:r>
              <a:endParaRPr lang="zh-CN" altLang="en-US" dirty="0"/>
            </a:p>
          </p:txBody>
        </p:sp>
        <p:sp>
          <p:nvSpPr>
            <p:cNvPr id="13" name="矩形 12"/>
            <p:cNvSpPr/>
            <p:nvPr/>
          </p:nvSpPr>
          <p:spPr>
            <a:xfrm>
              <a:off x="3763391" y="4055995"/>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4" name="矩形 13"/>
            <p:cNvSpPr/>
            <p:nvPr/>
          </p:nvSpPr>
          <p:spPr>
            <a:xfrm>
              <a:off x="3763391" y="4465453"/>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5" name="文本框 14"/>
            <p:cNvSpPr txBox="1"/>
            <p:nvPr/>
          </p:nvSpPr>
          <p:spPr>
            <a:xfrm>
              <a:off x="3926805" y="1742216"/>
              <a:ext cx="904568" cy="362343"/>
            </a:xfrm>
            <a:prstGeom prst="rect">
              <a:avLst/>
            </a:prstGeom>
            <a:noFill/>
          </p:spPr>
          <p:txBody>
            <a:bodyPr wrap="square" rtlCol="0" anchor="ctr">
              <a:spAutoFit/>
            </a:bodyPr>
            <a:lstStyle/>
            <a:p>
              <a:pPr algn="ctr">
                <a:lnSpc>
                  <a:spcPct val="120000"/>
                </a:lnSpc>
              </a:pPr>
              <a:r>
                <a:rPr lang="zh-CN" altLang="en-US" sz="1400" dirty="0" smtClean="0">
                  <a:solidFill>
                    <a:schemeClr val="tx1">
                      <a:lumMod val="75000"/>
                      <a:lumOff val="25000"/>
                    </a:schemeClr>
                  </a:solidFill>
                </a:rPr>
                <a:t>存储器</a:t>
              </a:r>
            </a:p>
          </p:txBody>
        </p:sp>
        <p:sp>
          <p:nvSpPr>
            <p:cNvPr id="16" name="文本框 15"/>
            <p:cNvSpPr txBox="1"/>
            <p:nvPr/>
          </p:nvSpPr>
          <p:spPr>
            <a:xfrm>
              <a:off x="5129989" y="1808114"/>
              <a:ext cx="719826" cy="313932"/>
            </a:xfrm>
            <a:prstGeom prst="rect">
              <a:avLst/>
            </a:prstGeom>
            <a:noFill/>
          </p:spPr>
          <p:txBody>
            <a:bodyPr wrap="square" lIns="0" rIns="0" rtlCol="0" anchor="ctr">
              <a:spAutoFit/>
            </a:bodyPr>
            <a:lstStyle/>
            <a:p>
              <a:pPr>
                <a:lnSpc>
                  <a:spcPct val="120000"/>
                </a:lnSpc>
              </a:pPr>
              <a:r>
                <a:rPr lang="zh-CN" altLang="en-US" sz="1200" dirty="0" smtClean="0">
                  <a:solidFill>
                    <a:schemeClr val="tx1">
                      <a:lumMod val="75000"/>
                      <a:lumOff val="25000"/>
                    </a:schemeClr>
                  </a:solidFill>
                </a:rPr>
                <a:t>单元地址</a:t>
              </a:r>
            </a:p>
          </p:txBody>
        </p:sp>
        <p:sp>
          <p:nvSpPr>
            <p:cNvPr id="19" name="矩形 18"/>
            <p:cNvSpPr/>
            <p:nvPr/>
          </p:nvSpPr>
          <p:spPr>
            <a:xfrm>
              <a:off x="5002172" y="2224454"/>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0000</a:t>
              </a:r>
              <a:endParaRPr lang="zh-CN" altLang="en-US" dirty="0"/>
            </a:p>
          </p:txBody>
        </p:sp>
        <p:sp>
          <p:nvSpPr>
            <p:cNvPr id="20" name="矩形 19"/>
            <p:cNvSpPr/>
            <p:nvPr/>
          </p:nvSpPr>
          <p:spPr>
            <a:xfrm>
              <a:off x="5002172" y="2635045"/>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0001</a:t>
              </a:r>
              <a:endParaRPr lang="zh-CN" altLang="en-US" dirty="0"/>
            </a:p>
          </p:txBody>
        </p:sp>
        <p:sp>
          <p:nvSpPr>
            <p:cNvPr id="21" name="矩形 20"/>
            <p:cNvSpPr/>
            <p:nvPr/>
          </p:nvSpPr>
          <p:spPr>
            <a:xfrm>
              <a:off x="5002172" y="3043272"/>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0010</a:t>
              </a:r>
              <a:endParaRPr lang="zh-CN" altLang="en-US" dirty="0"/>
            </a:p>
          </p:txBody>
        </p:sp>
        <p:sp>
          <p:nvSpPr>
            <p:cNvPr id="22" name="矩形 21"/>
            <p:cNvSpPr/>
            <p:nvPr/>
          </p:nvSpPr>
          <p:spPr>
            <a:xfrm>
              <a:off x="5002172" y="3451499"/>
              <a:ext cx="1231396" cy="609224"/>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a:t>
              </a:r>
              <a:endParaRPr lang="zh-CN" altLang="en-US" dirty="0"/>
            </a:p>
          </p:txBody>
        </p:sp>
        <p:sp>
          <p:nvSpPr>
            <p:cNvPr id="23" name="矩形 22"/>
            <p:cNvSpPr/>
            <p:nvPr/>
          </p:nvSpPr>
          <p:spPr>
            <a:xfrm>
              <a:off x="5002172" y="4055995"/>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1110</a:t>
              </a:r>
              <a:endParaRPr lang="zh-CN" altLang="en-US" dirty="0"/>
            </a:p>
          </p:txBody>
        </p:sp>
        <p:sp>
          <p:nvSpPr>
            <p:cNvPr id="24" name="矩形 23"/>
            <p:cNvSpPr/>
            <p:nvPr/>
          </p:nvSpPr>
          <p:spPr>
            <a:xfrm>
              <a:off x="5002172" y="4465453"/>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1111</a:t>
              </a:r>
              <a:endParaRPr lang="zh-CN" altLang="en-US" dirty="0"/>
            </a:p>
          </p:txBody>
        </p:sp>
        <p:sp>
          <p:nvSpPr>
            <p:cNvPr id="30" name="矩形 29"/>
            <p:cNvSpPr/>
            <p:nvPr/>
          </p:nvSpPr>
          <p:spPr>
            <a:xfrm>
              <a:off x="2748864" y="3462941"/>
              <a:ext cx="458382" cy="357594"/>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vert="eaVert" rtlCol="0" anchor="ctr"/>
            <a:lstStyle/>
            <a:p>
              <a:r>
                <a:rPr lang="en-US" altLang="zh-CN" dirty="0" smtClean="0"/>
                <a:t>…</a:t>
              </a:r>
              <a:endParaRPr lang="zh-CN" altLang="en-US" dirty="0"/>
            </a:p>
          </p:txBody>
        </p:sp>
        <p:cxnSp>
          <p:nvCxnSpPr>
            <p:cNvPr id="32" name="直接连接符 31"/>
            <p:cNvCxnSpPr>
              <a:stCxn id="25" idx="2"/>
            </p:cNvCxnSpPr>
            <p:nvPr/>
          </p:nvCxnSpPr>
          <p:spPr>
            <a:xfrm>
              <a:off x="2821858" y="2772697"/>
              <a:ext cx="500258"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nvGrpSpPr>
            <p:cNvPr id="33" name="组合 32"/>
            <p:cNvGrpSpPr/>
            <p:nvPr/>
          </p:nvGrpSpPr>
          <p:grpSpPr>
            <a:xfrm>
              <a:off x="2821858" y="2703871"/>
              <a:ext cx="127819" cy="1642172"/>
              <a:chOff x="2821858" y="2703871"/>
              <a:chExt cx="127819" cy="1642172"/>
            </a:xfrm>
          </p:grpSpPr>
          <p:sp>
            <p:nvSpPr>
              <p:cNvPr id="25" name="椭圆 24"/>
              <p:cNvSpPr/>
              <p:nvPr/>
            </p:nvSpPr>
            <p:spPr>
              <a:xfrm>
                <a:off x="2821858" y="2703871"/>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6" name="椭圆 25"/>
              <p:cNvSpPr/>
              <p:nvPr/>
            </p:nvSpPr>
            <p:spPr>
              <a:xfrm>
                <a:off x="2821858" y="2937433"/>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7" name="椭圆 26"/>
              <p:cNvSpPr/>
              <p:nvPr/>
            </p:nvSpPr>
            <p:spPr>
              <a:xfrm>
                <a:off x="2821858" y="3170995"/>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8" name="椭圆 27"/>
              <p:cNvSpPr/>
              <p:nvPr/>
            </p:nvSpPr>
            <p:spPr>
              <a:xfrm>
                <a:off x="2821858" y="3974829"/>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9" name="椭圆 28"/>
              <p:cNvSpPr/>
              <p:nvPr/>
            </p:nvSpPr>
            <p:spPr>
              <a:xfrm>
                <a:off x="2821858" y="4208391"/>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cxnSp>
          <p:nvCxnSpPr>
            <p:cNvPr id="35" name="直接连接符 34"/>
            <p:cNvCxnSpPr/>
            <p:nvPr/>
          </p:nvCxnSpPr>
          <p:spPr>
            <a:xfrm flipV="1">
              <a:off x="3322116" y="2429749"/>
              <a:ext cx="0" cy="34294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7" name="直接连接符 36"/>
            <p:cNvCxnSpPr>
              <a:endCxn id="9" idx="1"/>
            </p:cNvCxnSpPr>
            <p:nvPr/>
          </p:nvCxnSpPr>
          <p:spPr>
            <a:xfrm>
              <a:off x="3322116" y="2429749"/>
              <a:ext cx="44127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9" name="直接连接符 38"/>
            <p:cNvCxnSpPr>
              <a:stCxn id="26" idx="6"/>
            </p:cNvCxnSpPr>
            <p:nvPr/>
          </p:nvCxnSpPr>
          <p:spPr>
            <a:xfrm>
              <a:off x="2949677" y="3006259"/>
              <a:ext cx="52035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1" name="直接连接符 40"/>
            <p:cNvCxnSpPr/>
            <p:nvPr/>
          </p:nvCxnSpPr>
          <p:spPr>
            <a:xfrm flipV="1">
              <a:off x="3470031" y="2840340"/>
              <a:ext cx="0" cy="16591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直接连接符 42"/>
            <p:cNvCxnSpPr>
              <a:endCxn id="10" idx="1"/>
            </p:cNvCxnSpPr>
            <p:nvPr/>
          </p:nvCxnSpPr>
          <p:spPr>
            <a:xfrm>
              <a:off x="3470031" y="2840340"/>
              <a:ext cx="293360"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5" name="直接连接符 44"/>
            <p:cNvCxnSpPr>
              <a:stCxn id="27" idx="6"/>
              <a:endCxn id="11" idx="1"/>
            </p:cNvCxnSpPr>
            <p:nvPr/>
          </p:nvCxnSpPr>
          <p:spPr>
            <a:xfrm>
              <a:off x="2949677" y="3239821"/>
              <a:ext cx="81371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7" name="直接连接符 46"/>
            <p:cNvCxnSpPr>
              <a:stCxn id="28" idx="6"/>
            </p:cNvCxnSpPr>
            <p:nvPr/>
          </p:nvCxnSpPr>
          <p:spPr>
            <a:xfrm>
              <a:off x="2949677" y="4043655"/>
              <a:ext cx="40685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接连接符 48"/>
            <p:cNvCxnSpPr/>
            <p:nvPr/>
          </p:nvCxnSpPr>
          <p:spPr>
            <a:xfrm>
              <a:off x="3356534" y="4043655"/>
              <a:ext cx="0" cy="16473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1" name="直接连接符 50"/>
            <p:cNvCxnSpPr>
              <a:endCxn id="13" idx="1"/>
            </p:cNvCxnSpPr>
            <p:nvPr/>
          </p:nvCxnSpPr>
          <p:spPr>
            <a:xfrm>
              <a:off x="3356534" y="4208391"/>
              <a:ext cx="40685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3" name="直接连接符 52"/>
            <p:cNvCxnSpPr>
              <a:stCxn id="29" idx="6"/>
            </p:cNvCxnSpPr>
            <p:nvPr/>
          </p:nvCxnSpPr>
          <p:spPr>
            <a:xfrm>
              <a:off x="2949677" y="4277217"/>
              <a:ext cx="25756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5" name="直接连接符 54"/>
            <p:cNvCxnSpPr/>
            <p:nvPr/>
          </p:nvCxnSpPr>
          <p:spPr>
            <a:xfrm>
              <a:off x="3207246" y="4277217"/>
              <a:ext cx="0" cy="39353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7" name="直接连接符 56"/>
            <p:cNvCxnSpPr>
              <a:endCxn id="14" idx="1"/>
            </p:cNvCxnSpPr>
            <p:nvPr/>
          </p:nvCxnSpPr>
          <p:spPr>
            <a:xfrm>
              <a:off x="3207246" y="4670748"/>
              <a:ext cx="55614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9" name="直接连接符 58"/>
            <p:cNvCxnSpPr/>
            <p:nvPr/>
          </p:nvCxnSpPr>
          <p:spPr>
            <a:xfrm flipH="1">
              <a:off x="979166" y="2772697"/>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0" name="直接连接符 59"/>
            <p:cNvCxnSpPr/>
            <p:nvPr/>
          </p:nvCxnSpPr>
          <p:spPr>
            <a:xfrm flipH="1">
              <a:off x="979166" y="2993487"/>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1" name="直接连接符 60"/>
            <p:cNvCxnSpPr/>
            <p:nvPr/>
          </p:nvCxnSpPr>
          <p:spPr>
            <a:xfrm flipH="1">
              <a:off x="979166" y="3214277"/>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2" name="直接连接符 61"/>
            <p:cNvCxnSpPr/>
            <p:nvPr/>
          </p:nvCxnSpPr>
          <p:spPr>
            <a:xfrm flipH="1">
              <a:off x="979166" y="3435067"/>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63" name="矩形 62"/>
            <p:cNvSpPr/>
            <p:nvPr/>
          </p:nvSpPr>
          <p:spPr>
            <a:xfrm>
              <a:off x="646860" y="2932146"/>
              <a:ext cx="251011" cy="32833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vert="horz" lIns="0" tIns="0" rIns="0" bIns="0" rtlCol="0" anchor="ctr"/>
            <a:lstStyle/>
            <a:p>
              <a:pPr algn="ctr"/>
              <a:r>
                <a:rPr lang="en-US" altLang="zh-CN" sz="1400" dirty="0" smtClean="0"/>
                <a:t>4</a:t>
              </a:r>
              <a:r>
                <a:rPr lang="zh-CN" altLang="en-US" sz="1400" dirty="0" smtClean="0"/>
                <a:t>位地址</a:t>
              </a:r>
              <a:endParaRPr lang="zh-CN" altLang="en-US" sz="1400" baseline="-25000" dirty="0"/>
            </a:p>
          </p:txBody>
        </p:sp>
        <p:sp>
          <p:nvSpPr>
            <p:cNvPr id="64" name="矩形 63"/>
            <p:cNvSpPr/>
            <p:nvPr/>
          </p:nvSpPr>
          <p:spPr>
            <a:xfrm>
              <a:off x="1567319" y="2586781"/>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3</a:t>
              </a:r>
              <a:endParaRPr lang="zh-CN" altLang="en-US" sz="1600" baseline="-25000" dirty="0"/>
            </a:p>
          </p:txBody>
        </p:sp>
        <p:sp>
          <p:nvSpPr>
            <p:cNvPr id="65" name="矩形 64"/>
            <p:cNvSpPr/>
            <p:nvPr/>
          </p:nvSpPr>
          <p:spPr>
            <a:xfrm>
              <a:off x="1567319" y="2808409"/>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2</a:t>
              </a:r>
              <a:endParaRPr lang="zh-CN" altLang="en-US" sz="1600" baseline="-25000" dirty="0"/>
            </a:p>
          </p:txBody>
        </p:sp>
        <p:sp>
          <p:nvSpPr>
            <p:cNvPr id="66" name="矩形 65"/>
            <p:cNvSpPr/>
            <p:nvPr/>
          </p:nvSpPr>
          <p:spPr>
            <a:xfrm>
              <a:off x="1567319" y="3030037"/>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1</a:t>
              </a:r>
              <a:endParaRPr lang="zh-CN" altLang="en-US" sz="1600" baseline="-25000" dirty="0"/>
            </a:p>
          </p:txBody>
        </p:sp>
        <p:sp>
          <p:nvSpPr>
            <p:cNvPr id="67" name="矩形 66"/>
            <p:cNvSpPr/>
            <p:nvPr/>
          </p:nvSpPr>
          <p:spPr>
            <a:xfrm>
              <a:off x="1567319" y="3251665"/>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0</a:t>
              </a:r>
              <a:endParaRPr lang="zh-CN" altLang="en-US" sz="1600" baseline="-25000" dirty="0"/>
            </a:p>
          </p:txBody>
        </p:sp>
        <p:sp>
          <p:nvSpPr>
            <p:cNvPr id="68" name="矩形 67"/>
            <p:cNvSpPr/>
            <p:nvPr/>
          </p:nvSpPr>
          <p:spPr>
            <a:xfrm>
              <a:off x="2592667" y="2618808"/>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0</a:t>
              </a:r>
              <a:endParaRPr lang="zh-CN" altLang="en-US" sz="1200" baseline="-25000" dirty="0"/>
            </a:p>
          </p:txBody>
        </p:sp>
        <p:sp>
          <p:nvSpPr>
            <p:cNvPr id="69" name="矩形 68"/>
            <p:cNvSpPr/>
            <p:nvPr/>
          </p:nvSpPr>
          <p:spPr>
            <a:xfrm>
              <a:off x="2592667" y="2867014"/>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a:t>
              </a:r>
              <a:endParaRPr lang="zh-CN" altLang="en-US" sz="1200" baseline="-25000" dirty="0"/>
            </a:p>
          </p:txBody>
        </p:sp>
        <p:sp>
          <p:nvSpPr>
            <p:cNvPr id="70" name="矩形 69"/>
            <p:cNvSpPr/>
            <p:nvPr/>
          </p:nvSpPr>
          <p:spPr>
            <a:xfrm>
              <a:off x="2592667" y="3110917"/>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2</a:t>
              </a:r>
              <a:endParaRPr lang="zh-CN" altLang="en-US" sz="1200" baseline="-25000" dirty="0"/>
            </a:p>
          </p:txBody>
        </p:sp>
        <p:sp>
          <p:nvSpPr>
            <p:cNvPr id="71" name="矩形 70"/>
            <p:cNvSpPr/>
            <p:nvPr/>
          </p:nvSpPr>
          <p:spPr>
            <a:xfrm>
              <a:off x="2542821" y="3883576"/>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14</a:t>
              </a:r>
              <a:endParaRPr lang="zh-CN" altLang="en-US" sz="1200" baseline="-25000" dirty="0"/>
            </a:p>
          </p:txBody>
        </p:sp>
        <p:sp>
          <p:nvSpPr>
            <p:cNvPr id="72" name="矩形 71"/>
            <p:cNvSpPr/>
            <p:nvPr/>
          </p:nvSpPr>
          <p:spPr>
            <a:xfrm>
              <a:off x="2542821" y="4146923"/>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15</a:t>
              </a:r>
              <a:endParaRPr lang="zh-CN" altLang="en-US" sz="1200" baseline="-25000" dirty="0"/>
            </a:p>
          </p:txBody>
        </p:sp>
        <p:sp>
          <p:nvSpPr>
            <p:cNvPr id="73" name="文本框 72"/>
            <p:cNvSpPr txBox="1"/>
            <p:nvPr/>
          </p:nvSpPr>
          <p:spPr>
            <a:xfrm>
              <a:off x="1615105" y="2128659"/>
              <a:ext cx="1133759" cy="294824"/>
            </a:xfrm>
            <a:prstGeom prst="rect">
              <a:avLst/>
            </a:prstGeom>
            <a:noFill/>
          </p:spPr>
          <p:txBody>
            <a:bodyPr wrap="square" rtlCol="0" anchor="ctr">
              <a:spAutoFit/>
            </a:bodyPr>
            <a:lstStyle/>
            <a:p>
              <a:pPr>
                <a:lnSpc>
                  <a:spcPct val="120000"/>
                </a:lnSpc>
              </a:pPr>
              <a:r>
                <a:rPr lang="en-US" altLang="zh-CN" sz="1200" dirty="0" smtClean="0">
                  <a:solidFill>
                    <a:schemeClr val="tx1">
                      <a:lumMod val="75000"/>
                      <a:lumOff val="25000"/>
                    </a:schemeClr>
                  </a:solidFill>
                </a:rPr>
                <a:t>4-16</a:t>
              </a:r>
              <a:r>
                <a:rPr lang="zh-CN" altLang="en-US" sz="1200" dirty="0" smtClean="0">
                  <a:solidFill>
                    <a:schemeClr val="tx1">
                      <a:lumMod val="75000"/>
                      <a:lumOff val="25000"/>
                    </a:schemeClr>
                  </a:solidFill>
                </a:rPr>
                <a:t>译码器</a:t>
              </a:r>
            </a:p>
          </p:txBody>
        </p:sp>
        <p:sp>
          <p:nvSpPr>
            <p:cNvPr id="74" name="椭圆 73"/>
            <p:cNvSpPr/>
            <p:nvPr/>
          </p:nvSpPr>
          <p:spPr>
            <a:xfrm>
              <a:off x="3153105" y="2223728"/>
              <a:ext cx="463606" cy="2705826"/>
            </a:xfrm>
            <a:prstGeom prst="ellipse">
              <a:avLst/>
            </a:prstGeom>
            <a:noFill/>
            <a:ln>
              <a:solidFill>
                <a:srgbClr val="0070C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5" name="文本框 74"/>
            <p:cNvSpPr txBox="1"/>
            <p:nvPr/>
          </p:nvSpPr>
          <p:spPr>
            <a:xfrm>
              <a:off x="2725049" y="1783195"/>
              <a:ext cx="1133759" cy="294824"/>
            </a:xfrm>
            <a:prstGeom prst="rect">
              <a:avLst/>
            </a:prstGeom>
            <a:noFill/>
          </p:spPr>
          <p:txBody>
            <a:bodyPr wrap="square" rtlCol="0" anchor="ctr">
              <a:spAutoFit/>
            </a:bodyPr>
            <a:lstStyle/>
            <a:p>
              <a:pPr algn="ctr">
                <a:lnSpc>
                  <a:spcPct val="120000"/>
                </a:lnSpc>
              </a:pPr>
              <a:r>
                <a:rPr lang="zh-CN" altLang="en-US" sz="1200" dirty="0" smtClean="0">
                  <a:solidFill>
                    <a:schemeClr val="tx1">
                      <a:lumMod val="75000"/>
                      <a:lumOff val="25000"/>
                    </a:schemeClr>
                  </a:solidFill>
                </a:rPr>
                <a:t>单元选择线</a:t>
              </a:r>
            </a:p>
          </p:txBody>
        </p:sp>
      </p:grpSp>
      <p:sp>
        <p:nvSpPr>
          <p:cNvPr id="5" name="矩形 4"/>
          <p:cNvSpPr/>
          <p:nvPr/>
        </p:nvSpPr>
        <p:spPr>
          <a:xfrm>
            <a:off x="6243093" y="1166483"/>
            <a:ext cx="4935967" cy="646331"/>
          </a:xfrm>
          <a:prstGeom prst="rect">
            <a:avLst/>
          </a:prstGeom>
        </p:spPr>
        <p:txBody>
          <a:bodyPr wrap="none">
            <a:spAutoFit/>
          </a:bodyPr>
          <a:lstStyle/>
          <a:p>
            <a:r>
              <a:rPr lang="zh-CN" altLang="en-US" dirty="0" smtClean="0">
                <a:solidFill>
                  <a:srgbClr val="0000CC"/>
                </a:solidFill>
                <a:latin typeface="+mn-ea"/>
              </a:rPr>
              <a:t>译码器的输出是存储单元的门控信号</a:t>
            </a:r>
            <a:endParaRPr lang="en-US" altLang="zh-CN" dirty="0" smtClean="0">
              <a:solidFill>
                <a:srgbClr val="0000CC"/>
              </a:solidFill>
              <a:latin typeface="+mn-ea"/>
            </a:endParaRPr>
          </a:p>
          <a:p>
            <a:r>
              <a:rPr lang="zh-CN" altLang="en-US" dirty="0">
                <a:solidFill>
                  <a:srgbClr val="0000CC"/>
                </a:solidFill>
                <a:latin typeface="+mn-ea"/>
              </a:rPr>
              <a:t>每一</a:t>
            </a:r>
            <a:r>
              <a:rPr lang="zh-CN" altLang="en-US" dirty="0" smtClean="0">
                <a:solidFill>
                  <a:srgbClr val="0000CC"/>
                </a:solidFill>
                <a:latin typeface="+mn-ea"/>
              </a:rPr>
              <a:t>次只有一个单元被选中（单元选择线为</a:t>
            </a:r>
            <a:r>
              <a:rPr lang="en-US" altLang="zh-CN" dirty="0" smtClean="0">
                <a:solidFill>
                  <a:srgbClr val="0000CC"/>
                </a:solidFill>
                <a:latin typeface="+mn-ea"/>
              </a:rPr>
              <a:t>0</a:t>
            </a:r>
            <a:r>
              <a:rPr lang="zh-CN" altLang="en-US" dirty="0" smtClean="0">
                <a:solidFill>
                  <a:srgbClr val="0000CC"/>
                </a:solidFill>
                <a:latin typeface="+mn-ea"/>
              </a:rPr>
              <a:t>）</a:t>
            </a:r>
            <a:endParaRPr lang="zh-CN" altLang="en-US" dirty="0"/>
          </a:p>
        </p:txBody>
      </p:sp>
      <p:sp>
        <p:nvSpPr>
          <p:cNvPr id="17" name="矩形 16"/>
          <p:cNvSpPr/>
          <p:nvPr/>
        </p:nvSpPr>
        <p:spPr>
          <a:xfrm>
            <a:off x="84822" y="5026779"/>
            <a:ext cx="7378943" cy="1754326"/>
          </a:xfrm>
          <a:prstGeom prst="rect">
            <a:avLst/>
          </a:prstGeom>
        </p:spPr>
        <p:txBody>
          <a:bodyPr wrap="none">
            <a:spAutoFit/>
          </a:bodyPr>
          <a:lstStyle/>
          <a:p>
            <a:r>
              <a:rPr lang="zh-CN" altLang="en-US" dirty="0" smtClean="0">
                <a:solidFill>
                  <a:srgbClr val="0000CC"/>
                </a:solidFill>
                <a:latin typeface="+mn-ea"/>
              </a:rPr>
              <a:t>地址</a:t>
            </a:r>
            <a:endParaRPr lang="en-US" altLang="zh-CN" dirty="0" smtClean="0">
              <a:solidFill>
                <a:srgbClr val="0000CC"/>
              </a:solidFill>
              <a:latin typeface="+mn-ea"/>
            </a:endParaRPr>
          </a:p>
          <a:p>
            <a:r>
              <a:rPr lang="en-US" altLang="zh-CN" dirty="0" smtClean="0">
                <a:solidFill>
                  <a:srgbClr val="0000CC"/>
                </a:solidFill>
                <a:latin typeface="+mn-ea"/>
              </a:rPr>
              <a:t>N</a:t>
            </a:r>
            <a:r>
              <a:rPr lang="zh-CN" altLang="en-US" dirty="0" smtClean="0">
                <a:solidFill>
                  <a:srgbClr val="0000CC"/>
                </a:solidFill>
                <a:latin typeface="+mn-ea"/>
              </a:rPr>
              <a:t>位地址可以访问</a:t>
            </a:r>
            <a:r>
              <a:rPr lang="en-US" altLang="zh-CN" dirty="0" smtClean="0">
                <a:solidFill>
                  <a:srgbClr val="0000CC"/>
                </a:solidFill>
                <a:latin typeface="+mn-ea"/>
              </a:rPr>
              <a:t>2</a:t>
            </a:r>
            <a:r>
              <a:rPr lang="en-US" altLang="zh-CN" baseline="30000" dirty="0" smtClean="0">
                <a:solidFill>
                  <a:srgbClr val="0000CC"/>
                </a:solidFill>
                <a:latin typeface="+mn-ea"/>
              </a:rPr>
              <a:t>N</a:t>
            </a:r>
            <a:r>
              <a:rPr lang="zh-CN" altLang="en-US" dirty="0" smtClean="0">
                <a:solidFill>
                  <a:srgbClr val="0000CC"/>
                </a:solidFill>
                <a:latin typeface="+mn-ea"/>
              </a:rPr>
              <a:t>地址单元</a:t>
            </a:r>
            <a:endParaRPr lang="en-US" altLang="zh-CN" dirty="0" smtClean="0">
              <a:solidFill>
                <a:srgbClr val="0000CC"/>
              </a:solidFill>
              <a:latin typeface="+mn-ea"/>
            </a:endParaRPr>
          </a:p>
          <a:p>
            <a:endParaRPr lang="en-US" altLang="zh-CN" dirty="0">
              <a:solidFill>
                <a:srgbClr val="0000CC"/>
              </a:solidFill>
              <a:latin typeface="+mn-ea"/>
            </a:endParaRPr>
          </a:p>
          <a:p>
            <a:r>
              <a:rPr lang="en-US" altLang="zh-CN" dirty="0" smtClean="0">
                <a:solidFill>
                  <a:srgbClr val="0000CC"/>
                </a:solidFill>
                <a:latin typeface="+mn-ea"/>
              </a:rPr>
              <a:t>32</a:t>
            </a:r>
            <a:r>
              <a:rPr lang="zh-CN" altLang="en-US" dirty="0" smtClean="0">
                <a:solidFill>
                  <a:srgbClr val="0000CC"/>
                </a:solidFill>
                <a:latin typeface="+mn-ea"/>
              </a:rPr>
              <a:t>位计算机，能访问的内存单元多少个？</a:t>
            </a:r>
            <a:r>
              <a:rPr lang="en-US" altLang="zh-CN" dirty="0">
                <a:solidFill>
                  <a:srgbClr val="0000CC"/>
                </a:solidFill>
                <a:latin typeface="+mn-ea"/>
              </a:rPr>
              <a:t> </a:t>
            </a:r>
            <a:r>
              <a:rPr lang="en-US" altLang="zh-CN" dirty="0" smtClean="0">
                <a:solidFill>
                  <a:srgbClr val="0000CC"/>
                </a:solidFill>
                <a:latin typeface="+mn-ea"/>
              </a:rPr>
              <a:t>2</a:t>
            </a:r>
            <a:r>
              <a:rPr lang="en-US" altLang="zh-CN" baseline="30000" dirty="0" smtClean="0">
                <a:solidFill>
                  <a:srgbClr val="0000CC"/>
                </a:solidFill>
                <a:latin typeface="+mn-ea"/>
              </a:rPr>
              <a:t>32</a:t>
            </a:r>
            <a:r>
              <a:rPr lang="zh-CN" altLang="en-US" dirty="0" smtClean="0">
                <a:solidFill>
                  <a:srgbClr val="0000CC"/>
                </a:solidFill>
                <a:latin typeface="+mn-ea"/>
              </a:rPr>
              <a:t>个</a:t>
            </a:r>
            <a:r>
              <a:rPr lang="en-US" altLang="zh-CN" dirty="0" smtClean="0">
                <a:solidFill>
                  <a:srgbClr val="0000CC"/>
                </a:solidFill>
                <a:latin typeface="+mn-ea"/>
              </a:rPr>
              <a:t>2</a:t>
            </a:r>
            <a:r>
              <a:rPr lang="en-US" altLang="zh-CN" baseline="30000" dirty="0" smtClean="0">
                <a:solidFill>
                  <a:srgbClr val="0000CC"/>
                </a:solidFill>
                <a:latin typeface="+mn-ea"/>
              </a:rPr>
              <a:t>2 </a:t>
            </a:r>
            <a:r>
              <a:rPr lang="zh-CN" altLang="en-US" dirty="0" smtClean="0">
                <a:solidFill>
                  <a:srgbClr val="0000CC"/>
                </a:solidFill>
                <a:latin typeface="+mn-ea"/>
              </a:rPr>
              <a:t>*</a:t>
            </a:r>
            <a:r>
              <a:rPr lang="en-US" altLang="zh-CN" dirty="0">
                <a:solidFill>
                  <a:srgbClr val="0000CC"/>
                </a:solidFill>
                <a:latin typeface="+mn-ea"/>
              </a:rPr>
              <a:t> </a:t>
            </a:r>
            <a:r>
              <a:rPr lang="en-US" altLang="zh-CN" dirty="0" smtClean="0">
                <a:solidFill>
                  <a:srgbClr val="0000CC"/>
                </a:solidFill>
                <a:latin typeface="+mn-ea"/>
              </a:rPr>
              <a:t>2</a:t>
            </a:r>
            <a:r>
              <a:rPr lang="en-US" altLang="zh-CN" baseline="30000" dirty="0" smtClean="0">
                <a:solidFill>
                  <a:srgbClr val="0000CC"/>
                </a:solidFill>
                <a:latin typeface="+mn-ea"/>
              </a:rPr>
              <a:t>10</a:t>
            </a:r>
            <a:r>
              <a:rPr lang="zh-CN" altLang="en-US" dirty="0" smtClean="0">
                <a:solidFill>
                  <a:srgbClr val="0000CC"/>
                </a:solidFill>
                <a:latin typeface="+mn-ea"/>
              </a:rPr>
              <a:t> </a:t>
            </a:r>
            <a:r>
              <a:rPr lang="zh-CN" altLang="en-US" dirty="0">
                <a:solidFill>
                  <a:srgbClr val="0000CC"/>
                </a:solidFill>
                <a:latin typeface="+mn-ea"/>
              </a:rPr>
              <a:t>*</a:t>
            </a:r>
            <a:r>
              <a:rPr lang="en-US" altLang="zh-CN" dirty="0">
                <a:solidFill>
                  <a:srgbClr val="0000CC"/>
                </a:solidFill>
                <a:latin typeface="+mn-ea"/>
              </a:rPr>
              <a:t> </a:t>
            </a:r>
            <a:r>
              <a:rPr lang="en-US" altLang="zh-CN" dirty="0" smtClean="0">
                <a:solidFill>
                  <a:srgbClr val="0000CC"/>
                </a:solidFill>
                <a:latin typeface="+mn-ea"/>
              </a:rPr>
              <a:t>2</a:t>
            </a:r>
            <a:r>
              <a:rPr lang="en-US" altLang="zh-CN" baseline="30000" dirty="0" smtClean="0">
                <a:solidFill>
                  <a:srgbClr val="0000CC"/>
                </a:solidFill>
                <a:latin typeface="+mn-ea"/>
              </a:rPr>
              <a:t>10</a:t>
            </a:r>
            <a:r>
              <a:rPr lang="zh-CN" altLang="en-US" dirty="0">
                <a:solidFill>
                  <a:srgbClr val="0000CC"/>
                </a:solidFill>
                <a:latin typeface="+mn-ea"/>
              </a:rPr>
              <a:t> *</a:t>
            </a:r>
            <a:r>
              <a:rPr lang="en-US" altLang="zh-CN" dirty="0">
                <a:solidFill>
                  <a:srgbClr val="0000CC"/>
                </a:solidFill>
                <a:latin typeface="+mn-ea"/>
              </a:rPr>
              <a:t> 2</a:t>
            </a:r>
            <a:r>
              <a:rPr lang="en-US" altLang="zh-CN" baseline="30000" dirty="0">
                <a:solidFill>
                  <a:srgbClr val="0000CC"/>
                </a:solidFill>
                <a:latin typeface="+mn-ea"/>
              </a:rPr>
              <a:t>10</a:t>
            </a:r>
            <a:r>
              <a:rPr lang="zh-CN" altLang="en-US" dirty="0" smtClean="0">
                <a:solidFill>
                  <a:srgbClr val="0000CC"/>
                </a:solidFill>
                <a:latin typeface="+mn-ea"/>
              </a:rPr>
              <a:t>   </a:t>
            </a:r>
            <a:r>
              <a:rPr lang="en-US" altLang="zh-CN" dirty="0" smtClean="0">
                <a:solidFill>
                  <a:srgbClr val="0000CC"/>
                </a:solidFill>
                <a:latin typeface="+mn-ea"/>
              </a:rPr>
              <a:t>4G</a:t>
            </a:r>
          </a:p>
          <a:p>
            <a:endParaRPr lang="en-US" altLang="zh-CN" dirty="0">
              <a:solidFill>
                <a:srgbClr val="0000CC"/>
              </a:solidFill>
              <a:latin typeface="+mn-ea"/>
            </a:endParaRPr>
          </a:p>
          <a:p>
            <a:r>
              <a:rPr lang="zh-CN" altLang="en-US" dirty="0"/>
              <a:t>单元选择</a:t>
            </a:r>
            <a:r>
              <a:rPr lang="zh-CN" altLang="en-US" dirty="0" smtClean="0"/>
              <a:t>线：</a:t>
            </a:r>
            <a:r>
              <a:rPr lang="en-US" altLang="zh-CN" dirty="0" smtClean="0"/>
              <a:t>4G</a:t>
            </a:r>
            <a:r>
              <a:rPr lang="zh-CN" altLang="en-US" dirty="0" smtClean="0"/>
              <a:t>根  约等于 </a:t>
            </a:r>
            <a:r>
              <a:rPr lang="en-US" altLang="zh-CN" dirty="0" smtClean="0">
                <a:solidFill>
                  <a:srgbClr val="0000CC"/>
                </a:solidFill>
                <a:latin typeface="+mn-ea"/>
              </a:rPr>
              <a:t>4</a:t>
            </a:r>
            <a:r>
              <a:rPr lang="en-US" altLang="zh-CN" baseline="30000" dirty="0" smtClean="0">
                <a:solidFill>
                  <a:srgbClr val="0000CC"/>
                </a:solidFill>
                <a:latin typeface="+mn-ea"/>
              </a:rPr>
              <a:t> </a:t>
            </a:r>
            <a:r>
              <a:rPr lang="zh-CN" altLang="en-US" dirty="0">
                <a:solidFill>
                  <a:srgbClr val="0000CC"/>
                </a:solidFill>
                <a:latin typeface="+mn-ea"/>
              </a:rPr>
              <a:t>*</a:t>
            </a:r>
            <a:r>
              <a:rPr lang="en-US" altLang="zh-CN" dirty="0">
                <a:solidFill>
                  <a:srgbClr val="0000CC"/>
                </a:solidFill>
                <a:latin typeface="+mn-ea"/>
              </a:rPr>
              <a:t> </a:t>
            </a:r>
            <a:r>
              <a:rPr lang="en-US" altLang="zh-CN" dirty="0" smtClean="0">
                <a:solidFill>
                  <a:srgbClr val="0000CC"/>
                </a:solidFill>
                <a:latin typeface="+mn-ea"/>
              </a:rPr>
              <a:t>10</a:t>
            </a:r>
            <a:r>
              <a:rPr lang="en-US" altLang="zh-CN" baseline="30000" dirty="0" smtClean="0">
                <a:solidFill>
                  <a:srgbClr val="0000CC"/>
                </a:solidFill>
                <a:latin typeface="+mn-ea"/>
              </a:rPr>
              <a:t>9   </a:t>
            </a:r>
            <a:r>
              <a:rPr lang="zh-CN" altLang="en-US" dirty="0" smtClean="0">
                <a:solidFill>
                  <a:srgbClr val="0000CC"/>
                </a:solidFill>
                <a:latin typeface="+mn-ea"/>
              </a:rPr>
              <a:t> ？</a:t>
            </a:r>
            <a:r>
              <a:rPr lang="en-US" altLang="zh-CN" dirty="0" smtClean="0">
                <a:solidFill>
                  <a:srgbClr val="0000CC"/>
                </a:solidFill>
                <a:latin typeface="+mn-ea"/>
              </a:rPr>
              <a:t>40</a:t>
            </a:r>
            <a:r>
              <a:rPr lang="zh-CN" altLang="en-US" dirty="0" smtClean="0">
                <a:solidFill>
                  <a:srgbClr val="0000CC"/>
                </a:solidFill>
                <a:latin typeface="+mn-ea"/>
              </a:rPr>
              <a:t>亿根选择线  </a:t>
            </a:r>
            <a:r>
              <a:rPr lang="en-US" altLang="zh-CN" dirty="0" smtClean="0">
                <a:solidFill>
                  <a:srgbClr val="0000CC"/>
                </a:solidFill>
                <a:latin typeface="+mn-ea"/>
              </a:rPr>
              <a:t>4G</a:t>
            </a:r>
            <a:r>
              <a:rPr lang="zh-CN" altLang="en-US" dirty="0" smtClean="0"/>
              <a:t>   </a:t>
            </a:r>
            <a:r>
              <a:rPr lang="en-US" altLang="zh-CN" dirty="0" smtClean="0"/>
              <a:t>=128</a:t>
            </a:r>
            <a:r>
              <a:rPr lang="zh-CN" altLang="en-US" dirty="0">
                <a:solidFill>
                  <a:srgbClr val="0000CC"/>
                </a:solidFill>
                <a:latin typeface="+mn-ea"/>
              </a:rPr>
              <a:t> *</a:t>
            </a:r>
            <a:r>
              <a:rPr lang="en-US" altLang="zh-CN" dirty="0">
                <a:solidFill>
                  <a:srgbClr val="0000CC"/>
                </a:solidFill>
                <a:latin typeface="+mn-ea"/>
              </a:rPr>
              <a:t> </a:t>
            </a:r>
            <a:r>
              <a:rPr lang="en-US" altLang="zh-CN" dirty="0" smtClean="0">
                <a:solidFill>
                  <a:srgbClr val="0000CC"/>
                </a:solidFill>
                <a:latin typeface="+mn-ea"/>
              </a:rPr>
              <a:t>2</a:t>
            </a:r>
            <a:r>
              <a:rPr lang="en-US" altLang="zh-CN" baseline="30000" dirty="0" smtClean="0">
                <a:solidFill>
                  <a:srgbClr val="0000CC"/>
                </a:solidFill>
                <a:latin typeface="+mn-ea"/>
              </a:rPr>
              <a:t>25</a:t>
            </a:r>
            <a:endParaRPr lang="en-US" altLang="zh-CN" dirty="0">
              <a:solidFill>
                <a:srgbClr val="0000CC"/>
              </a:solidFill>
              <a:latin typeface="+mn-ea"/>
            </a:endParaRPr>
          </a:p>
        </p:txBody>
      </p:sp>
    </p:spTree>
    <p:extLst>
      <p:ext uri="{BB962C8B-B14F-4D97-AF65-F5344CB8AC3E}">
        <p14:creationId xmlns:p14="http://schemas.microsoft.com/office/powerpoint/2010/main" val="2117370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9.2.3 </a:t>
            </a:r>
            <a:r>
              <a:rPr lang="zh-CN" altLang="en-US" sz="2400" b="1" spc="300" dirty="0" smtClean="0">
                <a:latin typeface="+mj-ea"/>
                <a:ea typeface="+mj-ea"/>
              </a:rPr>
              <a:t>译码器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03460" y="1227945"/>
            <a:ext cx="4131379" cy="830997"/>
          </a:xfrm>
          <a:prstGeom prst="rect">
            <a:avLst/>
          </a:prstGeom>
        </p:spPr>
        <p:txBody>
          <a:bodyPr wrap="square">
            <a:spAutoFit/>
          </a:bodyPr>
          <a:lstStyle/>
          <a:p>
            <a:r>
              <a:rPr lang="zh-CN" altLang="en-US" sz="2400" dirty="0" smtClean="0">
                <a:solidFill>
                  <a:srgbClr val="FF0000"/>
                </a:solidFill>
                <a:latin typeface="+mn-ea"/>
              </a:rPr>
              <a:t>译码器的多级译码，实现大存储器的访问。</a:t>
            </a:r>
            <a:endParaRPr lang="zh-CN" altLang="en-US" sz="2400" dirty="0">
              <a:solidFill>
                <a:srgbClr val="FF0000"/>
              </a:solidFill>
            </a:endParaRPr>
          </a:p>
        </p:txBody>
      </p:sp>
      <p:sp>
        <p:nvSpPr>
          <p:cNvPr id="11" name="矩形 10"/>
          <p:cNvSpPr/>
          <p:nvPr/>
        </p:nvSpPr>
        <p:spPr>
          <a:xfrm>
            <a:off x="303459" y="2269627"/>
            <a:ext cx="4131380" cy="4524315"/>
          </a:xfrm>
          <a:prstGeom prst="rect">
            <a:avLst/>
          </a:prstGeom>
        </p:spPr>
        <p:txBody>
          <a:bodyPr wrap="square">
            <a:spAutoFit/>
          </a:bodyPr>
          <a:lstStyle/>
          <a:p>
            <a:r>
              <a:rPr lang="zh-CN" altLang="en-US" sz="2400" dirty="0"/>
              <a:t>1个2-4译码器及4个4-16译码器组成</a:t>
            </a:r>
            <a:r>
              <a:rPr lang="zh-CN" altLang="en-US" sz="2400" dirty="0" smtClean="0"/>
              <a:t>了</a:t>
            </a:r>
            <a:r>
              <a:rPr lang="en-US" altLang="zh-CN" sz="2400" dirty="0" smtClean="0"/>
              <a:t>6</a:t>
            </a:r>
            <a:r>
              <a:rPr lang="zh-CN" altLang="en-US" sz="2400" dirty="0" smtClean="0"/>
              <a:t>-</a:t>
            </a:r>
            <a:r>
              <a:rPr lang="zh-CN" altLang="en-US" sz="2400" dirty="0"/>
              <a:t>64译码器，可以访问64个存储单元。如果给出的地址是100001，地址的高2位为10，通过2-4译码器CS0、CS1、CS3为1，CS2=0，则第2片4-16译码器使能，第0、1、3片4-16译码器不使能；地址的低4位0001，所以第2片</a:t>
            </a:r>
            <a:r>
              <a:rPr lang="zh-CN" altLang="en-US" sz="2400" dirty="0" smtClean="0"/>
              <a:t>的</a:t>
            </a:r>
            <a:r>
              <a:rPr lang="en-US" altLang="zh-CN" sz="2400" dirty="0" smtClean="0"/>
              <a:t>B</a:t>
            </a:r>
            <a:r>
              <a:rPr lang="zh-CN" altLang="en-US" sz="2400" dirty="0" smtClean="0"/>
              <a:t>1</a:t>
            </a:r>
            <a:r>
              <a:rPr lang="zh-CN" altLang="en-US" sz="2400" dirty="0"/>
              <a:t>输出为0，也就是该选择线对应的100001（33）号单元选中。</a:t>
            </a:r>
          </a:p>
        </p:txBody>
      </p:sp>
      <p:pic>
        <p:nvPicPr>
          <p:cNvPr id="8" name="图片 7"/>
          <p:cNvPicPr/>
          <p:nvPr/>
        </p:nvPicPr>
        <p:blipFill>
          <a:blip r:embed="rId3"/>
          <a:stretch>
            <a:fillRect/>
          </a:stretch>
        </p:blipFill>
        <p:spPr>
          <a:xfrm>
            <a:off x="4991100" y="1"/>
            <a:ext cx="6807200" cy="6793942"/>
          </a:xfrm>
          <a:prstGeom prst="rect">
            <a:avLst/>
          </a:prstGeom>
        </p:spPr>
      </p:pic>
      <p:pic>
        <p:nvPicPr>
          <p:cNvPr id="5" name="图片 4"/>
          <p:cNvPicPr>
            <a:picLocks noChangeAspect="1"/>
          </p:cNvPicPr>
          <p:nvPr/>
        </p:nvPicPr>
        <p:blipFill>
          <a:blip r:embed="rId4"/>
          <a:stretch>
            <a:fillRect/>
          </a:stretch>
        </p:blipFill>
        <p:spPr>
          <a:xfrm>
            <a:off x="11312728" y="2201531"/>
            <a:ext cx="276225" cy="266700"/>
          </a:xfrm>
          <a:prstGeom prst="rect">
            <a:avLst/>
          </a:prstGeom>
        </p:spPr>
      </p:pic>
    </p:spTree>
    <p:extLst>
      <p:ext uri="{BB962C8B-B14F-4D97-AF65-F5344CB8AC3E}">
        <p14:creationId xmlns:p14="http://schemas.microsoft.com/office/powerpoint/2010/main" val="1690874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9.1.1 </a:t>
            </a:r>
            <a:r>
              <a:rPr lang="zh-CN" altLang="en-US" sz="2400" b="1" spc="300" dirty="0">
                <a:latin typeface="+mj-ea"/>
                <a:ea typeface="+mj-ea"/>
              </a:rPr>
              <a:t>组合逻辑电路模型</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stretch>
            <a:fillRect/>
          </a:stretch>
        </p:blipFill>
        <p:spPr>
          <a:xfrm>
            <a:off x="2245702" y="1801674"/>
            <a:ext cx="6467475" cy="2505075"/>
          </a:xfrm>
          <a:prstGeom prst="rect">
            <a:avLst/>
          </a:prstGeom>
        </p:spPr>
      </p:pic>
      <p:sp>
        <p:nvSpPr>
          <p:cNvPr id="9" name="矩形 8"/>
          <p:cNvSpPr/>
          <p:nvPr/>
        </p:nvSpPr>
        <p:spPr>
          <a:xfrm>
            <a:off x="875874" y="1227946"/>
            <a:ext cx="8945134" cy="400110"/>
          </a:xfrm>
          <a:prstGeom prst="rect">
            <a:avLst/>
          </a:prstGeom>
        </p:spPr>
        <p:txBody>
          <a:bodyPr wrap="square">
            <a:spAutoFit/>
          </a:bodyPr>
          <a:lstStyle/>
          <a:p>
            <a:r>
              <a:rPr lang="zh-CN" altLang="en-US" sz="2000" dirty="0" smtClean="0">
                <a:solidFill>
                  <a:srgbClr val="000099"/>
                </a:solidFill>
              </a:rPr>
              <a:t>组合逻辑电路：电路</a:t>
            </a:r>
            <a:r>
              <a:rPr lang="zh-CN" altLang="en-US" sz="2000" dirty="0">
                <a:solidFill>
                  <a:srgbClr val="000099"/>
                </a:solidFill>
              </a:rPr>
              <a:t>任一时刻的输出状态只决定于该时刻各输入状态的</a:t>
            </a:r>
            <a:r>
              <a:rPr lang="zh-CN" altLang="en-US" sz="2000" dirty="0" smtClean="0">
                <a:solidFill>
                  <a:srgbClr val="000099"/>
                </a:solidFill>
              </a:rPr>
              <a:t>组合。</a:t>
            </a:r>
            <a:endParaRPr lang="zh-CN" altLang="en-US" sz="2000" dirty="0">
              <a:solidFill>
                <a:srgbClr val="000099"/>
              </a:solidFill>
            </a:endParaRPr>
          </a:p>
        </p:txBody>
      </p:sp>
      <p:sp>
        <p:nvSpPr>
          <p:cNvPr id="11" name="Rectangle 5"/>
          <p:cNvSpPr>
            <a:spLocks noChangeArrowheads="1"/>
          </p:cNvSpPr>
          <p:nvPr/>
        </p:nvSpPr>
        <p:spPr bwMode="auto">
          <a:xfrm>
            <a:off x="3138854" y="4606315"/>
            <a:ext cx="5574323" cy="179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algn="just" eaLnBrk="1" hangingPunct="1">
              <a:spcBef>
                <a:spcPct val="20000"/>
              </a:spcBef>
              <a:buClr>
                <a:schemeClr val="accent1"/>
              </a:buClr>
              <a:buSzPct val="70000"/>
              <a:buFont typeface="Monotype Sorts" pitchFamily="2" charset="2"/>
              <a:buNone/>
            </a:pPr>
            <a:r>
              <a:rPr lang="zh-CN" altLang="en-US" sz="1800" dirty="0">
                <a:solidFill>
                  <a:srgbClr val="000099"/>
                </a:solidFill>
                <a:latin typeface="+mn-ea"/>
                <a:ea typeface="+mn-ea"/>
              </a:rPr>
              <a:t>每一个输出变量是全部或</a:t>
            </a:r>
            <a:r>
              <a:rPr lang="zh-CN" altLang="en-US" sz="1800" dirty="0" smtClean="0">
                <a:solidFill>
                  <a:srgbClr val="000099"/>
                </a:solidFill>
                <a:latin typeface="+mn-ea"/>
                <a:ea typeface="+mn-ea"/>
              </a:rPr>
              <a:t>部分输入变量</a:t>
            </a:r>
            <a:r>
              <a:rPr lang="zh-CN" altLang="en-US" sz="1800" dirty="0">
                <a:solidFill>
                  <a:srgbClr val="000099"/>
                </a:solidFill>
                <a:latin typeface="+mn-ea"/>
                <a:ea typeface="+mn-ea"/>
              </a:rPr>
              <a:t>的函数：</a:t>
            </a:r>
          </a:p>
          <a:p>
            <a:pPr algn="just" eaLnBrk="1" hangingPunct="1">
              <a:spcBef>
                <a:spcPct val="20000"/>
              </a:spcBef>
              <a:buClr>
                <a:schemeClr val="accent1"/>
              </a:buClr>
              <a:buSzPct val="70000"/>
              <a:buFont typeface="Monotype Sorts" pitchFamily="2" charset="2"/>
              <a:buNone/>
            </a:pPr>
            <a:r>
              <a:rPr lang="en-US" altLang="zh-CN" sz="1800" i="1" dirty="0" smtClean="0">
                <a:solidFill>
                  <a:srgbClr val="000099"/>
                </a:solidFill>
                <a:latin typeface="+mn-ea"/>
                <a:ea typeface="+mn-ea"/>
              </a:rPr>
              <a:t>F</a:t>
            </a:r>
            <a:r>
              <a:rPr lang="en-US" altLang="zh-CN" sz="1800" baseline="-25000" dirty="0" smtClean="0">
                <a:solidFill>
                  <a:srgbClr val="000099"/>
                </a:solidFill>
                <a:latin typeface="+mn-ea"/>
                <a:ea typeface="+mn-ea"/>
              </a:rPr>
              <a:t>1</a:t>
            </a:r>
            <a:r>
              <a:rPr lang="en-US" altLang="zh-CN" sz="1800" dirty="0" smtClean="0">
                <a:solidFill>
                  <a:srgbClr val="000099"/>
                </a:solidFill>
                <a:latin typeface="+mn-ea"/>
                <a:ea typeface="+mn-ea"/>
              </a:rPr>
              <a:t>=</a:t>
            </a:r>
            <a:r>
              <a:rPr lang="en-US" altLang="zh-CN" sz="1800" i="1" dirty="0" smtClean="0">
                <a:solidFill>
                  <a:srgbClr val="000099"/>
                </a:solidFill>
                <a:latin typeface="+mn-ea"/>
                <a:ea typeface="+mn-ea"/>
              </a:rPr>
              <a:t>f</a:t>
            </a:r>
            <a:r>
              <a:rPr lang="en-US" altLang="zh-CN" sz="1800" baseline="-25000" dirty="0" smtClean="0">
                <a:solidFill>
                  <a:srgbClr val="000099"/>
                </a:solidFill>
                <a:latin typeface="+mn-ea"/>
                <a:ea typeface="+mn-ea"/>
              </a:rPr>
              <a:t>1</a:t>
            </a:r>
            <a:r>
              <a:rPr lang="zh-CN" altLang="en-US" sz="1800" dirty="0" smtClean="0">
                <a:solidFill>
                  <a:srgbClr val="000099"/>
                </a:solidFill>
                <a:latin typeface="+mn-ea"/>
                <a:ea typeface="+mn-ea"/>
              </a:rPr>
              <a:t>（</a:t>
            </a:r>
            <a:r>
              <a:rPr lang="en-US" altLang="zh-CN" sz="1800" i="1" dirty="0" smtClean="0">
                <a:solidFill>
                  <a:srgbClr val="000099"/>
                </a:solidFill>
                <a:latin typeface="+mn-ea"/>
                <a:ea typeface="+mn-ea"/>
              </a:rPr>
              <a:t>A</a:t>
            </a:r>
            <a:r>
              <a:rPr lang="en-US" altLang="zh-CN" sz="1800" baseline="-25000" dirty="0" smtClean="0">
                <a:solidFill>
                  <a:srgbClr val="000099"/>
                </a:solidFill>
                <a:latin typeface="+mn-ea"/>
                <a:ea typeface="+mn-ea"/>
              </a:rPr>
              <a:t>1</a:t>
            </a:r>
            <a:r>
              <a:rPr lang="zh-CN" altLang="en-US" sz="1800" dirty="0" smtClean="0">
                <a:solidFill>
                  <a:srgbClr val="000099"/>
                </a:solidFill>
                <a:latin typeface="+mn-ea"/>
                <a:ea typeface="+mn-ea"/>
              </a:rPr>
              <a:t>、</a:t>
            </a:r>
            <a:r>
              <a:rPr lang="en-US" altLang="zh-CN" sz="1800" i="1" dirty="0" smtClean="0">
                <a:solidFill>
                  <a:srgbClr val="000099"/>
                </a:solidFill>
                <a:latin typeface="+mn-ea"/>
                <a:ea typeface="+mn-ea"/>
              </a:rPr>
              <a:t>A</a:t>
            </a:r>
            <a:r>
              <a:rPr lang="en-US" altLang="zh-CN" sz="1800" baseline="-25000" dirty="0" smtClean="0">
                <a:solidFill>
                  <a:srgbClr val="000099"/>
                </a:solidFill>
                <a:latin typeface="+mn-ea"/>
                <a:ea typeface="+mn-ea"/>
              </a:rPr>
              <a:t>2</a:t>
            </a:r>
            <a:r>
              <a:rPr lang="zh-CN" altLang="en-US" sz="1800" dirty="0">
                <a:solidFill>
                  <a:srgbClr val="000099"/>
                </a:solidFill>
                <a:latin typeface="+mn-ea"/>
                <a:ea typeface="+mn-ea"/>
              </a:rPr>
              <a:t>、</a:t>
            </a:r>
            <a:r>
              <a:rPr lang="en-US" altLang="zh-CN" sz="1800" dirty="0">
                <a:solidFill>
                  <a:srgbClr val="000099"/>
                </a:solidFill>
                <a:latin typeface="+mn-ea"/>
                <a:ea typeface="+mn-ea"/>
              </a:rPr>
              <a:t>…</a:t>
            </a:r>
            <a:r>
              <a:rPr lang="zh-CN" altLang="en-US" sz="1800" dirty="0" smtClean="0">
                <a:solidFill>
                  <a:srgbClr val="000099"/>
                </a:solidFill>
                <a:latin typeface="+mn-ea"/>
                <a:ea typeface="+mn-ea"/>
              </a:rPr>
              <a:t>、</a:t>
            </a:r>
            <a:r>
              <a:rPr lang="en-US" altLang="zh-CN" sz="1800" i="1" dirty="0" smtClean="0">
                <a:solidFill>
                  <a:srgbClr val="000099"/>
                </a:solidFill>
                <a:latin typeface="+mn-ea"/>
                <a:ea typeface="+mn-ea"/>
              </a:rPr>
              <a:t>A</a:t>
            </a:r>
            <a:r>
              <a:rPr lang="en-US" altLang="zh-CN" sz="1800" baseline="-25000" dirty="0" smtClean="0">
                <a:solidFill>
                  <a:srgbClr val="000099"/>
                </a:solidFill>
                <a:latin typeface="+mn-ea"/>
                <a:ea typeface="+mn-ea"/>
              </a:rPr>
              <a:t>m</a:t>
            </a:r>
            <a:r>
              <a:rPr lang="zh-CN" altLang="en-US" sz="1800" dirty="0" smtClean="0">
                <a:solidFill>
                  <a:srgbClr val="000099"/>
                </a:solidFill>
                <a:latin typeface="+mn-ea"/>
                <a:ea typeface="+mn-ea"/>
              </a:rPr>
              <a:t>）</a:t>
            </a:r>
            <a:endParaRPr lang="zh-CN" altLang="en-US" sz="1800" dirty="0">
              <a:solidFill>
                <a:srgbClr val="000099"/>
              </a:solidFill>
              <a:latin typeface="+mn-ea"/>
              <a:ea typeface="+mn-ea"/>
            </a:endParaRPr>
          </a:p>
          <a:p>
            <a:pPr algn="just" eaLnBrk="1" hangingPunct="1">
              <a:spcBef>
                <a:spcPct val="20000"/>
              </a:spcBef>
              <a:buClr>
                <a:schemeClr val="accent1"/>
              </a:buClr>
              <a:buSzPct val="70000"/>
              <a:buFont typeface="Monotype Sorts" pitchFamily="2" charset="2"/>
              <a:buNone/>
            </a:pPr>
            <a:r>
              <a:rPr lang="en-US" altLang="zh-CN" sz="1800" i="1" dirty="0" smtClean="0">
                <a:solidFill>
                  <a:srgbClr val="000099"/>
                </a:solidFill>
                <a:latin typeface="+mn-ea"/>
                <a:ea typeface="+mn-ea"/>
              </a:rPr>
              <a:t>F</a:t>
            </a:r>
            <a:r>
              <a:rPr lang="en-US" altLang="zh-CN" sz="1800" baseline="-25000" dirty="0" smtClean="0">
                <a:solidFill>
                  <a:srgbClr val="000099"/>
                </a:solidFill>
                <a:latin typeface="+mn-ea"/>
                <a:ea typeface="+mn-ea"/>
              </a:rPr>
              <a:t>2</a:t>
            </a:r>
            <a:r>
              <a:rPr lang="en-US" altLang="zh-CN" sz="1800" dirty="0" smtClean="0">
                <a:solidFill>
                  <a:srgbClr val="000099"/>
                </a:solidFill>
                <a:latin typeface="+mn-ea"/>
                <a:ea typeface="+mn-ea"/>
              </a:rPr>
              <a:t>=</a:t>
            </a:r>
            <a:r>
              <a:rPr lang="en-US" altLang="zh-CN" sz="1800" i="1" dirty="0" smtClean="0">
                <a:solidFill>
                  <a:srgbClr val="000099"/>
                </a:solidFill>
                <a:latin typeface="+mn-ea"/>
                <a:ea typeface="+mn-ea"/>
              </a:rPr>
              <a:t>f</a:t>
            </a:r>
            <a:r>
              <a:rPr lang="en-US" altLang="zh-CN" sz="1800" baseline="-25000" dirty="0" smtClean="0">
                <a:solidFill>
                  <a:srgbClr val="000099"/>
                </a:solidFill>
                <a:latin typeface="+mn-ea"/>
                <a:ea typeface="+mn-ea"/>
              </a:rPr>
              <a:t>2</a:t>
            </a:r>
            <a:r>
              <a:rPr lang="zh-CN" altLang="en-US" sz="1800" dirty="0" smtClean="0">
                <a:solidFill>
                  <a:srgbClr val="000099"/>
                </a:solidFill>
                <a:latin typeface="+mn-ea"/>
                <a:ea typeface="+mn-ea"/>
              </a:rPr>
              <a:t>（</a:t>
            </a:r>
            <a:r>
              <a:rPr lang="en-US" altLang="zh-CN" sz="1800" i="1" dirty="0">
                <a:solidFill>
                  <a:srgbClr val="000099"/>
                </a:solidFill>
                <a:latin typeface="+mn-ea"/>
                <a:ea typeface="+mn-ea"/>
              </a:rPr>
              <a:t> </a:t>
            </a:r>
            <a:r>
              <a:rPr lang="en-US" altLang="zh-CN" sz="1800" i="1" dirty="0" smtClean="0">
                <a:solidFill>
                  <a:srgbClr val="000099"/>
                </a:solidFill>
                <a:latin typeface="+mn-ea"/>
                <a:ea typeface="+mn-ea"/>
              </a:rPr>
              <a:t>A</a:t>
            </a:r>
            <a:r>
              <a:rPr lang="en-US" altLang="zh-CN" sz="1800" baseline="-25000" dirty="0" smtClean="0">
                <a:solidFill>
                  <a:srgbClr val="000099"/>
                </a:solidFill>
                <a:latin typeface="+mn-ea"/>
                <a:ea typeface="+mn-ea"/>
              </a:rPr>
              <a:t>1</a:t>
            </a:r>
            <a:r>
              <a:rPr lang="zh-CN" altLang="en-US" sz="1800" dirty="0" smtClean="0">
                <a:solidFill>
                  <a:srgbClr val="000099"/>
                </a:solidFill>
                <a:latin typeface="+mn-ea"/>
                <a:ea typeface="+mn-ea"/>
              </a:rPr>
              <a:t>、</a:t>
            </a:r>
            <a:r>
              <a:rPr lang="en-US" altLang="zh-CN" sz="1800" i="1" dirty="0" smtClean="0">
                <a:solidFill>
                  <a:srgbClr val="000099"/>
                </a:solidFill>
                <a:latin typeface="+mn-ea"/>
                <a:ea typeface="+mn-ea"/>
              </a:rPr>
              <a:t>A</a:t>
            </a:r>
            <a:r>
              <a:rPr lang="en-US" altLang="zh-CN" sz="1800" baseline="-25000" dirty="0" smtClean="0">
                <a:solidFill>
                  <a:srgbClr val="000099"/>
                </a:solidFill>
                <a:latin typeface="+mn-ea"/>
                <a:ea typeface="+mn-ea"/>
              </a:rPr>
              <a:t>2</a:t>
            </a:r>
            <a:r>
              <a:rPr lang="zh-CN" altLang="en-US" sz="1800" dirty="0">
                <a:solidFill>
                  <a:srgbClr val="000099"/>
                </a:solidFill>
                <a:latin typeface="+mn-ea"/>
                <a:ea typeface="+mn-ea"/>
              </a:rPr>
              <a:t>、</a:t>
            </a:r>
            <a:r>
              <a:rPr lang="en-US" altLang="zh-CN" sz="1800" dirty="0">
                <a:solidFill>
                  <a:srgbClr val="000099"/>
                </a:solidFill>
                <a:latin typeface="+mn-ea"/>
                <a:ea typeface="+mn-ea"/>
              </a:rPr>
              <a:t>…</a:t>
            </a:r>
            <a:r>
              <a:rPr lang="zh-CN" altLang="en-US" sz="1800" dirty="0" smtClean="0">
                <a:solidFill>
                  <a:srgbClr val="000099"/>
                </a:solidFill>
                <a:latin typeface="+mn-ea"/>
                <a:ea typeface="+mn-ea"/>
              </a:rPr>
              <a:t>、</a:t>
            </a:r>
            <a:r>
              <a:rPr lang="en-US" altLang="zh-CN" sz="1800" i="1" dirty="0" smtClean="0">
                <a:solidFill>
                  <a:srgbClr val="000099"/>
                </a:solidFill>
                <a:latin typeface="+mn-ea"/>
                <a:ea typeface="+mn-ea"/>
              </a:rPr>
              <a:t>A</a:t>
            </a:r>
            <a:r>
              <a:rPr lang="en-US" altLang="zh-CN" sz="1800" baseline="-25000" dirty="0" smtClean="0">
                <a:solidFill>
                  <a:srgbClr val="000099"/>
                </a:solidFill>
                <a:latin typeface="+mn-ea"/>
                <a:ea typeface="+mn-ea"/>
              </a:rPr>
              <a:t>m </a:t>
            </a:r>
            <a:r>
              <a:rPr lang="zh-CN" altLang="en-US" sz="1800" dirty="0" smtClean="0">
                <a:solidFill>
                  <a:srgbClr val="000099"/>
                </a:solidFill>
                <a:latin typeface="+mn-ea"/>
                <a:ea typeface="+mn-ea"/>
              </a:rPr>
              <a:t>）</a:t>
            </a:r>
            <a:endParaRPr lang="zh-CN" altLang="en-US" sz="1800" dirty="0">
              <a:solidFill>
                <a:srgbClr val="000099"/>
              </a:solidFill>
              <a:latin typeface="+mn-ea"/>
              <a:ea typeface="+mn-ea"/>
            </a:endParaRPr>
          </a:p>
          <a:p>
            <a:pPr algn="just" eaLnBrk="1" hangingPunct="1">
              <a:spcBef>
                <a:spcPct val="20000"/>
              </a:spcBef>
              <a:buClr>
                <a:schemeClr val="accent1"/>
              </a:buClr>
              <a:buSzPct val="70000"/>
              <a:buFont typeface="Monotype Sorts" pitchFamily="2" charset="2"/>
              <a:buNone/>
            </a:pPr>
            <a:r>
              <a:rPr lang="zh-CN" altLang="en-US" sz="1800" dirty="0">
                <a:solidFill>
                  <a:srgbClr val="000099"/>
                </a:solidFill>
                <a:latin typeface="+mn-ea"/>
                <a:ea typeface="+mn-ea"/>
              </a:rPr>
              <a:t>          </a:t>
            </a:r>
            <a:r>
              <a:rPr lang="en-US" altLang="zh-CN" sz="1800" dirty="0">
                <a:solidFill>
                  <a:srgbClr val="000099"/>
                </a:solidFill>
                <a:latin typeface="+mn-ea"/>
                <a:ea typeface="+mn-ea"/>
              </a:rPr>
              <a:t>……</a:t>
            </a:r>
          </a:p>
          <a:p>
            <a:pPr algn="just" eaLnBrk="1" hangingPunct="1">
              <a:spcBef>
                <a:spcPct val="20000"/>
              </a:spcBef>
              <a:buClr>
                <a:schemeClr val="accent1"/>
              </a:buClr>
              <a:buSzPct val="70000"/>
              <a:buFont typeface="Monotype Sorts" pitchFamily="2" charset="2"/>
              <a:buNone/>
            </a:pPr>
            <a:r>
              <a:rPr lang="en-US" altLang="zh-CN" sz="1800" i="1" dirty="0" err="1" smtClean="0">
                <a:solidFill>
                  <a:srgbClr val="000099"/>
                </a:solidFill>
                <a:latin typeface="+mn-ea"/>
                <a:ea typeface="+mn-ea"/>
              </a:rPr>
              <a:t>F</a:t>
            </a:r>
            <a:r>
              <a:rPr lang="en-US" altLang="zh-CN" sz="1800" baseline="-25000" dirty="0" err="1" smtClean="0">
                <a:solidFill>
                  <a:srgbClr val="000099"/>
                </a:solidFill>
                <a:latin typeface="+mn-ea"/>
                <a:ea typeface="+mn-ea"/>
              </a:rPr>
              <a:t>n</a:t>
            </a:r>
            <a:r>
              <a:rPr lang="en-US" altLang="zh-CN" sz="1800" dirty="0" smtClean="0">
                <a:solidFill>
                  <a:srgbClr val="000099"/>
                </a:solidFill>
                <a:latin typeface="+mn-ea"/>
                <a:ea typeface="+mn-ea"/>
              </a:rPr>
              <a:t>=</a:t>
            </a:r>
            <a:r>
              <a:rPr lang="en-US" altLang="zh-CN" sz="1800" i="1" dirty="0" err="1" smtClean="0">
                <a:solidFill>
                  <a:srgbClr val="000099"/>
                </a:solidFill>
                <a:latin typeface="+mn-ea"/>
                <a:ea typeface="+mn-ea"/>
              </a:rPr>
              <a:t>f</a:t>
            </a:r>
            <a:r>
              <a:rPr lang="en-US" altLang="zh-CN" sz="1800" baseline="-25000" dirty="0" err="1" smtClean="0">
                <a:solidFill>
                  <a:srgbClr val="000099"/>
                </a:solidFill>
                <a:latin typeface="+mn-ea"/>
                <a:ea typeface="+mn-ea"/>
              </a:rPr>
              <a:t>n</a:t>
            </a:r>
            <a:r>
              <a:rPr lang="zh-CN" altLang="en-US" sz="1800" dirty="0" smtClean="0">
                <a:solidFill>
                  <a:srgbClr val="000099"/>
                </a:solidFill>
                <a:latin typeface="+mn-ea"/>
                <a:ea typeface="+mn-ea"/>
              </a:rPr>
              <a:t>（</a:t>
            </a:r>
            <a:r>
              <a:rPr lang="en-US" altLang="zh-CN" sz="1800" i="1" dirty="0">
                <a:solidFill>
                  <a:srgbClr val="000099"/>
                </a:solidFill>
                <a:latin typeface="+mn-ea"/>
                <a:ea typeface="+mn-ea"/>
              </a:rPr>
              <a:t> </a:t>
            </a:r>
            <a:r>
              <a:rPr lang="en-US" altLang="zh-CN" sz="1800" i="1" dirty="0" smtClean="0">
                <a:solidFill>
                  <a:srgbClr val="000099"/>
                </a:solidFill>
                <a:latin typeface="+mn-ea"/>
                <a:ea typeface="+mn-ea"/>
              </a:rPr>
              <a:t>A</a:t>
            </a:r>
            <a:r>
              <a:rPr lang="en-US" altLang="zh-CN" sz="1800" baseline="-25000" dirty="0" smtClean="0">
                <a:solidFill>
                  <a:srgbClr val="000099"/>
                </a:solidFill>
                <a:latin typeface="+mn-ea"/>
                <a:ea typeface="+mn-ea"/>
              </a:rPr>
              <a:t>1</a:t>
            </a:r>
            <a:r>
              <a:rPr lang="zh-CN" altLang="en-US" sz="1800" dirty="0" smtClean="0">
                <a:solidFill>
                  <a:srgbClr val="000099"/>
                </a:solidFill>
                <a:latin typeface="+mn-ea"/>
                <a:ea typeface="+mn-ea"/>
              </a:rPr>
              <a:t>、</a:t>
            </a:r>
            <a:r>
              <a:rPr lang="en-US" altLang="zh-CN" sz="1800" i="1" dirty="0" smtClean="0">
                <a:solidFill>
                  <a:srgbClr val="000099"/>
                </a:solidFill>
                <a:latin typeface="+mn-ea"/>
                <a:ea typeface="+mn-ea"/>
              </a:rPr>
              <a:t>A</a:t>
            </a:r>
            <a:r>
              <a:rPr lang="en-US" altLang="zh-CN" sz="1800" baseline="-25000" dirty="0" smtClean="0">
                <a:solidFill>
                  <a:srgbClr val="000099"/>
                </a:solidFill>
                <a:latin typeface="+mn-ea"/>
                <a:ea typeface="+mn-ea"/>
              </a:rPr>
              <a:t>2</a:t>
            </a:r>
            <a:r>
              <a:rPr lang="zh-CN" altLang="en-US" sz="1800" dirty="0">
                <a:solidFill>
                  <a:srgbClr val="000099"/>
                </a:solidFill>
                <a:latin typeface="+mn-ea"/>
                <a:ea typeface="+mn-ea"/>
              </a:rPr>
              <a:t>、</a:t>
            </a:r>
            <a:r>
              <a:rPr lang="en-US" altLang="zh-CN" sz="1800" dirty="0">
                <a:solidFill>
                  <a:srgbClr val="000099"/>
                </a:solidFill>
                <a:latin typeface="+mn-ea"/>
                <a:ea typeface="+mn-ea"/>
              </a:rPr>
              <a:t>…</a:t>
            </a:r>
            <a:r>
              <a:rPr lang="zh-CN" altLang="en-US" sz="1800" dirty="0" smtClean="0">
                <a:solidFill>
                  <a:srgbClr val="000099"/>
                </a:solidFill>
                <a:latin typeface="+mn-ea"/>
                <a:ea typeface="+mn-ea"/>
              </a:rPr>
              <a:t>、</a:t>
            </a:r>
            <a:r>
              <a:rPr lang="en-US" altLang="zh-CN" sz="1800" i="1" dirty="0" smtClean="0">
                <a:solidFill>
                  <a:srgbClr val="000099"/>
                </a:solidFill>
                <a:latin typeface="+mn-ea"/>
                <a:ea typeface="+mn-ea"/>
              </a:rPr>
              <a:t>A</a:t>
            </a:r>
            <a:r>
              <a:rPr lang="en-US" altLang="zh-CN" sz="1800" baseline="-25000" dirty="0" smtClean="0">
                <a:solidFill>
                  <a:srgbClr val="000099"/>
                </a:solidFill>
                <a:latin typeface="+mn-ea"/>
                <a:ea typeface="+mn-ea"/>
              </a:rPr>
              <a:t>m </a:t>
            </a:r>
            <a:r>
              <a:rPr lang="zh-CN" altLang="en-US" sz="1800" dirty="0" smtClean="0">
                <a:solidFill>
                  <a:srgbClr val="000099"/>
                </a:solidFill>
                <a:latin typeface="+mn-ea"/>
                <a:ea typeface="+mn-ea"/>
              </a:rPr>
              <a:t>） </a:t>
            </a:r>
            <a:endParaRPr lang="zh-CN" altLang="en-US" sz="1800" dirty="0">
              <a:solidFill>
                <a:srgbClr val="000099"/>
              </a:solidFill>
              <a:latin typeface="+mn-ea"/>
              <a:ea typeface="+mn-ea"/>
            </a:endParaRPr>
          </a:p>
        </p:txBody>
      </p:sp>
    </p:spTree>
    <p:extLst>
      <p:ext uri="{BB962C8B-B14F-4D97-AF65-F5344CB8AC3E}">
        <p14:creationId xmlns:p14="http://schemas.microsoft.com/office/powerpoint/2010/main" val="3449112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9.2.3 </a:t>
            </a:r>
            <a:r>
              <a:rPr lang="zh-CN" altLang="en-US" sz="2400" b="1" spc="300" dirty="0" smtClean="0">
                <a:latin typeface="+mj-ea"/>
                <a:ea typeface="+mj-ea"/>
              </a:rPr>
              <a:t>译码器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4396" y="948806"/>
            <a:ext cx="968037" cy="3785652"/>
          </a:xfrm>
          <a:prstGeom prst="rect">
            <a:avLst/>
          </a:prstGeom>
        </p:spPr>
        <p:txBody>
          <a:bodyPr wrap="square">
            <a:spAutoFit/>
          </a:bodyPr>
          <a:lstStyle/>
          <a:p>
            <a:r>
              <a:rPr lang="zh-CN" altLang="en-US" sz="2400" dirty="0" smtClean="0">
                <a:solidFill>
                  <a:srgbClr val="FF0000"/>
                </a:solidFill>
                <a:latin typeface="+mn-ea"/>
              </a:rPr>
              <a:t>译码器的多级译码，实现大存储器的访问原理。</a:t>
            </a:r>
            <a:endParaRPr lang="zh-CN" altLang="en-US" sz="2400" dirty="0">
              <a:solidFill>
                <a:srgbClr val="FF0000"/>
              </a:solidFill>
            </a:endParaRPr>
          </a:p>
        </p:txBody>
      </p:sp>
      <p:grpSp>
        <p:nvGrpSpPr>
          <p:cNvPr id="400" name="组合 399"/>
          <p:cNvGrpSpPr/>
          <p:nvPr/>
        </p:nvGrpSpPr>
        <p:grpSpPr>
          <a:xfrm>
            <a:off x="2265897" y="-1781175"/>
            <a:ext cx="8772777" cy="8782103"/>
            <a:chOff x="2265897" y="-1781175"/>
            <a:chExt cx="8772777" cy="8782103"/>
          </a:xfrm>
        </p:grpSpPr>
        <p:grpSp>
          <p:nvGrpSpPr>
            <p:cNvPr id="56" name="组合 55"/>
            <p:cNvGrpSpPr/>
            <p:nvPr/>
          </p:nvGrpSpPr>
          <p:grpSpPr>
            <a:xfrm>
              <a:off x="4597249" y="3104321"/>
              <a:ext cx="1205319" cy="1259694"/>
              <a:chOff x="4439419" y="3104321"/>
              <a:chExt cx="406857" cy="164736"/>
            </a:xfrm>
          </p:grpSpPr>
          <p:cxnSp>
            <p:nvCxnSpPr>
              <p:cNvPr id="388" name="直接连接符 387"/>
              <p:cNvCxnSpPr/>
              <p:nvPr/>
            </p:nvCxnSpPr>
            <p:spPr>
              <a:xfrm>
                <a:off x="4439419" y="3104321"/>
                <a:ext cx="0" cy="16473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89" name="直接连接符 388"/>
              <p:cNvCxnSpPr/>
              <p:nvPr/>
            </p:nvCxnSpPr>
            <p:spPr>
              <a:xfrm>
                <a:off x="4439419" y="3269057"/>
                <a:ext cx="40685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nvGrpSpPr>
            <p:cNvPr id="50" name="组合 49"/>
            <p:cNvGrpSpPr/>
            <p:nvPr/>
          </p:nvGrpSpPr>
          <p:grpSpPr>
            <a:xfrm>
              <a:off x="4405001" y="153751"/>
              <a:ext cx="1434661" cy="2479712"/>
              <a:chOff x="4405001" y="2290515"/>
              <a:chExt cx="441275" cy="342948"/>
            </a:xfrm>
          </p:grpSpPr>
          <p:cxnSp>
            <p:nvCxnSpPr>
              <p:cNvPr id="357" name="直接连接符 356"/>
              <p:cNvCxnSpPr/>
              <p:nvPr/>
            </p:nvCxnSpPr>
            <p:spPr>
              <a:xfrm flipV="1">
                <a:off x="4405001" y="2290515"/>
                <a:ext cx="0" cy="34294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8" name="直接连接符 357"/>
              <p:cNvCxnSpPr/>
              <p:nvPr/>
            </p:nvCxnSpPr>
            <p:spPr>
              <a:xfrm>
                <a:off x="4405001" y="2290515"/>
                <a:ext cx="44127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nvGrpSpPr>
            <p:cNvPr id="46" name="组合 45"/>
            <p:cNvGrpSpPr/>
            <p:nvPr/>
          </p:nvGrpSpPr>
          <p:grpSpPr>
            <a:xfrm>
              <a:off x="4731611" y="-1781175"/>
              <a:ext cx="6303949" cy="6682682"/>
              <a:chOff x="4731611" y="-533400"/>
              <a:chExt cx="6303949" cy="6682682"/>
            </a:xfrm>
          </p:grpSpPr>
          <p:grpSp>
            <p:nvGrpSpPr>
              <p:cNvPr id="42" name="组合 41"/>
              <p:cNvGrpSpPr/>
              <p:nvPr/>
            </p:nvGrpSpPr>
            <p:grpSpPr>
              <a:xfrm>
                <a:off x="4737839" y="-533400"/>
                <a:ext cx="6294424" cy="2472418"/>
                <a:chOff x="4623539" y="133350"/>
                <a:chExt cx="6294424" cy="2472418"/>
              </a:xfrm>
            </p:grpSpPr>
            <p:cxnSp>
              <p:nvCxnSpPr>
                <p:cNvPr id="175" name="直接连接符 174"/>
                <p:cNvCxnSpPr/>
                <p:nvPr/>
              </p:nvCxnSpPr>
              <p:spPr>
                <a:xfrm flipH="1" flipV="1">
                  <a:off x="5663561" y="2068276"/>
                  <a:ext cx="41394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8" name="矩形 7"/>
                <p:cNvSpPr/>
                <p:nvPr/>
              </p:nvSpPr>
              <p:spPr>
                <a:xfrm>
                  <a:off x="6176535" y="796871"/>
                  <a:ext cx="1329718" cy="1473774"/>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9" name="矩形 8"/>
                <p:cNvSpPr/>
                <p:nvPr/>
              </p:nvSpPr>
              <p:spPr>
                <a:xfrm>
                  <a:off x="8447786" y="482238"/>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0" name="矩形 9"/>
                <p:cNvSpPr/>
                <p:nvPr/>
              </p:nvSpPr>
              <p:spPr>
                <a:xfrm>
                  <a:off x="8447786" y="892829"/>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2" name="矩形 11"/>
                <p:cNvSpPr/>
                <p:nvPr/>
              </p:nvSpPr>
              <p:spPr>
                <a:xfrm>
                  <a:off x="8447786" y="1298942"/>
                  <a:ext cx="1231396" cy="474777"/>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a:t>
                  </a:r>
                  <a:endParaRPr lang="zh-CN" altLang="en-US" dirty="0"/>
                </a:p>
              </p:txBody>
            </p:sp>
            <p:sp>
              <p:nvSpPr>
                <p:cNvPr id="15" name="文本框 14"/>
                <p:cNvSpPr txBox="1"/>
                <p:nvPr/>
              </p:nvSpPr>
              <p:spPr>
                <a:xfrm>
                  <a:off x="8611200" y="133350"/>
                  <a:ext cx="904568" cy="362343"/>
                </a:xfrm>
                <a:prstGeom prst="rect">
                  <a:avLst/>
                </a:prstGeom>
                <a:noFill/>
              </p:spPr>
              <p:txBody>
                <a:bodyPr wrap="square" rtlCol="0" anchor="ctr">
                  <a:spAutoFit/>
                </a:bodyPr>
                <a:lstStyle/>
                <a:p>
                  <a:pPr algn="ctr">
                    <a:lnSpc>
                      <a:spcPct val="120000"/>
                    </a:lnSpc>
                  </a:pPr>
                  <a:r>
                    <a:rPr lang="zh-CN" altLang="en-US" sz="1400" dirty="0" smtClean="0">
                      <a:solidFill>
                        <a:schemeClr val="tx1">
                          <a:lumMod val="75000"/>
                          <a:lumOff val="25000"/>
                        </a:schemeClr>
                      </a:solidFill>
                    </a:rPr>
                    <a:t>存储器</a:t>
                  </a:r>
                </a:p>
              </p:txBody>
            </p:sp>
            <p:sp>
              <p:nvSpPr>
                <p:cNvPr id="16" name="文本框 15"/>
                <p:cNvSpPr txBox="1"/>
                <p:nvPr/>
              </p:nvSpPr>
              <p:spPr>
                <a:xfrm>
                  <a:off x="9814384" y="161148"/>
                  <a:ext cx="719826" cy="313932"/>
                </a:xfrm>
                <a:prstGeom prst="rect">
                  <a:avLst/>
                </a:prstGeom>
                <a:noFill/>
              </p:spPr>
              <p:txBody>
                <a:bodyPr wrap="square" lIns="0" rIns="0" rtlCol="0" anchor="ctr">
                  <a:spAutoFit/>
                </a:bodyPr>
                <a:lstStyle/>
                <a:p>
                  <a:pPr>
                    <a:lnSpc>
                      <a:spcPct val="120000"/>
                    </a:lnSpc>
                  </a:pPr>
                  <a:r>
                    <a:rPr lang="zh-CN" altLang="en-US" sz="1200" dirty="0" smtClean="0">
                      <a:solidFill>
                        <a:schemeClr val="tx1">
                          <a:lumMod val="75000"/>
                          <a:lumOff val="25000"/>
                        </a:schemeClr>
                      </a:solidFill>
                    </a:rPr>
                    <a:t>单元地址</a:t>
                  </a:r>
                </a:p>
              </p:txBody>
            </p:sp>
            <p:sp>
              <p:nvSpPr>
                <p:cNvPr id="19" name="矩形 18"/>
                <p:cNvSpPr/>
                <p:nvPr/>
              </p:nvSpPr>
              <p:spPr>
                <a:xfrm>
                  <a:off x="9781817" y="482238"/>
                  <a:ext cx="924283"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dirty="0" smtClean="0"/>
                    <a:t>000000</a:t>
                  </a:r>
                  <a:endParaRPr lang="zh-CN" altLang="en-US" dirty="0"/>
                </a:p>
              </p:txBody>
            </p:sp>
            <p:sp>
              <p:nvSpPr>
                <p:cNvPr id="20" name="矩形 19"/>
                <p:cNvSpPr/>
                <p:nvPr/>
              </p:nvSpPr>
              <p:spPr>
                <a:xfrm>
                  <a:off x="9686567" y="892829"/>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000001</a:t>
                  </a:r>
                  <a:endParaRPr lang="zh-CN" altLang="en-US" dirty="0"/>
                </a:p>
              </p:txBody>
            </p:sp>
            <p:sp>
              <p:nvSpPr>
                <p:cNvPr id="22" name="矩形 21"/>
                <p:cNvSpPr/>
                <p:nvPr/>
              </p:nvSpPr>
              <p:spPr>
                <a:xfrm>
                  <a:off x="9693952" y="1181083"/>
                  <a:ext cx="798944" cy="609224"/>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a:t>
                  </a:r>
                  <a:endParaRPr lang="zh-CN" altLang="en-US" dirty="0"/>
                </a:p>
              </p:txBody>
            </p:sp>
            <p:sp>
              <p:nvSpPr>
                <p:cNvPr id="30" name="矩形 29"/>
                <p:cNvSpPr/>
                <p:nvPr/>
              </p:nvSpPr>
              <p:spPr>
                <a:xfrm>
                  <a:off x="7405922" y="1368500"/>
                  <a:ext cx="458382" cy="357594"/>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vert="eaVert" rtlCol="0" anchor="ctr"/>
                <a:lstStyle/>
                <a:p>
                  <a:r>
                    <a:rPr lang="en-US" altLang="zh-CN" dirty="0" smtClean="0"/>
                    <a:t>…</a:t>
                  </a:r>
                  <a:endParaRPr lang="zh-CN" altLang="en-US" dirty="0"/>
                </a:p>
              </p:txBody>
            </p:sp>
            <p:cxnSp>
              <p:nvCxnSpPr>
                <p:cNvPr id="32" name="直接连接符 31"/>
                <p:cNvCxnSpPr>
                  <a:stCxn id="25" idx="2"/>
                </p:cNvCxnSpPr>
                <p:nvPr/>
              </p:nvCxnSpPr>
              <p:spPr>
                <a:xfrm>
                  <a:off x="7506253" y="1030481"/>
                  <a:ext cx="500258"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25" name="椭圆 24"/>
                <p:cNvSpPr/>
                <p:nvPr/>
              </p:nvSpPr>
              <p:spPr>
                <a:xfrm>
                  <a:off x="7506253" y="961655"/>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6" name="椭圆 25"/>
                <p:cNvSpPr/>
                <p:nvPr/>
              </p:nvSpPr>
              <p:spPr>
                <a:xfrm>
                  <a:off x="7506253" y="1195217"/>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35" name="直接连接符 34"/>
                <p:cNvCxnSpPr/>
                <p:nvPr/>
              </p:nvCxnSpPr>
              <p:spPr>
                <a:xfrm flipV="1">
                  <a:off x="8006511" y="687533"/>
                  <a:ext cx="0" cy="34294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7" name="直接连接符 36"/>
                <p:cNvCxnSpPr>
                  <a:endCxn id="9" idx="1"/>
                </p:cNvCxnSpPr>
                <p:nvPr/>
              </p:nvCxnSpPr>
              <p:spPr>
                <a:xfrm>
                  <a:off x="8006511" y="687533"/>
                  <a:ext cx="44127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9" name="直接连接符 38"/>
                <p:cNvCxnSpPr>
                  <a:stCxn id="26" idx="6"/>
                </p:cNvCxnSpPr>
                <p:nvPr/>
              </p:nvCxnSpPr>
              <p:spPr>
                <a:xfrm>
                  <a:off x="7634072" y="1264043"/>
                  <a:ext cx="52035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1" name="直接连接符 40"/>
                <p:cNvCxnSpPr/>
                <p:nvPr/>
              </p:nvCxnSpPr>
              <p:spPr>
                <a:xfrm flipV="1">
                  <a:off x="8154426" y="1098124"/>
                  <a:ext cx="0" cy="16591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直接连接符 42"/>
                <p:cNvCxnSpPr>
                  <a:endCxn id="10" idx="1"/>
                </p:cNvCxnSpPr>
                <p:nvPr/>
              </p:nvCxnSpPr>
              <p:spPr>
                <a:xfrm>
                  <a:off x="8154426" y="1098124"/>
                  <a:ext cx="293360"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9" name="直接连接符 58"/>
                <p:cNvCxnSpPr/>
                <p:nvPr/>
              </p:nvCxnSpPr>
              <p:spPr>
                <a:xfrm flipH="1">
                  <a:off x="5663561" y="103048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0" name="直接连接符 59"/>
                <p:cNvCxnSpPr/>
                <p:nvPr/>
              </p:nvCxnSpPr>
              <p:spPr>
                <a:xfrm flipH="1">
                  <a:off x="5663561" y="125127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1" name="直接连接符 60"/>
                <p:cNvCxnSpPr/>
                <p:nvPr/>
              </p:nvCxnSpPr>
              <p:spPr>
                <a:xfrm flipH="1">
                  <a:off x="5663561" y="147206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62" name="直接连接符 61"/>
                <p:cNvCxnSpPr/>
                <p:nvPr/>
              </p:nvCxnSpPr>
              <p:spPr>
                <a:xfrm flipH="1">
                  <a:off x="5663561" y="169285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nvGrpSpPr>
                <p:cNvPr id="38" name="组合 37"/>
                <p:cNvGrpSpPr/>
                <p:nvPr/>
              </p:nvGrpSpPr>
              <p:grpSpPr>
                <a:xfrm>
                  <a:off x="6251714" y="844565"/>
                  <a:ext cx="344103" cy="1015536"/>
                  <a:chOff x="6251714" y="844565"/>
                  <a:chExt cx="344103" cy="1015536"/>
                </a:xfrm>
              </p:grpSpPr>
              <p:sp>
                <p:nvSpPr>
                  <p:cNvPr id="64" name="矩形 63"/>
                  <p:cNvSpPr/>
                  <p:nvPr/>
                </p:nvSpPr>
                <p:spPr>
                  <a:xfrm>
                    <a:off x="6251714" y="844565"/>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3</a:t>
                    </a:r>
                    <a:endParaRPr lang="zh-CN" altLang="en-US" sz="1600" baseline="-25000" dirty="0"/>
                  </a:p>
                </p:txBody>
              </p:sp>
              <p:sp>
                <p:nvSpPr>
                  <p:cNvPr id="65" name="矩形 64"/>
                  <p:cNvSpPr/>
                  <p:nvPr/>
                </p:nvSpPr>
                <p:spPr>
                  <a:xfrm>
                    <a:off x="6251714" y="1066193"/>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2</a:t>
                    </a:r>
                    <a:endParaRPr lang="zh-CN" altLang="en-US" sz="1600" baseline="-25000" dirty="0"/>
                  </a:p>
                </p:txBody>
              </p:sp>
              <p:sp>
                <p:nvSpPr>
                  <p:cNvPr id="66" name="矩形 65"/>
                  <p:cNvSpPr/>
                  <p:nvPr/>
                </p:nvSpPr>
                <p:spPr>
                  <a:xfrm>
                    <a:off x="6251714" y="1287821"/>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1</a:t>
                    </a:r>
                    <a:endParaRPr lang="zh-CN" altLang="en-US" sz="1600" baseline="-25000" dirty="0"/>
                  </a:p>
                </p:txBody>
              </p:sp>
              <p:sp>
                <p:nvSpPr>
                  <p:cNvPr id="67" name="矩形 66"/>
                  <p:cNvSpPr/>
                  <p:nvPr/>
                </p:nvSpPr>
                <p:spPr>
                  <a:xfrm>
                    <a:off x="6251714" y="1509449"/>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0</a:t>
                    </a:r>
                    <a:endParaRPr lang="zh-CN" altLang="en-US" sz="1600" baseline="-25000" dirty="0"/>
                  </a:p>
                </p:txBody>
              </p:sp>
            </p:grpSp>
            <p:sp>
              <p:nvSpPr>
                <p:cNvPr id="68" name="矩形 67"/>
                <p:cNvSpPr/>
                <p:nvPr/>
              </p:nvSpPr>
              <p:spPr>
                <a:xfrm>
                  <a:off x="7277062" y="876592"/>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0</a:t>
                  </a:r>
                  <a:endParaRPr lang="zh-CN" altLang="en-US" sz="1200" baseline="-25000" dirty="0"/>
                </a:p>
              </p:txBody>
            </p:sp>
            <p:sp>
              <p:nvSpPr>
                <p:cNvPr id="69" name="矩形 68"/>
                <p:cNvSpPr/>
                <p:nvPr/>
              </p:nvSpPr>
              <p:spPr>
                <a:xfrm>
                  <a:off x="7277062" y="1124798"/>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a:t>
                  </a:r>
                  <a:endParaRPr lang="zh-CN" altLang="en-US" sz="1200" baseline="-25000" dirty="0"/>
                </a:p>
              </p:txBody>
            </p:sp>
            <p:grpSp>
              <p:nvGrpSpPr>
                <p:cNvPr id="17" name="组合 16"/>
                <p:cNvGrpSpPr/>
                <p:nvPr/>
              </p:nvGrpSpPr>
              <p:grpSpPr>
                <a:xfrm>
                  <a:off x="7227216" y="1598435"/>
                  <a:ext cx="3690747" cy="992468"/>
                  <a:chOff x="7093866" y="3090166"/>
                  <a:chExt cx="3690747" cy="992468"/>
                </a:xfrm>
              </p:grpSpPr>
              <p:sp>
                <p:nvSpPr>
                  <p:cNvPr id="28" name="椭圆 27"/>
                  <p:cNvSpPr/>
                  <p:nvPr/>
                </p:nvSpPr>
                <p:spPr>
                  <a:xfrm>
                    <a:off x="7372903" y="3181419"/>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9" name="椭圆 28"/>
                  <p:cNvSpPr/>
                  <p:nvPr/>
                </p:nvSpPr>
                <p:spPr>
                  <a:xfrm>
                    <a:off x="7372903" y="3414981"/>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nvGrpSpPr>
                  <p:cNvPr id="5" name="组合 4"/>
                  <p:cNvGrpSpPr/>
                  <p:nvPr/>
                </p:nvGrpSpPr>
                <p:grpSpPr>
                  <a:xfrm>
                    <a:off x="7093866" y="3090166"/>
                    <a:ext cx="3690747" cy="992468"/>
                    <a:chOff x="7093866" y="3090166"/>
                    <a:chExt cx="3690747" cy="992468"/>
                  </a:xfrm>
                </p:grpSpPr>
                <p:sp>
                  <p:nvSpPr>
                    <p:cNvPr id="13" name="矩形 12"/>
                    <p:cNvSpPr/>
                    <p:nvPr/>
                  </p:nvSpPr>
                  <p:spPr>
                    <a:xfrm>
                      <a:off x="8314436" y="3262585"/>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4" name="矩形 13"/>
                    <p:cNvSpPr/>
                    <p:nvPr/>
                  </p:nvSpPr>
                  <p:spPr>
                    <a:xfrm>
                      <a:off x="8314436" y="3672043"/>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3" name="矩形 22"/>
                    <p:cNvSpPr/>
                    <p:nvPr/>
                  </p:nvSpPr>
                  <p:spPr>
                    <a:xfrm>
                      <a:off x="9553217" y="3262585"/>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001110</a:t>
                      </a:r>
                      <a:endParaRPr lang="zh-CN" altLang="en-US" dirty="0"/>
                    </a:p>
                  </p:txBody>
                </p:sp>
                <p:sp>
                  <p:nvSpPr>
                    <p:cNvPr id="24" name="矩形 23"/>
                    <p:cNvSpPr/>
                    <p:nvPr/>
                  </p:nvSpPr>
                  <p:spPr>
                    <a:xfrm>
                      <a:off x="9553217" y="3672043"/>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001111</a:t>
                      </a:r>
                      <a:endParaRPr lang="zh-CN" altLang="en-US" dirty="0"/>
                    </a:p>
                  </p:txBody>
                </p:sp>
                <p:cxnSp>
                  <p:nvCxnSpPr>
                    <p:cNvPr id="47" name="直接连接符 46"/>
                    <p:cNvCxnSpPr>
                      <a:stCxn id="28" idx="6"/>
                    </p:cNvCxnSpPr>
                    <p:nvPr/>
                  </p:nvCxnSpPr>
                  <p:spPr>
                    <a:xfrm>
                      <a:off x="7500722" y="3250245"/>
                      <a:ext cx="40685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9" name="直接连接符 48"/>
                    <p:cNvCxnSpPr/>
                    <p:nvPr/>
                  </p:nvCxnSpPr>
                  <p:spPr>
                    <a:xfrm>
                      <a:off x="7907579" y="3250245"/>
                      <a:ext cx="0" cy="16473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1" name="直接连接符 50"/>
                    <p:cNvCxnSpPr>
                      <a:endCxn id="13" idx="1"/>
                    </p:cNvCxnSpPr>
                    <p:nvPr/>
                  </p:nvCxnSpPr>
                  <p:spPr>
                    <a:xfrm>
                      <a:off x="7907579" y="3414981"/>
                      <a:ext cx="40685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3" name="直接连接符 52"/>
                    <p:cNvCxnSpPr>
                      <a:stCxn id="29" idx="6"/>
                    </p:cNvCxnSpPr>
                    <p:nvPr/>
                  </p:nvCxnSpPr>
                  <p:spPr>
                    <a:xfrm>
                      <a:off x="7500722" y="3483807"/>
                      <a:ext cx="25756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5" name="直接连接符 54"/>
                    <p:cNvCxnSpPr/>
                    <p:nvPr/>
                  </p:nvCxnSpPr>
                  <p:spPr>
                    <a:xfrm>
                      <a:off x="7758291" y="3483807"/>
                      <a:ext cx="0" cy="39353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7" name="直接连接符 56"/>
                    <p:cNvCxnSpPr>
                      <a:endCxn id="14" idx="1"/>
                    </p:cNvCxnSpPr>
                    <p:nvPr/>
                  </p:nvCxnSpPr>
                  <p:spPr>
                    <a:xfrm>
                      <a:off x="7758291" y="3877338"/>
                      <a:ext cx="55614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71" name="矩形 70"/>
                    <p:cNvSpPr/>
                    <p:nvPr/>
                  </p:nvSpPr>
                  <p:spPr>
                    <a:xfrm>
                      <a:off x="7093866" y="3090166"/>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14</a:t>
                      </a:r>
                      <a:endParaRPr lang="zh-CN" altLang="en-US" sz="1200" baseline="-25000" dirty="0"/>
                    </a:p>
                  </p:txBody>
                </p:sp>
                <p:sp>
                  <p:nvSpPr>
                    <p:cNvPr id="72" name="矩形 71"/>
                    <p:cNvSpPr/>
                    <p:nvPr/>
                  </p:nvSpPr>
                  <p:spPr>
                    <a:xfrm>
                      <a:off x="7093866" y="3353513"/>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15</a:t>
                      </a:r>
                      <a:endParaRPr lang="zh-CN" altLang="en-US" sz="1200" baseline="-25000" dirty="0"/>
                    </a:p>
                  </p:txBody>
                </p:sp>
              </p:grpSp>
            </p:grpSp>
            <p:sp>
              <p:nvSpPr>
                <p:cNvPr id="73" name="文本框 72"/>
                <p:cNvSpPr txBox="1"/>
                <p:nvPr/>
              </p:nvSpPr>
              <p:spPr>
                <a:xfrm>
                  <a:off x="6299500" y="386443"/>
                  <a:ext cx="1133759" cy="294824"/>
                </a:xfrm>
                <a:prstGeom prst="rect">
                  <a:avLst/>
                </a:prstGeom>
                <a:noFill/>
              </p:spPr>
              <p:txBody>
                <a:bodyPr wrap="square" rtlCol="0" anchor="ctr">
                  <a:spAutoFit/>
                </a:bodyPr>
                <a:lstStyle/>
                <a:p>
                  <a:pPr>
                    <a:lnSpc>
                      <a:spcPct val="120000"/>
                    </a:lnSpc>
                  </a:pPr>
                  <a:r>
                    <a:rPr lang="en-US" altLang="zh-CN" sz="1200" dirty="0" smtClean="0">
                      <a:solidFill>
                        <a:schemeClr val="tx1">
                          <a:lumMod val="75000"/>
                          <a:lumOff val="25000"/>
                        </a:schemeClr>
                      </a:solidFill>
                    </a:rPr>
                    <a:t>4-16</a:t>
                  </a:r>
                  <a:r>
                    <a:rPr lang="zh-CN" altLang="en-US" sz="1200" dirty="0" smtClean="0">
                      <a:solidFill>
                        <a:schemeClr val="tx1">
                          <a:lumMod val="75000"/>
                          <a:lumOff val="25000"/>
                        </a:schemeClr>
                      </a:solidFill>
                    </a:rPr>
                    <a:t>译码器</a:t>
                  </a:r>
                </a:p>
              </p:txBody>
            </p:sp>
            <p:grpSp>
              <p:nvGrpSpPr>
                <p:cNvPr id="168" name="组合 167"/>
                <p:cNvGrpSpPr/>
                <p:nvPr/>
              </p:nvGrpSpPr>
              <p:grpSpPr>
                <a:xfrm>
                  <a:off x="5410207" y="815821"/>
                  <a:ext cx="344103" cy="1015536"/>
                  <a:chOff x="6251714" y="844565"/>
                  <a:chExt cx="344103" cy="1015536"/>
                </a:xfrm>
              </p:grpSpPr>
              <p:sp>
                <p:nvSpPr>
                  <p:cNvPr id="169" name="矩形 168"/>
                  <p:cNvSpPr/>
                  <p:nvPr/>
                </p:nvSpPr>
                <p:spPr>
                  <a:xfrm>
                    <a:off x="6251714" y="844565"/>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3</a:t>
                    </a:r>
                    <a:endParaRPr lang="zh-CN" altLang="en-US" sz="1600" baseline="-25000" dirty="0"/>
                  </a:p>
                </p:txBody>
              </p:sp>
              <p:sp>
                <p:nvSpPr>
                  <p:cNvPr id="170" name="矩形 169"/>
                  <p:cNvSpPr/>
                  <p:nvPr/>
                </p:nvSpPr>
                <p:spPr>
                  <a:xfrm>
                    <a:off x="6251714" y="1066193"/>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2</a:t>
                    </a:r>
                    <a:endParaRPr lang="zh-CN" altLang="en-US" sz="1600" baseline="-25000" dirty="0"/>
                  </a:p>
                </p:txBody>
              </p:sp>
              <p:sp>
                <p:nvSpPr>
                  <p:cNvPr id="171" name="矩形 170"/>
                  <p:cNvSpPr/>
                  <p:nvPr/>
                </p:nvSpPr>
                <p:spPr>
                  <a:xfrm>
                    <a:off x="6251714" y="1287821"/>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1</a:t>
                    </a:r>
                    <a:endParaRPr lang="zh-CN" altLang="en-US" sz="1600" baseline="-25000" dirty="0"/>
                  </a:p>
                </p:txBody>
              </p:sp>
              <p:sp>
                <p:nvSpPr>
                  <p:cNvPr id="172" name="矩形 171"/>
                  <p:cNvSpPr/>
                  <p:nvPr/>
                </p:nvSpPr>
                <p:spPr>
                  <a:xfrm>
                    <a:off x="6251714" y="1509449"/>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0</a:t>
                    </a:r>
                    <a:endParaRPr lang="zh-CN" altLang="en-US" sz="1600" baseline="-25000" dirty="0"/>
                  </a:p>
                </p:txBody>
              </p:sp>
            </p:grpSp>
            <p:sp>
              <p:nvSpPr>
                <p:cNvPr id="173" name="椭圆 172"/>
                <p:cNvSpPr/>
                <p:nvPr/>
              </p:nvSpPr>
              <p:spPr>
                <a:xfrm>
                  <a:off x="6039403" y="1999450"/>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74" name="矩形 173"/>
                <p:cNvSpPr/>
                <p:nvPr/>
              </p:nvSpPr>
              <p:spPr>
                <a:xfrm>
                  <a:off x="6216133" y="1890047"/>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EN</a:t>
                  </a:r>
                  <a:endParaRPr lang="zh-CN" altLang="en-US" sz="1600" baseline="-25000" dirty="0"/>
                </a:p>
              </p:txBody>
            </p:sp>
            <p:sp>
              <p:nvSpPr>
                <p:cNvPr id="176" name="矩形 175"/>
                <p:cNvSpPr/>
                <p:nvPr/>
              </p:nvSpPr>
              <p:spPr>
                <a:xfrm>
                  <a:off x="4623539" y="1793724"/>
                  <a:ext cx="556436"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CS0</a:t>
                  </a:r>
                  <a:endParaRPr lang="zh-CN" altLang="en-US" sz="1600" baseline="-25000" dirty="0"/>
                </a:p>
              </p:txBody>
            </p:sp>
            <p:cxnSp>
              <p:nvCxnSpPr>
                <p:cNvPr id="34" name="直接连接符 33"/>
                <p:cNvCxnSpPr/>
                <p:nvPr/>
              </p:nvCxnSpPr>
              <p:spPr>
                <a:xfrm>
                  <a:off x="5505450" y="2605768"/>
                  <a:ext cx="5229225"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grpSp>
          <p:grpSp>
            <p:nvGrpSpPr>
              <p:cNvPr id="177" name="组合 176"/>
              <p:cNvGrpSpPr/>
              <p:nvPr/>
            </p:nvGrpSpPr>
            <p:grpSpPr>
              <a:xfrm>
                <a:off x="4775694" y="1921889"/>
                <a:ext cx="6253455" cy="2123530"/>
                <a:chOff x="4664508" y="482238"/>
                <a:chExt cx="6253455" cy="2123530"/>
              </a:xfrm>
            </p:grpSpPr>
            <p:cxnSp>
              <p:nvCxnSpPr>
                <p:cNvPr id="178" name="直接连接符 177"/>
                <p:cNvCxnSpPr/>
                <p:nvPr/>
              </p:nvCxnSpPr>
              <p:spPr>
                <a:xfrm flipH="1" flipV="1">
                  <a:off x="5663561" y="2068276"/>
                  <a:ext cx="41394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79" name="矩形 178"/>
                <p:cNvSpPr/>
                <p:nvPr/>
              </p:nvSpPr>
              <p:spPr>
                <a:xfrm>
                  <a:off x="6176535" y="796871"/>
                  <a:ext cx="1329718" cy="1473774"/>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0" name="矩形 179"/>
                <p:cNvSpPr/>
                <p:nvPr/>
              </p:nvSpPr>
              <p:spPr>
                <a:xfrm>
                  <a:off x="8447786" y="482238"/>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1" name="矩形 180"/>
                <p:cNvSpPr/>
                <p:nvPr/>
              </p:nvSpPr>
              <p:spPr>
                <a:xfrm>
                  <a:off x="8447786" y="892829"/>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2" name="矩形 181"/>
                <p:cNvSpPr/>
                <p:nvPr/>
              </p:nvSpPr>
              <p:spPr>
                <a:xfrm>
                  <a:off x="8447786" y="1298942"/>
                  <a:ext cx="1231396" cy="474777"/>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a:t>
                  </a:r>
                  <a:endParaRPr lang="zh-CN" altLang="en-US" dirty="0"/>
                </a:p>
              </p:txBody>
            </p:sp>
            <p:sp>
              <p:nvSpPr>
                <p:cNvPr id="185" name="矩形 184"/>
                <p:cNvSpPr/>
                <p:nvPr/>
              </p:nvSpPr>
              <p:spPr>
                <a:xfrm>
                  <a:off x="9781817" y="482238"/>
                  <a:ext cx="924283"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dirty="0" smtClean="0"/>
                    <a:t>010000</a:t>
                  </a:r>
                  <a:endParaRPr lang="zh-CN" altLang="en-US" dirty="0"/>
                </a:p>
              </p:txBody>
            </p:sp>
            <p:sp>
              <p:nvSpPr>
                <p:cNvPr id="186" name="矩形 185"/>
                <p:cNvSpPr/>
                <p:nvPr/>
              </p:nvSpPr>
              <p:spPr>
                <a:xfrm>
                  <a:off x="9686567" y="892829"/>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010010</a:t>
                  </a:r>
                  <a:endParaRPr lang="zh-CN" altLang="en-US" dirty="0"/>
                </a:p>
              </p:txBody>
            </p:sp>
            <p:sp>
              <p:nvSpPr>
                <p:cNvPr id="187" name="矩形 186"/>
                <p:cNvSpPr/>
                <p:nvPr/>
              </p:nvSpPr>
              <p:spPr>
                <a:xfrm>
                  <a:off x="9693952" y="1181083"/>
                  <a:ext cx="798944" cy="609224"/>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a:t>
                  </a:r>
                  <a:endParaRPr lang="zh-CN" altLang="en-US" dirty="0"/>
                </a:p>
              </p:txBody>
            </p:sp>
            <p:sp>
              <p:nvSpPr>
                <p:cNvPr id="188" name="矩形 187"/>
                <p:cNvSpPr/>
                <p:nvPr/>
              </p:nvSpPr>
              <p:spPr>
                <a:xfrm>
                  <a:off x="7405922" y="1368500"/>
                  <a:ext cx="458382" cy="357594"/>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vert="eaVert" rtlCol="0" anchor="ctr"/>
                <a:lstStyle/>
                <a:p>
                  <a:r>
                    <a:rPr lang="en-US" altLang="zh-CN" dirty="0" smtClean="0"/>
                    <a:t>…</a:t>
                  </a:r>
                  <a:endParaRPr lang="zh-CN" altLang="en-US" dirty="0"/>
                </a:p>
              </p:txBody>
            </p:sp>
            <p:cxnSp>
              <p:nvCxnSpPr>
                <p:cNvPr id="189" name="直接连接符 188"/>
                <p:cNvCxnSpPr>
                  <a:stCxn id="190" idx="2"/>
                </p:cNvCxnSpPr>
                <p:nvPr/>
              </p:nvCxnSpPr>
              <p:spPr>
                <a:xfrm>
                  <a:off x="7506253" y="1030481"/>
                  <a:ext cx="500258"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90" name="椭圆 189"/>
                <p:cNvSpPr/>
                <p:nvPr/>
              </p:nvSpPr>
              <p:spPr>
                <a:xfrm>
                  <a:off x="7506253" y="961655"/>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91" name="椭圆 190"/>
                <p:cNvSpPr/>
                <p:nvPr/>
              </p:nvSpPr>
              <p:spPr>
                <a:xfrm>
                  <a:off x="7506253" y="1195217"/>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192" name="直接连接符 191"/>
                <p:cNvCxnSpPr/>
                <p:nvPr/>
              </p:nvCxnSpPr>
              <p:spPr>
                <a:xfrm flipV="1">
                  <a:off x="8006511" y="687533"/>
                  <a:ext cx="0" cy="34294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3" name="直接连接符 192"/>
                <p:cNvCxnSpPr>
                  <a:endCxn id="180" idx="1"/>
                </p:cNvCxnSpPr>
                <p:nvPr/>
              </p:nvCxnSpPr>
              <p:spPr>
                <a:xfrm>
                  <a:off x="8006511" y="687533"/>
                  <a:ext cx="44127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4" name="直接连接符 193"/>
                <p:cNvCxnSpPr>
                  <a:stCxn id="191" idx="6"/>
                </p:cNvCxnSpPr>
                <p:nvPr/>
              </p:nvCxnSpPr>
              <p:spPr>
                <a:xfrm>
                  <a:off x="7634072" y="1264043"/>
                  <a:ext cx="52035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5" name="直接连接符 194"/>
                <p:cNvCxnSpPr/>
                <p:nvPr/>
              </p:nvCxnSpPr>
              <p:spPr>
                <a:xfrm flipV="1">
                  <a:off x="8154426" y="1098124"/>
                  <a:ext cx="0" cy="16591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6" name="直接连接符 195"/>
                <p:cNvCxnSpPr>
                  <a:endCxn id="181" idx="1"/>
                </p:cNvCxnSpPr>
                <p:nvPr/>
              </p:nvCxnSpPr>
              <p:spPr>
                <a:xfrm>
                  <a:off x="8154426" y="1098124"/>
                  <a:ext cx="293360"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7" name="直接连接符 196"/>
                <p:cNvCxnSpPr/>
                <p:nvPr/>
              </p:nvCxnSpPr>
              <p:spPr>
                <a:xfrm flipH="1">
                  <a:off x="5663561" y="103048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8" name="直接连接符 197"/>
                <p:cNvCxnSpPr/>
                <p:nvPr/>
              </p:nvCxnSpPr>
              <p:spPr>
                <a:xfrm flipH="1">
                  <a:off x="5663561" y="125127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9" name="直接连接符 198"/>
                <p:cNvCxnSpPr/>
                <p:nvPr/>
              </p:nvCxnSpPr>
              <p:spPr>
                <a:xfrm flipH="1">
                  <a:off x="5663561" y="147206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00" name="直接连接符 199"/>
                <p:cNvCxnSpPr/>
                <p:nvPr/>
              </p:nvCxnSpPr>
              <p:spPr>
                <a:xfrm flipH="1">
                  <a:off x="5663561" y="169285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nvGrpSpPr>
                <p:cNvPr id="201" name="组合 200"/>
                <p:cNvGrpSpPr/>
                <p:nvPr/>
              </p:nvGrpSpPr>
              <p:grpSpPr>
                <a:xfrm>
                  <a:off x="6251714" y="844565"/>
                  <a:ext cx="344103" cy="1015536"/>
                  <a:chOff x="6251714" y="844565"/>
                  <a:chExt cx="344103" cy="1015536"/>
                </a:xfrm>
              </p:grpSpPr>
              <p:sp>
                <p:nvSpPr>
                  <p:cNvPr id="230" name="矩形 229"/>
                  <p:cNvSpPr/>
                  <p:nvPr/>
                </p:nvSpPr>
                <p:spPr>
                  <a:xfrm>
                    <a:off x="6251714" y="844565"/>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3</a:t>
                    </a:r>
                    <a:endParaRPr lang="zh-CN" altLang="en-US" sz="1600" baseline="-25000" dirty="0"/>
                  </a:p>
                </p:txBody>
              </p:sp>
              <p:sp>
                <p:nvSpPr>
                  <p:cNvPr id="231" name="矩形 230"/>
                  <p:cNvSpPr/>
                  <p:nvPr/>
                </p:nvSpPr>
                <p:spPr>
                  <a:xfrm>
                    <a:off x="6251714" y="1066193"/>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2</a:t>
                    </a:r>
                    <a:endParaRPr lang="zh-CN" altLang="en-US" sz="1600" baseline="-25000" dirty="0"/>
                  </a:p>
                </p:txBody>
              </p:sp>
              <p:sp>
                <p:nvSpPr>
                  <p:cNvPr id="232" name="矩形 231"/>
                  <p:cNvSpPr/>
                  <p:nvPr/>
                </p:nvSpPr>
                <p:spPr>
                  <a:xfrm>
                    <a:off x="6251714" y="1287821"/>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1</a:t>
                    </a:r>
                    <a:endParaRPr lang="zh-CN" altLang="en-US" sz="1600" baseline="-25000" dirty="0"/>
                  </a:p>
                </p:txBody>
              </p:sp>
              <p:sp>
                <p:nvSpPr>
                  <p:cNvPr id="233" name="矩形 232"/>
                  <p:cNvSpPr/>
                  <p:nvPr/>
                </p:nvSpPr>
                <p:spPr>
                  <a:xfrm>
                    <a:off x="6251714" y="1509449"/>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0</a:t>
                    </a:r>
                    <a:endParaRPr lang="zh-CN" altLang="en-US" sz="1600" baseline="-25000" dirty="0"/>
                  </a:p>
                </p:txBody>
              </p:sp>
            </p:grpSp>
            <p:sp>
              <p:nvSpPr>
                <p:cNvPr id="202" name="矩形 201"/>
                <p:cNvSpPr/>
                <p:nvPr/>
              </p:nvSpPr>
              <p:spPr>
                <a:xfrm>
                  <a:off x="7277062" y="876592"/>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0</a:t>
                  </a:r>
                  <a:endParaRPr lang="zh-CN" altLang="en-US" sz="1200" baseline="-25000" dirty="0"/>
                </a:p>
              </p:txBody>
            </p:sp>
            <p:sp>
              <p:nvSpPr>
                <p:cNvPr id="203" name="矩形 202"/>
                <p:cNvSpPr/>
                <p:nvPr/>
              </p:nvSpPr>
              <p:spPr>
                <a:xfrm>
                  <a:off x="7277062" y="1124798"/>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a:t>
                  </a:r>
                  <a:endParaRPr lang="zh-CN" altLang="en-US" sz="1200" baseline="-25000" dirty="0"/>
                </a:p>
              </p:txBody>
            </p:sp>
            <p:grpSp>
              <p:nvGrpSpPr>
                <p:cNvPr id="204" name="组合 203"/>
                <p:cNvGrpSpPr/>
                <p:nvPr/>
              </p:nvGrpSpPr>
              <p:grpSpPr>
                <a:xfrm>
                  <a:off x="7227216" y="1598435"/>
                  <a:ext cx="3690747" cy="992468"/>
                  <a:chOff x="7093866" y="3090166"/>
                  <a:chExt cx="3690747" cy="992468"/>
                </a:xfrm>
              </p:grpSpPr>
              <p:sp>
                <p:nvSpPr>
                  <p:cNvPr id="215" name="椭圆 214"/>
                  <p:cNvSpPr/>
                  <p:nvPr/>
                </p:nvSpPr>
                <p:spPr>
                  <a:xfrm>
                    <a:off x="7372903" y="3181419"/>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16" name="椭圆 215"/>
                  <p:cNvSpPr/>
                  <p:nvPr/>
                </p:nvSpPr>
                <p:spPr>
                  <a:xfrm>
                    <a:off x="7372903" y="3414981"/>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nvGrpSpPr>
                  <p:cNvPr id="217" name="组合 216"/>
                  <p:cNvGrpSpPr/>
                  <p:nvPr/>
                </p:nvGrpSpPr>
                <p:grpSpPr>
                  <a:xfrm>
                    <a:off x="7093866" y="3090166"/>
                    <a:ext cx="3690747" cy="992468"/>
                    <a:chOff x="7093866" y="3090166"/>
                    <a:chExt cx="3690747" cy="992468"/>
                  </a:xfrm>
                </p:grpSpPr>
                <p:sp>
                  <p:nvSpPr>
                    <p:cNvPr id="218" name="矩形 217"/>
                    <p:cNvSpPr/>
                    <p:nvPr/>
                  </p:nvSpPr>
                  <p:spPr>
                    <a:xfrm>
                      <a:off x="8314436" y="3262585"/>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19" name="矩形 218"/>
                    <p:cNvSpPr/>
                    <p:nvPr/>
                  </p:nvSpPr>
                  <p:spPr>
                    <a:xfrm>
                      <a:off x="8314436" y="3672043"/>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20" name="矩形 219"/>
                    <p:cNvSpPr/>
                    <p:nvPr/>
                  </p:nvSpPr>
                  <p:spPr>
                    <a:xfrm>
                      <a:off x="9553217" y="3262585"/>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011110</a:t>
                      </a:r>
                      <a:endParaRPr lang="zh-CN" altLang="en-US" dirty="0"/>
                    </a:p>
                  </p:txBody>
                </p:sp>
                <p:sp>
                  <p:nvSpPr>
                    <p:cNvPr id="221" name="矩形 220"/>
                    <p:cNvSpPr/>
                    <p:nvPr/>
                  </p:nvSpPr>
                  <p:spPr>
                    <a:xfrm>
                      <a:off x="9553217" y="3672043"/>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011111</a:t>
                      </a:r>
                      <a:endParaRPr lang="zh-CN" altLang="en-US" dirty="0"/>
                    </a:p>
                  </p:txBody>
                </p:sp>
                <p:cxnSp>
                  <p:nvCxnSpPr>
                    <p:cNvPr id="222" name="直接连接符 221"/>
                    <p:cNvCxnSpPr>
                      <a:stCxn id="215" idx="6"/>
                    </p:cNvCxnSpPr>
                    <p:nvPr/>
                  </p:nvCxnSpPr>
                  <p:spPr>
                    <a:xfrm>
                      <a:off x="7500722" y="3250245"/>
                      <a:ext cx="40685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3" name="直接连接符 222"/>
                    <p:cNvCxnSpPr/>
                    <p:nvPr/>
                  </p:nvCxnSpPr>
                  <p:spPr>
                    <a:xfrm>
                      <a:off x="7907579" y="3250245"/>
                      <a:ext cx="0" cy="16473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4" name="直接连接符 223"/>
                    <p:cNvCxnSpPr>
                      <a:endCxn id="218" idx="1"/>
                    </p:cNvCxnSpPr>
                    <p:nvPr/>
                  </p:nvCxnSpPr>
                  <p:spPr>
                    <a:xfrm>
                      <a:off x="7907579" y="3414981"/>
                      <a:ext cx="40685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5" name="直接连接符 224"/>
                    <p:cNvCxnSpPr>
                      <a:stCxn id="216" idx="6"/>
                    </p:cNvCxnSpPr>
                    <p:nvPr/>
                  </p:nvCxnSpPr>
                  <p:spPr>
                    <a:xfrm>
                      <a:off x="7500722" y="3483807"/>
                      <a:ext cx="25756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6" name="直接连接符 225"/>
                    <p:cNvCxnSpPr/>
                    <p:nvPr/>
                  </p:nvCxnSpPr>
                  <p:spPr>
                    <a:xfrm>
                      <a:off x="7758291" y="3483807"/>
                      <a:ext cx="0" cy="39353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7" name="直接连接符 226"/>
                    <p:cNvCxnSpPr>
                      <a:endCxn id="219" idx="1"/>
                    </p:cNvCxnSpPr>
                    <p:nvPr/>
                  </p:nvCxnSpPr>
                  <p:spPr>
                    <a:xfrm>
                      <a:off x="7758291" y="3877338"/>
                      <a:ext cx="55614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228" name="矩形 227"/>
                    <p:cNvSpPr/>
                    <p:nvPr/>
                  </p:nvSpPr>
                  <p:spPr>
                    <a:xfrm>
                      <a:off x="7093866" y="3090166"/>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14</a:t>
                      </a:r>
                      <a:endParaRPr lang="zh-CN" altLang="en-US" sz="1200" baseline="-25000" dirty="0"/>
                    </a:p>
                  </p:txBody>
                </p:sp>
                <p:sp>
                  <p:nvSpPr>
                    <p:cNvPr id="229" name="矩形 228"/>
                    <p:cNvSpPr/>
                    <p:nvPr/>
                  </p:nvSpPr>
                  <p:spPr>
                    <a:xfrm>
                      <a:off x="7093866" y="3353513"/>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15</a:t>
                      </a:r>
                      <a:endParaRPr lang="zh-CN" altLang="en-US" sz="1200" baseline="-25000" dirty="0"/>
                    </a:p>
                  </p:txBody>
                </p:sp>
              </p:grpSp>
            </p:grpSp>
            <p:sp>
              <p:nvSpPr>
                <p:cNvPr id="205" name="文本框 204"/>
                <p:cNvSpPr txBox="1"/>
                <p:nvPr/>
              </p:nvSpPr>
              <p:spPr>
                <a:xfrm>
                  <a:off x="6299500" y="491218"/>
                  <a:ext cx="1133759" cy="294824"/>
                </a:xfrm>
                <a:prstGeom prst="rect">
                  <a:avLst/>
                </a:prstGeom>
                <a:noFill/>
              </p:spPr>
              <p:txBody>
                <a:bodyPr wrap="square" rtlCol="0" anchor="ctr">
                  <a:spAutoFit/>
                </a:bodyPr>
                <a:lstStyle/>
                <a:p>
                  <a:pPr>
                    <a:lnSpc>
                      <a:spcPct val="120000"/>
                    </a:lnSpc>
                  </a:pPr>
                  <a:r>
                    <a:rPr lang="en-US" altLang="zh-CN" sz="1200" dirty="0" smtClean="0">
                      <a:solidFill>
                        <a:schemeClr val="tx1">
                          <a:lumMod val="75000"/>
                          <a:lumOff val="25000"/>
                        </a:schemeClr>
                      </a:solidFill>
                    </a:rPr>
                    <a:t>4-16</a:t>
                  </a:r>
                  <a:r>
                    <a:rPr lang="zh-CN" altLang="en-US" sz="1200" dirty="0" smtClean="0">
                      <a:solidFill>
                        <a:schemeClr val="tx1">
                          <a:lumMod val="75000"/>
                          <a:lumOff val="25000"/>
                        </a:schemeClr>
                      </a:solidFill>
                    </a:rPr>
                    <a:t>译码器</a:t>
                  </a:r>
                </a:p>
              </p:txBody>
            </p:sp>
            <p:cxnSp>
              <p:nvCxnSpPr>
                <p:cNvPr id="206" name="直接连接符 205"/>
                <p:cNvCxnSpPr/>
                <p:nvPr/>
              </p:nvCxnSpPr>
              <p:spPr>
                <a:xfrm>
                  <a:off x="5505450" y="2605768"/>
                  <a:ext cx="5229225"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grpSp>
              <p:nvGrpSpPr>
                <p:cNvPr id="207" name="组合 206"/>
                <p:cNvGrpSpPr/>
                <p:nvPr/>
              </p:nvGrpSpPr>
              <p:grpSpPr>
                <a:xfrm>
                  <a:off x="5410207" y="815821"/>
                  <a:ext cx="344103" cy="1015536"/>
                  <a:chOff x="6251714" y="844565"/>
                  <a:chExt cx="344103" cy="1015536"/>
                </a:xfrm>
              </p:grpSpPr>
              <p:sp>
                <p:nvSpPr>
                  <p:cNvPr id="211" name="矩形 210"/>
                  <p:cNvSpPr/>
                  <p:nvPr/>
                </p:nvSpPr>
                <p:spPr>
                  <a:xfrm>
                    <a:off x="6251714" y="844565"/>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3</a:t>
                    </a:r>
                    <a:endParaRPr lang="zh-CN" altLang="en-US" sz="1600" baseline="-25000" dirty="0"/>
                  </a:p>
                </p:txBody>
              </p:sp>
              <p:sp>
                <p:nvSpPr>
                  <p:cNvPr id="212" name="矩形 211"/>
                  <p:cNvSpPr/>
                  <p:nvPr/>
                </p:nvSpPr>
                <p:spPr>
                  <a:xfrm>
                    <a:off x="6251714" y="1066193"/>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2</a:t>
                    </a:r>
                    <a:endParaRPr lang="zh-CN" altLang="en-US" sz="1600" baseline="-25000" dirty="0"/>
                  </a:p>
                </p:txBody>
              </p:sp>
              <p:sp>
                <p:nvSpPr>
                  <p:cNvPr id="213" name="矩形 212"/>
                  <p:cNvSpPr/>
                  <p:nvPr/>
                </p:nvSpPr>
                <p:spPr>
                  <a:xfrm>
                    <a:off x="6251714" y="1287821"/>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1</a:t>
                    </a:r>
                    <a:endParaRPr lang="zh-CN" altLang="en-US" sz="1600" baseline="-25000" dirty="0"/>
                  </a:p>
                </p:txBody>
              </p:sp>
              <p:sp>
                <p:nvSpPr>
                  <p:cNvPr id="214" name="矩形 213"/>
                  <p:cNvSpPr/>
                  <p:nvPr/>
                </p:nvSpPr>
                <p:spPr>
                  <a:xfrm>
                    <a:off x="6251714" y="1509449"/>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0</a:t>
                    </a:r>
                    <a:endParaRPr lang="zh-CN" altLang="en-US" sz="1600" baseline="-25000" dirty="0"/>
                  </a:p>
                </p:txBody>
              </p:sp>
            </p:grpSp>
            <p:sp>
              <p:nvSpPr>
                <p:cNvPr id="208" name="椭圆 207"/>
                <p:cNvSpPr/>
                <p:nvPr/>
              </p:nvSpPr>
              <p:spPr>
                <a:xfrm>
                  <a:off x="6039403" y="1999450"/>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09" name="矩形 208"/>
                <p:cNvSpPr/>
                <p:nvPr/>
              </p:nvSpPr>
              <p:spPr>
                <a:xfrm>
                  <a:off x="6216133" y="1890047"/>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EN</a:t>
                  </a:r>
                  <a:endParaRPr lang="zh-CN" altLang="en-US" sz="1600" baseline="-25000" dirty="0"/>
                </a:p>
              </p:txBody>
            </p:sp>
            <p:sp>
              <p:nvSpPr>
                <p:cNvPr id="210" name="矩形 209"/>
                <p:cNvSpPr/>
                <p:nvPr/>
              </p:nvSpPr>
              <p:spPr>
                <a:xfrm>
                  <a:off x="4664508" y="1765149"/>
                  <a:ext cx="501157" cy="357550"/>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CS1</a:t>
                  </a:r>
                  <a:endParaRPr lang="zh-CN" altLang="en-US" sz="1600" baseline="-25000" dirty="0"/>
                </a:p>
              </p:txBody>
            </p:sp>
          </p:grpSp>
          <p:grpSp>
            <p:nvGrpSpPr>
              <p:cNvPr id="234" name="组合 233"/>
              <p:cNvGrpSpPr/>
              <p:nvPr/>
            </p:nvGrpSpPr>
            <p:grpSpPr>
              <a:xfrm>
                <a:off x="4731611" y="4025752"/>
                <a:ext cx="6303949" cy="2123530"/>
                <a:chOff x="4614014" y="482238"/>
                <a:chExt cx="6303949" cy="2123530"/>
              </a:xfrm>
            </p:grpSpPr>
            <p:cxnSp>
              <p:nvCxnSpPr>
                <p:cNvPr id="235" name="直接连接符 234"/>
                <p:cNvCxnSpPr/>
                <p:nvPr/>
              </p:nvCxnSpPr>
              <p:spPr>
                <a:xfrm flipH="1" flipV="1">
                  <a:off x="5663561" y="2068276"/>
                  <a:ext cx="41394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236" name="矩形 235"/>
                <p:cNvSpPr/>
                <p:nvPr/>
              </p:nvSpPr>
              <p:spPr>
                <a:xfrm>
                  <a:off x="6176535" y="796871"/>
                  <a:ext cx="1329718" cy="1473774"/>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37" name="矩形 236"/>
                <p:cNvSpPr/>
                <p:nvPr/>
              </p:nvSpPr>
              <p:spPr>
                <a:xfrm>
                  <a:off x="8447786" y="482238"/>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38" name="矩形 237"/>
                <p:cNvSpPr/>
                <p:nvPr/>
              </p:nvSpPr>
              <p:spPr>
                <a:xfrm>
                  <a:off x="8447786" y="892829"/>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39" name="矩形 238"/>
                <p:cNvSpPr/>
                <p:nvPr/>
              </p:nvSpPr>
              <p:spPr>
                <a:xfrm>
                  <a:off x="8447786" y="1298942"/>
                  <a:ext cx="1231396" cy="474777"/>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a:t>
                  </a:r>
                  <a:endParaRPr lang="zh-CN" altLang="en-US" dirty="0"/>
                </a:p>
              </p:txBody>
            </p:sp>
            <p:sp>
              <p:nvSpPr>
                <p:cNvPr id="240" name="矩形 239"/>
                <p:cNvSpPr/>
                <p:nvPr/>
              </p:nvSpPr>
              <p:spPr>
                <a:xfrm>
                  <a:off x="9781817" y="482238"/>
                  <a:ext cx="924283"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dirty="0" smtClean="0"/>
                    <a:t>100000</a:t>
                  </a:r>
                  <a:endParaRPr lang="zh-CN" altLang="en-US" dirty="0"/>
                </a:p>
              </p:txBody>
            </p:sp>
            <p:sp>
              <p:nvSpPr>
                <p:cNvPr id="241" name="矩形 240"/>
                <p:cNvSpPr/>
                <p:nvPr/>
              </p:nvSpPr>
              <p:spPr>
                <a:xfrm>
                  <a:off x="9686567" y="892829"/>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100001</a:t>
                  </a:r>
                  <a:endParaRPr lang="zh-CN" altLang="en-US" dirty="0"/>
                </a:p>
              </p:txBody>
            </p:sp>
            <p:sp>
              <p:nvSpPr>
                <p:cNvPr id="242" name="矩形 241"/>
                <p:cNvSpPr/>
                <p:nvPr/>
              </p:nvSpPr>
              <p:spPr>
                <a:xfrm>
                  <a:off x="9693952" y="1181083"/>
                  <a:ext cx="798944" cy="609224"/>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a:t>
                  </a:r>
                  <a:endParaRPr lang="zh-CN" altLang="en-US" dirty="0"/>
                </a:p>
              </p:txBody>
            </p:sp>
            <p:sp>
              <p:nvSpPr>
                <p:cNvPr id="243" name="矩形 242"/>
                <p:cNvSpPr/>
                <p:nvPr/>
              </p:nvSpPr>
              <p:spPr>
                <a:xfrm>
                  <a:off x="7405922" y="1368500"/>
                  <a:ext cx="458382" cy="357594"/>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vert="eaVert" rtlCol="0" anchor="ctr"/>
                <a:lstStyle/>
                <a:p>
                  <a:r>
                    <a:rPr lang="en-US" altLang="zh-CN" dirty="0" smtClean="0"/>
                    <a:t>…</a:t>
                  </a:r>
                  <a:endParaRPr lang="zh-CN" altLang="en-US" dirty="0"/>
                </a:p>
              </p:txBody>
            </p:sp>
            <p:cxnSp>
              <p:nvCxnSpPr>
                <p:cNvPr id="244" name="直接连接符 243"/>
                <p:cNvCxnSpPr>
                  <a:stCxn id="245" idx="2"/>
                </p:cNvCxnSpPr>
                <p:nvPr/>
              </p:nvCxnSpPr>
              <p:spPr>
                <a:xfrm>
                  <a:off x="7506253" y="1030481"/>
                  <a:ext cx="500258"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245" name="椭圆 244"/>
                <p:cNvSpPr/>
                <p:nvPr/>
              </p:nvSpPr>
              <p:spPr>
                <a:xfrm>
                  <a:off x="7506253" y="961655"/>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46" name="椭圆 245"/>
                <p:cNvSpPr/>
                <p:nvPr/>
              </p:nvSpPr>
              <p:spPr>
                <a:xfrm>
                  <a:off x="7506253" y="1195217"/>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247" name="直接连接符 246"/>
                <p:cNvCxnSpPr/>
                <p:nvPr/>
              </p:nvCxnSpPr>
              <p:spPr>
                <a:xfrm flipV="1">
                  <a:off x="8006511" y="687533"/>
                  <a:ext cx="0" cy="34294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8" name="直接连接符 247"/>
                <p:cNvCxnSpPr>
                  <a:endCxn id="237" idx="1"/>
                </p:cNvCxnSpPr>
                <p:nvPr/>
              </p:nvCxnSpPr>
              <p:spPr>
                <a:xfrm>
                  <a:off x="8006511" y="687533"/>
                  <a:ext cx="44127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9" name="直接连接符 248"/>
                <p:cNvCxnSpPr>
                  <a:stCxn id="246" idx="6"/>
                </p:cNvCxnSpPr>
                <p:nvPr/>
              </p:nvCxnSpPr>
              <p:spPr>
                <a:xfrm>
                  <a:off x="7634072" y="1264043"/>
                  <a:ext cx="52035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0" name="直接连接符 249"/>
                <p:cNvCxnSpPr/>
                <p:nvPr/>
              </p:nvCxnSpPr>
              <p:spPr>
                <a:xfrm flipV="1">
                  <a:off x="8154426" y="1098124"/>
                  <a:ext cx="0" cy="16591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1" name="直接连接符 250"/>
                <p:cNvCxnSpPr>
                  <a:endCxn id="238" idx="1"/>
                </p:cNvCxnSpPr>
                <p:nvPr/>
              </p:nvCxnSpPr>
              <p:spPr>
                <a:xfrm>
                  <a:off x="8154426" y="1098124"/>
                  <a:ext cx="293360"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2" name="直接连接符 251"/>
                <p:cNvCxnSpPr/>
                <p:nvPr/>
              </p:nvCxnSpPr>
              <p:spPr>
                <a:xfrm flipH="1">
                  <a:off x="5663561" y="103048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3" name="直接连接符 252"/>
                <p:cNvCxnSpPr/>
                <p:nvPr/>
              </p:nvCxnSpPr>
              <p:spPr>
                <a:xfrm flipH="1">
                  <a:off x="5663561" y="125127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4" name="直接连接符 253"/>
                <p:cNvCxnSpPr/>
                <p:nvPr/>
              </p:nvCxnSpPr>
              <p:spPr>
                <a:xfrm flipH="1">
                  <a:off x="5663561" y="147206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5" name="直接连接符 254"/>
                <p:cNvCxnSpPr/>
                <p:nvPr/>
              </p:nvCxnSpPr>
              <p:spPr>
                <a:xfrm flipH="1">
                  <a:off x="5663561" y="169285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nvGrpSpPr>
                <p:cNvPr id="256" name="组合 255"/>
                <p:cNvGrpSpPr/>
                <p:nvPr/>
              </p:nvGrpSpPr>
              <p:grpSpPr>
                <a:xfrm>
                  <a:off x="6251714" y="844565"/>
                  <a:ext cx="344103" cy="1015536"/>
                  <a:chOff x="6251714" y="844565"/>
                  <a:chExt cx="344103" cy="1015536"/>
                </a:xfrm>
              </p:grpSpPr>
              <p:sp>
                <p:nvSpPr>
                  <p:cNvPr id="285" name="矩形 284"/>
                  <p:cNvSpPr/>
                  <p:nvPr/>
                </p:nvSpPr>
                <p:spPr>
                  <a:xfrm>
                    <a:off x="6251714" y="844565"/>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3</a:t>
                    </a:r>
                    <a:endParaRPr lang="zh-CN" altLang="en-US" sz="1600" baseline="-25000" dirty="0"/>
                  </a:p>
                </p:txBody>
              </p:sp>
              <p:sp>
                <p:nvSpPr>
                  <p:cNvPr id="286" name="矩形 285"/>
                  <p:cNvSpPr/>
                  <p:nvPr/>
                </p:nvSpPr>
                <p:spPr>
                  <a:xfrm>
                    <a:off x="6251714" y="1066193"/>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2</a:t>
                    </a:r>
                    <a:endParaRPr lang="zh-CN" altLang="en-US" sz="1600" baseline="-25000" dirty="0"/>
                  </a:p>
                </p:txBody>
              </p:sp>
              <p:sp>
                <p:nvSpPr>
                  <p:cNvPr id="287" name="矩形 286"/>
                  <p:cNvSpPr/>
                  <p:nvPr/>
                </p:nvSpPr>
                <p:spPr>
                  <a:xfrm>
                    <a:off x="6251714" y="1287821"/>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1</a:t>
                    </a:r>
                    <a:endParaRPr lang="zh-CN" altLang="en-US" sz="1600" baseline="-25000" dirty="0"/>
                  </a:p>
                </p:txBody>
              </p:sp>
              <p:sp>
                <p:nvSpPr>
                  <p:cNvPr id="288" name="矩形 287"/>
                  <p:cNvSpPr/>
                  <p:nvPr/>
                </p:nvSpPr>
                <p:spPr>
                  <a:xfrm>
                    <a:off x="6251714" y="1509449"/>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0</a:t>
                    </a:r>
                    <a:endParaRPr lang="zh-CN" altLang="en-US" sz="1600" baseline="-25000" dirty="0"/>
                  </a:p>
                </p:txBody>
              </p:sp>
            </p:grpSp>
            <p:sp>
              <p:nvSpPr>
                <p:cNvPr id="257" name="矩形 256"/>
                <p:cNvSpPr/>
                <p:nvPr/>
              </p:nvSpPr>
              <p:spPr>
                <a:xfrm>
                  <a:off x="7277062" y="876592"/>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0</a:t>
                  </a:r>
                  <a:endParaRPr lang="zh-CN" altLang="en-US" sz="1200" baseline="-25000" dirty="0"/>
                </a:p>
              </p:txBody>
            </p:sp>
            <p:sp>
              <p:nvSpPr>
                <p:cNvPr id="258" name="矩形 257"/>
                <p:cNvSpPr/>
                <p:nvPr/>
              </p:nvSpPr>
              <p:spPr>
                <a:xfrm>
                  <a:off x="7277062" y="1124798"/>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a:t>
                  </a:r>
                  <a:endParaRPr lang="zh-CN" altLang="en-US" sz="1200" baseline="-25000" dirty="0"/>
                </a:p>
              </p:txBody>
            </p:sp>
            <p:grpSp>
              <p:nvGrpSpPr>
                <p:cNvPr id="259" name="组合 258"/>
                <p:cNvGrpSpPr/>
                <p:nvPr/>
              </p:nvGrpSpPr>
              <p:grpSpPr>
                <a:xfrm>
                  <a:off x="7227216" y="1598435"/>
                  <a:ext cx="3690747" cy="992468"/>
                  <a:chOff x="7093866" y="3090166"/>
                  <a:chExt cx="3690747" cy="992468"/>
                </a:xfrm>
              </p:grpSpPr>
              <p:sp>
                <p:nvSpPr>
                  <p:cNvPr id="270" name="椭圆 269"/>
                  <p:cNvSpPr/>
                  <p:nvPr/>
                </p:nvSpPr>
                <p:spPr>
                  <a:xfrm>
                    <a:off x="7372903" y="3181419"/>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71" name="椭圆 270"/>
                  <p:cNvSpPr/>
                  <p:nvPr/>
                </p:nvSpPr>
                <p:spPr>
                  <a:xfrm>
                    <a:off x="7372903" y="3414981"/>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nvGrpSpPr>
                  <p:cNvPr id="272" name="组合 271"/>
                  <p:cNvGrpSpPr/>
                  <p:nvPr/>
                </p:nvGrpSpPr>
                <p:grpSpPr>
                  <a:xfrm>
                    <a:off x="7093866" y="3090166"/>
                    <a:ext cx="3690747" cy="992468"/>
                    <a:chOff x="7093866" y="3090166"/>
                    <a:chExt cx="3690747" cy="992468"/>
                  </a:xfrm>
                </p:grpSpPr>
                <p:sp>
                  <p:nvSpPr>
                    <p:cNvPr id="273" name="矩形 272"/>
                    <p:cNvSpPr/>
                    <p:nvPr/>
                  </p:nvSpPr>
                  <p:spPr>
                    <a:xfrm>
                      <a:off x="8314436" y="3262585"/>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74" name="矩形 273"/>
                    <p:cNvSpPr/>
                    <p:nvPr/>
                  </p:nvSpPr>
                  <p:spPr>
                    <a:xfrm>
                      <a:off x="8314436" y="3672043"/>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75" name="矩形 274"/>
                    <p:cNvSpPr/>
                    <p:nvPr/>
                  </p:nvSpPr>
                  <p:spPr>
                    <a:xfrm>
                      <a:off x="9553217" y="3262585"/>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101110</a:t>
                      </a:r>
                      <a:endParaRPr lang="zh-CN" altLang="en-US" dirty="0"/>
                    </a:p>
                  </p:txBody>
                </p:sp>
                <p:sp>
                  <p:nvSpPr>
                    <p:cNvPr id="276" name="矩形 275"/>
                    <p:cNvSpPr/>
                    <p:nvPr/>
                  </p:nvSpPr>
                  <p:spPr>
                    <a:xfrm>
                      <a:off x="9553217" y="3672043"/>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101111</a:t>
                      </a:r>
                      <a:endParaRPr lang="zh-CN" altLang="en-US" dirty="0"/>
                    </a:p>
                  </p:txBody>
                </p:sp>
                <p:cxnSp>
                  <p:nvCxnSpPr>
                    <p:cNvPr id="277" name="直接连接符 276"/>
                    <p:cNvCxnSpPr>
                      <a:stCxn id="270" idx="6"/>
                    </p:cNvCxnSpPr>
                    <p:nvPr/>
                  </p:nvCxnSpPr>
                  <p:spPr>
                    <a:xfrm>
                      <a:off x="7500722" y="3250245"/>
                      <a:ext cx="40685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78" name="直接连接符 277"/>
                    <p:cNvCxnSpPr/>
                    <p:nvPr/>
                  </p:nvCxnSpPr>
                  <p:spPr>
                    <a:xfrm>
                      <a:off x="7907579" y="3250245"/>
                      <a:ext cx="0" cy="16473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79" name="直接连接符 278"/>
                    <p:cNvCxnSpPr>
                      <a:endCxn id="273" idx="1"/>
                    </p:cNvCxnSpPr>
                    <p:nvPr/>
                  </p:nvCxnSpPr>
                  <p:spPr>
                    <a:xfrm>
                      <a:off x="7907579" y="3414981"/>
                      <a:ext cx="40685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0" name="直接连接符 279"/>
                    <p:cNvCxnSpPr>
                      <a:stCxn id="271" idx="6"/>
                    </p:cNvCxnSpPr>
                    <p:nvPr/>
                  </p:nvCxnSpPr>
                  <p:spPr>
                    <a:xfrm>
                      <a:off x="7500722" y="3483807"/>
                      <a:ext cx="25756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1" name="直接连接符 280"/>
                    <p:cNvCxnSpPr/>
                    <p:nvPr/>
                  </p:nvCxnSpPr>
                  <p:spPr>
                    <a:xfrm>
                      <a:off x="7758291" y="3483807"/>
                      <a:ext cx="0" cy="39353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2" name="直接连接符 281"/>
                    <p:cNvCxnSpPr>
                      <a:endCxn id="274" idx="1"/>
                    </p:cNvCxnSpPr>
                    <p:nvPr/>
                  </p:nvCxnSpPr>
                  <p:spPr>
                    <a:xfrm>
                      <a:off x="7758291" y="3877338"/>
                      <a:ext cx="55614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283" name="矩形 282"/>
                    <p:cNvSpPr/>
                    <p:nvPr/>
                  </p:nvSpPr>
                  <p:spPr>
                    <a:xfrm>
                      <a:off x="7093866" y="3090166"/>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14</a:t>
                      </a:r>
                      <a:endParaRPr lang="zh-CN" altLang="en-US" sz="1200" baseline="-25000" dirty="0"/>
                    </a:p>
                  </p:txBody>
                </p:sp>
                <p:sp>
                  <p:nvSpPr>
                    <p:cNvPr id="284" name="矩形 283"/>
                    <p:cNvSpPr/>
                    <p:nvPr/>
                  </p:nvSpPr>
                  <p:spPr>
                    <a:xfrm>
                      <a:off x="7093866" y="3353513"/>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15</a:t>
                      </a:r>
                      <a:endParaRPr lang="zh-CN" altLang="en-US" sz="1200" baseline="-25000" dirty="0"/>
                    </a:p>
                  </p:txBody>
                </p:sp>
              </p:grpSp>
            </p:grpSp>
            <p:sp>
              <p:nvSpPr>
                <p:cNvPr id="260" name="文本框 259"/>
                <p:cNvSpPr txBox="1"/>
                <p:nvPr/>
              </p:nvSpPr>
              <p:spPr>
                <a:xfrm>
                  <a:off x="6299500" y="491218"/>
                  <a:ext cx="1133759" cy="294824"/>
                </a:xfrm>
                <a:prstGeom prst="rect">
                  <a:avLst/>
                </a:prstGeom>
                <a:noFill/>
              </p:spPr>
              <p:txBody>
                <a:bodyPr wrap="square" rtlCol="0" anchor="ctr">
                  <a:spAutoFit/>
                </a:bodyPr>
                <a:lstStyle/>
                <a:p>
                  <a:pPr>
                    <a:lnSpc>
                      <a:spcPct val="120000"/>
                    </a:lnSpc>
                  </a:pPr>
                  <a:r>
                    <a:rPr lang="en-US" altLang="zh-CN" sz="1200" dirty="0" smtClean="0">
                      <a:solidFill>
                        <a:schemeClr val="tx1">
                          <a:lumMod val="75000"/>
                          <a:lumOff val="25000"/>
                        </a:schemeClr>
                      </a:solidFill>
                    </a:rPr>
                    <a:t>4-16</a:t>
                  </a:r>
                  <a:r>
                    <a:rPr lang="zh-CN" altLang="en-US" sz="1200" dirty="0" smtClean="0">
                      <a:solidFill>
                        <a:schemeClr val="tx1">
                          <a:lumMod val="75000"/>
                          <a:lumOff val="25000"/>
                        </a:schemeClr>
                      </a:solidFill>
                    </a:rPr>
                    <a:t>译码器</a:t>
                  </a:r>
                </a:p>
              </p:txBody>
            </p:sp>
            <p:cxnSp>
              <p:nvCxnSpPr>
                <p:cNvPr id="261" name="直接连接符 260"/>
                <p:cNvCxnSpPr/>
                <p:nvPr/>
              </p:nvCxnSpPr>
              <p:spPr>
                <a:xfrm>
                  <a:off x="5505450" y="2605768"/>
                  <a:ext cx="5229225"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grpSp>
              <p:nvGrpSpPr>
                <p:cNvPr id="262" name="组合 261"/>
                <p:cNvGrpSpPr/>
                <p:nvPr/>
              </p:nvGrpSpPr>
              <p:grpSpPr>
                <a:xfrm>
                  <a:off x="5410207" y="815821"/>
                  <a:ext cx="344103" cy="1015536"/>
                  <a:chOff x="6251714" y="844565"/>
                  <a:chExt cx="344103" cy="1015536"/>
                </a:xfrm>
              </p:grpSpPr>
              <p:sp>
                <p:nvSpPr>
                  <p:cNvPr id="266" name="矩形 265"/>
                  <p:cNvSpPr/>
                  <p:nvPr/>
                </p:nvSpPr>
                <p:spPr>
                  <a:xfrm>
                    <a:off x="6251714" y="844565"/>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3</a:t>
                    </a:r>
                    <a:endParaRPr lang="zh-CN" altLang="en-US" sz="1600" baseline="-25000" dirty="0"/>
                  </a:p>
                </p:txBody>
              </p:sp>
              <p:sp>
                <p:nvSpPr>
                  <p:cNvPr id="267" name="矩形 266"/>
                  <p:cNvSpPr/>
                  <p:nvPr/>
                </p:nvSpPr>
                <p:spPr>
                  <a:xfrm>
                    <a:off x="6251714" y="1066193"/>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2</a:t>
                    </a:r>
                    <a:endParaRPr lang="zh-CN" altLang="en-US" sz="1600" baseline="-25000" dirty="0"/>
                  </a:p>
                </p:txBody>
              </p:sp>
              <p:sp>
                <p:nvSpPr>
                  <p:cNvPr id="268" name="矩形 267"/>
                  <p:cNvSpPr/>
                  <p:nvPr/>
                </p:nvSpPr>
                <p:spPr>
                  <a:xfrm>
                    <a:off x="6251714" y="1287821"/>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1</a:t>
                    </a:r>
                    <a:endParaRPr lang="zh-CN" altLang="en-US" sz="1600" baseline="-25000" dirty="0"/>
                  </a:p>
                </p:txBody>
              </p:sp>
              <p:sp>
                <p:nvSpPr>
                  <p:cNvPr id="269" name="矩形 268"/>
                  <p:cNvSpPr/>
                  <p:nvPr/>
                </p:nvSpPr>
                <p:spPr>
                  <a:xfrm>
                    <a:off x="6251714" y="1509449"/>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0</a:t>
                    </a:r>
                    <a:endParaRPr lang="zh-CN" altLang="en-US" sz="1600" baseline="-25000" dirty="0"/>
                  </a:p>
                </p:txBody>
              </p:sp>
            </p:grpSp>
            <p:sp>
              <p:nvSpPr>
                <p:cNvPr id="263" name="椭圆 262"/>
                <p:cNvSpPr/>
                <p:nvPr/>
              </p:nvSpPr>
              <p:spPr>
                <a:xfrm>
                  <a:off x="6039403" y="1999450"/>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64" name="矩形 263"/>
                <p:cNvSpPr/>
                <p:nvPr/>
              </p:nvSpPr>
              <p:spPr>
                <a:xfrm>
                  <a:off x="6216133" y="1890047"/>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EN</a:t>
                  </a:r>
                  <a:endParaRPr lang="zh-CN" altLang="en-US" sz="1600" baseline="-25000" dirty="0"/>
                </a:p>
              </p:txBody>
            </p:sp>
            <p:sp>
              <p:nvSpPr>
                <p:cNvPr id="265" name="矩形 264"/>
                <p:cNvSpPr/>
                <p:nvPr/>
              </p:nvSpPr>
              <p:spPr>
                <a:xfrm>
                  <a:off x="4614014" y="1774674"/>
                  <a:ext cx="479372"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CS2</a:t>
                  </a:r>
                  <a:endParaRPr lang="zh-CN" altLang="en-US" sz="1600" baseline="-25000" dirty="0"/>
                </a:p>
              </p:txBody>
            </p:sp>
          </p:grpSp>
        </p:grpSp>
        <p:grpSp>
          <p:nvGrpSpPr>
            <p:cNvPr id="289" name="组合 288"/>
            <p:cNvGrpSpPr/>
            <p:nvPr/>
          </p:nvGrpSpPr>
          <p:grpSpPr>
            <a:xfrm>
              <a:off x="4688094" y="4892263"/>
              <a:ext cx="6350580" cy="2108665"/>
              <a:chOff x="4567383" y="482238"/>
              <a:chExt cx="6350580" cy="2108665"/>
            </a:xfrm>
          </p:grpSpPr>
          <p:cxnSp>
            <p:nvCxnSpPr>
              <p:cNvPr id="290" name="直接连接符 289"/>
              <p:cNvCxnSpPr/>
              <p:nvPr/>
            </p:nvCxnSpPr>
            <p:spPr>
              <a:xfrm flipH="1" flipV="1">
                <a:off x="5663561" y="2068276"/>
                <a:ext cx="41394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291" name="矩形 290"/>
              <p:cNvSpPr/>
              <p:nvPr/>
            </p:nvSpPr>
            <p:spPr>
              <a:xfrm>
                <a:off x="6176535" y="796871"/>
                <a:ext cx="1329718" cy="1473774"/>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92" name="矩形 291"/>
              <p:cNvSpPr/>
              <p:nvPr/>
            </p:nvSpPr>
            <p:spPr>
              <a:xfrm>
                <a:off x="8447786" y="482238"/>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93" name="矩形 292"/>
              <p:cNvSpPr/>
              <p:nvPr/>
            </p:nvSpPr>
            <p:spPr>
              <a:xfrm>
                <a:off x="8447786" y="892829"/>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94" name="矩形 293"/>
              <p:cNvSpPr/>
              <p:nvPr/>
            </p:nvSpPr>
            <p:spPr>
              <a:xfrm>
                <a:off x="8447786" y="1298942"/>
                <a:ext cx="1231396" cy="474777"/>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a:t>
                </a:r>
                <a:endParaRPr lang="zh-CN" altLang="en-US" dirty="0"/>
              </a:p>
            </p:txBody>
          </p:sp>
          <p:sp>
            <p:nvSpPr>
              <p:cNvPr id="295" name="矩形 294"/>
              <p:cNvSpPr/>
              <p:nvPr/>
            </p:nvSpPr>
            <p:spPr>
              <a:xfrm>
                <a:off x="9781817" y="482238"/>
                <a:ext cx="924283"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dirty="0" smtClean="0"/>
                  <a:t>110000</a:t>
                </a:r>
                <a:endParaRPr lang="zh-CN" altLang="en-US" dirty="0"/>
              </a:p>
            </p:txBody>
          </p:sp>
          <p:sp>
            <p:nvSpPr>
              <p:cNvPr id="296" name="矩形 295"/>
              <p:cNvSpPr/>
              <p:nvPr/>
            </p:nvSpPr>
            <p:spPr>
              <a:xfrm>
                <a:off x="9686567" y="892829"/>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110001</a:t>
                </a:r>
                <a:endParaRPr lang="zh-CN" altLang="en-US" dirty="0"/>
              </a:p>
            </p:txBody>
          </p:sp>
          <p:sp>
            <p:nvSpPr>
              <p:cNvPr id="297" name="矩形 296"/>
              <p:cNvSpPr/>
              <p:nvPr/>
            </p:nvSpPr>
            <p:spPr>
              <a:xfrm>
                <a:off x="9693952" y="1181083"/>
                <a:ext cx="798944" cy="609224"/>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a:t>
                </a:r>
                <a:endParaRPr lang="zh-CN" altLang="en-US" dirty="0"/>
              </a:p>
            </p:txBody>
          </p:sp>
          <p:sp>
            <p:nvSpPr>
              <p:cNvPr id="298" name="矩形 297"/>
              <p:cNvSpPr/>
              <p:nvPr/>
            </p:nvSpPr>
            <p:spPr>
              <a:xfrm>
                <a:off x="7405922" y="1368500"/>
                <a:ext cx="458382" cy="357594"/>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vert="eaVert" rtlCol="0" anchor="ctr"/>
              <a:lstStyle/>
              <a:p>
                <a:r>
                  <a:rPr lang="en-US" altLang="zh-CN" dirty="0" smtClean="0"/>
                  <a:t>…</a:t>
                </a:r>
                <a:endParaRPr lang="zh-CN" altLang="en-US" dirty="0"/>
              </a:p>
            </p:txBody>
          </p:sp>
          <p:cxnSp>
            <p:nvCxnSpPr>
              <p:cNvPr id="299" name="直接连接符 298"/>
              <p:cNvCxnSpPr>
                <a:stCxn id="300" idx="2"/>
              </p:cNvCxnSpPr>
              <p:nvPr/>
            </p:nvCxnSpPr>
            <p:spPr>
              <a:xfrm>
                <a:off x="7506253" y="1030481"/>
                <a:ext cx="500258"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300" name="椭圆 299"/>
              <p:cNvSpPr/>
              <p:nvPr/>
            </p:nvSpPr>
            <p:spPr>
              <a:xfrm>
                <a:off x="7506253" y="961655"/>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01" name="椭圆 300"/>
              <p:cNvSpPr/>
              <p:nvPr/>
            </p:nvSpPr>
            <p:spPr>
              <a:xfrm>
                <a:off x="7506253" y="1195217"/>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302" name="直接连接符 301"/>
              <p:cNvCxnSpPr/>
              <p:nvPr/>
            </p:nvCxnSpPr>
            <p:spPr>
              <a:xfrm flipV="1">
                <a:off x="8006511" y="687533"/>
                <a:ext cx="0" cy="34294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3" name="直接连接符 302"/>
              <p:cNvCxnSpPr>
                <a:endCxn id="292" idx="1"/>
              </p:cNvCxnSpPr>
              <p:nvPr/>
            </p:nvCxnSpPr>
            <p:spPr>
              <a:xfrm>
                <a:off x="8006511" y="687533"/>
                <a:ext cx="44127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4" name="直接连接符 303"/>
              <p:cNvCxnSpPr>
                <a:stCxn id="301" idx="6"/>
              </p:cNvCxnSpPr>
              <p:nvPr/>
            </p:nvCxnSpPr>
            <p:spPr>
              <a:xfrm>
                <a:off x="7634072" y="1264043"/>
                <a:ext cx="52035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5" name="直接连接符 304"/>
              <p:cNvCxnSpPr/>
              <p:nvPr/>
            </p:nvCxnSpPr>
            <p:spPr>
              <a:xfrm flipV="1">
                <a:off x="8154426" y="1098124"/>
                <a:ext cx="0" cy="16591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6" name="直接连接符 305"/>
              <p:cNvCxnSpPr>
                <a:endCxn id="293" idx="1"/>
              </p:cNvCxnSpPr>
              <p:nvPr/>
            </p:nvCxnSpPr>
            <p:spPr>
              <a:xfrm>
                <a:off x="8154426" y="1098124"/>
                <a:ext cx="293360"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7" name="直接连接符 306"/>
              <p:cNvCxnSpPr/>
              <p:nvPr/>
            </p:nvCxnSpPr>
            <p:spPr>
              <a:xfrm flipH="1">
                <a:off x="5663561" y="103048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8" name="直接连接符 307"/>
              <p:cNvCxnSpPr/>
              <p:nvPr/>
            </p:nvCxnSpPr>
            <p:spPr>
              <a:xfrm flipH="1">
                <a:off x="5663561" y="125127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9" name="直接连接符 308"/>
              <p:cNvCxnSpPr/>
              <p:nvPr/>
            </p:nvCxnSpPr>
            <p:spPr>
              <a:xfrm flipH="1">
                <a:off x="5663561" y="147206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0" name="直接连接符 309"/>
              <p:cNvCxnSpPr/>
              <p:nvPr/>
            </p:nvCxnSpPr>
            <p:spPr>
              <a:xfrm flipH="1">
                <a:off x="5663561" y="1692851"/>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nvGrpSpPr>
              <p:cNvPr id="311" name="组合 310"/>
              <p:cNvGrpSpPr/>
              <p:nvPr/>
            </p:nvGrpSpPr>
            <p:grpSpPr>
              <a:xfrm>
                <a:off x="6251714" y="844565"/>
                <a:ext cx="344103" cy="1015536"/>
                <a:chOff x="6251714" y="844565"/>
                <a:chExt cx="344103" cy="1015536"/>
              </a:xfrm>
            </p:grpSpPr>
            <p:sp>
              <p:nvSpPr>
                <p:cNvPr id="340" name="矩形 339"/>
                <p:cNvSpPr/>
                <p:nvPr/>
              </p:nvSpPr>
              <p:spPr>
                <a:xfrm>
                  <a:off x="6251714" y="844565"/>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3</a:t>
                  </a:r>
                  <a:endParaRPr lang="zh-CN" altLang="en-US" sz="1600" baseline="-25000" dirty="0"/>
                </a:p>
              </p:txBody>
            </p:sp>
            <p:sp>
              <p:nvSpPr>
                <p:cNvPr id="341" name="矩形 340"/>
                <p:cNvSpPr/>
                <p:nvPr/>
              </p:nvSpPr>
              <p:spPr>
                <a:xfrm>
                  <a:off x="6251714" y="1066193"/>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2</a:t>
                  </a:r>
                  <a:endParaRPr lang="zh-CN" altLang="en-US" sz="1600" baseline="-25000" dirty="0"/>
                </a:p>
              </p:txBody>
            </p:sp>
            <p:sp>
              <p:nvSpPr>
                <p:cNvPr id="342" name="矩形 341"/>
                <p:cNvSpPr/>
                <p:nvPr/>
              </p:nvSpPr>
              <p:spPr>
                <a:xfrm>
                  <a:off x="6251714" y="1287821"/>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1</a:t>
                  </a:r>
                  <a:endParaRPr lang="zh-CN" altLang="en-US" sz="1600" baseline="-25000" dirty="0"/>
                </a:p>
              </p:txBody>
            </p:sp>
            <p:sp>
              <p:nvSpPr>
                <p:cNvPr id="343" name="矩形 342"/>
                <p:cNvSpPr/>
                <p:nvPr/>
              </p:nvSpPr>
              <p:spPr>
                <a:xfrm>
                  <a:off x="6251714" y="1509449"/>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0</a:t>
                  </a:r>
                  <a:endParaRPr lang="zh-CN" altLang="en-US" sz="1600" baseline="-25000" dirty="0"/>
                </a:p>
              </p:txBody>
            </p:sp>
          </p:grpSp>
          <p:sp>
            <p:nvSpPr>
              <p:cNvPr id="312" name="矩形 311"/>
              <p:cNvSpPr/>
              <p:nvPr/>
            </p:nvSpPr>
            <p:spPr>
              <a:xfrm>
                <a:off x="7277062" y="876592"/>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0</a:t>
                </a:r>
                <a:endParaRPr lang="zh-CN" altLang="en-US" sz="1200" baseline="-25000" dirty="0"/>
              </a:p>
            </p:txBody>
          </p:sp>
          <p:sp>
            <p:nvSpPr>
              <p:cNvPr id="313" name="矩形 312"/>
              <p:cNvSpPr/>
              <p:nvPr/>
            </p:nvSpPr>
            <p:spPr>
              <a:xfrm>
                <a:off x="7277062" y="1124798"/>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a:t>
                </a:r>
                <a:endParaRPr lang="zh-CN" altLang="en-US" sz="1200" baseline="-25000" dirty="0"/>
              </a:p>
            </p:txBody>
          </p:sp>
          <p:grpSp>
            <p:nvGrpSpPr>
              <p:cNvPr id="314" name="组合 313"/>
              <p:cNvGrpSpPr/>
              <p:nvPr/>
            </p:nvGrpSpPr>
            <p:grpSpPr>
              <a:xfrm>
                <a:off x="7227216" y="1598435"/>
                <a:ext cx="3690747" cy="992468"/>
                <a:chOff x="7093866" y="3090166"/>
                <a:chExt cx="3690747" cy="992468"/>
              </a:xfrm>
            </p:grpSpPr>
            <p:sp>
              <p:nvSpPr>
                <p:cNvPr id="325" name="椭圆 324"/>
                <p:cNvSpPr/>
                <p:nvPr/>
              </p:nvSpPr>
              <p:spPr>
                <a:xfrm>
                  <a:off x="7372903" y="3181419"/>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26" name="椭圆 325"/>
                <p:cNvSpPr/>
                <p:nvPr/>
              </p:nvSpPr>
              <p:spPr>
                <a:xfrm>
                  <a:off x="7372903" y="3414981"/>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pSp>
              <p:nvGrpSpPr>
                <p:cNvPr id="327" name="组合 326"/>
                <p:cNvGrpSpPr/>
                <p:nvPr/>
              </p:nvGrpSpPr>
              <p:grpSpPr>
                <a:xfrm>
                  <a:off x="7093866" y="3090166"/>
                  <a:ext cx="3690747" cy="992468"/>
                  <a:chOff x="7093866" y="3090166"/>
                  <a:chExt cx="3690747" cy="992468"/>
                </a:xfrm>
              </p:grpSpPr>
              <p:sp>
                <p:nvSpPr>
                  <p:cNvPr id="328" name="矩形 327"/>
                  <p:cNvSpPr/>
                  <p:nvPr/>
                </p:nvSpPr>
                <p:spPr>
                  <a:xfrm>
                    <a:off x="8314436" y="3262585"/>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29" name="矩形 328"/>
                  <p:cNvSpPr/>
                  <p:nvPr/>
                </p:nvSpPr>
                <p:spPr>
                  <a:xfrm>
                    <a:off x="8314436" y="3672043"/>
                    <a:ext cx="1231396" cy="41059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30" name="矩形 329"/>
                  <p:cNvSpPr/>
                  <p:nvPr/>
                </p:nvSpPr>
                <p:spPr>
                  <a:xfrm>
                    <a:off x="9553217" y="3262585"/>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111110</a:t>
                    </a:r>
                    <a:endParaRPr lang="zh-CN" altLang="en-US" dirty="0"/>
                  </a:p>
                </p:txBody>
              </p:sp>
              <p:sp>
                <p:nvSpPr>
                  <p:cNvPr id="331" name="矩形 330"/>
                  <p:cNvSpPr/>
                  <p:nvPr/>
                </p:nvSpPr>
                <p:spPr>
                  <a:xfrm>
                    <a:off x="9553217" y="3672043"/>
                    <a:ext cx="1231396" cy="410591"/>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111111</a:t>
                    </a:r>
                    <a:endParaRPr lang="zh-CN" altLang="en-US" dirty="0"/>
                  </a:p>
                </p:txBody>
              </p:sp>
              <p:cxnSp>
                <p:nvCxnSpPr>
                  <p:cNvPr id="332" name="直接连接符 331"/>
                  <p:cNvCxnSpPr>
                    <a:stCxn id="325" idx="6"/>
                  </p:cNvCxnSpPr>
                  <p:nvPr/>
                </p:nvCxnSpPr>
                <p:spPr>
                  <a:xfrm>
                    <a:off x="7500722" y="3250245"/>
                    <a:ext cx="40685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3" name="直接连接符 332"/>
                  <p:cNvCxnSpPr/>
                  <p:nvPr/>
                </p:nvCxnSpPr>
                <p:spPr>
                  <a:xfrm>
                    <a:off x="7907579" y="3250245"/>
                    <a:ext cx="0" cy="164736"/>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4" name="直接连接符 333"/>
                  <p:cNvCxnSpPr>
                    <a:endCxn id="328" idx="1"/>
                  </p:cNvCxnSpPr>
                  <p:nvPr/>
                </p:nvCxnSpPr>
                <p:spPr>
                  <a:xfrm>
                    <a:off x="7907579" y="3414981"/>
                    <a:ext cx="40685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5" name="直接连接符 334"/>
                  <p:cNvCxnSpPr>
                    <a:stCxn id="326" idx="6"/>
                  </p:cNvCxnSpPr>
                  <p:nvPr/>
                </p:nvCxnSpPr>
                <p:spPr>
                  <a:xfrm>
                    <a:off x="7500722" y="3483807"/>
                    <a:ext cx="25756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6" name="直接连接符 335"/>
                  <p:cNvCxnSpPr/>
                  <p:nvPr/>
                </p:nvCxnSpPr>
                <p:spPr>
                  <a:xfrm>
                    <a:off x="7758291" y="3483807"/>
                    <a:ext cx="0" cy="39353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7" name="直接连接符 336"/>
                  <p:cNvCxnSpPr>
                    <a:endCxn id="329" idx="1"/>
                  </p:cNvCxnSpPr>
                  <p:nvPr/>
                </p:nvCxnSpPr>
                <p:spPr>
                  <a:xfrm>
                    <a:off x="7758291" y="3877338"/>
                    <a:ext cx="55614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338" name="矩形 337"/>
                  <p:cNvSpPr/>
                  <p:nvPr/>
                </p:nvSpPr>
                <p:spPr>
                  <a:xfrm>
                    <a:off x="7093866" y="3090166"/>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14</a:t>
                    </a:r>
                    <a:endParaRPr lang="zh-CN" altLang="en-US" sz="1200" baseline="-25000" dirty="0"/>
                  </a:p>
                </p:txBody>
              </p:sp>
              <p:sp>
                <p:nvSpPr>
                  <p:cNvPr id="339" name="矩形 338"/>
                  <p:cNvSpPr/>
                  <p:nvPr/>
                </p:nvSpPr>
                <p:spPr>
                  <a:xfrm>
                    <a:off x="7093866" y="3353513"/>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15</a:t>
                    </a:r>
                    <a:endParaRPr lang="zh-CN" altLang="en-US" sz="1200" baseline="-25000" dirty="0"/>
                  </a:p>
                </p:txBody>
              </p:sp>
            </p:grpSp>
          </p:grpSp>
          <p:sp>
            <p:nvSpPr>
              <p:cNvPr id="315" name="文本框 314"/>
              <p:cNvSpPr txBox="1"/>
              <p:nvPr/>
            </p:nvSpPr>
            <p:spPr>
              <a:xfrm>
                <a:off x="6299500" y="491218"/>
                <a:ext cx="1133759" cy="294824"/>
              </a:xfrm>
              <a:prstGeom prst="rect">
                <a:avLst/>
              </a:prstGeom>
              <a:noFill/>
            </p:spPr>
            <p:txBody>
              <a:bodyPr wrap="square" rtlCol="0" anchor="ctr">
                <a:spAutoFit/>
              </a:bodyPr>
              <a:lstStyle/>
              <a:p>
                <a:pPr>
                  <a:lnSpc>
                    <a:spcPct val="120000"/>
                  </a:lnSpc>
                </a:pPr>
                <a:r>
                  <a:rPr lang="en-US" altLang="zh-CN" sz="1200" dirty="0" smtClean="0">
                    <a:solidFill>
                      <a:schemeClr val="tx1">
                        <a:lumMod val="75000"/>
                        <a:lumOff val="25000"/>
                      </a:schemeClr>
                    </a:solidFill>
                  </a:rPr>
                  <a:t>4-16</a:t>
                </a:r>
                <a:r>
                  <a:rPr lang="zh-CN" altLang="en-US" sz="1200" dirty="0" smtClean="0">
                    <a:solidFill>
                      <a:schemeClr val="tx1">
                        <a:lumMod val="75000"/>
                        <a:lumOff val="25000"/>
                      </a:schemeClr>
                    </a:solidFill>
                  </a:rPr>
                  <a:t>译码器</a:t>
                </a:r>
              </a:p>
            </p:txBody>
          </p:sp>
          <p:grpSp>
            <p:nvGrpSpPr>
              <p:cNvPr id="317" name="组合 316"/>
              <p:cNvGrpSpPr/>
              <p:nvPr/>
            </p:nvGrpSpPr>
            <p:grpSpPr>
              <a:xfrm>
                <a:off x="5410207" y="815821"/>
                <a:ext cx="344103" cy="1015536"/>
                <a:chOff x="6251714" y="844565"/>
                <a:chExt cx="344103" cy="1015536"/>
              </a:xfrm>
            </p:grpSpPr>
            <p:sp>
              <p:nvSpPr>
                <p:cNvPr id="321" name="矩形 320"/>
                <p:cNvSpPr/>
                <p:nvPr/>
              </p:nvSpPr>
              <p:spPr>
                <a:xfrm>
                  <a:off x="6251714" y="844565"/>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3</a:t>
                  </a:r>
                  <a:endParaRPr lang="zh-CN" altLang="en-US" sz="1600" baseline="-25000" dirty="0"/>
                </a:p>
              </p:txBody>
            </p:sp>
            <p:sp>
              <p:nvSpPr>
                <p:cNvPr id="322" name="矩形 321"/>
                <p:cNvSpPr/>
                <p:nvPr/>
              </p:nvSpPr>
              <p:spPr>
                <a:xfrm>
                  <a:off x="6251714" y="1066193"/>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2</a:t>
                  </a:r>
                  <a:endParaRPr lang="zh-CN" altLang="en-US" sz="1600" baseline="-25000" dirty="0"/>
                </a:p>
              </p:txBody>
            </p:sp>
            <p:sp>
              <p:nvSpPr>
                <p:cNvPr id="323" name="矩形 322"/>
                <p:cNvSpPr/>
                <p:nvPr/>
              </p:nvSpPr>
              <p:spPr>
                <a:xfrm>
                  <a:off x="6251714" y="1287821"/>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1</a:t>
                  </a:r>
                  <a:endParaRPr lang="zh-CN" altLang="en-US" sz="1600" baseline="-25000" dirty="0"/>
                </a:p>
              </p:txBody>
            </p:sp>
            <p:sp>
              <p:nvSpPr>
                <p:cNvPr id="324" name="矩形 323"/>
                <p:cNvSpPr/>
                <p:nvPr/>
              </p:nvSpPr>
              <p:spPr>
                <a:xfrm>
                  <a:off x="6251714" y="1509449"/>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0</a:t>
                  </a:r>
                  <a:endParaRPr lang="zh-CN" altLang="en-US" sz="1600" baseline="-25000" dirty="0"/>
                </a:p>
              </p:txBody>
            </p:sp>
          </p:grpSp>
          <p:sp>
            <p:nvSpPr>
              <p:cNvPr id="318" name="椭圆 317"/>
              <p:cNvSpPr/>
              <p:nvPr/>
            </p:nvSpPr>
            <p:spPr>
              <a:xfrm>
                <a:off x="6039403" y="1999450"/>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19" name="矩形 318"/>
              <p:cNvSpPr/>
              <p:nvPr/>
            </p:nvSpPr>
            <p:spPr>
              <a:xfrm>
                <a:off x="6216133" y="1890047"/>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EN</a:t>
                </a:r>
                <a:endParaRPr lang="zh-CN" altLang="en-US" sz="1600" baseline="-25000" dirty="0"/>
              </a:p>
            </p:txBody>
          </p:sp>
          <p:sp>
            <p:nvSpPr>
              <p:cNvPr id="320" name="矩形 319"/>
              <p:cNvSpPr/>
              <p:nvPr/>
            </p:nvSpPr>
            <p:spPr>
              <a:xfrm>
                <a:off x="4567383" y="1765072"/>
                <a:ext cx="560989"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CS3</a:t>
                </a:r>
                <a:endParaRPr lang="zh-CN" altLang="en-US" sz="1600" baseline="-25000" dirty="0"/>
              </a:p>
            </p:txBody>
          </p:sp>
        </p:grpSp>
        <p:sp>
          <p:nvSpPr>
            <p:cNvPr id="346" name="矩形 345"/>
            <p:cNvSpPr/>
            <p:nvPr/>
          </p:nvSpPr>
          <p:spPr>
            <a:xfrm>
              <a:off x="3040967" y="2399853"/>
              <a:ext cx="863775" cy="1312731"/>
            </a:xfrm>
            <a:prstGeom prst="rect">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354" name="直接连接符 353"/>
            <p:cNvCxnSpPr>
              <a:stCxn id="355" idx="2"/>
            </p:cNvCxnSpPr>
            <p:nvPr/>
          </p:nvCxnSpPr>
          <p:spPr>
            <a:xfrm>
              <a:off x="3904743" y="2633463"/>
              <a:ext cx="500258"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355" name="椭圆 354"/>
            <p:cNvSpPr/>
            <p:nvPr/>
          </p:nvSpPr>
          <p:spPr>
            <a:xfrm>
              <a:off x="3904743" y="2564637"/>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56" name="椭圆 355"/>
            <p:cNvSpPr/>
            <p:nvPr/>
          </p:nvSpPr>
          <p:spPr>
            <a:xfrm>
              <a:off x="3904743" y="2798199"/>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359" name="直接连接符 358"/>
            <p:cNvCxnSpPr>
              <a:stCxn id="356" idx="6"/>
            </p:cNvCxnSpPr>
            <p:nvPr/>
          </p:nvCxnSpPr>
          <p:spPr>
            <a:xfrm>
              <a:off x="4032562" y="2867025"/>
              <a:ext cx="72159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nvGrpSpPr>
            <p:cNvPr id="52" name="组合 51"/>
            <p:cNvGrpSpPr/>
            <p:nvPr/>
          </p:nvGrpSpPr>
          <p:grpSpPr>
            <a:xfrm>
              <a:off x="4754161" y="2260152"/>
              <a:ext cx="1048407" cy="606873"/>
              <a:chOff x="4552916" y="2701106"/>
              <a:chExt cx="293360" cy="165919"/>
            </a:xfrm>
          </p:grpSpPr>
          <p:cxnSp>
            <p:nvCxnSpPr>
              <p:cNvPr id="360" name="直接连接符 359"/>
              <p:cNvCxnSpPr/>
              <p:nvPr/>
            </p:nvCxnSpPr>
            <p:spPr>
              <a:xfrm flipV="1">
                <a:off x="4552916" y="2701106"/>
                <a:ext cx="0" cy="165919"/>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1" name="直接连接符 360"/>
              <p:cNvCxnSpPr/>
              <p:nvPr/>
            </p:nvCxnSpPr>
            <p:spPr>
              <a:xfrm>
                <a:off x="4552916" y="2701106"/>
                <a:ext cx="293360"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367" name="矩形 366"/>
            <p:cNvSpPr/>
            <p:nvPr/>
          </p:nvSpPr>
          <p:spPr>
            <a:xfrm>
              <a:off x="3682856" y="2479574"/>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0</a:t>
              </a:r>
              <a:endParaRPr lang="zh-CN" altLang="en-US" sz="1200" baseline="-25000" dirty="0"/>
            </a:p>
          </p:txBody>
        </p:sp>
        <p:sp>
          <p:nvSpPr>
            <p:cNvPr id="368" name="矩形 367"/>
            <p:cNvSpPr/>
            <p:nvPr/>
          </p:nvSpPr>
          <p:spPr>
            <a:xfrm>
              <a:off x="3682856" y="2727780"/>
              <a:ext cx="197567"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1</a:t>
              </a:r>
              <a:endParaRPr lang="zh-CN" altLang="en-US" sz="1200" baseline="-25000" dirty="0"/>
            </a:p>
          </p:txBody>
        </p:sp>
        <p:sp>
          <p:nvSpPr>
            <p:cNvPr id="380" name="椭圆 379"/>
            <p:cNvSpPr/>
            <p:nvPr/>
          </p:nvSpPr>
          <p:spPr>
            <a:xfrm>
              <a:off x="3904743" y="3035495"/>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381" name="椭圆 380"/>
            <p:cNvSpPr/>
            <p:nvPr/>
          </p:nvSpPr>
          <p:spPr>
            <a:xfrm>
              <a:off x="3904743" y="3269057"/>
              <a:ext cx="127819" cy="137652"/>
            </a:xfrm>
            <a:prstGeom prst="ellipse">
              <a:avLst/>
            </a:prstGeom>
            <a:solidFill>
              <a:schemeClr val="bg1"/>
            </a:solidFill>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387" name="直接连接符 386"/>
            <p:cNvCxnSpPr>
              <a:stCxn id="380" idx="6"/>
            </p:cNvCxnSpPr>
            <p:nvPr/>
          </p:nvCxnSpPr>
          <p:spPr>
            <a:xfrm>
              <a:off x="4032562" y="3104321"/>
              <a:ext cx="564687"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90" name="直接连接符 389"/>
            <p:cNvCxnSpPr>
              <a:stCxn id="381" idx="6"/>
            </p:cNvCxnSpPr>
            <p:nvPr/>
          </p:nvCxnSpPr>
          <p:spPr>
            <a:xfrm>
              <a:off x="4032562" y="3337883"/>
              <a:ext cx="257569"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nvGrpSpPr>
            <p:cNvPr id="54" name="组合 53"/>
            <p:cNvGrpSpPr/>
            <p:nvPr/>
          </p:nvGrpSpPr>
          <p:grpSpPr>
            <a:xfrm>
              <a:off x="4290131" y="3337882"/>
              <a:ext cx="1546598" cy="3140419"/>
              <a:chOff x="4290131" y="3337883"/>
              <a:chExt cx="556145" cy="393532"/>
            </a:xfrm>
          </p:grpSpPr>
          <p:cxnSp>
            <p:nvCxnSpPr>
              <p:cNvPr id="391" name="直接连接符 390"/>
              <p:cNvCxnSpPr/>
              <p:nvPr/>
            </p:nvCxnSpPr>
            <p:spPr>
              <a:xfrm>
                <a:off x="4290131" y="3337883"/>
                <a:ext cx="0" cy="39353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92" name="直接连接符 391"/>
              <p:cNvCxnSpPr/>
              <p:nvPr/>
            </p:nvCxnSpPr>
            <p:spPr>
              <a:xfrm>
                <a:off x="4290131" y="3731414"/>
                <a:ext cx="556145" cy="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393" name="矩形 392"/>
            <p:cNvSpPr/>
            <p:nvPr/>
          </p:nvSpPr>
          <p:spPr>
            <a:xfrm>
              <a:off x="3682856" y="2944242"/>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2</a:t>
              </a:r>
              <a:endParaRPr lang="zh-CN" altLang="en-US" sz="1200" baseline="-25000" dirty="0"/>
            </a:p>
          </p:txBody>
        </p:sp>
        <p:sp>
          <p:nvSpPr>
            <p:cNvPr id="394" name="矩形 393"/>
            <p:cNvSpPr/>
            <p:nvPr/>
          </p:nvSpPr>
          <p:spPr>
            <a:xfrm>
              <a:off x="3682856" y="3207589"/>
              <a:ext cx="247413" cy="269103"/>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200" dirty="0" smtClean="0"/>
                <a:t>B</a:t>
              </a:r>
              <a:r>
                <a:rPr lang="en-US" altLang="zh-CN" sz="1200" baseline="-25000" dirty="0" smtClean="0"/>
                <a:t>3</a:t>
              </a:r>
              <a:endParaRPr lang="zh-CN" altLang="en-US" sz="1200" baseline="-25000" dirty="0"/>
            </a:p>
          </p:txBody>
        </p:sp>
        <p:sp>
          <p:nvSpPr>
            <p:cNvPr id="370" name="文本框 369"/>
            <p:cNvSpPr txBox="1"/>
            <p:nvPr/>
          </p:nvSpPr>
          <p:spPr>
            <a:xfrm>
              <a:off x="3054448" y="2072488"/>
              <a:ext cx="909279" cy="313932"/>
            </a:xfrm>
            <a:prstGeom prst="rect">
              <a:avLst/>
            </a:prstGeom>
            <a:noFill/>
          </p:spPr>
          <p:txBody>
            <a:bodyPr wrap="square" rtlCol="0" anchor="ctr">
              <a:spAutoFit/>
            </a:bodyPr>
            <a:lstStyle/>
            <a:p>
              <a:pPr>
                <a:lnSpc>
                  <a:spcPct val="120000"/>
                </a:lnSpc>
              </a:pPr>
              <a:r>
                <a:rPr lang="en-US" altLang="zh-CN" sz="1200" dirty="0" smtClean="0">
                  <a:solidFill>
                    <a:schemeClr val="tx1">
                      <a:lumMod val="75000"/>
                      <a:lumOff val="25000"/>
                    </a:schemeClr>
                  </a:solidFill>
                </a:rPr>
                <a:t>2-4</a:t>
              </a:r>
              <a:r>
                <a:rPr lang="zh-CN" altLang="en-US" sz="1200" dirty="0" smtClean="0">
                  <a:solidFill>
                    <a:schemeClr val="tx1">
                      <a:lumMod val="75000"/>
                      <a:lumOff val="25000"/>
                    </a:schemeClr>
                  </a:solidFill>
                </a:rPr>
                <a:t>译码器</a:t>
              </a:r>
            </a:p>
          </p:txBody>
        </p:sp>
        <p:grpSp>
          <p:nvGrpSpPr>
            <p:cNvPr id="48" name="组合 47"/>
            <p:cNvGrpSpPr/>
            <p:nvPr/>
          </p:nvGrpSpPr>
          <p:grpSpPr>
            <a:xfrm>
              <a:off x="2265897" y="2376284"/>
              <a:ext cx="1185610" cy="601024"/>
              <a:chOff x="1808697" y="2376284"/>
              <a:chExt cx="1185610" cy="601024"/>
            </a:xfrm>
          </p:grpSpPr>
          <p:cxnSp>
            <p:nvCxnSpPr>
              <p:cNvPr id="364" name="直接连接符 363"/>
              <p:cNvCxnSpPr/>
              <p:nvPr/>
            </p:nvCxnSpPr>
            <p:spPr>
              <a:xfrm flipH="1">
                <a:off x="2062051" y="2589268"/>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5" name="直接连接符 364"/>
              <p:cNvCxnSpPr/>
              <p:nvPr/>
            </p:nvCxnSpPr>
            <p:spPr>
              <a:xfrm flipH="1">
                <a:off x="2062051" y="2810058"/>
                <a:ext cx="512974"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397" name="矩形 396"/>
              <p:cNvSpPr/>
              <p:nvPr/>
            </p:nvSpPr>
            <p:spPr>
              <a:xfrm>
                <a:off x="2650204" y="2405028"/>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1</a:t>
                </a:r>
                <a:endParaRPr lang="zh-CN" altLang="en-US" sz="1600" baseline="-25000" dirty="0"/>
              </a:p>
            </p:txBody>
          </p:sp>
          <p:sp>
            <p:nvSpPr>
              <p:cNvPr id="398" name="矩形 397"/>
              <p:cNvSpPr/>
              <p:nvPr/>
            </p:nvSpPr>
            <p:spPr>
              <a:xfrm>
                <a:off x="2650204" y="2626656"/>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0</a:t>
                </a:r>
                <a:endParaRPr lang="zh-CN" altLang="en-US" sz="1600" baseline="-25000" dirty="0"/>
              </a:p>
            </p:txBody>
          </p:sp>
          <p:sp>
            <p:nvSpPr>
              <p:cNvPr id="378" name="矩形 377"/>
              <p:cNvSpPr/>
              <p:nvPr/>
            </p:nvSpPr>
            <p:spPr>
              <a:xfrm>
                <a:off x="1808697" y="2376284"/>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5</a:t>
                </a:r>
                <a:endParaRPr lang="zh-CN" altLang="en-US" sz="1600" baseline="-25000" dirty="0"/>
              </a:p>
            </p:txBody>
          </p:sp>
          <p:sp>
            <p:nvSpPr>
              <p:cNvPr id="379" name="矩形 378"/>
              <p:cNvSpPr/>
              <p:nvPr/>
            </p:nvSpPr>
            <p:spPr>
              <a:xfrm>
                <a:off x="1808697" y="2597912"/>
                <a:ext cx="344103" cy="350652"/>
              </a:xfrm>
              <a:prstGeom prst="rect">
                <a:avLst/>
              </a:prstGeom>
              <a:noFill/>
              <a:ln w="25400">
                <a:noFill/>
              </a:ln>
            </p:spPr>
            <p:style>
              <a:lnRef idx="2">
                <a:schemeClr val="accent3"/>
              </a:lnRef>
              <a:fillRef idx="1">
                <a:schemeClr val="lt1"/>
              </a:fillRef>
              <a:effectRef idx="0">
                <a:schemeClr val="accent3"/>
              </a:effectRef>
              <a:fontRef idx="minor">
                <a:schemeClr val="dk1"/>
              </a:fontRef>
            </p:style>
            <p:txBody>
              <a:bodyPr lIns="0" tIns="0" rIns="0" bIns="0" rtlCol="0" anchor="ctr"/>
              <a:lstStyle/>
              <a:p>
                <a:r>
                  <a:rPr lang="en-US" altLang="zh-CN" sz="1600" dirty="0" smtClean="0"/>
                  <a:t>A</a:t>
                </a:r>
                <a:r>
                  <a:rPr lang="en-US" altLang="zh-CN" sz="1600" baseline="-25000" dirty="0" smtClean="0"/>
                  <a:t>4</a:t>
                </a:r>
                <a:endParaRPr lang="zh-CN" altLang="en-US" sz="1600" baseline="-25000" dirty="0"/>
              </a:p>
            </p:txBody>
          </p:sp>
        </p:grpSp>
      </p:grpSp>
    </p:spTree>
    <p:extLst>
      <p:ext uri="{BB962C8B-B14F-4D97-AF65-F5344CB8AC3E}">
        <p14:creationId xmlns:p14="http://schemas.microsoft.com/office/powerpoint/2010/main" val="3332876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9.2.3 </a:t>
            </a:r>
            <a:r>
              <a:rPr lang="zh-CN" altLang="en-US" sz="2400" b="1" spc="300" dirty="0" smtClean="0">
                <a:latin typeface="+mj-ea"/>
                <a:ea typeface="+mj-ea"/>
              </a:rPr>
              <a:t>译码器</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Picture 5" descr="图04"/>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a:xfrm>
            <a:off x="875874" y="2057400"/>
            <a:ext cx="4922837" cy="4224338"/>
          </a:xfrm>
          <a:prstGeom prst="rect">
            <a:avLst/>
          </a:prstGeom>
          <a:ln w="57150" cmpd="thinThick">
            <a:solidFill>
              <a:srgbClr val="FF0000"/>
            </a:solidFill>
            <a:miter lim="800000"/>
            <a:headEnd/>
            <a:tailEnd/>
          </a:ln>
        </p:spPr>
      </p:pic>
      <p:sp>
        <p:nvSpPr>
          <p:cNvPr id="6" name="矩形 5"/>
          <p:cNvSpPr/>
          <p:nvPr/>
        </p:nvSpPr>
        <p:spPr>
          <a:xfrm>
            <a:off x="845523" y="1053645"/>
            <a:ext cx="4953187" cy="461665"/>
          </a:xfrm>
          <a:prstGeom prst="rect">
            <a:avLst/>
          </a:prstGeom>
        </p:spPr>
        <p:txBody>
          <a:bodyPr wrap="square">
            <a:spAutoFit/>
          </a:bodyPr>
          <a:lstStyle/>
          <a:p>
            <a:r>
              <a:rPr lang="en-US" altLang="zh-CN" sz="2400" dirty="0" smtClean="0">
                <a:solidFill>
                  <a:srgbClr val="FF0000"/>
                </a:solidFill>
                <a:latin typeface="+mn-ea"/>
              </a:rPr>
              <a:t>4-16</a:t>
            </a:r>
            <a:r>
              <a:rPr lang="zh-CN" altLang="en-US" sz="2400" dirty="0" smtClean="0">
                <a:solidFill>
                  <a:srgbClr val="FF0000"/>
                </a:solidFill>
                <a:latin typeface="+mn-ea"/>
              </a:rPr>
              <a:t>译码器实现存储器的译码功能</a:t>
            </a:r>
            <a:endParaRPr lang="zh-CN" altLang="en-US" sz="2400" dirty="0">
              <a:solidFill>
                <a:srgbClr val="FF0000"/>
              </a:solidFill>
            </a:endParaRPr>
          </a:p>
        </p:txBody>
      </p:sp>
      <p:sp>
        <p:nvSpPr>
          <p:cNvPr id="7" name="Text Box 7"/>
          <p:cNvSpPr txBox="1">
            <a:spLocks noChangeArrowheads="1"/>
          </p:cNvSpPr>
          <p:nvPr/>
        </p:nvSpPr>
        <p:spPr bwMode="auto">
          <a:xfrm>
            <a:off x="6471557" y="2057400"/>
            <a:ext cx="515438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spcBef>
                <a:spcPct val="50000"/>
              </a:spcBef>
            </a:pPr>
            <a:r>
              <a:rPr lang="en-US" altLang="zh-CN" sz="2000" dirty="0">
                <a:solidFill>
                  <a:srgbClr val="0000CC"/>
                </a:solidFill>
                <a:latin typeface="+mn-ea"/>
                <a:ea typeface="+mn-ea"/>
              </a:rPr>
              <a:t>      </a:t>
            </a:r>
            <a:r>
              <a:rPr lang="en-US" altLang="zh-CN" sz="2000" dirty="0" smtClean="0">
                <a:solidFill>
                  <a:srgbClr val="0000CC"/>
                </a:solidFill>
                <a:latin typeface="+mn-ea"/>
                <a:ea typeface="+mn-ea"/>
              </a:rPr>
              <a:t> </a:t>
            </a:r>
            <a:r>
              <a:rPr lang="zh-CN" altLang="en-US" sz="2000" dirty="0" smtClean="0">
                <a:solidFill>
                  <a:srgbClr val="0000CC"/>
                </a:solidFill>
                <a:latin typeface="+mn-ea"/>
                <a:ea typeface="+mn-ea"/>
              </a:rPr>
              <a:t>实现</a:t>
            </a:r>
            <a:r>
              <a:rPr lang="zh-CN" altLang="en-US" sz="2000" dirty="0">
                <a:solidFill>
                  <a:srgbClr val="0000CC"/>
                </a:solidFill>
                <a:latin typeface="+mn-ea"/>
                <a:ea typeface="+mn-ea"/>
              </a:rPr>
              <a:t>计算机</a:t>
            </a:r>
            <a:r>
              <a:rPr lang="zh-CN" altLang="en-US" sz="2000" dirty="0" smtClean="0">
                <a:solidFill>
                  <a:srgbClr val="0000CC"/>
                </a:solidFill>
                <a:latin typeface="+mn-ea"/>
                <a:ea typeface="+mn-ea"/>
              </a:rPr>
              <a:t>系统</a:t>
            </a:r>
            <a:r>
              <a:rPr lang="zh-CN" altLang="en-US" sz="2000" dirty="0">
                <a:solidFill>
                  <a:srgbClr val="0000CC"/>
                </a:solidFill>
                <a:latin typeface="+mn-ea"/>
                <a:ea typeface="+mn-ea"/>
              </a:rPr>
              <a:t>中存储器或输入</a:t>
            </a:r>
            <a:r>
              <a:rPr lang="en-US" altLang="zh-CN" sz="2000" dirty="0">
                <a:solidFill>
                  <a:srgbClr val="0000CC"/>
                </a:solidFill>
                <a:latin typeface="+mn-ea"/>
                <a:ea typeface="+mn-ea"/>
              </a:rPr>
              <a:t>/</a:t>
            </a:r>
            <a:r>
              <a:rPr lang="zh-CN" altLang="en-US" sz="2000" dirty="0">
                <a:solidFill>
                  <a:srgbClr val="0000CC"/>
                </a:solidFill>
                <a:latin typeface="+mn-ea"/>
                <a:ea typeface="+mn-ea"/>
              </a:rPr>
              <a:t>输出接口芯片的地址译码是译码器的一个典型用途。</a:t>
            </a:r>
          </a:p>
          <a:p>
            <a:pPr eaLnBrk="1" hangingPunct="1">
              <a:spcBef>
                <a:spcPct val="50000"/>
              </a:spcBef>
            </a:pPr>
            <a:r>
              <a:rPr lang="zh-CN" altLang="en-US" sz="2000" dirty="0">
                <a:solidFill>
                  <a:srgbClr val="0000CC"/>
                </a:solidFill>
                <a:latin typeface="+mn-ea"/>
                <a:ea typeface="+mn-ea"/>
              </a:rPr>
              <a:t>       </a:t>
            </a:r>
            <a:r>
              <a:rPr lang="zh-CN" altLang="en-US" sz="2000" dirty="0" smtClean="0">
                <a:solidFill>
                  <a:srgbClr val="0000CC"/>
                </a:solidFill>
                <a:latin typeface="+mn-ea"/>
                <a:ea typeface="+mn-ea"/>
              </a:rPr>
              <a:t>左</a:t>
            </a:r>
            <a:r>
              <a:rPr lang="zh-CN" altLang="en-US" sz="2000" dirty="0">
                <a:solidFill>
                  <a:srgbClr val="0000CC"/>
                </a:solidFill>
                <a:latin typeface="+mn-ea"/>
                <a:ea typeface="+mn-ea"/>
              </a:rPr>
              <a:t>图所示是四输入变量译码器用于半导体只读存储器地址译码的一个实例。</a:t>
            </a:r>
          </a:p>
          <a:p>
            <a:pPr eaLnBrk="1" hangingPunct="1">
              <a:spcBef>
                <a:spcPct val="50000"/>
              </a:spcBef>
            </a:pPr>
            <a:r>
              <a:rPr lang="zh-CN" altLang="en-US" sz="2000" dirty="0">
                <a:solidFill>
                  <a:srgbClr val="0000CC"/>
                </a:solidFill>
                <a:latin typeface="+mn-ea"/>
                <a:ea typeface="+mn-ea"/>
              </a:rPr>
              <a:t>       </a:t>
            </a:r>
            <a:r>
              <a:rPr lang="zh-CN" altLang="en-US" sz="2000" dirty="0" smtClean="0">
                <a:solidFill>
                  <a:srgbClr val="0000CC"/>
                </a:solidFill>
                <a:latin typeface="+mn-ea"/>
                <a:ea typeface="+mn-ea"/>
              </a:rPr>
              <a:t>图</a:t>
            </a:r>
            <a:r>
              <a:rPr lang="zh-CN" altLang="en-US" sz="2000" dirty="0">
                <a:solidFill>
                  <a:srgbClr val="0000CC"/>
                </a:solidFill>
                <a:latin typeface="+mn-ea"/>
                <a:ea typeface="+mn-ea"/>
              </a:rPr>
              <a:t>中，译码器的输出用来控制存储器的片选端</a:t>
            </a:r>
            <a:r>
              <a:rPr lang="en-US" altLang="zh-CN" sz="2000" dirty="0">
                <a:solidFill>
                  <a:srgbClr val="0000CC"/>
                </a:solidFill>
                <a:latin typeface="+mn-ea"/>
                <a:ea typeface="+mn-ea"/>
              </a:rPr>
              <a:t>,</a:t>
            </a:r>
            <a:r>
              <a:rPr lang="zh-CN" altLang="en-US" sz="2000" dirty="0">
                <a:solidFill>
                  <a:srgbClr val="0000CC"/>
                </a:solidFill>
                <a:latin typeface="+mn-ea"/>
                <a:ea typeface="+mn-ea"/>
              </a:rPr>
              <a:t>而译码器的输出信号取决于高位地址码</a:t>
            </a:r>
            <a:r>
              <a:rPr lang="en-US" altLang="zh-CN" sz="2000" i="1" dirty="0">
                <a:solidFill>
                  <a:srgbClr val="0000CC"/>
                </a:solidFill>
                <a:latin typeface="+mn-ea"/>
                <a:ea typeface="+mn-ea"/>
              </a:rPr>
              <a:t>A</a:t>
            </a:r>
            <a:r>
              <a:rPr lang="en-US" altLang="zh-CN" sz="2000" baseline="-25000" dirty="0">
                <a:solidFill>
                  <a:srgbClr val="0000CC"/>
                </a:solidFill>
                <a:latin typeface="+mn-ea"/>
                <a:ea typeface="+mn-ea"/>
              </a:rPr>
              <a:t>5</a:t>
            </a:r>
            <a:r>
              <a:rPr lang="en-US" altLang="zh-CN" sz="2000" dirty="0">
                <a:solidFill>
                  <a:srgbClr val="0000CC"/>
                </a:solidFill>
                <a:latin typeface="+mn-ea"/>
                <a:ea typeface="+mn-ea"/>
              </a:rPr>
              <a:t>~</a:t>
            </a:r>
            <a:r>
              <a:rPr lang="en-US" altLang="zh-CN" sz="2000" i="1" dirty="0">
                <a:solidFill>
                  <a:srgbClr val="0000CC"/>
                </a:solidFill>
                <a:latin typeface="+mn-ea"/>
                <a:ea typeface="+mn-ea"/>
              </a:rPr>
              <a:t>A</a:t>
            </a:r>
            <a:r>
              <a:rPr lang="en-US" altLang="zh-CN" sz="2000" baseline="-25000" dirty="0">
                <a:solidFill>
                  <a:srgbClr val="0000CC"/>
                </a:solidFill>
                <a:latin typeface="+mn-ea"/>
                <a:ea typeface="+mn-ea"/>
              </a:rPr>
              <a:t>8</a:t>
            </a:r>
            <a:r>
              <a:rPr lang="zh-CN" altLang="en-US" sz="2000" dirty="0">
                <a:solidFill>
                  <a:srgbClr val="0000CC"/>
                </a:solidFill>
                <a:latin typeface="+mn-ea"/>
                <a:ea typeface="+mn-ea"/>
              </a:rPr>
              <a:t>。</a:t>
            </a:r>
            <a:r>
              <a:rPr lang="en-US" altLang="zh-CN" sz="2000" i="1" dirty="0">
                <a:solidFill>
                  <a:srgbClr val="0000CC"/>
                </a:solidFill>
                <a:latin typeface="+mn-ea"/>
                <a:ea typeface="+mn-ea"/>
              </a:rPr>
              <a:t>A</a:t>
            </a:r>
            <a:r>
              <a:rPr lang="en-US" altLang="zh-CN" sz="2000" baseline="-25000" dirty="0">
                <a:solidFill>
                  <a:srgbClr val="0000CC"/>
                </a:solidFill>
                <a:latin typeface="+mn-ea"/>
                <a:ea typeface="+mn-ea"/>
              </a:rPr>
              <a:t>5</a:t>
            </a:r>
            <a:r>
              <a:rPr lang="en-US" altLang="zh-CN" sz="2000" dirty="0">
                <a:solidFill>
                  <a:srgbClr val="0000CC"/>
                </a:solidFill>
                <a:latin typeface="+mn-ea"/>
                <a:ea typeface="+mn-ea"/>
              </a:rPr>
              <a:t>~</a:t>
            </a:r>
            <a:r>
              <a:rPr lang="en-US" altLang="zh-CN" sz="2000" i="1" dirty="0">
                <a:solidFill>
                  <a:srgbClr val="0000CC"/>
                </a:solidFill>
                <a:latin typeface="+mn-ea"/>
                <a:ea typeface="+mn-ea"/>
              </a:rPr>
              <a:t>A</a:t>
            </a:r>
            <a:r>
              <a:rPr lang="en-US" altLang="zh-CN" sz="2000" baseline="-25000" dirty="0">
                <a:solidFill>
                  <a:srgbClr val="0000CC"/>
                </a:solidFill>
                <a:latin typeface="+mn-ea"/>
                <a:ea typeface="+mn-ea"/>
              </a:rPr>
              <a:t>8</a:t>
            </a:r>
            <a:r>
              <a:rPr lang="zh-CN" altLang="en-US" sz="2000" dirty="0">
                <a:solidFill>
                  <a:srgbClr val="0000CC"/>
                </a:solidFill>
                <a:latin typeface="+mn-ea"/>
                <a:ea typeface="+mn-ea"/>
              </a:rPr>
              <a:t>四位地址有</a:t>
            </a:r>
            <a:r>
              <a:rPr lang="en-US" altLang="zh-CN" sz="2000" dirty="0">
                <a:solidFill>
                  <a:srgbClr val="0000CC"/>
                </a:solidFill>
                <a:latin typeface="+mn-ea"/>
                <a:ea typeface="+mn-ea"/>
              </a:rPr>
              <a:t>16</a:t>
            </a:r>
            <a:r>
              <a:rPr lang="zh-CN" altLang="en-US" sz="2000" dirty="0">
                <a:solidFill>
                  <a:srgbClr val="0000CC"/>
                </a:solidFill>
                <a:latin typeface="+mn-ea"/>
                <a:ea typeface="+mn-ea"/>
              </a:rPr>
              <a:t>个输出信号，利用这些输出信号从</a:t>
            </a:r>
            <a:r>
              <a:rPr lang="en-US" altLang="zh-CN" sz="2000" dirty="0">
                <a:solidFill>
                  <a:srgbClr val="0000CC"/>
                </a:solidFill>
                <a:latin typeface="+mn-ea"/>
                <a:ea typeface="+mn-ea"/>
              </a:rPr>
              <a:t>16</a:t>
            </a:r>
            <a:r>
              <a:rPr lang="zh-CN" altLang="en-US" sz="2000" dirty="0">
                <a:solidFill>
                  <a:srgbClr val="0000CC"/>
                </a:solidFill>
                <a:latin typeface="+mn-ea"/>
                <a:ea typeface="+mn-ea"/>
              </a:rPr>
              <a:t>片存储器中选用一片，再由低位地址码</a:t>
            </a:r>
            <a:r>
              <a:rPr lang="en-US" altLang="zh-CN" sz="2000" i="1" dirty="0">
                <a:solidFill>
                  <a:srgbClr val="0000CC"/>
                </a:solidFill>
                <a:latin typeface="+mn-ea"/>
                <a:ea typeface="+mn-ea"/>
              </a:rPr>
              <a:t>A</a:t>
            </a:r>
            <a:r>
              <a:rPr lang="en-US" altLang="zh-CN" sz="2000" baseline="-25000" dirty="0">
                <a:solidFill>
                  <a:srgbClr val="0000CC"/>
                </a:solidFill>
                <a:latin typeface="+mn-ea"/>
                <a:ea typeface="+mn-ea"/>
              </a:rPr>
              <a:t>0</a:t>
            </a:r>
            <a:r>
              <a:rPr lang="en-US" altLang="zh-CN" sz="2000" dirty="0">
                <a:solidFill>
                  <a:srgbClr val="0000CC"/>
                </a:solidFill>
                <a:latin typeface="+mn-ea"/>
                <a:ea typeface="+mn-ea"/>
              </a:rPr>
              <a:t>~</a:t>
            </a:r>
            <a:r>
              <a:rPr lang="en-US" altLang="zh-CN" sz="2000" i="1" dirty="0">
                <a:solidFill>
                  <a:srgbClr val="0000CC"/>
                </a:solidFill>
                <a:latin typeface="+mn-ea"/>
                <a:ea typeface="+mn-ea"/>
              </a:rPr>
              <a:t>A</a:t>
            </a:r>
            <a:r>
              <a:rPr lang="en-US" altLang="zh-CN" sz="2000" baseline="-25000" dirty="0">
                <a:solidFill>
                  <a:srgbClr val="0000CC"/>
                </a:solidFill>
                <a:latin typeface="+mn-ea"/>
                <a:ea typeface="+mn-ea"/>
              </a:rPr>
              <a:t>4</a:t>
            </a:r>
            <a:r>
              <a:rPr lang="zh-CN" altLang="en-US" sz="2000" dirty="0">
                <a:solidFill>
                  <a:srgbClr val="0000CC"/>
                </a:solidFill>
                <a:latin typeface="+mn-ea"/>
                <a:ea typeface="+mn-ea"/>
              </a:rPr>
              <a:t>从被选片中选中一个字，从而读出选中字的内容。</a:t>
            </a:r>
          </a:p>
        </p:txBody>
      </p:sp>
    </p:spTree>
    <p:extLst>
      <p:ext uri="{BB962C8B-B14F-4D97-AF65-F5344CB8AC3E}">
        <p14:creationId xmlns:p14="http://schemas.microsoft.com/office/powerpoint/2010/main" val="22061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5F03F958-AE97-4130-8476-A73A6DA840B9}"/>
              </a:ext>
            </a:extLst>
          </p:cNvPr>
          <p:cNvSpPr/>
          <p:nvPr/>
        </p:nvSpPr>
        <p:spPr>
          <a:xfrm>
            <a:off x="0" y="4635500"/>
            <a:ext cx="12192000" cy="2222500"/>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CF01750-7A0D-4169-A63B-6877571FDD0D}"/>
              </a:ext>
            </a:extLst>
          </p:cNvPr>
          <p:cNvSpPr txBox="1"/>
          <p:nvPr/>
        </p:nvSpPr>
        <p:spPr>
          <a:xfrm>
            <a:off x="0" y="2658203"/>
            <a:ext cx="12191999" cy="757130"/>
          </a:xfrm>
          <a:prstGeom prst="rect">
            <a:avLst/>
          </a:prstGeom>
          <a:noFill/>
        </p:spPr>
        <p:txBody>
          <a:bodyPr wrap="square" rtlCol="0" anchor="ctr">
            <a:spAutoFit/>
          </a:bodyPr>
          <a:lstStyle/>
          <a:p>
            <a:pPr algn="ctr">
              <a:lnSpc>
                <a:spcPct val="120000"/>
              </a:lnSpc>
            </a:pPr>
            <a:r>
              <a:rPr lang="en-US" altLang="zh-CN" sz="3600" b="1" spc="300" dirty="0" smtClean="0">
                <a:latin typeface="+mj-ea"/>
                <a:ea typeface="+mj-ea"/>
              </a:rPr>
              <a:t>9.3</a:t>
            </a:r>
            <a:r>
              <a:rPr lang="zh-CN" altLang="en-US" sz="3600" b="1" spc="300" dirty="0">
                <a:latin typeface="+mj-ea"/>
                <a:ea typeface="+mj-ea"/>
              </a:rPr>
              <a:t>数据选择器与数值比较器</a:t>
            </a:r>
          </a:p>
        </p:txBody>
      </p:sp>
      <p:sp>
        <p:nvSpPr>
          <p:cNvPr id="21" name="矩形 20">
            <a:extLst>
              <a:ext uri="{FF2B5EF4-FFF2-40B4-BE49-F238E27FC236}">
                <a16:creationId xmlns:a16="http://schemas.microsoft.com/office/drawing/2014/main" id="{51BE9768-DA90-4E91-9EB2-FBCB00DC3F09}"/>
              </a:ext>
            </a:extLst>
          </p:cNvPr>
          <p:cNvSpPr/>
          <p:nvPr/>
        </p:nvSpPr>
        <p:spPr>
          <a:xfrm>
            <a:off x="1" y="3489199"/>
            <a:ext cx="12191998" cy="369332"/>
          </a:xfrm>
          <a:prstGeom prst="rect">
            <a:avLst/>
          </a:prstGeom>
        </p:spPr>
        <p:txBody>
          <a:bodyPr wrap="square">
            <a:spAutoFit/>
          </a:bodyPr>
          <a:lstStyle/>
          <a:p>
            <a:pPr algn="ctr"/>
            <a:r>
              <a:rPr lang="en-US" altLang="zh-CN" b="1" dirty="0">
                <a:cs typeface="Arial" panose="020B0604020202020204" pitchFamily="34" charset="0"/>
              </a:rPr>
              <a:t>Data selector and value comparator</a:t>
            </a:r>
          </a:p>
        </p:txBody>
      </p:sp>
    </p:spTree>
    <p:extLst>
      <p:ext uri="{BB962C8B-B14F-4D97-AF65-F5344CB8AC3E}">
        <p14:creationId xmlns:p14="http://schemas.microsoft.com/office/powerpoint/2010/main" val="2545175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9.3.1 </a:t>
            </a:r>
            <a:r>
              <a:rPr lang="zh-CN" altLang="en-US" sz="2400" b="1" spc="300" dirty="0">
                <a:latin typeface="+mj-ea"/>
                <a:ea typeface="+mj-ea"/>
              </a:rPr>
              <a:t>数据选择器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矩形 1"/>
          <p:cNvSpPr>
            <a:spLocks noChangeArrowheads="1"/>
          </p:cNvSpPr>
          <p:nvPr/>
        </p:nvSpPr>
        <p:spPr bwMode="auto">
          <a:xfrm>
            <a:off x="728415" y="971617"/>
            <a:ext cx="9908721" cy="52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algn="just" eaLnBrk="1" hangingPunct="1">
              <a:lnSpc>
                <a:spcPct val="131000"/>
              </a:lnSpc>
            </a:pPr>
            <a:r>
              <a:rPr lang="zh-CN" altLang="en-US" dirty="0">
                <a:solidFill>
                  <a:srgbClr val="0000CC"/>
                </a:solidFill>
                <a:latin typeface="+mn-ea"/>
                <a:ea typeface="+mn-ea"/>
              </a:rPr>
              <a:t>数据选择器</a:t>
            </a:r>
            <a:r>
              <a:rPr lang="en-US" altLang="zh-CN" dirty="0">
                <a:solidFill>
                  <a:srgbClr val="0000CC"/>
                </a:solidFill>
                <a:latin typeface="+mn-ea"/>
                <a:ea typeface="+mn-ea"/>
              </a:rPr>
              <a:t>——</a:t>
            </a:r>
            <a:r>
              <a:rPr lang="zh-CN" altLang="en-US" dirty="0">
                <a:solidFill>
                  <a:srgbClr val="0000CC"/>
                </a:solidFill>
                <a:latin typeface="+mn-ea"/>
                <a:ea typeface="+mn-ea"/>
              </a:rPr>
              <a:t>根据地址选择码从多路输入数据中选择一路，送到输出。</a:t>
            </a:r>
          </a:p>
        </p:txBody>
      </p:sp>
      <p:grpSp>
        <p:nvGrpSpPr>
          <p:cNvPr id="18" name="组合 17"/>
          <p:cNvGrpSpPr/>
          <p:nvPr/>
        </p:nvGrpSpPr>
        <p:grpSpPr>
          <a:xfrm>
            <a:off x="2438401" y="2320454"/>
            <a:ext cx="5181600" cy="3187721"/>
            <a:chOff x="2024743" y="1678196"/>
            <a:chExt cx="5181600" cy="3187721"/>
          </a:xfrm>
        </p:grpSpPr>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743" y="1678196"/>
              <a:ext cx="5181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1" name="矩形 10"/>
            <p:cNvSpPr/>
            <p:nvPr/>
          </p:nvSpPr>
          <p:spPr>
            <a:xfrm>
              <a:off x="2536372" y="4332517"/>
              <a:ext cx="140425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53245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212213" y="1259709"/>
            <a:ext cx="6972255" cy="3571676"/>
          </a:xfrm>
          <a:prstGeom prst="rect">
            <a:avLst/>
          </a:prstGeom>
        </p:spPr>
      </p:pic>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9.3.1 </a:t>
            </a:r>
            <a:r>
              <a:rPr lang="zh-CN" altLang="en-US" sz="2400" b="1" spc="300" dirty="0">
                <a:latin typeface="+mj-ea"/>
                <a:ea typeface="+mj-ea"/>
              </a:rPr>
              <a:t>数据选择器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79166" y="978953"/>
            <a:ext cx="1907895" cy="369332"/>
          </a:xfrm>
          <a:prstGeom prst="rect">
            <a:avLst/>
          </a:prstGeom>
        </p:spPr>
        <p:txBody>
          <a:bodyPr wrap="none">
            <a:spAutoFit/>
          </a:bodyPr>
          <a:lstStyle/>
          <a:p>
            <a:r>
              <a:rPr lang="en-US" altLang="zh-CN" dirty="0" smtClean="0">
                <a:solidFill>
                  <a:srgbClr val="0000CC"/>
                </a:solidFill>
                <a:latin typeface="+mn-ea"/>
              </a:rPr>
              <a:t>4</a:t>
            </a:r>
            <a:r>
              <a:rPr lang="zh-CN" altLang="en-US" dirty="0" smtClean="0">
                <a:solidFill>
                  <a:srgbClr val="0000CC"/>
                </a:solidFill>
                <a:latin typeface="+mn-ea"/>
              </a:rPr>
              <a:t>选</a:t>
            </a:r>
            <a:r>
              <a:rPr lang="en-US" altLang="zh-CN" dirty="0" smtClean="0">
                <a:solidFill>
                  <a:srgbClr val="0000CC"/>
                </a:solidFill>
                <a:latin typeface="+mn-ea"/>
              </a:rPr>
              <a:t>1 </a:t>
            </a:r>
            <a:r>
              <a:rPr lang="zh-CN" altLang="en-US" dirty="0" smtClean="0">
                <a:solidFill>
                  <a:srgbClr val="0000CC"/>
                </a:solidFill>
                <a:latin typeface="+mn-ea"/>
              </a:rPr>
              <a:t>数据</a:t>
            </a:r>
            <a:r>
              <a:rPr lang="zh-CN" altLang="en-US" dirty="0">
                <a:solidFill>
                  <a:srgbClr val="0000CC"/>
                </a:solidFill>
                <a:latin typeface="+mn-ea"/>
              </a:rPr>
              <a:t>选择器</a:t>
            </a:r>
            <a:endParaRPr lang="zh-CN" altLang="en-US" dirty="0"/>
          </a:p>
        </p:txBody>
      </p:sp>
      <p:sp>
        <p:nvSpPr>
          <p:cNvPr id="10" name="矩形 9"/>
          <p:cNvSpPr/>
          <p:nvPr/>
        </p:nvSpPr>
        <p:spPr>
          <a:xfrm>
            <a:off x="515750" y="6169369"/>
            <a:ext cx="3778599" cy="400110"/>
          </a:xfrm>
          <a:prstGeom prst="rect">
            <a:avLst/>
          </a:prstGeom>
        </p:spPr>
        <p:txBody>
          <a:bodyPr wrap="none">
            <a:spAutoFit/>
          </a:bodyPr>
          <a:lstStyle/>
          <a:p>
            <a:r>
              <a:rPr lang="en-US" altLang="zh-CN" sz="2000" dirty="0" smtClean="0">
                <a:solidFill>
                  <a:srgbClr val="FF0000"/>
                </a:solidFill>
                <a:latin typeface="+mn-ea"/>
              </a:rPr>
              <a:t>74153----2</a:t>
            </a:r>
            <a:r>
              <a:rPr lang="zh-CN" altLang="en-US" sz="2000" dirty="0" smtClean="0">
                <a:solidFill>
                  <a:srgbClr val="FF0000"/>
                </a:solidFill>
                <a:latin typeface="+mn-ea"/>
              </a:rPr>
              <a:t>路 </a:t>
            </a:r>
            <a:r>
              <a:rPr lang="en-US" altLang="zh-CN" sz="2000" dirty="0" smtClean="0">
                <a:solidFill>
                  <a:srgbClr val="FF0000"/>
                </a:solidFill>
                <a:latin typeface="+mn-ea"/>
              </a:rPr>
              <a:t>4</a:t>
            </a:r>
            <a:r>
              <a:rPr lang="zh-CN" altLang="en-US" sz="2000" dirty="0" smtClean="0">
                <a:solidFill>
                  <a:srgbClr val="FF0000"/>
                </a:solidFill>
                <a:latin typeface="+mn-ea"/>
              </a:rPr>
              <a:t>选</a:t>
            </a:r>
            <a:r>
              <a:rPr lang="en-US" altLang="zh-CN" sz="2000" dirty="0" smtClean="0">
                <a:solidFill>
                  <a:srgbClr val="FF0000"/>
                </a:solidFill>
                <a:latin typeface="+mn-ea"/>
              </a:rPr>
              <a:t>1 </a:t>
            </a:r>
            <a:r>
              <a:rPr lang="zh-CN" altLang="en-US" sz="2000" dirty="0" smtClean="0">
                <a:solidFill>
                  <a:srgbClr val="FF0000"/>
                </a:solidFill>
                <a:latin typeface="+mn-ea"/>
              </a:rPr>
              <a:t>数据</a:t>
            </a:r>
            <a:r>
              <a:rPr lang="zh-CN" altLang="en-US" sz="2000" dirty="0">
                <a:solidFill>
                  <a:srgbClr val="FF0000"/>
                </a:solidFill>
                <a:latin typeface="+mn-ea"/>
              </a:rPr>
              <a:t>选择器</a:t>
            </a:r>
            <a:endParaRPr lang="zh-CN" altLang="en-US" sz="2000" dirty="0">
              <a:solidFill>
                <a:srgbClr val="FF0000"/>
              </a:solidFill>
            </a:endParaRPr>
          </a:p>
        </p:txBody>
      </p:sp>
      <p:grpSp>
        <p:nvGrpSpPr>
          <p:cNvPr id="75" name="组合 74"/>
          <p:cNvGrpSpPr/>
          <p:nvPr/>
        </p:nvGrpSpPr>
        <p:grpSpPr>
          <a:xfrm>
            <a:off x="1025512" y="1533722"/>
            <a:ext cx="2524125" cy="1715502"/>
            <a:chOff x="4722586" y="2081195"/>
            <a:chExt cx="2524125" cy="1715502"/>
          </a:xfrm>
        </p:grpSpPr>
        <p:sp>
          <p:nvSpPr>
            <p:cNvPr id="76" name="Arc 7"/>
            <p:cNvSpPr>
              <a:spLocks/>
            </p:cNvSpPr>
            <p:nvPr/>
          </p:nvSpPr>
          <p:spPr bwMode="auto">
            <a:xfrm>
              <a:off x="4722586" y="2768583"/>
              <a:ext cx="195263" cy="357187"/>
            </a:xfrm>
            <a:custGeom>
              <a:avLst/>
              <a:gdLst>
                <a:gd name="G0" fmla="+- 792 0 0"/>
                <a:gd name="G1" fmla="+- 21600 0 0"/>
                <a:gd name="G2" fmla="+- 21600 0 0"/>
                <a:gd name="T0" fmla="*/ 70 w 22392"/>
                <a:gd name="T1" fmla="*/ 12 h 43200"/>
                <a:gd name="T2" fmla="*/ 0 w 22392"/>
                <a:gd name="T3" fmla="*/ 43185 h 43200"/>
                <a:gd name="T4" fmla="*/ 792 w 22392"/>
                <a:gd name="T5" fmla="*/ 21600 h 43200"/>
              </a:gdLst>
              <a:ahLst/>
              <a:cxnLst>
                <a:cxn ang="0">
                  <a:pos x="T0" y="T1"/>
                </a:cxn>
                <a:cxn ang="0">
                  <a:pos x="T2" y="T3"/>
                </a:cxn>
                <a:cxn ang="0">
                  <a:pos x="T4" y="T5"/>
                </a:cxn>
              </a:cxnLst>
              <a:rect l="0" t="0" r="r" b="b"/>
              <a:pathLst>
                <a:path w="22392" h="43200" fill="none" extrusionOk="0">
                  <a:moveTo>
                    <a:pt x="70" y="12"/>
                  </a:moveTo>
                  <a:cubicBezTo>
                    <a:pt x="310" y="4"/>
                    <a:pt x="551" y="0"/>
                    <a:pt x="792" y="0"/>
                  </a:cubicBezTo>
                  <a:cubicBezTo>
                    <a:pt x="12721" y="0"/>
                    <a:pt x="22392" y="9670"/>
                    <a:pt x="22392" y="21600"/>
                  </a:cubicBezTo>
                  <a:cubicBezTo>
                    <a:pt x="22392" y="33529"/>
                    <a:pt x="12721" y="43200"/>
                    <a:pt x="792" y="43200"/>
                  </a:cubicBezTo>
                  <a:cubicBezTo>
                    <a:pt x="527" y="43199"/>
                    <a:pt x="263" y="43195"/>
                    <a:pt x="-1" y="43185"/>
                  </a:cubicBezTo>
                </a:path>
                <a:path w="22392" h="43200" stroke="0" extrusionOk="0">
                  <a:moveTo>
                    <a:pt x="70" y="12"/>
                  </a:moveTo>
                  <a:cubicBezTo>
                    <a:pt x="310" y="4"/>
                    <a:pt x="551" y="0"/>
                    <a:pt x="792" y="0"/>
                  </a:cubicBezTo>
                  <a:cubicBezTo>
                    <a:pt x="12721" y="0"/>
                    <a:pt x="22392" y="9670"/>
                    <a:pt x="22392" y="21600"/>
                  </a:cubicBezTo>
                  <a:cubicBezTo>
                    <a:pt x="22392" y="33529"/>
                    <a:pt x="12721" y="43200"/>
                    <a:pt x="792" y="43200"/>
                  </a:cubicBezTo>
                  <a:cubicBezTo>
                    <a:pt x="527" y="43199"/>
                    <a:pt x="263" y="43195"/>
                    <a:pt x="-1" y="43185"/>
                  </a:cubicBezTo>
                  <a:lnTo>
                    <a:pt x="792" y="21600"/>
                  </a:lnTo>
                  <a:close/>
                </a:path>
              </a:pathLst>
            </a:cu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Rectangle 17"/>
            <p:cNvSpPr>
              <a:spLocks noChangeArrowheads="1"/>
            </p:cNvSpPr>
            <p:nvPr/>
          </p:nvSpPr>
          <p:spPr bwMode="auto">
            <a:xfrm>
              <a:off x="4805136" y="340358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18"/>
            <p:cNvSpPr>
              <a:spLocks noChangeArrowheads="1"/>
            </p:cNvSpPr>
            <p:nvPr/>
          </p:nvSpPr>
          <p:spPr bwMode="auto">
            <a:xfrm>
              <a:off x="5113111" y="340358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19"/>
            <p:cNvSpPr>
              <a:spLocks noChangeArrowheads="1"/>
            </p:cNvSpPr>
            <p:nvPr/>
          </p:nvSpPr>
          <p:spPr bwMode="auto">
            <a:xfrm>
              <a:off x="5446486" y="340358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20"/>
            <p:cNvSpPr>
              <a:spLocks noChangeArrowheads="1"/>
            </p:cNvSpPr>
            <p:nvPr/>
          </p:nvSpPr>
          <p:spPr bwMode="auto">
            <a:xfrm>
              <a:off x="5754461" y="340358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Rectangle 21"/>
            <p:cNvSpPr>
              <a:spLocks noChangeArrowheads="1"/>
            </p:cNvSpPr>
            <p:nvPr/>
          </p:nvSpPr>
          <p:spPr bwMode="auto">
            <a:xfrm>
              <a:off x="6046561" y="340358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22"/>
            <p:cNvSpPr>
              <a:spLocks noChangeArrowheads="1"/>
            </p:cNvSpPr>
            <p:nvPr/>
          </p:nvSpPr>
          <p:spPr bwMode="auto">
            <a:xfrm>
              <a:off x="6352949" y="340358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23"/>
            <p:cNvSpPr>
              <a:spLocks noChangeArrowheads="1"/>
            </p:cNvSpPr>
            <p:nvPr/>
          </p:nvSpPr>
          <p:spPr bwMode="auto">
            <a:xfrm>
              <a:off x="6660924" y="340358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Rectangle 24"/>
            <p:cNvSpPr>
              <a:spLocks noChangeArrowheads="1"/>
            </p:cNvSpPr>
            <p:nvPr/>
          </p:nvSpPr>
          <p:spPr bwMode="auto">
            <a:xfrm>
              <a:off x="4833711" y="229233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Rectangle 25"/>
            <p:cNvSpPr>
              <a:spLocks noChangeArrowheads="1"/>
            </p:cNvSpPr>
            <p:nvPr/>
          </p:nvSpPr>
          <p:spPr bwMode="auto">
            <a:xfrm>
              <a:off x="5154386" y="229233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26"/>
            <p:cNvSpPr>
              <a:spLocks noChangeArrowheads="1"/>
            </p:cNvSpPr>
            <p:nvPr/>
          </p:nvSpPr>
          <p:spPr bwMode="auto">
            <a:xfrm>
              <a:off x="5475061" y="2292333"/>
              <a:ext cx="180975"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27"/>
            <p:cNvSpPr>
              <a:spLocks noChangeArrowheads="1"/>
            </p:cNvSpPr>
            <p:nvPr/>
          </p:nvSpPr>
          <p:spPr bwMode="auto">
            <a:xfrm>
              <a:off x="5781449" y="229233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28"/>
            <p:cNvSpPr>
              <a:spLocks noChangeArrowheads="1"/>
            </p:cNvSpPr>
            <p:nvPr/>
          </p:nvSpPr>
          <p:spPr bwMode="auto">
            <a:xfrm>
              <a:off x="6075136" y="229233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29"/>
            <p:cNvSpPr>
              <a:spLocks noChangeArrowheads="1"/>
            </p:cNvSpPr>
            <p:nvPr/>
          </p:nvSpPr>
          <p:spPr bwMode="auto">
            <a:xfrm>
              <a:off x="6381524" y="229233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Rectangle 30"/>
            <p:cNvSpPr>
              <a:spLocks noChangeArrowheads="1"/>
            </p:cNvSpPr>
            <p:nvPr/>
          </p:nvSpPr>
          <p:spPr bwMode="auto">
            <a:xfrm>
              <a:off x="6687911" y="229233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31"/>
            <p:cNvSpPr>
              <a:spLocks noChangeArrowheads="1"/>
            </p:cNvSpPr>
            <p:nvPr/>
          </p:nvSpPr>
          <p:spPr bwMode="auto">
            <a:xfrm>
              <a:off x="6938736" y="340358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32"/>
            <p:cNvSpPr>
              <a:spLocks noChangeArrowheads="1"/>
            </p:cNvSpPr>
            <p:nvPr/>
          </p:nvSpPr>
          <p:spPr bwMode="auto">
            <a:xfrm>
              <a:off x="6967311" y="229233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Rectangle 33"/>
            <p:cNvSpPr>
              <a:spLocks noChangeArrowheads="1"/>
            </p:cNvSpPr>
            <p:nvPr/>
          </p:nvSpPr>
          <p:spPr bwMode="auto">
            <a:xfrm>
              <a:off x="4722586" y="2478070"/>
              <a:ext cx="2524125" cy="925512"/>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Rectangle 211"/>
            <p:cNvSpPr>
              <a:spLocks noChangeArrowheads="1"/>
            </p:cNvSpPr>
            <p:nvPr/>
          </p:nvSpPr>
          <p:spPr bwMode="auto">
            <a:xfrm>
              <a:off x="5810024" y="341628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4</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95" name="Rectangle 212"/>
            <p:cNvSpPr>
              <a:spLocks noChangeArrowheads="1"/>
            </p:cNvSpPr>
            <p:nvPr/>
          </p:nvSpPr>
          <p:spPr bwMode="auto">
            <a:xfrm>
              <a:off x="4860699" y="340358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dirty="0" smtClean="0">
                  <a:ln>
                    <a:noFill/>
                  </a:ln>
                  <a:solidFill>
                    <a:srgbClr val="0000A0"/>
                  </a:solidFill>
                  <a:effectLst/>
                  <a:latin typeface="Times New Roman" panose="02020603050405020304" pitchFamily="18" charset="0"/>
                  <a:ea typeface="PMingLiU" pitchFamily="18" charset="-120"/>
                </a:rPr>
                <a:t>1</a:t>
              </a:r>
              <a:endParaRPr kumimoji="1" lang="zh-CN" altLang="zh-CN" sz="2400" b="0" i="0" u="none" strike="noStrike" cap="none" normalizeH="0" baseline="0" dirty="0" smtClean="0">
                <a:ln>
                  <a:noFill/>
                </a:ln>
                <a:solidFill>
                  <a:schemeClr val="tx1"/>
                </a:solidFill>
                <a:effectLst/>
                <a:latin typeface="Tahoma" panose="020B0604030504040204" pitchFamily="34" charset="0"/>
                <a:ea typeface="PMingLiU" pitchFamily="18" charset="-120"/>
              </a:endParaRPr>
            </a:p>
          </p:txBody>
        </p:sp>
        <p:sp>
          <p:nvSpPr>
            <p:cNvPr id="96" name="Rectangle 213"/>
            <p:cNvSpPr>
              <a:spLocks noChangeArrowheads="1"/>
            </p:cNvSpPr>
            <p:nvPr/>
          </p:nvSpPr>
          <p:spPr bwMode="auto">
            <a:xfrm>
              <a:off x="5181374" y="341628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2</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97" name="Rectangle 214"/>
            <p:cNvSpPr>
              <a:spLocks noChangeArrowheads="1"/>
            </p:cNvSpPr>
            <p:nvPr/>
          </p:nvSpPr>
          <p:spPr bwMode="auto">
            <a:xfrm>
              <a:off x="5503636" y="340358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3</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98" name="Rectangle 215"/>
            <p:cNvSpPr>
              <a:spLocks noChangeArrowheads="1"/>
            </p:cNvSpPr>
            <p:nvPr/>
          </p:nvSpPr>
          <p:spPr bwMode="auto">
            <a:xfrm>
              <a:off x="6102124" y="340358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5</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99" name="Rectangle 216"/>
            <p:cNvSpPr>
              <a:spLocks noChangeArrowheads="1"/>
            </p:cNvSpPr>
            <p:nvPr/>
          </p:nvSpPr>
          <p:spPr bwMode="auto">
            <a:xfrm>
              <a:off x="6410099" y="340358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6</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100" name="Rectangle 217"/>
            <p:cNvSpPr>
              <a:spLocks noChangeArrowheads="1"/>
            </p:cNvSpPr>
            <p:nvPr/>
          </p:nvSpPr>
          <p:spPr bwMode="auto">
            <a:xfrm>
              <a:off x="6716486" y="340358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dirty="0" smtClean="0">
                  <a:ln>
                    <a:noFill/>
                  </a:ln>
                  <a:solidFill>
                    <a:srgbClr val="0000A0"/>
                  </a:solidFill>
                  <a:effectLst/>
                  <a:latin typeface="Times New Roman" panose="02020603050405020304" pitchFamily="18" charset="0"/>
                  <a:ea typeface="PMingLiU" pitchFamily="18" charset="-120"/>
                </a:rPr>
                <a:t>7</a:t>
              </a:r>
              <a:endParaRPr kumimoji="1" lang="zh-CN" altLang="zh-CN" sz="2400" b="0" i="0" u="none" strike="noStrike" cap="none" normalizeH="0" baseline="0" dirty="0" smtClean="0">
                <a:ln>
                  <a:noFill/>
                </a:ln>
                <a:solidFill>
                  <a:schemeClr val="tx1"/>
                </a:solidFill>
                <a:effectLst/>
                <a:latin typeface="Tahoma" panose="020B0604030504040204" pitchFamily="34" charset="0"/>
                <a:ea typeface="PMingLiU" pitchFamily="18" charset="-120"/>
              </a:endParaRPr>
            </a:p>
          </p:txBody>
        </p:sp>
        <p:sp>
          <p:nvSpPr>
            <p:cNvPr id="101" name="Rectangle 218"/>
            <p:cNvSpPr>
              <a:spLocks noChangeArrowheads="1"/>
            </p:cNvSpPr>
            <p:nvPr/>
          </p:nvSpPr>
          <p:spPr bwMode="auto">
            <a:xfrm>
              <a:off x="5195661" y="2319320"/>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15</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102" name="Rectangle 219"/>
            <p:cNvSpPr>
              <a:spLocks noChangeArrowheads="1"/>
            </p:cNvSpPr>
            <p:nvPr/>
          </p:nvSpPr>
          <p:spPr bwMode="auto">
            <a:xfrm>
              <a:off x="4874986" y="2292333"/>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16</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103" name="Rectangle 220"/>
            <p:cNvSpPr>
              <a:spLocks noChangeArrowheads="1"/>
            </p:cNvSpPr>
            <p:nvPr/>
          </p:nvSpPr>
          <p:spPr bwMode="auto">
            <a:xfrm>
              <a:off x="6897461" y="3627420"/>
              <a:ext cx="30777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100" b="0" i="0" u="none" strike="noStrike" cap="none" normalizeH="0" baseline="0" dirty="0" smtClean="0">
                  <a:ln>
                    <a:noFill/>
                  </a:ln>
                  <a:solidFill>
                    <a:srgbClr val="0000A0"/>
                  </a:solidFill>
                  <a:effectLst/>
                  <a:latin typeface="Times New Roman" panose="02020603050405020304" pitchFamily="18" charset="0"/>
                  <a:ea typeface="PMingLiU" pitchFamily="18" charset="-120"/>
                </a:rPr>
                <a:t>GND</a:t>
              </a:r>
              <a:endParaRPr kumimoji="1" lang="zh-CN" altLang="zh-CN" sz="1800" b="0" i="0" u="none" strike="noStrike" cap="none" normalizeH="0" baseline="0" dirty="0" smtClean="0">
                <a:ln>
                  <a:noFill/>
                </a:ln>
                <a:solidFill>
                  <a:schemeClr val="tx1"/>
                </a:solidFill>
                <a:effectLst/>
                <a:latin typeface="Tahoma" panose="020B0604030504040204" pitchFamily="34" charset="0"/>
                <a:ea typeface="PMingLiU" pitchFamily="18" charset="-120"/>
              </a:endParaRPr>
            </a:p>
          </p:txBody>
        </p:sp>
        <p:sp>
          <p:nvSpPr>
            <p:cNvPr id="104" name="Rectangle 221"/>
            <p:cNvSpPr>
              <a:spLocks noChangeArrowheads="1"/>
            </p:cNvSpPr>
            <p:nvPr/>
          </p:nvSpPr>
          <p:spPr bwMode="auto">
            <a:xfrm>
              <a:off x="5824311" y="2833670"/>
              <a:ext cx="41678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dirty="0" smtClean="0">
                  <a:ln>
                    <a:noFill/>
                  </a:ln>
                  <a:solidFill>
                    <a:srgbClr val="0000A0"/>
                  </a:solidFill>
                  <a:effectLst/>
                  <a:latin typeface="Times New Roman" panose="02020603050405020304" pitchFamily="18" charset="0"/>
                  <a:ea typeface="PMingLiU" pitchFamily="18" charset="-120"/>
                </a:rPr>
                <a:t>7415</a:t>
              </a:r>
              <a:r>
                <a:rPr kumimoji="1" lang="en-US" altLang="zh-CN" sz="1300" b="0" i="0" u="none" strike="noStrike" cap="none" normalizeH="0" baseline="0" dirty="0" smtClean="0">
                  <a:ln>
                    <a:noFill/>
                  </a:ln>
                  <a:solidFill>
                    <a:srgbClr val="0000A0"/>
                  </a:solidFill>
                  <a:effectLst/>
                  <a:latin typeface="Times New Roman" panose="02020603050405020304" pitchFamily="18" charset="0"/>
                  <a:ea typeface="PMingLiU" pitchFamily="18" charset="-120"/>
                </a:rPr>
                <a:t>3</a:t>
              </a:r>
              <a:endParaRPr kumimoji="1" lang="zh-CN" altLang="zh-CN" sz="2400" b="0" i="0" u="none" strike="noStrike" cap="none" normalizeH="0" baseline="0" dirty="0" smtClean="0">
                <a:ln>
                  <a:noFill/>
                </a:ln>
                <a:solidFill>
                  <a:schemeClr val="tx1"/>
                </a:solidFill>
                <a:effectLst/>
                <a:latin typeface="Tahoma" panose="020B0604030504040204" pitchFamily="34" charset="0"/>
                <a:ea typeface="PMingLiU" pitchFamily="18" charset="-120"/>
              </a:endParaRPr>
            </a:p>
          </p:txBody>
        </p:sp>
        <p:sp>
          <p:nvSpPr>
            <p:cNvPr id="105" name="Rectangle 222"/>
            <p:cNvSpPr>
              <a:spLocks noChangeArrowheads="1"/>
            </p:cNvSpPr>
            <p:nvPr/>
          </p:nvSpPr>
          <p:spPr bwMode="auto">
            <a:xfrm>
              <a:off x="6995886" y="342898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8</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106" name="Rectangle 223"/>
            <p:cNvSpPr>
              <a:spLocks noChangeArrowheads="1"/>
            </p:cNvSpPr>
            <p:nvPr/>
          </p:nvSpPr>
          <p:spPr bwMode="auto">
            <a:xfrm>
              <a:off x="7037161" y="2332020"/>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9</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107" name="Rectangle 224"/>
            <p:cNvSpPr>
              <a:spLocks noChangeArrowheads="1"/>
            </p:cNvSpPr>
            <p:nvPr/>
          </p:nvSpPr>
          <p:spPr bwMode="auto">
            <a:xfrm>
              <a:off x="6716486" y="2319320"/>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10</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108" name="Rectangle 225"/>
            <p:cNvSpPr>
              <a:spLocks noChangeArrowheads="1"/>
            </p:cNvSpPr>
            <p:nvPr/>
          </p:nvSpPr>
          <p:spPr bwMode="auto">
            <a:xfrm>
              <a:off x="6422799" y="2319320"/>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11</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109" name="Rectangle 226"/>
            <p:cNvSpPr>
              <a:spLocks noChangeArrowheads="1"/>
            </p:cNvSpPr>
            <p:nvPr/>
          </p:nvSpPr>
          <p:spPr bwMode="auto">
            <a:xfrm>
              <a:off x="6102124" y="2319320"/>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12</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110" name="Rectangle 227"/>
            <p:cNvSpPr>
              <a:spLocks noChangeArrowheads="1"/>
            </p:cNvSpPr>
            <p:nvPr/>
          </p:nvSpPr>
          <p:spPr bwMode="auto">
            <a:xfrm>
              <a:off x="5516336" y="2305033"/>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14</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111" name="Rectangle 228"/>
            <p:cNvSpPr>
              <a:spLocks noChangeArrowheads="1"/>
            </p:cNvSpPr>
            <p:nvPr/>
          </p:nvSpPr>
          <p:spPr bwMode="auto">
            <a:xfrm>
              <a:off x="5810024" y="2319320"/>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13</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112" name="Rectangle 233"/>
            <p:cNvSpPr>
              <a:spLocks noChangeArrowheads="1"/>
            </p:cNvSpPr>
            <p:nvPr/>
          </p:nvSpPr>
          <p:spPr bwMode="auto">
            <a:xfrm>
              <a:off x="6983186" y="2081195"/>
              <a:ext cx="19396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300" b="0" i="0" u="none" strike="noStrike" cap="none" normalizeH="0" baseline="0" dirty="0" smtClean="0">
                  <a:ln>
                    <a:noFill/>
                  </a:ln>
                  <a:solidFill>
                    <a:srgbClr val="0000A0"/>
                  </a:solidFill>
                  <a:effectLst/>
                  <a:latin typeface="Times New Roman" panose="02020603050405020304" pitchFamily="18" charset="0"/>
                  <a:ea typeface="PMingLiU" pitchFamily="18" charset="-120"/>
                </a:rPr>
                <a:t>2B</a:t>
              </a:r>
              <a:endParaRPr kumimoji="1" lang="zh-CN" altLang="zh-CN" sz="2400" b="0" i="0" u="none" strike="noStrike" cap="none" normalizeH="0" baseline="0" dirty="0" smtClean="0">
                <a:ln>
                  <a:noFill/>
                </a:ln>
                <a:solidFill>
                  <a:schemeClr val="tx1"/>
                </a:solidFill>
                <a:effectLst/>
                <a:latin typeface="Tahoma" panose="020B0604030504040204" pitchFamily="34" charset="0"/>
                <a:ea typeface="PMingLiU" pitchFamily="18" charset="-120"/>
              </a:endParaRPr>
            </a:p>
          </p:txBody>
        </p:sp>
        <p:sp>
          <p:nvSpPr>
            <p:cNvPr id="113" name="Rectangle 236"/>
            <p:cNvSpPr>
              <a:spLocks noChangeArrowheads="1"/>
            </p:cNvSpPr>
            <p:nvPr/>
          </p:nvSpPr>
          <p:spPr bwMode="auto">
            <a:xfrm>
              <a:off x="5154386" y="2081195"/>
              <a:ext cx="20358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300" b="0" i="0" u="none" strike="noStrike" cap="none" normalizeH="0" baseline="0" dirty="0" smtClean="0">
                  <a:ln>
                    <a:noFill/>
                  </a:ln>
                  <a:solidFill>
                    <a:srgbClr val="0000A0"/>
                  </a:solidFill>
                  <a:effectLst/>
                  <a:latin typeface="Times New Roman" panose="02020603050405020304" pitchFamily="18" charset="0"/>
                  <a:ea typeface="PMingLiU" pitchFamily="18" charset="-120"/>
                </a:rPr>
                <a:t>2G</a:t>
              </a:r>
              <a:endParaRPr kumimoji="1" lang="zh-CN" altLang="zh-CN" sz="2400" b="0" i="0" u="none" strike="noStrike" cap="none" normalizeH="0" baseline="0" dirty="0" smtClean="0">
                <a:ln>
                  <a:noFill/>
                </a:ln>
                <a:solidFill>
                  <a:schemeClr val="tx1"/>
                </a:solidFill>
                <a:effectLst/>
                <a:latin typeface="Tahoma" panose="020B0604030504040204" pitchFamily="34" charset="0"/>
                <a:ea typeface="PMingLiU" pitchFamily="18" charset="-120"/>
              </a:endParaRPr>
            </a:p>
          </p:txBody>
        </p:sp>
        <p:sp>
          <p:nvSpPr>
            <p:cNvPr id="114" name="Rectangle 238"/>
            <p:cNvSpPr>
              <a:spLocks noChangeArrowheads="1"/>
            </p:cNvSpPr>
            <p:nvPr/>
          </p:nvSpPr>
          <p:spPr bwMode="auto">
            <a:xfrm>
              <a:off x="5475061" y="2081195"/>
              <a:ext cx="17633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300" b="0" i="0" u="none" strike="noStrike" cap="none" normalizeH="0" baseline="0" dirty="0" smtClean="0">
                  <a:ln>
                    <a:noFill/>
                  </a:ln>
                  <a:solidFill>
                    <a:srgbClr val="0000A0"/>
                  </a:solidFill>
                  <a:effectLst/>
                  <a:latin typeface="Times New Roman" panose="02020603050405020304" pitchFamily="18" charset="0"/>
                  <a:ea typeface="PMingLiU" pitchFamily="18" charset="-120"/>
                </a:rPr>
                <a:t>A</a:t>
              </a:r>
              <a:r>
                <a:rPr kumimoji="1" lang="en-US" altLang="zh-CN" sz="1300" b="0" i="0" u="none" strike="noStrike" cap="none" normalizeH="0" baseline="-25000" dirty="0" smtClean="0">
                  <a:ln>
                    <a:noFill/>
                  </a:ln>
                  <a:solidFill>
                    <a:srgbClr val="0000A0"/>
                  </a:solidFill>
                  <a:effectLst/>
                  <a:latin typeface="Times New Roman" panose="02020603050405020304" pitchFamily="18" charset="0"/>
                  <a:ea typeface="PMingLiU" pitchFamily="18" charset="-120"/>
                </a:rPr>
                <a:t>0</a:t>
              </a:r>
              <a:endParaRPr kumimoji="1" lang="zh-CN" altLang="zh-CN" sz="2400" b="0" i="0" u="none" strike="noStrike" cap="none" normalizeH="0" baseline="-25000" dirty="0" smtClean="0">
                <a:ln>
                  <a:noFill/>
                </a:ln>
                <a:solidFill>
                  <a:schemeClr val="tx1"/>
                </a:solidFill>
                <a:effectLst/>
                <a:ea typeface="PMingLiU" pitchFamily="18" charset="-120"/>
              </a:endParaRPr>
            </a:p>
          </p:txBody>
        </p:sp>
        <p:sp>
          <p:nvSpPr>
            <p:cNvPr id="115" name="Rectangle 240"/>
            <p:cNvSpPr>
              <a:spLocks noChangeArrowheads="1"/>
            </p:cNvSpPr>
            <p:nvPr/>
          </p:nvSpPr>
          <p:spPr bwMode="auto">
            <a:xfrm>
              <a:off x="5768749" y="2081195"/>
              <a:ext cx="2388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2</a:t>
              </a:r>
              <a:r>
                <a:rPr kumimoji="1" lang="zh-CN"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D</a:t>
              </a:r>
              <a:r>
                <a:rPr kumimoji="1" lang="en-US" altLang="zh-CN" sz="1200" b="0" i="0" u="none" strike="noStrike" cap="none" normalizeH="0" baseline="-25000" dirty="0" smtClean="0">
                  <a:ln>
                    <a:noFill/>
                  </a:ln>
                  <a:solidFill>
                    <a:srgbClr val="0000A0"/>
                  </a:solidFill>
                  <a:effectLst/>
                  <a:latin typeface="Times New Roman" panose="02020603050405020304" pitchFamily="18" charset="0"/>
                  <a:ea typeface="PMingLiU" pitchFamily="18" charset="-120"/>
                </a:rPr>
                <a:t>3</a:t>
              </a:r>
              <a:endParaRPr kumimoji="1" lang="zh-CN" altLang="zh-CN" sz="2000" b="0" i="0" u="none" strike="noStrike" cap="none" normalizeH="0" baseline="-25000" dirty="0" smtClean="0">
                <a:ln>
                  <a:noFill/>
                </a:ln>
                <a:solidFill>
                  <a:schemeClr val="tx1"/>
                </a:solidFill>
                <a:effectLst/>
                <a:ea typeface="PMingLiU" pitchFamily="18" charset="-120"/>
              </a:endParaRPr>
            </a:p>
          </p:txBody>
        </p:sp>
        <p:sp>
          <p:nvSpPr>
            <p:cNvPr id="116" name="Rectangle 252"/>
            <p:cNvSpPr>
              <a:spLocks noChangeArrowheads="1"/>
            </p:cNvSpPr>
            <p:nvPr/>
          </p:nvSpPr>
          <p:spPr bwMode="auto">
            <a:xfrm>
              <a:off x="4805136" y="2081195"/>
              <a:ext cx="3206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Vcc</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117" name="Rectangle 240"/>
            <p:cNvSpPr>
              <a:spLocks noChangeArrowheads="1"/>
            </p:cNvSpPr>
            <p:nvPr/>
          </p:nvSpPr>
          <p:spPr bwMode="auto">
            <a:xfrm>
              <a:off x="6055481" y="2081195"/>
              <a:ext cx="2388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2</a:t>
              </a:r>
              <a:r>
                <a:rPr kumimoji="1" lang="zh-CN"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D</a:t>
              </a:r>
              <a:r>
                <a:rPr kumimoji="1" lang="en-US" altLang="zh-CN" sz="1200" b="0" i="0" u="none" strike="noStrike" cap="none" normalizeH="0" baseline="-25000" dirty="0" smtClean="0">
                  <a:ln>
                    <a:noFill/>
                  </a:ln>
                  <a:solidFill>
                    <a:srgbClr val="0000A0"/>
                  </a:solidFill>
                  <a:effectLst/>
                  <a:latin typeface="Times New Roman" panose="02020603050405020304" pitchFamily="18" charset="0"/>
                  <a:ea typeface="PMingLiU" pitchFamily="18" charset="-120"/>
                </a:rPr>
                <a:t>2</a:t>
              </a:r>
              <a:endParaRPr kumimoji="1" lang="zh-CN" altLang="zh-CN" sz="2000" b="0" i="0" u="none" strike="noStrike" cap="none" normalizeH="0" baseline="-25000" dirty="0" smtClean="0">
                <a:ln>
                  <a:noFill/>
                </a:ln>
                <a:solidFill>
                  <a:schemeClr val="tx1"/>
                </a:solidFill>
                <a:effectLst/>
                <a:ea typeface="PMingLiU" pitchFamily="18" charset="-120"/>
              </a:endParaRPr>
            </a:p>
          </p:txBody>
        </p:sp>
        <p:sp>
          <p:nvSpPr>
            <p:cNvPr id="118" name="Rectangle 240"/>
            <p:cNvSpPr>
              <a:spLocks noChangeArrowheads="1"/>
            </p:cNvSpPr>
            <p:nvPr/>
          </p:nvSpPr>
          <p:spPr bwMode="auto">
            <a:xfrm>
              <a:off x="6372863" y="2081195"/>
              <a:ext cx="2388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2</a:t>
              </a:r>
              <a:r>
                <a:rPr kumimoji="1" lang="zh-CN"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D</a:t>
              </a:r>
              <a:r>
                <a:rPr kumimoji="1" lang="en-US" altLang="zh-CN" sz="1200" b="0" i="0" u="none" strike="noStrike" cap="none" normalizeH="0" baseline="-25000" dirty="0" smtClean="0">
                  <a:ln>
                    <a:noFill/>
                  </a:ln>
                  <a:solidFill>
                    <a:srgbClr val="0000A0"/>
                  </a:solidFill>
                  <a:effectLst/>
                  <a:latin typeface="Times New Roman" panose="02020603050405020304" pitchFamily="18" charset="0"/>
                  <a:ea typeface="PMingLiU" pitchFamily="18" charset="-120"/>
                </a:rPr>
                <a:t>1</a:t>
              </a:r>
              <a:endParaRPr kumimoji="1" lang="zh-CN" altLang="zh-CN" sz="2000" b="0" i="0" u="none" strike="noStrike" cap="none" normalizeH="0" baseline="-25000" dirty="0" smtClean="0">
                <a:ln>
                  <a:noFill/>
                </a:ln>
                <a:solidFill>
                  <a:schemeClr val="tx1"/>
                </a:solidFill>
                <a:effectLst/>
                <a:ea typeface="PMingLiU" pitchFamily="18" charset="-120"/>
              </a:endParaRPr>
            </a:p>
          </p:txBody>
        </p:sp>
        <p:sp>
          <p:nvSpPr>
            <p:cNvPr id="119" name="Rectangle 240"/>
            <p:cNvSpPr>
              <a:spLocks noChangeArrowheads="1"/>
            </p:cNvSpPr>
            <p:nvPr/>
          </p:nvSpPr>
          <p:spPr bwMode="auto">
            <a:xfrm>
              <a:off x="6683265" y="2081195"/>
              <a:ext cx="2388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2</a:t>
              </a:r>
              <a:r>
                <a:rPr kumimoji="1" lang="zh-CN"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D</a:t>
              </a:r>
              <a:r>
                <a:rPr kumimoji="1" lang="en-US" altLang="zh-CN" sz="1200" b="0" i="0" u="none" strike="noStrike" cap="none" normalizeH="0" baseline="-25000" dirty="0" smtClean="0">
                  <a:ln>
                    <a:noFill/>
                  </a:ln>
                  <a:solidFill>
                    <a:srgbClr val="0000A0"/>
                  </a:solidFill>
                  <a:effectLst/>
                  <a:latin typeface="Times New Roman" panose="02020603050405020304" pitchFamily="18" charset="0"/>
                  <a:ea typeface="PMingLiU" pitchFamily="18" charset="-120"/>
                </a:rPr>
                <a:t>0</a:t>
              </a:r>
              <a:endParaRPr kumimoji="1" lang="zh-CN" altLang="zh-CN" sz="2000" b="0" i="0" u="none" strike="noStrike" cap="none" normalizeH="0" baseline="-25000" dirty="0" smtClean="0">
                <a:ln>
                  <a:noFill/>
                </a:ln>
                <a:solidFill>
                  <a:schemeClr val="tx1"/>
                </a:solidFill>
                <a:effectLst/>
                <a:ea typeface="PMingLiU" pitchFamily="18" charset="-120"/>
              </a:endParaRPr>
            </a:p>
          </p:txBody>
        </p:sp>
        <p:grpSp>
          <p:nvGrpSpPr>
            <p:cNvPr id="120" name="组合 119"/>
            <p:cNvGrpSpPr/>
            <p:nvPr/>
          </p:nvGrpSpPr>
          <p:grpSpPr>
            <a:xfrm>
              <a:off x="4784499" y="3595670"/>
              <a:ext cx="2065626" cy="200055"/>
              <a:chOff x="4784499" y="3595670"/>
              <a:chExt cx="2065626" cy="200055"/>
            </a:xfrm>
          </p:grpSpPr>
          <p:sp>
            <p:nvSpPr>
              <p:cNvPr id="121" name="Rectangle 244"/>
              <p:cNvSpPr>
                <a:spLocks noChangeArrowheads="1"/>
              </p:cNvSpPr>
              <p:nvPr/>
            </p:nvSpPr>
            <p:spPr bwMode="auto">
              <a:xfrm>
                <a:off x="4784499" y="3595670"/>
                <a:ext cx="20358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300" b="0" i="0" u="none" strike="noStrike" cap="none" normalizeH="0" baseline="0" dirty="0" smtClean="0">
                    <a:ln>
                      <a:noFill/>
                    </a:ln>
                    <a:solidFill>
                      <a:srgbClr val="0000A0"/>
                    </a:solidFill>
                    <a:effectLst/>
                    <a:latin typeface="Times New Roman" panose="02020603050405020304" pitchFamily="18" charset="0"/>
                    <a:ea typeface="PMingLiU" pitchFamily="18" charset="-120"/>
                  </a:rPr>
                  <a:t>1G</a:t>
                </a:r>
                <a:endParaRPr kumimoji="1" lang="zh-CN" altLang="zh-CN" sz="2400" b="0" i="0" u="none" strike="noStrike" cap="none" normalizeH="0" baseline="0" dirty="0" smtClean="0">
                  <a:ln>
                    <a:noFill/>
                  </a:ln>
                  <a:solidFill>
                    <a:schemeClr val="tx1"/>
                  </a:solidFill>
                  <a:effectLst/>
                  <a:latin typeface="Tahoma" panose="020B0604030504040204" pitchFamily="34" charset="0"/>
                  <a:ea typeface="PMingLiU" pitchFamily="18" charset="-120"/>
                </a:endParaRPr>
              </a:p>
            </p:txBody>
          </p:sp>
          <p:sp>
            <p:nvSpPr>
              <p:cNvPr id="122" name="Rectangle 245"/>
              <p:cNvSpPr>
                <a:spLocks noChangeArrowheads="1"/>
              </p:cNvSpPr>
              <p:nvPr/>
            </p:nvSpPr>
            <p:spPr bwMode="auto">
              <a:xfrm>
                <a:off x="5136924" y="3595670"/>
                <a:ext cx="17633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300" b="0" i="0" u="none" strike="noStrike" cap="none" normalizeH="0" baseline="0" dirty="0" smtClean="0">
                    <a:ln>
                      <a:noFill/>
                    </a:ln>
                    <a:solidFill>
                      <a:srgbClr val="0000A0"/>
                    </a:solidFill>
                    <a:effectLst/>
                    <a:latin typeface="Times New Roman" panose="02020603050405020304" pitchFamily="18" charset="0"/>
                    <a:ea typeface="PMingLiU" pitchFamily="18" charset="-120"/>
                  </a:rPr>
                  <a:t>A</a:t>
                </a:r>
                <a:r>
                  <a:rPr kumimoji="1" lang="en-US" altLang="zh-CN" sz="1300" b="0" i="0" u="none" strike="noStrike" cap="none" normalizeH="0" baseline="-25000" dirty="0" smtClean="0">
                    <a:ln>
                      <a:noFill/>
                    </a:ln>
                    <a:solidFill>
                      <a:srgbClr val="0000A0"/>
                    </a:solidFill>
                    <a:effectLst/>
                    <a:latin typeface="Times New Roman" panose="02020603050405020304" pitchFamily="18" charset="0"/>
                    <a:ea typeface="PMingLiU" pitchFamily="18" charset="-120"/>
                  </a:rPr>
                  <a:t>1</a:t>
                </a:r>
                <a:endParaRPr kumimoji="1" lang="zh-CN" altLang="zh-CN" sz="2400" b="0" i="0" u="none" strike="noStrike" cap="none" normalizeH="0" baseline="-25000" dirty="0" smtClean="0">
                  <a:ln>
                    <a:noFill/>
                  </a:ln>
                  <a:solidFill>
                    <a:schemeClr val="tx1"/>
                  </a:solidFill>
                  <a:effectLst/>
                  <a:ea typeface="PMingLiU" pitchFamily="18" charset="-120"/>
                </a:endParaRPr>
              </a:p>
            </p:txBody>
          </p:sp>
          <p:sp>
            <p:nvSpPr>
              <p:cNvPr id="123" name="Rectangle 253"/>
              <p:cNvSpPr>
                <a:spLocks noChangeArrowheads="1"/>
              </p:cNvSpPr>
              <p:nvPr/>
            </p:nvSpPr>
            <p:spPr bwMode="auto">
              <a:xfrm>
                <a:off x="6656161" y="3595670"/>
                <a:ext cx="19396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300" b="0" i="0" u="none" strike="noStrike" cap="none" normalizeH="0" baseline="0" dirty="0" smtClean="0">
                    <a:ln>
                      <a:noFill/>
                    </a:ln>
                    <a:solidFill>
                      <a:srgbClr val="0000A0"/>
                    </a:solidFill>
                    <a:effectLst/>
                    <a:latin typeface="Times New Roman" panose="02020603050405020304" pitchFamily="18" charset="0"/>
                    <a:ea typeface="PMingLiU" pitchFamily="18" charset="-120"/>
                  </a:rPr>
                  <a:t>1B</a:t>
                </a:r>
                <a:endParaRPr kumimoji="1" lang="zh-CN" altLang="zh-CN" sz="2400" b="0" i="0" u="none" strike="noStrike" cap="none" normalizeH="0" baseline="0" dirty="0" smtClean="0">
                  <a:ln>
                    <a:noFill/>
                  </a:ln>
                  <a:solidFill>
                    <a:schemeClr val="tx1"/>
                  </a:solidFill>
                  <a:effectLst/>
                  <a:latin typeface="Tahoma" panose="020B0604030504040204" pitchFamily="34" charset="0"/>
                  <a:ea typeface="PMingLiU" pitchFamily="18" charset="-120"/>
                </a:endParaRPr>
              </a:p>
            </p:txBody>
          </p:sp>
          <p:sp>
            <p:nvSpPr>
              <p:cNvPr id="124" name="Rectangle 240"/>
              <p:cNvSpPr>
                <a:spLocks noChangeArrowheads="1"/>
              </p:cNvSpPr>
              <p:nvPr/>
            </p:nvSpPr>
            <p:spPr bwMode="auto">
              <a:xfrm>
                <a:off x="6353381" y="3595670"/>
                <a:ext cx="2388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1</a:t>
                </a:r>
                <a:r>
                  <a:rPr kumimoji="1" lang="zh-CN"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D</a:t>
                </a:r>
                <a:r>
                  <a:rPr kumimoji="1" lang="en-US" altLang="zh-CN" sz="1200" b="0" i="0" u="none" strike="noStrike" cap="none" normalizeH="0" baseline="-25000" dirty="0" smtClean="0">
                    <a:ln>
                      <a:noFill/>
                    </a:ln>
                    <a:solidFill>
                      <a:srgbClr val="0000A0"/>
                    </a:solidFill>
                    <a:effectLst/>
                    <a:latin typeface="Times New Roman" panose="02020603050405020304" pitchFamily="18" charset="0"/>
                    <a:ea typeface="PMingLiU" pitchFamily="18" charset="-120"/>
                  </a:rPr>
                  <a:t>0</a:t>
                </a:r>
                <a:endParaRPr kumimoji="1" lang="zh-CN" altLang="zh-CN" sz="2000" b="0" i="0" u="none" strike="noStrike" cap="none" normalizeH="0" baseline="-25000" dirty="0" smtClean="0">
                  <a:ln>
                    <a:noFill/>
                  </a:ln>
                  <a:solidFill>
                    <a:schemeClr val="tx1"/>
                  </a:solidFill>
                  <a:effectLst/>
                  <a:ea typeface="PMingLiU" pitchFamily="18" charset="-120"/>
                </a:endParaRPr>
              </a:p>
            </p:txBody>
          </p:sp>
          <p:sp>
            <p:nvSpPr>
              <p:cNvPr id="125" name="Rectangle 240"/>
              <p:cNvSpPr>
                <a:spLocks noChangeArrowheads="1"/>
              </p:cNvSpPr>
              <p:nvPr/>
            </p:nvSpPr>
            <p:spPr bwMode="auto">
              <a:xfrm>
                <a:off x="6061488" y="3595670"/>
                <a:ext cx="2388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1</a:t>
                </a:r>
                <a:r>
                  <a:rPr kumimoji="1" lang="zh-CN"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D</a:t>
                </a:r>
                <a:r>
                  <a:rPr kumimoji="1" lang="en-US" altLang="zh-CN" sz="1200" b="0" i="0" u="none" strike="noStrike" cap="none" normalizeH="0" baseline="-25000" dirty="0" smtClean="0">
                    <a:ln>
                      <a:noFill/>
                    </a:ln>
                    <a:solidFill>
                      <a:srgbClr val="0000A0"/>
                    </a:solidFill>
                    <a:effectLst/>
                    <a:latin typeface="Times New Roman" panose="02020603050405020304" pitchFamily="18" charset="0"/>
                    <a:ea typeface="PMingLiU" pitchFamily="18" charset="-120"/>
                  </a:rPr>
                  <a:t>1</a:t>
                </a:r>
                <a:endParaRPr kumimoji="1" lang="zh-CN" altLang="zh-CN" sz="2000" b="0" i="0" u="none" strike="noStrike" cap="none" normalizeH="0" baseline="-25000" dirty="0" smtClean="0">
                  <a:ln>
                    <a:noFill/>
                  </a:ln>
                  <a:solidFill>
                    <a:schemeClr val="tx1"/>
                  </a:solidFill>
                  <a:effectLst/>
                  <a:ea typeface="PMingLiU" pitchFamily="18" charset="-120"/>
                </a:endParaRPr>
              </a:p>
            </p:txBody>
          </p:sp>
          <p:sp>
            <p:nvSpPr>
              <p:cNvPr id="126" name="Rectangle 240"/>
              <p:cNvSpPr>
                <a:spLocks noChangeArrowheads="1"/>
              </p:cNvSpPr>
              <p:nvPr/>
            </p:nvSpPr>
            <p:spPr bwMode="auto">
              <a:xfrm>
                <a:off x="5739947" y="3595670"/>
                <a:ext cx="2388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1</a:t>
                </a:r>
                <a:r>
                  <a:rPr kumimoji="1" lang="zh-CN"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D</a:t>
                </a:r>
                <a:r>
                  <a:rPr kumimoji="1" lang="en-US" altLang="zh-CN" sz="1200" b="0" i="0" u="none" strike="noStrike" cap="none" normalizeH="0" baseline="-25000" dirty="0" smtClean="0">
                    <a:ln>
                      <a:noFill/>
                    </a:ln>
                    <a:solidFill>
                      <a:srgbClr val="0000A0"/>
                    </a:solidFill>
                    <a:effectLst/>
                    <a:latin typeface="Times New Roman" panose="02020603050405020304" pitchFamily="18" charset="0"/>
                    <a:ea typeface="PMingLiU" pitchFamily="18" charset="-120"/>
                  </a:rPr>
                  <a:t>1</a:t>
                </a:r>
                <a:endParaRPr kumimoji="1" lang="zh-CN" altLang="zh-CN" sz="2000" b="0" i="0" u="none" strike="noStrike" cap="none" normalizeH="0" baseline="-25000" dirty="0" smtClean="0">
                  <a:ln>
                    <a:noFill/>
                  </a:ln>
                  <a:solidFill>
                    <a:schemeClr val="tx1"/>
                  </a:solidFill>
                  <a:effectLst/>
                  <a:ea typeface="PMingLiU" pitchFamily="18" charset="-120"/>
                </a:endParaRPr>
              </a:p>
            </p:txBody>
          </p:sp>
          <p:sp>
            <p:nvSpPr>
              <p:cNvPr id="127" name="Rectangle 240"/>
              <p:cNvSpPr>
                <a:spLocks noChangeArrowheads="1"/>
              </p:cNvSpPr>
              <p:nvPr/>
            </p:nvSpPr>
            <p:spPr bwMode="auto">
              <a:xfrm>
                <a:off x="5430292" y="3595670"/>
                <a:ext cx="2388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1</a:t>
                </a:r>
                <a:r>
                  <a:rPr kumimoji="1" lang="zh-CN" altLang="zh-CN" sz="1200" b="0" i="0" u="none" strike="noStrike" cap="none" normalizeH="0" baseline="0" dirty="0" smtClean="0">
                    <a:ln>
                      <a:noFill/>
                    </a:ln>
                    <a:solidFill>
                      <a:srgbClr val="0000A0"/>
                    </a:solidFill>
                    <a:effectLst/>
                    <a:latin typeface="Times New Roman" panose="02020603050405020304" pitchFamily="18" charset="0"/>
                    <a:ea typeface="PMingLiU" pitchFamily="18" charset="-120"/>
                  </a:rPr>
                  <a:t>D</a:t>
                </a:r>
                <a:r>
                  <a:rPr kumimoji="1" lang="en-US" altLang="zh-CN" sz="1200" b="0" i="0" u="none" strike="noStrike" cap="none" normalizeH="0" baseline="-25000" dirty="0" smtClean="0">
                    <a:ln>
                      <a:noFill/>
                    </a:ln>
                    <a:solidFill>
                      <a:srgbClr val="0000A0"/>
                    </a:solidFill>
                    <a:effectLst/>
                    <a:latin typeface="Times New Roman" panose="02020603050405020304" pitchFamily="18" charset="0"/>
                    <a:ea typeface="PMingLiU" pitchFamily="18" charset="-120"/>
                  </a:rPr>
                  <a:t>3</a:t>
                </a:r>
                <a:endParaRPr kumimoji="1" lang="zh-CN" altLang="zh-CN" sz="2000" b="0" i="0" u="none" strike="noStrike" cap="none" normalizeH="0" baseline="-25000" dirty="0" smtClean="0">
                  <a:ln>
                    <a:noFill/>
                  </a:ln>
                  <a:solidFill>
                    <a:schemeClr val="tx1"/>
                  </a:solidFill>
                  <a:effectLst/>
                  <a:ea typeface="PMingLiU" pitchFamily="18" charset="-120"/>
                </a:endParaRPr>
              </a:p>
            </p:txBody>
          </p:sp>
        </p:grpSp>
      </p:grpSp>
      <p:sp>
        <p:nvSpPr>
          <p:cNvPr id="8" name="矩形 7"/>
          <p:cNvSpPr/>
          <p:nvPr/>
        </p:nvSpPr>
        <p:spPr>
          <a:xfrm>
            <a:off x="1541167" y="3305912"/>
            <a:ext cx="1619354" cy="369332"/>
          </a:xfrm>
          <a:prstGeom prst="rect">
            <a:avLst/>
          </a:prstGeom>
        </p:spPr>
        <p:txBody>
          <a:bodyPr wrap="none">
            <a:spAutoFit/>
          </a:bodyPr>
          <a:lstStyle/>
          <a:p>
            <a:r>
              <a:rPr lang="en-US" altLang="zh-CN" dirty="0" smtClean="0">
                <a:solidFill>
                  <a:srgbClr val="FF0000"/>
                </a:solidFill>
                <a:latin typeface="+mn-ea"/>
              </a:rPr>
              <a:t>74153 </a:t>
            </a:r>
            <a:r>
              <a:rPr lang="zh-CN" altLang="en-US" dirty="0" smtClean="0">
                <a:solidFill>
                  <a:srgbClr val="FF0000"/>
                </a:solidFill>
                <a:latin typeface="+mn-ea"/>
              </a:rPr>
              <a:t>引脚图</a:t>
            </a:r>
            <a:endParaRPr lang="zh-CN" altLang="en-US" dirty="0">
              <a:solidFill>
                <a:srgbClr val="FF0000"/>
              </a:solidFill>
            </a:endParaRPr>
          </a:p>
        </p:txBody>
      </p:sp>
      <p:sp>
        <p:nvSpPr>
          <p:cNvPr id="129" name="矩形 128"/>
          <p:cNvSpPr/>
          <p:nvPr/>
        </p:nvSpPr>
        <p:spPr>
          <a:xfrm>
            <a:off x="1490279" y="5542511"/>
            <a:ext cx="1619354" cy="369332"/>
          </a:xfrm>
          <a:prstGeom prst="rect">
            <a:avLst/>
          </a:prstGeom>
        </p:spPr>
        <p:txBody>
          <a:bodyPr wrap="none">
            <a:spAutoFit/>
          </a:bodyPr>
          <a:lstStyle/>
          <a:p>
            <a:r>
              <a:rPr lang="en-US" altLang="zh-CN" dirty="0" smtClean="0">
                <a:solidFill>
                  <a:srgbClr val="FF0000"/>
                </a:solidFill>
                <a:latin typeface="+mn-ea"/>
              </a:rPr>
              <a:t>74153 </a:t>
            </a:r>
            <a:r>
              <a:rPr lang="zh-CN" altLang="en-US" dirty="0" smtClean="0">
                <a:solidFill>
                  <a:srgbClr val="FF0000"/>
                </a:solidFill>
                <a:latin typeface="+mn-ea"/>
              </a:rPr>
              <a:t>逻辑图</a:t>
            </a:r>
            <a:endParaRPr lang="zh-CN" altLang="en-US" dirty="0">
              <a:solidFill>
                <a:srgbClr val="FF0000"/>
              </a:solidFill>
            </a:endParaRPr>
          </a:p>
        </p:txBody>
      </p:sp>
      <p:grpSp>
        <p:nvGrpSpPr>
          <p:cNvPr id="130" name="组合 129"/>
          <p:cNvGrpSpPr/>
          <p:nvPr/>
        </p:nvGrpSpPr>
        <p:grpSpPr>
          <a:xfrm>
            <a:off x="175734" y="3761170"/>
            <a:ext cx="3723165" cy="1783566"/>
            <a:chOff x="6227618" y="3636818"/>
            <a:chExt cx="3540090" cy="1607127"/>
          </a:xfrm>
        </p:grpSpPr>
        <p:grpSp>
          <p:nvGrpSpPr>
            <p:cNvPr id="131" name="组合 130"/>
            <p:cNvGrpSpPr/>
            <p:nvPr/>
          </p:nvGrpSpPr>
          <p:grpSpPr>
            <a:xfrm>
              <a:off x="6565900" y="3636818"/>
              <a:ext cx="1608281" cy="1607127"/>
              <a:chOff x="6565900" y="3636818"/>
              <a:chExt cx="1608281" cy="1607127"/>
            </a:xfrm>
          </p:grpSpPr>
          <p:sp>
            <p:nvSpPr>
              <p:cNvPr id="152" name="矩形 151"/>
              <p:cNvSpPr/>
              <p:nvPr/>
            </p:nvSpPr>
            <p:spPr>
              <a:xfrm>
                <a:off x="6565900" y="3962400"/>
                <a:ext cx="1594427" cy="901699"/>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3" name="直接连接符 152"/>
              <p:cNvCxnSpPr/>
              <p:nvPr/>
            </p:nvCxnSpPr>
            <p:spPr>
              <a:xfrm>
                <a:off x="702425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54" name="直接连接符 153"/>
              <p:cNvCxnSpPr/>
              <p:nvPr/>
            </p:nvCxnSpPr>
            <p:spPr>
              <a:xfrm>
                <a:off x="7315199"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55" name="直接连接符 154"/>
              <p:cNvCxnSpPr/>
              <p:nvPr/>
            </p:nvCxnSpPr>
            <p:spPr>
              <a:xfrm>
                <a:off x="760614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56" name="直接连接符 155"/>
              <p:cNvCxnSpPr/>
              <p:nvPr/>
            </p:nvCxnSpPr>
            <p:spPr>
              <a:xfrm>
                <a:off x="7897088"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57" name="直接连接符 156"/>
              <p:cNvCxnSpPr/>
              <p:nvPr/>
            </p:nvCxnSpPr>
            <p:spPr>
              <a:xfrm>
                <a:off x="6740233" y="4897580"/>
                <a:ext cx="0" cy="33943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58" name="椭圆 157"/>
              <p:cNvSpPr/>
              <p:nvPr/>
            </p:nvSpPr>
            <p:spPr>
              <a:xfrm>
                <a:off x="6694849" y="4862945"/>
                <a:ext cx="100800" cy="100800"/>
              </a:xfrm>
              <a:prstGeom prst="ellipse">
                <a:avLst/>
              </a:prstGeom>
              <a:solidFill>
                <a:schemeClr val="bg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文本框 158"/>
              <p:cNvSpPr txBox="1"/>
              <p:nvPr/>
            </p:nvSpPr>
            <p:spPr>
              <a:xfrm>
                <a:off x="7242464" y="3994526"/>
                <a:ext cx="312882" cy="211522"/>
              </a:xfrm>
              <a:prstGeom prst="rect">
                <a:avLst/>
              </a:prstGeom>
              <a:noFill/>
            </p:spPr>
            <p:txBody>
              <a:bodyPr wrap="square" lIns="0" tIns="0" rIns="0" bIns="0" rtlCol="0" anchor="ctr">
                <a:spAutoFit/>
              </a:bodyPr>
              <a:lstStyle/>
              <a:p>
                <a:pPr>
                  <a:lnSpc>
                    <a:spcPct val="120000"/>
                  </a:lnSpc>
                </a:pPr>
                <a:r>
                  <a:rPr lang="en-US" altLang="zh-CN" sz="1400" dirty="0" smtClean="0">
                    <a:solidFill>
                      <a:schemeClr val="tx1">
                        <a:lumMod val="75000"/>
                        <a:lumOff val="25000"/>
                      </a:schemeClr>
                    </a:solidFill>
                  </a:rPr>
                  <a:t>1B</a:t>
                </a:r>
                <a:endParaRPr lang="zh-CN" altLang="en-US" sz="1400" baseline="-25000" dirty="0" smtClean="0">
                  <a:solidFill>
                    <a:schemeClr val="tx1">
                      <a:lumMod val="75000"/>
                      <a:lumOff val="25000"/>
                    </a:schemeClr>
                  </a:solidFill>
                </a:endParaRPr>
              </a:p>
            </p:txBody>
          </p:sp>
          <p:sp>
            <p:nvSpPr>
              <p:cNvPr id="160" name="文本框 159"/>
              <p:cNvSpPr txBox="1"/>
              <p:nvPr/>
            </p:nvSpPr>
            <p:spPr>
              <a:xfrm>
                <a:off x="6606309" y="4639459"/>
                <a:ext cx="2724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1G</a:t>
                </a:r>
                <a:endParaRPr lang="zh-CN" altLang="en-US" sz="1200" baseline="-25000" dirty="0" smtClean="0">
                  <a:solidFill>
                    <a:schemeClr val="tx1">
                      <a:lumMod val="75000"/>
                      <a:lumOff val="25000"/>
                    </a:schemeClr>
                  </a:solidFill>
                </a:endParaRPr>
              </a:p>
            </p:txBody>
          </p:sp>
          <p:sp>
            <p:nvSpPr>
              <p:cNvPr id="161" name="文本框 160"/>
              <p:cNvSpPr txBox="1"/>
              <p:nvPr/>
            </p:nvSpPr>
            <p:spPr>
              <a:xfrm>
                <a:off x="6899019" y="4657609"/>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sp>
            <p:nvSpPr>
              <p:cNvPr id="162" name="文本框 161"/>
              <p:cNvSpPr txBox="1"/>
              <p:nvPr/>
            </p:nvSpPr>
            <p:spPr>
              <a:xfrm>
                <a:off x="7207196"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163" name="文本框 162"/>
              <p:cNvSpPr txBox="1"/>
              <p:nvPr/>
            </p:nvSpPr>
            <p:spPr>
              <a:xfrm>
                <a:off x="7521756"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2</a:t>
                </a:r>
                <a:endParaRPr lang="zh-CN" altLang="en-US" sz="1200" baseline="-25000" dirty="0" smtClean="0">
                  <a:solidFill>
                    <a:schemeClr val="tx1">
                      <a:lumMod val="75000"/>
                      <a:lumOff val="25000"/>
                    </a:schemeClr>
                  </a:solidFill>
                </a:endParaRPr>
              </a:p>
            </p:txBody>
          </p:sp>
          <p:sp>
            <p:nvSpPr>
              <p:cNvPr id="164" name="文本框 163"/>
              <p:cNvSpPr txBox="1"/>
              <p:nvPr/>
            </p:nvSpPr>
            <p:spPr>
              <a:xfrm>
                <a:off x="7799745"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3</a:t>
                </a:r>
                <a:endParaRPr lang="zh-CN" altLang="en-US" sz="1200" baseline="-25000" dirty="0" smtClean="0">
                  <a:solidFill>
                    <a:schemeClr val="tx1">
                      <a:lumMod val="75000"/>
                      <a:lumOff val="25000"/>
                    </a:schemeClr>
                  </a:solidFill>
                </a:endParaRPr>
              </a:p>
            </p:txBody>
          </p:sp>
          <p:cxnSp>
            <p:nvCxnSpPr>
              <p:cNvPr id="165" name="直接连接符 164"/>
              <p:cNvCxnSpPr>
                <a:stCxn id="152" idx="0"/>
              </p:cNvCxnSpPr>
              <p:nvPr/>
            </p:nvCxnSpPr>
            <p:spPr>
              <a:xfrm flipV="1">
                <a:off x="7363114" y="3636818"/>
                <a:ext cx="0" cy="32558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nvGrpSpPr>
            <p:cNvPr id="132" name="组合 131"/>
            <p:cNvGrpSpPr/>
            <p:nvPr/>
          </p:nvGrpSpPr>
          <p:grpSpPr>
            <a:xfrm>
              <a:off x="6227618" y="4136036"/>
              <a:ext cx="676564" cy="464475"/>
              <a:chOff x="6227618" y="4267653"/>
              <a:chExt cx="676564" cy="464475"/>
            </a:xfrm>
          </p:grpSpPr>
          <p:cxnSp>
            <p:nvCxnSpPr>
              <p:cNvPr id="148" name="直接连接符 147"/>
              <p:cNvCxnSpPr/>
              <p:nvPr/>
            </p:nvCxnSpPr>
            <p:spPr>
              <a:xfrm flipH="1">
                <a:off x="6227618" y="4384962"/>
                <a:ext cx="33828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9" name="直接连接符 148"/>
              <p:cNvCxnSpPr/>
              <p:nvPr/>
            </p:nvCxnSpPr>
            <p:spPr>
              <a:xfrm flipH="1">
                <a:off x="6227618" y="4655126"/>
                <a:ext cx="33828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50" name="文本框 149"/>
              <p:cNvSpPr txBox="1"/>
              <p:nvPr/>
            </p:nvSpPr>
            <p:spPr>
              <a:xfrm>
                <a:off x="6606309" y="4267653"/>
                <a:ext cx="2978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A</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151" name="文本框 150"/>
              <p:cNvSpPr txBox="1"/>
              <p:nvPr/>
            </p:nvSpPr>
            <p:spPr>
              <a:xfrm>
                <a:off x="6606309" y="4530854"/>
                <a:ext cx="2978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A</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grpSp>
        <p:grpSp>
          <p:nvGrpSpPr>
            <p:cNvPr id="133" name="组合 132"/>
            <p:cNvGrpSpPr/>
            <p:nvPr/>
          </p:nvGrpSpPr>
          <p:grpSpPr>
            <a:xfrm>
              <a:off x="8159427" y="3636818"/>
              <a:ext cx="1608281" cy="1607127"/>
              <a:chOff x="6565900" y="3636818"/>
              <a:chExt cx="1608281" cy="1607127"/>
            </a:xfrm>
          </p:grpSpPr>
          <p:sp>
            <p:nvSpPr>
              <p:cNvPr id="134" name="矩形 133"/>
              <p:cNvSpPr/>
              <p:nvPr/>
            </p:nvSpPr>
            <p:spPr>
              <a:xfrm>
                <a:off x="6565900" y="3962400"/>
                <a:ext cx="1594427" cy="901699"/>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p:nvPr/>
            </p:nvCxnSpPr>
            <p:spPr>
              <a:xfrm>
                <a:off x="702425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36" name="直接连接符 135"/>
              <p:cNvCxnSpPr/>
              <p:nvPr/>
            </p:nvCxnSpPr>
            <p:spPr>
              <a:xfrm>
                <a:off x="7315199"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37" name="直接连接符 136"/>
              <p:cNvCxnSpPr/>
              <p:nvPr/>
            </p:nvCxnSpPr>
            <p:spPr>
              <a:xfrm>
                <a:off x="760614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38" name="直接连接符 137"/>
              <p:cNvCxnSpPr/>
              <p:nvPr/>
            </p:nvCxnSpPr>
            <p:spPr>
              <a:xfrm>
                <a:off x="7897088"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39" name="直接连接符 138"/>
              <p:cNvCxnSpPr/>
              <p:nvPr/>
            </p:nvCxnSpPr>
            <p:spPr>
              <a:xfrm>
                <a:off x="6740233" y="4897580"/>
                <a:ext cx="0" cy="33943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40" name="椭圆 139"/>
              <p:cNvSpPr/>
              <p:nvPr/>
            </p:nvSpPr>
            <p:spPr>
              <a:xfrm>
                <a:off x="6694849" y="4862945"/>
                <a:ext cx="100800" cy="100800"/>
              </a:xfrm>
              <a:prstGeom prst="ellipse">
                <a:avLst/>
              </a:prstGeom>
              <a:solidFill>
                <a:schemeClr val="bg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7242464" y="3994525"/>
                <a:ext cx="312882" cy="211522"/>
              </a:xfrm>
              <a:prstGeom prst="rect">
                <a:avLst/>
              </a:prstGeom>
              <a:noFill/>
            </p:spPr>
            <p:txBody>
              <a:bodyPr wrap="square" lIns="0" tIns="0" rIns="0" bIns="0" rtlCol="0" anchor="ctr">
                <a:spAutoFit/>
              </a:bodyPr>
              <a:lstStyle/>
              <a:p>
                <a:pPr>
                  <a:lnSpc>
                    <a:spcPct val="120000"/>
                  </a:lnSpc>
                </a:pPr>
                <a:r>
                  <a:rPr lang="en-US" altLang="zh-CN" sz="1400" dirty="0" smtClean="0">
                    <a:solidFill>
                      <a:schemeClr val="tx1">
                        <a:lumMod val="75000"/>
                        <a:lumOff val="25000"/>
                      </a:schemeClr>
                    </a:solidFill>
                  </a:rPr>
                  <a:t>2B</a:t>
                </a:r>
                <a:endParaRPr lang="zh-CN" altLang="en-US" sz="1400" baseline="-25000" dirty="0" smtClean="0">
                  <a:solidFill>
                    <a:schemeClr val="tx1">
                      <a:lumMod val="75000"/>
                      <a:lumOff val="25000"/>
                    </a:schemeClr>
                  </a:solidFill>
                </a:endParaRPr>
              </a:p>
            </p:txBody>
          </p:sp>
          <p:sp>
            <p:nvSpPr>
              <p:cNvPr id="142" name="文本框 141"/>
              <p:cNvSpPr txBox="1"/>
              <p:nvPr/>
            </p:nvSpPr>
            <p:spPr>
              <a:xfrm>
                <a:off x="6606309" y="4639459"/>
                <a:ext cx="2724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2G</a:t>
                </a:r>
                <a:endParaRPr lang="zh-CN" altLang="en-US" sz="1200" baseline="-25000" dirty="0" smtClean="0">
                  <a:solidFill>
                    <a:schemeClr val="tx1">
                      <a:lumMod val="75000"/>
                      <a:lumOff val="25000"/>
                    </a:schemeClr>
                  </a:solidFill>
                </a:endParaRPr>
              </a:p>
            </p:txBody>
          </p:sp>
          <p:sp>
            <p:nvSpPr>
              <p:cNvPr id="143" name="文本框 142"/>
              <p:cNvSpPr txBox="1"/>
              <p:nvPr/>
            </p:nvSpPr>
            <p:spPr>
              <a:xfrm>
                <a:off x="6899019" y="4657609"/>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sp>
            <p:nvSpPr>
              <p:cNvPr id="144" name="文本框 143"/>
              <p:cNvSpPr txBox="1"/>
              <p:nvPr/>
            </p:nvSpPr>
            <p:spPr>
              <a:xfrm>
                <a:off x="7207196"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145" name="文本框 144"/>
              <p:cNvSpPr txBox="1"/>
              <p:nvPr/>
            </p:nvSpPr>
            <p:spPr>
              <a:xfrm>
                <a:off x="7521756"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2</a:t>
                </a:r>
                <a:endParaRPr lang="zh-CN" altLang="en-US" sz="1200" baseline="-25000" dirty="0" smtClean="0">
                  <a:solidFill>
                    <a:schemeClr val="tx1">
                      <a:lumMod val="75000"/>
                      <a:lumOff val="25000"/>
                    </a:schemeClr>
                  </a:solidFill>
                </a:endParaRPr>
              </a:p>
            </p:txBody>
          </p:sp>
          <p:sp>
            <p:nvSpPr>
              <p:cNvPr id="146" name="文本框 145"/>
              <p:cNvSpPr txBox="1"/>
              <p:nvPr/>
            </p:nvSpPr>
            <p:spPr>
              <a:xfrm>
                <a:off x="7799745"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3</a:t>
                </a:r>
                <a:endParaRPr lang="zh-CN" altLang="en-US" sz="1200" baseline="-25000" dirty="0" smtClean="0">
                  <a:solidFill>
                    <a:schemeClr val="tx1">
                      <a:lumMod val="75000"/>
                      <a:lumOff val="25000"/>
                    </a:schemeClr>
                  </a:solidFill>
                </a:endParaRPr>
              </a:p>
            </p:txBody>
          </p:sp>
          <p:cxnSp>
            <p:nvCxnSpPr>
              <p:cNvPr id="147" name="直接连接符 146"/>
              <p:cNvCxnSpPr>
                <a:stCxn id="134" idx="0"/>
              </p:cNvCxnSpPr>
              <p:nvPr/>
            </p:nvCxnSpPr>
            <p:spPr>
              <a:xfrm flipV="1">
                <a:off x="7363114" y="3636818"/>
                <a:ext cx="0" cy="32558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spTree>
    <p:extLst>
      <p:ext uri="{BB962C8B-B14F-4D97-AF65-F5344CB8AC3E}">
        <p14:creationId xmlns:p14="http://schemas.microsoft.com/office/powerpoint/2010/main" val="3247732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9.3.1 </a:t>
            </a:r>
            <a:r>
              <a:rPr lang="zh-CN" altLang="en-US" sz="2400" b="1" spc="300" dirty="0">
                <a:latin typeface="+mj-ea"/>
                <a:ea typeface="+mj-ea"/>
              </a:rPr>
              <a:t>数据选择器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79166" y="978953"/>
            <a:ext cx="3092091" cy="369332"/>
          </a:xfrm>
          <a:prstGeom prst="rect">
            <a:avLst/>
          </a:prstGeom>
        </p:spPr>
        <p:txBody>
          <a:bodyPr wrap="square">
            <a:spAutoFit/>
          </a:bodyPr>
          <a:lstStyle/>
          <a:p>
            <a:r>
              <a:rPr lang="en-US" altLang="zh-CN" dirty="0" smtClean="0">
                <a:solidFill>
                  <a:srgbClr val="0000CC"/>
                </a:solidFill>
                <a:latin typeface="+mn-ea"/>
              </a:rPr>
              <a:t>8</a:t>
            </a:r>
            <a:r>
              <a:rPr lang="zh-CN" altLang="en-US" dirty="0" smtClean="0">
                <a:solidFill>
                  <a:srgbClr val="0000CC"/>
                </a:solidFill>
                <a:latin typeface="+mn-ea"/>
              </a:rPr>
              <a:t>选</a:t>
            </a:r>
            <a:r>
              <a:rPr lang="en-US" altLang="zh-CN" dirty="0" smtClean="0">
                <a:solidFill>
                  <a:srgbClr val="0000CC"/>
                </a:solidFill>
                <a:latin typeface="+mn-ea"/>
              </a:rPr>
              <a:t>1 </a:t>
            </a:r>
            <a:r>
              <a:rPr lang="zh-CN" altLang="en-US" dirty="0" smtClean="0">
                <a:solidFill>
                  <a:srgbClr val="0000CC"/>
                </a:solidFill>
                <a:latin typeface="+mn-ea"/>
              </a:rPr>
              <a:t>数据</a:t>
            </a:r>
            <a:r>
              <a:rPr lang="zh-CN" altLang="en-US" dirty="0">
                <a:solidFill>
                  <a:srgbClr val="0000CC"/>
                </a:solidFill>
                <a:latin typeface="+mn-ea"/>
              </a:rPr>
              <a:t>选择</a:t>
            </a:r>
            <a:r>
              <a:rPr lang="zh-CN" altLang="en-US" dirty="0" smtClean="0">
                <a:solidFill>
                  <a:srgbClr val="0000CC"/>
                </a:solidFill>
                <a:latin typeface="+mn-ea"/>
              </a:rPr>
              <a:t>器：</a:t>
            </a:r>
            <a:r>
              <a:rPr lang="en-US" altLang="zh-CN" dirty="0" smtClean="0">
                <a:solidFill>
                  <a:srgbClr val="0000CC"/>
                </a:solidFill>
                <a:latin typeface="+mn-ea"/>
              </a:rPr>
              <a:t>74151</a:t>
            </a:r>
            <a:endParaRPr lang="zh-CN" altLang="en-US" dirty="0"/>
          </a:p>
        </p:txBody>
      </p:sp>
      <p:pic>
        <p:nvPicPr>
          <p:cNvPr id="7" name="图片 6"/>
          <p:cNvPicPr>
            <a:picLocks noChangeAspect="1"/>
          </p:cNvPicPr>
          <p:nvPr/>
        </p:nvPicPr>
        <p:blipFill>
          <a:blip r:embed="rId3"/>
          <a:stretch>
            <a:fillRect/>
          </a:stretch>
        </p:blipFill>
        <p:spPr>
          <a:xfrm>
            <a:off x="4598238" y="1604514"/>
            <a:ext cx="6704762" cy="3714286"/>
          </a:xfrm>
          <a:prstGeom prst="rect">
            <a:avLst/>
          </a:prstGeom>
        </p:spPr>
      </p:pic>
      <p:grpSp>
        <p:nvGrpSpPr>
          <p:cNvPr id="258" name="组合 257"/>
          <p:cNvGrpSpPr/>
          <p:nvPr/>
        </p:nvGrpSpPr>
        <p:grpSpPr>
          <a:xfrm>
            <a:off x="1214729" y="1743530"/>
            <a:ext cx="2620963" cy="1797050"/>
            <a:chOff x="5582558" y="4065815"/>
            <a:chExt cx="2620963" cy="1797050"/>
          </a:xfrm>
        </p:grpSpPr>
        <p:sp>
          <p:nvSpPr>
            <p:cNvPr id="259" name="Arc 7"/>
            <p:cNvSpPr>
              <a:spLocks/>
            </p:cNvSpPr>
            <p:nvPr/>
          </p:nvSpPr>
          <p:spPr bwMode="auto">
            <a:xfrm>
              <a:off x="5582558" y="4753203"/>
              <a:ext cx="195263" cy="357187"/>
            </a:xfrm>
            <a:custGeom>
              <a:avLst/>
              <a:gdLst>
                <a:gd name="G0" fmla="+- 792 0 0"/>
                <a:gd name="G1" fmla="+- 21600 0 0"/>
                <a:gd name="G2" fmla="+- 21600 0 0"/>
                <a:gd name="T0" fmla="*/ 70 w 22392"/>
                <a:gd name="T1" fmla="*/ 12 h 43200"/>
                <a:gd name="T2" fmla="*/ 0 w 22392"/>
                <a:gd name="T3" fmla="*/ 43185 h 43200"/>
                <a:gd name="T4" fmla="*/ 792 w 22392"/>
                <a:gd name="T5" fmla="*/ 21600 h 43200"/>
              </a:gdLst>
              <a:ahLst/>
              <a:cxnLst>
                <a:cxn ang="0">
                  <a:pos x="T0" y="T1"/>
                </a:cxn>
                <a:cxn ang="0">
                  <a:pos x="T2" y="T3"/>
                </a:cxn>
                <a:cxn ang="0">
                  <a:pos x="T4" y="T5"/>
                </a:cxn>
              </a:cxnLst>
              <a:rect l="0" t="0" r="r" b="b"/>
              <a:pathLst>
                <a:path w="22392" h="43200" fill="none" extrusionOk="0">
                  <a:moveTo>
                    <a:pt x="70" y="12"/>
                  </a:moveTo>
                  <a:cubicBezTo>
                    <a:pt x="310" y="4"/>
                    <a:pt x="551" y="0"/>
                    <a:pt x="792" y="0"/>
                  </a:cubicBezTo>
                  <a:cubicBezTo>
                    <a:pt x="12721" y="0"/>
                    <a:pt x="22392" y="9670"/>
                    <a:pt x="22392" y="21600"/>
                  </a:cubicBezTo>
                  <a:cubicBezTo>
                    <a:pt x="22392" y="33529"/>
                    <a:pt x="12721" y="43200"/>
                    <a:pt x="792" y="43200"/>
                  </a:cubicBezTo>
                  <a:cubicBezTo>
                    <a:pt x="527" y="43199"/>
                    <a:pt x="263" y="43195"/>
                    <a:pt x="-1" y="43185"/>
                  </a:cubicBezTo>
                </a:path>
                <a:path w="22392" h="43200" stroke="0" extrusionOk="0">
                  <a:moveTo>
                    <a:pt x="70" y="12"/>
                  </a:moveTo>
                  <a:cubicBezTo>
                    <a:pt x="310" y="4"/>
                    <a:pt x="551" y="0"/>
                    <a:pt x="792" y="0"/>
                  </a:cubicBezTo>
                  <a:cubicBezTo>
                    <a:pt x="12721" y="0"/>
                    <a:pt x="22392" y="9670"/>
                    <a:pt x="22392" y="21600"/>
                  </a:cubicBezTo>
                  <a:cubicBezTo>
                    <a:pt x="22392" y="33529"/>
                    <a:pt x="12721" y="43200"/>
                    <a:pt x="792" y="43200"/>
                  </a:cubicBezTo>
                  <a:cubicBezTo>
                    <a:pt x="527" y="43199"/>
                    <a:pt x="263" y="43195"/>
                    <a:pt x="-1" y="43185"/>
                  </a:cubicBezTo>
                  <a:lnTo>
                    <a:pt x="792" y="21600"/>
                  </a:lnTo>
                  <a:close/>
                </a:path>
              </a:pathLst>
            </a:cu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Rectangle 17"/>
            <p:cNvSpPr>
              <a:spLocks noChangeArrowheads="1"/>
            </p:cNvSpPr>
            <p:nvPr/>
          </p:nvSpPr>
          <p:spPr bwMode="auto">
            <a:xfrm>
              <a:off x="5665108" y="538820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Rectangle 18"/>
            <p:cNvSpPr>
              <a:spLocks noChangeArrowheads="1"/>
            </p:cNvSpPr>
            <p:nvPr/>
          </p:nvSpPr>
          <p:spPr bwMode="auto">
            <a:xfrm>
              <a:off x="5973083" y="538820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Rectangle 19"/>
            <p:cNvSpPr>
              <a:spLocks noChangeArrowheads="1"/>
            </p:cNvSpPr>
            <p:nvPr/>
          </p:nvSpPr>
          <p:spPr bwMode="auto">
            <a:xfrm>
              <a:off x="6306458" y="538820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Rectangle 20"/>
            <p:cNvSpPr>
              <a:spLocks noChangeArrowheads="1"/>
            </p:cNvSpPr>
            <p:nvPr/>
          </p:nvSpPr>
          <p:spPr bwMode="auto">
            <a:xfrm>
              <a:off x="6614433" y="538820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Rectangle 21"/>
            <p:cNvSpPr>
              <a:spLocks noChangeArrowheads="1"/>
            </p:cNvSpPr>
            <p:nvPr/>
          </p:nvSpPr>
          <p:spPr bwMode="auto">
            <a:xfrm>
              <a:off x="6906533" y="538820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Rectangle 22"/>
            <p:cNvSpPr>
              <a:spLocks noChangeArrowheads="1"/>
            </p:cNvSpPr>
            <p:nvPr/>
          </p:nvSpPr>
          <p:spPr bwMode="auto">
            <a:xfrm>
              <a:off x="7212921" y="538820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Rectangle 23"/>
            <p:cNvSpPr>
              <a:spLocks noChangeArrowheads="1"/>
            </p:cNvSpPr>
            <p:nvPr/>
          </p:nvSpPr>
          <p:spPr bwMode="auto">
            <a:xfrm>
              <a:off x="7520896" y="538820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Rectangle 24"/>
            <p:cNvSpPr>
              <a:spLocks noChangeArrowheads="1"/>
            </p:cNvSpPr>
            <p:nvPr/>
          </p:nvSpPr>
          <p:spPr bwMode="auto">
            <a:xfrm>
              <a:off x="5693683" y="427695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Rectangle 25"/>
            <p:cNvSpPr>
              <a:spLocks noChangeArrowheads="1"/>
            </p:cNvSpPr>
            <p:nvPr/>
          </p:nvSpPr>
          <p:spPr bwMode="auto">
            <a:xfrm>
              <a:off x="6014358" y="427695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Rectangle 26"/>
            <p:cNvSpPr>
              <a:spLocks noChangeArrowheads="1"/>
            </p:cNvSpPr>
            <p:nvPr/>
          </p:nvSpPr>
          <p:spPr bwMode="auto">
            <a:xfrm>
              <a:off x="6335033" y="4276953"/>
              <a:ext cx="180975"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Rectangle 27"/>
            <p:cNvSpPr>
              <a:spLocks noChangeArrowheads="1"/>
            </p:cNvSpPr>
            <p:nvPr/>
          </p:nvSpPr>
          <p:spPr bwMode="auto">
            <a:xfrm>
              <a:off x="6641421" y="427695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Rectangle 28"/>
            <p:cNvSpPr>
              <a:spLocks noChangeArrowheads="1"/>
            </p:cNvSpPr>
            <p:nvPr/>
          </p:nvSpPr>
          <p:spPr bwMode="auto">
            <a:xfrm>
              <a:off x="6935108" y="427695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Rectangle 29"/>
            <p:cNvSpPr>
              <a:spLocks noChangeArrowheads="1"/>
            </p:cNvSpPr>
            <p:nvPr/>
          </p:nvSpPr>
          <p:spPr bwMode="auto">
            <a:xfrm>
              <a:off x="7241496" y="427695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Rectangle 30"/>
            <p:cNvSpPr>
              <a:spLocks noChangeArrowheads="1"/>
            </p:cNvSpPr>
            <p:nvPr/>
          </p:nvSpPr>
          <p:spPr bwMode="auto">
            <a:xfrm>
              <a:off x="7547883" y="427695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Rectangle 31"/>
            <p:cNvSpPr>
              <a:spLocks noChangeArrowheads="1"/>
            </p:cNvSpPr>
            <p:nvPr/>
          </p:nvSpPr>
          <p:spPr bwMode="auto">
            <a:xfrm>
              <a:off x="7798708" y="5388203"/>
              <a:ext cx="195263" cy="184150"/>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Rectangle 32"/>
            <p:cNvSpPr>
              <a:spLocks noChangeArrowheads="1"/>
            </p:cNvSpPr>
            <p:nvPr/>
          </p:nvSpPr>
          <p:spPr bwMode="auto">
            <a:xfrm>
              <a:off x="7827283" y="4276953"/>
              <a:ext cx="195263" cy="185737"/>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Rectangle 33"/>
            <p:cNvSpPr>
              <a:spLocks noChangeArrowheads="1"/>
            </p:cNvSpPr>
            <p:nvPr/>
          </p:nvSpPr>
          <p:spPr bwMode="auto">
            <a:xfrm>
              <a:off x="5582558" y="4462690"/>
              <a:ext cx="2524125" cy="925512"/>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Line 48"/>
            <p:cNvSpPr>
              <a:spLocks noChangeShapeType="1"/>
            </p:cNvSpPr>
            <p:nvPr/>
          </p:nvSpPr>
          <p:spPr bwMode="auto">
            <a:xfrm flipH="1">
              <a:off x="7282771" y="5612040"/>
              <a:ext cx="112713"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Rectangle 211"/>
            <p:cNvSpPr>
              <a:spLocks noChangeArrowheads="1"/>
            </p:cNvSpPr>
            <p:nvPr/>
          </p:nvSpPr>
          <p:spPr bwMode="auto">
            <a:xfrm>
              <a:off x="6669996" y="54009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4</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79" name="Rectangle 212"/>
            <p:cNvSpPr>
              <a:spLocks noChangeArrowheads="1"/>
            </p:cNvSpPr>
            <p:nvPr/>
          </p:nvSpPr>
          <p:spPr bwMode="auto">
            <a:xfrm>
              <a:off x="5720671" y="538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80" name="Rectangle 213"/>
            <p:cNvSpPr>
              <a:spLocks noChangeArrowheads="1"/>
            </p:cNvSpPr>
            <p:nvPr/>
          </p:nvSpPr>
          <p:spPr bwMode="auto">
            <a:xfrm>
              <a:off x="6041346" y="54009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2</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81" name="Rectangle 214"/>
            <p:cNvSpPr>
              <a:spLocks noChangeArrowheads="1"/>
            </p:cNvSpPr>
            <p:nvPr/>
          </p:nvSpPr>
          <p:spPr bwMode="auto">
            <a:xfrm>
              <a:off x="6363608" y="538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3</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82" name="Rectangle 215"/>
            <p:cNvSpPr>
              <a:spLocks noChangeArrowheads="1"/>
            </p:cNvSpPr>
            <p:nvPr/>
          </p:nvSpPr>
          <p:spPr bwMode="auto">
            <a:xfrm>
              <a:off x="6962096" y="538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5</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83" name="Rectangle 216"/>
            <p:cNvSpPr>
              <a:spLocks noChangeArrowheads="1"/>
            </p:cNvSpPr>
            <p:nvPr/>
          </p:nvSpPr>
          <p:spPr bwMode="auto">
            <a:xfrm>
              <a:off x="7270071" y="538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6</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84" name="Rectangle 217"/>
            <p:cNvSpPr>
              <a:spLocks noChangeArrowheads="1"/>
            </p:cNvSpPr>
            <p:nvPr/>
          </p:nvSpPr>
          <p:spPr bwMode="auto">
            <a:xfrm>
              <a:off x="7576458" y="538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dirty="0" smtClean="0">
                  <a:ln>
                    <a:noFill/>
                  </a:ln>
                  <a:solidFill>
                    <a:srgbClr val="0000A0"/>
                  </a:solidFill>
                  <a:effectLst/>
                  <a:latin typeface="Times New Roman" panose="02020603050405020304" pitchFamily="18" charset="0"/>
                  <a:ea typeface="PMingLiU" pitchFamily="18" charset="-120"/>
                </a:rPr>
                <a:t>7</a:t>
              </a:r>
              <a:endParaRPr kumimoji="1" lang="zh-CN" altLang="zh-CN" sz="2400" b="0" i="0" u="none" strike="noStrike" cap="none" normalizeH="0" baseline="0" dirty="0" smtClean="0">
                <a:ln>
                  <a:noFill/>
                </a:ln>
                <a:solidFill>
                  <a:schemeClr val="tx1"/>
                </a:solidFill>
                <a:effectLst/>
                <a:latin typeface="Tahoma" panose="020B0604030504040204" pitchFamily="34" charset="0"/>
                <a:ea typeface="PMingLiU" pitchFamily="18" charset="-120"/>
              </a:endParaRPr>
            </a:p>
          </p:txBody>
        </p:sp>
        <p:sp>
          <p:nvSpPr>
            <p:cNvPr id="285" name="Rectangle 218"/>
            <p:cNvSpPr>
              <a:spLocks noChangeArrowheads="1"/>
            </p:cNvSpPr>
            <p:nvPr/>
          </p:nvSpPr>
          <p:spPr bwMode="auto">
            <a:xfrm>
              <a:off x="6055633" y="4303940"/>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15</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86" name="Rectangle 219"/>
            <p:cNvSpPr>
              <a:spLocks noChangeArrowheads="1"/>
            </p:cNvSpPr>
            <p:nvPr/>
          </p:nvSpPr>
          <p:spPr bwMode="auto">
            <a:xfrm>
              <a:off x="5734958" y="4276953"/>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16</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87" name="Rectangle 220"/>
            <p:cNvSpPr>
              <a:spLocks noChangeArrowheads="1"/>
            </p:cNvSpPr>
            <p:nvPr/>
          </p:nvSpPr>
          <p:spPr bwMode="auto">
            <a:xfrm>
              <a:off x="7757433" y="5624740"/>
              <a:ext cx="4460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GND</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88" name="Rectangle 221"/>
            <p:cNvSpPr>
              <a:spLocks noChangeArrowheads="1"/>
            </p:cNvSpPr>
            <p:nvPr/>
          </p:nvSpPr>
          <p:spPr bwMode="auto">
            <a:xfrm>
              <a:off x="6684283" y="4818290"/>
              <a:ext cx="4873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74151</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89" name="Rectangle 222"/>
            <p:cNvSpPr>
              <a:spLocks noChangeArrowheads="1"/>
            </p:cNvSpPr>
            <p:nvPr/>
          </p:nvSpPr>
          <p:spPr bwMode="auto">
            <a:xfrm>
              <a:off x="7855858" y="54136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8</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90" name="Rectangle 223"/>
            <p:cNvSpPr>
              <a:spLocks noChangeArrowheads="1"/>
            </p:cNvSpPr>
            <p:nvPr/>
          </p:nvSpPr>
          <p:spPr bwMode="auto">
            <a:xfrm>
              <a:off x="7897133" y="4316640"/>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9</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91" name="Rectangle 224"/>
            <p:cNvSpPr>
              <a:spLocks noChangeArrowheads="1"/>
            </p:cNvSpPr>
            <p:nvPr/>
          </p:nvSpPr>
          <p:spPr bwMode="auto">
            <a:xfrm>
              <a:off x="7576458" y="4303940"/>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10</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92" name="Rectangle 225"/>
            <p:cNvSpPr>
              <a:spLocks noChangeArrowheads="1"/>
            </p:cNvSpPr>
            <p:nvPr/>
          </p:nvSpPr>
          <p:spPr bwMode="auto">
            <a:xfrm>
              <a:off x="7282771" y="4303940"/>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11</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93" name="Rectangle 226"/>
            <p:cNvSpPr>
              <a:spLocks noChangeArrowheads="1"/>
            </p:cNvSpPr>
            <p:nvPr/>
          </p:nvSpPr>
          <p:spPr bwMode="auto">
            <a:xfrm>
              <a:off x="6962096" y="4303940"/>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12</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94" name="Rectangle 227"/>
            <p:cNvSpPr>
              <a:spLocks noChangeArrowheads="1"/>
            </p:cNvSpPr>
            <p:nvPr/>
          </p:nvSpPr>
          <p:spPr bwMode="auto">
            <a:xfrm>
              <a:off x="6376308" y="4289653"/>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14</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95" name="Rectangle 228"/>
            <p:cNvSpPr>
              <a:spLocks noChangeArrowheads="1"/>
            </p:cNvSpPr>
            <p:nvPr/>
          </p:nvSpPr>
          <p:spPr bwMode="auto">
            <a:xfrm>
              <a:off x="6669996" y="4303940"/>
              <a:ext cx="19526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13</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96" name="Rectangle 229"/>
            <p:cNvSpPr>
              <a:spLocks noChangeArrowheads="1"/>
            </p:cNvSpPr>
            <p:nvPr/>
          </p:nvSpPr>
          <p:spPr bwMode="auto">
            <a:xfrm>
              <a:off x="6125483" y="411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4</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97" name="Rectangle 230"/>
            <p:cNvSpPr>
              <a:spLocks noChangeArrowheads="1"/>
            </p:cNvSpPr>
            <p:nvPr/>
          </p:nvSpPr>
          <p:spPr bwMode="auto">
            <a:xfrm>
              <a:off x="7576458" y="4065815"/>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A</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98" name="Rectangle 231"/>
            <p:cNvSpPr>
              <a:spLocks noChangeArrowheads="1"/>
            </p:cNvSpPr>
            <p:nvPr/>
          </p:nvSpPr>
          <p:spPr bwMode="auto">
            <a:xfrm>
              <a:off x="7352621" y="411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0</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299" name="Rectangle 232"/>
            <p:cNvSpPr>
              <a:spLocks noChangeArrowheads="1"/>
            </p:cNvSpPr>
            <p:nvPr/>
          </p:nvSpPr>
          <p:spPr bwMode="auto">
            <a:xfrm>
              <a:off x="7981271" y="411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2</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00" name="Rectangle 233"/>
            <p:cNvSpPr>
              <a:spLocks noChangeArrowheads="1"/>
            </p:cNvSpPr>
            <p:nvPr/>
          </p:nvSpPr>
          <p:spPr bwMode="auto">
            <a:xfrm>
              <a:off x="7868558" y="4065815"/>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A</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01" name="Rectangle 234"/>
            <p:cNvSpPr>
              <a:spLocks noChangeArrowheads="1"/>
            </p:cNvSpPr>
            <p:nvPr/>
          </p:nvSpPr>
          <p:spPr bwMode="auto">
            <a:xfrm>
              <a:off x="7687583" y="411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02" name="Rectangle 235"/>
            <p:cNvSpPr>
              <a:spLocks noChangeArrowheads="1"/>
            </p:cNvSpPr>
            <p:nvPr/>
          </p:nvSpPr>
          <p:spPr bwMode="auto">
            <a:xfrm>
              <a:off x="7241496" y="4065815"/>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A</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03" name="Rectangle 236"/>
            <p:cNvSpPr>
              <a:spLocks noChangeArrowheads="1"/>
            </p:cNvSpPr>
            <p:nvPr/>
          </p:nvSpPr>
          <p:spPr bwMode="auto">
            <a:xfrm>
              <a:off x="6014358" y="4065815"/>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D</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04" name="Rectangle 237"/>
            <p:cNvSpPr>
              <a:spLocks noChangeArrowheads="1"/>
            </p:cNvSpPr>
            <p:nvPr/>
          </p:nvSpPr>
          <p:spPr bwMode="auto">
            <a:xfrm>
              <a:off x="6446158" y="411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5</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05" name="Rectangle 238"/>
            <p:cNvSpPr>
              <a:spLocks noChangeArrowheads="1"/>
            </p:cNvSpPr>
            <p:nvPr/>
          </p:nvSpPr>
          <p:spPr bwMode="auto">
            <a:xfrm>
              <a:off x="6335033" y="4065815"/>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D</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06" name="Rectangle 239"/>
            <p:cNvSpPr>
              <a:spLocks noChangeArrowheads="1"/>
            </p:cNvSpPr>
            <p:nvPr/>
          </p:nvSpPr>
          <p:spPr bwMode="auto">
            <a:xfrm>
              <a:off x="6754133" y="411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6</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07" name="Rectangle 240"/>
            <p:cNvSpPr>
              <a:spLocks noChangeArrowheads="1"/>
            </p:cNvSpPr>
            <p:nvPr/>
          </p:nvSpPr>
          <p:spPr bwMode="auto">
            <a:xfrm>
              <a:off x="6641421" y="4065815"/>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D</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08" name="Rectangle 241"/>
            <p:cNvSpPr>
              <a:spLocks noChangeArrowheads="1"/>
            </p:cNvSpPr>
            <p:nvPr/>
          </p:nvSpPr>
          <p:spPr bwMode="auto">
            <a:xfrm>
              <a:off x="6962096" y="4065815"/>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D</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09" name="Rectangle 242"/>
            <p:cNvSpPr>
              <a:spLocks noChangeArrowheads="1"/>
            </p:cNvSpPr>
            <p:nvPr/>
          </p:nvSpPr>
          <p:spPr bwMode="auto">
            <a:xfrm>
              <a:off x="7074808" y="4118203"/>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7</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10" name="Rectangle 243"/>
            <p:cNvSpPr>
              <a:spLocks noChangeArrowheads="1"/>
            </p:cNvSpPr>
            <p:nvPr/>
          </p:nvSpPr>
          <p:spPr bwMode="auto">
            <a:xfrm>
              <a:off x="5819096" y="5664428"/>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3</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11" name="Rectangle 244"/>
            <p:cNvSpPr>
              <a:spLocks noChangeArrowheads="1"/>
            </p:cNvSpPr>
            <p:nvPr/>
          </p:nvSpPr>
          <p:spPr bwMode="auto">
            <a:xfrm>
              <a:off x="5707971" y="5612040"/>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D</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12" name="Rectangle 245"/>
            <p:cNvSpPr>
              <a:spLocks noChangeArrowheads="1"/>
            </p:cNvSpPr>
            <p:nvPr/>
          </p:nvSpPr>
          <p:spPr bwMode="auto">
            <a:xfrm>
              <a:off x="6028646" y="5612040"/>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D</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13" name="Rectangle 246"/>
            <p:cNvSpPr>
              <a:spLocks noChangeArrowheads="1"/>
            </p:cNvSpPr>
            <p:nvPr/>
          </p:nvSpPr>
          <p:spPr bwMode="auto">
            <a:xfrm>
              <a:off x="6139771" y="5664428"/>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2</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14" name="Rectangle 247"/>
            <p:cNvSpPr>
              <a:spLocks noChangeArrowheads="1"/>
            </p:cNvSpPr>
            <p:nvPr/>
          </p:nvSpPr>
          <p:spPr bwMode="auto">
            <a:xfrm>
              <a:off x="6655708" y="5612040"/>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D</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15" name="Rectangle 248"/>
            <p:cNvSpPr>
              <a:spLocks noChangeArrowheads="1"/>
            </p:cNvSpPr>
            <p:nvPr/>
          </p:nvSpPr>
          <p:spPr bwMode="auto">
            <a:xfrm>
              <a:off x="6335033" y="5612040"/>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D</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16" name="Rectangle 249"/>
            <p:cNvSpPr>
              <a:spLocks noChangeArrowheads="1"/>
            </p:cNvSpPr>
            <p:nvPr/>
          </p:nvSpPr>
          <p:spPr bwMode="auto">
            <a:xfrm>
              <a:off x="6766833" y="5664428"/>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0</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17" name="Rectangle 250"/>
            <p:cNvSpPr>
              <a:spLocks noChangeArrowheads="1"/>
            </p:cNvSpPr>
            <p:nvPr/>
          </p:nvSpPr>
          <p:spPr bwMode="auto">
            <a:xfrm>
              <a:off x="6446158" y="5664428"/>
              <a:ext cx="1254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900" b="0" i="0" u="none" strike="noStrike" cap="none" normalizeH="0" baseline="0" smtClean="0">
                  <a:ln>
                    <a:noFill/>
                  </a:ln>
                  <a:solidFill>
                    <a:srgbClr val="0000A0"/>
                  </a:solidFill>
                  <a:effectLst/>
                  <a:latin typeface="Times New Roman" panose="02020603050405020304" pitchFamily="18" charset="0"/>
                  <a:ea typeface="PMingLiU" pitchFamily="18" charset="-120"/>
                </a:rPr>
                <a:t>1</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18" name="Rectangle 251"/>
            <p:cNvSpPr>
              <a:spLocks noChangeArrowheads="1"/>
            </p:cNvSpPr>
            <p:nvPr/>
          </p:nvSpPr>
          <p:spPr bwMode="auto">
            <a:xfrm>
              <a:off x="6976383" y="5612040"/>
              <a:ext cx="11060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300" b="0" i="0" u="none" strike="noStrike" cap="none" normalizeH="0" baseline="0" dirty="0" smtClean="0">
                  <a:ln>
                    <a:noFill/>
                  </a:ln>
                  <a:solidFill>
                    <a:srgbClr val="0000A0"/>
                  </a:solidFill>
                  <a:effectLst/>
                  <a:latin typeface="Times New Roman" panose="02020603050405020304" pitchFamily="18" charset="0"/>
                  <a:ea typeface="PMingLiU" pitchFamily="18" charset="-120"/>
                </a:rPr>
                <a:t>B</a:t>
              </a:r>
              <a:endParaRPr kumimoji="1" lang="zh-CN" altLang="zh-CN" sz="2400" b="0" i="0" u="none" strike="noStrike" cap="none" normalizeH="0" baseline="0" dirty="0" smtClean="0">
                <a:ln>
                  <a:noFill/>
                </a:ln>
                <a:solidFill>
                  <a:schemeClr val="tx1"/>
                </a:solidFill>
                <a:effectLst/>
                <a:latin typeface="Tahoma" panose="020B0604030504040204" pitchFamily="34" charset="0"/>
                <a:ea typeface="PMingLiU" pitchFamily="18" charset="-120"/>
              </a:endParaRPr>
            </a:p>
          </p:txBody>
        </p:sp>
        <p:sp>
          <p:nvSpPr>
            <p:cNvPr id="319" name="Rectangle 252"/>
            <p:cNvSpPr>
              <a:spLocks noChangeArrowheads="1"/>
            </p:cNvSpPr>
            <p:nvPr/>
          </p:nvSpPr>
          <p:spPr bwMode="auto">
            <a:xfrm>
              <a:off x="5665108" y="4078515"/>
              <a:ext cx="3206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Vcc</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20" name="Rectangle 253"/>
            <p:cNvSpPr>
              <a:spLocks noChangeArrowheads="1"/>
            </p:cNvSpPr>
            <p:nvPr/>
          </p:nvSpPr>
          <p:spPr bwMode="auto">
            <a:xfrm>
              <a:off x="7535183" y="5624740"/>
              <a:ext cx="1952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zh-CN" sz="1300" b="0" i="0" u="none" strike="noStrike" cap="none" normalizeH="0" baseline="0" smtClean="0">
                  <a:ln>
                    <a:noFill/>
                  </a:ln>
                  <a:solidFill>
                    <a:srgbClr val="0000A0"/>
                  </a:solidFill>
                  <a:effectLst/>
                  <a:latin typeface="Times New Roman" panose="02020603050405020304" pitchFamily="18" charset="0"/>
                  <a:ea typeface="PMingLiU" pitchFamily="18" charset="-120"/>
                </a:rPr>
                <a:t>G</a:t>
              </a:r>
              <a:endParaRPr kumimoji="1" lang="zh-CN" altLang="zh-CN" sz="2400" b="0" i="0" u="none" strike="noStrike" cap="none" normalizeH="0" baseline="0" smtClean="0">
                <a:ln>
                  <a:noFill/>
                </a:ln>
                <a:solidFill>
                  <a:schemeClr val="tx1"/>
                </a:solidFill>
                <a:effectLst/>
                <a:latin typeface="Tahoma" panose="020B0604030504040204" pitchFamily="34" charset="0"/>
                <a:ea typeface="PMingLiU" pitchFamily="18" charset="-120"/>
              </a:endParaRPr>
            </a:p>
          </p:txBody>
        </p:sp>
        <p:sp>
          <p:nvSpPr>
            <p:cNvPr id="321" name="Rectangle 254"/>
            <p:cNvSpPr>
              <a:spLocks noChangeArrowheads="1"/>
            </p:cNvSpPr>
            <p:nvPr/>
          </p:nvSpPr>
          <p:spPr bwMode="auto">
            <a:xfrm>
              <a:off x="7282771" y="5624740"/>
              <a:ext cx="11060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kumimoji="1" sz="2400">
                  <a:solidFill>
                    <a:schemeClr val="tx1"/>
                  </a:solidFill>
                  <a:latin typeface="Tahoma" panose="020B0604030504040204" pitchFamily="34" charset="0"/>
                  <a:ea typeface="PMingLiU" pitchFamily="18" charset="-120"/>
                </a:defRPr>
              </a:lvl1pPr>
              <a:lvl2pPr eaLnBrk="0" hangingPunct="0">
                <a:defRPr kumimoji="1" sz="2400">
                  <a:solidFill>
                    <a:schemeClr val="tx1"/>
                  </a:solidFill>
                  <a:latin typeface="Tahoma" panose="020B0604030504040204" pitchFamily="34" charset="0"/>
                  <a:ea typeface="PMingLiU" pitchFamily="18" charset="-120"/>
                </a:defRPr>
              </a:lvl2pPr>
              <a:lvl3pPr eaLnBrk="0" hangingPunct="0">
                <a:defRPr kumimoji="1" sz="2400">
                  <a:solidFill>
                    <a:schemeClr val="tx1"/>
                  </a:solidFill>
                  <a:latin typeface="Tahoma" panose="020B0604030504040204" pitchFamily="34" charset="0"/>
                  <a:ea typeface="PMingLiU" pitchFamily="18" charset="-120"/>
                </a:defRPr>
              </a:lvl3pPr>
              <a:lvl4pPr eaLnBrk="0" hangingPunct="0">
                <a:defRPr kumimoji="1" sz="2400">
                  <a:solidFill>
                    <a:schemeClr val="tx1"/>
                  </a:solidFill>
                  <a:latin typeface="Tahoma" panose="020B0604030504040204" pitchFamily="34" charset="0"/>
                  <a:ea typeface="PMingLiU" pitchFamily="18" charset="-120"/>
                </a:defRPr>
              </a:lvl4pPr>
              <a:lvl5pPr eaLnBrk="0" hangingPunct="0">
                <a:defRPr kumimoji="1" sz="2400">
                  <a:solidFill>
                    <a:schemeClr val="tx1"/>
                  </a:solidFill>
                  <a:latin typeface="Tahoma" panose="020B0604030504040204" pitchFamily="34" charset="0"/>
                  <a:ea typeface="PMingLiU" pitchFamily="18" charset="-120"/>
                </a:defRPr>
              </a:lvl5pPr>
              <a:lvl6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300" b="0" i="0" u="none" strike="noStrike" cap="none" normalizeH="0" baseline="0" dirty="0" smtClean="0">
                  <a:ln>
                    <a:noFill/>
                  </a:ln>
                  <a:solidFill>
                    <a:srgbClr val="0000A0"/>
                  </a:solidFill>
                  <a:effectLst/>
                  <a:latin typeface="Times New Roman" panose="02020603050405020304" pitchFamily="18" charset="0"/>
                  <a:ea typeface="PMingLiU" pitchFamily="18" charset="-120"/>
                </a:rPr>
                <a:t>B</a:t>
              </a:r>
              <a:endParaRPr kumimoji="1" lang="zh-CN" altLang="zh-CN" sz="2400" b="0" i="0" u="none" strike="noStrike" cap="none" normalizeH="0" baseline="0" dirty="0" smtClean="0">
                <a:ln>
                  <a:noFill/>
                </a:ln>
                <a:solidFill>
                  <a:schemeClr val="tx1"/>
                </a:solidFill>
                <a:effectLst/>
                <a:latin typeface="Tahoma" panose="020B0604030504040204" pitchFamily="34" charset="0"/>
                <a:ea typeface="PMingLiU" pitchFamily="18" charset="-120"/>
              </a:endParaRPr>
            </a:p>
          </p:txBody>
        </p:sp>
      </p:grpSp>
      <p:pic>
        <p:nvPicPr>
          <p:cNvPr id="322" name="图片 321"/>
          <p:cNvPicPr/>
          <p:nvPr/>
        </p:nvPicPr>
        <p:blipFill rotWithShape="1">
          <a:blip r:embed="rId4"/>
          <a:srcRect l="54766"/>
          <a:stretch/>
        </p:blipFill>
        <p:spPr>
          <a:xfrm>
            <a:off x="889924" y="3780176"/>
            <a:ext cx="2912082" cy="1783894"/>
          </a:xfrm>
          <a:prstGeom prst="rect">
            <a:avLst/>
          </a:prstGeom>
        </p:spPr>
      </p:pic>
    </p:spTree>
    <p:extLst>
      <p:ext uri="{BB962C8B-B14F-4D97-AF65-F5344CB8AC3E}">
        <p14:creationId xmlns:p14="http://schemas.microsoft.com/office/powerpoint/2010/main" val="68956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9.3.1 </a:t>
            </a:r>
            <a:r>
              <a:rPr lang="zh-CN" altLang="en-US" sz="2400" b="1" spc="300" dirty="0">
                <a:latin typeface="+mj-ea"/>
                <a:ea typeface="+mj-ea"/>
              </a:rPr>
              <a:t>数据选择器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矩形 2"/>
          <p:cNvSpPr>
            <a:spLocks noChangeArrowheads="1"/>
          </p:cNvSpPr>
          <p:nvPr/>
        </p:nvSpPr>
        <p:spPr bwMode="auto">
          <a:xfrm>
            <a:off x="875874" y="995470"/>
            <a:ext cx="10037659" cy="52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algn="just" eaLnBrk="1" hangingPunct="1">
              <a:lnSpc>
                <a:spcPct val="131000"/>
              </a:lnSpc>
            </a:pPr>
            <a:r>
              <a:rPr lang="en-US" altLang="zh-CN" dirty="0" smtClean="0">
                <a:solidFill>
                  <a:srgbClr val="0000CC"/>
                </a:solidFill>
                <a:latin typeface="+mn-ea"/>
                <a:ea typeface="+mn-ea"/>
              </a:rPr>
              <a:t>【</a:t>
            </a:r>
            <a:r>
              <a:rPr lang="zh-CN" altLang="en-US" dirty="0" smtClean="0">
                <a:solidFill>
                  <a:srgbClr val="0000CC"/>
                </a:solidFill>
                <a:latin typeface="+mn-ea"/>
                <a:ea typeface="+mn-ea"/>
              </a:rPr>
              <a:t>例</a:t>
            </a:r>
            <a:r>
              <a:rPr lang="en-US" altLang="zh-CN" dirty="0" smtClean="0">
                <a:solidFill>
                  <a:srgbClr val="0000CC"/>
                </a:solidFill>
                <a:latin typeface="+mn-ea"/>
                <a:ea typeface="+mn-ea"/>
              </a:rPr>
              <a:t>】</a:t>
            </a:r>
            <a:r>
              <a:rPr lang="zh-CN" altLang="en-US" dirty="0" smtClean="0">
                <a:solidFill>
                  <a:srgbClr val="0000CC"/>
                </a:solidFill>
                <a:latin typeface="+mn-ea"/>
                <a:ea typeface="+mn-ea"/>
              </a:rPr>
              <a:t>用</a:t>
            </a:r>
            <a:r>
              <a:rPr lang="en-US" altLang="zh-CN" dirty="0">
                <a:solidFill>
                  <a:srgbClr val="0000CC"/>
                </a:solidFill>
                <a:latin typeface="+mn-ea"/>
                <a:ea typeface="+mn-ea"/>
              </a:rPr>
              <a:t>8</a:t>
            </a:r>
            <a:r>
              <a:rPr lang="zh-CN" altLang="en-US" dirty="0">
                <a:solidFill>
                  <a:srgbClr val="0000CC"/>
                </a:solidFill>
                <a:latin typeface="+mn-ea"/>
                <a:ea typeface="+mn-ea"/>
              </a:rPr>
              <a:t>选一数据选择器和译码器实现</a:t>
            </a:r>
            <a:r>
              <a:rPr lang="en-US" altLang="zh-CN" dirty="0">
                <a:solidFill>
                  <a:srgbClr val="0000CC"/>
                </a:solidFill>
                <a:latin typeface="+mn-ea"/>
                <a:ea typeface="+mn-ea"/>
              </a:rPr>
              <a:t>”32</a:t>
            </a:r>
            <a:r>
              <a:rPr lang="zh-CN" altLang="en-US" dirty="0">
                <a:solidFill>
                  <a:srgbClr val="0000CC"/>
                </a:solidFill>
                <a:latin typeface="+mn-ea"/>
                <a:ea typeface="+mn-ea"/>
              </a:rPr>
              <a:t>选</a:t>
            </a:r>
            <a:r>
              <a:rPr lang="en-US" altLang="zh-CN" dirty="0">
                <a:solidFill>
                  <a:srgbClr val="0000CC"/>
                </a:solidFill>
                <a:latin typeface="+mn-ea"/>
                <a:ea typeface="+mn-ea"/>
              </a:rPr>
              <a:t>1”</a:t>
            </a:r>
            <a:r>
              <a:rPr lang="zh-CN" altLang="en-US" dirty="0">
                <a:solidFill>
                  <a:srgbClr val="0000CC"/>
                </a:solidFill>
                <a:latin typeface="+mn-ea"/>
                <a:ea typeface="+mn-ea"/>
              </a:rPr>
              <a:t>数据选择器</a:t>
            </a:r>
            <a:r>
              <a:rPr lang="en-US" altLang="zh-CN" dirty="0">
                <a:solidFill>
                  <a:srgbClr val="0000CC"/>
                </a:solidFill>
                <a:latin typeface="+mn-ea"/>
                <a:ea typeface="+mn-ea"/>
              </a:rPr>
              <a:t>?</a:t>
            </a:r>
            <a:endParaRPr lang="zh-CN" altLang="en-US" dirty="0">
              <a:solidFill>
                <a:srgbClr val="0000CC"/>
              </a:solidFill>
              <a:latin typeface="+mn-ea"/>
              <a:ea typeface="+mn-ea"/>
            </a:endParaRPr>
          </a:p>
        </p:txBody>
      </p:sp>
      <p:pic>
        <p:nvPicPr>
          <p:cNvPr id="258" name="图片 257"/>
          <p:cNvPicPr>
            <a:picLocks noChangeAspect="1"/>
          </p:cNvPicPr>
          <p:nvPr/>
        </p:nvPicPr>
        <p:blipFill>
          <a:blip r:embed="rId3"/>
          <a:stretch>
            <a:fillRect/>
          </a:stretch>
        </p:blipFill>
        <p:spPr>
          <a:xfrm>
            <a:off x="1684391" y="1591681"/>
            <a:ext cx="7874476" cy="5000051"/>
          </a:xfrm>
          <a:prstGeom prst="rect">
            <a:avLst/>
          </a:prstGeom>
        </p:spPr>
      </p:pic>
    </p:spTree>
    <p:extLst>
      <p:ext uri="{BB962C8B-B14F-4D97-AF65-F5344CB8AC3E}">
        <p14:creationId xmlns:p14="http://schemas.microsoft.com/office/powerpoint/2010/main" val="1167018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9.3.1 </a:t>
            </a:r>
            <a:r>
              <a:rPr lang="zh-CN" altLang="en-US" sz="2400" b="1" spc="300" dirty="0">
                <a:latin typeface="+mj-ea"/>
                <a:ea typeface="+mj-ea"/>
              </a:rPr>
              <a:t>数据选择器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矩形 2"/>
          <p:cNvSpPr>
            <a:spLocks noChangeArrowheads="1"/>
          </p:cNvSpPr>
          <p:nvPr/>
        </p:nvSpPr>
        <p:spPr bwMode="auto">
          <a:xfrm>
            <a:off x="875874" y="995470"/>
            <a:ext cx="10037659" cy="52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algn="just" eaLnBrk="1" hangingPunct="1">
              <a:lnSpc>
                <a:spcPct val="131000"/>
              </a:lnSpc>
            </a:pPr>
            <a:r>
              <a:rPr lang="en-US" altLang="zh-CN" dirty="0" smtClean="0">
                <a:solidFill>
                  <a:srgbClr val="0000CC"/>
                </a:solidFill>
                <a:latin typeface="+mn-ea"/>
                <a:ea typeface="+mn-ea"/>
              </a:rPr>
              <a:t>【</a:t>
            </a:r>
            <a:r>
              <a:rPr lang="zh-CN" altLang="en-US" dirty="0" smtClean="0">
                <a:solidFill>
                  <a:srgbClr val="0000CC"/>
                </a:solidFill>
                <a:latin typeface="+mn-ea"/>
                <a:ea typeface="+mn-ea"/>
              </a:rPr>
              <a:t>例</a:t>
            </a:r>
            <a:r>
              <a:rPr lang="en-US" altLang="zh-CN" dirty="0" smtClean="0">
                <a:solidFill>
                  <a:srgbClr val="0000CC"/>
                </a:solidFill>
                <a:latin typeface="+mn-ea"/>
                <a:ea typeface="+mn-ea"/>
              </a:rPr>
              <a:t>】</a:t>
            </a:r>
            <a:r>
              <a:rPr lang="zh-CN" altLang="en-US" dirty="0" smtClean="0">
                <a:solidFill>
                  <a:srgbClr val="0000CC"/>
                </a:solidFill>
                <a:latin typeface="+mn-ea"/>
                <a:ea typeface="+mn-ea"/>
              </a:rPr>
              <a:t>用</a:t>
            </a:r>
            <a:r>
              <a:rPr lang="en-US" altLang="zh-CN" dirty="0">
                <a:solidFill>
                  <a:srgbClr val="0000CC"/>
                </a:solidFill>
                <a:latin typeface="+mn-ea"/>
                <a:ea typeface="+mn-ea"/>
              </a:rPr>
              <a:t>8</a:t>
            </a:r>
            <a:r>
              <a:rPr lang="zh-CN" altLang="en-US" dirty="0">
                <a:solidFill>
                  <a:srgbClr val="0000CC"/>
                </a:solidFill>
                <a:latin typeface="+mn-ea"/>
                <a:ea typeface="+mn-ea"/>
              </a:rPr>
              <a:t>选一数据选择器和译码器实现</a:t>
            </a:r>
            <a:r>
              <a:rPr lang="en-US" altLang="zh-CN" dirty="0">
                <a:solidFill>
                  <a:srgbClr val="0000CC"/>
                </a:solidFill>
                <a:latin typeface="+mn-ea"/>
                <a:ea typeface="+mn-ea"/>
              </a:rPr>
              <a:t>”32</a:t>
            </a:r>
            <a:r>
              <a:rPr lang="zh-CN" altLang="en-US" dirty="0">
                <a:solidFill>
                  <a:srgbClr val="0000CC"/>
                </a:solidFill>
                <a:latin typeface="+mn-ea"/>
                <a:ea typeface="+mn-ea"/>
              </a:rPr>
              <a:t>选</a:t>
            </a:r>
            <a:r>
              <a:rPr lang="en-US" altLang="zh-CN" dirty="0">
                <a:solidFill>
                  <a:srgbClr val="0000CC"/>
                </a:solidFill>
                <a:latin typeface="+mn-ea"/>
                <a:ea typeface="+mn-ea"/>
              </a:rPr>
              <a:t>1”</a:t>
            </a:r>
            <a:r>
              <a:rPr lang="zh-CN" altLang="en-US" dirty="0">
                <a:solidFill>
                  <a:srgbClr val="0000CC"/>
                </a:solidFill>
                <a:latin typeface="+mn-ea"/>
                <a:ea typeface="+mn-ea"/>
              </a:rPr>
              <a:t>数据选择器</a:t>
            </a:r>
            <a:r>
              <a:rPr lang="en-US" altLang="zh-CN" dirty="0">
                <a:solidFill>
                  <a:srgbClr val="0000CC"/>
                </a:solidFill>
                <a:latin typeface="+mn-ea"/>
                <a:ea typeface="+mn-ea"/>
              </a:rPr>
              <a:t>?</a:t>
            </a:r>
            <a:endParaRPr lang="zh-CN" altLang="en-US" dirty="0">
              <a:solidFill>
                <a:srgbClr val="0000CC"/>
              </a:solidFill>
              <a:latin typeface="+mn-ea"/>
              <a:ea typeface="+mn-ea"/>
            </a:endParaRPr>
          </a:p>
        </p:txBody>
      </p:sp>
      <p:pic>
        <p:nvPicPr>
          <p:cNvPr id="25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215" y="1523948"/>
            <a:ext cx="8054975" cy="5119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7568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9.3.1 </a:t>
            </a:r>
            <a:r>
              <a:rPr lang="zh-CN" altLang="en-US" sz="2400" b="1" spc="300" dirty="0">
                <a:latin typeface="+mj-ea"/>
                <a:ea typeface="+mj-ea"/>
              </a:rPr>
              <a:t>数据选择器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Rectangle 3"/>
          <p:cNvSpPr>
            <a:spLocks noChangeArrowheads="1"/>
          </p:cNvSpPr>
          <p:nvPr/>
        </p:nvSpPr>
        <p:spPr bwMode="auto">
          <a:xfrm>
            <a:off x="875874" y="1313833"/>
            <a:ext cx="42168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例</a:t>
            </a:r>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用</a:t>
            </a:r>
            <a:r>
              <a:rPr lang="en-US" altLang="zh-CN" b="1" dirty="0" smtClean="0">
                <a:solidFill>
                  <a:srgbClr val="0000CC"/>
                </a:solidFill>
                <a:latin typeface="Verdana" panose="020B0604030504040204" pitchFamily="34" charset="0"/>
              </a:rPr>
              <a:t>74153</a:t>
            </a:r>
            <a:r>
              <a:rPr lang="zh-CN" altLang="en-US" b="1" dirty="0" smtClean="0">
                <a:solidFill>
                  <a:srgbClr val="0000CC"/>
                </a:solidFill>
                <a:latin typeface="Verdana" panose="020B0604030504040204" pitchFamily="34" charset="0"/>
              </a:rPr>
              <a:t>实现</a:t>
            </a:r>
            <a:r>
              <a:rPr lang="zh-CN" altLang="en-US" b="1" dirty="0">
                <a:solidFill>
                  <a:srgbClr val="0000CC"/>
                </a:solidFill>
                <a:latin typeface="Verdana" panose="020B0604030504040204" pitchFamily="34" charset="0"/>
              </a:rPr>
              <a:t>全加器。</a:t>
            </a:r>
          </a:p>
        </p:txBody>
      </p:sp>
      <p:graphicFrame>
        <p:nvGraphicFramePr>
          <p:cNvPr id="71" name="Group 9"/>
          <p:cNvGraphicFramePr>
            <a:graphicFrameLocks noGrp="1"/>
          </p:cNvGraphicFramePr>
          <p:nvPr>
            <p:extLst>
              <p:ext uri="{D42A27DB-BD31-4B8C-83A1-F6EECF244321}">
                <p14:modId xmlns:p14="http://schemas.microsoft.com/office/powerpoint/2010/main" val="1115235033"/>
              </p:ext>
            </p:extLst>
          </p:nvPr>
        </p:nvGraphicFramePr>
        <p:xfrm>
          <a:off x="699986" y="2425027"/>
          <a:ext cx="2830512" cy="3092452"/>
        </p:xfrm>
        <a:graphic>
          <a:graphicData uri="http://schemas.openxmlformats.org/drawingml/2006/table">
            <a:tbl>
              <a:tblPr/>
              <a:tblGrid>
                <a:gridCol w="549275">
                  <a:extLst>
                    <a:ext uri="{9D8B030D-6E8A-4147-A177-3AD203B41FA5}">
                      <a16:colId xmlns:a16="http://schemas.microsoft.com/office/drawing/2014/main" val="20000"/>
                    </a:ext>
                  </a:extLst>
                </a:gridCol>
                <a:gridCol w="547687">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tblGrid>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A</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B</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S</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1"/>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2"/>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3"/>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4"/>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5"/>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6"/>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7"/>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8"/>
                  </a:ext>
                </a:extLst>
              </a:tr>
            </a:tbl>
          </a:graphicData>
        </a:graphic>
      </p:graphicFrame>
      <p:grpSp>
        <p:nvGrpSpPr>
          <p:cNvPr id="169" name="组合 168"/>
          <p:cNvGrpSpPr/>
          <p:nvPr/>
        </p:nvGrpSpPr>
        <p:grpSpPr>
          <a:xfrm>
            <a:off x="3526595" y="2775886"/>
            <a:ext cx="925552" cy="2056667"/>
            <a:chOff x="3805775" y="2854800"/>
            <a:chExt cx="925552" cy="2056667"/>
          </a:xfrm>
        </p:grpSpPr>
        <p:cxnSp>
          <p:nvCxnSpPr>
            <p:cNvPr id="130" name="直接连接符 129"/>
            <p:cNvCxnSpPr/>
            <p:nvPr/>
          </p:nvCxnSpPr>
          <p:spPr>
            <a:xfrm>
              <a:off x="3809678" y="3532909"/>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31" name="直接连接符 130"/>
            <p:cNvCxnSpPr/>
            <p:nvPr/>
          </p:nvCxnSpPr>
          <p:spPr>
            <a:xfrm>
              <a:off x="3805775" y="4210889"/>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32" name="直接连接符 131"/>
            <p:cNvCxnSpPr/>
            <p:nvPr/>
          </p:nvCxnSpPr>
          <p:spPr>
            <a:xfrm>
              <a:off x="3805775" y="4911467"/>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34" name="直接连接符 133"/>
            <p:cNvCxnSpPr/>
            <p:nvPr/>
          </p:nvCxnSpPr>
          <p:spPr>
            <a:xfrm>
              <a:off x="3805775" y="2854800"/>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grpSp>
      <p:grpSp>
        <p:nvGrpSpPr>
          <p:cNvPr id="91" name="组合 90"/>
          <p:cNvGrpSpPr/>
          <p:nvPr/>
        </p:nvGrpSpPr>
        <p:grpSpPr>
          <a:xfrm>
            <a:off x="8357122" y="248998"/>
            <a:ext cx="3723165" cy="1783566"/>
            <a:chOff x="6227618" y="3636818"/>
            <a:chExt cx="3540090" cy="1607127"/>
          </a:xfrm>
        </p:grpSpPr>
        <p:grpSp>
          <p:nvGrpSpPr>
            <p:cNvPr id="96" name="组合 95"/>
            <p:cNvGrpSpPr/>
            <p:nvPr/>
          </p:nvGrpSpPr>
          <p:grpSpPr>
            <a:xfrm>
              <a:off x="6565900" y="3636818"/>
              <a:ext cx="1608281" cy="1607127"/>
              <a:chOff x="6565900" y="3636818"/>
              <a:chExt cx="1608281" cy="1607127"/>
            </a:xfrm>
          </p:grpSpPr>
          <p:sp>
            <p:nvSpPr>
              <p:cNvPr id="176" name="矩形 175"/>
              <p:cNvSpPr/>
              <p:nvPr/>
            </p:nvSpPr>
            <p:spPr>
              <a:xfrm>
                <a:off x="6565900" y="3962400"/>
                <a:ext cx="1594427" cy="901699"/>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7" name="直接连接符 176"/>
              <p:cNvCxnSpPr/>
              <p:nvPr/>
            </p:nvCxnSpPr>
            <p:spPr>
              <a:xfrm>
                <a:off x="702425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78" name="直接连接符 177"/>
              <p:cNvCxnSpPr/>
              <p:nvPr/>
            </p:nvCxnSpPr>
            <p:spPr>
              <a:xfrm>
                <a:off x="7315199"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79" name="直接连接符 178"/>
              <p:cNvCxnSpPr/>
              <p:nvPr/>
            </p:nvCxnSpPr>
            <p:spPr>
              <a:xfrm>
                <a:off x="760614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0" name="直接连接符 179"/>
              <p:cNvCxnSpPr/>
              <p:nvPr/>
            </p:nvCxnSpPr>
            <p:spPr>
              <a:xfrm>
                <a:off x="7897088"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1" name="直接连接符 180"/>
              <p:cNvCxnSpPr/>
              <p:nvPr/>
            </p:nvCxnSpPr>
            <p:spPr>
              <a:xfrm>
                <a:off x="6740233" y="4897580"/>
                <a:ext cx="0" cy="33943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82" name="椭圆 181"/>
              <p:cNvSpPr/>
              <p:nvPr/>
            </p:nvSpPr>
            <p:spPr>
              <a:xfrm>
                <a:off x="6694849" y="4862945"/>
                <a:ext cx="100800" cy="100800"/>
              </a:xfrm>
              <a:prstGeom prst="ellipse">
                <a:avLst/>
              </a:prstGeom>
              <a:solidFill>
                <a:schemeClr val="bg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文本框 182"/>
              <p:cNvSpPr txBox="1"/>
              <p:nvPr/>
            </p:nvSpPr>
            <p:spPr>
              <a:xfrm>
                <a:off x="7242464" y="3994526"/>
                <a:ext cx="312882" cy="211522"/>
              </a:xfrm>
              <a:prstGeom prst="rect">
                <a:avLst/>
              </a:prstGeom>
              <a:noFill/>
            </p:spPr>
            <p:txBody>
              <a:bodyPr wrap="square" lIns="0" tIns="0" rIns="0" bIns="0" rtlCol="0" anchor="ctr">
                <a:spAutoFit/>
              </a:bodyPr>
              <a:lstStyle/>
              <a:p>
                <a:pPr>
                  <a:lnSpc>
                    <a:spcPct val="120000"/>
                  </a:lnSpc>
                </a:pPr>
                <a:r>
                  <a:rPr lang="en-US" altLang="zh-CN" sz="1400" dirty="0" smtClean="0">
                    <a:solidFill>
                      <a:schemeClr val="tx1">
                        <a:lumMod val="75000"/>
                        <a:lumOff val="25000"/>
                      </a:schemeClr>
                    </a:solidFill>
                  </a:rPr>
                  <a:t>1B</a:t>
                </a:r>
                <a:endParaRPr lang="zh-CN" altLang="en-US" sz="1400" baseline="-25000" dirty="0" smtClean="0">
                  <a:solidFill>
                    <a:schemeClr val="tx1">
                      <a:lumMod val="75000"/>
                      <a:lumOff val="25000"/>
                    </a:schemeClr>
                  </a:solidFill>
                </a:endParaRPr>
              </a:p>
            </p:txBody>
          </p:sp>
          <p:sp>
            <p:nvSpPr>
              <p:cNvPr id="184" name="文本框 183"/>
              <p:cNvSpPr txBox="1"/>
              <p:nvPr/>
            </p:nvSpPr>
            <p:spPr>
              <a:xfrm>
                <a:off x="6606309" y="4639459"/>
                <a:ext cx="2724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1G</a:t>
                </a:r>
                <a:endParaRPr lang="zh-CN" altLang="en-US" sz="1200" baseline="-25000" dirty="0" smtClean="0">
                  <a:solidFill>
                    <a:schemeClr val="tx1">
                      <a:lumMod val="75000"/>
                      <a:lumOff val="25000"/>
                    </a:schemeClr>
                  </a:solidFill>
                </a:endParaRPr>
              </a:p>
            </p:txBody>
          </p:sp>
          <p:sp>
            <p:nvSpPr>
              <p:cNvPr id="185" name="文本框 184"/>
              <p:cNvSpPr txBox="1"/>
              <p:nvPr/>
            </p:nvSpPr>
            <p:spPr>
              <a:xfrm>
                <a:off x="6899019" y="4657609"/>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sp>
            <p:nvSpPr>
              <p:cNvPr id="186" name="文本框 185"/>
              <p:cNvSpPr txBox="1"/>
              <p:nvPr/>
            </p:nvSpPr>
            <p:spPr>
              <a:xfrm>
                <a:off x="7207196"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187" name="文本框 186"/>
              <p:cNvSpPr txBox="1"/>
              <p:nvPr/>
            </p:nvSpPr>
            <p:spPr>
              <a:xfrm>
                <a:off x="7521756"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2</a:t>
                </a:r>
                <a:endParaRPr lang="zh-CN" altLang="en-US" sz="1200" baseline="-25000" dirty="0" smtClean="0">
                  <a:solidFill>
                    <a:schemeClr val="tx1">
                      <a:lumMod val="75000"/>
                      <a:lumOff val="25000"/>
                    </a:schemeClr>
                  </a:solidFill>
                </a:endParaRPr>
              </a:p>
            </p:txBody>
          </p:sp>
          <p:sp>
            <p:nvSpPr>
              <p:cNvPr id="188" name="文本框 187"/>
              <p:cNvSpPr txBox="1"/>
              <p:nvPr/>
            </p:nvSpPr>
            <p:spPr>
              <a:xfrm>
                <a:off x="7799745"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3</a:t>
                </a:r>
                <a:endParaRPr lang="zh-CN" altLang="en-US" sz="1200" baseline="-25000" dirty="0" smtClean="0">
                  <a:solidFill>
                    <a:schemeClr val="tx1">
                      <a:lumMod val="75000"/>
                      <a:lumOff val="25000"/>
                    </a:schemeClr>
                  </a:solidFill>
                </a:endParaRPr>
              </a:p>
            </p:txBody>
          </p:sp>
          <p:cxnSp>
            <p:nvCxnSpPr>
              <p:cNvPr id="189" name="直接连接符 188"/>
              <p:cNvCxnSpPr>
                <a:stCxn id="176" idx="0"/>
              </p:cNvCxnSpPr>
              <p:nvPr/>
            </p:nvCxnSpPr>
            <p:spPr>
              <a:xfrm flipV="1">
                <a:off x="7363114" y="3636818"/>
                <a:ext cx="0" cy="32558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nvGrpSpPr>
            <p:cNvPr id="121" name="组合 120"/>
            <p:cNvGrpSpPr/>
            <p:nvPr/>
          </p:nvGrpSpPr>
          <p:grpSpPr>
            <a:xfrm>
              <a:off x="6227618" y="4136036"/>
              <a:ext cx="676564" cy="464475"/>
              <a:chOff x="6227618" y="4267653"/>
              <a:chExt cx="676564" cy="464475"/>
            </a:xfrm>
          </p:grpSpPr>
          <p:cxnSp>
            <p:nvCxnSpPr>
              <p:cNvPr id="172" name="直接连接符 171"/>
              <p:cNvCxnSpPr/>
              <p:nvPr/>
            </p:nvCxnSpPr>
            <p:spPr>
              <a:xfrm flipH="1">
                <a:off x="6227618" y="4384962"/>
                <a:ext cx="33828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73" name="直接连接符 172"/>
              <p:cNvCxnSpPr/>
              <p:nvPr/>
            </p:nvCxnSpPr>
            <p:spPr>
              <a:xfrm flipH="1">
                <a:off x="6227618" y="4655126"/>
                <a:ext cx="33828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74" name="文本框 173"/>
              <p:cNvSpPr txBox="1"/>
              <p:nvPr/>
            </p:nvSpPr>
            <p:spPr>
              <a:xfrm>
                <a:off x="6606309" y="4267653"/>
                <a:ext cx="2978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A</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175" name="文本框 174"/>
              <p:cNvSpPr txBox="1"/>
              <p:nvPr/>
            </p:nvSpPr>
            <p:spPr>
              <a:xfrm>
                <a:off x="6606309" y="4530854"/>
                <a:ext cx="2978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A</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grpSp>
        <p:grpSp>
          <p:nvGrpSpPr>
            <p:cNvPr id="128" name="组合 127"/>
            <p:cNvGrpSpPr/>
            <p:nvPr/>
          </p:nvGrpSpPr>
          <p:grpSpPr>
            <a:xfrm>
              <a:off x="8159427" y="3636818"/>
              <a:ext cx="1608281" cy="1607127"/>
              <a:chOff x="6565900" y="3636818"/>
              <a:chExt cx="1608281" cy="1607127"/>
            </a:xfrm>
          </p:grpSpPr>
          <p:sp>
            <p:nvSpPr>
              <p:cNvPr id="129" name="矩形 128"/>
              <p:cNvSpPr/>
              <p:nvPr/>
            </p:nvSpPr>
            <p:spPr>
              <a:xfrm>
                <a:off x="6565900" y="3962400"/>
                <a:ext cx="1594427" cy="901699"/>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7" name="直接连接符 136"/>
              <p:cNvCxnSpPr/>
              <p:nvPr/>
            </p:nvCxnSpPr>
            <p:spPr>
              <a:xfrm>
                <a:off x="702425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0" name="直接连接符 139"/>
              <p:cNvCxnSpPr/>
              <p:nvPr/>
            </p:nvCxnSpPr>
            <p:spPr>
              <a:xfrm>
                <a:off x="7315199"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6" name="直接连接符 145"/>
              <p:cNvCxnSpPr/>
              <p:nvPr/>
            </p:nvCxnSpPr>
            <p:spPr>
              <a:xfrm>
                <a:off x="760614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7" name="直接连接符 146"/>
              <p:cNvCxnSpPr/>
              <p:nvPr/>
            </p:nvCxnSpPr>
            <p:spPr>
              <a:xfrm>
                <a:off x="7897088"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53" name="直接连接符 152"/>
              <p:cNvCxnSpPr/>
              <p:nvPr/>
            </p:nvCxnSpPr>
            <p:spPr>
              <a:xfrm>
                <a:off x="6740233" y="4897580"/>
                <a:ext cx="0" cy="33943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55" name="椭圆 154"/>
              <p:cNvSpPr/>
              <p:nvPr/>
            </p:nvSpPr>
            <p:spPr>
              <a:xfrm>
                <a:off x="6694849" y="4862945"/>
                <a:ext cx="100800" cy="100800"/>
              </a:xfrm>
              <a:prstGeom prst="ellipse">
                <a:avLst/>
              </a:prstGeom>
              <a:solidFill>
                <a:schemeClr val="bg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7242464" y="3994525"/>
                <a:ext cx="312882" cy="211522"/>
              </a:xfrm>
              <a:prstGeom prst="rect">
                <a:avLst/>
              </a:prstGeom>
              <a:noFill/>
            </p:spPr>
            <p:txBody>
              <a:bodyPr wrap="square" lIns="0" tIns="0" rIns="0" bIns="0" rtlCol="0" anchor="ctr">
                <a:spAutoFit/>
              </a:bodyPr>
              <a:lstStyle/>
              <a:p>
                <a:pPr>
                  <a:lnSpc>
                    <a:spcPct val="120000"/>
                  </a:lnSpc>
                </a:pPr>
                <a:r>
                  <a:rPr lang="en-US" altLang="zh-CN" sz="1400" dirty="0" smtClean="0">
                    <a:solidFill>
                      <a:schemeClr val="tx1">
                        <a:lumMod val="75000"/>
                        <a:lumOff val="25000"/>
                      </a:schemeClr>
                    </a:solidFill>
                  </a:rPr>
                  <a:t>2B</a:t>
                </a:r>
                <a:endParaRPr lang="zh-CN" altLang="en-US" sz="1400" baseline="-25000" dirty="0" smtClean="0">
                  <a:solidFill>
                    <a:schemeClr val="tx1">
                      <a:lumMod val="75000"/>
                      <a:lumOff val="25000"/>
                    </a:schemeClr>
                  </a:solidFill>
                </a:endParaRPr>
              </a:p>
            </p:txBody>
          </p:sp>
          <p:sp>
            <p:nvSpPr>
              <p:cNvPr id="159" name="文本框 158"/>
              <p:cNvSpPr txBox="1"/>
              <p:nvPr/>
            </p:nvSpPr>
            <p:spPr>
              <a:xfrm>
                <a:off x="6606309" y="4639459"/>
                <a:ext cx="2724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2G</a:t>
                </a:r>
                <a:endParaRPr lang="zh-CN" altLang="en-US" sz="1200" baseline="-25000" dirty="0" smtClean="0">
                  <a:solidFill>
                    <a:schemeClr val="tx1">
                      <a:lumMod val="75000"/>
                      <a:lumOff val="25000"/>
                    </a:schemeClr>
                  </a:solidFill>
                </a:endParaRPr>
              </a:p>
            </p:txBody>
          </p:sp>
          <p:sp>
            <p:nvSpPr>
              <p:cNvPr id="160" name="文本框 159"/>
              <p:cNvSpPr txBox="1"/>
              <p:nvPr/>
            </p:nvSpPr>
            <p:spPr>
              <a:xfrm>
                <a:off x="6899019" y="4657609"/>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sp>
            <p:nvSpPr>
              <p:cNvPr id="161" name="文本框 160"/>
              <p:cNvSpPr txBox="1"/>
              <p:nvPr/>
            </p:nvSpPr>
            <p:spPr>
              <a:xfrm>
                <a:off x="7207196"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163" name="文本框 162"/>
              <p:cNvSpPr txBox="1"/>
              <p:nvPr/>
            </p:nvSpPr>
            <p:spPr>
              <a:xfrm>
                <a:off x="7521756"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2</a:t>
                </a:r>
                <a:endParaRPr lang="zh-CN" altLang="en-US" sz="1200" baseline="-25000" dirty="0" smtClean="0">
                  <a:solidFill>
                    <a:schemeClr val="tx1">
                      <a:lumMod val="75000"/>
                      <a:lumOff val="25000"/>
                    </a:schemeClr>
                  </a:solidFill>
                </a:endParaRPr>
              </a:p>
            </p:txBody>
          </p:sp>
          <p:sp>
            <p:nvSpPr>
              <p:cNvPr id="170" name="文本框 169"/>
              <p:cNvSpPr txBox="1"/>
              <p:nvPr/>
            </p:nvSpPr>
            <p:spPr>
              <a:xfrm>
                <a:off x="7799745"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3</a:t>
                </a:r>
                <a:endParaRPr lang="zh-CN" altLang="en-US" sz="1200" baseline="-25000" dirty="0" smtClean="0">
                  <a:solidFill>
                    <a:schemeClr val="tx1">
                      <a:lumMod val="75000"/>
                      <a:lumOff val="25000"/>
                    </a:schemeClr>
                  </a:solidFill>
                </a:endParaRPr>
              </a:p>
            </p:txBody>
          </p:sp>
          <p:cxnSp>
            <p:nvCxnSpPr>
              <p:cNvPr id="171" name="直接连接符 170"/>
              <p:cNvCxnSpPr>
                <a:stCxn id="129" idx="0"/>
              </p:cNvCxnSpPr>
              <p:nvPr/>
            </p:nvCxnSpPr>
            <p:spPr>
              <a:xfrm flipV="1">
                <a:off x="7363114" y="3636818"/>
                <a:ext cx="0" cy="32558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graphicFrame>
        <p:nvGraphicFramePr>
          <p:cNvPr id="190" name="Group 9"/>
          <p:cNvGraphicFramePr>
            <a:graphicFrameLocks noGrp="1"/>
          </p:cNvGraphicFramePr>
          <p:nvPr>
            <p:extLst>
              <p:ext uri="{D42A27DB-BD31-4B8C-83A1-F6EECF244321}">
                <p14:modId xmlns:p14="http://schemas.microsoft.com/office/powerpoint/2010/main" val="1348356342"/>
              </p:ext>
            </p:extLst>
          </p:nvPr>
        </p:nvGraphicFramePr>
        <p:xfrm>
          <a:off x="5311083" y="2433704"/>
          <a:ext cx="2830512" cy="3092452"/>
        </p:xfrm>
        <a:graphic>
          <a:graphicData uri="http://schemas.openxmlformats.org/drawingml/2006/table">
            <a:tbl>
              <a:tblPr/>
              <a:tblGrid>
                <a:gridCol w="549275">
                  <a:extLst>
                    <a:ext uri="{9D8B030D-6E8A-4147-A177-3AD203B41FA5}">
                      <a16:colId xmlns:a16="http://schemas.microsoft.com/office/drawing/2014/main" val="20000"/>
                    </a:ext>
                  </a:extLst>
                </a:gridCol>
                <a:gridCol w="547687">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tblGrid>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A</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B</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S</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1"/>
                  </a:ext>
                </a:extLst>
              </a:tr>
              <a:tr h="342900">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2"/>
                  </a:ext>
                </a:extLst>
              </a:tr>
              <a:tr h="344488">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3"/>
                  </a:ext>
                </a:extLst>
              </a:tr>
              <a:tr h="342900">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4"/>
                  </a:ext>
                </a:extLst>
              </a:tr>
              <a:tr h="344488">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5"/>
                  </a:ext>
                </a:extLst>
              </a:tr>
              <a:tr h="342900">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6"/>
                  </a:ext>
                </a:extLst>
              </a:tr>
              <a:tr h="344488">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7"/>
                  </a:ext>
                </a:extLst>
              </a:tr>
              <a:tr h="342900">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8"/>
                  </a:ext>
                </a:extLst>
              </a:tr>
            </a:tbl>
          </a:graphicData>
        </a:graphic>
      </p:graphicFrame>
      <p:grpSp>
        <p:nvGrpSpPr>
          <p:cNvPr id="191" name="组合 190"/>
          <p:cNvGrpSpPr/>
          <p:nvPr/>
        </p:nvGrpSpPr>
        <p:grpSpPr>
          <a:xfrm>
            <a:off x="8137692" y="2784563"/>
            <a:ext cx="925552" cy="2056667"/>
            <a:chOff x="3805775" y="2854800"/>
            <a:chExt cx="925552" cy="2056667"/>
          </a:xfrm>
        </p:grpSpPr>
        <p:cxnSp>
          <p:nvCxnSpPr>
            <p:cNvPr id="192" name="直接连接符 191"/>
            <p:cNvCxnSpPr/>
            <p:nvPr/>
          </p:nvCxnSpPr>
          <p:spPr>
            <a:xfrm>
              <a:off x="3809678" y="3532909"/>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93" name="直接连接符 192"/>
            <p:cNvCxnSpPr/>
            <p:nvPr/>
          </p:nvCxnSpPr>
          <p:spPr>
            <a:xfrm>
              <a:off x="3805775" y="4210889"/>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94" name="直接连接符 193"/>
            <p:cNvCxnSpPr/>
            <p:nvPr/>
          </p:nvCxnSpPr>
          <p:spPr>
            <a:xfrm>
              <a:off x="3805775" y="4911467"/>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95" name="直接连接符 194"/>
            <p:cNvCxnSpPr/>
            <p:nvPr/>
          </p:nvCxnSpPr>
          <p:spPr>
            <a:xfrm>
              <a:off x="3805775" y="2854800"/>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grpSp>
      <p:sp>
        <p:nvSpPr>
          <p:cNvPr id="5" name="矩形 4"/>
          <p:cNvSpPr/>
          <p:nvPr/>
        </p:nvSpPr>
        <p:spPr>
          <a:xfrm>
            <a:off x="8157721" y="2762095"/>
            <a:ext cx="641522" cy="369332"/>
          </a:xfrm>
          <a:prstGeom prst="rect">
            <a:avLst/>
          </a:prstGeom>
        </p:spPr>
        <p:txBody>
          <a:bodyPr wrap="none">
            <a:spAutoFit/>
          </a:bodyPr>
          <a:lstStyle/>
          <a:p>
            <a:pPr lvl="0" algn="ctr" fontAlgn="base">
              <a:spcBef>
                <a:spcPct val="0"/>
              </a:spcBef>
              <a:spcAft>
                <a:spcPct val="0"/>
              </a:spcAft>
            </a:pPr>
            <a:r>
              <a:rPr lang="en-US" altLang="zh-CN" b="1" dirty="0" smtClean="0">
                <a:solidFill>
                  <a:srgbClr val="800000"/>
                </a:solidFill>
                <a:latin typeface="Times New Roman" pitchFamily="18" charset="0"/>
                <a:ea typeface="楷体_GB2312" pitchFamily="49" charset="-122"/>
                <a:cs typeface="Times New Roman" pitchFamily="18" charset="0"/>
              </a:rPr>
              <a:t>C</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800000"/>
                </a:solidFill>
                <a:latin typeface="Times New Roman" pitchFamily="18" charset="0"/>
                <a:ea typeface="楷体_GB2312" pitchFamily="49" charset="-122"/>
                <a:cs typeface="Times New Roman" pitchFamily="18" charset="0"/>
              </a:rPr>
              <a:t>=0</a:t>
            </a:r>
            <a:endParaRPr lang="en-US" altLang="zh-CN" b="1" dirty="0">
              <a:solidFill>
                <a:srgbClr val="800000"/>
              </a:solidFill>
              <a:latin typeface="Arial" pitchFamily="34" charset="0"/>
              <a:ea typeface="楷体_GB2312" pitchFamily="49" charset="-122"/>
            </a:endParaRPr>
          </a:p>
        </p:txBody>
      </p:sp>
      <p:sp>
        <p:nvSpPr>
          <p:cNvPr id="196" name="矩形 195"/>
          <p:cNvSpPr/>
          <p:nvPr/>
        </p:nvSpPr>
        <p:spPr>
          <a:xfrm>
            <a:off x="8159779" y="3092231"/>
            <a:ext cx="825867" cy="369332"/>
          </a:xfrm>
          <a:prstGeom prst="rect">
            <a:avLst/>
          </a:prstGeom>
        </p:spPr>
        <p:txBody>
          <a:bodyPr wrap="none">
            <a:spAutoFit/>
          </a:bodyPr>
          <a:lstStyle/>
          <a:p>
            <a:pPr lvl="0" algn="ctr" fontAlgn="base">
              <a:spcBef>
                <a:spcPct val="0"/>
              </a:spcBef>
              <a:spcAft>
                <a:spcPct val="0"/>
              </a:spcAft>
            </a:pPr>
            <a:r>
              <a:rPr lang="en-US" altLang="zh-CN" b="1" dirty="0" smtClean="0">
                <a:solidFill>
                  <a:srgbClr val="800000"/>
                </a:solidFill>
                <a:latin typeface="Times New Roman" pitchFamily="18" charset="0"/>
                <a:ea typeface="楷体_GB2312" pitchFamily="49" charset="-122"/>
                <a:cs typeface="Times New Roman" pitchFamily="18" charset="0"/>
              </a:rPr>
              <a:t>S</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800000"/>
                </a:solidFill>
                <a:latin typeface="Times New Roman" pitchFamily="18" charset="0"/>
                <a:ea typeface="楷体_GB2312" pitchFamily="49" charset="-122"/>
                <a:cs typeface="Times New Roman" pitchFamily="18" charset="0"/>
              </a:rPr>
              <a:t>=C</a:t>
            </a:r>
            <a:r>
              <a:rPr lang="en-US" altLang="zh-CN" b="1" baseline="-30000" dirty="0" smtClean="0">
                <a:solidFill>
                  <a:srgbClr val="800000"/>
                </a:solidFill>
                <a:latin typeface="Times New Roman" pitchFamily="18" charset="0"/>
                <a:ea typeface="楷体_GB2312" pitchFamily="49" charset="-122"/>
                <a:cs typeface="Times New Roman" pitchFamily="18" charset="0"/>
              </a:rPr>
              <a:t>i-1</a:t>
            </a:r>
            <a:endParaRPr lang="en-US" altLang="zh-CN" b="1" dirty="0">
              <a:solidFill>
                <a:srgbClr val="800000"/>
              </a:solidFill>
              <a:latin typeface="Arial" pitchFamily="34" charset="0"/>
              <a:ea typeface="楷体_GB2312" pitchFamily="49" charset="-122"/>
            </a:endParaRPr>
          </a:p>
        </p:txBody>
      </p:sp>
      <p:sp>
        <p:nvSpPr>
          <p:cNvPr id="6" name="矩形 5"/>
          <p:cNvSpPr/>
          <p:nvPr/>
        </p:nvSpPr>
        <p:spPr>
          <a:xfrm>
            <a:off x="7799680" y="713792"/>
            <a:ext cx="67053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0</a:t>
            </a:r>
            <a:r>
              <a:rPr lang="en-US" altLang="zh-CN" b="1" dirty="0" smtClean="0">
                <a:solidFill>
                  <a:srgbClr val="800000"/>
                </a:solidFill>
                <a:latin typeface="Times New Roman" pitchFamily="18" charset="0"/>
                <a:ea typeface="楷体_GB2312" pitchFamily="49" charset="-122"/>
                <a:cs typeface="Times New Roman" pitchFamily="18" charset="0"/>
              </a:rPr>
              <a:t>A</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endParaRPr lang="zh-CN" altLang="en-US" dirty="0"/>
          </a:p>
        </p:txBody>
      </p:sp>
      <p:sp>
        <p:nvSpPr>
          <p:cNvPr id="197" name="矩形 196"/>
          <p:cNvSpPr/>
          <p:nvPr/>
        </p:nvSpPr>
        <p:spPr>
          <a:xfrm>
            <a:off x="7799679" y="1062067"/>
            <a:ext cx="678230"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0</a:t>
            </a:r>
            <a:r>
              <a:rPr lang="en-US" altLang="zh-CN" b="1" dirty="0" smtClean="0">
                <a:solidFill>
                  <a:srgbClr val="800000"/>
                </a:solidFill>
                <a:latin typeface="Times New Roman" pitchFamily="18" charset="0"/>
                <a:ea typeface="楷体_GB2312" pitchFamily="49" charset="-122"/>
                <a:cs typeface="Times New Roman" pitchFamily="18" charset="0"/>
              </a:rPr>
              <a:t>B</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endParaRPr lang="zh-CN" altLang="en-US" dirty="0"/>
          </a:p>
        </p:txBody>
      </p:sp>
      <p:sp>
        <p:nvSpPr>
          <p:cNvPr id="7" name="矩形 6"/>
          <p:cNvSpPr/>
          <p:nvPr/>
        </p:nvSpPr>
        <p:spPr>
          <a:xfrm>
            <a:off x="8572134" y="1591418"/>
            <a:ext cx="300082" cy="369332"/>
          </a:xfrm>
          <a:prstGeom prst="rect">
            <a:avLst/>
          </a:prstGeom>
        </p:spPr>
        <p:txBody>
          <a:bodyPr wrap="none">
            <a:spAutoFit/>
          </a:bodyPr>
          <a:lstStyle/>
          <a:p>
            <a:r>
              <a:rPr lang="en-US" altLang="zh-CN" b="1" dirty="0">
                <a:solidFill>
                  <a:srgbClr val="FF0000"/>
                </a:solidFill>
                <a:latin typeface="Times New Roman" pitchFamily="18" charset="0"/>
                <a:ea typeface="楷体_GB2312" pitchFamily="49" charset="-122"/>
                <a:cs typeface="Times New Roman" pitchFamily="18" charset="0"/>
              </a:rPr>
              <a:t>0</a:t>
            </a:r>
            <a:endParaRPr lang="zh-CN" altLang="en-US" dirty="0"/>
          </a:p>
        </p:txBody>
      </p:sp>
      <p:sp>
        <p:nvSpPr>
          <p:cNvPr id="198" name="矩形 197"/>
          <p:cNvSpPr/>
          <p:nvPr/>
        </p:nvSpPr>
        <p:spPr>
          <a:xfrm>
            <a:off x="10374411" y="1692885"/>
            <a:ext cx="300082" cy="369332"/>
          </a:xfrm>
          <a:prstGeom prst="rect">
            <a:avLst/>
          </a:prstGeom>
        </p:spPr>
        <p:txBody>
          <a:bodyPr wrap="none">
            <a:spAutoFit/>
          </a:bodyPr>
          <a:lstStyle/>
          <a:p>
            <a:r>
              <a:rPr lang="en-US" altLang="zh-CN" b="1" dirty="0">
                <a:solidFill>
                  <a:srgbClr val="FF0000"/>
                </a:solidFill>
                <a:latin typeface="Times New Roman" pitchFamily="18" charset="0"/>
                <a:ea typeface="楷体_GB2312" pitchFamily="49" charset="-122"/>
                <a:cs typeface="Times New Roman" pitchFamily="18" charset="0"/>
              </a:rPr>
              <a:t>0</a:t>
            </a:r>
            <a:endParaRPr lang="zh-CN" altLang="en-US" dirty="0"/>
          </a:p>
        </p:txBody>
      </p:sp>
      <p:sp>
        <p:nvSpPr>
          <p:cNvPr id="199" name="矩形 198"/>
          <p:cNvSpPr/>
          <p:nvPr/>
        </p:nvSpPr>
        <p:spPr>
          <a:xfrm>
            <a:off x="9522962" y="156354"/>
            <a:ext cx="67053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1</a:t>
            </a:r>
            <a:r>
              <a:rPr lang="en-US" altLang="zh-CN" b="1" dirty="0" smtClean="0">
                <a:solidFill>
                  <a:srgbClr val="800000"/>
                </a:solidFill>
                <a:latin typeface="Times New Roman" pitchFamily="18" charset="0"/>
                <a:ea typeface="楷体_GB2312" pitchFamily="49" charset="-122"/>
                <a:cs typeface="Times New Roman" pitchFamily="18" charset="0"/>
              </a:rPr>
              <a:t>D</a:t>
            </a:r>
            <a:r>
              <a:rPr lang="en-US" altLang="zh-CN" b="1" baseline="-30000" dirty="0" smtClean="0">
                <a:solidFill>
                  <a:srgbClr val="800000"/>
                </a:solidFill>
                <a:latin typeface="Times New Roman" pitchFamily="18" charset="0"/>
                <a:ea typeface="楷体_GB2312" pitchFamily="49" charset="-122"/>
                <a:cs typeface="Times New Roman" pitchFamily="18" charset="0"/>
              </a:rPr>
              <a:t>0</a:t>
            </a:r>
            <a:endParaRPr lang="zh-CN" altLang="en-US" dirty="0"/>
          </a:p>
        </p:txBody>
      </p:sp>
      <p:sp>
        <p:nvSpPr>
          <p:cNvPr id="200" name="矩形 199"/>
          <p:cNvSpPr/>
          <p:nvPr/>
        </p:nvSpPr>
        <p:spPr>
          <a:xfrm>
            <a:off x="11162901" y="106994"/>
            <a:ext cx="67053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2</a:t>
            </a:r>
            <a:r>
              <a:rPr lang="en-US" altLang="zh-CN" b="1" dirty="0" smtClean="0">
                <a:solidFill>
                  <a:srgbClr val="800000"/>
                </a:solidFill>
                <a:latin typeface="Times New Roman" pitchFamily="18" charset="0"/>
                <a:ea typeface="楷体_GB2312" pitchFamily="49" charset="-122"/>
                <a:cs typeface="Times New Roman" pitchFamily="18" charset="0"/>
              </a:rPr>
              <a:t>D</a:t>
            </a:r>
            <a:r>
              <a:rPr lang="en-US" altLang="zh-CN" b="1" baseline="-30000" dirty="0" smtClean="0">
                <a:solidFill>
                  <a:srgbClr val="800000"/>
                </a:solidFill>
                <a:latin typeface="Times New Roman" pitchFamily="18" charset="0"/>
                <a:ea typeface="楷体_GB2312" pitchFamily="49" charset="-122"/>
                <a:cs typeface="Times New Roman" pitchFamily="18" charset="0"/>
              </a:rPr>
              <a:t>0</a:t>
            </a:r>
            <a:endParaRPr lang="zh-CN" altLang="en-US" dirty="0"/>
          </a:p>
        </p:txBody>
      </p:sp>
      <p:sp>
        <p:nvSpPr>
          <p:cNvPr id="201" name="矩形 200"/>
          <p:cNvSpPr/>
          <p:nvPr/>
        </p:nvSpPr>
        <p:spPr>
          <a:xfrm>
            <a:off x="9155506" y="31897"/>
            <a:ext cx="67053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C</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endParaRPr lang="zh-CN" altLang="en-US" dirty="0"/>
          </a:p>
        </p:txBody>
      </p:sp>
      <p:sp>
        <p:nvSpPr>
          <p:cNvPr id="202" name="矩形 201"/>
          <p:cNvSpPr/>
          <p:nvPr/>
        </p:nvSpPr>
        <p:spPr>
          <a:xfrm>
            <a:off x="10781921" y="-48604"/>
            <a:ext cx="67053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S</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endParaRPr lang="zh-CN" altLang="en-US" dirty="0"/>
          </a:p>
        </p:txBody>
      </p:sp>
      <p:sp>
        <p:nvSpPr>
          <p:cNvPr id="203" name="矩形 202"/>
          <p:cNvSpPr/>
          <p:nvPr/>
        </p:nvSpPr>
        <p:spPr>
          <a:xfrm>
            <a:off x="9121775" y="2775886"/>
            <a:ext cx="155271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C</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FF0000"/>
                </a:solidFill>
                <a:latin typeface="Times New Roman" pitchFamily="18" charset="0"/>
                <a:ea typeface="楷体_GB2312" pitchFamily="49" charset="-122"/>
                <a:cs typeface="Times New Roman" pitchFamily="18" charset="0"/>
              </a:rPr>
              <a:t>=1D</a:t>
            </a:r>
            <a:r>
              <a:rPr lang="en-US" altLang="zh-CN" b="1" baseline="-30000" dirty="0" smtClean="0">
                <a:solidFill>
                  <a:srgbClr val="800000"/>
                </a:solidFill>
                <a:latin typeface="Times New Roman" pitchFamily="18" charset="0"/>
                <a:ea typeface="楷体_GB2312" pitchFamily="49" charset="-122"/>
                <a:cs typeface="Times New Roman" pitchFamily="18" charset="0"/>
              </a:rPr>
              <a:t>0</a:t>
            </a:r>
            <a:r>
              <a:rPr lang="en-US" altLang="zh-CN" b="1" dirty="0" smtClean="0">
                <a:solidFill>
                  <a:srgbClr val="FF0000"/>
                </a:solidFill>
                <a:latin typeface="Times New Roman" pitchFamily="18" charset="0"/>
                <a:ea typeface="楷体_GB2312" pitchFamily="49" charset="-122"/>
                <a:cs typeface="Times New Roman" pitchFamily="18" charset="0"/>
              </a:rPr>
              <a:t>=0</a:t>
            </a:r>
            <a:endParaRPr lang="zh-CN" altLang="en-US" dirty="0"/>
          </a:p>
        </p:txBody>
      </p:sp>
      <p:sp>
        <p:nvSpPr>
          <p:cNvPr id="204" name="矩形 203"/>
          <p:cNvSpPr/>
          <p:nvPr/>
        </p:nvSpPr>
        <p:spPr>
          <a:xfrm>
            <a:off x="9052196" y="1925174"/>
            <a:ext cx="300082" cy="369332"/>
          </a:xfrm>
          <a:prstGeom prst="rect">
            <a:avLst/>
          </a:prstGeom>
        </p:spPr>
        <p:txBody>
          <a:bodyPr wrap="none">
            <a:spAutoFit/>
          </a:bodyPr>
          <a:lstStyle/>
          <a:p>
            <a:r>
              <a:rPr lang="en-US" altLang="zh-CN" b="1" dirty="0">
                <a:solidFill>
                  <a:srgbClr val="FF0000"/>
                </a:solidFill>
                <a:latin typeface="Times New Roman" pitchFamily="18" charset="0"/>
                <a:ea typeface="楷体_GB2312" pitchFamily="49" charset="-122"/>
                <a:cs typeface="Times New Roman" pitchFamily="18" charset="0"/>
              </a:rPr>
              <a:t>0</a:t>
            </a:r>
            <a:endParaRPr lang="zh-CN" altLang="en-US" dirty="0"/>
          </a:p>
        </p:txBody>
      </p:sp>
      <p:sp>
        <p:nvSpPr>
          <p:cNvPr id="205" name="矩形 204"/>
          <p:cNvSpPr/>
          <p:nvPr/>
        </p:nvSpPr>
        <p:spPr>
          <a:xfrm>
            <a:off x="9161795" y="3121260"/>
            <a:ext cx="155271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S</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FF0000"/>
                </a:solidFill>
                <a:latin typeface="Times New Roman" pitchFamily="18" charset="0"/>
                <a:ea typeface="楷体_GB2312" pitchFamily="49" charset="-122"/>
                <a:cs typeface="Times New Roman" pitchFamily="18" charset="0"/>
              </a:rPr>
              <a:t>=2D</a:t>
            </a:r>
            <a:r>
              <a:rPr lang="en-US" altLang="zh-CN" b="1" baseline="-30000" dirty="0" smtClean="0">
                <a:solidFill>
                  <a:srgbClr val="800000"/>
                </a:solidFill>
                <a:latin typeface="Times New Roman" pitchFamily="18" charset="0"/>
                <a:ea typeface="楷体_GB2312" pitchFamily="49" charset="-122"/>
                <a:cs typeface="Times New Roman" pitchFamily="18" charset="0"/>
              </a:rPr>
              <a:t>0</a:t>
            </a:r>
            <a:r>
              <a:rPr lang="en-US" altLang="zh-CN" b="1" dirty="0" smtClean="0">
                <a:solidFill>
                  <a:srgbClr val="FF0000"/>
                </a:solidFill>
                <a:latin typeface="Times New Roman" pitchFamily="18" charset="0"/>
                <a:ea typeface="楷体_GB2312" pitchFamily="49" charset="-122"/>
                <a:cs typeface="Times New Roman" pitchFamily="18" charset="0"/>
              </a:rPr>
              <a:t>=</a:t>
            </a:r>
            <a:r>
              <a:rPr lang="en-US" altLang="zh-CN" b="1" dirty="0">
                <a:solidFill>
                  <a:srgbClr val="800000"/>
                </a:solidFill>
                <a:latin typeface="Times New Roman" pitchFamily="18" charset="0"/>
                <a:ea typeface="楷体_GB2312" pitchFamily="49" charset="-122"/>
                <a:cs typeface="Times New Roman" pitchFamily="18" charset="0"/>
              </a:rPr>
              <a:t>C</a:t>
            </a:r>
            <a:r>
              <a:rPr lang="en-US" altLang="zh-CN" b="1" baseline="-30000" dirty="0">
                <a:solidFill>
                  <a:srgbClr val="800000"/>
                </a:solidFill>
                <a:latin typeface="Times New Roman" pitchFamily="18" charset="0"/>
                <a:ea typeface="楷体_GB2312" pitchFamily="49" charset="-122"/>
                <a:cs typeface="Times New Roman" pitchFamily="18" charset="0"/>
              </a:rPr>
              <a:t>i-1</a:t>
            </a:r>
            <a:endParaRPr lang="zh-CN" altLang="en-US" dirty="0"/>
          </a:p>
        </p:txBody>
      </p:sp>
      <p:sp>
        <p:nvSpPr>
          <p:cNvPr id="8" name="矩形 7"/>
          <p:cNvSpPr/>
          <p:nvPr/>
        </p:nvSpPr>
        <p:spPr>
          <a:xfrm>
            <a:off x="10653983" y="1949565"/>
            <a:ext cx="522900" cy="369332"/>
          </a:xfrm>
          <a:prstGeom prst="rect">
            <a:avLst/>
          </a:prstGeom>
        </p:spPr>
        <p:txBody>
          <a:bodyPr wrap="none">
            <a:spAutoFit/>
          </a:bodyPr>
          <a:lstStyle/>
          <a:p>
            <a:r>
              <a:rPr lang="en-US" altLang="zh-CN" b="1" dirty="0">
                <a:solidFill>
                  <a:srgbClr val="800000"/>
                </a:solidFill>
                <a:latin typeface="Times New Roman" pitchFamily="18" charset="0"/>
                <a:ea typeface="楷体_GB2312" pitchFamily="49" charset="-122"/>
                <a:cs typeface="Times New Roman" pitchFamily="18" charset="0"/>
              </a:rPr>
              <a:t>C</a:t>
            </a:r>
            <a:r>
              <a:rPr lang="en-US" altLang="zh-CN" b="1" baseline="-30000" dirty="0">
                <a:solidFill>
                  <a:srgbClr val="800000"/>
                </a:solidFill>
                <a:latin typeface="Times New Roman" pitchFamily="18" charset="0"/>
                <a:ea typeface="楷体_GB2312" pitchFamily="49" charset="-122"/>
                <a:cs typeface="Times New Roman" pitchFamily="18" charset="0"/>
              </a:rPr>
              <a:t>i-1</a:t>
            </a:r>
            <a:endParaRPr lang="zh-CN" altLang="en-US" dirty="0"/>
          </a:p>
        </p:txBody>
      </p:sp>
      <p:sp>
        <p:nvSpPr>
          <p:cNvPr id="206" name="矩形 205"/>
          <p:cNvSpPr/>
          <p:nvPr/>
        </p:nvSpPr>
        <p:spPr>
          <a:xfrm>
            <a:off x="8114096" y="3456837"/>
            <a:ext cx="758542" cy="369332"/>
          </a:xfrm>
          <a:prstGeom prst="rect">
            <a:avLst/>
          </a:prstGeom>
        </p:spPr>
        <p:txBody>
          <a:bodyPr wrap="none">
            <a:spAutoFit/>
          </a:bodyPr>
          <a:lstStyle/>
          <a:p>
            <a:pPr lvl="0" algn="ctr" fontAlgn="base">
              <a:spcBef>
                <a:spcPct val="0"/>
              </a:spcBef>
              <a:spcAft>
                <a:spcPct val="0"/>
              </a:spcAft>
            </a:pPr>
            <a:r>
              <a:rPr lang="en-US" altLang="zh-CN" b="1" dirty="0" smtClean="0">
                <a:solidFill>
                  <a:srgbClr val="800000"/>
                </a:solidFill>
                <a:latin typeface="Times New Roman" pitchFamily="18" charset="0"/>
                <a:ea typeface="楷体_GB2312" pitchFamily="49" charset="-122"/>
                <a:cs typeface="Times New Roman" pitchFamily="18" charset="0"/>
              </a:rPr>
              <a:t>C</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800000"/>
                </a:solidFill>
                <a:latin typeface="Times New Roman" pitchFamily="18" charset="0"/>
                <a:ea typeface="楷体_GB2312" pitchFamily="49" charset="-122"/>
                <a:cs typeface="Times New Roman" pitchFamily="18" charset="0"/>
              </a:rPr>
              <a:t>=</a:t>
            </a:r>
            <a:r>
              <a:rPr lang="zh-CN" altLang="en-US" b="1" dirty="0" smtClean="0">
                <a:solidFill>
                  <a:srgbClr val="800000"/>
                </a:solidFill>
                <a:latin typeface="Times New Roman" pitchFamily="18" charset="0"/>
                <a:ea typeface="楷体_GB2312" pitchFamily="49" charset="-122"/>
                <a:cs typeface="Times New Roman" pitchFamily="18" charset="0"/>
              </a:rPr>
              <a:t>？</a:t>
            </a:r>
            <a:endParaRPr lang="en-US" altLang="zh-CN" b="1" dirty="0">
              <a:solidFill>
                <a:srgbClr val="800000"/>
              </a:solidFill>
              <a:latin typeface="Arial" pitchFamily="34" charset="0"/>
              <a:ea typeface="楷体_GB2312" pitchFamily="49" charset="-122"/>
            </a:endParaRPr>
          </a:p>
        </p:txBody>
      </p:sp>
      <p:sp>
        <p:nvSpPr>
          <p:cNvPr id="207" name="矩形 206"/>
          <p:cNvSpPr/>
          <p:nvPr/>
        </p:nvSpPr>
        <p:spPr>
          <a:xfrm>
            <a:off x="8168293" y="3786973"/>
            <a:ext cx="720070" cy="369332"/>
          </a:xfrm>
          <a:prstGeom prst="rect">
            <a:avLst/>
          </a:prstGeom>
        </p:spPr>
        <p:txBody>
          <a:bodyPr wrap="none">
            <a:spAutoFit/>
          </a:bodyPr>
          <a:lstStyle/>
          <a:p>
            <a:pPr lvl="0" algn="ctr" fontAlgn="base">
              <a:spcBef>
                <a:spcPct val="0"/>
              </a:spcBef>
              <a:spcAft>
                <a:spcPct val="0"/>
              </a:spcAft>
            </a:pPr>
            <a:r>
              <a:rPr lang="en-US" altLang="zh-CN" b="1" dirty="0" smtClean="0">
                <a:solidFill>
                  <a:srgbClr val="800000"/>
                </a:solidFill>
                <a:latin typeface="Times New Roman" pitchFamily="18" charset="0"/>
                <a:ea typeface="楷体_GB2312" pitchFamily="49" charset="-122"/>
                <a:cs typeface="Times New Roman" pitchFamily="18" charset="0"/>
              </a:rPr>
              <a:t>S</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800000"/>
                </a:solidFill>
                <a:latin typeface="Times New Roman" pitchFamily="18" charset="0"/>
                <a:ea typeface="楷体_GB2312" pitchFamily="49" charset="-122"/>
                <a:cs typeface="Times New Roman" pitchFamily="18" charset="0"/>
              </a:rPr>
              <a:t>=</a:t>
            </a:r>
            <a:r>
              <a:rPr lang="zh-CN" altLang="en-US" b="1" dirty="0" smtClean="0">
                <a:solidFill>
                  <a:srgbClr val="800000"/>
                </a:solidFill>
                <a:latin typeface="Times New Roman" pitchFamily="18" charset="0"/>
                <a:ea typeface="楷体_GB2312" pitchFamily="49" charset="-122"/>
                <a:cs typeface="Times New Roman" pitchFamily="18" charset="0"/>
              </a:rPr>
              <a:t>？</a:t>
            </a:r>
            <a:endParaRPr lang="en-US" altLang="zh-CN" b="1" dirty="0">
              <a:solidFill>
                <a:srgbClr val="800000"/>
              </a:solidFill>
              <a:latin typeface="Arial" pitchFamily="34" charset="0"/>
              <a:ea typeface="楷体_GB2312" pitchFamily="49" charset="-122"/>
            </a:endParaRPr>
          </a:p>
        </p:txBody>
      </p:sp>
      <p:sp>
        <p:nvSpPr>
          <p:cNvPr id="208" name="矩形 207"/>
          <p:cNvSpPr/>
          <p:nvPr/>
        </p:nvSpPr>
        <p:spPr>
          <a:xfrm>
            <a:off x="9136660" y="3470628"/>
            <a:ext cx="155271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C</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FF0000"/>
                </a:solidFill>
                <a:latin typeface="Times New Roman" pitchFamily="18" charset="0"/>
                <a:ea typeface="楷体_GB2312" pitchFamily="49" charset="-122"/>
                <a:cs typeface="Times New Roman" pitchFamily="18" charset="0"/>
              </a:rPr>
              <a:t>=1D</a:t>
            </a:r>
            <a:r>
              <a:rPr lang="en-US" altLang="zh-CN" b="1" baseline="-30000" dirty="0" smtClean="0">
                <a:solidFill>
                  <a:srgbClr val="800000"/>
                </a:solidFill>
                <a:latin typeface="Times New Roman" pitchFamily="18" charset="0"/>
                <a:ea typeface="楷体_GB2312" pitchFamily="49" charset="-122"/>
                <a:cs typeface="Times New Roman" pitchFamily="18" charset="0"/>
              </a:rPr>
              <a:t>1</a:t>
            </a:r>
            <a:r>
              <a:rPr lang="en-US" altLang="zh-CN" b="1" dirty="0" smtClean="0">
                <a:solidFill>
                  <a:srgbClr val="FF0000"/>
                </a:solidFill>
                <a:latin typeface="Times New Roman" pitchFamily="18" charset="0"/>
                <a:ea typeface="楷体_GB2312" pitchFamily="49" charset="-122"/>
                <a:cs typeface="Times New Roman" pitchFamily="18" charset="0"/>
              </a:rPr>
              <a:t>=</a:t>
            </a:r>
            <a:r>
              <a:rPr lang="zh-CN" altLang="en-US" b="1" dirty="0" smtClean="0">
                <a:solidFill>
                  <a:srgbClr val="FF0000"/>
                </a:solidFill>
                <a:latin typeface="Times New Roman" pitchFamily="18" charset="0"/>
                <a:ea typeface="楷体_GB2312" pitchFamily="49" charset="-122"/>
                <a:cs typeface="Times New Roman" pitchFamily="18" charset="0"/>
              </a:rPr>
              <a:t>？</a:t>
            </a:r>
            <a:endParaRPr lang="zh-CN" altLang="en-US" dirty="0"/>
          </a:p>
        </p:txBody>
      </p:sp>
      <p:sp>
        <p:nvSpPr>
          <p:cNvPr id="209" name="矩形 208"/>
          <p:cNvSpPr/>
          <p:nvPr/>
        </p:nvSpPr>
        <p:spPr>
          <a:xfrm>
            <a:off x="9176680" y="3816002"/>
            <a:ext cx="155271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S</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FF0000"/>
                </a:solidFill>
                <a:latin typeface="Times New Roman" pitchFamily="18" charset="0"/>
                <a:ea typeface="楷体_GB2312" pitchFamily="49" charset="-122"/>
                <a:cs typeface="Times New Roman" pitchFamily="18" charset="0"/>
              </a:rPr>
              <a:t>=2D</a:t>
            </a:r>
            <a:r>
              <a:rPr lang="en-US" altLang="zh-CN" b="1" baseline="-30000" dirty="0" smtClean="0">
                <a:solidFill>
                  <a:srgbClr val="800000"/>
                </a:solidFill>
                <a:latin typeface="Times New Roman" pitchFamily="18" charset="0"/>
                <a:ea typeface="楷体_GB2312" pitchFamily="49" charset="-122"/>
                <a:cs typeface="Times New Roman" pitchFamily="18" charset="0"/>
              </a:rPr>
              <a:t>1</a:t>
            </a:r>
            <a:r>
              <a:rPr lang="en-US" altLang="zh-CN" b="1" dirty="0" smtClean="0">
                <a:solidFill>
                  <a:srgbClr val="FF0000"/>
                </a:solidFill>
                <a:latin typeface="Times New Roman" pitchFamily="18" charset="0"/>
                <a:ea typeface="楷体_GB2312" pitchFamily="49" charset="-122"/>
                <a:cs typeface="Times New Roman" pitchFamily="18" charset="0"/>
              </a:rPr>
              <a:t>=</a:t>
            </a:r>
            <a:r>
              <a:rPr lang="zh-CN" altLang="en-US" b="1" dirty="0" smtClean="0">
                <a:solidFill>
                  <a:srgbClr val="800000"/>
                </a:solidFill>
                <a:latin typeface="Times New Roman" pitchFamily="18" charset="0"/>
                <a:ea typeface="楷体_GB2312" pitchFamily="49" charset="-122"/>
                <a:cs typeface="Times New Roman" pitchFamily="18" charset="0"/>
              </a:rPr>
              <a:t>？</a:t>
            </a:r>
            <a:endParaRPr lang="zh-CN" altLang="en-US" dirty="0"/>
          </a:p>
        </p:txBody>
      </p:sp>
      <p:sp>
        <p:nvSpPr>
          <p:cNvPr id="210" name="矩形 209"/>
          <p:cNvSpPr/>
          <p:nvPr/>
        </p:nvSpPr>
        <p:spPr>
          <a:xfrm>
            <a:off x="8166619" y="4098492"/>
            <a:ext cx="758542" cy="369332"/>
          </a:xfrm>
          <a:prstGeom prst="rect">
            <a:avLst/>
          </a:prstGeom>
        </p:spPr>
        <p:txBody>
          <a:bodyPr wrap="none">
            <a:spAutoFit/>
          </a:bodyPr>
          <a:lstStyle/>
          <a:p>
            <a:pPr lvl="0" algn="ctr" fontAlgn="base">
              <a:spcBef>
                <a:spcPct val="0"/>
              </a:spcBef>
              <a:spcAft>
                <a:spcPct val="0"/>
              </a:spcAft>
            </a:pPr>
            <a:r>
              <a:rPr lang="en-US" altLang="zh-CN" b="1" dirty="0" smtClean="0">
                <a:solidFill>
                  <a:srgbClr val="800000"/>
                </a:solidFill>
                <a:latin typeface="Times New Roman" pitchFamily="18" charset="0"/>
                <a:ea typeface="楷体_GB2312" pitchFamily="49" charset="-122"/>
                <a:cs typeface="Times New Roman" pitchFamily="18" charset="0"/>
              </a:rPr>
              <a:t>C</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800000"/>
                </a:solidFill>
                <a:latin typeface="Times New Roman" pitchFamily="18" charset="0"/>
                <a:ea typeface="楷体_GB2312" pitchFamily="49" charset="-122"/>
                <a:cs typeface="Times New Roman" pitchFamily="18" charset="0"/>
              </a:rPr>
              <a:t>=</a:t>
            </a:r>
            <a:r>
              <a:rPr lang="zh-CN" altLang="en-US" b="1" dirty="0" smtClean="0">
                <a:solidFill>
                  <a:srgbClr val="800000"/>
                </a:solidFill>
                <a:latin typeface="Times New Roman" pitchFamily="18" charset="0"/>
                <a:ea typeface="楷体_GB2312" pitchFamily="49" charset="-122"/>
                <a:cs typeface="Times New Roman" pitchFamily="18" charset="0"/>
              </a:rPr>
              <a:t>？</a:t>
            </a:r>
            <a:endParaRPr lang="en-US" altLang="zh-CN" b="1" dirty="0">
              <a:solidFill>
                <a:srgbClr val="800000"/>
              </a:solidFill>
              <a:latin typeface="Arial" pitchFamily="34" charset="0"/>
              <a:ea typeface="楷体_GB2312" pitchFamily="49" charset="-122"/>
            </a:endParaRPr>
          </a:p>
        </p:txBody>
      </p:sp>
      <p:sp>
        <p:nvSpPr>
          <p:cNvPr id="211" name="矩形 210"/>
          <p:cNvSpPr/>
          <p:nvPr/>
        </p:nvSpPr>
        <p:spPr>
          <a:xfrm>
            <a:off x="8220816" y="4428628"/>
            <a:ext cx="720070" cy="369332"/>
          </a:xfrm>
          <a:prstGeom prst="rect">
            <a:avLst/>
          </a:prstGeom>
        </p:spPr>
        <p:txBody>
          <a:bodyPr wrap="none">
            <a:spAutoFit/>
          </a:bodyPr>
          <a:lstStyle/>
          <a:p>
            <a:pPr lvl="0" algn="ctr" fontAlgn="base">
              <a:spcBef>
                <a:spcPct val="0"/>
              </a:spcBef>
              <a:spcAft>
                <a:spcPct val="0"/>
              </a:spcAft>
            </a:pPr>
            <a:r>
              <a:rPr lang="en-US" altLang="zh-CN" b="1" dirty="0" smtClean="0">
                <a:solidFill>
                  <a:srgbClr val="800000"/>
                </a:solidFill>
                <a:latin typeface="Times New Roman" pitchFamily="18" charset="0"/>
                <a:ea typeface="楷体_GB2312" pitchFamily="49" charset="-122"/>
                <a:cs typeface="Times New Roman" pitchFamily="18" charset="0"/>
              </a:rPr>
              <a:t>S</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800000"/>
                </a:solidFill>
                <a:latin typeface="Times New Roman" pitchFamily="18" charset="0"/>
                <a:ea typeface="楷体_GB2312" pitchFamily="49" charset="-122"/>
                <a:cs typeface="Times New Roman" pitchFamily="18" charset="0"/>
              </a:rPr>
              <a:t>=</a:t>
            </a:r>
            <a:r>
              <a:rPr lang="zh-CN" altLang="en-US" b="1" dirty="0" smtClean="0">
                <a:solidFill>
                  <a:srgbClr val="800000"/>
                </a:solidFill>
                <a:latin typeface="Times New Roman" pitchFamily="18" charset="0"/>
                <a:ea typeface="楷体_GB2312" pitchFamily="49" charset="-122"/>
                <a:cs typeface="Times New Roman" pitchFamily="18" charset="0"/>
              </a:rPr>
              <a:t>？</a:t>
            </a:r>
            <a:endParaRPr lang="en-US" altLang="zh-CN" b="1" dirty="0">
              <a:solidFill>
                <a:srgbClr val="800000"/>
              </a:solidFill>
              <a:latin typeface="Arial" pitchFamily="34" charset="0"/>
              <a:ea typeface="楷体_GB2312" pitchFamily="49" charset="-122"/>
            </a:endParaRPr>
          </a:p>
        </p:txBody>
      </p:sp>
      <p:sp>
        <p:nvSpPr>
          <p:cNvPr id="212" name="矩形 211"/>
          <p:cNvSpPr/>
          <p:nvPr/>
        </p:nvSpPr>
        <p:spPr>
          <a:xfrm>
            <a:off x="9189183" y="4112283"/>
            <a:ext cx="155271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C</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FF0000"/>
                </a:solidFill>
                <a:latin typeface="Times New Roman" pitchFamily="18" charset="0"/>
                <a:ea typeface="楷体_GB2312" pitchFamily="49" charset="-122"/>
                <a:cs typeface="Times New Roman" pitchFamily="18" charset="0"/>
              </a:rPr>
              <a:t>=1D</a:t>
            </a:r>
            <a:r>
              <a:rPr lang="en-US" altLang="zh-CN" b="1" baseline="-30000" dirty="0" smtClean="0">
                <a:solidFill>
                  <a:srgbClr val="800000"/>
                </a:solidFill>
                <a:latin typeface="Times New Roman" pitchFamily="18" charset="0"/>
                <a:ea typeface="楷体_GB2312" pitchFamily="49" charset="-122"/>
                <a:cs typeface="Times New Roman" pitchFamily="18" charset="0"/>
              </a:rPr>
              <a:t>2</a:t>
            </a:r>
            <a:r>
              <a:rPr lang="en-US" altLang="zh-CN" b="1" dirty="0" smtClean="0">
                <a:solidFill>
                  <a:srgbClr val="FF0000"/>
                </a:solidFill>
                <a:latin typeface="Times New Roman" pitchFamily="18" charset="0"/>
                <a:ea typeface="楷体_GB2312" pitchFamily="49" charset="-122"/>
                <a:cs typeface="Times New Roman" pitchFamily="18" charset="0"/>
              </a:rPr>
              <a:t>=</a:t>
            </a:r>
            <a:r>
              <a:rPr lang="zh-CN" altLang="en-US" b="1" dirty="0" smtClean="0">
                <a:solidFill>
                  <a:srgbClr val="FF0000"/>
                </a:solidFill>
                <a:latin typeface="Times New Roman" pitchFamily="18" charset="0"/>
                <a:ea typeface="楷体_GB2312" pitchFamily="49" charset="-122"/>
                <a:cs typeface="Times New Roman" pitchFamily="18" charset="0"/>
              </a:rPr>
              <a:t>？</a:t>
            </a:r>
            <a:endParaRPr lang="zh-CN" altLang="en-US" dirty="0"/>
          </a:p>
        </p:txBody>
      </p:sp>
      <p:sp>
        <p:nvSpPr>
          <p:cNvPr id="213" name="矩形 212"/>
          <p:cNvSpPr/>
          <p:nvPr/>
        </p:nvSpPr>
        <p:spPr>
          <a:xfrm>
            <a:off x="9229203" y="4457657"/>
            <a:ext cx="155271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S</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FF0000"/>
                </a:solidFill>
                <a:latin typeface="Times New Roman" pitchFamily="18" charset="0"/>
                <a:ea typeface="楷体_GB2312" pitchFamily="49" charset="-122"/>
                <a:cs typeface="Times New Roman" pitchFamily="18" charset="0"/>
              </a:rPr>
              <a:t>=2D</a:t>
            </a:r>
            <a:r>
              <a:rPr lang="en-US" altLang="zh-CN" b="1" baseline="-30000" dirty="0" smtClean="0">
                <a:solidFill>
                  <a:srgbClr val="800000"/>
                </a:solidFill>
                <a:latin typeface="Times New Roman" pitchFamily="18" charset="0"/>
                <a:ea typeface="楷体_GB2312" pitchFamily="49" charset="-122"/>
                <a:cs typeface="Times New Roman" pitchFamily="18" charset="0"/>
              </a:rPr>
              <a:t>2</a:t>
            </a:r>
            <a:r>
              <a:rPr lang="en-US" altLang="zh-CN" b="1" dirty="0" smtClean="0">
                <a:solidFill>
                  <a:srgbClr val="FF0000"/>
                </a:solidFill>
                <a:latin typeface="Times New Roman" pitchFamily="18" charset="0"/>
                <a:ea typeface="楷体_GB2312" pitchFamily="49" charset="-122"/>
                <a:cs typeface="Times New Roman" pitchFamily="18" charset="0"/>
              </a:rPr>
              <a:t>=</a:t>
            </a:r>
            <a:r>
              <a:rPr lang="zh-CN" altLang="en-US" b="1" dirty="0" smtClean="0">
                <a:solidFill>
                  <a:srgbClr val="800000"/>
                </a:solidFill>
                <a:latin typeface="Times New Roman" pitchFamily="18" charset="0"/>
                <a:ea typeface="楷体_GB2312" pitchFamily="49" charset="-122"/>
                <a:cs typeface="Times New Roman" pitchFamily="18" charset="0"/>
              </a:rPr>
              <a:t>？</a:t>
            </a:r>
            <a:endParaRPr lang="zh-CN" altLang="en-US" dirty="0"/>
          </a:p>
        </p:txBody>
      </p:sp>
      <p:sp>
        <p:nvSpPr>
          <p:cNvPr id="214" name="矩形 213"/>
          <p:cNvSpPr/>
          <p:nvPr/>
        </p:nvSpPr>
        <p:spPr>
          <a:xfrm>
            <a:off x="8171608" y="4827916"/>
            <a:ext cx="758542" cy="369332"/>
          </a:xfrm>
          <a:prstGeom prst="rect">
            <a:avLst/>
          </a:prstGeom>
        </p:spPr>
        <p:txBody>
          <a:bodyPr wrap="none">
            <a:spAutoFit/>
          </a:bodyPr>
          <a:lstStyle/>
          <a:p>
            <a:pPr lvl="0" algn="ctr" fontAlgn="base">
              <a:spcBef>
                <a:spcPct val="0"/>
              </a:spcBef>
              <a:spcAft>
                <a:spcPct val="0"/>
              </a:spcAft>
            </a:pPr>
            <a:r>
              <a:rPr lang="en-US" altLang="zh-CN" b="1" dirty="0" smtClean="0">
                <a:solidFill>
                  <a:srgbClr val="800000"/>
                </a:solidFill>
                <a:latin typeface="Times New Roman" pitchFamily="18" charset="0"/>
                <a:ea typeface="楷体_GB2312" pitchFamily="49" charset="-122"/>
                <a:cs typeface="Times New Roman" pitchFamily="18" charset="0"/>
              </a:rPr>
              <a:t>C</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800000"/>
                </a:solidFill>
                <a:latin typeface="Times New Roman" pitchFamily="18" charset="0"/>
                <a:ea typeface="楷体_GB2312" pitchFamily="49" charset="-122"/>
                <a:cs typeface="Times New Roman" pitchFamily="18" charset="0"/>
              </a:rPr>
              <a:t>=</a:t>
            </a:r>
            <a:r>
              <a:rPr lang="zh-CN" altLang="en-US" b="1" dirty="0" smtClean="0">
                <a:solidFill>
                  <a:srgbClr val="800000"/>
                </a:solidFill>
                <a:latin typeface="Times New Roman" pitchFamily="18" charset="0"/>
                <a:ea typeface="楷体_GB2312" pitchFamily="49" charset="-122"/>
                <a:cs typeface="Times New Roman" pitchFamily="18" charset="0"/>
              </a:rPr>
              <a:t>？</a:t>
            </a:r>
            <a:endParaRPr lang="en-US" altLang="zh-CN" b="1" dirty="0">
              <a:solidFill>
                <a:srgbClr val="800000"/>
              </a:solidFill>
              <a:latin typeface="Arial" pitchFamily="34" charset="0"/>
              <a:ea typeface="楷体_GB2312" pitchFamily="49" charset="-122"/>
            </a:endParaRPr>
          </a:p>
        </p:txBody>
      </p:sp>
      <p:sp>
        <p:nvSpPr>
          <p:cNvPr id="215" name="矩形 214"/>
          <p:cNvSpPr/>
          <p:nvPr/>
        </p:nvSpPr>
        <p:spPr>
          <a:xfrm>
            <a:off x="8225805" y="5158052"/>
            <a:ext cx="720070" cy="369332"/>
          </a:xfrm>
          <a:prstGeom prst="rect">
            <a:avLst/>
          </a:prstGeom>
        </p:spPr>
        <p:txBody>
          <a:bodyPr wrap="none">
            <a:spAutoFit/>
          </a:bodyPr>
          <a:lstStyle/>
          <a:p>
            <a:pPr lvl="0" algn="ctr" fontAlgn="base">
              <a:spcBef>
                <a:spcPct val="0"/>
              </a:spcBef>
              <a:spcAft>
                <a:spcPct val="0"/>
              </a:spcAft>
            </a:pPr>
            <a:r>
              <a:rPr lang="en-US" altLang="zh-CN" b="1" dirty="0" smtClean="0">
                <a:solidFill>
                  <a:srgbClr val="800000"/>
                </a:solidFill>
                <a:latin typeface="Times New Roman" pitchFamily="18" charset="0"/>
                <a:ea typeface="楷体_GB2312" pitchFamily="49" charset="-122"/>
                <a:cs typeface="Times New Roman" pitchFamily="18" charset="0"/>
              </a:rPr>
              <a:t>S</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800000"/>
                </a:solidFill>
                <a:latin typeface="Times New Roman" pitchFamily="18" charset="0"/>
                <a:ea typeface="楷体_GB2312" pitchFamily="49" charset="-122"/>
                <a:cs typeface="Times New Roman" pitchFamily="18" charset="0"/>
              </a:rPr>
              <a:t>=</a:t>
            </a:r>
            <a:r>
              <a:rPr lang="zh-CN" altLang="en-US" b="1" dirty="0" smtClean="0">
                <a:solidFill>
                  <a:srgbClr val="800000"/>
                </a:solidFill>
                <a:latin typeface="Times New Roman" pitchFamily="18" charset="0"/>
                <a:ea typeface="楷体_GB2312" pitchFamily="49" charset="-122"/>
                <a:cs typeface="Times New Roman" pitchFamily="18" charset="0"/>
              </a:rPr>
              <a:t>？</a:t>
            </a:r>
            <a:endParaRPr lang="en-US" altLang="zh-CN" b="1" dirty="0">
              <a:solidFill>
                <a:srgbClr val="800000"/>
              </a:solidFill>
              <a:latin typeface="Arial" pitchFamily="34" charset="0"/>
              <a:ea typeface="楷体_GB2312" pitchFamily="49" charset="-122"/>
            </a:endParaRPr>
          </a:p>
        </p:txBody>
      </p:sp>
      <p:sp>
        <p:nvSpPr>
          <p:cNvPr id="216" name="矩形 215"/>
          <p:cNvSpPr/>
          <p:nvPr/>
        </p:nvSpPr>
        <p:spPr>
          <a:xfrm>
            <a:off x="9194172" y="4841707"/>
            <a:ext cx="155271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C</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FF0000"/>
                </a:solidFill>
                <a:latin typeface="Times New Roman" pitchFamily="18" charset="0"/>
                <a:ea typeface="楷体_GB2312" pitchFamily="49" charset="-122"/>
                <a:cs typeface="Times New Roman" pitchFamily="18" charset="0"/>
              </a:rPr>
              <a:t>=1D</a:t>
            </a:r>
            <a:r>
              <a:rPr lang="en-US" altLang="zh-CN" b="1" baseline="-30000" dirty="0" smtClean="0">
                <a:solidFill>
                  <a:srgbClr val="800000"/>
                </a:solidFill>
                <a:latin typeface="Times New Roman" pitchFamily="18" charset="0"/>
                <a:ea typeface="楷体_GB2312" pitchFamily="49" charset="-122"/>
                <a:cs typeface="Times New Roman" pitchFamily="18" charset="0"/>
              </a:rPr>
              <a:t>3</a:t>
            </a:r>
            <a:r>
              <a:rPr lang="en-US" altLang="zh-CN" b="1" dirty="0" smtClean="0">
                <a:solidFill>
                  <a:srgbClr val="FF0000"/>
                </a:solidFill>
                <a:latin typeface="Times New Roman" pitchFamily="18" charset="0"/>
                <a:ea typeface="楷体_GB2312" pitchFamily="49" charset="-122"/>
                <a:cs typeface="Times New Roman" pitchFamily="18" charset="0"/>
              </a:rPr>
              <a:t>=</a:t>
            </a:r>
            <a:r>
              <a:rPr lang="zh-CN" altLang="en-US" b="1" dirty="0" smtClean="0">
                <a:solidFill>
                  <a:srgbClr val="FF0000"/>
                </a:solidFill>
                <a:latin typeface="Times New Roman" pitchFamily="18" charset="0"/>
                <a:ea typeface="楷体_GB2312" pitchFamily="49" charset="-122"/>
                <a:cs typeface="Times New Roman" pitchFamily="18" charset="0"/>
              </a:rPr>
              <a:t>？</a:t>
            </a:r>
            <a:endParaRPr lang="zh-CN" altLang="en-US" dirty="0"/>
          </a:p>
        </p:txBody>
      </p:sp>
      <p:sp>
        <p:nvSpPr>
          <p:cNvPr id="217" name="矩形 216"/>
          <p:cNvSpPr/>
          <p:nvPr/>
        </p:nvSpPr>
        <p:spPr>
          <a:xfrm>
            <a:off x="9234192" y="5187081"/>
            <a:ext cx="1552718" cy="369332"/>
          </a:xfrm>
          <a:prstGeom prst="rect">
            <a:avLst/>
          </a:prstGeom>
        </p:spPr>
        <p:txBody>
          <a:bodyPr wrap="square">
            <a:spAutoFit/>
          </a:bodyPr>
          <a:lstStyle/>
          <a:p>
            <a:r>
              <a:rPr lang="en-US" altLang="zh-CN" b="1" dirty="0" smtClean="0">
                <a:solidFill>
                  <a:srgbClr val="FF0000"/>
                </a:solidFill>
                <a:latin typeface="Times New Roman" pitchFamily="18" charset="0"/>
                <a:ea typeface="楷体_GB2312" pitchFamily="49" charset="-122"/>
                <a:cs typeface="Times New Roman" pitchFamily="18" charset="0"/>
              </a:rPr>
              <a:t>S</a:t>
            </a:r>
            <a:r>
              <a:rPr lang="en-US" altLang="zh-CN" b="1" baseline="-30000" dirty="0" smtClean="0">
                <a:solidFill>
                  <a:srgbClr val="800000"/>
                </a:solidFill>
                <a:latin typeface="Times New Roman" pitchFamily="18" charset="0"/>
                <a:ea typeface="楷体_GB2312" pitchFamily="49" charset="-122"/>
                <a:cs typeface="Times New Roman" pitchFamily="18" charset="0"/>
              </a:rPr>
              <a:t>i</a:t>
            </a:r>
            <a:r>
              <a:rPr lang="en-US" altLang="zh-CN" b="1" dirty="0" smtClean="0">
                <a:solidFill>
                  <a:srgbClr val="FF0000"/>
                </a:solidFill>
                <a:latin typeface="Times New Roman" pitchFamily="18" charset="0"/>
                <a:ea typeface="楷体_GB2312" pitchFamily="49" charset="-122"/>
                <a:cs typeface="Times New Roman" pitchFamily="18" charset="0"/>
              </a:rPr>
              <a:t>=2D</a:t>
            </a:r>
            <a:r>
              <a:rPr lang="en-US" altLang="zh-CN" b="1" baseline="-30000" dirty="0" smtClean="0">
                <a:solidFill>
                  <a:srgbClr val="800000"/>
                </a:solidFill>
                <a:latin typeface="Times New Roman" pitchFamily="18" charset="0"/>
                <a:ea typeface="楷体_GB2312" pitchFamily="49" charset="-122"/>
                <a:cs typeface="Times New Roman" pitchFamily="18" charset="0"/>
              </a:rPr>
              <a:t>3</a:t>
            </a:r>
            <a:r>
              <a:rPr lang="en-US" altLang="zh-CN" b="1" dirty="0" smtClean="0">
                <a:solidFill>
                  <a:srgbClr val="FF0000"/>
                </a:solidFill>
                <a:latin typeface="Times New Roman" pitchFamily="18" charset="0"/>
                <a:ea typeface="楷体_GB2312" pitchFamily="49" charset="-122"/>
                <a:cs typeface="Times New Roman" pitchFamily="18" charset="0"/>
              </a:rPr>
              <a:t>=</a:t>
            </a:r>
            <a:r>
              <a:rPr lang="zh-CN" altLang="en-US" b="1" dirty="0" smtClean="0">
                <a:solidFill>
                  <a:srgbClr val="800000"/>
                </a:solidFill>
                <a:latin typeface="Times New Roman" pitchFamily="18" charset="0"/>
                <a:ea typeface="楷体_GB2312" pitchFamily="49" charset="-122"/>
                <a:cs typeface="Times New Roman" pitchFamily="18" charset="0"/>
              </a:rPr>
              <a:t>？</a:t>
            </a:r>
            <a:endParaRPr lang="zh-CN" altLang="en-US" dirty="0"/>
          </a:p>
        </p:txBody>
      </p:sp>
    </p:spTree>
    <p:extLst>
      <p:ext uri="{BB962C8B-B14F-4D97-AF65-F5344CB8AC3E}">
        <p14:creationId xmlns:p14="http://schemas.microsoft.com/office/powerpoint/2010/main" val="2973634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9.3.1 </a:t>
            </a:r>
            <a:r>
              <a:rPr lang="zh-CN" altLang="en-US" sz="2400" b="1" spc="300" dirty="0">
                <a:latin typeface="+mj-ea"/>
                <a:ea typeface="+mj-ea"/>
              </a:rPr>
              <a:t>数据选择器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Rectangle 3"/>
          <p:cNvSpPr>
            <a:spLocks noChangeArrowheads="1"/>
          </p:cNvSpPr>
          <p:nvPr/>
        </p:nvSpPr>
        <p:spPr bwMode="auto">
          <a:xfrm>
            <a:off x="875874" y="1313833"/>
            <a:ext cx="42168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例</a:t>
            </a:r>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用</a:t>
            </a:r>
            <a:r>
              <a:rPr lang="en-US" altLang="zh-CN" b="1" dirty="0" smtClean="0">
                <a:solidFill>
                  <a:srgbClr val="0000CC"/>
                </a:solidFill>
                <a:latin typeface="Verdana" panose="020B0604030504040204" pitchFamily="34" charset="0"/>
              </a:rPr>
              <a:t>74153</a:t>
            </a:r>
            <a:r>
              <a:rPr lang="zh-CN" altLang="en-US" b="1" dirty="0" smtClean="0">
                <a:solidFill>
                  <a:srgbClr val="0000CC"/>
                </a:solidFill>
                <a:latin typeface="Verdana" panose="020B0604030504040204" pitchFamily="34" charset="0"/>
              </a:rPr>
              <a:t>实现</a:t>
            </a:r>
            <a:r>
              <a:rPr lang="zh-CN" altLang="en-US" b="1" dirty="0">
                <a:solidFill>
                  <a:srgbClr val="0000CC"/>
                </a:solidFill>
                <a:latin typeface="Verdana" panose="020B0604030504040204" pitchFamily="34" charset="0"/>
              </a:rPr>
              <a:t>全加器。</a:t>
            </a:r>
          </a:p>
        </p:txBody>
      </p:sp>
      <p:graphicFrame>
        <p:nvGraphicFramePr>
          <p:cNvPr id="71" name="Group 9"/>
          <p:cNvGraphicFramePr>
            <a:graphicFrameLocks noGrp="1"/>
          </p:cNvGraphicFramePr>
          <p:nvPr>
            <p:extLst>
              <p:ext uri="{D42A27DB-BD31-4B8C-83A1-F6EECF244321}">
                <p14:modId xmlns:p14="http://schemas.microsoft.com/office/powerpoint/2010/main" val="544999940"/>
              </p:ext>
            </p:extLst>
          </p:nvPr>
        </p:nvGraphicFramePr>
        <p:xfrm>
          <a:off x="1305739" y="2399388"/>
          <a:ext cx="2830512" cy="3092452"/>
        </p:xfrm>
        <a:graphic>
          <a:graphicData uri="http://schemas.openxmlformats.org/drawingml/2006/table">
            <a:tbl>
              <a:tblPr/>
              <a:tblGrid>
                <a:gridCol w="549275">
                  <a:extLst>
                    <a:ext uri="{9D8B030D-6E8A-4147-A177-3AD203B41FA5}">
                      <a16:colId xmlns:a16="http://schemas.microsoft.com/office/drawing/2014/main" val="20000"/>
                    </a:ext>
                  </a:extLst>
                </a:gridCol>
                <a:gridCol w="547687">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tblGrid>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A</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B</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S</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1"/>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2"/>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3"/>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4"/>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5"/>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6"/>
                  </a:ext>
                </a:extLst>
              </a:tr>
              <a:tr h="344488">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7"/>
                  </a:ext>
                </a:extLst>
              </a:tr>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8"/>
                  </a:ext>
                </a:extLst>
              </a:tr>
            </a:tbl>
          </a:graphicData>
        </a:graphic>
      </p:graphicFrame>
      <p:grpSp>
        <p:nvGrpSpPr>
          <p:cNvPr id="169" name="组合 168"/>
          <p:cNvGrpSpPr/>
          <p:nvPr/>
        </p:nvGrpSpPr>
        <p:grpSpPr>
          <a:xfrm>
            <a:off x="4132348" y="2750247"/>
            <a:ext cx="1177146" cy="2678555"/>
            <a:chOff x="3805775" y="2854800"/>
            <a:chExt cx="1177146" cy="2678555"/>
          </a:xfrm>
        </p:grpSpPr>
        <p:sp>
          <p:nvSpPr>
            <p:cNvPr id="117" name="文本框 116"/>
            <p:cNvSpPr txBox="1"/>
            <p:nvPr/>
          </p:nvSpPr>
          <p:spPr>
            <a:xfrm>
              <a:off x="3919044" y="2870604"/>
              <a:ext cx="704196"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1D</a:t>
              </a:r>
              <a:r>
                <a:rPr lang="en-US" altLang="zh-CN" sz="1600" baseline="-25000" dirty="0" smtClean="0">
                  <a:solidFill>
                    <a:schemeClr val="tx1">
                      <a:lumMod val="75000"/>
                      <a:lumOff val="25000"/>
                    </a:schemeClr>
                  </a:solidFill>
                </a:rPr>
                <a:t>0</a:t>
              </a:r>
              <a:r>
                <a:rPr lang="en-US" altLang="zh-CN" sz="1600" dirty="0" smtClean="0">
                  <a:solidFill>
                    <a:schemeClr val="tx1">
                      <a:lumMod val="75000"/>
                      <a:lumOff val="25000"/>
                    </a:schemeClr>
                  </a:solidFill>
                </a:rPr>
                <a:t>=0</a:t>
              </a:r>
              <a:endParaRPr lang="zh-CN" altLang="en-US" sz="1600" baseline="-25000" dirty="0" smtClean="0">
                <a:solidFill>
                  <a:schemeClr val="tx1">
                    <a:lumMod val="75000"/>
                    <a:lumOff val="25000"/>
                  </a:schemeClr>
                </a:solidFill>
              </a:endParaRPr>
            </a:p>
          </p:txBody>
        </p:sp>
        <p:sp>
          <p:nvSpPr>
            <p:cNvPr id="118" name="文本框 117"/>
            <p:cNvSpPr txBox="1"/>
            <p:nvPr/>
          </p:nvSpPr>
          <p:spPr>
            <a:xfrm>
              <a:off x="3932526" y="3187372"/>
              <a:ext cx="1050395"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2D</a:t>
              </a:r>
              <a:r>
                <a:rPr lang="en-US" altLang="zh-CN" sz="1600" baseline="-25000" dirty="0" smtClean="0">
                  <a:solidFill>
                    <a:schemeClr val="tx1">
                      <a:lumMod val="75000"/>
                      <a:lumOff val="25000"/>
                    </a:schemeClr>
                  </a:solidFill>
                </a:rPr>
                <a:t>0</a:t>
              </a: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sp>
          <p:nvSpPr>
            <p:cNvPr id="119" name="文本框 118"/>
            <p:cNvSpPr txBox="1"/>
            <p:nvPr/>
          </p:nvSpPr>
          <p:spPr>
            <a:xfrm>
              <a:off x="3899566" y="3598762"/>
              <a:ext cx="977234" cy="295466"/>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1D</a:t>
              </a:r>
              <a:r>
                <a:rPr lang="en-US" altLang="zh-CN" sz="1600" baseline="-25000" dirty="0" smtClean="0">
                  <a:solidFill>
                    <a:schemeClr val="tx1">
                      <a:lumMod val="75000"/>
                      <a:lumOff val="25000"/>
                    </a:schemeClr>
                  </a:solidFill>
                </a:rPr>
                <a:t>1</a:t>
              </a:r>
              <a:r>
                <a:rPr lang="en-US" altLang="zh-CN" sz="1600" dirty="0" smtClean="0">
                  <a:solidFill>
                    <a:schemeClr val="tx1">
                      <a:lumMod val="75000"/>
                      <a:lumOff val="25000"/>
                    </a:schemeClr>
                  </a:solidFill>
                </a:rPr>
                <a:t>=</a:t>
              </a:r>
              <a:r>
                <a:rPr lang="en-US" altLang="zh-CN" sz="1600" dirty="0">
                  <a:solidFill>
                    <a:schemeClr val="tx1">
                      <a:lumMod val="75000"/>
                      <a:lumOff val="25000"/>
                    </a:schemeClr>
                  </a:solidFill>
                </a:rPr>
                <a:t>C</a:t>
              </a:r>
              <a:r>
                <a:rPr lang="en-US" altLang="zh-CN" sz="1600" baseline="-25000" dirty="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sp>
          <p:nvSpPr>
            <p:cNvPr id="120" name="文本框 119"/>
            <p:cNvSpPr txBox="1"/>
            <p:nvPr/>
          </p:nvSpPr>
          <p:spPr>
            <a:xfrm>
              <a:off x="3913048" y="3915269"/>
              <a:ext cx="1050395"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2D</a:t>
              </a:r>
              <a:r>
                <a:rPr lang="en-US" altLang="zh-CN" sz="1600" baseline="-25000" dirty="0" smtClean="0">
                  <a:solidFill>
                    <a:schemeClr val="tx1">
                      <a:lumMod val="75000"/>
                      <a:lumOff val="25000"/>
                    </a:schemeClr>
                  </a:solidFill>
                </a:rPr>
                <a:t>1</a:t>
              </a: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cxnSp>
          <p:nvCxnSpPr>
            <p:cNvPr id="122" name="直接连接符 121"/>
            <p:cNvCxnSpPr/>
            <p:nvPr/>
          </p:nvCxnSpPr>
          <p:spPr>
            <a:xfrm>
              <a:off x="4375903" y="3970685"/>
              <a:ext cx="286154"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133" name="组合 132"/>
            <p:cNvGrpSpPr/>
            <p:nvPr/>
          </p:nvGrpSpPr>
          <p:grpSpPr>
            <a:xfrm>
              <a:off x="3886084" y="4347347"/>
              <a:ext cx="1063877" cy="536558"/>
              <a:chOff x="3886084" y="4347347"/>
              <a:chExt cx="1063877" cy="536558"/>
            </a:xfrm>
          </p:grpSpPr>
          <p:sp>
            <p:nvSpPr>
              <p:cNvPr id="123" name="文本框 122"/>
              <p:cNvSpPr txBox="1"/>
              <p:nvPr/>
            </p:nvSpPr>
            <p:spPr>
              <a:xfrm>
                <a:off x="3886084" y="4347347"/>
                <a:ext cx="977234"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1D</a:t>
                </a:r>
                <a:r>
                  <a:rPr lang="en-US" altLang="zh-CN" sz="1600" baseline="-25000" dirty="0" smtClean="0">
                    <a:solidFill>
                      <a:schemeClr val="tx1">
                        <a:lumMod val="75000"/>
                        <a:lumOff val="25000"/>
                      </a:schemeClr>
                    </a:solidFill>
                  </a:rPr>
                  <a:t>2</a:t>
                </a: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sp>
            <p:nvSpPr>
              <p:cNvPr id="124" name="文本框 123"/>
              <p:cNvSpPr txBox="1"/>
              <p:nvPr/>
            </p:nvSpPr>
            <p:spPr>
              <a:xfrm>
                <a:off x="3899566" y="4615626"/>
                <a:ext cx="1050395"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2D</a:t>
                </a:r>
                <a:r>
                  <a:rPr lang="en-US" altLang="zh-CN" sz="1600" baseline="-25000" dirty="0" smtClean="0">
                    <a:solidFill>
                      <a:schemeClr val="tx1">
                        <a:lumMod val="75000"/>
                        <a:lumOff val="25000"/>
                      </a:schemeClr>
                    </a:solidFill>
                  </a:rPr>
                  <a:t>2</a:t>
                </a: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cxnSp>
            <p:nvCxnSpPr>
              <p:cNvPr id="125" name="直接连接符 124"/>
              <p:cNvCxnSpPr/>
              <p:nvPr/>
            </p:nvCxnSpPr>
            <p:spPr>
              <a:xfrm>
                <a:off x="4362421" y="4671042"/>
                <a:ext cx="286154"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sp>
          <p:nvSpPr>
            <p:cNvPr id="126" name="文本框 125"/>
            <p:cNvSpPr txBox="1"/>
            <p:nvPr/>
          </p:nvSpPr>
          <p:spPr>
            <a:xfrm>
              <a:off x="3899566" y="4996797"/>
              <a:ext cx="977234"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1D</a:t>
              </a:r>
              <a:r>
                <a:rPr lang="en-US" altLang="zh-CN" sz="1600" baseline="-25000" dirty="0" smtClean="0">
                  <a:solidFill>
                    <a:schemeClr val="tx1">
                      <a:lumMod val="75000"/>
                      <a:lumOff val="25000"/>
                    </a:schemeClr>
                  </a:solidFill>
                </a:rPr>
                <a:t>3</a:t>
              </a:r>
              <a:r>
                <a:rPr lang="en-US" altLang="zh-CN" sz="1600" dirty="0" smtClean="0">
                  <a:solidFill>
                    <a:schemeClr val="tx1">
                      <a:lumMod val="75000"/>
                      <a:lumOff val="25000"/>
                    </a:schemeClr>
                  </a:solidFill>
                </a:rPr>
                <a:t>=1</a:t>
              </a:r>
              <a:endParaRPr lang="zh-CN" altLang="en-US" sz="1600" baseline="-25000" dirty="0" smtClean="0">
                <a:solidFill>
                  <a:schemeClr val="tx1">
                    <a:lumMod val="75000"/>
                    <a:lumOff val="25000"/>
                  </a:schemeClr>
                </a:solidFill>
              </a:endParaRPr>
            </a:p>
          </p:txBody>
        </p:sp>
        <p:sp>
          <p:nvSpPr>
            <p:cNvPr id="127" name="文本框 126"/>
            <p:cNvSpPr txBox="1"/>
            <p:nvPr/>
          </p:nvSpPr>
          <p:spPr>
            <a:xfrm>
              <a:off x="3913048" y="5265076"/>
              <a:ext cx="1050395"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2D</a:t>
              </a:r>
              <a:r>
                <a:rPr lang="en-US" altLang="zh-CN" sz="1600" baseline="-25000" dirty="0" smtClean="0">
                  <a:solidFill>
                    <a:schemeClr val="tx1">
                      <a:lumMod val="75000"/>
                      <a:lumOff val="25000"/>
                    </a:schemeClr>
                  </a:solidFill>
                </a:rPr>
                <a:t>3</a:t>
              </a: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cxnSp>
          <p:nvCxnSpPr>
            <p:cNvPr id="130" name="直接连接符 129"/>
            <p:cNvCxnSpPr/>
            <p:nvPr/>
          </p:nvCxnSpPr>
          <p:spPr>
            <a:xfrm>
              <a:off x="3809678" y="3532909"/>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31" name="直接连接符 130"/>
            <p:cNvCxnSpPr/>
            <p:nvPr/>
          </p:nvCxnSpPr>
          <p:spPr>
            <a:xfrm>
              <a:off x="3805775" y="4210889"/>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32" name="直接连接符 131"/>
            <p:cNvCxnSpPr/>
            <p:nvPr/>
          </p:nvCxnSpPr>
          <p:spPr>
            <a:xfrm>
              <a:off x="3805775" y="4911467"/>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34" name="直接连接符 133"/>
            <p:cNvCxnSpPr/>
            <p:nvPr/>
          </p:nvCxnSpPr>
          <p:spPr>
            <a:xfrm>
              <a:off x="3805775" y="2854800"/>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grpSp>
      <p:grpSp>
        <p:nvGrpSpPr>
          <p:cNvPr id="168" name="组合 167"/>
          <p:cNvGrpSpPr/>
          <p:nvPr/>
        </p:nvGrpSpPr>
        <p:grpSpPr>
          <a:xfrm>
            <a:off x="6141083" y="2679575"/>
            <a:ext cx="3716481" cy="2739665"/>
            <a:chOff x="5721027" y="2816076"/>
            <a:chExt cx="3716481" cy="2739665"/>
          </a:xfrm>
        </p:grpSpPr>
        <p:grpSp>
          <p:nvGrpSpPr>
            <p:cNvPr id="114" name="组合 113"/>
            <p:cNvGrpSpPr/>
            <p:nvPr/>
          </p:nvGrpSpPr>
          <p:grpSpPr>
            <a:xfrm>
              <a:off x="5897418" y="3120351"/>
              <a:ext cx="3540090" cy="1607127"/>
              <a:chOff x="6227618" y="3636818"/>
              <a:chExt cx="3540090" cy="1607127"/>
            </a:xfrm>
          </p:grpSpPr>
          <p:grpSp>
            <p:nvGrpSpPr>
              <p:cNvPr id="98" name="组合 97"/>
              <p:cNvGrpSpPr/>
              <p:nvPr/>
            </p:nvGrpSpPr>
            <p:grpSpPr>
              <a:xfrm>
                <a:off x="6565900" y="3636818"/>
                <a:ext cx="1608281" cy="1607127"/>
                <a:chOff x="6565900" y="3636818"/>
                <a:chExt cx="1608281" cy="1607127"/>
              </a:xfrm>
            </p:grpSpPr>
            <p:sp>
              <p:nvSpPr>
                <p:cNvPr id="73" name="矩形 72"/>
                <p:cNvSpPr/>
                <p:nvPr/>
              </p:nvSpPr>
              <p:spPr>
                <a:xfrm>
                  <a:off x="6565900" y="3962400"/>
                  <a:ext cx="1594427" cy="901699"/>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702425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6" name="直接连接符 75"/>
                <p:cNvCxnSpPr/>
                <p:nvPr/>
              </p:nvCxnSpPr>
              <p:spPr>
                <a:xfrm>
                  <a:off x="7315199"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7" name="直接连接符 76"/>
                <p:cNvCxnSpPr/>
                <p:nvPr/>
              </p:nvCxnSpPr>
              <p:spPr>
                <a:xfrm>
                  <a:off x="760614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8" name="直接连接符 77"/>
                <p:cNvCxnSpPr/>
                <p:nvPr/>
              </p:nvCxnSpPr>
              <p:spPr>
                <a:xfrm>
                  <a:off x="7897088"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9" name="直接连接符 78"/>
                <p:cNvCxnSpPr/>
                <p:nvPr/>
              </p:nvCxnSpPr>
              <p:spPr>
                <a:xfrm>
                  <a:off x="6740233" y="4897580"/>
                  <a:ext cx="0" cy="33943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80" name="椭圆 79"/>
                <p:cNvSpPr/>
                <p:nvPr/>
              </p:nvSpPr>
              <p:spPr>
                <a:xfrm>
                  <a:off x="6694849" y="4862945"/>
                  <a:ext cx="100800" cy="100800"/>
                </a:xfrm>
                <a:prstGeom prst="ellipse">
                  <a:avLst/>
                </a:prstGeom>
                <a:solidFill>
                  <a:schemeClr val="bg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7242464" y="3982915"/>
                  <a:ext cx="312882" cy="234744"/>
                </a:xfrm>
                <a:prstGeom prst="rect">
                  <a:avLst/>
                </a:prstGeom>
                <a:noFill/>
              </p:spPr>
              <p:txBody>
                <a:bodyPr wrap="square" lIns="0" tIns="0" rIns="0" bIns="0" rtlCol="0" anchor="ctr">
                  <a:spAutoFit/>
                </a:bodyPr>
                <a:lstStyle/>
                <a:p>
                  <a:pPr>
                    <a:lnSpc>
                      <a:spcPct val="120000"/>
                    </a:lnSpc>
                  </a:pPr>
                  <a:r>
                    <a:rPr lang="en-US" altLang="zh-CN" sz="1400" dirty="0" smtClean="0">
                      <a:solidFill>
                        <a:schemeClr val="tx1">
                          <a:lumMod val="75000"/>
                          <a:lumOff val="25000"/>
                        </a:schemeClr>
                      </a:solidFill>
                    </a:rPr>
                    <a:t>1B</a:t>
                  </a:r>
                  <a:endParaRPr lang="zh-CN" altLang="en-US" sz="1400" baseline="-25000" dirty="0" smtClean="0">
                    <a:solidFill>
                      <a:schemeClr val="tx1">
                        <a:lumMod val="75000"/>
                        <a:lumOff val="25000"/>
                      </a:schemeClr>
                    </a:solidFill>
                  </a:endParaRPr>
                </a:p>
              </p:txBody>
            </p:sp>
            <p:sp>
              <p:nvSpPr>
                <p:cNvPr id="90" name="文本框 89"/>
                <p:cNvSpPr txBox="1"/>
                <p:nvPr/>
              </p:nvSpPr>
              <p:spPr>
                <a:xfrm>
                  <a:off x="6606309" y="4639459"/>
                  <a:ext cx="2724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1G</a:t>
                  </a:r>
                  <a:endParaRPr lang="zh-CN" altLang="en-US" sz="1200" baseline="-25000" dirty="0" smtClean="0">
                    <a:solidFill>
                      <a:schemeClr val="tx1">
                        <a:lumMod val="75000"/>
                        <a:lumOff val="25000"/>
                      </a:schemeClr>
                    </a:solidFill>
                  </a:endParaRPr>
                </a:p>
              </p:txBody>
            </p:sp>
            <p:sp>
              <p:nvSpPr>
                <p:cNvPr id="92" name="文本框 91"/>
                <p:cNvSpPr txBox="1"/>
                <p:nvPr/>
              </p:nvSpPr>
              <p:spPr>
                <a:xfrm>
                  <a:off x="6899019" y="4657609"/>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sp>
              <p:nvSpPr>
                <p:cNvPr id="93" name="文本框 92"/>
                <p:cNvSpPr txBox="1"/>
                <p:nvPr/>
              </p:nvSpPr>
              <p:spPr>
                <a:xfrm>
                  <a:off x="7207196"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94" name="文本框 93"/>
                <p:cNvSpPr txBox="1"/>
                <p:nvPr/>
              </p:nvSpPr>
              <p:spPr>
                <a:xfrm>
                  <a:off x="7521756"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2</a:t>
                  </a:r>
                  <a:endParaRPr lang="zh-CN" altLang="en-US" sz="1200" baseline="-25000" dirty="0" smtClean="0">
                    <a:solidFill>
                      <a:schemeClr val="tx1">
                        <a:lumMod val="75000"/>
                        <a:lumOff val="25000"/>
                      </a:schemeClr>
                    </a:solidFill>
                  </a:endParaRPr>
                </a:p>
              </p:txBody>
            </p:sp>
            <p:sp>
              <p:nvSpPr>
                <p:cNvPr id="95" name="文本框 94"/>
                <p:cNvSpPr txBox="1"/>
                <p:nvPr/>
              </p:nvSpPr>
              <p:spPr>
                <a:xfrm>
                  <a:off x="7799745"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3</a:t>
                  </a:r>
                  <a:endParaRPr lang="zh-CN" altLang="en-US" sz="1200" baseline="-25000" dirty="0" smtClean="0">
                    <a:solidFill>
                      <a:schemeClr val="tx1">
                        <a:lumMod val="75000"/>
                        <a:lumOff val="25000"/>
                      </a:schemeClr>
                    </a:solidFill>
                  </a:endParaRPr>
                </a:p>
              </p:txBody>
            </p:sp>
            <p:cxnSp>
              <p:nvCxnSpPr>
                <p:cNvPr id="97" name="直接连接符 96"/>
                <p:cNvCxnSpPr>
                  <a:stCxn id="73" idx="0"/>
                </p:cNvCxnSpPr>
                <p:nvPr/>
              </p:nvCxnSpPr>
              <p:spPr>
                <a:xfrm flipV="1">
                  <a:off x="7363114" y="3636818"/>
                  <a:ext cx="0" cy="32558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nvGrpSpPr>
              <p:cNvPr id="88" name="组合 87"/>
              <p:cNvGrpSpPr/>
              <p:nvPr/>
            </p:nvGrpSpPr>
            <p:grpSpPr>
              <a:xfrm>
                <a:off x="6227618" y="4136036"/>
                <a:ext cx="676564" cy="464475"/>
                <a:chOff x="6227618" y="4267653"/>
                <a:chExt cx="676564" cy="464475"/>
              </a:xfrm>
            </p:grpSpPr>
            <p:cxnSp>
              <p:nvCxnSpPr>
                <p:cNvPr id="83" name="直接连接符 82"/>
                <p:cNvCxnSpPr/>
                <p:nvPr/>
              </p:nvCxnSpPr>
              <p:spPr>
                <a:xfrm flipH="1">
                  <a:off x="6227618" y="4384962"/>
                  <a:ext cx="33828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84" name="直接连接符 83"/>
                <p:cNvCxnSpPr/>
                <p:nvPr/>
              </p:nvCxnSpPr>
              <p:spPr>
                <a:xfrm flipH="1">
                  <a:off x="6227618" y="4655126"/>
                  <a:ext cx="33828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86" name="文本框 85"/>
                <p:cNvSpPr txBox="1"/>
                <p:nvPr/>
              </p:nvSpPr>
              <p:spPr>
                <a:xfrm>
                  <a:off x="6606309" y="4267653"/>
                  <a:ext cx="2978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A</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87" name="文本框 86"/>
                <p:cNvSpPr txBox="1"/>
                <p:nvPr/>
              </p:nvSpPr>
              <p:spPr>
                <a:xfrm>
                  <a:off x="6606309" y="4530854"/>
                  <a:ext cx="2978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A</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grpSp>
          <p:grpSp>
            <p:nvGrpSpPr>
              <p:cNvPr id="99" name="组合 98"/>
              <p:cNvGrpSpPr/>
              <p:nvPr/>
            </p:nvGrpSpPr>
            <p:grpSpPr>
              <a:xfrm>
                <a:off x="8159427" y="3636818"/>
                <a:ext cx="1608281" cy="1607127"/>
                <a:chOff x="6565900" y="3636818"/>
                <a:chExt cx="1608281" cy="1607127"/>
              </a:xfrm>
            </p:grpSpPr>
            <p:sp>
              <p:nvSpPr>
                <p:cNvPr id="100" name="矩形 99"/>
                <p:cNvSpPr/>
                <p:nvPr/>
              </p:nvSpPr>
              <p:spPr>
                <a:xfrm>
                  <a:off x="6565900" y="3962400"/>
                  <a:ext cx="1594427" cy="901699"/>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p:cNvCxnSpPr/>
                <p:nvPr/>
              </p:nvCxnSpPr>
              <p:spPr>
                <a:xfrm>
                  <a:off x="702425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2" name="直接连接符 101"/>
                <p:cNvCxnSpPr>
                  <a:endCxn id="158" idx="4"/>
                </p:cNvCxnSpPr>
                <p:nvPr/>
              </p:nvCxnSpPr>
              <p:spPr>
                <a:xfrm>
                  <a:off x="7315199" y="4869873"/>
                  <a:ext cx="0" cy="25110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3" name="直接连接符 102"/>
                <p:cNvCxnSpPr/>
                <p:nvPr/>
              </p:nvCxnSpPr>
              <p:spPr>
                <a:xfrm>
                  <a:off x="7606144" y="4869873"/>
                  <a:ext cx="0" cy="125551"/>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4" name="直接连接符 103"/>
                <p:cNvCxnSpPr/>
                <p:nvPr/>
              </p:nvCxnSpPr>
              <p:spPr>
                <a:xfrm>
                  <a:off x="7897088"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5" name="直接连接符 104"/>
                <p:cNvCxnSpPr/>
                <p:nvPr/>
              </p:nvCxnSpPr>
              <p:spPr>
                <a:xfrm>
                  <a:off x="6740233" y="4897580"/>
                  <a:ext cx="0" cy="33943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06" name="椭圆 105"/>
                <p:cNvSpPr/>
                <p:nvPr/>
              </p:nvSpPr>
              <p:spPr>
                <a:xfrm>
                  <a:off x="6694849" y="4862945"/>
                  <a:ext cx="100800" cy="100800"/>
                </a:xfrm>
                <a:prstGeom prst="ellipse">
                  <a:avLst/>
                </a:prstGeom>
                <a:solidFill>
                  <a:schemeClr val="bg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7242464" y="3982915"/>
                  <a:ext cx="312882" cy="234744"/>
                </a:xfrm>
                <a:prstGeom prst="rect">
                  <a:avLst/>
                </a:prstGeom>
                <a:noFill/>
              </p:spPr>
              <p:txBody>
                <a:bodyPr wrap="square" lIns="0" tIns="0" rIns="0" bIns="0" rtlCol="0" anchor="ctr">
                  <a:spAutoFit/>
                </a:bodyPr>
                <a:lstStyle/>
                <a:p>
                  <a:pPr>
                    <a:lnSpc>
                      <a:spcPct val="120000"/>
                    </a:lnSpc>
                  </a:pPr>
                  <a:r>
                    <a:rPr lang="en-US" altLang="zh-CN" sz="1400" dirty="0" smtClean="0">
                      <a:solidFill>
                        <a:schemeClr val="tx1">
                          <a:lumMod val="75000"/>
                          <a:lumOff val="25000"/>
                        </a:schemeClr>
                      </a:solidFill>
                    </a:rPr>
                    <a:t>2B</a:t>
                  </a:r>
                  <a:endParaRPr lang="zh-CN" altLang="en-US" sz="1400" baseline="-25000" dirty="0" smtClean="0">
                    <a:solidFill>
                      <a:schemeClr val="tx1">
                        <a:lumMod val="75000"/>
                        <a:lumOff val="25000"/>
                      </a:schemeClr>
                    </a:solidFill>
                  </a:endParaRPr>
                </a:p>
              </p:txBody>
            </p:sp>
            <p:sp>
              <p:nvSpPr>
                <p:cNvPr id="108" name="文本框 107"/>
                <p:cNvSpPr txBox="1"/>
                <p:nvPr/>
              </p:nvSpPr>
              <p:spPr>
                <a:xfrm>
                  <a:off x="6606309" y="4639459"/>
                  <a:ext cx="2724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2G</a:t>
                  </a:r>
                  <a:endParaRPr lang="zh-CN" altLang="en-US" sz="1200" baseline="-25000" dirty="0" smtClean="0">
                    <a:solidFill>
                      <a:schemeClr val="tx1">
                        <a:lumMod val="75000"/>
                        <a:lumOff val="25000"/>
                      </a:schemeClr>
                    </a:solidFill>
                  </a:endParaRPr>
                </a:p>
              </p:txBody>
            </p:sp>
            <p:sp>
              <p:nvSpPr>
                <p:cNvPr id="109" name="文本框 108"/>
                <p:cNvSpPr txBox="1"/>
                <p:nvPr/>
              </p:nvSpPr>
              <p:spPr>
                <a:xfrm>
                  <a:off x="6899019" y="4657609"/>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sp>
              <p:nvSpPr>
                <p:cNvPr id="110" name="文本框 109"/>
                <p:cNvSpPr txBox="1"/>
                <p:nvPr/>
              </p:nvSpPr>
              <p:spPr>
                <a:xfrm>
                  <a:off x="7207196"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111" name="文本框 110"/>
                <p:cNvSpPr txBox="1"/>
                <p:nvPr/>
              </p:nvSpPr>
              <p:spPr>
                <a:xfrm>
                  <a:off x="7521756"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2</a:t>
                  </a:r>
                  <a:endParaRPr lang="zh-CN" altLang="en-US" sz="1200" baseline="-25000" dirty="0" smtClean="0">
                    <a:solidFill>
                      <a:schemeClr val="tx1">
                        <a:lumMod val="75000"/>
                        <a:lumOff val="25000"/>
                      </a:schemeClr>
                    </a:solidFill>
                  </a:endParaRPr>
                </a:p>
              </p:txBody>
            </p:sp>
            <p:sp>
              <p:nvSpPr>
                <p:cNvPr id="112" name="文本框 111"/>
                <p:cNvSpPr txBox="1"/>
                <p:nvPr/>
              </p:nvSpPr>
              <p:spPr>
                <a:xfrm>
                  <a:off x="7799745"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3</a:t>
                  </a:r>
                  <a:endParaRPr lang="zh-CN" altLang="en-US" sz="1200" baseline="-25000" dirty="0" smtClean="0">
                    <a:solidFill>
                      <a:schemeClr val="tx1">
                        <a:lumMod val="75000"/>
                        <a:lumOff val="25000"/>
                      </a:schemeClr>
                    </a:solidFill>
                  </a:endParaRPr>
                </a:p>
              </p:txBody>
            </p:sp>
            <p:cxnSp>
              <p:nvCxnSpPr>
                <p:cNvPr id="113" name="直接连接符 112"/>
                <p:cNvCxnSpPr>
                  <a:stCxn id="100" idx="0"/>
                </p:cNvCxnSpPr>
                <p:nvPr/>
              </p:nvCxnSpPr>
              <p:spPr>
                <a:xfrm flipV="1">
                  <a:off x="7363114" y="3636818"/>
                  <a:ext cx="0" cy="32558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sp>
          <p:nvSpPr>
            <p:cNvPr id="115" name="文本框 114"/>
            <p:cNvSpPr txBox="1"/>
            <p:nvPr/>
          </p:nvSpPr>
          <p:spPr>
            <a:xfrm>
              <a:off x="6923548" y="2816076"/>
              <a:ext cx="312882" cy="332399"/>
            </a:xfrm>
            <a:prstGeom prst="rect">
              <a:avLst/>
            </a:prstGeom>
            <a:noFill/>
          </p:spPr>
          <p:txBody>
            <a:bodyPr wrap="square" lIns="0" tIns="0" rIns="0" bIns="0" rtlCol="0" anchor="ctr">
              <a:spAutoFit/>
            </a:bodyPr>
            <a:lstStyle/>
            <a:p>
              <a:pPr>
                <a:lnSpc>
                  <a:spcPct val="120000"/>
                </a:lnSpc>
              </a:pPr>
              <a:r>
                <a:rPr lang="en-US" altLang="zh-CN" sz="2000" dirty="0" smtClean="0">
                  <a:solidFill>
                    <a:schemeClr val="tx1">
                      <a:lumMod val="75000"/>
                      <a:lumOff val="25000"/>
                    </a:schemeClr>
                  </a:solidFill>
                </a:rPr>
                <a:t>C</a:t>
              </a:r>
              <a:r>
                <a:rPr lang="en-US" altLang="zh-CN" sz="2000" baseline="-25000" dirty="0" smtClean="0">
                  <a:solidFill>
                    <a:schemeClr val="tx1">
                      <a:lumMod val="75000"/>
                      <a:lumOff val="25000"/>
                    </a:schemeClr>
                  </a:solidFill>
                </a:rPr>
                <a:t>i</a:t>
              </a:r>
              <a:endParaRPr lang="zh-CN" altLang="en-US" sz="2000" baseline="-25000" dirty="0" smtClean="0">
                <a:solidFill>
                  <a:schemeClr val="tx1">
                    <a:lumMod val="75000"/>
                    <a:lumOff val="25000"/>
                  </a:schemeClr>
                </a:solidFill>
              </a:endParaRPr>
            </a:p>
          </p:txBody>
        </p:sp>
        <p:sp>
          <p:nvSpPr>
            <p:cNvPr id="116" name="文本框 115"/>
            <p:cNvSpPr txBox="1"/>
            <p:nvPr/>
          </p:nvSpPr>
          <p:spPr>
            <a:xfrm>
              <a:off x="8536782" y="2816076"/>
              <a:ext cx="312882" cy="332399"/>
            </a:xfrm>
            <a:prstGeom prst="rect">
              <a:avLst/>
            </a:prstGeom>
            <a:noFill/>
          </p:spPr>
          <p:txBody>
            <a:bodyPr wrap="square" lIns="0" tIns="0" rIns="0" bIns="0" rtlCol="0" anchor="ctr">
              <a:spAutoFit/>
            </a:bodyPr>
            <a:lstStyle/>
            <a:p>
              <a:pPr>
                <a:lnSpc>
                  <a:spcPct val="120000"/>
                </a:lnSpc>
              </a:pPr>
              <a:r>
                <a:rPr lang="en-US" altLang="zh-CN" sz="2000" dirty="0" smtClean="0">
                  <a:solidFill>
                    <a:schemeClr val="tx1">
                      <a:lumMod val="75000"/>
                      <a:lumOff val="25000"/>
                    </a:schemeClr>
                  </a:solidFill>
                </a:rPr>
                <a:t>S</a:t>
              </a:r>
              <a:r>
                <a:rPr lang="en-US" altLang="zh-CN" sz="2000" baseline="-25000" dirty="0" smtClean="0">
                  <a:solidFill>
                    <a:schemeClr val="tx1">
                      <a:lumMod val="75000"/>
                      <a:lumOff val="25000"/>
                    </a:schemeClr>
                  </a:solidFill>
                </a:rPr>
                <a:t>i</a:t>
              </a:r>
              <a:endParaRPr lang="zh-CN" altLang="en-US" sz="2000" baseline="-25000" dirty="0" smtClean="0">
                <a:solidFill>
                  <a:schemeClr val="tx1">
                    <a:lumMod val="75000"/>
                    <a:lumOff val="25000"/>
                  </a:schemeClr>
                </a:solidFill>
              </a:endParaRPr>
            </a:p>
          </p:txBody>
        </p:sp>
        <p:sp>
          <p:nvSpPr>
            <p:cNvPr id="135" name="矩形 134"/>
            <p:cNvSpPr/>
            <p:nvPr/>
          </p:nvSpPr>
          <p:spPr>
            <a:xfrm>
              <a:off x="6529495" y="4664604"/>
              <a:ext cx="284052" cy="307777"/>
            </a:xfrm>
            <a:prstGeom prst="rect">
              <a:avLst/>
            </a:prstGeom>
          </p:spPr>
          <p:txBody>
            <a:bodyPr wrap="none">
              <a:spAutoFit/>
            </a:bodyPr>
            <a:lstStyle/>
            <a:p>
              <a:r>
                <a:rPr lang="en-US" altLang="zh-CN" sz="1400" dirty="0">
                  <a:solidFill>
                    <a:schemeClr val="tx1">
                      <a:lumMod val="75000"/>
                      <a:lumOff val="25000"/>
                    </a:schemeClr>
                  </a:solidFill>
                </a:rPr>
                <a:t>0</a:t>
              </a:r>
              <a:endParaRPr lang="zh-CN" altLang="en-US" sz="1400" dirty="0"/>
            </a:p>
          </p:txBody>
        </p:sp>
        <p:sp>
          <p:nvSpPr>
            <p:cNvPr id="136" name="矩形 135"/>
            <p:cNvSpPr/>
            <p:nvPr/>
          </p:nvSpPr>
          <p:spPr>
            <a:xfrm>
              <a:off x="7416837" y="4658685"/>
              <a:ext cx="284052" cy="307777"/>
            </a:xfrm>
            <a:prstGeom prst="rect">
              <a:avLst/>
            </a:prstGeom>
          </p:spPr>
          <p:txBody>
            <a:bodyPr wrap="none">
              <a:spAutoFit/>
            </a:bodyPr>
            <a:lstStyle/>
            <a:p>
              <a:r>
                <a:rPr lang="en-US" altLang="zh-CN" sz="1400" dirty="0" smtClean="0">
                  <a:solidFill>
                    <a:schemeClr val="tx1">
                      <a:lumMod val="75000"/>
                      <a:lumOff val="25000"/>
                    </a:schemeClr>
                  </a:solidFill>
                </a:rPr>
                <a:t>1</a:t>
              </a:r>
              <a:endParaRPr lang="zh-CN" altLang="en-US" sz="1400" dirty="0"/>
            </a:p>
          </p:txBody>
        </p:sp>
        <p:cxnSp>
          <p:nvCxnSpPr>
            <p:cNvPr id="138" name="直接连接符 137"/>
            <p:cNvCxnSpPr/>
            <p:nvPr/>
          </p:nvCxnSpPr>
          <p:spPr>
            <a:xfrm>
              <a:off x="6984999" y="4727478"/>
              <a:ext cx="0" cy="53759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39" name="文本框 138"/>
            <p:cNvSpPr txBox="1"/>
            <p:nvPr/>
          </p:nvSpPr>
          <p:spPr>
            <a:xfrm>
              <a:off x="6876995" y="5260275"/>
              <a:ext cx="398949" cy="295466"/>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sp>
          <p:nvSpPr>
            <p:cNvPr id="142" name="椭圆 141"/>
            <p:cNvSpPr/>
            <p:nvPr/>
          </p:nvSpPr>
          <p:spPr>
            <a:xfrm>
              <a:off x="6955924" y="4916616"/>
              <a:ext cx="72000" cy="72000"/>
            </a:xfrm>
            <a:prstGeom prst="ellipse">
              <a:avLst/>
            </a:prstGeom>
            <a:solidFill>
              <a:schemeClr val="tx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p:cNvSpPr txBox="1"/>
            <p:nvPr/>
          </p:nvSpPr>
          <p:spPr>
            <a:xfrm>
              <a:off x="5721027" y="3539404"/>
              <a:ext cx="267486" cy="295466"/>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A</a:t>
              </a:r>
              <a:r>
                <a:rPr lang="en-US" altLang="zh-CN" sz="1600" baseline="-25000" dirty="0" smtClean="0">
                  <a:solidFill>
                    <a:schemeClr val="tx1">
                      <a:lumMod val="75000"/>
                      <a:lumOff val="25000"/>
                    </a:schemeClr>
                  </a:solidFill>
                </a:rPr>
                <a:t>i</a:t>
              </a:r>
              <a:endParaRPr lang="zh-CN" altLang="en-US" sz="1600" baseline="-25000" dirty="0" smtClean="0">
                <a:solidFill>
                  <a:schemeClr val="tx1">
                    <a:lumMod val="75000"/>
                    <a:lumOff val="25000"/>
                  </a:schemeClr>
                </a:solidFill>
              </a:endParaRPr>
            </a:p>
          </p:txBody>
        </p:sp>
        <p:sp>
          <p:nvSpPr>
            <p:cNvPr id="144" name="文本框 143"/>
            <p:cNvSpPr txBox="1"/>
            <p:nvPr/>
          </p:nvSpPr>
          <p:spPr>
            <a:xfrm>
              <a:off x="5721027" y="3825439"/>
              <a:ext cx="267486"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B</a:t>
              </a:r>
              <a:r>
                <a:rPr lang="en-US" altLang="zh-CN" sz="1600" baseline="-25000" dirty="0" smtClean="0">
                  <a:solidFill>
                    <a:schemeClr val="tx1">
                      <a:lumMod val="75000"/>
                      <a:lumOff val="25000"/>
                    </a:schemeClr>
                  </a:solidFill>
                </a:rPr>
                <a:t>i</a:t>
              </a:r>
              <a:endParaRPr lang="zh-CN" altLang="en-US" sz="1600" baseline="-25000" dirty="0" smtClean="0">
                <a:solidFill>
                  <a:schemeClr val="tx1">
                    <a:lumMod val="75000"/>
                    <a:lumOff val="25000"/>
                  </a:schemeClr>
                </a:solidFill>
              </a:endParaRPr>
            </a:p>
          </p:txBody>
        </p:sp>
        <p:cxnSp>
          <p:nvCxnSpPr>
            <p:cNvPr id="145" name="直接连接符 144"/>
            <p:cNvCxnSpPr/>
            <p:nvPr/>
          </p:nvCxnSpPr>
          <p:spPr>
            <a:xfrm>
              <a:off x="7275944" y="4719147"/>
              <a:ext cx="0" cy="230005"/>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nvGrpSpPr>
            <p:cNvPr id="149" name="组合 148"/>
            <p:cNvGrpSpPr/>
            <p:nvPr/>
          </p:nvGrpSpPr>
          <p:grpSpPr>
            <a:xfrm>
              <a:off x="6984998" y="4713099"/>
              <a:ext cx="2180773" cy="236053"/>
              <a:chOff x="6984999" y="4713099"/>
              <a:chExt cx="1018561" cy="236053"/>
            </a:xfrm>
          </p:grpSpPr>
          <p:cxnSp>
            <p:nvCxnSpPr>
              <p:cNvPr id="141" name="直接连接符 140"/>
              <p:cNvCxnSpPr/>
              <p:nvPr/>
            </p:nvCxnSpPr>
            <p:spPr>
              <a:xfrm>
                <a:off x="6984999" y="4949152"/>
                <a:ext cx="1018561"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8" name="直接连接符 147"/>
              <p:cNvCxnSpPr/>
              <p:nvPr/>
            </p:nvCxnSpPr>
            <p:spPr>
              <a:xfrm>
                <a:off x="8001194" y="4713099"/>
                <a:ext cx="0" cy="230005"/>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150" name="椭圆 149"/>
            <p:cNvSpPr/>
            <p:nvPr/>
          </p:nvSpPr>
          <p:spPr>
            <a:xfrm>
              <a:off x="7244399" y="4905729"/>
              <a:ext cx="72000" cy="72000"/>
            </a:xfrm>
            <a:prstGeom prst="ellipse">
              <a:avLst/>
            </a:prstGeom>
            <a:solidFill>
              <a:schemeClr val="tx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直接连接符 150"/>
            <p:cNvCxnSpPr/>
            <p:nvPr/>
          </p:nvCxnSpPr>
          <p:spPr>
            <a:xfrm>
              <a:off x="8287958" y="4706202"/>
              <a:ext cx="0" cy="230005"/>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52" name="椭圆 151"/>
            <p:cNvSpPr/>
            <p:nvPr/>
          </p:nvSpPr>
          <p:spPr>
            <a:xfrm>
              <a:off x="8257953" y="4924277"/>
              <a:ext cx="72000" cy="72000"/>
            </a:xfrm>
            <a:prstGeom prst="ellipse">
              <a:avLst/>
            </a:prstGeom>
            <a:solidFill>
              <a:schemeClr val="tx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8489681" y="4610705"/>
              <a:ext cx="190784" cy="190822"/>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000" dirty="0" smtClean="0"/>
                <a:t>1</a:t>
              </a:r>
              <a:endParaRPr lang="zh-CN" altLang="en-US" sz="1000" dirty="0"/>
            </a:p>
          </p:txBody>
        </p:sp>
        <p:cxnSp>
          <p:nvCxnSpPr>
            <p:cNvPr id="157" name="直接连接符 156"/>
            <p:cNvCxnSpPr/>
            <p:nvPr/>
          </p:nvCxnSpPr>
          <p:spPr>
            <a:xfrm flipV="1">
              <a:off x="8577045" y="4801527"/>
              <a:ext cx="0" cy="15875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58" name="椭圆 157"/>
            <p:cNvSpPr/>
            <p:nvPr/>
          </p:nvSpPr>
          <p:spPr>
            <a:xfrm>
              <a:off x="8547668" y="4532508"/>
              <a:ext cx="72000" cy="72000"/>
            </a:xfrm>
            <a:prstGeom prst="ellipse">
              <a:avLst/>
            </a:prstGeom>
            <a:solidFill>
              <a:schemeClr val="bg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2" name="直接连接符 161"/>
            <p:cNvCxnSpPr/>
            <p:nvPr/>
          </p:nvCxnSpPr>
          <p:spPr>
            <a:xfrm>
              <a:off x="8581278" y="4475349"/>
              <a:ext cx="29242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64" name="椭圆 163"/>
            <p:cNvSpPr/>
            <p:nvPr/>
          </p:nvSpPr>
          <p:spPr>
            <a:xfrm>
              <a:off x="8536782" y="4924277"/>
              <a:ext cx="72000" cy="72000"/>
            </a:xfrm>
            <a:prstGeom prst="ellipse">
              <a:avLst/>
            </a:prstGeom>
            <a:solidFill>
              <a:schemeClr val="tx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8541613" y="4431193"/>
              <a:ext cx="72000" cy="72000"/>
            </a:xfrm>
            <a:prstGeom prst="ellipse">
              <a:avLst/>
            </a:prstGeom>
            <a:solidFill>
              <a:schemeClr val="tx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a:off x="6235627" y="4651272"/>
              <a:ext cx="284052" cy="307777"/>
            </a:xfrm>
            <a:prstGeom prst="rect">
              <a:avLst/>
            </a:prstGeom>
          </p:spPr>
          <p:txBody>
            <a:bodyPr wrap="none">
              <a:spAutoFit/>
            </a:bodyPr>
            <a:lstStyle/>
            <a:p>
              <a:r>
                <a:rPr lang="en-US" altLang="zh-CN" sz="1400" dirty="0">
                  <a:solidFill>
                    <a:schemeClr val="tx1">
                      <a:lumMod val="75000"/>
                      <a:lumOff val="25000"/>
                    </a:schemeClr>
                  </a:solidFill>
                </a:rPr>
                <a:t>0</a:t>
              </a:r>
              <a:endParaRPr lang="zh-CN" altLang="en-US" sz="1400" dirty="0"/>
            </a:p>
          </p:txBody>
        </p:sp>
        <p:sp>
          <p:nvSpPr>
            <p:cNvPr id="167" name="矩形 166"/>
            <p:cNvSpPr/>
            <p:nvPr/>
          </p:nvSpPr>
          <p:spPr>
            <a:xfrm>
              <a:off x="7814723" y="4614269"/>
              <a:ext cx="284052" cy="307777"/>
            </a:xfrm>
            <a:prstGeom prst="rect">
              <a:avLst/>
            </a:prstGeom>
          </p:spPr>
          <p:txBody>
            <a:bodyPr wrap="none">
              <a:spAutoFit/>
            </a:bodyPr>
            <a:lstStyle/>
            <a:p>
              <a:r>
                <a:rPr lang="en-US" altLang="zh-CN" sz="1400" dirty="0">
                  <a:solidFill>
                    <a:schemeClr val="tx1">
                      <a:lumMod val="75000"/>
                      <a:lumOff val="25000"/>
                    </a:schemeClr>
                  </a:solidFill>
                </a:rPr>
                <a:t>0</a:t>
              </a:r>
              <a:endParaRPr lang="zh-CN" altLang="en-US" sz="1400" dirty="0"/>
            </a:p>
          </p:txBody>
        </p:sp>
      </p:grpSp>
      <p:graphicFrame>
        <p:nvGraphicFramePr>
          <p:cNvPr id="85" name="对象 9"/>
          <p:cNvGraphicFramePr>
            <a:graphicFrameLocks noGrp="1" noChangeAspect="1"/>
          </p:cNvGraphicFramePr>
          <p:nvPr>
            <p:extLst>
              <p:ext uri="{D42A27DB-BD31-4B8C-83A1-F6EECF244321}">
                <p14:modId xmlns:p14="http://schemas.microsoft.com/office/powerpoint/2010/main" val="1127198103"/>
              </p:ext>
            </p:extLst>
          </p:nvPr>
        </p:nvGraphicFramePr>
        <p:xfrm>
          <a:off x="7642089" y="143464"/>
          <a:ext cx="3496284" cy="2156266"/>
        </p:xfrm>
        <a:graphic>
          <a:graphicData uri="http://schemas.openxmlformats.org/presentationml/2006/ole">
            <mc:AlternateContent xmlns:mc="http://schemas.openxmlformats.org/markup-compatibility/2006">
              <mc:Choice xmlns:v="urn:schemas-microsoft-com:vml" Requires="v">
                <p:oleObj spid="_x0000_s138244" name="位图图像" r:id="rId4" imgW="3285714" imgH="2343477" progId="PBrush">
                  <p:embed/>
                </p:oleObj>
              </mc:Choice>
              <mc:Fallback>
                <p:oleObj name="位图图像" r:id="rId4" imgW="3285714" imgH="2343477" progId="PBrush">
                  <p:embed/>
                  <p:pic>
                    <p:nvPicPr>
                      <p:cNvPr id="16388" name="对象 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2089" y="143464"/>
                        <a:ext cx="3496284" cy="215626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1700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9.1.2 </a:t>
            </a:r>
            <a:r>
              <a:rPr lang="zh-CN" altLang="en-US" sz="2400" b="1" spc="300" dirty="0">
                <a:latin typeface="+mj-ea"/>
                <a:ea typeface="+mj-ea"/>
              </a:rPr>
              <a:t>组合逻辑电路的分析方法</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29"/>
          <p:cNvSpPr>
            <a:spLocks noChangeArrowheads="1"/>
          </p:cNvSpPr>
          <p:nvPr/>
        </p:nvSpPr>
        <p:spPr bwMode="auto">
          <a:xfrm>
            <a:off x="875874" y="1108074"/>
            <a:ext cx="87965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zh-CN" altLang="en-US" dirty="0">
                <a:solidFill>
                  <a:srgbClr val="000099"/>
                </a:solidFill>
                <a:latin typeface="+mn-ea"/>
                <a:ea typeface="+mn-ea"/>
              </a:rPr>
              <a:t>组合逻辑电路的</a:t>
            </a:r>
            <a:r>
              <a:rPr lang="zh-CN" altLang="en-US" dirty="0" smtClean="0">
                <a:solidFill>
                  <a:srgbClr val="000099"/>
                </a:solidFill>
                <a:latin typeface="+mn-ea"/>
                <a:ea typeface="+mn-ea"/>
              </a:rPr>
              <a:t>分析</a:t>
            </a:r>
            <a:r>
              <a:rPr lang="zh-CN" altLang="en-US" dirty="0">
                <a:solidFill>
                  <a:srgbClr val="000099"/>
                </a:solidFill>
                <a:latin typeface="+mn-ea"/>
                <a:ea typeface="+mn-ea"/>
              </a:rPr>
              <a:t>：</a:t>
            </a:r>
            <a:r>
              <a:rPr lang="zh-CN" altLang="en-US" dirty="0" smtClean="0">
                <a:solidFill>
                  <a:srgbClr val="000099"/>
                </a:solidFill>
                <a:latin typeface="+mn-ea"/>
                <a:ea typeface="+mn-ea"/>
              </a:rPr>
              <a:t>已知</a:t>
            </a:r>
            <a:r>
              <a:rPr lang="zh-CN" altLang="en-US" dirty="0">
                <a:solidFill>
                  <a:srgbClr val="000099"/>
                </a:solidFill>
                <a:latin typeface="+mn-ea"/>
                <a:ea typeface="+mn-ea"/>
              </a:rPr>
              <a:t>逻辑电路，确定电路的逻辑功能。</a:t>
            </a:r>
          </a:p>
        </p:txBody>
      </p:sp>
      <p:sp>
        <p:nvSpPr>
          <p:cNvPr id="6" name="Rectangle 25"/>
          <p:cNvSpPr>
            <a:spLocks noChangeArrowheads="1"/>
          </p:cNvSpPr>
          <p:nvPr/>
        </p:nvSpPr>
        <p:spPr bwMode="auto">
          <a:xfrm>
            <a:off x="1863968" y="1884297"/>
            <a:ext cx="7200901"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lnSpc>
                <a:spcPct val="130000"/>
              </a:lnSpc>
            </a:pPr>
            <a:r>
              <a:rPr lang="zh-CN" altLang="en-US" sz="2000" dirty="0">
                <a:solidFill>
                  <a:srgbClr val="000099"/>
                </a:solidFill>
                <a:latin typeface="+mn-ea"/>
                <a:ea typeface="+mn-ea"/>
              </a:rPr>
              <a:t>（</a:t>
            </a:r>
            <a:r>
              <a:rPr lang="en-US" altLang="zh-CN" sz="2000" dirty="0">
                <a:solidFill>
                  <a:srgbClr val="000099"/>
                </a:solidFill>
                <a:latin typeface="+mn-ea"/>
                <a:ea typeface="+mn-ea"/>
              </a:rPr>
              <a:t>1</a:t>
            </a:r>
            <a:r>
              <a:rPr lang="zh-CN" altLang="en-US" sz="2000" dirty="0">
                <a:solidFill>
                  <a:srgbClr val="000099"/>
                </a:solidFill>
                <a:latin typeface="+mn-ea"/>
                <a:ea typeface="+mn-ea"/>
              </a:rPr>
              <a:t>）根据给定逻辑电路图，写出逻辑函数表达式； </a:t>
            </a:r>
          </a:p>
          <a:p>
            <a:pPr eaLnBrk="1" hangingPunct="1">
              <a:lnSpc>
                <a:spcPct val="130000"/>
              </a:lnSpc>
            </a:pPr>
            <a:r>
              <a:rPr lang="zh-CN" altLang="en-US" sz="2000" dirty="0">
                <a:solidFill>
                  <a:srgbClr val="000099"/>
                </a:solidFill>
                <a:latin typeface="+mn-ea"/>
                <a:ea typeface="+mn-ea"/>
              </a:rPr>
              <a:t>（</a:t>
            </a:r>
            <a:r>
              <a:rPr lang="en-US" altLang="zh-CN" sz="2000" dirty="0">
                <a:solidFill>
                  <a:srgbClr val="000099"/>
                </a:solidFill>
                <a:latin typeface="+mn-ea"/>
                <a:ea typeface="+mn-ea"/>
              </a:rPr>
              <a:t>2</a:t>
            </a:r>
            <a:r>
              <a:rPr lang="zh-CN" altLang="en-US" sz="2000" dirty="0">
                <a:solidFill>
                  <a:srgbClr val="000099"/>
                </a:solidFill>
                <a:latin typeface="+mn-ea"/>
                <a:ea typeface="+mn-ea"/>
              </a:rPr>
              <a:t>）化简逻辑函数表达式；</a:t>
            </a:r>
          </a:p>
          <a:p>
            <a:pPr eaLnBrk="1" hangingPunct="1">
              <a:lnSpc>
                <a:spcPct val="130000"/>
              </a:lnSpc>
            </a:pPr>
            <a:r>
              <a:rPr lang="zh-CN" altLang="en-US" sz="2000" dirty="0">
                <a:solidFill>
                  <a:srgbClr val="000099"/>
                </a:solidFill>
                <a:latin typeface="+mn-ea"/>
                <a:ea typeface="+mn-ea"/>
              </a:rPr>
              <a:t>（</a:t>
            </a:r>
            <a:r>
              <a:rPr lang="en-US" altLang="zh-CN" sz="2000" dirty="0">
                <a:solidFill>
                  <a:srgbClr val="000099"/>
                </a:solidFill>
                <a:latin typeface="+mn-ea"/>
                <a:ea typeface="+mn-ea"/>
              </a:rPr>
              <a:t>3</a:t>
            </a:r>
            <a:r>
              <a:rPr lang="zh-CN" altLang="en-US" sz="2000" dirty="0">
                <a:solidFill>
                  <a:srgbClr val="000099"/>
                </a:solidFill>
                <a:latin typeface="+mn-ea"/>
                <a:ea typeface="+mn-ea"/>
              </a:rPr>
              <a:t>）根据最简逻辑表达式列真值表；</a:t>
            </a:r>
          </a:p>
          <a:p>
            <a:pPr eaLnBrk="1" hangingPunct="1">
              <a:lnSpc>
                <a:spcPct val="130000"/>
              </a:lnSpc>
            </a:pPr>
            <a:r>
              <a:rPr lang="zh-CN" altLang="en-US" sz="2000" dirty="0">
                <a:solidFill>
                  <a:srgbClr val="000099"/>
                </a:solidFill>
                <a:latin typeface="+mn-ea"/>
                <a:ea typeface="+mn-ea"/>
              </a:rPr>
              <a:t>（</a:t>
            </a:r>
            <a:r>
              <a:rPr lang="en-US" altLang="zh-CN" sz="2000" dirty="0">
                <a:solidFill>
                  <a:srgbClr val="000099"/>
                </a:solidFill>
                <a:latin typeface="+mn-ea"/>
                <a:ea typeface="+mn-ea"/>
              </a:rPr>
              <a:t>4</a:t>
            </a:r>
            <a:r>
              <a:rPr lang="zh-CN" altLang="en-US" sz="2000" dirty="0">
                <a:solidFill>
                  <a:srgbClr val="000099"/>
                </a:solidFill>
                <a:latin typeface="+mn-ea"/>
                <a:ea typeface="+mn-ea"/>
              </a:rPr>
              <a:t>）观察真值表中输出与输入的关系，描述电路逻辑功能。</a:t>
            </a:r>
          </a:p>
        </p:txBody>
      </p:sp>
      <p:pic>
        <p:nvPicPr>
          <p:cNvPr id="10" name="图片 9"/>
          <p:cNvPicPr>
            <a:picLocks noChangeAspect="1"/>
          </p:cNvPicPr>
          <p:nvPr/>
        </p:nvPicPr>
        <p:blipFill>
          <a:blip r:embed="rId3"/>
          <a:stretch>
            <a:fillRect/>
          </a:stretch>
        </p:blipFill>
        <p:spPr>
          <a:xfrm>
            <a:off x="2450550" y="3970757"/>
            <a:ext cx="5647228" cy="2187365"/>
          </a:xfrm>
          <a:prstGeom prst="rect">
            <a:avLst/>
          </a:prstGeom>
        </p:spPr>
      </p:pic>
    </p:spTree>
    <p:extLst>
      <p:ext uri="{BB962C8B-B14F-4D97-AF65-F5344CB8AC3E}">
        <p14:creationId xmlns:p14="http://schemas.microsoft.com/office/powerpoint/2010/main" val="4273233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9.3.1 </a:t>
            </a:r>
            <a:r>
              <a:rPr lang="zh-CN" altLang="en-US" sz="2400" b="1" spc="300" dirty="0">
                <a:latin typeface="+mj-ea"/>
                <a:ea typeface="+mj-ea"/>
              </a:rPr>
              <a:t>数据选择器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Rectangle 3"/>
          <p:cNvSpPr>
            <a:spLocks noChangeArrowheads="1"/>
          </p:cNvSpPr>
          <p:nvPr/>
        </p:nvSpPr>
        <p:spPr bwMode="auto">
          <a:xfrm>
            <a:off x="875874" y="1313833"/>
            <a:ext cx="42168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例</a:t>
            </a:r>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用</a:t>
            </a:r>
            <a:r>
              <a:rPr lang="en-US" altLang="zh-CN" b="1" dirty="0" smtClean="0">
                <a:solidFill>
                  <a:srgbClr val="0000CC"/>
                </a:solidFill>
                <a:latin typeface="Verdana" panose="020B0604030504040204" pitchFamily="34" charset="0"/>
              </a:rPr>
              <a:t>74153</a:t>
            </a:r>
            <a:r>
              <a:rPr lang="zh-CN" altLang="en-US" b="1" dirty="0" smtClean="0">
                <a:solidFill>
                  <a:srgbClr val="0000CC"/>
                </a:solidFill>
                <a:latin typeface="Verdana" panose="020B0604030504040204" pitchFamily="34" charset="0"/>
              </a:rPr>
              <a:t>实现</a:t>
            </a:r>
            <a:r>
              <a:rPr lang="zh-CN" altLang="en-US" b="1" dirty="0">
                <a:solidFill>
                  <a:srgbClr val="0000CC"/>
                </a:solidFill>
                <a:latin typeface="Verdana" panose="020B0604030504040204" pitchFamily="34" charset="0"/>
              </a:rPr>
              <a:t>全加器。</a:t>
            </a:r>
          </a:p>
        </p:txBody>
      </p:sp>
      <p:graphicFrame>
        <p:nvGraphicFramePr>
          <p:cNvPr id="71" name="Group 9"/>
          <p:cNvGraphicFramePr>
            <a:graphicFrameLocks noGrp="1"/>
          </p:cNvGraphicFramePr>
          <p:nvPr>
            <p:extLst>
              <p:ext uri="{D42A27DB-BD31-4B8C-83A1-F6EECF244321}">
                <p14:modId xmlns:p14="http://schemas.microsoft.com/office/powerpoint/2010/main" val="902076490"/>
              </p:ext>
            </p:extLst>
          </p:nvPr>
        </p:nvGraphicFramePr>
        <p:xfrm>
          <a:off x="1305739" y="2399388"/>
          <a:ext cx="2830512" cy="3092452"/>
        </p:xfrm>
        <a:graphic>
          <a:graphicData uri="http://schemas.openxmlformats.org/drawingml/2006/table">
            <a:tbl>
              <a:tblPr/>
              <a:tblGrid>
                <a:gridCol w="549275">
                  <a:extLst>
                    <a:ext uri="{9D8B030D-6E8A-4147-A177-3AD203B41FA5}">
                      <a16:colId xmlns:a16="http://schemas.microsoft.com/office/drawing/2014/main" val="20000"/>
                    </a:ext>
                  </a:extLst>
                </a:gridCol>
                <a:gridCol w="547687">
                  <a:extLst>
                    <a:ext uri="{9D8B030D-6E8A-4147-A177-3AD203B41FA5}">
                      <a16:colId xmlns:a16="http://schemas.microsoft.com/office/drawing/2014/main" val="20001"/>
                    </a:ext>
                  </a:extLst>
                </a:gridCol>
                <a:gridCol w="54610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tblGrid>
              <a:tr h="342900">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A</a:t>
                      </a:r>
                      <a:r>
                        <a:rPr kumimoji="0" lang="en-US" altLang="zh-CN" sz="1500" b="1" i="0" u="none" strike="noStrike" cap="none" normalizeH="0" baseline="-30000" dirty="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B</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C</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S</a:t>
                      </a:r>
                      <a:r>
                        <a:rPr kumimoji="0" lang="en-US" altLang="zh-CN" sz="1500" b="1" i="0" u="none" strike="noStrike" cap="none" normalizeH="0" baseline="-30000" smtClean="0">
                          <a:ln>
                            <a:noFill/>
                          </a:ln>
                          <a:solidFill>
                            <a:srgbClr val="800000"/>
                          </a:solidFill>
                          <a:effectLst/>
                          <a:latin typeface="Times New Roman" pitchFamily="18" charset="0"/>
                          <a:ea typeface="楷体_GB2312" pitchFamily="49" charset="-122"/>
                          <a:cs typeface="Times New Roman" pitchFamily="18" charset="0"/>
                        </a:rPr>
                        <a:t>i</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1"/>
                  </a:ext>
                </a:extLst>
              </a:tr>
              <a:tr h="342900">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6"/>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2"/>
                  </a:ext>
                </a:extLst>
              </a:tr>
              <a:tr h="344488">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3"/>
                  </a:ext>
                </a:extLst>
              </a:tr>
              <a:tr h="342900">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4"/>
                  </a:ext>
                </a:extLst>
              </a:tr>
              <a:tr h="344488">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5"/>
                  </a:ext>
                </a:extLst>
              </a:tr>
              <a:tr h="342900">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6"/>
                  </a:ext>
                </a:extLst>
              </a:tr>
              <a:tr h="344488">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rowSpan="2">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0</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7"/>
                  </a:ext>
                </a:extLst>
              </a:tr>
              <a:tr h="342900">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vMerge="1">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1pPr>
                      <a:lvl2pPr algn="l">
                        <a:spcBef>
                          <a:spcPct val="20000"/>
                        </a:spcBef>
                        <a:buClr>
                          <a:schemeClr val="accent2"/>
                        </a:buClr>
                        <a:buFont typeface="Wingdings" pitchFamily="2" charset="2"/>
                        <a:defRPr sz="2600" b="1">
                          <a:solidFill>
                            <a:schemeClr val="tx1"/>
                          </a:solidFill>
                          <a:latin typeface="Arial Narrow" pitchFamily="34" charset="0"/>
                          <a:ea typeface="楷体_GB2312" pitchFamily="49" charset="-122"/>
                        </a:defRPr>
                      </a:lvl2pPr>
                      <a:lvl3pPr algn="l">
                        <a:spcBef>
                          <a:spcPct val="20000"/>
                        </a:spcBef>
                        <a:buClr>
                          <a:schemeClr val="accent2"/>
                        </a:buClr>
                        <a:buFont typeface="Wingdings" pitchFamily="2" charset="2"/>
                        <a:defRPr sz="2400" b="1">
                          <a:solidFill>
                            <a:schemeClr val="tx1"/>
                          </a:solidFill>
                          <a:latin typeface="Arial Narrow" pitchFamily="34" charset="0"/>
                          <a:ea typeface="楷体_GB2312" pitchFamily="49" charset="-122"/>
                        </a:defRPr>
                      </a:lvl3pPr>
                      <a:lvl4pPr algn="l">
                        <a:spcBef>
                          <a:spcPct val="20000"/>
                        </a:spcBef>
                        <a:buClr>
                          <a:schemeClr val="accent2"/>
                        </a:buClr>
                        <a:buFont typeface="Wingdings" pitchFamily="2" charset="2"/>
                        <a:defRPr sz="2000" b="1">
                          <a:solidFill>
                            <a:schemeClr val="tx1"/>
                          </a:solidFill>
                          <a:latin typeface="Arial Narrow" pitchFamily="34" charset="0"/>
                          <a:ea typeface="楷体_GB2312" pitchFamily="49" charset="-122"/>
                        </a:defRPr>
                      </a:lvl4pPr>
                      <a:lvl5pPr algn="l">
                        <a:spcBef>
                          <a:spcPct val="25000"/>
                        </a:spcBef>
                        <a:buClr>
                          <a:schemeClr val="accent2"/>
                        </a:buClr>
                        <a:buFont typeface="Wingdings" pitchFamily="2" charset="2"/>
                        <a:defRPr sz="2000" b="1">
                          <a:solidFill>
                            <a:schemeClr val="tx1"/>
                          </a:solidFill>
                          <a:latin typeface="Arial Narrow" pitchFamily="34" charset="0"/>
                          <a:ea typeface="楷体_GB2312" pitchFamily="49" charset="-122"/>
                        </a:defRPr>
                      </a:lvl5pPr>
                      <a:lvl6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6pPr>
                      <a:lvl7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7pPr>
                      <a:lvl8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8pPr>
                      <a:lvl9pPr fontAlgn="base">
                        <a:spcBef>
                          <a:spcPct val="25000"/>
                        </a:spcBef>
                        <a:spcAft>
                          <a:spcPct val="0"/>
                        </a:spcAft>
                        <a:buClr>
                          <a:schemeClr val="accent2"/>
                        </a:buClr>
                        <a:buFont typeface="Wingdings" pitchFamily="2" charset="2"/>
                        <a:defRPr sz="2000" b="1">
                          <a:solidFill>
                            <a:schemeClr val="tx1"/>
                          </a:solidFill>
                          <a:latin typeface="Arial Narrow"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1" i="0" u="none" strike="noStrike" cap="none" normalizeH="0" baseline="0" dirty="0" smtClean="0">
                          <a:ln>
                            <a:noFill/>
                          </a:ln>
                          <a:solidFill>
                            <a:srgbClr val="800000"/>
                          </a:solidFill>
                          <a:effectLst/>
                          <a:latin typeface="Times New Roman" pitchFamily="18" charset="0"/>
                          <a:ea typeface="楷体_GB2312" pitchFamily="49" charset="-122"/>
                          <a:cs typeface="Times New Roman" pitchFamily="18" charset="0"/>
                        </a:rPr>
                        <a:t>1</a:t>
                      </a:r>
                      <a:endParaRPr kumimoji="0" lang="en-US" altLang="zh-CN" sz="1500" b="1" i="0" u="none" strike="noStrike" cap="none" normalizeH="0" baseline="0" dirty="0" smtClean="0">
                        <a:ln>
                          <a:noFill/>
                        </a:ln>
                        <a:solidFill>
                          <a:srgbClr val="800000"/>
                        </a:solidFill>
                        <a:effectLst/>
                        <a:latin typeface="Arial" pitchFamily="34" charset="0"/>
                        <a:ea typeface="楷体_GB2312"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3FDFC"/>
                    </a:solidFill>
                  </a:tcPr>
                </a:tc>
                <a:extLst>
                  <a:ext uri="{0D108BD9-81ED-4DB2-BD59-A6C34878D82A}">
                    <a16:rowId xmlns:a16="http://schemas.microsoft.com/office/drawing/2014/main" val="10008"/>
                  </a:ext>
                </a:extLst>
              </a:tr>
            </a:tbl>
          </a:graphicData>
        </a:graphic>
      </p:graphicFrame>
      <p:grpSp>
        <p:nvGrpSpPr>
          <p:cNvPr id="169" name="组合 168"/>
          <p:cNvGrpSpPr/>
          <p:nvPr/>
        </p:nvGrpSpPr>
        <p:grpSpPr>
          <a:xfrm>
            <a:off x="4132348" y="2750247"/>
            <a:ext cx="1177146" cy="2678555"/>
            <a:chOff x="3805775" y="2854800"/>
            <a:chExt cx="1177146" cy="2678555"/>
          </a:xfrm>
        </p:grpSpPr>
        <p:sp>
          <p:nvSpPr>
            <p:cNvPr id="117" name="文本框 116"/>
            <p:cNvSpPr txBox="1"/>
            <p:nvPr/>
          </p:nvSpPr>
          <p:spPr>
            <a:xfrm>
              <a:off x="3919044" y="2870604"/>
              <a:ext cx="704196"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1D</a:t>
              </a:r>
              <a:r>
                <a:rPr lang="en-US" altLang="zh-CN" sz="1600" baseline="-25000" dirty="0" smtClean="0">
                  <a:solidFill>
                    <a:schemeClr val="tx1">
                      <a:lumMod val="75000"/>
                      <a:lumOff val="25000"/>
                    </a:schemeClr>
                  </a:solidFill>
                </a:rPr>
                <a:t>0</a:t>
              </a:r>
              <a:r>
                <a:rPr lang="en-US" altLang="zh-CN" sz="1600" dirty="0" smtClean="0">
                  <a:solidFill>
                    <a:schemeClr val="tx1">
                      <a:lumMod val="75000"/>
                      <a:lumOff val="25000"/>
                    </a:schemeClr>
                  </a:solidFill>
                </a:rPr>
                <a:t>=0</a:t>
              </a:r>
              <a:endParaRPr lang="zh-CN" altLang="en-US" sz="1600" baseline="-25000" dirty="0" smtClean="0">
                <a:solidFill>
                  <a:schemeClr val="tx1">
                    <a:lumMod val="75000"/>
                    <a:lumOff val="25000"/>
                  </a:schemeClr>
                </a:solidFill>
              </a:endParaRPr>
            </a:p>
          </p:txBody>
        </p:sp>
        <p:sp>
          <p:nvSpPr>
            <p:cNvPr id="118" name="文本框 117"/>
            <p:cNvSpPr txBox="1"/>
            <p:nvPr/>
          </p:nvSpPr>
          <p:spPr>
            <a:xfrm>
              <a:off x="3932526" y="3187372"/>
              <a:ext cx="1050395"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2D</a:t>
              </a:r>
              <a:r>
                <a:rPr lang="en-US" altLang="zh-CN" sz="1600" baseline="-25000" dirty="0" smtClean="0">
                  <a:solidFill>
                    <a:schemeClr val="tx1">
                      <a:lumMod val="75000"/>
                      <a:lumOff val="25000"/>
                    </a:schemeClr>
                  </a:solidFill>
                </a:rPr>
                <a:t>0</a:t>
              </a: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sp>
          <p:nvSpPr>
            <p:cNvPr id="119" name="文本框 118"/>
            <p:cNvSpPr txBox="1"/>
            <p:nvPr/>
          </p:nvSpPr>
          <p:spPr>
            <a:xfrm>
              <a:off x="3899566" y="3598762"/>
              <a:ext cx="977234" cy="295466"/>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1D</a:t>
              </a:r>
              <a:r>
                <a:rPr lang="en-US" altLang="zh-CN" sz="1600" baseline="-25000" dirty="0" smtClean="0">
                  <a:solidFill>
                    <a:schemeClr val="tx1">
                      <a:lumMod val="75000"/>
                      <a:lumOff val="25000"/>
                    </a:schemeClr>
                  </a:solidFill>
                </a:rPr>
                <a:t>1</a:t>
              </a:r>
              <a:r>
                <a:rPr lang="en-US" altLang="zh-CN" sz="1600" dirty="0" smtClean="0">
                  <a:solidFill>
                    <a:schemeClr val="tx1">
                      <a:lumMod val="75000"/>
                      <a:lumOff val="25000"/>
                    </a:schemeClr>
                  </a:solidFill>
                </a:rPr>
                <a:t>=</a:t>
              </a:r>
              <a:r>
                <a:rPr lang="en-US" altLang="zh-CN" sz="1600" dirty="0">
                  <a:solidFill>
                    <a:schemeClr val="tx1">
                      <a:lumMod val="75000"/>
                      <a:lumOff val="25000"/>
                    </a:schemeClr>
                  </a:solidFill>
                </a:rPr>
                <a:t>C</a:t>
              </a:r>
              <a:r>
                <a:rPr lang="en-US" altLang="zh-CN" sz="1600" baseline="-25000" dirty="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sp>
          <p:nvSpPr>
            <p:cNvPr id="120" name="文本框 119"/>
            <p:cNvSpPr txBox="1"/>
            <p:nvPr/>
          </p:nvSpPr>
          <p:spPr>
            <a:xfrm>
              <a:off x="3913048" y="3915269"/>
              <a:ext cx="1050395"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2D</a:t>
              </a:r>
              <a:r>
                <a:rPr lang="en-US" altLang="zh-CN" sz="1600" baseline="-25000" dirty="0" smtClean="0">
                  <a:solidFill>
                    <a:schemeClr val="tx1">
                      <a:lumMod val="75000"/>
                      <a:lumOff val="25000"/>
                    </a:schemeClr>
                  </a:solidFill>
                </a:rPr>
                <a:t>1</a:t>
              </a: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cxnSp>
          <p:nvCxnSpPr>
            <p:cNvPr id="122" name="直接连接符 121"/>
            <p:cNvCxnSpPr/>
            <p:nvPr/>
          </p:nvCxnSpPr>
          <p:spPr>
            <a:xfrm>
              <a:off x="4375903" y="3970685"/>
              <a:ext cx="286154"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133" name="组合 132"/>
            <p:cNvGrpSpPr/>
            <p:nvPr/>
          </p:nvGrpSpPr>
          <p:grpSpPr>
            <a:xfrm>
              <a:off x="3886084" y="4347347"/>
              <a:ext cx="1063877" cy="536558"/>
              <a:chOff x="3886084" y="4347347"/>
              <a:chExt cx="1063877" cy="536558"/>
            </a:xfrm>
          </p:grpSpPr>
          <p:sp>
            <p:nvSpPr>
              <p:cNvPr id="123" name="文本框 122"/>
              <p:cNvSpPr txBox="1"/>
              <p:nvPr/>
            </p:nvSpPr>
            <p:spPr>
              <a:xfrm>
                <a:off x="3886084" y="4347347"/>
                <a:ext cx="977234"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1D</a:t>
                </a:r>
                <a:r>
                  <a:rPr lang="en-US" altLang="zh-CN" sz="1600" baseline="-25000" dirty="0" smtClean="0">
                    <a:solidFill>
                      <a:schemeClr val="tx1">
                        <a:lumMod val="75000"/>
                        <a:lumOff val="25000"/>
                      </a:schemeClr>
                    </a:solidFill>
                  </a:rPr>
                  <a:t>2</a:t>
                </a: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sp>
            <p:nvSpPr>
              <p:cNvPr id="124" name="文本框 123"/>
              <p:cNvSpPr txBox="1"/>
              <p:nvPr/>
            </p:nvSpPr>
            <p:spPr>
              <a:xfrm>
                <a:off x="3899566" y="4615626"/>
                <a:ext cx="1050395"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2D</a:t>
                </a:r>
                <a:r>
                  <a:rPr lang="en-US" altLang="zh-CN" sz="1600" baseline="-25000" dirty="0" smtClean="0">
                    <a:solidFill>
                      <a:schemeClr val="tx1">
                        <a:lumMod val="75000"/>
                        <a:lumOff val="25000"/>
                      </a:schemeClr>
                    </a:solidFill>
                  </a:rPr>
                  <a:t>2</a:t>
                </a: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cxnSp>
            <p:nvCxnSpPr>
              <p:cNvPr id="125" name="直接连接符 124"/>
              <p:cNvCxnSpPr/>
              <p:nvPr/>
            </p:nvCxnSpPr>
            <p:spPr>
              <a:xfrm>
                <a:off x="4362421" y="4671042"/>
                <a:ext cx="286154"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sp>
          <p:nvSpPr>
            <p:cNvPr id="126" name="文本框 125"/>
            <p:cNvSpPr txBox="1"/>
            <p:nvPr/>
          </p:nvSpPr>
          <p:spPr>
            <a:xfrm>
              <a:off x="3899566" y="4996797"/>
              <a:ext cx="977234"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1D</a:t>
              </a:r>
              <a:r>
                <a:rPr lang="en-US" altLang="zh-CN" sz="1600" baseline="-25000" dirty="0" smtClean="0">
                  <a:solidFill>
                    <a:schemeClr val="tx1">
                      <a:lumMod val="75000"/>
                      <a:lumOff val="25000"/>
                    </a:schemeClr>
                  </a:solidFill>
                </a:rPr>
                <a:t>3</a:t>
              </a:r>
              <a:r>
                <a:rPr lang="en-US" altLang="zh-CN" sz="1600" dirty="0" smtClean="0">
                  <a:solidFill>
                    <a:schemeClr val="tx1">
                      <a:lumMod val="75000"/>
                      <a:lumOff val="25000"/>
                    </a:schemeClr>
                  </a:solidFill>
                </a:rPr>
                <a:t>=1</a:t>
              </a:r>
              <a:endParaRPr lang="zh-CN" altLang="en-US" sz="1600" baseline="-25000" dirty="0" smtClean="0">
                <a:solidFill>
                  <a:schemeClr val="tx1">
                    <a:lumMod val="75000"/>
                    <a:lumOff val="25000"/>
                  </a:schemeClr>
                </a:solidFill>
              </a:endParaRPr>
            </a:p>
          </p:txBody>
        </p:sp>
        <p:sp>
          <p:nvSpPr>
            <p:cNvPr id="127" name="文本框 126"/>
            <p:cNvSpPr txBox="1"/>
            <p:nvPr/>
          </p:nvSpPr>
          <p:spPr>
            <a:xfrm>
              <a:off x="3913048" y="5265076"/>
              <a:ext cx="1050395"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2D</a:t>
              </a:r>
              <a:r>
                <a:rPr lang="en-US" altLang="zh-CN" sz="1600" baseline="-25000" dirty="0" smtClean="0">
                  <a:solidFill>
                    <a:schemeClr val="tx1">
                      <a:lumMod val="75000"/>
                      <a:lumOff val="25000"/>
                    </a:schemeClr>
                  </a:solidFill>
                </a:rPr>
                <a:t>3</a:t>
              </a: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cxnSp>
          <p:nvCxnSpPr>
            <p:cNvPr id="130" name="直接连接符 129"/>
            <p:cNvCxnSpPr/>
            <p:nvPr/>
          </p:nvCxnSpPr>
          <p:spPr>
            <a:xfrm>
              <a:off x="3809678" y="3532909"/>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31" name="直接连接符 130"/>
            <p:cNvCxnSpPr/>
            <p:nvPr/>
          </p:nvCxnSpPr>
          <p:spPr>
            <a:xfrm>
              <a:off x="3805775" y="4210889"/>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32" name="直接连接符 131"/>
            <p:cNvCxnSpPr/>
            <p:nvPr/>
          </p:nvCxnSpPr>
          <p:spPr>
            <a:xfrm>
              <a:off x="3805775" y="4911467"/>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cxnSp>
          <p:nvCxnSpPr>
            <p:cNvPr id="134" name="直接连接符 133"/>
            <p:cNvCxnSpPr/>
            <p:nvPr/>
          </p:nvCxnSpPr>
          <p:spPr>
            <a:xfrm>
              <a:off x="3805775" y="2854800"/>
              <a:ext cx="921649" cy="0"/>
            </a:xfrm>
            <a:prstGeom prst="line">
              <a:avLst/>
            </a:prstGeom>
            <a:ln w="19050">
              <a:solidFill>
                <a:srgbClr val="FF0000"/>
              </a:solidFill>
              <a:prstDash val="sysDash"/>
            </a:ln>
          </p:spPr>
          <p:style>
            <a:lnRef idx="1">
              <a:schemeClr val="accent3"/>
            </a:lnRef>
            <a:fillRef idx="0">
              <a:schemeClr val="accent3"/>
            </a:fillRef>
            <a:effectRef idx="0">
              <a:schemeClr val="accent3"/>
            </a:effectRef>
            <a:fontRef idx="minor">
              <a:schemeClr val="tx1"/>
            </a:fontRef>
          </p:style>
        </p:cxnSp>
      </p:grpSp>
      <p:grpSp>
        <p:nvGrpSpPr>
          <p:cNvPr id="168" name="组合 167"/>
          <p:cNvGrpSpPr/>
          <p:nvPr/>
        </p:nvGrpSpPr>
        <p:grpSpPr>
          <a:xfrm>
            <a:off x="5848539" y="1775498"/>
            <a:ext cx="5548795" cy="4464202"/>
            <a:chOff x="5771370" y="2816076"/>
            <a:chExt cx="3666138" cy="2631853"/>
          </a:xfrm>
        </p:grpSpPr>
        <p:grpSp>
          <p:nvGrpSpPr>
            <p:cNvPr id="114" name="组合 113"/>
            <p:cNvGrpSpPr/>
            <p:nvPr/>
          </p:nvGrpSpPr>
          <p:grpSpPr>
            <a:xfrm>
              <a:off x="5897418" y="3120351"/>
              <a:ext cx="3540090" cy="1607127"/>
              <a:chOff x="6227618" y="3636818"/>
              <a:chExt cx="3540090" cy="1607127"/>
            </a:xfrm>
          </p:grpSpPr>
          <p:grpSp>
            <p:nvGrpSpPr>
              <p:cNvPr id="98" name="组合 97"/>
              <p:cNvGrpSpPr/>
              <p:nvPr/>
            </p:nvGrpSpPr>
            <p:grpSpPr>
              <a:xfrm>
                <a:off x="6565900" y="3636818"/>
                <a:ext cx="1608281" cy="1607127"/>
                <a:chOff x="6565900" y="3636818"/>
                <a:chExt cx="1608281" cy="1607127"/>
              </a:xfrm>
            </p:grpSpPr>
            <p:sp>
              <p:nvSpPr>
                <p:cNvPr id="73" name="矩形 72"/>
                <p:cNvSpPr/>
                <p:nvPr/>
              </p:nvSpPr>
              <p:spPr>
                <a:xfrm>
                  <a:off x="6565900" y="3962400"/>
                  <a:ext cx="1594427" cy="901699"/>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p:nvPr/>
              </p:nvCxnSpPr>
              <p:spPr>
                <a:xfrm>
                  <a:off x="702425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6" name="直接连接符 75"/>
                <p:cNvCxnSpPr/>
                <p:nvPr/>
              </p:nvCxnSpPr>
              <p:spPr>
                <a:xfrm>
                  <a:off x="7315199"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7" name="直接连接符 76"/>
                <p:cNvCxnSpPr/>
                <p:nvPr/>
              </p:nvCxnSpPr>
              <p:spPr>
                <a:xfrm>
                  <a:off x="760614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8" name="直接连接符 77"/>
                <p:cNvCxnSpPr/>
                <p:nvPr/>
              </p:nvCxnSpPr>
              <p:spPr>
                <a:xfrm>
                  <a:off x="7897088"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9" name="直接连接符 78"/>
                <p:cNvCxnSpPr/>
                <p:nvPr/>
              </p:nvCxnSpPr>
              <p:spPr>
                <a:xfrm>
                  <a:off x="6740233" y="4897580"/>
                  <a:ext cx="0" cy="33943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80" name="椭圆 79"/>
                <p:cNvSpPr/>
                <p:nvPr/>
              </p:nvSpPr>
              <p:spPr>
                <a:xfrm>
                  <a:off x="6694849" y="4862945"/>
                  <a:ext cx="100800" cy="100800"/>
                </a:xfrm>
                <a:prstGeom prst="ellipse">
                  <a:avLst/>
                </a:prstGeom>
                <a:solidFill>
                  <a:schemeClr val="bg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7242464" y="4031091"/>
                  <a:ext cx="312882" cy="138392"/>
                </a:xfrm>
                <a:prstGeom prst="rect">
                  <a:avLst/>
                </a:prstGeom>
                <a:noFill/>
              </p:spPr>
              <p:txBody>
                <a:bodyPr wrap="square" lIns="0" tIns="0" rIns="0" bIns="0" rtlCol="0" anchor="ctr">
                  <a:spAutoFit/>
                </a:bodyPr>
                <a:lstStyle/>
                <a:p>
                  <a:pPr>
                    <a:lnSpc>
                      <a:spcPct val="120000"/>
                    </a:lnSpc>
                  </a:pPr>
                  <a:r>
                    <a:rPr lang="en-US" altLang="zh-CN" sz="1400" dirty="0" smtClean="0">
                      <a:solidFill>
                        <a:schemeClr val="tx1">
                          <a:lumMod val="75000"/>
                          <a:lumOff val="25000"/>
                        </a:schemeClr>
                      </a:solidFill>
                    </a:rPr>
                    <a:t>1B</a:t>
                  </a:r>
                  <a:endParaRPr lang="zh-CN" altLang="en-US" sz="1400" baseline="-25000" dirty="0" smtClean="0">
                    <a:solidFill>
                      <a:schemeClr val="tx1">
                        <a:lumMod val="75000"/>
                        <a:lumOff val="25000"/>
                      </a:schemeClr>
                    </a:solidFill>
                  </a:endParaRPr>
                </a:p>
              </p:txBody>
            </p:sp>
            <p:sp>
              <p:nvSpPr>
                <p:cNvPr id="90" name="文本框 89"/>
                <p:cNvSpPr txBox="1"/>
                <p:nvPr/>
              </p:nvSpPr>
              <p:spPr>
                <a:xfrm>
                  <a:off x="6606309" y="4639459"/>
                  <a:ext cx="2724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1G</a:t>
                  </a:r>
                  <a:endParaRPr lang="zh-CN" altLang="en-US" sz="1200" baseline="-25000" dirty="0" smtClean="0">
                    <a:solidFill>
                      <a:schemeClr val="tx1">
                        <a:lumMod val="75000"/>
                        <a:lumOff val="25000"/>
                      </a:schemeClr>
                    </a:solidFill>
                  </a:endParaRPr>
                </a:p>
              </p:txBody>
            </p:sp>
            <p:sp>
              <p:nvSpPr>
                <p:cNvPr id="92" name="文本框 91"/>
                <p:cNvSpPr txBox="1"/>
                <p:nvPr/>
              </p:nvSpPr>
              <p:spPr>
                <a:xfrm>
                  <a:off x="6899019" y="4657609"/>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sp>
              <p:nvSpPr>
                <p:cNvPr id="93" name="文本框 92"/>
                <p:cNvSpPr txBox="1"/>
                <p:nvPr/>
              </p:nvSpPr>
              <p:spPr>
                <a:xfrm>
                  <a:off x="7207196"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94" name="文本框 93"/>
                <p:cNvSpPr txBox="1"/>
                <p:nvPr/>
              </p:nvSpPr>
              <p:spPr>
                <a:xfrm>
                  <a:off x="7521756"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2</a:t>
                  </a:r>
                  <a:endParaRPr lang="zh-CN" altLang="en-US" sz="1200" baseline="-25000" dirty="0" smtClean="0">
                    <a:solidFill>
                      <a:schemeClr val="tx1">
                        <a:lumMod val="75000"/>
                        <a:lumOff val="25000"/>
                      </a:schemeClr>
                    </a:solidFill>
                  </a:endParaRPr>
                </a:p>
              </p:txBody>
            </p:sp>
            <p:sp>
              <p:nvSpPr>
                <p:cNvPr id="95" name="文本框 94"/>
                <p:cNvSpPr txBox="1"/>
                <p:nvPr/>
              </p:nvSpPr>
              <p:spPr>
                <a:xfrm>
                  <a:off x="7799745" y="4635552"/>
                  <a:ext cx="374436" cy="221599"/>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1D</a:t>
                  </a:r>
                  <a:r>
                    <a:rPr lang="en-US" altLang="zh-CN" sz="1200" baseline="-25000" dirty="0" smtClean="0">
                      <a:solidFill>
                        <a:schemeClr val="tx1">
                          <a:lumMod val="75000"/>
                          <a:lumOff val="25000"/>
                        </a:schemeClr>
                      </a:solidFill>
                    </a:rPr>
                    <a:t>3</a:t>
                  </a:r>
                  <a:endParaRPr lang="zh-CN" altLang="en-US" sz="1200" baseline="-25000" dirty="0" smtClean="0">
                    <a:solidFill>
                      <a:schemeClr val="tx1">
                        <a:lumMod val="75000"/>
                        <a:lumOff val="25000"/>
                      </a:schemeClr>
                    </a:solidFill>
                  </a:endParaRPr>
                </a:p>
              </p:txBody>
            </p:sp>
            <p:cxnSp>
              <p:nvCxnSpPr>
                <p:cNvPr id="97" name="直接连接符 96"/>
                <p:cNvCxnSpPr>
                  <a:stCxn id="73" idx="0"/>
                </p:cNvCxnSpPr>
                <p:nvPr/>
              </p:nvCxnSpPr>
              <p:spPr>
                <a:xfrm flipV="1">
                  <a:off x="7363114" y="3636818"/>
                  <a:ext cx="0" cy="32558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nvGrpSpPr>
              <p:cNvPr id="88" name="组合 87"/>
              <p:cNvGrpSpPr/>
              <p:nvPr/>
            </p:nvGrpSpPr>
            <p:grpSpPr>
              <a:xfrm>
                <a:off x="6227618" y="4136036"/>
                <a:ext cx="676564" cy="464475"/>
                <a:chOff x="6227618" y="4267653"/>
                <a:chExt cx="676564" cy="464475"/>
              </a:xfrm>
            </p:grpSpPr>
            <p:cxnSp>
              <p:nvCxnSpPr>
                <p:cNvPr id="83" name="直接连接符 82"/>
                <p:cNvCxnSpPr/>
                <p:nvPr/>
              </p:nvCxnSpPr>
              <p:spPr>
                <a:xfrm flipH="1">
                  <a:off x="6227618" y="4384962"/>
                  <a:ext cx="33828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84" name="直接连接符 83"/>
                <p:cNvCxnSpPr/>
                <p:nvPr/>
              </p:nvCxnSpPr>
              <p:spPr>
                <a:xfrm flipH="1">
                  <a:off x="6227618" y="4655126"/>
                  <a:ext cx="338282"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86" name="文本框 85"/>
                <p:cNvSpPr txBox="1"/>
                <p:nvPr/>
              </p:nvSpPr>
              <p:spPr>
                <a:xfrm>
                  <a:off x="6606309" y="4267653"/>
                  <a:ext cx="2978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A</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87" name="文本框 86"/>
                <p:cNvSpPr txBox="1"/>
                <p:nvPr/>
              </p:nvSpPr>
              <p:spPr>
                <a:xfrm>
                  <a:off x="6606309" y="4530854"/>
                  <a:ext cx="2978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A</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grpSp>
          <p:grpSp>
            <p:nvGrpSpPr>
              <p:cNvPr id="99" name="组合 98"/>
              <p:cNvGrpSpPr/>
              <p:nvPr/>
            </p:nvGrpSpPr>
            <p:grpSpPr>
              <a:xfrm>
                <a:off x="8159427" y="3636818"/>
                <a:ext cx="1608281" cy="1607127"/>
                <a:chOff x="6565900" y="3636818"/>
                <a:chExt cx="1608281" cy="1607127"/>
              </a:xfrm>
            </p:grpSpPr>
            <p:sp>
              <p:nvSpPr>
                <p:cNvPr id="100" name="矩形 99"/>
                <p:cNvSpPr/>
                <p:nvPr/>
              </p:nvSpPr>
              <p:spPr>
                <a:xfrm>
                  <a:off x="6565900" y="3962400"/>
                  <a:ext cx="1594427" cy="901699"/>
                </a:xfrm>
                <a:prstGeom prst="rect">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p:cNvCxnSpPr/>
                <p:nvPr/>
              </p:nvCxnSpPr>
              <p:spPr>
                <a:xfrm>
                  <a:off x="7024254"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2" name="直接连接符 101"/>
                <p:cNvCxnSpPr>
                  <a:endCxn id="158" idx="4"/>
                </p:cNvCxnSpPr>
                <p:nvPr/>
              </p:nvCxnSpPr>
              <p:spPr>
                <a:xfrm>
                  <a:off x="7315199" y="4869873"/>
                  <a:ext cx="0" cy="25110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3" name="直接连接符 102"/>
                <p:cNvCxnSpPr/>
                <p:nvPr/>
              </p:nvCxnSpPr>
              <p:spPr>
                <a:xfrm>
                  <a:off x="7606144" y="4869873"/>
                  <a:ext cx="572" cy="12032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4" name="直接连接符 103"/>
                <p:cNvCxnSpPr/>
                <p:nvPr/>
              </p:nvCxnSpPr>
              <p:spPr>
                <a:xfrm>
                  <a:off x="7897088" y="4869873"/>
                  <a:ext cx="0" cy="37407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5" name="直接连接符 104"/>
                <p:cNvCxnSpPr/>
                <p:nvPr/>
              </p:nvCxnSpPr>
              <p:spPr>
                <a:xfrm>
                  <a:off x="6740233" y="4897580"/>
                  <a:ext cx="0" cy="33943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06" name="椭圆 105"/>
                <p:cNvSpPr/>
                <p:nvPr/>
              </p:nvSpPr>
              <p:spPr>
                <a:xfrm>
                  <a:off x="6694849" y="4862945"/>
                  <a:ext cx="100800" cy="100800"/>
                </a:xfrm>
                <a:prstGeom prst="ellipse">
                  <a:avLst/>
                </a:prstGeom>
                <a:solidFill>
                  <a:schemeClr val="bg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7242464" y="4031091"/>
                  <a:ext cx="312882" cy="138392"/>
                </a:xfrm>
                <a:prstGeom prst="rect">
                  <a:avLst/>
                </a:prstGeom>
                <a:noFill/>
              </p:spPr>
              <p:txBody>
                <a:bodyPr wrap="square" lIns="0" tIns="0" rIns="0" bIns="0" rtlCol="0" anchor="ctr">
                  <a:spAutoFit/>
                </a:bodyPr>
                <a:lstStyle/>
                <a:p>
                  <a:pPr>
                    <a:lnSpc>
                      <a:spcPct val="120000"/>
                    </a:lnSpc>
                  </a:pPr>
                  <a:r>
                    <a:rPr lang="en-US" altLang="zh-CN" sz="1400" dirty="0" smtClean="0">
                      <a:solidFill>
                        <a:schemeClr val="tx1">
                          <a:lumMod val="75000"/>
                          <a:lumOff val="25000"/>
                        </a:schemeClr>
                      </a:solidFill>
                    </a:rPr>
                    <a:t>2B</a:t>
                  </a:r>
                  <a:endParaRPr lang="zh-CN" altLang="en-US" sz="1400" baseline="-25000" dirty="0" smtClean="0">
                    <a:solidFill>
                      <a:schemeClr val="tx1">
                        <a:lumMod val="75000"/>
                        <a:lumOff val="25000"/>
                      </a:schemeClr>
                    </a:solidFill>
                  </a:endParaRPr>
                </a:p>
              </p:txBody>
            </p:sp>
            <p:sp>
              <p:nvSpPr>
                <p:cNvPr id="108" name="文本框 107"/>
                <p:cNvSpPr txBox="1"/>
                <p:nvPr/>
              </p:nvSpPr>
              <p:spPr>
                <a:xfrm>
                  <a:off x="6606309" y="4639459"/>
                  <a:ext cx="272473"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2G</a:t>
                  </a:r>
                  <a:endParaRPr lang="zh-CN" altLang="en-US" sz="1200" baseline="-25000" dirty="0" smtClean="0">
                    <a:solidFill>
                      <a:schemeClr val="tx1">
                        <a:lumMod val="75000"/>
                        <a:lumOff val="25000"/>
                      </a:schemeClr>
                    </a:solidFill>
                  </a:endParaRPr>
                </a:p>
              </p:txBody>
            </p:sp>
            <p:sp>
              <p:nvSpPr>
                <p:cNvPr id="109" name="文本框 108"/>
                <p:cNvSpPr txBox="1"/>
                <p:nvPr/>
              </p:nvSpPr>
              <p:spPr>
                <a:xfrm>
                  <a:off x="6899019" y="4657609"/>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0</a:t>
                  </a:r>
                  <a:endParaRPr lang="zh-CN" altLang="en-US" sz="1200" baseline="-25000" dirty="0" smtClean="0">
                    <a:solidFill>
                      <a:schemeClr val="tx1">
                        <a:lumMod val="75000"/>
                        <a:lumOff val="25000"/>
                      </a:schemeClr>
                    </a:solidFill>
                  </a:endParaRPr>
                </a:p>
              </p:txBody>
            </p:sp>
            <p:sp>
              <p:nvSpPr>
                <p:cNvPr id="110" name="文本框 109"/>
                <p:cNvSpPr txBox="1"/>
                <p:nvPr/>
              </p:nvSpPr>
              <p:spPr>
                <a:xfrm>
                  <a:off x="7207196"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1</a:t>
                  </a:r>
                  <a:endParaRPr lang="zh-CN" altLang="en-US" sz="1200" baseline="-25000" dirty="0" smtClean="0">
                    <a:solidFill>
                      <a:schemeClr val="tx1">
                        <a:lumMod val="75000"/>
                        <a:lumOff val="25000"/>
                      </a:schemeClr>
                    </a:solidFill>
                  </a:endParaRPr>
                </a:p>
              </p:txBody>
            </p:sp>
            <p:sp>
              <p:nvSpPr>
                <p:cNvPr id="111" name="文本框 110"/>
                <p:cNvSpPr txBox="1"/>
                <p:nvPr/>
              </p:nvSpPr>
              <p:spPr>
                <a:xfrm>
                  <a:off x="7521756"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2</a:t>
                  </a:r>
                  <a:endParaRPr lang="zh-CN" altLang="en-US" sz="1200" baseline="-25000" dirty="0" smtClean="0">
                    <a:solidFill>
                      <a:schemeClr val="tx1">
                        <a:lumMod val="75000"/>
                        <a:lumOff val="25000"/>
                      </a:schemeClr>
                    </a:solidFill>
                  </a:endParaRPr>
                </a:p>
              </p:txBody>
            </p:sp>
            <p:sp>
              <p:nvSpPr>
                <p:cNvPr id="112" name="文本框 111"/>
                <p:cNvSpPr txBox="1"/>
                <p:nvPr/>
              </p:nvSpPr>
              <p:spPr>
                <a:xfrm>
                  <a:off x="7799745" y="4645714"/>
                  <a:ext cx="374436" cy="201274"/>
                </a:xfrm>
                <a:prstGeom prst="rect">
                  <a:avLst/>
                </a:prstGeom>
                <a:noFill/>
              </p:spPr>
              <p:txBody>
                <a:bodyPr wrap="square" lIns="0" tIns="0" rIns="0" bIns="0" rtlCol="0" anchor="ctr">
                  <a:spAutoFit/>
                </a:bodyPr>
                <a:lstStyle/>
                <a:p>
                  <a:pPr>
                    <a:lnSpc>
                      <a:spcPct val="120000"/>
                    </a:lnSpc>
                  </a:pPr>
                  <a:r>
                    <a:rPr lang="en-US" altLang="zh-CN" sz="1200" dirty="0" smtClean="0">
                      <a:solidFill>
                        <a:schemeClr val="tx1">
                          <a:lumMod val="75000"/>
                          <a:lumOff val="25000"/>
                        </a:schemeClr>
                      </a:solidFill>
                    </a:rPr>
                    <a:t>2D</a:t>
                  </a:r>
                  <a:r>
                    <a:rPr lang="en-US" altLang="zh-CN" sz="1200" baseline="-25000" dirty="0" smtClean="0">
                      <a:solidFill>
                        <a:schemeClr val="tx1">
                          <a:lumMod val="75000"/>
                          <a:lumOff val="25000"/>
                        </a:schemeClr>
                      </a:solidFill>
                    </a:rPr>
                    <a:t>3</a:t>
                  </a:r>
                  <a:endParaRPr lang="zh-CN" altLang="en-US" sz="1200" baseline="-25000" dirty="0" smtClean="0">
                    <a:solidFill>
                      <a:schemeClr val="tx1">
                        <a:lumMod val="75000"/>
                        <a:lumOff val="25000"/>
                      </a:schemeClr>
                    </a:solidFill>
                  </a:endParaRPr>
                </a:p>
              </p:txBody>
            </p:sp>
            <p:cxnSp>
              <p:nvCxnSpPr>
                <p:cNvPr id="113" name="直接连接符 112"/>
                <p:cNvCxnSpPr>
                  <a:stCxn id="100" idx="0"/>
                </p:cNvCxnSpPr>
                <p:nvPr/>
              </p:nvCxnSpPr>
              <p:spPr>
                <a:xfrm flipV="1">
                  <a:off x="7363114" y="3636818"/>
                  <a:ext cx="0" cy="325582"/>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grpSp>
        <p:sp>
          <p:nvSpPr>
            <p:cNvPr id="115" name="文本框 114"/>
            <p:cNvSpPr txBox="1"/>
            <p:nvPr/>
          </p:nvSpPr>
          <p:spPr>
            <a:xfrm>
              <a:off x="6923548" y="2816076"/>
              <a:ext cx="312882" cy="332399"/>
            </a:xfrm>
            <a:prstGeom prst="rect">
              <a:avLst/>
            </a:prstGeom>
            <a:noFill/>
          </p:spPr>
          <p:txBody>
            <a:bodyPr wrap="square" lIns="0" tIns="0" rIns="0" bIns="0" rtlCol="0" anchor="ctr">
              <a:spAutoFit/>
            </a:bodyPr>
            <a:lstStyle/>
            <a:p>
              <a:pPr>
                <a:lnSpc>
                  <a:spcPct val="120000"/>
                </a:lnSpc>
              </a:pPr>
              <a:r>
                <a:rPr lang="en-US" altLang="zh-CN" sz="2000" dirty="0" smtClean="0">
                  <a:solidFill>
                    <a:schemeClr val="tx1">
                      <a:lumMod val="75000"/>
                      <a:lumOff val="25000"/>
                    </a:schemeClr>
                  </a:solidFill>
                </a:rPr>
                <a:t>C</a:t>
              </a:r>
              <a:r>
                <a:rPr lang="en-US" altLang="zh-CN" sz="2000" baseline="-25000" dirty="0" smtClean="0">
                  <a:solidFill>
                    <a:schemeClr val="tx1">
                      <a:lumMod val="75000"/>
                      <a:lumOff val="25000"/>
                    </a:schemeClr>
                  </a:solidFill>
                </a:rPr>
                <a:t>i</a:t>
              </a:r>
              <a:endParaRPr lang="zh-CN" altLang="en-US" sz="2000" baseline="-25000" dirty="0" smtClean="0">
                <a:solidFill>
                  <a:schemeClr val="tx1">
                    <a:lumMod val="75000"/>
                    <a:lumOff val="25000"/>
                  </a:schemeClr>
                </a:solidFill>
              </a:endParaRPr>
            </a:p>
          </p:txBody>
        </p:sp>
        <p:sp>
          <p:nvSpPr>
            <p:cNvPr id="116" name="文本框 115"/>
            <p:cNvSpPr txBox="1"/>
            <p:nvPr/>
          </p:nvSpPr>
          <p:spPr>
            <a:xfrm>
              <a:off x="8536782" y="2816076"/>
              <a:ext cx="312882" cy="332399"/>
            </a:xfrm>
            <a:prstGeom prst="rect">
              <a:avLst/>
            </a:prstGeom>
            <a:noFill/>
          </p:spPr>
          <p:txBody>
            <a:bodyPr wrap="square" lIns="0" tIns="0" rIns="0" bIns="0" rtlCol="0" anchor="ctr">
              <a:spAutoFit/>
            </a:bodyPr>
            <a:lstStyle/>
            <a:p>
              <a:pPr>
                <a:lnSpc>
                  <a:spcPct val="120000"/>
                </a:lnSpc>
              </a:pPr>
              <a:r>
                <a:rPr lang="en-US" altLang="zh-CN" sz="2000" dirty="0" smtClean="0">
                  <a:solidFill>
                    <a:schemeClr val="tx1">
                      <a:lumMod val="75000"/>
                      <a:lumOff val="25000"/>
                    </a:schemeClr>
                  </a:solidFill>
                </a:rPr>
                <a:t>S</a:t>
              </a:r>
              <a:r>
                <a:rPr lang="en-US" altLang="zh-CN" sz="2000" baseline="-25000" dirty="0" smtClean="0">
                  <a:solidFill>
                    <a:schemeClr val="tx1">
                      <a:lumMod val="75000"/>
                      <a:lumOff val="25000"/>
                    </a:schemeClr>
                  </a:solidFill>
                </a:rPr>
                <a:t>i</a:t>
              </a:r>
              <a:endParaRPr lang="zh-CN" altLang="en-US" sz="2000" baseline="-25000" dirty="0" smtClean="0">
                <a:solidFill>
                  <a:schemeClr val="tx1">
                    <a:lumMod val="75000"/>
                    <a:lumOff val="25000"/>
                  </a:schemeClr>
                </a:solidFill>
              </a:endParaRPr>
            </a:p>
          </p:txBody>
        </p:sp>
        <p:sp>
          <p:nvSpPr>
            <p:cNvPr id="135" name="矩形 134"/>
            <p:cNvSpPr/>
            <p:nvPr/>
          </p:nvSpPr>
          <p:spPr>
            <a:xfrm>
              <a:off x="6529495" y="4664604"/>
              <a:ext cx="284052" cy="307777"/>
            </a:xfrm>
            <a:prstGeom prst="rect">
              <a:avLst/>
            </a:prstGeom>
          </p:spPr>
          <p:txBody>
            <a:bodyPr wrap="none">
              <a:spAutoFit/>
            </a:bodyPr>
            <a:lstStyle/>
            <a:p>
              <a:r>
                <a:rPr lang="en-US" altLang="zh-CN" sz="1400" dirty="0">
                  <a:solidFill>
                    <a:schemeClr val="tx1">
                      <a:lumMod val="75000"/>
                      <a:lumOff val="25000"/>
                    </a:schemeClr>
                  </a:solidFill>
                </a:rPr>
                <a:t>0</a:t>
              </a:r>
              <a:endParaRPr lang="zh-CN" altLang="en-US" sz="1400" dirty="0"/>
            </a:p>
          </p:txBody>
        </p:sp>
        <p:sp>
          <p:nvSpPr>
            <p:cNvPr id="136" name="矩形 135"/>
            <p:cNvSpPr/>
            <p:nvPr/>
          </p:nvSpPr>
          <p:spPr>
            <a:xfrm>
              <a:off x="7416837" y="4658685"/>
              <a:ext cx="284052" cy="307777"/>
            </a:xfrm>
            <a:prstGeom prst="rect">
              <a:avLst/>
            </a:prstGeom>
          </p:spPr>
          <p:txBody>
            <a:bodyPr wrap="none">
              <a:spAutoFit/>
            </a:bodyPr>
            <a:lstStyle/>
            <a:p>
              <a:r>
                <a:rPr lang="en-US" altLang="zh-CN" sz="1400" dirty="0" smtClean="0">
                  <a:solidFill>
                    <a:schemeClr val="tx1">
                      <a:lumMod val="75000"/>
                      <a:lumOff val="25000"/>
                    </a:schemeClr>
                  </a:solidFill>
                </a:rPr>
                <a:t>1</a:t>
              </a:r>
              <a:endParaRPr lang="zh-CN" altLang="en-US" sz="1400" dirty="0"/>
            </a:p>
          </p:txBody>
        </p:sp>
        <p:cxnSp>
          <p:nvCxnSpPr>
            <p:cNvPr id="138" name="直接连接符 137"/>
            <p:cNvCxnSpPr/>
            <p:nvPr/>
          </p:nvCxnSpPr>
          <p:spPr>
            <a:xfrm>
              <a:off x="6984999" y="4727478"/>
              <a:ext cx="0" cy="537598"/>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39" name="文本框 138"/>
            <p:cNvSpPr txBox="1"/>
            <p:nvPr/>
          </p:nvSpPr>
          <p:spPr>
            <a:xfrm>
              <a:off x="6876995" y="5152463"/>
              <a:ext cx="398949" cy="295466"/>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C</a:t>
              </a:r>
              <a:r>
                <a:rPr lang="en-US" altLang="zh-CN" sz="1600" baseline="-25000" dirty="0" smtClean="0">
                  <a:solidFill>
                    <a:schemeClr val="tx1">
                      <a:lumMod val="75000"/>
                      <a:lumOff val="25000"/>
                    </a:schemeClr>
                  </a:solidFill>
                </a:rPr>
                <a:t>i-1</a:t>
              </a:r>
              <a:endParaRPr lang="zh-CN" altLang="en-US" sz="1600" baseline="-25000" dirty="0" smtClean="0">
                <a:solidFill>
                  <a:schemeClr val="tx1">
                    <a:lumMod val="75000"/>
                    <a:lumOff val="25000"/>
                  </a:schemeClr>
                </a:solidFill>
              </a:endParaRPr>
            </a:p>
          </p:txBody>
        </p:sp>
        <p:sp>
          <p:nvSpPr>
            <p:cNvPr id="142" name="椭圆 141"/>
            <p:cNvSpPr/>
            <p:nvPr/>
          </p:nvSpPr>
          <p:spPr>
            <a:xfrm>
              <a:off x="6955924" y="4916616"/>
              <a:ext cx="72000" cy="72000"/>
            </a:xfrm>
            <a:prstGeom prst="ellipse">
              <a:avLst/>
            </a:prstGeom>
            <a:solidFill>
              <a:schemeClr val="tx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p:cNvSpPr txBox="1"/>
            <p:nvPr/>
          </p:nvSpPr>
          <p:spPr>
            <a:xfrm>
              <a:off x="5771370" y="3579834"/>
              <a:ext cx="267486" cy="295466"/>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A</a:t>
              </a:r>
              <a:r>
                <a:rPr lang="en-US" altLang="zh-CN" sz="1600" baseline="-25000" dirty="0" smtClean="0">
                  <a:solidFill>
                    <a:schemeClr val="tx1">
                      <a:lumMod val="75000"/>
                      <a:lumOff val="25000"/>
                    </a:schemeClr>
                  </a:solidFill>
                </a:rPr>
                <a:t>i</a:t>
              </a:r>
              <a:endParaRPr lang="zh-CN" altLang="en-US" sz="1600" baseline="-25000" dirty="0" smtClean="0">
                <a:solidFill>
                  <a:schemeClr val="tx1">
                    <a:lumMod val="75000"/>
                    <a:lumOff val="25000"/>
                  </a:schemeClr>
                </a:solidFill>
              </a:endParaRPr>
            </a:p>
          </p:txBody>
        </p:sp>
        <p:sp>
          <p:nvSpPr>
            <p:cNvPr id="144" name="文本框 143"/>
            <p:cNvSpPr txBox="1"/>
            <p:nvPr/>
          </p:nvSpPr>
          <p:spPr>
            <a:xfrm>
              <a:off x="5776412" y="3843409"/>
              <a:ext cx="267486" cy="268279"/>
            </a:xfrm>
            <a:prstGeom prst="rect">
              <a:avLst/>
            </a:prstGeom>
            <a:noFill/>
          </p:spPr>
          <p:txBody>
            <a:bodyPr wrap="square" lIns="0" tIns="0" rIns="0" bIns="0" rtlCol="0" anchor="ctr">
              <a:spAutoFit/>
            </a:bodyPr>
            <a:lstStyle/>
            <a:p>
              <a:pPr>
                <a:lnSpc>
                  <a:spcPct val="120000"/>
                </a:lnSpc>
              </a:pPr>
              <a:r>
                <a:rPr lang="en-US" altLang="zh-CN" sz="1600" dirty="0" smtClean="0">
                  <a:solidFill>
                    <a:schemeClr val="tx1">
                      <a:lumMod val="75000"/>
                      <a:lumOff val="25000"/>
                    </a:schemeClr>
                  </a:solidFill>
                </a:rPr>
                <a:t>B</a:t>
              </a:r>
              <a:r>
                <a:rPr lang="en-US" altLang="zh-CN" sz="1600" baseline="-25000" dirty="0" smtClean="0">
                  <a:solidFill>
                    <a:schemeClr val="tx1">
                      <a:lumMod val="75000"/>
                      <a:lumOff val="25000"/>
                    </a:schemeClr>
                  </a:solidFill>
                </a:rPr>
                <a:t>i</a:t>
              </a:r>
              <a:endParaRPr lang="zh-CN" altLang="en-US" sz="1600" baseline="-25000" dirty="0" smtClean="0">
                <a:solidFill>
                  <a:schemeClr val="tx1">
                    <a:lumMod val="75000"/>
                    <a:lumOff val="25000"/>
                  </a:schemeClr>
                </a:solidFill>
              </a:endParaRPr>
            </a:p>
          </p:txBody>
        </p:sp>
        <p:cxnSp>
          <p:nvCxnSpPr>
            <p:cNvPr id="145" name="直接连接符 144"/>
            <p:cNvCxnSpPr/>
            <p:nvPr/>
          </p:nvCxnSpPr>
          <p:spPr>
            <a:xfrm>
              <a:off x="7275944" y="4719147"/>
              <a:ext cx="0" cy="230005"/>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nvGrpSpPr>
            <p:cNvPr id="149" name="组合 148"/>
            <p:cNvGrpSpPr/>
            <p:nvPr/>
          </p:nvGrpSpPr>
          <p:grpSpPr>
            <a:xfrm>
              <a:off x="6984998" y="4713099"/>
              <a:ext cx="2180773" cy="236053"/>
              <a:chOff x="6984999" y="4713099"/>
              <a:chExt cx="1018561" cy="236053"/>
            </a:xfrm>
          </p:grpSpPr>
          <p:cxnSp>
            <p:nvCxnSpPr>
              <p:cNvPr id="141" name="直接连接符 140"/>
              <p:cNvCxnSpPr/>
              <p:nvPr/>
            </p:nvCxnSpPr>
            <p:spPr>
              <a:xfrm>
                <a:off x="6984999" y="4949152"/>
                <a:ext cx="1018561"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8" name="直接连接符 147"/>
              <p:cNvCxnSpPr/>
              <p:nvPr/>
            </p:nvCxnSpPr>
            <p:spPr>
              <a:xfrm>
                <a:off x="8001194" y="4713099"/>
                <a:ext cx="0" cy="230005"/>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grpSp>
        <p:sp>
          <p:nvSpPr>
            <p:cNvPr id="150" name="椭圆 149"/>
            <p:cNvSpPr/>
            <p:nvPr/>
          </p:nvSpPr>
          <p:spPr>
            <a:xfrm>
              <a:off x="7244399" y="4905729"/>
              <a:ext cx="72000" cy="72000"/>
            </a:xfrm>
            <a:prstGeom prst="ellipse">
              <a:avLst/>
            </a:prstGeom>
            <a:solidFill>
              <a:schemeClr val="tx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直接连接符 150"/>
            <p:cNvCxnSpPr/>
            <p:nvPr/>
          </p:nvCxnSpPr>
          <p:spPr>
            <a:xfrm>
              <a:off x="8287958" y="4706202"/>
              <a:ext cx="0" cy="230005"/>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52" name="椭圆 151"/>
            <p:cNvSpPr/>
            <p:nvPr/>
          </p:nvSpPr>
          <p:spPr>
            <a:xfrm>
              <a:off x="8257953" y="4924277"/>
              <a:ext cx="72000" cy="72000"/>
            </a:xfrm>
            <a:prstGeom prst="ellipse">
              <a:avLst/>
            </a:prstGeom>
            <a:solidFill>
              <a:schemeClr val="tx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8489681" y="4610705"/>
              <a:ext cx="190784" cy="190822"/>
            </a:xfrm>
            <a:prstGeom prst="rect">
              <a:avLst/>
            </a:prstGeom>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000" dirty="0" smtClean="0"/>
                <a:t>1</a:t>
              </a:r>
              <a:endParaRPr lang="zh-CN" altLang="en-US" sz="1000" dirty="0"/>
            </a:p>
          </p:txBody>
        </p:sp>
        <p:cxnSp>
          <p:nvCxnSpPr>
            <p:cNvPr id="157" name="直接连接符 156"/>
            <p:cNvCxnSpPr/>
            <p:nvPr/>
          </p:nvCxnSpPr>
          <p:spPr>
            <a:xfrm flipV="1">
              <a:off x="8577045" y="4801527"/>
              <a:ext cx="0" cy="15875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58" name="椭圆 157"/>
            <p:cNvSpPr/>
            <p:nvPr/>
          </p:nvSpPr>
          <p:spPr>
            <a:xfrm>
              <a:off x="8547668" y="4532508"/>
              <a:ext cx="72000" cy="72000"/>
            </a:xfrm>
            <a:prstGeom prst="ellipse">
              <a:avLst/>
            </a:prstGeom>
            <a:solidFill>
              <a:schemeClr val="bg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2" name="直接连接符 161"/>
            <p:cNvCxnSpPr/>
            <p:nvPr/>
          </p:nvCxnSpPr>
          <p:spPr>
            <a:xfrm>
              <a:off x="8576244" y="4470857"/>
              <a:ext cx="292426" cy="0"/>
            </a:xfrm>
            <a:prstGeom prst="line">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sp>
          <p:nvSpPr>
            <p:cNvPr id="164" name="椭圆 163"/>
            <p:cNvSpPr/>
            <p:nvPr/>
          </p:nvSpPr>
          <p:spPr>
            <a:xfrm>
              <a:off x="8546852" y="4924277"/>
              <a:ext cx="72000" cy="72000"/>
            </a:xfrm>
            <a:prstGeom prst="ellipse">
              <a:avLst/>
            </a:prstGeom>
            <a:solidFill>
              <a:schemeClr val="tx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8546648" y="4440177"/>
              <a:ext cx="59464" cy="53059"/>
            </a:xfrm>
            <a:prstGeom prst="ellipse">
              <a:avLst/>
            </a:prstGeom>
            <a:solidFill>
              <a:schemeClr val="tx1"/>
            </a:solidFill>
            <a:ln>
              <a:solidFill>
                <a:srgbClr val="033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a:off x="6235627" y="4651272"/>
              <a:ext cx="284052" cy="307777"/>
            </a:xfrm>
            <a:prstGeom prst="rect">
              <a:avLst/>
            </a:prstGeom>
          </p:spPr>
          <p:txBody>
            <a:bodyPr wrap="none">
              <a:spAutoFit/>
            </a:bodyPr>
            <a:lstStyle/>
            <a:p>
              <a:r>
                <a:rPr lang="en-US" altLang="zh-CN" sz="1400" dirty="0">
                  <a:solidFill>
                    <a:schemeClr val="tx1">
                      <a:lumMod val="75000"/>
                      <a:lumOff val="25000"/>
                    </a:schemeClr>
                  </a:solidFill>
                </a:rPr>
                <a:t>0</a:t>
              </a:r>
              <a:endParaRPr lang="zh-CN" altLang="en-US" sz="1400" dirty="0"/>
            </a:p>
          </p:txBody>
        </p:sp>
        <p:sp>
          <p:nvSpPr>
            <p:cNvPr id="167" name="矩形 166"/>
            <p:cNvSpPr/>
            <p:nvPr/>
          </p:nvSpPr>
          <p:spPr>
            <a:xfrm>
              <a:off x="7814723" y="4614269"/>
              <a:ext cx="284052" cy="307777"/>
            </a:xfrm>
            <a:prstGeom prst="rect">
              <a:avLst/>
            </a:prstGeom>
          </p:spPr>
          <p:txBody>
            <a:bodyPr wrap="none">
              <a:spAutoFit/>
            </a:bodyPr>
            <a:lstStyle/>
            <a:p>
              <a:r>
                <a:rPr lang="en-US" altLang="zh-CN" sz="1400" dirty="0">
                  <a:solidFill>
                    <a:schemeClr val="tx1">
                      <a:lumMod val="75000"/>
                      <a:lumOff val="25000"/>
                    </a:schemeClr>
                  </a:solidFill>
                </a:rPr>
                <a:t>0</a:t>
              </a:r>
              <a:endParaRPr lang="zh-CN" altLang="en-US" sz="1400" dirty="0"/>
            </a:p>
          </p:txBody>
        </p:sp>
      </p:grpSp>
    </p:spTree>
    <p:extLst>
      <p:ext uri="{BB962C8B-B14F-4D97-AF65-F5344CB8AC3E}">
        <p14:creationId xmlns:p14="http://schemas.microsoft.com/office/powerpoint/2010/main" val="235607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9.3.1 </a:t>
            </a:r>
            <a:r>
              <a:rPr lang="zh-CN" altLang="en-US" sz="2400" b="1" spc="300" dirty="0">
                <a:latin typeface="+mj-ea"/>
                <a:ea typeface="+mj-ea"/>
              </a:rPr>
              <a:t>数据选择器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Rectangle 3"/>
          <p:cNvSpPr>
            <a:spLocks noChangeArrowheads="1"/>
          </p:cNvSpPr>
          <p:nvPr/>
        </p:nvSpPr>
        <p:spPr bwMode="auto">
          <a:xfrm>
            <a:off x="613406" y="1060971"/>
            <a:ext cx="887772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eaLnBrk="1" hangingPunct="1"/>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习题</a:t>
            </a:r>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用</a:t>
            </a:r>
            <a:r>
              <a:rPr lang="en-US" altLang="zh-CN" b="1" dirty="0" smtClean="0">
                <a:solidFill>
                  <a:srgbClr val="0000CC"/>
                </a:solidFill>
                <a:latin typeface="Verdana" panose="020B0604030504040204" pitchFamily="34" charset="0"/>
              </a:rPr>
              <a:t>74153</a:t>
            </a:r>
            <a:r>
              <a:rPr lang="zh-CN" altLang="en-US" b="1" dirty="0" smtClean="0">
                <a:solidFill>
                  <a:srgbClr val="0000CC"/>
                </a:solidFill>
                <a:latin typeface="Verdana" panose="020B0604030504040204" pitchFamily="34" charset="0"/>
              </a:rPr>
              <a:t>实现一位的全加器</a:t>
            </a:r>
            <a:r>
              <a:rPr lang="en-US" altLang="zh-CN" b="1" dirty="0" smtClean="0">
                <a:solidFill>
                  <a:srgbClr val="0000CC"/>
                </a:solidFill>
                <a:latin typeface="Verdana" panose="020B0604030504040204" pitchFamily="34" charset="0"/>
              </a:rPr>
              <a:t>/</a:t>
            </a:r>
            <a:r>
              <a:rPr lang="zh-CN" altLang="en-US" b="1" dirty="0" smtClean="0">
                <a:solidFill>
                  <a:srgbClr val="0000CC"/>
                </a:solidFill>
                <a:latin typeface="Verdana" panose="020B0604030504040204" pitchFamily="34" charset="0"/>
              </a:rPr>
              <a:t>全减器。</a:t>
            </a:r>
            <a:endParaRPr lang="en-US" altLang="zh-CN" b="1" dirty="0" smtClean="0">
              <a:solidFill>
                <a:srgbClr val="0000CC"/>
              </a:solidFill>
              <a:latin typeface="Verdana" panose="020B0604030504040204" pitchFamily="34" charset="0"/>
            </a:endParaRPr>
          </a:p>
          <a:p>
            <a:pPr eaLnBrk="1" hangingPunct="1"/>
            <a:r>
              <a:rPr lang="en-US" altLang="zh-CN" b="1" dirty="0" smtClean="0">
                <a:solidFill>
                  <a:srgbClr val="0000CC"/>
                </a:solidFill>
                <a:latin typeface="Verdana" panose="020B0604030504040204" pitchFamily="34" charset="0"/>
              </a:rPr>
              <a:t>M=0  </a:t>
            </a:r>
            <a:r>
              <a:rPr lang="zh-CN" altLang="en-US" b="1" dirty="0" smtClean="0">
                <a:solidFill>
                  <a:srgbClr val="0000CC"/>
                </a:solidFill>
                <a:latin typeface="Verdana" panose="020B0604030504040204" pitchFamily="34" charset="0"/>
              </a:rPr>
              <a:t>全加   </a:t>
            </a:r>
            <a:r>
              <a:rPr lang="en-US" altLang="zh-CN" b="1" dirty="0" smtClean="0">
                <a:solidFill>
                  <a:srgbClr val="0000CC"/>
                </a:solidFill>
                <a:latin typeface="Verdana" panose="020B0604030504040204" pitchFamily="34" charset="0"/>
              </a:rPr>
              <a:t>M=1 </a:t>
            </a:r>
            <a:r>
              <a:rPr lang="zh-CN" altLang="en-US" b="1" dirty="0" smtClean="0">
                <a:solidFill>
                  <a:srgbClr val="0000CC"/>
                </a:solidFill>
                <a:latin typeface="Verdana" panose="020B0604030504040204" pitchFamily="34" charset="0"/>
              </a:rPr>
              <a:t>全减</a:t>
            </a:r>
            <a:endParaRPr lang="en-US" altLang="zh-CN" b="1" dirty="0" smtClean="0">
              <a:solidFill>
                <a:srgbClr val="0000CC"/>
              </a:solidFill>
              <a:latin typeface="Verdana" panose="020B0604030504040204" pitchFamily="34" charset="0"/>
            </a:endParaRPr>
          </a:p>
          <a:p>
            <a:pPr eaLnBrk="1" hangingPunct="1"/>
            <a:endParaRPr lang="en-US" altLang="zh-CN" b="1" dirty="0">
              <a:solidFill>
                <a:srgbClr val="0000CC"/>
              </a:solidFill>
              <a:latin typeface="Verdana" panose="020B0604030504040204" pitchFamily="34" charset="0"/>
            </a:endParaRPr>
          </a:p>
          <a:p>
            <a:pPr eaLnBrk="1" hangingPunct="1"/>
            <a:r>
              <a:rPr lang="zh-CN" altLang="en-US" b="1" dirty="0">
                <a:solidFill>
                  <a:srgbClr val="0000CC"/>
                </a:solidFill>
                <a:latin typeface="Verdana" panose="020B0604030504040204" pitchFamily="34" charset="0"/>
              </a:rPr>
              <a:t>全</a:t>
            </a:r>
            <a:r>
              <a:rPr lang="zh-CN" altLang="en-US" b="1" dirty="0" smtClean="0">
                <a:solidFill>
                  <a:srgbClr val="0000CC"/>
                </a:solidFill>
                <a:latin typeface="Verdana" panose="020B0604030504040204" pitchFamily="34" charset="0"/>
              </a:rPr>
              <a:t>减：</a:t>
            </a:r>
            <a:r>
              <a:rPr lang="en-US" altLang="zh-CN" b="1" dirty="0" smtClean="0">
                <a:solidFill>
                  <a:srgbClr val="0000CC"/>
                </a:solidFill>
                <a:latin typeface="Verdana" panose="020B0604030504040204" pitchFamily="34" charset="0"/>
              </a:rPr>
              <a:t>A-B-C</a:t>
            </a:r>
            <a:r>
              <a:rPr lang="en-US" altLang="zh-CN" b="1" baseline="-25000" dirty="0" smtClean="0">
                <a:solidFill>
                  <a:srgbClr val="0000CC"/>
                </a:solidFill>
                <a:latin typeface="Verdana" panose="020B0604030504040204" pitchFamily="34" charset="0"/>
              </a:rPr>
              <a:t>i-1</a:t>
            </a:r>
            <a:r>
              <a:rPr lang="en-US" altLang="zh-CN" b="1" dirty="0" smtClean="0">
                <a:solidFill>
                  <a:srgbClr val="0000CC"/>
                </a:solidFill>
                <a:latin typeface="Verdana" panose="020B0604030504040204" pitchFamily="34" charset="0"/>
              </a:rPr>
              <a:t>=</a:t>
            </a:r>
            <a:r>
              <a:rPr lang="en-US" altLang="zh-CN" b="1" dirty="0" err="1" smtClean="0">
                <a:solidFill>
                  <a:srgbClr val="0000CC"/>
                </a:solidFill>
                <a:latin typeface="Verdana" panose="020B0604030504040204" pitchFamily="34" charset="0"/>
              </a:rPr>
              <a:t>C</a:t>
            </a:r>
            <a:r>
              <a:rPr lang="en-US" altLang="zh-CN" b="1" baseline="-25000" dirty="0" err="1" smtClean="0">
                <a:solidFill>
                  <a:srgbClr val="0000CC"/>
                </a:solidFill>
                <a:latin typeface="Verdana" panose="020B0604030504040204" pitchFamily="34" charset="0"/>
              </a:rPr>
              <a:t>i</a:t>
            </a:r>
            <a:r>
              <a:rPr lang="en-US" altLang="zh-CN" b="1" dirty="0" err="1" smtClean="0">
                <a:solidFill>
                  <a:srgbClr val="0000CC"/>
                </a:solidFill>
                <a:latin typeface="Verdana" panose="020B0604030504040204" pitchFamily="34" charset="0"/>
              </a:rPr>
              <a:t>S</a:t>
            </a:r>
            <a:r>
              <a:rPr lang="en-US" altLang="zh-CN" b="1" dirty="0" smtClean="0">
                <a:solidFill>
                  <a:srgbClr val="0000CC"/>
                </a:solidFill>
                <a:latin typeface="Verdana" panose="020B0604030504040204" pitchFamily="34" charset="0"/>
              </a:rPr>
              <a:t>  C</a:t>
            </a:r>
            <a:r>
              <a:rPr lang="en-US" altLang="zh-CN" b="1" baseline="-25000" dirty="0" smtClean="0">
                <a:solidFill>
                  <a:srgbClr val="0000CC"/>
                </a:solidFill>
                <a:latin typeface="Verdana" panose="020B0604030504040204" pitchFamily="34" charset="0"/>
              </a:rPr>
              <a:t>i-1</a:t>
            </a:r>
            <a:r>
              <a:rPr lang="zh-CN" altLang="en-US" b="1" dirty="0" smtClean="0">
                <a:solidFill>
                  <a:srgbClr val="0000CC"/>
                </a:solidFill>
                <a:latin typeface="Verdana" panose="020B0604030504040204" pitchFamily="34" charset="0"/>
              </a:rPr>
              <a:t>是低位的借位 </a:t>
            </a:r>
            <a:r>
              <a:rPr lang="en-US" altLang="zh-CN" b="1" dirty="0" smtClean="0">
                <a:solidFill>
                  <a:srgbClr val="0000CC"/>
                </a:solidFill>
                <a:latin typeface="Verdana" panose="020B0604030504040204" pitchFamily="34" charset="0"/>
              </a:rPr>
              <a:t>C</a:t>
            </a:r>
            <a:r>
              <a:rPr lang="en-US" altLang="zh-CN" b="1" baseline="-25000" dirty="0" smtClean="0">
                <a:solidFill>
                  <a:srgbClr val="0000CC"/>
                </a:solidFill>
                <a:latin typeface="Verdana" panose="020B0604030504040204" pitchFamily="34" charset="0"/>
              </a:rPr>
              <a:t>i</a:t>
            </a:r>
            <a:r>
              <a:rPr lang="zh-CN" altLang="en-US" b="1" dirty="0" smtClean="0">
                <a:solidFill>
                  <a:srgbClr val="0000CC"/>
                </a:solidFill>
                <a:latin typeface="Verdana" panose="020B0604030504040204" pitchFamily="34" charset="0"/>
              </a:rPr>
              <a:t>是向高位的借位</a:t>
            </a:r>
            <a:endParaRPr lang="en-US" altLang="zh-CN" b="1" dirty="0" smtClean="0">
              <a:solidFill>
                <a:srgbClr val="0000CC"/>
              </a:solidFill>
              <a:latin typeface="Verdana" panose="020B0604030504040204" pitchFamily="34" charset="0"/>
            </a:endParaRPr>
          </a:p>
          <a:p>
            <a:pPr eaLnBrk="1" hangingPunct="1"/>
            <a:r>
              <a:rPr lang="en-US" altLang="zh-CN" b="1" dirty="0">
                <a:solidFill>
                  <a:srgbClr val="0000CC"/>
                </a:solidFill>
                <a:latin typeface="Verdana" panose="020B0604030504040204" pitchFamily="34" charset="0"/>
              </a:rPr>
              <a:t> </a:t>
            </a:r>
            <a:r>
              <a:rPr lang="en-US" altLang="zh-CN" b="1" dirty="0" smtClean="0">
                <a:solidFill>
                  <a:srgbClr val="0000CC"/>
                </a:solidFill>
                <a:latin typeface="Verdana" panose="020B0604030504040204" pitchFamily="34" charset="0"/>
              </a:rPr>
              <a:t>        1-0-0   =01</a:t>
            </a:r>
          </a:p>
          <a:p>
            <a:pPr eaLnBrk="1" hangingPunct="1"/>
            <a:r>
              <a:rPr lang="en-US" altLang="zh-CN" b="1" dirty="0">
                <a:solidFill>
                  <a:srgbClr val="0000CC"/>
                </a:solidFill>
                <a:latin typeface="Verdana" panose="020B0604030504040204" pitchFamily="34" charset="0"/>
              </a:rPr>
              <a:t> </a:t>
            </a:r>
            <a:r>
              <a:rPr lang="en-US" altLang="zh-CN" b="1" dirty="0" smtClean="0">
                <a:solidFill>
                  <a:srgbClr val="0000CC"/>
                </a:solidFill>
                <a:latin typeface="Verdana" panose="020B0604030504040204" pitchFamily="34" charset="0"/>
              </a:rPr>
              <a:t>        0-1-0   =11</a:t>
            </a:r>
          </a:p>
          <a:p>
            <a:pPr eaLnBrk="1" hangingPunct="1"/>
            <a:r>
              <a:rPr lang="en-US" altLang="zh-CN" b="1" dirty="0">
                <a:solidFill>
                  <a:srgbClr val="0000CC"/>
                </a:solidFill>
                <a:latin typeface="Verdana" panose="020B0604030504040204" pitchFamily="34" charset="0"/>
              </a:rPr>
              <a:t> </a:t>
            </a:r>
            <a:r>
              <a:rPr lang="en-US" altLang="zh-CN" b="1" dirty="0" smtClean="0">
                <a:solidFill>
                  <a:srgbClr val="0000CC"/>
                </a:solidFill>
                <a:latin typeface="Verdana" panose="020B0604030504040204" pitchFamily="34" charset="0"/>
              </a:rPr>
              <a:t>        0-1-1   =10  </a:t>
            </a:r>
            <a:endParaRPr lang="zh-CN" altLang="en-US" b="1" dirty="0">
              <a:solidFill>
                <a:srgbClr val="0000CC"/>
              </a:solidFill>
              <a:latin typeface="Verdana" panose="020B0604030504040204" pitchFamily="34" charset="0"/>
            </a:endParaRPr>
          </a:p>
        </p:txBody>
      </p:sp>
    </p:spTree>
    <p:extLst>
      <p:ext uri="{BB962C8B-B14F-4D97-AF65-F5344CB8AC3E}">
        <p14:creationId xmlns:p14="http://schemas.microsoft.com/office/powerpoint/2010/main" val="2699789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9.3.2 </a:t>
            </a:r>
            <a:r>
              <a:rPr lang="zh-CN" altLang="en-US" sz="2400" b="1" spc="300" dirty="0" smtClean="0">
                <a:latin typeface="+mj-ea"/>
                <a:ea typeface="+mj-ea"/>
              </a:rPr>
              <a:t>数据分配器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3"/>
          <p:cNvSpPr txBox="1">
            <a:spLocks noChangeArrowheads="1"/>
          </p:cNvSpPr>
          <p:nvPr/>
        </p:nvSpPr>
        <p:spPr bwMode="auto">
          <a:xfrm>
            <a:off x="979166" y="879475"/>
            <a:ext cx="10107934"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algn="just" eaLnBrk="1" hangingPunct="1">
              <a:lnSpc>
                <a:spcPct val="130000"/>
              </a:lnSpc>
              <a:buFontTx/>
              <a:buNone/>
              <a:defRPr/>
            </a:pPr>
            <a:r>
              <a:rPr lang="en-US" altLang="zh-CN" sz="2000" kern="0" dirty="0" smtClean="0">
                <a:solidFill>
                  <a:srgbClr val="0000CC"/>
                </a:solidFill>
                <a:latin typeface="+mn-ea"/>
              </a:rPr>
              <a:t> </a:t>
            </a:r>
            <a:r>
              <a:rPr lang="zh-CN" altLang="en-US" sz="2000" kern="0" dirty="0" smtClean="0">
                <a:solidFill>
                  <a:srgbClr val="0000CC"/>
                </a:solidFill>
                <a:latin typeface="+mn-ea"/>
              </a:rPr>
              <a:t>数据分配器</a:t>
            </a:r>
            <a:r>
              <a:rPr lang="en-US" altLang="zh-CN" sz="2000" kern="0" dirty="0" smtClean="0">
                <a:solidFill>
                  <a:srgbClr val="0000CC"/>
                </a:solidFill>
                <a:latin typeface="+mn-ea"/>
              </a:rPr>
              <a:t>——</a:t>
            </a:r>
            <a:r>
              <a:rPr lang="zh-CN" altLang="en-US" sz="2000" kern="0" dirty="0" smtClean="0">
                <a:solidFill>
                  <a:srgbClr val="0000CC"/>
                </a:solidFill>
                <a:latin typeface="+mn-ea"/>
              </a:rPr>
              <a:t>将一路输入数据根据地址选择码分配给多路数据输出中的某一路输出。</a:t>
            </a:r>
            <a:endParaRPr lang="en-US" altLang="zh-CN" sz="2000" kern="0" dirty="0" smtClean="0">
              <a:solidFill>
                <a:srgbClr val="0000CC"/>
              </a:solidFill>
              <a:latin typeface="+mn-ea"/>
            </a:endParaRPr>
          </a:p>
        </p:txBody>
      </p:sp>
      <p:grpSp>
        <p:nvGrpSpPr>
          <p:cNvPr id="8" name="组合 7"/>
          <p:cNvGrpSpPr/>
          <p:nvPr/>
        </p:nvGrpSpPr>
        <p:grpSpPr>
          <a:xfrm>
            <a:off x="3474716" y="1898650"/>
            <a:ext cx="4543425" cy="3067050"/>
            <a:chOff x="2503166" y="2479675"/>
            <a:chExt cx="4543425" cy="306705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166" y="2479675"/>
              <a:ext cx="454342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7" name="矩形 6"/>
            <p:cNvSpPr/>
            <p:nvPr/>
          </p:nvSpPr>
          <p:spPr>
            <a:xfrm>
              <a:off x="3200400" y="5019675"/>
              <a:ext cx="971550" cy="485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67573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9.3.2 </a:t>
            </a:r>
            <a:r>
              <a:rPr lang="zh-CN" altLang="en-US" sz="2400" b="1" spc="300" dirty="0" smtClean="0">
                <a:latin typeface="+mj-ea"/>
                <a:ea typeface="+mj-ea"/>
              </a:rPr>
              <a:t>数据分配器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4"/>
          <p:cNvGrpSpPr>
            <a:grpSpLocks noChangeAspect="1"/>
          </p:cNvGrpSpPr>
          <p:nvPr/>
        </p:nvGrpSpPr>
        <p:grpSpPr bwMode="auto">
          <a:xfrm>
            <a:off x="198438" y="2137169"/>
            <a:ext cx="3635374" cy="2540000"/>
            <a:chOff x="677" y="1082"/>
            <a:chExt cx="2290" cy="1600"/>
          </a:xfrm>
        </p:grpSpPr>
        <p:sp>
          <p:nvSpPr>
            <p:cNvPr id="10" name="AutoShape 3"/>
            <p:cNvSpPr>
              <a:spLocks noChangeAspect="1" noChangeArrowheads="1" noTextEdit="1"/>
            </p:cNvSpPr>
            <p:nvPr/>
          </p:nvSpPr>
          <p:spPr bwMode="auto">
            <a:xfrm>
              <a:off x="677" y="1082"/>
              <a:ext cx="2281" cy="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5"/>
            <p:cNvSpPr>
              <a:spLocks noChangeShapeType="1"/>
            </p:cNvSpPr>
            <p:nvPr/>
          </p:nvSpPr>
          <p:spPr bwMode="auto">
            <a:xfrm>
              <a:off x="1135" y="1517"/>
              <a:ext cx="39" cy="0"/>
            </a:xfrm>
            <a:prstGeom prst="line">
              <a:avLst/>
            </a:prstGeom>
            <a:noFill/>
            <a:ln w="15875">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6"/>
            <p:cNvSpPr>
              <a:spLocks noChangeArrowheads="1"/>
            </p:cNvSpPr>
            <p:nvPr/>
          </p:nvSpPr>
          <p:spPr bwMode="auto">
            <a:xfrm>
              <a:off x="1077" y="1487"/>
              <a:ext cx="58" cy="61"/>
            </a:xfrm>
            <a:prstGeom prst="ellipse">
              <a:avLst/>
            </a:pr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7"/>
            <p:cNvSpPr>
              <a:spLocks noChangeArrowheads="1"/>
            </p:cNvSpPr>
            <p:nvPr/>
          </p:nvSpPr>
          <p:spPr bwMode="auto">
            <a:xfrm>
              <a:off x="940" y="1447"/>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FF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Line 8"/>
            <p:cNvSpPr>
              <a:spLocks noChangeShapeType="1"/>
            </p:cNvSpPr>
            <p:nvPr/>
          </p:nvSpPr>
          <p:spPr bwMode="auto">
            <a:xfrm flipH="1">
              <a:off x="1467" y="1517"/>
              <a:ext cx="39" cy="0"/>
            </a:xfrm>
            <a:prstGeom prst="line">
              <a:avLst/>
            </a:prstGeom>
            <a:noFill/>
            <a:ln w="15875">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9"/>
            <p:cNvSpPr>
              <a:spLocks noChangeArrowheads="1"/>
            </p:cNvSpPr>
            <p:nvPr/>
          </p:nvSpPr>
          <p:spPr bwMode="auto">
            <a:xfrm>
              <a:off x="1506" y="1487"/>
              <a:ext cx="58" cy="61"/>
            </a:xfrm>
            <a:prstGeom prst="ellipse">
              <a:avLst/>
            </a:pr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0"/>
            <p:cNvSpPr>
              <a:spLocks noChangeArrowheads="1"/>
            </p:cNvSpPr>
            <p:nvPr/>
          </p:nvSpPr>
          <p:spPr bwMode="auto">
            <a:xfrm>
              <a:off x="1379" y="2135"/>
              <a:ext cx="93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FF0080"/>
                  </a:solidFill>
                  <a:effectLst/>
                  <a:latin typeface="宋体" panose="02010600030101010101" pitchFamily="2" charset="-122"/>
                  <a:ea typeface="宋体" panose="02010600030101010101" pitchFamily="2" charset="-122"/>
                </a:rPr>
                <a:t>n位地址选择信号</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7" name="Line 11"/>
            <p:cNvSpPr>
              <a:spLocks noChangeShapeType="1"/>
            </p:cNvSpPr>
            <p:nvPr/>
          </p:nvSpPr>
          <p:spPr bwMode="auto">
            <a:xfrm>
              <a:off x="2012" y="1214"/>
              <a:ext cx="39" cy="0"/>
            </a:xfrm>
            <a:prstGeom prst="line">
              <a:avLst/>
            </a:prstGeom>
            <a:noFill/>
            <a:ln w="15875">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2"/>
            <p:cNvSpPr>
              <a:spLocks noChangeArrowheads="1"/>
            </p:cNvSpPr>
            <p:nvPr/>
          </p:nvSpPr>
          <p:spPr bwMode="auto">
            <a:xfrm>
              <a:off x="1954" y="1183"/>
              <a:ext cx="58" cy="61"/>
            </a:xfrm>
            <a:prstGeom prst="ellipse">
              <a:avLst/>
            </a:pr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13"/>
            <p:cNvSpPr>
              <a:spLocks noChangeArrowheads="1"/>
            </p:cNvSpPr>
            <p:nvPr/>
          </p:nvSpPr>
          <p:spPr bwMode="auto">
            <a:xfrm>
              <a:off x="2568" y="1193"/>
              <a:ext cx="8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FF0080"/>
                  </a:solidFill>
                  <a:effectLst/>
                  <a:latin typeface="Times New Roman" panose="02020603050405020304" pitchFamily="18" charset="0"/>
                </a:rPr>
                <a:t>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Line 14"/>
            <p:cNvSpPr>
              <a:spLocks noChangeShapeType="1"/>
            </p:cNvSpPr>
            <p:nvPr/>
          </p:nvSpPr>
          <p:spPr bwMode="auto">
            <a:xfrm flipH="1">
              <a:off x="2354" y="1214"/>
              <a:ext cx="39" cy="0"/>
            </a:xfrm>
            <a:prstGeom prst="line">
              <a:avLst/>
            </a:prstGeom>
            <a:noFill/>
            <a:ln w="15875">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15"/>
            <p:cNvSpPr>
              <a:spLocks noChangeArrowheads="1"/>
            </p:cNvSpPr>
            <p:nvPr/>
          </p:nvSpPr>
          <p:spPr bwMode="auto">
            <a:xfrm>
              <a:off x="2393" y="1183"/>
              <a:ext cx="58" cy="61"/>
            </a:xfrm>
            <a:prstGeom prst="ellipse">
              <a:avLst/>
            </a:pr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6"/>
            <p:cNvSpPr>
              <a:spLocks noChangeArrowheads="1"/>
            </p:cNvSpPr>
            <p:nvPr/>
          </p:nvSpPr>
          <p:spPr bwMode="auto">
            <a:xfrm>
              <a:off x="2480" y="1133"/>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FF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Line 17"/>
            <p:cNvSpPr>
              <a:spLocks noChangeShapeType="1"/>
            </p:cNvSpPr>
            <p:nvPr/>
          </p:nvSpPr>
          <p:spPr bwMode="auto">
            <a:xfrm>
              <a:off x="2012" y="1416"/>
              <a:ext cx="39" cy="0"/>
            </a:xfrm>
            <a:prstGeom prst="line">
              <a:avLst/>
            </a:prstGeom>
            <a:noFill/>
            <a:ln w="15875">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18"/>
            <p:cNvSpPr>
              <a:spLocks noChangeArrowheads="1"/>
            </p:cNvSpPr>
            <p:nvPr/>
          </p:nvSpPr>
          <p:spPr bwMode="auto">
            <a:xfrm>
              <a:off x="1954" y="1386"/>
              <a:ext cx="58" cy="61"/>
            </a:xfrm>
            <a:prstGeom prst="ellipse">
              <a:avLst/>
            </a:pr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9"/>
            <p:cNvSpPr>
              <a:spLocks noChangeArrowheads="1"/>
            </p:cNvSpPr>
            <p:nvPr/>
          </p:nvSpPr>
          <p:spPr bwMode="auto">
            <a:xfrm>
              <a:off x="2568" y="1396"/>
              <a:ext cx="8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FF008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6" name="Line 20"/>
            <p:cNvSpPr>
              <a:spLocks noChangeShapeType="1"/>
            </p:cNvSpPr>
            <p:nvPr/>
          </p:nvSpPr>
          <p:spPr bwMode="auto">
            <a:xfrm flipH="1">
              <a:off x="2344" y="1416"/>
              <a:ext cx="39" cy="0"/>
            </a:xfrm>
            <a:prstGeom prst="line">
              <a:avLst/>
            </a:prstGeom>
            <a:noFill/>
            <a:ln w="15875">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Oval 21"/>
            <p:cNvSpPr>
              <a:spLocks noChangeArrowheads="1"/>
            </p:cNvSpPr>
            <p:nvPr/>
          </p:nvSpPr>
          <p:spPr bwMode="auto">
            <a:xfrm>
              <a:off x="2383" y="1386"/>
              <a:ext cx="58" cy="61"/>
            </a:xfrm>
            <a:prstGeom prst="ellipse">
              <a:avLst/>
            </a:pr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2"/>
            <p:cNvSpPr>
              <a:spLocks noChangeArrowheads="1"/>
            </p:cNvSpPr>
            <p:nvPr/>
          </p:nvSpPr>
          <p:spPr bwMode="auto">
            <a:xfrm>
              <a:off x="2480" y="1345"/>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FF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9" name="Line 23"/>
            <p:cNvSpPr>
              <a:spLocks noChangeShapeType="1"/>
            </p:cNvSpPr>
            <p:nvPr/>
          </p:nvSpPr>
          <p:spPr bwMode="auto">
            <a:xfrm>
              <a:off x="2012" y="1821"/>
              <a:ext cx="39" cy="0"/>
            </a:xfrm>
            <a:prstGeom prst="line">
              <a:avLst/>
            </a:prstGeom>
            <a:noFill/>
            <a:ln w="15875">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24"/>
            <p:cNvSpPr>
              <a:spLocks noChangeArrowheads="1"/>
            </p:cNvSpPr>
            <p:nvPr/>
          </p:nvSpPr>
          <p:spPr bwMode="auto">
            <a:xfrm>
              <a:off x="1954" y="1791"/>
              <a:ext cx="58" cy="61"/>
            </a:xfrm>
            <a:prstGeom prst="ellipse">
              <a:avLst/>
            </a:pr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5"/>
            <p:cNvSpPr>
              <a:spLocks noChangeArrowheads="1"/>
            </p:cNvSpPr>
            <p:nvPr/>
          </p:nvSpPr>
          <p:spPr bwMode="auto">
            <a:xfrm>
              <a:off x="2578" y="1821"/>
              <a:ext cx="8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FF008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Line 26"/>
            <p:cNvSpPr>
              <a:spLocks noChangeShapeType="1"/>
            </p:cNvSpPr>
            <p:nvPr/>
          </p:nvSpPr>
          <p:spPr bwMode="auto">
            <a:xfrm flipH="1">
              <a:off x="2344" y="1821"/>
              <a:ext cx="39" cy="0"/>
            </a:xfrm>
            <a:prstGeom prst="line">
              <a:avLst/>
            </a:prstGeom>
            <a:noFill/>
            <a:ln w="15875">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27"/>
            <p:cNvSpPr>
              <a:spLocks noChangeArrowheads="1"/>
            </p:cNvSpPr>
            <p:nvPr/>
          </p:nvSpPr>
          <p:spPr bwMode="auto">
            <a:xfrm>
              <a:off x="2383" y="1791"/>
              <a:ext cx="58" cy="61"/>
            </a:xfrm>
            <a:prstGeom prst="ellipse">
              <a:avLst/>
            </a:prstGeom>
            <a:noFill/>
            <a:ln w="158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28"/>
            <p:cNvSpPr>
              <a:spLocks noChangeArrowheads="1"/>
            </p:cNvSpPr>
            <p:nvPr/>
          </p:nvSpPr>
          <p:spPr bwMode="auto">
            <a:xfrm>
              <a:off x="2471" y="1760"/>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FF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Line 29"/>
            <p:cNvSpPr>
              <a:spLocks noChangeShapeType="1"/>
            </p:cNvSpPr>
            <p:nvPr/>
          </p:nvSpPr>
          <p:spPr bwMode="auto">
            <a:xfrm flipV="1">
              <a:off x="1545" y="1224"/>
              <a:ext cx="399" cy="263"/>
            </a:xfrm>
            <a:prstGeom prst="line">
              <a:avLst/>
            </a:prstGeom>
            <a:noFill/>
            <a:ln w="15875">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0"/>
            <p:cNvSpPr>
              <a:spLocks noChangeShapeType="1"/>
            </p:cNvSpPr>
            <p:nvPr/>
          </p:nvSpPr>
          <p:spPr bwMode="auto">
            <a:xfrm flipV="1">
              <a:off x="1886" y="1214"/>
              <a:ext cx="68" cy="30"/>
            </a:xfrm>
            <a:prstGeom prst="line">
              <a:avLst/>
            </a:prstGeom>
            <a:noFill/>
            <a:ln w="15875">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31"/>
            <p:cNvSpPr>
              <a:spLocks noChangeShapeType="1"/>
            </p:cNvSpPr>
            <p:nvPr/>
          </p:nvSpPr>
          <p:spPr bwMode="auto">
            <a:xfrm flipV="1">
              <a:off x="1905" y="1214"/>
              <a:ext cx="49" cy="40"/>
            </a:xfrm>
            <a:prstGeom prst="line">
              <a:avLst/>
            </a:prstGeom>
            <a:noFill/>
            <a:ln w="15875">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32"/>
            <p:cNvSpPr>
              <a:spLocks noChangeShapeType="1"/>
            </p:cNvSpPr>
            <p:nvPr/>
          </p:nvSpPr>
          <p:spPr bwMode="auto">
            <a:xfrm>
              <a:off x="1759" y="1345"/>
              <a:ext cx="0" cy="669"/>
            </a:xfrm>
            <a:prstGeom prst="line">
              <a:avLst/>
            </a:prstGeom>
            <a:noFill/>
            <a:ln w="15875">
              <a:solidFill>
                <a:srgbClr val="FF008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3"/>
            <p:cNvSpPr>
              <a:spLocks noChangeShapeType="1"/>
            </p:cNvSpPr>
            <p:nvPr/>
          </p:nvSpPr>
          <p:spPr bwMode="auto">
            <a:xfrm>
              <a:off x="1174" y="1517"/>
              <a:ext cx="293" cy="0"/>
            </a:xfrm>
            <a:prstGeom prst="line">
              <a:avLst/>
            </a:prstGeom>
            <a:noFill/>
            <a:ln w="15875">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4"/>
            <p:cNvSpPr>
              <a:spLocks noChangeShapeType="1"/>
            </p:cNvSpPr>
            <p:nvPr/>
          </p:nvSpPr>
          <p:spPr bwMode="auto">
            <a:xfrm>
              <a:off x="2051" y="1214"/>
              <a:ext cx="303" cy="0"/>
            </a:xfrm>
            <a:prstGeom prst="line">
              <a:avLst/>
            </a:prstGeom>
            <a:noFill/>
            <a:ln w="15875">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35"/>
            <p:cNvSpPr>
              <a:spLocks noChangeShapeType="1"/>
            </p:cNvSpPr>
            <p:nvPr/>
          </p:nvSpPr>
          <p:spPr bwMode="auto">
            <a:xfrm>
              <a:off x="2051" y="1416"/>
              <a:ext cx="293" cy="0"/>
            </a:xfrm>
            <a:prstGeom prst="line">
              <a:avLst/>
            </a:prstGeom>
            <a:noFill/>
            <a:ln w="15875">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6"/>
            <p:cNvSpPr>
              <a:spLocks noChangeShapeType="1"/>
            </p:cNvSpPr>
            <p:nvPr/>
          </p:nvSpPr>
          <p:spPr bwMode="auto">
            <a:xfrm>
              <a:off x="2051" y="1821"/>
              <a:ext cx="293" cy="0"/>
            </a:xfrm>
            <a:prstGeom prst="line">
              <a:avLst/>
            </a:prstGeom>
            <a:noFill/>
            <a:ln w="15875">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7"/>
            <p:cNvSpPr>
              <a:spLocks noChangeArrowheads="1"/>
            </p:cNvSpPr>
            <p:nvPr/>
          </p:nvSpPr>
          <p:spPr bwMode="auto">
            <a:xfrm rot="16200000">
              <a:off x="2147" y="1505"/>
              <a:ext cx="17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4" name="Rectangle 38"/>
            <p:cNvSpPr>
              <a:spLocks noChangeArrowheads="1"/>
            </p:cNvSpPr>
            <p:nvPr/>
          </p:nvSpPr>
          <p:spPr bwMode="auto">
            <a:xfrm>
              <a:off x="2636" y="1789"/>
              <a:ext cx="127"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400080"/>
                  </a:solidFill>
                  <a:effectLst/>
                  <a:latin typeface="Times New Roman" panose="02020603050405020304" pitchFamily="18" charset="0"/>
                </a:rPr>
                <a:t>n-1</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5" name="Rectangle 39"/>
            <p:cNvSpPr>
              <a:spLocks noChangeArrowheads="1"/>
            </p:cNvSpPr>
            <p:nvPr/>
          </p:nvSpPr>
          <p:spPr bwMode="auto">
            <a:xfrm>
              <a:off x="1671" y="2520"/>
              <a:ext cx="99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数据分配器示意图</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7" name="Rectangle 41"/>
            <p:cNvSpPr>
              <a:spLocks noChangeArrowheads="1"/>
            </p:cNvSpPr>
            <p:nvPr/>
          </p:nvSpPr>
          <p:spPr bwMode="auto">
            <a:xfrm>
              <a:off x="2792" y="1234"/>
              <a:ext cx="17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数</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8" name="Rectangle 42"/>
            <p:cNvSpPr>
              <a:spLocks noChangeArrowheads="1"/>
            </p:cNvSpPr>
            <p:nvPr/>
          </p:nvSpPr>
          <p:spPr bwMode="auto">
            <a:xfrm>
              <a:off x="735" y="1224"/>
              <a:ext cx="17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数</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9" name="Rectangle 43"/>
            <p:cNvSpPr>
              <a:spLocks noChangeArrowheads="1"/>
            </p:cNvSpPr>
            <p:nvPr/>
          </p:nvSpPr>
          <p:spPr bwMode="auto">
            <a:xfrm>
              <a:off x="2783" y="1396"/>
              <a:ext cx="17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据</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0" name="Rectangle 44"/>
            <p:cNvSpPr>
              <a:spLocks noChangeArrowheads="1"/>
            </p:cNvSpPr>
            <p:nvPr/>
          </p:nvSpPr>
          <p:spPr bwMode="auto">
            <a:xfrm>
              <a:off x="726" y="1396"/>
              <a:ext cx="17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据</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1" name="Rectangle 45"/>
            <p:cNvSpPr>
              <a:spLocks noChangeArrowheads="1"/>
            </p:cNvSpPr>
            <p:nvPr/>
          </p:nvSpPr>
          <p:spPr bwMode="auto">
            <a:xfrm>
              <a:off x="2783" y="1548"/>
              <a:ext cx="17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输</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2" name="Rectangle 46"/>
            <p:cNvSpPr>
              <a:spLocks noChangeArrowheads="1"/>
            </p:cNvSpPr>
            <p:nvPr/>
          </p:nvSpPr>
          <p:spPr bwMode="auto">
            <a:xfrm>
              <a:off x="726" y="1548"/>
              <a:ext cx="17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输</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3" name="Rectangle 47"/>
            <p:cNvSpPr>
              <a:spLocks noChangeArrowheads="1"/>
            </p:cNvSpPr>
            <p:nvPr/>
          </p:nvSpPr>
          <p:spPr bwMode="auto">
            <a:xfrm>
              <a:off x="2792" y="1700"/>
              <a:ext cx="17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出</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4" name="Rectangle 48"/>
            <p:cNvSpPr>
              <a:spLocks noChangeArrowheads="1"/>
            </p:cNvSpPr>
            <p:nvPr/>
          </p:nvSpPr>
          <p:spPr bwMode="auto">
            <a:xfrm>
              <a:off x="726" y="1700"/>
              <a:ext cx="17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入</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55" name="Rectangle 2"/>
          <p:cNvSpPr txBox="1">
            <a:spLocks noChangeArrowheads="1"/>
          </p:cNvSpPr>
          <p:nvPr/>
        </p:nvSpPr>
        <p:spPr bwMode="auto">
          <a:xfrm>
            <a:off x="827087" y="1066372"/>
            <a:ext cx="5883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eaLnBrk="1" hangingPunct="1">
              <a:buFontTx/>
              <a:buNone/>
              <a:defRPr/>
            </a:pPr>
            <a:r>
              <a:rPr lang="zh-CN" altLang="en-US" sz="2400" kern="0" dirty="0" smtClean="0">
                <a:solidFill>
                  <a:srgbClr val="0033CC"/>
                </a:solidFill>
                <a:latin typeface="+mn-ea"/>
              </a:rPr>
              <a:t>用</a:t>
            </a:r>
            <a:r>
              <a:rPr lang="en-US" altLang="zh-CN" sz="2400" kern="0" dirty="0" smtClean="0">
                <a:solidFill>
                  <a:srgbClr val="0033CC"/>
                </a:solidFill>
                <a:latin typeface="+mn-ea"/>
              </a:rPr>
              <a:t>3-8</a:t>
            </a:r>
            <a:r>
              <a:rPr lang="zh-CN" altLang="en-US" sz="2400" kern="0" dirty="0" smtClean="0">
                <a:solidFill>
                  <a:srgbClr val="0033CC"/>
                </a:solidFill>
                <a:latin typeface="+mn-ea"/>
              </a:rPr>
              <a:t>译码器实现“</a:t>
            </a:r>
            <a:r>
              <a:rPr lang="en-US" altLang="zh-CN" sz="2400" kern="0" dirty="0" smtClean="0">
                <a:solidFill>
                  <a:srgbClr val="0033CC"/>
                </a:solidFill>
                <a:latin typeface="+mn-ea"/>
              </a:rPr>
              <a:t>1</a:t>
            </a:r>
            <a:r>
              <a:rPr lang="zh-CN" altLang="en-US" sz="2400" kern="0" dirty="0" smtClean="0">
                <a:solidFill>
                  <a:srgbClr val="0033CC"/>
                </a:solidFill>
                <a:latin typeface="+mn-ea"/>
              </a:rPr>
              <a:t>线</a:t>
            </a:r>
            <a:r>
              <a:rPr lang="en-US" altLang="zh-CN" sz="2400" kern="0" dirty="0" smtClean="0">
                <a:solidFill>
                  <a:srgbClr val="0033CC"/>
                </a:solidFill>
                <a:latin typeface="+mn-ea"/>
              </a:rPr>
              <a:t>-8</a:t>
            </a:r>
            <a:r>
              <a:rPr lang="zh-CN" altLang="en-US" sz="2400" kern="0" dirty="0" smtClean="0">
                <a:solidFill>
                  <a:srgbClr val="0033CC"/>
                </a:solidFill>
                <a:latin typeface="+mn-ea"/>
              </a:rPr>
              <a:t>线”数据分配器</a:t>
            </a:r>
          </a:p>
        </p:txBody>
      </p:sp>
      <p:grpSp>
        <p:nvGrpSpPr>
          <p:cNvPr id="62" name="组合 61"/>
          <p:cNvGrpSpPr/>
          <p:nvPr/>
        </p:nvGrpSpPr>
        <p:grpSpPr>
          <a:xfrm>
            <a:off x="9124950" y="1844675"/>
            <a:ext cx="2374900" cy="2931313"/>
            <a:chOff x="9251950" y="1920087"/>
            <a:chExt cx="2374900" cy="2931313"/>
          </a:xfrm>
        </p:grpSpPr>
        <p:pic>
          <p:nvPicPr>
            <p:cNvPr id="60" name="图片 59"/>
            <p:cNvPicPr>
              <a:picLocks noChangeAspect="1"/>
            </p:cNvPicPr>
            <p:nvPr/>
          </p:nvPicPr>
          <p:blipFill rotWithShape="1">
            <a:blip r:embed="rId3"/>
            <a:srcRect l="8471" t="12737" r="6423" b="3053"/>
            <a:stretch/>
          </p:blipFill>
          <p:spPr>
            <a:xfrm>
              <a:off x="9251950" y="2228849"/>
              <a:ext cx="2374900" cy="2622551"/>
            </a:xfrm>
            <a:prstGeom prst="rect">
              <a:avLst/>
            </a:prstGeom>
          </p:spPr>
        </p:pic>
        <p:sp>
          <p:nvSpPr>
            <p:cNvPr id="61" name="矩形 60"/>
            <p:cNvSpPr/>
            <p:nvPr/>
          </p:nvSpPr>
          <p:spPr>
            <a:xfrm>
              <a:off x="9731514" y="1920087"/>
              <a:ext cx="1415772" cy="276999"/>
            </a:xfrm>
            <a:prstGeom prst="rect">
              <a:avLst/>
            </a:prstGeom>
          </p:spPr>
          <p:txBody>
            <a:bodyPr wrap="none">
              <a:spAutoFit/>
            </a:bodyPr>
            <a:lstStyle/>
            <a:p>
              <a:r>
                <a:rPr lang="zh-CN" altLang="en-US" sz="1200" kern="0" dirty="0">
                  <a:solidFill>
                    <a:srgbClr val="0033CC"/>
                  </a:solidFill>
                  <a:latin typeface="+mn-ea"/>
                </a:rPr>
                <a:t>数据</a:t>
              </a:r>
              <a:r>
                <a:rPr lang="zh-CN" altLang="en-US" sz="1200" kern="0" dirty="0" smtClean="0">
                  <a:solidFill>
                    <a:srgbClr val="0033CC"/>
                  </a:solidFill>
                  <a:latin typeface="+mn-ea"/>
                </a:rPr>
                <a:t>分配器</a:t>
              </a:r>
              <a:r>
                <a:rPr lang="zh-CN" altLang="en-US" sz="1200" kern="0" dirty="0">
                  <a:solidFill>
                    <a:srgbClr val="0033CC"/>
                  </a:solidFill>
                  <a:latin typeface="+mn-ea"/>
                </a:rPr>
                <a:t>功能表</a:t>
              </a:r>
              <a:endParaRPr lang="zh-CN" altLang="en-US" sz="1200" dirty="0"/>
            </a:p>
          </p:txBody>
        </p:sp>
      </p:grpSp>
      <p:grpSp>
        <p:nvGrpSpPr>
          <p:cNvPr id="63" name="Group 51"/>
          <p:cNvGrpSpPr>
            <a:grpSpLocks noChangeAspect="1"/>
          </p:cNvGrpSpPr>
          <p:nvPr/>
        </p:nvGrpSpPr>
        <p:grpSpPr bwMode="auto">
          <a:xfrm>
            <a:off x="4622800" y="2160588"/>
            <a:ext cx="3675494" cy="2916237"/>
            <a:chOff x="2912" y="1361"/>
            <a:chExt cx="2130" cy="1690"/>
          </a:xfrm>
        </p:grpSpPr>
        <p:sp>
          <p:nvSpPr>
            <p:cNvPr id="64" name="AutoShape 50"/>
            <p:cNvSpPr>
              <a:spLocks noChangeAspect="1" noChangeArrowheads="1" noTextEdit="1"/>
            </p:cNvSpPr>
            <p:nvPr/>
          </p:nvSpPr>
          <p:spPr bwMode="auto">
            <a:xfrm>
              <a:off x="2912" y="1361"/>
              <a:ext cx="2122" cy="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52"/>
            <p:cNvSpPr>
              <a:spLocks noChangeArrowheads="1"/>
            </p:cNvSpPr>
            <p:nvPr/>
          </p:nvSpPr>
          <p:spPr bwMode="auto">
            <a:xfrm>
              <a:off x="3568" y="1404"/>
              <a:ext cx="767" cy="1268"/>
            </a:xfrm>
            <a:prstGeom prst="rect">
              <a:avLst/>
            </a:prstGeom>
            <a:noFill/>
            <a:ln w="14288">
              <a:solidFill>
                <a:srgbClr val="FF0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Line 53"/>
            <p:cNvSpPr>
              <a:spLocks noChangeShapeType="1"/>
            </p:cNvSpPr>
            <p:nvPr/>
          </p:nvSpPr>
          <p:spPr bwMode="auto">
            <a:xfrm flipH="1">
              <a:off x="4430" y="2560"/>
              <a:ext cx="155"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Line 54"/>
            <p:cNvSpPr>
              <a:spLocks noChangeShapeType="1"/>
            </p:cNvSpPr>
            <p:nvPr/>
          </p:nvSpPr>
          <p:spPr bwMode="auto">
            <a:xfrm flipH="1">
              <a:off x="4430" y="2413"/>
              <a:ext cx="155"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Line 55"/>
            <p:cNvSpPr>
              <a:spLocks noChangeShapeType="1"/>
            </p:cNvSpPr>
            <p:nvPr/>
          </p:nvSpPr>
          <p:spPr bwMode="auto">
            <a:xfrm flipH="1">
              <a:off x="4430" y="2266"/>
              <a:ext cx="155"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Line 56"/>
            <p:cNvSpPr>
              <a:spLocks noChangeShapeType="1"/>
            </p:cNvSpPr>
            <p:nvPr/>
          </p:nvSpPr>
          <p:spPr bwMode="auto">
            <a:xfrm flipH="1">
              <a:off x="4430" y="1818"/>
              <a:ext cx="155"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Line 57"/>
            <p:cNvSpPr>
              <a:spLocks noChangeShapeType="1"/>
            </p:cNvSpPr>
            <p:nvPr/>
          </p:nvSpPr>
          <p:spPr bwMode="auto">
            <a:xfrm flipH="1">
              <a:off x="4430" y="1671"/>
              <a:ext cx="155"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Line 58"/>
            <p:cNvSpPr>
              <a:spLocks noChangeShapeType="1"/>
            </p:cNvSpPr>
            <p:nvPr/>
          </p:nvSpPr>
          <p:spPr bwMode="auto">
            <a:xfrm flipH="1">
              <a:off x="4430" y="1965"/>
              <a:ext cx="155"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Line 59"/>
            <p:cNvSpPr>
              <a:spLocks noChangeShapeType="1"/>
            </p:cNvSpPr>
            <p:nvPr/>
          </p:nvSpPr>
          <p:spPr bwMode="auto">
            <a:xfrm flipH="1">
              <a:off x="4430" y="1516"/>
              <a:ext cx="155"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Line 60"/>
            <p:cNvSpPr>
              <a:spLocks noChangeShapeType="1"/>
            </p:cNvSpPr>
            <p:nvPr/>
          </p:nvSpPr>
          <p:spPr bwMode="auto">
            <a:xfrm flipH="1">
              <a:off x="4430" y="2111"/>
              <a:ext cx="155"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Line 61"/>
            <p:cNvSpPr>
              <a:spLocks noChangeShapeType="1"/>
            </p:cNvSpPr>
            <p:nvPr/>
          </p:nvSpPr>
          <p:spPr bwMode="auto">
            <a:xfrm>
              <a:off x="3680" y="2672"/>
              <a:ext cx="0" cy="181"/>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Line 62"/>
            <p:cNvSpPr>
              <a:spLocks noChangeShapeType="1"/>
            </p:cNvSpPr>
            <p:nvPr/>
          </p:nvSpPr>
          <p:spPr bwMode="auto">
            <a:xfrm>
              <a:off x="3852" y="2680"/>
              <a:ext cx="0" cy="181"/>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Line 63"/>
            <p:cNvSpPr>
              <a:spLocks noChangeShapeType="1"/>
            </p:cNvSpPr>
            <p:nvPr/>
          </p:nvSpPr>
          <p:spPr bwMode="auto">
            <a:xfrm>
              <a:off x="4025" y="2680"/>
              <a:ext cx="0" cy="181"/>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Line 64"/>
            <p:cNvSpPr>
              <a:spLocks noChangeShapeType="1"/>
            </p:cNvSpPr>
            <p:nvPr/>
          </p:nvSpPr>
          <p:spPr bwMode="auto">
            <a:xfrm>
              <a:off x="3274" y="1766"/>
              <a:ext cx="207"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Line 65"/>
            <p:cNvSpPr>
              <a:spLocks noChangeShapeType="1"/>
            </p:cNvSpPr>
            <p:nvPr/>
          </p:nvSpPr>
          <p:spPr bwMode="auto">
            <a:xfrm>
              <a:off x="3404" y="2258"/>
              <a:ext cx="77"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Line 66"/>
            <p:cNvSpPr>
              <a:spLocks noChangeShapeType="1"/>
            </p:cNvSpPr>
            <p:nvPr/>
          </p:nvSpPr>
          <p:spPr bwMode="auto">
            <a:xfrm>
              <a:off x="3412" y="2059"/>
              <a:ext cx="156" cy="0"/>
            </a:xfrm>
            <a:prstGeom prst="line">
              <a:avLst/>
            </a:prstGeom>
            <a:noFill/>
            <a:ln w="14288">
              <a:solidFill>
                <a:srgbClr val="FF0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67"/>
            <p:cNvSpPr>
              <a:spLocks noChangeArrowheads="1"/>
            </p:cNvSpPr>
            <p:nvPr/>
          </p:nvSpPr>
          <p:spPr bwMode="auto">
            <a:xfrm>
              <a:off x="4171" y="1456"/>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1" u="none" strike="noStrike" cap="none" normalizeH="0" baseline="0" dirty="0" smtClean="0">
                  <a:ln>
                    <a:noFill/>
                  </a:ln>
                  <a:solidFill>
                    <a:srgbClr val="400080"/>
                  </a:solidFill>
                  <a:effectLst/>
                  <a:latin typeface="Times New Roman" panose="02020603050405020304" pitchFamily="18" charset="0"/>
                </a:rPr>
                <a:t>B</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1" name="Rectangle 68"/>
            <p:cNvSpPr>
              <a:spLocks noChangeArrowheads="1"/>
            </p:cNvSpPr>
            <p:nvPr/>
          </p:nvSpPr>
          <p:spPr bwMode="auto">
            <a:xfrm>
              <a:off x="4215" y="1516"/>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2" name="Rectangle 69"/>
            <p:cNvSpPr>
              <a:spLocks noChangeArrowheads="1"/>
            </p:cNvSpPr>
            <p:nvPr/>
          </p:nvSpPr>
          <p:spPr bwMode="auto">
            <a:xfrm>
              <a:off x="4206" y="1663"/>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3" name="Rectangle 70"/>
            <p:cNvSpPr>
              <a:spLocks noChangeArrowheads="1"/>
            </p:cNvSpPr>
            <p:nvPr/>
          </p:nvSpPr>
          <p:spPr bwMode="auto">
            <a:xfrm>
              <a:off x="4163" y="1602"/>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1" u="none" strike="noStrike" cap="none" normalizeH="0" baseline="0" dirty="0" smtClean="0">
                  <a:ln>
                    <a:noFill/>
                  </a:ln>
                  <a:solidFill>
                    <a:srgbClr val="400080"/>
                  </a:solidFill>
                  <a:effectLst/>
                  <a:latin typeface="Times New Roman" panose="02020603050405020304" pitchFamily="18" charset="0"/>
                </a:rPr>
                <a:t>B</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4" name="Rectangle 71"/>
            <p:cNvSpPr>
              <a:spLocks noChangeArrowheads="1"/>
            </p:cNvSpPr>
            <p:nvPr/>
          </p:nvSpPr>
          <p:spPr bwMode="auto">
            <a:xfrm>
              <a:off x="4215" y="1818"/>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5" name="Rectangle 72"/>
            <p:cNvSpPr>
              <a:spLocks noChangeArrowheads="1"/>
            </p:cNvSpPr>
            <p:nvPr/>
          </p:nvSpPr>
          <p:spPr bwMode="auto">
            <a:xfrm>
              <a:off x="4171" y="1758"/>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1" u="none" strike="noStrike" cap="none" normalizeH="0" baseline="0" dirty="0" smtClean="0">
                  <a:ln>
                    <a:noFill/>
                  </a:ln>
                  <a:solidFill>
                    <a:srgbClr val="400080"/>
                  </a:solidFill>
                  <a:effectLst/>
                  <a:latin typeface="Times New Roman" panose="02020603050405020304" pitchFamily="18" charset="0"/>
                </a:rPr>
                <a:t>B</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6" name="Rectangle 73"/>
            <p:cNvSpPr>
              <a:spLocks noChangeArrowheads="1"/>
            </p:cNvSpPr>
            <p:nvPr/>
          </p:nvSpPr>
          <p:spPr bwMode="auto">
            <a:xfrm>
              <a:off x="4223" y="1965"/>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3</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7" name="Rectangle 74"/>
            <p:cNvSpPr>
              <a:spLocks noChangeArrowheads="1"/>
            </p:cNvSpPr>
            <p:nvPr/>
          </p:nvSpPr>
          <p:spPr bwMode="auto">
            <a:xfrm>
              <a:off x="4180" y="1904"/>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1" u="none" strike="noStrike" cap="none" normalizeH="0" baseline="0" dirty="0" smtClean="0">
                  <a:ln>
                    <a:noFill/>
                  </a:ln>
                  <a:solidFill>
                    <a:srgbClr val="400080"/>
                  </a:solidFill>
                  <a:effectLst/>
                  <a:latin typeface="Times New Roman" panose="02020603050405020304" pitchFamily="18" charset="0"/>
                </a:rPr>
                <a:t>B</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8" name="Rectangle 75"/>
            <p:cNvSpPr>
              <a:spLocks noChangeArrowheads="1"/>
            </p:cNvSpPr>
            <p:nvPr/>
          </p:nvSpPr>
          <p:spPr bwMode="auto">
            <a:xfrm>
              <a:off x="4223" y="2111"/>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4</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9" name="Rectangle 76"/>
            <p:cNvSpPr>
              <a:spLocks noChangeArrowheads="1"/>
            </p:cNvSpPr>
            <p:nvPr/>
          </p:nvSpPr>
          <p:spPr bwMode="auto">
            <a:xfrm>
              <a:off x="4180" y="2051"/>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1" u="none" strike="noStrike" cap="none" normalizeH="0" baseline="0" dirty="0" smtClean="0">
                  <a:ln>
                    <a:noFill/>
                  </a:ln>
                  <a:solidFill>
                    <a:srgbClr val="400080"/>
                  </a:solidFill>
                  <a:effectLst/>
                  <a:latin typeface="Times New Roman" panose="02020603050405020304" pitchFamily="18" charset="0"/>
                </a:rPr>
                <a:t>B</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0" name="Rectangle 77"/>
            <p:cNvSpPr>
              <a:spLocks noChangeArrowheads="1"/>
            </p:cNvSpPr>
            <p:nvPr/>
          </p:nvSpPr>
          <p:spPr bwMode="auto">
            <a:xfrm>
              <a:off x="4223" y="2266"/>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 name="Rectangle 78"/>
            <p:cNvSpPr>
              <a:spLocks noChangeArrowheads="1"/>
            </p:cNvSpPr>
            <p:nvPr/>
          </p:nvSpPr>
          <p:spPr bwMode="auto">
            <a:xfrm>
              <a:off x="4180" y="2206"/>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1" u="none" strike="noStrike" cap="none" normalizeH="0" baseline="0" dirty="0" smtClean="0">
                  <a:ln>
                    <a:noFill/>
                  </a:ln>
                  <a:solidFill>
                    <a:srgbClr val="400080"/>
                  </a:solidFill>
                  <a:effectLst/>
                  <a:latin typeface="Times New Roman" panose="02020603050405020304" pitchFamily="18" charset="0"/>
                </a:rPr>
                <a:t>B</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2" name="Rectangle 79"/>
            <p:cNvSpPr>
              <a:spLocks noChangeArrowheads="1"/>
            </p:cNvSpPr>
            <p:nvPr/>
          </p:nvSpPr>
          <p:spPr bwMode="auto">
            <a:xfrm>
              <a:off x="4240" y="2422"/>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6</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3" name="Rectangle 80"/>
            <p:cNvSpPr>
              <a:spLocks noChangeArrowheads="1"/>
            </p:cNvSpPr>
            <p:nvPr/>
          </p:nvSpPr>
          <p:spPr bwMode="auto">
            <a:xfrm>
              <a:off x="4189" y="2361"/>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1" u="none" strike="noStrike" cap="none" normalizeH="0" baseline="0" dirty="0" smtClean="0">
                  <a:ln>
                    <a:noFill/>
                  </a:ln>
                  <a:solidFill>
                    <a:srgbClr val="400080"/>
                  </a:solidFill>
                  <a:effectLst/>
                  <a:latin typeface="Times New Roman" panose="02020603050405020304" pitchFamily="18" charset="0"/>
                </a:rPr>
                <a:t>B</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4" name="Rectangle 81"/>
            <p:cNvSpPr>
              <a:spLocks noChangeArrowheads="1"/>
            </p:cNvSpPr>
            <p:nvPr/>
          </p:nvSpPr>
          <p:spPr bwMode="auto">
            <a:xfrm>
              <a:off x="4232" y="2560"/>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7</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5" name="Rectangle 82"/>
            <p:cNvSpPr>
              <a:spLocks noChangeArrowheads="1"/>
            </p:cNvSpPr>
            <p:nvPr/>
          </p:nvSpPr>
          <p:spPr bwMode="auto">
            <a:xfrm>
              <a:off x="4189" y="2499"/>
              <a:ext cx="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300" b="0" i="1" u="none" strike="noStrike" cap="none" normalizeH="0" baseline="0" dirty="0" smtClean="0">
                  <a:ln>
                    <a:noFill/>
                  </a:ln>
                  <a:solidFill>
                    <a:srgbClr val="400080"/>
                  </a:solidFill>
                  <a:effectLst/>
                  <a:latin typeface="Times New Roman" panose="02020603050405020304" pitchFamily="18" charset="0"/>
                </a:rPr>
                <a:t>B</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6" name="Rectangle 83"/>
            <p:cNvSpPr>
              <a:spLocks noChangeArrowheads="1"/>
            </p:cNvSpPr>
            <p:nvPr/>
          </p:nvSpPr>
          <p:spPr bwMode="auto">
            <a:xfrm>
              <a:off x="4051" y="2568"/>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7" name="Rectangle 84"/>
            <p:cNvSpPr>
              <a:spLocks noChangeArrowheads="1"/>
            </p:cNvSpPr>
            <p:nvPr/>
          </p:nvSpPr>
          <p:spPr bwMode="auto">
            <a:xfrm>
              <a:off x="3809" y="2516"/>
              <a:ext cx="10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8" name="Rectangle 85"/>
            <p:cNvSpPr>
              <a:spLocks noChangeArrowheads="1"/>
            </p:cNvSpPr>
            <p:nvPr/>
          </p:nvSpPr>
          <p:spPr bwMode="auto">
            <a:xfrm>
              <a:off x="3637" y="2499"/>
              <a:ext cx="10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9" name="Rectangle 86"/>
            <p:cNvSpPr>
              <a:spLocks noChangeArrowheads="1"/>
            </p:cNvSpPr>
            <p:nvPr/>
          </p:nvSpPr>
          <p:spPr bwMode="auto">
            <a:xfrm>
              <a:off x="3990" y="2508"/>
              <a:ext cx="10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0" name="Rectangle 87"/>
            <p:cNvSpPr>
              <a:spLocks noChangeArrowheads="1"/>
            </p:cNvSpPr>
            <p:nvPr/>
          </p:nvSpPr>
          <p:spPr bwMode="auto">
            <a:xfrm>
              <a:off x="3878" y="2560"/>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1" name="Rectangle 88"/>
            <p:cNvSpPr>
              <a:spLocks noChangeArrowheads="1"/>
            </p:cNvSpPr>
            <p:nvPr/>
          </p:nvSpPr>
          <p:spPr bwMode="auto">
            <a:xfrm>
              <a:off x="3697" y="2551"/>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2" name="Rectangle 89"/>
            <p:cNvSpPr>
              <a:spLocks noChangeArrowheads="1"/>
            </p:cNvSpPr>
            <p:nvPr/>
          </p:nvSpPr>
          <p:spPr bwMode="auto">
            <a:xfrm>
              <a:off x="3602" y="1697"/>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3" name="Rectangle 90"/>
            <p:cNvSpPr>
              <a:spLocks noChangeArrowheads="1"/>
            </p:cNvSpPr>
            <p:nvPr/>
          </p:nvSpPr>
          <p:spPr bwMode="auto">
            <a:xfrm>
              <a:off x="3680" y="1740"/>
              <a:ext cx="13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2A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4" name="Rectangle 91"/>
            <p:cNvSpPr>
              <a:spLocks noChangeArrowheads="1"/>
            </p:cNvSpPr>
            <p:nvPr/>
          </p:nvSpPr>
          <p:spPr bwMode="auto">
            <a:xfrm>
              <a:off x="3611" y="1990"/>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5" name="Rectangle 92"/>
            <p:cNvSpPr>
              <a:spLocks noChangeArrowheads="1"/>
            </p:cNvSpPr>
            <p:nvPr/>
          </p:nvSpPr>
          <p:spPr bwMode="auto">
            <a:xfrm>
              <a:off x="3688" y="2034"/>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6" name="Rectangle 93"/>
            <p:cNvSpPr>
              <a:spLocks noChangeArrowheads="1"/>
            </p:cNvSpPr>
            <p:nvPr/>
          </p:nvSpPr>
          <p:spPr bwMode="auto">
            <a:xfrm>
              <a:off x="3611" y="2180"/>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G</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7" name="Rectangle 94"/>
            <p:cNvSpPr>
              <a:spLocks noChangeArrowheads="1"/>
            </p:cNvSpPr>
            <p:nvPr/>
          </p:nvSpPr>
          <p:spPr bwMode="auto">
            <a:xfrm>
              <a:off x="3688" y="2223"/>
              <a:ext cx="12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2B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8" name="Rectangle 95"/>
            <p:cNvSpPr>
              <a:spLocks noChangeArrowheads="1"/>
            </p:cNvSpPr>
            <p:nvPr/>
          </p:nvSpPr>
          <p:spPr bwMode="auto">
            <a:xfrm>
              <a:off x="3826" y="1973"/>
              <a:ext cx="26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400080"/>
                  </a:solidFill>
                  <a:effectLst/>
                  <a:latin typeface="Times New Roman" panose="02020603050405020304" pitchFamily="18" charset="0"/>
                </a:rPr>
                <a:t>741</a:t>
              </a:r>
              <a:r>
                <a:rPr kumimoji="0" lang="en-US" altLang="zh-CN" sz="1300" b="0" i="0" u="none" strike="noStrike" cap="none" normalizeH="0" baseline="0" dirty="0" smtClean="0">
                  <a:ln>
                    <a:noFill/>
                  </a:ln>
                  <a:solidFill>
                    <a:srgbClr val="400080"/>
                  </a:solidFill>
                  <a:effectLst/>
                  <a:latin typeface="Times New Roman" panose="02020603050405020304" pitchFamily="18" charset="0"/>
                </a:rPr>
                <a:t>38</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9" name="Rectangle 96"/>
            <p:cNvSpPr>
              <a:spLocks noChangeArrowheads="1"/>
            </p:cNvSpPr>
            <p:nvPr/>
          </p:nvSpPr>
          <p:spPr bwMode="auto">
            <a:xfrm>
              <a:off x="3145" y="1706"/>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0" name="Rectangle 97"/>
            <p:cNvSpPr>
              <a:spLocks noChangeArrowheads="1"/>
            </p:cNvSpPr>
            <p:nvPr/>
          </p:nvSpPr>
          <p:spPr bwMode="auto">
            <a:xfrm>
              <a:off x="3317" y="1999"/>
              <a:ext cx="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40008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1" name="Rectangle 98"/>
            <p:cNvSpPr>
              <a:spLocks noChangeArrowheads="1"/>
            </p:cNvSpPr>
            <p:nvPr/>
          </p:nvSpPr>
          <p:spPr bwMode="auto">
            <a:xfrm>
              <a:off x="3309" y="2206"/>
              <a:ext cx="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400080"/>
                  </a:solidFill>
                  <a:effectLst/>
                  <a:latin typeface="Times New Roman" panose="02020603050405020304" pitchFamily="18" charset="0"/>
                </a:rPr>
                <a:t>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2" name="Rectangle 99"/>
            <p:cNvSpPr>
              <a:spLocks noChangeArrowheads="1"/>
            </p:cNvSpPr>
            <p:nvPr/>
          </p:nvSpPr>
          <p:spPr bwMode="auto">
            <a:xfrm>
              <a:off x="4620" y="1456"/>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3" name="Rectangle 100"/>
            <p:cNvSpPr>
              <a:spLocks noChangeArrowheads="1"/>
            </p:cNvSpPr>
            <p:nvPr/>
          </p:nvSpPr>
          <p:spPr bwMode="auto">
            <a:xfrm>
              <a:off x="4706" y="1516"/>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4" name="Rectangle 101"/>
            <p:cNvSpPr>
              <a:spLocks noChangeArrowheads="1"/>
            </p:cNvSpPr>
            <p:nvPr/>
          </p:nvSpPr>
          <p:spPr bwMode="auto">
            <a:xfrm>
              <a:off x="4620" y="1620"/>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5" name="Rectangle 102"/>
            <p:cNvSpPr>
              <a:spLocks noChangeArrowheads="1"/>
            </p:cNvSpPr>
            <p:nvPr/>
          </p:nvSpPr>
          <p:spPr bwMode="auto">
            <a:xfrm>
              <a:off x="4698" y="1671"/>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6" name="Rectangle 103"/>
            <p:cNvSpPr>
              <a:spLocks noChangeArrowheads="1"/>
            </p:cNvSpPr>
            <p:nvPr/>
          </p:nvSpPr>
          <p:spPr bwMode="auto">
            <a:xfrm>
              <a:off x="4620" y="1784"/>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7" name="Rectangle 104"/>
            <p:cNvSpPr>
              <a:spLocks noChangeArrowheads="1"/>
            </p:cNvSpPr>
            <p:nvPr/>
          </p:nvSpPr>
          <p:spPr bwMode="auto">
            <a:xfrm>
              <a:off x="4698" y="1835"/>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8" name="Rectangle 105"/>
            <p:cNvSpPr>
              <a:spLocks noChangeArrowheads="1"/>
            </p:cNvSpPr>
            <p:nvPr/>
          </p:nvSpPr>
          <p:spPr bwMode="auto">
            <a:xfrm>
              <a:off x="4620" y="1921"/>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9" name="Rectangle 106"/>
            <p:cNvSpPr>
              <a:spLocks noChangeArrowheads="1"/>
            </p:cNvSpPr>
            <p:nvPr/>
          </p:nvSpPr>
          <p:spPr bwMode="auto">
            <a:xfrm>
              <a:off x="4698" y="1973"/>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3</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0" name="Rectangle 107"/>
            <p:cNvSpPr>
              <a:spLocks noChangeArrowheads="1"/>
            </p:cNvSpPr>
            <p:nvPr/>
          </p:nvSpPr>
          <p:spPr bwMode="auto">
            <a:xfrm>
              <a:off x="4620" y="2077"/>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1" name="Rectangle 108"/>
            <p:cNvSpPr>
              <a:spLocks noChangeArrowheads="1"/>
            </p:cNvSpPr>
            <p:nvPr/>
          </p:nvSpPr>
          <p:spPr bwMode="auto">
            <a:xfrm>
              <a:off x="4706" y="2120"/>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4</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2" name="Rectangle 109"/>
            <p:cNvSpPr>
              <a:spLocks noChangeArrowheads="1"/>
            </p:cNvSpPr>
            <p:nvPr/>
          </p:nvSpPr>
          <p:spPr bwMode="auto">
            <a:xfrm>
              <a:off x="4620" y="2232"/>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3" name="Rectangle 110"/>
            <p:cNvSpPr>
              <a:spLocks noChangeArrowheads="1"/>
            </p:cNvSpPr>
            <p:nvPr/>
          </p:nvSpPr>
          <p:spPr bwMode="auto">
            <a:xfrm>
              <a:off x="4698" y="2284"/>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4" name="Rectangle 111"/>
            <p:cNvSpPr>
              <a:spLocks noChangeArrowheads="1"/>
            </p:cNvSpPr>
            <p:nvPr/>
          </p:nvSpPr>
          <p:spPr bwMode="auto">
            <a:xfrm>
              <a:off x="4620" y="2370"/>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5" name="Rectangle 112"/>
            <p:cNvSpPr>
              <a:spLocks noChangeArrowheads="1"/>
            </p:cNvSpPr>
            <p:nvPr/>
          </p:nvSpPr>
          <p:spPr bwMode="auto">
            <a:xfrm>
              <a:off x="4698" y="2422"/>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6</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6" name="Rectangle 113"/>
            <p:cNvSpPr>
              <a:spLocks noChangeArrowheads="1"/>
            </p:cNvSpPr>
            <p:nvPr/>
          </p:nvSpPr>
          <p:spPr bwMode="auto">
            <a:xfrm>
              <a:off x="4620" y="2516"/>
              <a:ext cx="1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1" u="none" strike="noStrike" cap="none" normalizeH="0" baseline="0" smtClean="0">
                  <a:ln>
                    <a:noFill/>
                  </a:ln>
                  <a:solidFill>
                    <a:srgbClr val="40008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7" name="Rectangle 114"/>
            <p:cNvSpPr>
              <a:spLocks noChangeArrowheads="1"/>
            </p:cNvSpPr>
            <p:nvPr/>
          </p:nvSpPr>
          <p:spPr bwMode="auto">
            <a:xfrm>
              <a:off x="4706" y="2568"/>
              <a:ext cx="7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00080"/>
                  </a:solidFill>
                  <a:effectLst/>
                  <a:latin typeface="Times New Roman" panose="02020603050405020304" pitchFamily="18" charset="0"/>
                </a:rPr>
                <a:t>7</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8" name="Rectangle 115"/>
            <p:cNvSpPr>
              <a:spLocks noChangeArrowheads="1"/>
            </p:cNvSpPr>
            <p:nvPr/>
          </p:nvSpPr>
          <p:spPr bwMode="auto">
            <a:xfrm>
              <a:off x="4887" y="1844"/>
              <a:ext cx="15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数</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9" name="Rectangle 116"/>
            <p:cNvSpPr>
              <a:spLocks noChangeArrowheads="1"/>
            </p:cNvSpPr>
            <p:nvPr/>
          </p:nvSpPr>
          <p:spPr bwMode="auto">
            <a:xfrm>
              <a:off x="4879" y="1982"/>
              <a:ext cx="15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据</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0" name="Rectangle 117"/>
            <p:cNvSpPr>
              <a:spLocks noChangeArrowheads="1"/>
            </p:cNvSpPr>
            <p:nvPr/>
          </p:nvSpPr>
          <p:spPr bwMode="auto">
            <a:xfrm>
              <a:off x="4879" y="2111"/>
              <a:ext cx="15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输</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1" name="Rectangle 118"/>
            <p:cNvSpPr>
              <a:spLocks noChangeArrowheads="1"/>
            </p:cNvSpPr>
            <p:nvPr/>
          </p:nvSpPr>
          <p:spPr bwMode="auto">
            <a:xfrm>
              <a:off x="4887" y="2240"/>
              <a:ext cx="15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出</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2" name="Rectangle 119"/>
            <p:cNvSpPr>
              <a:spLocks noChangeArrowheads="1"/>
            </p:cNvSpPr>
            <p:nvPr/>
          </p:nvSpPr>
          <p:spPr bwMode="auto">
            <a:xfrm>
              <a:off x="2964" y="1508"/>
              <a:ext cx="15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数</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3" name="Rectangle 120"/>
            <p:cNvSpPr>
              <a:spLocks noChangeArrowheads="1"/>
            </p:cNvSpPr>
            <p:nvPr/>
          </p:nvSpPr>
          <p:spPr bwMode="auto">
            <a:xfrm>
              <a:off x="2955" y="1620"/>
              <a:ext cx="15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据</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4" name="Rectangle 121"/>
            <p:cNvSpPr>
              <a:spLocks noChangeArrowheads="1"/>
            </p:cNvSpPr>
            <p:nvPr/>
          </p:nvSpPr>
          <p:spPr bwMode="auto">
            <a:xfrm>
              <a:off x="2955" y="1723"/>
              <a:ext cx="15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输</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5" name="Rectangle 122"/>
            <p:cNvSpPr>
              <a:spLocks noChangeArrowheads="1"/>
            </p:cNvSpPr>
            <p:nvPr/>
          </p:nvSpPr>
          <p:spPr bwMode="auto">
            <a:xfrm>
              <a:off x="2955" y="1844"/>
              <a:ext cx="15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入</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6" name="Rectangle 123"/>
            <p:cNvSpPr>
              <a:spLocks noChangeArrowheads="1"/>
            </p:cNvSpPr>
            <p:nvPr/>
          </p:nvSpPr>
          <p:spPr bwMode="auto">
            <a:xfrm>
              <a:off x="3542" y="2922"/>
              <a:ext cx="673"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400080"/>
                  </a:solidFill>
                  <a:effectLst/>
                  <a:latin typeface="宋体" panose="02010600030101010101" pitchFamily="2" charset="-122"/>
                  <a:ea typeface="宋体" panose="02010600030101010101" pitchFamily="2" charset="-122"/>
                </a:rPr>
                <a:t>地址选择信号</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7" name="Oval 124"/>
            <p:cNvSpPr>
              <a:spLocks noChangeArrowheads="1"/>
            </p:cNvSpPr>
            <p:nvPr/>
          </p:nvSpPr>
          <p:spPr bwMode="auto">
            <a:xfrm>
              <a:off x="4344" y="1784"/>
              <a:ext cx="86" cy="86"/>
            </a:xfrm>
            <a:prstGeom prst="ellipse">
              <a:avLst/>
            </a:pr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Oval 125"/>
            <p:cNvSpPr>
              <a:spLocks noChangeArrowheads="1"/>
            </p:cNvSpPr>
            <p:nvPr/>
          </p:nvSpPr>
          <p:spPr bwMode="auto">
            <a:xfrm>
              <a:off x="4344" y="1482"/>
              <a:ext cx="86" cy="86"/>
            </a:xfrm>
            <a:prstGeom prst="ellipse">
              <a:avLst/>
            </a:pr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Oval 126"/>
            <p:cNvSpPr>
              <a:spLocks noChangeArrowheads="1"/>
            </p:cNvSpPr>
            <p:nvPr/>
          </p:nvSpPr>
          <p:spPr bwMode="auto">
            <a:xfrm>
              <a:off x="4344" y="1637"/>
              <a:ext cx="86" cy="86"/>
            </a:xfrm>
            <a:prstGeom prst="ellipse">
              <a:avLst/>
            </a:pr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Oval 127"/>
            <p:cNvSpPr>
              <a:spLocks noChangeArrowheads="1"/>
            </p:cNvSpPr>
            <p:nvPr/>
          </p:nvSpPr>
          <p:spPr bwMode="auto">
            <a:xfrm>
              <a:off x="4344" y="2077"/>
              <a:ext cx="86" cy="86"/>
            </a:xfrm>
            <a:prstGeom prst="ellipse">
              <a:avLst/>
            </a:pr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Oval 128"/>
            <p:cNvSpPr>
              <a:spLocks noChangeArrowheads="1"/>
            </p:cNvSpPr>
            <p:nvPr/>
          </p:nvSpPr>
          <p:spPr bwMode="auto">
            <a:xfrm>
              <a:off x="4344" y="1930"/>
              <a:ext cx="86" cy="86"/>
            </a:xfrm>
            <a:prstGeom prst="ellipse">
              <a:avLst/>
            </a:pr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Oval 129"/>
            <p:cNvSpPr>
              <a:spLocks noChangeArrowheads="1"/>
            </p:cNvSpPr>
            <p:nvPr/>
          </p:nvSpPr>
          <p:spPr bwMode="auto">
            <a:xfrm>
              <a:off x="4344" y="2525"/>
              <a:ext cx="86" cy="86"/>
            </a:xfrm>
            <a:prstGeom prst="ellipse">
              <a:avLst/>
            </a:pr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Oval 130"/>
            <p:cNvSpPr>
              <a:spLocks noChangeArrowheads="1"/>
            </p:cNvSpPr>
            <p:nvPr/>
          </p:nvSpPr>
          <p:spPr bwMode="auto">
            <a:xfrm>
              <a:off x="4344" y="2378"/>
              <a:ext cx="86" cy="87"/>
            </a:xfrm>
            <a:prstGeom prst="ellipse">
              <a:avLst/>
            </a:pr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Oval 131"/>
            <p:cNvSpPr>
              <a:spLocks noChangeArrowheads="1"/>
            </p:cNvSpPr>
            <p:nvPr/>
          </p:nvSpPr>
          <p:spPr bwMode="auto">
            <a:xfrm>
              <a:off x="4344" y="2232"/>
              <a:ext cx="86" cy="86"/>
            </a:xfrm>
            <a:prstGeom prst="ellipse">
              <a:avLst/>
            </a:pr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Oval 132"/>
            <p:cNvSpPr>
              <a:spLocks noChangeArrowheads="1"/>
            </p:cNvSpPr>
            <p:nvPr/>
          </p:nvSpPr>
          <p:spPr bwMode="auto">
            <a:xfrm>
              <a:off x="3490" y="1723"/>
              <a:ext cx="86" cy="86"/>
            </a:xfrm>
            <a:prstGeom prst="ellipse">
              <a:avLst/>
            </a:pr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Oval 133"/>
            <p:cNvSpPr>
              <a:spLocks noChangeArrowheads="1"/>
            </p:cNvSpPr>
            <p:nvPr/>
          </p:nvSpPr>
          <p:spPr bwMode="auto">
            <a:xfrm>
              <a:off x="3490" y="2215"/>
              <a:ext cx="86" cy="86"/>
            </a:xfrm>
            <a:prstGeom prst="ellipse">
              <a:avLst/>
            </a:prstGeom>
            <a:noFill/>
            <a:ln w="14288">
              <a:solidFill>
                <a:srgbClr val="FF0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34799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9.3.3 </a:t>
            </a:r>
            <a:r>
              <a:rPr lang="zh-CN" altLang="en-US" sz="2400" b="1" spc="300" dirty="0" smtClean="0">
                <a:latin typeface="+mj-ea"/>
                <a:ea typeface="+mj-ea"/>
              </a:rPr>
              <a:t>数值比较器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827087" y="1066372"/>
            <a:ext cx="86502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eaLnBrk="1" hangingPunct="1">
              <a:buFontTx/>
              <a:buNone/>
              <a:defRPr/>
            </a:pPr>
            <a:r>
              <a:rPr lang="zh-CN" altLang="en-US" sz="2400" kern="0" dirty="0" smtClean="0">
                <a:solidFill>
                  <a:srgbClr val="0033CC"/>
                </a:solidFill>
                <a:latin typeface="+mn-ea"/>
              </a:rPr>
              <a:t>数值比较器：用来判断两个二进制数的大小（大、小、相等）</a:t>
            </a:r>
          </a:p>
        </p:txBody>
      </p:sp>
      <p:sp>
        <p:nvSpPr>
          <p:cNvPr id="7" name="Rectangle 2"/>
          <p:cNvSpPr txBox="1">
            <a:spLocks noChangeArrowheads="1"/>
          </p:cNvSpPr>
          <p:nvPr/>
        </p:nvSpPr>
        <p:spPr bwMode="auto">
          <a:xfrm>
            <a:off x="981046" y="1974422"/>
            <a:ext cx="246740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eaLnBrk="1" hangingPunct="1">
              <a:buFontTx/>
              <a:buNone/>
              <a:defRPr/>
            </a:pPr>
            <a:r>
              <a:rPr lang="zh-CN" altLang="en-US" sz="2400" kern="0" dirty="0" smtClean="0">
                <a:solidFill>
                  <a:srgbClr val="FF0000"/>
                </a:solidFill>
                <a:latin typeface="+mn-ea"/>
              </a:rPr>
              <a:t>一位数值比较器</a:t>
            </a:r>
          </a:p>
        </p:txBody>
      </p:sp>
      <p:sp>
        <p:nvSpPr>
          <p:cNvPr id="10" name="Rectangle 2"/>
          <p:cNvSpPr txBox="1">
            <a:spLocks noChangeArrowheads="1"/>
          </p:cNvSpPr>
          <p:nvPr/>
        </p:nvSpPr>
        <p:spPr bwMode="auto">
          <a:xfrm>
            <a:off x="7136846" y="2882472"/>
            <a:ext cx="15457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eaLnBrk="1" hangingPunct="1">
              <a:buFontTx/>
              <a:buNone/>
              <a:defRPr/>
            </a:pPr>
            <a:r>
              <a:rPr lang="zh-CN" altLang="en-US" sz="2000" kern="0" dirty="0" smtClean="0">
                <a:solidFill>
                  <a:srgbClr val="2D1DA3"/>
                </a:solidFill>
                <a:latin typeface="+mn-ea"/>
              </a:rPr>
              <a:t>逻辑图</a:t>
            </a:r>
          </a:p>
        </p:txBody>
      </p:sp>
      <p:grpSp>
        <p:nvGrpSpPr>
          <p:cNvPr id="15" name="组合 14"/>
          <p:cNvGrpSpPr/>
          <p:nvPr/>
        </p:nvGrpSpPr>
        <p:grpSpPr>
          <a:xfrm>
            <a:off x="4727787" y="2882472"/>
            <a:ext cx="1902620" cy="1992352"/>
            <a:chOff x="4727787" y="2263347"/>
            <a:chExt cx="1902620" cy="1992352"/>
          </a:xfrm>
        </p:grpSpPr>
        <p:pic>
          <p:nvPicPr>
            <p:cNvPr id="8" name="Picture 2" descr="preview"/>
            <p:cNvPicPr>
              <a:picLocks noChangeAspect="1" noChangeArrowheads="1"/>
            </p:cNvPicPr>
            <p:nvPr/>
          </p:nvPicPr>
          <p:blipFill rotWithShape="1">
            <a:blip r:embed="rId3">
              <a:extLst>
                <a:ext uri="{28A0092B-C50C-407E-A947-70E740481C1C}">
                  <a14:useLocalDpi xmlns:a14="http://schemas.microsoft.com/office/drawing/2010/main" val="0"/>
                </a:ext>
              </a:extLst>
            </a:blip>
            <a:srcRect l="59640" t="26683" r="12132" b="41397"/>
            <a:stretch/>
          </p:blipFill>
          <p:spPr bwMode="auto">
            <a:xfrm>
              <a:off x="4727787" y="2960299"/>
              <a:ext cx="1902620" cy="1295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2"/>
            <p:cNvSpPr txBox="1">
              <a:spLocks noChangeArrowheads="1"/>
            </p:cNvSpPr>
            <p:nvPr/>
          </p:nvSpPr>
          <p:spPr bwMode="auto">
            <a:xfrm>
              <a:off x="4906197" y="2263347"/>
              <a:ext cx="15457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eaLnBrk="1" hangingPunct="1">
                <a:buFontTx/>
                <a:buNone/>
                <a:defRPr/>
              </a:pPr>
              <a:r>
                <a:rPr lang="zh-CN" altLang="en-US" sz="2000" kern="0" dirty="0" smtClean="0">
                  <a:solidFill>
                    <a:srgbClr val="2D1DA3"/>
                  </a:solidFill>
                  <a:latin typeface="+mn-ea"/>
                </a:rPr>
                <a:t>表达式</a:t>
              </a:r>
            </a:p>
          </p:txBody>
        </p:sp>
      </p:grpSp>
      <p:grpSp>
        <p:nvGrpSpPr>
          <p:cNvPr id="11" name="组合 10"/>
          <p:cNvGrpSpPr/>
          <p:nvPr/>
        </p:nvGrpSpPr>
        <p:grpSpPr>
          <a:xfrm>
            <a:off x="979166" y="2898347"/>
            <a:ext cx="3135634" cy="1892728"/>
            <a:chOff x="979166" y="2279222"/>
            <a:chExt cx="3135634" cy="1892728"/>
          </a:xfrm>
        </p:grpSpPr>
        <p:pic>
          <p:nvPicPr>
            <p:cNvPr id="142338" name="Picture 2" descr="preview"/>
            <p:cNvPicPr>
              <a:picLocks noChangeAspect="1" noChangeArrowheads="1"/>
            </p:cNvPicPr>
            <p:nvPr/>
          </p:nvPicPr>
          <p:blipFill rotWithShape="1">
            <a:blip r:embed="rId3">
              <a:extLst>
                <a:ext uri="{28A0092B-C50C-407E-A947-70E740481C1C}">
                  <a14:useLocalDpi xmlns:a14="http://schemas.microsoft.com/office/drawing/2010/main" val="0"/>
                </a:ext>
              </a:extLst>
            </a:blip>
            <a:srcRect t="29010" r="50570" b="35911"/>
            <a:stretch/>
          </p:blipFill>
          <p:spPr bwMode="auto">
            <a:xfrm>
              <a:off x="979166" y="2832100"/>
              <a:ext cx="3135634" cy="133985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2"/>
            <p:cNvSpPr txBox="1">
              <a:spLocks noChangeArrowheads="1"/>
            </p:cNvSpPr>
            <p:nvPr/>
          </p:nvSpPr>
          <p:spPr bwMode="auto">
            <a:xfrm>
              <a:off x="1902648" y="2279222"/>
              <a:ext cx="15457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eaLnBrk="1" hangingPunct="1">
                <a:buFontTx/>
                <a:buNone/>
                <a:defRPr/>
              </a:pPr>
              <a:r>
                <a:rPr lang="zh-CN" altLang="en-US" sz="2000" kern="0" dirty="0" smtClean="0">
                  <a:solidFill>
                    <a:srgbClr val="2D1DA3"/>
                  </a:solidFill>
                  <a:latin typeface="+mn-ea"/>
                </a:rPr>
                <a:t>真值表</a:t>
              </a:r>
            </a:p>
          </p:txBody>
        </p:sp>
      </p:grpSp>
      <p:pic>
        <p:nvPicPr>
          <p:cNvPr id="12" name="图片 11"/>
          <p:cNvPicPr>
            <a:picLocks noChangeAspect="1"/>
          </p:cNvPicPr>
          <p:nvPr/>
        </p:nvPicPr>
        <p:blipFill>
          <a:blip r:embed="rId4"/>
          <a:stretch>
            <a:fillRect/>
          </a:stretch>
        </p:blipFill>
        <p:spPr>
          <a:xfrm>
            <a:off x="7039788" y="3525912"/>
            <a:ext cx="3285714" cy="1190476"/>
          </a:xfrm>
          <a:prstGeom prst="rect">
            <a:avLst/>
          </a:prstGeom>
        </p:spPr>
      </p:pic>
    </p:spTree>
    <p:extLst>
      <p:ext uri="{BB962C8B-B14F-4D97-AF65-F5344CB8AC3E}">
        <p14:creationId xmlns:p14="http://schemas.microsoft.com/office/powerpoint/2010/main" val="1955251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9.3.3 </a:t>
            </a:r>
            <a:r>
              <a:rPr lang="zh-CN" altLang="en-US" sz="2400" b="1" spc="300" dirty="0" smtClean="0">
                <a:latin typeface="+mj-ea"/>
                <a:ea typeface="+mj-ea"/>
              </a:rPr>
              <a:t>数值比较器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bwMode="auto">
          <a:xfrm>
            <a:off x="875874" y="1045831"/>
            <a:ext cx="246740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eaLnBrk="1" hangingPunct="1">
              <a:buFontTx/>
              <a:buNone/>
              <a:defRPr/>
            </a:pPr>
            <a:r>
              <a:rPr lang="en-US" altLang="zh-CN" sz="2400" kern="0" dirty="0" smtClean="0">
                <a:solidFill>
                  <a:srgbClr val="FF0000"/>
                </a:solidFill>
                <a:latin typeface="+mn-ea"/>
              </a:rPr>
              <a:t>4</a:t>
            </a:r>
            <a:r>
              <a:rPr lang="zh-CN" altLang="en-US" sz="2400" kern="0" dirty="0" smtClean="0">
                <a:solidFill>
                  <a:srgbClr val="FF0000"/>
                </a:solidFill>
                <a:latin typeface="+mn-ea"/>
              </a:rPr>
              <a:t>位数值比较器</a:t>
            </a:r>
          </a:p>
        </p:txBody>
      </p:sp>
      <p:sp>
        <p:nvSpPr>
          <p:cNvPr id="5" name="矩形 4"/>
          <p:cNvSpPr/>
          <p:nvPr/>
        </p:nvSpPr>
        <p:spPr>
          <a:xfrm>
            <a:off x="515938" y="1579231"/>
            <a:ext cx="11157902" cy="2031325"/>
          </a:xfrm>
          <a:prstGeom prst="rect">
            <a:avLst/>
          </a:prstGeom>
        </p:spPr>
        <p:txBody>
          <a:bodyPr wrap="square">
            <a:spAutoFit/>
          </a:bodyPr>
          <a:lstStyle/>
          <a:p>
            <a:pPr indent="266700" algn="just">
              <a:spcAft>
                <a:spcPts val="0"/>
              </a:spcAft>
            </a:pPr>
            <a:r>
              <a:rPr lang="zh-CN" altLang="zh-CN" dirty="0">
                <a:solidFill>
                  <a:srgbClr val="2D1DA3"/>
                </a:solidFill>
                <a:latin typeface="+mn-ea"/>
                <a:cs typeface="Times New Roman" panose="02020603050405020304" pitchFamily="18" charset="0"/>
              </a:rPr>
              <a:t>比较两个</a:t>
            </a:r>
            <a:r>
              <a:rPr lang="en-US" altLang="zh-CN" dirty="0">
                <a:solidFill>
                  <a:srgbClr val="2D1DA3"/>
                </a:solidFill>
                <a:latin typeface="+mn-ea"/>
                <a:cs typeface="Times New Roman" panose="02020603050405020304" pitchFamily="18" charset="0"/>
              </a:rPr>
              <a:t>4</a:t>
            </a:r>
            <a:r>
              <a:rPr lang="zh-CN" altLang="zh-CN" dirty="0">
                <a:solidFill>
                  <a:srgbClr val="2D1DA3"/>
                </a:solidFill>
                <a:latin typeface="+mn-ea"/>
                <a:cs typeface="Times New Roman" panose="02020603050405020304" pitchFamily="18" charset="0"/>
              </a:rPr>
              <a:t>位二进制数，应该首先从高位开始，逐位比较</a:t>
            </a:r>
            <a:r>
              <a:rPr lang="zh-CN" altLang="zh-CN" dirty="0" smtClean="0">
                <a:solidFill>
                  <a:srgbClr val="2D1DA3"/>
                </a:solidFill>
                <a:latin typeface="+mn-ea"/>
                <a:cs typeface="Times New Roman" panose="02020603050405020304" pitchFamily="18" charset="0"/>
              </a:rPr>
              <a:t>。</a:t>
            </a:r>
            <a:endParaRPr lang="en-US" altLang="zh-CN" dirty="0" smtClean="0">
              <a:solidFill>
                <a:srgbClr val="2D1DA3"/>
              </a:solidFill>
              <a:latin typeface="+mn-ea"/>
              <a:cs typeface="Times New Roman" panose="02020603050405020304" pitchFamily="18" charset="0"/>
            </a:endParaRPr>
          </a:p>
          <a:p>
            <a:pPr indent="266700" algn="just">
              <a:spcAft>
                <a:spcPts val="0"/>
              </a:spcAft>
            </a:pPr>
            <a:r>
              <a:rPr lang="zh-CN" altLang="zh-CN" dirty="0" smtClean="0">
                <a:solidFill>
                  <a:srgbClr val="2D1DA3"/>
                </a:solidFill>
                <a:latin typeface="+mn-ea"/>
                <a:cs typeface="Times New Roman" panose="02020603050405020304" pitchFamily="18" charset="0"/>
              </a:rPr>
              <a:t>用</a:t>
            </a:r>
            <a:r>
              <a:rPr lang="en-US" altLang="zh-CN" dirty="0">
                <a:solidFill>
                  <a:srgbClr val="2D1DA3"/>
                </a:solidFill>
                <a:latin typeface="+mn-ea"/>
                <a:cs typeface="Times New Roman" panose="02020603050405020304" pitchFamily="18" charset="0"/>
              </a:rPr>
              <a:t>A=A</a:t>
            </a:r>
            <a:r>
              <a:rPr lang="en-US" altLang="zh-CN" baseline="-25000" dirty="0">
                <a:solidFill>
                  <a:srgbClr val="2D1DA3"/>
                </a:solidFill>
                <a:latin typeface="+mn-ea"/>
                <a:cs typeface="Times New Roman" panose="02020603050405020304" pitchFamily="18" charset="0"/>
              </a:rPr>
              <a:t>3</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2</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1</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0</a:t>
            </a:r>
            <a:r>
              <a:rPr lang="en-US" altLang="zh-CN" dirty="0">
                <a:solidFill>
                  <a:srgbClr val="2D1DA3"/>
                </a:solidFill>
                <a:latin typeface="+mn-ea"/>
                <a:cs typeface="Times New Roman" panose="02020603050405020304" pitchFamily="18" charset="0"/>
              </a:rPr>
              <a:t> </a:t>
            </a:r>
            <a:r>
              <a:rPr lang="zh-CN" altLang="zh-CN" dirty="0">
                <a:solidFill>
                  <a:srgbClr val="2D1DA3"/>
                </a:solidFill>
                <a:latin typeface="+mn-ea"/>
                <a:cs typeface="Times New Roman" panose="02020603050405020304" pitchFamily="18" charset="0"/>
              </a:rPr>
              <a:t>和</a:t>
            </a:r>
            <a:r>
              <a:rPr lang="en-US" altLang="zh-CN" dirty="0">
                <a:solidFill>
                  <a:srgbClr val="2D1DA3"/>
                </a:solidFill>
                <a:latin typeface="+mn-ea"/>
                <a:cs typeface="Times New Roman" panose="02020603050405020304" pitchFamily="18" charset="0"/>
              </a:rPr>
              <a:t>B=B</a:t>
            </a:r>
            <a:r>
              <a:rPr lang="en-US" altLang="zh-CN" baseline="-25000" dirty="0">
                <a:solidFill>
                  <a:srgbClr val="2D1DA3"/>
                </a:solidFill>
                <a:latin typeface="+mn-ea"/>
                <a:cs typeface="Times New Roman" panose="02020603050405020304" pitchFamily="18" charset="0"/>
              </a:rPr>
              <a:t>3</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2</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1</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0</a:t>
            </a:r>
            <a:r>
              <a:rPr lang="zh-CN" altLang="zh-CN" dirty="0">
                <a:solidFill>
                  <a:srgbClr val="2D1DA3"/>
                </a:solidFill>
                <a:latin typeface="+mn-ea"/>
                <a:cs typeface="Times New Roman" panose="02020603050405020304" pitchFamily="18" charset="0"/>
              </a:rPr>
              <a:t>表示两个</a:t>
            </a:r>
            <a:r>
              <a:rPr lang="en-US" altLang="zh-CN" dirty="0">
                <a:solidFill>
                  <a:srgbClr val="2D1DA3"/>
                </a:solidFill>
                <a:latin typeface="+mn-ea"/>
                <a:cs typeface="Times New Roman" panose="02020603050405020304" pitchFamily="18" charset="0"/>
              </a:rPr>
              <a:t>4</a:t>
            </a:r>
            <a:r>
              <a:rPr lang="zh-CN" altLang="zh-CN" dirty="0">
                <a:solidFill>
                  <a:srgbClr val="2D1DA3"/>
                </a:solidFill>
                <a:latin typeface="+mn-ea"/>
                <a:cs typeface="Times New Roman" panose="02020603050405020304" pitchFamily="18" charset="0"/>
              </a:rPr>
              <a:t>位二进制数</a:t>
            </a:r>
            <a:r>
              <a:rPr lang="zh-CN" altLang="zh-CN" dirty="0" smtClean="0">
                <a:solidFill>
                  <a:srgbClr val="2D1DA3"/>
                </a:solidFill>
                <a:latin typeface="+mn-ea"/>
                <a:cs typeface="Times New Roman" panose="02020603050405020304" pitchFamily="18" charset="0"/>
              </a:rPr>
              <a:t>。</a:t>
            </a:r>
            <a:endParaRPr lang="en-US" altLang="zh-CN" dirty="0" smtClean="0">
              <a:solidFill>
                <a:srgbClr val="2D1DA3"/>
              </a:solidFill>
              <a:latin typeface="+mn-ea"/>
              <a:cs typeface="Times New Roman" panose="02020603050405020304" pitchFamily="18" charset="0"/>
            </a:endParaRPr>
          </a:p>
          <a:p>
            <a:pPr indent="266700" algn="just">
              <a:spcAft>
                <a:spcPts val="0"/>
              </a:spcAft>
            </a:pPr>
            <a:endParaRPr lang="zh-CN" altLang="zh-CN" dirty="0">
              <a:solidFill>
                <a:srgbClr val="2D1DA3"/>
              </a:solidFill>
              <a:latin typeface="+mn-ea"/>
              <a:cs typeface="Times New Roman" panose="02020603050405020304" pitchFamily="18" charset="0"/>
            </a:endParaRPr>
          </a:p>
          <a:p>
            <a:pPr indent="266700" algn="just">
              <a:spcAft>
                <a:spcPts val="0"/>
              </a:spcAft>
            </a:pP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1</a:t>
            </a:r>
            <a:r>
              <a:rPr lang="zh-CN" altLang="zh-CN" dirty="0" smtClean="0">
                <a:solidFill>
                  <a:srgbClr val="2D1DA3"/>
                </a:solidFill>
                <a:latin typeface="+mn-ea"/>
                <a:cs typeface="Times New Roman" panose="02020603050405020304" pitchFamily="18" charset="0"/>
              </a:rPr>
              <a:t>）比较</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3</a:t>
            </a:r>
            <a:r>
              <a:rPr lang="zh-CN" altLang="zh-CN" dirty="0">
                <a:solidFill>
                  <a:srgbClr val="2D1DA3"/>
                </a:solidFill>
                <a:latin typeface="+mn-ea"/>
                <a:cs typeface="Times New Roman" panose="02020603050405020304" pitchFamily="18" charset="0"/>
              </a:rPr>
              <a:t>和</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3</a:t>
            </a:r>
            <a:r>
              <a:rPr lang="zh-CN" altLang="zh-CN" dirty="0">
                <a:solidFill>
                  <a:srgbClr val="2D1DA3"/>
                </a:solidFill>
                <a:latin typeface="+mn-ea"/>
                <a:cs typeface="Times New Roman" panose="02020603050405020304" pitchFamily="18" charset="0"/>
              </a:rPr>
              <a:t>，如果</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3</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3</a:t>
            </a:r>
            <a:r>
              <a:rPr lang="en-US" altLang="zh-CN" dirty="0">
                <a:solidFill>
                  <a:srgbClr val="2D1DA3"/>
                </a:solidFill>
                <a:latin typeface="+mn-ea"/>
                <a:cs typeface="Times New Roman" panose="02020603050405020304" pitchFamily="18" charset="0"/>
              </a:rPr>
              <a:t>=10</a:t>
            </a:r>
            <a:r>
              <a:rPr lang="zh-CN" altLang="zh-CN" dirty="0">
                <a:solidFill>
                  <a:srgbClr val="2D1DA3"/>
                </a:solidFill>
                <a:latin typeface="+mn-ea"/>
                <a:cs typeface="Times New Roman" panose="02020603050405020304" pitchFamily="18" charset="0"/>
              </a:rPr>
              <a:t>，则</a:t>
            </a:r>
            <a:r>
              <a:rPr lang="en-US" altLang="zh-CN" dirty="0">
                <a:solidFill>
                  <a:srgbClr val="2D1DA3"/>
                </a:solidFill>
                <a:latin typeface="+mn-ea"/>
                <a:cs typeface="Times New Roman" panose="02020603050405020304" pitchFamily="18" charset="0"/>
              </a:rPr>
              <a:t>A&gt;B</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3</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3</a:t>
            </a:r>
            <a:r>
              <a:rPr lang="en-US" altLang="zh-CN" dirty="0">
                <a:solidFill>
                  <a:srgbClr val="2D1DA3"/>
                </a:solidFill>
                <a:latin typeface="+mn-ea"/>
                <a:cs typeface="Times New Roman" panose="02020603050405020304" pitchFamily="18" charset="0"/>
              </a:rPr>
              <a:t>=01</a:t>
            </a:r>
            <a:r>
              <a:rPr lang="zh-CN" altLang="zh-CN" dirty="0">
                <a:solidFill>
                  <a:srgbClr val="2D1DA3"/>
                </a:solidFill>
                <a:latin typeface="+mn-ea"/>
                <a:cs typeface="Times New Roman" panose="02020603050405020304" pitchFamily="18" charset="0"/>
              </a:rPr>
              <a:t>，则</a:t>
            </a:r>
            <a:r>
              <a:rPr lang="en-US" altLang="zh-CN" dirty="0">
                <a:solidFill>
                  <a:srgbClr val="2D1DA3"/>
                </a:solidFill>
                <a:latin typeface="+mn-ea"/>
                <a:cs typeface="Times New Roman" panose="02020603050405020304" pitchFamily="18" charset="0"/>
              </a:rPr>
              <a:t>A&lt;B</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3</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3</a:t>
            </a:r>
            <a:r>
              <a:rPr lang="en-US" altLang="zh-CN" dirty="0">
                <a:solidFill>
                  <a:srgbClr val="2D1DA3"/>
                </a:solidFill>
                <a:latin typeface="+mn-ea"/>
                <a:cs typeface="Times New Roman" panose="02020603050405020304" pitchFamily="18" charset="0"/>
              </a:rPr>
              <a:t>=00</a:t>
            </a:r>
            <a:r>
              <a:rPr lang="zh-CN" altLang="zh-CN" dirty="0">
                <a:solidFill>
                  <a:srgbClr val="2D1DA3"/>
                </a:solidFill>
                <a:latin typeface="+mn-ea"/>
                <a:cs typeface="Times New Roman" panose="02020603050405020304" pitchFamily="18" charset="0"/>
              </a:rPr>
              <a:t>或</a:t>
            </a:r>
            <a:r>
              <a:rPr lang="en-US" altLang="zh-CN" dirty="0">
                <a:solidFill>
                  <a:srgbClr val="2D1DA3"/>
                </a:solidFill>
                <a:latin typeface="+mn-ea"/>
                <a:cs typeface="Times New Roman" panose="02020603050405020304" pitchFamily="18" charset="0"/>
              </a:rPr>
              <a:t>11</a:t>
            </a:r>
            <a:r>
              <a:rPr lang="zh-CN" altLang="zh-CN" dirty="0">
                <a:solidFill>
                  <a:srgbClr val="2D1DA3"/>
                </a:solidFill>
                <a:latin typeface="+mn-ea"/>
                <a:cs typeface="Times New Roman" panose="02020603050405020304" pitchFamily="18" charset="0"/>
              </a:rPr>
              <a:t>（相等），则比较</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2</a:t>
            </a:r>
            <a:r>
              <a:rPr lang="zh-CN" altLang="zh-CN" dirty="0">
                <a:solidFill>
                  <a:srgbClr val="2D1DA3"/>
                </a:solidFill>
                <a:latin typeface="+mn-ea"/>
                <a:cs typeface="Times New Roman" panose="02020603050405020304" pitchFamily="18" charset="0"/>
              </a:rPr>
              <a:t>和</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2</a:t>
            </a:r>
            <a:r>
              <a:rPr lang="zh-CN" altLang="zh-CN" dirty="0">
                <a:solidFill>
                  <a:srgbClr val="2D1DA3"/>
                </a:solidFill>
                <a:latin typeface="+mn-ea"/>
                <a:cs typeface="Times New Roman" panose="02020603050405020304" pitchFamily="18" charset="0"/>
              </a:rPr>
              <a:t>。</a:t>
            </a:r>
          </a:p>
          <a:p>
            <a:pPr indent="266700" algn="just">
              <a:spcAft>
                <a:spcPts val="0"/>
              </a:spcAft>
            </a:pP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2</a:t>
            </a:r>
            <a:r>
              <a:rPr lang="zh-CN" altLang="zh-CN" dirty="0">
                <a:solidFill>
                  <a:srgbClr val="2D1DA3"/>
                </a:solidFill>
                <a:latin typeface="+mn-ea"/>
                <a:cs typeface="Times New Roman" panose="02020603050405020304" pitchFamily="18" charset="0"/>
              </a:rPr>
              <a:t>）比较</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2</a:t>
            </a:r>
            <a:r>
              <a:rPr lang="zh-CN" altLang="zh-CN" dirty="0">
                <a:solidFill>
                  <a:srgbClr val="2D1DA3"/>
                </a:solidFill>
                <a:latin typeface="+mn-ea"/>
                <a:cs typeface="Times New Roman" panose="02020603050405020304" pitchFamily="18" charset="0"/>
              </a:rPr>
              <a:t>和</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2</a:t>
            </a:r>
            <a:r>
              <a:rPr lang="zh-CN" altLang="zh-CN" dirty="0">
                <a:solidFill>
                  <a:srgbClr val="2D1DA3"/>
                </a:solidFill>
                <a:latin typeface="+mn-ea"/>
                <a:cs typeface="Times New Roman" panose="02020603050405020304" pitchFamily="18" charset="0"/>
              </a:rPr>
              <a:t>，如果</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2</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2</a:t>
            </a:r>
            <a:r>
              <a:rPr lang="en-US" altLang="zh-CN" dirty="0">
                <a:solidFill>
                  <a:srgbClr val="2D1DA3"/>
                </a:solidFill>
                <a:latin typeface="+mn-ea"/>
                <a:cs typeface="Times New Roman" panose="02020603050405020304" pitchFamily="18" charset="0"/>
              </a:rPr>
              <a:t>=10</a:t>
            </a:r>
            <a:r>
              <a:rPr lang="zh-CN" altLang="zh-CN" dirty="0">
                <a:solidFill>
                  <a:srgbClr val="2D1DA3"/>
                </a:solidFill>
                <a:latin typeface="+mn-ea"/>
                <a:cs typeface="Times New Roman" panose="02020603050405020304" pitchFamily="18" charset="0"/>
              </a:rPr>
              <a:t>，则</a:t>
            </a:r>
            <a:r>
              <a:rPr lang="en-US" altLang="zh-CN" dirty="0">
                <a:solidFill>
                  <a:srgbClr val="2D1DA3"/>
                </a:solidFill>
                <a:latin typeface="+mn-ea"/>
                <a:cs typeface="Times New Roman" panose="02020603050405020304" pitchFamily="18" charset="0"/>
              </a:rPr>
              <a:t>A&gt;B</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2</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2</a:t>
            </a:r>
            <a:r>
              <a:rPr lang="en-US" altLang="zh-CN" dirty="0">
                <a:solidFill>
                  <a:srgbClr val="2D1DA3"/>
                </a:solidFill>
                <a:latin typeface="+mn-ea"/>
                <a:cs typeface="Times New Roman" panose="02020603050405020304" pitchFamily="18" charset="0"/>
              </a:rPr>
              <a:t>=01</a:t>
            </a:r>
            <a:r>
              <a:rPr lang="zh-CN" altLang="zh-CN" dirty="0">
                <a:solidFill>
                  <a:srgbClr val="2D1DA3"/>
                </a:solidFill>
                <a:latin typeface="+mn-ea"/>
                <a:cs typeface="Times New Roman" panose="02020603050405020304" pitchFamily="18" charset="0"/>
              </a:rPr>
              <a:t>，则</a:t>
            </a:r>
            <a:r>
              <a:rPr lang="en-US" altLang="zh-CN" dirty="0">
                <a:solidFill>
                  <a:srgbClr val="2D1DA3"/>
                </a:solidFill>
                <a:latin typeface="+mn-ea"/>
                <a:cs typeface="Times New Roman" panose="02020603050405020304" pitchFamily="18" charset="0"/>
              </a:rPr>
              <a:t>A&lt;B</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2</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2</a:t>
            </a:r>
            <a:r>
              <a:rPr lang="en-US" altLang="zh-CN" dirty="0">
                <a:solidFill>
                  <a:srgbClr val="2D1DA3"/>
                </a:solidFill>
                <a:latin typeface="+mn-ea"/>
                <a:cs typeface="Times New Roman" panose="02020603050405020304" pitchFamily="18" charset="0"/>
              </a:rPr>
              <a:t>=00</a:t>
            </a:r>
            <a:r>
              <a:rPr lang="zh-CN" altLang="zh-CN" dirty="0">
                <a:solidFill>
                  <a:srgbClr val="2D1DA3"/>
                </a:solidFill>
                <a:latin typeface="+mn-ea"/>
                <a:cs typeface="Times New Roman" panose="02020603050405020304" pitchFamily="18" charset="0"/>
              </a:rPr>
              <a:t>或</a:t>
            </a:r>
            <a:r>
              <a:rPr lang="en-US" altLang="zh-CN" dirty="0">
                <a:solidFill>
                  <a:srgbClr val="2D1DA3"/>
                </a:solidFill>
                <a:latin typeface="+mn-ea"/>
                <a:cs typeface="Times New Roman" panose="02020603050405020304" pitchFamily="18" charset="0"/>
              </a:rPr>
              <a:t>11</a:t>
            </a:r>
            <a:r>
              <a:rPr lang="zh-CN" altLang="zh-CN" dirty="0">
                <a:solidFill>
                  <a:srgbClr val="2D1DA3"/>
                </a:solidFill>
                <a:latin typeface="+mn-ea"/>
                <a:cs typeface="Times New Roman" panose="02020603050405020304" pitchFamily="18" charset="0"/>
              </a:rPr>
              <a:t>（相等），则比较</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1</a:t>
            </a:r>
            <a:r>
              <a:rPr lang="zh-CN" altLang="zh-CN" dirty="0">
                <a:solidFill>
                  <a:srgbClr val="2D1DA3"/>
                </a:solidFill>
                <a:latin typeface="+mn-ea"/>
                <a:cs typeface="Times New Roman" panose="02020603050405020304" pitchFamily="18" charset="0"/>
              </a:rPr>
              <a:t>和</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1</a:t>
            </a:r>
            <a:r>
              <a:rPr lang="zh-CN" altLang="zh-CN" dirty="0">
                <a:solidFill>
                  <a:srgbClr val="2D1DA3"/>
                </a:solidFill>
                <a:latin typeface="+mn-ea"/>
                <a:cs typeface="Times New Roman" panose="02020603050405020304" pitchFamily="18" charset="0"/>
              </a:rPr>
              <a:t>。</a:t>
            </a:r>
          </a:p>
          <a:p>
            <a:pPr indent="266700" algn="just">
              <a:spcAft>
                <a:spcPts val="0"/>
              </a:spcAft>
            </a:pP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3</a:t>
            </a:r>
            <a:r>
              <a:rPr lang="zh-CN" altLang="zh-CN" dirty="0">
                <a:solidFill>
                  <a:srgbClr val="2D1DA3"/>
                </a:solidFill>
                <a:latin typeface="+mn-ea"/>
                <a:cs typeface="Times New Roman" panose="02020603050405020304" pitchFamily="18" charset="0"/>
              </a:rPr>
              <a:t>）比较</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1</a:t>
            </a:r>
            <a:r>
              <a:rPr lang="zh-CN" altLang="zh-CN" dirty="0">
                <a:solidFill>
                  <a:srgbClr val="2D1DA3"/>
                </a:solidFill>
                <a:latin typeface="+mn-ea"/>
                <a:cs typeface="Times New Roman" panose="02020603050405020304" pitchFamily="18" charset="0"/>
              </a:rPr>
              <a:t>和</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1</a:t>
            </a:r>
            <a:r>
              <a:rPr lang="zh-CN" altLang="zh-CN" dirty="0">
                <a:solidFill>
                  <a:srgbClr val="2D1DA3"/>
                </a:solidFill>
                <a:latin typeface="+mn-ea"/>
                <a:cs typeface="Times New Roman" panose="02020603050405020304" pitchFamily="18" charset="0"/>
              </a:rPr>
              <a:t>，如果</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1</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1</a:t>
            </a:r>
            <a:r>
              <a:rPr lang="en-US" altLang="zh-CN" dirty="0">
                <a:solidFill>
                  <a:srgbClr val="2D1DA3"/>
                </a:solidFill>
                <a:latin typeface="+mn-ea"/>
                <a:cs typeface="Times New Roman" panose="02020603050405020304" pitchFamily="18" charset="0"/>
              </a:rPr>
              <a:t>=10</a:t>
            </a:r>
            <a:r>
              <a:rPr lang="zh-CN" altLang="zh-CN" dirty="0">
                <a:solidFill>
                  <a:srgbClr val="2D1DA3"/>
                </a:solidFill>
                <a:latin typeface="+mn-ea"/>
                <a:cs typeface="Times New Roman" panose="02020603050405020304" pitchFamily="18" charset="0"/>
              </a:rPr>
              <a:t>，则</a:t>
            </a:r>
            <a:r>
              <a:rPr lang="en-US" altLang="zh-CN" dirty="0">
                <a:solidFill>
                  <a:srgbClr val="2D1DA3"/>
                </a:solidFill>
                <a:latin typeface="+mn-ea"/>
                <a:cs typeface="Times New Roman" panose="02020603050405020304" pitchFamily="18" charset="0"/>
              </a:rPr>
              <a:t>A&gt;B</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1</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1</a:t>
            </a:r>
            <a:r>
              <a:rPr lang="en-US" altLang="zh-CN" dirty="0">
                <a:solidFill>
                  <a:srgbClr val="2D1DA3"/>
                </a:solidFill>
                <a:latin typeface="+mn-ea"/>
                <a:cs typeface="Times New Roman" panose="02020603050405020304" pitchFamily="18" charset="0"/>
              </a:rPr>
              <a:t>=01</a:t>
            </a:r>
            <a:r>
              <a:rPr lang="zh-CN" altLang="zh-CN" dirty="0">
                <a:solidFill>
                  <a:srgbClr val="2D1DA3"/>
                </a:solidFill>
                <a:latin typeface="+mn-ea"/>
                <a:cs typeface="Times New Roman" panose="02020603050405020304" pitchFamily="18" charset="0"/>
              </a:rPr>
              <a:t>，则</a:t>
            </a:r>
            <a:r>
              <a:rPr lang="en-US" altLang="zh-CN" dirty="0">
                <a:solidFill>
                  <a:srgbClr val="2D1DA3"/>
                </a:solidFill>
                <a:latin typeface="+mn-ea"/>
                <a:cs typeface="Times New Roman" panose="02020603050405020304" pitchFamily="18" charset="0"/>
              </a:rPr>
              <a:t>A&lt;B</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1</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1</a:t>
            </a:r>
            <a:r>
              <a:rPr lang="en-US" altLang="zh-CN" dirty="0">
                <a:solidFill>
                  <a:srgbClr val="2D1DA3"/>
                </a:solidFill>
                <a:latin typeface="+mn-ea"/>
                <a:cs typeface="Times New Roman" panose="02020603050405020304" pitchFamily="18" charset="0"/>
              </a:rPr>
              <a:t>=00</a:t>
            </a:r>
            <a:r>
              <a:rPr lang="zh-CN" altLang="zh-CN" dirty="0">
                <a:solidFill>
                  <a:srgbClr val="2D1DA3"/>
                </a:solidFill>
                <a:latin typeface="+mn-ea"/>
                <a:cs typeface="Times New Roman" panose="02020603050405020304" pitchFamily="18" charset="0"/>
              </a:rPr>
              <a:t>或</a:t>
            </a:r>
            <a:r>
              <a:rPr lang="en-US" altLang="zh-CN" dirty="0">
                <a:solidFill>
                  <a:srgbClr val="2D1DA3"/>
                </a:solidFill>
                <a:latin typeface="+mn-ea"/>
                <a:cs typeface="Times New Roman" panose="02020603050405020304" pitchFamily="18" charset="0"/>
              </a:rPr>
              <a:t>11</a:t>
            </a:r>
            <a:r>
              <a:rPr lang="zh-CN" altLang="zh-CN" dirty="0">
                <a:solidFill>
                  <a:srgbClr val="2D1DA3"/>
                </a:solidFill>
                <a:latin typeface="+mn-ea"/>
                <a:cs typeface="Times New Roman" panose="02020603050405020304" pitchFamily="18" charset="0"/>
              </a:rPr>
              <a:t>（相等），则比较</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0</a:t>
            </a:r>
            <a:r>
              <a:rPr lang="zh-CN" altLang="zh-CN" dirty="0">
                <a:solidFill>
                  <a:srgbClr val="2D1DA3"/>
                </a:solidFill>
                <a:latin typeface="+mn-ea"/>
                <a:cs typeface="Times New Roman" panose="02020603050405020304" pitchFamily="18" charset="0"/>
              </a:rPr>
              <a:t>和</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0</a:t>
            </a:r>
            <a:r>
              <a:rPr lang="zh-CN" altLang="zh-CN" dirty="0">
                <a:solidFill>
                  <a:srgbClr val="2D1DA3"/>
                </a:solidFill>
                <a:latin typeface="+mn-ea"/>
                <a:cs typeface="Times New Roman" panose="02020603050405020304" pitchFamily="18" charset="0"/>
              </a:rPr>
              <a:t>。</a:t>
            </a:r>
          </a:p>
          <a:p>
            <a:pPr indent="266700" algn="just">
              <a:spcAft>
                <a:spcPts val="0"/>
              </a:spcAft>
            </a:pP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4</a:t>
            </a:r>
            <a:r>
              <a:rPr lang="zh-CN" altLang="zh-CN" dirty="0">
                <a:solidFill>
                  <a:srgbClr val="2D1DA3"/>
                </a:solidFill>
                <a:latin typeface="+mn-ea"/>
                <a:cs typeface="Times New Roman" panose="02020603050405020304" pitchFamily="18" charset="0"/>
              </a:rPr>
              <a:t>）比较</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0</a:t>
            </a:r>
            <a:r>
              <a:rPr lang="zh-CN" altLang="zh-CN" dirty="0">
                <a:solidFill>
                  <a:srgbClr val="2D1DA3"/>
                </a:solidFill>
                <a:latin typeface="+mn-ea"/>
                <a:cs typeface="Times New Roman" panose="02020603050405020304" pitchFamily="18" charset="0"/>
              </a:rPr>
              <a:t>和</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0</a:t>
            </a:r>
            <a:r>
              <a:rPr lang="zh-CN" altLang="zh-CN" dirty="0">
                <a:solidFill>
                  <a:srgbClr val="2D1DA3"/>
                </a:solidFill>
                <a:latin typeface="+mn-ea"/>
                <a:cs typeface="Times New Roman" panose="02020603050405020304" pitchFamily="18" charset="0"/>
              </a:rPr>
              <a:t>，如果</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0</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0</a:t>
            </a:r>
            <a:r>
              <a:rPr lang="en-US" altLang="zh-CN" dirty="0">
                <a:solidFill>
                  <a:srgbClr val="2D1DA3"/>
                </a:solidFill>
                <a:latin typeface="+mn-ea"/>
                <a:cs typeface="Times New Roman" panose="02020603050405020304" pitchFamily="18" charset="0"/>
              </a:rPr>
              <a:t>=10</a:t>
            </a:r>
            <a:r>
              <a:rPr lang="zh-CN" altLang="zh-CN" dirty="0">
                <a:solidFill>
                  <a:srgbClr val="2D1DA3"/>
                </a:solidFill>
                <a:latin typeface="+mn-ea"/>
                <a:cs typeface="Times New Roman" panose="02020603050405020304" pitchFamily="18" charset="0"/>
              </a:rPr>
              <a:t>，则</a:t>
            </a:r>
            <a:r>
              <a:rPr lang="en-US" altLang="zh-CN" dirty="0">
                <a:solidFill>
                  <a:srgbClr val="2D1DA3"/>
                </a:solidFill>
                <a:latin typeface="+mn-ea"/>
                <a:cs typeface="Times New Roman" panose="02020603050405020304" pitchFamily="18" charset="0"/>
              </a:rPr>
              <a:t>A&gt;B</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0</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0</a:t>
            </a:r>
            <a:r>
              <a:rPr lang="en-US" altLang="zh-CN" dirty="0">
                <a:solidFill>
                  <a:srgbClr val="2D1DA3"/>
                </a:solidFill>
                <a:latin typeface="+mn-ea"/>
                <a:cs typeface="Times New Roman" panose="02020603050405020304" pitchFamily="18" charset="0"/>
              </a:rPr>
              <a:t>=01</a:t>
            </a:r>
            <a:r>
              <a:rPr lang="zh-CN" altLang="zh-CN" dirty="0">
                <a:solidFill>
                  <a:srgbClr val="2D1DA3"/>
                </a:solidFill>
                <a:latin typeface="+mn-ea"/>
                <a:cs typeface="Times New Roman" panose="02020603050405020304" pitchFamily="18" charset="0"/>
              </a:rPr>
              <a:t>，则</a:t>
            </a:r>
            <a:r>
              <a:rPr lang="en-US" altLang="zh-CN" dirty="0">
                <a:solidFill>
                  <a:srgbClr val="2D1DA3"/>
                </a:solidFill>
                <a:latin typeface="+mn-ea"/>
                <a:cs typeface="Times New Roman" panose="02020603050405020304" pitchFamily="18" charset="0"/>
              </a:rPr>
              <a:t>A&lt;B</a:t>
            </a:r>
            <a:r>
              <a:rPr lang="zh-CN" altLang="zh-CN" dirty="0">
                <a:solidFill>
                  <a:srgbClr val="2D1DA3"/>
                </a:solidFill>
                <a:latin typeface="+mn-ea"/>
                <a:cs typeface="Times New Roman" panose="02020603050405020304" pitchFamily="18" charset="0"/>
              </a:rPr>
              <a:t>；</a:t>
            </a:r>
            <a:r>
              <a:rPr lang="en-US" altLang="zh-CN" dirty="0">
                <a:solidFill>
                  <a:srgbClr val="2D1DA3"/>
                </a:solidFill>
                <a:latin typeface="+mn-ea"/>
                <a:cs typeface="Times New Roman" panose="02020603050405020304" pitchFamily="18" charset="0"/>
              </a:rPr>
              <a:t>A</a:t>
            </a:r>
            <a:r>
              <a:rPr lang="en-US" altLang="zh-CN" baseline="-25000" dirty="0">
                <a:solidFill>
                  <a:srgbClr val="2D1DA3"/>
                </a:solidFill>
                <a:latin typeface="+mn-ea"/>
                <a:cs typeface="Times New Roman" panose="02020603050405020304" pitchFamily="18" charset="0"/>
              </a:rPr>
              <a:t>0</a:t>
            </a:r>
            <a:r>
              <a:rPr lang="en-US" altLang="zh-CN" dirty="0">
                <a:solidFill>
                  <a:srgbClr val="2D1DA3"/>
                </a:solidFill>
                <a:latin typeface="+mn-ea"/>
                <a:cs typeface="Times New Roman" panose="02020603050405020304" pitchFamily="18" charset="0"/>
              </a:rPr>
              <a:t>B</a:t>
            </a:r>
            <a:r>
              <a:rPr lang="en-US" altLang="zh-CN" baseline="-25000" dirty="0">
                <a:solidFill>
                  <a:srgbClr val="2D1DA3"/>
                </a:solidFill>
                <a:latin typeface="+mn-ea"/>
                <a:cs typeface="Times New Roman" panose="02020603050405020304" pitchFamily="18" charset="0"/>
              </a:rPr>
              <a:t>0</a:t>
            </a:r>
            <a:r>
              <a:rPr lang="en-US" altLang="zh-CN" dirty="0">
                <a:solidFill>
                  <a:srgbClr val="2D1DA3"/>
                </a:solidFill>
                <a:latin typeface="+mn-ea"/>
                <a:cs typeface="Times New Roman" panose="02020603050405020304" pitchFamily="18" charset="0"/>
              </a:rPr>
              <a:t>=00</a:t>
            </a:r>
            <a:r>
              <a:rPr lang="zh-CN" altLang="zh-CN" dirty="0">
                <a:solidFill>
                  <a:srgbClr val="2D1DA3"/>
                </a:solidFill>
                <a:latin typeface="+mn-ea"/>
                <a:cs typeface="Times New Roman" panose="02020603050405020304" pitchFamily="18" charset="0"/>
              </a:rPr>
              <a:t>或</a:t>
            </a:r>
            <a:r>
              <a:rPr lang="en-US" altLang="zh-CN" dirty="0">
                <a:solidFill>
                  <a:srgbClr val="2D1DA3"/>
                </a:solidFill>
                <a:latin typeface="+mn-ea"/>
                <a:cs typeface="Times New Roman" panose="02020603050405020304" pitchFamily="18" charset="0"/>
              </a:rPr>
              <a:t>11</a:t>
            </a:r>
            <a:r>
              <a:rPr lang="zh-CN" altLang="zh-CN" dirty="0">
                <a:solidFill>
                  <a:srgbClr val="2D1DA3"/>
                </a:solidFill>
                <a:latin typeface="+mn-ea"/>
                <a:cs typeface="Times New Roman" panose="02020603050405020304" pitchFamily="18" charset="0"/>
              </a:rPr>
              <a:t>（相等），则</a:t>
            </a:r>
            <a:r>
              <a:rPr lang="en-US" altLang="zh-CN" dirty="0">
                <a:solidFill>
                  <a:srgbClr val="2D1DA3"/>
                </a:solidFill>
                <a:latin typeface="+mn-ea"/>
                <a:cs typeface="Times New Roman" panose="02020603050405020304" pitchFamily="18" charset="0"/>
              </a:rPr>
              <a:t>A=B</a:t>
            </a:r>
            <a:r>
              <a:rPr lang="zh-CN" altLang="zh-CN" dirty="0">
                <a:solidFill>
                  <a:srgbClr val="2D1DA3"/>
                </a:solidFill>
                <a:latin typeface="+mn-ea"/>
                <a:cs typeface="Times New Roman" panose="02020603050405020304" pitchFamily="18" charset="0"/>
              </a:rPr>
              <a:t>。</a:t>
            </a:r>
          </a:p>
        </p:txBody>
      </p:sp>
      <p:pic>
        <p:nvPicPr>
          <p:cNvPr id="6" name="图片 5"/>
          <p:cNvPicPr>
            <a:picLocks noChangeAspect="1"/>
          </p:cNvPicPr>
          <p:nvPr/>
        </p:nvPicPr>
        <p:blipFill>
          <a:blip r:embed="rId3"/>
          <a:stretch>
            <a:fillRect/>
          </a:stretch>
        </p:blipFill>
        <p:spPr>
          <a:xfrm>
            <a:off x="515938" y="3610556"/>
            <a:ext cx="11129153" cy="2119684"/>
          </a:xfrm>
          <a:prstGeom prst="rect">
            <a:avLst/>
          </a:prstGeom>
        </p:spPr>
      </p:pic>
    </p:spTree>
    <p:extLst>
      <p:ext uri="{BB962C8B-B14F-4D97-AF65-F5344CB8AC3E}">
        <p14:creationId xmlns:p14="http://schemas.microsoft.com/office/powerpoint/2010/main" val="3603244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9.3.3 </a:t>
            </a:r>
            <a:r>
              <a:rPr lang="zh-CN" altLang="en-US" sz="2400" b="1" spc="300" dirty="0" smtClean="0">
                <a:latin typeface="+mj-ea"/>
                <a:ea typeface="+mj-ea"/>
              </a:rPr>
              <a:t>数值比较器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bwMode="auto">
          <a:xfrm>
            <a:off x="875874" y="1045831"/>
            <a:ext cx="527727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eaLnBrk="1" hangingPunct="1">
              <a:buFontTx/>
              <a:buNone/>
              <a:defRPr/>
            </a:pPr>
            <a:r>
              <a:rPr lang="en-US" altLang="zh-CN" sz="2400" kern="0" dirty="0" smtClean="0">
                <a:solidFill>
                  <a:srgbClr val="2D1DA3"/>
                </a:solidFill>
                <a:latin typeface="+mn-ea"/>
              </a:rPr>
              <a:t>7485</a:t>
            </a:r>
            <a:r>
              <a:rPr lang="zh-CN" altLang="en-US" sz="2400" kern="0" dirty="0" smtClean="0">
                <a:solidFill>
                  <a:srgbClr val="2D1DA3"/>
                </a:solidFill>
                <a:latin typeface="+mn-ea"/>
              </a:rPr>
              <a:t>为带级联输入的</a:t>
            </a:r>
            <a:r>
              <a:rPr lang="en-US" altLang="zh-CN" sz="2400" kern="0" dirty="0" smtClean="0">
                <a:solidFill>
                  <a:srgbClr val="2D1DA3"/>
                </a:solidFill>
                <a:latin typeface="+mn-ea"/>
              </a:rPr>
              <a:t>4</a:t>
            </a:r>
            <a:r>
              <a:rPr lang="zh-CN" altLang="en-US" sz="2400" kern="0" dirty="0" smtClean="0">
                <a:solidFill>
                  <a:srgbClr val="2D1DA3"/>
                </a:solidFill>
                <a:latin typeface="+mn-ea"/>
              </a:rPr>
              <a:t>位数值比较器</a:t>
            </a:r>
          </a:p>
        </p:txBody>
      </p:sp>
      <p:pic>
        <p:nvPicPr>
          <p:cNvPr id="148482" name="Picture 2" descr="preview"/>
          <p:cNvPicPr>
            <a:picLocks noChangeAspect="1" noChangeArrowheads="1"/>
          </p:cNvPicPr>
          <p:nvPr/>
        </p:nvPicPr>
        <p:blipFill rotWithShape="1">
          <a:blip r:embed="rId3">
            <a:extLst>
              <a:ext uri="{28A0092B-C50C-407E-A947-70E740481C1C}">
                <a14:useLocalDpi xmlns:a14="http://schemas.microsoft.com/office/drawing/2010/main" val="0"/>
              </a:ext>
            </a:extLst>
          </a:blip>
          <a:srcRect t="17467" r="39581"/>
          <a:stretch/>
        </p:blipFill>
        <p:spPr bwMode="auto">
          <a:xfrm>
            <a:off x="875874" y="2254888"/>
            <a:ext cx="3802806" cy="3067050"/>
          </a:xfrm>
          <a:prstGeom prst="rect">
            <a:avLst/>
          </a:prstGeom>
          <a:noFill/>
          <a:extLst>
            <a:ext uri="{909E8E84-426E-40DD-AFC4-6F175D3DCCD1}">
              <a14:hiddenFill xmlns:a14="http://schemas.microsoft.com/office/drawing/2010/main">
                <a:solidFill>
                  <a:srgbClr val="FFFFFF"/>
                </a:solidFill>
              </a14:hiddenFill>
            </a:ext>
          </a:extLst>
        </p:spPr>
      </p:pic>
      <p:pic>
        <p:nvPicPr>
          <p:cNvPr id="148484" name="Picture 4" descr="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483982"/>
            <a:ext cx="6791325" cy="463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676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9.3.3 </a:t>
            </a:r>
            <a:r>
              <a:rPr lang="zh-CN" altLang="en-US" sz="2400" b="1" spc="300" dirty="0" smtClean="0">
                <a:latin typeface="+mj-ea"/>
                <a:ea typeface="+mj-ea"/>
              </a:rPr>
              <a:t>数值比较器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bwMode="auto">
          <a:xfrm>
            <a:off x="875874" y="1045831"/>
            <a:ext cx="504867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eaLnBrk="1" hangingPunct="1">
              <a:buFontTx/>
              <a:buNone/>
              <a:defRPr/>
            </a:pPr>
            <a:r>
              <a:rPr lang="en-US" altLang="zh-CN" sz="2400" kern="0" dirty="0" smtClean="0">
                <a:solidFill>
                  <a:srgbClr val="2D1DA3"/>
                </a:solidFill>
                <a:latin typeface="+mn-ea"/>
              </a:rPr>
              <a:t>7485</a:t>
            </a:r>
            <a:r>
              <a:rPr lang="zh-CN" altLang="en-US" sz="2400" kern="0" dirty="0" smtClean="0">
                <a:solidFill>
                  <a:srgbClr val="2D1DA3"/>
                </a:solidFill>
                <a:latin typeface="+mn-ea"/>
              </a:rPr>
              <a:t>的扩展</a:t>
            </a:r>
            <a:r>
              <a:rPr lang="en-US" altLang="zh-CN" sz="2400" kern="0" dirty="0" smtClean="0">
                <a:solidFill>
                  <a:srgbClr val="2D1DA3"/>
                </a:solidFill>
                <a:latin typeface="+mn-ea"/>
              </a:rPr>
              <a:t>----</a:t>
            </a:r>
            <a:r>
              <a:rPr lang="zh-CN" altLang="en-US" sz="2400" kern="0" dirty="0" smtClean="0">
                <a:solidFill>
                  <a:srgbClr val="2D1DA3"/>
                </a:solidFill>
                <a:latin typeface="+mn-ea"/>
              </a:rPr>
              <a:t>级联</a:t>
            </a:r>
            <a:r>
              <a:rPr lang="en-US" altLang="zh-CN" sz="2400" kern="0" dirty="0" smtClean="0">
                <a:solidFill>
                  <a:srgbClr val="2D1DA3"/>
                </a:solidFill>
                <a:latin typeface="+mn-ea"/>
              </a:rPr>
              <a:t>8</a:t>
            </a:r>
            <a:r>
              <a:rPr lang="zh-CN" altLang="en-US" sz="2400" kern="0" dirty="0" smtClean="0">
                <a:solidFill>
                  <a:srgbClr val="2D1DA3"/>
                </a:solidFill>
                <a:latin typeface="+mn-ea"/>
              </a:rPr>
              <a:t>位数值比较器</a:t>
            </a:r>
            <a:endParaRPr lang="zh-CN" altLang="en-US" sz="2400" kern="0" dirty="0" smtClean="0">
              <a:solidFill>
                <a:srgbClr val="FF0000"/>
              </a:solidFill>
              <a:latin typeface="+mn-ea"/>
            </a:endParaRPr>
          </a:p>
        </p:txBody>
      </p:sp>
      <p:pic>
        <p:nvPicPr>
          <p:cNvPr id="5" name="图片 4"/>
          <p:cNvPicPr>
            <a:picLocks noChangeAspect="1"/>
          </p:cNvPicPr>
          <p:nvPr/>
        </p:nvPicPr>
        <p:blipFill>
          <a:blip r:embed="rId3"/>
          <a:stretch>
            <a:fillRect/>
          </a:stretch>
        </p:blipFill>
        <p:spPr>
          <a:xfrm>
            <a:off x="2259680" y="1707080"/>
            <a:ext cx="7733950" cy="4419400"/>
          </a:xfrm>
          <a:prstGeom prst="rect">
            <a:avLst/>
          </a:prstGeom>
        </p:spPr>
      </p:pic>
    </p:spTree>
    <p:extLst>
      <p:ext uri="{BB962C8B-B14F-4D97-AF65-F5344CB8AC3E}">
        <p14:creationId xmlns:p14="http://schemas.microsoft.com/office/powerpoint/2010/main" val="799114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9.3.3 </a:t>
            </a:r>
            <a:r>
              <a:rPr lang="zh-CN" altLang="en-US" sz="2400" b="1" spc="300" dirty="0" smtClean="0">
                <a:latin typeface="+mj-ea"/>
                <a:ea typeface="+mj-ea"/>
              </a:rPr>
              <a:t>数值比较器</a:t>
            </a:r>
            <a:endParaRPr lang="en-US" altLang="zh-CN" sz="1600" dirty="0">
              <a:solidFill>
                <a:srgbClr val="FF0000"/>
              </a:solidFill>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2"/>
          <p:cNvSpPr txBox="1">
            <a:spLocks noChangeArrowheads="1"/>
          </p:cNvSpPr>
          <p:nvPr/>
        </p:nvSpPr>
        <p:spPr bwMode="auto">
          <a:xfrm>
            <a:off x="875874" y="1045831"/>
            <a:ext cx="504867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eaLnBrk="1" hangingPunct="1">
              <a:buFontTx/>
              <a:buNone/>
              <a:defRPr/>
            </a:pPr>
            <a:r>
              <a:rPr lang="en-US" altLang="zh-CN" sz="2400" kern="0" dirty="0" smtClean="0">
                <a:solidFill>
                  <a:srgbClr val="2D1DA3"/>
                </a:solidFill>
                <a:latin typeface="+mn-ea"/>
              </a:rPr>
              <a:t>7485</a:t>
            </a:r>
            <a:r>
              <a:rPr lang="zh-CN" altLang="en-US" sz="2400" kern="0" dirty="0" smtClean="0">
                <a:solidFill>
                  <a:srgbClr val="2D1DA3"/>
                </a:solidFill>
                <a:latin typeface="+mn-ea"/>
              </a:rPr>
              <a:t>的扩展</a:t>
            </a:r>
            <a:r>
              <a:rPr lang="en-US" altLang="zh-CN" sz="2400" kern="0" dirty="0" smtClean="0">
                <a:solidFill>
                  <a:srgbClr val="2D1DA3"/>
                </a:solidFill>
                <a:latin typeface="+mn-ea"/>
              </a:rPr>
              <a:t>----16</a:t>
            </a:r>
            <a:r>
              <a:rPr lang="zh-CN" altLang="en-US" sz="2400" kern="0" dirty="0" smtClean="0">
                <a:solidFill>
                  <a:srgbClr val="2D1DA3"/>
                </a:solidFill>
                <a:latin typeface="+mn-ea"/>
              </a:rPr>
              <a:t>位数值比较器</a:t>
            </a:r>
            <a:endParaRPr lang="zh-CN" altLang="en-US" sz="2400" kern="0" dirty="0" smtClean="0">
              <a:solidFill>
                <a:srgbClr val="FF0000"/>
              </a:solidFill>
              <a:latin typeface="+mn-ea"/>
            </a:endParaRPr>
          </a:p>
        </p:txBody>
      </p:sp>
      <p:sp>
        <p:nvSpPr>
          <p:cNvPr id="9" name="Rectangle 2"/>
          <p:cNvSpPr txBox="1">
            <a:spLocks noChangeArrowheads="1"/>
          </p:cNvSpPr>
          <p:nvPr/>
        </p:nvSpPr>
        <p:spPr bwMode="auto">
          <a:xfrm>
            <a:off x="6505149" y="1045831"/>
            <a:ext cx="504867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folHlink"/>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folHlink"/>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folHlink"/>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folHlink"/>
                </a:solidFill>
                <a:latin typeface="+mn-lt"/>
                <a:ea typeface="+mn-ea"/>
              </a:defRPr>
            </a:lvl9pPr>
          </a:lstStyle>
          <a:p>
            <a:pPr eaLnBrk="1" hangingPunct="1">
              <a:buFontTx/>
              <a:buNone/>
              <a:defRPr/>
            </a:pPr>
            <a:r>
              <a:rPr lang="zh-CN" altLang="en-US" sz="2400" kern="0" dirty="0" smtClean="0">
                <a:solidFill>
                  <a:srgbClr val="FF0000"/>
                </a:solidFill>
                <a:latin typeface="+mn-ea"/>
              </a:rPr>
              <a:t>请大家分析一下这个图的工作原理？</a:t>
            </a:r>
          </a:p>
        </p:txBody>
      </p:sp>
      <p:pic>
        <p:nvPicPr>
          <p:cNvPr id="6" name="图片 5"/>
          <p:cNvPicPr>
            <a:picLocks noChangeAspect="1"/>
          </p:cNvPicPr>
          <p:nvPr/>
        </p:nvPicPr>
        <p:blipFill>
          <a:blip r:embed="rId3"/>
          <a:stretch>
            <a:fillRect/>
          </a:stretch>
        </p:blipFill>
        <p:spPr>
          <a:xfrm>
            <a:off x="2391392" y="1690026"/>
            <a:ext cx="6638095" cy="4666667"/>
          </a:xfrm>
          <a:prstGeom prst="rect">
            <a:avLst/>
          </a:prstGeom>
        </p:spPr>
      </p:pic>
    </p:spTree>
    <p:extLst>
      <p:ext uri="{BB962C8B-B14F-4D97-AF65-F5344CB8AC3E}">
        <p14:creationId xmlns:p14="http://schemas.microsoft.com/office/powerpoint/2010/main" val="1205201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F9E8E92-6587-48DD-B299-370A81BE0A8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flipH="1">
            <a:off x="72428" y="928356"/>
            <a:ext cx="5207913" cy="4748543"/>
          </a:xfrm>
          <a:prstGeom prst="rect">
            <a:avLst/>
          </a:prstGeom>
        </p:spPr>
      </p:pic>
      <p:grpSp>
        <p:nvGrpSpPr>
          <p:cNvPr id="16" name="组合 15">
            <a:extLst>
              <a:ext uri="{FF2B5EF4-FFF2-40B4-BE49-F238E27FC236}">
                <a16:creationId xmlns:a16="http://schemas.microsoft.com/office/drawing/2014/main" id="{BFF94A7B-57E5-4D8B-B01C-2C7B7F50E83E}"/>
              </a:ext>
            </a:extLst>
          </p:cNvPr>
          <p:cNvGrpSpPr/>
          <p:nvPr/>
        </p:nvGrpSpPr>
        <p:grpSpPr>
          <a:xfrm>
            <a:off x="0" y="5645729"/>
            <a:ext cx="12192000" cy="1244334"/>
            <a:chOff x="0" y="5645729"/>
            <a:chExt cx="12192000" cy="1244334"/>
          </a:xfrm>
        </p:grpSpPr>
        <p:sp>
          <p:nvSpPr>
            <p:cNvPr id="14" name="矩形 13">
              <a:extLst>
                <a:ext uri="{FF2B5EF4-FFF2-40B4-BE49-F238E27FC236}">
                  <a16:creationId xmlns:a16="http://schemas.microsoft.com/office/drawing/2014/main" id="{DAC68F4A-44F1-4603-A383-D56F83DF97ED}"/>
                </a:ext>
              </a:extLst>
            </p:cNvPr>
            <p:cNvSpPr/>
            <p:nvPr/>
          </p:nvSpPr>
          <p:spPr>
            <a:xfrm>
              <a:off x="0" y="5676899"/>
              <a:ext cx="12192000" cy="1213164"/>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0BE2E99-B319-4F6F-A039-AB9C5DECCCB1}"/>
                </a:ext>
              </a:extLst>
            </p:cNvPr>
            <p:cNvSpPr/>
            <p:nvPr/>
          </p:nvSpPr>
          <p:spPr>
            <a:xfrm>
              <a:off x="0" y="5645729"/>
              <a:ext cx="12192000" cy="304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3273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2D1DA3"/>
            </a:gs>
            <a:gs pos="45000">
              <a:schemeClr val="accent5">
                <a:alpha val="84000"/>
                <a:lumMod val="60000"/>
                <a:lumOff val="40000"/>
              </a:schemeClr>
            </a:gs>
            <a:gs pos="70000">
              <a:schemeClr val="accent5">
                <a:lumMod val="75000"/>
                <a:lumOff val="25000"/>
              </a:schemeClr>
            </a:gs>
            <a:gs pos="100000">
              <a:srgbClr val="2D1DA3"/>
            </a:gs>
          </a:gsLst>
          <a:lin ang="5400000" scaled="0"/>
        </a:gra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3988909" y="1269010"/>
            <a:ext cx="3458372" cy="2152715"/>
          </a:xfrm>
          <a:prstGeom prst="rect">
            <a:avLst/>
          </a:prstGeom>
        </p:spPr>
      </p:pic>
      <p:sp>
        <p:nvSpPr>
          <p:cNvPr id="7" name="矩形 6"/>
          <p:cNvSpPr/>
          <p:nvPr/>
        </p:nvSpPr>
        <p:spPr>
          <a:xfrm>
            <a:off x="698260" y="692061"/>
            <a:ext cx="6288901" cy="523220"/>
          </a:xfrm>
          <a:prstGeom prst="rect">
            <a:avLst/>
          </a:prstGeom>
        </p:spPr>
        <p:txBody>
          <a:bodyPr wrap="none">
            <a:spAutoFit/>
          </a:bodyPr>
          <a:lstStyle/>
          <a:p>
            <a:r>
              <a:rPr lang="en-US" altLang="zh-CN" sz="2800" b="1" dirty="0" smtClean="0">
                <a:solidFill>
                  <a:srgbClr val="FFC000"/>
                </a:solidFill>
                <a:latin typeface="+mn-ea"/>
              </a:rPr>
              <a:t>【</a:t>
            </a:r>
            <a:r>
              <a:rPr lang="zh-CN" altLang="en-US" sz="2800" b="1" dirty="0" smtClean="0">
                <a:solidFill>
                  <a:srgbClr val="FFC000"/>
                </a:solidFill>
                <a:latin typeface="+mn-ea"/>
              </a:rPr>
              <a:t>例</a:t>
            </a:r>
            <a:r>
              <a:rPr lang="en-US" altLang="zh-CN" sz="2800" b="1" dirty="0" smtClean="0">
                <a:solidFill>
                  <a:srgbClr val="FFC000"/>
                </a:solidFill>
                <a:latin typeface="+mn-ea"/>
              </a:rPr>
              <a:t>】</a:t>
            </a:r>
            <a:r>
              <a:rPr lang="zh-CN" altLang="en-US" sz="2800" b="1" dirty="0" smtClean="0">
                <a:solidFill>
                  <a:srgbClr val="FFC000"/>
                </a:solidFill>
                <a:latin typeface="+mn-ea"/>
              </a:rPr>
              <a:t>分析下面组合电路的逻辑功能。</a:t>
            </a:r>
            <a:endParaRPr lang="zh-CN" altLang="en-US" sz="2800" b="1" dirty="0">
              <a:solidFill>
                <a:srgbClr val="FFC000"/>
              </a:solidFill>
            </a:endParaRPr>
          </a:p>
        </p:txBody>
      </p:sp>
      <p:grpSp>
        <p:nvGrpSpPr>
          <p:cNvPr id="11" name="组合 10"/>
          <p:cNvGrpSpPr/>
          <p:nvPr/>
        </p:nvGrpSpPr>
        <p:grpSpPr>
          <a:xfrm>
            <a:off x="6657999" y="3916630"/>
            <a:ext cx="3380276" cy="1707947"/>
            <a:chOff x="980865" y="3781845"/>
            <a:chExt cx="4036393" cy="2357629"/>
          </a:xfrm>
        </p:grpSpPr>
        <p:pic>
          <p:nvPicPr>
            <p:cNvPr id="12" name="图片 11"/>
            <p:cNvPicPr>
              <a:picLocks noChangeAspect="1"/>
            </p:cNvPicPr>
            <p:nvPr/>
          </p:nvPicPr>
          <p:blipFill>
            <a:blip r:embed="rId4"/>
            <a:stretch>
              <a:fillRect/>
            </a:stretch>
          </p:blipFill>
          <p:spPr>
            <a:xfrm>
              <a:off x="2186190" y="4365051"/>
              <a:ext cx="2139625" cy="470718"/>
            </a:xfrm>
            <a:prstGeom prst="rect">
              <a:avLst/>
            </a:prstGeom>
          </p:spPr>
        </p:pic>
        <p:pic>
          <p:nvPicPr>
            <p:cNvPr id="13" name="图片 12"/>
            <p:cNvPicPr>
              <a:picLocks noChangeAspect="1"/>
            </p:cNvPicPr>
            <p:nvPr/>
          </p:nvPicPr>
          <p:blipFill>
            <a:blip r:embed="rId5"/>
            <a:stretch>
              <a:fillRect/>
            </a:stretch>
          </p:blipFill>
          <p:spPr>
            <a:xfrm>
              <a:off x="2186189" y="5001923"/>
              <a:ext cx="2831069" cy="502062"/>
            </a:xfrm>
            <a:prstGeom prst="rect">
              <a:avLst/>
            </a:prstGeom>
          </p:spPr>
        </p:pic>
        <p:pic>
          <p:nvPicPr>
            <p:cNvPr id="14" name="图片 13"/>
            <p:cNvPicPr>
              <a:picLocks noChangeAspect="1"/>
            </p:cNvPicPr>
            <p:nvPr/>
          </p:nvPicPr>
          <p:blipFill>
            <a:blip r:embed="rId6"/>
            <a:stretch>
              <a:fillRect/>
            </a:stretch>
          </p:blipFill>
          <p:spPr>
            <a:xfrm>
              <a:off x="980865" y="3781845"/>
              <a:ext cx="2439342" cy="555355"/>
            </a:xfrm>
            <a:prstGeom prst="rect">
              <a:avLst/>
            </a:prstGeom>
          </p:spPr>
        </p:pic>
        <p:pic>
          <p:nvPicPr>
            <p:cNvPr id="15" name="图片 14"/>
            <p:cNvPicPr>
              <a:picLocks noChangeAspect="1"/>
            </p:cNvPicPr>
            <p:nvPr/>
          </p:nvPicPr>
          <p:blipFill>
            <a:blip r:embed="rId7"/>
            <a:stretch>
              <a:fillRect/>
            </a:stretch>
          </p:blipFill>
          <p:spPr>
            <a:xfrm>
              <a:off x="2186189" y="5627363"/>
              <a:ext cx="2698139" cy="512111"/>
            </a:xfrm>
            <a:prstGeom prst="rect">
              <a:avLst/>
            </a:prstGeom>
          </p:spPr>
        </p:pic>
      </p:grpSp>
      <p:grpSp>
        <p:nvGrpSpPr>
          <p:cNvPr id="16" name="组合 15"/>
          <p:cNvGrpSpPr/>
          <p:nvPr/>
        </p:nvGrpSpPr>
        <p:grpSpPr>
          <a:xfrm>
            <a:off x="2310889" y="4311877"/>
            <a:ext cx="3208368" cy="1106706"/>
            <a:chOff x="1000451" y="2417563"/>
            <a:chExt cx="3746214" cy="1236554"/>
          </a:xfrm>
        </p:grpSpPr>
        <p:pic>
          <p:nvPicPr>
            <p:cNvPr id="17" name="图片 16"/>
            <p:cNvPicPr>
              <a:picLocks noChangeAspect="1"/>
            </p:cNvPicPr>
            <p:nvPr/>
          </p:nvPicPr>
          <p:blipFill>
            <a:blip r:embed="rId8"/>
            <a:stretch>
              <a:fillRect/>
            </a:stretch>
          </p:blipFill>
          <p:spPr>
            <a:xfrm>
              <a:off x="1061703" y="2488026"/>
              <a:ext cx="1197209" cy="492566"/>
            </a:xfrm>
            <a:prstGeom prst="rect">
              <a:avLst/>
            </a:prstGeom>
          </p:spPr>
        </p:pic>
        <p:pic>
          <p:nvPicPr>
            <p:cNvPr id="18" name="图片 17"/>
            <p:cNvPicPr>
              <a:picLocks noChangeAspect="1"/>
            </p:cNvPicPr>
            <p:nvPr/>
          </p:nvPicPr>
          <p:blipFill>
            <a:blip r:embed="rId9"/>
            <a:stretch>
              <a:fillRect/>
            </a:stretch>
          </p:blipFill>
          <p:spPr>
            <a:xfrm>
              <a:off x="3130520" y="2417563"/>
              <a:ext cx="1469888" cy="645960"/>
            </a:xfrm>
            <a:prstGeom prst="rect">
              <a:avLst/>
            </a:prstGeom>
          </p:spPr>
        </p:pic>
        <p:pic>
          <p:nvPicPr>
            <p:cNvPr id="19" name="图片 18"/>
            <p:cNvPicPr>
              <a:picLocks noChangeAspect="1"/>
            </p:cNvPicPr>
            <p:nvPr/>
          </p:nvPicPr>
          <p:blipFill>
            <a:blip r:embed="rId10"/>
            <a:stretch>
              <a:fillRect/>
            </a:stretch>
          </p:blipFill>
          <p:spPr>
            <a:xfrm>
              <a:off x="1000451" y="3100659"/>
              <a:ext cx="1788614" cy="553458"/>
            </a:xfrm>
            <a:prstGeom prst="rect">
              <a:avLst/>
            </a:prstGeom>
          </p:spPr>
        </p:pic>
        <p:pic>
          <p:nvPicPr>
            <p:cNvPr id="20" name="图片 19"/>
            <p:cNvPicPr>
              <a:picLocks noChangeAspect="1"/>
            </p:cNvPicPr>
            <p:nvPr/>
          </p:nvPicPr>
          <p:blipFill>
            <a:blip r:embed="rId11"/>
            <a:stretch>
              <a:fillRect/>
            </a:stretch>
          </p:blipFill>
          <p:spPr>
            <a:xfrm>
              <a:off x="3025167" y="3007908"/>
              <a:ext cx="1721498" cy="627163"/>
            </a:xfrm>
            <a:prstGeom prst="rect">
              <a:avLst/>
            </a:prstGeom>
          </p:spPr>
        </p:pic>
      </p:grpSp>
      <p:sp>
        <p:nvSpPr>
          <p:cNvPr id="21" name="Text Box 3"/>
          <p:cNvSpPr txBox="1">
            <a:spLocks noChangeArrowheads="1"/>
          </p:cNvSpPr>
          <p:nvPr/>
        </p:nvSpPr>
        <p:spPr bwMode="auto">
          <a:xfrm>
            <a:off x="1275163" y="3552425"/>
            <a:ext cx="4884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algn="just" eaLnBrk="1" hangingPunct="1">
              <a:spcBef>
                <a:spcPct val="50000"/>
              </a:spcBef>
            </a:pPr>
            <a:r>
              <a:rPr lang="zh-CN" altLang="en-US" b="1">
                <a:solidFill>
                  <a:srgbClr val="FFFF00"/>
                </a:solidFill>
                <a:latin typeface="Times New Roman" panose="02020603050405020304" pitchFamily="18" charset="0"/>
              </a:rPr>
              <a:t>解</a:t>
            </a:r>
            <a:r>
              <a:rPr lang="zh-CN" altLang="en-US" b="1" smtClean="0">
                <a:solidFill>
                  <a:srgbClr val="FFFF00"/>
                </a:solidFill>
                <a:latin typeface="Times New Roman" panose="02020603050405020304" pitchFamily="18" charset="0"/>
              </a:rPr>
              <a:t>：第一步：</a:t>
            </a:r>
            <a:r>
              <a:rPr lang="zh-CN" altLang="en-US" b="1" smtClean="0">
                <a:solidFill>
                  <a:srgbClr val="FFFF00"/>
                </a:solidFill>
                <a:latin typeface="宋体" panose="02010600030101010101" pitchFamily="2" charset="-122"/>
              </a:rPr>
              <a:t>写</a:t>
            </a:r>
            <a:r>
              <a:rPr lang="zh-CN" altLang="en-US" b="1" dirty="0">
                <a:solidFill>
                  <a:srgbClr val="FFFF00"/>
                </a:solidFill>
                <a:latin typeface="宋体" panose="02010600030101010101" pitchFamily="2" charset="-122"/>
              </a:rPr>
              <a:t>输出表达式并</a:t>
            </a:r>
            <a:r>
              <a:rPr lang="zh-CN" altLang="en-US" b="1">
                <a:solidFill>
                  <a:srgbClr val="FFFF00"/>
                </a:solidFill>
                <a:latin typeface="宋体" panose="02010600030101010101" pitchFamily="2" charset="-122"/>
              </a:rPr>
              <a:t>化</a:t>
            </a:r>
            <a:r>
              <a:rPr lang="zh-CN" altLang="en-US" b="1" smtClean="0">
                <a:solidFill>
                  <a:srgbClr val="FFFF00"/>
                </a:solidFill>
                <a:latin typeface="宋体" panose="02010600030101010101" pitchFamily="2" charset="-122"/>
              </a:rPr>
              <a:t>简</a:t>
            </a:r>
            <a:r>
              <a:rPr lang="zh-CN" altLang="en-US" b="1" smtClean="0">
                <a:solidFill>
                  <a:srgbClr val="FFFF00"/>
                </a:solidFill>
                <a:latin typeface="Times New Roman" panose="02020603050405020304" pitchFamily="18" charset="0"/>
              </a:rPr>
              <a:t> </a:t>
            </a:r>
            <a:endParaRPr lang="zh-CN" altLang="en-US" b="1" dirty="0">
              <a:solidFill>
                <a:srgbClr val="FFFF00"/>
              </a:solidFill>
              <a:latin typeface="Times New Roman" panose="02020603050405020304" pitchFamily="18" charset="0"/>
            </a:endParaRPr>
          </a:p>
        </p:txBody>
      </p:sp>
    </p:spTree>
    <p:extLst>
      <p:ext uri="{BB962C8B-B14F-4D97-AF65-F5344CB8AC3E}">
        <p14:creationId xmlns:p14="http://schemas.microsoft.com/office/powerpoint/2010/main" val="1960051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2D1DA3"/>
            </a:gs>
            <a:gs pos="45000">
              <a:schemeClr val="accent5">
                <a:alpha val="84000"/>
                <a:lumMod val="60000"/>
                <a:lumOff val="40000"/>
              </a:schemeClr>
            </a:gs>
            <a:gs pos="70000">
              <a:schemeClr val="accent5">
                <a:lumMod val="75000"/>
                <a:lumOff val="25000"/>
              </a:schemeClr>
            </a:gs>
            <a:gs pos="100000">
              <a:srgbClr val="2D1DA3"/>
            </a:gs>
          </a:gsLst>
          <a:lin ang="5400000" scaled="0"/>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826529" y="1657650"/>
            <a:ext cx="3109257" cy="557230"/>
          </a:xfrm>
          <a:prstGeom prst="rect">
            <a:avLst/>
          </a:prstGeom>
        </p:spPr>
      </p:pic>
      <p:pic>
        <p:nvPicPr>
          <p:cNvPr id="9" name="图片 8"/>
          <p:cNvPicPr>
            <a:picLocks noChangeAspect="1"/>
          </p:cNvPicPr>
          <p:nvPr/>
        </p:nvPicPr>
        <p:blipFill rotWithShape="1">
          <a:blip r:embed="rId4"/>
          <a:srcRect l="7682" t="9676" r="8877" b="8308"/>
          <a:stretch/>
        </p:blipFill>
        <p:spPr>
          <a:xfrm>
            <a:off x="2920315" y="2295551"/>
            <a:ext cx="2769285" cy="2957830"/>
          </a:xfrm>
          <a:prstGeom prst="rect">
            <a:avLst/>
          </a:prstGeom>
        </p:spPr>
      </p:pic>
      <p:sp>
        <p:nvSpPr>
          <p:cNvPr id="10" name="Text Box 3"/>
          <p:cNvSpPr txBox="1">
            <a:spLocks noChangeArrowheads="1"/>
          </p:cNvSpPr>
          <p:nvPr/>
        </p:nvSpPr>
        <p:spPr bwMode="auto">
          <a:xfrm>
            <a:off x="1310640" y="1115314"/>
            <a:ext cx="4789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algn="just" eaLnBrk="1" hangingPunct="1">
              <a:spcBef>
                <a:spcPct val="50000"/>
              </a:spcBef>
            </a:pPr>
            <a:r>
              <a:rPr lang="zh-CN" altLang="en-US" b="1" smtClean="0">
                <a:solidFill>
                  <a:srgbClr val="FFFF00"/>
                </a:solidFill>
                <a:latin typeface="Times New Roman" panose="02020603050405020304" pitchFamily="18" charset="0"/>
              </a:rPr>
              <a:t>第二步：</a:t>
            </a:r>
            <a:r>
              <a:rPr lang="zh-CN" altLang="en-US" b="1">
                <a:solidFill>
                  <a:srgbClr val="FFFF00"/>
                </a:solidFill>
                <a:latin typeface="宋体" panose="02010600030101010101" pitchFamily="2" charset="-122"/>
              </a:rPr>
              <a:t>根据表达式，列出真值表</a:t>
            </a:r>
            <a:endParaRPr lang="zh-CN" altLang="en-US" b="1" dirty="0">
              <a:solidFill>
                <a:srgbClr val="FFFF00"/>
              </a:solidFill>
              <a:latin typeface="Times New Roman" panose="02020603050405020304" pitchFamily="18" charset="0"/>
            </a:endParaRPr>
          </a:p>
        </p:txBody>
      </p:sp>
    </p:spTree>
    <p:extLst>
      <p:ext uri="{BB962C8B-B14F-4D97-AF65-F5344CB8AC3E}">
        <p14:creationId xmlns:p14="http://schemas.microsoft.com/office/powerpoint/2010/main" val="150052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2D1DA3"/>
            </a:gs>
            <a:gs pos="45000">
              <a:schemeClr val="accent5">
                <a:alpha val="84000"/>
                <a:lumMod val="60000"/>
                <a:lumOff val="40000"/>
              </a:schemeClr>
            </a:gs>
            <a:gs pos="70000">
              <a:schemeClr val="accent5">
                <a:lumMod val="75000"/>
                <a:lumOff val="25000"/>
              </a:schemeClr>
            </a:gs>
            <a:gs pos="100000">
              <a:srgbClr val="2D1DA3"/>
            </a:gs>
          </a:gsLst>
          <a:lin ang="5400000" scaled="0"/>
        </a:gradFill>
        <a:effectLst/>
      </p:bgPr>
    </p:bg>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853823" y="984669"/>
            <a:ext cx="57658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PMingLiU" pitchFamily="18" charset="-120"/>
              </a:defRPr>
            </a:lvl1pPr>
            <a:lvl2pPr marL="742950" indent="-285750" eaLnBrk="0" hangingPunct="0">
              <a:defRPr kumimoji="1" sz="2400">
                <a:solidFill>
                  <a:schemeClr val="tx1"/>
                </a:solidFill>
                <a:latin typeface="Tahoma" panose="020B0604030504040204" pitchFamily="34" charset="0"/>
                <a:ea typeface="PMingLiU" pitchFamily="18" charset="-120"/>
              </a:defRPr>
            </a:lvl2pPr>
            <a:lvl3pPr marL="1143000" indent="-228600" eaLnBrk="0" hangingPunct="0">
              <a:defRPr kumimoji="1" sz="2400">
                <a:solidFill>
                  <a:schemeClr val="tx1"/>
                </a:solidFill>
                <a:latin typeface="Tahoma" panose="020B0604030504040204" pitchFamily="34" charset="0"/>
                <a:ea typeface="PMingLiU" pitchFamily="18" charset="-120"/>
              </a:defRPr>
            </a:lvl3pPr>
            <a:lvl4pPr marL="1600200" indent="-228600" eaLnBrk="0" hangingPunct="0">
              <a:defRPr kumimoji="1" sz="2400">
                <a:solidFill>
                  <a:schemeClr val="tx1"/>
                </a:solidFill>
                <a:latin typeface="Tahoma" panose="020B0604030504040204" pitchFamily="34" charset="0"/>
                <a:ea typeface="PMingLiU" pitchFamily="18" charset="-120"/>
              </a:defRPr>
            </a:lvl4pPr>
            <a:lvl5pPr marL="2057400" indent="-228600" eaLnBrk="0" hangingPunct="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pPr algn="just" eaLnBrk="1" hangingPunct="1">
              <a:spcBef>
                <a:spcPct val="50000"/>
              </a:spcBef>
            </a:pPr>
            <a:r>
              <a:rPr lang="zh-CN" altLang="en-US" b="1" smtClean="0">
                <a:solidFill>
                  <a:srgbClr val="FFFF00"/>
                </a:solidFill>
                <a:latin typeface="Times New Roman" panose="02020603050405020304" pitchFamily="18" charset="0"/>
              </a:rPr>
              <a:t>第三步：</a:t>
            </a:r>
            <a:r>
              <a:rPr lang="en-US" altLang="zh-CN" b="1" smtClean="0">
                <a:solidFill>
                  <a:srgbClr val="FFFF00"/>
                </a:solidFill>
                <a:latin typeface="Times New Roman" panose="02020603050405020304" pitchFamily="18" charset="0"/>
              </a:rPr>
              <a:t> </a:t>
            </a:r>
            <a:r>
              <a:rPr lang="zh-CN" altLang="en-US" b="1" dirty="0">
                <a:solidFill>
                  <a:srgbClr val="FFFF00"/>
                </a:solidFill>
                <a:latin typeface="Times New Roman" panose="02020603050405020304" pitchFamily="18" charset="0"/>
              </a:rPr>
              <a:t>基于真值表的</a:t>
            </a:r>
            <a:r>
              <a:rPr lang="zh-CN" altLang="en-US" b="1" dirty="0" smtClean="0">
                <a:solidFill>
                  <a:srgbClr val="FFFF00"/>
                </a:solidFill>
                <a:latin typeface="Times New Roman" panose="02020603050405020304" pitchFamily="18" charset="0"/>
              </a:rPr>
              <a:t>功能描述</a:t>
            </a:r>
            <a:endParaRPr lang="zh-CN" altLang="en-US" b="1" dirty="0">
              <a:solidFill>
                <a:srgbClr val="FFFF00"/>
              </a:solidFill>
              <a:latin typeface="Times New Roman" panose="02020603050405020304" pitchFamily="18" charset="0"/>
            </a:endParaRPr>
          </a:p>
        </p:txBody>
      </p:sp>
      <p:pic>
        <p:nvPicPr>
          <p:cNvPr id="7" name="图片 6"/>
          <p:cNvPicPr>
            <a:picLocks noChangeAspect="1"/>
          </p:cNvPicPr>
          <p:nvPr/>
        </p:nvPicPr>
        <p:blipFill rotWithShape="1">
          <a:blip r:embed="rId3"/>
          <a:srcRect l="7682" t="9676" r="8877" b="8308"/>
          <a:stretch/>
        </p:blipFill>
        <p:spPr>
          <a:xfrm>
            <a:off x="2158218" y="1528487"/>
            <a:ext cx="2066194" cy="2206869"/>
          </a:xfrm>
          <a:prstGeom prst="rect">
            <a:avLst/>
          </a:prstGeom>
        </p:spPr>
      </p:pic>
      <p:sp>
        <p:nvSpPr>
          <p:cNvPr id="11" name="Text Box 13"/>
          <p:cNvSpPr txBox="1">
            <a:spLocks noChangeArrowheads="1"/>
          </p:cNvSpPr>
          <p:nvPr/>
        </p:nvSpPr>
        <p:spPr bwMode="auto">
          <a:xfrm>
            <a:off x="2008575" y="3754769"/>
            <a:ext cx="4136654" cy="1323439"/>
          </a:xfrm>
          <a:prstGeom prst="rect">
            <a:avLst/>
          </a:prstGeom>
          <a:noFill/>
          <a:ln>
            <a:noFill/>
          </a:ln>
          <a:effectLst/>
          <a:extLst/>
        </p:spPr>
        <p:txBody>
          <a:bodyPr wrap="square">
            <a:spAutoFit/>
          </a:bodyPr>
          <a:lstStyle/>
          <a:p>
            <a:pPr algn="just">
              <a:spcBef>
                <a:spcPct val="50000"/>
              </a:spcBef>
              <a:defRPr/>
            </a:pPr>
            <a:r>
              <a:rPr lang="en-US" altLang="zh-CN" sz="2000" dirty="0" smtClean="0">
                <a:solidFill>
                  <a:srgbClr val="FFFF00"/>
                </a:solidFill>
                <a:latin typeface="+mn-ea"/>
                <a:ea typeface="+mn-ea"/>
              </a:rPr>
              <a:t>A</a:t>
            </a:r>
            <a:r>
              <a:rPr lang="zh-CN" altLang="en-US" sz="2000" dirty="0">
                <a:solidFill>
                  <a:srgbClr val="FFFF00"/>
                </a:solidFill>
                <a:latin typeface="+mn-ea"/>
                <a:ea typeface="+mn-ea"/>
              </a:rPr>
              <a:t>、</a:t>
            </a:r>
            <a:r>
              <a:rPr lang="en-US" altLang="zh-CN" sz="2000" dirty="0">
                <a:solidFill>
                  <a:srgbClr val="FFFF00"/>
                </a:solidFill>
                <a:latin typeface="+mn-ea"/>
                <a:ea typeface="+mn-ea"/>
              </a:rPr>
              <a:t>B</a:t>
            </a:r>
            <a:r>
              <a:rPr lang="zh-CN" altLang="en-US" sz="2000" dirty="0">
                <a:solidFill>
                  <a:srgbClr val="FFFF00"/>
                </a:solidFill>
                <a:latin typeface="+mn-ea"/>
                <a:ea typeface="+mn-ea"/>
              </a:rPr>
              <a:t>都为</a:t>
            </a:r>
            <a:r>
              <a:rPr lang="en-US" altLang="zh-CN" sz="2000" dirty="0">
                <a:solidFill>
                  <a:srgbClr val="FFFF00"/>
                </a:solidFill>
                <a:latin typeface="+mn-ea"/>
                <a:ea typeface="+mn-ea"/>
              </a:rPr>
              <a:t>0</a:t>
            </a:r>
            <a:r>
              <a:rPr lang="zh-CN" altLang="en-US" sz="2000" dirty="0">
                <a:solidFill>
                  <a:srgbClr val="FFFF00"/>
                </a:solidFill>
                <a:latin typeface="+mn-ea"/>
                <a:ea typeface="+mn-ea"/>
              </a:rPr>
              <a:t>时</a:t>
            </a:r>
            <a:r>
              <a:rPr lang="zh-CN" altLang="en-US" sz="2000" dirty="0" smtClean="0">
                <a:solidFill>
                  <a:srgbClr val="FFFF00"/>
                </a:solidFill>
                <a:latin typeface="+mn-ea"/>
                <a:ea typeface="+mn-ea"/>
              </a:rPr>
              <a:t>，</a:t>
            </a:r>
            <a:r>
              <a:rPr lang="en-US" altLang="zh-CN" sz="2000" dirty="0" smtClean="0">
                <a:solidFill>
                  <a:srgbClr val="FFFF00"/>
                </a:solidFill>
                <a:latin typeface="+mn-ea"/>
                <a:ea typeface="+mn-ea"/>
              </a:rPr>
              <a:t>C</a:t>
            </a:r>
            <a:r>
              <a:rPr lang="zh-CN" altLang="en-US" sz="2000" dirty="0" smtClean="0">
                <a:solidFill>
                  <a:srgbClr val="FFFF00"/>
                </a:solidFill>
                <a:latin typeface="+mn-ea"/>
                <a:ea typeface="+mn-ea"/>
              </a:rPr>
              <a:t>、</a:t>
            </a:r>
            <a:r>
              <a:rPr lang="en-US" altLang="zh-CN" sz="2000" dirty="0" smtClean="0">
                <a:solidFill>
                  <a:srgbClr val="FFFF00"/>
                </a:solidFill>
                <a:latin typeface="+mn-ea"/>
                <a:ea typeface="+mn-ea"/>
              </a:rPr>
              <a:t>S</a:t>
            </a:r>
            <a:r>
              <a:rPr lang="zh-CN" altLang="en-US" sz="2000" dirty="0" smtClean="0">
                <a:solidFill>
                  <a:srgbClr val="FFFF00"/>
                </a:solidFill>
                <a:latin typeface="+mn-ea"/>
                <a:ea typeface="+mn-ea"/>
              </a:rPr>
              <a:t>都为</a:t>
            </a:r>
            <a:r>
              <a:rPr lang="en-US" altLang="zh-CN" sz="2000" dirty="0" smtClean="0">
                <a:solidFill>
                  <a:srgbClr val="FFFF00"/>
                </a:solidFill>
                <a:latin typeface="+mn-ea"/>
                <a:ea typeface="+mn-ea"/>
              </a:rPr>
              <a:t>0</a:t>
            </a:r>
            <a:r>
              <a:rPr lang="zh-CN" altLang="en-US" sz="2000" dirty="0" smtClean="0">
                <a:solidFill>
                  <a:srgbClr val="FFFF00"/>
                </a:solidFill>
                <a:latin typeface="+mn-ea"/>
                <a:ea typeface="+mn-ea"/>
              </a:rPr>
              <a:t>；</a:t>
            </a:r>
            <a:endParaRPr lang="en-US" altLang="zh-CN" sz="2000" dirty="0" smtClean="0">
              <a:solidFill>
                <a:srgbClr val="FFFF00"/>
              </a:solidFill>
              <a:latin typeface="+mn-ea"/>
              <a:ea typeface="+mn-ea"/>
            </a:endParaRPr>
          </a:p>
          <a:p>
            <a:pPr algn="just">
              <a:spcBef>
                <a:spcPct val="50000"/>
              </a:spcBef>
              <a:defRPr/>
            </a:pPr>
            <a:r>
              <a:rPr lang="en-US" altLang="zh-CN" sz="2000" dirty="0" smtClean="0">
                <a:solidFill>
                  <a:srgbClr val="FFFF00"/>
                </a:solidFill>
                <a:latin typeface="+mn-ea"/>
                <a:ea typeface="+mn-ea"/>
              </a:rPr>
              <a:t>A</a:t>
            </a:r>
            <a:r>
              <a:rPr lang="zh-CN" altLang="en-US" sz="2000" dirty="0">
                <a:solidFill>
                  <a:srgbClr val="FFFF00"/>
                </a:solidFill>
                <a:latin typeface="+mn-ea"/>
                <a:ea typeface="+mn-ea"/>
              </a:rPr>
              <a:t>、</a:t>
            </a:r>
            <a:r>
              <a:rPr lang="en-US" altLang="zh-CN" sz="2000" dirty="0">
                <a:solidFill>
                  <a:srgbClr val="FFFF00"/>
                </a:solidFill>
                <a:latin typeface="+mn-ea"/>
                <a:ea typeface="+mn-ea"/>
              </a:rPr>
              <a:t>B</a:t>
            </a:r>
            <a:r>
              <a:rPr lang="zh-CN" altLang="en-US" sz="2000" dirty="0">
                <a:solidFill>
                  <a:srgbClr val="FFFF00"/>
                </a:solidFill>
                <a:latin typeface="+mn-ea"/>
                <a:ea typeface="+mn-ea"/>
              </a:rPr>
              <a:t>有一个为</a:t>
            </a:r>
            <a:r>
              <a:rPr lang="en-US" altLang="zh-CN" sz="2000" dirty="0">
                <a:solidFill>
                  <a:srgbClr val="FFFF00"/>
                </a:solidFill>
                <a:latin typeface="+mn-ea"/>
                <a:ea typeface="+mn-ea"/>
              </a:rPr>
              <a:t>1</a:t>
            </a:r>
            <a:r>
              <a:rPr lang="zh-CN" altLang="en-US" sz="2000" dirty="0">
                <a:solidFill>
                  <a:srgbClr val="FFFF00"/>
                </a:solidFill>
                <a:latin typeface="+mn-ea"/>
                <a:ea typeface="+mn-ea"/>
              </a:rPr>
              <a:t>时</a:t>
            </a:r>
            <a:r>
              <a:rPr lang="zh-CN" altLang="en-US" sz="2000" dirty="0" smtClean="0">
                <a:solidFill>
                  <a:srgbClr val="FFFF00"/>
                </a:solidFill>
                <a:latin typeface="+mn-ea"/>
                <a:ea typeface="+mn-ea"/>
              </a:rPr>
              <a:t>，</a:t>
            </a:r>
            <a:r>
              <a:rPr lang="en-US" altLang="zh-CN" sz="2000" dirty="0" smtClean="0">
                <a:solidFill>
                  <a:srgbClr val="FFFF00"/>
                </a:solidFill>
                <a:latin typeface="+mn-ea"/>
                <a:ea typeface="+mn-ea"/>
              </a:rPr>
              <a:t>C</a:t>
            </a:r>
            <a:r>
              <a:rPr lang="zh-CN" altLang="en-US" sz="2000" dirty="0" smtClean="0">
                <a:solidFill>
                  <a:srgbClr val="FFFF00"/>
                </a:solidFill>
                <a:latin typeface="+mn-ea"/>
                <a:ea typeface="+mn-ea"/>
              </a:rPr>
              <a:t>为</a:t>
            </a:r>
            <a:r>
              <a:rPr lang="en-US" altLang="zh-CN" sz="2000" dirty="0" smtClean="0">
                <a:solidFill>
                  <a:srgbClr val="FFFF00"/>
                </a:solidFill>
                <a:latin typeface="+mn-ea"/>
                <a:ea typeface="+mn-ea"/>
              </a:rPr>
              <a:t>0</a:t>
            </a:r>
            <a:r>
              <a:rPr lang="zh-CN" altLang="en-US" sz="2000" dirty="0" smtClean="0">
                <a:solidFill>
                  <a:srgbClr val="FFFF00"/>
                </a:solidFill>
                <a:latin typeface="+mn-ea"/>
                <a:ea typeface="+mn-ea"/>
              </a:rPr>
              <a:t>，</a:t>
            </a:r>
            <a:r>
              <a:rPr lang="en-US" altLang="zh-CN" sz="2000" dirty="0" smtClean="0">
                <a:solidFill>
                  <a:srgbClr val="FFFF00"/>
                </a:solidFill>
                <a:latin typeface="+mn-ea"/>
                <a:ea typeface="+mn-ea"/>
              </a:rPr>
              <a:t>S</a:t>
            </a:r>
            <a:r>
              <a:rPr lang="zh-CN" altLang="en-US" sz="2000" dirty="0" smtClean="0">
                <a:solidFill>
                  <a:srgbClr val="FFFF00"/>
                </a:solidFill>
                <a:latin typeface="+mn-ea"/>
                <a:ea typeface="+mn-ea"/>
              </a:rPr>
              <a:t>为</a:t>
            </a:r>
            <a:r>
              <a:rPr lang="en-US" altLang="zh-CN" sz="2000" dirty="0" smtClean="0">
                <a:solidFill>
                  <a:srgbClr val="FFFF00"/>
                </a:solidFill>
                <a:latin typeface="+mn-ea"/>
                <a:ea typeface="+mn-ea"/>
              </a:rPr>
              <a:t>1</a:t>
            </a:r>
            <a:r>
              <a:rPr lang="zh-CN" altLang="en-US" sz="2000" dirty="0" smtClean="0">
                <a:solidFill>
                  <a:srgbClr val="FFFF00"/>
                </a:solidFill>
                <a:latin typeface="+mn-ea"/>
                <a:ea typeface="+mn-ea"/>
              </a:rPr>
              <a:t>；</a:t>
            </a:r>
            <a:endParaRPr lang="en-US" altLang="zh-CN" sz="2000" dirty="0" smtClean="0">
              <a:solidFill>
                <a:srgbClr val="FFFF00"/>
              </a:solidFill>
              <a:latin typeface="+mn-ea"/>
              <a:ea typeface="+mn-ea"/>
            </a:endParaRPr>
          </a:p>
          <a:p>
            <a:pPr algn="just">
              <a:spcBef>
                <a:spcPct val="50000"/>
              </a:spcBef>
              <a:defRPr/>
            </a:pPr>
            <a:r>
              <a:rPr lang="en-US" altLang="zh-CN" sz="2000" dirty="0" smtClean="0">
                <a:solidFill>
                  <a:srgbClr val="FFFF00"/>
                </a:solidFill>
                <a:latin typeface="+mn-ea"/>
                <a:ea typeface="+mn-ea"/>
              </a:rPr>
              <a:t>A</a:t>
            </a:r>
            <a:r>
              <a:rPr lang="zh-CN" altLang="en-US" sz="2000" dirty="0">
                <a:solidFill>
                  <a:srgbClr val="FFFF00"/>
                </a:solidFill>
                <a:latin typeface="+mn-ea"/>
                <a:ea typeface="+mn-ea"/>
              </a:rPr>
              <a:t>、</a:t>
            </a:r>
            <a:r>
              <a:rPr lang="en-US" altLang="zh-CN" sz="2000" dirty="0">
                <a:solidFill>
                  <a:srgbClr val="FFFF00"/>
                </a:solidFill>
                <a:latin typeface="+mn-ea"/>
                <a:ea typeface="+mn-ea"/>
              </a:rPr>
              <a:t>B</a:t>
            </a:r>
            <a:r>
              <a:rPr lang="zh-CN" altLang="en-US" sz="2000" dirty="0">
                <a:solidFill>
                  <a:srgbClr val="FFFF00"/>
                </a:solidFill>
                <a:latin typeface="+mn-ea"/>
                <a:ea typeface="+mn-ea"/>
              </a:rPr>
              <a:t>都为</a:t>
            </a:r>
            <a:r>
              <a:rPr lang="en-US" altLang="zh-CN" sz="2000" dirty="0">
                <a:solidFill>
                  <a:srgbClr val="FFFF00"/>
                </a:solidFill>
                <a:latin typeface="+mn-ea"/>
                <a:ea typeface="+mn-ea"/>
              </a:rPr>
              <a:t>1</a:t>
            </a:r>
            <a:r>
              <a:rPr lang="zh-CN" altLang="en-US" sz="2000" dirty="0">
                <a:solidFill>
                  <a:srgbClr val="FFFF00"/>
                </a:solidFill>
                <a:latin typeface="+mn-ea"/>
                <a:ea typeface="+mn-ea"/>
              </a:rPr>
              <a:t>时</a:t>
            </a:r>
            <a:r>
              <a:rPr lang="zh-CN" altLang="en-US" sz="2000" dirty="0" smtClean="0">
                <a:solidFill>
                  <a:srgbClr val="FFFF00"/>
                </a:solidFill>
                <a:latin typeface="+mn-ea"/>
                <a:ea typeface="+mn-ea"/>
              </a:rPr>
              <a:t>，</a:t>
            </a:r>
            <a:r>
              <a:rPr lang="en-US" altLang="zh-CN" sz="2000" dirty="0" smtClean="0">
                <a:solidFill>
                  <a:srgbClr val="FFFF00"/>
                </a:solidFill>
                <a:latin typeface="+mn-ea"/>
                <a:ea typeface="+mn-ea"/>
              </a:rPr>
              <a:t>C</a:t>
            </a:r>
            <a:r>
              <a:rPr lang="zh-CN" altLang="en-US" sz="2000" dirty="0" smtClean="0">
                <a:solidFill>
                  <a:srgbClr val="FFFF00"/>
                </a:solidFill>
                <a:latin typeface="+mn-ea"/>
                <a:ea typeface="+mn-ea"/>
              </a:rPr>
              <a:t>为</a:t>
            </a:r>
            <a:r>
              <a:rPr lang="en-US" altLang="zh-CN" sz="2000" dirty="0" smtClean="0">
                <a:solidFill>
                  <a:srgbClr val="FFFF00"/>
                </a:solidFill>
                <a:latin typeface="+mn-ea"/>
                <a:ea typeface="+mn-ea"/>
              </a:rPr>
              <a:t>1</a:t>
            </a:r>
            <a:r>
              <a:rPr lang="zh-CN" altLang="en-US" sz="2000" dirty="0" smtClean="0">
                <a:solidFill>
                  <a:srgbClr val="FFFF00"/>
                </a:solidFill>
                <a:latin typeface="+mn-ea"/>
                <a:ea typeface="+mn-ea"/>
              </a:rPr>
              <a:t>，</a:t>
            </a:r>
            <a:r>
              <a:rPr lang="en-US" altLang="zh-CN" sz="2000" dirty="0" smtClean="0">
                <a:solidFill>
                  <a:srgbClr val="FFFF00"/>
                </a:solidFill>
                <a:latin typeface="+mn-ea"/>
                <a:ea typeface="+mn-ea"/>
              </a:rPr>
              <a:t>S</a:t>
            </a:r>
            <a:r>
              <a:rPr lang="zh-CN" altLang="en-US" sz="2000" dirty="0" smtClean="0">
                <a:solidFill>
                  <a:srgbClr val="FFFF00"/>
                </a:solidFill>
                <a:latin typeface="+mn-ea"/>
                <a:ea typeface="+mn-ea"/>
              </a:rPr>
              <a:t>为</a:t>
            </a:r>
            <a:r>
              <a:rPr lang="en-US" altLang="zh-CN" sz="2000" dirty="0" smtClean="0">
                <a:solidFill>
                  <a:srgbClr val="FFFF00"/>
                </a:solidFill>
                <a:latin typeface="+mn-ea"/>
                <a:ea typeface="+mn-ea"/>
              </a:rPr>
              <a:t>0</a:t>
            </a:r>
            <a:r>
              <a:rPr lang="zh-CN" altLang="en-US" sz="2000" dirty="0" smtClean="0">
                <a:solidFill>
                  <a:srgbClr val="FFFF00"/>
                </a:solidFill>
                <a:latin typeface="+mn-ea"/>
                <a:ea typeface="+mn-ea"/>
              </a:rPr>
              <a:t>。</a:t>
            </a:r>
            <a:endParaRPr lang="zh-CN" altLang="en-US" sz="2000" dirty="0">
              <a:solidFill>
                <a:srgbClr val="FFFF00"/>
              </a:solidFill>
              <a:latin typeface="+mn-ea"/>
              <a:ea typeface="+mn-ea"/>
            </a:endParaRPr>
          </a:p>
        </p:txBody>
      </p:sp>
      <p:sp>
        <p:nvSpPr>
          <p:cNvPr id="12" name="矩形 11"/>
          <p:cNvSpPr/>
          <p:nvPr/>
        </p:nvSpPr>
        <p:spPr>
          <a:xfrm>
            <a:off x="1012895" y="5170567"/>
            <a:ext cx="10565134" cy="830997"/>
          </a:xfrm>
          <a:prstGeom prst="rect">
            <a:avLst/>
          </a:prstGeom>
        </p:spPr>
        <p:txBody>
          <a:bodyPr wrap="square">
            <a:spAutoFit/>
          </a:bodyPr>
          <a:lstStyle/>
          <a:p>
            <a:pPr>
              <a:spcBef>
                <a:spcPct val="50000"/>
              </a:spcBef>
              <a:defRPr/>
            </a:pPr>
            <a:r>
              <a:rPr lang="zh-CN" altLang="en-US" sz="2400" dirty="0">
                <a:solidFill>
                  <a:srgbClr val="FFFF00"/>
                </a:solidFill>
                <a:latin typeface="+mn-ea"/>
              </a:rPr>
              <a:t>这符合两个</a:t>
            </a:r>
            <a:r>
              <a:rPr lang="en-US" altLang="zh-CN" sz="2400" dirty="0">
                <a:solidFill>
                  <a:srgbClr val="FFFF00"/>
                </a:solidFill>
                <a:latin typeface="+mn-ea"/>
              </a:rPr>
              <a:t>1</a:t>
            </a:r>
            <a:r>
              <a:rPr lang="zh-CN" altLang="en-US" sz="2400" dirty="0">
                <a:solidFill>
                  <a:srgbClr val="FFFF00"/>
                </a:solidFill>
                <a:latin typeface="+mn-ea"/>
              </a:rPr>
              <a:t>位二进制数相加的原则，即</a:t>
            </a:r>
            <a:r>
              <a:rPr lang="en-US" altLang="zh-CN" sz="2400" dirty="0">
                <a:solidFill>
                  <a:srgbClr val="FFFF00"/>
                </a:solidFill>
                <a:latin typeface="+mn-ea"/>
              </a:rPr>
              <a:t>A</a:t>
            </a:r>
            <a:r>
              <a:rPr lang="zh-CN" altLang="en-US" sz="2400" dirty="0">
                <a:solidFill>
                  <a:srgbClr val="FFFF00"/>
                </a:solidFill>
                <a:latin typeface="+mn-ea"/>
              </a:rPr>
              <a:t>、</a:t>
            </a:r>
            <a:r>
              <a:rPr lang="en-US" altLang="zh-CN" sz="2400" dirty="0">
                <a:solidFill>
                  <a:srgbClr val="FFFF00"/>
                </a:solidFill>
                <a:latin typeface="+mn-ea"/>
              </a:rPr>
              <a:t>B</a:t>
            </a:r>
            <a:r>
              <a:rPr lang="zh-CN" altLang="en-US" sz="2400" dirty="0">
                <a:solidFill>
                  <a:srgbClr val="FFFF00"/>
                </a:solidFill>
                <a:latin typeface="+mn-ea"/>
              </a:rPr>
              <a:t>为加数，</a:t>
            </a:r>
            <a:r>
              <a:rPr lang="en-US" altLang="zh-CN" sz="2400" dirty="0">
                <a:solidFill>
                  <a:srgbClr val="FFFF00"/>
                </a:solidFill>
                <a:latin typeface="+mn-ea"/>
              </a:rPr>
              <a:t>S</a:t>
            </a:r>
            <a:r>
              <a:rPr lang="zh-CN" altLang="en-US" sz="2400" dirty="0">
                <a:solidFill>
                  <a:srgbClr val="FFFF00"/>
                </a:solidFill>
                <a:latin typeface="+mn-ea"/>
              </a:rPr>
              <a:t>是它们的和，</a:t>
            </a:r>
            <a:r>
              <a:rPr lang="en-US" altLang="zh-CN" sz="2400" dirty="0">
                <a:solidFill>
                  <a:srgbClr val="FFFF00"/>
                </a:solidFill>
                <a:latin typeface="+mn-ea"/>
              </a:rPr>
              <a:t>C</a:t>
            </a:r>
            <a:r>
              <a:rPr lang="zh-CN" altLang="en-US" sz="2400" dirty="0">
                <a:solidFill>
                  <a:srgbClr val="FFFF00"/>
                </a:solidFill>
                <a:latin typeface="+mn-ea"/>
              </a:rPr>
              <a:t>是向高位的进位。</a:t>
            </a:r>
            <a:r>
              <a:rPr lang="en-US" altLang="zh-CN" sz="2400" dirty="0">
                <a:solidFill>
                  <a:srgbClr val="FFC000"/>
                </a:solidFill>
                <a:latin typeface="+mn-ea"/>
              </a:rPr>
              <a:t>——</a:t>
            </a:r>
            <a:r>
              <a:rPr lang="zh-CN" altLang="en-US" sz="2400" dirty="0">
                <a:solidFill>
                  <a:srgbClr val="FFC000"/>
                </a:solidFill>
                <a:latin typeface="+mn-ea"/>
              </a:rPr>
              <a:t>半加器</a:t>
            </a:r>
            <a:r>
              <a:rPr lang="zh-CN" altLang="en-US" sz="2400" dirty="0">
                <a:solidFill>
                  <a:srgbClr val="FFFF00"/>
                </a:solidFill>
                <a:latin typeface="+mn-ea"/>
              </a:rPr>
              <a:t>。</a:t>
            </a:r>
            <a:r>
              <a:rPr lang="zh-CN" altLang="en-US" sz="2400" dirty="0">
                <a:solidFill>
                  <a:srgbClr val="000066"/>
                </a:solidFill>
                <a:latin typeface="+mn-ea"/>
              </a:rPr>
              <a:t> </a:t>
            </a:r>
          </a:p>
        </p:txBody>
      </p:sp>
      <p:grpSp>
        <p:nvGrpSpPr>
          <p:cNvPr id="13" name="组合 12"/>
          <p:cNvGrpSpPr/>
          <p:nvPr/>
        </p:nvGrpSpPr>
        <p:grpSpPr>
          <a:xfrm>
            <a:off x="6740240" y="3336218"/>
            <a:ext cx="1662080" cy="1797440"/>
            <a:chOff x="9527859" y="774097"/>
            <a:chExt cx="1887741" cy="2114965"/>
          </a:xfrm>
        </p:grpSpPr>
        <p:sp>
          <p:nvSpPr>
            <p:cNvPr id="14" name="矩形 13"/>
            <p:cNvSpPr/>
            <p:nvPr/>
          </p:nvSpPr>
          <p:spPr>
            <a:xfrm>
              <a:off x="10086333" y="1214123"/>
              <a:ext cx="1329267" cy="914400"/>
            </a:xfrm>
            <a:prstGeom prst="rect">
              <a:avLst/>
            </a:prstGeom>
            <a:ln w="28575">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l-GR" altLang="zh-CN" dirty="0" smtClean="0">
                  <a:solidFill>
                    <a:srgbClr val="C00000"/>
                  </a:solidFill>
                </a:rPr>
                <a:t>Σ</a:t>
              </a:r>
              <a:r>
                <a:rPr lang="en-US" altLang="zh-CN" dirty="0" smtClean="0">
                  <a:solidFill>
                    <a:srgbClr val="C00000"/>
                  </a:solidFill>
                </a:rPr>
                <a:t>(HA)</a:t>
              </a:r>
              <a:endParaRPr lang="zh-CN" altLang="en-US" dirty="0">
                <a:solidFill>
                  <a:srgbClr val="C00000"/>
                </a:solidFill>
              </a:endParaRPr>
            </a:p>
          </p:txBody>
        </p:sp>
        <p:grpSp>
          <p:nvGrpSpPr>
            <p:cNvPr id="15" name="组合 14"/>
            <p:cNvGrpSpPr/>
            <p:nvPr/>
          </p:nvGrpSpPr>
          <p:grpSpPr>
            <a:xfrm>
              <a:off x="10526598" y="2128523"/>
              <a:ext cx="575735" cy="394375"/>
              <a:chOff x="10526598" y="2128523"/>
              <a:chExt cx="575735" cy="668866"/>
            </a:xfrm>
          </p:grpSpPr>
          <p:cxnSp>
            <p:nvCxnSpPr>
              <p:cNvPr id="22" name="直接连接符 21"/>
              <p:cNvCxnSpPr/>
              <p:nvPr/>
            </p:nvCxnSpPr>
            <p:spPr>
              <a:xfrm>
                <a:off x="10526598" y="2128523"/>
                <a:ext cx="0" cy="668866"/>
              </a:xfrm>
              <a:prstGeom prst="line">
                <a:avLst/>
              </a:prstGeom>
              <a:ln w="1905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23" name="直接连接符 22"/>
              <p:cNvCxnSpPr/>
              <p:nvPr/>
            </p:nvCxnSpPr>
            <p:spPr>
              <a:xfrm>
                <a:off x="11102333" y="2128523"/>
                <a:ext cx="0" cy="668866"/>
              </a:xfrm>
              <a:prstGeom prst="line">
                <a:avLst/>
              </a:prstGeom>
              <a:ln w="19050">
                <a:solidFill>
                  <a:srgbClr val="FFC000"/>
                </a:solidFill>
              </a:ln>
            </p:spPr>
            <p:style>
              <a:lnRef idx="1">
                <a:schemeClr val="accent3"/>
              </a:lnRef>
              <a:fillRef idx="0">
                <a:schemeClr val="accent3"/>
              </a:fillRef>
              <a:effectRef idx="0">
                <a:schemeClr val="accent3"/>
              </a:effectRef>
              <a:fontRef idx="minor">
                <a:schemeClr val="tx1"/>
              </a:fontRef>
            </p:style>
          </p:cxnSp>
        </p:grpSp>
        <p:cxnSp>
          <p:nvCxnSpPr>
            <p:cNvPr id="16" name="直接连接符 15"/>
            <p:cNvCxnSpPr/>
            <p:nvPr/>
          </p:nvCxnSpPr>
          <p:spPr>
            <a:xfrm>
              <a:off x="9619300" y="1644324"/>
              <a:ext cx="459376" cy="1599"/>
            </a:xfrm>
            <a:prstGeom prst="line">
              <a:avLst/>
            </a:prstGeom>
            <a:ln w="19050">
              <a:solidFill>
                <a:srgbClr val="FFC000"/>
              </a:solidFill>
            </a:ln>
          </p:spPr>
          <p:style>
            <a:lnRef idx="1">
              <a:schemeClr val="accent3"/>
            </a:lnRef>
            <a:fillRef idx="0">
              <a:schemeClr val="accent3"/>
            </a:fillRef>
            <a:effectRef idx="0">
              <a:schemeClr val="accent3"/>
            </a:effectRef>
            <a:fontRef idx="minor">
              <a:schemeClr val="tx1"/>
            </a:fontRef>
          </p:style>
        </p:cxnSp>
        <p:cxnSp>
          <p:nvCxnSpPr>
            <p:cNvPr id="17" name="直接连接符 16"/>
            <p:cNvCxnSpPr/>
            <p:nvPr/>
          </p:nvCxnSpPr>
          <p:spPr>
            <a:xfrm flipH="1">
              <a:off x="10772131" y="817685"/>
              <a:ext cx="0" cy="396438"/>
            </a:xfrm>
            <a:prstGeom prst="line">
              <a:avLst/>
            </a:prstGeom>
            <a:ln w="19050">
              <a:solidFill>
                <a:srgbClr val="FFC000"/>
              </a:solidFill>
            </a:ln>
          </p:spPr>
          <p:style>
            <a:lnRef idx="1">
              <a:schemeClr val="accent3"/>
            </a:lnRef>
            <a:fillRef idx="0">
              <a:schemeClr val="accent3"/>
            </a:fillRef>
            <a:effectRef idx="0">
              <a:schemeClr val="accent3"/>
            </a:effectRef>
            <a:fontRef idx="minor">
              <a:schemeClr val="tx1"/>
            </a:fontRef>
          </p:style>
        </p:cxnSp>
        <p:sp>
          <p:nvSpPr>
            <p:cNvPr id="18" name="矩形 17"/>
            <p:cNvSpPr/>
            <p:nvPr/>
          </p:nvSpPr>
          <p:spPr>
            <a:xfrm>
              <a:off x="10347751" y="2454486"/>
              <a:ext cx="384520" cy="434576"/>
            </a:xfrm>
            <a:prstGeom prst="rect">
              <a:avLst/>
            </a:prstGeom>
          </p:spPr>
          <p:txBody>
            <a:bodyPr wrap="none">
              <a:spAutoFit/>
            </a:bodyPr>
            <a:lstStyle/>
            <a:p>
              <a:r>
                <a:rPr lang="en-US" altLang="zh-CN" dirty="0" smtClean="0">
                  <a:solidFill>
                    <a:srgbClr val="FFFF00"/>
                  </a:solidFill>
                </a:rPr>
                <a:t>A</a:t>
              </a:r>
              <a:endParaRPr lang="zh-CN" altLang="en-US" dirty="0">
                <a:solidFill>
                  <a:srgbClr val="FFFF00"/>
                </a:solidFill>
              </a:endParaRPr>
            </a:p>
          </p:txBody>
        </p:sp>
        <p:sp>
          <p:nvSpPr>
            <p:cNvPr id="19" name="矩形 18"/>
            <p:cNvSpPr/>
            <p:nvPr/>
          </p:nvSpPr>
          <p:spPr>
            <a:xfrm>
              <a:off x="10941408" y="2454486"/>
              <a:ext cx="384520" cy="434576"/>
            </a:xfrm>
            <a:prstGeom prst="rect">
              <a:avLst/>
            </a:prstGeom>
          </p:spPr>
          <p:txBody>
            <a:bodyPr wrap="none">
              <a:spAutoFit/>
            </a:bodyPr>
            <a:lstStyle/>
            <a:p>
              <a:r>
                <a:rPr lang="en-US" altLang="zh-CN" dirty="0" smtClean="0">
                  <a:solidFill>
                    <a:srgbClr val="FFFF00"/>
                  </a:solidFill>
                </a:rPr>
                <a:t>B</a:t>
              </a:r>
              <a:endParaRPr lang="zh-CN" altLang="en-US" dirty="0">
                <a:solidFill>
                  <a:srgbClr val="FFFF00"/>
                </a:solidFill>
              </a:endParaRPr>
            </a:p>
          </p:txBody>
        </p:sp>
        <p:sp>
          <p:nvSpPr>
            <p:cNvPr id="20" name="矩形 19"/>
            <p:cNvSpPr/>
            <p:nvPr/>
          </p:nvSpPr>
          <p:spPr>
            <a:xfrm>
              <a:off x="10811932" y="774097"/>
              <a:ext cx="384520" cy="434576"/>
            </a:xfrm>
            <a:prstGeom prst="rect">
              <a:avLst/>
            </a:prstGeom>
          </p:spPr>
          <p:txBody>
            <a:bodyPr wrap="none">
              <a:spAutoFit/>
            </a:bodyPr>
            <a:lstStyle/>
            <a:p>
              <a:r>
                <a:rPr lang="en-US" altLang="zh-CN" dirty="0" smtClean="0">
                  <a:solidFill>
                    <a:srgbClr val="FFFF00"/>
                  </a:solidFill>
                </a:rPr>
                <a:t>S</a:t>
              </a:r>
              <a:endParaRPr lang="zh-CN" altLang="en-US" dirty="0">
                <a:solidFill>
                  <a:srgbClr val="FFFF00"/>
                </a:solidFill>
              </a:endParaRPr>
            </a:p>
          </p:txBody>
        </p:sp>
        <p:sp>
          <p:nvSpPr>
            <p:cNvPr id="21" name="矩形 20"/>
            <p:cNvSpPr/>
            <p:nvPr/>
          </p:nvSpPr>
          <p:spPr>
            <a:xfrm>
              <a:off x="9527859" y="1274992"/>
              <a:ext cx="399085" cy="434576"/>
            </a:xfrm>
            <a:prstGeom prst="rect">
              <a:avLst/>
            </a:prstGeom>
          </p:spPr>
          <p:txBody>
            <a:bodyPr wrap="none">
              <a:spAutoFit/>
            </a:bodyPr>
            <a:lstStyle/>
            <a:p>
              <a:r>
                <a:rPr lang="en-US" altLang="zh-CN" dirty="0" smtClean="0">
                  <a:solidFill>
                    <a:srgbClr val="FFFF00"/>
                  </a:solidFill>
                </a:rPr>
                <a:t>C</a:t>
              </a:r>
              <a:endParaRPr lang="zh-CN" altLang="en-US" dirty="0">
                <a:solidFill>
                  <a:srgbClr val="FFFF00"/>
                </a:solidFill>
              </a:endParaRPr>
            </a:p>
          </p:txBody>
        </p:sp>
      </p:grpSp>
    </p:spTree>
    <p:extLst>
      <p:ext uri="{BB962C8B-B14F-4D97-AF65-F5344CB8AC3E}">
        <p14:creationId xmlns:p14="http://schemas.microsoft.com/office/powerpoint/2010/main" val="412066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iterate type="wd">
                                    <p:tmPct val="100000"/>
                                  </p:iterate>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300" fill="hold"/>
                                        <p:tgtEl>
                                          <p:spTgt spid="11"/>
                                        </p:tgtEl>
                                        <p:attrNameLst>
                                          <p:attrName>ppt_x</p:attrName>
                                        </p:attrNameLst>
                                      </p:cBhvr>
                                      <p:tavLst>
                                        <p:tav tm="0">
                                          <p:val>
                                            <p:strVal val="0-#ppt_w/2"/>
                                          </p:val>
                                        </p:tav>
                                        <p:tav tm="100000">
                                          <p:val>
                                            <p:strVal val="#ppt_x"/>
                                          </p:val>
                                        </p:tav>
                                      </p:tavLst>
                                    </p:anim>
                                    <p:anim calcmode="lin" valueType="num">
                                      <p:cBhvr additive="base">
                                        <p:cTn id="12" dur="300" fill="hold"/>
                                        <p:tgtEl>
                                          <p:spTgt spid="11"/>
                                        </p:tgtEl>
                                        <p:attrNameLst>
                                          <p:attrName>ppt_y</p:attrName>
                                        </p:attrNameLst>
                                      </p:cBhvr>
                                      <p:tavLst>
                                        <p:tav tm="0">
                                          <p:val>
                                            <p:strVal val="#ppt_y"/>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303461" y="336798"/>
            <a:ext cx="424954" cy="424954"/>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BB96586-CC78-4050-9648-42A24C638759}"/>
              </a:ext>
            </a:extLst>
          </p:cNvPr>
          <p:cNvSpPr txBox="1"/>
          <p:nvPr/>
        </p:nvSpPr>
        <p:spPr>
          <a:xfrm>
            <a:off x="875874" y="276772"/>
            <a:ext cx="10427126" cy="535531"/>
          </a:xfrm>
          <a:prstGeom prst="rect">
            <a:avLst/>
          </a:prstGeom>
          <a:noFill/>
        </p:spPr>
        <p:txBody>
          <a:bodyPr wrap="square" rtlCol="0" anchor="ctr">
            <a:spAutoFit/>
          </a:bodyPr>
          <a:lstStyle/>
          <a:p>
            <a:pPr>
              <a:lnSpc>
                <a:spcPct val="120000"/>
              </a:lnSpc>
            </a:pPr>
            <a:r>
              <a:rPr lang="en-US" altLang="zh-CN" sz="2400" b="1" spc="300" dirty="0" smtClean="0">
                <a:latin typeface="+mj-ea"/>
                <a:ea typeface="+mj-ea"/>
              </a:rPr>
              <a:t>9.1.3 </a:t>
            </a:r>
            <a:r>
              <a:rPr lang="zh-CN" altLang="en-US" sz="2400" b="1" spc="300" dirty="0">
                <a:latin typeface="+mj-ea"/>
                <a:ea typeface="+mj-ea"/>
              </a:rPr>
              <a:t>组合逻辑电路的设计方法</a:t>
            </a:r>
            <a:endParaRPr lang="en-US" altLang="zh-CN" sz="1600" dirty="0">
              <a:latin typeface="+mn-ea"/>
              <a:cs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79166" y="761752"/>
            <a:ext cx="10323834"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75874" y="1523220"/>
            <a:ext cx="8971511" cy="923330"/>
          </a:xfrm>
          <a:prstGeom prst="rect">
            <a:avLst/>
          </a:prstGeom>
        </p:spPr>
        <p:txBody>
          <a:bodyPr wrap="square">
            <a:spAutoFit/>
          </a:bodyPr>
          <a:lstStyle/>
          <a:p>
            <a:r>
              <a:rPr lang="zh-CN" altLang="zh-CN"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组合逻辑电路的设计是根据给定的实际逻辑问题，求出实现其逻辑功能的最简逻辑电路</a:t>
            </a:r>
            <a:r>
              <a:rPr lang="zh-CN" altLang="zh-CN" dirty="0" smtClean="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smtClean="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smtClean="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组合逻辑电路的设计</a:t>
            </a:r>
            <a:r>
              <a:rPr lang="zh-CN" altLang="zh-CN" dirty="0" smtClean="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dirty="0" smtClean="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分析的逆过程。</a:t>
            </a:r>
            <a:endParaRPr lang="zh-CN" altLang="en-US" dirty="0">
              <a:solidFill>
                <a:srgbClr val="000099"/>
              </a:solidFill>
              <a:latin typeface="微软雅黑" panose="020B0503020204020204" pitchFamily="34" charset="-122"/>
              <a:ea typeface="微软雅黑" panose="020B0503020204020204" pitchFamily="34" charset="-122"/>
            </a:endParaRPr>
          </a:p>
        </p:txBody>
      </p:sp>
      <p:sp>
        <p:nvSpPr>
          <p:cNvPr id="6" name="矩形 5"/>
          <p:cNvSpPr/>
          <p:nvPr/>
        </p:nvSpPr>
        <p:spPr>
          <a:xfrm>
            <a:off x="979166" y="2675092"/>
            <a:ext cx="8692372" cy="2031325"/>
          </a:xfrm>
          <a:prstGeom prst="rect">
            <a:avLst/>
          </a:prstGeom>
        </p:spPr>
        <p:txBody>
          <a:bodyPr wrap="square">
            <a:spAutoFit/>
          </a:bodyPr>
          <a:lstStyle/>
          <a:p>
            <a:pPr indent="266700" algn="just">
              <a:spcAft>
                <a:spcPts val="0"/>
              </a:spcAft>
            </a:pPr>
            <a:r>
              <a:rPr lang="zh-CN" altLang="zh-CN" dirty="0">
                <a:solidFill>
                  <a:srgbClr val="000099"/>
                </a:solidFill>
                <a:latin typeface="+mn-ea"/>
                <a:cs typeface="Times New Roman" panose="02020603050405020304" pitchFamily="18" charset="0"/>
              </a:rPr>
              <a:t>（</a:t>
            </a:r>
            <a:r>
              <a:rPr lang="en-US" altLang="zh-CN" dirty="0">
                <a:solidFill>
                  <a:srgbClr val="000099"/>
                </a:solidFill>
                <a:latin typeface="+mn-ea"/>
                <a:cs typeface="Times New Roman" panose="02020603050405020304" pitchFamily="18" charset="0"/>
              </a:rPr>
              <a:t>1</a:t>
            </a:r>
            <a:r>
              <a:rPr lang="zh-CN" altLang="zh-CN" dirty="0">
                <a:solidFill>
                  <a:srgbClr val="000099"/>
                </a:solidFill>
                <a:latin typeface="+mn-ea"/>
                <a:cs typeface="Times New Roman" panose="02020603050405020304" pitchFamily="18" charset="0"/>
              </a:rPr>
              <a:t>）分析设计要求，设置输入变量和输出变量并逻辑赋值</a:t>
            </a:r>
            <a:r>
              <a:rPr lang="zh-CN" altLang="zh-CN" dirty="0" smtClean="0">
                <a:solidFill>
                  <a:srgbClr val="000099"/>
                </a:solidFill>
                <a:latin typeface="+mn-ea"/>
                <a:cs typeface="Times New Roman" panose="02020603050405020304" pitchFamily="18" charset="0"/>
              </a:rPr>
              <a:t>；</a:t>
            </a:r>
            <a:endParaRPr lang="en-US" altLang="zh-CN" dirty="0" smtClean="0">
              <a:solidFill>
                <a:srgbClr val="000099"/>
              </a:solidFill>
              <a:latin typeface="+mn-ea"/>
              <a:cs typeface="Times New Roman" panose="02020603050405020304" pitchFamily="18" charset="0"/>
            </a:endParaRPr>
          </a:p>
          <a:p>
            <a:pPr indent="266700" algn="just">
              <a:spcAft>
                <a:spcPts val="0"/>
              </a:spcAft>
            </a:pPr>
            <a:endParaRPr lang="zh-CN" altLang="zh-CN" dirty="0">
              <a:solidFill>
                <a:srgbClr val="000099"/>
              </a:solidFill>
              <a:latin typeface="+mn-ea"/>
              <a:cs typeface="Times New Roman" panose="02020603050405020304" pitchFamily="18" charset="0"/>
            </a:endParaRPr>
          </a:p>
          <a:p>
            <a:pPr indent="266700" algn="just">
              <a:spcAft>
                <a:spcPts val="0"/>
              </a:spcAft>
            </a:pPr>
            <a:r>
              <a:rPr lang="zh-CN" altLang="zh-CN" dirty="0">
                <a:solidFill>
                  <a:srgbClr val="000099"/>
                </a:solidFill>
                <a:latin typeface="+mn-ea"/>
                <a:cs typeface="Times New Roman" panose="02020603050405020304" pitchFamily="18" charset="0"/>
              </a:rPr>
              <a:t>（</a:t>
            </a:r>
            <a:r>
              <a:rPr lang="en-US" altLang="zh-CN" dirty="0">
                <a:solidFill>
                  <a:srgbClr val="000099"/>
                </a:solidFill>
                <a:latin typeface="+mn-ea"/>
                <a:cs typeface="Times New Roman" panose="02020603050405020304" pitchFamily="18" charset="0"/>
              </a:rPr>
              <a:t>2</a:t>
            </a:r>
            <a:r>
              <a:rPr lang="zh-CN" altLang="zh-CN" dirty="0">
                <a:solidFill>
                  <a:srgbClr val="000099"/>
                </a:solidFill>
                <a:latin typeface="+mn-ea"/>
                <a:cs typeface="Times New Roman" panose="02020603050405020304" pitchFamily="18" charset="0"/>
              </a:rPr>
              <a:t>）列真值表，根据上述分析和赋值情况</a:t>
            </a:r>
            <a:r>
              <a:rPr lang="zh-CN" altLang="zh-CN" dirty="0" smtClean="0">
                <a:solidFill>
                  <a:srgbClr val="000099"/>
                </a:solidFill>
                <a:latin typeface="+mn-ea"/>
                <a:cs typeface="Times New Roman" panose="02020603050405020304" pitchFamily="18" charset="0"/>
              </a:rPr>
              <a:t>，</a:t>
            </a:r>
            <a:r>
              <a:rPr lang="en-US" altLang="zh-CN" dirty="0" smtClean="0">
                <a:solidFill>
                  <a:srgbClr val="000099"/>
                </a:solidFill>
                <a:latin typeface="+mn-ea"/>
                <a:cs typeface="Times New Roman" panose="02020603050405020304" pitchFamily="18" charset="0"/>
              </a:rPr>
              <a:t> </a:t>
            </a:r>
            <a:r>
              <a:rPr lang="zh-CN" altLang="en-US" dirty="0" smtClean="0">
                <a:solidFill>
                  <a:srgbClr val="000099"/>
                </a:solidFill>
                <a:latin typeface="+mn-ea"/>
                <a:cs typeface="Times New Roman" panose="02020603050405020304" pitchFamily="18" charset="0"/>
              </a:rPr>
              <a:t>列出</a:t>
            </a:r>
            <a:r>
              <a:rPr lang="zh-CN" altLang="zh-CN" dirty="0" smtClean="0">
                <a:solidFill>
                  <a:srgbClr val="000099"/>
                </a:solidFill>
                <a:latin typeface="+mn-ea"/>
                <a:cs typeface="Times New Roman" panose="02020603050405020304" pitchFamily="18" charset="0"/>
              </a:rPr>
              <a:t>真值表；</a:t>
            </a:r>
            <a:endParaRPr lang="en-US" altLang="zh-CN" dirty="0" smtClean="0">
              <a:solidFill>
                <a:srgbClr val="000099"/>
              </a:solidFill>
              <a:latin typeface="+mn-ea"/>
              <a:cs typeface="Times New Roman" panose="02020603050405020304" pitchFamily="18" charset="0"/>
            </a:endParaRPr>
          </a:p>
          <a:p>
            <a:pPr indent="266700" algn="just">
              <a:spcAft>
                <a:spcPts val="0"/>
              </a:spcAft>
            </a:pPr>
            <a:r>
              <a:rPr lang="zh-CN" altLang="zh-CN" dirty="0" smtClean="0">
                <a:solidFill>
                  <a:srgbClr val="000099"/>
                </a:solidFill>
                <a:latin typeface="+mn-ea"/>
                <a:cs typeface="Times New Roman" panose="02020603050405020304" pitchFamily="18" charset="0"/>
              </a:rPr>
              <a:t> </a:t>
            </a:r>
            <a:endParaRPr lang="zh-CN" altLang="zh-CN" dirty="0">
              <a:solidFill>
                <a:srgbClr val="000099"/>
              </a:solidFill>
              <a:latin typeface="+mn-ea"/>
              <a:cs typeface="Times New Roman" panose="02020603050405020304" pitchFamily="18" charset="0"/>
            </a:endParaRPr>
          </a:p>
          <a:p>
            <a:pPr indent="266700" algn="just">
              <a:spcAft>
                <a:spcPts val="0"/>
              </a:spcAft>
            </a:pPr>
            <a:r>
              <a:rPr lang="zh-CN" altLang="zh-CN" dirty="0">
                <a:solidFill>
                  <a:srgbClr val="000099"/>
                </a:solidFill>
                <a:latin typeface="+mn-ea"/>
                <a:cs typeface="Times New Roman" panose="02020603050405020304" pitchFamily="18" charset="0"/>
              </a:rPr>
              <a:t>（</a:t>
            </a:r>
            <a:r>
              <a:rPr lang="en-US" altLang="zh-CN" dirty="0">
                <a:solidFill>
                  <a:srgbClr val="000099"/>
                </a:solidFill>
                <a:latin typeface="+mn-ea"/>
                <a:cs typeface="Times New Roman" panose="02020603050405020304" pitchFamily="18" charset="0"/>
              </a:rPr>
              <a:t>3</a:t>
            </a:r>
            <a:r>
              <a:rPr lang="zh-CN" altLang="zh-CN" dirty="0">
                <a:solidFill>
                  <a:srgbClr val="000099"/>
                </a:solidFill>
                <a:latin typeface="+mn-ea"/>
                <a:cs typeface="Times New Roman" panose="02020603050405020304" pitchFamily="18" charset="0"/>
              </a:rPr>
              <a:t>）写出逻辑表达式并化简</a:t>
            </a:r>
            <a:r>
              <a:rPr lang="zh-CN" altLang="zh-CN" dirty="0" smtClean="0">
                <a:solidFill>
                  <a:srgbClr val="000099"/>
                </a:solidFill>
                <a:latin typeface="+mn-ea"/>
                <a:cs typeface="Times New Roman" panose="02020603050405020304" pitchFamily="18" charset="0"/>
              </a:rPr>
              <a:t>；</a:t>
            </a:r>
            <a:endParaRPr lang="en-US" altLang="zh-CN" dirty="0" smtClean="0">
              <a:solidFill>
                <a:srgbClr val="000099"/>
              </a:solidFill>
              <a:latin typeface="+mn-ea"/>
              <a:cs typeface="Times New Roman" panose="02020603050405020304" pitchFamily="18" charset="0"/>
            </a:endParaRPr>
          </a:p>
          <a:p>
            <a:pPr indent="266700" algn="just">
              <a:spcAft>
                <a:spcPts val="0"/>
              </a:spcAft>
            </a:pPr>
            <a:endParaRPr lang="zh-CN" altLang="zh-CN" dirty="0">
              <a:solidFill>
                <a:srgbClr val="000099"/>
              </a:solidFill>
              <a:latin typeface="+mn-ea"/>
              <a:cs typeface="Times New Roman" panose="02020603050405020304" pitchFamily="18" charset="0"/>
            </a:endParaRPr>
          </a:p>
          <a:p>
            <a:pPr indent="266700" algn="just">
              <a:spcAft>
                <a:spcPts val="0"/>
              </a:spcAft>
            </a:pPr>
            <a:r>
              <a:rPr lang="zh-CN" altLang="zh-CN" dirty="0">
                <a:solidFill>
                  <a:srgbClr val="000099"/>
                </a:solidFill>
                <a:latin typeface="+mn-ea"/>
                <a:cs typeface="Times New Roman" panose="02020603050405020304" pitchFamily="18" charset="0"/>
              </a:rPr>
              <a:t>（</a:t>
            </a:r>
            <a:r>
              <a:rPr lang="en-US" altLang="zh-CN" dirty="0">
                <a:solidFill>
                  <a:srgbClr val="000099"/>
                </a:solidFill>
                <a:latin typeface="+mn-ea"/>
                <a:cs typeface="Times New Roman" panose="02020603050405020304" pitchFamily="18" charset="0"/>
              </a:rPr>
              <a:t>4</a:t>
            </a:r>
            <a:r>
              <a:rPr lang="zh-CN" altLang="zh-CN" dirty="0">
                <a:solidFill>
                  <a:srgbClr val="000099"/>
                </a:solidFill>
                <a:latin typeface="+mn-ea"/>
                <a:cs typeface="Times New Roman" panose="02020603050405020304" pitchFamily="18" charset="0"/>
              </a:rPr>
              <a:t>）画逻辑电路图。</a:t>
            </a:r>
          </a:p>
        </p:txBody>
      </p:sp>
    </p:spTree>
    <p:extLst>
      <p:ext uri="{BB962C8B-B14F-4D97-AF65-F5344CB8AC3E}">
        <p14:creationId xmlns:p14="http://schemas.microsoft.com/office/powerpoint/2010/main" val="3667182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ULTRA_SCORM_COURSE_ID" val="00A9D133-BE85-4E3A-94B7-5FDC08C9567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1"/>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PPT模板">
  <a:themeElements>
    <a:clrScheme name="MC-欧美风主题色">
      <a:dk1>
        <a:srgbClr val="000000"/>
      </a:dk1>
      <a:lt1>
        <a:srgbClr val="FFFFFF"/>
      </a:lt1>
      <a:dk2>
        <a:srgbClr val="44546A"/>
      </a:dk2>
      <a:lt2>
        <a:srgbClr val="E7E6E6"/>
      </a:lt2>
      <a:accent1>
        <a:srgbClr val="033455"/>
      </a:accent1>
      <a:accent2>
        <a:srgbClr val="DCC975"/>
      </a:accent2>
      <a:accent3>
        <a:srgbClr val="2D2C2B"/>
      </a:accent3>
      <a:accent4>
        <a:srgbClr val="076C82"/>
      </a:accent4>
      <a:accent5>
        <a:srgbClr val="033455"/>
      </a:accent5>
      <a:accent6>
        <a:srgbClr val="DCC975"/>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3"/>
        </a:lnRef>
        <a:fillRef idx="0">
          <a:schemeClr val="accent3"/>
        </a:fillRef>
        <a:effectRef idx="0">
          <a:schemeClr val="accent3"/>
        </a:effectRef>
        <a:fontRef idx="minor">
          <a:schemeClr val="tx1"/>
        </a:fontRef>
      </a:style>
    </a:ln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QT-.potx" id="{4A92D13C-A814-4E6D-BE81-C73FAC701397}" vid="{A8A14CBA-4815-4B77-AF29-CD6CD64ED56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QT-</Template>
  <TotalTime>3540</TotalTime>
  <Words>3872</Words>
  <Application>Microsoft Office PowerPoint</Application>
  <PresentationFormat>宽屏</PresentationFormat>
  <Paragraphs>1326</Paragraphs>
  <Slides>59</Slides>
  <Notes>59</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59</vt:i4>
      </vt:variant>
    </vt:vector>
  </HeadingPairs>
  <TitlesOfParts>
    <vt:vector size="82" baseType="lpstr">
      <vt:lpstr>Kozuka Gothic Pro M</vt:lpstr>
      <vt:lpstr>Monotype Sorts</vt:lpstr>
      <vt:lpstr>PMingLiU</vt:lpstr>
      <vt:lpstr>SimSun-ExtB</vt:lpstr>
      <vt:lpstr>等线</vt:lpstr>
      <vt:lpstr>楷体_GB2312</vt:lpstr>
      <vt:lpstr>宋体</vt:lpstr>
      <vt:lpstr>微软雅黑</vt:lpstr>
      <vt:lpstr>Arial</vt:lpstr>
      <vt:lpstr>Arial Black</vt:lpstr>
      <vt:lpstr>Calibri</vt:lpstr>
      <vt:lpstr>Impact</vt:lpstr>
      <vt:lpstr>Segoe UI Emoji</vt:lpstr>
      <vt:lpstr>Symbol</vt:lpstr>
      <vt:lpstr>Tahoma</vt:lpstr>
      <vt:lpstr>Times New Roman</vt:lpstr>
      <vt:lpstr>Verdana</vt:lpstr>
      <vt:lpstr>Wingdings</vt:lpstr>
      <vt:lpstr>千图网PPT模板</vt:lpstr>
      <vt:lpstr>Image</vt:lpstr>
      <vt:lpstr>公式</vt:lpstr>
      <vt:lpstr>Visio</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
  <dc:creator>liuxiaosheng</dc:creator>
  <dc:description/>
  <cp:lastModifiedBy>liuxiaosheng</cp:lastModifiedBy>
  <cp:revision>388</cp:revision>
  <dcterms:created xsi:type="dcterms:W3CDTF">2017-08-26T23:57:29Z</dcterms:created>
  <dcterms:modified xsi:type="dcterms:W3CDTF">2022-11-03T07:03:54Z</dcterms:modified>
</cp:coreProperties>
</file>