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2"/>
  </p:notesMasterIdLst>
  <p:sldIdLst>
    <p:sldId id="295" r:id="rId2"/>
    <p:sldId id="384" r:id="rId3"/>
    <p:sldId id="374" r:id="rId4"/>
    <p:sldId id="444" r:id="rId5"/>
    <p:sldId id="386" r:id="rId6"/>
    <p:sldId id="256" r:id="rId7"/>
    <p:sldId id="297" r:id="rId8"/>
    <p:sldId id="375" r:id="rId9"/>
    <p:sldId id="271" r:id="rId10"/>
    <p:sldId id="272" r:id="rId11"/>
    <p:sldId id="445" r:id="rId12"/>
    <p:sldId id="446" r:id="rId13"/>
    <p:sldId id="449" r:id="rId14"/>
    <p:sldId id="447" r:id="rId15"/>
    <p:sldId id="450" r:id="rId16"/>
    <p:sldId id="448" r:id="rId17"/>
    <p:sldId id="451" r:id="rId18"/>
    <p:sldId id="463" r:id="rId19"/>
    <p:sldId id="452" r:id="rId20"/>
    <p:sldId id="453" r:id="rId21"/>
    <p:sldId id="454" r:id="rId22"/>
    <p:sldId id="455" r:id="rId23"/>
    <p:sldId id="456" r:id="rId24"/>
    <p:sldId id="457" r:id="rId25"/>
    <p:sldId id="458" r:id="rId26"/>
    <p:sldId id="464" r:id="rId27"/>
    <p:sldId id="459" r:id="rId28"/>
    <p:sldId id="465" r:id="rId29"/>
    <p:sldId id="466" r:id="rId30"/>
    <p:sldId id="467" r:id="rId31"/>
    <p:sldId id="468" r:id="rId32"/>
    <p:sldId id="462" r:id="rId33"/>
    <p:sldId id="476" r:id="rId34"/>
    <p:sldId id="469" r:id="rId35"/>
    <p:sldId id="470" r:id="rId36"/>
    <p:sldId id="471" r:id="rId37"/>
    <p:sldId id="472" r:id="rId38"/>
    <p:sldId id="473" r:id="rId39"/>
    <p:sldId id="474" r:id="rId40"/>
    <p:sldId id="475" r:id="rId41"/>
    <p:sldId id="359" r:id="rId42"/>
    <p:sldId id="360" r:id="rId43"/>
    <p:sldId id="415" r:id="rId44"/>
    <p:sldId id="477" r:id="rId45"/>
    <p:sldId id="361" r:id="rId46"/>
    <p:sldId id="363" r:id="rId47"/>
    <p:sldId id="373" r:id="rId48"/>
    <p:sldId id="416" r:id="rId49"/>
    <p:sldId id="382" r:id="rId50"/>
    <p:sldId id="478" r:id="rId5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Helvetica"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Helvetica"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Helvetica"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Helvetica"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789">
          <p15:clr>
            <a:srgbClr val="A4A3A4"/>
          </p15:clr>
        </p15:guide>
        <p15:guide id="2" pos="4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C8E6F0"/>
    <a:srgbClr val="FFFFFF"/>
    <a:srgbClr val="CC3300"/>
    <a:srgbClr val="063E90"/>
    <a:srgbClr val="4AABCE"/>
    <a:srgbClr val="9FD3E5"/>
    <a:srgbClr val="FFFFCD"/>
    <a:srgbClr val="7C9A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21" autoAdjust="0"/>
    <p:restoredTop sz="79971" autoAdjust="0"/>
  </p:normalViewPr>
  <p:slideViewPr>
    <p:cSldViewPr snapToGrid="0">
      <p:cViewPr>
        <p:scale>
          <a:sx n="94" d="100"/>
          <a:sy n="94" d="100"/>
        </p:scale>
        <p:origin x="-1752" y="-168"/>
      </p:cViewPr>
      <p:guideLst>
        <p:guide orient="horz" pos="789"/>
        <p:guide pos="4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242F9A-02FA-4A7A-B4C0-9251C89E931D}" type="doc">
      <dgm:prSet loTypeId="urn:microsoft.com/office/officeart/2005/8/layout/hProcess9" loCatId="process" qsTypeId="urn:microsoft.com/office/officeart/2005/8/quickstyle/simple1" qsCatId="simple" csTypeId="urn:microsoft.com/office/officeart/2005/8/colors/accent1_2" csCatId="accent1" phldr="1"/>
      <dgm:spPr/>
    </dgm:pt>
    <dgm:pt modelId="{0D4332B7-46D5-41BF-8C31-3CDBC2FECBBB}">
      <dgm:prSet phldrT="[文本]" custT="1"/>
      <dgm:spPr>
        <a:solidFill>
          <a:schemeClr val="accent6">
            <a:lumMod val="20000"/>
            <a:lumOff val="80000"/>
          </a:schemeClr>
        </a:solidFill>
        <a:effectLst>
          <a:glow rad="139700">
            <a:schemeClr val="accent4">
              <a:satMod val="175000"/>
              <a:alpha val="40000"/>
            </a:schemeClr>
          </a:glow>
        </a:effectLst>
      </dgm:spPr>
      <dgm:t>
        <a:bodyPr/>
        <a:lstStyle/>
        <a:p>
          <a:r>
            <a:rPr lang="zh-CN" altLang="en-US" sz="2400" b="1" dirty="0" smtClean="0">
              <a:solidFill>
                <a:srgbClr val="002060"/>
              </a:solidFill>
              <a:latin typeface="Songti SC Regular"/>
              <a:cs typeface="Songti SC Regular"/>
            </a:rPr>
            <a:t>计算机加电</a:t>
          </a:r>
          <a:endParaRPr lang="zh-CN" altLang="en-US" sz="2400" dirty="0"/>
        </a:p>
      </dgm:t>
    </dgm:pt>
    <dgm:pt modelId="{6DA667C5-4520-4509-A786-10AF93A51A81}" type="parTrans" cxnId="{0DD2D7C1-F36C-4D85-8B12-1AD6F62BC004}">
      <dgm:prSet/>
      <dgm:spPr/>
      <dgm:t>
        <a:bodyPr/>
        <a:lstStyle/>
        <a:p>
          <a:endParaRPr lang="zh-CN" altLang="en-US" sz="1600"/>
        </a:p>
      </dgm:t>
    </dgm:pt>
    <dgm:pt modelId="{8D4FEA10-B39F-43DB-BA75-FA3CFC2508B0}" type="sibTrans" cxnId="{0DD2D7C1-F36C-4D85-8B12-1AD6F62BC004}">
      <dgm:prSet/>
      <dgm:spPr/>
      <dgm:t>
        <a:bodyPr/>
        <a:lstStyle/>
        <a:p>
          <a:endParaRPr lang="zh-CN" altLang="en-US" sz="1600"/>
        </a:p>
      </dgm:t>
    </dgm:pt>
    <dgm:pt modelId="{47A3838A-9CE0-47B4-9257-03BD0D7D562C}">
      <dgm:prSet phldrT="[文本]" custT="1"/>
      <dgm:spPr>
        <a:solidFill>
          <a:schemeClr val="accent6">
            <a:lumMod val="20000"/>
            <a:lumOff val="80000"/>
          </a:schemeClr>
        </a:solidFill>
        <a:effectLst>
          <a:glow rad="139700">
            <a:schemeClr val="accent4">
              <a:satMod val="175000"/>
              <a:alpha val="40000"/>
            </a:schemeClr>
          </a:glow>
        </a:effectLst>
      </dgm:spPr>
      <dgm:t>
        <a:bodyPr/>
        <a:lstStyle/>
        <a:p>
          <a:r>
            <a:rPr lang="zh-CN" altLang="en-US" sz="2400" b="1" dirty="0" smtClean="0">
              <a:solidFill>
                <a:srgbClr val="002060"/>
              </a:solidFill>
              <a:latin typeface="Songti SC Regular"/>
              <a:cs typeface="Songti SC Regular"/>
            </a:rPr>
            <a:t>运行引导程序</a:t>
          </a:r>
          <a:endParaRPr lang="zh-CN" altLang="en-US" sz="2400" b="1" dirty="0">
            <a:solidFill>
              <a:srgbClr val="002060"/>
            </a:solidFill>
            <a:latin typeface="Songti SC Regular"/>
            <a:cs typeface="Songti SC Regular"/>
          </a:endParaRPr>
        </a:p>
      </dgm:t>
    </dgm:pt>
    <dgm:pt modelId="{C43F93F4-63A6-4245-8086-514E9238650C}" type="parTrans" cxnId="{FEFB22F5-3770-4859-8923-F30C20B98247}">
      <dgm:prSet/>
      <dgm:spPr/>
      <dgm:t>
        <a:bodyPr/>
        <a:lstStyle/>
        <a:p>
          <a:endParaRPr lang="zh-CN" altLang="en-US" sz="1600"/>
        </a:p>
      </dgm:t>
    </dgm:pt>
    <dgm:pt modelId="{E8C84C2A-1814-41BA-8126-C372B389056E}" type="sibTrans" cxnId="{FEFB22F5-3770-4859-8923-F30C20B98247}">
      <dgm:prSet/>
      <dgm:spPr/>
      <dgm:t>
        <a:bodyPr/>
        <a:lstStyle/>
        <a:p>
          <a:endParaRPr lang="zh-CN" altLang="en-US" sz="1600"/>
        </a:p>
      </dgm:t>
    </dgm:pt>
    <dgm:pt modelId="{DA811B68-CC11-441B-9598-1B5AF102D810}">
      <dgm:prSet phldrT="[文本]" custT="1"/>
      <dgm:spPr>
        <a:solidFill>
          <a:schemeClr val="accent6">
            <a:lumMod val="20000"/>
            <a:lumOff val="80000"/>
          </a:schemeClr>
        </a:solidFill>
        <a:effectLst>
          <a:glow rad="139700">
            <a:schemeClr val="accent4">
              <a:satMod val="175000"/>
              <a:alpha val="40000"/>
            </a:schemeClr>
          </a:glow>
        </a:effectLst>
      </dgm:spPr>
      <dgm:t>
        <a:bodyPr/>
        <a:lstStyle/>
        <a:p>
          <a:r>
            <a:rPr lang="zh-CN" altLang="en-US" sz="2400" b="1" dirty="0" smtClean="0">
              <a:solidFill>
                <a:srgbClr val="002060"/>
              </a:solidFill>
              <a:latin typeface="Songti SC Regular"/>
              <a:cs typeface="Songti SC Regular"/>
            </a:rPr>
            <a:t>引导区装入内存</a:t>
          </a:r>
          <a:endParaRPr lang="zh-CN" altLang="en-US" sz="2400" b="1" dirty="0">
            <a:solidFill>
              <a:srgbClr val="002060"/>
            </a:solidFill>
            <a:latin typeface="Songti SC Regular"/>
            <a:cs typeface="Songti SC Regular"/>
          </a:endParaRPr>
        </a:p>
      </dgm:t>
    </dgm:pt>
    <dgm:pt modelId="{2D780921-AFB9-4904-B6F5-EF11874AB24D}" type="parTrans" cxnId="{7D4128CA-3B47-4A70-B15E-85491498C657}">
      <dgm:prSet/>
      <dgm:spPr/>
      <dgm:t>
        <a:bodyPr/>
        <a:lstStyle/>
        <a:p>
          <a:endParaRPr lang="zh-CN" altLang="en-US" sz="1600"/>
        </a:p>
      </dgm:t>
    </dgm:pt>
    <dgm:pt modelId="{F86D6D32-0AFE-4626-8FD1-5259F00100B4}" type="sibTrans" cxnId="{7D4128CA-3B47-4A70-B15E-85491498C657}">
      <dgm:prSet/>
      <dgm:spPr/>
      <dgm:t>
        <a:bodyPr/>
        <a:lstStyle/>
        <a:p>
          <a:endParaRPr lang="zh-CN" altLang="en-US" sz="1600"/>
        </a:p>
      </dgm:t>
    </dgm:pt>
    <dgm:pt modelId="{BBEBEB15-74D7-4D47-BC02-55F3C63926FF}">
      <dgm:prSet phldrT="[文本]" custT="1"/>
      <dgm:spPr>
        <a:solidFill>
          <a:schemeClr val="accent6">
            <a:lumMod val="20000"/>
            <a:lumOff val="80000"/>
          </a:schemeClr>
        </a:solidFill>
        <a:effectLst>
          <a:glow rad="139700">
            <a:schemeClr val="accent4">
              <a:satMod val="175000"/>
              <a:alpha val="40000"/>
            </a:schemeClr>
          </a:glow>
        </a:effectLst>
      </dgm:spPr>
      <dgm:t>
        <a:bodyPr/>
        <a:lstStyle/>
        <a:p>
          <a:r>
            <a:rPr lang="zh-CN" altLang="en-US" sz="2400" b="1" dirty="0" smtClean="0">
              <a:solidFill>
                <a:srgbClr val="002060"/>
              </a:solidFill>
              <a:latin typeface="Songti SC Regular"/>
              <a:cs typeface="Songti SC Regular"/>
            </a:rPr>
            <a:t>执行引导区代码</a:t>
          </a:r>
          <a:endParaRPr lang="zh-CN" altLang="en-US" sz="2400" b="1" dirty="0">
            <a:solidFill>
              <a:srgbClr val="002060"/>
            </a:solidFill>
            <a:latin typeface="Songti SC Regular"/>
            <a:cs typeface="Songti SC Regular"/>
          </a:endParaRPr>
        </a:p>
      </dgm:t>
    </dgm:pt>
    <dgm:pt modelId="{C0EC0EA1-9549-4177-A5B9-ED646D601397}" type="parTrans" cxnId="{CC1CC0A0-68B1-4ACC-9356-D5EFCAEDC8AA}">
      <dgm:prSet/>
      <dgm:spPr/>
      <dgm:t>
        <a:bodyPr/>
        <a:lstStyle/>
        <a:p>
          <a:endParaRPr lang="zh-CN" altLang="en-US" sz="1600"/>
        </a:p>
      </dgm:t>
    </dgm:pt>
    <dgm:pt modelId="{D75714E6-1599-4391-AB05-ECE94DD86E74}" type="sibTrans" cxnId="{CC1CC0A0-68B1-4ACC-9356-D5EFCAEDC8AA}">
      <dgm:prSet/>
      <dgm:spPr/>
      <dgm:t>
        <a:bodyPr/>
        <a:lstStyle/>
        <a:p>
          <a:endParaRPr lang="zh-CN" altLang="en-US" sz="1600"/>
        </a:p>
      </dgm:t>
    </dgm:pt>
    <dgm:pt modelId="{D9E80AAF-EC30-4A22-9E48-496CF7928BAE}" type="pres">
      <dgm:prSet presAssocID="{98242F9A-02FA-4A7A-B4C0-9251C89E931D}" presName="CompostProcess" presStyleCnt="0">
        <dgm:presLayoutVars>
          <dgm:dir/>
          <dgm:resizeHandles val="exact"/>
        </dgm:presLayoutVars>
      </dgm:prSet>
      <dgm:spPr/>
    </dgm:pt>
    <dgm:pt modelId="{20C074EA-1FAD-417E-B952-2C4779D9F0D9}" type="pres">
      <dgm:prSet presAssocID="{98242F9A-02FA-4A7A-B4C0-9251C89E931D}" presName="arrow" presStyleLbl="bgShp" presStyleIdx="0" presStyleCnt="1" custScaleX="116834" custLinFactNeighborX="599"/>
      <dgm:spPr>
        <a:solidFill>
          <a:srgbClr val="063E90"/>
        </a:solidFill>
      </dgm:spPr>
    </dgm:pt>
    <dgm:pt modelId="{23BD574A-ED3C-4E97-AF1F-47A8F4E699A5}" type="pres">
      <dgm:prSet presAssocID="{98242F9A-02FA-4A7A-B4C0-9251C89E931D}" presName="linearProcess" presStyleCnt="0"/>
      <dgm:spPr/>
    </dgm:pt>
    <dgm:pt modelId="{49CD1944-70E9-4A9A-9BB3-FD3879CA6420}" type="pres">
      <dgm:prSet presAssocID="{0D4332B7-46D5-41BF-8C31-3CDBC2FECBBB}" presName="textNode" presStyleLbl="node1" presStyleIdx="0" presStyleCnt="4" custScaleX="57803" custLinFactX="-6664" custLinFactNeighborX="-100000">
        <dgm:presLayoutVars>
          <dgm:bulletEnabled val="1"/>
        </dgm:presLayoutVars>
      </dgm:prSet>
      <dgm:spPr/>
      <dgm:t>
        <a:bodyPr/>
        <a:lstStyle/>
        <a:p>
          <a:endParaRPr lang="zh-CN" altLang="en-US"/>
        </a:p>
      </dgm:t>
    </dgm:pt>
    <dgm:pt modelId="{562AC102-3893-4EB8-B3C7-EBFD7B09DA15}" type="pres">
      <dgm:prSet presAssocID="{8D4FEA10-B39F-43DB-BA75-FA3CFC2508B0}" presName="sibTrans" presStyleCnt="0"/>
      <dgm:spPr/>
    </dgm:pt>
    <dgm:pt modelId="{33A09A77-BBF1-45F1-96DC-7FD322920218}" type="pres">
      <dgm:prSet presAssocID="{47A3838A-9CE0-47B4-9257-03BD0D7D562C}" presName="textNode" presStyleLbl="node1" presStyleIdx="1" presStyleCnt="4" custScaleX="57803" custLinFactX="-15811" custLinFactNeighborX="-100000">
        <dgm:presLayoutVars>
          <dgm:bulletEnabled val="1"/>
        </dgm:presLayoutVars>
      </dgm:prSet>
      <dgm:spPr/>
      <dgm:t>
        <a:bodyPr/>
        <a:lstStyle/>
        <a:p>
          <a:endParaRPr lang="zh-CN" altLang="en-US"/>
        </a:p>
      </dgm:t>
    </dgm:pt>
    <dgm:pt modelId="{9CA04A77-152F-4760-9FAA-6A7DA68095BE}" type="pres">
      <dgm:prSet presAssocID="{E8C84C2A-1814-41BA-8126-C372B389056E}" presName="sibTrans" presStyleCnt="0"/>
      <dgm:spPr/>
    </dgm:pt>
    <dgm:pt modelId="{88702BB1-C07E-4ACF-A7FA-63D3090B045C}" type="pres">
      <dgm:prSet presAssocID="{DA811B68-CC11-441B-9598-1B5AF102D810}" presName="textNode" presStyleLbl="node1" presStyleIdx="2" presStyleCnt="4" custScaleX="57803" custLinFactX="-22590" custLinFactNeighborX="-100000">
        <dgm:presLayoutVars>
          <dgm:bulletEnabled val="1"/>
        </dgm:presLayoutVars>
      </dgm:prSet>
      <dgm:spPr/>
      <dgm:t>
        <a:bodyPr/>
        <a:lstStyle/>
        <a:p>
          <a:endParaRPr lang="zh-CN" altLang="en-US"/>
        </a:p>
      </dgm:t>
    </dgm:pt>
    <dgm:pt modelId="{58171346-6E99-4766-BC62-AD2086F43BB5}" type="pres">
      <dgm:prSet presAssocID="{F86D6D32-0AFE-4626-8FD1-5259F00100B4}" presName="sibTrans" presStyleCnt="0"/>
      <dgm:spPr/>
    </dgm:pt>
    <dgm:pt modelId="{ADC2A083-DD3D-47F3-9DF5-05D675EA793A}" type="pres">
      <dgm:prSet presAssocID="{BBEBEB15-74D7-4D47-BC02-55F3C63926FF}" presName="textNode" presStyleLbl="node1" presStyleIdx="3" presStyleCnt="4" custScaleX="57803" custLinFactX="-28173" custLinFactNeighborX="-100000">
        <dgm:presLayoutVars>
          <dgm:bulletEnabled val="1"/>
        </dgm:presLayoutVars>
      </dgm:prSet>
      <dgm:spPr/>
      <dgm:t>
        <a:bodyPr/>
        <a:lstStyle/>
        <a:p>
          <a:endParaRPr lang="zh-CN" altLang="en-US"/>
        </a:p>
      </dgm:t>
    </dgm:pt>
  </dgm:ptLst>
  <dgm:cxnLst>
    <dgm:cxn modelId="{6E3D6D2A-69C3-4E8E-8412-6ECF6EB0201A}" type="presOf" srcId="{BBEBEB15-74D7-4D47-BC02-55F3C63926FF}" destId="{ADC2A083-DD3D-47F3-9DF5-05D675EA793A}" srcOrd="0" destOrd="0" presId="urn:microsoft.com/office/officeart/2005/8/layout/hProcess9"/>
    <dgm:cxn modelId="{FEFB22F5-3770-4859-8923-F30C20B98247}" srcId="{98242F9A-02FA-4A7A-B4C0-9251C89E931D}" destId="{47A3838A-9CE0-47B4-9257-03BD0D7D562C}" srcOrd="1" destOrd="0" parTransId="{C43F93F4-63A6-4245-8086-514E9238650C}" sibTransId="{E8C84C2A-1814-41BA-8126-C372B389056E}"/>
    <dgm:cxn modelId="{B6CB02E5-427E-4464-B226-3BF9661A008B}" type="presOf" srcId="{98242F9A-02FA-4A7A-B4C0-9251C89E931D}" destId="{D9E80AAF-EC30-4A22-9E48-496CF7928BAE}" srcOrd="0" destOrd="0" presId="urn:microsoft.com/office/officeart/2005/8/layout/hProcess9"/>
    <dgm:cxn modelId="{4434DA5F-6413-42CD-B0E8-3802D956609A}" type="presOf" srcId="{47A3838A-9CE0-47B4-9257-03BD0D7D562C}" destId="{33A09A77-BBF1-45F1-96DC-7FD322920218}" srcOrd="0" destOrd="0" presId="urn:microsoft.com/office/officeart/2005/8/layout/hProcess9"/>
    <dgm:cxn modelId="{CC1CC0A0-68B1-4ACC-9356-D5EFCAEDC8AA}" srcId="{98242F9A-02FA-4A7A-B4C0-9251C89E931D}" destId="{BBEBEB15-74D7-4D47-BC02-55F3C63926FF}" srcOrd="3" destOrd="0" parTransId="{C0EC0EA1-9549-4177-A5B9-ED646D601397}" sibTransId="{D75714E6-1599-4391-AB05-ECE94DD86E74}"/>
    <dgm:cxn modelId="{97E68613-5E69-44FB-B438-0A238D4A6FCF}" type="presOf" srcId="{0D4332B7-46D5-41BF-8C31-3CDBC2FECBBB}" destId="{49CD1944-70E9-4A9A-9BB3-FD3879CA6420}" srcOrd="0" destOrd="0" presId="urn:microsoft.com/office/officeart/2005/8/layout/hProcess9"/>
    <dgm:cxn modelId="{0DD2D7C1-F36C-4D85-8B12-1AD6F62BC004}" srcId="{98242F9A-02FA-4A7A-B4C0-9251C89E931D}" destId="{0D4332B7-46D5-41BF-8C31-3CDBC2FECBBB}" srcOrd="0" destOrd="0" parTransId="{6DA667C5-4520-4509-A786-10AF93A51A81}" sibTransId="{8D4FEA10-B39F-43DB-BA75-FA3CFC2508B0}"/>
    <dgm:cxn modelId="{7D4128CA-3B47-4A70-B15E-85491498C657}" srcId="{98242F9A-02FA-4A7A-B4C0-9251C89E931D}" destId="{DA811B68-CC11-441B-9598-1B5AF102D810}" srcOrd="2" destOrd="0" parTransId="{2D780921-AFB9-4904-B6F5-EF11874AB24D}" sibTransId="{F86D6D32-0AFE-4626-8FD1-5259F00100B4}"/>
    <dgm:cxn modelId="{7A920B15-2417-4B58-998E-EAF27426A72D}" type="presOf" srcId="{DA811B68-CC11-441B-9598-1B5AF102D810}" destId="{88702BB1-C07E-4ACF-A7FA-63D3090B045C}" srcOrd="0" destOrd="0" presId="urn:microsoft.com/office/officeart/2005/8/layout/hProcess9"/>
    <dgm:cxn modelId="{9E536634-A529-44BE-A288-57BA1917D0F8}" type="presParOf" srcId="{D9E80AAF-EC30-4A22-9E48-496CF7928BAE}" destId="{20C074EA-1FAD-417E-B952-2C4779D9F0D9}" srcOrd="0" destOrd="0" presId="urn:microsoft.com/office/officeart/2005/8/layout/hProcess9"/>
    <dgm:cxn modelId="{F1EB21FA-775A-4F85-85A4-32475886BE91}" type="presParOf" srcId="{D9E80AAF-EC30-4A22-9E48-496CF7928BAE}" destId="{23BD574A-ED3C-4E97-AF1F-47A8F4E699A5}" srcOrd="1" destOrd="0" presId="urn:microsoft.com/office/officeart/2005/8/layout/hProcess9"/>
    <dgm:cxn modelId="{FEC999B3-B0EF-44B1-9497-2F7C23FA736C}" type="presParOf" srcId="{23BD574A-ED3C-4E97-AF1F-47A8F4E699A5}" destId="{49CD1944-70E9-4A9A-9BB3-FD3879CA6420}" srcOrd="0" destOrd="0" presId="urn:microsoft.com/office/officeart/2005/8/layout/hProcess9"/>
    <dgm:cxn modelId="{74556614-D714-4DF9-B2DD-26C8EEF3477C}" type="presParOf" srcId="{23BD574A-ED3C-4E97-AF1F-47A8F4E699A5}" destId="{562AC102-3893-4EB8-B3C7-EBFD7B09DA15}" srcOrd="1" destOrd="0" presId="urn:microsoft.com/office/officeart/2005/8/layout/hProcess9"/>
    <dgm:cxn modelId="{95739FA5-7A5F-4B94-A07A-17968462AF88}" type="presParOf" srcId="{23BD574A-ED3C-4E97-AF1F-47A8F4E699A5}" destId="{33A09A77-BBF1-45F1-96DC-7FD322920218}" srcOrd="2" destOrd="0" presId="urn:microsoft.com/office/officeart/2005/8/layout/hProcess9"/>
    <dgm:cxn modelId="{0BA10405-2CA9-4B2E-A1C9-105FFA2B3974}" type="presParOf" srcId="{23BD574A-ED3C-4E97-AF1F-47A8F4E699A5}" destId="{9CA04A77-152F-4760-9FAA-6A7DA68095BE}" srcOrd="3" destOrd="0" presId="urn:microsoft.com/office/officeart/2005/8/layout/hProcess9"/>
    <dgm:cxn modelId="{08E42B7D-6EA2-4B22-81AA-B6C8C576F916}" type="presParOf" srcId="{23BD574A-ED3C-4E97-AF1F-47A8F4E699A5}" destId="{88702BB1-C07E-4ACF-A7FA-63D3090B045C}" srcOrd="4" destOrd="0" presId="urn:microsoft.com/office/officeart/2005/8/layout/hProcess9"/>
    <dgm:cxn modelId="{0FB0874A-48B6-4BF3-B29E-CD5372D35A7E}" type="presParOf" srcId="{23BD574A-ED3C-4E97-AF1F-47A8F4E699A5}" destId="{58171346-6E99-4766-BC62-AD2086F43BB5}" srcOrd="5" destOrd="0" presId="urn:microsoft.com/office/officeart/2005/8/layout/hProcess9"/>
    <dgm:cxn modelId="{F941520D-C74B-47C4-8503-136C092A3658}" type="presParOf" srcId="{23BD574A-ED3C-4E97-AF1F-47A8F4E699A5}" destId="{ADC2A083-DD3D-47F3-9DF5-05D675EA793A}"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074EA-1FAD-417E-B952-2C4779D9F0D9}">
      <dsp:nvSpPr>
        <dsp:cNvPr id="0" name=""/>
        <dsp:cNvSpPr/>
      </dsp:nvSpPr>
      <dsp:spPr>
        <a:xfrm>
          <a:off x="52503" y="0"/>
          <a:ext cx="7544523" cy="4406900"/>
        </a:xfrm>
        <a:prstGeom prst="rightArrow">
          <a:avLst/>
        </a:prstGeom>
        <a:solidFill>
          <a:srgbClr val="063E90"/>
        </a:solidFill>
        <a:ln>
          <a:noFill/>
        </a:ln>
        <a:effectLst/>
      </dsp:spPr>
      <dsp:style>
        <a:lnRef idx="0">
          <a:scrgbClr r="0" g="0" b="0"/>
        </a:lnRef>
        <a:fillRef idx="1">
          <a:scrgbClr r="0" g="0" b="0"/>
        </a:fillRef>
        <a:effectRef idx="0">
          <a:scrgbClr r="0" g="0" b="0"/>
        </a:effectRef>
        <a:fontRef idx="minor"/>
      </dsp:style>
    </dsp:sp>
    <dsp:sp modelId="{49CD1944-70E9-4A9A-9BB3-FD3879CA6420}">
      <dsp:nvSpPr>
        <dsp:cNvPr id="0" name=""/>
        <dsp:cNvSpPr/>
      </dsp:nvSpPr>
      <dsp:spPr>
        <a:xfrm>
          <a:off x="62219" y="1322069"/>
          <a:ext cx="1317392" cy="1762760"/>
        </a:xfrm>
        <a:prstGeom prst="roundRect">
          <a:avLst/>
        </a:prstGeom>
        <a:solidFill>
          <a:schemeClr val="accent6">
            <a:lumMod val="20000"/>
            <a:lumOff val="80000"/>
          </a:schemeClr>
        </a:solidFill>
        <a:ln w="12700" cap="flat" cmpd="sng" algn="ctr">
          <a:solidFill>
            <a:schemeClr val="lt1">
              <a:hueOff val="0"/>
              <a:satOff val="0"/>
              <a:lumOff val="0"/>
              <a:alphaOff val="0"/>
            </a:schemeClr>
          </a:solidFill>
          <a:prstDash val="solid"/>
          <a:miter lim="800000"/>
        </a:ln>
        <a:effectLst>
          <a:glow rad="139700">
            <a:schemeClr val="accent4">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002060"/>
              </a:solidFill>
              <a:latin typeface="Songti SC Regular"/>
              <a:cs typeface="Songti SC Regular"/>
            </a:rPr>
            <a:t>计算机加电</a:t>
          </a:r>
          <a:endParaRPr lang="zh-CN" altLang="en-US" sz="2400" kern="1200" dirty="0"/>
        </a:p>
      </dsp:txBody>
      <dsp:txXfrm>
        <a:off x="126529" y="1386379"/>
        <a:ext cx="1188772" cy="1634140"/>
      </dsp:txXfrm>
    </dsp:sp>
    <dsp:sp modelId="{33A09A77-BBF1-45F1-96DC-7FD322920218}">
      <dsp:nvSpPr>
        <dsp:cNvPr id="0" name=""/>
        <dsp:cNvSpPr/>
      </dsp:nvSpPr>
      <dsp:spPr>
        <a:xfrm>
          <a:off x="1550993" y="1322069"/>
          <a:ext cx="1317392" cy="1762760"/>
        </a:xfrm>
        <a:prstGeom prst="roundRect">
          <a:avLst/>
        </a:prstGeom>
        <a:solidFill>
          <a:schemeClr val="accent6">
            <a:lumMod val="20000"/>
            <a:lumOff val="80000"/>
          </a:schemeClr>
        </a:solidFill>
        <a:ln w="12700" cap="flat" cmpd="sng" algn="ctr">
          <a:solidFill>
            <a:schemeClr val="lt1">
              <a:hueOff val="0"/>
              <a:satOff val="0"/>
              <a:lumOff val="0"/>
              <a:alphaOff val="0"/>
            </a:schemeClr>
          </a:solidFill>
          <a:prstDash val="solid"/>
          <a:miter lim="800000"/>
        </a:ln>
        <a:effectLst>
          <a:glow rad="139700">
            <a:schemeClr val="accent4">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002060"/>
              </a:solidFill>
              <a:latin typeface="Songti SC Regular"/>
              <a:cs typeface="Songti SC Regular"/>
            </a:rPr>
            <a:t>运行引导程序</a:t>
          </a:r>
          <a:endParaRPr lang="zh-CN" altLang="en-US" sz="2400" b="1" kern="1200" dirty="0">
            <a:solidFill>
              <a:srgbClr val="002060"/>
            </a:solidFill>
            <a:latin typeface="Songti SC Regular"/>
            <a:cs typeface="Songti SC Regular"/>
          </a:endParaRPr>
        </a:p>
      </dsp:txBody>
      <dsp:txXfrm>
        <a:off x="1615303" y="1386379"/>
        <a:ext cx="1188772" cy="1634140"/>
      </dsp:txXfrm>
    </dsp:sp>
    <dsp:sp modelId="{88702BB1-C07E-4ACF-A7FA-63D3090B045C}">
      <dsp:nvSpPr>
        <dsp:cNvPr id="0" name=""/>
        <dsp:cNvSpPr/>
      </dsp:nvSpPr>
      <dsp:spPr>
        <a:xfrm>
          <a:off x="3093737" y="1322069"/>
          <a:ext cx="1317392" cy="1762760"/>
        </a:xfrm>
        <a:prstGeom prst="roundRect">
          <a:avLst/>
        </a:prstGeom>
        <a:solidFill>
          <a:schemeClr val="accent6">
            <a:lumMod val="20000"/>
            <a:lumOff val="80000"/>
          </a:schemeClr>
        </a:solidFill>
        <a:ln w="12700" cap="flat" cmpd="sng" algn="ctr">
          <a:solidFill>
            <a:schemeClr val="lt1">
              <a:hueOff val="0"/>
              <a:satOff val="0"/>
              <a:lumOff val="0"/>
              <a:alphaOff val="0"/>
            </a:schemeClr>
          </a:solidFill>
          <a:prstDash val="solid"/>
          <a:miter lim="800000"/>
        </a:ln>
        <a:effectLst>
          <a:glow rad="139700">
            <a:schemeClr val="accent4">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002060"/>
              </a:solidFill>
              <a:latin typeface="Songti SC Regular"/>
              <a:cs typeface="Songti SC Regular"/>
            </a:rPr>
            <a:t>引导区装入内存</a:t>
          </a:r>
          <a:endParaRPr lang="zh-CN" altLang="en-US" sz="2400" b="1" kern="1200" dirty="0">
            <a:solidFill>
              <a:srgbClr val="002060"/>
            </a:solidFill>
            <a:latin typeface="Songti SC Regular"/>
            <a:cs typeface="Songti SC Regular"/>
          </a:endParaRPr>
        </a:p>
      </dsp:txBody>
      <dsp:txXfrm>
        <a:off x="3158047" y="1386379"/>
        <a:ext cx="1188772" cy="1634140"/>
      </dsp:txXfrm>
    </dsp:sp>
    <dsp:sp modelId="{ADC2A083-DD3D-47F3-9DF5-05D675EA793A}">
      <dsp:nvSpPr>
        <dsp:cNvPr id="0" name=""/>
        <dsp:cNvSpPr/>
      </dsp:nvSpPr>
      <dsp:spPr>
        <a:xfrm>
          <a:off x="4663738" y="1322069"/>
          <a:ext cx="1317392" cy="1762760"/>
        </a:xfrm>
        <a:prstGeom prst="roundRect">
          <a:avLst/>
        </a:prstGeom>
        <a:solidFill>
          <a:schemeClr val="accent6">
            <a:lumMod val="20000"/>
            <a:lumOff val="80000"/>
          </a:schemeClr>
        </a:solidFill>
        <a:ln w="12700" cap="flat" cmpd="sng" algn="ctr">
          <a:solidFill>
            <a:schemeClr val="lt1">
              <a:hueOff val="0"/>
              <a:satOff val="0"/>
              <a:lumOff val="0"/>
              <a:alphaOff val="0"/>
            </a:schemeClr>
          </a:solidFill>
          <a:prstDash val="solid"/>
          <a:miter lim="800000"/>
        </a:ln>
        <a:effectLst>
          <a:glow rad="139700">
            <a:schemeClr val="accent4">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002060"/>
              </a:solidFill>
              <a:latin typeface="Songti SC Regular"/>
              <a:cs typeface="Songti SC Regular"/>
            </a:rPr>
            <a:t>执行引导区代码</a:t>
          </a:r>
          <a:endParaRPr lang="zh-CN" altLang="en-US" sz="2400" b="1" kern="1200" dirty="0">
            <a:solidFill>
              <a:srgbClr val="002060"/>
            </a:solidFill>
            <a:latin typeface="Songti SC Regular"/>
            <a:cs typeface="Songti SC Regular"/>
          </a:endParaRPr>
        </a:p>
      </dsp:txBody>
      <dsp:txXfrm>
        <a:off x="4728048" y="1386379"/>
        <a:ext cx="1188772" cy="163414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ea typeface="+mn-ea"/>
              </a:defRPr>
            </a:lvl1pPr>
          </a:lstStyle>
          <a:p>
            <a:pPr>
              <a:defRPr/>
            </a:pPr>
            <a:endParaRPr lang="zh-CN" altLang="en-US"/>
          </a:p>
        </p:txBody>
      </p:sp>
      <p:sp>
        <p:nvSpPr>
          <p:cNvPr id="501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ea typeface="+mn-ea"/>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01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ea typeface="+mn-ea"/>
              </a:defRPr>
            </a:lvl1pPr>
          </a:lstStyle>
          <a:p>
            <a:pPr>
              <a:defRPr/>
            </a:pPr>
            <a:endParaRPr lang="en-US" altLang="zh-CN"/>
          </a:p>
        </p:txBody>
      </p:sp>
      <p:sp>
        <p:nvSpPr>
          <p:cNvPr id="501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4D6952A6-8551-46E8-A505-C5C8F58C33B9}" type="slidenum">
              <a:rPr lang="zh-CN" altLang="en-US"/>
              <a:pPr>
                <a:defRPr/>
              </a:pPr>
              <a:t>‹#›</a:t>
            </a:fld>
            <a:endParaRPr lang="en-US" altLang="zh-CN"/>
          </a:p>
        </p:txBody>
      </p:sp>
    </p:spTree>
    <p:extLst>
      <p:ext uri="{BB962C8B-B14F-4D97-AF65-F5344CB8AC3E}">
        <p14:creationId xmlns:p14="http://schemas.microsoft.com/office/powerpoint/2010/main" val="11236659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charset="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charset="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charset="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charset="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 Id="rId3" Type="http://schemas.openxmlformats.org/officeDocument/2006/relationships/hyperlink" Target="https://www.icourse163.or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fld id="{5863B410-217C-4003-B6A6-3D06D951E227}" type="slidenum">
              <a:rPr lang="zh-CN" altLang="en-US">
                <a:latin typeface="Times New Roman" panose="02020603050405020304" pitchFamily="18" charset="0"/>
              </a:rPr>
              <a:pPr/>
              <a:t>1</a:t>
            </a:fld>
            <a:endParaRPr lang="en-US" altLang="zh-CN">
              <a:latin typeface="Times New Roman" panose="02020603050405020304" pitchFamily="18" charset="0"/>
            </a:endParaRPr>
          </a:p>
        </p:txBody>
      </p:sp>
      <p:sp>
        <p:nvSpPr>
          <p:cNvPr id="5123" name="Rectangle 2"/>
          <p:cNvSpPr>
            <a:spLocks noGrp="1" noRot="1" noChangeAspect="1" noChangeArrowheads="1" noTextEdit="1"/>
          </p:cNvSpPr>
          <p:nvPr>
            <p:ph type="sldImg"/>
          </p:nvPr>
        </p:nvSpPr>
        <p:spPr>
          <a:xfrm>
            <a:off x="1144588" y="685800"/>
            <a:ext cx="4572000" cy="3429000"/>
          </a:xfrm>
          <a:ln/>
        </p:spPr>
      </p:sp>
      <p:sp>
        <p:nvSpPr>
          <p:cNvPr id="5124" name="Rectangle 3"/>
          <p:cNvSpPr>
            <a:spLocks noGrp="1" noChangeArrowheads="1"/>
          </p:cNvSpPr>
          <p:nvPr>
            <p:ph type="body" idx="1"/>
          </p:nvPr>
        </p:nvSpPr>
        <p:spPr>
          <a:xfrm>
            <a:off x="914400" y="4343400"/>
            <a:ext cx="5029200" cy="4114800"/>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kumimoji="0" lang="en-US" altLang="zh-CN" dirty="0" smtClean="0">
                <a:ea typeface="宋体" panose="02010600030101010101" pitchFamily="2" charset="-122"/>
                <a:hlinkClick r:id="rId3"/>
              </a:rPr>
              <a:t>https://www.icourse163.org/</a:t>
            </a:r>
            <a:endParaRPr kumimoji="0" lang="en-US" altLang="zh-CN" dirty="0" smtClean="0">
              <a:ea typeface="宋体" panose="02010600030101010101" pitchFamily="2" charset="-122"/>
            </a:endParaRPr>
          </a:p>
          <a:p>
            <a:pPr eaLnBrk="1" hangingPunct="1">
              <a:defRPr/>
            </a:pPr>
            <a:r>
              <a:rPr kumimoji="0" lang="zh-CN" altLang="en-US" dirty="0" smtClean="0">
                <a:ea typeface="宋体" panose="02010600030101010101" pitchFamily="2" charset="-122"/>
              </a:rPr>
              <a:t>操作系统是计算机系统的基础和</a:t>
            </a:r>
            <a:r>
              <a:rPr kumimoji="0" lang="zh-CN" altLang="en-US" dirty="0" smtClean="0">
                <a:ea typeface="宋体" panose="02010600030101010101" pitchFamily="2" charset="-122"/>
              </a:rPr>
              <a:t>核心</a:t>
            </a:r>
            <a:endParaRPr kumimoji="0" lang="zh-CN" altLang="en-US" dirty="0" smtClean="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6952A6-8551-46E8-A505-C5C8F58C33B9}" type="slidenum">
              <a:rPr lang="zh-CN" altLang="en-US" smtClean="0"/>
              <a:pPr>
                <a:defRPr/>
              </a:pPr>
              <a:t>14</a:t>
            </a:fld>
            <a:endParaRPr lang="en-US" altLang="zh-CN"/>
          </a:p>
        </p:txBody>
      </p:sp>
    </p:spTree>
    <p:extLst>
      <p:ext uri="{BB962C8B-B14F-4D97-AF65-F5344CB8AC3E}">
        <p14:creationId xmlns:p14="http://schemas.microsoft.com/office/powerpoint/2010/main" val="3137365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4D6952A6-8551-46E8-A505-C5C8F58C33B9}" type="slidenum">
              <a:rPr lang="zh-CN" altLang="en-US" smtClean="0"/>
              <a:pPr>
                <a:defRPr/>
              </a:pPr>
              <a:t>15</a:t>
            </a:fld>
            <a:endParaRPr lang="en-US" altLang="zh-CN"/>
          </a:p>
        </p:txBody>
      </p:sp>
    </p:spTree>
    <p:extLst>
      <p:ext uri="{BB962C8B-B14F-4D97-AF65-F5344CB8AC3E}">
        <p14:creationId xmlns:p14="http://schemas.microsoft.com/office/powerpoint/2010/main" val="743280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6952A6-8551-46E8-A505-C5C8F58C33B9}" type="slidenum">
              <a:rPr lang="zh-CN" altLang="en-US" smtClean="0"/>
              <a:pPr>
                <a:defRPr/>
              </a:pPr>
              <a:t>16</a:t>
            </a:fld>
            <a:endParaRPr lang="en-US" altLang="zh-CN"/>
          </a:p>
        </p:txBody>
      </p:sp>
    </p:spTree>
    <p:extLst>
      <p:ext uri="{BB962C8B-B14F-4D97-AF65-F5344CB8AC3E}">
        <p14:creationId xmlns:p14="http://schemas.microsoft.com/office/powerpoint/2010/main" val="1295500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4D6952A6-8551-46E8-A505-C5C8F58C33B9}" type="slidenum">
              <a:rPr lang="zh-CN" altLang="en-US" smtClean="0"/>
              <a:pPr>
                <a:defRPr/>
              </a:pPr>
              <a:t>17</a:t>
            </a:fld>
            <a:endParaRPr lang="en-US" altLang="zh-CN"/>
          </a:p>
        </p:txBody>
      </p:sp>
    </p:spTree>
    <p:extLst>
      <p:ext uri="{BB962C8B-B14F-4D97-AF65-F5344CB8AC3E}">
        <p14:creationId xmlns:p14="http://schemas.microsoft.com/office/powerpoint/2010/main" val="1735095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smtClean="0"/>
              <a:t>早期的计算机没有操作系统，人们要操控计算机只能通过手工方式</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panose="02010600030101010101" pitchFamily="2" charset="-122"/>
              </a:rPr>
              <a:t>图中的计算机是上个世纪</a:t>
            </a:r>
            <a:r>
              <a:rPr lang="en-US" altLang="zh-CN" dirty="0" smtClean="0">
                <a:ea typeface="宋体" panose="02010600030101010101" pitchFamily="2" charset="-122"/>
              </a:rPr>
              <a:t>70</a:t>
            </a:r>
            <a:r>
              <a:rPr lang="zh-CN" altLang="en-US" dirty="0" smtClean="0">
                <a:ea typeface="宋体" panose="02010600030101010101" pitchFamily="2" charset="-122"/>
              </a:rPr>
              <a:t>年代美国宾夕法尼亚大学，</a:t>
            </a:r>
            <a:r>
              <a:rPr lang="en-US" altLang="zh-CN" dirty="0" smtClean="0">
                <a:ea typeface="宋体" panose="02010600030101010101" pitchFamily="2" charset="-122"/>
              </a:rPr>
              <a:t>ENIAC</a:t>
            </a:r>
            <a:r>
              <a:rPr lang="zh-CN" altLang="en-US" dirty="0" smtClean="0">
                <a:ea typeface="宋体" panose="02010600030101010101" pitchFamily="2" charset="-122"/>
              </a:rPr>
              <a:t>，没有操作系统，只能通过人工方式操控，操作员</a:t>
            </a:r>
            <a:endParaRPr lang="en-US" altLang="zh-CN" dirty="0" smtClean="0">
              <a:ea typeface="宋体" panose="02010600030101010101"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panose="02010600030101010101" pitchFamily="2" charset="-122"/>
              </a:rPr>
              <a:t>通过手中的线缆来操控计算机</a:t>
            </a:r>
            <a:r>
              <a:rPr lang="zh-CN" altLang="zh-CN" dirty="0" smtClean="0">
                <a:ea typeface="宋体" panose="02010600030101010101" pitchFamily="2" charset="-122"/>
              </a:rPr>
              <a:t>，</a:t>
            </a:r>
            <a:r>
              <a:rPr lang="zh-CN" altLang="en-US" dirty="0" smtClean="0">
                <a:ea typeface="宋体" panose="02010600030101010101" pitchFamily="2" charset="-122"/>
              </a:rPr>
              <a:t>线缆连接两个孔来执行指令，这样的操作模式耗时耗力，而且计算机长期处于空闲状态，影响其性能</a:t>
            </a:r>
            <a:endParaRPr lang="en-US" altLang="zh-CN" dirty="0" smtClean="0">
              <a:ea typeface="宋体" panose="02010600030101010101"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panose="02010600030101010101" pitchFamily="2" charset="-122"/>
              </a:rPr>
              <a:t>如何充分发挥计算机的高速计算能力，是提升其效率的关键。</a:t>
            </a:r>
            <a:endParaRPr lang="en-US" altLang="zh-CN" dirty="0" smtClean="0">
              <a:ea typeface="宋体" panose="02010600030101010101" pitchFamily="2" charset="-122"/>
            </a:endParaRPr>
          </a:p>
          <a:p>
            <a:endParaRPr lang="zh-CN" altLang="en-US" dirty="0" smtClean="0">
              <a:ea typeface="宋体" panose="02010600030101010101" pitchFamily="2" charset="-122"/>
            </a:endParaRPr>
          </a:p>
        </p:txBody>
      </p:sp>
      <p:sp>
        <p:nvSpPr>
          <p:cNvPr id="27652" name="灯片编号占位符 3"/>
          <p:cNvSpPr>
            <a:spLocks noGrp="1"/>
          </p:cNvSpPr>
          <p:nvPr>
            <p:ph type="sldNum" sz="quarter" idx="5"/>
          </p:nvPr>
        </p:nvSpPr>
        <p:spPr>
          <a:noFill/>
        </p:spPr>
        <p:txBody>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fld id="{0069BB13-0477-4330-A2EF-177A91E579F1}" type="slidenum">
              <a:rPr lang="zh-CN" altLang="en-US">
                <a:latin typeface="Times New Roman" panose="02020603050405020304" pitchFamily="18" charset="0"/>
              </a:rPr>
              <a:pPr/>
              <a:t>18</a:t>
            </a:fld>
            <a:endParaRPr lang="en-US" altLang="zh-CN">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4D6952A6-8551-46E8-A505-C5C8F58C33B9}" type="slidenum">
              <a:rPr lang="zh-CN" altLang="en-US" smtClean="0"/>
              <a:pPr>
                <a:defRPr/>
              </a:pPr>
              <a:t>19</a:t>
            </a:fld>
            <a:endParaRPr lang="en-US" altLang="zh-CN"/>
          </a:p>
        </p:txBody>
      </p:sp>
    </p:spTree>
    <p:extLst>
      <p:ext uri="{BB962C8B-B14F-4D97-AF65-F5344CB8AC3E}">
        <p14:creationId xmlns:p14="http://schemas.microsoft.com/office/powerpoint/2010/main" val="2625128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noFill/>
        </p:spPr>
        <p:txBody>
          <a:bodyPr/>
          <a:lstStyle/>
          <a:p>
            <a:r>
              <a:rPr lang="zh-CN" altLang="en-US" dirty="0" smtClean="0">
                <a:ea typeface="宋体" panose="02010600030101010101" pitchFamily="2" charset="-122"/>
              </a:rPr>
              <a:t>这个图是简单批处理程序的内存映像</a:t>
            </a:r>
            <a:endParaRPr lang="en-US" altLang="zh-CN" dirty="0" smtClean="0">
              <a:ea typeface="宋体" panose="02010600030101010101" pitchFamily="2" charset="-122"/>
            </a:endParaRPr>
          </a:p>
          <a:p>
            <a:endParaRPr lang="zh-CN" altLang="en-US" dirty="0" smtClean="0">
              <a:ea typeface="宋体" panose="02010600030101010101" pitchFamily="2" charset="-122"/>
            </a:endParaRPr>
          </a:p>
        </p:txBody>
      </p:sp>
      <p:sp>
        <p:nvSpPr>
          <p:cNvPr id="36868" name="灯片编号占位符 3"/>
          <p:cNvSpPr>
            <a:spLocks noGrp="1"/>
          </p:cNvSpPr>
          <p:nvPr>
            <p:ph type="sldNum" sz="quarter" idx="5"/>
          </p:nvPr>
        </p:nvSpPr>
        <p:spPr>
          <a:noFill/>
        </p:spPr>
        <p:txBody>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fld id="{405C0EC4-4B3B-4C2F-A1A3-EDF307D9BAAD}" type="slidenum">
              <a:rPr lang="zh-CN" altLang="en-US">
                <a:latin typeface="Times New Roman" panose="02020603050405020304" pitchFamily="18" charset="0"/>
              </a:rPr>
              <a:pPr/>
              <a:t>20</a:t>
            </a:fld>
            <a:endParaRPr lang="en-US" altLang="zh-CN">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p:spPr>
        <p:txBody>
          <a:bodyPr/>
          <a:lstStyle/>
          <a:p>
            <a:r>
              <a:rPr lang="zh-CN" altLang="en-US" dirty="0" smtClean="0">
                <a:ea typeface="宋体" panose="02010600030101010101" pitchFamily="2" charset="-122"/>
              </a:rPr>
              <a:t>操作流程：</a:t>
            </a:r>
            <a:endParaRPr lang="en-US" altLang="zh-CN" dirty="0" smtClean="0">
              <a:ea typeface="宋体" panose="02010600030101010101" pitchFamily="2" charset="-122"/>
            </a:endParaRPr>
          </a:p>
          <a:p>
            <a:endParaRPr lang="en-US" altLang="zh-CN" dirty="0" smtClean="0">
              <a:ea typeface="宋体" panose="02010600030101010101" pitchFamily="2" charset="-122"/>
            </a:endParaRPr>
          </a:p>
          <a:p>
            <a:r>
              <a:rPr lang="en-US" altLang="zh-CN" dirty="0" smtClean="0">
                <a:ea typeface="宋体" panose="02010600030101010101" pitchFamily="2" charset="-122"/>
              </a:rPr>
              <a:t>1</a:t>
            </a:r>
            <a:r>
              <a:rPr lang="zh-CN" altLang="en-US" dirty="0" smtClean="0">
                <a:ea typeface="宋体" panose="02010600030101010101" pitchFamily="2" charset="-122"/>
              </a:rPr>
              <a:t>、程序员把一批作业通过</a:t>
            </a:r>
            <a:r>
              <a:rPr lang="en-US" altLang="zh-CN" dirty="0" smtClean="0">
                <a:ea typeface="宋体" panose="02010600030101010101" pitchFamily="2" charset="-122"/>
              </a:rPr>
              <a:t>1401</a:t>
            </a:r>
            <a:r>
              <a:rPr lang="zh-CN" altLang="en-US" dirty="0" smtClean="0">
                <a:ea typeface="宋体" panose="02010600030101010101" pitchFamily="2" charset="-122"/>
              </a:rPr>
              <a:t>的写卡设备写入磁带（当时主流的存储设备）</a:t>
            </a:r>
            <a:endParaRPr lang="en-US" altLang="zh-CN" dirty="0" smtClean="0">
              <a:ea typeface="宋体" panose="02010600030101010101" pitchFamily="2" charset="-122"/>
            </a:endParaRPr>
          </a:p>
          <a:p>
            <a:r>
              <a:rPr lang="en-US" altLang="zh-CN" dirty="0" smtClean="0">
                <a:ea typeface="宋体" panose="02010600030101010101" pitchFamily="2" charset="-122"/>
              </a:rPr>
              <a:t>2</a:t>
            </a:r>
            <a:r>
              <a:rPr lang="zh-CN" altLang="en-US" dirty="0" smtClean="0">
                <a:ea typeface="宋体" panose="02010600030101010101" pitchFamily="2" charset="-122"/>
              </a:rPr>
              <a:t>、程序员把磁带交给计算机操作员，操作员把磁带装入</a:t>
            </a:r>
            <a:r>
              <a:rPr lang="en-US" altLang="zh-CN" dirty="0" smtClean="0">
                <a:ea typeface="宋体" panose="02010600030101010101" pitchFamily="2" charset="-122"/>
              </a:rPr>
              <a:t>7094</a:t>
            </a:r>
            <a:r>
              <a:rPr lang="zh-CN" altLang="en-US" dirty="0" smtClean="0">
                <a:ea typeface="宋体" panose="02010600030101010101" pitchFamily="2" charset="-122"/>
              </a:rPr>
              <a:t>计算机</a:t>
            </a:r>
            <a:endParaRPr lang="en-US" altLang="zh-CN" dirty="0" smtClean="0">
              <a:ea typeface="宋体" panose="02010600030101010101" pitchFamily="2" charset="-122"/>
            </a:endParaRPr>
          </a:p>
          <a:p>
            <a:r>
              <a:rPr lang="en-US" altLang="zh-CN" dirty="0" smtClean="0">
                <a:ea typeface="宋体" panose="02010600030101010101" pitchFamily="2" charset="-122"/>
              </a:rPr>
              <a:t>3</a:t>
            </a:r>
            <a:r>
              <a:rPr lang="zh-CN" altLang="en-US" dirty="0" smtClean="0">
                <a:ea typeface="宋体" panose="02010600030101010101" pitchFamily="2" charset="-122"/>
              </a:rPr>
              <a:t>、操作员启动计算机开始运行作业，由</a:t>
            </a:r>
            <a:r>
              <a:rPr lang="en-US" altLang="zh-CN" dirty="0" smtClean="0">
                <a:ea typeface="宋体" panose="02010600030101010101" pitchFamily="2" charset="-122"/>
              </a:rPr>
              <a:t>Monitor</a:t>
            </a:r>
            <a:r>
              <a:rPr lang="zh-CN" altLang="en-US" dirty="0" smtClean="0">
                <a:ea typeface="宋体" panose="02010600030101010101" pitchFamily="2" charset="-122"/>
              </a:rPr>
              <a:t>监控作业一个一个运行</a:t>
            </a:r>
            <a:endParaRPr lang="en-US" altLang="zh-CN" dirty="0" smtClean="0">
              <a:ea typeface="宋体" panose="02010600030101010101" pitchFamily="2" charset="-122"/>
            </a:endParaRPr>
          </a:p>
          <a:p>
            <a:r>
              <a:rPr lang="en-US" altLang="zh-CN" dirty="0" smtClean="0">
                <a:ea typeface="宋体" panose="02010600030101010101" pitchFamily="2" charset="-122"/>
              </a:rPr>
              <a:t>4</a:t>
            </a:r>
            <a:r>
              <a:rPr lang="zh-CN" altLang="en-US" dirty="0" smtClean="0">
                <a:ea typeface="宋体" panose="02010600030101010101" pitchFamily="2" charset="-122"/>
              </a:rPr>
              <a:t>、运行结束后，操作员把运行结果写到磁带</a:t>
            </a:r>
            <a:endParaRPr lang="en-US" altLang="zh-CN" dirty="0" smtClean="0">
              <a:ea typeface="宋体" panose="02010600030101010101" pitchFamily="2" charset="-122"/>
            </a:endParaRPr>
          </a:p>
          <a:p>
            <a:r>
              <a:rPr lang="en-US" altLang="zh-CN" dirty="0" smtClean="0">
                <a:ea typeface="宋体" panose="02010600030101010101" pitchFamily="2" charset="-122"/>
              </a:rPr>
              <a:t>5</a:t>
            </a:r>
            <a:r>
              <a:rPr lang="zh-CN" altLang="en-US" dirty="0" smtClean="0">
                <a:ea typeface="宋体" panose="02010600030101010101" pitchFamily="2" charset="-122"/>
              </a:rPr>
              <a:t>、操作员取下磁带交给程序员</a:t>
            </a:r>
            <a:endParaRPr lang="en-US" altLang="zh-CN" dirty="0" smtClean="0">
              <a:ea typeface="宋体" panose="02010600030101010101" pitchFamily="2" charset="-122"/>
            </a:endParaRPr>
          </a:p>
          <a:p>
            <a:r>
              <a:rPr lang="en-US" altLang="zh-CN" dirty="0" smtClean="0">
                <a:ea typeface="宋体" panose="02010600030101010101" pitchFamily="2" charset="-122"/>
              </a:rPr>
              <a:t>6</a:t>
            </a:r>
            <a:r>
              <a:rPr lang="zh-CN" altLang="en-US" dirty="0" smtClean="0">
                <a:ea typeface="宋体" panose="02010600030101010101" pitchFamily="2" charset="-122"/>
              </a:rPr>
              <a:t>、程序员利用</a:t>
            </a:r>
            <a:r>
              <a:rPr lang="en-US" altLang="zh-CN" dirty="0" smtClean="0">
                <a:ea typeface="宋体" panose="02010600030101010101" pitchFamily="2" charset="-122"/>
              </a:rPr>
              <a:t>1401</a:t>
            </a:r>
            <a:r>
              <a:rPr lang="zh-CN" altLang="en-US" dirty="0" smtClean="0">
                <a:ea typeface="宋体" panose="02010600030101010101" pitchFamily="2" charset="-122"/>
              </a:rPr>
              <a:t>打印结果</a:t>
            </a:r>
            <a:endParaRPr lang="en-US" altLang="zh-CN" dirty="0" smtClean="0">
              <a:ea typeface="宋体" panose="02010600030101010101" pitchFamily="2" charset="-122"/>
            </a:endParaRPr>
          </a:p>
          <a:p>
            <a:endParaRPr lang="en-US" altLang="zh-CN" dirty="0" smtClean="0">
              <a:ea typeface="宋体" panose="02010600030101010101" pitchFamily="2" charset="-122"/>
            </a:endParaRPr>
          </a:p>
          <a:p>
            <a:r>
              <a:rPr lang="zh-CN" altLang="en-US" dirty="0" smtClean="0">
                <a:ea typeface="宋体" panose="02010600030101010101" pitchFamily="2" charset="-122"/>
              </a:rPr>
              <a:t>图中有两类设备，分别是小型的数据处理系统</a:t>
            </a:r>
            <a:r>
              <a:rPr lang="en-US" altLang="zh-CN" dirty="0" smtClean="0">
                <a:ea typeface="宋体" panose="02010600030101010101" pitchFamily="2" charset="-122"/>
              </a:rPr>
              <a:t>IBM</a:t>
            </a:r>
            <a:r>
              <a:rPr lang="zh-CN" altLang="en-US" dirty="0" smtClean="0">
                <a:ea typeface="宋体" panose="02010600030101010101" pitchFamily="2" charset="-122"/>
              </a:rPr>
              <a:t> </a:t>
            </a:r>
            <a:r>
              <a:rPr lang="en-US" altLang="zh-CN" dirty="0" smtClean="0">
                <a:ea typeface="宋体" panose="02010600030101010101" pitchFamily="2" charset="-122"/>
              </a:rPr>
              <a:t>1401</a:t>
            </a:r>
            <a:r>
              <a:rPr lang="zh-CN" altLang="en-US" dirty="0" smtClean="0">
                <a:ea typeface="宋体" panose="02010600030101010101" pitchFamily="2" charset="-122"/>
              </a:rPr>
              <a:t>和大型机</a:t>
            </a:r>
            <a:r>
              <a:rPr lang="en-US" altLang="zh-CN" dirty="0" smtClean="0">
                <a:ea typeface="宋体" panose="02010600030101010101" pitchFamily="2" charset="-122"/>
              </a:rPr>
              <a:t>IBM</a:t>
            </a:r>
            <a:r>
              <a:rPr lang="zh-CN" altLang="en-US" dirty="0" smtClean="0">
                <a:ea typeface="宋体" panose="02010600030101010101" pitchFamily="2" charset="-122"/>
              </a:rPr>
              <a:t> </a:t>
            </a:r>
            <a:r>
              <a:rPr lang="en-US" altLang="zh-CN" dirty="0" smtClean="0">
                <a:ea typeface="宋体" panose="02010600030101010101" pitchFamily="2" charset="-122"/>
              </a:rPr>
              <a:t>7094</a:t>
            </a:r>
          </a:p>
          <a:p>
            <a:r>
              <a:rPr lang="zh-CN" altLang="en-US" dirty="0" smtClean="0">
                <a:ea typeface="宋体" panose="02010600030101010101" pitchFamily="2" charset="-122"/>
              </a:rPr>
              <a:t>程序员写的程序是打在纸带上或卡片上的</a:t>
            </a:r>
            <a:endParaRPr lang="en-US" altLang="zh-CN" dirty="0" smtClean="0">
              <a:ea typeface="宋体" panose="02010600030101010101" pitchFamily="2" charset="-122"/>
            </a:endParaRPr>
          </a:p>
          <a:p>
            <a:endParaRPr lang="en-US" altLang="zh-CN" dirty="0" smtClean="0">
              <a:ea typeface="宋体" panose="02010600030101010101" pitchFamily="2" charset="-122"/>
            </a:endParaRPr>
          </a:p>
          <a:p>
            <a:r>
              <a:rPr lang="zh-CN" altLang="en-US" dirty="0" smtClean="0">
                <a:ea typeface="宋体" panose="02010600030101010101" pitchFamily="2" charset="-122"/>
              </a:rPr>
              <a:t>由于计算机可以在</a:t>
            </a:r>
            <a:r>
              <a:rPr lang="en-US" altLang="zh-CN" dirty="0" smtClean="0">
                <a:ea typeface="宋体" panose="02010600030101010101" pitchFamily="2" charset="-122"/>
              </a:rPr>
              <a:t>Monitor</a:t>
            </a:r>
            <a:r>
              <a:rPr lang="zh-CN" altLang="en-US" dirty="0" smtClean="0">
                <a:ea typeface="宋体" panose="02010600030101010101" pitchFamily="2" charset="-122"/>
              </a:rPr>
              <a:t>的监控下自行运行一批程序，省去了人工操作。大大提高了计算机的效率。</a:t>
            </a:r>
            <a:endParaRPr lang="en-US" altLang="zh-CN" dirty="0" smtClean="0">
              <a:ea typeface="宋体" panose="02010600030101010101" pitchFamily="2" charset="-122"/>
            </a:endParaRPr>
          </a:p>
          <a:p>
            <a:r>
              <a:rPr lang="zh-CN" altLang="en-US" dirty="0" smtClean="0">
                <a:ea typeface="宋体" panose="02010600030101010101" pitchFamily="2" charset="-122"/>
              </a:rPr>
              <a:t>比人工操作系统大大提高了性能</a:t>
            </a:r>
            <a:r>
              <a:rPr lang="zh-CN" altLang="zh-CN" dirty="0" smtClean="0">
                <a:ea typeface="宋体" panose="02010600030101010101" pitchFamily="2" charset="-122"/>
              </a:rPr>
              <a:t>，</a:t>
            </a:r>
            <a:r>
              <a:rPr lang="zh-CN" altLang="en-US" dirty="0" smtClean="0">
                <a:ea typeface="宋体" panose="02010600030101010101" pitchFamily="2" charset="-122"/>
              </a:rPr>
              <a:t>但是没有考虑到计算机和</a:t>
            </a:r>
            <a:r>
              <a:rPr lang="en-US" altLang="zh-CN" dirty="0" smtClean="0">
                <a:ea typeface="宋体" panose="02010600030101010101" pitchFamily="2" charset="-122"/>
              </a:rPr>
              <a:t>IO</a:t>
            </a:r>
            <a:r>
              <a:rPr lang="zh-CN" altLang="en-US" dirty="0" smtClean="0">
                <a:ea typeface="宋体" panose="02010600030101010101" pitchFamily="2" charset="-122"/>
              </a:rPr>
              <a:t>设备的并行性，造成了计算机资源的浪费</a:t>
            </a:r>
            <a:endParaRPr lang="en-US" altLang="zh-CN" dirty="0" smtClean="0">
              <a:ea typeface="宋体" panose="02010600030101010101" pitchFamily="2" charset="-122"/>
            </a:endParaRPr>
          </a:p>
        </p:txBody>
      </p:sp>
      <p:sp>
        <p:nvSpPr>
          <p:cNvPr id="38916" name="灯片编号占位符 3"/>
          <p:cNvSpPr>
            <a:spLocks noGrp="1"/>
          </p:cNvSpPr>
          <p:nvPr>
            <p:ph type="sldNum" sz="quarter" idx="5"/>
          </p:nvPr>
        </p:nvSpPr>
        <p:spPr>
          <a:noFill/>
        </p:spPr>
        <p:txBody>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fld id="{92901A6F-BB78-45FF-91FB-C5CD3EED372E}" type="slidenum">
              <a:rPr lang="zh-CN" altLang="en-US">
                <a:latin typeface="Times New Roman" panose="02020603050405020304" pitchFamily="18" charset="0"/>
              </a:rPr>
              <a:pPr/>
              <a:t>21</a:t>
            </a:fld>
            <a:endParaRPr lang="en-US" altLang="zh-CN">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p:spPr>
        <p:txBody>
          <a:bodyPr/>
          <a:lstStyle/>
          <a:p>
            <a:endParaRPr lang="zh-CN" altLang="en-US" dirty="0" smtClean="0">
              <a:ea typeface="宋体" panose="02010600030101010101" pitchFamily="2" charset="-122"/>
            </a:endParaRPr>
          </a:p>
        </p:txBody>
      </p:sp>
      <p:sp>
        <p:nvSpPr>
          <p:cNvPr id="40964" name="灯片编号占位符 3"/>
          <p:cNvSpPr>
            <a:spLocks noGrp="1"/>
          </p:cNvSpPr>
          <p:nvPr>
            <p:ph type="sldNum" sz="quarter" idx="5"/>
          </p:nvPr>
        </p:nvSpPr>
        <p:spPr>
          <a:noFill/>
        </p:spPr>
        <p:txBody>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fld id="{601555BB-063C-42BA-BFA8-B0EECAEFFCBC}" type="slidenum">
              <a:rPr lang="zh-CN" altLang="en-US">
                <a:latin typeface="Times New Roman" panose="02020603050405020304" pitchFamily="18" charset="0"/>
              </a:rPr>
              <a:pPr/>
              <a:t>22</a:t>
            </a:fld>
            <a:endParaRPr lang="en-US" altLang="zh-CN">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pPr>
              <a:defRPr/>
            </a:pPr>
            <a:fld id="{4D6952A6-8551-46E8-A505-C5C8F58C33B9}" type="slidenum">
              <a:rPr lang="zh-CN" altLang="en-US" smtClean="0"/>
              <a:pPr>
                <a:defRPr/>
              </a:pPr>
              <a:t>23</a:t>
            </a:fld>
            <a:endParaRPr lang="en-US" altLang="zh-CN"/>
          </a:p>
        </p:txBody>
      </p:sp>
    </p:spTree>
    <p:extLst>
      <p:ext uri="{BB962C8B-B14F-4D97-AF65-F5344CB8AC3E}">
        <p14:creationId xmlns:p14="http://schemas.microsoft.com/office/powerpoint/2010/main" val="1977524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4D6952A6-8551-46E8-A505-C5C8F58C33B9}" type="slidenum">
              <a:rPr lang="zh-CN" altLang="en-US" smtClean="0"/>
              <a:pPr>
                <a:defRPr/>
              </a:pPr>
              <a:t>6</a:t>
            </a:fld>
            <a:endParaRPr lang="en-US" altLang="zh-CN"/>
          </a:p>
        </p:txBody>
      </p:sp>
    </p:spTree>
    <p:extLst>
      <p:ext uri="{BB962C8B-B14F-4D97-AF65-F5344CB8AC3E}">
        <p14:creationId xmlns:p14="http://schemas.microsoft.com/office/powerpoint/2010/main" val="594599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p:spPr>
        <p:txBody>
          <a:bodyPr/>
          <a:lstStyle/>
          <a:p>
            <a:endParaRPr lang="en-US" altLang="zh-CN" sz="1900" dirty="0" smtClean="0">
              <a:ea typeface="宋体" panose="02010600030101010101" pitchFamily="2" charset="-122"/>
            </a:endParaRPr>
          </a:p>
        </p:txBody>
      </p:sp>
      <p:sp>
        <p:nvSpPr>
          <p:cNvPr id="44036" name="灯片编号占位符 3"/>
          <p:cNvSpPr>
            <a:spLocks noGrp="1"/>
          </p:cNvSpPr>
          <p:nvPr>
            <p:ph type="sldNum" sz="quarter" idx="5"/>
          </p:nvPr>
        </p:nvSpPr>
        <p:spPr>
          <a:noFill/>
        </p:spPr>
        <p:txBody>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fld id="{8862389C-5EA7-4C92-888A-7F907610D601}" type="slidenum">
              <a:rPr lang="zh-CN" altLang="en-US">
                <a:latin typeface="Times New Roman" panose="02020603050405020304" pitchFamily="18" charset="0"/>
              </a:rPr>
              <a:pPr/>
              <a:t>24</a:t>
            </a:fld>
            <a:endParaRPr lang="en-US" altLang="zh-CN">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4D6952A6-8551-46E8-A505-C5C8F58C33B9}" type="slidenum">
              <a:rPr lang="zh-CN" altLang="en-US" smtClean="0"/>
              <a:pPr>
                <a:defRPr/>
              </a:pPr>
              <a:t>25</a:t>
            </a:fld>
            <a:endParaRPr lang="en-US" altLang="zh-CN"/>
          </a:p>
        </p:txBody>
      </p:sp>
    </p:spTree>
    <p:extLst>
      <p:ext uri="{BB962C8B-B14F-4D97-AF65-F5344CB8AC3E}">
        <p14:creationId xmlns:p14="http://schemas.microsoft.com/office/powerpoint/2010/main" val="3622742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mtClean="0"/>
          </a:p>
          <a:p>
            <a:r>
              <a:rPr kumimoji="1" lang="zh-CN" altLang="en-US" smtClean="0"/>
              <a:t>早期并发和并行是严</a:t>
            </a:r>
            <a:r>
              <a:rPr kumimoji="1" lang="zh-CN" altLang="en-US" dirty="0" smtClean="0"/>
              <a:t>格区分的，在近几年来随着多核处理器的普及，这两个概念并不严格区分，本课程教程中很多地方都是一样的</a:t>
            </a:r>
            <a:endParaRPr kumimoji="1" lang="en-US" altLang="zh-CN" dirty="0" smtClean="0"/>
          </a:p>
        </p:txBody>
      </p:sp>
      <p:sp>
        <p:nvSpPr>
          <p:cNvPr id="4" name="幻灯片编号占位符 3"/>
          <p:cNvSpPr>
            <a:spLocks noGrp="1"/>
          </p:cNvSpPr>
          <p:nvPr>
            <p:ph type="sldNum" sz="quarter" idx="10"/>
          </p:nvPr>
        </p:nvSpPr>
        <p:spPr/>
        <p:txBody>
          <a:bodyPr/>
          <a:lstStyle/>
          <a:p>
            <a:pPr>
              <a:defRPr/>
            </a:pPr>
            <a:fld id="{4D6952A6-8551-46E8-A505-C5C8F58C33B9}" type="slidenum">
              <a:rPr lang="zh-CN" altLang="en-US" smtClean="0"/>
              <a:pPr>
                <a:defRPr/>
              </a:pPr>
              <a:t>26</a:t>
            </a:fld>
            <a:endParaRPr lang="en-US" altLang="zh-CN"/>
          </a:p>
        </p:txBody>
      </p:sp>
    </p:spTree>
    <p:extLst>
      <p:ext uri="{BB962C8B-B14F-4D97-AF65-F5344CB8AC3E}">
        <p14:creationId xmlns:p14="http://schemas.microsoft.com/office/powerpoint/2010/main" val="25257140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a:noFill/>
        </p:spPr>
        <p:txBody>
          <a:bodyPr/>
          <a:lstStyle/>
          <a:p>
            <a:endParaRPr lang="zh-CN" altLang="en-US" dirty="0" smtClean="0">
              <a:ea typeface="宋体" panose="02010600030101010101" pitchFamily="2" charset="-122"/>
            </a:endParaRPr>
          </a:p>
        </p:txBody>
      </p:sp>
      <p:sp>
        <p:nvSpPr>
          <p:cNvPr id="47108" name="灯片编号占位符 3"/>
          <p:cNvSpPr>
            <a:spLocks noGrp="1"/>
          </p:cNvSpPr>
          <p:nvPr>
            <p:ph type="sldNum" sz="quarter" idx="5"/>
          </p:nvPr>
        </p:nvSpPr>
        <p:spPr>
          <a:noFill/>
        </p:spPr>
        <p:txBody>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fld id="{4DB377C8-83A0-4524-A54B-45127DCA85A4}" type="slidenum">
              <a:rPr lang="zh-CN" altLang="en-US">
                <a:latin typeface="Times New Roman" panose="02020603050405020304" pitchFamily="18" charset="0"/>
              </a:rPr>
              <a:pPr/>
              <a:t>27</a:t>
            </a:fld>
            <a:endParaRPr lang="en-US" altLang="zh-CN">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a:noFill/>
        </p:spPr>
        <p:txBody>
          <a:bodyPr/>
          <a:lstStyle/>
          <a:p>
            <a:endParaRPr lang="zh-CN" altLang="en-US" dirty="0" smtClean="0">
              <a:ea typeface="宋体" panose="02010600030101010101" pitchFamily="2" charset="-122"/>
            </a:endParaRPr>
          </a:p>
        </p:txBody>
      </p:sp>
      <p:sp>
        <p:nvSpPr>
          <p:cNvPr id="47108" name="灯片编号占位符 3"/>
          <p:cNvSpPr>
            <a:spLocks noGrp="1"/>
          </p:cNvSpPr>
          <p:nvPr>
            <p:ph type="sldNum" sz="quarter" idx="5"/>
          </p:nvPr>
        </p:nvSpPr>
        <p:spPr>
          <a:noFill/>
        </p:spPr>
        <p:txBody>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fld id="{4DB377C8-83A0-4524-A54B-45127DCA85A4}" type="slidenum">
              <a:rPr lang="zh-CN" altLang="en-US">
                <a:latin typeface="Times New Roman" panose="02020603050405020304" pitchFamily="18" charset="0"/>
              </a:rPr>
              <a:pPr/>
              <a:t>28</a:t>
            </a:fld>
            <a:endParaRPr lang="en-US" altLang="zh-CN">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4D6952A6-8551-46E8-A505-C5C8F58C33B9}" type="slidenum">
              <a:rPr lang="zh-CN" altLang="en-US" smtClean="0"/>
              <a:pPr>
                <a:defRPr/>
              </a:pPr>
              <a:t>30</a:t>
            </a:fld>
            <a:endParaRPr lang="en-US" altLang="zh-CN"/>
          </a:p>
        </p:txBody>
      </p:sp>
    </p:spTree>
    <p:extLst>
      <p:ext uri="{BB962C8B-B14F-4D97-AF65-F5344CB8AC3E}">
        <p14:creationId xmlns:p14="http://schemas.microsoft.com/office/powerpoint/2010/main" val="21603438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4D6952A6-8551-46E8-A505-C5C8F58C33B9}" type="slidenum">
              <a:rPr lang="zh-CN" altLang="en-US" smtClean="0"/>
              <a:pPr>
                <a:defRPr/>
              </a:pPr>
              <a:t>31</a:t>
            </a:fld>
            <a:endParaRPr lang="en-US" altLang="zh-CN"/>
          </a:p>
        </p:txBody>
      </p:sp>
    </p:spTree>
    <p:extLst>
      <p:ext uri="{BB962C8B-B14F-4D97-AF65-F5344CB8AC3E}">
        <p14:creationId xmlns:p14="http://schemas.microsoft.com/office/powerpoint/2010/main" val="3442839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p:spPr>
        <p:txBody>
          <a:bodyPr/>
          <a:lstStyle/>
          <a:p>
            <a:endParaRPr lang="zh-CN" altLang="en-US" dirty="0" smtClean="0">
              <a:ea typeface="宋体" panose="02010600030101010101" pitchFamily="2" charset="-122"/>
            </a:endParaRPr>
          </a:p>
        </p:txBody>
      </p:sp>
      <p:sp>
        <p:nvSpPr>
          <p:cNvPr id="50180" name="灯片编号占位符 3"/>
          <p:cNvSpPr>
            <a:spLocks noGrp="1"/>
          </p:cNvSpPr>
          <p:nvPr>
            <p:ph type="sldNum" sz="quarter" idx="5"/>
          </p:nvPr>
        </p:nvSpPr>
        <p:spPr>
          <a:noFill/>
        </p:spPr>
        <p:txBody>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fld id="{1DEEF641-A29D-48A5-BBFE-FB0EF2304EF4}" type="slidenum">
              <a:rPr lang="zh-CN" altLang="en-US">
                <a:latin typeface="Times New Roman" panose="02020603050405020304" pitchFamily="18" charset="0"/>
              </a:rPr>
              <a:pPr/>
              <a:t>32</a:t>
            </a:fld>
            <a:endParaRPr lang="en-US" altLang="zh-CN">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4D6952A6-8551-46E8-A505-C5C8F58C33B9}" type="slidenum">
              <a:rPr lang="zh-CN" altLang="en-US" smtClean="0"/>
              <a:pPr>
                <a:defRPr/>
              </a:pPr>
              <a:t>33</a:t>
            </a:fld>
            <a:endParaRPr lang="en-US" altLang="zh-CN"/>
          </a:p>
        </p:txBody>
      </p:sp>
    </p:spTree>
    <p:extLst>
      <p:ext uri="{BB962C8B-B14F-4D97-AF65-F5344CB8AC3E}">
        <p14:creationId xmlns:p14="http://schemas.microsoft.com/office/powerpoint/2010/main" val="17350954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noFill/>
        </p:spPr>
        <p:txBody>
          <a:bodyPr/>
          <a:lstStyle/>
          <a:p>
            <a:r>
              <a:rPr lang="zh-CN" altLang="en-US" smtClean="0">
                <a:ea typeface="宋体" panose="02010600030101010101" pitchFamily="2" charset="-122"/>
              </a:rPr>
              <a:t>宾夕法尼亚大学，</a:t>
            </a:r>
            <a:r>
              <a:rPr lang="en-US" altLang="zh-CN" smtClean="0">
                <a:ea typeface="宋体" panose="02010600030101010101" pitchFamily="2" charset="-122"/>
              </a:rPr>
              <a:t>ENIAC</a:t>
            </a:r>
            <a:endParaRPr lang="zh-CN" altLang="en-US" smtClean="0">
              <a:ea typeface="宋体" panose="02010600030101010101" pitchFamily="2" charset="-122"/>
            </a:endParaRPr>
          </a:p>
        </p:txBody>
      </p:sp>
      <p:sp>
        <p:nvSpPr>
          <p:cNvPr id="27652" name="灯片编号占位符 3"/>
          <p:cNvSpPr>
            <a:spLocks noGrp="1"/>
          </p:cNvSpPr>
          <p:nvPr>
            <p:ph type="sldNum" sz="quarter" idx="5"/>
          </p:nvPr>
        </p:nvSpPr>
        <p:spPr>
          <a:noFill/>
        </p:spPr>
        <p:txBody>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fld id="{0069BB13-0477-4330-A2EF-177A91E579F1}" type="slidenum">
              <a:rPr lang="zh-CN" altLang="en-US">
                <a:latin typeface="Times New Roman" panose="02020603050405020304" pitchFamily="18" charset="0"/>
              </a:rPr>
              <a:pPr/>
              <a:t>35</a:t>
            </a:fld>
            <a:endParaRPr lang="en-US" altLang="zh-CN">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6952A6-8551-46E8-A505-C5C8F58C33B9}" type="slidenum">
              <a:rPr lang="zh-CN" altLang="en-US" smtClean="0"/>
              <a:pPr>
                <a:defRPr/>
              </a:pPr>
              <a:t>7</a:t>
            </a:fld>
            <a:endParaRPr lang="en-US" altLang="zh-CN"/>
          </a:p>
        </p:txBody>
      </p:sp>
    </p:spTree>
    <p:extLst>
      <p:ext uri="{BB962C8B-B14F-4D97-AF65-F5344CB8AC3E}">
        <p14:creationId xmlns:p14="http://schemas.microsoft.com/office/powerpoint/2010/main" val="41439310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pPr>
              <a:defRPr/>
            </a:pPr>
            <a:fld id="{4D6952A6-8551-46E8-A505-C5C8F58C33B9}" type="slidenum">
              <a:rPr lang="zh-CN" altLang="en-US" smtClean="0"/>
              <a:pPr>
                <a:defRPr/>
              </a:pPr>
              <a:t>36</a:t>
            </a:fld>
            <a:endParaRPr lang="en-US" altLang="zh-CN"/>
          </a:p>
        </p:txBody>
      </p:sp>
    </p:spTree>
    <p:extLst>
      <p:ext uri="{BB962C8B-B14F-4D97-AF65-F5344CB8AC3E}">
        <p14:creationId xmlns:p14="http://schemas.microsoft.com/office/powerpoint/2010/main" val="40257350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4D6952A6-8551-46E8-A505-C5C8F58C33B9}" type="slidenum">
              <a:rPr lang="zh-CN" altLang="en-US" smtClean="0"/>
              <a:pPr>
                <a:defRPr/>
              </a:pPr>
              <a:t>37</a:t>
            </a:fld>
            <a:endParaRPr lang="en-US" altLang="zh-CN"/>
          </a:p>
        </p:txBody>
      </p:sp>
    </p:spTree>
    <p:extLst>
      <p:ext uri="{BB962C8B-B14F-4D97-AF65-F5344CB8AC3E}">
        <p14:creationId xmlns:p14="http://schemas.microsoft.com/office/powerpoint/2010/main" val="568396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4D6952A6-8551-46E8-A505-C5C8F58C33B9}" type="slidenum">
              <a:rPr lang="zh-CN" altLang="en-US" smtClean="0"/>
              <a:pPr>
                <a:defRPr/>
              </a:pPr>
              <a:t>38</a:t>
            </a:fld>
            <a:endParaRPr lang="en-US" altLang="zh-CN"/>
          </a:p>
        </p:txBody>
      </p:sp>
    </p:spTree>
    <p:extLst>
      <p:ext uri="{BB962C8B-B14F-4D97-AF65-F5344CB8AC3E}">
        <p14:creationId xmlns:p14="http://schemas.microsoft.com/office/powerpoint/2010/main" val="39035787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4D6952A6-8551-46E8-A505-C5C8F58C33B9}" type="slidenum">
              <a:rPr lang="zh-CN" altLang="en-US" smtClean="0"/>
              <a:pPr>
                <a:defRPr/>
              </a:pPr>
              <a:t>39</a:t>
            </a:fld>
            <a:endParaRPr lang="en-US" altLang="zh-CN"/>
          </a:p>
        </p:txBody>
      </p:sp>
    </p:spTree>
    <p:extLst>
      <p:ext uri="{BB962C8B-B14F-4D97-AF65-F5344CB8AC3E}">
        <p14:creationId xmlns:p14="http://schemas.microsoft.com/office/powerpoint/2010/main" val="31392097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smtClean="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4D6952A6-8551-46E8-A505-C5C8F58C33B9}" type="slidenum">
              <a:rPr lang="zh-CN" altLang="en-US" smtClean="0"/>
              <a:pPr>
                <a:defRPr/>
              </a:pPr>
              <a:t>40</a:t>
            </a:fld>
            <a:endParaRPr lang="en-US" altLang="zh-CN"/>
          </a:p>
        </p:txBody>
      </p:sp>
    </p:spTree>
    <p:extLst>
      <p:ext uri="{BB962C8B-B14F-4D97-AF65-F5344CB8AC3E}">
        <p14:creationId xmlns:p14="http://schemas.microsoft.com/office/powerpoint/2010/main" val="14911335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4D6952A6-8551-46E8-A505-C5C8F58C33B9}" type="slidenum">
              <a:rPr lang="zh-CN" altLang="en-US" smtClean="0"/>
              <a:pPr>
                <a:defRPr/>
              </a:pPr>
              <a:t>41</a:t>
            </a:fld>
            <a:endParaRPr lang="en-US" altLang="zh-CN"/>
          </a:p>
        </p:txBody>
      </p:sp>
    </p:spTree>
    <p:extLst>
      <p:ext uri="{BB962C8B-B14F-4D97-AF65-F5344CB8AC3E}">
        <p14:creationId xmlns:p14="http://schemas.microsoft.com/office/powerpoint/2010/main" val="36148960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4D6952A6-8551-46E8-A505-C5C8F58C33B9}" type="slidenum">
              <a:rPr lang="zh-CN" altLang="en-US" smtClean="0"/>
              <a:pPr>
                <a:defRPr/>
              </a:pPr>
              <a:t>42</a:t>
            </a:fld>
            <a:endParaRPr lang="en-US" altLang="zh-CN"/>
          </a:p>
        </p:txBody>
      </p:sp>
    </p:spTree>
    <p:extLst>
      <p:ext uri="{BB962C8B-B14F-4D97-AF65-F5344CB8AC3E}">
        <p14:creationId xmlns:p14="http://schemas.microsoft.com/office/powerpoint/2010/main" val="409241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4D6952A6-8551-46E8-A505-C5C8F58C33B9}" type="slidenum">
              <a:rPr lang="zh-CN" altLang="en-US" smtClean="0"/>
              <a:pPr>
                <a:defRPr/>
              </a:pPr>
              <a:t>43</a:t>
            </a:fld>
            <a:endParaRPr lang="en-US" altLang="zh-CN"/>
          </a:p>
        </p:txBody>
      </p:sp>
    </p:spTree>
    <p:extLst>
      <p:ext uri="{BB962C8B-B14F-4D97-AF65-F5344CB8AC3E}">
        <p14:creationId xmlns:p14="http://schemas.microsoft.com/office/powerpoint/2010/main" val="2470316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4D6952A6-8551-46E8-A505-C5C8F58C33B9}" type="slidenum">
              <a:rPr lang="zh-CN" altLang="en-US" smtClean="0"/>
              <a:pPr>
                <a:defRPr/>
              </a:pPr>
              <a:t>44</a:t>
            </a:fld>
            <a:endParaRPr lang="en-US" altLang="zh-CN"/>
          </a:p>
        </p:txBody>
      </p:sp>
    </p:spTree>
    <p:extLst>
      <p:ext uri="{BB962C8B-B14F-4D97-AF65-F5344CB8AC3E}">
        <p14:creationId xmlns:p14="http://schemas.microsoft.com/office/powerpoint/2010/main" val="28134094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dirty="0" smtClean="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4D6952A6-8551-46E8-A505-C5C8F58C33B9}" type="slidenum">
              <a:rPr lang="zh-CN" altLang="en-US" smtClean="0"/>
              <a:pPr>
                <a:defRPr/>
              </a:pPr>
              <a:t>45</a:t>
            </a:fld>
            <a:endParaRPr lang="en-US" altLang="zh-CN"/>
          </a:p>
        </p:txBody>
      </p:sp>
    </p:spTree>
    <p:extLst>
      <p:ext uri="{BB962C8B-B14F-4D97-AF65-F5344CB8AC3E}">
        <p14:creationId xmlns:p14="http://schemas.microsoft.com/office/powerpoint/2010/main" val="354114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6952A6-8551-46E8-A505-C5C8F58C33B9}" type="slidenum">
              <a:rPr lang="zh-CN" altLang="en-US" smtClean="0"/>
              <a:pPr>
                <a:defRPr/>
              </a:pPr>
              <a:t>8</a:t>
            </a:fld>
            <a:endParaRPr lang="en-US" altLang="zh-CN"/>
          </a:p>
        </p:txBody>
      </p:sp>
    </p:spTree>
    <p:extLst>
      <p:ext uri="{BB962C8B-B14F-4D97-AF65-F5344CB8AC3E}">
        <p14:creationId xmlns:p14="http://schemas.microsoft.com/office/powerpoint/2010/main" val="42082224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4D6952A6-8551-46E8-A505-C5C8F58C33B9}" type="slidenum">
              <a:rPr lang="zh-CN" altLang="en-US" smtClean="0"/>
              <a:pPr>
                <a:defRPr/>
              </a:pPr>
              <a:t>46</a:t>
            </a:fld>
            <a:endParaRPr lang="en-US" altLang="zh-CN"/>
          </a:p>
        </p:txBody>
      </p:sp>
    </p:spTree>
    <p:extLst>
      <p:ext uri="{BB962C8B-B14F-4D97-AF65-F5344CB8AC3E}">
        <p14:creationId xmlns:p14="http://schemas.microsoft.com/office/powerpoint/2010/main" val="23129104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集</a:t>
            </a:r>
            <a:r>
              <a:rPr kumimoji="1" lang="zh-CN" altLang="en-US" dirty="0" smtClean="0"/>
              <a:t>群系统的编程不同于一般</a:t>
            </a:r>
            <a:r>
              <a:rPr kumimoji="1" lang="en-US" altLang="zh-CN" dirty="0" smtClean="0"/>
              <a:t>PC</a:t>
            </a:r>
            <a:r>
              <a:rPr kumimoji="1" lang="zh-CN" altLang="en-US" dirty="0" smtClean="0"/>
              <a:t>系统编程，需要用到并行编程技术</a:t>
            </a:r>
            <a:endParaRPr kumimoji="1" lang="zh-CN" altLang="en-US" dirty="0"/>
          </a:p>
        </p:txBody>
      </p:sp>
      <p:sp>
        <p:nvSpPr>
          <p:cNvPr id="4" name="幻灯片编号占位符 3"/>
          <p:cNvSpPr>
            <a:spLocks noGrp="1"/>
          </p:cNvSpPr>
          <p:nvPr>
            <p:ph type="sldNum" sz="quarter" idx="10"/>
          </p:nvPr>
        </p:nvSpPr>
        <p:spPr/>
        <p:txBody>
          <a:bodyPr/>
          <a:lstStyle/>
          <a:p>
            <a:pPr>
              <a:defRPr/>
            </a:pPr>
            <a:fld id="{4D6952A6-8551-46E8-A505-C5C8F58C33B9}" type="slidenum">
              <a:rPr lang="zh-CN" altLang="en-US" smtClean="0"/>
              <a:pPr>
                <a:defRPr/>
              </a:pPr>
              <a:t>47</a:t>
            </a:fld>
            <a:endParaRPr lang="en-US" altLang="zh-CN"/>
          </a:p>
        </p:txBody>
      </p:sp>
    </p:spTree>
    <p:extLst>
      <p:ext uri="{BB962C8B-B14F-4D97-AF65-F5344CB8AC3E}">
        <p14:creationId xmlns:p14="http://schemas.microsoft.com/office/powerpoint/2010/main" val="3684168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4D6952A6-8551-46E8-A505-C5C8F58C33B9}" type="slidenum">
              <a:rPr lang="zh-CN" altLang="en-US" smtClean="0"/>
              <a:pPr>
                <a:defRPr/>
              </a:pPr>
              <a:t>48</a:t>
            </a:fld>
            <a:endParaRPr lang="en-US" altLang="zh-CN"/>
          </a:p>
        </p:txBody>
      </p:sp>
    </p:spTree>
    <p:extLst>
      <p:ext uri="{BB962C8B-B14F-4D97-AF65-F5344CB8AC3E}">
        <p14:creationId xmlns:p14="http://schemas.microsoft.com/office/powerpoint/2010/main" val="2499812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从系统角度来看</a:t>
            </a:r>
            <a:r>
              <a:rPr lang="en-US" altLang="zh-CN" dirty="0" smtClean="0"/>
              <a:t>OS</a:t>
            </a:r>
          </a:p>
          <a:p>
            <a:endParaRPr lang="zh-CN" altLang="en-US" dirty="0"/>
          </a:p>
        </p:txBody>
      </p:sp>
      <p:sp>
        <p:nvSpPr>
          <p:cNvPr id="4" name="灯片编号占位符 3"/>
          <p:cNvSpPr>
            <a:spLocks noGrp="1"/>
          </p:cNvSpPr>
          <p:nvPr>
            <p:ph type="sldNum" sz="quarter" idx="10"/>
          </p:nvPr>
        </p:nvSpPr>
        <p:spPr/>
        <p:txBody>
          <a:bodyPr/>
          <a:lstStyle/>
          <a:p>
            <a:pPr>
              <a:defRPr/>
            </a:pPr>
            <a:fld id="{4D6952A6-8551-46E8-A505-C5C8F58C33B9}" type="slidenum">
              <a:rPr lang="zh-CN" altLang="en-US" smtClean="0"/>
              <a:pPr>
                <a:defRPr/>
              </a:pPr>
              <a:t>9</a:t>
            </a:fld>
            <a:endParaRPr lang="en-US" altLang="zh-CN"/>
          </a:p>
        </p:txBody>
      </p:sp>
    </p:spTree>
    <p:extLst>
      <p:ext uri="{BB962C8B-B14F-4D97-AF65-F5344CB8AC3E}">
        <p14:creationId xmlns:p14="http://schemas.microsoft.com/office/powerpoint/2010/main" val="3538523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那么，到底什么是操作系统</a:t>
            </a:r>
            <a:endParaRPr lang="en-US" altLang="zh-CN" dirty="0" smtClean="0"/>
          </a:p>
          <a:p>
            <a:endParaRPr lang="en-US" altLang="zh-CN" dirty="0" smtClean="0"/>
          </a:p>
          <a:p>
            <a:r>
              <a:rPr lang="zh-CN" altLang="en-US" dirty="0" smtClean="0"/>
              <a:t>实际上，到目前为止，我们还很难给出一个确切的范围，因为要界定什么是操作系统，什么不是，很困难</a:t>
            </a:r>
            <a:endParaRPr lang="en-US" altLang="zh-CN" dirty="0" smtClean="0"/>
          </a:p>
          <a:p>
            <a:endParaRPr lang="en-US" altLang="zh-CN" dirty="0" smtClean="0"/>
          </a:p>
          <a:p>
            <a:r>
              <a:rPr lang="zh-CN" altLang="en-US" dirty="0" smtClean="0"/>
              <a:t>有两种极端的观点</a:t>
            </a:r>
            <a:endParaRPr lang="en-US" altLang="zh-CN" dirty="0" smtClean="0"/>
          </a:p>
          <a:p>
            <a:r>
              <a:rPr lang="zh-CN" altLang="en-US" dirty="0" smtClean="0"/>
              <a:t>第一种观点，操作系统产商认为，“当你。。。。。”</a:t>
            </a:r>
            <a:endParaRPr lang="en-US" altLang="zh-CN" dirty="0" smtClean="0"/>
          </a:p>
          <a:p>
            <a:r>
              <a:rPr lang="zh-CN" altLang="en-US" dirty="0" smtClean="0"/>
              <a:t>例如，</a:t>
            </a:r>
            <a:r>
              <a:rPr lang="en-US" altLang="zh-CN" dirty="0" smtClean="0"/>
              <a:t>Windows</a:t>
            </a:r>
            <a:r>
              <a:rPr lang="zh-CN" altLang="en-US" dirty="0" smtClean="0"/>
              <a:t>的光盘中的所有内容</a:t>
            </a:r>
            <a:endParaRPr lang="en-US" altLang="zh-CN" dirty="0" smtClean="0"/>
          </a:p>
          <a:p>
            <a:r>
              <a:rPr lang="zh-CN" altLang="en-US" dirty="0" smtClean="0"/>
              <a:t>显然，这种观点把</a:t>
            </a:r>
            <a:r>
              <a:rPr lang="en-US" altLang="zh-CN" dirty="0" smtClean="0"/>
              <a:t>OS</a:t>
            </a:r>
            <a:r>
              <a:rPr lang="zh-CN" altLang="en-US" dirty="0" smtClean="0"/>
              <a:t>极大化了，目的是垄断某些应用领域的软件，使得商业价值最大化</a:t>
            </a:r>
            <a:endParaRPr lang="en-US" altLang="zh-CN" dirty="0" smtClean="0"/>
          </a:p>
          <a:p>
            <a:endParaRPr lang="en-US" altLang="zh-CN" dirty="0" smtClean="0"/>
          </a:p>
          <a:p>
            <a:r>
              <a:rPr lang="zh-CN" altLang="en-US" dirty="0" smtClean="0"/>
              <a:t>一个典型例子是，</a:t>
            </a:r>
            <a:r>
              <a:rPr lang="en-US" altLang="zh-CN" dirty="0" smtClean="0"/>
              <a:t>1998</a:t>
            </a:r>
            <a:r>
              <a:rPr lang="zh-CN" altLang="en-US" dirty="0" smtClean="0"/>
              <a:t>年的微软欧盟反垄断纠纷，欧盟认为微软在</a:t>
            </a:r>
            <a:r>
              <a:rPr lang="en-US" altLang="zh-CN" dirty="0" smtClean="0"/>
              <a:t>Windows</a:t>
            </a:r>
            <a:r>
              <a:rPr lang="zh-CN" altLang="en-US" dirty="0" smtClean="0"/>
              <a:t>中内置</a:t>
            </a:r>
            <a:r>
              <a:rPr lang="en-US" altLang="zh-CN" dirty="0" smtClean="0"/>
              <a:t>IE</a:t>
            </a:r>
            <a:r>
              <a:rPr lang="zh-CN" altLang="en-US" dirty="0" smtClean="0"/>
              <a:t>浏览器，涉及垄断</a:t>
            </a:r>
            <a:endParaRPr lang="en-US" altLang="zh-CN" dirty="0" smtClean="0"/>
          </a:p>
          <a:p>
            <a:r>
              <a:rPr lang="zh-CN" altLang="en-US" dirty="0" smtClean="0"/>
              <a:t>最后微软为了和解，付出了</a:t>
            </a:r>
            <a:r>
              <a:rPr lang="en-US" altLang="zh-CN" dirty="0" smtClean="0"/>
              <a:t>16.8</a:t>
            </a:r>
            <a:r>
              <a:rPr lang="zh-CN" altLang="en-US" dirty="0" smtClean="0"/>
              <a:t>亿欧元的罚金</a:t>
            </a:r>
            <a:endParaRPr lang="en-US" altLang="zh-CN" dirty="0" smtClean="0"/>
          </a:p>
          <a:p>
            <a:endParaRPr lang="en-US" altLang="zh-CN" dirty="0" smtClean="0"/>
          </a:p>
          <a:p>
            <a:r>
              <a:rPr lang="zh-CN" altLang="en-US" dirty="0" smtClean="0"/>
              <a:t>另外一种是极小化观点，认为只有在内核</a:t>
            </a:r>
            <a:r>
              <a:rPr lang="en-US" altLang="zh-CN" dirty="0" smtClean="0"/>
              <a:t>Kernel</a:t>
            </a:r>
            <a:r>
              <a:rPr lang="zh-CN" altLang="en-US" dirty="0" smtClean="0"/>
              <a:t>才是操作系统，内核是一直。。。。。。如果内核不运行则计算机无法运行</a:t>
            </a:r>
            <a:endParaRPr lang="en-US" altLang="zh-CN" dirty="0" smtClean="0"/>
          </a:p>
          <a:p>
            <a:r>
              <a:rPr lang="zh-CN" altLang="en-US" dirty="0" smtClean="0"/>
              <a:t>这种观点通常为多数人所接受，但是</a:t>
            </a:r>
            <a:r>
              <a:rPr lang="en-US" altLang="zh-CN" dirty="0" smtClean="0"/>
              <a:t>OS</a:t>
            </a:r>
            <a:r>
              <a:rPr lang="zh-CN" altLang="en-US" dirty="0" smtClean="0"/>
              <a:t>仅仅有内核是不够的</a:t>
            </a:r>
            <a:endParaRPr lang="en-US" altLang="zh-CN" dirty="0" smtClean="0"/>
          </a:p>
          <a:p>
            <a:endParaRPr lang="en-US" altLang="zh-CN" dirty="0" smtClean="0"/>
          </a:p>
          <a:p>
            <a:r>
              <a:rPr lang="zh-CN" altLang="en-US" dirty="0" smtClean="0"/>
              <a:t>如，在现代操作系统中，网络系统、文件系统在需要时才运行，因此不属于内核，但是没有人会认为这些不属于操作系统。</a:t>
            </a:r>
            <a:endParaRPr lang="en-US" altLang="zh-CN" dirty="0" smtClean="0"/>
          </a:p>
        </p:txBody>
      </p:sp>
      <p:sp>
        <p:nvSpPr>
          <p:cNvPr id="4" name="灯片编号占位符 3"/>
          <p:cNvSpPr>
            <a:spLocks noGrp="1"/>
          </p:cNvSpPr>
          <p:nvPr>
            <p:ph type="sldNum" sz="quarter" idx="10"/>
          </p:nvPr>
        </p:nvSpPr>
        <p:spPr/>
        <p:txBody>
          <a:bodyPr/>
          <a:lstStyle/>
          <a:p>
            <a:pPr>
              <a:defRPr/>
            </a:pPr>
            <a:fld id="{4D6952A6-8551-46E8-A505-C5C8F58C33B9}" type="slidenum">
              <a:rPr lang="zh-CN" altLang="en-US" smtClean="0"/>
              <a:pPr>
                <a:defRPr/>
              </a:pPr>
              <a:t>10</a:t>
            </a:fld>
            <a:endParaRPr lang="en-US" altLang="zh-CN"/>
          </a:p>
        </p:txBody>
      </p:sp>
    </p:spTree>
    <p:extLst>
      <p:ext uri="{BB962C8B-B14F-4D97-AF65-F5344CB8AC3E}">
        <p14:creationId xmlns:p14="http://schemas.microsoft.com/office/powerpoint/2010/main" val="2109620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6952A6-8551-46E8-A505-C5C8F58C33B9}" type="slidenum">
              <a:rPr lang="zh-CN" altLang="en-US" smtClean="0"/>
              <a:pPr>
                <a:defRPr/>
              </a:pPr>
              <a:t>11</a:t>
            </a:fld>
            <a:endParaRPr lang="en-US" altLang="zh-CN"/>
          </a:p>
        </p:txBody>
      </p:sp>
    </p:spTree>
    <p:extLst>
      <p:ext uri="{BB962C8B-B14F-4D97-AF65-F5344CB8AC3E}">
        <p14:creationId xmlns:p14="http://schemas.microsoft.com/office/powerpoint/2010/main" val="2041538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6952A6-8551-46E8-A505-C5C8F58C33B9}" type="slidenum">
              <a:rPr lang="zh-CN" altLang="en-US" smtClean="0"/>
              <a:pPr>
                <a:defRPr/>
              </a:pPr>
              <a:t>12</a:t>
            </a:fld>
            <a:endParaRPr lang="en-US" altLang="zh-CN"/>
          </a:p>
        </p:txBody>
      </p:sp>
    </p:spTree>
    <p:extLst>
      <p:ext uri="{BB962C8B-B14F-4D97-AF65-F5344CB8AC3E}">
        <p14:creationId xmlns:p14="http://schemas.microsoft.com/office/powerpoint/2010/main" val="3603844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a:t>
            </a:r>
            <a:r>
              <a:rPr lang="en-US" altLang="zh-CN" dirty="0" smtClean="0"/>
              <a:t>CPU</a:t>
            </a:r>
            <a:r>
              <a:rPr lang="zh-CN" altLang="en-US" dirty="0" smtClean="0"/>
              <a:t>发出</a:t>
            </a:r>
            <a:r>
              <a:rPr lang="en-US" altLang="zh-CN" dirty="0" smtClean="0"/>
              <a:t>I/O</a:t>
            </a:r>
            <a:r>
              <a:rPr lang="zh-CN" altLang="en-US" dirty="0" smtClean="0"/>
              <a:t>指令，通过总线传输到磁盘控制器</a:t>
            </a:r>
            <a:endParaRPr lang="en-US" altLang="zh-CN" dirty="0" smtClean="0"/>
          </a:p>
          <a:p>
            <a:r>
              <a:rPr lang="en-US" altLang="zh-CN" dirty="0" smtClean="0"/>
              <a:t>2</a:t>
            </a:r>
            <a:r>
              <a:rPr lang="zh-CN" altLang="en-US" dirty="0" smtClean="0"/>
              <a:t>、</a:t>
            </a:r>
            <a:r>
              <a:rPr lang="en-US" altLang="zh-CN" dirty="0" smtClean="0"/>
              <a:t>CPU</a:t>
            </a:r>
            <a:r>
              <a:rPr lang="zh-CN" altLang="en-US" dirty="0" smtClean="0"/>
              <a:t>可以执行其他进程指令，而磁盘控制器在收到指导后控制磁盘执行命令</a:t>
            </a:r>
            <a:endParaRPr lang="en-US" altLang="zh-CN" dirty="0" smtClean="0"/>
          </a:p>
          <a:p>
            <a:r>
              <a:rPr lang="en-US" altLang="zh-CN" dirty="0" smtClean="0"/>
              <a:t>3</a:t>
            </a:r>
            <a:r>
              <a:rPr lang="zh-CN" altLang="en-US" dirty="0" smtClean="0"/>
              <a:t>、磁盘把要读的数据，传输到控制器的本地缓冲区</a:t>
            </a:r>
            <a:endParaRPr lang="en-US" altLang="zh-CN" dirty="0" smtClean="0"/>
          </a:p>
          <a:p>
            <a:r>
              <a:rPr lang="en-US" altLang="zh-CN" dirty="0" smtClean="0"/>
              <a:t>4</a:t>
            </a:r>
            <a:r>
              <a:rPr lang="zh-CN" altLang="en-US" dirty="0" smtClean="0"/>
              <a:t>、磁盘控制器触发一个中断，通知</a:t>
            </a:r>
            <a:r>
              <a:rPr lang="en-US" altLang="zh-CN" dirty="0" smtClean="0"/>
              <a:t>CPU</a:t>
            </a:r>
            <a:r>
              <a:rPr lang="zh-CN" altLang="en-US" dirty="0" smtClean="0"/>
              <a:t>数据已经读取完毕</a:t>
            </a:r>
            <a:endParaRPr lang="en-US" altLang="zh-CN" dirty="0" smtClean="0"/>
          </a:p>
          <a:p>
            <a:r>
              <a:rPr lang="en-US" altLang="zh-CN" dirty="0" smtClean="0"/>
              <a:t>5</a:t>
            </a:r>
            <a:r>
              <a:rPr lang="zh-CN" altLang="en-US" dirty="0" smtClean="0"/>
              <a:t>、</a:t>
            </a:r>
            <a:r>
              <a:rPr lang="en-US" altLang="zh-CN" dirty="0" smtClean="0"/>
              <a:t>CPU</a:t>
            </a:r>
            <a:r>
              <a:rPr lang="zh-CN" altLang="en-US" dirty="0" smtClean="0"/>
              <a:t>相应这个中断，并且把磁盘缓冲区中的数据读入内存完成读磁盘操作</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pPr>
              <a:defRPr/>
            </a:pPr>
            <a:fld id="{4D6952A6-8551-46E8-A505-C5C8F58C33B9}" type="slidenum">
              <a:rPr lang="zh-CN" altLang="en-US" smtClean="0"/>
              <a:pPr>
                <a:defRPr/>
              </a:pPr>
              <a:t>13</a:t>
            </a:fld>
            <a:endParaRPr lang="en-US" altLang="zh-CN"/>
          </a:p>
        </p:txBody>
      </p:sp>
    </p:spTree>
    <p:extLst>
      <p:ext uri="{BB962C8B-B14F-4D97-AF65-F5344CB8AC3E}">
        <p14:creationId xmlns:p14="http://schemas.microsoft.com/office/powerpoint/2010/main" val="718213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pic>
        <p:nvPicPr>
          <p:cNvPr id="4" name="Picture 9" descr="Slide_iconblue_p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12" descr="BD21332_"/>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Rectangle 3"/>
          <p:cNvSpPr>
            <a:spLocks noGrp="1" noChangeArrowheads="1"/>
          </p:cNvSpPr>
          <p:nvPr>
            <p:ph type="ctrTitle"/>
          </p:nvPr>
        </p:nvSpPr>
        <p:spPr>
          <a:xfrm>
            <a:off x="685800" y="2286000"/>
            <a:ext cx="7772400" cy="1143000"/>
          </a:xfrm>
        </p:spPr>
        <p:txBody>
          <a:bodyPr/>
          <a:lstStyle>
            <a:lvl1pPr>
              <a:defRPr/>
            </a:lvl1pPr>
          </a:lstStyle>
          <a:p>
            <a:pPr lvl="0"/>
            <a:r>
              <a:rPr lang="en-US" altLang="zh-CN" noProof="0" smtClean="0"/>
              <a:t>Click to edit Master title style</a:t>
            </a:r>
          </a:p>
        </p:txBody>
      </p:sp>
      <p:sp>
        <p:nvSpPr>
          <p:cNvPr id="48132"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pPr lvl="0"/>
            <a:r>
              <a:rPr lang="en-US" altLang="zh-CN" noProof="0" smtClean="0"/>
              <a:t>Click to edit Master subtitle style</a:t>
            </a:r>
          </a:p>
        </p:txBody>
      </p:sp>
      <p:sp>
        <p:nvSpPr>
          <p:cNvPr id="6" name="Rectangle 5"/>
          <p:cNvSpPr>
            <a:spLocks noGrp="1" noChangeArrowheads="1"/>
          </p:cNvSpPr>
          <p:nvPr>
            <p:ph type="dt" sz="half" idx="10"/>
          </p:nvPr>
        </p:nvSpPr>
        <p:spPr bwMode="auto">
          <a:xfrm>
            <a:off x="685800" y="6248400"/>
            <a:ext cx="1905000" cy="457200"/>
          </a:xfrm>
          <a:prstGeom prst="rect">
            <a:avLst/>
          </a:prstGeom>
          <a:extLst/>
        </p:spPr>
        <p:txBody>
          <a:bodyPr vert="horz" wrap="square" lIns="91440" tIns="45720" rIns="91440" bIns="45720" numCol="1" anchor="t" anchorCtr="0" compatLnSpc="1">
            <a:prstTxWarp prst="textNoShape">
              <a:avLst/>
            </a:prstTxWarp>
          </a:bodyPr>
          <a:lstStyle>
            <a:lvl1pPr>
              <a:spcBef>
                <a:spcPct val="50000"/>
              </a:spcBef>
              <a:defRPr sz="1400">
                <a:solidFill>
                  <a:srgbClr val="578963"/>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6"/>
          <p:cNvSpPr>
            <a:spLocks noGrp="1" noChangeArrowheads="1"/>
          </p:cNvSpPr>
          <p:nvPr>
            <p:ph type="ftr" sz="quarter" idx="11"/>
          </p:nvPr>
        </p:nvSpPr>
        <p:spPr bwMode="auto">
          <a:xfrm>
            <a:off x="3124200" y="6248400"/>
            <a:ext cx="2895600" cy="457200"/>
          </a:xfrm>
          <a:prstGeom prst="rect">
            <a:avLst/>
          </a:prstGeom>
          <a:extLst/>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latin typeface="Times New Roman" panose="02020603050405020304" pitchFamily="18" charset="0"/>
                <a:ea typeface="宋体" panose="02010600030101010101" pitchFamily="2" charset="-122"/>
              </a:defRPr>
            </a:lvl1pPr>
          </a:lstStyle>
          <a:p>
            <a:pPr>
              <a:defRPr/>
            </a:pPr>
            <a:endParaRPr lang="en-US" altLang="zh-CN"/>
          </a:p>
        </p:txBody>
      </p:sp>
    </p:spTree>
    <p:extLst>
      <p:ext uri="{BB962C8B-B14F-4D97-AF65-F5344CB8AC3E}">
        <p14:creationId xmlns:p14="http://schemas.microsoft.com/office/powerpoint/2010/main" val="218867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39021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01551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03485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340916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27088" y="1282700"/>
            <a:ext cx="3598862" cy="448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8350" y="1282700"/>
            <a:ext cx="3600450" cy="448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74639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7982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677445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9392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3052128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33294354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7" name="Text Box 3"/>
          <p:cNvSpPr txBox="1">
            <a:spLocks noChangeArrowheads="1"/>
          </p:cNvSpPr>
          <p:nvPr/>
        </p:nvSpPr>
        <p:spPr bwMode="auto">
          <a:xfrm>
            <a:off x="4267200" y="6613525"/>
            <a:ext cx="444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Helvetica" panose="020B0604020202020204" pitchFamily="34" charset="0"/>
                <a:ea typeface="宋体" panose="02010600030101010101" pitchFamily="2" charset="-122"/>
              </a:defRPr>
            </a:lvl1pPr>
            <a:lvl2pPr marL="742950" indent="-285750">
              <a:defRPr kumimoji="1" sz="2400">
                <a:solidFill>
                  <a:schemeClr val="tx1"/>
                </a:solidFill>
                <a:latin typeface="Helvetica" panose="020B0604020202020204" pitchFamily="34" charset="0"/>
                <a:ea typeface="宋体" panose="02010600030101010101" pitchFamily="2" charset="-122"/>
              </a:defRPr>
            </a:lvl2pPr>
            <a:lvl3pPr marL="1143000" indent="-228600">
              <a:defRPr kumimoji="1" sz="2400">
                <a:solidFill>
                  <a:schemeClr val="tx1"/>
                </a:solidFill>
                <a:latin typeface="Helvetica" panose="020B0604020202020204" pitchFamily="34" charset="0"/>
                <a:ea typeface="宋体" panose="02010600030101010101" pitchFamily="2" charset="-122"/>
              </a:defRPr>
            </a:lvl3pPr>
            <a:lvl4pPr marL="1600200" indent="-228600">
              <a:defRPr kumimoji="1" sz="2400">
                <a:solidFill>
                  <a:schemeClr val="tx1"/>
                </a:solidFill>
                <a:latin typeface="Helvetica" panose="020B0604020202020204" pitchFamily="34" charset="0"/>
                <a:ea typeface="宋体" panose="02010600030101010101" pitchFamily="2" charset="-122"/>
              </a:defRPr>
            </a:lvl4pPr>
            <a:lvl5pPr marL="2057400" indent="-228600">
              <a:defRPr kumimoji="1" sz="2400">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9pPr>
          </a:lstStyle>
          <a:p>
            <a:pPr algn="ctr">
              <a:spcBef>
                <a:spcPct val="50000"/>
              </a:spcBef>
              <a:defRPr/>
            </a:pPr>
            <a:r>
              <a:rPr kumimoji="0" lang="en-US" altLang="zh-CN" sz="1000" b="1" smtClean="0">
                <a:solidFill>
                  <a:srgbClr val="993300"/>
                </a:solidFill>
              </a:rPr>
              <a:t>1.</a:t>
            </a:r>
            <a:fld id="{684AF0E6-023B-4880-A02E-971EAFC13441}" type="slidenum">
              <a:rPr kumimoji="0" lang="en-US" altLang="zh-CN" sz="1000" b="1" smtClean="0">
                <a:solidFill>
                  <a:srgbClr val="993300"/>
                </a:solidFill>
              </a:rPr>
              <a:pPr algn="ctr">
                <a:spcBef>
                  <a:spcPct val="50000"/>
                </a:spcBef>
                <a:defRPr/>
              </a:pPr>
              <a:t>‹#›</a:t>
            </a:fld>
            <a:endParaRPr kumimoji="0" lang="en-US" altLang="zh-CN" sz="1000" b="1" smtClean="0">
              <a:solidFill>
                <a:srgbClr val="993300"/>
              </a:solidFill>
            </a:endParaRPr>
          </a:p>
        </p:txBody>
      </p:sp>
      <p:sp>
        <p:nvSpPr>
          <p:cNvPr id="47108" name="Rectangle 4"/>
          <p:cNvSpPr>
            <a:spLocks noGrp="1" noChangeArrowheads="1"/>
          </p:cNvSpPr>
          <p:nvPr>
            <p:ph type="title"/>
          </p:nvPr>
        </p:nvSpPr>
        <p:spPr bwMode="auto">
          <a:xfrm>
            <a:off x="685800" y="228600"/>
            <a:ext cx="8077200" cy="609600"/>
          </a:xfrm>
          <a:prstGeom prst="rect">
            <a:avLst/>
          </a:prstGeom>
          <a:noFill/>
          <a:ln>
            <a:noFill/>
          </a:ln>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29" name="Freeform 5"/>
          <p:cNvSpPr>
            <a:spLocks/>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p:cNvSpPr>
            <a:spLocks/>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p:cNvSpPr>
            <a:spLocks/>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Freeform 10"/>
          <p:cNvSpPr>
            <a:spLocks/>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 name="Freeform 11"/>
          <p:cNvSpPr>
            <a:spLocks/>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 name="Rectangle 12"/>
          <p:cNvSpPr>
            <a:spLocks noChangeArrowheads="1"/>
          </p:cNvSpPr>
          <p:nvPr/>
        </p:nvSpPr>
        <p:spPr bwMode="auto">
          <a:xfrm>
            <a:off x="-1479550" y="423863"/>
            <a:ext cx="1587" cy="1587"/>
          </a:xfrm>
          <a:prstGeom prst="rect">
            <a:avLst/>
          </a:prstGeom>
          <a:solidFill>
            <a:srgbClr val="FFFFFF"/>
          </a:solidFill>
          <a:ln>
            <a:noFill/>
          </a:ln>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defRPr/>
            </a:pPr>
            <a:endParaRPr lang="zh-CN" altLang="en-US" smtClean="0"/>
          </a:p>
        </p:txBody>
      </p:sp>
      <p:sp>
        <p:nvSpPr>
          <p:cNvPr id="1035" name="Freeform 13"/>
          <p:cNvSpPr>
            <a:spLocks/>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Freeform 14"/>
          <p:cNvSpPr>
            <a:spLocks/>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 name="Freeform 15"/>
          <p:cNvSpPr>
            <a:spLocks/>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6"/>
          <p:cNvSpPr>
            <a:spLocks/>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7"/>
          <p:cNvSpPr>
            <a:spLocks/>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8"/>
          <p:cNvSpPr>
            <a:spLocks/>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1" name="Picture 19" descr="Slide_iconblue_pc"/>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2" name="Picture 20" descr="Slide_iconvertica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82"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ctr" rtl="0" eaLnBrk="0" fontAlgn="base" hangingPunct="0">
        <a:spcBef>
          <a:spcPct val="0"/>
        </a:spcBef>
        <a:spcAft>
          <a:spcPct val="0"/>
        </a:spcAft>
        <a:defRPr kumimoji="1" sz="3200" b="1" kern="1200">
          <a:solidFill>
            <a:srgbClr val="993300"/>
          </a:solidFill>
          <a:effectLst>
            <a:outerShdw blurRad="38100" dist="38100" dir="2700000" algn="tl">
              <a:srgbClr val="000000"/>
            </a:outerShdw>
          </a:effectLst>
          <a:latin typeface="+mj-lt"/>
          <a:ea typeface="宋体" charset="0"/>
          <a:cs typeface="+mj-cs"/>
        </a:defRPr>
      </a:lvl1pPr>
      <a:lvl2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ea typeface="宋体" charset="0"/>
        </a:defRPr>
      </a:lvl2pPr>
      <a:lvl3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ea typeface="宋体" charset="0"/>
        </a:defRPr>
      </a:lvl3pPr>
      <a:lvl4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ea typeface="宋体" charset="0"/>
        </a:defRPr>
      </a:lvl4pPr>
      <a:lvl5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ea typeface="宋体" charset="0"/>
        </a:defRPr>
      </a:lvl5pPr>
      <a:lvl6pPr marL="4572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defRPr>
      </a:lvl6pPr>
      <a:lvl7pPr marL="9144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defRPr>
      </a:lvl7pPr>
      <a:lvl8pPr marL="13716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defRPr>
      </a:lvl8pPr>
      <a:lvl9pPr marL="18288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charset="2"/>
        <a:buChar char="n"/>
        <a:defRPr kumimoji="1" sz="2000" kern="1200">
          <a:solidFill>
            <a:schemeClr val="tx1"/>
          </a:solidFill>
          <a:latin typeface="+mn-lt"/>
          <a:ea typeface="宋体" charset="0"/>
          <a:cs typeface="+mn-cs"/>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sz="2000" kern="1200">
          <a:solidFill>
            <a:schemeClr val="tx1"/>
          </a:solidFill>
          <a:latin typeface="+mn-lt"/>
          <a:ea typeface="宋体" charset="0"/>
          <a:cs typeface="+mn-cs"/>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kern="1200">
          <a:solidFill>
            <a:schemeClr val="tx1"/>
          </a:solidFill>
          <a:latin typeface="+mn-lt"/>
          <a:ea typeface="宋体" charset="0"/>
          <a:cs typeface="+mn-cs"/>
        </a:defRPr>
      </a:lvl3pPr>
      <a:lvl4pPr marL="1428750" indent="-228600" algn="l" rtl="0" eaLnBrk="0" fontAlgn="base" hangingPunct="0">
        <a:spcBef>
          <a:spcPct val="35000"/>
        </a:spcBef>
        <a:spcAft>
          <a:spcPct val="0"/>
        </a:spcAft>
        <a:buClr>
          <a:schemeClr val="hlink"/>
        </a:buClr>
        <a:buSzPct val="75000"/>
        <a:buChar char="–"/>
        <a:defRPr kumimoji="1" kern="1200">
          <a:solidFill>
            <a:schemeClr val="tx1"/>
          </a:solidFill>
          <a:latin typeface="+mn-lt"/>
          <a:ea typeface="宋体" charset="0"/>
          <a:cs typeface="+mn-cs"/>
        </a:defRPr>
      </a:lvl4pPr>
      <a:lvl5pPr marL="1771650" indent="-228600" algn="l" rtl="0" eaLnBrk="0" fontAlgn="base" hangingPunct="0">
        <a:spcBef>
          <a:spcPct val="35000"/>
        </a:spcBef>
        <a:spcAft>
          <a:spcPct val="0"/>
        </a:spcAft>
        <a:buClr>
          <a:srgbClr val="FF0066"/>
        </a:buClr>
        <a:buSzPct val="75000"/>
        <a:buChar char="»"/>
        <a:defRPr kumimoji="1" kern="1200">
          <a:solidFill>
            <a:schemeClr val="tx1"/>
          </a:solidFill>
          <a:latin typeface="+mn-lt"/>
          <a:ea typeface="宋体"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detail.zol.com.cn/picture_index_821/index8207636.shtml" TargetMode="External"/><Relationship Id="rId5"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1" Type="http://schemas.openxmlformats.org/officeDocument/2006/relationships/image" Target="../media/image27.png"/><Relationship Id="rId12"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9" Type="http://schemas.openxmlformats.org/officeDocument/2006/relationships/image" Target="../media/image25.png"/><Relationship Id="rId10"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9.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9.png"/><Relationship Id="rId10" Type="http://schemas.openxmlformats.org/officeDocument/2006/relationships/image" Target="../media/image40.png"/><Relationship Id="rId11" Type="http://schemas.openxmlformats.org/officeDocument/2006/relationships/image" Target="../media/image41.png"/><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9.png"/><Relationship Id="rId10" Type="http://schemas.openxmlformats.org/officeDocument/2006/relationships/image" Target="../media/image40.png"/><Relationship Id="rId11" Type="http://schemas.openxmlformats.org/officeDocument/2006/relationships/image" Target="../media/image41.png"/><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2.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3.png"/></Relationships>
</file>

<file path=ppt/slides/_rels/slide38.xml.rels><?xml version="1.0" encoding="UTF-8" standalone="yes"?>
<Relationships xmlns="http://schemas.openxmlformats.org/package/2006/relationships"><Relationship Id="rId3" Type="http://schemas.openxmlformats.org/officeDocument/2006/relationships/image" Target="../media/image44.jpeg"/><Relationship Id="rId4" Type="http://schemas.openxmlformats.org/officeDocument/2006/relationships/image" Target="../media/image45.jpe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9.xml.rels><?xml version="1.0" encoding="UTF-8" standalone="yes"?>
<Relationships xmlns="http://schemas.openxmlformats.org/package/2006/relationships"><Relationship Id="rId3" Type="http://schemas.openxmlformats.org/officeDocument/2006/relationships/image" Target="../media/image46.jpeg"/><Relationship Id="rId4" Type="http://schemas.openxmlformats.org/officeDocument/2006/relationships/image" Target="../media/image47.jpe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8.jpeg"/><Relationship Id="rId4" Type="http://schemas.openxmlformats.org/officeDocument/2006/relationships/image" Target="../media/image49.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0.jpeg"/></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4" Type="http://schemas.openxmlformats.org/officeDocument/2006/relationships/image" Target="../media/image52.jpeg"/><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3" Type="http://schemas.openxmlformats.org/officeDocument/2006/relationships/hyperlink" Target="http://images.google.com/imgres?imgurl=http://download.intel.com/pressroom/kits/pentiumee/pentiumee_processor_front.jpg&amp;imgrefurl=http://www.intel.com/pressroom/kits/pentiumee/index.htm&amp;h=1375&amp;w=1500&amp;sz=595&amp;hl=en&amp;start=2&amp;tbnid=wUqVsUbmOw8oEM:&amp;tbnh=138&amp;tbnw=150&amp;prev=/images?q=processor&amp;gbv=2&amp;hl=en" TargetMode="External"/><Relationship Id="rId4" Type="http://schemas.openxmlformats.org/officeDocument/2006/relationships/image" Target="../media/image53.jpeg"/><Relationship Id="rId5" Type="http://schemas.openxmlformats.org/officeDocument/2006/relationships/hyperlink" Target="http://images.google.com/imgres?imgurl=http://www.itnewsonline.com/images/news/Intel-Core-2-Extreme-processor-QX9775.jpg&amp;imgrefurl=http://www.itnewsonline.com/showstory.php?storyid=11795&amp;scatid=3&amp;contid=3&amp;h=362&amp;w=400&amp;sz=19&amp;hl=en&amp;start=17&amp;tbnid=COsCtvVmSX-3VM:&amp;tbnh=112&amp;tbnw=124&amp;prev=/images?q=intel+dual+processor&amp;gbv=2&amp;hl=en" TargetMode="External"/><Relationship Id="rId6" Type="http://schemas.openxmlformats.org/officeDocument/2006/relationships/image" Target="../media/image54.jpeg"/><Relationship Id="rId7" Type="http://schemas.openxmlformats.org/officeDocument/2006/relationships/image" Target="../media/image55.jpe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56.png"/></Relationships>
</file>

<file path=ppt/slides/_rels/slide45.xml.rels><?xml version="1.0" encoding="UTF-8" standalone="yes"?>
<Relationships xmlns="http://schemas.openxmlformats.org/package/2006/relationships"><Relationship Id="rId3" Type="http://schemas.openxmlformats.org/officeDocument/2006/relationships/image" Target="../media/image57.jpeg"/><Relationship Id="rId4" Type="http://schemas.openxmlformats.org/officeDocument/2006/relationships/image" Target="../media/image58.jpe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3" Type="http://schemas.openxmlformats.org/officeDocument/2006/relationships/image" Target="../media/image59.jpeg"/><Relationship Id="rId4" Type="http://schemas.openxmlformats.org/officeDocument/2006/relationships/image" Target="../media/image60.jpe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61.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2.jpeg"/><Relationship Id="rId3" Type="http://schemas.openxmlformats.org/officeDocument/2006/relationships/image" Target="../media/image63.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685800" y="2194560"/>
            <a:ext cx="7772400" cy="1143000"/>
          </a:xfrm>
        </p:spPr>
        <p:txBody>
          <a:bodyPr/>
          <a:lstStyle/>
          <a:p>
            <a:pPr>
              <a:defRPr/>
            </a:pPr>
            <a:r>
              <a:rPr lang="zh-CN" altLang="en-US" sz="4400" dirty="0" smtClean="0">
                <a:effectLst/>
                <a:latin typeface="Agency FB" panose="020B0503020202020204" pitchFamily="34" charset="0"/>
                <a:ea typeface="宋体" panose="02010600030101010101" pitchFamily="2" charset="-122"/>
              </a:rPr>
              <a:t>第一章 </a:t>
            </a:r>
            <a:r>
              <a:rPr lang="en-US" altLang="zh-CN" sz="4400" dirty="0" smtClean="0">
                <a:effectLst/>
                <a:latin typeface="Agency FB" panose="020B0503020202020204" pitchFamily="34" charset="0"/>
                <a:ea typeface="宋体" panose="02010600030101010101" pitchFamily="2" charset="-122"/>
              </a:rPr>
              <a:t> </a:t>
            </a:r>
            <a:r>
              <a:rPr lang="zh-CN" altLang="en-US" sz="4400" dirty="0" smtClean="0">
                <a:effectLst/>
                <a:latin typeface="Agency FB" panose="020B0503020202020204" pitchFamily="34" charset="0"/>
                <a:ea typeface="宋体" panose="02010600030101010101" pitchFamily="2" charset="-122"/>
              </a:rPr>
              <a:t>导 论</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panose="02010600030101010101" pitchFamily="2" charset="-122"/>
              </a:rPr>
              <a:t>操作系统定义</a:t>
            </a:r>
            <a:endParaRPr lang="en-US" altLang="zh-CN" smtClean="0">
              <a:effectLst>
                <a:outerShdw blurRad="38100" dist="38100" dir="2700000" algn="tl">
                  <a:srgbClr val="C0C0C0"/>
                </a:outerShdw>
              </a:effectLst>
              <a:ea typeface="宋体" panose="02010600030101010101" pitchFamily="2" charset="-122"/>
            </a:endParaRPr>
          </a:p>
        </p:txBody>
      </p:sp>
      <p:sp>
        <p:nvSpPr>
          <p:cNvPr id="13315" name="Rectangle 3"/>
          <p:cNvSpPr>
            <a:spLocks noGrp="1" noChangeArrowheads="1"/>
          </p:cNvSpPr>
          <p:nvPr>
            <p:ph type="body" idx="1"/>
          </p:nvPr>
        </p:nvSpPr>
        <p:spPr>
          <a:xfrm>
            <a:off x="876300" y="1452563"/>
            <a:ext cx="7815263" cy="3133725"/>
          </a:xfrm>
        </p:spPr>
        <p:txBody>
          <a:bodyPr/>
          <a:lstStyle/>
          <a:p>
            <a:pPr>
              <a:spcBef>
                <a:spcPts val="1200"/>
              </a:spcBef>
            </a:pPr>
            <a:r>
              <a:rPr lang="zh-CN" altLang="en-US" dirty="0" smtClean="0">
                <a:ea typeface="宋体" panose="02010600030101010101" pitchFamily="2" charset="-122"/>
              </a:rPr>
              <a:t>没有一个可广泛接受的操作系统定义</a:t>
            </a:r>
          </a:p>
          <a:p>
            <a:pPr>
              <a:spcBef>
                <a:spcPts val="1200"/>
              </a:spcBef>
            </a:pPr>
            <a:r>
              <a:rPr lang="zh-CN" altLang="en-US" dirty="0" smtClean="0">
                <a:ea typeface="宋体" panose="02010600030101010101" pitchFamily="2" charset="-122"/>
              </a:rPr>
              <a:t>观点一：</a:t>
            </a:r>
            <a:r>
              <a:rPr lang="en-US" altLang="zh-CN" dirty="0" smtClean="0">
                <a:ea typeface="宋体" panose="02010600030101010101" pitchFamily="2" charset="-122"/>
              </a:rPr>
              <a:t>“</a:t>
            </a:r>
            <a:r>
              <a:rPr lang="zh-CN" altLang="en-US" dirty="0" smtClean="0">
                <a:ea typeface="宋体" panose="02010600030101010101" pitchFamily="2" charset="-122"/>
              </a:rPr>
              <a:t>当你预定一个操作系统时零售商所装的所东西” 就是操作系统（简单观点）（极大化）</a:t>
            </a:r>
            <a:endParaRPr lang="en-US" altLang="zh-CN" dirty="0" smtClean="0">
              <a:ea typeface="宋体" panose="02010600030101010101" pitchFamily="2" charset="-122"/>
            </a:endParaRPr>
          </a:p>
          <a:p>
            <a:pPr lvl="1">
              <a:spcBef>
                <a:spcPts val="1200"/>
              </a:spcBef>
            </a:pPr>
            <a:r>
              <a:rPr lang="zh-CN" altLang="en-US" dirty="0" smtClean="0">
                <a:ea typeface="宋体" panose="02010600030101010101" pitchFamily="2" charset="-122"/>
              </a:rPr>
              <a:t>包括的特性随系统不同而变化很大</a:t>
            </a:r>
          </a:p>
          <a:p>
            <a:pPr lvl="1">
              <a:spcBef>
                <a:spcPts val="1200"/>
              </a:spcBef>
            </a:pPr>
            <a:r>
              <a:rPr lang="en-US" altLang="zh-CN" dirty="0" smtClean="0">
                <a:ea typeface="宋体" panose="02010600030101010101" pitchFamily="2" charset="-122"/>
              </a:rPr>
              <a:t>1998</a:t>
            </a:r>
            <a:r>
              <a:rPr lang="zh-CN" altLang="en-US" dirty="0" smtClean="0">
                <a:ea typeface="宋体" panose="02010600030101010101" pitchFamily="2" charset="-122"/>
              </a:rPr>
              <a:t>年微软和欧盟关于垄断的纠纷</a:t>
            </a:r>
            <a:endParaRPr lang="en-US" altLang="zh-CN" dirty="0" smtClean="0">
              <a:ea typeface="宋体" panose="02010600030101010101" pitchFamily="2" charset="-122"/>
            </a:endParaRPr>
          </a:p>
          <a:p>
            <a:pPr>
              <a:spcBef>
                <a:spcPts val="1200"/>
              </a:spcBef>
            </a:pPr>
            <a:r>
              <a:rPr lang="zh-CN" altLang="en-US" dirty="0" smtClean="0">
                <a:ea typeface="宋体" panose="02010600030101010101" pitchFamily="2" charset="-122"/>
              </a:rPr>
              <a:t>内核才是操作系统。</a:t>
            </a:r>
            <a:r>
              <a:rPr lang="en-US" altLang="zh-CN" dirty="0" smtClean="0">
                <a:ea typeface="宋体" panose="02010600030101010101" pitchFamily="2" charset="-122"/>
              </a:rPr>
              <a:t>“</a:t>
            </a:r>
            <a:r>
              <a:rPr lang="zh-CN" altLang="en-US" dirty="0" smtClean="0">
                <a:ea typeface="宋体" panose="02010600030101010101" pitchFamily="2" charset="-122"/>
              </a:rPr>
              <a:t>一直运行在计算机上的程序”称为</a:t>
            </a:r>
            <a:r>
              <a:rPr lang="zh-CN" altLang="en-US" b="1" dirty="0" smtClean="0">
                <a:ea typeface="宋体" panose="02010600030101010101" pitchFamily="2" charset="-122"/>
              </a:rPr>
              <a:t>内核 </a:t>
            </a:r>
            <a:r>
              <a:rPr lang="en-US" altLang="zh-CN" b="1" dirty="0" smtClean="0">
                <a:ea typeface="宋体" panose="02010600030101010101" pitchFamily="2" charset="-122"/>
              </a:rPr>
              <a:t>(</a:t>
            </a:r>
            <a:r>
              <a:rPr lang="zh-CN" altLang="en-US" b="1" dirty="0" smtClean="0">
                <a:ea typeface="宋体" panose="02010600030101010101" pitchFamily="2" charset="-122"/>
              </a:rPr>
              <a:t> </a:t>
            </a:r>
            <a:r>
              <a:rPr lang="en-US" altLang="zh-CN" b="1" dirty="0" smtClean="0">
                <a:ea typeface="宋体" panose="02010600030101010101" pitchFamily="2" charset="-122"/>
              </a:rPr>
              <a:t>kernel).  </a:t>
            </a:r>
            <a:r>
              <a:rPr lang="zh-CN" altLang="en-US" dirty="0" smtClean="0">
                <a:ea typeface="宋体" panose="02010600030101010101" pitchFamily="2" charset="-122"/>
              </a:rPr>
              <a:t>其他程序则为系统程序和应用程序。（极小化）</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smtClean="0"/>
              <a:t>现代计算机系统</a:t>
            </a:r>
          </a:p>
        </p:txBody>
      </p:sp>
      <p:sp>
        <p:nvSpPr>
          <p:cNvPr id="20483" name="Rectangle 3"/>
          <p:cNvSpPr>
            <a:spLocks noGrp="1" noChangeArrowheads="1"/>
          </p:cNvSpPr>
          <p:nvPr>
            <p:ph idx="1"/>
          </p:nvPr>
        </p:nvSpPr>
        <p:spPr bwMode="auto">
          <a:xfrm>
            <a:off x="533400" y="1129471"/>
            <a:ext cx="8229600" cy="452596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zh-CN" altLang="en-US" sz="2000" dirty="0" smtClean="0"/>
              <a:t>一个或多个 </a:t>
            </a:r>
            <a:r>
              <a:rPr lang="en-US" altLang="zh-CN" sz="2000" dirty="0" smtClean="0"/>
              <a:t>CPU</a:t>
            </a:r>
            <a:r>
              <a:rPr lang="zh-CN" altLang="en-US" sz="2000" dirty="0" smtClean="0"/>
              <a:t>和内存</a:t>
            </a:r>
            <a:endParaRPr lang="en-US" altLang="zh-CN" sz="2000" dirty="0" smtClean="0"/>
          </a:p>
          <a:p>
            <a:pPr>
              <a:defRPr/>
            </a:pPr>
            <a:r>
              <a:rPr lang="zh-CN" altLang="en-US" sz="2000" dirty="0" smtClean="0"/>
              <a:t>若干通过总线相连的设备控制器及其设备</a:t>
            </a:r>
            <a:endParaRPr lang="en-US" altLang="zh-CN" sz="2000" dirty="0" smtClean="0"/>
          </a:p>
          <a:p>
            <a:pPr>
              <a:defRPr/>
            </a:pPr>
            <a:r>
              <a:rPr lang="zh-CN" altLang="en-US" sz="2000" dirty="0" smtClean="0"/>
              <a:t>总线</a:t>
            </a:r>
            <a:endParaRPr lang="en-US" altLang="zh-CN" sz="2000" dirty="0" smtClean="0"/>
          </a:p>
          <a:p>
            <a:pPr>
              <a:defRPr/>
            </a:pPr>
            <a:endParaRPr lang="zh-CN" altLang="en-US" sz="2000" dirty="0" smtClean="0"/>
          </a:p>
          <a:p>
            <a:pPr>
              <a:defRPr/>
            </a:pPr>
            <a:r>
              <a:rPr lang="en-US" altLang="zh-CN" sz="2000" dirty="0" smtClean="0"/>
              <a:t>CPU</a:t>
            </a:r>
            <a:r>
              <a:rPr lang="zh-CN" altLang="en-US" sz="2000" dirty="0" smtClean="0"/>
              <a:t>和设备控制器可</a:t>
            </a:r>
            <a:r>
              <a:rPr lang="zh-CN" altLang="en-US" sz="2000" b="1" dirty="0" smtClean="0">
                <a:solidFill>
                  <a:srgbClr val="FF0000"/>
                </a:solidFill>
                <a:effectLst>
                  <a:outerShdw blurRad="38100" dist="38100" dir="2700000" algn="tl">
                    <a:srgbClr val="000000">
                      <a:alpha val="43137"/>
                    </a:srgbClr>
                  </a:outerShdw>
                </a:effectLst>
              </a:rPr>
              <a:t>并行</a:t>
            </a:r>
            <a:r>
              <a:rPr lang="zh-CN" altLang="en-US" sz="2000" dirty="0" smtClean="0"/>
              <a:t>工作，并竞争内存</a:t>
            </a:r>
          </a:p>
        </p:txBody>
      </p:sp>
      <p:pic>
        <p:nvPicPr>
          <p:cNvPr id="24580" name="Picture 4"/>
          <p:cNvPicPr>
            <a:picLocks noChangeAspect="1" noChangeArrowheads="1"/>
          </p:cNvPicPr>
          <p:nvPr/>
        </p:nvPicPr>
        <p:blipFill>
          <a:blip r:embed="rId3">
            <a:extLst>
              <a:ext uri="{28A0092B-C50C-407E-A947-70E740481C1C}">
                <a14:useLocalDpi xmlns:a14="http://schemas.microsoft.com/office/drawing/2010/main" val="0"/>
              </a:ext>
            </a:extLst>
          </a:blip>
          <a:srcRect l="427" t="17949" r="427" b="17664"/>
          <a:stretch>
            <a:fillRect/>
          </a:stretch>
        </p:blipFill>
        <p:spPr bwMode="auto">
          <a:xfrm>
            <a:off x="539750" y="3335932"/>
            <a:ext cx="6208713" cy="3024188"/>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1" name="Picture 6" descr="终极大对决! USB3.0芯片传输速度横评 ">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75463" y="3860800"/>
            <a:ext cx="193357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3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smtClean="0"/>
              <a:t>计算机系统操作</a:t>
            </a:r>
          </a:p>
        </p:txBody>
      </p:sp>
      <p:sp>
        <p:nvSpPr>
          <p:cNvPr id="25603" name="Rectangle 3"/>
          <p:cNvSpPr>
            <a:spLocks noGrp="1" noChangeArrowheads="1"/>
          </p:cNvSpPr>
          <p:nvPr>
            <p:ph type="body" idx="1"/>
          </p:nvPr>
        </p:nvSpPr>
        <p:spPr bwMode="auto">
          <a:xfrm>
            <a:off x="900113" y="1458913"/>
            <a:ext cx="7351712" cy="4483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2400" dirty="0"/>
              <a:t>CPU</a:t>
            </a:r>
            <a:r>
              <a:rPr lang="zh-CN" altLang="en-US" sz="2400" dirty="0"/>
              <a:t>通过设备控制器控制设备运行的过程</a:t>
            </a:r>
          </a:p>
          <a:p>
            <a:pPr lvl="1"/>
            <a:r>
              <a:rPr lang="zh-CN" altLang="en-US" sz="2200" dirty="0" smtClean="0"/>
              <a:t>每个设备控制器有一个本地缓冲</a:t>
            </a:r>
          </a:p>
          <a:p>
            <a:pPr lvl="1"/>
            <a:r>
              <a:rPr lang="en-US" altLang="zh-CN" sz="2200" dirty="0" smtClean="0"/>
              <a:t>CPU </a:t>
            </a:r>
            <a:r>
              <a:rPr lang="zh-CN" altLang="en-US" sz="2200" dirty="0" smtClean="0"/>
              <a:t>在</a:t>
            </a:r>
            <a:r>
              <a:rPr lang="zh-CN" altLang="en-US" sz="2200" b="1" dirty="0" smtClean="0">
                <a:solidFill>
                  <a:srgbClr val="C00000"/>
                </a:solidFill>
              </a:rPr>
              <a:t>内存和本地缓冲</a:t>
            </a:r>
            <a:r>
              <a:rPr lang="zh-CN" altLang="en-US" sz="2200" dirty="0" smtClean="0"/>
              <a:t>之间传输数据</a:t>
            </a:r>
            <a:endParaRPr lang="en-US" altLang="zh-CN" sz="2200" dirty="0" smtClean="0"/>
          </a:p>
          <a:p>
            <a:pPr lvl="1"/>
            <a:r>
              <a:rPr lang="en-US" altLang="zh-CN" sz="2200" dirty="0" smtClean="0"/>
              <a:t>I/O </a:t>
            </a:r>
            <a:r>
              <a:rPr lang="zh-CN" altLang="en-US" sz="2200" dirty="0" smtClean="0"/>
              <a:t>控制器从</a:t>
            </a:r>
            <a:r>
              <a:rPr lang="zh-CN" altLang="en-US" sz="2200" b="1" dirty="0" smtClean="0">
                <a:solidFill>
                  <a:srgbClr val="C00000"/>
                </a:solidFill>
              </a:rPr>
              <a:t>设备到本地缓冲</a:t>
            </a:r>
            <a:r>
              <a:rPr lang="zh-CN" altLang="en-US" sz="2200" dirty="0" smtClean="0"/>
              <a:t>之间传输数据</a:t>
            </a:r>
            <a:endParaRPr lang="en-US" altLang="zh-CN" sz="2200" dirty="0" smtClean="0"/>
          </a:p>
          <a:p>
            <a:pPr lvl="1"/>
            <a:r>
              <a:rPr lang="zh-CN" altLang="en-US" sz="2200" dirty="0" smtClean="0"/>
              <a:t>协作：控制器通过调用中断通知</a:t>
            </a:r>
            <a:r>
              <a:rPr lang="en-US" altLang="zh-CN" sz="2200" dirty="0" smtClean="0"/>
              <a:t>CPU</a:t>
            </a:r>
            <a:r>
              <a:rPr lang="zh-CN" altLang="en-US" sz="2200" dirty="0" smtClean="0"/>
              <a:t>完成操作</a:t>
            </a:r>
            <a:endParaRPr lang="en-US" altLang="zh-CN" sz="2200" dirty="0" smtClean="0"/>
          </a:p>
        </p:txBody>
      </p:sp>
      <p:grpSp>
        <p:nvGrpSpPr>
          <p:cNvPr id="25604" name="组合 5"/>
          <p:cNvGrpSpPr>
            <a:grpSpLocks/>
          </p:cNvGrpSpPr>
          <p:nvPr/>
        </p:nvGrpSpPr>
        <p:grpSpPr bwMode="auto">
          <a:xfrm>
            <a:off x="1116013" y="3916363"/>
            <a:ext cx="6048375" cy="1541462"/>
            <a:chOff x="1115616" y="3341697"/>
            <a:chExt cx="6048672" cy="1540907"/>
          </a:xfrm>
        </p:grpSpPr>
        <p:sp>
          <p:nvSpPr>
            <p:cNvPr id="2" name="圆角矩形 1"/>
            <p:cNvSpPr/>
            <p:nvPr/>
          </p:nvSpPr>
          <p:spPr bwMode="auto">
            <a:xfrm>
              <a:off x="1115616" y="3860622"/>
              <a:ext cx="1152582" cy="1021982"/>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spAutoFit/>
            </a:bodyPr>
            <a:lstStyle/>
            <a:p>
              <a:pPr algn="ctr">
                <a:defRPr/>
              </a:pPr>
              <a:endParaRPr lang="en-US" altLang="zh-CN" dirty="0"/>
            </a:p>
            <a:p>
              <a:pPr algn="ctr">
                <a:defRPr/>
              </a:pPr>
              <a:r>
                <a:rPr lang="zh-CN" altLang="en-US" dirty="0"/>
                <a:t>内存</a:t>
              </a:r>
              <a:endParaRPr lang="en-US" altLang="zh-CN" dirty="0">
                <a:solidFill>
                  <a:schemeClr val="tx1"/>
                </a:solidFill>
              </a:endParaRPr>
            </a:p>
            <a:p>
              <a:pPr>
                <a:defRPr/>
              </a:pPr>
              <a:endParaRPr lang="zh-CN" altLang="en-US" dirty="0">
                <a:solidFill>
                  <a:schemeClr val="tx1"/>
                </a:solidFill>
              </a:endParaRPr>
            </a:p>
          </p:txBody>
        </p:sp>
        <p:sp>
          <p:nvSpPr>
            <p:cNvPr id="7" name="圆角矩形 6"/>
            <p:cNvSpPr/>
            <p:nvPr/>
          </p:nvSpPr>
          <p:spPr bwMode="auto">
            <a:xfrm>
              <a:off x="3635896" y="4014281"/>
              <a:ext cx="1152128" cy="646753"/>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spAutoFit/>
            </a:bodyPr>
            <a:lstStyle/>
            <a:p>
              <a:pPr algn="ctr">
                <a:defRPr/>
              </a:pPr>
              <a:r>
                <a:rPr lang="zh-CN" altLang="en-US" sz="1600" dirty="0" smtClean="0"/>
                <a:t>控制器缓冲</a:t>
              </a:r>
              <a:r>
                <a:rPr lang="zh-CN" altLang="en-US" sz="1600" dirty="0" smtClean="0"/>
                <a:t>区</a:t>
              </a:r>
              <a:endParaRPr lang="zh-CN" altLang="en-US" sz="1600" dirty="0">
                <a:solidFill>
                  <a:schemeClr val="tx1"/>
                </a:solidFill>
              </a:endParaRPr>
            </a:p>
          </p:txBody>
        </p:sp>
        <p:sp>
          <p:nvSpPr>
            <p:cNvPr id="8" name="圆角矩形 7"/>
            <p:cNvSpPr/>
            <p:nvPr/>
          </p:nvSpPr>
          <p:spPr bwMode="auto">
            <a:xfrm>
              <a:off x="6011706" y="3860622"/>
              <a:ext cx="1152582" cy="1021982"/>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spAutoFit/>
            </a:bodyPr>
            <a:lstStyle/>
            <a:p>
              <a:pPr algn="ctr">
                <a:defRPr/>
              </a:pPr>
              <a:endParaRPr lang="en-US" altLang="zh-CN" dirty="0"/>
            </a:p>
            <a:p>
              <a:pPr algn="ctr">
                <a:defRPr/>
              </a:pPr>
              <a:r>
                <a:rPr lang="zh-CN" altLang="en-US" dirty="0">
                  <a:solidFill>
                    <a:schemeClr val="tx1"/>
                  </a:solidFill>
                </a:rPr>
                <a:t>设备</a:t>
              </a:r>
              <a:endParaRPr lang="en-US" altLang="zh-CN" dirty="0">
                <a:solidFill>
                  <a:schemeClr val="tx1"/>
                </a:solidFill>
              </a:endParaRPr>
            </a:p>
            <a:p>
              <a:pPr>
                <a:defRPr/>
              </a:pPr>
              <a:endParaRPr lang="zh-CN" altLang="en-US" dirty="0">
                <a:solidFill>
                  <a:schemeClr val="tx1"/>
                </a:solidFill>
              </a:endParaRPr>
            </a:p>
          </p:txBody>
        </p:sp>
        <p:sp>
          <p:nvSpPr>
            <p:cNvPr id="25610" name="左右箭头 2"/>
            <p:cNvSpPr>
              <a:spLocks noChangeArrowheads="1"/>
            </p:cNvSpPr>
            <p:nvPr/>
          </p:nvSpPr>
          <p:spPr bwMode="auto">
            <a:xfrm>
              <a:off x="2267744" y="4221088"/>
              <a:ext cx="1368152" cy="216024"/>
            </a:xfrm>
            <a:prstGeom prst="leftRightArrow">
              <a:avLst>
                <a:gd name="adj1" fmla="val 50000"/>
                <a:gd name="adj2" fmla="val 49992"/>
              </a:avLst>
            </a:prstGeom>
            <a:solidFill>
              <a:schemeClr val="accent1"/>
            </a:solidFill>
            <a:ln w="6350" algn="ctr">
              <a:solidFill>
                <a:schemeClr val="tx1"/>
              </a:solidFill>
              <a:round/>
              <a:headEnd/>
              <a:tailEnd/>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11" name="左右箭头 3"/>
            <p:cNvSpPr>
              <a:spLocks noChangeArrowheads="1"/>
            </p:cNvSpPr>
            <p:nvPr/>
          </p:nvSpPr>
          <p:spPr bwMode="auto">
            <a:xfrm>
              <a:off x="4788024" y="4203086"/>
              <a:ext cx="1224136" cy="252028"/>
            </a:xfrm>
            <a:prstGeom prst="leftRightArrow">
              <a:avLst>
                <a:gd name="adj1" fmla="val 50000"/>
                <a:gd name="adj2" fmla="val 50011"/>
              </a:avLst>
            </a:prstGeom>
            <a:solidFill>
              <a:schemeClr val="accent1"/>
            </a:solidFill>
            <a:ln w="6350" algn="ctr">
              <a:solidFill>
                <a:schemeClr val="tx1"/>
              </a:solidFill>
              <a:round/>
              <a:headEnd/>
              <a:tailEnd/>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12" name="椭圆形标注 4"/>
            <p:cNvSpPr>
              <a:spLocks noChangeArrowheads="1"/>
            </p:cNvSpPr>
            <p:nvPr/>
          </p:nvSpPr>
          <p:spPr bwMode="auto">
            <a:xfrm>
              <a:off x="2688816" y="3341697"/>
              <a:ext cx="944930" cy="519351"/>
            </a:xfrm>
            <a:prstGeom prst="wedgeEllipseCallout">
              <a:avLst>
                <a:gd name="adj1" fmla="val -11403"/>
                <a:gd name="adj2" fmla="val 123403"/>
              </a:avLst>
            </a:prstGeom>
            <a:solidFill>
              <a:srgbClr val="99CC00"/>
            </a:solidFill>
            <a:ln w="6350" algn="ctr">
              <a:solidFill>
                <a:schemeClr val="tx1"/>
              </a:solidFill>
              <a:round/>
              <a:headEnd/>
              <a:tailEnd/>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FFFF00"/>
                  </a:solidFill>
                </a:rPr>
                <a:t>CPU</a:t>
              </a:r>
              <a:endParaRPr lang="zh-CN" altLang="en-US">
                <a:solidFill>
                  <a:srgbClr val="FFFF00"/>
                </a:solidFill>
              </a:endParaRPr>
            </a:p>
          </p:txBody>
        </p:sp>
        <p:sp>
          <p:nvSpPr>
            <p:cNvPr id="25613" name="椭圆形标注 11"/>
            <p:cNvSpPr>
              <a:spLocks noChangeArrowheads="1"/>
            </p:cNvSpPr>
            <p:nvPr/>
          </p:nvSpPr>
          <p:spPr bwMode="auto">
            <a:xfrm>
              <a:off x="4927627" y="3345974"/>
              <a:ext cx="1233458" cy="519351"/>
            </a:xfrm>
            <a:prstGeom prst="wedgeEllipseCallout">
              <a:avLst>
                <a:gd name="adj1" fmla="val -11403"/>
                <a:gd name="adj2" fmla="val 123403"/>
              </a:avLst>
            </a:prstGeom>
            <a:solidFill>
              <a:srgbClr val="99CC00"/>
            </a:solidFill>
            <a:ln w="6350" algn="ctr">
              <a:solidFill>
                <a:schemeClr val="tx1"/>
              </a:solidFill>
              <a:round/>
              <a:headEnd/>
              <a:tailEnd/>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solidFill>
                    <a:srgbClr val="FFFF00"/>
                  </a:solidFill>
                </a:rPr>
                <a:t>控制器</a:t>
              </a:r>
            </a:p>
          </p:txBody>
        </p:sp>
      </p:grpSp>
    </p:spTree>
    <p:extLst>
      <p:ext uri="{BB962C8B-B14F-4D97-AF65-F5344CB8AC3E}">
        <p14:creationId xmlns:p14="http://schemas.microsoft.com/office/powerpoint/2010/main" val="470725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l="427" t="17949" r="427" b="17664"/>
          <a:stretch>
            <a:fillRect/>
          </a:stretch>
        </p:blipFill>
        <p:spPr bwMode="auto">
          <a:xfrm>
            <a:off x="843178" y="1937482"/>
            <a:ext cx="7486650" cy="364665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2" name="组合 41"/>
          <p:cNvGrpSpPr/>
          <p:nvPr/>
        </p:nvGrpSpPr>
        <p:grpSpPr>
          <a:xfrm>
            <a:off x="1438380" y="4065373"/>
            <a:ext cx="1854000" cy="868921"/>
            <a:chOff x="1438380" y="4065373"/>
            <a:chExt cx="1854000" cy="868921"/>
          </a:xfrm>
        </p:grpSpPr>
        <p:grpSp>
          <p:nvGrpSpPr>
            <p:cNvPr id="30" name="组合 29"/>
            <p:cNvGrpSpPr/>
            <p:nvPr/>
          </p:nvGrpSpPr>
          <p:grpSpPr>
            <a:xfrm>
              <a:off x="1438380" y="4065373"/>
              <a:ext cx="1854000" cy="411378"/>
              <a:chOff x="1438380" y="4065373"/>
              <a:chExt cx="1854000" cy="411378"/>
            </a:xfrm>
          </p:grpSpPr>
          <p:cxnSp>
            <p:nvCxnSpPr>
              <p:cNvPr id="24" name="直接连接符 23"/>
              <p:cNvCxnSpPr/>
              <p:nvPr/>
            </p:nvCxnSpPr>
            <p:spPr bwMode="auto">
              <a:xfrm>
                <a:off x="1445741" y="4065373"/>
                <a:ext cx="6822" cy="411377"/>
              </a:xfrm>
              <a:prstGeom prst="line">
                <a:avLst/>
              </a:prstGeom>
              <a:solidFill>
                <a:schemeClr val="accent1"/>
              </a:solidFill>
              <a:ln w="38100" cap="flat" cmpd="sng" algn="ctr">
                <a:solidFill>
                  <a:srgbClr val="FF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flipH="1">
                <a:off x="1438380" y="4476750"/>
                <a:ext cx="1854000" cy="1"/>
              </a:xfrm>
              <a:prstGeom prst="line">
                <a:avLst/>
              </a:prstGeom>
              <a:solidFill>
                <a:schemeClr val="accent1"/>
              </a:solidFill>
              <a:ln w="38100" cap="flat" cmpd="sng" algn="ctr">
                <a:solidFill>
                  <a:srgbClr val="FF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p:nvPr/>
            </p:nvCxnSpPr>
            <p:spPr bwMode="auto">
              <a:xfrm>
                <a:off x="3274541" y="4065373"/>
                <a:ext cx="6822" cy="411377"/>
              </a:xfrm>
              <a:prstGeom prst="line">
                <a:avLst/>
              </a:prstGeom>
              <a:solidFill>
                <a:schemeClr val="accent1"/>
              </a:solidFill>
              <a:ln w="38100" cap="flat" cmpd="sng" algn="ctr">
                <a:solidFill>
                  <a:srgbClr val="FF33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文本框 40"/>
            <p:cNvSpPr txBox="1"/>
            <p:nvPr/>
          </p:nvSpPr>
          <p:spPr>
            <a:xfrm>
              <a:off x="1933119" y="4564962"/>
              <a:ext cx="992962" cy="369332"/>
            </a:xfrm>
            <a:prstGeom prst="rect">
              <a:avLst/>
            </a:prstGeom>
            <a:noFill/>
          </p:spPr>
          <p:txBody>
            <a:bodyPr wrap="square" rtlCol="0">
              <a:spAutoFit/>
            </a:bodyPr>
            <a:lstStyle/>
            <a:p>
              <a:r>
                <a:rPr lang="en-US" altLang="zh-CN" b="1" dirty="0" smtClean="0"/>
                <a:t>I/O</a:t>
              </a:r>
              <a:r>
                <a:rPr lang="zh-CN" altLang="en-US" b="1" dirty="0" smtClean="0"/>
                <a:t>指令</a:t>
              </a:r>
              <a:endParaRPr lang="zh-CN" altLang="en-US" b="1" dirty="0"/>
            </a:p>
          </p:txBody>
        </p:sp>
      </p:grpSp>
      <p:grpSp>
        <p:nvGrpSpPr>
          <p:cNvPr id="44" name="组合 43"/>
          <p:cNvGrpSpPr/>
          <p:nvPr/>
        </p:nvGrpSpPr>
        <p:grpSpPr>
          <a:xfrm>
            <a:off x="2094807" y="2858873"/>
            <a:ext cx="1179734" cy="614577"/>
            <a:chOff x="2094807" y="2858873"/>
            <a:chExt cx="1179734" cy="614577"/>
          </a:xfrm>
        </p:grpSpPr>
        <p:cxnSp>
          <p:nvCxnSpPr>
            <p:cNvPr id="33" name="直接连接符 32"/>
            <p:cNvCxnSpPr/>
            <p:nvPr/>
          </p:nvCxnSpPr>
          <p:spPr bwMode="auto">
            <a:xfrm>
              <a:off x="3255491" y="2858873"/>
              <a:ext cx="0" cy="614577"/>
            </a:xfrm>
            <a:prstGeom prst="line">
              <a:avLst/>
            </a:prstGeom>
            <a:solidFill>
              <a:schemeClr val="accent1"/>
            </a:solidFill>
            <a:ln w="38100" cap="flat" cmpd="sng" algn="ctr">
              <a:solidFill>
                <a:srgbClr val="FF33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文本框 42"/>
            <p:cNvSpPr txBox="1"/>
            <p:nvPr/>
          </p:nvSpPr>
          <p:spPr>
            <a:xfrm>
              <a:off x="2094807" y="2968552"/>
              <a:ext cx="1179734" cy="369332"/>
            </a:xfrm>
            <a:prstGeom prst="rect">
              <a:avLst/>
            </a:prstGeom>
            <a:noFill/>
          </p:spPr>
          <p:txBody>
            <a:bodyPr wrap="square" rtlCol="0">
              <a:spAutoFit/>
            </a:bodyPr>
            <a:lstStyle/>
            <a:p>
              <a:r>
                <a:rPr lang="zh-CN" altLang="en-US" b="1" dirty="0" smtClean="0"/>
                <a:t>磁盘命令</a:t>
              </a:r>
              <a:endParaRPr lang="zh-CN" altLang="en-US" b="1" dirty="0"/>
            </a:p>
          </p:txBody>
        </p:sp>
      </p:grpSp>
      <p:grpSp>
        <p:nvGrpSpPr>
          <p:cNvPr id="46" name="组合 45"/>
          <p:cNvGrpSpPr/>
          <p:nvPr/>
        </p:nvGrpSpPr>
        <p:grpSpPr>
          <a:xfrm>
            <a:off x="3293591" y="2914651"/>
            <a:ext cx="941859" cy="558799"/>
            <a:chOff x="3293591" y="2914651"/>
            <a:chExt cx="941859" cy="558799"/>
          </a:xfrm>
        </p:grpSpPr>
        <p:cxnSp>
          <p:nvCxnSpPr>
            <p:cNvPr id="37" name="直接连接符 36"/>
            <p:cNvCxnSpPr/>
            <p:nvPr/>
          </p:nvCxnSpPr>
          <p:spPr bwMode="auto">
            <a:xfrm flipV="1">
              <a:off x="3293591" y="2914651"/>
              <a:ext cx="0" cy="558799"/>
            </a:xfrm>
            <a:prstGeom prst="line">
              <a:avLst/>
            </a:prstGeom>
            <a:solidFill>
              <a:schemeClr val="accent1"/>
            </a:solidFill>
            <a:ln w="38100" cap="flat" cmpd="sng" algn="ctr">
              <a:solidFill>
                <a:srgbClr val="FF33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文本框 44"/>
            <p:cNvSpPr txBox="1"/>
            <p:nvPr/>
          </p:nvSpPr>
          <p:spPr>
            <a:xfrm>
              <a:off x="3331691" y="2981495"/>
              <a:ext cx="903759" cy="369332"/>
            </a:xfrm>
            <a:prstGeom prst="rect">
              <a:avLst/>
            </a:prstGeom>
            <a:noFill/>
          </p:spPr>
          <p:txBody>
            <a:bodyPr wrap="square" rtlCol="0">
              <a:spAutoFit/>
            </a:bodyPr>
            <a:lstStyle/>
            <a:p>
              <a:r>
                <a:rPr lang="zh-CN" altLang="en-US" b="1" dirty="0" smtClean="0"/>
                <a:t>数据</a:t>
              </a:r>
              <a:endParaRPr lang="zh-CN" altLang="en-US" b="1" dirty="0"/>
            </a:p>
          </p:txBody>
        </p:sp>
      </p:grpSp>
      <p:grpSp>
        <p:nvGrpSpPr>
          <p:cNvPr id="47" name="组合 46"/>
          <p:cNvGrpSpPr/>
          <p:nvPr/>
        </p:nvGrpSpPr>
        <p:grpSpPr>
          <a:xfrm flipH="1">
            <a:off x="1438380" y="4071446"/>
            <a:ext cx="1854000" cy="868921"/>
            <a:chOff x="1438380" y="4065373"/>
            <a:chExt cx="1854000" cy="868921"/>
          </a:xfrm>
        </p:grpSpPr>
        <p:grpSp>
          <p:nvGrpSpPr>
            <p:cNvPr id="48" name="组合 47"/>
            <p:cNvGrpSpPr/>
            <p:nvPr/>
          </p:nvGrpSpPr>
          <p:grpSpPr>
            <a:xfrm>
              <a:off x="1438380" y="4065373"/>
              <a:ext cx="1854000" cy="411378"/>
              <a:chOff x="1438380" y="4065373"/>
              <a:chExt cx="1854000" cy="411378"/>
            </a:xfrm>
          </p:grpSpPr>
          <p:cxnSp>
            <p:nvCxnSpPr>
              <p:cNvPr id="50" name="直接连接符 49"/>
              <p:cNvCxnSpPr/>
              <p:nvPr/>
            </p:nvCxnSpPr>
            <p:spPr bwMode="auto">
              <a:xfrm>
                <a:off x="1445741" y="4065373"/>
                <a:ext cx="6822" cy="411377"/>
              </a:xfrm>
              <a:prstGeom prst="line">
                <a:avLst/>
              </a:prstGeom>
              <a:solidFill>
                <a:schemeClr val="accent1"/>
              </a:solidFill>
              <a:ln w="38100" cap="flat" cmpd="sng" algn="ctr">
                <a:solidFill>
                  <a:srgbClr val="FF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连接符 50"/>
              <p:cNvCxnSpPr/>
              <p:nvPr/>
            </p:nvCxnSpPr>
            <p:spPr bwMode="auto">
              <a:xfrm flipH="1">
                <a:off x="1438380" y="4476750"/>
                <a:ext cx="1854000" cy="1"/>
              </a:xfrm>
              <a:prstGeom prst="line">
                <a:avLst/>
              </a:prstGeom>
              <a:solidFill>
                <a:schemeClr val="accent1"/>
              </a:solidFill>
              <a:ln w="38100" cap="flat" cmpd="sng" algn="ctr">
                <a:solidFill>
                  <a:srgbClr val="FF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连接符 51"/>
              <p:cNvCxnSpPr/>
              <p:nvPr/>
            </p:nvCxnSpPr>
            <p:spPr bwMode="auto">
              <a:xfrm>
                <a:off x="3274541" y="4065373"/>
                <a:ext cx="6822" cy="411377"/>
              </a:xfrm>
              <a:prstGeom prst="line">
                <a:avLst/>
              </a:prstGeom>
              <a:solidFill>
                <a:schemeClr val="accent1"/>
              </a:solidFill>
              <a:ln w="38100" cap="flat" cmpd="sng" algn="ctr">
                <a:solidFill>
                  <a:srgbClr val="FF33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文本框 48"/>
            <p:cNvSpPr txBox="1"/>
            <p:nvPr/>
          </p:nvSpPr>
          <p:spPr>
            <a:xfrm>
              <a:off x="1933119" y="4564962"/>
              <a:ext cx="992962" cy="369332"/>
            </a:xfrm>
            <a:prstGeom prst="rect">
              <a:avLst/>
            </a:prstGeom>
            <a:noFill/>
          </p:spPr>
          <p:txBody>
            <a:bodyPr wrap="square" rtlCol="0">
              <a:spAutoFit/>
            </a:bodyPr>
            <a:lstStyle/>
            <a:p>
              <a:pPr algn="ctr"/>
              <a:r>
                <a:rPr lang="zh-CN" altLang="en-US" b="1" dirty="0"/>
                <a:t>中断</a:t>
              </a:r>
            </a:p>
          </p:txBody>
        </p:sp>
      </p:grpSp>
      <p:grpSp>
        <p:nvGrpSpPr>
          <p:cNvPr id="65" name="组合 64"/>
          <p:cNvGrpSpPr/>
          <p:nvPr/>
        </p:nvGrpSpPr>
        <p:grpSpPr>
          <a:xfrm>
            <a:off x="3264160" y="4094333"/>
            <a:ext cx="1365937" cy="916000"/>
            <a:chOff x="1438380" y="4065373"/>
            <a:chExt cx="1365937" cy="916000"/>
          </a:xfrm>
        </p:grpSpPr>
        <p:grpSp>
          <p:nvGrpSpPr>
            <p:cNvPr id="66" name="组合 65"/>
            <p:cNvGrpSpPr/>
            <p:nvPr/>
          </p:nvGrpSpPr>
          <p:grpSpPr>
            <a:xfrm>
              <a:off x="1438380" y="4065373"/>
              <a:ext cx="1203065" cy="916000"/>
              <a:chOff x="1438380" y="4065373"/>
              <a:chExt cx="1203065" cy="916000"/>
            </a:xfrm>
          </p:grpSpPr>
          <p:cxnSp>
            <p:nvCxnSpPr>
              <p:cNvPr id="68" name="直接连接符 67"/>
              <p:cNvCxnSpPr/>
              <p:nvPr/>
            </p:nvCxnSpPr>
            <p:spPr bwMode="auto">
              <a:xfrm>
                <a:off x="1445741" y="4065373"/>
                <a:ext cx="6822" cy="411377"/>
              </a:xfrm>
              <a:prstGeom prst="line">
                <a:avLst/>
              </a:prstGeom>
              <a:solidFill>
                <a:schemeClr val="accent1"/>
              </a:solidFill>
              <a:ln w="38100" cap="flat" cmpd="sng" algn="ctr">
                <a:solidFill>
                  <a:srgbClr val="FF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连接符 68"/>
              <p:cNvCxnSpPr/>
              <p:nvPr/>
            </p:nvCxnSpPr>
            <p:spPr bwMode="auto">
              <a:xfrm flipH="1" flipV="1">
                <a:off x="1438380" y="4448176"/>
                <a:ext cx="1203065" cy="12557"/>
              </a:xfrm>
              <a:prstGeom prst="line">
                <a:avLst/>
              </a:prstGeom>
              <a:solidFill>
                <a:schemeClr val="accent1"/>
              </a:solidFill>
              <a:ln w="38100" cap="flat" cmpd="sng" algn="ctr">
                <a:solidFill>
                  <a:srgbClr val="FF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接连接符 69"/>
              <p:cNvCxnSpPr/>
              <p:nvPr/>
            </p:nvCxnSpPr>
            <p:spPr bwMode="auto">
              <a:xfrm flipV="1">
                <a:off x="2629756" y="4455697"/>
                <a:ext cx="6822" cy="525676"/>
              </a:xfrm>
              <a:prstGeom prst="line">
                <a:avLst/>
              </a:prstGeom>
              <a:solidFill>
                <a:schemeClr val="accent1"/>
              </a:solidFill>
              <a:ln w="38100" cap="flat" cmpd="sng" algn="ctr">
                <a:solidFill>
                  <a:srgbClr val="FF33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7" name="文本框 66"/>
            <p:cNvSpPr txBox="1"/>
            <p:nvPr/>
          </p:nvSpPr>
          <p:spPr>
            <a:xfrm>
              <a:off x="1811355" y="4466101"/>
              <a:ext cx="992962" cy="369332"/>
            </a:xfrm>
            <a:prstGeom prst="rect">
              <a:avLst/>
            </a:prstGeom>
            <a:noFill/>
          </p:spPr>
          <p:txBody>
            <a:bodyPr wrap="square" rtlCol="0">
              <a:spAutoFit/>
            </a:bodyPr>
            <a:lstStyle/>
            <a:p>
              <a:r>
                <a:rPr lang="zh-CN" altLang="en-US" b="1" dirty="0" smtClean="0"/>
                <a:t>数据</a:t>
              </a:r>
              <a:endParaRPr lang="zh-CN" altLang="en-US" b="1" dirty="0"/>
            </a:p>
          </p:txBody>
        </p:sp>
      </p:grpSp>
    </p:spTree>
    <p:extLst>
      <p:ext uri="{BB962C8B-B14F-4D97-AF65-F5344CB8AC3E}">
        <p14:creationId xmlns:p14="http://schemas.microsoft.com/office/powerpoint/2010/main" val="33059197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44"/>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46"/>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47"/>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10406" y="345282"/>
            <a:ext cx="7916864" cy="882650"/>
          </a:xfrm>
        </p:spPr>
        <p:txBody>
          <a:bodyPr/>
          <a:lstStyle/>
          <a:p>
            <a:r>
              <a:rPr lang="zh-CN" altLang="en-US" dirty="0" smtClean="0"/>
              <a:t>中断</a:t>
            </a:r>
          </a:p>
        </p:txBody>
      </p:sp>
      <p:sp>
        <p:nvSpPr>
          <p:cNvPr id="26627" name="Rectangle 3"/>
          <p:cNvSpPr>
            <a:spLocks noGrp="1" noChangeArrowheads="1"/>
          </p:cNvSpPr>
          <p:nvPr>
            <p:ph type="body" idx="1"/>
          </p:nvPr>
        </p:nvSpPr>
        <p:spPr bwMode="auto">
          <a:xfrm>
            <a:off x="866773" y="1329531"/>
            <a:ext cx="7604125" cy="5257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000" b="1" dirty="0" smtClean="0"/>
              <a:t>中断</a:t>
            </a:r>
            <a:r>
              <a:rPr lang="zh-CN" altLang="en-US" sz="2000" dirty="0" smtClean="0"/>
              <a:t>：指当出现需要时，</a:t>
            </a:r>
            <a:r>
              <a:rPr lang="en-US" altLang="zh-CN" sz="2000" dirty="0" smtClean="0"/>
              <a:t>CPU</a:t>
            </a:r>
            <a:r>
              <a:rPr lang="zh-CN" altLang="en-US" sz="2000" dirty="0" smtClean="0"/>
              <a:t>暂时停止当前程序的执行，转而执行处理新情况的中断处理程序。当执行完该中断处理程序后，则重新从刚才停下的位置继续当前进程的运行。</a:t>
            </a:r>
            <a:endParaRPr lang="en-US" altLang="zh-CN" sz="2000" dirty="0" smtClean="0"/>
          </a:p>
          <a:p>
            <a:r>
              <a:rPr lang="zh-CN" altLang="en-US" sz="2000" b="1" dirty="0" smtClean="0"/>
              <a:t>中断号</a:t>
            </a:r>
            <a:r>
              <a:rPr lang="zh-CN" altLang="en-US" sz="2000" dirty="0" smtClean="0"/>
              <a:t>：外部设备进行</a:t>
            </a:r>
            <a:r>
              <a:rPr lang="en-US" altLang="zh-CN" sz="2000" dirty="0" smtClean="0"/>
              <a:t>I/O</a:t>
            </a:r>
            <a:r>
              <a:rPr lang="zh-CN" altLang="en-US" sz="2000" dirty="0" smtClean="0"/>
              <a:t>操作时产生的中断信号，发送给</a:t>
            </a:r>
            <a:r>
              <a:rPr lang="en-US" altLang="zh-CN" sz="2000" dirty="0" smtClean="0"/>
              <a:t>CPU</a:t>
            </a:r>
          </a:p>
          <a:p>
            <a:r>
              <a:rPr lang="zh-CN" altLang="en-US" sz="2000" b="1" dirty="0" smtClean="0"/>
              <a:t>中断向量</a:t>
            </a:r>
            <a:r>
              <a:rPr lang="zh-CN" altLang="en-US" sz="2000" dirty="0" smtClean="0"/>
              <a:t>：中断服务程序的入口地址</a:t>
            </a:r>
            <a:endParaRPr lang="en-US" altLang="zh-CN" sz="2000" i="1" dirty="0" smtClean="0"/>
          </a:p>
          <a:p>
            <a:r>
              <a:rPr lang="zh-CN" altLang="en-US" sz="2000" b="1" dirty="0" smtClean="0"/>
              <a:t>中断服务程序</a:t>
            </a:r>
            <a:r>
              <a:rPr lang="zh-CN" altLang="en-US" sz="2000" dirty="0" smtClean="0"/>
              <a:t>：执行中断处理的代码</a:t>
            </a:r>
            <a:endParaRPr lang="en-US" altLang="zh-CN" sz="2000" dirty="0" smtClean="0"/>
          </a:p>
          <a:p>
            <a:r>
              <a:rPr lang="zh-CN" altLang="en-US" sz="2000" dirty="0" smtClean="0"/>
              <a:t>操作系统是</a:t>
            </a:r>
            <a:r>
              <a:rPr lang="zh-CN" altLang="en-US" sz="2000" b="1" dirty="0" smtClean="0"/>
              <a:t>中断驱动</a:t>
            </a:r>
          </a:p>
        </p:txBody>
      </p:sp>
      <p:pic>
        <p:nvPicPr>
          <p:cNvPr id="19460" name="Picture 5" descr="http://www.hzjsxyw.cn/uppic/51dpj.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863" y="4151313"/>
            <a:ext cx="2501900" cy="214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2263" y="5203825"/>
            <a:ext cx="2705100"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462" name="左箭头 1"/>
          <p:cNvSpPr>
            <a:spLocks noChangeArrowheads="1"/>
          </p:cNvSpPr>
          <p:nvPr/>
        </p:nvSpPr>
        <p:spPr bwMode="auto">
          <a:xfrm>
            <a:off x="4297363" y="5345113"/>
            <a:ext cx="371475" cy="115887"/>
          </a:xfrm>
          <a:prstGeom prst="leftArrow">
            <a:avLst>
              <a:gd name="adj1" fmla="val 50000"/>
              <a:gd name="adj2" fmla="val 49908"/>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7" name="Picture 3"/>
          <p:cNvPicPr>
            <a:picLocks noChangeAspect="1" noChangeArrowheads="1"/>
          </p:cNvPicPr>
          <p:nvPr/>
        </p:nvPicPr>
        <p:blipFill>
          <a:blip r:embed="rId5">
            <a:extLst>
              <a:ext uri="{28A0092B-C50C-407E-A947-70E740481C1C}">
                <a14:useLocalDpi xmlns:a14="http://schemas.microsoft.com/office/drawing/2010/main" val="0"/>
              </a:ext>
            </a:extLst>
          </a:blip>
          <a:srcRect l="763" t="18321" r="572" b="18321"/>
          <a:stretch>
            <a:fillRect/>
          </a:stretch>
        </p:blipFill>
        <p:spPr bwMode="auto">
          <a:xfrm>
            <a:off x="2209799" y="4218781"/>
            <a:ext cx="4918075" cy="236855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9617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19461"/>
                                        </p:tgtEl>
                                        <p:attrNameLst>
                                          <p:attrName>style.visibility</p:attrName>
                                        </p:attrNameLst>
                                      </p:cBhvr>
                                      <p:to>
                                        <p:strVal val="visible"/>
                                      </p:to>
                                    </p:set>
                                    <p:animEffect transition="in" filter="fade">
                                      <p:cBhvr>
                                        <p:cTn id="9" dur="500"/>
                                        <p:tgtEl>
                                          <p:spTgt spid="19461"/>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9462"/>
                                        </p:tgtEl>
                                        <p:attrNameLst>
                                          <p:attrName>style.visibility</p:attrName>
                                        </p:attrNameLst>
                                      </p:cBhvr>
                                      <p:to>
                                        <p:strVal val="visible"/>
                                      </p:to>
                                    </p:set>
                                    <p:animEffect transition="in" filter="fade">
                                      <p:cBhvr>
                                        <p:cTn id="12" dur="500"/>
                                        <p:tgtEl>
                                          <p:spTgt spid="19462"/>
                                        </p:tgtEl>
                                      </p:cBhvr>
                                    </p:animEffect>
                                  </p:childTnLst>
                                </p:cTn>
                              </p:par>
                              <p:par>
                                <p:cTn id="13" presetID="10" presetClass="entr" presetSubtype="0" fill="hold" nodeType="withEffect">
                                  <p:stCondLst>
                                    <p:cond delay="0"/>
                                  </p:stCondLst>
                                  <p:childTnLst>
                                    <p:set>
                                      <p:cBhvr>
                                        <p:cTn id="14" dur="1" fill="hold">
                                          <p:stCondLst>
                                            <p:cond delay="0"/>
                                          </p:stCondLst>
                                        </p:cTn>
                                        <p:tgtEl>
                                          <p:spTgt spid="19460"/>
                                        </p:tgtEl>
                                        <p:attrNameLst>
                                          <p:attrName>style.visibility</p:attrName>
                                        </p:attrNameLst>
                                      </p:cBhvr>
                                      <p:to>
                                        <p:strVal val="visible"/>
                                      </p:to>
                                    </p:set>
                                    <p:animEffect transition="in" filter="fade">
                                      <p:cBhvr>
                                        <p:cTn id="15"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outerShdw blurRad="38100" dist="38100" dir="2700000" algn="tl">
                    <a:srgbClr val="C0C0C0"/>
                  </a:outerShdw>
                </a:effectLst>
                <a:ea typeface="宋体" panose="02010600030101010101" pitchFamily="2" charset="-122"/>
              </a:rPr>
              <a:t>系统启动</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765322891"/>
              </p:ext>
            </p:extLst>
          </p:nvPr>
        </p:nvGraphicFramePr>
        <p:xfrm>
          <a:off x="431800" y="1282700"/>
          <a:ext cx="7597027" cy="4406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组合 4"/>
          <p:cNvGrpSpPr/>
          <p:nvPr/>
        </p:nvGrpSpPr>
        <p:grpSpPr>
          <a:xfrm>
            <a:off x="6601574" y="2627630"/>
            <a:ext cx="1451361" cy="1793240"/>
            <a:chOff x="4959361" y="1344930"/>
            <a:chExt cx="1274853" cy="1793240"/>
          </a:xfrm>
        </p:grpSpPr>
        <p:sp>
          <p:nvSpPr>
            <p:cNvPr id="6" name="圆角矩形 5"/>
            <p:cNvSpPr/>
            <p:nvPr/>
          </p:nvSpPr>
          <p:spPr>
            <a:xfrm>
              <a:off x="4959361" y="1344930"/>
              <a:ext cx="1274853" cy="1793240"/>
            </a:xfrm>
            <a:prstGeom prst="roundRect">
              <a:avLst/>
            </a:prstGeom>
            <a:solidFill>
              <a:schemeClr val="accent6">
                <a:lumMod val="20000"/>
                <a:lumOff val="80000"/>
              </a:schemeClr>
            </a:solidFill>
            <a:effectLst>
              <a:glow rad="139700">
                <a:schemeClr val="accent4">
                  <a:satMod val="175000"/>
                  <a:alpha val="40000"/>
                </a:schemeClr>
              </a:glo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7" name="圆角矩形 4"/>
            <p:cNvSpPr txBox="1"/>
            <p:nvPr/>
          </p:nvSpPr>
          <p:spPr>
            <a:xfrm>
              <a:off x="5021594" y="1407163"/>
              <a:ext cx="1150387" cy="16687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002060"/>
                  </a:solidFill>
                  <a:latin typeface="Songti SC Regular"/>
                  <a:cs typeface="Songti SC Regular"/>
                </a:rPr>
                <a:t>引导操作系统启动</a:t>
              </a:r>
              <a:endParaRPr lang="zh-CN" altLang="en-US" sz="2400" b="1" kern="1200" dirty="0">
                <a:solidFill>
                  <a:srgbClr val="002060"/>
                </a:solidFill>
                <a:latin typeface="Songti SC Regular"/>
                <a:cs typeface="Songti SC Regular"/>
              </a:endParaRPr>
            </a:p>
          </p:txBody>
        </p:sp>
      </p:grpSp>
    </p:spTree>
    <p:extLst>
      <p:ext uri="{BB962C8B-B14F-4D97-AF65-F5344CB8AC3E}">
        <p14:creationId xmlns:p14="http://schemas.microsoft.com/office/powerpoint/2010/main" val="211274256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smtClean="0"/>
              <a:t>系统启动</a:t>
            </a:r>
          </a:p>
        </p:txBody>
      </p:sp>
      <p:sp>
        <p:nvSpPr>
          <p:cNvPr id="27651" name="Rectangle 3"/>
          <p:cNvSpPr>
            <a:spLocks noGrp="1" noChangeArrowheads="1"/>
          </p:cNvSpPr>
          <p:nvPr>
            <p:ph type="body" idx="1"/>
          </p:nvPr>
        </p:nvSpPr>
        <p:spPr bwMode="auto">
          <a:xfrm>
            <a:off x="647700" y="1404938"/>
            <a:ext cx="8137525" cy="4483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b="1" dirty="0" smtClean="0"/>
              <a:t>引导程序 </a:t>
            </a:r>
            <a:r>
              <a:rPr lang="en-US" altLang="zh-CN" sz="2800" b="1" dirty="0" smtClean="0"/>
              <a:t>(Bootstrap program)</a:t>
            </a:r>
            <a:r>
              <a:rPr lang="zh-CN" altLang="en-US" sz="2800" dirty="0" smtClean="0"/>
              <a:t> </a:t>
            </a:r>
            <a:endParaRPr lang="en-US" altLang="zh-CN" sz="2800" dirty="0" smtClean="0"/>
          </a:p>
          <a:p>
            <a:pPr lvl="1"/>
            <a:r>
              <a:rPr lang="zh-CN" altLang="en-US" sz="2400" dirty="0" smtClean="0"/>
              <a:t>在打开电源或重启时被装载</a:t>
            </a:r>
          </a:p>
          <a:p>
            <a:pPr lvl="1"/>
            <a:r>
              <a:rPr lang="zh-CN" altLang="en-US" sz="2400" dirty="0" smtClean="0"/>
              <a:t>通常位于 </a:t>
            </a:r>
            <a:r>
              <a:rPr lang="en-US" altLang="zh-CN" sz="2400" dirty="0" smtClean="0"/>
              <a:t>ROM </a:t>
            </a:r>
            <a:r>
              <a:rPr lang="zh-CN" altLang="en-US" sz="2400" dirty="0" smtClean="0"/>
              <a:t>或</a:t>
            </a:r>
            <a:r>
              <a:rPr lang="en-US" altLang="zh-CN" sz="2400" dirty="0" smtClean="0"/>
              <a:t>EPROM</a:t>
            </a:r>
            <a:r>
              <a:rPr lang="zh-CN" altLang="en-US" sz="2400" dirty="0" smtClean="0"/>
              <a:t>中</a:t>
            </a:r>
            <a:r>
              <a:rPr lang="en-US" altLang="zh-CN" sz="2400" dirty="0" smtClean="0"/>
              <a:t>, </a:t>
            </a:r>
            <a:r>
              <a:rPr lang="zh-CN" altLang="en-US" sz="2400" dirty="0" smtClean="0"/>
              <a:t>称为 </a:t>
            </a:r>
            <a:r>
              <a:rPr lang="en-US" altLang="zh-CN" sz="2400" b="1" dirty="0" smtClean="0"/>
              <a:t>Firmware (</a:t>
            </a:r>
            <a:r>
              <a:rPr lang="zh-CN" altLang="en-US" sz="2400" b="1" dirty="0" smtClean="0"/>
              <a:t>固件</a:t>
            </a:r>
            <a:r>
              <a:rPr lang="en-US" altLang="zh-CN" sz="2400" b="1" dirty="0" smtClean="0"/>
              <a:t>)</a:t>
            </a:r>
            <a:endParaRPr lang="zh-CN" altLang="en-US" sz="2400" b="1" dirty="0" smtClean="0"/>
          </a:p>
          <a:p>
            <a:pPr lvl="1"/>
            <a:r>
              <a:rPr lang="zh-CN" altLang="en-US" sz="2400" dirty="0" smtClean="0"/>
              <a:t>初始化所有硬件</a:t>
            </a:r>
          </a:p>
          <a:p>
            <a:pPr lvl="1"/>
            <a:r>
              <a:rPr lang="zh-CN" altLang="en-US" sz="2400" dirty="0" smtClean="0"/>
              <a:t>负责装入操作系统内核并开始运行</a:t>
            </a:r>
          </a:p>
        </p:txBody>
      </p:sp>
      <p:pic>
        <p:nvPicPr>
          <p:cNvPr id="27652" name="Picture 7" descr="http://h.hiphotos.baidu.com/zhidao/pic/item/ae51f3deb48f8c541394f95839292df5e0fe7f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4076700"/>
            <a:ext cx="3824287"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6" descr="BI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4076700"/>
            <a:ext cx="25876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0001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2</a:t>
            </a:r>
            <a:r>
              <a:rPr lang="zh-CN" altLang="en-US" dirty="0" smtClean="0">
                <a:effectLst>
                  <a:outerShdw blurRad="38100" dist="38100" dir="2700000" algn="tl">
                    <a:srgbClr val="C0C0C0"/>
                  </a:outerShdw>
                </a:effectLst>
                <a:ea typeface="宋体" panose="02010600030101010101" pitchFamily="2" charset="-122"/>
              </a:rPr>
              <a:t>、多道程序设计和分时技术</a:t>
            </a:r>
          </a:p>
        </p:txBody>
      </p:sp>
      <p:sp>
        <p:nvSpPr>
          <p:cNvPr id="33795" name="副标题 4"/>
          <p:cNvSpPr>
            <a:spLocks noGrp="1"/>
          </p:cNvSpPr>
          <p:nvPr>
            <p:ph type="subTitle" idx="1"/>
          </p:nvPr>
        </p:nvSpPr>
        <p:spPr>
          <a:xfrm>
            <a:off x="6080125" y="4225925"/>
            <a:ext cx="2208213" cy="1752600"/>
          </a:xfrm>
        </p:spPr>
        <p:txBody>
          <a:bodyPr/>
          <a:lstStyle/>
          <a:p>
            <a:pPr algn="l">
              <a:buFont typeface="Monotype Sorts" charset="2"/>
              <a:buNone/>
            </a:pPr>
            <a:r>
              <a:rPr lang="zh-CN" altLang="en-US" dirty="0" smtClean="0">
                <a:ea typeface="宋体" panose="02010600030101010101" pitchFamily="2" charset="-122"/>
              </a:rPr>
              <a:t>简单批处理系统</a:t>
            </a:r>
            <a:endParaRPr lang="en-US" altLang="zh-CN" dirty="0" smtClean="0">
              <a:ea typeface="宋体" panose="02010600030101010101" pitchFamily="2" charset="-122"/>
            </a:endParaRPr>
          </a:p>
          <a:p>
            <a:pPr algn="l">
              <a:buFont typeface="Monotype Sorts" charset="2"/>
              <a:buNone/>
            </a:pPr>
            <a:r>
              <a:rPr lang="zh-CN" altLang="en-US" dirty="0" smtClean="0">
                <a:ea typeface="宋体" panose="02010600030101010101" pitchFamily="2" charset="-122"/>
              </a:rPr>
              <a:t>多道程序系统</a:t>
            </a:r>
            <a:endParaRPr lang="en-US" altLang="zh-CN" dirty="0" smtClean="0">
              <a:ea typeface="宋体" panose="02010600030101010101" pitchFamily="2" charset="-122"/>
            </a:endParaRPr>
          </a:p>
          <a:p>
            <a:pPr algn="l">
              <a:buFont typeface="Monotype Sorts" charset="2"/>
              <a:buNone/>
            </a:pPr>
            <a:r>
              <a:rPr lang="zh-CN" altLang="en-US" dirty="0" smtClean="0">
                <a:ea typeface="宋体" panose="02010600030101010101" pitchFamily="2" charset="-122"/>
              </a:rPr>
              <a:t>分时系统</a:t>
            </a:r>
          </a:p>
        </p:txBody>
      </p:sp>
    </p:spTree>
    <p:extLst>
      <p:ext uri="{BB962C8B-B14F-4D97-AF65-F5344CB8AC3E}">
        <p14:creationId xmlns:p14="http://schemas.microsoft.com/office/powerpoint/2010/main" val="272810875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effectLst>
                  <a:outerShdw blurRad="38100" dist="38100" dir="2700000" algn="tl">
                    <a:srgbClr val="C0C0C0"/>
                  </a:outerShdw>
                </a:effectLst>
                <a:ea typeface="宋体" panose="02010600030101010101" pitchFamily="2" charset="-122"/>
              </a:rPr>
              <a:t>无操作系统计算机</a:t>
            </a:r>
          </a:p>
        </p:txBody>
      </p:sp>
      <p:sp>
        <p:nvSpPr>
          <p:cNvPr id="26627" name="内容占位符 2"/>
          <p:cNvSpPr>
            <a:spLocks noGrp="1"/>
          </p:cNvSpPr>
          <p:nvPr>
            <p:ph idx="1"/>
          </p:nvPr>
        </p:nvSpPr>
        <p:spPr/>
        <p:txBody>
          <a:bodyPr/>
          <a:lstStyle/>
          <a:p>
            <a:endParaRPr lang="zh-CN" altLang="en-US" smtClean="0">
              <a:ea typeface="宋体" panose="02010600030101010101" pitchFamily="2" charset="-122"/>
            </a:endParaRPr>
          </a:p>
        </p:txBody>
      </p:sp>
      <p:pic>
        <p:nvPicPr>
          <p:cNvPr id="26628" name="Picture 6" descr="人类制造的第一台计算机ENIAC 42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721" y="1301750"/>
            <a:ext cx="7261225" cy="472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222501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163638" y="629729"/>
            <a:ext cx="6759575" cy="578360"/>
          </a:xfrm>
        </p:spPr>
        <p:txBody>
          <a:bodyPr/>
          <a:lstStyle/>
          <a:p>
            <a:pPr>
              <a:defRPr/>
            </a:pPr>
            <a:r>
              <a:rPr lang="zh-CN" altLang="en-US" sz="2800" dirty="0" smtClean="0">
                <a:effectLst>
                  <a:outerShdw blurRad="38100" dist="38100" dir="2700000" algn="tl">
                    <a:srgbClr val="C0C0C0"/>
                  </a:outerShdw>
                </a:effectLst>
                <a:ea typeface="宋体" panose="02010600030101010101" pitchFamily="2" charset="-122"/>
              </a:rPr>
              <a:t>简单批处理系统</a:t>
            </a:r>
          </a:p>
        </p:txBody>
      </p:sp>
      <p:sp>
        <p:nvSpPr>
          <p:cNvPr id="119811" name="Rectangle 3"/>
          <p:cNvSpPr>
            <a:spLocks noGrp="1" noChangeArrowheads="1"/>
          </p:cNvSpPr>
          <p:nvPr>
            <p:ph type="body" idx="1"/>
          </p:nvPr>
        </p:nvSpPr>
        <p:spPr>
          <a:xfrm>
            <a:off x="1090613" y="1550988"/>
            <a:ext cx="6989762" cy="4489450"/>
          </a:xfrm>
        </p:spPr>
        <p:txBody>
          <a:bodyPr/>
          <a:lstStyle/>
          <a:p>
            <a:pPr>
              <a:defRPr/>
            </a:pPr>
            <a:r>
              <a:rPr lang="zh-CN" altLang="en-US" dirty="0" smtClean="0">
                <a:ea typeface="宋体" panose="02010600030101010101" pitchFamily="2" charset="-122"/>
                <a:sym typeface="Symbol" panose="05050102010706020507" pitchFamily="18" charset="2"/>
              </a:rPr>
              <a:t>最早的操作系统，是操作系统</a:t>
            </a:r>
            <a:r>
              <a:rPr lang="zh-CN" altLang="en-US" dirty="0">
                <a:ea typeface="宋体" panose="02010600030101010101" pitchFamily="2" charset="-122"/>
                <a:sym typeface="Symbol" panose="05050102010706020507" pitchFamily="18" charset="2"/>
              </a:rPr>
              <a:t>的</a:t>
            </a:r>
            <a:r>
              <a:rPr lang="zh-CN" altLang="en-US" dirty="0" smtClean="0">
                <a:ea typeface="宋体" panose="02010600030101010101" pitchFamily="2" charset="-122"/>
                <a:sym typeface="Symbol" panose="05050102010706020507" pitchFamily="18" charset="2"/>
              </a:rPr>
              <a:t>雏形</a:t>
            </a:r>
            <a:endParaRPr lang="en-US" altLang="zh-CN" dirty="0" smtClean="0">
              <a:ea typeface="宋体" panose="02010600030101010101" pitchFamily="2" charset="-122"/>
              <a:sym typeface="Symbol" panose="05050102010706020507" pitchFamily="18" charset="2"/>
            </a:endParaRPr>
          </a:p>
          <a:p>
            <a:pPr>
              <a:defRPr/>
            </a:pPr>
            <a:r>
              <a:rPr lang="zh-CN" altLang="en-US" dirty="0" smtClean="0">
                <a:ea typeface="宋体" panose="02010600030101010101" pitchFamily="2" charset="-122"/>
                <a:sym typeface="Symbol" panose="05050102010706020507" pitchFamily="18" charset="2"/>
              </a:rPr>
              <a:t>实现了自动化作业调度：自动从一个运行完的作业转换到运行下一个作业，在无需人工干预的条件下运行作业</a:t>
            </a:r>
            <a:endParaRPr lang="en-US" altLang="zh-CN" dirty="0" smtClean="0">
              <a:ea typeface="宋体" panose="02010600030101010101" pitchFamily="2" charset="-122"/>
              <a:sym typeface="Symbol" panose="05050102010706020507" pitchFamily="18" charset="2"/>
            </a:endParaRPr>
          </a:p>
          <a:p>
            <a:pPr>
              <a:defRPr/>
            </a:pPr>
            <a:r>
              <a:rPr lang="zh-CN" altLang="en-US" dirty="0" smtClean="0">
                <a:ea typeface="宋体" panose="02010600030101010101" pitchFamily="2" charset="-122"/>
                <a:sym typeface="Symbol" panose="05050102010706020507" pitchFamily="18" charset="2"/>
              </a:rPr>
              <a:t>程序的一次运行称为</a:t>
            </a:r>
            <a:r>
              <a:rPr lang="zh-CN" altLang="en-US" dirty="0" smtClean="0">
                <a:solidFill>
                  <a:srgbClr val="FF0000"/>
                </a:solidFill>
                <a:ea typeface="宋体" panose="02010600030101010101" pitchFamily="2" charset="-122"/>
                <a:sym typeface="Symbol" panose="05050102010706020507" pitchFamily="18" charset="2"/>
              </a:rPr>
              <a:t>作业</a:t>
            </a:r>
            <a:endParaRPr lang="en-US" altLang="zh-CN" dirty="0" smtClean="0">
              <a:solidFill>
                <a:srgbClr val="FF0000"/>
              </a:solidFill>
              <a:ea typeface="宋体" panose="02010600030101010101" pitchFamily="2" charset="-122"/>
              <a:sym typeface="Symbol" panose="05050102010706020507" pitchFamily="18" charset="2"/>
            </a:endParaRPr>
          </a:p>
          <a:p>
            <a:pPr>
              <a:defRPr/>
            </a:pPr>
            <a:r>
              <a:rPr lang="zh-CN" altLang="en-US" dirty="0" smtClean="0">
                <a:solidFill>
                  <a:srgbClr val="FF0000"/>
                </a:solidFill>
                <a:ea typeface="宋体" panose="02010600030101010101" pitchFamily="2" charset="-122"/>
                <a:sym typeface="Symbol" panose="05050102010706020507" pitchFamily="18" charset="2"/>
              </a:rPr>
              <a:t>批处理</a:t>
            </a:r>
            <a:r>
              <a:rPr lang="zh-CN" altLang="en-US" dirty="0" smtClean="0">
                <a:ea typeface="宋体" panose="02010600030101010101" pitchFamily="2" charset="-122"/>
                <a:sym typeface="Symbol" panose="05050102010706020507" pitchFamily="18" charset="2"/>
              </a:rPr>
              <a:t>：一批无需人机交互的作业批量运行</a:t>
            </a:r>
            <a:endParaRPr lang="en-US" altLang="zh-CN" dirty="0" smtClean="0">
              <a:ea typeface="宋体" panose="02010600030101010101" pitchFamily="2" charset="-122"/>
              <a:sym typeface="Symbol" panose="05050102010706020507" pitchFamily="18" charset="2"/>
            </a:endParaRPr>
          </a:p>
          <a:p>
            <a:pPr>
              <a:defRPr/>
            </a:pPr>
            <a:r>
              <a:rPr lang="zh-CN" altLang="en-US" dirty="0" smtClean="0">
                <a:ea typeface="宋体" panose="02010600030101010101" pitchFamily="2" charset="-122"/>
                <a:sym typeface="Symbol" panose="05050102010706020507" pitchFamily="18" charset="2"/>
              </a:rPr>
              <a:t>那么如何使得作业无需人工干预？需要操作系统的介入。</a:t>
            </a:r>
            <a:endParaRPr lang="en-US" altLang="zh-CN" dirty="0" smtClean="0">
              <a:ea typeface="宋体" panose="02010600030101010101" pitchFamily="2" charset="-122"/>
              <a:sym typeface="Symbol" panose="05050102010706020507" pitchFamily="18" charset="2"/>
            </a:endParaRPr>
          </a:p>
          <a:p>
            <a:pPr>
              <a:defRPr/>
            </a:pPr>
            <a:r>
              <a:rPr lang="zh-CN" altLang="en-US" dirty="0" smtClean="0">
                <a:ea typeface="宋体" panose="02010600030101010101" pitchFamily="2" charset="-122"/>
                <a:sym typeface="Symbol" panose="05050102010706020507" pitchFamily="18" charset="2"/>
              </a:rPr>
              <a:t>简单批处理系统的核心是一个</a:t>
            </a:r>
            <a:r>
              <a:rPr lang="zh-CN" altLang="en-US" dirty="0" smtClean="0">
                <a:solidFill>
                  <a:srgbClr val="FF0000"/>
                </a:solidFill>
                <a:ea typeface="宋体" panose="02010600030101010101" pitchFamily="2" charset="-122"/>
                <a:sym typeface="Symbol" panose="05050102010706020507" pitchFamily="18" charset="2"/>
              </a:rPr>
              <a:t>常驻监控程序（</a:t>
            </a:r>
            <a:r>
              <a:rPr lang="en-US" altLang="zh-CN" dirty="0" smtClean="0">
                <a:solidFill>
                  <a:srgbClr val="FF0000"/>
                </a:solidFill>
                <a:effectLst>
                  <a:outerShdw blurRad="38100" dist="38100" dir="2700000" algn="tl">
                    <a:srgbClr val="C0C0C0"/>
                  </a:outerShdw>
                </a:effectLst>
                <a:ea typeface="宋体" panose="02010600030101010101" pitchFamily="2" charset="-122"/>
                <a:sym typeface="Symbol" panose="05050102010706020507" pitchFamily="18" charset="2"/>
              </a:rPr>
              <a:t>monitor</a:t>
            </a:r>
            <a:r>
              <a:rPr lang="zh-CN" altLang="en-US" dirty="0" smtClean="0">
                <a:solidFill>
                  <a:srgbClr val="FF0000"/>
                </a:solidFill>
                <a:ea typeface="宋体" panose="02010600030101010101" pitchFamily="2" charset="-122"/>
                <a:sym typeface="Symbol" panose="05050102010706020507" pitchFamily="18" charset="2"/>
              </a:rPr>
              <a:t>）</a:t>
            </a:r>
            <a:endParaRPr lang="en-US" altLang="zh-CN" dirty="0" smtClean="0">
              <a:solidFill>
                <a:srgbClr val="FF0000"/>
              </a:solidFill>
              <a:ea typeface="宋体" panose="02010600030101010101" pitchFamily="2" charset="-122"/>
              <a:sym typeface="Symbol" panose="05050102010706020507" pitchFamily="18" charset="2"/>
            </a:endParaRPr>
          </a:p>
          <a:p>
            <a:pPr lvl="1">
              <a:defRPr/>
            </a:pPr>
            <a:r>
              <a:rPr lang="zh-CN" altLang="en-US" dirty="0" smtClean="0">
                <a:ea typeface="宋体" panose="02010600030101010101" pitchFamily="2" charset="-122"/>
                <a:sym typeface="Symbol" panose="05050102010706020507" pitchFamily="18" charset="2"/>
              </a:rPr>
              <a:t>控制作业传输</a:t>
            </a:r>
            <a:endParaRPr lang="en-US" altLang="zh-CN" dirty="0" smtClean="0">
              <a:ea typeface="宋体" panose="02010600030101010101" pitchFamily="2" charset="-122"/>
              <a:sym typeface="Symbol" panose="05050102010706020507" pitchFamily="18" charset="2"/>
            </a:endParaRPr>
          </a:p>
          <a:p>
            <a:pPr lvl="1">
              <a:defRPr/>
            </a:pPr>
            <a:r>
              <a:rPr lang="zh-CN" altLang="en-US" dirty="0" smtClean="0">
                <a:ea typeface="宋体" panose="02010600030101010101" pitchFamily="2" charset="-122"/>
                <a:sym typeface="Symbol" panose="05050102010706020507" pitchFamily="18" charset="2"/>
              </a:rPr>
              <a:t>调度作业运行</a:t>
            </a:r>
            <a:endParaRPr lang="en-US" altLang="zh-CN" dirty="0" smtClean="0">
              <a:ea typeface="宋体" panose="02010600030101010101" pitchFamily="2" charset="-122"/>
              <a:sym typeface="Symbol" panose="05050102010706020507" pitchFamily="18" charset="2"/>
            </a:endParaRPr>
          </a:p>
          <a:p>
            <a:pPr lvl="1">
              <a:defRPr/>
            </a:pPr>
            <a:r>
              <a:rPr lang="zh-CN" altLang="en-US" dirty="0" smtClean="0">
                <a:ea typeface="宋体" panose="02010600030101010101" pitchFamily="2" charset="-122"/>
                <a:sym typeface="Symbol" panose="05050102010706020507" pitchFamily="18" charset="2"/>
              </a:rPr>
              <a:t>自行从一个运行完的作业转换到下一个作业</a:t>
            </a:r>
            <a:endParaRPr lang="en-US" altLang="zh-CN" dirty="0" smtClean="0">
              <a:ea typeface="宋体" panose="02010600030101010101" pitchFamily="2" charset="-122"/>
              <a:sym typeface="Symbol" panose="05050102010706020507" pitchFamily="18" charset="2"/>
            </a:endParaRPr>
          </a:p>
          <a:p>
            <a:pPr>
              <a:defRPr/>
            </a:pPr>
            <a:r>
              <a:rPr lang="zh-CN" altLang="en-US" dirty="0" smtClean="0">
                <a:ea typeface="宋体" panose="02010600030101010101" pitchFamily="2" charset="-122"/>
                <a:sym typeface="Symbol" panose="05050102010706020507" pitchFamily="18" charset="2"/>
              </a:rPr>
              <a:t>单道程序运行</a:t>
            </a:r>
            <a:endParaRPr lang="en-US" altLang="zh-CN" dirty="0" smtClean="0">
              <a:ea typeface="宋体" panose="02010600030101010101" pitchFamily="2" charset="-122"/>
              <a:sym typeface="Symbol" panose="05050102010706020507" pitchFamily="18" charset="2"/>
            </a:endParaRPr>
          </a:p>
        </p:txBody>
      </p:sp>
    </p:spTree>
    <p:extLst>
      <p:ext uri="{BB962C8B-B14F-4D97-AF65-F5344CB8AC3E}">
        <p14:creationId xmlns:p14="http://schemas.microsoft.com/office/powerpoint/2010/main" val="27773070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effectLst>
                  <a:outerShdw blurRad="38100" dist="38100" dir="2700000" algn="tl">
                    <a:srgbClr val="C0C0C0"/>
                  </a:outerShdw>
                </a:effectLst>
                <a:ea typeface="宋体" pitchFamily="2" charset="-122"/>
              </a:rPr>
              <a:t>内容</a:t>
            </a:r>
          </a:p>
        </p:txBody>
      </p:sp>
      <p:sp>
        <p:nvSpPr>
          <p:cNvPr id="6147" name="内容占位符 2"/>
          <p:cNvSpPr>
            <a:spLocks noGrp="1"/>
          </p:cNvSpPr>
          <p:nvPr>
            <p:ph idx="1"/>
          </p:nvPr>
        </p:nvSpPr>
        <p:spPr/>
        <p:txBody>
          <a:bodyPr/>
          <a:lstStyle/>
          <a:p>
            <a:r>
              <a:rPr lang="en-US" altLang="zh-CN" sz="2800" b="1" dirty="0" smtClean="0">
                <a:ea typeface="宋体" panose="02010600030101010101" pitchFamily="2" charset="-122"/>
              </a:rPr>
              <a:t>1</a:t>
            </a:r>
            <a:r>
              <a:rPr lang="zh-CN" altLang="en-US" sz="2800" b="1" dirty="0">
                <a:ea typeface="宋体" panose="02010600030101010101" pitchFamily="2" charset="-122"/>
              </a:rPr>
              <a:t>、</a:t>
            </a:r>
            <a:r>
              <a:rPr lang="zh-CN" altLang="en-US" sz="2800" b="1" dirty="0" smtClean="0">
                <a:ea typeface="宋体" panose="02010600030101010101" pitchFamily="2" charset="-122"/>
              </a:rPr>
              <a:t>什么是操作系统？</a:t>
            </a:r>
            <a:endParaRPr lang="en-US" altLang="zh-CN" sz="2800" b="1" dirty="0" smtClean="0">
              <a:ea typeface="宋体" panose="02010600030101010101" pitchFamily="2" charset="-122"/>
            </a:endParaRPr>
          </a:p>
          <a:p>
            <a:r>
              <a:rPr lang="en-US" altLang="zh-CN" sz="2800" b="1" dirty="0" smtClean="0">
                <a:ea typeface="宋体" panose="02010600030101010101" pitchFamily="2" charset="-122"/>
              </a:rPr>
              <a:t>2</a:t>
            </a:r>
            <a:r>
              <a:rPr lang="zh-CN" altLang="en-US" sz="2800" b="1" dirty="0">
                <a:ea typeface="宋体" panose="02010600030101010101" pitchFamily="2" charset="-122"/>
              </a:rPr>
              <a:t>、多道程序设计和分时技术</a:t>
            </a:r>
            <a:endParaRPr lang="en-US" altLang="zh-CN" sz="2800" b="1" dirty="0">
              <a:ea typeface="宋体" panose="02010600030101010101" pitchFamily="2" charset="-122"/>
            </a:endParaRPr>
          </a:p>
          <a:p>
            <a:r>
              <a:rPr lang="en-US" altLang="zh-CN" sz="2800" b="1" dirty="0">
                <a:ea typeface="宋体" panose="02010600030101010101" pitchFamily="2" charset="-122"/>
              </a:rPr>
              <a:t>3</a:t>
            </a:r>
            <a:r>
              <a:rPr lang="zh-CN" altLang="en-US" sz="2800" b="1" dirty="0">
                <a:ea typeface="宋体" panose="02010600030101010101" pitchFamily="2" charset="-122"/>
              </a:rPr>
              <a:t>、操作系统类型</a:t>
            </a:r>
            <a:endParaRPr lang="en-US" altLang="zh-CN" sz="2800" b="1" dirty="0">
              <a:ea typeface="宋体" panose="02010600030101010101" pitchFamily="2" charset="-122"/>
            </a:endParaRPr>
          </a:p>
          <a:p>
            <a:r>
              <a:rPr lang="en-US" altLang="zh-CN" sz="2800" b="1" dirty="0">
                <a:ea typeface="宋体" panose="02010600030101010101" pitchFamily="2" charset="-122"/>
              </a:rPr>
              <a:t>4</a:t>
            </a:r>
            <a:r>
              <a:rPr lang="zh-CN" altLang="en-US" sz="2800" b="1" dirty="0">
                <a:ea typeface="宋体" panose="02010600030101010101" pitchFamily="2" charset="-122"/>
              </a:rPr>
              <a:t>、</a:t>
            </a:r>
            <a:r>
              <a:rPr lang="zh-CN" altLang="en-US" sz="2800" b="1" dirty="0" smtClean="0">
                <a:ea typeface="宋体" panose="02010600030101010101" pitchFamily="2" charset="-122"/>
              </a:rPr>
              <a:t>操作系统</a:t>
            </a:r>
            <a:r>
              <a:rPr lang="zh-CN" altLang="en-US" sz="2800" b="1" dirty="0">
                <a:ea typeface="宋体" panose="02010600030101010101" pitchFamily="2" charset="-122"/>
              </a:rPr>
              <a:t>操作和功</a:t>
            </a:r>
            <a:r>
              <a:rPr lang="zh-CN" altLang="en-US" sz="2800" b="1" dirty="0" smtClean="0">
                <a:ea typeface="宋体" panose="02010600030101010101" pitchFamily="2" charset="-122"/>
              </a:rPr>
              <a:t>能</a:t>
            </a:r>
            <a:endParaRPr lang="en-US" altLang="zh-CN" sz="2800" b="1" dirty="0">
              <a:ea typeface="宋体" panose="02010600030101010101"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809625" y="290513"/>
            <a:ext cx="7648575" cy="747712"/>
          </a:xfrm>
        </p:spPr>
        <p:txBody>
          <a:bodyPr/>
          <a:lstStyle/>
          <a:p>
            <a:pPr>
              <a:defRPr/>
            </a:pPr>
            <a:r>
              <a:rPr lang="zh-CN" altLang="en-US" sz="2800" smtClean="0">
                <a:effectLst>
                  <a:outerShdw blurRad="38100" dist="38100" dir="2700000" algn="tl">
                    <a:srgbClr val="C0C0C0"/>
                  </a:outerShdw>
                </a:effectLst>
                <a:ea typeface="宋体" panose="02010600030101010101" pitchFamily="2" charset="-122"/>
              </a:rPr>
              <a:t>简单批处理内存映像</a:t>
            </a:r>
          </a:p>
        </p:txBody>
      </p:sp>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l="28365" t="1007" r="28203" b="806"/>
          <a:stretch>
            <a:fillRect/>
          </a:stretch>
        </p:blipFill>
        <p:spPr bwMode="auto">
          <a:xfrm>
            <a:off x="5677578" y="1654337"/>
            <a:ext cx="256698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a:xfrm>
            <a:off x="604193" y="1672578"/>
            <a:ext cx="4678856" cy="4489450"/>
          </a:xfrm>
          <a:prstGeom prst="rect">
            <a:avLst/>
          </a:prstGeom>
        </p:spPr>
        <p:txBody>
          <a:bodyPr/>
          <a:lstStyle>
            <a:lvl1pPr marL="342900" indent="-342900" algn="l" rtl="0" eaLnBrk="0" fontAlgn="base" hangingPunct="0">
              <a:spcBef>
                <a:spcPct val="35000"/>
              </a:spcBef>
              <a:spcAft>
                <a:spcPct val="0"/>
              </a:spcAft>
              <a:buClr>
                <a:srgbClr val="993300"/>
              </a:buClr>
              <a:buSzPct val="90000"/>
              <a:buFont typeface="Monotype Sorts" charset="2"/>
              <a:buChar char="n"/>
              <a:defRPr kumimoji="1" sz="2000" kern="1200">
                <a:solidFill>
                  <a:schemeClr val="tx1"/>
                </a:solidFill>
                <a:latin typeface="+mn-lt"/>
                <a:ea typeface="宋体" charset="0"/>
                <a:cs typeface="+mn-cs"/>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sz="2000" kern="1200">
                <a:solidFill>
                  <a:schemeClr val="tx1"/>
                </a:solidFill>
                <a:latin typeface="+mn-lt"/>
                <a:ea typeface="宋体" charset="0"/>
                <a:cs typeface="+mn-cs"/>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kern="1200">
                <a:solidFill>
                  <a:schemeClr val="tx1"/>
                </a:solidFill>
                <a:latin typeface="+mn-lt"/>
                <a:ea typeface="宋体" charset="0"/>
                <a:cs typeface="+mn-cs"/>
              </a:defRPr>
            </a:lvl3pPr>
            <a:lvl4pPr marL="1428750" indent="-228600" algn="l" rtl="0" eaLnBrk="0" fontAlgn="base" hangingPunct="0">
              <a:spcBef>
                <a:spcPct val="35000"/>
              </a:spcBef>
              <a:spcAft>
                <a:spcPct val="0"/>
              </a:spcAft>
              <a:buClr>
                <a:schemeClr val="hlink"/>
              </a:buClr>
              <a:buSzPct val="75000"/>
              <a:buChar char="–"/>
              <a:defRPr kumimoji="1" kern="1200">
                <a:solidFill>
                  <a:schemeClr val="tx1"/>
                </a:solidFill>
                <a:latin typeface="+mn-lt"/>
                <a:ea typeface="宋体" charset="0"/>
                <a:cs typeface="+mn-cs"/>
              </a:defRPr>
            </a:lvl4pPr>
            <a:lvl5pPr marL="1771650" indent="-228600" algn="l" rtl="0" eaLnBrk="0" fontAlgn="base" hangingPunct="0">
              <a:spcBef>
                <a:spcPct val="35000"/>
              </a:spcBef>
              <a:spcAft>
                <a:spcPct val="0"/>
              </a:spcAft>
              <a:buClr>
                <a:srgbClr val="FF0066"/>
              </a:buClr>
              <a:buSzPct val="75000"/>
              <a:buChar char="»"/>
              <a:defRPr kumimoji="1" kern="1200">
                <a:solidFill>
                  <a:schemeClr val="tx1"/>
                </a:solidFill>
                <a:latin typeface="+mn-lt"/>
                <a:ea typeface="宋体"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smtClean="0">
                <a:ea typeface="宋体" panose="02010600030101010101" pitchFamily="2" charset="-122"/>
                <a:sym typeface="Symbol" panose="05050102010706020507" pitchFamily="18" charset="2"/>
              </a:rPr>
              <a:t>在用户程序区任何时候只能装入一道作业运行</a:t>
            </a:r>
            <a:endParaRPr lang="en-US" altLang="zh-CN" dirty="0" smtClean="0">
              <a:ea typeface="宋体" panose="02010600030101010101" pitchFamily="2" charset="-122"/>
              <a:sym typeface="Symbol" panose="05050102010706020507" pitchFamily="18" charset="2"/>
            </a:endParaRPr>
          </a:p>
          <a:p>
            <a:pPr>
              <a:defRPr/>
            </a:pPr>
            <a:r>
              <a:rPr lang="zh-CN" altLang="en-US" dirty="0" smtClean="0">
                <a:ea typeface="宋体" panose="02010600030101010101" pitchFamily="2" charset="-122"/>
                <a:sym typeface="Symbol" panose="05050102010706020507" pitchFamily="18" charset="2"/>
              </a:rPr>
              <a:t>当其运行完后，由</a:t>
            </a:r>
            <a:r>
              <a:rPr lang="en-US" altLang="zh-CN" dirty="0" smtClean="0">
                <a:ea typeface="宋体" panose="02010600030101010101" pitchFamily="2" charset="-122"/>
                <a:sym typeface="Symbol" panose="05050102010706020507" pitchFamily="18" charset="2"/>
              </a:rPr>
              <a:t>Monitor</a:t>
            </a:r>
            <a:r>
              <a:rPr lang="zh-CN" altLang="en-US" dirty="0" smtClean="0">
                <a:ea typeface="宋体" panose="02010600030101010101" pitchFamily="2" charset="-122"/>
                <a:sym typeface="Symbol" panose="05050102010706020507" pitchFamily="18" charset="2"/>
              </a:rPr>
              <a:t>装入下一道作业运行</a:t>
            </a:r>
            <a:endParaRPr lang="en-US" altLang="zh-CN" dirty="0" smtClean="0">
              <a:ea typeface="宋体" panose="02010600030101010101" pitchFamily="2" charset="-122"/>
              <a:sym typeface="Symbol" panose="05050102010706020507" pitchFamily="18" charset="2"/>
            </a:endParaRPr>
          </a:p>
          <a:p>
            <a:pPr>
              <a:defRPr/>
            </a:pPr>
            <a:r>
              <a:rPr lang="zh-CN" altLang="en-US" dirty="0" smtClean="0">
                <a:ea typeface="宋体" panose="02010600030101010101" pitchFamily="2" charset="-122"/>
                <a:sym typeface="Symbol" panose="05050102010706020507" pitchFamily="18" charset="2"/>
              </a:rPr>
              <a:t>所以简单批处理系统采用的也称为单道程序设计</a:t>
            </a:r>
            <a:endParaRPr lang="en-US" altLang="zh-CN" dirty="0" smtClean="0">
              <a:ea typeface="宋体" panose="02010600030101010101" pitchFamily="2" charset="-122"/>
              <a:sym typeface="Symbol" panose="05050102010706020507" pitchFamily="18" charset="2"/>
            </a:endParaRPr>
          </a:p>
        </p:txBody>
      </p:sp>
    </p:spTree>
    <p:extLst>
      <p:ext uri="{BB962C8B-B14F-4D97-AF65-F5344CB8AC3E}">
        <p14:creationId xmlns:p14="http://schemas.microsoft.com/office/powerpoint/2010/main" val="388405828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mtClean="0">
              <a:ea typeface="宋体" panose="02010600030101010101" pitchFamily="2" charset="-122"/>
            </a:endParaRPr>
          </a:p>
        </p:txBody>
      </p:sp>
      <p:sp>
        <p:nvSpPr>
          <p:cNvPr id="37891" name="Rectangle 3"/>
          <p:cNvSpPr>
            <a:spLocks noChangeArrowheads="1"/>
          </p:cNvSpPr>
          <p:nvPr/>
        </p:nvSpPr>
        <p:spPr bwMode="auto">
          <a:xfrm>
            <a:off x="0" y="0"/>
            <a:ext cx="9144000" cy="6858000"/>
          </a:xfrm>
          <a:prstGeom prst="rect">
            <a:avLst/>
          </a:prstGeom>
          <a:gradFill rotWithShape="0">
            <a:gsLst>
              <a:gs pos="0">
                <a:srgbClr val="FFF3FE"/>
              </a:gs>
              <a:gs pos="100000">
                <a:srgbClr val="FFFDFF"/>
              </a:gs>
            </a:gsLst>
            <a:lin ang="5400000" scaled="1"/>
          </a:gradFill>
          <a:ln w="9525">
            <a:solidFill>
              <a:schemeClr val="tx1"/>
            </a:solidFill>
            <a:miter lim="800000"/>
            <a:headEnd/>
            <a:tailEnd/>
          </a:ln>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pic>
        <p:nvPicPr>
          <p:cNvPr id="378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362200"/>
            <a:ext cx="1524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5"/>
          <p:cNvPicPr>
            <a:picLocks noChangeAspect="1" noChangeArrowheads="1"/>
          </p:cNvPicPr>
          <p:nvPr/>
        </p:nvPicPr>
        <p:blipFill>
          <a:blip r:embed="rId4">
            <a:lum bright="70000" contrast="-70000"/>
            <a:grayscl/>
            <a:extLst>
              <a:ext uri="{28A0092B-C50C-407E-A947-70E740481C1C}">
                <a14:useLocalDpi xmlns:a14="http://schemas.microsoft.com/office/drawing/2010/main" val="0"/>
              </a:ext>
            </a:extLst>
          </a:blip>
          <a:srcRect/>
          <a:stretch>
            <a:fillRect/>
          </a:stretch>
        </p:blipFill>
        <p:spPr bwMode="auto">
          <a:xfrm>
            <a:off x="1524000" y="457200"/>
            <a:ext cx="62484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AutoShape 6"/>
          <p:cNvSpPr>
            <a:spLocks noChangeArrowheads="1"/>
          </p:cNvSpPr>
          <p:nvPr/>
        </p:nvSpPr>
        <p:spPr bwMode="auto">
          <a:xfrm>
            <a:off x="6934200" y="3124200"/>
            <a:ext cx="1905000" cy="1447800"/>
          </a:xfrm>
          <a:prstGeom prst="roundRect">
            <a:avLst>
              <a:gd name="adj" fmla="val 16667"/>
            </a:avLst>
          </a:prstGeom>
          <a:gradFill rotWithShape="0">
            <a:gsLst>
              <a:gs pos="0">
                <a:srgbClr val="93A9A0"/>
              </a:gs>
              <a:gs pos="100000">
                <a:srgbClr val="73857D"/>
              </a:gs>
            </a:gsLst>
            <a:lin ang="5400000" scaled="1"/>
          </a:gradFill>
          <a:ln w="9525">
            <a:solidFill>
              <a:schemeClr val="tx1"/>
            </a:solidFill>
            <a:round/>
            <a:headEnd/>
            <a:tailEnd/>
          </a:ln>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pic>
        <p:nvPicPr>
          <p:cNvPr id="37895" name="Picture 7"/>
          <p:cNvPicPr>
            <a:picLocks noChangeAspect="1" noChangeArrowheads="1"/>
          </p:cNvPicPr>
          <p:nvPr/>
        </p:nvPicPr>
        <p:blipFill>
          <a:blip r:embed="rId5">
            <a:extLst>
              <a:ext uri="{28A0092B-C50C-407E-A947-70E740481C1C}">
                <a14:useLocalDpi xmlns:a14="http://schemas.microsoft.com/office/drawing/2010/main" val="0"/>
              </a:ext>
            </a:extLst>
          </a:blip>
          <a:srcRect l="22223" t="44444" r="27779" b="2924"/>
          <a:stretch>
            <a:fillRect/>
          </a:stretch>
        </p:blipFill>
        <p:spPr bwMode="auto">
          <a:xfrm>
            <a:off x="1828800" y="1676400"/>
            <a:ext cx="60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6" name="Picture 8"/>
          <p:cNvPicPr>
            <a:picLocks noChangeAspect="1" noChangeArrowheads="1"/>
          </p:cNvPicPr>
          <p:nvPr/>
        </p:nvPicPr>
        <p:blipFill>
          <a:blip r:embed="rId5">
            <a:extLst>
              <a:ext uri="{28A0092B-C50C-407E-A947-70E740481C1C}">
                <a14:useLocalDpi xmlns:a14="http://schemas.microsoft.com/office/drawing/2010/main" val="0"/>
              </a:ext>
            </a:extLst>
          </a:blip>
          <a:srcRect l="22223" t="44444" r="27779" b="2924"/>
          <a:stretch>
            <a:fillRect/>
          </a:stretch>
        </p:blipFill>
        <p:spPr bwMode="auto">
          <a:xfrm>
            <a:off x="5486400" y="1676400"/>
            <a:ext cx="60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7" name="Picture 9"/>
          <p:cNvPicPr>
            <a:picLocks noChangeAspect="1" noChangeArrowheads="1"/>
          </p:cNvPicPr>
          <p:nvPr/>
        </p:nvPicPr>
        <p:blipFill>
          <a:blip r:embed="rId5">
            <a:extLst>
              <a:ext uri="{28A0092B-C50C-407E-A947-70E740481C1C}">
                <a14:useLocalDpi xmlns:a14="http://schemas.microsoft.com/office/drawing/2010/main" val="0"/>
              </a:ext>
            </a:extLst>
          </a:blip>
          <a:srcRect l="22223" t="44444" r="27779" b="2924"/>
          <a:stretch>
            <a:fillRect/>
          </a:stretch>
        </p:blipFill>
        <p:spPr bwMode="auto">
          <a:xfrm>
            <a:off x="4648200" y="1676400"/>
            <a:ext cx="60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8" name="Picture 10"/>
          <p:cNvPicPr>
            <a:picLocks noChangeAspect="1" noChangeArrowheads="1"/>
          </p:cNvPicPr>
          <p:nvPr/>
        </p:nvPicPr>
        <p:blipFill>
          <a:blip r:embed="rId5">
            <a:extLst>
              <a:ext uri="{28A0092B-C50C-407E-A947-70E740481C1C}">
                <a14:useLocalDpi xmlns:a14="http://schemas.microsoft.com/office/drawing/2010/main" val="0"/>
              </a:ext>
            </a:extLst>
          </a:blip>
          <a:srcRect l="22223" t="44444" r="27779" b="2924"/>
          <a:stretch>
            <a:fillRect/>
          </a:stretch>
        </p:blipFill>
        <p:spPr bwMode="auto">
          <a:xfrm>
            <a:off x="3810000" y="1676400"/>
            <a:ext cx="60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9" name="Picture 11"/>
          <p:cNvPicPr>
            <a:picLocks noChangeAspect="1" noChangeArrowheads="1"/>
          </p:cNvPicPr>
          <p:nvPr/>
        </p:nvPicPr>
        <p:blipFill>
          <a:blip r:embed="rId6">
            <a:lum bright="12000"/>
            <a:extLst>
              <a:ext uri="{28A0092B-C50C-407E-A947-70E740481C1C}">
                <a14:useLocalDpi xmlns:a14="http://schemas.microsoft.com/office/drawing/2010/main" val="0"/>
              </a:ext>
            </a:extLst>
          </a:blip>
          <a:srcRect l="10390" t="11484" r="16884" b="8133"/>
          <a:stretch>
            <a:fillRect/>
          </a:stretch>
        </p:blipFill>
        <p:spPr bwMode="auto">
          <a:xfrm>
            <a:off x="1752600" y="16764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0" name="Picture 12"/>
          <p:cNvPicPr>
            <a:picLocks noChangeAspect="1" noChangeArrowheads="1"/>
          </p:cNvPicPr>
          <p:nvPr/>
        </p:nvPicPr>
        <p:blipFill>
          <a:blip r:embed="rId7">
            <a:lum bright="6000"/>
            <a:extLst>
              <a:ext uri="{28A0092B-C50C-407E-A947-70E740481C1C}">
                <a14:useLocalDpi xmlns:a14="http://schemas.microsoft.com/office/drawing/2010/main" val="0"/>
              </a:ext>
            </a:extLst>
          </a:blip>
          <a:srcRect l="4762" t="61905" r="9525" b="9525"/>
          <a:stretch>
            <a:fillRect/>
          </a:stretch>
        </p:blipFill>
        <p:spPr bwMode="auto">
          <a:xfrm>
            <a:off x="990600" y="2667000"/>
            <a:ext cx="68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9" name="AutoShape 13"/>
          <p:cNvSpPr>
            <a:spLocks noChangeArrowheads="1"/>
          </p:cNvSpPr>
          <p:nvPr/>
        </p:nvSpPr>
        <p:spPr bwMode="auto">
          <a:xfrm>
            <a:off x="1143000" y="1828800"/>
            <a:ext cx="381000" cy="685800"/>
          </a:xfrm>
          <a:prstGeom prst="downArrow">
            <a:avLst>
              <a:gd name="adj1" fmla="val 50000"/>
              <a:gd name="adj2" fmla="val 45000"/>
            </a:avLst>
          </a:prstGeom>
          <a:solidFill>
            <a:schemeClr val="accent1"/>
          </a:solidFill>
          <a:ln w="9525">
            <a:solidFill>
              <a:schemeClr val="tx1"/>
            </a:solidFill>
            <a:miter lim="800000"/>
            <a:headEnd/>
            <a:tailEnd/>
          </a:ln>
        </p:spPr>
        <p:txBody>
          <a:bodyPr vert="eaVert"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37902" name="AutoShape 14"/>
          <p:cNvSpPr>
            <a:spLocks noChangeArrowheads="1"/>
          </p:cNvSpPr>
          <p:nvPr/>
        </p:nvSpPr>
        <p:spPr bwMode="auto">
          <a:xfrm>
            <a:off x="838200" y="3048000"/>
            <a:ext cx="1905000" cy="1447800"/>
          </a:xfrm>
          <a:prstGeom prst="roundRect">
            <a:avLst>
              <a:gd name="adj" fmla="val 16667"/>
            </a:avLst>
          </a:prstGeom>
          <a:gradFill rotWithShape="0">
            <a:gsLst>
              <a:gs pos="0">
                <a:srgbClr val="93A9A0"/>
              </a:gs>
              <a:gs pos="100000">
                <a:srgbClr val="73857D"/>
              </a:gs>
            </a:gsLst>
            <a:lin ang="5400000" scaled="1"/>
          </a:gradFill>
          <a:ln w="9525">
            <a:solidFill>
              <a:schemeClr val="tx1"/>
            </a:solidFill>
            <a:round/>
            <a:headEnd/>
            <a:tailEnd/>
          </a:ln>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37903" name="AutoShape 15"/>
          <p:cNvSpPr>
            <a:spLocks noChangeArrowheads="1"/>
          </p:cNvSpPr>
          <p:nvPr/>
        </p:nvSpPr>
        <p:spPr bwMode="auto">
          <a:xfrm>
            <a:off x="3581400" y="3048000"/>
            <a:ext cx="2743200" cy="1447800"/>
          </a:xfrm>
          <a:prstGeom prst="roundRect">
            <a:avLst>
              <a:gd name="adj" fmla="val 16667"/>
            </a:avLst>
          </a:prstGeom>
          <a:gradFill rotWithShape="0">
            <a:gsLst>
              <a:gs pos="0">
                <a:srgbClr val="93A9A0"/>
              </a:gs>
              <a:gs pos="100000">
                <a:srgbClr val="73857D"/>
              </a:gs>
            </a:gsLst>
            <a:lin ang="5400000" scaled="1"/>
          </a:gradFill>
          <a:ln w="9525">
            <a:solidFill>
              <a:schemeClr val="tx1"/>
            </a:solidFill>
            <a:round/>
            <a:headEnd/>
            <a:tailEnd/>
          </a:ln>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21872" name="AutoShape 16"/>
          <p:cNvSpPr>
            <a:spLocks noChangeArrowheads="1"/>
          </p:cNvSpPr>
          <p:nvPr/>
        </p:nvSpPr>
        <p:spPr bwMode="auto">
          <a:xfrm>
            <a:off x="1371600" y="4648200"/>
            <a:ext cx="762000" cy="6858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3" name="AutoShape 17"/>
          <p:cNvSpPr>
            <a:spLocks noChangeArrowheads="1"/>
          </p:cNvSpPr>
          <p:nvPr/>
        </p:nvSpPr>
        <p:spPr bwMode="auto">
          <a:xfrm>
            <a:off x="1905000" y="4876800"/>
            <a:ext cx="762000" cy="7620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4" name="AutoShape 18"/>
          <p:cNvSpPr>
            <a:spLocks noChangeArrowheads="1"/>
          </p:cNvSpPr>
          <p:nvPr/>
        </p:nvSpPr>
        <p:spPr bwMode="auto">
          <a:xfrm>
            <a:off x="5943600" y="4953000"/>
            <a:ext cx="762000" cy="6858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5" name="AutoShape 19"/>
          <p:cNvSpPr>
            <a:spLocks noChangeArrowheads="1"/>
          </p:cNvSpPr>
          <p:nvPr/>
        </p:nvSpPr>
        <p:spPr bwMode="auto">
          <a:xfrm>
            <a:off x="6477000" y="4876800"/>
            <a:ext cx="762000" cy="6858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6" name="AutoShape 20"/>
          <p:cNvSpPr>
            <a:spLocks noChangeArrowheads="1"/>
          </p:cNvSpPr>
          <p:nvPr/>
        </p:nvSpPr>
        <p:spPr bwMode="auto">
          <a:xfrm>
            <a:off x="2514600" y="4953000"/>
            <a:ext cx="762000" cy="6858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21877" name="Picture 21"/>
          <p:cNvPicPr>
            <a:picLocks noChangeAspect="1" noChangeArrowheads="1"/>
          </p:cNvPicPr>
          <p:nvPr/>
        </p:nvPicPr>
        <p:blipFill>
          <a:blip r:embed="rId8">
            <a:lum contrast="6000"/>
            <a:extLst>
              <a:ext uri="{28A0092B-C50C-407E-A947-70E740481C1C}">
                <a14:useLocalDpi xmlns:a14="http://schemas.microsoft.com/office/drawing/2010/main" val="0"/>
              </a:ext>
            </a:extLst>
          </a:blip>
          <a:srcRect l="5556" t="2036" r="5556" b="6784"/>
          <a:stretch>
            <a:fillRect/>
          </a:stretch>
        </p:blipFill>
        <p:spPr bwMode="auto">
          <a:xfrm>
            <a:off x="1981200" y="609600"/>
            <a:ext cx="60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78" name="Picture 22"/>
          <p:cNvPicPr>
            <a:picLocks noChangeAspect="1" noChangeArrowheads="1"/>
          </p:cNvPicPr>
          <p:nvPr/>
        </p:nvPicPr>
        <p:blipFill>
          <a:blip r:embed="rId8">
            <a:lum contrast="6000"/>
            <a:extLst>
              <a:ext uri="{28A0092B-C50C-407E-A947-70E740481C1C}">
                <a14:useLocalDpi xmlns:a14="http://schemas.microsoft.com/office/drawing/2010/main" val="0"/>
              </a:ext>
            </a:extLst>
          </a:blip>
          <a:srcRect l="5556" t="2036" r="5556" b="6784"/>
          <a:stretch>
            <a:fillRect/>
          </a:stretch>
        </p:blipFill>
        <p:spPr bwMode="auto">
          <a:xfrm>
            <a:off x="1600200" y="762000"/>
            <a:ext cx="60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79" name="Picture 23"/>
          <p:cNvPicPr>
            <a:picLocks noChangeAspect="1" noChangeArrowheads="1"/>
          </p:cNvPicPr>
          <p:nvPr/>
        </p:nvPicPr>
        <p:blipFill>
          <a:blip r:embed="rId8">
            <a:lum contrast="6000"/>
            <a:extLst>
              <a:ext uri="{28A0092B-C50C-407E-A947-70E740481C1C}">
                <a14:useLocalDpi xmlns:a14="http://schemas.microsoft.com/office/drawing/2010/main" val="0"/>
              </a:ext>
            </a:extLst>
          </a:blip>
          <a:srcRect l="5556" t="2036" r="5556" b="6784"/>
          <a:stretch>
            <a:fillRect/>
          </a:stretch>
        </p:blipFill>
        <p:spPr bwMode="auto">
          <a:xfrm>
            <a:off x="1219200" y="914400"/>
            <a:ext cx="60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80" name="Text Box 24"/>
          <p:cNvSpPr txBox="1">
            <a:spLocks noChangeArrowheads="1"/>
          </p:cNvSpPr>
          <p:nvPr/>
        </p:nvSpPr>
        <p:spPr bwMode="auto">
          <a:xfrm>
            <a:off x="1981200" y="1219200"/>
            <a:ext cx="111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楷体_GB2312" pitchFamily="49" charset="-122"/>
              </a:rPr>
              <a:t>cards</a:t>
            </a:r>
            <a:endParaRPr kumimoji="1" lang="en-US" altLang="zh-CN" sz="2400" b="1">
              <a:latin typeface="Times New Roman" panose="02020603050405020304" pitchFamily="18" charset="0"/>
            </a:endParaRPr>
          </a:p>
        </p:txBody>
      </p:sp>
      <p:sp>
        <p:nvSpPr>
          <p:cNvPr id="37913" name="Text Box 26"/>
          <p:cNvSpPr txBox="1">
            <a:spLocks noChangeArrowheads="1"/>
          </p:cNvSpPr>
          <p:nvPr/>
        </p:nvSpPr>
        <p:spPr bwMode="auto">
          <a:xfrm>
            <a:off x="1371600" y="3352800"/>
            <a:ext cx="838200" cy="822325"/>
          </a:xfrm>
          <a:prstGeom prst="rect">
            <a:avLst/>
          </a:prstGeom>
          <a:solidFill>
            <a:srgbClr val="1BFFC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000099"/>
                </a:solidFill>
                <a:latin typeface="Times New Roman" panose="02020603050405020304" pitchFamily="18" charset="0"/>
                <a:ea typeface="楷体_GB2312" pitchFamily="49" charset="-122"/>
              </a:rPr>
              <a:t>IBM1401</a:t>
            </a:r>
            <a:endParaRPr kumimoji="1" lang="en-US" altLang="zh-CN" sz="2400" b="1">
              <a:solidFill>
                <a:srgbClr val="000099"/>
              </a:solidFill>
              <a:latin typeface="Times New Roman" panose="02020603050405020304" pitchFamily="18" charset="0"/>
            </a:endParaRPr>
          </a:p>
        </p:txBody>
      </p:sp>
      <p:sp>
        <p:nvSpPr>
          <p:cNvPr id="37914" name="Text Box 27"/>
          <p:cNvSpPr txBox="1">
            <a:spLocks noChangeArrowheads="1"/>
          </p:cNvSpPr>
          <p:nvPr/>
        </p:nvSpPr>
        <p:spPr bwMode="auto">
          <a:xfrm>
            <a:off x="4343400" y="3352800"/>
            <a:ext cx="838200" cy="822325"/>
          </a:xfrm>
          <a:prstGeom prst="rect">
            <a:avLst/>
          </a:prstGeom>
          <a:solidFill>
            <a:srgbClr val="1BFFC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000099"/>
                </a:solidFill>
                <a:latin typeface="Times New Roman" panose="02020603050405020304" pitchFamily="18" charset="0"/>
                <a:ea typeface="楷体_GB2312" pitchFamily="49" charset="-122"/>
              </a:rPr>
              <a:t>IBM7094</a:t>
            </a:r>
            <a:endParaRPr kumimoji="1" lang="en-US" altLang="zh-CN" sz="2400" b="1">
              <a:solidFill>
                <a:srgbClr val="000099"/>
              </a:solidFill>
              <a:latin typeface="Times New Roman" panose="02020603050405020304" pitchFamily="18" charset="0"/>
            </a:endParaRPr>
          </a:p>
        </p:txBody>
      </p:sp>
      <p:sp>
        <p:nvSpPr>
          <p:cNvPr id="37915" name="Text Box 28"/>
          <p:cNvSpPr txBox="1">
            <a:spLocks noChangeArrowheads="1"/>
          </p:cNvSpPr>
          <p:nvPr/>
        </p:nvSpPr>
        <p:spPr bwMode="auto">
          <a:xfrm>
            <a:off x="7467600" y="3429000"/>
            <a:ext cx="838200" cy="822325"/>
          </a:xfrm>
          <a:prstGeom prst="rect">
            <a:avLst/>
          </a:prstGeom>
          <a:solidFill>
            <a:srgbClr val="1BFFC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000099"/>
                </a:solidFill>
                <a:latin typeface="Times New Roman" panose="02020603050405020304" pitchFamily="18" charset="0"/>
                <a:ea typeface="楷体_GB2312" pitchFamily="49" charset="-122"/>
              </a:rPr>
              <a:t>IBM1401</a:t>
            </a:r>
            <a:endParaRPr kumimoji="1" lang="en-US" altLang="zh-CN" sz="2400" b="1">
              <a:solidFill>
                <a:srgbClr val="000099"/>
              </a:solidFill>
              <a:latin typeface="Times New Roman" panose="02020603050405020304" pitchFamily="18" charset="0"/>
            </a:endParaRPr>
          </a:p>
        </p:txBody>
      </p:sp>
      <p:sp>
        <p:nvSpPr>
          <p:cNvPr id="121886" name="AutoShape 30"/>
          <p:cNvSpPr>
            <a:spLocks noChangeArrowheads="1"/>
          </p:cNvSpPr>
          <p:nvPr/>
        </p:nvSpPr>
        <p:spPr bwMode="auto">
          <a:xfrm>
            <a:off x="7010400" y="4648200"/>
            <a:ext cx="762000" cy="6858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87" name="AutoShape 31"/>
          <p:cNvSpPr>
            <a:spLocks noChangeArrowheads="1"/>
          </p:cNvSpPr>
          <p:nvPr/>
        </p:nvSpPr>
        <p:spPr bwMode="auto">
          <a:xfrm flipV="1">
            <a:off x="4648200" y="5029200"/>
            <a:ext cx="1219200" cy="457200"/>
          </a:xfrm>
          <a:prstGeom prst="curvedDownArrow">
            <a:avLst>
              <a:gd name="adj1" fmla="val 29741"/>
              <a:gd name="adj2" fmla="val 99025"/>
              <a:gd name="adj3" fmla="val 33333"/>
            </a:avLst>
          </a:prstGeom>
          <a:solidFill>
            <a:srgbClr val="1BFFC3"/>
          </a:solidFill>
          <a:ln w="9525">
            <a:solidFill>
              <a:schemeClr val="tx1"/>
            </a:solidFill>
            <a:miter lim="800000"/>
            <a:headEnd/>
            <a:tailEnd/>
          </a:ln>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21888" name="AutoShape 32"/>
          <p:cNvSpPr>
            <a:spLocks noChangeArrowheads="1"/>
          </p:cNvSpPr>
          <p:nvPr/>
        </p:nvSpPr>
        <p:spPr bwMode="auto">
          <a:xfrm flipV="1">
            <a:off x="3352800" y="5029200"/>
            <a:ext cx="1219200" cy="533400"/>
          </a:xfrm>
          <a:prstGeom prst="curvedDownArrow">
            <a:avLst>
              <a:gd name="adj1" fmla="val 25492"/>
              <a:gd name="adj2" fmla="val 84878"/>
              <a:gd name="adj3" fmla="val 33333"/>
            </a:avLst>
          </a:prstGeom>
          <a:solidFill>
            <a:srgbClr val="1BFFC3"/>
          </a:solidFill>
          <a:ln w="9525">
            <a:solidFill>
              <a:schemeClr val="tx1"/>
            </a:solidFill>
            <a:miter lim="800000"/>
            <a:headEnd/>
            <a:tailEnd/>
          </a:ln>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37919" name="Text Box 33"/>
          <p:cNvSpPr txBox="1">
            <a:spLocks noChangeArrowheads="1"/>
          </p:cNvSpPr>
          <p:nvPr/>
        </p:nvSpPr>
        <p:spPr bwMode="auto">
          <a:xfrm>
            <a:off x="4267200" y="1143000"/>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ea typeface="楷体_GB2312" pitchFamily="49" charset="-122"/>
              </a:rPr>
              <a:t>Tapes</a:t>
            </a:r>
            <a:endParaRPr kumimoji="1" lang="en-US" altLang="zh-CN" sz="2400" b="1">
              <a:latin typeface="Times New Roman" panose="02020603050405020304" pitchFamily="18" charset="0"/>
            </a:endParaRPr>
          </a:p>
        </p:txBody>
      </p:sp>
      <p:pic>
        <p:nvPicPr>
          <p:cNvPr id="37920" name="Picture 34"/>
          <p:cNvPicPr>
            <a:picLocks noChangeAspect="1" noChangeArrowheads="1"/>
          </p:cNvPicPr>
          <p:nvPr/>
        </p:nvPicPr>
        <p:blipFill>
          <a:blip r:embed="rId6">
            <a:lum bright="12000"/>
            <a:extLst>
              <a:ext uri="{28A0092B-C50C-407E-A947-70E740481C1C}">
                <a14:useLocalDpi xmlns:a14="http://schemas.microsoft.com/office/drawing/2010/main" val="0"/>
              </a:ext>
            </a:extLst>
          </a:blip>
          <a:srcRect l="10390" t="11484" r="16884" b="8133"/>
          <a:stretch>
            <a:fillRect/>
          </a:stretch>
        </p:blipFill>
        <p:spPr bwMode="auto">
          <a:xfrm>
            <a:off x="1752600" y="22860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1" name="Picture 35"/>
          <p:cNvPicPr>
            <a:picLocks noChangeAspect="1" noChangeArrowheads="1"/>
          </p:cNvPicPr>
          <p:nvPr/>
        </p:nvPicPr>
        <p:blipFill>
          <a:blip r:embed="rId6">
            <a:lum bright="12000"/>
            <a:extLst>
              <a:ext uri="{28A0092B-C50C-407E-A947-70E740481C1C}">
                <a14:useLocalDpi xmlns:a14="http://schemas.microsoft.com/office/drawing/2010/main" val="0"/>
              </a:ext>
            </a:extLst>
          </a:blip>
          <a:srcRect l="10390" t="11484" r="16884" b="8133"/>
          <a:stretch>
            <a:fillRect/>
          </a:stretch>
        </p:blipFill>
        <p:spPr bwMode="auto">
          <a:xfrm>
            <a:off x="3810000" y="22860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2" name="Picture 36"/>
          <p:cNvPicPr>
            <a:picLocks noChangeAspect="1" noChangeArrowheads="1"/>
          </p:cNvPicPr>
          <p:nvPr/>
        </p:nvPicPr>
        <p:blipFill>
          <a:blip r:embed="rId6">
            <a:lum bright="12000"/>
            <a:extLst>
              <a:ext uri="{28A0092B-C50C-407E-A947-70E740481C1C}">
                <a14:useLocalDpi xmlns:a14="http://schemas.microsoft.com/office/drawing/2010/main" val="0"/>
              </a:ext>
            </a:extLst>
          </a:blip>
          <a:srcRect l="10390" t="11484" r="16884" b="8133"/>
          <a:stretch>
            <a:fillRect/>
          </a:stretch>
        </p:blipFill>
        <p:spPr bwMode="auto">
          <a:xfrm>
            <a:off x="3810000" y="16764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3" name="Picture 37"/>
          <p:cNvPicPr>
            <a:picLocks noChangeAspect="1" noChangeArrowheads="1"/>
          </p:cNvPicPr>
          <p:nvPr/>
        </p:nvPicPr>
        <p:blipFill>
          <a:blip r:embed="rId6">
            <a:lum bright="12000"/>
            <a:extLst>
              <a:ext uri="{28A0092B-C50C-407E-A947-70E740481C1C}">
                <a14:useLocalDpi xmlns:a14="http://schemas.microsoft.com/office/drawing/2010/main" val="0"/>
              </a:ext>
            </a:extLst>
          </a:blip>
          <a:srcRect l="10390" t="11484" r="16884" b="8133"/>
          <a:stretch>
            <a:fillRect/>
          </a:stretch>
        </p:blipFill>
        <p:spPr bwMode="auto">
          <a:xfrm>
            <a:off x="4648200" y="22860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4" name="Picture 38"/>
          <p:cNvPicPr>
            <a:picLocks noChangeAspect="1" noChangeArrowheads="1"/>
          </p:cNvPicPr>
          <p:nvPr/>
        </p:nvPicPr>
        <p:blipFill>
          <a:blip r:embed="rId6">
            <a:lum bright="12000"/>
            <a:extLst>
              <a:ext uri="{28A0092B-C50C-407E-A947-70E740481C1C}">
                <a14:useLocalDpi xmlns:a14="http://schemas.microsoft.com/office/drawing/2010/main" val="0"/>
              </a:ext>
            </a:extLst>
          </a:blip>
          <a:srcRect l="10390" t="11484" r="16884" b="8133"/>
          <a:stretch>
            <a:fillRect/>
          </a:stretch>
        </p:blipFill>
        <p:spPr bwMode="auto">
          <a:xfrm>
            <a:off x="4648200" y="16764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5" name="Picture 39"/>
          <p:cNvPicPr>
            <a:picLocks noChangeAspect="1" noChangeArrowheads="1"/>
          </p:cNvPicPr>
          <p:nvPr/>
        </p:nvPicPr>
        <p:blipFill>
          <a:blip r:embed="rId6">
            <a:lum bright="12000"/>
            <a:extLst>
              <a:ext uri="{28A0092B-C50C-407E-A947-70E740481C1C}">
                <a14:useLocalDpi xmlns:a14="http://schemas.microsoft.com/office/drawing/2010/main" val="0"/>
              </a:ext>
            </a:extLst>
          </a:blip>
          <a:srcRect l="10390" t="11484" r="16884" b="8133"/>
          <a:stretch>
            <a:fillRect/>
          </a:stretch>
        </p:blipFill>
        <p:spPr bwMode="auto">
          <a:xfrm>
            <a:off x="5486400" y="23622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6" name="Picture 40"/>
          <p:cNvPicPr>
            <a:picLocks noChangeAspect="1" noChangeArrowheads="1"/>
          </p:cNvPicPr>
          <p:nvPr/>
        </p:nvPicPr>
        <p:blipFill>
          <a:blip r:embed="rId6">
            <a:lum bright="12000"/>
            <a:extLst>
              <a:ext uri="{28A0092B-C50C-407E-A947-70E740481C1C}">
                <a14:useLocalDpi xmlns:a14="http://schemas.microsoft.com/office/drawing/2010/main" val="0"/>
              </a:ext>
            </a:extLst>
          </a:blip>
          <a:srcRect l="10390" t="11484" r="16884" b="8133"/>
          <a:stretch>
            <a:fillRect/>
          </a:stretch>
        </p:blipFill>
        <p:spPr bwMode="auto">
          <a:xfrm>
            <a:off x="5486400" y="16764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97" name="Text Box 41"/>
          <p:cNvSpPr txBox="1">
            <a:spLocks noChangeArrowheads="1"/>
          </p:cNvSpPr>
          <p:nvPr/>
        </p:nvSpPr>
        <p:spPr bwMode="auto">
          <a:xfrm>
            <a:off x="577850" y="1447800"/>
            <a:ext cx="488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ea typeface="楷体_GB2312" pitchFamily="49" charset="-122"/>
              </a:rPr>
              <a:t>Card reader</a:t>
            </a:r>
            <a:endParaRPr kumimoji="1" lang="en-US" altLang="zh-CN" sz="2400" b="1">
              <a:latin typeface="Times New Roman" panose="02020603050405020304" pitchFamily="18" charset="0"/>
            </a:endParaRPr>
          </a:p>
        </p:txBody>
      </p:sp>
      <p:pic>
        <p:nvPicPr>
          <p:cNvPr id="37928" name="Picture 43"/>
          <p:cNvPicPr>
            <a:picLocks noChangeAspect="1" noChangeArrowheads="1"/>
          </p:cNvPicPr>
          <p:nvPr/>
        </p:nvPicPr>
        <p:blipFill>
          <a:blip r:embed="rId5">
            <a:extLst>
              <a:ext uri="{28A0092B-C50C-407E-A947-70E740481C1C}">
                <a14:useLocalDpi xmlns:a14="http://schemas.microsoft.com/office/drawing/2010/main" val="0"/>
              </a:ext>
            </a:extLst>
          </a:blip>
          <a:srcRect l="22223" t="44444" r="27779" b="2924"/>
          <a:stretch>
            <a:fillRect/>
          </a:stretch>
        </p:blipFill>
        <p:spPr bwMode="auto">
          <a:xfrm>
            <a:off x="7207250" y="1752600"/>
            <a:ext cx="60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9" name="Picture 44"/>
          <p:cNvPicPr>
            <a:picLocks noChangeAspect="1" noChangeArrowheads="1"/>
          </p:cNvPicPr>
          <p:nvPr/>
        </p:nvPicPr>
        <p:blipFill>
          <a:blip r:embed="rId9">
            <a:lum bright="6000"/>
            <a:extLst>
              <a:ext uri="{28A0092B-C50C-407E-A947-70E740481C1C}">
                <a14:useLocalDpi xmlns:a14="http://schemas.microsoft.com/office/drawing/2010/main" val="0"/>
              </a:ext>
            </a:extLst>
          </a:blip>
          <a:srcRect l="18182" t="13637" r="27272" b="18182"/>
          <a:stretch>
            <a:fillRect/>
          </a:stretch>
        </p:blipFill>
        <p:spPr bwMode="auto">
          <a:xfrm>
            <a:off x="7924800" y="2133600"/>
            <a:ext cx="53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30" name="Picture 45"/>
          <p:cNvPicPr>
            <a:picLocks noChangeAspect="1" noChangeArrowheads="1"/>
          </p:cNvPicPr>
          <p:nvPr/>
        </p:nvPicPr>
        <p:blipFill>
          <a:blip r:embed="rId6">
            <a:lum bright="12000"/>
            <a:extLst>
              <a:ext uri="{28A0092B-C50C-407E-A947-70E740481C1C}">
                <a14:useLocalDpi xmlns:a14="http://schemas.microsoft.com/office/drawing/2010/main" val="0"/>
              </a:ext>
            </a:extLst>
          </a:blip>
          <a:srcRect l="10390" t="11484" r="16884" b="8133"/>
          <a:stretch>
            <a:fillRect/>
          </a:stretch>
        </p:blipFill>
        <p:spPr bwMode="auto">
          <a:xfrm>
            <a:off x="7207250" y="1752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31" name="Picture 46"/>
          <p:cNvPicPr>
            <a:picLocks noChangeAspect="1" noChangeArrowheads="1"/>
          </p:cNvPicPr>
          <p:nvPr/>
        </p:nvPicPr>
        <p:blipFill>
          <a:blip r:embed="rId6">
            <a:lum bright="12000"/>
            <a:extLst>
              <a:ext uri="{28A0092B-C50C-407E-A947-70E740481C1C}">
                <a14:useLocalDpi xmlns:a14="http://schemas.microsoft.com/office/drawing/2010/main" val="0"/>
              </a:ext>
            </a:extLst>
          </a:blip>
          <a:srcRect l="10390" t="11484" r="16884" b="8133"/>
          <a:stretch>
            <a:fillRect/>
          </a:stretch>
        </p:blipFill>
        <p:spPr bwMode="auto">
          <a:xfrm>
            <a:off x="7207250" y="24384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903" name="Text Box 47"/>
          <p:cNvSpPr txBox="1">
            <a:spLocks noChangeArrowheads="1"/>
          </p:cNvSpPr>
          <p:nvPr/>
        </p:nvSpPr>
        <p:spPr bwMode="auto">
          <a:xfrm>
            <a:off x="8366125" y="654050"/>
            <a:ext cx="4889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ea typeface="楷体_GB2312" pitchFamily="49" charset="-122"/>
              </a:rPr>
              <a:t>Printer</a:t>
            </a:r>
            <a:endParaRPr kumimoji="1" lang="en-US" altLang="zh-CN" sz="2400" b="1">
              <a:latin typeface="Times New Roman" panose="02020603050405020304" pitchFamily="18" charset="0"/>
            </a:endParaRPr>
          </a:p>
        </p:txBody>
      </p:sp>
      <p:sp>
        <p:nvSpPr>
          <p:cNvPr id="121904" name="AutoShape 48"/>
          <p:cNvSpPr>
            <a:spLocks noChangeArrowheads="1"/>
          </p:cNvSpPr>
          <p:nvPr/>
        </p:nvSpPr>
        <p:spPr bwMode="auto">
          <a:xfrm>
            <a:off x="7924800" y="1295400"/>
            <a:ext cx="381000" cy="609600"/>
          </a:xfrm>
          <a:prstGeom prst="upArrow">
            <a:avLst>
              <a:gd name="adj1" fmla="val 50000"/>
              <a:gd name="adj2" fmla="val 40000"/>
            </a:avLst>
          </a:prstGeom>
          <a:solidFill>
            <a:schemeClr val="accent1"/>
          </a:solidFill>
          <a:ln w="9525">
            <a:solidFill>
              <a:schemeClr val="tx1"/>
            </a:solidFill>
            <a:miter lim="800000"/>
            <a:headEnd/>
            <a:tailEnd/>
          </a:ln>
        </p:spPr>
        <p:txBody>
          <a:bodyPr vert="eaVert"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pic>
        <p:nvPicPr>
          <p:cNvPr id="37934" name="Picture 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0" y="2362200"/>
            <a:ext cx="5238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35" name="Picture 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16675" y="2362200"/>
            <a:ext cx="5016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36" name="Picture 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838" y="5638800"/>
            <a:ext cx="1085850" cy="881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46693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121877"/>
                                        </p:tgtEl>
                                        <p:attrNameLst>
                                          <p:attrName>style.visibility</p:attrName>
                                        </p:attrNameLst>
                                      </p:cBhvr>
                                      <p:to>
                                        <p:strVal val="visible"/>
                                      </p:to>
                                    </p:set>
                                    <p:anim calcmode="lin" valueType="num">
                                      <p:cBhvr additive="base">
                                        <p:cTn id="7" dur="500" fill="hold"/>
                                        <p:tgtEl>
                                          <p:spTgt spid="121877"/>
                                        </p:tgtEl>
                                        <p:attrNameLst>
                                          <p:attrName>ppt_x</p:attrName>
                                        </p:attrNameLst>
                                      </p:cBhvr>
                                      <p:tavLst>
                                        <p:tav tm="0">
                                          <p:val>
                                            <p:strVal val="#ppt_x"/>
                                          </p:val>
                                        </p:tav>
                                        <p:tav tm="100000">
                                          <p:val>
                                            <p:strVal val="#ppt_x"/>
                                          </p:val>
                                        </p:tav>
                                      </p:tavLst>
                                    </p:anim>
                                    <p:anim calcmode="lin" valueType="num">
                                      <p:cBhvr additive="base">
                                        <p:cTn id="8" dur="500" fill="hold"/>
                                        <p:tgtEl>
                                          <p:spTgt spid="121877"/>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1" fill="hold" nodeType="afterEffect">
                                  <p:stCondLst>
                                    <p:cond delay="1000"/>
                                  </p:stCondLst>
                                  <p:childTnLst>
                                    <p:set>
                                      <p:cBhvr>
                                        <p:cTn id="11" dur="1" fill="hold">
                                          <p:stCondLst>
                                            <p:cond delay="0"/>
                                          </p:stCondLst>
                                        </p:cTn>
                                        <p:tgtEl>
                                          <p:spTgt spid="121878"/>
                                        </p:tgtEl>
                                        <p:attrNameLst>
                                          <p:attrName>style.visibility</p:attrName>
                                        </p:attrNameLst>
                                      </p:cBhvr>
                                      <p:to>
                                        <p:strVal val="visible"/>
                                      </p:to>
                                    </p:set>
                                    <p:anim calcmode="lin" valueType="num">
                                      <p:cBhvr additive="base">
                                        <p:cTn id="12" dur="500" fill="hold"/>
                                        <p:tgtEl>
                                          <p:spTgt spid="121878"/>
                                        </p:tgtEl>
                                        <p:attrNameLst>
                                          <p:attrName>ppt_x</p:attrName>
                                        </p:attrNameLst>
                                      </p:cBhvr>
                                      <p:tavLst>
                                        <p:tav tm="0">
                                          <p:val>
                                            <p:strVal val="#ppt_x"/>
                                          </p:val>
                                        </p:tav>
                                        <p:tav tm="100000">
                                          <p:val>
                                            <p:strVal val="#ppt_x"/>
                                          </p:val>
                                        </p:tav>
                                      </p:tavLst>
                                    </p:anim>
                                    <p:anim calcmode="lin" valueType="num">
                                      <p:cBhvr additive="base">
                                        <p:cTn id="13" dur="500" fill="hold"/>
                                        <p:tgtEl>
                                          <p:spTgt spid="121878"/>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2000"/>
                            </p:stCondLst>
                            <p:childTnLst>
                              <p:par>
                                <p:cTn id="15" presetID="2" presetClass="entr" presetSubtype="1" fill="hold" nodeType="afterEffect">
                                  <p:stCondLst>
                                    <p:cond delay="1000"/>
                                  </p:stCondLst>
                                  <p:childTnLst>
                                    <p:set>
                                      <p:cBhvr>
                                        <p:cTn id="16" dur="1" fill="hold">
                                          <p:stCondLst>
                                            <p:cond delay="0"/>
                                          </p:stCondLst>
                                        </p:cTn>
                                        <p:tgtEl>
                                          <p:spTgt spid="121879"/>
                                        </p:tgtEl>
                                        <p:attrNameLst>
                                          <p:attrName>style.visibility</p:attrName>
                                        </p:attrNameLst>
                                      </p:cBhvr>
                                      <p:to>
                                        <p:strVal val="visible"/>
                                      </p:to>
                                    </p:set>
                                    <p:anim calcmode="lin" valueType="num">
                                      <p:cBhvr additive="base">
                                        <p:cTn id="17" dur="500" fill="hold"/>
                                        <p:tgtEl>
                                          <p:spTgt spid="121879"/>
                                        </p:tgtEl>
                                        <p:attrNameLst>
                                          <p:attrName>ppt_x</p:attrName>
                                        </p:attrNameLst>
                                      </p:cBhvr>
                                      <p:tavLst>
                                        <p:tav tm="0">
                                          <p:val>
                                            <p:strVal val="#ppt_x"/>
                                          </p:val>
                                        </p:tav>
                                        <p:tav tm="100000">
                                          <p:val>
                                            <p:strVal val="#ppt_x"/>
                                          </p:val>
                                        </p:tav>
                                      </p:tavLst>
                                    </p:anim>
                                    <p:anim calcmode="lin" valueType="num">
                                      <p:cBhvr additive="base">
                                        <p:cTn id="18" dur="500" fill="hold"/>
                                        <p:tgtEl>
                                          <p:spTgt spid="121879"/>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3500"/>
                            </p:stCondLst>
                            <p:childTnLst>
                              <p:par>
                                <p:cTn id="20" presetID="2" presetClass="entr" presetSubtype="1" fill="hold" grpId="0" nodeType="afterEffect">
                                  <p:stCondLst>
                                    <p:cond delay="1000"/>
                                  </p:stCondLst>
                                  <p:childTnLst>
                                    <p:set>
                                      <p:cBhvr>
                                        <p:cTn id="21" dur="1" fill="hold">
                                          <p:stCondLst>
                                            <p:cond delay="0"/>
                                          </p:stCondLst>
                                        </p:cTn>
                                        <p:tgtEl>
                                          <p:spTgt spid="121880"/>
                                        </p:tgtEl>
                                        <p:attrNameLst>
                                          <p:attrName>style.visibility</p:attrName>
                                        </p:attrNameLst>
                                      </p:cBhvr>
                                      <p:to>
                                        <p:strVal val="visible"/>
                                      </p:to>
                                    </p:set>
                                    <p:anim calcmode="lin" valueType="num">
                                      <p:cBhvr additive="base">
                                        <p:cTn id="22" dur="500" fill="hold"/>
                                        <p:tgtEl>
                                          <p:spTgt spid="121880"/>
                                        </p:tgtEl>
                                        <p:attrNameLst>
                                          <p:attrName>ppt_x</p:attrName>
                                        </p:attrNameLst>
                                      </p:cBhvr>
                                      <p:tavLst>
                                        <p:tav tm="0">
                                          <p:val>
                                            <p:strVal val="#ppt_x"/>
                                          </p:val>
                                        </p:tav>
                                        <p:tav tm="100000">
                                          <p:val>
                                            <p:strVal val="#ppt_x"/>
                                          </p:val>
                                        </p:tav>
                                      </p:tavLst>
                                    </p:anim>
                                    <p:anim calcmode="lin" valueType="num">
                                      <p:cBhvr additive="base">
                                        <p:cTn id="23" dur="500" fill="hold"/>
                                        <p:tgtEl>
                                          <p:spTgt spid="121880"/>
                                        </p:tgtEl>
                                        <p:attrNameLst>
                                          <p:attrName>ppt_y</p:attrName>
                                        </p:attrNameLst>
                                      </p:cBhvr>
                                      <p:tavLst>
                                        <p:tav tm="0">
                                          <p:val>
                                            <p:strVal val="0-#ppt_h/2"/>
                                          </p:val>
                                        </p:tav>
                                        <p:tav tm="100000">
                                          <p:val>
                                            <p:strVal val="#ppt_y"/>
                                          </p:val>
                                        </p:tav>
                                      </p:tavLst>
                                    </p:anim>
                                  </p:childTnLst>
                                </p:cTn>
                              </p:par>
                            </p:childTnLst>
                          </p:cTn>
                        </p:par>
                        <p:par>
                          <p:cTn id="24" fill="hold" nodeType="afterGroup">
                            <p:stCondLst>
                              <p:cond delay="5000"/>
                            </p:stCondLst>
                            <p:childTnLst>
                              <p:par>
                                <p:cTn id="25" presetID="2" presetClass="entr" presetSubtype="1" fill="hold" grpId="0" nodeType="afterEffect">
                                  <p:stCondLst>
                                    <p:cond delay="1000"/>
                                  </p:stCondLst>
                                  <p:childTnLst>
                                    <p:set>
                                      <p:cBhvr>
                                        <p:cTn id="26" dur="1" fill="hold">
                                          <p:stCondLst>
                                            <p:cond delay="0"/>
                                          </p:stCondLst>
                                        </p:cTn>
                                        <p:tgtEl>
                                          <p:spTgt spid="121869"/>
                                        </p:tgtEl>
                                        <p:attrNameLst>
                                          <p:attrName>style.visibility</p:attrName>
                                        </p:attrNameLst>
                                      </p:cBhvr>
                                      <p:to>
                                        <p:strVal val="visible"/>
                                      </p:to>
                                    </p:set>
                                    <p:anim calcmode="lin" valueType="num">
                                      <p:cBhvr additive="base">
                                        <p:cTn id="27" dur="500" fill="hold"/>
                                        <p:tgtEl>
                                          <p:spTgt spid="121869"/>
                                        </p:tgtEl>
                                        <p:attrNameLst>
                                          <p:attrName>ppt_x</p:attrName>
                                        </p:attrNameLst>
                                      </p:cBhvr>
                                      <p:tavLst>
                                        <p:tav tm="0">
                                          <p:val>
                                            <p:strVal val="#ppt_x"/>
                                          </p:val>
                                        </p:tav>
                                        <p:tav tm="100000">
                                          <p:val>
                                            <p:strVal val="#ppt_x"/>
                                          </p:val>
                                        </p:tav>
                                      </p:tavLst>
                                    </p:anim>
                                    <p:anim calcmode="lin" valueType="num">
                                      <p:cBhvr additive="base">
                                        <p:cTn id="28" dur="500" fill="hold"/>
                                        <p:tgtEl>
                                          <p:spTgt spid="121869"/>
                                        </p:tgtEl>
                                        <p:attrNameLst>
                                          <p:attrName>ppt_y</p:attrName>
                                        </p:attrNameLst>
                                      </p:cBhvr>
                                      <p:tavLst>
                                        <p:tav tm="0">
                                          <p:val>
                                            <p:strVal val="0-#ppt_h/2"/>
                                          </p:val>
                                        </p:tav>
                                        <p:tav tm="100000">
                                          <p:val>
                                            <p:strVal val="#ppt_y"/>
                                          </p:val>
                                        </p:tav>
                                      </p:tavLst>
                                    </p:anim>
                                  </p:childTnLst>
                                </p:cTn>
                              </p:par>
                            </p:childTnLst>
                          </p:cTn>
                        </p:par>
                        <p:par>
                          <p:cTn id="29" fill="hold" nodeType="afterGroup">
                            <p:stCondLst>
                              <p:cond delay="6500"/>
                            </p:stCondLst>
                            <p:childTnLst>
                              <p:par>
                                <p:cTn id="30" presetID="2" presetClass="entr" presetSubtype="1" fill="hold" grpId="0" nodeType="afterEffect">
                                  <p:stCondLst>
                                    <p:cond delay="1000"/>
                                  </p:stCondLst>
                                  <p:childTnLst>
                                    <p:set>
                                      <p:cBhvr>
                                        <p:cTn id="31" dur="1" fill="hold">
                                          <p:stCondLst>
                                            <p:cond delay="0"/>
                                          </p:stCondLst>
                                        </p:cTn>
                                        <p:tgtEl>
                                          <p:spTgt spid="121897"/>
                                        </p:tgtEl>
                                        <p:attrNameLst>
                                          <p:attrName>style.visibility</p:attrName>
                                        </p:attrNameLst>
                                      </p:cBhvr>
                                      <p:to>
                                        <p:strVal val="visible"/>
                                      </p:to>
                                    </p:set>
                                    <p:anim calcmode="lin" valueType="num">
                                      <p:cBhvr additive="base">
                                        <p:cTn id="32" dur="500" fill="hold"/>
                                        <p:tgtEl>
                                          <p:spTgt spid="121897"/>
                                        </p:tgtEl>
                                        <p:attrNameLst>
                                          <p:attrName>ppt_x</p:attrName>
                                        </p:attrNameLst>
                                      </p:cBhvr>
                                      <p:tavLst>
                                        <p:tav tm="0">
                                          <p:val>
                                            <p:strVal val="#ppt_x"/>
                                          </p:val>
                                        </p:tav>
                                        <p:tav tm="100000">
                                          <p:val>
                                            <p:strVal val="#ppt_x"/>
                                          </p:val>
                                        </p:tav>
                                      </p:tavLst>
                                    </p:anim>
                                    <p:anim calcmode="lin" valueType="num">
                                      <p:cBhvr additive="base">
                                        <p:cTn id="33" dur="500" fill="hold"/>
                                        <p:tgtEl>
                                          <p:spTgt spid="121897"/>
                                        </p:tgtEl>
                                        <p:attrNameLst>
                                          <p:attrName>ppt_y</p:attrName>
                                        </p:attrNameLst>
                                      </p:cBhvr>
                                      <p:tavLst>
                                        <p:tav tm="0">
                                          <p:val>
                                            <p:strVal val="0-#ppt_h/2"/>
                                          </p:val>
                                        </p:tav>
                                        <p:tav tm="100000">
                                          <p:val>
                                            <p:strVal val="#ppt_y"/>
                                          </p:val>
                                        </p:tav>
                                      </p:tavLst>
                                    </p:anim>
                                  </p:childTnLst>
                                </p:cTn>
                              </p:par>
                            </p:childTnLst>
                          </p:cTn>
                        </p:par>
                        <p:par>
                          <p:cTn id="34" fill="hold" nodeType="afterGroup">
                            <p:stCondLst>
                              <p:cond delay="8000"/>
                            </p:stCondLst>
                            <p:childTnLst>
                              <p:par>
                                <p:cTn id="35" presetID="2" presetClass="entr" presetSubtype="12" fill="hold" nodeType="afterEffect">
                                  <p:stCondLst>
                                    <p:cond delay="1000"/>
                                  </p:stCondLst>
                                  <p:childTnLst>
                                    <p:set>
                                      <p:cBhvr>
                                        <p:cTn id="36" dur="1" fill="hold">
                                          <p:stCondLst>
                                            <p:cond delay="0"/>
                                          </p:stCondLst>
                                        </p:cTn>
                                        <p:tgtEl>
                                          <p:spTgt spid="121872"/>
                                        </p:tgtEl>
                                        <p:attrNameLst>
                                          <p:attrName>style.visibility</p:attrName>
                                        </p:attrNameLst>
                                      </p:cBhvr>
                                      <p:to>
                                        <p:strVal val="visible"/>
                                      </p:to>
                                    </p:set>
                                    <p:anim calcmode="lin" valueType="num">
                                      <p:cBhvr additive="base">
                                        <p:cTn id="37" dur="500" fill="hold"/>
                                        <p:tgtEl>
                                          <p:spTgt spid="121872"/>
                                        </p:tgtEl>
                                        <p:attrNameLst>
                                          <p:attrName>ppt_x</p:attrName>
                                        </p:attrNameLst>
                                      </p:cBhvr>
                                      <p:tavLst>
                                        <p:tav tm="0">
                                          <p:val>
                                            <p:strVal val="0-#ppt_w/2"/>
                                          </p:val>
                                        </p:tav>
                                        <p:tav tm="100000">
                                          <p:val>
                                            <p:strVal val="#ppt_x"/>
                                          </p:val>
                                        </p:tav>
                                      </p:tavLst>
                                    </p:anim>
                                    <p:anim calcmode="lin" valueType="num">
                                      <p:cBhvr additive="base">
                                        <p:cTn id="38" dur="500" fill="hold"/>
                                        <p:tgtEl>
                                          <p:spTgt spid="121872"/>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9500"/>
                            </p:stCondLst>
                            <p:childTnLst>
                              <p:par>
                                <p:cTn id="40" presetID="2" presetClass="entr" presetSubtype="12" fill="hold" nodeType="afterEffect">
                                  <p:stCondLst>
                                    <p:cond delay="1000"/>
                                  </p:stCondLst>
                                  <p:childTnLst>
                                    <p:set>
                                      <p:cBhvr>
                                        <p:cTn id="41" dur="1" fill="hold">
                                          <p:stCondLst>
                                            <p:cond delay="0"/>
                                          </p:stCondLst>
                                        </p:cTn>
                                        <p:tgtEl>
                                          <p:spTgt spid="121873"/>
                                        </p:tgtEl>
                                        <p:attrNameLst>
                                          <p:attrName>style.visibility</p:attrName>
                                        </p:attrNameLst>
                                      </p:cBhvr>
                                      <p:to>
                                        <p:strVal val="visible"/>
                                      </p:to>
                                    </p:set>
                                    <p:anim calcmode="lin" valueType="num">
                                      <p:cBhvr additive="base">
                                        <p:cTn id="42" dur="500" fill="hold"/>
                                        <p:tgtEl>
                                          <p:spTgt spid="121873"/>
                                        </p:tgtEl>
                                        <p:attrNameLst>
                                          <p:attrName>ppt_x</p:attrName>
                                        </p:attrNameLst>
                                      </p:cBhvr>
                                      <p:tavLst>
                                        <p:tav tm="0">
                                          <p:val>
                                            <p:strVal val="0-#ppt_w/2"/>
                                          </p:val>
                                        </p:tav>
                                        <p:tav tm="100000">
                                          <p:val>
                                            <p:strVal val="#ppt_x"/>
                                          </p:val>
                                        </p:tav>
                                      </p:tavLst>
                                    </p:anim>
                                    <p:anim calcmode="lin" valueType="num">
                                      <p:cBhvr additive="base">
                                        <p:cTn id="43" dur="500" fill="hold"/>
                                        <p:tgtEl>
                                          <p:spTgt spid="121873"/>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11000"/>
                            </p:stCondLst>
                            <p:childTnLst>
                              <p:par>
                                <p:cTn id="45" presetID="2" presetClass="entr" presetSubtype="12" fill="hold" nodeType="afterEffect">
                                  <p:stCondLst>
                                    <p:cond delay="1000"/>
                                  </p:stCondLst>
                                  <p:childTnLst>
                                    <p:set>
                                      <p:cBhvr>
                                        <p:cTn id="46" dur="1" fill="hold">
                                          <p:stCondLst>
                                            <p:cond delay="0"/>
                                          </p:stCondLst>
                                        </p:cTn>
                                        <p:tgtEl>
                                          <p:spTgt spid="121876"/>
                                        </p:tgtEl>
                                        <p:attrNameLst>
                                          <p:attrName>style.visibility</p:attrName>
                                        </p:attrNameLst>
                                      </p:cBhvr>
                                      <p:to>
                                        <p:strVal val="visible"/>
                                      </p:to>
                                    </p:set>
                                    <p:anim calcmode="lin" valueType="num">
                                      <p:cBhvr additive="base">
                                        <p:cTn id="47" dur="500" fill="hold"/>
                                        <p:tgtEl>
                                          <p:spTgt spid="121876"/>
                                        </p:tgtEl>
                                        <p:attrNameLst>
                                          <p:attrName>ppt_x</p:attrName>
                                        </p:attrNameLst>
                                      </p:cBhvr>
                                      <p:tavLst>
                                        <p:tav tm="0">
                                          <p:val>
                                            <p:strVal val="0-#ppt_w/2"/>
                                          </p:val>
                                        </p:tav>
                                        <p:tav tm="100000">
                                          <p:val>
                                            <p:strVal val="#ppt_x"/>
                                          </p:val>
                                        </p:tav>
                                      </p:tavLst>
                                    </p:anim>
                                    <p:anim calcmode="lin" valueType="num">
                                      <p:cBhvr additive="base">
                                        <p:cTn id="48" dur="500" fill="hold"/>
                                        <p:tgtEl>
                                          <p:spTgt spid="121876"/>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12500"/>
                            </p:stCondLst>
                            <p:childTnLst>
                              <p:par>
                                <p:cTn id="50" presetID="2" presetClass="entr" presetSubtype="8" fill="hold" grpId="0" nodeType="afterEffect">
                                  <p:stCondLst>
                                    <p:cond delay="1000"/>
                                  </p:stCondLst>
                                  <p:childTnLst>
                                    <p:set>
                                      <p:cBhvr>
                                        <p:cTn id="51" dur="1" fill="hold">
                                          <p:stCondLst>
                                            <p:cond delay="0"/>
                                          </p:stCondLst>
                                        </p:cTn>
                                        <p:tgtEl>
                                          <p:spTgt spid="121888"/>
                                        </p:tgtEl>
                                        <p:attrNameLst>
                                          <p:attrName>style.visibility</p:attrName>
                                        </p:attrNameLst>
                                      </p:cBhvr>
                                      <p:to>
                                        <p:strVal val="visible"/>
                                      </p:to>
                                    </p:set>
                                    <p:anim calcmode="lin" valueType="num">
                                      <p:cBhvr additive="base">
                                        <p:cTn id="52" dur="500" fill="hold"/>
                                        <p:tgtEl>
                                          <p:spTgt spid="121888"/>
                                        </p:tgtEl>
                                        <p:attrNameLst>
                                          <p:attrName>ppt_x</p:attrName>
                                        </p:attrNameLst>
                                      </p:cBhvr>
                                      <p:tavLst>
                                        <p:tav tm="0">
                                          <p:val>
                                            <p:strVal val="0-#ppt_w/2"/>
                                          </p:val>
                                        </p:tav>
                                        <p:tav tm="100000">
                                          <p:val>
                                            <p:strVal val="#ppt_x"/>
                                          </p:val>
                                        </p:tav>
                                      </p:tavLst>
                                    </p:anim>
                                    <p:anim calcmode="lin" valueType="num">
                                      <p:cBhvr additive="base">
                                        <p:cTn id="53" dur="500" fill="hold"/>
                                        <p:tgtEl>
                                          <p:spTgt spid="121888"/>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121887"/>
                                        </p:tgtEl>
                                        <p:attrNameLst>
                                          <p:attrName>style.visibility</p:attrName>
                                        </p:attrNameLst>
                                      </p:cBhvr>
                                      <p:to>
                                        <p:strVal val="visible"/>
                                      </p:to>
                                    </p:set>
                                    <p:anim calcmode="lin" valueType="num">
                                      <p:cBhvr additive="base">
                                        <p:cTn id="58" dur="500" fill="hold"/>
                                        <p:tgtEl>
                                          <p:spTgt spid="121887"/>
                                        </p:tgtEl>
                                        <p:attrNameLst>
                                          <p:attrName>ppt_x</p:attrName>
                                        </p:attrNameLst>
                                      </p:cBhvr>
                                      <p:tavLst>
                                        <p:tav tm="0">
                                          <p:val>
                                            <p:strVal val="0-#ppt_w/2"/>
                                          </p:val>
                                        </p:tav>
                                        <p:tav tm="100000">
                                          <p:val>
                                            <p:strVal val="#ppt_x"/>
                                          </p:val>
                                        </p:tav>
                                      </p:tavLst>
                                    </p:anim>
                                    <p:anim calcmode="lin" valueType="num">
                                      <p:cBhvr additive="base">
                                        <p:cTn id="59" dur="500" fill="hold"/>
                                        <p:tgtEl>
                                          <p:spTgt spid="121887"/>
                                        </p:tgtEl>
                                        <p:attrNameLst>
                                          <p:attrName>ppt_y</p:attrName>
                                        </p:attrNameLst>
                                      </p:cBhvr>
                                      <p:tavLst>
                                        <p:tav tm="0">
                                          <p:val>
                                            <p:strVal val="#ppt_y"/>
                                          </p:val>
                                        </p:tav>
                                        <p:tav tm="100000">
                                          <p:val>
                                            <p:strVal val="#ppt_y"/>
                                          </p:val>
                                        </p:tav>
                                      </p:tavLst>
                                    </p:anim>
                                  </p:childTnLst>
                                </p:cTn>
                              </p:par>
                            </p:childTnLst>
                          </p:cTn>
                        </p:par>
                        <p:par>
                          <p:cTn id="60" fill="hold" nodeType="afterGroup">
                            <p:stCondLst>
                              <p:cond delay="500"/>
                            </p:stCondLst>
                            <p:childTnLst>
                              <p:par>
                                <p:cTn id="61" presetID="2" presetClass="entr" presetSubtype="8" fill="hold" nodeType="afterEffect">
                                  <p:stCondLst>
                                    <p:cond delay="1000"/>
                                  </p:stCondLst>
                                  <p:childTnLst>
                                    <p:set>
                                      <p:cBhvr>
                                        <p:cTn id="62" dur="1" fill="hold">
                                          <p:stCondLst>
                                            <p:cond delay="0"/>
                                          </p:stCondLst>
                                        </p:cTn>
                                        <p:tgtEl>
                                          <p:spTgt spid="121874"/>
                                        </p:tgtEl>
                                        <p:attrNameLst>
                                          <p:attrName>style.visibility</p:attrName>
                                        </p:attrNameLst>
                                      </p:cBhvr>
                                      <p:to>
                                        <p:strVal val="visible"/>
                                      </p:to>
                                    </p:set>
                                    <p:anim calcmode="lin" valueType="num">
                                      <p:cBhvr additive="base">
                                        <p:cTn id="63" dur="500" fill="hold"/>
                                        <p:tgtEl>
                                          <p:spTgt spid="121874"/>
                                        </p:tgtEl>
                                        <p:attrNameLst>
                                          <p:attrName>ppt_x</p:attrName>
                                        </p:attrNameLst>
                                      </p:cBhvr>
                                      <p:tavLst>
                                        <p:tav tm="0">
                                          <p:val>
                                            <p:strVal val="0-#ppt_w/2"/>
                                          </p:val>
                                        </p:tav>
                                        <p:tav tm="100000">
                                          <p:val>
                                            <p:strVal val="#ppt_x"/>
                                          </p:val>
                                        </p:tav>
                                      </p:tavLst>
                                    </p:anim>
                                    <p:anim calcmode="lin" valueType="num">
                                      <p:cBhvr additive="base">
                                        <p:cTn id="64" dur="500" fill="hold"/>
                                        <p:tgtEl>
                                          <p:spTgt spid="121874"/>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8" fill="hold" nodeType="clickEffect">
                                  <p:stCondLst>
                                    <p:cond delay="0"/>
                                  </p:stCondLst>
                                  <p:childTnLst>
                                    <p:set>
                                      <p:cBhvr>
                                        <p:cTn id="68" dur="1" fill="hold">
                                          <p:stCondLst>
                                            <p:cond delay="0"/>
                                          </p:stCondLst>
                                        </p:cTn>
                                        <p:tgtEl>
                                          <p:spTgt spid="121875"/>
                                        </p:tgtEl>
                                        <p:attrNameLst>
                                          <p:attrName>style.visibility</p:attrName>
                                        </p:attrNameLst>
                                      </p:cBhvr>
                                      <p:to>
                                        <p:strVal val="visible"/>
                                      </p:to>
                                    </p:set>
                                    <p:anim calcmode="lin" valueType="num">
                                      <p:cBhvr additive="base">
                                        <p:cTn id="69" dur="500" fill="hold"/>
                                        <p:tgtEl>
                                          <p:spTgt spid="121875"/>
                                        </p:tgtEl>
                                        <p:attrNameLst>
                                          <p:attrName>ppt_x</p:attrName>
                                        </p:attrNameLst>
                                      </p:cBhvr>
                                      <p:tavLst>
                                        <p:tav tm="0">
                                          <p:val>
                                            <p:strVal val="0-#ppt_w/2"/>
                                          </p:val>
                                        </p:tav>
                                        <p:tav tm="100000">
                                          <p:val>
                                            <p:strVal val="#ppt_x"/>
                                          </p:val>
                                        </p:tav>
                                      </p:tavLst>
                                    </p:anim>
                                    <p:anim calcmode="lin" valueType="num">
                                      <p:cBhvr additive="base">
                                        <p:cTn id="70" dur="500" fill="hold"/>
                                        <p:tgtEl>
                                          <p:spTgt spid="121875"/>
                                        </p:tgtEl>
                                        <p:attrNameLst>
                                          <p:attrName>ppt_y</p:attrName>
                                        </p:attrNameLst>
                                      </p:cBhvr>
                                      <p:tavLst>
                                        <p:tav tm="0">
                                          <p:val>
                                            <p:strVal val="#ppt_y"/>
                                          </p:val>
                                        </p:tav>
                                        <p:tav tm="100000">
                                          <p:val>
                                            <p:strVal val="#ppt_y"/>
                                          </p:val>
                                        </p:tav>
                                      </p:tavLst>
                                    </p:anim>
                                  </p:childTnLst>
                                </p:cTn>
                              </p:par>
                            </p:childTnLst>
                          </p:cTn>
                        </p:par>
                        <p:par>
                          <p:cTn id="71" fill="hold" nodeType="afterGroup">
                            <p:stCondLst>
                              <p:cond delay="500"/>
                            </p:stCondLst>
                            <p:childTnLst>
                              <p:par>
                                <p:cTn id="72" presetID="2" presetClass="entr" presetSubtype="8" fill="hold" nodeType="afterEffect">
                                  <p:stCondLst>
                                    <p:cond delay="1000"/>
                                  </p:stCondLst>
                                  <p:childTnLst>
                                    <p:set>
                                      <p:cBhvr>
                                        <p:cTn id="73" dur="1" fill="hold">
                                          <p:stCondLst>
                                            <p:cond delay="0"/>
                                          </p:stCondLst>
                                        </p:cTn>
                                        <p:tgtEl>
                                          <p:spTgt spid="121886"/>
                                        </p:tgtEl>
                                        <p:attrNameLst>
                                          <p:attrName>style.visibility</p:attrName>
                                        </p:attrNameLst>
                                      </p:cBhvr>
                                      <p:to>
                                        <p:strVal val="visible"/>
                                      </p:to>
                                    </p:set>
                                    <p:anim calcmode="lin" valueType="num">
                                      <p:cBhvr additive="base">
                                        <p:cTn id="74" dur="500" fill="hold"/>
                                        <p:tgtEl>
                                          <p:spTgt spid="121886"/>
                                        </p:tgtEl>
                                        <p:attrNameLst>
                                          <p:attrName>ppt_x</p:attrName>
                                        </p:attrNameLst>
                                      </p:cBhvr>
                                      <p:tavLst>
                                        <p:tav tm="0">
                                          <p:val>
                                            <p:strVal val="0-#ppt_w/2"/>
                                          </p:val>
                                        </p:tav>
                                        <p:tav tm="100000">
                                          <p:val>
                                            <p:strVal val="#ppt_x"/>
                                          </p:val>
                                        </p:tav>
                                      </p:tavLst>
                                    </p:anim>
                                    <p:anim calcmode="lin" valueType="num">
                                      <p:cBhvr additive="base">
                                        <p:cTn id="75" dur="500" fill="hold"/>
                                        <p:tgtEl>
                                          <p:spTgt spid="121886"/>
                                        </p:tgtEl>
                                        <p:attrNameLst>
                                          <p:attrName>ppt_y</p:attrName>
                                        </p:attrNameLst>
                                      </p:cBhvr>
                                      <p:tavLst>
                                        <p:tav tm="0">
                                          <p:val>
                                            <p:strVal val="#ppt_y"/>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6" fill="hold" grpId="0" nodeType="clickEffect">
                                  <p:stCondLst>
                                    <p:cond delay="0"/>
                                  </p:stCondLst>
                                  <p:childTnLst>
                                    <p:set>
                                      <p:cBhvr>
                                        <p:cTn id="79" dur="1" fill="hold">
                                          <p:stCondLst>
                                            <p:cond delay="0"/>
                                          </p:stCondLst>
                                        </p:cTn>
                                        <p:tgtEl>
                                          <p:spTgt spid="121903"/>
                                        </p:tgtEl>
                                        <p:attrNameLst>
                                          <p:attrName>style.visibility</p:attrName>
                                        </p:attrNameLst>
                                      </p:cBhvr>
                                      <p:to>
                                        <p:strVal val="visible"/>
                                      </p:to>
                                    </p:set>
                                    <p:anim calcmode="lin" valueType="num">
                                      <p:cBhvr additive="base">
                                        <p:cTn id="80" dur="500" fill="hold"/>
                                        <p:tgtEl>
                                          <p:spTgt spid="121903"/>
                                        </p:tgtEl>
                                        <p:attrNameLst>
                                          <p:attrName>ppt_x</p:attrName>
                                        </p:attrNameLst>
                                      </p:cBhvr>
                                      <p:tavLst>
                                        <p:tav tm="0">
                                          <p:val>
                                            <p:strVal val="1+#ppt_w/2"/>
                                          </p:val>
                                        </p:tav>
                                        <p:tav tm="100000">
                                          <p:val>
                                            <p:strVal val="#ppt_x"/>
                                          </p:val>
                                        </p:tav>
                                      </p:tavLst>
                                    </p:anim>
                                    <p:anim calcmode="lin" valueType="num">
                                      <p:cBhvr additive="base">
                                        <p:cTn id="81" dur="500" fill="hold"/>
                                        <p:tgtEl>
                                          <p:spTgt spid="121903"/>
                                        </p:tgtEl>
                                        <p:attrNameLst>
                                          <p:attrName>ppt_y</p:attrName>
                                        </p:attrNameLst>
                                      </p:cBhvr>
                                      <p:tavLst>
                                        <p:tav tm="0">
                                          <p:val>
                                            <p:strVal val="1+#ppt_h/2"/>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6" fill="hold" grpId="0" nodeType="clickEffect">
                                  <p:stCondLst>
                                    <p:cond delay="0"/>
                                  </p:stCondLst>
                                  <p:childTnLst>
                                    <p:set>
                                      <p:cBhvr>
                                        <p:cTn id="85" dur="1" fill="hold">
                                          <p:stCondLst>
                                            <p:cond delay="0"/>
                                          </p:stCondLst>
                                        </p:cTn>
                                        <p:tgtEl>
                                          <p:spTgt spid="121904"/>
                                        </p:tgtEl>
                                        <p:attrNameLst>
                                          <p:attrName>style.visibility</p:attrName>
                                        </p:attrNameLst>
                                      </p:cBhvr>
                                      <p:to>
                                        <p:strVal val="visible"/>
                                      </p:to>
                                    </p:set>
                                    <p:anim calcmode="lin" valueType="num">
                                      <p:cBhvr additive="base">
                                        <p:cTn id="86" dur="500" fill="hold"/>
                                        <p:tgtEl>
                                          <p:spTgt spid="121904"/>
                                        </p:tgtEl>
                                        <p:attrNameLst>
                                          <p:attrName>ppt_x</p:attrName>
                                        </p:attrNameLst>
                                      </p:cBhvr>
                                      <p:tavLst>
                                        <p:tav tm="0">
                                          <p:val>
                                            <p:strVal val="1+#ppt_w/2"/>
                                          </p:val>
                                        </p:tav>
                                        <p:tav tm="100000">
                                          <p:val>
                                            <p:strVal val="#ppt_x"/>
                                          </p:val>
                                        </p:tav>
                                      </p:tavLst>
                                    </p:anim>
                                    <p:anim calcmode="lin" valueType="num">
                                      <p:cBhvr additive="base">
                                        <p:cTn id="87" dur="500" fill="hold"/>
                                        <p:tgtEl>
                                          <p:spTgt spid="1219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9" grpId="0" animBg="1"/>
      <p:bldP spid="121880" grpId="0" autoUpdateAnimBg="0"/>
      <p:bldP spid="121887" grpId="0" animBg="1"/>
      <p:bldP spid="121888" grpId="0" animBg="1"/>
      <p:bldP spid="121897" grpId="0" autoUpdateAnimBg="0"/>
      <p:bldP spid="121903" grpId="0" autoUpdateAnimBg="0"/>
      <p:bldP spid="12190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内容占位符 2"/>
          <p:cNvSpPr>
            <a:spLocks noGrp="1"/>
          </p:cNvSpPr>
          <p:nvPr>
            <p:ph idx="1"/>
          </p:nvPr>
        </p:nvSpPr>
        <p:spPr/>
        <p:txBody>
          <a:bodyPr/>
          <a:lstStyle/>
          <a:p>
            <a:r>
              <a:rPr lang="zh-CN" altLang="en-US" smtClean="0">
                <a:ea typeface="宋体" panose="02010600030101010101" pitchFamily="2" charset="-122"/>
              </a:rPr>
              <a:t>作业运行过程</a:t>
            </a:r>
            <a:endParaRPr lang="en-US" altLang="zh-CN" smtClean="0">
              <a:ea typeface="宋体" panose="02010600030101010101" pitchFamily="2" charset="-122"/>
            </a:endParaRPr>
          </a:p>
          <a:p>
            <a:pPr lvl="1"/>
            <a:r>
              <a:rPr lang="en-US" altLang="zh-CN" smtClean="0">
                <a:ea typeface="宋体" panose="02010600030101010101" pitchFamily="2" charset="-122"/>
              </a:rPr>
              <a:t>CPU</a:t>
            </a:r>
            <a:r>
              <a:rPr lang="zh-CN" altLang="en-US" smtClean="0">
                <a:ea typeface="宋体" panose="02010600030101010101" pitchFamily="2" charset="-122"/>
              </a:rPr>
              <a:t>和</a:t>
            </a:r>
            <a:r>
              <a:rPr lang="en-US" altLang="zh-CN" smtClean="0">
                <a:ea typeface="宋体" panose="02010600030101010101" pitchFamily="2" charset="-122"/>
              </a:rPr>
              <a:t>I/O</a:t>
            </a:r>
            <a:r>
              <a:rPr lang="zh-CN" altLang="en-US" smtClean="0">
                <a:ea typeface="宋体" panose="02010600030101010101" pitchFamily="2" charset="-122"/>
              </a:rPr>
              <a:t>交替运行，经过无数次交替运行后作业才能运行完</a:t>
            </a:r>
          </a:p>
        </p:txBody>
      </p:sp>
      <p:pic>
        <p:nvPicPr>
          <p:cNvPr id="39940" name="Picture 2" descr="https://timgsa.baidu.com/timg?image&amp;quality=80&amp;size=b9999_10000&amp;sec=1567493308820&amp;di=195fceb40b263eaa53c60a51a8209188&amp;imgtype=0&amp;src=http%3A%2F%2Fyzhtml01.book118.com%2F2016%2F12%2F03%2F06%2F47030702%2F6.files%2Ffile0002.jpeg"/>
          <p:cNvPicPr>
            <a:picLocks noChangeAspect="1" noChangeArrowheads="1"/>
          </p:cNvPicPr>
          <p:nvPr/>
        </p:nvPicPr>
        <p:blipFill>
          <a:blip r:embed="rId3">
            <a:extLst>
              <a:ext uri="{28A0092B-C50C-407E-A947-70E740481C1C}">
                <a14:useLocalDpi xmlns:a14="http://schemas.microsoft.com/office/drawing/2010/main" val="0"/>
              </a:ext>
            </a:extLst>
          </a:blip>
          <a:srcRect l="6042"/>
          <a:stretch>
            <a:fillRect/>
          </a:stretch>
        </p:blipFill>
        <p:spPr bwMode="auto">
          <a:xfrm>
            <a:off x="1735138" y="2820988"/>
            <a:ext cx="666115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文本框 13"/>
          <p:cNvSpPr txBox="1">
            <a:spLocks noChangeArrowheads="1"/>
          </p:cNvSpPr>
          <p:nvPr/>
        </p:nvSpPr>
        <p:spPr bwMode="auto">
          <a:xfrm>
            <a:off x="820738" y="3111500"/>
            <a:ext cx="839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r>
              <a:rPr lang="en-US" altLang="zh-CN" sz="2400"/>
              <a:t>CPU</a:t>
            </a:r>
            <a:endParaRPr lang="zh-CN" altLang="en-US" sz="2400"/>
          </a:p>
        </p:txBody>
      </p:sp>
      <p:sp>
        <p:nvSpPr>
          <p:cNvPr id="39942" name="文本框 15"/>
          <p:cNvSpPr txBox="1">
            <a:spLocks noChangeArrowheads="1"/>
          </p:cNvSpPr>
          <p:nvPr/>
        </p:nvSpPr>
        <p:spPr bwMode="auto">
          <a:xfrm>
            <a:off x="989013" y="4178300"/>
            <a:ext cx="839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r>
              <a:rPr lang="en-US" altLang="zh-CN" sz="2400"/>
              <a:t>I/O</a:t>
            </a:r>
            <a:endParaRPr lang="zh-CN" altLang="en-US" sz="2400"/>
          </a:p>
        </p:txBody>
      </p:sp>
      <p:sp>
        <p:nvSpPr>
          <p:cNvPr id="39943" name="文本框 16"/>
          <p:cNvSpPr txBox="1">
            <a:spLocks noChangeArrowheads="1"/>
          </p:cNvSpPr>
          <p:nvPr/>
        </p:nvSpPr>
        <p:spPr bwMode="auto">
          <a:xfrm>
            <a:off x="3563938" y="2187575"/>
            <a:ext cx="1501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r>
              <a:rPr lang="en-US" altLang="zh-CN" sz="2400"/>
              <a:t>CPU</a:t>
            </a:r>
            <a:r>
              <a:rPr lang="zh-CN" altLang="en-US" sz="2400"/>
              <a:t>脉冲</a:t>
            </a:r>
          </a:p>
        </p:txBody>
      </p:sp>
      <p:cxnSp>
        <p:nvCxnSpPr>
          <p:cNvPr id="18" name="直接箭头连接符 17"/>
          <p:cNvCxnSpPr/>
          <p:nvPr/>
        </p:nvCxnSpPr>
        <p:spPr bwMode="auto">
          <a:xfrm flipH="1">
            <a:off x="4016375" y="2644775"/>
            <a:ext cx="487363" cy="466725"/>
          </a:xfrm>
          <a:prstGeom prst="straightConnector1">
            <a:avLst/>
          </a:prstGeom>
          <a:ln w="9525" cap="flat" cmpd="sng" algn="ctr">
            <a:solidFill>
              <a:schemeClr val="accent4"/>
            </a:solidFill>
            <a:prstDash val="solid"/>
            <a:round/>
            <a:headEnd type="none" w="med" len="med"/>
            <a:tailEnd type="arrow" w="med" len="med"/>
          </a:ln>
          <a:extLst/>
        </p:spPr>
        <p:style>
          <a:lnRef idx="0">
            <a:scrgbClr r="0" g="0" b="0"/>
          </a:lnRef>
          <a:fillRef idx="0">
            <a:scrgbClr r="0" g="0" b="0"/>
          </a:fillRef>
          <a:effectRef idx="0">
            <a:scrgbClr r="0" g="0" b="0"/>
          </a:effectRef>
          <a:fontRef idx="minor">
            <a:schemeClr val="tx1"/>
          </a:fontRef>
        </p:style>
      </p:cxnSp>
      <p:sp>
        <p:nvSpPr>
          <p:cNvPr id="39945" name="文本框 19"/>
          <p:cNvSpPr txBox="1">
            <a:spLocks noChangeArrowheads="1"/>
          </p:cNvSpPr>
          <p:nvPr/>
        </p:nvSpPr>
        <p:spPr bwMode="auto">
          <a:xfrm>
            <a:off x="3563938" y="5075238"/>
            <a:ext cx="1501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r>
              <a:rPr lang="en-US" altLang="zh-CN" sz="2400"/>
              <a:t>I/O</a:t>
            </a:r>
            <a:r>
              <a:rPr lang="zh-CN" altLang="en-US" sz="2400"/>
              <a:t>脉冲</a:t>
            </a:r>
          </a:p>
        </p:txBody>
      </p:sp>
      <p:cxnSp>
        <p:nvCxnSpPr>
          <p:cNvPr id="21" name="直接箭头连接符 20"/>
          <p:cNvCxnSpPr/>
          <p:nvPr/>
        </p:nvCxnSpPr>
        <p:spPr bwMode="auto">
          <a:xfrm flipV="1">
            <a:off x="4259263" y="4435475"/>
            <a:ext cx="244475" cy="695325"/>
          </a:xfrm>
          <a:prstGeom prst="straightConnector1">
            <a:avLst/>
          </a:prstGeom>
          <a:ln w="9525" cap="flat" cmpd="sng" algn="ctr">
            <a:solidFill>
              <a:schemeClr val="accent4"/>
            </a:solidFill>
            <a:prstDash val="solid"/>
            <a:round/>
            <a:headEnd type="none" w="med" len="med"/>
            <a:tailEnd type="arrow" w="med" len="med"/>
          </a:ln>
          <a:extLst/>
        </p:spPr>
        <p:style>
          <a:lnRef idx="0">
            <a:scrgbClr r="0" g="0" b="0"/>
          </a:lnRef>
          <a:fillRef idx="0">
            <a:scrgbClr r="0" g="0" b="0"/>
          </a:fillRef>
          <a:effectRef idx="0">
            <a:scrgbClr r="0" g="0" b="0"/>
          </a:effectRef>
          <a:fontRef idx="minor">
            <a:schemeClr val="tx1"/>
          </a:fontRef>
        </p:style>
      </p:cxnSp>
      <p:sp>
        <p:nvSpPr>
          <p:cNvPr id="11" name="Rectangle 2"/>
          <p:cNvSpPr>
            <a:spLocks noGrp="1" noChangeArrowheads="1"/>
          </p:cNvSpPr>
          <p:nvPr>
            <p:ph type="title"/>
          </p:nvPr>
        </p:nvSpPr>
        <p:spPr>
          <a:xfrm>
            <a:off x="1163638" y="629729"/>
            <a:ext cx="6759575" cy="578360"/>
          </a:xfrm>
        </p:spPr>
        <p:txBody>
          <a:bodyPr/>
          <a:lstStyle/>
          <a:p>
            <a:pPr>
              <a:defRPr/>
            </a:pPr>
            <a:r>
              <a:rPr lang="zh-CN" altLang="en-US" sz="2800" dirty="0" smtClean="0">
                <a:effectLst>
                  <a:outerShdw blurRad="38100" dist="38100" dir="2700000" algn="tl">
                    <a:srgbClr val="C0C0C0"/>
                  </a:outerShdw>
                </a:effectLst>
                <a:ea typeface="宋体" panose="02010600030101010101" pitchFamily="2" charset="-122"/>
              </a:rPr>
              <a:t>简单批处理系统</a:t>
            </a:r>
          </a:p>
        </p:txBody>
      </p:sp>
    </p:spTree>
    <p:extLst>
      <p:ext uri="{BB962C8B-B14F-4D97-AF65-F5344CB8AC3E}">
        <p14:creationId xmlns:p14="http://schemas.microsoft.com/office/powerpoint/2010/main" val="53685540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panose="02010600030101010101" pitchFamily="2" charset="-122"/>
              </a:rPr>
              <a:t>多道程序系统</a:t>
            </a:r>
          </a:p>
        </p:txBody>
      </p:sp>
      <p:sp>
        <p:nvSpPr>
          <p:cNvPr id="41987" name="Rectangle 3"/>
          <p:cNvSpPr>
            <a:spLocks noGrp="1" noChangeArrowheads="1"/>
          </p:cNvSpPr>
          <p:nvPr>
            <p:ph type="body" idx="1"/>
          </p:nvPr>
        </p:nvSpPr>
        <p:spPr>
          <a:xfrm>
            <a:off x="668338" y="1025525"/>
            <a:ext cx="7380287" cy="5367338"/>
          </a:xfrm>
        </p:spPr>
        <p:txBody>
          <a:bodyPr/>
          <a:lstStyle/>
          <a:p>
            <a:pPr>
              <a:buFont typeface="Monotype Sorts" charset="2"/>
              <a:buNone/>
            </a:pPr>
            <a:endParaRPr lang="zh-CN" altLang="en-US" dirty="0" smtClean="0">
              <a:ea typeface="宋体" panose="02010600030101010101" pitchFamily="2" charset="-122"/>
            </a:endParaRPr>
          </a:p>
          <a:p>
            <a:pPr marL="342900" lvl="1" indent="-342900">
              <a:buClr>
                <a:srgbClr val="993300"/>
              </a:buClr>
              <a:buSzPct val="90000"/>
              <a:buFont typeface="Monotype Sorts" charset="2"/>
              <a:buChar char="n"/>
            </a:pPr>
            <a:r>
              <a:rPr lang="zh-CN" altLang="en-US" dirty="0" smtClean="0">
                <a:ea typeface="宋体" panose="02010600030101010101" pitchFamily="2" charset="-122"/>
              </a:rPr>
              <a:t>单个用户通常不能总是使得</a:t>
            </a:r>
            <a:r>
              <a:rPr lang="en-US" altLang="zh-CN" dirty="0" smtClean="0">
                <a:ea typeface="宋体" panose="02010600030101010101" pitchFamily="2" charset="-122"/>
              </a:rPr>
              <a:t> CPU </a:t>
            </a:r>
            <a:r>
              <a:rPr lang="zh-CN" altLang="en-US" dirty="0" smtClean="0">
                <a:ea typeface="宋体" panose="02010600030101010101" pitchFamily="2" charset="-122"/>
              </a:rPr>
              <a:t>和 </a:t>
            </a:r>
            <a:r>
              <a:rPr lang="en-US" altLang="zh-CN" dirty="0" smtClean="0">
                <a:ea typeface="宋体" panose="02010600030101010101" pitchFamily="2" charset="-122"/>
              </a:rPr>
              <a:t>I/O </a:t>
            </a:r>
            <a:r>
              <a:rPr lang="zh-CN" altLang="en-US" dirty="0" smtClean="0">
                <a:ea typeface="宋体" panose="02010600030101010101" pitchFamily="2" charset="-122"/>
              </a:rPr>
              <a:t>设备在所有时间内都忙碌</a:t>
            </a:r>
            <a:endParaRPr lang="en-US" altLang="zh-CN" dirty="0" smtClean="0">
              <a:ea typeface="宋体" panose="02010600030101010101" pitchFamily="2" charset="-122"/>
            </a:endParaRPr>
          </a:p>
          <a:p>
            <a:pPr marL="342900" lvl="1" indent="-342900">
              <a:buClr>
                <a:srgbClr val="993300"/>
              </a:buClr>
              <a:buSzPct val="90000"/>
              <a:buFont typeface="Monotype Sorts" charset="2"/>
              <a:buChar char="n"/>
            </a:pPr>
            <a:r>
              <a:rPr lang="zh-CN" altLang="en-US" b="1" dirty="0" smtClean="0">
                <a:ea typeface="宋体" panose="02010600030101010101" pitchFamily="2" charset="-122"/>
              </a:rPr>
              <a:t>多道程序设计：</a:t>
            </a:r>
            <a:r>
              <a:rPr lang="zh-CN" altLang="en-US" dirty="0" smtClean="0">
                <a:ea typeface="宋体" panose="02010600030101010101" pitchFamily="2" charset="-122"/>
              </a:rPr>
              <a:t>通过组织作业（代码或数据）使</a:t>
            </a:r>
            <a:r>
              <a:rPr lang="en-US" altLang="zh-CN" dirty="0" smtClean="0">
                <a:ea typeface="宋体" panose="02010600030101010101" pitchFamily="2" charset="-122"/>
              </a:rPr>
              <a:t>CPU</a:t>
            </a:r>
            <a:r>
              <a:rPr lang="zh-CN" altLang="en-US" dirty="0" smtClean="0">
                <a:ea typeface="宋体" panose="02010600030101010101" pitchFamily="2" charset="-122"/>
              </a:rPr>
              <a:t>总有一个作业可执行</a:t>
            </a:r>
            <a:endParaRPr lang="en-US" altLang="zh-CN" dirty="0" smtClean="0">
              <a:ea typeface="宋体" panose="02010600030101010101" pitchFamily="2" charset="-122"/>
            </a:endParaRPr>
          </a:p>
          <a:p>
            <a:pPr marL="342900" lvl="1" indent="-342900">
              <a:buClr>
                <a:srgbClr val="993300"/>
              </a:buClr>
              <a:buSzPct val="90000"/>
              <a:buFont typeface="Monotype Sorts" charset="2"/>
              <a:buChar char="n"/>
            </a:pPr>
            <a:r>
              <a:rPr lang="en-US" altLang="zh-CN" dirty="0" smtClean="0">
                <a:ea typeface="宋体" panose="02010600030101010101" pitchFamily="2" charset="-122"/>
              </a:rPr>
              <a:t>CPU </a:t>
            </a:r>
            <a:r>
              <a:rPr lang="zh-CN" altLang="en-US" dirty="0" smtClean="0">
                <a:ea typeface="宋体" panose="02010600030101010101" pitchFamily="2" charset="-122"/>
              </a:rPr>
              <a:t>和 </a:t>
            </a:r>
            <a:r>
              <a:rPr lang="en-US" altLang="zh-CN" dirty="0" smtClean="0">
                <a:ea typeface="宋体" panose="02010600030101010101" pitchFamily="2" charset="-122"/>
              </a:rPr>
              <a:t>I/O </a:t>
            </a:r>
            <a:r>
              <a:rPr lang="zh-CN" altLang="en-US" dirty="0" smtClean="0">
                <a:ea typeface="宋体" panose="02010600030101010101" pitchFamily="2" charset="-122"/>
              </a:rPr>
              <a:t>设备在管理程序控制下互相穿插运行，使得</a:t>
            </a:r>
            <a:r>
              <a:rPr lang="en-US" altLang="zh-CN" dirty="0" smtClean="0">
                <a:ea typeface="宋体" panose="02010600030101010101" pitchFamily="2" charset="-122"/>
              </a:rPr>
              <a:t>CPU </a:t>
            </a:r>
            <a:r>
              <a:rPr lang="zh-CN" altLang="en-US" dirty="0" smtClean="0">
                <a:ea typeface="宋体" panose="02010600030101010101" pitchFamily="2" charset="-122"/>
              </a:rPr>
              <a:t>和 </a:t>
            </a:r>
            <a:r>
              <a:rPr lang="en-US" altLang="zh-CN" dirty="0" smtClean="0">
                <a:ea typeface="宋体" panose="02010600030101010101" pitchFamily="2" charset="-122"/>
              </a:rPr>
              <a:t>I/O </a:t>
            </a:r>
            <a:r>
              <a:rPr lang="zh-CN" altLang="en-US" dirty="0" smtClean="0">
                <a:ea typeface="宋体" panose="02010600030101010101" pitchFamily="2" charset="-122"/>
              </a:rPr>
              <a:t>操作可以并行</a:t>
            </a:r>
            <a:endParaRPr lang="en-US" altLang="zh-CN" dirty="0" smtClean="0">
              <a:ea typeface="宋体" panose="02010600030101010101" pitchFamily="2" charset="-122"/>
            </a:endParaRPr>
          </a:p>
          <a:p>
            <a:pPr marL="342900" lvl="1" indent="-342900">
              <a:buClr>
                <a:srgbClr val="993300"/>
              </a:buClr>
              <a:buSzPct val="90000"/>
              <a:buFont typeface="Monotype Sorts" charset="2"/>
              <a:buChar char="n"/>
            </a:pPr>
            <a:r>
              <a:rPr lang="zh-CN" altLang="en-US" dirty="0" smtClean="0">
                <a:solidFill>
                  <a:srgbClr val="FF0000"/>
                </a:solidFill>
                <a:ea typeface="宋体" panose="02010600030101010101" pitchFamily="2" charset="-122"/>
              </a:rPr>
              <a:t>目的：使得</a:t>
            </a:r>
            <a:r>
              <a:rPr lang="en-US" altLang="zh-CN" dirty="0" smtClean="0">
                <a:solidFill>
                  <a:srgbClr val="FF0000"/>
                </a:solidFill>
                <a:ea typeface="宋体" panose="02010600030101010101" pitchFamily="2" charset="-122"/>
              </a:rPr>
              <a:t>CPU</a:t>
            </a:r>
            <a:r>
              <a:rPr lang="zh-CN" altLang="en-US" dirty="0" smtClean="0">
                <a:solidFill>
                  <a:srgbClr val="FF0000"/>
                </a:solidFill>
                <a:ea typeface="宋体" panose="02010600030101010101" pitchFamily="2" charset="-122"/>
              </a:rPr>
              <a:t>和设备在所有时间内尽可能忙碌，从而提高</a:t>
            </a:r>
            <a:r>
              <a:rPr lang="en-US" altLang="zh-CN" dirty="0" smtClean="0">
                <a:solidFill>
                  <a:srgbClr val="FF0000"/>
                </a:solidFill>
                <a:ea typeface="宋体" panose="02010600030101010101" pitchFamily="2" charset="-122"/>
              </a:rPr>
              <a:t>CPU</a:t>
            </a:r>
            <a:r>
              <a:rPr lang="zh-CN" altLang="en-US" dirty="0" smtClean="0">
                <a:solidFill>
                  <a:srgbClr val="FF0000"/>
                </a:solidFill>
                <a:ea typeface="宋体" panose="02010600030101010101" pitchFamily="2" charset="-122"/>
              </a:rPr>
              <a:t>和设备的利用率，充分发挥计算机系统各个部件的并行性</a:t>
            </a:r>
          </a:p>
          <a:p>
            <a:pPr marL="342900" lvl="1" indent="-342900"/>
            <a:endParaRPr lang="en-US" altLang="zh-CN" dirty="0" smtClean="0">
              <a:ea typeface="宋体" panose="02010600030101010101" pitchFamily="2" charset="-122"/>
            </a:endParaRPr>
          </a:p>
        </p:txBody>
      </p:sp>
    </p:spTree>
    <p:extLst>
      <p:ext uri="{BB962C8B-B14F-4D97-AF65-F5344CB8AC3E}">
        <p14:creationId xmlns:p14="http://schemas.microsoft.com/office/powerpoint/2010/main" val="107937972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panose="02010600030101010101" pitchFamily="2" charset="-122"/>
              </a:rPr>
              <a:t>多道程序系统</a:t>
            </a:r>
          </a:p>
        </p:txBody>
      </p:sp>
      <p:sp>
        <p:nvSpPr>
          <p:cNvPr id="43011" name="Rectangle 3"/>
          <p:cNvSpPr>
            <a:spLocks noGrp="1" noChangeArrowheads="1"/>
          </p:cNvSpPr>
          <p:nvPr>
            <p:ph type="body" idx="1"/>
          </p:nvPr>
        </p:nvSpPr>
        <p:spPr>
          <a:xfrm>
            <a:off x="668337" y="1074738"/>
            <a:ext cx="5033573" cy="5367337"/>
          </a:xfrm>
        </p:spPr>
        <p:txBody>
          <a:bodyPr/>
          <a:lstStyle/>
          <a:p>
            <a:pPr marL="342900" lvl="1" indent="-342900"/>
            <a:r>
              <a:rPr lang="zh-CN" altLang="en-US" sz="1900" dirty="0" smtClean="0">
                <a:ea typeface="宋体" panose="02010600030101010101" pitchFamily="2" charset="-122"/>
              </a:rPr>
              <a:t>图中四个作业交替并发</a:t>
            </a:r>
            <a:endParaRPr lang="en-US" altLang="zh-CN" sz="1900" dirty="0" smtClean="0">
              <a:ea typeface="宋体" panose="02010600030101010101" pitchFamily="2" charset="-122"/>
            </a:endParaRPr>
          </a:p>
          <a:p>
            <a:pPr marL="342900" lvl="1" indent="-342900"/>
            <a:r>
              <a:rPr lang="zh-CN" altLang="en-US" sz="1900" dirty="0" smtClean="0">
                <a:ea typeface="宋体" panose="02010600030101010101" pitchFamily="2" charset="-122"/>
              </a:rPr>
              <a:t>需要重新设计操作系统的</a:t>
            </a:r>
            <a:r>
              <a:rPr lang="en-US" altLang="zh-CN" sz="1900" dirty="0" smtClean="0">
                <a:ea typeface="宋体" panose="02010600030101010101" pitchFamily="2" charset="-122"/>
              </a:rPr>
              <a:t>CPU</a:t>
            </a:r>
            <a:r>
              <a:rPr lang="zh-CN" altLang="en-US" sz="1900" dirty="0" smtClean="0">
                <a:ea typeface="宋体" panose="02010600030101010101" pitchFamily="2" charset="-122"/>
              </a:rPr>
              <a:t>管理、内存管理等模块</a:t>
            </a:r>
            <a:endParaRPr lang="en-US" altLang="zh-CN" sz="1900" dirty="0" smtClean="0">
              <a:ea typeface="宋体" panose="02010600030101010101" pitchFamily="2" charset="-122"/>
            </a:endParaRPr>
          </a:p>
          <a:p>
            <a:pPr marL="342900" lvl="1" indent="-342900"/>
            <a:r>
              <a:rPr lang="zh-CN" altLang="en-US" sz="1900" dirty="0" smtClean="0">
                <a:ea typeface="宋体" panose="02010600030101010101" pitchFamily="2" charset="-122"/>
              </a:rPr>
              <a:t>引入作业调度</a:t>
            </a:r>
            <a:endParaRPr lang="en-US" altLang="zh-CN" sz="1900" dirty="0" smtClean="0">
              <a:ea typeface="宋体" panose="02010600030101010101" pitchFamily="2" charset="-122"/>
            </a:endParaRPr>
          </a:p>
          <a:p>
            <a:pPr marL="685800" lvl="2" indent="-342900"/>
            <a:r>
              <a:rPr lang="zh-CN" altLang="en-US" dirty="0" smtClean="0">
                <a:ea typeface="宋体" panose="02010600030101010101" pitchFamily="2" charset="-122"/>
              </a:rPr>
              <a:t>内存中保存系统中所有作业的子集</a:t>
            </a:r>
            <a:endParaRPr lang="en-US" altLang="zh-CN" dirty="0" smtClean="0">
              <a:ea typeface="宋体" panose="02010600030101010101" pitchFamily="2" charset="-122"/>
            </a:endParaRPr>
          </a:p>
          <a:p>
            <a:pPr marL="685800" lvl="2" indent="-342900"/>
            <a:r>
              <a:rPr lang="zh-CN" altLang="en-US" dirty="0" smtClean="0">
                <a:ea typeface="宋体" panose="02010600030101010101" pitchFamily="2" charset="-122"/>
              </a:rPr>
              <a:t>通过作业调度</a:t>
            </a:r>
            <a:r>
              <a:rPr lang="en-US" altLang="zh-CN" b="1" dirty="0" smtClean="0">
                <a:ea typeface="宋体" panose="02010600030101010101" pitchFamily="2" charset="-122"/>
              </a:rPr>
              <a:t>(job scheduling)</a:t>
            </a:r>
            <a:r>
              <a:rPr lang="zh-CN" altLang="en-US" dirty="0" smtClean="0">
                <a:solidFill>
                  <a:srgbClr val="FF0000"/>
                </a:solidFill>
                <a:ea typeface="宋体" panose="02010600030101010101" pitchFamily="2" charset="-122"/>
              </a:rPr>
              <a:t>选中</a:t>
            </a:r>
            <a:r>
              <a:rPr lang="zh-CN" altLang="en-US" dirty="0" smtClean="0">
                <a:ea typeface="宋体" panose="02010600030101010101" pitchFamily="2" charset="-122"/>
              </a:rPr>
              <a:t>一个作业并运行</a:t>
            </a:r>
            <a:r>
              <a:rPr lang="en-US" altLang="zh-CN" dirty="0" smtClean="0">
                <a:ea typeface="宋体" panose="02010600030101010101" pitchFamily="2" charset="-122"/>
              </a:rPr>
              <a:t> </a:t>
            </a:r>
          </a:p>
          <a:p>
            <a:pPr marL="685800" lvl="2" indent="-342900"/>
            <a:r>
              <a:rPr lang="zh-CN" altLang="en-US" dirty="0" smtClean="0">
                <a:ea typeface="宋体" panose="02010600030101010101" pitchFamily="2" charset="-122"/>
              </a:rPr>
              <a:t>当该作业必须等待时 </a:t>
            </a:r>
            <a:r>
              <a:rPr lang="en-US" altLang="zh-CN" dirty="0" smtClean="0">
                <a:ea typeface="宋体" panose="02010600030101010101" pitchFamily="2" charset="-122"/>
              </a:rPr>
              <a:t>(</a:t>
            </a:r>
            <a:r>
              <a:rPr lang="zh-CN" altLang="en-US" dirty="0" smtClean="0">
                <a:ea typeface="宋体" panose="02010600030101010101" pitchFamily="2" charset="-122"/>
              </a:rPr>
              <a:t>如等待</a:t>
            </a:r>
            <a:r>
              <a:rPr lang="en-US" altLang="zh-CN" dirty="0" smtClean="0">
                <a:ea typeface="宋体" panose="02010600030101010101" pitchFamily="2" charset="-122"/>
              </a:rPr>
              <a:t>I/O), OS</a:t>
            </a:r>
            <a:r>
              <a:rPr lang="zh-CN" altLang="en-US" dirty="0" smtClean="0">
                <a:solidFill>
                  <a:srgbClr val="FF0000"/>
                </a:solidFill>
                <a:ea typeface="宋体" panose="02010600030101010101" pitchFamily="2" charset="-122"/>
              </a:rPr>
              <a:t>切换</a:t>
            </a:r>
            <a:r>
              <a:rPr lang="zh-CN" altLang="en-US" dirty="0" smtClean="0">
                <a:ea typeface="宋体" panose="02010600030101010101" pitchFamily="2" charset="-122"/>
              </a:rPr>
              <a:t>到另一个作业</a:t>
            </a:r>
            <a:endParaRPr lang="en-US" altLang="zh-CN" dirty="0" smtClean="0">
              <a:ea typeface="宋体" panose="02010600030101010101" pitchFamily="2" charset="-122"/>
            </a:endParaRPr>
          </a:p>
          <a:p>
            <a:pPr marL="342900" lvl="1" indent="-342900"/>
            <a:r>
              <a:rPr lang="zh-CN" altLang="en-US" sz="1900" dirty="0" smtClean="0">
                <a:ea typeface="宋体" panose="02010600030101010101" pitchFamily="2" charset="-122"/>
              </a:rPr>
              <a:t>多道程序设计是现代操作系统的基础，绝大多数操作系统都采用多道程序设计</a:t>
            </a:r>
            <a:endParaRPr lang="en-US" altLang="zh-CN" sz="1900" dirty="0" smtClean="0">
              <a:ea typeface="宋体" panose="02010600030101010101" pitchFamily="2" charset="-122"/>
            </a:endParaRPr>
          </a:p>
          <a:p>
            <a:pPr marL="342900" lvl="1" indent="-342900"/>
            <a:r>
              <a:rPr lang="zh-CN" altLang="en-US" sz="1900" dirty="0" smtClean="0">
                <a:ea typeface="宋体" panose="02010600030101010101" pitchFamily="2" charset="-122"/>
              </a:rPr>
              <a:t>由不同控制器控制的设备也可以并行操作</a:t>
            </a:r>
            <a:endParaRPr lang="en-US" altLang="zh-CN" sz="1900" dirty="0" smtClean="0">
              <a:ea typeface="宋体" panose="02010600030101010101" pitchFamily="2" charset="-122"/>
            </a:endParaRPr>
          </a:p>
          <a:p>
            <a:pPr marL="342900" lvl="1" indent="-342900"/>
            <a:r>
              <a:rPr lang="zh-CN" altLang="en-US" sz="1900" dirty="0" smtClean="0">
                <a:ea typeface="宋体" panose="02010600030101010101" pitchFamily="2" charset="-122"/>
              </a:rPr>
              <a:t>由相同控制器控制的设备一般不可以并行操作</a:t>
            </a:r>
          </a:p>
          <a:p>
            <a:pPr marL="342900" lvl="1" indent="-342900"/>
            <a:endParaRPr lang="en-US" altLang="zh-CN" dirty="0" smtClean="0">
              <a:ea typeface="宋体" panose="02010600030101010101" pitchFamily="2" charset="-122"/>
            </a:endParaRPr>
          </a:p>
        </p:txBody>
      </p:sp>
      <p:pic>
        <p:nvPicPr>
          <p:cNvPr id="43012" name="Picture 3"/>
          <p:cNvPicPr>
            <a:picLocks noChangeAspect="1" noChangeArrowheads="1"/>
          </p:cNvPicPr>
          <p:nvPr/>
        </p:nvPicPr>
        <p:blipFill>
          <a:blip r:embed="rId3">
            <a:extLst>
              <a:ext uri="{28A0092B-C50C-407E-A947-70E740481C1C}">
                <a14:useLocalDpi xmlns:a14="http://schemas.microsoft.com/office/drawing/2010/main" val="0"/>
              </a:ext>
            </a:extLst>
          </a:blip>
          <a:srcRect l="26549" t="885" r="26328" b="1476"/>
          <a:stretch>
            <a:fillRect/>
          </a:stretch>
        </p:blipFill>
        <p:spPr bwMode="auto">
          <a:xfrm>
            <a:off x="5995988" y="1298575"/>
            <a:ext cx="2767012" cy="42973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87692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728663" y="488950"/>
            <a:ext cx="8077200" cy="609600"/>
          </a:xfrm>
        </p:spPr>
        <p:txBody>
          <a:bodyPr/>
          <a:lstStyle/>
          <a:p>
            <a:pPr>
              <a:defRPr/>
            </a:pPr>
            <a:r>
              <a:rPr lang="zh-CN" altLang="en-US" sz="2800" smtClean="0">
                <a:effectLst>
                  <a:outerShdw blurRad="38100" dist="38100" dir="2700000" algn="tl">
                    <a:srgbClr val="C0C0C0"/>
                  </a:outerShdw>
                </a:effectLst>
                <a:ea typeface="宋体" panose="02010600030101010101" pitchFamily="2" charset="-122"/>
              </a:rPr>
              <a:t>多道程序和单道程序运行例子</a:t>
            </a:r>
            <a:endParaRPr lang="zh-CN" altLang="en-US" sz="2800" smtClean="0">
              <a:solidFill>
                <a:srgbClr val="000099"/>
              </a:solidFill>
              <a:effectLst>
                <a:outerShdw blurRad="38100" dist="38100" dir="2700000" algn="tl">
                  <a:srgbClr val="C0C0C0"/>
                </a:outerShdw>
              </a:effectLst>
              <a:ea typeface="宋体" panose="02010600030101010101" pitchFamily="2" charset="-122"/>
            </a:endParaRPr>
          </a:p>
        </p:txBody>
      </p:sp>
      <p:sp>
        <p:nvSpPr>
          <p:cNvPr id="45059" name="Rectangle 3"/>
          <p:cNvSpPr>
            <a:spLocks noGrp="1" noChangeArrowheads="1"/>
          </p:cNvSpPr>
          <p:nvPr>
            <p:ph type="body" idx="1"/>
          </p:nvPr>
        </p:nvSpPr>
        <p:spPr/>
        <p:txBody>
          <a:bodyPr/>
          <a:lstStyle/>
          <a:p>
            <a:endParaRPr lang="zh-CN" altLang="en-US" smtClean="0">
              <a:ea typeface="宋体" panose="02010600030101010101" pitchFamily="2" charset="-122"/>
            </a:endParaRPr>
          </a:p>
        </p:txBody>
      </p:sp>
      <p:pic>
        <p:nvPicPr>
          <p:cNvPr id="4506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13" y="1323975"/>
            <a:ext cx="7953375"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0780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并行：两个或者多个作业在同一时刻运行</a:t>
            </a:r>
            <a:endParaRPr kumimoji="1" lang="en-US" altLang="zh-CN" dirty="0" smtClean="0"/>
          </a:p>
          <a:p>
            <a:r>
              <a:rPr lang="zh-CN" altLang="en-US" dirty="0" smtClean="0"/>
              <a:t>并发：</a:t>
            </a:r>
            <a:r>
              <a:rPr lang="zh-CN" altLang="en-US" dirty="0"/>
              <a:t>两个或者多个作业</a:t>
            </a:r>
            <a:r>
              <a:rPr lang="zh-CN" altLang="en-US" dirty="0" smtClean="0"/>
              <a:t>在同一时间间隔内依次运行（几个作业在同一个</a:t>
            </a:r>
            <a:r>
              <a:rPr lang="en-US" altLang="zh-CN" dirty="0" smtClean="0"/>
              <a:t>CPU</a:t>
            </a:r>
            <a:r>
              <a:rPr lang="zh-CN" altLang="en-US" dirty="0" smtClean="0"/>
              <a:t>上运行，但是任意时刻点上只有一个作业在运行）</a:t>
            </a:r>
            <a:endParaRPr lang="en-US" altLang="zh-CN" dirty="0" smtClean="0"/>
          </a:p>
          <a:p>
            <a:r>
              <a:rPr kumimoji="1" lang="zh-CN" altLang="en-US" dirty="0" smtClean="0"/>
              <a:t>并发从宏观上类型与并行，从微观上类似于串行</a:t>
            </a:r>
            <a:endParaRPr kumimoji="1" lang="zh-CN" altLang="en-US" dirty="0"/>
          </a:p>
        </p:txBody>
      </p:sp>
    </p:spTree>
    <p:extLst>
      <p:ext uri="{BB962C8B-B14F-4D97-AF65-F5344CB8AC3E}">
        <p14:creationId xmlns:p14="http://schemas.microsoft.com/office/powerpoint/2010/main" val="352973640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effectLst>
                  <a:outerShdw blurRad="38100" dist="38100" dir="2700000" algn="tl">
                    <a:srgbClr val="C0C0C0"/>
                  </a:outerShdw>
                </a:effectLst>
                <a:ea typeface="宋体" panose="02010600030101010101" pitchFamily="2" charset="-122"/>
              </a:rPr>
              <a:t>分时系统 </a:t>
            </a:r>
          </a:p>
        </p:txBody>
      </p:sp>
      <p:sp>
        <p:nvSpPr>
          <p:cNvPr id="46083" name="内容占位符 2"/>
          <p:cNvSpPr>
            <a:spLocks noGrp="1"/>
          </p:cNvSpPr>
          <p:nvPr>
            <p:ph idx="1"/>
          </p:nvPr>
        </p:nvSpPr>
        <p:spPr/>
        <p:txBody>
          <a:bodyPr/>
          <a:lstStyle/>
          <a:p>
            <a:r>
              <a:rPr lang="zh-CN" altLang="en-US" sz="1800" dirty="0" smtClean="0">
                <a:ea typeface="宋体" panose="02010600030101010101" pitchFamily="2" charset="-122"/>
              </a:rPr>
              <a:t>早期都是无需人机交互的批处理作业，随着主机系统的出现，出现了另外一种需要人机交互的作业，交互作业</a:t>
            </a:r>
            <a:endParaRPr lang="en-US" altLang="zh-CN" sz="1800" dirty="0" smtClean="0">
              <a:ea typeface="宋体" panose="02010600030101010101" pitchFamily="2" charset="-122"/>
            </a:endParaRPr>
          </a:p>
          <a:p>
            <a:r>
              <a:rPr lang="zh-CN" altLang="en-US" sz="1800" dirty="0" smtClean="0">
                <a:solidFill>
                  <a:srgbClr val="FF0000"/>
                </a:solidFill>
                <a:ea typeface="宋体" panose="02010600030101010101" pitchFamily="2" charset="-122"/>
              </a:rPr>
              <a:t>交互作业：用户等待交互结果</a:t>
            </a:r>
            <a:r>
              <a:rPr lang="zh-CN" altLang="en-US" sz="1800" dirty="0" smtClean="0">
                <a:ea typeface="宋体" panose="02010600030101010101" pitchFamily="2" charset="-122"/>
              </a:rPr>
              <a:t>，用户希望响应时间 </a:t>
            </a:r>
            <a:r>
              <a:rPr lang="en-US" altLang="zh-CN" sz="1800" dirty="0" smtClean="0">
                <a:ea typeface="宋体" panose="02010600030101010101" pitchFamily="2" charset="-122"/>
              </a:rPr>
              <a:t>&lt; 1 second</a:t>
            </a:r>
          </a:p>
          <a:p>
            <a:r>
              <a:rPr lang="zh-CN" altLang="en-US" sz="1800" dirty="0" smtClean="0">
                <a:ea typeface="宋体" panose="02010600030101010101" pitchFamily="2" charset="-122"/>
              </a:rPr>
              <a:t>响应时间：从用户提交作业到作业第一次运行的时间，对用户而言是指到屏幕有显示的时间。</a:t>
            </a:r>
            <a:endParaRPr lang="en-US" altLang="zh-CN" sz="1800" dirty="0" smtClean="0">
              <a:ea typeface="宋体" panose="02010600030101010101" pitchFamily="2" charset="-122"/>
            </a:endParaRPr>
          </a:p>
          <a:p>
            <a:r>
              <a:rPr lang="zh-CN" altLang="en-US" sz="1800" dirty="0" smtClean="0">
                <a:ea typeface="宋体" panose="02010600030101010101" pitchFamily="2" charset="-122"/>
              </a:rPr>
              <a:t>为了使得计算机适合交互作业，就有了分时技术，并应用到分时系统中</a:t>
            </a:r>
            <a:endParaRPr lang="en-US" altLang="zh-CN" sz="1800" dirty="0" smtClean="0">
              <a:ea typeface="宋体" panose="02010600030101010101" pitchFamily="2" charset="-122"/>
            </a:endParaRPr>
          </a:p>
          <a:p>
            <a:r>
              <a:rPr lang="zh-CN" altLang="en-US" sz="1800" dirty="0" smtClean="0">
                <a:ea typeface="宋体" panose="02010600030101010101" pitchFamily="2" charset="-122"/>
              </a:rPr>
              <a:t>分时系统</a:t>
            </a:r>
            <a:r>
              <a:rPr lang="en-US" altLang="zh-CN" sz="1800" b="1" dirty="0" smtClean="0">
                <a:ea typeface="宋体" panose="02010600030101010101" pitchFamily="2" charset="-122"/>
              </a:rPr>
              <a:t>(</a:t>
            </a:r>
            <a:r>
              <a:rPr lang="zh-CN" altLang="en-US" sz="1800" b="1" dirty="0" smtClean="0">
                <a:ea typeface="宋体" panose="02010600030101010101" pitchFamily="2" charset="-122"/>
              </a:rPr>
              <a:t>或多任务</a:t>
            </a:r>
            <a:r>
              <a:rPr lang="en-US" altLang="zh-CN" sz="1800" b="1" dirty="0" smtClean="0">
                <a:ea typeface="宋体" panose="02010600030101010101" pitchFamily="2" charset="-122"/>
              </a:rPr>
              <a:t>)</a:t>
            </a:r>
            <a:r>
              <a:rPr lang="zh-CN" altLang="en-US" sz="1800" dirty="0" smtClean="0">
                <a:ea typeface="宋体" panose="02010600030101010101" pitchFamily="2" charset="-122"/>
              </a:rPr>
              <a:t>是多道程序设计的延伸</a:t>
            </a:r>
            <a:endParaRPr lang="en-US" altLang="zh-CN" sz="1800" dirty="0" smtClean="0">
              <a:ea typeface="宋体" panose="02010600030101010101" pitchFamily="2" charset="-122"/>
            </a:endParaRPr>
          </a:p>
        </p:txBody>
      </p:sp>
    </p:spTree>
    <p:extLst>
      <p:ext uri="{BB962C8B-B14F-4D97-AF65-F5344CB8AC3E}">
        <p14:creationId xmlns:p14="http://schemas.microsoft.com/office/powerpoint/2010/main" val="414067634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effectLst>
                  <a:outerShdw blurRad="38100" dist="38100" dir="2700000" algn="tl">
                    <a:srgbClr val="C0C0C0"/>
                  </a:outerShdw>
                </a:effectLst>
                <a:ea typeface="宋体" panose="02010600030101010101" pitchFamily="2" charset="-122"/>
              </a:rPr>
              <a:t>分时系统 </a:t>
            </a:r>
          </a:p>
        </p:txBody>
      </p:sp>
      <p:sp>
        <p:nvSpPr>
          <p:cNvPr id="46083" name="内容占位符 2"/>
          <p:cNvSpPr>
            <a:spLocks noGrp="1"/>
          </p:cNvSpPr>
          <p:nvPr>
            <p:ph idx="1"/>
          </p:nvPr>
        </p:nvSpPr>
        <p:spPr/>
        <p:txBody>
          <a:bodyPr/>
          <a:lstStyle/>
          <a:p>
            <a:r>
              <a:rPr lang="zh-CN" altLang="en-US" sz="1800" dirty="0" smtClean="0">
                <a:solidFill>
                  <a:srgbClr val="FF0000"/>
                </a:solidFill>
                <a:ea typeface="宋体" panose="02010600030101010101" pitchFamily="2" charset="-122"/>
              </a:rPr>
              <a:t>时间片：</a:t>
            </a:r>
            <a:r>
              <a:rPr lang="zh-CN" altLang="en-US" sz="1800" dirty="0" smtClean="0">
                <a:ea typeface="宋体" panose="02010600030101010101" pitchFamily="2" charset="-122"/>
              </a:rPr>
              <a:t>把一段</a:t>
            </a:r>
            <a:r>
              <a:rPr lang="en-US" altLang="zh-CN" sz="1800" dirty="0" smtClean="0">
                <a:ea typeface="宋体" panose="02010600030101010101" pitchFamily="2" charset="-122"/>
              </a:rPr>
              <a:t>CPU</a:t>
            </a:r>
            <a:r>
              <a:rPr lang="zh-CN" altLang="en-US" sz="1800" dirty="0" smtClean="0">
                <a:ea typeface="宋体" panose="02010600030101010101" pitchFamily="2" charset="-122"/>
              </a:rPr>
              <a:t>时间按照固定单位进行分割，每个分割得到的时间段称为一个时间片。</a:t>
            </a:r>
            <a:endParaRPr lang="en-US" altLang="zh-CN" sz="1800" dirty="0" smtClean="0">
              <a:ea typeface="宋体" panose="02010600030101010101" pitchFamily="2" charset="-122"/>
            </a:endParaRPr>
          </a:p>
          <a:p>
            <a:r>
              <a:rPr lang="zh-CN" altLang="en-US" sz="1800" dirty="0" smtClean="0">
                <a:solidFill>
                  <a:srgbClr val="FF0000"/>
                </a:solidFill>
                <a:ea typeface="宋体" panose="02010600030101010101" pitchFamily="2" charset="-122"/>
              </a:rPr>
              <a:t>分时策略</a:t>
            </a:r>
            <a:r>
              <a:rPr lang="zh-CN" altLang="en-US" sz="1800" dirty="0" smtClean="0">
                <a:ea typeface="宋体" panose="02010600030101010101" pitchFamily="2" charset="-122"/>
              </a:rPr>
              <a:t>：在一段时间内，</a:t>
            </a:r>
            <a:r>
              <a:rPr lang="zh-CN" altLang="en-US" sz="1800" dirty="0" smtClean="0">
                <a:solidFill>
                  <a:srgbClr val="FF0000"/>
                </a:solidFill>
                <a:ea typeface="宋体" panose="02010600030101010101" pitchFamily="2" charset="-122"/>
              </a:rPr>
              <a:t>每个作业依次轮流运行一个时间片</a:t>
            </a:r>
            <a:r>
              <a:rPr lang="zh-CN" altLang="en-US" sz="1800" dirty="0" smtClean="0">
                <a:ea typeface="宋体" panose="02010600030101010101" pitchFamily="2" charset="-122"/>
              </a:rPr>
              <a:t>，每个作业都获得较短的响应时间，从而满足交互作业的要求。</a:t>
            </a:r>
            <a:endParaRPr lang="en-US" altLang="zh-CN" sz="1800" dirty="0" smtClean="0">
              <a:ea typeface="宋体" panose="02010600030101010101" pitchFamily="2" charset="-122"/>
            </a:endParaRPr>
          </a:p>
          <a:p>
            <a:r>
              <a:rPr lang="zh-CN" altLang="en-US" sz="1800" dirty="0" smtClean="0">
                <a:ea typeface="宋体" panose="02010600030101010101" pitchFamily="2" charset="-122"/>
              </a:rPr>
              <a:t>遵循分时策略的联机多用户交互式的操作系统就是分时系统。</a:t>
            </a:r>
            <a:endParaRPr lang="en-US" altLang="zh-CN" sz="1800" dirty="0" smtClean="0">
              <a:ea typeface="宋体" panose="02010600030101010101" pitchFamily="2" charset="-122"/>
            </a:endParaRPr>
          </a:p>
          <a:p>
            <a:r>
              <a:rPr lang="zh-CN" altLang="en-US" sz="1800" dirty="0" smtClean="0">
                <a:ea typeface="宋体" panose="02010600030101010101" pitchFamily="2" charset="-122"/>
              </a:rPr>
              <a:t>分时系统</a:t>
            </a:r>
            <a:endParaRPr lang="en-US" altLang="zh-CN" sz="1800" dirty="0" smtClean="0">
              <a:ea typeface="宋体" panose="02010600030101010101" pitchFamily="2" charset="-122"/>
            </a:endParaRPr>
          </a:p>
          <a:p>
            <a:pPr lvl="1"/>
            <a:r>
              <a:rPr lang="zh-CN" altLang="en-US" sz="1800" dirty="0" smtClean="0">
                <a:ea typeface="宋体" panose="02010600030101010101" pitchFamily="2" charset="-122"/>
              </a:rPr>
              <a:t>一般采用时间片轮转方式使一台计算机为多个用户服务</a:t>
            </a:r>
            <a:endParaRPr lang="en-US" altLang="zh-CN" sz="1800" dirty="0" smtClean="0">
              <a:ea typeface="宋体" panose="02010600030101010101" pitchFamily="2" charset="-122"/>
            </a:endParaRPr>
          </a:p>
          <a:p>
            <a:pPr lvl="1"/>
            <a:r>
              <a:rPr lang="zh-CN" altLang="en-US" sz="1800" dirty="0" smtClean="0">
                <a:ea typeface="宋体" panose="02010600030101010101" pitchFamily="2" charset="-122"/>
              </a:rPr>
              <a:t>单位时间内，每个用户获得一个时间片并运行</a:t>
            </a:r>
            <a:endParaRPr lang="en-US" altLang="zh-CN" sz="1800" dirty="0" smtClean="0">
              <a:ea typeface="宋体" panose="02010600030101010101" pitchFamily="2" charset="-122"/>
            </a:endParaRPr>
          </a:p>
          <a:p>
            <a:pPr lvl="1"/>
            <a:r>
              <a:rPr lang="zh-CN" altLang="en-US" sz="1800" dirty="0" smtClean="0">
                <a:ea typeface="宋体" panose="02010600030101010101" pitchFamily="2" charset="-122"/>
              </a:rPr>
              <a:t>保证用户获得足够小的响应时间，并提供交互能力</a:t>
            </a:r>
            <a:endParaRPr lang="en-US" altLang="zh-CN" sz="1800" dirty="0" smtClean="0">
              <a:ea typeface="宋体" panose="02010600030101010101" pitchFamily="2" charset="-122"/>
            </a:endParaRPr>
          </a:p>
        </p:txBody>
      </p:sp>
    </p:spTree>
    <p:extLst>
      <p:ext uri="{BB962C8B-B14F-4D97-AF65-F5344CB8AC3E}">
        <p14:creationId xmlns:p14="http://schemas.microsoft.com/office/powerpoint/2010/main" val="311244257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a:latin typeface="Arial" charset="0"/>
                <a:ea typeface="华文新魏" charset="0"/>
              </a:rPr>
              <a:t>第一个分时系统</a:t>
            </a:r>
          </a:p>
        </p:txBody>
      </p:sp>
      <p:sp>
        <p:nvSpPr>
          <p:cNvPr id="25603" name="内容占位符 2"/>
          <p:cNvSpPr>
            <a:spLocks noGrp="1"/>
          </p:cNvSpPr>
          <p:nvPr>
            <p:ph idx="1"/>
          </p:nvPr>
        </p:nvSpPr>
        <p:spPr bwMode="auto">
          <a:xfrm>
            <a:off x="511246" y="1492120"/>
            <a:ext cx="8433457"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2400" dirty="0">
                <a:latin typeface="Arial" charset="0"/>
                <a:ea typeface="宋体" charset="0"/>
              </a:rPr>
              <a:t>CTSS(Compatible Time-Sharing System)</a:t>
            </a:r>
          </a:p>
          <a:p>
            <a:pPr lvl="1"/>
            <a:r>
              <a:rPr lang="en-US" altLang="zh-CN" sz="2400" dirty="0" smtClean="0">
                <a:latin typeface="Arial" charset="0"/>
                <a:ea typeface="宋体" charset="0"/>
              </a:rPr>
              <a:t>1962</a:t>
            </a:r>
            <a:r>
              <a:rPr lang="zh-CN" altLang="en-US" sz="2400" dirty="0" smtClean="0">
                <a:latin typeface="Arial" charset="0"/>
                <a:ea typeface="宋体" charset="0"/>
              </a:rPr>
              <a:t>年开发</a:t>
            </a:r>
            <a:endParaRPr lang="en-US" altLang="zh-CN" sz="2400" dirty="0">
              <a:latin typeface="Arial" charset="0"/>
              <a:ea typeface="宋体" charset="0"/>
            </a:endParaRPr>
          </a:p>
          <a:p>
            <a:pPr lvl="1"/>
            <a:r>
              <a:rPr lang="zh-CN" altLang="en-US" sz="2400" dirty="0">
                <a:latin typeface="Arial" charset="0"/>
                <a:ea typeface="宋体" charset="0"/>
              </a:rPr>
              <a:t>第一个分时系统</a:t>
            </a:r>
            <a:endParaRPr lang="en-US" altLang="zh-CN" sz="2400" dirty="0">
              <a:latin typeface="Arial" charset="0"/>
              <a:ea typeface="宋体" charset="0"/>
            </a:endParaRPr>
          </a:p>
          <a:p>
            <a:pPr lvl="1"/>
            <a:r>
              <a:rPr lang="en-US" altLang="zh-CN" sz="2400" dirty="0">
                <a:latin typeface="Arial" charset="0"/>
                <a:ea typeface="宋体" charset="0"/>
              </a:rPr>
              <a:t>MIT</a:t>
            </a:r>
            <a:r>
              <a:rPr lang="zh-CN" altLang="en-US" sz="2400" dirty="0">
                <a:latin typeface="Arial" charset="0"/>
                <a:ea typeface="宋体" charset="0"/>
              </a:rPr>
              <a:t>开发</a:t>
            </a:r>
            <a:endParaRPr lang="en-US" altLang="zh-CN" sz="2400" dirty="0">
              <a:latin typeface="Arial" charset="0"/>
              <a:ea typeface="宋体" charset="0"/>
            </a:endParaRPr>
          </a:p>
          <a:p>
            <a:pPr lvl="1"/>
            <a:r>
              <a:rPr lang="zh-CN" altLang="en-US" sz="2400" dirty="0">
                <a:latin typeface="Arial" charset="0"/>
                <a:ea typeface="宋体" charset="0"/>
              </a:rPr>
              <a:t>运行在</a:t>
            </a:r>
            <a:r>
              <a:rPr lang="en-US" altLang="zh-CN" sz="2400" dirty="0">
                <a:latin typeface="Arial" charset="0"/>
                <a:ea typeface="宋体" charset="0"/>
              </a:rPr>
              <a:t>IBM </a:t>
            </a:r>
            <a:r>
              <a:rPr lang="en-US" altLang="zh-CN" sz="2400" dirty="0" smtClean="0">
                <a:latin typeface="Arial" charset="0"/>
                <a:ea typeface="宋体" charset="0"/>
              </a:rPr>
              <a:t>7094</a:t>
            </a:r>
            <a:r>
              <a:rPr lang="zh-CN" altLang="en-US" sz="2400" dirty="0" smtClean="0">
                <a:latin typeface="Arial" charset="0"/>
                <a:ea typeface="宋体" charset="0"/>
              </a:rPr>
              <a:t>大型机</a:t>
            </a:r>
            <a:endParaRPr lang="en-US" altLang="zh-CN" sz="2400" dirty="0">
              <a:latin typeface="Arial" charset="0"/>
              <a:ea typeface="宋体" charset="0"/>
            </a:endParaRPr>
          </a:p>
          <a:p>
            <a:pPr lvl="1"/>
            <a:r>
              <a:rPr lang="zh-CN" altLang="en-US" sz="2400" dirty="0">
                <a:latin typeface="Arial" charset="0"/>
                <a:ea typeface="宋体" charset="0"/>
              </a:rPr>
              <a:t>支持</a:t>
            </a:r>
            <a:r>
              <a:rPr lang="en-US" altLang="zh-CN" sz="2400" dirty="0">
                <a:latin typeface="Arial" charset="0"/>
                <a:ea typeface="宋体" charset="0"/>
              </a:rPr>
              <a:t>32</a:t>
            </a:r>
            <a:r>
              <a:rPr lang="zh-CN" altLang="en-US" sz="2400" dirty="0">
                <a:latin typeface="Arial" charset="0"/>
                <a:ea typeface="宋体" charset="0"/>
              </a:rPr>
              <a:t>个交互式用户</a:t>
            </a:r>
          </a:p>
        </p:txBody>
      </p:sp>
      <p:sp>
        <p:nvSpPr>
          <p:cNvPr id="25604" name="灯片编号占位符 3"/>
          <p:cNvSpPr>
            <a:spLocks noGrp="1"/>
          </p:cNvSpPr>
          <p:nvPr>
            <p:ph type="sldNum" sz="quarter" idx="4294967295"/>
          </p:nvPr>
        </p:nvSpPr>
        <p:spPr>
          <a:xfrm>
            <a:off x="2555875" y="6237288"/>
            <a:ext cx="2290763"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DF260747-C60B-5B4F-9069-52194DCE32CA}" type="slidenum">
              <a:rPr lang="zh-CN" altLang="en-US"/>
              <a:pPr/>
              <a:t>29</a:t>
            </a:fld>
            <a:endParaRPr lang="en-US" altLang="zh-CN"/>
          </a:p>
        </p:txBody>
      </p:sp>
      <p:pic>
        <p:nvPicPr>
          <p:cNvPr id="25605" name="Picture 2" descr="7094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7450" y="2781300"/>
            <a:ext cx="2928938"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TextBox 4"/>
          <p:cNvSpPr txBox="1">
            <a:spLocks noChangeArrowheads="1"/>
          </p:cNvSpPr>
          <p:nvPr/>
        </p:nvSpPr>
        <p:spPr bwMode="auto">
          <a:xfrm>
            <a:off x="5219700" y="5229225"/>
            <a:ext cx="2706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r>
              <a:rPr lang="en-US" altLang="zh-CN"/>
              <a:t>IBM 7094     350</a:t>
            </a:r>
            <a:r>
              <a:rPr lang="zh-CN" altLang="en-US"/>
              <a:t>万美元</a:t>
            </a:r>
          </a:p>
        </p:txBody>
      </p:sp>
    </p:spTree>
    <p:extLst>
      <p:ext uri="{BB962C8B-B14F-4D97-AF65-F5344CB8AC3E}">
        <p14:creationId xmlns:p14="http://schemas.microsoft.com/office/powerpoint/2010/main" val="3533017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defRPr/>
            </a:pPr>
            <a:r>
              <a:rPr lang="en-US" altLang="zh-CN" dirty="0" smtClean="0">
                <a:effectLst>
                  <a:outerShdw blurRad="38100" dist="38100" dir="2700000" algn="tl">
                    <a:srgbClr val="C0C0C0"/>
                  </a:outerShdw>
                </a:effectLst>
                <a:ea typeface="宋体" panose="02010600030101010101" pitchFamily="2" charset="-122"/>
              </a:rPr>
              <a:t>1</a:t>
            </a:r>
            <a:r>
              <a:rPr lang="zh-CN" altLang="en-US" dirty="0">
                <a:effectLst>
                  <a:outerShdw blurRad="38100" dist="38100" dir="2700000" algn="tl">
                    <a:srgbClr val="C0C0C0"/>
                  </a:outerShdw>
                </a:effectLst>
                <a:ea typeface="宋体" panose="02010600030101010101" pitchFamily="2" charset="-122"/>
              </a:rPr>
              <a:t>、</a:t>
            </a:r>
            <a:r>
              <a:rPr lang="zh-CN" altLang="en-US" dirty="0" smtClean="0">
                <a:effectLst>
                  <a:outerShdw blurRad="38100" dist="38100" dir="2700000" algn="tl">
                    <a:srgbClr val="C0C0C0"/>
                  </a:outerShdw>
                </a:effectLst>
                <a:ea typeface="宋体" panose="02010600030101010101" pitchFamily="2" charset="-122"/>
              </a:rPr>
              <a:t>什么是操作系统</a:t>
            </a:r>
            <a:r>
              <a:rPr lang="zh-CN" altLang="en-US" dirty="0">
                <a:effectLst>
                  <a:outerShdw blurRad="38100" dist="38100" dir="2700000" algn="tl">
                    <a:srgbClr val="C0C0C0"/>
                  </a:outerShdw>
                </a:effectLst>
                <a:ea typeface="宋体" panose="02010600030101010101" pitchFamily="2" charset="-122"/>
              </a:rPr>
              <a:t>？</a:t>
            </a:r>
            <a:endParaRPr lang="zh-CN" altLang="en-US" dirty="0" smtClean="0">
              <a:effectLst>
                <a:outerShdw blurRad="38100" dist="38100" dir="2700000" algn="tl">
                  <a:srgbClr val="C0C0C0"/>
                </a:outerShdw>
              </a:effectLst>
              <a:ea typeface="宋体" panose="02010600030101010101" pitchFamily="2" charset="-122"/>
            </a:endParaRPr>
          </a:p>
        </p:txBody>
      </p:sp>
      <p:sp>
        <p:nvSpPr>
          <p:cNvPr id="7171" name="副标题 4"/>
          <p:cNvSpPr>
            <a:spLocks noGrp="1"/>
          </p:cNvSpPr>
          <p:nvPr>
            <p:ph type="subTitle" idx="1"/>
          </p:nvPr>
        </p:nvSpPr>
        <p:spPr>
          <a:xfrm>
            <a:off x="5708650" y="4605338"/>
            <a:ext cx="3160713" cy="1752600"/>
          </a:xfrm>
        </p:spPr>
        <p:txBody>
          <a:bodyPr/>
          <a:lstStyle/>
          <a:p>
            <a:pPr algn="l">
              <a:buFont typeface="Monotype Sorts" charset="2"/>
              <a:buNone/>
            </a:pPr>
            <a:r>
              <a:rPr lang="zh-CN" altLang="en-US" b="1" dirty="0" smtClean="0">
                <a:ea typeface="宋体" panose="02010600030101010101" pitchFamily="2" charset="-122"/>
              </a:rPr>
              <a:t>操作系统的目的</a:t>
            </a:r>
            <a:endParaRPr lang="en-US" altLang="zh-CN" b="1" dirty="0" smtClean="0">
              <a:ea typeface="宋体" panose="02010600030101010101" pitchFamily="2" charset="-122"/>
            </a:endParaRPr>
          </a:p>
          <a:p>
            <a:pPr algn="l">
              <a:buFont typeface="Monotype Sorts" charset="2"/>
              <a:buNone/>
            </a:pPr>
            <a:r>
              <a:rPr lang="zh-CN" altLang="en-US" b="1" dirty="0" smtClean="0">
                <a:ea typeface="宋体" panose="02010600030101010101" pitchFamily="2" charset="-122"/>
              </a:rPr>
              <a:t>操作系统定义</a:t>
            </a:r>
            <a:endParaRPr lang="en-US" altLang="zh-CN" b="1" dirty="0" smtClean="0">
              <a:ea typeface="宋体" panose="02010600030101010101" pitchFamily="2" charset="-122"/>
            </a:endParaRPr>
          </a:p>
          <a:p>
            <a:pPr algn="l">
              <a:buFont typeface="Monotype Sorts" charset="2"/>
              <a:buNone/>
            </a:pPr>
            <a:r>
              <a:rPr lang="zh-CN" altLang="en-US" b="1" dirty="0" smtClean="0">
                <a:ea typeface="宋体" panose="02010600030101010101" pitchFamily="2" charset="-122"/>
              </a:rPr>
              <a:t>计算机硬件结构</a:t>
            </a:r>
            <a:endParaRPr lang="en-US" altLang="zh-CN" b="1" dirty="0" smtClean="0">
              <a:ea typeface="宋体" panose="02010600030101010101" pitchFamily="2" charset="-122"/>
            </a:endParaRPr>
          </a:p>
          <a:p>
            <a:pPr algn="l">
              <a:buFont typeface="Monotype Sorts" charset="2"/>
              <a:buNone/>
            </a:pPr>
            <a:r>
              <a:rPr lang="zh-CN" altLang="en-US" b="1" dirty="0" smtClean="0">
                <a:ea typeface="宋体" panose="02010600030101010101" pitchFamily="2" charset="-122"/>
              </a:rPr>
              <a:t>操作系统启动</a:t>
            </a:r>
            <a:endParaRPr lang="en-US" altLang="zh-CN" b="1" dirty="0" smtClean="0">
              <a:ea typeface="宋体" panose="02010600030101010101"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l="6250" t="6250" r="10417"/>
          <a:stretch>
            <a:fillRect/>
          </a:stretch>
        </p:blipFill>
        <p:spPr bwMode="auto">
          <a:xfrm>
            <a:off x="3900488" y="4230688"/>
            <a:ext cx="1354137"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66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2288" y="1716088"/>
            <a:ext cx="9683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66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4688" y="3697288"/>
            <a:ext cx="9032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66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5888" y="1639888"/>
            <a:ext cx="8858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6630" name="Picture 6"/>
          <p:cNvPicPr>
            <a:picLocks noChangeAspect="1" noChangeArrowheads="1"/>
          </p:cNvPicPr>
          <p:nvPr/>
        </p:nvPicPr>
        <p:blipFill>
          <a:blip r:embed="rId6">
            <a:extLst>
              <a:ext uri="{28A0092B-C50C-407E-A947-70E740481C1C}">
                <a14:useLocalDpi xmlns:a14="http://schemas.microsoft.com/office/drawing/2010/main" val="0"/>
              </a:ext>
            </a:extLst>
          </a:blip>
          <a:srcRect l="12000" t="8000"/>
          <a:stretch>
            <a:fillRect/>
          </a:stretch>
        </p:blipFill>
        <p:spPr bwMode="auto">
          <a:xfrm>
            <a:off x="3976688" y="1563688"/>
            <a:ext cx="80168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66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3488" y="3468688"/>
            <a:ext cx="8858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6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0288" y="2554288"/>
            <a:ext cx="228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6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5088" y="2859088"/>
            <a:ext cx="228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6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09888" y="31638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67"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4688" y="34686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68"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5688" y="38496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69"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33888" y="34686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70"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7688" y="3011488"/>
            <a:ext cx="228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71"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1488" y="2554288"/>
            <a:ext cx="228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72"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72088" y="36210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73"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53088" y="33162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74"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34088" y="3087688"/>
            <a:ext cx="228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75"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38888" y="2859088"/>
            <a:ext cx="228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76"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67488" y="2706688"/>
            <a:ext cx="1524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77"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24688" y="4230688"/>
            <a:ext cx="114300"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78"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19888" y="4306888"/>
            <a:ext cx="1524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79"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62688" y="4306888"/>
            <a:ext cx="228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80" name="Picture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29288" y="4383088"/>
            <a:ext cx="228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81" name="Picture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72088" y="43830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82" name="Picture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24088" y="4002088"/>
            <a:ext cx="30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83" name="Picture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05088" y="4078288"/>
            <a:ext cx="3810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84" name="Picture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86088" y="4192588"/>
            <a:ext cx="457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85" name="Picture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67088" y="4306888"/>
            <a:ext cx="533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6654" name="Text Box 30"/>
          <p:cNvSpPr txBox="1">
            <a:spLocks noChangeArrowheads="1"/>
          </p:cNvSpPr>
          <p:nvPr/>
        </p:nvSpPr>
        <p:spPr bwMode="auto">
          <a:xfrm>
            <a:off x="4129088" y="5907088"/>
            <a:ext cx="990600" cy="457200"/>
          </a:xfrm>
          <a:prstGeom prst="rect">
            <a:avLst/>
          </a:prstGeom>
          <a:noFill/>
          <a:ln>
            <a:noFill/>
          </a:ln>
          <a:effectLst/>
          <a:extLst>
            <a:ext uri="{909E8E84-426E-40dd-AFC4-6F175D3DCCD1}">
              <a14:hiddenFill xmlns:a14="http://schemas.microsoft.com/office/drawing/2010/main">
                <a:solidFill>
                  <a:srgbClr val="FEF3C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spcBef>
                <a:spcPct val="50000"/>
              </a:spcBef>
            </a:pPr>
            <a:r>
              <a:rPr kumimoji="1" lang="zh-CN" altLang="en-US" sz="2400" b="1">
                <a:solidFill>
                  <a:srgbClr val="000099"/>
                </a:solidFill>
                <a:latin typeface="Times New Roman" charset="0"/>
                <a:ea typeface="楷体_GB2312" charset="0"/>
                <a:cs typeface="楷体_GB2312" charset="0"/>
              </a:rPr>
              <a:t>主机</a:t>
            </a:r>
          </a:p>
        </p:txBody>
      </p:sp>
      <p:sp>
        <p:nvSpPr>
          <p:cNvPr id="26655" name="Text Box 31"/>
          <p:cNvSpPr txBox="1">
            <a:spLocks noChangeArrowheads="1"/>
          </p:cNvSpPr>
          <p:nvPr/>
        </p:nvSpPr>
        <p:spPr bwMode="auto">
          <a:xfrm>
            <a:off x="4967288" y="1563688"/>
            <a:ext cx="609600" cy="822325"/>
          </a:xfrm>
          <a:prstGeom prst="rect">
            <a:avLst/>
          </a:prstGeom>
          <a:noFill/>
          <a:ln>
            <a:noFill/>
          </a:ln>
          <a:effectLst/>
          <a:extLst>
            <a:ext uri="{909E8E84-426E-40dd-AFC4-6F175D3DCCD1}">
              <a14:hiddenFill xmlns:a14="http://schemas.microsoft.com/office/drawing/2010/main">
                <a:solidFill>
                  <a:srgbClr val="FEF3C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spcBef>
                <a:spcPct val="50000"/>
              </a:spcBef>
            </a:pPr>
            <a:r>
              <a:rPr kumimoji="1" lang="zh-CN" altLang="en-US" sz="2400" b="1">
                <a:solidFill>
                  <a:srgbClr val="000099"/>
                </a:solidFill>
                <a:latin typeface="Times New Roman" charset="0"/>
                <a:ea typeface="楷体_GB2312" charset="0"/>
                <a:cs typeface="楷体_GB2312" charset="0"/>
              </a:rPr>
              <a:t>终端</a:t>
            </a:r>
            <a:endParaRPr kumimoji="1" lang="zh-CN" altLang="en-US" sz="2400" b="1">
              <a:solidFill>
                <a:srgbClr val="000099"/>
              </a:solidFill>
              <a:latin typeface="Times New Roman" charset="0"/>
            </a:endParaRPr>
          </a:p>
        </p:txBody>
      </p:sp>
      <p:pic>
        <p:nvPicPr>
          <p:cNvPr id="249888" name="Picture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0088" y="39258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6657" name="Line 33"/>
          <p:cNvSpPr>
            <a:spLocks noChangeShapeType="1"/>
          </p:cNvSpPr>
          <p:nvPr/>
        </p:nvSpPr>
        <p:spPr bwMode="auto">
          <a:xfrm flipH="1" flipV="1">
            <a:off x="2224088" y="4078288"/>
            <a:ext cx="1600200" cy="4572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6658" name="Line 34"/>
          <p:cNvSpPr>
            <a:spLocks noChangeShapeType="1"/>
          </p:cNvSpPr>
          <p:nvPr/>
        </p:nvSpPr>
        <p:spPr bwMode="auto">
          <a:xfrm flipH="1" flipV="1">
            <a:off x="2224088" y="2478088"/>
            <a:ext cx="1676400" cy="175260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6659" name="Line 35"/>
          <p:cNvSpPr>
            <a:spLocks noChangeShapeType="1"/>
          </p:cNvSpPr>
          <p:nvPr/>
        </p:nvSpPr>
        <p:spPr bwMode="auto">
          <a:xfrm flipH="1" flipV="1">
            <a:off x="4281488" y="2325688"/>
            <a:ext cx="381000" cy="19050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6660" name="Line 36"/>
          <p:cNvSpPr>
            <a:spLocks noChangeShapeType="1"/>
          </p:cNvSpPr>
          <p:nvPr/>
        </p:nvSpPr>
        <p:spPr bwMode="auto">
          <a:xfrm flipV="1">
            <a:off x="4814888" y="2554288"/>
            <a:ext cx="2133600" cy="1676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6661" name="Line 37"/>
          <p:cNvSpPr>
            <a:spLocks noChangeShapeType="1"/>
          </p:cNvSpPr>
          <p:nvPr/>
        </p:nvSpPr>
        <p:spPr bwMode="auto">
          <a:xfrm flipV="1">
            <a:off x="5272088" y="4306888"/>
            <a:ext cx="1981200" cy="2286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6662" name="Text Box 38"/>
          <p:cNvSpPr txBox="1">
            <a:spLocks noChangeArrowheads="1"/>
          </p:cNvSpPr>
          <p:nvPr/>
        </p:nvSpPr>
        <p:spPr bwMode="auto">
          <a:xfrm>
            <a:off x="987425" y="304800"/>
            <a:ext cx="70977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spcBef>
                <a:spcPct val="50000"/>
              </a:spcBef>
            </a:pPr>
            <a:endParaRPr lang="zh-CN">
              <a:latin typeface="Helvetica" charset="0"/>
            </a:endParaRPr>
          </a:p>
        </p:txBody>
      </p:sp>
      <p:sp>
        <p:nvSpPr>
          <p:cNvPr id="249895" name="Text Box 39"/>
          <p:cNvSpPr txBox="1">
            <a:spLocks noChangeArrowheads="1"/>
          </p:cNvSpPr>
          <p:nvPr/>
        </p:nvSpPr>
        <p:spPr bwMode="auto">
          <a:xfrm>
            <a:off x="1201738" y="671513"/>
            <a:ext cx="6921500"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pPr>
            <a:r>
              <a:rPr lang="zh-CN" altLang="en-US" sz="3600">
                <a:solidFill>
                  <a:srgbClr val="000000"/>
                </a:solidFill>
                <a:ea typeface="华文新魏" charset="0"/>
                <a:cs typeface="华文新魏" charset="0"/>
              </a:rPr>
              <a:t>分时系统例子</a:t>
            </a:r>
          </a:p>
        </p:txBody>
      </p:sp>
    </p:spTree>
    <p:extLst>
      <p:ext uri="{BB962C8B-B14F-4D97-AF65-F5344CB8AC3E}">
        <p14:creationId xmlns:p14="http://schemas.microsoft.com/office/powerpoint/2010/main" val="1768649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1" presetClass="entr" presetSubtype="0" fill="hold" nodeType="clickEffect">
                                  <p:stCondLst>
                                    <p:cond delay="200"/>
                                  </p:stCondLst>
                                  <p:childTnLst>
                                    <p:set>
                                      <p:cBhvr>
                                        <p:cTn id="6" dur="75">
                                          <p:stCondLst>
                                            <p:cond delay="0"/>
                                          </p:stCondLst>
                                        </p:cTn>
                                        <p:tgtEl>
                                          <p:spTgt spid="249868"/>
                                        </p:tgtEl>
                                        <p:attrNameLst>
                                          <p:attrName>style.visibility</p:attrName>
                                        </p:attrNameLst>
                                      </p:cBhvr>
                                      <p:to>
                                        <p:strVal val="visible"/>
                                      </p:to>
                                    </p:set>
                                  </p:childTnLst>
                                </p:cTn>
                              </p:par>
                            </p:childTnLst>
                          </p:cTn>
                        </p:par>
                        <p:par>
                          <p:cTn id="7" fill="hold" nodeType="afterGroup">
                            <p:stCondLst>
                              <p:cond delay="275"/>
                            </p:stCondLst>
                            <p:childTnLst>
                              <p:par>
                                <p:cTn id="8" presetID="11" presetClass="entr" presetSubtype="0" fill="hold" nodeType="afterEffect">
                                  <p:stCondLst>
                                    <p:cond delay="200"/>
                                  </p:stCondLst>
                                  <p:childTnLst>
                                    <p:set>
                                      <p:cBhvr>
                                        <p:cTn id="9" dur="75">
                                          <p:stCondLst>
                                            <p:cond delay="0"/>
                                          </p:stCondLst>
                                        </p:cTn>
                                        <p:tgtEl>
                                          <p:spTgt spid="249867"/>
                                        </p:tgtEl>
                                        <p:attrNameLst>
                                          <p:attrName>style.visibility</p:attrName>
                                        </p:attrNameLst>
                                      </p:cBhvr>
                                      <p:to>
                                        <p:strVal val="visible"/>
                                      </p:to>
                                    </p:set>
                                  </p:childTnLst>
                                </p:cTn>
                              </p:par>
                            </p:childTnLst>
                          </p:cTn>
                        </p:par>
                        <p:par>
                          <p:cTn id="10" fill="hold" nodeType="afterGroup">
                            <p:stCondLst>
                              <p:cond delay="550"/>
                            </p:stCondLst>
                            <p:childTnLst>
                              <p:par>
                                <p:cTn id="11" presetID="11" presetClass="entr" presetSubtype="0" fill="hold" nodeType="afterEffect">
                                  <p:stCondLst>
                                    <p:cond delay="200"/>
                                  </p:stCondLst>
                                  <p:childTnLst>
                                    <p:set>
                                      <p:cBhvr>
                                        <p:cTn id="12" dur="75">
                                          <p:stCondLst>
                                            <p:cond delay="0"/>
                                          </p:stCondLst>
                                        </p:cTn>
                                        <p:tgtEl>
                                          <p:spTgt spid="249866"/>
                                        </p:tgtEl>
                                        <p:attrNameLst>
                                          <p:attrName>style.visibility</p:attrName>
                                        </p:attrNameLst>
                                      </p:cBhvr>
                                      <p:to>
                                        <p:strVal val="visible"/>
                                      </p:to>
                                    </p:set>
                                  </p:childTnLst>
                                </p:cTn>
                              </p:par>
                            </p:childTnLst>
                          </p:cTn>
                        </p:par>
                        <p:par>
                          <p:cTn id="13" fill="hold" nodeType="afterGroup">
                            <p:stCondLst>
                              <p:cond delay="825"/>
                            </p:stCondLst>
                            <p:childTnLst>
                              <p:par>
                                <p:cTn id="14" presetID="11" presetClass="entr" presetSubtype="0" fill="hold" nodeType="afterEffect">
                                  <p:stCondLst>
                                    <p:cond delay="200"/>
                                  </p:stCondLst>
                                  <p:childTnLst>
                                    <p:set>
                                      <p:cBhvr>
                                        <p:cTn id="15" dur="75">
                                          <p:stCondLst>
                                            <p:cond delay="0"/>
                                          </p:stCondLst>
                                        </p:cTn>
                                        <p:tgtEl>
                                          <p:spTgt spid="249865"/>
                                        </p:tgtEl>
                                        <p:attrNameLst>
                                          <p:attrName>style.visibility</p:attrName>
                                        </p:attrNameLst>
                                      </p:cBhvr>
                                      <p:to>
                                        <p:strVal val="visible"/>
                                      </p:to>
                                    </p:set>
                                  </p:childTnLst>
                                </p:cTn>
                              </p:par>
                            </p:childTnLst>
                          </p:cTn>
                        </p:par>
                        <p:par>
                          <p:cTn id="16" fill="hold" nodeType="afterGroup">
                            <p:stCondLst>
                              <p:cond delay="1100"/>
                            </p:stCondLst>
                            <p:childTnLst>
                              <p:par>
                                <p:cTn id="17" presetID="11" presetClass="entr" presetSubtype="0" fill="hold" nodeType="afterEffect">
                                  <p:stCondLst>
                                    <p:cond delay="200"/>
                                  </p:stCondLst>
                                  <p:childTnLst>
                                    <p:set>
                                      <p:cBhvr>
                                        <p:cTn id="18" dur="75">
                                          <p:stCondLst>
                                            <p:cond delay="0"/>
                                          </p:stCondLst>
                                        </p:cTn>
                                        <p:tgtEl>
                                          <p:spTgt spid="249864"/>
                                        </p:tgtEl>
                                        <p:attrNameLst>
                                          <p:attrName>style.visibility</p:attrName>
                                        </p:attrNameLst>
                                      </p:cBhvr>
                                      <p:to>
                                        <p:strVal val="visible"/>
                                      </p:to>
                                    </p:set>
                                  </p:childTnLst>
                                </p:cTn>
                              </p:par>
                            </p:childTnLst>
                          </p:cTn>
                        </p:par>
                        <p:par>
                          <p:cTn id="19" fill="hold" nodeType="afterGroup">
                            <p:stCondLst>
                              <p:cond delay="1375"/>
                            </p:stCondLst>
                            <p:childTnLst>
                              <p:par>
                                <p:cTn id="20" presetID="11" presetClass="entr" presetSubtype="0" fill="hold" nodeType="afterEffect">
                                  <p:stCondLst>
                                    <p:cond delay="200"/>
                                  </p:stCondLst>
                                  <p:childTnLst>
                                    <p:set>
                                      <p:cBhvr>
                                        <p:cTn id="21" dur="75">
                                          <p:stCondLst>
                                            <p:cond delay="0"/>
                                          </p:stCondLst>
                                        </p:cTn>
                                        <p:tgtEl>
                                          <p:spTgt spid="249888"/>
                                        </p:tgtEl>
                                        <p:attrNameLst>
                                          <p:attrName>style.visibility</p:attrName>
                                        </p:attrNameLst>
                                      </p:cBhvr>
                                      <p:to>
                                        <p:strVal val="visible"/>
                                      </p:to>
                                    </p:set>
                                  </p:childTnLst>
                                </p:cTn>
                              </p:par>
                            </p:childTnLst>
                          </p:cTn>
                        </p:par>
                        <p:par>
                          <p:cTn id="22" fill="hold" nodeType="afterGroup">
                            <p:stCondLst>
                              <p:cond delay="1650"/>
                            </p:stCondLst>
                            <p:childTnLst>
                              <p:par>
                                <p:cTn id="23" presetID="11" presetClass="entr" presetSubtype="0" fill="hold" nodeType="afterEffect">
                                  <p:stCondLst>
                                    <p:cond delay="200"/>
                                  </p:stCondLst>
                                  <p:childTnLst>
                                    <p:set>
                                      <p:cBhvr>
                                        <p:cTn id="24" dur="75">
                                          <p:stCondLst>
                                            <p:cond delay="0"/>
                                          </p:stCondLst>
                                        </p:cTn>
                                        <p:tgtEl>
                                          <p:spTgt spid="249869"/>
                                        </p:tgtEl>
                                        <p:attrNameLst>
                                          <p:attrName>style.visibility</p:attrName>
                                        </p:attrNameLst>
                                      </p:cBhvr>
                                      <p:to>
                                        <p:strVal val="visible"/>
                                      </p:to>
                                    </p:set>
                                  </p:childTnLst>
                                </p:cTn>
                              </p:par>
                            </p:childTnLst>
                          </p:cTn>
                        </p:par>
                        <p:par>
                          <p:cTn id="25" fill="hold" nodeType="afterGroup">
                            <p:stCondLst>
                              <p:cond delay="1925"/>
                            </p:stCondLst>
                            <p:childTnLst>
                              <p:par>
                                <p:cTn id="26" presetID="11" presetClass="entr" presetSubtype="0" fill="hold" nodeType="afterEffect">
                                  <p:stCondLst>
                                    <p:cond delay="200"/>
                                  </p:stCondLst>
                                  <p:childTnLst>
                                    <p:set>
                                      <p:cBhvr>
                                        <p:cTn id="27" dur="75">
                                          <p:stCondLst>
                                            <p:cond delay="0"/>
                                          </p:stCondLst>
                                        </p:cTn>
                                        <p:tgtEl>
                                          <p:spTgt spid="249870"/>
                                        </p:tgtEl>
                                        <p:attrNameLst>
                                          <p:attrName>style.visibility</p:attrName>
                                        </p:attrNameLst>
                                      </p:cBhvr>
                                      <p:to>
                                        <p:strVal val="visible"/>
                                      </p:to>
                                    </p:set>
                                  </p:childTnLst>
                                </p:cTn>
                              </p:par>
                            </p:childTnLst>
                          </p:cTn>
                        </p:par>
                        <p:par>
                          <p:cTn id="28" fill="hold" nodeType="afterGroup">
                            <p:stCondLst>
                              <p:cond delay="2200"/>
                            </p:stCondLst>
                            <p:childTnLst>
                              <p:par>
                                <p:cTn id="29" presetID="11" presetClass="entr" presetSubtype="0" fill="hold" nodeType="afterEffect">
                                  <p:stCondLst>
                                    <p:cond delay="200"/>
                                  </p:stCondLst>
                                  <p:childTnLst>
                                    <p:set>
                                      <p:cBhvr>
                                        <p:cTn id="30" dur="75">
                                          <p:stCondLst>
                                            <p:cond delay="0"/>
                                          </p:stCondLst>
                                        </p:cTn>
                                        <p:tgtEl>
                                          <p:spTgt spid="249871"/>
                                        </p:tgtEl>
                                        <p:attrNameLst>
                                          <p:attrName>style.visibility</p:attrName>
                                        </p:attrNameLst>
                                      </p:cBhvr>
                                      <p:to>
                                        <p:strVal val="visible"/>
                                      </p:to>
                                    </p:set>
                                  </p:childTnLst>
                                </p:cTn>
                              </p:par>
                            </p:childTnLst>
                          </p:cTn>
                        </p:par>
                        <p:par>
                          <p:cTn id="31" fill="hold" nodeType="afterGroup">
                            <p:stCondLst>
                              <p:cond delay="2475"/>
                            </p:stCondLst>
                            <p:childTnLst>
                              <p:par>
                                <p:cTn id="32" presetID="11" presetClass="entr" presetSubtype="0" fill="hold" nodeType="afterEffect">
                                  <p:stCondLst>
                                    <p:cond delay="200"/>
                                  </p:stCondLst>
                                  <p:childTnLst>
                                    <p:set>
                                      <p:cBhvr>
                                        <p:cTn id="33" dur="75">
                                          <p:stCondLst>
                                            <p:cond delay="0"/>
                                          </p:stCondLst>
                                        </p:cTn>
                                        <p:tgtEl>
                                          <p:spTgt spid="249872"/>
                                        </p:tgtEl>
                                        <p:attrNameLst>
                                          <p:attrName>style.visibility</p:attrName>
                                        </p:attrNameLst>
                                      </p:cBhvr>
                                      <p:to>
                                        <p:strVal val="visible"/>
                                      </p:to>
                                    </p:set>
                                  </p:childTnLst>
                                </p:cTn>
                              </p:par>
                            </p:childTnLst>
                          </p:cTn>
                        </p:par>
                        <p:par>
                          <p:cTn id="34" fill="hold" nodeType="afterGroup">
                            <p:stCondLst>
                              <p:cond delay="2750"/>
                            </p:stCondLst>
                            <p:childTnLst>
                              <p:par>
                                <p:cTn id="35" presetID="11" presetClass="entr" presetSubtype="0" fill="hold" nodeType="afterEffect">
                                  <p:stCondLst>
                                    <p:cond delay="200"/>
                                  </p:stCondLst>
                                  <p:childTnLst>
                                    <p:set>
                                      <p:cBhvr>
                                        <p:cTn id="36" dur="75">
                                          <p:stCondLst>
                                            <p:cond delay="0"/>
                                          </p:stCondLst>
                                        </p:cTn>
                                        <p:tgtEl>
                                          <p:spTgt spid="249873"/>
                                        </p:tgtEl>
                                        <p:attrNameLst>
                                          <p:attrName>style.visibility</p:attrName>
                                        </p:attrNameLst>
                                      </p:cBhvr>
                                      <p:to>
                                        <p:strVal val="visible"/>
                                      </p:to>
                                    </p:set>
                                  </p:childTnLst>
                                </p:cTn>
                              </p:par>
                            </p:childTnLst>
                          </p:cTn>
                        </p:par>
                        <p:par>
                          <p:cTn id="37" fill="hold" nodeType="afterGroup">
                            <p:stCondLst>
                              <p:cond delay="3025"/>
                            </p:stCondLst>
                            <p:childTnLst>
                              <p:par>
                                <p:cTn id="38" presetID="11" presetClass="entr" presetSubtype="0" fill="hold" nodeType="afterEffect">
                                  <p:stCondLst>
                                    <p:cond delay="200"/>
                                  </p:stCondLst>
                                  <p:childTnLst>
                                    <p:set>
                                      <p:cBhvr>
                                        <p:cTn id="39" dur="75">
                                          <p:stCondLst>
                                            <p:cond delay="0"/>
                                          </p:stCondLst>
                                        </p:cTn>
                                        <p:tgtEl>
                                          <p:spTgt spid="249874"/>
                                        </p:tgtEl>
                                        <p:attrNameLst>
                                          <p:attrName>style.visibility</p:attrName>
                                        </p:attrNameLst>
                                      </p:cBhvr>
                                      <p:to>
                                        <p:strVal val="visible"/>
                                      </p:to>
                                    </p:set>
                                  </p:childTnLst>
                                </p:cTn>
                              </p:par>
                            </p:childTnLst>
                          </p:cTn>
                        </p:par>
                        <p:par>
                          <p:cTn id="40" fill="hold" nodeType="afterGroup">
                            <p:stCondLst>
                              <p:cond delay="3300"/>
                            </p:stCondLst>
                            <p:childTnLst>
                              <p:par>
                                <p:cTn id="41" presetID="11" presetClass="entr" presetSubtype="0" fill="hold" nodeType="afterEffect">
                                  <p:stCondLst>
                                    <p:cond delay="200"/>
                                  </p:stCondLst>
                                  <p:childTnLst>
                                    <p:set>
                                      <p:cBhvr>
                                        <p:cTn id="42" dur="75">
                                          <p:stCondLst>
                                            <p:cond delay="0"/>
                                          </p:stCondLst>
                                        </p:cTn>
                                        <p:tgtEl>
                                          <p:spTgt spid="249875"/>
                                        </p:tgtEl>
                                        <p:attrNameLst>
                                          <p:attrName>style.visibility</p:attrName>
                                        </p:attrNameLst>
                                      </p:cBhvr>
                                      <p:to>
                                        <p:strVal val="visible"/>
                                      </p:to>
                                    </p:set>
                                  </p:childTnLst>
                                </p:cTn>
                              </p:par>
                            </p:childTnLst>
                          </p:cTn>
                        </p:par>
                        <p:par>
                          <p:cTn id="43" fill="hold" nodeType="afterGroup">
                            <p:stCondLst>
                              <p:cond delay="3575"/>
                            </p:stCondLst>
                            <p:childTnLst>
                              <p:par>
                                <p:cTn id="44" presetID="11" presetClass="entr" presetSubtype="0" fill="hold" nodeType="afterEffect">
                                  <p:stCondLst>
                                    <p:cond delay="200"/>
                                  </p:stCondLst>
                                  <p:childTnLst>
                                    <p:set>
                                      <p:cBhvr>
                                        <p:cTn id="45" dur="75">
                                          <p:stCondLst>
                                            <p:cond delay="0"/>
                                          </p:stCondLst>
                                        </p:cTn>
                                        <p:tgtEl>
                                          <p:spTgt spid="249876"/>
                                        </p:tgtEl>
                                        <p:attrNameLst>
                                          <p:attrName>style.visibility</p:attrName>
                                        </p:attrNameLst>
                                      </p:cBhvr>
                                      <p:to>
                                        <p:strVal val="visible"/>
                                      </p:to>
                                    </p:set>
                                  </p:childTnLst>
                                </p:cTn>
                              </p:par>
                            </p:childTnLst>
                          </p:cTn>
                        </p:par>
                        <p:par>
                          <p:cTn id="46" fill="hold" nodeType="afterGroup">
                            <p:stCondLst>
                              <p:cond delay="3850"/>
                            </p:stCondLst>
                            <p:childTnLst>
                              <p:par>
                                <p:cTn id="47" presetID="11" presetClass="entr" presetSubtype="0" fill="hold" nodeType="afterEffect">
                                  <p:stCondLst>
                                    <p:cond delay="200"/>
                                  </p:stCondLst>
                                  <p:childTnLst>
                                    <p:set>
                                      <p:cBhvr>
                                        <p:cTn id="48" dur="75">
                                          <p:stCondLst>
                                            <p:cond delay="0"/>
                                          </p:stCondLst>
                                        </p:cTn>
                                        <p:tgtEl>
                                          <p:spTgt spid="249881"/>
                                        </p:tgtEl>
                                        <p:attrNameLst>
                                          <p:attrName>style.visibility</p:attrName>
                                        </p:attrNameLst>
                                      </p:cBhvr>
                                      <p:to>
                                        <p:strVal val="visible"/>
                                      </p:to>
                                    </p:set>
                                  </p:childTnLst>
                                </p:cTn>
                              </p:par>
                            </p:childTnLst>
                          </p:cTn>
                        </p:par>
                        <p:par>
                          <p:cTn id="49" fill="hold" nodeType="afterGroup">
                            <p:stCondLst>
                              <p:cond delay="4125"/>
                            </p:stCondLst>
                            <p:childTnLst>
                              <p:par>
                                <p:cTn id="50" presetID="11" presetClass="entr" presetSubtype="0" fill="hold" nodeType="afterEffect">
                                  <p:stCondLst>
                                    <p:cond delay="200"/>
                                  </p:stCondLst>
                                  <p:childTnLst>
                                    <p:set>
                                      <p:cBhvr>
                                        <p:cTn id="51" dur="75">
                                          <p:stCondLst>
                                            <p:cond delay="0"/>
                                          </p:stCondLst>
                                        </p:cTn>
                                        <p:tgtEl>
                                          <p:spTgt spid="249880"/>
                                        </p:tgtEl>
                                        <p:attrNameLst>
                                          <p:attrName>style.visibility</p:attrName>
                                        </p:attrNameLst>
                                      </p:cBhvr>
                                      <p:to>
                                        <p:strVal val="visible"/>
                                      </p:to>
                                    </p:set>
                                  </p:childTnLst>
                                </p:cTn>
                              </p:par>
                            </p:childTnLst>
                          </p:cTn>
                        </p:par>
                        <p:par>
                          <p:cTn id="52" fill="hold" nodeType="afterGroup">
                            <p:stCondLst>
                              <p:cond delay="4400"/>
                            </p:stCondLst>
                            <p:childTnLst>
                              <p:par>
                                <p:cTn id="53" presetID="11" presetClass="entr" presetSubtype="0" fill="hold" nodeType="afterEffect">
                                  <p:stCondLst>
                                    <p:cond delay="200"/>
                                  </p:stCondLst>
                                  <p:childTnLst>
                                    <p:set>
                                      <p:cBhvr>
                                        <p:cTn id="54" dur="75">
                                          <p:stCondLst>
                                            <p:cond delay="0"/>
                                          </p:stCondLst>
                                        </p:cTn>
                                        <p:tgtEl>
                                          <p:spTgt spid="249879"/>
                                        </p:tgtEl>
                                        <p:attrNameLst>
                                          <p:attrName>style.visibility</p:attrName>
                                        </p:attrNameLst>
                                      </p:cBhvr>
                                      <p:to>
                                        <p:strVal val="visible"/>
                                      </p:to>
                                    </p:set>
                                  </p:childTnLst>
                                </p:cTn>
                              </p:par>
                            </p:childTnLst>
                          </p:cTn>
                        </p:par>
                        <p:par>
                          <p:cTn id="55" fill="hold" nodeType="afterGroup">
                            <p:stCondLst>
                              <p:cond delay="4675"/>
                            </p:stCondLst>
                            <p:childTnLst>
                              <p:par>
                                <p:cTn id="56" presetID="11" presetClass="entr" presetSubtype="0" fill="hold" nodeType="afterEffect">
                                  <p:stCondLst>
                                    <p:cond delay="200"/>
                                  </p:stCondLst>
                                  <p:childTnLst>
                                    <p:set>
                                      <p:cBhvr>
                                        <p:cTn id="57" dur="75">
                                          <p:stCondLst>
                                            <p:cond delay="0"/>
                                          </p:stCondLst>
                                        </p:cTn>
                                        <p:tgtEl>
                                          <p:spTgt spid="249878"/>
                                        </p:tgtEl>
                                        <p:attrNameLst>
                                          <p:attrName>style.visibility</p:attrName>
                                        </p:attrNameLst>
                                      </p:cBhvr>
                                      <p:to>
                                        <p:strVal val="visible"/>
                                      </p:to>
                                    </p:set>
                                  </p:childTnLst>
                                </p:cTn>
                              </p:par>
                            </p:childTnLst>
                          </p:cTn>
                        </p:par>
                        <p:par>
                          <p:cTn id="58" fill="hold" nodeType="afterGroup">
                            <p:stCondLst>
                              <p:cond delay="4950"/>
                            </p:stCondLst>
                            <p:childTnLst>
                              <p:par>
                                <p:cTn id="59" presetID="11" presetClass="entr" presetSubtype="0" fill="hold" nodeType="afterEffect">
                                  <p:stCondLst>
                                    <p:cond delay="200"/>
                                  </p:stCondLst>
                                  <p:childTnLst>
                                    <p:set>
                                      <p:cBhvr>
                                        <p:cTn id="60" dur="75">
                                          <p:stCondLst>
                                            <p:cond delay="0"/>
                                          </p:stCondLst>
                                        </p:cTn>
                                        <p:tgtEl>
                                          <p:spTgt spid="249877"/>
                                        </p:tgtEl>
                                        <p:attrNameLst>
                                          <p:attrName>style.visibility</p:attrName>
                                        </p:attrNameLst>
                                      </p:cBhvr>
                                      <p:to>
                                        <p:strVal val="visible"/>
                                      </p:to>
                                    </p:set>
                                  </p:childTnLst>
                                </p:cTn>
                              </p:par>
                            </p:childTnLst>
                          </p:cTn>
                        </p:par>
                        <p:par>
                          <p:cTn id="61" fill="hold" nodeType="afterGroup">
                            <p:stCondLst>
                              <p:cond delay="5225"/>
                            </p:stCondLst>
                            <p:childTnLst>
                              <p:par>
                                <p:cTn id="62" presetID="11" presetClass="entr" presetSubtype="0" fill="hold" nodeType="afterEffect">
                                  <p:stCondLst>
                                    <p:cond delay="200"/>
                                  </p:stCondLst>
                                  <p:childTnLst>
                                    <p:set>
                                      <p:cBhvr>
                                        <p:cTn id="63" dur="75">
                                          <p:stCondLst>
                                            <p:cond delay="0"/>
                                          </p:stCondLst>
                                        </p:cTn>
                                        <p:tgtEl>
                                          <p:spTgt spid="249885"/>
                                        </p:tgtEl>
                                        <p:attrNameLst>
                                          <p:attrName>style.visibility</p:attrName>
                                        </p:attrNameLst>
                                      </p:cBhvr>
                                      <p:to>
                                        <p:strVal val="visible"/>
                                      </p:to>
                                    </p:set>
                                  </p:childTnLst>
                                </p:cTn>
                              </p:par>
                            </p:childTnLst>
                          </p:cTn>
                        </p:par>
                        <p:par>
                          <p:cTn id="64" fill="hold" nodeType="afterGroup">
                            <p:stCondLst>
                              <p:cond delay="5500"/>
                            </p:stCondLst>
                            <p:childTnLst>
                              <p:par>
                                <p:cTn id="65" presetID="11" presetClass="entr" presetSubtype="0" fill="hold" nodeType="afterEffect">
                                  <p:stCondLst>
                                    <p:cond delay="200"/>
                                  </p:stCondLst>
                                  <p:childTnLst>
                                    <p:set>
                                      <p:cBhvr>
                                        <p:cTn id="66" dur="75">
                                          <p:stCondLst>
                                            <p:cond delay="0"/>
                                          </p:stCondLst>
                                        </p:cTn>
                                        <p:tgtEl>
                                          <p:spTgt spid="249884"/>
                                        </p:tgtEl>
                                        <p:attrNameLst>
                                          <p:attrName>style.visibility</p:attrName>
                                        </p:attrNameLst>
                                      </p:cBhvr>
                                      <p:to>
                                        <p:strVal val="visible"/>
                                      </p:to>
                                    </p:set>
                                  </p:childTnLst>
                                </p:cTn>
                              </p:par>
                            </p:childTnLst>
                          </p:cTn>
                        </p:par>
                        <p:par>
                          <p:cTn id="67" fill="hold" nodeType="afterGroup">
                            <p:stCondLst>
                              <p:cond delay="5775"/>
                            </p:stCondLst>
                            <p:childTnLst>
                              <p:par>
                                <p:cTn id="68" presetID="11" presetClass="entr" presetSubtype="0" fill="hold" nodeType="afterEffect">
                                  <p:stCondLst>
                                    <p:cond delay="200"/>
                                  </p:stCondLst>
                                  <p:childTnLst>
                                    <p:set>
                                      <p:cBhvr>
                                        <p:cTn id="69" dur="75">
                                          <p:stCondLst>
                                            <p:cond delay="0"/>
                                          </p:stCondLst>
                                        </p:cTn>
                                        <p:tgtEl>
                                          <p:spTgt spid="249883"/>
                                        </p:tgtEl>
                                        <p:attrNameLst>
                                          <p:attrName>style.visibility</p:attrName>
                                        </p:attrNameLst>
                                      </p:cBhvr>
                                      <p:to>
                                        <p:strVal val="visible"/>
                                      </p:to>
                                    </p:set>
                                  </p:childTnLst>
                                </p:cTn>
                              </p:par>
                            </p:childTnLst>
                          </p:cTn>
                        </p:par>
                        <p:par>
                          <p:cTn id="70" fill="hold" nodeType="afterGroup">
                            <p:stCondLst>
                              <p:cond delay="6050"/>
                            </p:stCondLst>
                            <p:childTnLst>
                              <p:par>
                                <p:cTn id="71" presetID="11" presetClass="entr" presetSubtype="0" fill="hold" nodeType="afterEffect">
                                  <p:stCondLst>
                                    <p:cond delay="200"/>
                                  </p:stCondLst>
                                  <p:childTnLst>
                                    <p:set>
                                      <p:cBhvr>
                                        <p:cTn id="72" dur="75">
                                          <p:stCondLst>
                                            <p:cond delay="0"/>
                                          </p:stCondLst>
                                        </p:cTn>
                                        <p:tgtEl>
                                          <p:spTgt spid="2498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l="6250" t="6250" r="10417"/>
          <a:stretch>
            <a:fillRect/>
          </a:stretch>
        </p:blipFill>
        <p:spPr bwMode="auto">
          <a:xfrm>
            <a:off x="3900488" y="4230688"/>
            <a:ext cx="1354137"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76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2288" y="1716088"/>
            <a:ext cx="9683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76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4688" y="3697288"/>
            <a:ext cx="9032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76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5888" y="1639888"/>
            <a:ext cx="8858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7654" name="Picture 6"/>
          <p:cNvPicPr>
            <a:picLocks noChangeAspect="1" noChangeArrowheads="1"/>
          </p:cNvPicPr>
          <p:nvPr/>
        </p:nvPicPr>
        <p:blipFill>
          <a:blip r:embed="rId6">
            <a:extLst>
              <a:ext uri="{28A0092B-C50C-407E-A947-70E740481C1C}">
                <a14:useLocalDpi xmlns:a14="http://schemas.microsoft.com/office/drawing/2010/main" val="0"/>
              </a:ext>
            </a:extLst>
          </a:blip>
          <a:srcRect l="12000" t="8000"/>
          <a:stretch>
            <a:fillRect/>
          </a:stretch>
        </p:blipFill>
        <p:spPr bwMode="auto">
          <a:xfrm>
            <a:off x="3976688" y="1563688"/>
            <a:ext cx="80168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76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3488" y="3468688"/>
            <a:ext cx="8858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6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0288" y="2554288"/>
            <a:ext cx="228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6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5088" y="2859088"/>
            <a:ext cx="228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6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09888" y="31638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67"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4688" y="34686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68"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5688" y="38496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69"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33888" y="34686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70"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7688" y="3011488"/>
            <a:ext cx="228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71"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1488" y="2554288"/>
            <a:ext cx="228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72"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72088" y="36210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73"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53088" y="33162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74"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34088" y="3087688"/>
            <a:ext cx="228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75"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38888" y="2859088"/>
            <a:ext cx="228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76"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67488" y="2706688"/>
            <a:ext cx="1524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77"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24688" y="4230688"/>
            <a:ext cx="114300"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78"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19888" y="4306888"/>
            <a:ext cx="1524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79"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62688" y="4306888"/>
            <a:ext cx="228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80" name="Picture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29288" y="4383088"/>
            <a:ext cx="228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81" name="Picture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72088" y="43830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82" name="Picture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24088" y="4002088"/>
            <a:ext cx="30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83" name="Picture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05088" y="4078288"/>
            <a:ext cx="3810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84" name="Picture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86088" y="4192588"/>
            <a:ext cx="457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9885" name="Picture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67088" y="4306888"/>
            <a:ext cx="533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7678" name="Text Box 30"/>
          <p:cNvSpPr txBox="1">
            <a:spLocks noChangeArrowheads="1"/>
          </p:cNvSpPr>
          <p:nvPr/>
        </p:nvSpPr>
        <p:spPr bwMode="auto">
          <a:xfrm>
            <a:off x="4129088" y="5907088"/>
            <a:ext cx="990600" cy="457200"/>
          </a:xfrm>
          <a:prstGeom prst="rect">
            <a:avLst/>
          </a:prstGeom>
          <a:noFill/>
          <a:ln>
            <a:noFill/>
          </a:ln>
          <a:effectLst/>
          <a:extLst>
            <a:ext uri="{909E8E84-426E-40dd-AFC4-6F175D3DCCD1}">
              <a14:hiddenFill xmlns:a14="http://schemas.microsoft.com/office/drawing/2010/main">
                <a:solidFill>
                  <a:srgbClr val="FEF3C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spcBef>
                <a:spcPct val="50000"/>
              </a:spcBef>
            </a:pPr>
            <a:r>
              <a:rPr kumimoji="1" lang="zh-CN" altLang="en-US" sz="2400" b="1">
                <a:solidFill>
                  <a:srgbClr val="000099"/>
                </a:solidFill>
                <a:latin typeface="Times New Roman" charset="0"/>
                <a:ea typeface="楷体_GB2312" charset="0"/>
                <a:cs typeface="楷体_GB2312" charset="0"/>
              </a:rPr>
              <a:t>主机</a:t>
            </a:r>
          </a:p>
        </p:txBody>
      </p:sp>
      <p:sp>
        <p:nvSpPr>
          <p:cNvPr id="27679" name="Text Box 31"/>
          <p:cNvSpPr txBox="1">
            <a:spLocks noChangeArrowheads="1"/>
          </p:cNvSpPr>
          <p:nvPr/>
        </p:nvSpPr>
        <p:spPr bwMode="auto">
          <a:xfrm>
            <a:off x="4967288" y="1563688"/>
            <a:ext cx="609600" cy="822325"/>
          </a:xfrm>
          <a:prstGeom prst="rect">
            <a:avLst/>
          </a:prstGeom>
          <a:noFill/>
          <a:ln>
            <a:noFill/>
          </a:ln>
          <a:effectLst/>
          <a:extLst>
            <a:ext uri="{909E8E84-426E-40dd-AFC4-6F175D3DCCD1}">
              <a14:hiddenFill xmlns:a14="http://schemas.microsoft.com/office/drawing/2010/main">
                <a:solidFill>
                  <a:srgbClr val="FEF3C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spcBef>
                <a:spcPct val="50000"/>
              </a:spcBef>
            </a:pPr>
            <a:r>
              <a:rPr kumimoji="1" lang="zh-CN" altLang="en-US" sz="2400" b="1">
                <a:solidFill>
                  <a:srgbClr val="000099"/>
                </a:solidFill>
                <a:latin typeface="Times New Roman" charset="0"/>
                <a:ea typeface="楷体_GB2312" charset="0"/>
                <a:cs typeface="楷体_GB2312" charset="0"/>
              </a:rPr>
              <a:t>终端</a:t>
            </a:r>
            <a:endParaRPr kumimoji="1" lang="zh-CN" altLang="en-US" sz="2400" b="1">
              <a:solidFill>
                <a:srgbClr val="000099"/>
              </a:solidFill>
              <a:latin typeface="Times New Roman" charset="0"/>
            </a:endParaRPr>
          </a:p>
        </p:txBody>
      </p:sp>
      <p:pic>
        <p:nvPicPr>
          <p:cNvPr id="249888" name="Picture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0088" y="39258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7681" name="Line 33"/>
          <p:cNvSpPr>
            <a:spLocks noChangeShapeType="1"/>
          </p:cNvSpPr>
          <p:nvPr/>
        </p:nvSpPr>
        <p:spPr bwMode="auto">
          <a:xfrm flipH="1" flipV="1">
            <a:off x="2224088" y="4078288"/>
            <a:ext cx="1600200" cy="4572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682" name="Line 34"/>
          <p:cNvSpPr>
            <a:spLocks noChangeShapeType="1"/>
          </p:cNvSpPr>
          <p:nvPr/>
        </p:nvSpPr>
        <p:spPr bwMode="auto">
          <a:xfrm flipH="1" flipV="1">
            <a:off x="2224088" y="2478088"/>
            <a:ext cx="1676400" cy="175260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683" name="Line 35"/>
          <p:cNvSpPr>
            <a:spLocks noChangeShapeType="1"/>
          </p:cNvSpPr>
          <p:nvPr/>
        </p:nvSpPr>
        <p:spPr bwMode="auto">
          <a:xfrm flipH="1" flipV="1">
            <a:off x="4281488" y="2325688"/>
            <a:ext cx="381000" cy="19050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684" name="Line 36"/>
          <p:cNvSpPr>
            <a:spLocks noChangeShapeType="1"/>
          </p:cNvSpPr>
          <p:nvPr/>
        </p:nvSpPr>
        <p:spPr bwMode="auto">
          <a:xfrm flipV="1">
            <a:off x="4814888" y="2554288"/>
            <a:ext cx="2133600" cy="1676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685" name="Line 37"/>
          <p:cNvSpPr>
            <a:spLocks noChangeShapeType="1"/>
          </p:cNvSpPr>
          <p:nvPr/>
        </p:nvSpPr>
        <p:spPr bwMode="auto">
          <a:xfrm flipV="1">
            <a:off x="5272088" y="4306888"/>
            <a:ext cx="1981200" cy="2286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686" name="Text Box 38"/>
          <p:cNvSpPr txBox="1">
            <a:spLocks noChangeArrowheads="1"/>
          </p:cNvSpPr>
          <p:nvPr/>
        </p:nvSpPr>
        <p:spPr bwMode="auto">
          <a:xfrm>
            <a:off x="987425" y="304800"/>
            <a:ext cx="70977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spcBef>
                <a:spcPct val="50000"/>
              </a:spcBef>
            </a:pPr>
            <a:endParaRPr lang="zh-CN">
              <a:latin typeface="Helvetica" charset="0"/>
            </a:endParaRPr>
          </a:p>
        </p:txBody>
      </p:sp>
      <p:sp>
        <p:nvSpPr>
          <p:cNvPr id="249895" name="Text Box 39"/>
          <p:cNvSpPr txBox="1">
            <a:spLocks noChangeArrowheads="1"/>
          </p:cNvSpPr>
          <p:nvPr/>
        </p:nvSpPr>
        <p:spPr bwMode="auto">
          <a:xfrm>
            <a:off x="1201738" y="671513"/>
            <a:ext cx="6921500"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pPr>
            <a:r>
              <a:rPr lang="zh-CN" altLang="en-US" sz="3600">
                <a:solidFill>
                  <a:srgbClr val="000000"/>
                </a:solidFill>
                <a:ea typeface="华文新魏" charset="0"/>
                <a:cs typeface="华文新魏" charset="0"/>
              </a:rPr>
              <a:t>分时系统例子</a:t>
            </a:r>
          </a:p>
        </p:txBody>
      </p:sp>
    </p:spTree>
    <p:extLst>
      <p:ext uri="{BB962C8B-B14F-4D97-AF65-F5344CB8AC3E}">
        <p14:creationId xmlns:p14="http://schemas.microsoft.com/office/powerpoint/2010/main" val="2978760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1" presetClass="entr" presetSubtype="0" fill="remove" nodeType="clickEffect">
                                  <p:stCondLst>
                                    <p:cond delay="50"/>
                                  </p:stCondLst>
                                  <p:childTnLst>
                                    <p:set>
                                      <p:cBhvr>
                                        <p:cTn id="6" dur="10">
                                          <p:stCondLst>
                                            <p:cond delay="0"/>
                                          </p:stCondLst>
                                        </p:cTn>
                                        <p:tgtEl>
                                          <p:spTgt spid="249868"/>
                                        </p:tgtEl>
                                        <p:attrNameLst>
                                          <p:attrName>style.visibility</p:attrName>
                                        </p:attrNameLst>
                                      </p:cBhvr>
                                      <p:to>
                                        <p:strVal val="visible"/>
                                      </p:to>
                                    </p:set>
                                  </p:childTnLst>
                                </p:cTn>
                              </p:par>
                            </p:childTnLst>
                          </p:cTn>
                        </p:par>
                        <p:par>
                          <p:cTn id="7" fill="hold" nodeType="afterGroup">
                            <p:stCondLst>
                              <p:cond delay="60"/>
                            </p:stCondLst>
                            <p:childTnLst>
                              <p:par>
                                <p:cTn id="8" presetID="11" presetClass="entr" presetSubtype="0" fill="remove" nodeType="afterEffect">
                                  <p:stCondLst>
                                    <p:cond delay="50"/>
                                  </p:stCondLst>
                                  <p:childTnLst>
                                    <p:set>
                                      <p:cBhvr>
                                        <p:cTn id="9" dur="10">
                                          <p:stCondLst>
                                            <p:cond delay="0"/>
                                          </p:stCondLst>
                                        </p:cTn>
                                        <p:tgtEl>
                                          <p:spTgt spid="249867"/>
                                        </p:tgtEl>
                                        <p:attrNameLst>
                                          <p:attrName>style.visibility</p:attrName>
                                        </p:attrNameLst>
                                      </p:cBhvr>
                                      <p:to>
                                        <p:strVal val="visible"/>
                                      </p:to>
                                    </p:set>
                                  </p:childTnLst>
                                </p:cTn>
                              </p:par>
                            </p:childTnLst>
                          </p:cTn>
                        </p:par>
                        <p:par>
                          <p:cTn id="10" fill="hold" nodeType="afterGroup">
                            <p:stCondLst>
                              <p:cond delay="120"/>
                            </p:stCondLst>
                            <p:childTnLst>
                              <p:par>
                                <p:cTn id="11" presetID="11" presetClass="entr" presetSubtype="0" fill="remove" nodeType="afterEffect">
                                  <p:stCondLst>
                                    <p:cond delay="50"/>
                                  </p:stCondLst>
                                  <p:childTnLst>
                                    <p:set>
                                      <p:cBhvr>
                                        <p:cTn id="12" dur="10">
                                          <p:stCondLst>
                                            <p:cond delay="0"/>
                                          </p:stCondLst>
                                        </p:cTn>
                                        <p:tgtEl>
                                          <p:spTgt spid="249866"/>
                                        </p:tgtEl>
                                        <p:attrNameLst>
                                          <p:attrName>style.visibility</p:attrName>
                                        </p:attrNameLst>
                                      </p:cBhvr>
                                      <p:to>
                                        <p:strVal val="visible"/>
                                      </p:to>
                                    </p:set>
                                  </p:childTnLst>
                                </p:cTn>
                              </p:par>
                            </p:childTnLst>
                          </p:cTn>
                        </p:par>
                        <p:par>
                          <p:cTn id="13" fill="hold" nodeType="afterGroup">
                            <p:stCondLst>
                              <p:cond delay="180"/>
                            </p:stCondLst>
                            <p:childTnLst>
                              <p:par>
                                <p:cTn id="14" presetID="11" presetClass="entr" presetSubtype="0" fill="remove" nodeType="afterEffect">
                                  <p:stCondLst>
                                    <p:cond delay="50"/>
                                  </p:stCondLst>
                                  <p:childTnLst>
                                    <p:set>
                                      <p:cBhvr>
                                        <p:cTn id="15" dur="10">
                                          <p:stCondLst>
                                            <p:cond delay="0"/>
                                          </p:stCondLst>
                                        </p:cTn>
                                        <p:tgtEl>
                                          <p:spTgt spid="249865"/>
                                        </p:tgtEl>
                                        <p:attrNameLst>
                                          <p:attrName>style.visibility</p:attrName>
                                        </p:attrNameLst>
                                      </p:cBhvr>
                                      <p:to>
                                        <p:strVal val="visible"/>
                                      </p:to>
                                    </p:set>
                                  </p:childTnLst>
                                </p:cTn>
                              </p:par>
                            </p:childTnLst>
                          </p:cTn>
                        </p:par>
                        <p:par>
                          <p:cTn id="16" fill="hold" nodeType="afterGroup">
                            <p:stCondLst>
                              <p:cond delay="240"/>
                            </p:stCondLst>
                            <p:childTnLst>
                              <p:par>
                                <p:cTn id="17" presetID="11" presetClass="entr" presetSubtype="0" fill="remove" nodeType="afterEffect">
                                  <p:stCondLst>
                                    <p:cond delay="50"/>
                                  </p:stCondLst>
                                  <p:childTnLst>
                                    <p:set>
                                      <p:cBhvr>
                                        <p:cTn id="18" dur="10">
                                          <p:stCondLst>
                                            <p:cond delay="0"/>
                                          </p:stCondLst>
                                        </p:cTn>
                                        <p:tgtEl>
                                          <p:spTgt spid="249864"/>
                                        </p:tgtEl>
                                        <p:attrNameLst>
                                          <p:attrName>style.visibility</p:attrName>
                                        </p:attrNameLst>
                                      </p:cBhvr>
                                      <p:to>
                                        <p:strVal val="visible"/>
                                      </p:to>
                                    </p:set>
                                  </p:childTnLst>
                                </p:cTn>
                              </p:par>
                            </p:childTnLst>
                          </p:cTn>
                        </p:par>
                        <p:par>
                          <p:cTn id="19" fill="hold" nodeType="afterGroup">
                            <p:stCondLst>
                              <p:cond delay="300"/>
                            </p:stCondLst>
                            <p:childTnLst>
                              <p:par>
                                <p:cTn id="20" presetID="11" presetClass="entr" presetSubtype="0" fill="remove" nodeType="afterEffect">
                                  <p:stCondLst>
                                    <p:cond delay="50"/>
                                  </p:stCondLst>
                                  <p:childTnLst>
                                    <p:set>
                                      <p:cBhvr>
                                        <p:cTn id="21" dur="10">
                                          <p:stCondLst>
                                            <p:cond delay="0"/>
                                          </p:stCondLst>
                                        </p:cTn>
                                        <p:tgtEl>
                                          <p:spTgt spid="249888"/>
                                        </p:tgtEl>
                                        <p:attrNameLst>
                                          <p:attrName>style.visibility</p:attrName>
                                        </p:attrNameLst>
                                      </p:cBhvr>
                                      <p:to>
                                        <p:strVal val="visible"/>
                                      </p:to>
                                    </p:set>
                                  </p:childTnLst>
                                </p:cTn>
                              </p:par>
                            </p:childTnLst>
                          </p:cTn>
                        </p:par>
                        <p:par>
                          <p:cTn id="22" fill="hold" nodeType="afterGroup">
                            <p:stCondLst>
                              <p:cond delay="360"/>
                            </p:stCondLst>
                            <p:childTnLst>
                              <p:par>
                                <p:cTn id="23" presetID="11" presetClass="entr" presetSubtype="0" fill="remove" nodeType="afterEffect">
                                  <p:stCondLst>
                                    <p:cond delay="50"/>
                                  </p:stCondLst>
                                  <p:childTnLst>
                                    <p:set>
                                      <p:cBhvr>
                                        <p:cTn id="24" dur="10">
                                          <p:stCondLst>
                                            <p:cond delay="0"/>
                                          </p:stCondLst>
                                        </p:cTn>
                                        <p:tgtEl>
                                          <p:spTgt spid="249869"/>
                                        </p:tgtEl>
                                        <p:attrNameLst>
                                          <p:attrName>style.visibility</p:attrName>
                                        </p:attrNameLst>
                                      </p:cBhvr>
                                      <p:to>
                                        <p:strVal val="visible"/>
                                      </p:to>
                                    </p:set>
                                  </p:childTnLst>
                                </p:cTn>
                              </p:par>
                            </p:childTnLst>
                          </p:cTn>
                        </p:par>
                        <p:par>
                          <p:cTn id="25" fill="hold" nodeType="afterGroup">
                            <p:stCondLst>
                              <p:cond delay="420"/>
                            </p:stCondLst>
                            <p:childTnLst>
                              <p:par>
                                <p:cTn id="26" presetID="11" presetClass="entr" presetSubtype="0" fill="remove" nodeType="afterEffect">
                                  <p:stCondLst>
                                    <p:cond delay="50"/>
                                  </p:stCondLst>
                                  <p:childTnLst>
                                    <p:set>
                                      <p:cBhvr>
                                        <p:cTn id="27" dur="10">
                                          <p:stCondLst>
                                            <p:cond delay="0"/>
                                          </p:stCondLst>
                                        </p:cTn>
                                        <p:tgtEl>
                                          <p:spTgt spid="249870"/>
                                        </p:tgtEl>
                                        <p:attrNameLst>
                                          <p:attrName>style.visibility</p:attrName>
                                        </p:attrNameLst>
                                      </p:cBhvr>
                                      <p:to>
                                        <p:strVal val="visible"/>
                                      </p:to>
                                    </p:set>
                                  </p:childTnLst>
                                </p:cTn>
                              </p:par>
                            </p:childTnLst>
                          </p:cTn>
                        </p:par>
                        <p:par>
                          <p:cTn id="28" fill="hold" nodeType="afterGroup">
                            <p:stCondLst>
                              <p:cond delay="480"/>
                            </p:stCondLst>
                            <p:childTnLst>
                              <p:par>
                                <p:cTn id="29" presetID="11" presetClass="entr" presetSubtype="0" fill="remove" nodeType="afterEffect">
                                  <p:stCondLst>
                                    <p:cond delay="50"/>
                                  </p:stCondLst>
                                  <p:childTnLst>
                                    <p:set>
                                      <p:cBhvr>
                                        <p:cTn id="30" dur="10">
                                          <p:stCondLst>
                                            <p:cond delay="0"/>
                                          </p:stCondLst>
                                        </p:cTn>
                                        <p:tgtEl>
                                          <p:spTgt spid="249871"/>
                                        </p:tgtEl>
                                        <p:attrNameLst>
                                          <p:attrName>style.visibility</p:attrName>
                                        </p:attrNameLst>
                                      </p:cBhvr>
                                      <p:to>
                                        <p:strVal val="visible"/>
                                      </p:to>
                                    </p:set>
                                  </p:childTnLst>
                                </p:cTn>
                              </p:par>
                            </p:childTnLst>
                          </p:cTn>
                        </p:par>
                        <p:par>
                          <p:cTn id="31" fill="hold" nodeType="afterGroup">
                            <p:stCondLst>
                              <p:cond delay="540"/>
                            </p:stCondLst>
                            <p:childTnLst>
                              <p:par>
                                <p:cTn id="32" presetID="11" presetClass="entr" presetSubtype="0" fill="remove" nodeType="afterEffect">
                                  <p:stCondLst>
                                    <p:cond delay="50"/>
                                  </p:stCondLst>
                                  <p:childTnLst>
                                    <p:set>
                                      <p:cBhvr>
                                        <p:cTn id="33" dur="10">
                                          <p:stCondLst>
                                            <p:cond delay="0"/>
                                          </p:stCondLst>
                                        </p:cTn>
                                        <p:tgtEl>
                                          <p:spTgt spid="249872"/>
                                        </p:tgtEl>
                                        <p:attrNameLst>
                                          <p:attrName>style.visibility</p:attrName>
                                        </p:attrNameLst>
                                      </p:cBhvr>
                                      <p:to>
                                        <p:strVal val="visible"/>
                                      </p:to>
                                    </p:set>
                                  </p:childTnLst>
                                </p:cTn>
                              </p:par>
                            </p:childTnLst>
                          </p:cTn>
                        </p:par>
                        <p:par>
                          <p:cTn id="34" fill="hold" nodeType="afterGroup">
                            <p:stCondLst>
                              <p:cond delay="600"/>
                            </p:stCondLst>
                            <p:childTnLst>
                              <p:par>
                                <p:cTn id="35" presetID="11" presetClass="entr" presetSubtype="0" fill="remove" nodeType="afterEffect">
                                  <p:stCondLst>
                                    <p:cond delay="50"/>
                                  </p:stCondLst>
                                  <p:childTnLst>
                                    <p:set>
                                      <p:cBhvr>
                                        <p:cTn id="36" dur="10">
                                          <p:stCondLst>
                                            <p:cond delay="0"/>
                                          </p:stCondLst>
                                        </p:cTn>
                                        <p:tgtEl>
                                          <p:spTgt spid="249873"/>
                                        </p:tgtEl>
                                        <p:attrNameLst>
                                          <p:attrName>style.visibility</p:attrName>
                                        </p:attrNameLst>
                                      </p:cBhvr>
                                      <p:to>
                                        <p:strVal val="visible"/>
                                      </p:to>
                                    </p:set>
                                  </p:childTnLst>
                                </p:cTn>
                              </p:par>
                            </p:childTnLst>
                          </p:cTn>
                        </p:par>
                        <p:par>
                          <p:cTn id="37" fill="hold" nodeType="afterGroup">
                            <p:stCondLst>
                              <p:cond delay="660"/>
                            </p:stCondLst>
                            <p:childTnLst>
                              <p:par>
                                <p:cTn id="38" presetID="11" presetClass="entr" presetSubtype="0" fill="remove" nodeType="afterEffect">
                                  <p:stCondLst>
                                    <p:cond delay="50"/>
                                  </p:stCondLst>
                                  <p:childTnLst>
                                    <p:set>
                                      <p:cBhvr>
                                        <p:cTn id="39" dur="10">
                                          <p:stCondLst>
                                            <p:cond delay="0"/>
                                          </p:stCondLst>
                                        </p:cTn>
                                        <p:tgtEl>
                                          <p:spTgt spid="249874"/>
                                        </p:tgtEl>
                                        <p:attrNameLst>
                                          <p:attrName>style.visibility</p:attrName>
                                        </p:attrNameLst>
                                      </p:cBhvr>
                                      <p:to>
                                        <p:strVal val="visible"/>
                                      </p:to>
                                    </p:set>
                                  </p:childTnLst>
                                </p:cTn>
                              </p:par>
                            </p:childTnLst>
                          </p:cTn>
                        </p:par>
                        <p:par>
                          <p:cTn id="40" fill="hold" nodeType="afterGroup">
                            <p:stCondLst>
                              <p:cond delay="720"/>
                            </p:stCondLst>
                            <p:childTnLst>
                              <p:par>
                                <p:cTn id="41" presetID="11" presetClass="entr" presetSubtype="0" fill="remove" nodeType="afterEffect">
                                  <p:stCondLst>
                                    <p:cond delay="50"/>
                                  </p:stCondLst>
                                  <p:childTnLst>
                                    <p:set>
                                      <p:cBhvr>
                                        <p:cTn id="42" dur="10">
                                          <p:stCondLst>
                                            <p:cond delay="0"/>
                                          </p:stCondLst>
                                        </p:cTn>
                                        <p:tgtEl>
                                          <p:spTgt spid="249875"/>
                                        </p:tgtEl>
                                        <p:attrNameLst>
                                          <p:attrName>style.visibility</p:attrName>
                                        </p:attrNameLst>
                                      </p:cBhvr>
                                      <p:to>
                                        <p:strVal val="visible"/>
                                      </p:to>
                                    </p:set>
                                  </p:childTnLst>
                                </p:cTn>
                              </p:par>
                            </p:childTnLst>
                          </p:cTn>
                        </p:par>
                        <p:par>
                          <p:cTn id="43" fill="hold" nodeType="afterGroup">
                            <p:stCondLst>
                              <p:cond delay="780"/>
                            </p:stCondLst>
                            <p:childTnLst>
                              <p:par>
                                <p:cTn id="44" presetID="11" presetClass="entr" presetSubtype="0" fill="remove" nodeType="afterEffect">
                                  <p:stCondLst>
                                    <p:cond delay="50"/>
                                  </p:stCondLst>
                                  <p:childTnLst>
                                    <p:set>
                                      <p:cBhvr>
                                        <p:cTn id="45" dur="10">
                                          <p:stCondLst>
                                            <p:cond delay="0"/>
                                          </p:stCondLst>
                                        </p:cTn>
                                        <p:tgtEl>
                                          <p:spTgt spid="249876"/>
                                        </p:tgtEl>
                                        <p:attrNameLst>
                                          <p:attrName>style.visibility</p:attrName>
                                        </p:attrNameLst>
                                      </p:cBhvr>
                                      <p:to>
                                        <p:strVal val="visible"/>
                                      </p:to>
                                    </p:set>
                                  </p:childTnLst>
                                </p:cTn>
                              </p:par>
                            </p:childTnLst>
                          </p:cTn>
                        </p:par>
                        <p:par>
                          <p:cTn id="46" fill="hold" nodeType="afterGroup">
                            <p:stCondLst>
                              <p:cond delay="840"/>
                            </p:stCondLst>
                            <p:childTnLst>
                              <p:par>
                                <p:cTn id="47" presetID="11" presetClass="entr" presetSubtype="0" fill="remove" nodeType="afterEffect">
                                  <p:stCondLst>
                                    <p:cond delay="50"/>
                                  </p:stCondLst>
                                  <p:childTnLst>
                                    <p:set>
                                      <p:cBhvr>
                                        <p:cTn id="48" dur="10">
                                          <p:stCondLst>
                                            <p:cond delay="0"/>
                                          </p:stCondLst>
                                        </p:cTn>
                                        <p:tgtEl>
                                          <p:spTgt spid="249881"/>
                                        </p:tgtEl>
                                        <p:attrNameLst>
                                          <p:attrName>style.visibility</p:attrName>
                                        </p:attrNameLst>
                                      </p:cBhvr>
                                      <p:to>
                                        <p:strVal val="visible"/>
                                      </p:to>
                                    </p:set>
                                  </p:childTnLst>
                                </p:cTn>
                              </p:par>
                            </p:childTnLst>
                          </p:cTn>
                        </p:par>
                        <p:par>
                          <p:cTn id="49" fill="hold" nodeType="afterGroup">
                            <p:stCondLst>
                              <p:cond delay="900"/>
                            </p:stCondLst>
                            <p:childTnLst>
                              <p:par>
                                <p:cTn id="50" presetID="11" presetClass="entr" presetSubtype="0" fill="remove" nodeType="afterEffect">
                                  <p:stCondLst>
                                    <p:cond delay="50"/>
                                  </p:stCondLst>
                                  <p:childTnLst>
                                    <p:set>
                                      <p:cBhvr>
                                        <p:cTn id="51" dur="10">
                                          <p:stCondLst>
                                            <p:cond delay="0"/>
                                          </p:stCondLst>
                                        </p:cTn>
                                        <p:tgtEl>
                                          <p:spTgt spid="249880"/>
                                        </p:tgtEl>
                                        <p:attrNameLst>
                                          <p:attrName>style.visibility</p:attrName>
                                        </p:attrNameLst>
                                      </p:cBhvr>
                                      <p:to>
                                        <p:strVal val="visible"/>
                                      </p:to>
                                    </p:set>
                                  </p:childTnLst>
                                </p:cTn>
                              </p:par>
                            </p:childTnLst>
                          </p:cTn>
                        </p:par>
                        <p:par>
                          <p:cTn id="52" fill="hold" nodeType="afterGroup">
                            <p:stCondLst>
                              <p:cond delay="960"/>
                            </p:stCondLst>
                            <p:childTnLst>
                              <p:par>
                                <p:cTn id="53" presetID="11" presetClass="entr" presetSubtype="0" fill="remove" nodeType="afterEffect">
                                  <p:stCondLst>
                                    <p:cond delay="50"/>
                                  </p:stCondLst>
                                  <p:childTnLst>
                                    <p:set>
                                      <p:cBhvr>
                                        <p:cTn id="54" dur="10">
                                          <p:stCondLst>
                                            <p:cond delay="0"/>
                                          </p:stCondLst>
                                        </p:cTn>
                                        <p:tgtEl>
                                          <p:spTgt spid="249879"/>
                                        </p:tgtEl>
                                        <p:attrNameLst>
                                          <p:attrName>style.visibility</p:attrName>
                                        </p:attrNameLst>
                                      </p:cBhvr>
                                      <p:to>
                                        <p:strVal val="visible"/>
                                      </p:to>
                                    </p:set>
                                  </p:childTnLst>
                                </p:cTn>
                              </p:par>
                            </p:childTnLst>
                          </p:cTn>
                        </p:par>
                        <p:par>
                          <p:cTn id="55" fill="hold" nodeType="afterGroup">
                            <p:stCondLst>
                              <p:cond delay="1020"/>
                            </p:stCondLst>
                            <p:childTnLst>
                              <p:par>
                                <p:cTn id="56" presetID="11" presetClass="entr" presetSubtype="0" fill="remove" nodeType="afterEffect">
                                  <p:stCondLst>
                                    <p:cond delay="50"/>
                                  </p:stCondLst>
                                  <p:childTnLst>
                                    <p:set>
                                      <p:cBhvr>
                                        <p:cTn id="57" dur="10">
                                          <p:stCondLst>
                                            <p:cond delay="0"/>
                                          </p:stCondLst>
                                        </p:cTn>
                                        <p:tgtEl>
                                          <p:spTgt spid="249878"/>
                                        </p:tgtEl>
                                        <p:attrNameLst>
                                          <p:attrName>style.visibility</p:attrName>
                                        </p:attrNameLst>
                                      </p:cBhvr>
                                      <p:to>
                                        <p:strVal val="visible"/>
                                      </p:to>
                                    </p:set>
                                  </p:childTnLst>
                                </p:cTn>
                              </p:par>
                            </p:childTnLst>
                          </p:cTn>
                        </p:par>
                        <p:par>
                          <p:cTn id="58" fill="hold" nodeType="afterGroup">
                            <p:stCondLst>
                              <p:cond delay="1080"/>
                            </p:stCondLst>
                            <p:childTnLst>
                              <p:par>
                                <p:cTn id="59" presetID="11" presetClass="entr" presetSubtype="0" fill="remove" nodeType="afterEffect">
                                  <p:stCondLst>
                                    <p:cond delay="50"/>
                                  </p:stCondLst>
                                  <p:childTnLst>
                                    <p:set>
                                      <p:cBhvr>
                                        <p:cTn id="60" dur="10">
                                          <p:stCondLst>
                                            <p:cond delay="0"/>
                                          </p:stCondLst>
                                        </p:cTn>
                                        <p:tgtEl>
                                          <p:spTgt spid="249877"/>
                                        </p:tgtEl>
                                        <p:attrNameLst>
                                          <p:attrName>style.visibility</p:attrName>
                                        </p:attrNameLst>
                                      </p:cBhvr>
                                      <p:to>
                                        <p:strVal val="visible"/>
                                      </p:to>
                                    </p:set>
                                  </p:childTnLst>
                                </p:cTn>
                              </p:par>
                            </p:childTnLst>
                          </p:cTn>
                        </p:par>
                        <p:par>
                          <p:cTn id="61" fill="hold" nodeType="afterGroup">
                            <p:stCondLst>
                              <p:cond delay="1140"/>
                            </p:stCondLst>
                            <p:childTnLst>
                              <p:par>
                                <p:cTn id="62" presetID="11" presetClass="entr" presetSubtype="0" fill="remove" nodeType="afterEffect">
                                  <p:stCondLst>
                                    <p:cond delay="50"/>
                                  </p:stCondLst>
                                  <p:childTnLst>
                                    <p:set>
                                      <p:cBhvr>
                                        <p:cTn id="63" dur="10">
                                          <p:stCondLst>
                                            <p:cond delay="0"/>
                                          </p:stCondLst>
                                        </p:cTn>
                                        <p:tgtEl>
                                          <p:spTgt spid="249885"/>
                                        </p:tgtEl>
                                        <p:attrNameLst>
                                          <p:attrName>style.visibility</p:attrName>
                                        </p:attrNameLst>
                                      </p:cBhvr>
                                      <p:to>
                                        <p:strVal val="visible"/>
                                      </p:to>
                                    </p:set>
                                  </p:childTnLst>
                                </p:cTn>
                              </p:par>
                            </p:childTnLst>
                          </p:cTn>
                        </p:par>
                        <p:par>
                          <p:cTn id="64" fill="hold" nodeType="afterGroup">
                            <p:stCondLst>
                              <p:cond delay="1200"/>
                            </p:stCondLst>
                            <p:childTnLst>
                              <p:par>
                                <p:cTn id="65" presetID="11" presetClass="entr" presetSubtype="0" fill="remove" nodeType="afterEffect">
                                  <p:stCondLst>
                                    <p:cond delay="50"/>
                                  </p:stCondLst>
                                  <p:childTnLst>
                                    <p:set>
                                      <p:cBhvr>
                                        <p:cTn id="66" dur="10">
                                          <p:stCondLst>
                                            <p:cond delay="0"/>
                                          </p:stCondLst>
                                        </p:cTn>
                                        <p:tgtEl>
                                          <p:spTgt spid="249884"/>
                                        </p:tgtEl>
                                        <p:attrNameLst>
                                          <p:attrName>style.visibility</p:attrName>
                                        </p:attrNameLst>
                                      </p:cBhvr>
                                      <p:to>
                                        <p:strVal val="visible"/>
                                      </p:to>
                                    </p:set>
                                  </p:childTnLst>
                                </p:cTn>
                              </p:par>
                            </p:childTnLst>
                          </p:cTn>
                        </p:par>
                        <p:par>
                          <p:cTn id="67" fill="hold" nodeType="afterGroup">
                            <p:stCondLst>
                              <p:cond delay="1260"/>
                            </p:stCondLst>
                            <p:childTnLst>
                              <p:par>
                                <p:cTn id="68" presetID="11" presetClass="entr" presetSubtype="0" fill="remove" nodeType="afterEffect">
                                  <p:stCondLst>
                                    <p:cond delay="50"/>
                                  </p:stCondLst>
                                  <p:childTnLst>
                                    <p:set>
                                      <p:cBhvr>
                                        <p:cTn id="69" dur="10">
                                          <p:stCondLst>
                                            <p:cond delay="0"/>
                                          </p:stCondLst>
                                        </p:cTn>
                                        <p:tgtEl>
                                          <p:spTgt spid="249883"/>
                                        </p:tgtEl>
                                        <p:attrNameLst>
                                          <p:attrName>style.visibility</p:attrName>
                                        </p:attrNameLst>
                                      </p:cBhvr>
                                      <p:to>
                                        <p:strVal val="visible"/>
                                      </p:to>
                                    </p:set>
                                  </p:childTnLst>
                                </p:cTn>
                              </p:par>
                            </p:childTnLst>
                          </p:cTn>
                        </p:par>
                        <p:par>
                          <p:cTn id="70" fill="hold" nodeType="afterGroup">
                            <p:stCondLst>
                              <p:cond delay="1320"/>
                            </p:stCondLst>
                            <p:childTnLst>
                              <p:par>
                                <p:cTn id="71" presetID="11" presetClass="entr" presetSubtype="0" fill="remove" nodeType="afterEffect">
                                  <p:stCondLst>
                                    <p:cond delay="50"/>
                                  </p:stCondLst>
                                  <p:childTnLst>
                                    <p:set>
                                      <p:cBhvr>
                                        <p:cTn id="72" dur="10">
                                          <p:stCondLst>
                                            <p:cond delay="0"/>
                                          </p:stCondLst>
                                        </p:cTn>
                                        <p:tgtEl>
                                          <p:spTgt spid="2498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effectLst>
                  <a:outerShdw blurRad="38100" dist="38100" dir="2700000" algn="tl">
                    <a:srgbClr val="C0C0C0"/>
                  </a:outerShdw>
                </a:effectLst>
                <a:ea typeface="宋体" panose="02010600030101010101" pitchFamily="2" charset="-122"/>
              </a:rPr>
              <a:t>分时系统 </a:t>
            </a:r>
          </a:p>
        </p:txBody>
      </p:sp>
      <p:sp>
        <p:nvSpPr>
          <p:cNvPr id="49155" name="内容占位符 2"/>
          <p:cNvSpPr>
            <a:spLocks noGrp="1"/>
          </p:cNvSpPr>
          <p:nvPr>
            <p:ph idx="1"/>
          </p:nvPr>
        </p:nvSpPr>
        <p:spPr/>
        <p:txBody>
          <a:bodyPr/>
          <a:lstStyle/>
          <a:p>
            <a:r>
              <a:rPr lang="zh-CN" altLang="en-US" smtClean="0">
                <a:ea typeface="宋体" panose="02010600030101010101" pitchFamily="2" charset="-122"/>
              </a:rPr>
              <a:t>假如分时系统中有</a:t>
            </a:r>
            <a:r>
              <a:rPr lang="en-US" altLang="zh-CN" smtClean="0">
                <a:ea typeface="宋体" panose="02010600030101010101" pitchFamily="2" charset="-122"/>
              </a:rPr>
              <a:t>5</a:t>
            </a:r>
            <a:r>
              <a:rPr lang="zh-CN" altLang="en-US" smtClean="0">
                <a:ea typeface="宋体" panose="02010600030101010101" pitchFamily="2" charset="-122"/>
              </a:rPr>
              <a:t>个作业，设定时间片大小为</a:t>
            </a:r>
            <a:r>
              <a:rPr lang="en-US" altLang="zh-CN" smtClean="0">
                <a:ea typeface="宋体" panose="02010600030101010101" pitchFamily="2" charset="-122"/>
              </a:rPr>
              <a:t>2</a:t>
            </a:r>
            <a:r>
              <a:rPr lang="zh-CN" altLang="en-US" smtClean="0">
                <a:ea typeface="宋体" panose="02010600030101010101" pitchFamily="2" charset="-122"/>
              </a:rPr>
              <a:t>毫秒，每个进程在</a:t>
            </a:r>
            <a:r>
              <a:rPr lang="en-US" altLang="zh-CN" smtClean="0">
                <a:ea typeface="宋体" panose="02010600030101010101" pitchFamily="2" charset="-122"/>
              </a:rPr>
              <a:t>10</a:t>
            </a:r>
            <a:r>
              <a:rPr lang="zh-CN" altLang="en-US" smtClean="0">
                <a:ea typeface="宋体" panose="02010600030101010101" pitchFamily="2" charset="-122"/>
              </a:rPr>
              <a:t>毫秒内各自运行了</a:t>
            </a:r>
            <a:r>
              <a:rPr lang="en-US" altLang="zh-CN" smtClean="0">
                <a:ea typeface="宋体" panose="02010600030101010101" pitchFamily="2" charset="-122"/>
              </a:rPr>
              <a:t>2</a:t>
            </a:r>
            <a:r>
              <a:rPr lang="zh-CN" altLang="en-US" smtClean="0">
                <a:ea typeface="宋体" panose="02010600030101010101" pitchFamily="2" charset="-122"/>
              </a:rPr>
              <a:t>毫秒。</a:t>
            </a:r>
            <a:endParaRPr lang="en-US" altLang="zh-CN" smtClean="0">
              <a:ea typeface="宋体" panose="02010600030101010101" pitchFamily="2" charset="-122"/>
            </a:endParaRPr>
          </a:p>
          <a:p>
            <a:r>
              <a:rPr lang="zh-CN" altLang="en-US" smtClean="0">
                <a:ea typeface="宋体" panose="02010600030101010101" pitchFamily="2" charset="-122"/>
              </a:rPr>
              <a:t>那么，该系统平均响应时间是（  ）毫秒。</a:t>
            </a:r>
            <a:endParaRPr lang="zh-CN" altLang="en-US" sz="2800" smtClean="0">
              <a:ea typeface="宋体" panose="02010600030101010101" pitchFamily="2" charset="-122"/>
            </a:endParaRPr>
          </a:p>
        </p:txBody>
      </p:sp>
    </p:spTree>
    <p:extLst>
      <p:ext uri="{BB962C8B-B14F-4D97-AF65-F5344CB8AC3E}">
        <p14:creationId xmlns:p14="http://schemas.microsoft.com/office/powerpoint/2010/main" val="190278711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3</a:t>
            </a:r>
            <a:r>
              <a:rPr lang="zh-CN" altLang="en-US" dirty="0" smtClean="0">
                <a:effectLst>
                  <a:outerShdw blurRad="38100" dist="38100" dir="2700000" algn="tl">
                    <a:srgbClr val="C0C0C0"/>
                  </a:outerShdw>
                </a:effectLst>
                <a:ea typeface="宋体" panose="02010600030101010101" pitchFamily="2" charset="-122"/>
              </a:rPr>
              <a:t>、操作系统类型</a:t>
            </a:r>
          </a:p>
        </p:txBody>
      </p:sp>
      <p:sp>
        <p:nvSpPr>
          <p:cNvPr id="33795" name="副标题 4"/>
          <p:cNvSpPr>
            <a:spLocks noGrp="1"/>
          </p:cNvSpPr>
          <p:nvPr>
            <p:ph type="subTitle" idx="1"/>
          </p:nvPr>
        </p:nvSpPr>
        <p:spPr>
          <a:xfrm>
            <a:off x="6080125" y="4225925"/>
            <a:ext cx="2208213" cy="1752600"/>
          </a:xfrm>
        </p:spPr>
        <p:txBody>
          <a:bodyPr/>
          <a:lstStyle/>
          <a:p>
            <a:pPr algn="l">
              <a:buFont typeface="Monotype Sorts" charset="2"/>
              <a:buNone/>
            </a:pPr>
            <a:endParaRPr lang="zh-CN" altLang="en-US" dirty="0" smtClean="0">
              <a:ea typeface="宋体" panose="02010600030101010101" pitchFamily="2" charset="-122"/>
            </a:endParaRPr>
          </a:p>
        </p:txBody>
      </p:sp>
    </p:spTree>
    <p:extLst>
      <p:ext uri="{BB962C8B-B14F-4D97-AF65-F5344CB8AC3E}">
        <p14:creationId xmlns:p14="http://schemas.microsoft.com/office/powerpoint/2010/main" val="88596333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0" dirty="0" smtClean="0"/>
              <a:t>操作系统类型</a:t>
            </a:r>
            <a:endParaRPr lang="zh-CN" altLang="en-US" b="0" dirty="0"/>
          </a:p>
        </p:txBody>
      </p:sp>
      <p:sp>
        <p:nvSpPr>
          <p:cNvPr id="25603" name="内容占位符 2"/>
          <p:cNvSpPr>
            <a:spLocks noGrp="1"/>
          </p:cNvSpPr>
          <p:nvPr>
            <p:ph idx="1"/>
          </p:nvPr>
        </p:nvSpPr>
        <p:spPr/>
        <p:txBody>
          <a:bodyPr/>
          <a:lstStyle/>
          <a:p>
            <a:r>
              <a:rPr lang="zh-CN" altLang="en-US" sz="2400" smtClean="0">
                <a:ea typeface="宋体" panose="02010600030101010101" pitchFamily="2" charset="-122"/>
              </a:rPr>
              <a:t>无操作系统</a:t>
            </a:r>
            <a:endParaRPr lang="en-US" altLang="zh-CN" sz="2400" smtClean="0">
              <a:ea typeface="宋体" panose="02010600030101010101" pitchFamily="2" charset="-122"/>
            </a:endParaRPr>
          </a:p>
          <a:p>
            <a:r>
              <a:rPr lang="zh-CN" altLang="en-US" sz="2400" smtClean="0">
                <a:ea typeface="宋体" panose="02010600030101010101" pitchFamily="2" charset="-122"/>
              </a:rPr>
              <a:t>大型机系统</a:t>
            </a:r>
            <a:endParaRPr lang="en-US" altLang="zh-CN" sz="2400" smtClean="0">
              <a:ea typeface="宋体" panose="02010600030101010101" pitchFamily="2" charset="-122"/>
            </a:endParaRPr>
          </a:p>
          <a:p>
            <a:r>
              <a:rPr lang="zh-CN" altLang="en-US" sz="2400" smtClean="0">
                <a:ea typeface="宋体" panose="02010600030101010101" pitchFamily="2" charset="-122"/>
              </a:rPr>
              <a:t>桌面系统</a:t>
            </a:r>
            <a:endParaRPr lang="en-US" altLang="zh-CN" sz="2400" smtClean="0">
              <a:ea typeface="宋体" panose="02010600030101010101" pitchFamily="2" charset="-122"/>
            </a:endParaRPr>
          </a:p>
          <a:p>
            <a:r>
              <a:rPr lang="zh-CN" altLang="en-US" sz="2400" smtClean="0">
                <a:ea typeface="宋体" panose="02010600030101010101" pitchFamily="2" charset="-122"/>
              </a:rPr>
              <a:t>嵌入式系统</a:t>
            </a:r>
            <a:endParaRPr lang="en-US" altLang="zh-CN" sz="2400" smtClean="0">
              <a:ea typeface="宋体" panose="02010600030101010101" pitchFamily="2" charset="-122"/>
            </a:endParaRPr>
          </a:p>
          <a:p>
            <a:r>
              <a:rPr lang="zh-CN" altLang="en-US" sz="2400" smtClean="0">
                <a:ea typeface="宋体" panose="02010600030101010101" pitchFamily="2" charset="-122"/>
              </a:rPr>
              <a:t>手持系统</a:t>
            </a:r>
            <a:endParaRPr lang="en-US" altLang="zh-CN" sz="2400" smtClean="0">
              <a:ea typeface="宋体" panose="02010600030101010101" pitchFamily="2" charset="-122"/>
            </a:endParaRPr>
          </a:p>
          <a:p>
            <a:r>
              <a:rPr lang="zh-CN" altLang="en-US" sz="2400" smtClean="0">
                <a:ea typeface="宋体" panose="02010600030101010101" pitchFamily="2" charset="-122"/>
              </a:rPr>
              <a:t>分布式系统</a:t>
            </a:r>
            <a:endParaRPr lang="en-US" altLang="zh-CN" sz="2400" smtClean="0">
              <a:ea typeface="宋体" panose="02010600030101010101" pitchFamily="2" charset="-122"/>
            </a:endParaRPr>
          </a:p>
          <a:p>
            <a:r>
              <a:rPr lang="zh-CN" altLang="en-US" sz="2400" smtClean="0">
                <a:ea typeface="宋体" panose="02010600030101010101" pitchFamily="2" charset="-122"/>
              </a:rPr>
              <a:t>虚拟系统</a:t>
            </a:r>
            <a:endParaRPr lang="en-US" altLang="zh-CN" sz="2400" smtClean="0">
              <a:ea typeface="宋体" panose="02010600030101010101" pitchFamily="2" charset="-122"/>
            </a:endParaRPr>
          </a:p>
          <a:p>
            <a:r>
              <a:rPr lang="zh-CN" altLang="en-US" sz="2400" smtClean="0">
                <a:ea typeface="宋体" panose="02010600030101010101" pitchFamily="2" charset="-122"/>
              </a:rPr>
              <a:t>多处理器系统</a:t>
            </a:r>
          </a:p>
        </p:txBody>
      </p:sp>
    </p:spTree>
    <p:extLst>
      <p:ext uri="{BB962C8B-B14F-4D97-AF65-F5344CB8AC3E}">
        <p14:creationId xmlns:p14="http://schemas.microsoft.com/office/powerpoint/2010/main" val="206837263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effectLst>
                  <a:outerShdw blurRad="38100" dist="38100" dir="2700000" algn="tl">
                    <a:srgbClr val="C0C0C0"/>
                  </a:outerShdw>
                </a:effectLst>
                <a:ea typeface="宋体" panose="02010600030101010101" pitchFamily="2" charset="-122"/>
              </a:rPr>
              <a:t>无操作系统计算机</a:t>
            </a:r>
          </a:p>
        </p:txBody>
      </p:sp>
      <p:sp>
        <p:nvSpPr>
          <p:cNvPr id="26627" name="内容占位符 2"/>
          <p:cNvSpPr>
            <a:spLocks noGrp="1"/>
          </p:cNvSpPr>
          <p:nvPr>
            <p:ph idx="1"/>
          </p:nvPr>
        </p:nvSpPr>
        <p:spPr/>
        <p:txBody>
          <a:bodyPr/>
          <a:lstStyle/>
          <a:p>
            <a:endParaRPr lang="zh-CN" altLang="en-US" smtClean="0">
              <a:ea typeface="宋体" panose="02010600030101010101" pitchFamily="2" charset="-122"/>
            </a:endParaRPr>
          </a:p>
        </p:txBody>
      </p:sp>
      <p:pic>
        <p:nvPicPr>
          <p:cNvPr id="26628" name="Picture 6" descr="人类制造的第一台计算机ENIAC 42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 y="1301750"/>
            <a:ext cx="7261225" cy="472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549483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大型机系统</a:t>
            </a:r>
            <a:endParaRPr lang="zh-CN" altLang="en-US" dirty="0"/>
          </a:p>
        </p:txBody>
      </p:sp>
      <p:sp>
        <p:nvSpPr>
          <p:cNvPr id="28675" name="内容占位符 2"/>
          <p:cNvSpPr>
            <a:spLocks noGrp="1"/>
          </p:cNvSpPr>
          <p:nvPr>
            <p:ph idx="1"/>
          </p:nvPr>
        </p:nvSpPr>
        <p:spPr>
          <a:xfrm>
            <a:off x="678457" y="1323231"/>
            <a:ext cx="4672148" cy="4483100"/>
          </a:xfrm>
        </p:spPr>
        <p:txBody>
          <a:bodyPr/>
          <a:lstStyle/>
          <a:p>
            <a:r>
              <a:rPr lang="zh-CN" altLang="en-US" sz="2200" dirty="0" smtClean="0">
                <a:ea typeface="宋体" panose="02010600030101010101" pitchFamily="2" charset="-122"/>
              </a:rPr>
              <a:t>简单批处理系统</a:t>
            </a:r>
            <a:endParaRPr lang="en-US" altLang="zh-CN" sz="2200" dirty="0" smtClean="0">
              <a:ea typeface="宋体" panose="02010600030101010101" pitchFamily="2" charset="-122"/>
            </a:endParaRPr>
          </a:p>
          <a:p>
            <a:r>
              <a:rPr lang="zh-CN" altLang="en-US" sz="2200" dirty="0" smtClean="0">
                <a:ea typeface="宋体" panose="02010600030101010101" pitchFamily="2" charset="-122"/>
              </a:rPr>
              <a:t>多道程序系统</a:t>
            </a:r>
            <a:endParaRPr lang="en-US" altLang="zh-CN" sz="2200" dirty="0" smtClean="0">
              <a:ea typeface="宋体" panose="02010600030101010101" pitchFamily="2" charset="-122"/>
            </a:endParaRPr>
          </a:p>
          <a:p>
            <a:r>
              <a:rPr lang="zh-CN" altLang="en-US" sz="2200" dirty="0" smtClean="0">
                <a:ea typeface="宋体" panose="02010600030101010101" pitchFamily="2" charset="-122"/>
              </a:rPr>
              <a:t>分时系统</a:t>
            </a:r>
            <a:endParaRPr lang="en-US" altLang="zh-CN" sz="2200" dirty="0" smtClean="0">
              <a:ea typeface="宋体" panose="02010600030101010101" pitchFamily="2" charset="-122"/>
            </a:endParaRPr>
          </a:p>
          <a:p>
            <a:endParaRPr lang="en-US" altLang="zh-CN" sz="1800" dirty="0" smtClean="0">
              <a:ea typeface="宋体" panose="02010600030101010101" pitchFamily="2" charset="-122"/>
            </a:endParaRPr>
          </a:p>
          <a:p>
            <a:r>
              <a:rPr lang="zh-CN" altLang="en-US" sz="2200" dirty="0" smtClean="0">
                <a:ea typeface="宋体" panose="02010600030101010101" pitchFamily="2" charset="-122"/>
              </a:rPr>
              <a:t>大型机通常采用集中式体系架构，具有强大的计算能力和</a:t>
            </a:r>
            <a:r>
              <a:rPr lang="en-US" altLang="zh-CN" sz="2200" dirty="0" smtClean="0">
                <a:ea typeface="宋体" panose="02010600030101010101" pitchFamily="2" charset="-122"/>
              </a:rPr>
              <a:t>I/O</a:t>
            </a:r>
            <a:r>
              <a:rPr lang="zh-CN" altLang="en-US" sz="2200" dirty="0" smtClean="0">
                <a:ea typeface="宋体" panose="02010600030101010101" pitchFamily="2" charset="-122"/>
              </a:rPr>
              <a:t>能力</a:t>
            </a:r>
            <a:endParaRPr lang="en-US" altLang="zh-CN" sz="2200" dirty="0" smtClean="0">
              <a:ea typeface="宋体" panose="02010600030101010101" pitchFamily="2" charset="-122"/>
            </a:endParaRPr>
          </a:p>
          <a:p>
            <a:r>
              <a:rPr lang="zh-CN" altLang="en-US" sz="2200" dirty="0" smtClean="0">
                <a:ea typeface="宋体" panose="02010600030101010101" pitchFamily="2" charset="-122"/>
              </a:rPr>
              <a:t>一般运行分时系统和批处理系统</a:t>
            </a:r>
            <a:endParaRPr lang="en-US" altLang="zh-CN" sz="2200" dirty="0" smtClean="0">
              <a:ea typeface="宋体" panose="02010600030101010101" pitchFamily="2" charset="-122"/>
            </a:endParaRPr>
          </a:p>
          <a:p>
            <a:r>
              <a:rPr lang="zh-CN" altLang="en-US" sz="2200" dirty="0" smtClean="0">
                <a:ea typeface="宋体" panose="02010600030101010101" pitchFamily="2" charset="-122"/>
              </a:rPr>
              <a:t>追求的目标：系统效率</a:t>
            </a:r>
            <a:endParaRPr lang="en-US" altLang="zh-CN" sz="2200" dirty="0" smtClean="0">
              <a:ea typeface="宋体" panose="02010600030101010101" pitchFamily="2" charset="-122"/>
            </a:endParaRPr>
          </a:p>
          <a:p>
            <a:r>
              <a:rPr lang="en-US" altLang="zh-CN" sz="2200" dirty="0" smtClean="0">
                <a:ea typeface="宋体" panose="02010600030101010101" pitchFamily="2" charset="-122"/>
              </a:rPr>
              <a:t>IBM AIX   IBM z/OS    HP-Unix</a:t>
            </a:r>
            <a:endParaRPr lang="zh-CN" altLang="en-US" sz="2200" dirty="0" smtClean="0">
              <a:ea typeface="宋体" panose="02010600030101010101" pitchFamily="2" charset="-122"/>
            </a:endParaRPr>
          </a:p>
        </p:txBody>
      </p:sp>
      <p:pic>
        <p:nvPicPr>
          <p:cNvPr id="4"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57785" y="1513117"/>
            <a:ext cx="3664607" cy="3721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352834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桌面系统</a:t>
            </a:r>
            <a:endParaRPr lang="zh-CN" altLang="en-US" dirty="0"/>
          </a:p>
        </p:txBody>
      </p:sp>
      <p:sp>
        <p:nvSpPr>
          <p:cNvPr id="29699" name="内容占位符 2"/>
          <p:cNvSpPr>
            <a:spLocks noGrp="1"/>
          </p:cNvSpPr>
          <p:nvPr>
            <p:ph idx="1"/>
          </p:nvPr>
        </p:nvSpPr>
        <p:spPr>
          <a:xfrm>
            <a:off x="583878" y="1255681"/>
            <a:ext cx="5009939" cy="4483100"/>
          </a:xfrm>
        </p:spPr>
        <p:txBody>
          <a:bodyPr/>
          <a:lstStyle/>
          <a:p>
            <a:r>
              <a:rPr lang="zh-CN" altLang="en-US" sz="2400" dirty="0" smtClean="0">
                <a:ea typeface="宋体" panose="02010600030101010101" pitchFamily="2" charset="-122"/>
              </a:rPr>
              <a:t>个人计算机（</a:t>
            </a:r>
            <a:r>
              <a:rPr lang="en-US" altLang="zh-CN" sz="2400" dirty="0" smtClean="0">
                <a:ea typeface="宋体" panose="02010600030101010101" pitchFamily="2" charset="-122"/>
              </a:rPr>
              <a:t>PC</a:t>
            </a:r>
            <a:r>
              <a:rPr lang="zh-CN" altLang="en-US" sz="2400" dirty="0" smtClean="0">
                <a:ea typeface="宋体" panose="02010600030101010101" pitchFamily="2" charset="-122"/>
              </a:rPr>
              <a:t>） </a:t>
            </a:r>
            <a:r>
              <a:rPr lang="en-US" altLang="zh-CN" sz="2400" dirty="0" smtClean="0">
                <a:ea typeface="宋体" panose="02010600030101010101" pitchFamily="2" charset="-122"/>
              </a:rPr>
              <a:t>20</a:t>
            </a:r>
            <a:r>
              <a:rPr lang="zh-CN" altLang="en-US" sz="2400" dirty="0" smtClean="0">
                <a:ea typeface="宋体" panose="02010600030101010101" pitchFamily="2" charset="-122"/>
              </a:rPr>
              <a:t>世纪</a:t>
            </a:r>
            <a:r>
              <a:rPr lang="en-US" altLang="zh-CN" sz="2400" dirty="0" smtClean="0">
                <a:ea typeface="宋体" panose="02010600030101010101" pitchFamily="2" charset="-122"/>
              </a:rPr>
              <a:t>70</a:t>
            </a:r>
            <a:r>
              <a:rPr lang="zh-CN" altLang="en-US" sz="2400" dirty="0" smtClean="0">
                <a:ea typeface="宋体" panose="02010600030101010101" pitchFamily="2" charset="-122"/>
              </a:rPr>
              <a:t>年代</a:t>
            </a:r>
            <a:endParaRPr lang="en-US" altLang="zh-CN" sz="2400" dirty="0" smtClean="0">
              <a:ea typeface="宋体" panose="02010600030101010101" pitchFamily="2" charset="-122"/>
            </a:endParaRPr>
          </a:p>
          <a:p>
            <a:r>
              <a:rPr lang="zh-CN" altLang="en-US" sz="2400" dirty="0" smtClean="0">
                <a:ea typeface="宋体" panose="02010600030101010101" pitchFamily="2" charset="-122"/>
              </a:rPr>
              <a:t>每个人拥有一台计算机</a:t>
            </a:r>
            <a:endParaRPr lang="en-US" altLang="zh-CN" sz="2400" dirty="0" smtClean="0">
              <a:ea typeface="宋体" panose="02010600030101010101" pitchFamily="2" charset="-122"/>
            </a:endParaRPr>
          </a:p>
          <a:p>
            <a:r>
              <a:rPr lang="zh-CN" altLang="en-US" sz="2400" dirty="0" smtClean="0">
                <a:ea typeface="宋体" panose="02010600030101010101" pitchFamily="2" charset="-122"/>
              </a:rPr>
              <a:t>设计目标：用户的方便性，响应速度</a:t>
            </a:r>
            <a:endParaRPr lang="en-US" altLang="zh-CN" sz="2400" dirty="0" smtClean="0">
              <a:ea typeface="宋体" panose="02010600030101010101" pitchFamily="2" charset="-122"/>
            </a:endParaRPr>
          </a:p>
          <a:p>
            <a:r>
              <a:rPr lang="zh-CN" altLang="en-US" sz="2400" dirty="0" smtClean="0">
                <a:ea typeface="宋体" panose="02010600030101010101" pitchFamily="2" charset="-122"/>
              </a:rPr>
              <a:t>图形化界面（</a:t>
            </a:r>
            <a:r>
              <a:rPr lang="en-US" altLang="zh-CN" sz="2400" dirty="0" smtClean="0">
                <a:ea typeface="宋体" panose="02010600030101010101" pitchFamily="2" charset="-122"/>
              </a:rPr>
              <a:t>GUI</a:t>
            </a:r>
            <a:r>
              <a:rPr lang="zh-CN" altLang="en-US" sz="2400" dirty="0" smtClean="0">
                <a:ea typeface="宋体" panose="02010600030101010101" pitchFamily="2" charset="-122"/>
              </a:rPr>
              <a:t>）</a:t>
            </a:r>
            <a:endParaRPr lang="en-US" altLang="zh-CN" sz="2400" dirty="0" smtClean="0">
              <a:ea typeface="宋体" panose="02010600030101010101" pitchFamily="2" charset="-122"/>
            </a:endParaRPr>
          </a:p>
          <a:p>
            <a:r>
              <a:rPr lang="zh-CN" altLang="en-US" sz="2400" dirty="0" smtClean="0">
                <a:ea typeface="宋体" panose="02010600030101010101" pitchFamily="2" charset="-122"/>
              </a:rPr>
              <a:t>多数技术沿用大型机技术，但更注重交互性</a:t>
            </a:r>
            <a:endParaRPr lang="en-US" altLang="zh-CN" sz="2400" dirty="0" smtClean="0">
              <a:ea typeface="宋体" panose="02010600030101010101" pitchFamily="2" charset="-122"/>
            </a:endParaRPr>
          </a:p>
          <a:p>
            <a:endParaRPr lang="en-US" altLang="zh-CN" sz="2400" dirty="0" smtClean="0">
              <a:ea typeface="宋体" panose="02010600030101010101" pitchFamily="2" charset="-122"/>
            </a:endParaRPr>
          </a:p>
          <a:p>
            <a:r>
              <a:rPr lang="en-US" altLang="zh-CN" sz="2400" dirty="0" smtClean="0">
                <a:ea typeface="宋体" panose="02010600030101010101" pitchFamily="2" charset="-122"/>
              </a:rPr>
              <a:t>Windows     Mac OS     Linux</a:t>
            </a:r>
            <a:endParaRPr lang="zh-CN" altLang="en-US" sz="2400" dirty="0" smtClean="0">
              <a:ea typeface="宋体" panose="02010600030101010101" pitchFamily="2" charset="-122"/>
            </a:endParaRPr>
          </a:p>
        </p:txBody>
      </p:sp>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2522" y="2023412"/>
            <a:ext cx="3532486" cy="3096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915008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手持（移动）系统</a:t>
            </a:r>
            <a:endParaRPr lang="zh-CN" altLang="en-US" dirty="0"/>
          </a:p>
        </p:txBody>
      </p:sp>
      <p:sp>
        <p:nvSpPr>
          <p:cNvPr id="30723" name="内容占位符 2"/>
          <p:cNvSpPr>
            <a:spLocks noGrp="1"/>
          </p:cNvSpPr>
          <p:nvPr>
            <p:ph idx="1"/>
          </p:nvPr>
        </p:nvSpPr>
        <p:spPr>
          <a:xfrm>
            <a:off x="827089" y="1282700"/>
            <a:ext cx="4685660" cy="4483100"/>
          </a:xfrm>
        </p:spPr>
        <p:txBody>
          <a:bodyPr/>
          <a:lstStyle/>
          <a:p>
            <a:r>
              <a:rPr lang="zh-CN" altLang="en-US" sz="2400" dirty="0" smtClean="0">
                <a:ea typeface="宋体" panose="02010600030101010101" pitchFamily="2" charset="-122"/>
              </a:rPr>
              <a:t>手持设备，如手机、平板</a:t>
            </a:r>
            <a:endParaRPr lang="en-US" altLang="zh-CN" sz="2400" dirty="0" smtClean="0">
              <a:ea typeface="宋体" panose="02010600030101010101" pitchFamily="2" charset="-122"/>
            </a:endParaRPr>
          </a:p>
          <a:p>
            <a:r>
              <a:rPr lang="zh-CN" altLang="en-US" sz="2400" dirty="0" smtClean="0">
                <a:ea typeface="宋体" panose="02010600030101010101" pitchFamily="2" charset="-122"/>
              </a:rPr>
              <a:t>资源局限性，如电池供电、屏幕和键盘偏小、采用触摸屏</a:t>
            </a:r>
            <a:endParaRPr lang="en-US" altLang="zh-CN" sz="2400" dirty="0" smtClean="0">
              <a:ea typeface="宋体" panose="02010600030101010101" pitchFamily="2" charset="-122"/>
            </a:endParaRPr>
          </a:p>
          <a:p>
            <a:r>
              <a:rPr lang="zh-CN" altLang="en-US" sz="2400" dirty="0" smtClean="0">
                <a:ea typeface="宋体" panose="02010600030101010101" pitchFamily="2" charset="-122"/>
              </a:rPr>
              <a:t>扩展功能，如</a:t>
            </a:r>
            <a:r>
              <a:rPr lang="en-US" altLang="zh-CN" sz="2400" dirty="0" smtClean="0">
                <a:ea typeface="宋体" panose="02010600030101010101" pitchFamily="2" charset="-122"/>
              </a:rPr>
              <a:t>GPS</a:t>
            </a:r>
            <a:r>
              <a:rPr lang="zh-CN" altLang="en-US" sz="2400" dirty="0" smtClean="0">
                <a:ea typeface="宋体" panose="02010600030101010101" pitchFamily="2" charset="-122"/>
              </a:rPr>
              <a:t>导航、移动支付、位置服务</a:t>
            </a:r>
            <a:endParaRPr lang="en-US" altLang="zh-CN" sz="2400" dirty="0" smtClean="0">
              <a:ea typeface="宋体" panose="02010600030101010101" pitchFamily="2" charset="-122"/>
            </a:endParaRPr>
          </a:p>
          <a:p>
            <a:endParaRPr lang="en-US" altLang="zh-CN" sz="2400" dirty="0" smtClean="0">
              <a:ea typeface="宋体" panose="02010600030101010101" pitchFamily="2" charset="-122"/>
            </a:endParaRPr>
          </a:p>
          <a:p>
            <a:r>
              <a:rPr lang="zh-CN" altLang="en-US" sz="2400" dirty="0" smtClean="0">
                <a:ea typeface="宋体" panose="02010600030101010101" pitchFamily="2" charset="-122"/>
              </a:rPr>
              <a:t>苹果</a:t>
            </a:r>
            <a:r>
              <a:rPr lang="en-US" altLang="zh-CN" sz="2400" dirty="0" smtClean="0">
                <a:ea typeface="宋体" panose="02010600030101010101" pitchFamily="2" charset="-122"/>
              </a:rPr>
              <a:t>iOS      </a:t>
            </a:r>
            <a:r>
              <a:rPr lang="zh-CN" altLang="en-US" sz="2400" dirty="0" smtClean="0">
                <a:ea typeface="宋体" panose="02010600030101010101" pitchFamily="2" charset="-122"/>
              </a:rPr>
              <a:t>谷歌</a:t>
            </a:r>
            <a:r>
              <a:rPr lang="en-US" altLang="zh-CN" sz="2400" dirty="0" smtClean="0">
                <a:ea typeface="宋体" panose="02010600030101010101" pitchFamily="2" charset="-122"/>
              </a:rPr>
              <a:t>Android</a:t>
            </a:r>
            <a:endParaRPr lang="zh-CN" altLang="en-US" sz="2400" dirty="0" smtClean="0">
              <a:ea typeface="宋体" panose="02010600030101010101" pitchFamily="2" charset="-122"/>
            </a:endParaRPr>
          </a:p>
        </p:txBody>
      </p:sp>
      <p:pic>
        <p:nvPicPr>
          <p:cNvPr id="4" name="Picture 2" descr="http://mo.zzit.com.cn/upimg/article/2009/allimg/091203/1110164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550" y="1205991"/>
            <a:ext cx="3220525" cy="2414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http://img0.pconline.com.cn/pconline/1105/18/2416672_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3283" y="3893819"/>
            <a:ext cx="3269816" cy="214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879106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嵌入式系统</a:t>
            </a:r>
            <a:endParaRPr lang="zh-CN" altLang="en-US" dirty="0"/>
          </a:p>
        </p:txBody>
      </p:sp>
      <p:sp>
        <p:nvSpPr>
          <p:cNvPr id="31747" name="内容占位符 2"/>
          <p:cNvSpPr>
            <a:spLocks noGrp="1"/>
          </p:cNvSpPr>
          <p:nvPr>
            <p:ph idx="1"/>
          </p:nvPr>
        </p:nvSpPr>
        <p:spPr>
          <a:xfrm>
            <a:off x="827088" y="1282700"/>
            <a:ext cx="4618102" cy="4483100"/>
          </a:xfrm>
        </p:spPr>
        <p:txBody>
          <a:bodyPr/>
          <a:lstStyle/>
          <a:p>
            <a:r>
              <a:rPr lang="zh-CN" altLang="en-US" sz="2200" dirty="0" smtClean="0">
                <a:ea typeface="宋体" panose="02010600030101010101" pitchFamily="2" charset="-122"/>
              </a:rPr>
              <a:t>嵌入式系统（</a:t>
            </a:r>
            <a:r>
              <a:rPr lang="en-US" altLang="zh-CN" sz="2200" dirty="0" smtClean="0">
                <a:ea typeface="宋体" panose="02010600030101010101" pitchFamily="2" charset="-122"/>
              </a:rPr>
              <a:t>Embedded System</a:t>
            </a:r>
            <a:r>
              <a:rPr lang="zh-CN" altLang="en-US" sz="2200" dirty="0" smtClean="0">
                <a:ea typeface="宋体" panose="02010600030101010101" pitchFamily="2" charset="-122"/>
              </a:rPr>
              <a:t>）：完全嵌入受控器件内部，为特定应用而设计的专用计算机系统。</a:t>
            </a:r>
            <a:endParaRPr lang="en-US" altLang="zh-CN" sz="2200" dirty="0" smtClean="0">
              <a:ea typeface="宋体" panose="02010600030101010101" pitchFamily="2" charset="-122"/>
            </a:endParaRPr>
          </a:p>
          <a:p>
            <a:r>
              <a:rPr lang="zh-CN" altLang="en-US" sz="2200" dirty="0" smtClean="0">
                <a:ea typeface="宋体" panose="02010600030101010101" pitchFamily="2" charset="-122"/>
              </a:rPr>
              <a:t>随着单片机的出现而出现</a:t>
            </a:r>
            <a:endParaRPr lang="en-US" altLang="zh-CN" sz="2200" dirty="0" smtClean="0">
              <a:ea typeface="宋体" panose="02010600030101010101" pitchFamily="2" charset="-122"/>
            </a:endParaRPr>
          </a:p>
          <a:p>
            <a:r>
              <a:rPr lang="zh-CN" altLang="en-US" sz="2200" dirty="0" smtClean="0">
                <a:ea typeface="宋体" panose="02010600030101010101" pitchFamily="2" charset="-122"/>
              </a:rPr>
              <a:t>特点：内核较小、专用性强、系统精简、高实时性</a:t>
            </a:r>
            <a:endParaRPr lang="en-US" altLang="zh-CN" sz="2200" dirty="0" smtClean="0">
              <a:ea typeface="宋体" panose="02010600030101010101" pitchFamily="2" charset="-122"/>
            </a:endParaRPr>
          </a:p>
          <a:p>
            <a:r>
              <a:rPr lang="zh-CN" altLang="en-US" sz="2200" dirty="0" smtClean="0">
                <a:ea typeface="宋体" panose="02010600030101010101" pitchFamily="2" charset="-122"/>
              </a:rPr>
              <a:t>应用场景：工业控制、交通管理、信息家电、家庭智能控制、</a:t>
            </a:r>
            <a:r>
              <a:rPr lang="en-US" altLang="zh-CN" sz="2200" dirty="0" smtClean="0">
                <a:ea typeface="宋体" panose="02010600030101010101" pitchFamily="2" charset="-122"/>
              </a:rPr>
              <a:t>POS</a:t>
            </a:r>
            <a:r>
              <a:rPr lang="zh-CN" altLang="en-US" sz="2200" dirty="0" smtClean="0">
                <a:ea typeface="宋体" panose="02010600030101010101" pitchFamily="2" charset="-122"/>
              </a:rPr>
              <a:t>网络、环境工程</a:t>
            </a:r>
            <a:endParaRPr lang="en-US" altLang="zh-CN" sz="2200" dirty="0" smtClean="0">
              <a:ea typeface="宋体" panose="02010600030101010101" pitchFamily="2" charset="-122"/>
            </a:endParaRPr>
          </a:p>
          <a:p>
            <a:r>
              <a:rPr lang="zh-CN" altLang="en-US" sz="2200" dirty="0" smtClean="0">
                <a:ea typeface="宋体" panose="02010600030101010101" pitchFamily="2" charset="-122"/>
              </a:rPr>
              <a:t>目前大部分嵌入式系统都是在</a:t>
            </a:r>
            <a:r>
              <a:rPr lang="en-US" altLang="zh-CN" sz="2200" dirty="0" smtClean="0">
                <a:ea typeface="宋体" panose="02010600030101010101" pitchFamily="2" charset="-122"/>
              </a:rPr>
              <a:t>Linux</a:t>
            </a:r>
            <a:r>
              <a:rPr lang="zh-CN" altLang="en-US" sz="2200" dirty="0" smtClean="0">
                <a:ea typeface="宋体" panose="02010600030101010101" pitchFamily="2" charset="-122"/>
              </a:rPr>
              <a:t>内核上进行裁剪得到的</a:t>
            </a:r>
          </a:p>
        </p:txBody>
      </p:sp>
      <p:pic>
        <p:nvPicPr>
          <p:cNvPr id="4" name="图片 4"/>
          <p:cNvPicPr>
            <a:picLocks noChangeAspect="1"/>
          </p:cNvPicPr>
          <p:nvPr/>
        </p:nvPicPr>
        <p:blipFill rotWithShape="1">
          <a:blip r:embed="rId3">
            <a:extLst>
              <a:ext uri="{28A0092B-C50C-407E-A947-70E740481C1C}">
                <a14:useLocalDpi xmlns:a14="http://schemas.microsoft.com/office/drawing/2010/main" val="0"/>
              </a:ext>
            </a:extLst>
          </a:blip>
          <a:srcRect l="8163" r="8123"/>
          <a:stretch/>
        </p:blipFill>
        <p:spPr bwMode="auto">
          <a:xfrm>
            <a:off x="5868000" y="1188877"/>
            <a:ext cx="2775600" cy="2377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45843" y="3700967"/>
            <a:ext cx="2734046" cy="273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341857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操作系统，</a:t>
            </a:r>
            <a:r>
              <a:rPr lang="en-US" altLang="zh-CN" dirty="0" smtClean="0"/>
              <a:t>Operating System</a:t>
            </a:r>
            <a:r>
              <a:rPr lang="zh-CN" altLang="en-US" dirty="0" smtClean="0"/>
              <a:t>，简称</a:t>
            </a:r>
            <a:r>
              <a:rPr lang="en-US" altLang="zh-CN" dirty="0" smtClean="0"/>
              <a:t>OS</a:t>
            </a:r>
            <a:r>
              <a:rPr lang="zh-CN" altLang="en-US" dirty="0" smtClean="0"/>
              <a:t>。</a:t>
            </a:r>
            <a:endParaRPr lang="en-US" altLang="zh-CN" dirty="0" smtClean="0"/>
          </a:p>
          <a:p>
            <a:endParaRPr lang="en-US" altLang="zh-CN" dirty="0"/>
          </a:p>
          <a:p>
            <a:r>
              <a:rPr lang="zh-CN" altLang="en-US" dirty="0" smtClean="0"/>
              <a:t>如果没有操作系统，计算机能做什么？</a:t>
            </a:r>
            <a:endParaRPr lang="en-US" altLang="zh-CN" dirty="0" smtClean="0"/>
          </a:p>
          <a:p>
            <a:pPr lvl="1"/>
            <a:r>
              <a:rPr lang="zh-CN" altLang="en-US" dirty="0" smtClean="0"/>
              <a:t>我们将无法在计算机上运行任何程序</a:t>
            </a:r>
            <a:endParaRPr lang="zh-CN" altLang="en-US" dirty="0"/>
          </a:p>
        </p:txBody>
      </p:sp>
    </p:spTree>
    <p:extLst>
      <p:ext uri="{BB962C8B-B14F-4D97-AF65-F5344CB8AC3E}">
        <p14:creationId xmlns:p14="http://schemas.microsoft.com/office/powerpoint/2010/main" val="350762480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分布式系统</a:t>
            </a:r>
            <a:endParaRPr lang="zh-CN" altLang="en-US" dirty="0"/>
          </a:p>
        </p:txBody>
      </p:sp>
      <p:sp>
        <p:nvSpPr>
          <p:cNvPr id="32771" name="内容占位符 2"/>
          <p:cNvSpPr>
            <a:spLocks noGrp="1"/>
          </p:cNvSpPr>
          <p:nvPr>
            <p:ph idx="1"/>
          </p:nvPr>
        </p:nvSpPr>
        <p:spPr>
          <a:xfrm>
            <a:off x="827088" y="1323230"/>
            <a:ext cx="4766730" cy="4483100"/>
          </a:xfrm>
        </p:spPr>
        <p:txBody>
          <a:bodyPr/>
          <a:lstStyle/>
          <a:p>
            <a:r>
              <a:rPr lang="zh-CN" altLang="en-US" sz="2200" dirty="0" smtClean="0">
                <a:ea typeface="宋体" panose="02010600030101010101" pitchFamily="2" charset="-122"/>
              </a:rPr>
              <a:t>支持分布式处理的软件系统，又称松耦合系统</a:t>
            </a:r>
            <a:endParaRPr lang="en-US" altLang="zh-CN" sz="2200" dirty="0" smtClean="0">
              <a:ea typeface="宋体" panose="02010600030101010101" pitchFamily="2" charset="-122"/>
            </a:endParaRPr>
          </a:p>
          <a:p>
            <a:r>
              <a:rPr lang="zh-CN" altLang="en-US" sz="2200" dirty="0" smtClean="0">
                <a:ea typeface="宋体" panose="02010600030101010101" pitchFamily="2" charset="-122"/>
              </a:rPr>
              <a:t>通过网络通讯：</a:t>
            </a:r>
            <a:r>
              <a:rPr lang="en-US" altLang="zh-CN" sz="2200" dirty="0" smtClean="0">
                <a:ea typeface="宋体" panose="02010600030101010101" pitchFamily="2" charset="-122"/>
              </a:rPr>
              <a:t>TCP/IP</a:t>
            </a:r>
          </a:p>
          <a:p>
            <a:endParaRPr lang="en-US" altLang="zh-CN" sz="2200" dirty="0" smtClean="0">
              <a:ea typeface="宋体" panose="02010600030101010101" pitchFamily="2" charset="-122"/>
            </a:endParaRPr>
          </a:p>
          <a:p>
            <a:r>
              <a:rPr lang="zh-CN" altLang="en-US" sz="2200" dirty="0" smtClean="0">
                <a:ea typeface="宋体" panose="02010600030101010101" pitchFamily="2" charset="-122"/>
              </a:rPr>
              <a:t>客户机</a:t>
            </a:r>
            <a:r>
              <a:rPr lang="en-US" altLang="zh-CN" sz="2200" dirty="0" smtClean="0">
                <a:ea typeface="宋体" panose="02010600030101010101" pitchFamily="2" charset="-122"/>
              </a:rPr>
              <a:t>-</a:t>
            </a:r>
            <a:r>
              <a:rPr lang="zh-CN" altLang="en-US" sz="2200" dirty="0" smtClean="0">
                <a:ea typeface="宋体" panose="02010600030101010101" pitchFamily="2" charset="-122"/>
              </a:rPr>
              <a:t>服务器系统：客户端与服务器分离，每个客户端程序都可以向服务器端请求服务</a:t>
            </a:r>
            <a:endParaRPr lang="en-US" altLang="zh-CN" sz="2200" dirty="0" smtClean="0">
              <a:ea typeface="宋体" panose="02010600030101010101" pitchFamily="2" charset="-122"/>
            </a:endParaRPr>
          </a:p>
          <a:p>
            <a:r>
              <a:rPr lang="en-US" altLang="zh-CN" sz="2200" dirty="0" smtClean="0">
                <a:ea typeface="宋体" panose="02010600030101010101" pitchFamily="2" charset="-122"/>
              </a:rPr>
              <a:t>P2P</a:t>
            </a:r>
            <a:r>
              <a:rPr lang="zh-CN" altLang="en-US" sz="2200" dirty="0" smtClean="0">
                <a:ea typeface="宋体" panose="02010600030101010101" pitchFamily="2" charset="-122"/>
              </a:rPr>
              <a:t>系统：每一个节点既是服务器又是客户机，计算共享的</a:t>
            </a:r>
            <a:r>
              <a:rPr lang="en-US" altLang="zh-CN" sz="2200" dirty="0" smtClean="0">
                <a:ea typeface="宋体" panose="02010600030101010101" pitchFamily="2" charset="-122"/>
              </a:rPr>
              <a:t>P2P</a:t>
            </a:r>
            <a:r>
              <a:rPr lang="zh-CN" altLang="en-US" sz="2200" dirty="0" smtClean="0">
                <a:ea typeface="宋体" panose="02010600030101010101" pitchFamily="2" charset="-122"/>
              </a:rPr>
              <a:t>很难实现，主要是数据共享的</a:t>
            </a:r>
            <a:r>
              <a:rPr lang="en-US" altLang="zh-CN" sz="2200" dirty="0" smtClean="0">
                <a:ea typeface="宋体" panose="02010600030101010101" pitchFamily="2" charset="-122"/>
              </a:rPr>
              <a:t>P2P</a:t>
            </a:r>
          </a:p>
          <a:p>
            <a:r>
              <a:rPr lang="zh-CN" altLang="en-US" sz="2200" dirty="0" smtClean="0">
                <a:ea typeface="宋体" panose="02010600030101010101" pitchFamily="2" charset="-122"/>
              </a:rPr>
              <a:t>分布式系统的部分实现</a:t>
            </a:r>
          </a:p>
        </p:txBody>
      </p:sp>
      <p:pic>
        <p:nvPicPr>
          <p:cNvPr id="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27953" y="1326388"/>
            <a:ext cx="2768122" cy="2200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08103" y="3769282"/>
            <a:ext cx="2661342" cy="2220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909481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单处理器系统</a:t>
            </a:r>
          </a:p>
        </p:txBody>
      </p:sp>
      <p:sp>
        <p:nvSpPr>
          <p:cNvPr id="15363" name="Rectangle 3"/>
          <p:cNvSpPr>
            <a:spLocks noGrp="1" noChangeArrowheads="1"/>
          </p:cNvSpPr>
          <p:nvPr>
            <p:ph type="body" idx="1"/>
          </p:nvPr>
        </p:nvSpPr>
        <p:spPr/>
        <p:txBody>
          <a:bodyPr/>
          <a:lstStyle/>
          <a:p>
            <a:r>
              <a:rPr lang="zh-CN" altLang="en-US" smtClean="0">
                <a:ea typeface="宋体" panose="02010600030101010101" pitchFamily="2" charset="-122"/>
              </a:rPr>
              <a:t>传统计算机的操作系统一般是单核处理器系统</a:t>
            </a:r>
            <a:endParaRPr lang="en-US" altLang="zh-CN" smtClean="0">
              <a:ea typeface="宋体" panose="02010600030101010101" pitchFamily="2" charset="-122"/>
            </a:endParaRPr>
          </a:p>
          <a:p>
            <a:r>
              <a:rPr lang="zh-CN" altLang="en-US" smtClean="0">
                <a:ea typeface="宋体" panose="02010600030101010101" pitchFamily="2" charset="-122"/>
              </a:rPr>
              <a:t>单核处理器系统</a:t>
            </a:r>
            <a:endParaRPr lang="en-US" altLang="zh-CN" smtClean="0">
              <a:ea typeface="宋体" panose="02010600030101010101" pitchFamily="2" charset="-122"/>
            </a:endParaRPr>
          </a:p>
          <a:p>
            <a:pPr lvl="1"/>
            <a:r>
              <a:rPr lang="zh-CN" altLang="en-US" smtClean="0">
                <a:ea typeface="宋体" panose="02010600030101010101" pitchFamily="2" charset="-122"/>
              </a:rPr>
              <a:t>一个</a:t>
            </a:r>
            <a:r>
              <a:rPr lang="en-US" altLang="zh-CN" smtClean="0">
                <a:ea typeface="宋体" panose="02010600030101010101" pitchFamily="2" charset="-122"/>
              </a:rPr>
              <a:t>CPU</a:t>
            </a:r>
          </a:p>
          <a:p>
            <a:pPr lvl="1"/>
            <a:r>
              <a:rPr lang="zh-CN" altLang="en-US" smtClean="0">
                <a:ea typeface="宋体" panose="02010600030101010101" pitchFamily="2" charset="-122"/>
              </a:rPr>
              <a:t>一个</a:t>
            </a:r>
            <a:r>
              <a:rPr lang="en-US" altLang="zh-CN" smtClean="0">
                <a:ea typeface="宋体" panose="02010600030101010101" pitchFamily="2" charset="-122"/>
              </a:rPr>
              <a:t>CPU</a:t>
            </a:r>
            <a:r>
              <a:rPr lang="zh-CN" altLang="en-US" smtClean="0">
                <a:ea typeface="宋体" panose="02010600030101010101" pitchFamily="2" charset="-122"/>
              </a:rPr>
              <a:t>一个</a:t>
            </a:r>
            <a:r>
              <a:rPr lang="en-US" altLang="zh-CN" smtClean="0">
                <a:ea typeface="宋体" panose="02010600030101010101" pitchFamily="2" charset="-122"/>
              </a:rPr>
              <a:t>Core</a:t>
            </a:r>
          </a:p>
          <a:p>
            <a:endParaRPr lang="en-US" altLang="zh-CN" smtClean="0">
              <a:ea typeface="宋体" panose="02010600030101010101" pitchFamily="2" charset="-122"/>
            </a:endParaRPr>
          </a:p>
        </p:txBody>
      </p:sp>
      <p:pic>
        <p:nvPicPr>
          <p:cNvPr id="15364" name="图片 1"/>
          <p:cNvPicPr>
            <a:picLocks noChangeAspect="1"/>
          </p:cNvPicPr>
          <p:nvPr/>
        </p:nvPicPr>
        <p:blipFill>
          <a:blip r:embed="rId3">
            <a:extLst>
              <a:ext uri="{28A0092B-C50C-407E-A947-70E740481C1C}">
                <a14:useLocalDpi xmlns:a14="http://schemas.microsoft.com/office/drawing/2010/main" val="0"/>
              </a:ext>
            </a:extLst>
          </a:blip>
          <a:srcRect l="11964" r="11679"/>
          <a:stretch>
            <a:fillRect/>
          </a:stretch>
        </p:blipFill>
        <p:spPr bwMode="auto">
          <a:xfrm>
            <a:off x="3451225" y="3448050"/>
            <a:ext cx="2103438"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panose="02010600030101010101" pitchFamily="2" charset="-122"/>
              </a:rPr>
              <a:t>多处理器系统</a:t>
            </a:r>
          </a:p>
        </p:txBody>
      </p:sp>
      <p:sp>
        <p:nvSpPr>
          <p:cNvPr id="17411" name="Rectangle 3"/>
          <p:cNvSpPr>
            <a:spLocks noGrp="1" noChangeArrowheads="1"/>
          </p:cNvSpPr>
          <p:nvPr>
            <p:ph type="body" idx="1"/>
          </p:nvPr>
        </p:nvSpPr>
        <p:spPr>
          <a:xfrm>
            <a:off x="827088" y="1066541"/>
            <a:ext cx="4442450" cy="4483100"/>
          </a:xfrm>
        </p:spPr>
        <p:txBody>
          <a:bodyPr/>
          <a:lstStyle/>
          <a:p>
            <a:pPr>
              <a:lnSpc>
                <a:spcPct val="90000"/>
              </a:lnSpc>
            </a:pPr>
            <a:r>
              <a:rPr lang="zh-CN" altLang="en-US" sz="2200" dirty="0" smtClean="0">
                <a:ea typeface="宋体" panose="02010600030101010101" pitchFamily="2" charset="-122"/>
              </a:rPr>
              <a:t>多处理器系统：有多个紧密通信的处理器的系统</a:t>
            </a:r>
            <a:endParaRPr lang="en-US" altLang="zh-CN" sz="2200" dirty="0" smtClean="0">
              <a:ea typeface="宋体" panose="02010600030101010101" pitchFamily="2" charset="-122"/>
            </a:endParaRPr>
          </a:p>
          <a:p>
            <a:pPr lvl="1">
              <a:lnSpc>
                <a:spcPct val="90000"/>
              </a:lnSpc>
            </a:pPr>
            <a:r>
              <a:rPr lang="zh-CN" altLang="en-US" sz="2200" dirty="0" smtClean="0">
                <a:ea typeface="宋体" panose="02010600030101010101" pitchFamily="2" charset="-122"/>
              </a:rPr>
              <a:t>并行系统</a:t>
            </a:r>
            <a:r>
              <a:rPr lang="en-US" altLang="zh-CN" sz="2200" dirty="0" smtClean="0">
                <a:ea typeface="宋体" panose="02010600030101010101" pitchFamily="2" charset="-122"/>
              </a:rPr>
              <a:t>(Parallel System)</a:t>
            </a:r>
          </a:p>
          <a:p>
            <a:pPr lvl="1">
              <a:lnSpc>
                <a:spcPct val="90000"/>
              </a:lnSpc>
            </a:pPr>
            <a:r>
              <a:rPr lang="zh-CN" altLang="en-US" sz="2200" dirty="0" smtClean="0">
                <a:ea typeface="宋体" panose="02010600030101010101" pitchFamily="2" charset="-122"/>
              </a:rPr>
              <a:t>紧耦合系统</a:t>
            </a:r>
            <a:r>
              <a:rPr lang="en-US" altLang="zh-CN" sz="2200" dirty="0" smtClean="0">
                <a:ea typeface="宋体" panose="02010600030101010101" pitchFamily="2" charset="-122"/>
              </a:rPr>
              <a:t>(Tightly Coupled System)</a:t>
            </a:r>
            <a:r>
              <a:rPr lang="zh-CN" altLang="en-US" sz="2200" dirty="0" smtClean="0">
                <a:ea typeface="宋体" panose="02010600030101010101" pitchFamily="2" charset="-122"/>
              </a:rPr>
              <a:t>。</a:t>
            </a:r>
          </a:p>
          <a:p>
            <a:pPr>
              <a:lnSpc>
                <a:spcPct val="90000"/>
              </a:lnSpc>
            </a:pPr>
            <a:r>
              <a:rPr lang="zh-CN" altLang="en-US" sz="2200" dirty="0" smtClean="0">
                <a:ea typeface="宋体" panose="02010600030101010101" pitchFamily="2" charset="-122"/>
              </a:rPr>
              <a:t>多个处理器共享计算机总线、时间、内存和外设等。</a:t>
            </a:r>
          </a:p>
          <a:p>
            <a:pPr>
              <a:lnSpc>
                <a:spcPct val="90000"/>
              </a:lnSpc>
            </a:pPr>
            <a:r>
              <a:rPr lang="zh-CN" altLang="en-US" sz="2200" dirty="0" smtClean="0">
                <a:ea typeface="宋体" panose="02010600030101010101" pitchFamily="2" charset="-122"/>
              </a:rPr>
              <a:t>多处理器系统的优点：</a:t>
            </a:r>
          </a:p>
          <a:p>
            <a:pPr lvl="1">
              <a:lnSpc>
                <a:spcPct val="90000"/>
              </a:lnSpc>
            </a:pPr>
            <a:r>
              <a:rPr lang="zh-CN" altLang="en-US" sz="2200" dirty="0" smtClean="0">
                <a:ea typeface="宋体" panose="02010600030101010101" pitchFamily="2" charset="-122"/>
              </a:rPr>
              <a:t>增加吞吐量</a:t>
            </a:r>
          </a:p>
          <a:p>
            <a:pPr lvl="1">
              <a:lnSpc>
                <a:spcPct val="90000"/>
              </a:lnSpc>
            </a:pPr>
            <a:r>
              <a:rPr lang="zh-CN" altLang="en-US" sz="2200" dirty="0" smtClean="0">
                <a:ea typeface="宋体" panose="02010600030101010101" pitchFamily="2" charset="-122"/>
              </a:rPr>
              <a:t>节省资金</a:t>
            </a:r>
          </a:p>
          <a:p>
            <a:pPr lvl="1">
              <a:lnSpc>
                <a:spcPct val="90000"/>
              </a:lnSpc>
            </a:pPr>
            <a:r>
              <a:rPr lang="zh-CN" altLang="en-US" sz="2200" dirty="0" smtClean="0">
                <a:ea typeface="宋体" panose="02010600030101010101" pitchFamily="2" charset="-122"/>
              </a:rPr>
              <a:t>增加可靠性</a:t>
            </a:r>
          </a:p>
          <a:p>
            <a:pPr>
              <a:lnSpc>
                <a:spcPct val="90000"/>
              </a:lnSpc>
            </a:pPr>
            <a:endParaRPr lang="en-US" altLang="zh-CN" sz="2200" dirty="0" smtClean="0">
              <a:ea typeface="宋体" panose="02010600030101010101" pitchFamily="2" charset="-122"/>
            </a:endParaRPr>
          </a:p>
        </p:txBody>
      </p:sp>
      <p:pic>
        <p:nvPicPr>
          <p:cNvPr id="17412" name="Picture 9" descr="ARM11%20MPCore_bb_front"/>
          <p:cNvPicPr>
            <a:picLocks noChangeAspect="1" noChangeArrowheads="1"/>
          </p:cNvPicPr>
          <p:nvPr/>
        </p:nvPicPr>
        <p:blipFill rotWithShape="1">
          <a:blip r:embed="rId3">
            <a:extLst>
              <a:ext uri="{28A0092B-C50C-407E-A947-70E740481C1C}">
                <a14:useLocalDpi xmlns:a14="http://schemas.microsoft.com/office/drawing/2010/main" val="0"/>
              </a:ext>
            </a:extLst>
          </a:blip>
          <a:srcRect l="4833" b="7836"/>
          <a:stretch/>
        </p:blipFill>
        <p:spPr bwMode="auto">
          <a:xfrm>
            <a:off x="6033331" y="915464"/>
            <a:ext cx="2825151" cy="263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5" descr="http://images.enet.com.cn/2007/0730/86/7659210.jpg"/>
          <p:cNvPicPr>
            <a:picLocks noChangeAspect="1" noChangeArrowheads="1"/>
          </p:cNvPicPr>
          <p:nvPr/>
        </p:nvPicPr>
        <p:blipFill rotWithShape="1">
          <a:blip r:embed="rId4">
            <a:extLst>
              <a:ext uri="{28A0092B-C50C-407E-A947-70E740481C1C}">
                <a14:useLocalDpi xmlns:a14="http://schemas.microsoft.com/office/drawing/2010/main" val="0"/>
              </a:ext>
            </a:extLst>
          </a:blip>
          <a:srcRect l="3874" t="3999" r="5493" b="3962"/>
          <a:stretch/>
        </p:blipFill>
        <p:spPr bwMode="auto">
          <a:xfrm>
            <a:off x="5727940" y="3619500"/>
            <a:ext cx="3416060" cy="2605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多核处理器系统</a:t>
            </a:r>
          </a:p>
        </p:txBody>
      </p:sp>
      <p:sp>
        <p:nvSpPr>
          <p:cNvPr id="16387" name="Rectangle 3"/>
          <p:cNvSpPr>
            <a:spLocks noGrp="1" noChangeArrowheads="1"/>
          </p:cNvSpPr>
          <p:nvPr>
            <p:ph type="body" idx="1"/>
          </p:nvPr>
        </p:nvSpPr>
        <p:spPr>
          <a:xfrm>
            <a:off x="962204" y="1147601"/>
            <a:ext cx="7351712" cy="4483100"/>
          </a:xfrm>
        </p:spPr>
        <p:txBody>
          <a:bodyPr/>
          <a:lstStyle/>
          <a:p>
            <a:r>
              <a:rPr lang="zh-CN" altLang="en-US" dirty="0" smtClean="0">
                <a:ea typeface="宋体" panose="02010600030101010101" pitchFamily="2" charset="-122"/>
              </a:rPr>
              <a:t>为了提高单核处理系统的计算能力，就有了多核处理器系统</a:t>
            </a:r>
            <a:endParaRPr lang="en-US" altLang="zh-CN" dirty="0" smtClean="0">
              <a:ea typeface="宋体" panose="02010600030101010101" pitchFamily="2" charset="-122"/>
            </a:endParaRPr>
          </a:p>
          <a:p>
            <a:r>
              <a:rPr lang="zh-CN" altLang="en-US" dirty="0" smtClean="0">
                <a:ea typeface="宋体" panose="02010600030101010101" pitchFamily="2" charset="-122"/>
              </a:rPr>
              <a:t>多核处理器系统</a:t>
            </a:r>
            <a:endParaRPr lang="en-US" altLang="zh-CN" dirty="0" smtClean="0">
              <a:ea typeface="宋体" panose="02010600030101010101" pitchFamily="2" charset="-122"/>
            </a:endParaRPr>
          </a:p>
          <a:p>
            <a:pPr lvl="1"/>
            <a:r>
              <a:rPr lang="zh-CN" altLang="en-US" dirty="0" smtClean="0">
                <a:ea typeface="宋体" panose="02010600030101010101" pitchFamily="2" charset="-122"/>
              </a:rPr>
              <a:t>一个</a:t>
            </a:r>
            <a:r>
              <a:rPr lang="en-US" altLang="zh-CN" dirty="0" smtClean="0">
                <a:ea typeface="宋体" panose="02010600030101010101" pitchFamily="2" charset="-122"/>
              </a:rPr>
              <a:t>CPU</a:t>
            </a:r>
          </a:p>
          <a:p>
            <a:pPr lvl="1"/>
            <a:r>
              <a:rPr lang="zh-CN" altLang="en-US" dirty="0" smtClean="0">
                <a:ea typeface="宋体" panose="02010600030101010101" pitchFamily="2" charset="-122"/>
              </a:rPr>
              <a:t>一个</a:t>
            </a:r>
            <a:r>
              <a:rPr lang="en-US" altLang="zh-CN" dirty="0" smtClean="0">
                <a:ea typeface="宋体" panose="02010600030101010101" pitchFamily="2" charset="-122"/>
              </a:rPr>
              <a:t>CPU</a:t>
            </a:r>
            <a:r>
              <a:rPr lang="zh-CN" altLang="en-US" dirty="0" smtClean="0">
                <a:ea typeface="宋体" panose="02010600030101010101" pitchFamily="2" charset="-122"/>
              </a:rPr>
              <a:t>多个核，一个核即一个处理器</a:t>
            </a:r>
            <a:endParaRPr lang="en-US" altLang="zh-CN" dirty="0" smtClean="0">
              <a:ea typeface="宋体" panose="02010600030101010101" pitchFamily="2" charset="-122"/>
            </a:endParaRPr>
          </a:p>
          <a:p>
            <a:pPr lvl="2"/>
            <a:r>
              <a:rPr lang="en-US" altLang="zh-CN" dirty="0" smtClean="0">
                <a:ea typeface="宋体" panose="02010600030101010101" pitchFamily="2" charset="-122"/>
              </a:rPr>
              <a:t>2</a:t>
            </a:r>
            <a:r>
              <a:rPr lang="zh-CN" altLang="en-US" dirty="0" smtClean="0">
                <a:ea typeface="宋体" panose="02010600030101010101" pitchFamily="2" charset="-122"/>
              </a:rPr>
              <a:t>核</a:t>
            </a:r>
            <a:endParaRPr lang="en-US" altLang="zh-CN" dirty="0" smtClean="0">
              <a:ea typeface="宋体" panose="02010600030101010101" pitchFamily="2" charset="-122"/>
            </a:endParaRPr>
          </a:p>
          <a:p>
            <a:pPr lvl="2"/>
            <a:r>
              <a:rPr lang="en-US" altLang="zh-CN" dirty="0" smtClean="0">
                <a:ea typeface="宋体" panose="02010600030101010101" pitchFamily="2" charset="-122"/>
              </a:rPr>
              <a:t>4</a:t>
            </a:r>
            <a:r>
              <a:rPr lang="zh-CN" altLang="en-US" dirty="0" smtClean="0">
                <a:ea typeface="宋体" panose="02010600030101010101" pitchFamily="2" charset="-122"/>
              </a:rPr>
              <a:t>核</a:t>
            </a:r>
            <a:endParaRPr lang="en-US" altLang="zh-CN" dirty="0" smtClean="0">
              <a:ea typeface="宋体" panose="02010600030101010101" pitchFamily="2" charset="-122"/>
            </a:endParaRPr>
          </a:p>
          <a:p>
            <a:pPr lvl="2"/>
            <a:r>
              <a:rPr lang="en-US" altLang="zh-CN" dirty="0" smtClean="0">
                <a:ea typeface="宋体" panose="02010600030101010101" pitchFamily="2" charset="-122"/>
              </a:rPr>
              <a:t>8</a:t>
            </a:r>
            <a:r>
              <a:rPr lang="zh-CN" altLang="en-US" dirty="0" smtClean="0">
                <a:ea typeface="宋体" panose="02010600030101010101" pitchFamily="2" charset="-122"/>
              </a:rPr>
              <a:t>核</a:t>
            </a:r>
            <a:endParaRPr lang="en-US" altLang="zh-CN" dirty="0" smtClean="0">
              <a:ea typeface="宋体" panose="02010600030101010101" pitchFamily="2" charset="-122"/>
            </a:endParaRPr>
          </a:p>
          <a:p>
            <a:pPr lvl="1"/>
            <a:r>
              <a:rPr lang="zh-CN" altLang="en-US" dirty="0" smtClean="0">
                <a:ea typeface="宋体" panose="02010600030101010101" pitchFamily="2" charset="-122"/>
              </a:rPr>
              <a:t>每个核相当于一个处理器</a:t>
            </a:r>
          </a:p>
        </p:txBody>
      </p:sp>
      <p:pic>
        <p:nvPicPr>
          <p:cNvPr id="16388" name="Picture 5" descr="pentiumee_processor_fron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9875" y="4962525"/>
            <a:ext cx="1833563"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7" descr="Intel-Core-2-Extreme-processor-QX9775">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6225" y="5019675"/>
            <a:ext cx="18224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8" descr="E5-2600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43044" y="5210355"/>
            <a:ext cx="1288119" cy="143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a:latin typeface="Arial" charset="0"/>
                <a:ea typeface="华文新魏" charset="0"/>
              </a:rPr>
              <a:t>Intel Xeon E7</a:t>
            </a:r>
            <a:endParaRPr lang="zh-CN" altLang="en-US">
              <a:latin typeface="Arial" charset="0"/>
              <a:ea typeface="华文新魏" charset="0"/>
            </a:endParaRPr>
          </a:p>
        </p:txBody>
      </p:sp>
      <p:sp>
        <p:nvSpPr>
          <p:cNvPr id="24579" name="内容占位符 2"/>
          <p:cNvSpPr>
            <a:spLocks noGrp="1"/>
          </p:cNvSpPr>
          <p:nvPr>
            <p:ph idx="1"/>
          </p:nvPr>
        </p:nvSpPr>
        <p:spPr bwMode="auto">
          <a:xfrm>
            <a:off x="430177" y="1519140"/>
            <a:ext cx="4259263"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2400" dirty="0">
                <a:latin typeface="Arial" charset="0"/>
                <a:ea typeface="宋体" charset="0"/>
              </a:rPr>
              <a:t>E7 8890 V4</a:t>
            </a:r>
          </a:p>
          <a:p>
            <a:r>
              <a:rPr lang="en-US" altLang="zh-CN" sz="2400" dirty="0">
                <a:latin typeface="Arial" charset="0"/>
                <a:ea typeface="宋体" charset="0"/>
              </a:rPr>
              <a:t>24</a:t>
            </a:r>
            <a:r>
              <a:rPr lang="zh-CN" altLang="en-US" sz="2400" dirty="0">
                <a:latin typeface="Arial" charset="0"/>
                <a:ea typeface="宋体" charset="0"/>
              </a:rPr>
              <a:t>内核</a:t>
            </a:r>
            <a:endParaRPr lang="en-US" altLang="zh-CN" sz="2400" dirty="0">
              <a:latin typeface="Arial" charset="0"/>
              <a:ea typeface="宋体" charset="0"/>
            </a:endParaRPr>
          </a:p>
          <a:p>
            <a:r>
              <a:rPr lang="zh-CN" altLang="en-US" sz="2400" dirty="0">
                <a:latin typeface="Arial" charset="0"/>
                <a:ea typeface="宋体" charset="0"/>
              </a:rPr>
              <a:t>最高频率</a:t>
            </a:r>
            <a:r>
              <a:rPr lang="en-US" altLang="zh-CN" sz="2400" dirty="0">
                <a:latin typeface="Arial" charset="0"/>
                <a:ea typeface="宋体" charset="0"/>
              </a:rPr>
              <a:t>3.34GHZ</a:t>
            </a:r>
          </a:p>
          <a:p>
            <a:r>
              <a:rPr lang="en-US" altLang="zh-CN" sz="2400" dirty="0">
                <a:latin typeface="Arial" charset="0"/>
                <a:ea typeface="宋体" charset="0"/>
              </a:rPr>
              <a:t>60MB Cache</a:t>
            </a:r>
          </a:p>
          <a:p>
            <a:endParaRPr lang="zh-CN" altLang="en-US" sz="2400" dirty="0">
              <a:latin typeface="Arial" charset="0"/>
              <a:ea typeface="宋体" charset="0"/>
            </a:endParaRPr>
          </a:p>
        </p:txBody>
      </p:sp>
      <p:pic>
        <p:nvPicPr>
          <p:cNvPr id="2458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2420938"/>
            <a:ext cx="4275138" cy="316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3818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多核</a:t>
            </a:r>
            <a:r>
              <a:rPr lang="en-US" altLang="zh-CN" dirty="0" smtClean="0">
                <a:effectLst>
                  <a:outerShdw blurRad="38100" dist="38100" dir="2700000" algn="tl">
                    <a:srgbClr val="C0C0C0"/>
                  </a:outerShdw>
                </a:effectLst>
                <a:ea typeface="宋体" panose="02010600030101010101" pitchFamily="2" charset="-122"/>
              </a:rPr>
              <a:t>/</a:t>
            </a:r>
            <a:r>
              <a:rPr lang="zh-CN" altLang="en-US" dirty="0" smtClean="0">
                <a:effectLst>
                  <a:outerShdw blurRad="38100" dist="38100" dir="2700000" algn="tl">
                    <a:srgbClr val="C0C0C0"/>
                  </a:outerShdw>
                </a:effectLst>
                <a:ea typeface="宋体" panose="02010600030101010101" pitchFamily="2" charset="-122"/>
              </a:rPr>
              <a:t>多处理器系统分类</a:t>
            </a:r>
          </a:p>
        </p:txBody>
      </p:sp>
      <p:sp>
        <p:nvSpPr>
          <p:cNvPr id="19459" name="Rectangle 3"/>
          <p:cNvSpPr>
            <a:spLocks noGrp="1" noChangeArrowheads="1"/>
          </p:cNvSpPr>
          <p:nvPr>
            <p:ph type="body" idx="1"/>
          </p:nvPr>
        </p:nvSpPr>
        <p:spPr>
          <a:xfrm>
            <a:off x="1102573" y="936365"/>
            <a:ext cx="7351712" cy="5300663"/>
          </a:xfrm>
        </p:spPr>
        <p:txBody>
          <a:bodyPr/>
          <a:lstStyle/>
          <a:p>
            <a:pPr>
              <a:lnSpc>
                <a:spcPct val="90000"/>
              </a:lnSpc>
              <a:spcBef>
                <a:spcPts val="156"/>
              </a:spcBef>
            </a:pPr>
            <a:r>
              <a:rPr lang="zh-CN" altLang="en-US" sz="1800" dirty="0" smtClean="0">
                <a:ea typeface="宋体" panose="02010600030101010101" pitchFamily="2" charset="-122"/>
              </a:rPr>
              <a:t>对称多处理</a:t>
            </a:r>
            <a:r>
              <a:rPr lang="en-US" altLang="zh-CN" sz="1800" dirty="0" smtClean="0">
                <a:ea typeface="宋体" panose="02010600030101010101" pitchFamily="2" charset="-122"/>
              </a:rPr>
              <a:t>(Symmetric Multiprocessing, SMP)</a:t>
            </a:r>
          </a:p>
          <a:p>
            <a:pPr lvl="1">
              <a:lnSpc>
                <a:spcPct val="90000"/>
              </a:lnSpc>
              <a:spcBef>
                <a:spcPts val="156"/>
              </a:spcBef>
            </a:pPr>
            <a:r>
              <a:rPr lang="zh-CN" altLang="en-US" sz="1800" dirty="0" smtClean="0">
                <a:ea typeface="宋体" panose="02010600030101010101" pitchFamily="2" charset="-122"/>
              </a:rPr>
              <a:t>每个处理器运行操作系统的相同副本</a:t>
            </a:r>
          </a:p>
          <a:p>
            <a:pPr lvl="1">
              <a:lnSpc>
                <a:spcPct val="90000"/>
              </a:lnSpc>
              <a:spcBef>
                <a:spcPts val="156"/>
              </a:spcBef>
            </a:pPr>
            <a:r>
              <a:rPr lang="zh-CN" altLang="en-US" sz="1800" dirty="0" smtClean="0">
                <a:ea typeface="宋体" panose="02010600030101010101" pitchFamily="2" charset="-122"/>
              </a:rPr>
              <a:t>许多进程可以立即运行不会降低性能</a:t>
            </a:r>
          </a:p>
          <a:p>
            <a:pPr lvl="1">
              <a:lnSpc>
                <a:spcPct val="90000"/>
              </a:lnSpc>
              <a:spcBef>
                <a:spcPts val="156"/>
              </a:spcBef>
            </a:pPr>
            <a:r>
              <a:rPr lang="zh-CN" altLang="en-US" sz="1800" dirty="0" smtClean="0">
                <a:ea typeface="宋体" panose="02010600030101010101" pitchFamily="2" charset="-122"/>
              </a:rPr>
              <a:t>多数现代操作系统支持</a:t>
            </a:r>
            <a:r>
              <a:rPr lang="en-US" altLang="zh-CN" sz="1800" dirty="0" smtClean="0">
                <a:ea typeface="宋体" panose="02010600030101010101" pitchFamily="2" charset="-122"/>
              </a:rPr>
              <a:t>SMP</a:t>
            </a:r>
          </a:p>
          <a:p>
            <a:pPr lvl="1">
              <a:lnSpc>
                <a:spcPct val="90000"/>
              </a:lnSpc>
              <a:spcBef>
                <a:spcPts val="156"/>
              </a:spcBef>
            </a:pPr>
            <a:endParaRPr lang="en-US" altLang="zh-CN" sz="1800" dirty="0" smtClean="0">
              <a:ea typeface="宋体" panose="02010600030101010101" pitchFamily="2" charset="-122"/>
            </a:endParaRPr>
          </a:p>
          <a:p>
            <a:pPr>
              <a:lnSpc>
                <a:spcPct val="90000"/>
              </a:lnSpc>
              <a:spcBef>
                <a:spcPts val="156"/>
              </a:spcBef>
            </a:pPr>
            <a:endParaRPr lang="en-US" altLang="zh-CN" sz="1800" dirty="0" smtClean="0">
              <a:ea typeface="宋体" panose="02010600030101010101" pitchFamily="2" charset="-122"/>
            </a:endParaRPr>
          </a:p>
          <a:p>
            <a:pPr>
              <a:lnSpc>
                <a:spcPct val="90000"/>
              </a:lnSpc>
              <a:spcBef>
                <a:spcPts val="156"/>
              </a:spcBef>
            </a:pPr>
            <a:endParaRPr lang="en-US" altLang="zh-CN" sz="1800" dirty="0" smtClean="0">
              <a:ea typeface="宋体" panose="02010600030101010101" pitchFamily="2" charset="-122"/>
            </a:endParaRPr>
          </a:p>
          <a:p>
            <a:pPr>
              <a:lnSpc>
                <a:spcPct val="90000"/>
              </a:lnSpc>
              <a:spcBef>
                <a:spcPts val="156"/>
              </a:spcBef>
            </a:pPr>
            <a:endParaRPr lang="en-US" altLang="zh-CN" sz="1800" dirty="0" smtClean="0">
              <a:ea typeface="宋体" panose="02010600030101010101" pitchFamily="2" charset="-122"/>
            </a:endParaRPr>
          </a:p>
          <a:p>
            <a:pPr>
              <a:lnSpc>
                <a:spcPct val="90000"/>
              </a:lnSpc>
              <a:spcBef>
                <a:spcPts val="156"/>
              </a:spcBef>
            </a:pPr>
            <a:endParaRPr lang="en-US" altLang="zh-CN" sz="1800" dirty="0" smtClean="0">
              <a:ea typeface="宋体" panose="02010600030101010101" pitchFamily="2" charset="-122"/>
            </a:endParaRPr>
          </a:p>
          <a:p>
            <a:pPr>
              <a:lnSpc>
                <a:spcPct val="90000"/>
              </a:lnSpc>
              <a:spcBef>
                <a:spcPts val="156"/>
              </a:spcBef>
            </a:pPr>
            <a:endParaRPr lang="en-US" altLang="zh-CN" sz="1800" dirty="0" smtClean="0">
              <a:ea typeface="宋体" panose="02010600030101010101" pitchFamily="2" charset="-122"/>
            </a:endParaRPr>
          </a:p>
          <a:p>
            <a:pPr>
              <a:lnSpc>
                <a:spcPct val="90000"/>
              </a:lnSpc>
              <a:spcBef>
                <a:spcPts val="156"/>
              </a:spcBef>
            </a:pPr>
            <a:endParaRPr lang="en-US" altLang="zh-CN" sz="1800" dirty="0">
              <a:ea typeface="宋体" panose="02010600030101010101" pitchFamily="2" charset="-122"/>
            </a:endParaRPr>
          </a:p>
          <a:p>
            <a:pPr>
              <a:lnSpc>
                <a:spcPct val="90000"/>
              </a:lnSpc>
              <a:spcBef>
                <a:spcPts val="156"/>
              </a:spcBef>
            </a:pPr>
            <a:endParaRPr lang="en-US" altLang="zh-CN" sz="1800" dirty="0" smtClean="0">
              <a:ea typeface="宋体" panose="02010600030101010101" pitchFamily="2" charset="-122"/>
            </a:endParaRPr>
          </a:p>
          <a:p>
            <a:pPr>
              <a:lnSpc>
                <a:spcPct val="90000"/>
              </a:lnSpc>
              <a:spcBef>
                <a:spcPts val="156"/>
              </a:spcBef>
            </a:pPr>
            <a:endParaRPr lang="en-US" altLang="zh-CN" sz="1800" dirty="0" smtClean="0">
              <a:ea typeface="宋体" panose="02010600030101010101" pitchFamily="2" charset="-122"/>
            </a:endParaRPr>
          </a:p>
          <a:p>
            <a:pPr>
              <a:lnSpc>
                <a:spcPct val="90000"/>
              </a:lnSpc>
              <a:spcBef>
                <a:spcPts val="156"/>
              </a:spcBef>
            </a:pPr>
            <a:r>
              <a:rPr lang="zh-CN" altLang="en-US" sz="1800" dirty="0" smtClean="0">
                <a:ea typeface="宋体" panose="02010600030101010101" pitchFamily="2" charset="-122"/>
              </a:rPr>
              <a:t>非对称多处理</a:t>
            </a:r>
            <a:r>
              <a:rPr lang="en-US" altLang="zh-CN" sz="1800" dirty="0" smtClean="0">
                <a:ea typeface="宋体" panose="02010600030101010101" pitchFamily="2" charset="-122"/>
              </a:rPr>
              <a:t>(Asymmetric Multiprocessing</a:t>
            </a:r>
            <a:r>
              <a:rPr lang="zh-CN" altLang="en-US" sz="1800" dirty="0" smtClean="0">
                <a:ea typeface="宋体" panose="02010600030101010101" pitchFamily="2" charset="-122"/>
              </a:rPr>
              <a:t>，</a:t>
            </a:r>
            <a:r>
              <a:rPr lang="en-US" altLang="zh-CN" sz="1800" dirty="0" smtClean="0">
                <a:ea typeface="宋体" panose="02010600030101010101" pitchFamily="2" charset="-122"/>
              </a:rPr>
              <a:t>ASMP)</a:t>
            </a:r>
          </a:p>
          <a:p>
            <a:pPr lvl="1">
              <a:lnSpc>
                <a:spcPct val="90000"/>
              </a:lnSpc>
              <a:spcBef>
                <a:spcPts val="156"/>
              </a:spcBef>
            </a:pPr>
            <a:r>
              <a:rPr lang="zh-CN" altLang="en-US" sz="1800" dirty="0" smtClean="0">
                <a:ea typeface="宋体" panose="02010600030101010101" pitchFamily="2" charset="-122"/>
              </a:rPr>
              <a:t>每个处理器赋予一个特定任务；主处理器为从处理器调度和分配作业</a:t>
            </a:r>
          </a:p>
          <a:p>
            <a:pPr lvl="1">
              <a:lnSpc>
                <a:spcPct val="90000"/>
              </a:lnSpc>
              <a:spcBef>
                <a:spcPts val="156"/>
              </a:spcBef>
            </a:pPr>
            <a:r>
              <a:rPr lang="zh-CN" altLang="en-US" sz="1800" dirty="0" smtClean="0">
                <a:ea typeface="宋体" panose="02010600030101010101" pitchFamily="2" charset="-122"/>
              </a:rPr>
              <a:t>一般服务于特定场景，如游戏、通讯等</a:t>
            </a:r>
            <a:endParaRPr lang="en-US" altLang="zh-CN" sz="1800" dirty="0" smtClean="0">
              <a:ea typeface="宋体" panose="02010600030101010101" pitchFamily="2" charset="-122"/>
            </a:endParaRPr>
          </a:p>
          <a:p>
            <a:pPr lvl="1">
              <a:lnSpc>
                <a:spcPct val="90000"/>
              </a:lnSpc>
              <a:spcBef>
                <a:spcPts val="156"/>
              </a:spcBef>
            </a:pPr>
            <a:r>
              <a:rPr lang="zh-CN" altLang="en-US" sz="1800" dirty="0" smtClean="0">
                <a:ea typeface="宋体" panose="02010600030101010101" pitchFamily="2" charset="-122"/>
              </a:rPr>
              <a:t>不适合</a:t>
            </a:r>
            <a:r>
              <a:rPr lang="en-US" altLang="zh-CN" sz="1800" dirty="0" smtClean="0">
                <a:ea typeface="宋体" panose="02010600030101010101" pitchFamily="2" charset="-122"/>
              </a:rPr>
              <a:t>PC</a:t>
            </a:r>
            <a:r>
              <a:rPr lang="zh-CN" altLang="en-US" sz="1800" dirty="0" smtClean="0">
                <a:ea typeface="宋体" panose="02010600030101010101" pitchFamily="2" charset="-122"/>
              </a:rPr>
              <a:t>、服务器、主机</a:t>
            </a:r>
            <a:endParaRPr lang="en-US" altLang="zh-CN" sz="1800" dirty="0" smtClean="0">
              <a:ea typeface="宋体" panose="02010600030101010101" pitchFamily="2" charset="-122"/>
            </a:endParaRPr>
          </a:p>
          <a:p>
            <a:pPr lvl="1">
              <a:lnSpc>
                <a:spcPct val="90000"/>
              </a:lnSpc>
              <a:spcBef>
                <a:spcPts val="156"/>
              </a:spcBef>
            </a:pPr>
            <a:r>
              <a:rPr lang="zh-CN" altLang="en-US" sz="1800" dirty="0" smtClean="0">
                <a:ea typeface="宋体" panose="02010600030101010101" pitchFamily="2" charset="-122"/>
              </a:rPr>
              <a:t>适合手机等要求功耗的设备，有图像处理和网络处理的专用核</a:t>
            </a:r>
            <a:endParaRPr lang="en-US" altLang="zh-CN" sz="1800" dirty="0" smtClean="0">
              <a:ea typeface="宋体" panose="02010600030101010101" pitchFamily="2" charset="-122"/>
            </a:endParaRPr>
          </a:p>
        </p:txBody>
      </p:sp>
      <p:pic>
        <p:nvPicPr>
          <p:cNvPr id="19460" name="Picture 7"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403" y="2295136"/>
            <a:ext cx="4044950"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descr="https://timgsa.baidu.com/timg?image&amp;quality=80&amp;size=b9999_10000&amp;sec=1567490536995&amp;di=53d389bc5eb2b7982bf7a2c59ccc1390&amp;imgtype=0&amp;src=http%3A%2F%2Fimages.ofweek.com%2FUpload%2FNews%2F2018-12%2F21%2FSunny%2F1545384195600045359.png"/>
          <p:cNvPicPr>
            <a:picLocks noChangeAspect="1" noChangeArrowheads="1"/>
          </p:cNvPicPr>
          <p:nvPr/>
        </p:nvPicPr>
        <p:blipFill>
          <a:blip r:embed="rId4" cstate="print">
            <a:extLst>
              <a:ext uri="{28A0092B-C50C-407E-A947-70E740481C1C}">
                <a14:useLocalDpi xmlns:a14="http://schemas.microsoft.com/office/drawing/2010/main" val="0"/>
              </a:ext>
            </a:extLst>
          </a:blip>
          <a:srcRect r="38130"/>
          <a:stretch>
            <a:fillRect/>
          </a:stretch>
        </p:blipFill>
        <p:spPr bwMode="auto">
          <a:xfrm>
            <a:off x="188913" y="5094288"/>
            <a:ext cx="1312862"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panose="02010600030101010101" pitchFamily="2" charset="-122"/>
              </a:rPr>
              <a:t>集群系统</a:t>
            </a:r>
          </a:p>
        </p:txBody>
      </p:sp>
      <p:sp>
        <p:nvSpPr>
          <p:cNvPr id="20483" name="Rectangle 3"/>
          <p:cNvSpPr>
            <a:spLocks noGrp="1" noChangeArrowheads="1"/>
          </p:cNvSpPr>
          <p:nvPr>
            <p:ph type="body" idx="1"/>
          </p:nvPr>
        </p:nvSpPr>
        <p:spPr>
          <a:xfrm>
            <a:off x="827087" y="1282700"/>
            <a:ext cx="7730317" cy="4483100"/>
          </a:xfrm>
        </p:spPr>
        <p:txBody>
          <a:bodyPr/>
          <a:lstStyle/>
          <a:p>
            <a:r>
              <a:rPr lang="zh-CN" altLang="en-US" dirty="0" smtClean="0">
                <a:ea typeface="宋体" panose="02010600030101010101" pitchFamily="2" charset="-122"/>
              </a:rPr>
              <a:t>多处理器系统不可能集成大量的处理器，因此单个计算机不能满足超级计算的需求</a:t>
            </a:r>
            <a:endParaRPr lang="en-US" altLang="zh-CN" dirty="0" smtClean="0">
              <a:ea typeface="宋体" panose="02010600030101010101" pitchFamily="2" charset="-122"/>
            </a:endParaRPr>
          </a:p>
          <a:p>
            <a:r>
              <a:rPr lang="zh-CN" altLang="en-US" dirty="0" smtClean="0">
                <a:ea typeface="宋体" panose="02010600030101010101" pitchFamily="2" charset="-122"/>
              </a:rPr>
              <a:t>集群系统（</a:t>
            </a:r>
            <a:r>
              <a:rPr lang="en-US" altLang="zh-CN" dirty="0" smtClean="0">
                <a:ea typeface="宋体" panose="02010600030101010101" pitchFamily="2" charset="-122"/>
              </a:rPr>
              <a:t>clustered system</a:t>
            </a:r>
            <a:r>
              <a:rPr lang="zh-CN" altLang="en-US" dirty="0" smtClean="0">
                <a:ea typeface="宋体" panose="02010600030101010101" pitchFamily="2" charset="-122"/>
              </a:rPr>
              <a:t>）通过专用网络连接一群计算机，把这些计算机利用集群技术虚拟化为一台有超强计算能力的计算机给用户使用</a:t>
            </a:r>
            <a:endParaRPr lang="en-US" altLang="zh-CN" dirty="0" smtClean="0">
              <a:ea typeface="宋体" panose="02010600030101010101" pitchFamily="2" charset="-122"/>
            </a:endParaRPr>
          </a:p>
          <a:p>
            <a:r>
              <a:rPr lang="zh-CN" altLang="en-US" dirty="0" smtClean="0">
                <a:ea typeface="宋体" panose="02010600030101010101" pitchFamily="2" charset="-122"/>
              </a:rPr>
              <a:t>由两个或多个独立的系统耦合起来，共享数据，松耦合，每个节点可为单处理器系统或多处理器系统</a:t>
            </a:r>
            <a:endParaRPr lang="en-US" altLang="zh-CN" dirty="0" smtClean="0">
              <a:ea typeface="宋体" panose="02010600030101010101" pitchFamily="2" charset="-122"/>
            </a:endParaRPr>
          </a:p>
          <a:p>
            <a:r>
              <a:rPr lang="zh-CN" altLang="en-US" dirty="0" smtClean="0">
                <a:ea typeface="宋体" panose="02010600030101010101" pitchFamily="2" charset="-122"/>
              </a:rPr>
              <a:t>特点：高性能、低成本、高可扩展性、高可靠性</a:t>
            </a:r>
          </a:p>
          <a:p>
            <a:r>
              <a:rPr lang="zh-CN" altLang="en-US" dirty="0" smtClean="0">
                <a:ea typeface="宋体" panose="02010600030101010101" pitchFamily="2" charset="-122"/>
              </a:rPr>
              <a:t>非对称集群</a:t>
            </a:r>
            <a:r>
              <a:rPr lang="en-US" altLang="zh-CN" dirty="0" smtClean="0">
                <a:ea typeface="宋体" panose="02010600030101010101" pitchFamily="2" charset="-122"/>
              </a:rPr>
              <a:t>(Asymmetric Clustering)</a:t>
            </a:r>
            <a:r>
              <a:rPr lang="zh-CN" altLang="en-US" dirty="0" smtClean="0">
                <a:ea typeface="宋体" panose="02010600030101010101" pitchFamily="2" charset="-122"/>
              </a:rPr>
              <a:t>：一台机器运行应用程序，而其他机器处于热备份模式</a:t>
            </a:r>
          </a:p>
          <a:p>
            <a:r>
              <a:rPr lang="zh-CN" altLang="en-US" dirty="0" smtClean="0">
                <a:ea typeface="宋体" panose="02010600030101010101" pitchFamily="2" charset="-122"/>
              </a:rPr>
              <a:t>对称集群</a:t>
            </a:r>
            <a:r>
              <a:rPr lang="en-US" altLang="zh-CN" dirty="0" smtClean="0">
                <a:ea typeface="宋体" panose="02010600030101010101" pitchFamily="2" charset="-122"/>
              </a:rPr>
              <a:t>(Symmetric Clustering)</a:t>
            </a:r>
            <a:r>
              <a:rPr lang="zh-CN" altLang="en-US" dirty="0" smtClean="0">
                <a:ea typeface="宋体" panose="02010600030101010101" pitchFamily="2" charset="-122"/>
              </a:rPr>
              <a:t>：多个主机都运行应用程序</a:t>
            </a: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effectLst>
                  <a:outerShdw blurRad="38100" dist="38100" dir="2700000" algn="tl">
                    <a:srgbClr val="C0C0C0"/>
                  </a:outerShdw>
                </a:effectLst>
                <a:ea typeface="宋体" panose="02010600030101010101" pitchFamily="2" charset="-122"/>
              </a:rPr>
              <a:t>集群系统</a:t>
            </a:r>
          </a:p>
        </p:txBody>
      </p:sp>
      <p:pic>
        <p:nvPicPr>
          <p:cNvPr id="21507" name="内容占位符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27013" y="1147763"/>
            <a:ext cx="5867400" cy="4025900"/>
          </a:xfrm>
        </p:spPr>
      </p:pic>
      <p:pic>
        <p:nvPicPr>
          <p:cNvPr id="21508"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80125" y="4306888"/>
            <a:ext cx="3063875" cy="173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0" dirty="0" smtClean="0"/>
              <a:t>神威 太湖之光</a:t>
            </a:r>
            <a:endParaRPr lang="zh-CN" altLang="en-US" b="0" dirty="0"/>
          </a:p>
        </p:txBody>
      </p:sp>
      <p:sp>
        <p:nvSpPr>
          <p:cNvPr id="22531" name="内容占位符 2"/>
          <p:cNvSpPr>
            <a:spLocks noGrp="1"/>
          </p:cNvSpPr>
          <p:nvPr>
            <p:ph idx="1"/>
          </p:nvPr>
        </p:nvSpPr>
        <p:spPr/>
        <p:txBody>
          <a:bodyPr/>
          <a:lstStyle/>
          <a:p>
            <a:r>
              <a:rPr lang="en-US" altLang="zh-CN" b="1" dirty="0" smtClean="0">
                <a:ea typeface="宋体" panose="02010600030101010101" pitchFamily="2" charset="-122"/>
              </a:rPr>
              <a:t>2019</a:t>
            </a:r>
            <a:r>
              <a:rPr lang="zh-CN" altLang="en-US" b="1" dirty="0" smtClean="0">
                <a:ea typeface="宋体" panose="02010600030101010101" pitchFamily="2" charset="-122"/>
              </a:rPr>
              <a:t>全球超级计算机前十</a:t>
            </a:r>
          </a:p>
          <a:p>
            <a:r>
              <a:rPr lang="en-US" altLang="zh-CN" b="1" dirty="0" smtClean="0">
                <a:ea typeface="宋体" panose="02010600030101010101" pitchFamily="2" charset="-122"/>
              </a:rPr>
              <a:t>No.3 </a:t>
            </a:r>
            <a:r>
              <a:rPr lang="zh-CN" altLang="en-US" b="1" dirty="0" smtClean="0">
                <a:ea typeface="宋体" panose="02010600030101010101" pitchFamily="2" charset="-122"/>
              </a:rPr>
              <a:t>神威 太湖之光（</a:t>
            </a:r>
            <a:r>
              <a:rPr lang="en-US" altLang="zh-CN" b="1" dirty="0" smtClean="0">
                <a:ea typeface="宋体" panose="02010600030101010101" pitchFamily="2" charset="-122"/>
              </a:rPr>
              <a:t>Sunway </a:t>
            </a:r>
            <a:r>
              <a:rPr lang="en-US" altLang="zh-CN" b="1" dirty="0" err="1" smtClean="0">
                <a:ea typeface="宋体" panose="02010600030101010101" pitchFamily="2" charset="-122"/>
              </a:rPr>
              <a:t>TaihuLight</a:t>
            </a:r>
            <a:r>
              <a:rPr lang="zh-CN" altLang="en-US" b="1" dirty="0" smtClean="0">
                <a:ea typeface="宋体" panose="02010600030101010101" pitchFamily="2" charset="-122"/>
              </a:rPr>
              <a:t>）中国</a:t>
            </a:r>
            <a:endParaRPr lang="zh-CN" altLang="en-US" dirty="0" smtClean="0">
              <a:ea typeface="宋体" panose="02010600030101010101" pitchFamily="2" charset="-122"/>
            </a:endParaRPr>
          </a:p>
          <a:p>
            <a:r>
              <a:rPr lang="zh-CN" altLang="en-US" dirty="0" smtClean="0">
                <a:ea typeface="宋体" panose="02010600030101010101" pitchFamily="2" charset="-122"/>
              </a:rPr>
              <a:t>处理器：</a:t>
            </a:r>
            <a:r>
              <a:rPr lang="en-US" altLang="zh-CN" dirty="0" smtClean="0">
                <a:ea typeface="宋体" panose="02010600030101010101" pitchFamily="2" charset="-122"/>
              </a:rPr>
              <a:t>10,649,600 </a:t>
            </a:r>
            <a:r>
              <a:rPr lang="zh-CN" altLang="en-US" dirty="0" smtClean="0">
                <a:ea typeface="宋体" panose="02010600030101010101" pitchFamily="2" charset="-122"/>
              </a:rPr>
              <a:t>个；峰值速度：</a:t>
            </a:r>
            <a:r>
              <a:rPr lang="en-US" altLang="zh-CN" dirty="0" smtClean="0">
                <a:ea typeface="宋体" panose="02010600030101010101" pitchFamily="2" charset="-122"/>
              </a:rPr>
              <a:t>125,436 </a:t>
            </a:r>
            <a:r>
              <a:rPr lang="en-US" altLang="zh-CN" dirty="0" err="1" smtClean="0">
                <a:ea typeface="宋体" panose="02010600030101010101" pitchFamily="2" charset="-122"/>
              </a:rPr>
              <a:t>TFlop</a:t>
            </a:r>
            <a:r>
              <a:rPr lang="en-US" altLang="zh-CN" dirty="0" smtClean="0">
                <a:ea typeface="宋体" panose="02010600030101010101" pitchFamily="2" charset="-122"/>
              </a:rPr>
              <a:t>/s</a:t>
            </a:r>
          </a:p>
          <a:p>
            <a:r>
              <a:rPr lang="en-US" altLang="zh-CN" dirty="0" smtClean="0">
                <a:ea typeface="宋体" panose="02010600030101010101" pitchFamily="2" charset="-122"/>
              </a:rPr>
              <a:t>2016</a:t>
            </a:r>
            <a:r>
              <a:rPr lang="zh-CN" altLang="en-US" dirty="0" smtClean="0">
                <a:ea typeface="宋体" panose="02010600030101010101" pitchFamily="2" charset="-122"/>
              </a:rPr>
              <a:t>年</a:t>
            </a:r>
            <a:r>
              <a:rPr lang="en-US" altLang="zh-CN" dirty="0" smtClean="0">
                <a:ea typeface="宋体" panose="02010600030101010101" pitchFamily="2" charset="-122"/>
              </a:rPr>
              <a:t>6</a:t>
            </a:r>
            <a:r>
              <a:rPr lang="zh-CN" altLang="en-US" dirty="0" smtClean="0">
                <a:ea typeface="宋体" panose="02010600030101010101" pitchFamily="2" charset="-122"/>
              </a:rPr>
              <a:t>月，计算能力世界第一，世界上首台运算速度超过十亿亿次的超级计算机，</a:t>
            </a:r>
            <a:r>
              <a:rPr lang="en-US" altLang="zh-CN" dirty="0" smtClean="0">
                <a:ea typeface="宋体" panose="02010600030101010101" pitchFamily="2" charset="-122"/>
              </a:rPr>
              <a:t>40960</a:t>
            </a:r>
            <a:r>
              <a:rPr lang="zh-CN" altLang="en-US" dirty="0" smtClean="0">
                <a:ea typeface="宋体" panose="02010600030101010101" pitchFamily="2" charset="-122"/>
              </a:rPr>
              <a:t>块处理器，</a:t>
            </a:r>
            <a:r>
              <a:rPr lang="en-US" altLang="zh-CN" dirty="0" smtClean="0">
                <a:ea typeface="宋体" panose="02010600030101010101" pitchFamily="2" charset="-122"/>
              </a:rPr>
              <a:t>4</a:t>
            </a:r>
            <a:r>
              <a:rPr lang="zh-CN" altLang="en-US" dirty="0" smtClean="0">
                <a:ea typeface="宋体" panose="02010600030101010101" pitchFamily="2" charset="-122"/>
              </a:rPr>
              <a:t>核申威</a:t>
            </a:r>
            <a:r>
              <a:rPr lang="en-US" altLang="zh-CN" dirty="0" smtClean="0">
                <a:ea typeface="宋体" panose="02010600030101010101" pitchFamily="2" charset="-122"/>
              </a:rPr>
              <a:t>26010</a:t>
            </a:r>
            <a:r>
              <a:rPr lang="zh-CN" altLang="en-US" dirty="0" smtClean="0">
                <a:ea typeface="宋体" panose="02010600030101010101" pitchFamily="2" charset="-122"/>
              </a:rPr>
              <a:t>处理器</a:t>
            </a:r>
            <a:endParaRPr lang="en-US" altLang="zh-CN" dirty="0" smtClean="0">
              <a:ea typeface="宋体" panose="02010600030101010101" pitchFamily="2" charset="-122"/>
            </a:endParaRPr>
          </a:p>
          <a:p>
            <a:endParaRPr lang="zh-CN" altLang="en-US" dirty="0" smtClean="0">
              <a:ea typeface="宋体" panose="02010600030101010101" pitchFamily="2" charset="-122"/>
            </a:endParaRPr>
          </a:p>
        </p:txBody>
      </p:sp>
      <p:pic>
        <p:nvPicPr>
          <p:cNvPr id="22532" name="Picture 2" descr="https://ss1.baidu.com/6ONXsjip0QIZ8tyhnq/it/u=3873547570,2064865047&amp;fm=173&amp;app=25&amp;f=JPEG?w=639&amp;h=391&amp;s=4F05EB0CD4B01B842C8C5D170300C090"/>
          <p:cNvPicPr>
            <a:picLocks noChangeAspect="1" noChangeArrowheads="1"/>
          </p:cNvPicPr>
          <p:nvPr/>
        </p:nvPicPr>
        <p:blipFill>
          <a:blip r:embed="rId3">
            <a:extLst>
              <a:ext uri="{28A0092B-C50C-407E-A947-70E740481C1C}">
                <a14:useLocalDpi xmlns:a14="http://schemas.microsoft.com/office/drawing/2010/main" val="0"/>
              </a:ext>
            </a:extLst>
          </a:blip>
          <a:srcRect t="14548"/>
          <a:stretch>
            <a:fillRect/>
          </a:stretch>
        </p:blipFill>
        <p:spPr bwMode="auto">
          <a:xfrm>
            <a:off x="1824071" y="3579628"/>
            <a:ext cx="5761852" cy="301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effectLst>
                  <a:outerShdw blurRad="38100" dist="38100" dir="2700000" algn="tl">
                    <a:srgbClr val="C0C0C0"/>
                  </a:outerShdw>
                </a:effectLst>
                <a:ea typeface="宋体" pitchFamily="2" charset="-122"/>
              </a:rPr>
              <a:t>天河</a:t>
            </a:r>
            <a:r>
              <a:rPr lang="en-US" altLang="zh-CN" smtClean="0">
                <a:effectLst>
                  <a:outerShdw blurRad="38100" dist="38100" dir="2700000" algn="tl">
                    <a:srgbClr val="C0C0C0"/>
                  </a:outerShdw>
                </a:effectLst>
                <a:ea typeface="宋体" pitchFamily="2" charset="-122"/>
              </a:rPr>
              <a:t>2</a:t>
            </a:r>
            <a:r>
              <a:rPr lang="zh-CN" altLang="en-US" smtClean="0">
                <a:effectLst>
                  <a:outerShdw blurRad="38100" dist="38100" dir="2700000" algn="tl">
                    <a:srgbClr val="C0C0C0"/>
                  </a:outerShdw>
                </a:effectLst>
                <a:ea typeface="宋体" pitchFamily="2" charset="-122"/>
              </a:rPr>
              <a:t>号</a:t>
            </a:r>
          </a:p>
        </p:txBody>
      </p:sp>
      <p:sp>
        <p:nvSpPr>
          <p:cNvPr id="23555" name="内容占位符 2"/>
          <p:cNvSpPr>
            <a:spLocks noGrp="1"/>
          </p:cNvSpPr>
          <p:nvPr>
            <p:ph idx="1"/>
          </p:nvPr>
        </p:nvSpPr>
        <p:spPr/>
        <p:txBody>
          <a:bodyPr/>
          <a:lstStyle/>
          <a:p>
            <a:r>
              <a:rPr lang="en-US" altLang="zh-CN" b="1" smtClean="0">
                <a:ea typeface="宋体" panose="02010600030101010101" pitchFamily="2" charset="-122"/>
              </a:rPr>
              <a:t>2019</a:t>
            </a:r>
            <a:r>
              <a:rPr lang="zh-CN" altLang="en-US" b="1" smtClean="0">
                <a:ea typeface="宋体" panose="02010600030101010101" pitchFamily="2" charset="-122"/>
              </a:rPr>
              <a:t>全球超级计算机前十</a:t>
            </a:r>
          </a:p>
          <a:p>
            <a:r>
              <a:rPr lang="en-US" altLang="zh-CN" b="1" smtClean="0">
                <a:ea typeface="宋体" panose="02010600030101010101" pitchFamily="2" charset="-122"/>
              </a:rPr>
              <a:t>No.4 TH—2 </a:t>
            </a:r>
            <a:r>
              <a:rPr lang="zh-CN" altLang="en-US" b="1" smtClean="0">
                <a:ea typeface="宋体" panose="02010600030101010101" pitchFamily="2" charset="-122"/>
              </a:rPr>
              <a:t>天河二号（中国）</a:t>
            </a:r>
            <a:endParaRPr lang="zh-CN" altLang="en-US" smtClean="0">
              <a:ea typeface="宋体" panose="02010600030101010101" pitchFamily="2" charset="-122"/>
            </a:endParaRPr>
          </a:p>
          <a:p>
            <a:r>
              <a:rPr lang="zh-CN" altLang="en-US" smtClean="0">
                <a:ea typeface="宋体" panose="02010600030101010101" pitchFamily="2" charset="-122"/>
              </a:rPr>
              <a:t>处理器：</a:t>
            </a:r>
            <a:r>
              <a:rPr lang="en-US" altLang="zh-CN" smtClean="0">
                <a:ea typeface="宋体" panose="02010600030101010101" pitchFamily="2" charset="-122"/>
              </a:rPr>
              <a:t>4,981,760</a:t>
            </a:r>
            <a:r>
              <a:rPr lang="zh-CN" altLang="en-US" smtClean="0">
                <a:ea typeface="宋体" panose="02010600030101010101" pitchFamily="2" charset="-122"/>
              </a:rPr>
              <a:t>个；峰值速度：</a:t>
            </a:r>
            <a:r>
              <a:rPr lang="en-US" altLang="zh-CN" smtClean="0">
                <a:ea typeface="宋体" panose="02010600030101010101" pitchFamily="2" charset="-122"/>
              </a:rPr>
              <a:t>33,862 TFlop/s</a:t>
            </a:r>
          </a:p>
          <a:p>
            <a:endParaRPr lang="zh-CN" altLang="en-US" smtClean="0">
              <a:ea typeface="宋体" panose="02010600030101010101" pitchFamily="2" charset="-122"/>
            </a:endParaRPr>
          </a:p>
        </p:txBody>
      </p:sp>
      <p:pic>
        <p:nvPicPr>
          <p:cNvPr id="23556" name="Picture 4" descr="http://img.zdnet.com.cn/2/592/li3vWEJmbbgU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601913"/>
            <a:ext cx="4267200"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6" descr="http://upload.news.cecb2b.com/2013/0619/137160711257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8463" y="3695700"/>
            <a:ext cx="4554537"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effectLst>
                  <a:outerShdw blurRad="38100" dist="38100" dir="2700000" algn="tl">
                    <a:srgbClr val="C0C0C0"/>
                  </a:outerShdw>
                </a:effectLst>
                <a:ea typeface="宋体" panose="02010600030101010101" pitchFamily="2" charset="-122"/>
              </a:rPr>
              <a:t>如果没有操作系统</a:t>
            </a:r>
            <a:r>
              <a:rPr lang="en-US" altLang="zh-CN" smtClean="0">
                <a:effectLst>
                  <a:outerShdw blurRad="38100" dist="38100" dir="2700000" algn="tl">
                    <a:srgbClr val="C0C0C0"/>
                  </a:outerShdw>
                </a:effectLst>
                <a:ea typeface="宋体" panose="02010600030101010101" pitchFamily="2" charset="-122"/>
              </a:rPr>
              <a:t>……</a:t>
            </a:r>
            <a:endParaRPr lang="zh-CN" altLang="en-US" smtClean="0">
              <a:effectLst>
                <a:outerShdw blurRad="38100" dist="38100" dir="2700000" algn="tl">
                  <a:srgbClr val="C0C0C0"/>
                </a:outerShdw>
              </a:effectLst>
              <a:ea typeface="宋体" panose="02010600030101010101" pitchFamily="2" charset="-122"/>
            </a:endParaRPr>
          </a:p>
        </p:txBody>
      </p:sp>
      <p:pic>
        <p:nvPicPr>
          <p:cNvPr id="8195" name="Picture 4" descr="m_h032026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688" y="4586288"/>
            <a:ext cx="3081337"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2963" y="4586288"/>
            <a:ext cx="3135312"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4" descr="http://s4.sinaimg.cn/orignal/4a8f0db5731d0b6b50b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4825" y="1323975"/>
            <a:ext cx="3079750" cy="296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a:latin typeface="Arial" charset="0"/>
                <a:ea typeface="华文新魏" charset="0"/>
              </a:rPr>
              <a:t>IBM SUMMIT</a:t>
            </a:r>
            <a:endParaRPr lang="zh-CN" altLang="en-US">
              <a:latin typeface="Arial" charset="0"/>
              <a:ea typeface="华文新魏" charset="0"/>
            </a:endParaRPr>
          </a:p>
        </p:txBody>
      </p:sp>
      <p:pic>
        <p:nvPicPr>
          <p:cNvPr id="30723" name="内容占位符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5163" y="2060575"/>
            <a:ext cx="5505450" cy="3294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文本框 5"/>
          <p:cNvSpPr txBox="1">
            <a:spLocks noChangeArrowheads="1"/>
          </p:cNvSpPr>
          <p:nvPr/>
        </p:nvSpPr>
        <p:spPr bwMode="auto">
          <a:xfrm>
            <a:off x="179388" y="1951716"/>
            <a:ext cx="29305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buFont typeface="Arial" charset="0"/>
              <a:buChar char="•"/>
            </a:pPr>
            <a:r>
              <a:rPr lang="en-US" altLang="zh-CN" sz="2400" b="1" dirty="0">
                <a:solidFill>
                  <a:srgbClr val="FF0000"/>
                </a:solidFill>
              </a:rPr>
              <a:t>2018</a:t>
            </a:r>
            <a:r>
              <a:rPr lang="zh-CN" altLang="en-US" sz="2400" b="1" dirty="0">
                <a:solidFill>
                  <a:srgbClr val="FF0000"/>
                </a:solidFill>
              </a:rPr>
              <a:t>年运算最快计算机</a:t>
            </a:r>
            <a:endParaRPr lang="en-US" altLang="zh-CN" sz="2400" b="1" dirty="0">
              <a:solidFill>
                <a:srgbClr val="FF0000"/>
              </a:solidFill>
            </a:endParaRPr>
          </a:p>
          <a:p>
            <a:pPr>
              <a:buFont typeface="Arial" charset="0"/>
              <a:buChar char="•"/>
            </a:pPr>
            <a:r>
              <a:rPr lang="zh-CN" altLang="en-US" sz="2400" dirty="0"/>
              <a:t>美国橡树岭国家实验室</a:t>
            </a:r>
            <a:endParaRPr lang="en-US" altLang="zh-CN" sz="2400" dirty="0"/>
          </a:p>
          <a:p>
            <a:pPr>
              <a:buFont typeface="Arial" charset="0"/>
              <a:buChar char="•"/>
            </a:pPr>
            <a:r>
              <a:rPr lang="zh-CN" altLang="en-US" sz="2400" dirty="0"/>
              <a:t>浮点运算速度峰值达到每秒</a:t>
            </a:r>
            <a:r>
              <a:rPr lang="en-US" altLang="zh-CN" sz="2400" dirty="0"/>
              <a:t>20</a:t>
            </a:r>
            <a:r>
              <a:rPr lang="zh-CN" altLang="en-US" sz="2400" dirty="0"/>
              <a:t>亿亿次</a:t>
            </a:r>
            <a:r>
              <a:rPr lang="en-US" altLang="zh-CN" sz="2400" dirty="0"/>
              <a:t>(200PFlops)</a:t>
            </a:r>
          </a:p>
          <a:p>
            <a:pPr>
              <a:buFont typeface="Arial" charset="0"/>
              <a:buChar char="•"/>
            </a:pPr>
            <a:r>
              <a:rPr lang="en-US" altLang="zh-CN" sz="2400" dirty="0"/>
              <a:t>4608</a:t>
            </a:r>
            <a:r>
              <a:rPr lang="zh-CN" altLang="en-US" sz="2400" dirty="0"/>
              <a:t>台计算服务器</a:t>
            </a:r>
          </a:p>
        </p:txBody>
      </p:sp>
    </p:spTree>
    <p:extLst>
      <p:ext uri="{BB962C8B-B14F-4D97-AF65-F5344CB8AC3E}">
        <p14:creationId xmlns:p14="http://schemas.microsoft.com/office/powerpoint/2010/main" val="3536537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35000" y="369888"/>
            <a:ext cx="8077200" cy="609600"/>
          </a:xfrm>
        </p:spPr>
        <p:txBody>
          <a:bodyPr/>
          <a:lstStyle/>
          <a:p>
            <a:pPr>
              <a:defRPr/>
            </a:pPr>
            <a:r>
              <a:rPr lang="zh-CN" altLang="en-US" smtClean="0">
                <a:effectLst>
                  <a:outerShdw blurRad="38100" dist="38100" dir="2700000" algn="tl">
                    <a:srgbClr val="C0C0C0"/>
                  </a:outerShdw>
                </a:effectLst>
                <a:ea typeface="宋体" panose="02010600030101010101" pitchFamily="2" charset="-122"/>
              </a:rPr>
              <a:t>计算机系统的</a:t>
            </a:r>
            <a:r>
              <a:rPr lang="en-US" altLang="zh-CN" smtClean="0">
                <a:effectLst>
                  <a:outerShdw blurRad="38100" dist="38100" dir="2700000" algn="tl">
                    <a:srgbClr val="C0C0C0"/>
                  </a:outerShdw>
                </a:effectLst>
                <a:ea typeface="宋体" panose="02010600030101010101" pitchFamily="2" charset="-122"/>
              </a:rPr>
              <a:t>4</a:t>
            </a:r>
            <a:r>
              <a:rPr lang="zh-CN" altLang="en-US" smtClean="0">
                <a:effectLst>
                  <a:outerShdw blurRad="38100" dist="38100" dir="2700000" algn="tl">
                    <a:srgbClr val="C0C0C0"/>
                  </a:outerShdw>
                </a:effectLst>
                <a:ea typeface="宋体" panose="02010600030101010101" pitchFamily="2" charset="-122"/>
              </a:rPr>
              <a:t>个部分</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l="4706" t="523" r="4706" b="653"/>
          <a:stretch>
            <a:fillRect/>
          </a:stretch>
        </p:blipFill>
        <p:spPr bwMode="auto">
          <a:xfrm>
            <a:off x="1739900" y="1150938"/>
            <a:ext cx="5867400" cy="48006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9220" name="矩形 1"/>
          <p:cNvSpPr>
            <a:spLocks noChangeArrowheads="1"/>
          </p:cNvSpPr>
          <p:nvPr/>
        </p:nvSpPr>
        <p:spPr bwMode="auto">
          <a:xfrm>
            <a:off x="274638" y="6127750"/>
            <a:ext cx="86502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sz="2000">
                <a:solidFill>
                  <a:schemeClr val="tx1"/>
                </a:solidFill>
                <a:latin typeface="Helvetica"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charset="2"/>
              <a:buChar char="l"/>
              <a:defRPr kumimoji="1" sz="2000">
                <a:solidFill>
                  <a:schemeClr val="tx1"/>
                </a:solidFill>
                <a:latin typeface="Helvetica" panose="020B0604020202020204" pitchFamily="34" charset="0"/>
                <a:ea typeface="宋体" panose="02010600030101010101" pitchFamily="2" charset="-122"/>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宋体" panose="02010600030101010101" pitchFamily="2" charset="-122"/>
              </a:defRPr>
            </a:lvl9pPr>
          </a:lstStyle>
          <a:p>
            <a:pPr>
              <a:spcBef>
                <a:spcPct val="0"/>
              </a:spcBef>
              <a:buClrTx/>
              <a:buSzTx/>
              <a:buFontTx/>
              <a:buNone/>
            </a:pPr>
            <a:r>
              <a:rPr kumimoji="0" lang="zh-CN" altLang="en-US" sz="1800" b="1" dirty="0" smtClean="0">
                <a:solidFill>
                  <a:srgbClr val="FF0000"/>
                </a:solidFill>
              </a:rPr>
              <a:t>操作系统</a:t>
            </a:r>
            <a:r>
              <a:rPr kumimoji="0" lang="zh-CN" altLang="en-US" sz="1800" b="1" dirty="0">
                <a:solidFill>
                  <a:srgbClr val="FF0000"/>
                </a:solidFill>
              </a:rPr>
              <a:t>作为最底层的软件，是应用程序运行的基本支撑环境，不可或缺。</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85800" y="447675"/>
            <a:ext cx="8077200" cy="609600"/>
          </a:xfrm>
        </p:spPr>
        <p:txBody>
          <a:bodyPr/>
          <a:lstStyle/>
          <a:p>
            <a:pPr>
              <a:defRPr/>
            </a:pPr>
            <a:r>
              <a:rPr lang="zh-CN" altLang="en-US" smtClean="0">
                <a:effectLst>
                  <a:outerShdw blurRad="38100" dist="38100" dir="2700000" algn="tl">
                    <a:srgbClr val="C0C0C0"/>
                  </a:outerShdw>
                </a:effectLst>
                <a:ea typeface="宋体" panose="02010600030101010101" pitchFamily="2" charset="-122"/>
              </a:rPr>
              <a:t>操作系统设计目标</a:t>
            </a:r>
            <a:endParaRPr lang="en-US" altLang="zh-CN" smtClean="0">
              <a:effectLst>
                <a:outerShdw blurRad="38100" dist="38100" dir="2700000" algn="tl">
                  <a:srgbClr val="C0C0C0"/>
                </a:outerShdw>
              </a:effectLst>
              <a:ea typeface="宋体" panose="02010600030101010101" pitchFamily="2" charset="-122"/>
            </a:endParaRPr>
          </a:p>
        </p:txBody>
      </p:sp>
      <p:sp>
        <p:nvSpPr>
          <p:cNvPr id="8195" name="Rectangle 3"/>
          <p:cNvSpPr>
            <a:spLocks noGrp="1" noChangeArrowheads="1"/>
          </p:cNvSpPr>
          <p:nvPr>
            <p:ph type="body" idx="1"/>
          </p:nvPr>
        </p:nvSpPr>
        <p:spPr>
          <a:xfrm>
            <a:off x="876300" y="1581150"/>
            <a:ext cx="7235825" cy="4114800"/>
          </a:xfrm>
        </p:spPr>
        <p:txBody>
          <a:bodyPr/>
          <a:lstStyle/>
          <a:p>
            <a:pPr>
              <a:defRPr/>
            </a:pPr>
            <a:r>
              <a:rPr lang="zh-CN" altLang="en-US" dirty="0" smtClean="0">
                <a:ea typeface="宋体" panose="02010600030101010101" pitchFamily="2" charset="-122"/>
              </a:rPr>
              <a:t>管理计算机硬件的</a:t>
            </a:r>
            <a:r>
              <a:rPr lang="zh-CN" altLang="en-US" b="1" dirty="0" smtClean="0">
                <a:effectLst>
                  <a:outerShdw blurRad="38100" dist="38100" dir="2700000" algn="tl">
                    <a:srgbClr val="C0C0C0"/>
                  </a:outerShdw>
                </a:effectLst>
                <a:ea typeface="宋体" panose="02010600030101010101" pitchFamily="2" charset="-122"/>
              </a:rPr>
              <a:t>程序</a:t>
            </a:r>
            <a:r>
              <a:rPr lang="zh-CN" altLang="en-US" dirty="0" smtClean="0">
                <a:ea typeface="宋体" panose="02010600030101010101" pitchFamily="2" charset="-122"/>
              </a:rPr>
              <a:t>，在计算机用户和计算机硬件之间充当</a:t>
            </a:r>
            <a:r>
              <a:rPr lang="zh-CN" altLang="en-US" b="1" dirty="0" smtClean="0">
                <a:effectLst>
                  <a:outerShdw blurRad="38100" dist="38100" dir="2700000" algn="tl">
                    <a:srgbClr val="C0C0C0"/>
                  </a:outerShdw>
                </a:effectLst>
                <a:ea typeface="宋体" panose="02010600030101010101" pitchFamily="2" charset="-122"/>
              </a:rPr>
              <a:t>中介</a:t>
            </a:r>
            <a:r>
              <a:rPr lang="zh-CN" altLang="en-US" dirty="0" smtClean="0">
                <a:ea typeface="宋体" panose="02010600030101010101" pitchFamily="2" charset="-122"/>
              </a:rPr>
              <a:t>。</a:t>
            </a:r>
          </a:p>
          <a:p>
            <a:pPr>
              <a:defRPr/>
            </a:pPr>
            <a:r>
              <a:rPr lang="zh-CN" altLang="en-US" dirty="0" smtClean="0">
                <a:ea typeface="宋体" panose="02010600030101010101" pitchFamily="2" charset="-122"/>
              </a:rPr>
              <a:t>操作系统设计目标</a:t>
            </a:r>
            <a:r>
              <a:rPr lang="en-US" altLang="zh-CN" dirty="0" smtClean="0">
                <a:ea typeface="宋体" panose="02010600030101010101" pitchFamily="2" charset="-122"/>
              </a:rPr>
              <a:t>:</a:t>
            </a:r>
          </a:p>
          <a:p>
            <a:pPr lvl="1">
              <a:defRPr/>
            </a:pPr>
            <a:r>
              <a:rPr lang="zh-CN" altLang="en-US" b="1" dirty="0" smtClean="0">
                <a:solidFill>
                  <a:srgbClr val="FF0000"/>
                </a:solidFill>
                <a:ea typeface="宋体" panose="02010600030101010101" pitchFamily="2" charset="-122"/>
              </a:rPr>
              <a:t>运行</a:t>
            </a:r>
            <a:r>
              <a:rPr lang="zh-CN" altLang="en-US" dirty="0" smtClean="0">
                <a:ea typeface="宋体" panose="02010600030101010101" pitchFamily="2" charset="-122"/>
              </a:rPr>
              <a:t>用户程序</a:t>
            </a:r>
            <a:r>
              <a:rPr lang="en-US" altLang="zh-CN" dirty="0" smtClean="0">
                <a:ea typeface="宋体" panose="02010600030101010101" pitchFamily="2" charset="-122"/>
              </a:rPr>
              <a:t>——</a:t>
            </a:r>
            <a:r>
              <a:rPr lang="zh-CN" altLang="en-US" b="1" dirty="0" smtClean="0">
                <a:solidFill>
                  <a:srgbClr val="FF0000"/>
                </a:solidFill>
                <a:ea typeface="宋体" panose="02010600030101010101" pitchFamily="2" charset="-122"/>
              </a:rPr>
              <a:t>核心目标</a:t>
            </a:r>
            <a:endParaRPr lang="en-US" altLang="zh-CN" b="1" dirty="0" smtClean="0">
              <a:solidFill>
                <a:srgbClr val="FF0000"/>
              </a:solidFill>
              <a:ea typeface="宋体" panose="02010600030101010101" pitchFamily="2" charset="-122"/>
            </a:endParaRPr>
          </a:p>
          <a:p>
            <a:pPr lvl="1">
              <a:defRPr/>
            </a:pPr>
            <a:r>
              <a:rPr lang="zh-CN" altLang="en-US" dirty="0" smtClean="0">
                <a:ea typeface="宋体" panose="02010600030101010101" pitchFamily="2" charset="-122"/>
              </a:rPr>
              <a:t>更</a:t>
            </a:r>
            <a:r>
              <a:rPr lang="zh-CN" altLang="en-US" b="1" dirty="0" smtClean="0">
                <a:solidFill>
                  <a:srgbClr val="FF0000"/>
                </a:solidFill>
                <a:ea typeface="宋体" panose="02010600030101010101" pitchFamily="2" charset="-122"/>
              </a:rPr>
              <a:t>方便</a:t>
            </a:r>
            <a:r>
              <a:rPr lang="zh-CN" altLang="en-US" dirty="0" smtClean="0">
                <a:ea typeface="宋体" panose="02010600030101010101" pitchFamily="2" charset="-122"/>
              </a:rPr>
              <a:t>地解决用户问题，使计算机系统</a:t>
            </a:r>
            <a:r>
              <a:rPr lang="zh-CN" altLang="en-US" b="1" dirty="0">
                <a:solidFill>
                  <a:srgbClr val="FF0000"/>
                </a:solidFill>
                <a:ea typeface="宋体" panose="02010600030101010101" pitchFamily="2" charset="-122"/>
              </a:rPr>
              <a:t>方便</a:t>
            </a:r>
            <a:r>
              <a:rPr lang="zh-CN" altLang="en-US" dirty="0" smtClean="0">
                <a:ea typeface="宋体" panose="02010600030101010101" pitchFamily="2" charset="-122"/>
              </a:rPr>
              <a:t>地使用</a:t>
            </a:r>
            <a:r>
              <a:rPr lang="en-US" altLang="zh-CN" dirty="0">
                <a:ea typeface="宋体" panose="02010600030101010101" pitchFamily="2" charset="-122"/>
              </a:rPr>
              <a:t>—— </a:t>
            </a:r>
            <a:r>
              <a:rPr lang="zh-CN" altLang="en-US" b="1" dirty="0" smtClean="0">
                <a:solidFill>
                  <a:srgbClr val="FF0000"/>
                </a:solidFill>
                <a:ea typeface="宋体" panose="02010600030101010101" pitchFamily="2" charset="-122"/>
              </a:rPr>
              <a:t>面向用户</a:t>
            </a:r>
            <a:endParaRPr lang="zh-CN" altLang="en-US" dirty="0" smtClean="0">
              <a:ea typeface="宋体" panose="02010600030101010101" pitchFamily="2" charset="-122"/>
            </a:endParaRPr>
          </a:p>
          <a:p>
            <a:pPr lvl="1">
              <a:defRPr/>
            </a:pPr>
            <a:r>
              <a:rPr lang="zh-CN" altLang="en-US" dirty="0" smtClean="0">
                <a:ea typeface="宋体" panose="02010600030101010101" pitchFamily="2" charset="-122"/>
              </a:rPr>
              <a:t>以一种</a:t>
            </a:r>
            <a:r>
              <a:rPr lang="zh-CN" altLang="en-US" b="1" dirty="0" smtClean="0">
                <a:solidFill>
                  <a:srgbClr val="FF0000"/>
                </a:solidFill>
                <a:ea typeface="宋体" panose="02010600030101010101" pitchFamily="2" charset="-122"/>
              </a:rPr>
              <a:t>高效</a:t>
            </a:r>
            <a:r>
              <a:rPr lang="zh-CN" altLang="en-US" dirty="0" smtClean="0">
                <a:ea typeface="宋体" panose="02010600030101010101" pitchFamily="2" charset="-122"/>
              </a:rPr>
              <a:t>方式使用计算机硬件</a:t>
            </a:r>
            <a:r>
              <a:rPr lang="en-US" altLang="zh-CN" dirty="0">
                <a:ea typeface="宋体" panose="02010600030101010101" pitchFamily="2" charset="-122"/>
              </a:rPr>
              <a:t>——</a:t>
            </a:r>
            <a:r>
              <a:rPr lang="zh-CN" altLang="en-US" b="1" dirty="0" smtClean="0">
                <a:solidFill>
                  <a:srgbClr val="FF0000"/>
                </a:solidFill>
                <a:ea typeface="宋体" panose="02010600030101010101" pitchFamily="2" charset="-122"/>
              </a:rPr>
              <a:t>面向系统</a:t>
            </a:r>
            <a:endParaRPr lang="en-US" altLang="zh-CN" dirty="0" smtClean="0">
              <a:ea typeface="宋体" panose="02010600030101010101" pitchFamily="2" charset="-122"/>
            </a:endParaRPr>
          </a:p>
          <a:p>
            <a:pPr>
              <a:defRPr/>
            </a:pPr>
            <a:r>
              <a:rPr lang="zh-CN" altLang="en-US" dirty="0" smtClean="0">
                <a:ea typeface="宋体" panose="02010600030101010101" pitchFamily="2" charset="-122"/>
              </a:rPr>
              <a:t>不同用户、不同系统、不同阶段有不同的侧重点</a:t>
            </a:r>
            <a:endParaRPr lang="en-US" altLang="zh-CN" dirty="0" smtClean="0">
              <a:ea typeface="宋体" panose="02010600030101010101" pitchFamily="2" charset="-122"/>
            </a:endParaRPr>
          </a:p>
          <a:p>
            <a:pPr lvl="1">
              <a:defRPr/>
            </a:pPr>
            <a:r>
              <a:rPr lang="zh-CN" altLang="en-US" dirty="0" smtClean="0">
                <a:ea typeface="宋体" panose="02010600030101010101" pitchFamily="2" charset="-122"/>
              </a:rPr>
              <a:t>早期：高效</a:t>
            </a:r>
            <a:endParaRPr lang="en-US" altLang="zh-CN" dirty="0" smtClean="0">
              <a:ea typeface="宋体" panose="02010600030101010101" pitchFamily="2" charset="-122"/>
            </a:endParaRPr>
          </a:p>
          <a:p>
            <a:pPr lvl="1">
              <a:defRPr/>
            </a:pPr>
            <a:r>
              <a:rPr lang="zh-CN" altLang="en-US" dirty="0" smtClean="0">
                <a:ea typeface="宋体" panose="02010600030101010101" pitchFamily="2" charset="-122"/>
              </a:rPr>
              <a:t>目前：方便</a:t>
            </a:r>
            <a:endParaRPr lang="en-US" altLang="zh-CN" dirty="0" smtClean="0">
              <a:ea typeface="宋体" panose="02010600030101010101" pitchFamily="2" charset="-122"/>
            </a:endParaRPr>
          </a:p>
        </p:txBody>
      </p:sp>
      <p:pic>
        <p:nvPicPr>
          <p:cNvPr id="10244" name="图片 1" descr="scales - Wiktionary"/>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9813" y="4808538"/>
            <a:ext cx="1847850" cy="141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矩形 2"/>
          <p:cNvSpPr>
            <a:spLocks noChangeArrowheads="1"/>
          </p:cNvSpPr>
          <p:nvPr/>
        </p:nvSpPr>
        <p:spPr bwMode="auto">
          <a:xfrm>
            <a:off x="6119813" y="5513388"/>
            <a:ext cx="8016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35000"/>
              </a:spcBef>
              <a:buClr>
                <a:srgbClr val="993300"/>
              </a:buClr>
              <a:buSzPct val="90000"/>
              <a:buFont typeface="Monotype Sorts" charset="2"/>
              <a:buChar char="n"/>
              <a:defRPr kumimoji="1" sz="2000">
                <a:solidFill>
                  <a:schemeClr val="tx1"/>
                </a:solidFill>
                <a:latin typeface="Helvetica" panose="020B0604020202020204" pitchFamily="34" charset="0"/>
                <a:ea typeface="宋体" panose="02010600030101010101" pitchFamily="2" charset="-122"/>
              </a:defRPr>
            </a:lvl1pPr>
            <a:lvl2pPr>
              <a:spcBef>
                <a:spcPct val="35000"/>
              </a:spcBef>
              <a:buClr>
                <a:srgbClr val="CC6600"/>
              </a:buClr>
              <a:buSzPct val="80000"/>
              <a:buFont typeface="Monotype Sorts" charset="2"/>
              <a:buChar char="l"/>
              <a:defRPr kumimoji="1" sz="2000">
                <a:solidFill>
                  <a:schemeClr val="tx1"/>
                </a:solidFill>
                <a:latin typeface="Helvetica" panose="020B0604020202020204" pitchFamily="34" charset="0"/>
                <a:ea typeface="宋体" panose="02010600030101010101" pitchFamily="2" charset="-122"/>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宋体" panose="02010600030101010101" pitchFamily="2" charset="-122"/>
              </a:defRPr>
            </a:lvl9pPr>
          </a:lstStyle>
          <a:p>
            <a:pPr marL="0" lvl="1">
              <a:spcBef>
                <a:spcPct val="0"/>
              </a:spcBef>
              <a:buClrTx/>
              <a:buSzTx/>
              <a:buFontTx/>
              <a:buNone/>
            </a:pPr>
            <a:r>
              <a:rPr kumimoji="0" lang="zh-CN" altLang="en-US" sz="1600"/>
              <a:t>方便性</a:t>
            </a:r>
            <a:endParaRPr kumimoji="0" lang="en-US" altLang="zh-CN" sz="1600"/>
          </a:p>
        </p:txBody>
      </p:sp>
      <p:sp>
        <p:nvSpPr>
          <p:cNvPr id="10246" name="矩形 5"/>
          <p:cNvSpPr>
            <a:spLocks noChangeArrowheads="1"/>
          </p:cNvSpPr>
          <p:nvPr/>
        </p:nvSpPr>
        <p:spPr bwMode="auto">
          <a:xfrm>
            <a:off x="7183438" y="5683250"/>
            <a:ext cx="800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35000"/>
              </a:spcBef>
              <a:buClr>
                <a:srgbClr val="993300"/>
              </a:buClr>
              <a:buSzPct val="90000"/>
              <a:buFont typeface="Monotype Sorts" charset="2"/>
              <a:buChar char="n"/>
              <a:defRPr kumimoji="1" sz="2000">
                <a:solidFill>
                  <a:schemeClr val="tx1"/>
                </a:solidFill>
                <a:latin typeface="Helvetica" panose="020B0604020202020204" pitchFamily="34" charset="0"/>
                <a:ea typeface="宋体" panose="02010600030101010101" pitchFamily="2" charset="-122"/>
              </a:defRPr>
            </a:lvl1pPr>
            <a:lvl2pPr>
              <a:spcBef>
                <a:spcPct val="35000"/>
              </a:spcBef>
              <a:buClr>
                <a:srgbClr val="CC6600"/>
              </a:buClr>
              <a:buSzPct val="80000"/>
              <a:buFont typeface="Monotype Sorts" charset="2"/>
              <a:buChar char="l"/>
              <a:defRPr kumimoji="1" sz="2000">
                <a:solidFill>
                  <a:schemeClr val="tx1"/>
                </a:solidFill>
                <a:latin typeface="Helvetica" panose="020B0604020202020204" pitchFamily="34" charset="0"/>
                <a:ea typeface="宋体" panose="02010600030101010101" pitchFamily="2" charset="-122"/>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宋体" panose="02010600030101010101" pitchFamily="2" charset="-122"/>
              </a:defRPr>
            </a:lvl9pPr>
          </a:lstStyle>
          <a:p>
            <a:pPr marL="0" lvl="1">
              <a:spcBef>
                <a:spcPct val="0"/>
              </a:spcBef>
              <a:buClrTx/>
              <a:buSzTx/>
              <a:buFontTx/>
              <a:buNone/>
            </a:pPr>
            <a:r>
              <a:rPr kumimoji="0" lang="zh-CN" altLang="en-US" sz="1600"/>
              <a:t>高效性</a:t>
            </a:r>
            <a:endParaRPr kumimoji="0" lang="en-US" altLang="zh-CN" sz="160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effectLst>
                  <a:outerShdw blurRad="38100" dist="38100" dir="2700000" algn="tl">
                    <a:srgbClr val="C0C0C0"/>
                  </a:outerShdw>
                </a:effectLst>
                <a:ea typeface="宋体" panose="02010600030101010101" pitchFamily="2" charset="-122"/>
              </a:rPr>
              <a:t>用户视角</a:t>
            </a:r>
          </a:p>
        </p:txBody>
      </p:sp>
      <p:sp>
        <p:nvSpPr>
          <p:cNvPr id="11267" name="内容占位符 2"/>
          <p:cNvSpPr>
            <a:spLocks noGrp="1"/>
          </p:cNvSpPr>
          <p:nvPr>
            <p:ph idx="1"/>
          </p:nvPr>
        </p:nvSpPr>
        <p:spPr/>
        <p:txBody>
          <a:bodyPr/>
          <a:lstStyle/>
          <a:p>
            <a:r>
              <a:rPr lang="zh-CN" altLang="en-US" dirty="0" smtClean="0">
                <a:ea typeface="宋体" panose="02010600030101010101" pitchFamily="2" charset="-122"/>
              </a:rPr>
              <a:t>不同的用户</a:t>
            </a:r>
            <a:r>
              <a:rPr lang="zh-CN" altLang="en-US" dirty="0">
                <a:ea typeface="宋体" panose="02010600030101010101" pitchFamily="2" charset="-122"/>
              </a:rPr>
              <a:t>，</a:t>
            </a:r>
            <a:r>
              <a:rPr lang="zh-CN" altLang="en-US" dirty="0" smtClean="0">
                <a:ea typeface="宋体" panose="02010600030101010101" pitchFamily="2" charset="-122"/>
              </a:rPr>
              <a:t>不同的视角</a:t>
            </a:r>
            <a:endParaRPr lang="en-US" altLang="zh-CN" dirty="0" smtClean="0">
              <a:ea typeface="宋体" panose="02010600030101010101" pitchFamily="2" charset="-122"/>
            </a:endParaRPr>
          </a:p>
          <a:p>
            <a:r>
              <a:rPr lang="en-US" altLang="zh-CN" dirty="0" smtClean="0">
                <a:ea typeface="宋体" panose="02010600030101010101" pitchFamily="2" charset="-122"/>
              </a:rPr>
              <a:t>PC</a:t>
            </a:r>
            <a:r>
              <a:rPr lang="zh-CN" altLang="en-US" dirty="0" smtClean="0">
                <a:ea typeface="宋体" panose="02010600030101010101" pitchFamily="2" charset="-122"/>
              </a:rPr>
              <a:t>用户希望操作系统</a:t>
            </a:r>
            <a:endParaRPr lang="en-US" altLang="zh-CN" dirty="0" smtClean="0">
              <a:ea typeface="宋体" panose="02010600030101010101" pitchFamily="2" charset="-122"/>
            </a:endParaRPr>
          </a:p>
          <a:p>
            <a:pPr lvl="1"/>
            <a:r>
              <a:rPr lang="zh-CN" altLang="en-US" dirty="0" smtClean="0">
                <a:ea typeface="宋体" panose="02010600030101010101" pitchFamily="2" charset="-122"/>
              </a:rPr>
              <a:t>方便</a:t>
            </a:r>
            <a:endParaRPr lang="en-US" altLang="zh-CN" dirty="0" smtClean="0">
              <a:ea typeface="宋体" panose="02010600030101010101" pitchFamily="2" charset="-122"/>
            </a:endParaRPr>
          </a:p>
          <a:p>
            <a:pPr lvl="1"/>
            <a:r>
              <a:rPr lang="zh-CN" altLang="en-US" dirty="0" smtClean="0">
                <a:ea typeface="宋体" panose="02010600030101010101" pitchFamily="2" charset="-122"/>
              </a:rPr>
              <a:t>易用</a:t>
            </a:r>
            <a:endParaRPr lang="en-US" altLang="zh-CN" dirty="0" smtClean="0">
              <a:ea typeface="宋体" panose="02010600030101010101" pitchFamily="2" charset="-122"/>
            </a:endParaRPr>
          </a:p>
          <a:p>
            <a:pPr lvl="1"/>
            <a:r>
              <a:rPr lang="zh-CN" altLang="en-US" dirty="0" smtClean="0">
                <a:ea typeface="宋体" panose="02010600030101010101" pitchFamily="2" charset="-122"/>
              </a:rPr>
              <a:t>高性能</a:t>
            </a:r>
            <a:endParaRPr lang="en-US" altLang="zh-CN" dirty="0" smtClean="0">
              <a:ea typeface="宋体" panose="02010600030101010101" pitchFamily="2" charset="-122"/>
            </a:endParaRPr>
          </a:p>
          <a:p>
            <a:pPr lvl="1"/>
            <a:r>
              <a:rPr lang="zh-CN" altLang="en-US" dirty="0" smtClean="0">
                <a:ea typeface="宋体" panose="02010600030101010101" pitchFamily="2" charset="-122"/>
              </a:rPr>
              <a:t>不关心资源利用率</a:t>
            </a:r>
            <a:endParaRPr lang="en-US" altLang="zh-CN" dirty="0" smtClean="0">
              <a:ea typeface="宋体" panose="02010600030101010101" pitchFamily="2" charset="-122"/>
            </a:endParaRPr>
          </a:p>
          <a:p>
            <a:r>
              <a:rPr lang="zh-CN" altLang="en-US" dirty="0" smtClean="0">
                <a:ea typeface="宋体" panose="02010600030101010101" pitchFamily="2" charset="-122"/>
              </a:rPr>
              <a:t>主机用户：满足所有用户</a:t>
            </a:r>
            <a:r>
              <a:rPr lang="en-US" altLang="zh-CN" dirty="0" smtClean="0">
                <a:ea typeface="宋体" panose="02010600030101010101" pitchFamily="2" charset="-122"/>
              </a:rPr>
              <a:t>-</a:t>
            </a:r>
            <a:r>
              <a:rPr lang="zh-CN" altLang="en-US" dirty="0" smtClean="0">
                <a:ea typeface="宋体" panose="02010600030101010101" pitchFamily="2" charset="-122"/>
              </a:rPr>
              <a:t>资源利用率</a:t>
            </a:r>
            <a:endParaRPr lang="en-US" altLang="zh-CN" dirty="0" smtClean="0">
              <a:ea typeface="宋体" panose="02010600030101010101" pitchFamily="2" charset="-122"/>
            </a:endParaRPr>
          </a:p>
          <a:p>
            <a:r>
              <a:rPr lang="zh-CN" altLang="en-US" dirty="0" smtClean="0">
                <a:ea typeface="宋体" panose="02010600030101010101" pitchFamily="2" charset="-122"/>
              </a:rPr>
              <a:t>工作站用户：性能和资源利用率折中</a:t>
            </a:r>
            <a:endParaRPr lang="en-US" altLang="zh-CN" dirty="0" smtClean="0">
              <a:ea typeface="宋体" panose="02010600030101010101" pitchFamily="2" charset="-122"/>
            </a:endParaRPr>
          </a:p>
          <a:p>
            <a:r>
              <a:rPr lang="zh-CN" altLang="en-US" dirty="0" smtClean="0">
                <a:solidFill>
                  <a:srgbClr val="000000"/>
                </a:solidFill>
                <a:ea typeface="宋体" panose="02010600030101010101" pitchFamily="2" charset="-122"/>
              </a:rPr>
              <a:t>手持设备用户：方便、电池续航时间</a:t>
            </a:r>
            <a:endParaRPr lang="en-US" altLang="zh-CN" dirty="0" smtClean="0">
              <a:solidFill>
                <a:srgbClr val="000000"/>
              </a:solidFill>
              <a:ea typeface="宋体" panose="02010600030101010101" pitchFamily="2" charset="-122"/>
            </a:endParaRPr>
          </a:p>
          <a:p>
            <a:r>
              <a:rPr lang="zh-CN" altLang="en-US" dirty="0" smtClean="0">
                <a:solidFill>
                  <a:srgbClr val="000000"/>
                </a:solidFill>
                <a:ea typeface="宋体" panose="02010600030101010101" pitchFamily="2" charset="-122"/>
              </a:rPr>
              <a:t>有些计算机无用户界面</a:t>
            </a:r>
            <a:r>
              <a:rPr lang="en-US" altLang="zh-CN" dirty="0" smtClean="0">
                <a:solidFill>
                  <a:srgbClr val="000000"/>
                </a:solidFill>
                <a:ea typeface="宋体" panose="02010600030101010101" pitchFamily="2" charset="-122"/>
              </a:rPr>
              <a:t>-</a:t>
            </a:r>
            <a:r>
              <a:rPr lang="zh-CN" altLang="en-US" dirty="0" smtClean="0">
                <a:solidFill>
                  <a:srgbClr val="000000"/>
                </a:solidFill>
                <a:ea typeface="宋体" panose="02010600030101010101" pitchFamily="2" charset="-122"/>
              </a:rPr>
              <a:t>家电的电脑控制器</a:t>
            </a:r>
            <a:endParaRPr lang="en-US" altLang="zh-CN" dirty="0" smtClean="0">
              <a:solidFill>
                <a:srgbClr val="000000"/>
              </a:solidFill>
              <a:ea typeface="宋体" panose="02010600030101010101" pitchFamily="2" charset="-122"/>
            </a:endParaRPr>
          </a:p>
          <a:p>
            <a:endParaRPr lang="zh-CN" altLang="en-US" dirty="0" smtClean="0">
              <a:ea typeface="宋体" panose="02010600030101010101"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panose="02010600030101010101" pitchFamily="2" charset="-122"/>
              </a:rPr>
              <a:t>系统视角</a:t>
            </a:r>
          </a:p>
        </p:txBody>
      </p:sp>
      <p:sp>
        <p:nvSpPr>
          <p:cNvPr id="12291" name="Rectangle 3"/>
          <p:cNvSpPr>
            <a:spLocks noGrp="1" noChangeArrowheads="1"/>
          </p:cNvSpPr>
          <p:nvPr>
            <p:ph type="body" idx="1"/>
          </p:nvPr>
        </p:nvSpPr>
        <p:spPr>
          <a:xfrm>
            <a:off x="827088" y="1028700"/>
            <a:ext cx="7308850" cy="4265613"/>
          </a:xfrm>
        </p:spPr>
        <p:txBody>
          <a:bodyPr/>
          <a:lstStyle/>
          <a:p>
            <a:pPr>
              <a:buFont typeface="Monotype Sorts" charset="2"/>
              <a:buNone/>
            </a:pPr>
            <a:endParaRPr lang="zh-CN" altLang="en-US" dirty="0" smtClean="0">
              <a:ea typeface="宋体" panose="02010600030101010101" pitchFamily="2" charset="-122"/>
            </a:endParaRPr>
          </a:p>
          <a:p>
            <a:r>
              <a:rPr lang="en-US" altLang="zh-CN" dirty="0" smtClean="0">
                <a:solidFill>
                  <a:srgbClr val="FF0000"/>
                </a:solidFill>
                <a:ea typeface="宋体" panose="02010600030101010101" pitchFamily="2" charset="-122"/>
              </a:rPr>
              <a:t>OS </a:t>
            </a:r>
            <a:r>
              <a:rPr lang="zh-CN" altLang="en-US" dirty="0" smtClean="0">
                <a:solidFill>
                  <a:srgbClr val="FF0000"/>
                </a:solidFill>
                <a:ea typeface="宋体" panose="02010600030101010101" pitchFamily="2" charset="-122"/>
              </a:rPr>
              <a:t>是资源分配器</a:t>
            </a:r>
            <a:endParaRPr lang="en-US" altLang="zh-CN" dirty="0" smtClean="0">
              <a:solidFill>
                <a:srgbClr val="FF0000"/>
              </a:solidFill>
              <a:ea typeface="宋体" panose="02010600030101010101" pitchFamily="2" charset="-122"/>
            </a:endParaRPr>
          </a:p>
          <a:p>
            <a:pPr lvl="1"/>
            <a:r>
              <a:rPr lang="zh-CN" altLang="en-US" dirty="0" smtClean="0">
                <a:ea typeface="宋体" panose="02010600030101010101" pitchFamily="2" charset="-122"/>
              </a:rPr>
              <a:t>管理所有资源</a:t>
            </a:r>
          </a:p>
          <a:p>
            <a:pPr lvl="1"/>
            <a:r>
              <a:rPr lang="zh-CN" altLang="en-US" dirty="0" smtClean="0">
                <a:ea typeface="宋体" panose="02010600030101010101" pitchFamily="2" charset="-122"/>
              </a:rPr>
              <a:t>面对冲突的资源请求，决定如何分配资源，以便系统能有效而公平地运行</a:t>
            </a:r>
          </a:p>
          <a:p>
            <a:pPr lvl="1"/>
            <a:endParaRPr lang="en-US" altLang="zh-CN" dirty="0" smtClean="0">
              <a:ea typeface="宋体" panose="02010600030101010101" pitchFamily="2" charset="-122"/>
            </a:endParaRPr>
          </a:p>
          <a:p>
            <a:r>
              <a:rPr lang="en-US" altLang="zh-CN" dirty="0" smtClean="0">
                <a:solidFill>
                  <a:srgbClr val="FF0000"/>
                </a:solidFill>
                <a:ea typeface="宋体" panose="02010600030101010101" pitchFamily="2" charset="-122"/>
              </a:rPr>
              <a:t>OS </a:t>
            </a:r>
            <a:r>
              <a:rPr lang="zh-CN" altLang="en-US" dirty="0" smtClean="0">
                <a:solidFill>
                  <a:srgbClr val="FF0000"/>
                </a:solidFill>
                <a:ea typeface="宋体" panose="02010600030101010101" pitchFamily="2" charset="-122"/>
              </a:rPr>
              <a:t>是控制程序</a:t>
            </a:r>
            <a:endParaRPr lang="zh-CN" altLang="en-US" b="1" dirty="0" smtClean="0">
              <a:solidFill>
                <a:srgbClr val="FF0000"/>
              </a:solidFill>
              <a:ea typeface="宋体" panose="02010600030101010101" pitchFamily="2" charset="-122"/>
            </a:endParaRPr>
          </a:p>
          <a:p>
            <a:pPr lvl="1"/>
            <a:r>
              <a:rPr lang="zh-CN" altLang="en-US" dirty="0" smtClean="0">
                <a:ea typeface="宋体" panose="02010600030101010101" pitchFamily="2" charset="-122"/>
              </a:rPr>
              <a:t>管理用户程序的运行以防止计算机资源的错误使用或使用不当</a:t>
            </a:r>
            <a:endParaRPr lang="en-US" altLang="zh-CN" dirty="0" smtClean="0">
              <a:ea typeface="宋体" panose="02010600030101010101" pitchFamily="2" charset="-122"/>
            </a:endParaRPr>
          </a:p>
          <a:p>
            <a:pPr lvl="1"/>
            <a:endParaRPr lang="en-US" altLang="zh-CN" dirty="0" smtClean="0">
              <a:ea typeface="宋体" panose="02010600030101010101" pitchFamily="2" charset="-122"/>
            </a:endParaRPr>
          </a:p>
          <a:p>
            <a:r>
              <a:rPr lang="zh-CN" altLang="en-US" dirty="0" smtClean="0">
                <a:ea typeface="宋体" panose="02010600030101010101" pitchFamily="2" charset="-122"/>
              </a:rPr>
              <a:t>由于在系统层面对于操作系统的要求基本一致，这就使得绝大多数的操作系统具有共性，都包括</a:t>
            </a:r>
            <a:r>
              <a:rPr lang="en-US" altLang="zh-CN" dirty="0" smtClean="0">
                <a:ea typeface="宋体" panose="02010600030101010101" pitchFamily="2" charset="-122"/>
              </a:rPr>
              <a:t>CPU</a:t>
            </a:r>
            <a:r>
              <a:rPr lang="zh-CN" altLang="en-US" dirty="0" smtClean="0">
                <a:ea typeface="宋体" panose="02010600030101010101" pitchFamily="2" charset="-122"/>
              </a:rPr>
              <a:t>管理、内存管理、文件管理、设备管理等。</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Settings\mt\Application Data\Microsoft\Templates\os-w-java.pot</Template>
  <TotalTime>534120</TotalTime>
  <Words>1713</Words>
  <Application>Microsoft Macintosh PowerPoint</Application>
  <PresentationFormat>全屏显示(4:3)</PresentationFormat>
  <Paragraphs>390</Paragraphs>
  <Slides>50</Slides>
  <Notes>42</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os-w-java</vt:lpstr>
      <vt:lpstr>第一章  导 论</vt:lpstr>
      <vt:lpstr>内容</vt:lpstr>
      <vt:lpstr>1、什么是操作系统？</vt:lpstr>
      <vt:lpstr>PowerPoint 演示文稿</vt:lpstr>
      <vt:lpstr>如果没有操作系统……</vt:lpstr>
      <vt:lpstr>计算机系统的4个部分</vt:lpstr>
      <vt:lpstr>操作系统设计目标</vt:lpstr>
      <vt:lpstr>用户视角</vt:lpstr>
      <vt:lpstr>系统视角</vt:lpstr>
      <vt:lpstr>操作系统定义</vt:lpstr>
      <vt:lpstr>现代计算机系统</vt:lpstr>
      <vt:lpstr>计算机系统操作</vt:lpstr>
      <vt:lpstr>PowerPoint 演示文稿</vt:lpstr>
      <vt:lpstr>中断</vt:lpstr>
      <vt:lpstr>系统启动</vt:lpstr>
      <vt:lpstr>系统启动</vt:lpstr>
      <vt:lpstr>2、多道程序设计和分时技术</vt:lpstr>
      <vt:lpstr>无操作系统计算机</vt:lpstr>
      <vt:lpstr>简单批处理系统</vt:lpstr>
      <vt:lpstr>简单批处理内存映像</vt:lpstr>
      <vt:lpstr>PowerPoint 演示文稿</vt:lpstr>
      <vt:lpstr>简单批处理系统</vt:lpstr>
      <vt:lpstr>多道程序系统</vt:lpstr>
      <vt:lpstr>多道程序系统</vt:lpstr>
      <vt:lpstr>多道程序和单道程序运行例子</vt:lpstr>
      <vt:lpstr>PowerPoint 演示文稿</vt:lpstr>
      <vt:lpstr>分时系统 </vt:lpstr>
      <vt:lpstr>分时系统 </vt:lpstr>
      <vt:lpstr>第一个分时系统</vt:lpstr>
      <vt:lpstr>PowerPoint 演示文稿</vt:lpstr>
      <vt:lpstr>PowerPoint 演示文稿</vt:lpstr>
      <vt:lpstr>分时系统 </vt:lpstr>
      <vt:lpstr>3、操作系统类型</vt:lpstr>
      <vt:lpstr>操作系统类型</vt:lpstr>
      <vt:lpstr>无操作系统计算机</vt:lpstr>
      <vt:lpstr>大型机系统</vt:lpstr>
      <vt:lpstr>桌面系统</vt:lpstr>
      <vt:lpstr>手持（移动）系统</vt:lpstr>
      <vt:lpstr>嵌入式系统</vt:lpstr>
      <vt:lpstr>分布式系统</vt:lpstr>
      <vt:lpstr>单处理器系统</vt:lpstr>
      <vt:lpstr>多处理器系统</vt:lpstr>
      <vt:lpstr>多核处理器系统</vt:lpstr>
      <vt:lpstr>Intel Xeon E7</vt:lpstr>
      <vt:lpstr>多核/多处理器系统分类</vt:lpstr>
      <vt:lpstr>集群系统</vt:lpstr>
      <vt:lpstr>集群系统</vt:lpstr>
      <vt:lpstr>神威 太湖之光</vt:lpstr>
      <vt:lpstr>天河2号</vt:lpstr>
      <vt:lpstr>IBM SUMMIT</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Chu</cp:lastModifiedBy>
  <cp:revision>374</cp:revision>
  <dcterms:created xsi:type="dcterms:W3CDTF">2004-10-07T18:29:30Z</dcterms:created>
  <dcterms:modified xsi:type="dcterms:W3CDTF">2020-09-08T10:53:36Z</dcterms:modified>
</cp:coreProperties>
</file>