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sldIdLst>
    <p:sldId id="480" r:id="rId2"/>
    <p:sldId id="481" r:id="rId3"/>
    <p:sldId id="482" r:id="rId4"/>
    <p:sldId id="483" r:id="rId5"/>
    <p:sldId id="485" r:id="rId6"/>
    <p:sldId id="486" r:id="rId7"/>
    <p:sldId id="487" r:id="rId8"/>
    <p:sldId id="488" r:id="rId9"/>
    <p:sldId id="489" r:id="rId10"/>
    <p:sldId id="490" r:id="rId11"/>
    <p:sldId id="491" r:id="rId12"/>
    <p:sldId id="510" r:id="rId13"/>
    <p:sldId id="492" r:id="rId14"/>
    <p:sldId id="493" r:id="rId15"/>
    <p:sldId id="494" r:id="rId16"/>
    <p:sldId id="495" r:id="rId17"/>
    <p:sldId id="499" r:id="rId18"/>
    <p:sldId id="500" r:id="rId19"/>
    <p:sldId id="511" r:id="rId20"/>
    <p:sldId id="496" r:id="rId21"/>
    <p:sldId id="497" r:id="rId22"/>
    <p:sldId id="498"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8E6F0"/>
    <a:srgbClr val="FFFFFF"/>
    <a:srgbClr val="CC3300"/>
    <a:srgbClr val="063E90"/>
    <a:srgbClr val="4AABCE"/>
    <a:srgbClr val="9FD3E5"/>
    <a:srgbClr val="FFFFCD"/>
    <a:srgbClr val="7C9A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66506" autoAdjust="0"/>
  </p:normalViewPr>
  <p:slideViewPr>
    <p:cSldViewPr snapToGrid="0">
      <p:cViewPr>
        <p:scale>
          <a:sx n="94" d="100"/>
          <a:sy n="94" d="100"/>
        </p:scale>
        <p:origin x="-728" y="-80"/>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BB5A9F-A1C6-4A5D-AB86-F5E3FAEF4982}" type="doc">
      <dgm:prSet loTypeId="urn:microsoft.com/office/officeart/2005/8/layout/cycle8" loCatId="cycle" qsTypeId="urn:microsoft.com/office/officeart/2005/8/quickstyle/simple2" qsCatId="simple" csTypeId="urn:microsoft.com/office/officeart/2005/8/colors/accent2_4" csCatId="accent2" phldr="1"/>
      <dgm:spPr>
        <a:scene3d>
          <a:camera prst="orthographicFront"/>
          <a:lightRig rig="threePt" dir="t"/>
        </a:scene3d>
      </dgm:spPr>
    </dgm:pt>
    <dgm:pt modelId="{5138C7A9-69D2-4B6C-86F9-277AFCEFD5CB}">
      <dgm:prSet phldrT="[文本]"/>
      <dgm:spPr/>
      <dgm:t>
        <a:bodyPr/>
        <a:lstStyle/>
        <a:p>
          <a:r>
            <a:rPr lang="zh-CN" altLang="en-US" dirty="0" smtClean="0"/>
            <a:t>内核模式</a:t>
          </a:r>
          <a:endParaRPr lang="zh-CN" altLang="en-US" dirty="0"/>
        </a:p>
      </dgm:t>
    </dgm:pt>
    <dgm:pt modelId="{E4DB10F3-115E-413F-8D37-F94FF434AA2F}" type="parTrans" cxnId="{2AF7AFA0-42CE-464F-8882-461074F7D54D}">
      <dgm:prSet/>
      <dgm:spPr/>
      <dgm:t>
        <a:bodyPr/>
        <a:lstStyle/>
        <a:p>
          <a:endParaRPr lang="zh-CN" altLang="en-US"/>
        </a:p>
      </dgm:t>
    </dgm:pt>
    <dgm:pt modelId="{B02E4F1A-8EC2-4E8B-BF3D-E57F4348E6F8}" type="sibTrans" cxnId="{2AF7AFA0-42CE-464F-8882-461074F7D54D}">
      <dgm:prSet/>
      <dgm:spPr/>
      <dgm:t>
        <a:bodyPr/>
        <a:lstStyle/>
        <a:p>
          <a:endParaRPr lang="zh-CN" altLang="en-US"/>
        </a:p>
      </dgm:t>
    </dgm:pt>
    <dgm:pt modelId="{885E1BB5-8108-4522-9406-3ECB0D678831}">
      <dgm:prSet phldrT="[文本]"/>
      <dgm:spPr/>
      <dgm:t>
        <a:bodyPr/>
        <a:lstStyle/>
        <a:p>
          <a:r>
            <a:rPr lang="zh-CN" altLang="en-US" dirty="0" smtClean="0">
              <a:solidFill>
                <a:srgbClr val="FF0000"/>
              </a:solidFill>
            </a:rPr>
            <a:t>用户模式</a:t>
          </a:r>
          <a:endParaRPr lang="zh-CN" altLang="en-US" dirty="0">
            <a:solidFill>
              <a:srgbClr val="FF0000"/>
            </a:solidFill>
          </a:endParaRPr>
        </a:p>
      </dgm:t>
    </dgm:pt>
    <dgm:pt modelId="{182B4949-1846-4A2D-918D-EB23698F98FF}" type="parTrans" cxnId="{62FC6757-8AA8-4864-989A-E3A21AC5FA77}">
      <dgm:prSet/>
      <dgm:spPr/>
      <dgm:t>
        <a:bodyPr/>
        <a:lstStyle/>
        <a:p>
          <a:endParaRPr lang="zh-CN" altLang="en-US"/>
        </a:p>
      </dgm:t>
    </dgm:pt>
    <dgm:pt modelId="{2F06B840-AC06-4924-91D9-6EF5C973E29C}" type="sibTrans" cxnId="{62FC6757-8AA8-4864-989A-E3A21AC5FA77}">
      <dgm:prSet/>
      <dgm:spPr/>
      <dgm:t>
        <a:bodyPr/>
        <a:lstStyle/>
        <a:p>
          <a:endParaRPr lang="zh-CN" altLang="en-US"/>
        </a:p>
      </dgm:t>
    </dgm:pt>
    <dgm:pt modelId="{39A32F5E-83E0-4531-928D-04CD410D14CB}" type="pres">
      <dgm:prSet presAssocID="{20BB5A9F-A1C6-4A5D-AB86-F5E3FAEF4982}" presName="compositeShape" presStyleCnt="0">
        <dgm:presLayoutVars>
          <dgm:chMax val="7"/>
          <dgm:dir/>
          <dgm:resizeHandles val="exact"/>
        </dgm:presLayoutVars>
      </dgm:prSet>
      <dgm:spPr/>
    </dgm:pt>
    <dgm:pt modelId="{370C1602-139B-4022-A42C-44999876003F}" type="pres">
      <dgm:prSet presAssocID="{20BB5A9F-A1C6-4A5D-AB86-F5E3FAEF4982}" presName="wedge1" presStyleLbl="node1" presStyleIdx="0" presStyleCnt="2"/>
      <dgm:spPr/>
      <dgm:t>
        <a:bodyPr/>
        <a:lstStyle/>
        <a:p>
          <a:endParaRPr lang="zh-CN" altLang="en-US"/>
        </a:p>
      </dgm:t>
    </dgm:pt>
    <dgm:pt modelId="{BB5B1820-6A2A-468E-8448-BDFCBFB13159}" type="pres">
      <dgm:prSet presAssocID="{20BB5A9F-A1C6-4A5D-AB86-F5E3FAEF4982}" presName="dummy1a" presStyleCnt="0"/>
      <dgm:spPr/>
    </dgm:pt>
    <dgm:pt modelId="{79527D8E-1A78-4228-A3E7-06444D2CA657}" type="pres">
      <dgm:prSet presAssocID="{20BB5A9F-A1C6-4A5D-AB86-F5E3FAEF4982}" presName="dummy1b" presStyleCnt="0"/>
      <dgm:spPr/>
    </dgm:pt>
    <dgm:pt modelId="{56583C94-1BC4-476E-A960-D6D905D73552}" type="pres">
      <dgm:prSet presAssocID="{20BB5A9F-A1C6-4A5D-AB86-F5E3FAEF4982}" presName="wedge1Tx" presStyleLbl="node1" presStyleIdx="0" presStyleCnt="2">
        <dgm:presLayoutVars>
          <dgm:chMax val="0"/>
          <dgm:chPref val="0"/>
          <dgm:bulletEnabled val="1"/>
        </dgm:presLayoutVars>
      </dgm:prSet>
      <dgm:spPr/>
      <dgm:t>
        <a:bodyPr/>
        <a:lstStyle/>
        <a:p>
          <a:endParaRPr lang="zh-CN" altLang="en-US"/>
        </a:p>
      </dgm:t>
    </dgm:pt>
    <dgm:pt modelId="{F8E6CE58-BA72-462E-B1BC-E499F0D46610}" type="pres">
      <dgm:prSet presAssocID="{20BB5A9F-A1C6-4A5D-AB86-F5E3FAEF4982}" presName="wedge2" presStyleLbl="node1" presStyleIdx="1" presStyleCnt="2" custScaleX="104924" custScaleY="100194"/>
      <dgm:spPr/>
      <dgm:t>
        <a:bodyPr/>
        <a:lstStyle/>
        <a:p>
          <a:endParaRPr lang="zh-CN" altLang="en-US"/>
        </a:p>
      </dgm:t>
    </dgm:pt>
    <dgm:pt modelId="{2CBD88C8-E2E9-4B20-916F-E346AA9C107B}" type="pres">
      <dgm:prSet presAssocID="{20BB5A9F-A1C6-4A5D-AB86-F5E3FAEF4982}" presName="dummy2a" presStyleCnt="0"/>
      <dgm:spPr/>
    </dgm:pt>
    <dgm:pt modelId="{01036829-7B0D-478E-959D-F429B0B19921}" type="pres">
      <dgm:prSet presAssocID="{20BB5A9F-A1C6-4A5D-AB86-F5E3FAEF4982}" presName="dummy2b" presStyleCnt="0"/>
      <dgm:spPr/>
    </dgm:pt>
    <dgm:pt modelId="{C43C6217-D861-43D9-9D48-D28DCE71E6A7}" type="pres">
      <dgm:prSet presAssocID="{20BB5A9F-A1C6-4A5D-AB86-F5E3FAEF4982}" presName="wedge2Tx" presStyleLbl="node1" presStyleIdx="1" presStyleCnt="2">
        <dgm:presLayoutVars>
          <dgm:chMax val="0"/>
          <dgm:chPref val="0"/>
          <dgm:bulletEnabled val="1"/>
        </dgm:presLayoutVars>
      </dgm:prSet>
      <dgm:spPr/>
      <dgm:t>
        <a:bodyPr/>
        <a:lstStyle/>
        <a:p>
          <a:endParaRPr lang="zh-CN" altLang="en-US"/>
        </a:p>
      </dgm:t>
    </dgm:pt>
    <dgm:pt modelId="{6BC57698-F18F-4D78-8CCD-131319D1F6E4}" type="pres">
      <dgm:prSet presAssocID="{B02E4F1A-8EC2-4E8B-BF3D-E57F4348E6F8}" presName="arrowWedge1" presStyleLbl="fgSibTrans2D1" presStyleIdx="0" presStyleCnt="2"/>
      <dgm:spPr/>
    </dgm:pt>
    <dgm:pt modelId="{DCB152B8-A484-4273-A720-ADB24A55C361}" type="pres">
      <dgm:prSet presAssocID="{2F06B840-AC06-4924-91D9-6EF5C973E29C}" presName="arrowWedge2" presStyleLbl="fgSibTrans2D1" presStyleIdx="1" presStyleCnt="2"/>
      <dgm:spPr/>
    </dgm:pt>
  </dgm:ptLst>
  <dgm:cxnLst>
    <dgm:cxn modelId="{62FC6757-8AA8-4864-989A-E3A21AC5FA77}" srcId="{20BB5A9F-A1C6-4A5D-AB86-F5E3FAEF4982}" destId="{885E1BB5-8108-4522-9406-3ECB0D678831}" srcOrd="1" destOrd="0" parTransId="{182B4949-1846-4A2D-918D-EB23698F98FF}" sibTransId="{2F06B840-AC06-4924-91D9-6EF5C973E29C}"/>
    <dgm:cxn modelId="{2AF7AFA0-42CE-464F-8882-461074F7D54D}" srcId="{20BB5A9F-A1C6-4A5D-AB86-F5E3FAEF4982}" destId="{5138C7A9-69D2-4B6C-86F9-277AFCEFD5CB}" srcOrd="0" destOrd="0" parTransId="{E4DB10F3-115E-413F-8D37-F94FF434AA2F}" sibTransId="{B02E4F1A-8EC2-4E8B-BF3D-E57F4348E6F8}"/>
    <dgm:cxn modelId="{8E0CE326-345A-914B-9960-1DAB8D6EBD2B}" type="presOf" srcId="{20BB5A9F-A1C6-4A5D-AB86-F5E3FAEF4982}" destId="{39A32F5E-83E0-4531-928D-04CD410D14CB}" srcOrd="0" destOrd="0" presId="urn:microsoft.com/office/officeart/2005/8/layout/cycle8"/>
    <dgm:cxn modelId="{E69E6953-1648-2F46-90BC-3B7F3FCE2912}" type="presOf" srcId="{5138C7A9-69D2-4B6C-86F9-277AFCEFD5CB}" destId="{370C1602-139B-4022-A42C-44999876003F}" srcOrd="0" destOrd="0" presId="urn:microsoft.com/office/officeart/2005/8/layout/cycle8"/>
    <dgm:cxn modelId="{24EC8049-8EFE-6048-8CEF-7B7AFA9DC583}" type="presOf" srcId="{5138C7A9-69D2-4B6C-86F9-277AFCEFD5CB}" destId="{56583C94-1BC4-476E-A960-D6D905D73552}" srcOrd="1" destOrd="0" presId="urn:microsoft.com/office/officeart/2005/8/layout/cycle8"/>
    <dgm:cxn modelId="{536B82A9-944C-8044-B716-BE4371C07CC8}" type="presOf" srcId="{885E1BB5-8108-4522-9406-3ECB0D678831}" destId="{C43C6217-D861-43D9-9D48-D28DCE71E6A7}" srcOrd="1" destOrd="0" presId="urn:microsoft.com/office/officeart/2005/8/layout/cycle8"/>
    <dgm:cxn modelId="{1293F9A7-7D40-B74A-8E8C-99B4D4BFE4B9}" type="presOf" srcId="{885E1BB5-8108-4522-9406-3ECB0D678831}" destId="{F8E6CE58-BA72-462E-B1BC-E499F0D46610}" srcOrd="0" destOrd="0" presId="urn:microsoft.com/office/officeart/2005/8/layout/cycle8"/>
    <dgm:cxn modelId="{9A9C9DF8-75A7-3543-A690-DE4B78FEAEAE}" type="presParOf" srcId="{39A32F5E-83E0-4531-928D-04CD410D14CB}" destId="{370C1602-139B-4022-A42C-44999876003F}" srcOrd="0" destOrd="0" presId="urn:microsoft.com/office/officeart/2005/8/layout/cycle8"/>
    <dgm:cxn modelId="{CB285651-8E67-5E46-B40D-611884FD2136}" type="presParOf" srcId="{39A32F5E-83E0-4531-928D-04CD410D14CB}" destId="{BB5B1820-6A2A-468E-8448-BDFCBFB13159}" srcOrd="1" destOrd="0" presId="urn:microsoft.com/office/officeart/2005/8/layout/cycle8"/>
    <dgm:cxn modelId="{A9A26B81-6DD9-7B44-BE4C-4BB9D42882C0}" type="presParOf" srcId="{39A32F5E-83E0-4531-928D-04CD410D14CB}" destId="{79527D8E-1A78-4228-A3E7-06444D2CA657}" srcOrd="2" destOrd="0" presId="urn:microsoft.com/office/officeart/2005/8/layout/cycle8"/>
    <dgm:cxn modelId="{851C69B3-CC43-134C-BB0F-9F7CEFD7F3C3}" type="presParOf" srcId="{39A32F5E-83E0-4531-928D-04CD410D14CB}" destId="{56583C94-1BC4-476E-A960-D6D905D73552}" srcOrd="3" destOrd="0" presId="urn:microsoft.com/office/officeart/2005/8/layout/cycle8"/>
    <dgm:cxn modelId="{47C24901-5125-424A-85E8-642C6CA34AAD}" type="presParOf" srcId="{39A32F5E-83E0-4531-928D-04CD410D14CB}" destId="{F8E6CE58-BA72-462E-B1BC-E499F0D46610}" srcOrd="4" destOrd="0" presId="urn:microsoft.com/office/officeart/2005/8/layout/cycle8"/>
    <dgm:cxn modelId="{23220DC1-AB56-BF40-8034-859CCF1692BE}" type="presParOf" srcId="{39A32F5E-83E0-4531-928D-04CD410D14CB}" destId="{2CBD88C8-E2E9-4B20-916F-E346AA9C107B}" srcOrd="5" destOrd="0" presId="urn:microsoft.com/office/officeart/2005/8/layout/cycle8"/>
    <dgm:cxn modelId="{1E5060AE-DEAF-574B-B6B1-8680E6FDAE53}" type="presParOf" srcId="{39A32F5E-83E0-4531-928D-04CD410D14CB}" destId="{01036829-7B0D-478E-959D-F429B0B19921}" srcOrd="6" destOrd="0" presId="urn:microsoft.com/office/officeart/2005/8/layout/cycle8"/>
    <dgm:cxn modelId="{D9B23D9D-A12C-4847-94E6-8613B3804DD2}" type="presParOf" srcId="{39A32F5E-83E0-4531-928D-04CD410D14CB}" destId="{C43C6217-D861-43D9-9D48-D28DCE71E6A7}" srcOrd="7" destOrd="0" presId="urn:microsoft.com/office/officeart/2005/8/layout/cycle8"/>
    <dgm:cxn modelId="{E8E466D1-70C4-CF4B-BC3E-EFF0B5E96752}" type="presParOf" srcId="{39A32F5E-83E0-4531-928D-04CD410D14CB}" destId="{6BC57698-F18F-4D78-8CCD-131319D1F6E4}" srcOrd="8" destOrd="0" presId="urn:microsoft.com/office/officeart/2005/8/layout/cycle8"/>
    <dgm:cxn modelId="{915930DA-BBCE-5641-9C4B-DD003986FDE6}" type="presParOf" srcId="{39A32F5E-83E0-4531-928D-04CD410D14CB}" destId="{DCB152B8-A484-4273-A720-ADB24A55C361}" srcOrd="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C1602-139B-4022-A42C-44999876003F}">
      <dsp:nvSpPr>
        <dsp:cNvPr id="0" name=""/>
        <dsp:cNvSpPr/>
      </dsp:nvSpPr>
      <dsp:spPr>
        <a:xfrm>
          <a:off x="591918" y="174320"/>
          <a:ext cx="2009313" cy="2009313"/>
        </a:xfrm>
        <a:prstGeom prst="pie">
          <a:avLst>
            <a:gd name="adj1" fmla="val 16200000"/>
            <a:gd name="adj2" fmla="val 5400000"/>
          </a:avLst>
        </a:prstGeom>
        <a:solidFill>
          <a:schemeClr val="accent2">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a:scene3d>
          <a:camera prst="orthographicFront"/>
          <a:lightRig rig="threePt" dir="t"/>
        </a:scene3d>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zh-CN" altLang="en-US" sz="2500" kern="1200" dirty="0" smtClean="0"/>
            <a:t>内核模式</a:t>
          </a:r>
          <a:endParaRPr lang="zh-CN" altLang="en-US" sz="2500" kern="1200" dirty="0"/>
        </a:p>
      </dsp:txBody>
      <dsp:txXfrm>
        <a:off x="1689865" y="700569"/>
        <a:ext cx="717612" cy="956816"/>
      </dsp:txXfrm>
    </dsp:sp>
    <dsp:sp modelId="{F8E6CE58-BA72-462E-B1BC-E499F0D46610}">
      <dsp:nvSpPr>
        <dsp:cNvPr id="0" name=""/>
        <dsp:cNvSpPr/>
      </dsp:nvSpPr>
      <dsp:spPr>
        <a:xfrm>
          <a:off x="446767" y="172371"/>
          <a:ext cx="2108252" cy="2013211"/>
        </a:xfrm>
        <a:prstGeom prst="pie">
          <a:avLst>
            <a:gd name="adj1" fmla="val 5400000"/>
            <a:gd name="adj2" fmla="val 16200000"/>
          </a:avLst>
        </a:prstGeom>
        <a:solidFill>
          <a:schemeClr val="accent2">
            <a:shade val="50000"/>
            <a:hueOff val="0"/>
            <a:satOff val="-52537"/>
            <a:lumOff val="54949"/>
            <a:alphaOff val="0"/>
          </a:schemeClr>
        </a:solidFill>
        <a:ln w="19050" cap="flat" cmpd="sng" algn="ctr">
          <a:solidFill>
            <a:schemeClr val="lt1">
              <a:hueOff val="0"/>
              <a:satOff val="0"/>
              <a:lumOff val="0"/>
              <a:alphaOff val="0"/>
            </a:schemeClr>
          </a:solidFill>
          <a:prstDash val="solid"/>
          <a:miter lim="800000"/>
        </a:ln>
        <a:effectLst/>
        <a:scene3d>
          <a:camera prst="orthographicFront"/>
          <a:lightRig rig="threePt" dir="t"/>
        </a:scene3d>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zh-CN" altLang="en-US" sz="2500" kern="1200" dirty="0" smtClean="0">
              <a:solidFill>
                <a:srgbClr val="FF0000"/>
              </a:solidFill>
            </a:rPr>
            <a:t>用户模式</a:t>
          </a:r>
          <a:endParaRPr lang="zh-CN" altLang="en-US" sz="2500" kern="1200" dirty="0">
            <a:solidFill>
              <a:srgbClr val="FF0000"/>
            </a:solidFill>
          </a:endParaRPr>
        </a:p>
      </dsp:txBody>
      <dsp:txXfrm>
        <a:off x="650063" y="699640"/>
        <a:ext cx="752947" cy="958672"/>
      </dsp:txXfrm>
    </dsp:sp>
    <dsp:sp modelId="{6BC57698-F18F-4D78-8CCD-131319D1F6E4}">
      <dsp:nvSpPr>
        <dsp:cNvPr id="0" name=""/>
        <dsp:cNvSpPr/>
      </dsp:nvSpPr>
      <dsp:spPr>
        <a:xfrm>
          <a:off x="467532" y="49934"/>
          <a:ext cx="2258085" cy="2258085"/>
        </a:xfrm>
        <a:prstGeom prst="circularArrow">
          <a:avLst>
            <a:gd name="adj1" fmla="val 5085"/>
            <a:gd name="adj2" fmla="val 327528"/>
            <a:gd name="adj3" fmla="val 5072472"/>
            <a:gd name="adj4" fmla="val 16200000"/>
            <a:gd name="adj5" fmla="val 5932"/>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CB152B8-A484-4273-A720-ADB24A55C361}">
      <dsp:nvSpPr>
        <dsp:cNvPr id="0" name=""/>
        <dsp:cNvSpPr/>
      </dsp:nvSpPr>
      <dsp:spPr>
        <a:xfrm>
          <a:off x="370964" y="49899"/>
          <a:ext cx="2258085" cy="2258085"/>
        </a:xfrm>
        <a:prstGeom prst="circularArrow">
          <a:avLst>
            <a:gd name="adj1" fmla="val 5085"/>
            <a:gd name="adj2" fmla="val 327528"/>
            <a:gd name="adj3" fmla="val 15872472"/>
            <a:gd name="adj4" fmla="val 5400000"/>
            <a:gd name="adj5" fmla="val 5932"/>
          </a:avLst>
        </a:prstGeom>
        <a:solidFill>
          <a:schemeClr val="accent2">
            <a:shade val="90000"/>
            <a:hueOff val="0"/>
            <a:satOff val="-51888"/>
            <a:lumOff val="43968"/>
            <a:alphaOff val="0"/>
          </a:schemeClr>
        </a:solidFill>
        <a:ln>
          <a:noFill/>
        </a:ln>
        <a:effectLst/>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ea typeface="+mn-ea"/>
              </a:defRPr>
            </a:lvl1pPr>
          </a:lstStyle>
          <a:p>
            <a:pPr>
              <a:defRPr/>
            </a:pPr>
            <a:endParaRPr lang="zh-CN" altLang="en-US"/>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ea typeface="+mn-ea"/>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ea typeface="+mn-ea"/>
              </a:defRPr>
            </a:lvl1pPr>
          </a:lstStyle>
          <a:p>
            <a:pPr>
              <a:defRPr/>
            </a:pPr>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D6952A6-8551-46E8-A505-C5C8F58C33B9}" type="slidenum">
              <a:rPr lang="zh-CN" altLang="en-US"/>
              <a:pPr>
                <a:defRPr/>
              </a:pPr>
              <a:t>‹#›</a:t>
            </a:fld>
            <a:endParaRPr lang="en-US" altLang="zh-CN"/>
          </a:p>
        </p:txBody>
      </p:sp>
    </p:spTree>
    <p:extLst>
      <p:ext uri="{BB962C8B-B14F-4D97-AF65-F5344CB8AC3E}">
        <p14:creationId xmlns:p14="http://schemas.microsoft.com/office/powerpoint/2010/main" val="1123665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charset="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2</a:t>
            </a:fld>
            <a:endParaRPr lang="en-US" altLang="zh-CN"/>
          </a:p>
        </p:txBody>
      </p:sp>
    </p:spTree>
    <p:extLst>
      <p:ext uri="{BB962C8B-B14F-4D97-AF65-F5344CB8AC3E}">
        <p14:creationId xmlns:p14="http://schemas.microsoft.com/office/powerpoint/2010/main" val="2095388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11</a:t>
            </a:fld>
            <a:endParaRPr lang="en-US" altLang="zh-CN"/>
          </a:p>
        </p:txBody>
      </p:sp>
    </p:spTree>
    <p:extLst>
      <p:ext uri="{BB962C8B-B14F-4D97-AF65-F5344CB8AC3E}">
        <p14:creationId xmlns:p14="http://schemas.microsoft.com/office/powerpoint/2010/main" val="3003732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C</a:t>
            </a:r>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12</a:t>
            </a:fld>
            <a:endParaRPr lang="en-US" altLang="zh-CN"/>
          </a:p>
        </p:txBody>
      </p:sp>
    </p:spTree>
    <p:extLst>
      <p:ext uri="{BB962C8B-B14F-4D97-AF65-F5344CB8AC3E}">
        <p14:creationId xmlns:p14="http://schemas.microsoft.com/office/powerpoint/2010/main" val="3087101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13</a:t>
            </a:fld>
            <a:endParaRPr lang="en-US" altLang="zh-CN"/>
          </a:p>
        </p:txBody>
      </p:sp>
    </p:spTree>
    <p:extLst>
      <p:ext uri="{BB962C8B-B14F-4D97-AF65-F5344CB8AC3E}">
        <p14:creationId xmlns:p14="http://schemas.microsoft.com/office/powerpoint/2010/main" val="704848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14</a:t>
            </a:fld>
            <a:endParaRPr lang="en-US" altLang="zh-CN"/>
          </a:p>
        </p:txBody>
      </p:sp>
    </p:spTree>
    <p:extLst>
      <p:ext uri="{BB962C8B-B14F-4D97-AF65-F5344CB8AC3E}">
        <p14:creationId xmlns:p14="http://schemas.microsoft.com/office/powerpoint/2010/main" val="847213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第</a:t>
            </a:r>
            <a:r>
              <a:rPr lang="en-US" altLang="zh-CN" dirty="0" smtClean="0"/>
              <a:t>3</a:t>
            </a:r>
            <a:r>
              <a:rPr lang="zh-CN" altLang="en-US" dirty="0" smtClean="0"/>
              <a:t>章</a:t>
            </a:r>
            <a:r>
              <a:rPr lang="en-US" altLang="zh-CN" dirty="0" smtClean="0"/>
              <a:t>-</a:t>
            </a:r>
            <a:r>
              <a:rPr lang="zh-CN" altLang="en-US" dirty="0" smtClean="0"/>
              <a:t>第</a:t>
            </a:r>
            <a:r>
              <a:rPr lang="en-US" altLang="zh-CN" dirty="0" smtClean="0"/>
              <a:t>7</a:t>
            </a:r>
            <a:r>
              <a:rPr lang="zh-CN" altLang="en-US" dirty="0" smtClean="0"/>
              <a:t>章</a:t>
            </a:r>
            <a:endParaRPr lang="en-US" altLang="zh-CN" dirty="0" smtClean="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15</a:t>
            </a:fld>
            <a:endParaRPr lang="en-US" altLang="zh-CN"/>
          </a:p>
        </p:txBody>
      </p:sp>
    </p:spTree>
    <p:extLst>
      <p:ext uri="{BB962C8B-B14F-4D97-AF65-F5344CB8AC3E}">
        <p14:creationId xmlns:p14="http://schemas.microsoft.com/office/powerpoint/2010/main" val="867921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第</a:t>
            </a:r>
            <a:r>
              <a:rPr lang="en-US" altLang="zh-CN" dirty="0" smtClean="0"/>
              <a:t>8</a:t>
            </a:r>
            <a:r>
              <a:rPr lang="zh-CN" altLang="en-US" dirty="0" smtClean="0"/>
              <a:t>章</a:t>
            </a:r>
            <a:r>
              <a:rPr lang="en-US" altLang="zh-CN" dirty="0" smtClean="0"/>
              <a:t>-</a:t>
            </a:r>
            <a:r>
              <a:rPr lang="zh-CN" altLang="en-US" dirty="0" smtClean="0"/>
              <a:t>第</a:t>
            </a:r>
            <a:r>
              <a:rPr lang="en-US" altLang="zh-CN" dirty="0" smtClean="0"/>
              <a:t>9</a:t>
            </a:r>
            <a:r>
              <a:rPr lang="zh-CN" altLang="en-US" dirty="0" smtClean="0"/>
              <a:t>章</a:t>
            </a:r>
          </a:p>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16</a:t>
            </a:fld>
            <a:endParaRPr lang="en-US" altLang="zh-CN"/>
          </a:p>
        </p:txBody>
      </p:sp>
    </p:spTree>
    <p:extLst>
      <p:ext uri="{BB962C8B-B14F-4D97-AF65-F5344CB8AC3E}">
        <p14:creationId xmlns:p14="http://schemas.microsoft.com/office/powerpoint/2010/main" val="3745248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第</a:t>
            </a:r>
            <a:r>
              <a:rPr lang="en-US" altLang="zh-CN" dirty="0" smtClean="0"/>
              <a:t>10</a:t>
            </a:r>
            <a:r>
              <a:rPr lang="zh-CN" altLang="en-US" dirty="0" smtClean="0"/>
              <a:t>章</a:t>
            </a:r>
            <a:r>
              <a:rPr lang="en-US" altLang="zh-CN" dirty="0" smtClean="0"/>
              <a:t>-</a:t>
            </a:r>
            <a:r>
              <a:rPr lang="zh-CN" altLang="en-US" dirty="0" smtClean="0"/>
              <a:t>第</a:t>
            </a:r>
            <a:r>
              <a:rPr lang="en-US" altLang="zh-CN" dirty="0" smtClean="0"/>
              <a:t>12</a:t>
            </a:r>
            <a:r>
              <a:rPr lang="zh-CN" altLang="en-US" dirty="0" smtClean="0"/>
              <a:t>章</a:t>
            </a:r>
          </a:p>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17</a:t>
            </a:fld>
            <a:endParaRPr lang="en-US" altLang="zh-CN"/>
          </a:p>
        </p:txBody>
      </p:sp>
    </p:spTree>
    <p:extLst>
      <p:ext uri="{BB962C8B-B14F-4D97-AF65-F5344CB8AC3E}">
        <p14:creationId xmlns:p14="http://schemas.microsoft.com/office/powerpoint/2010/main" val="2899169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第</a:t>
            </a:r>
            <a:r>
              <a:rPr lang="en-US" altLang="zh-CN" dirty="0" smtClean="0"/>
              <a:t>13</a:t>
            </a:r>
            <a:r>
              <a:rPr lang="zh-CN" altLang="en-US" dirty="0" smtClean="0"/>
              <a:t>章</a:t>
            </a:r>
          </a:p>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18</a:t>
            </a:fld>
            <a:endParaRPr lang="en-US" altLang="zh-CN"/>
          </a:p>
        </p:txBody>
      </p:sp>
    </p:spTree>
    <p:extLst>
      <p:ext uri="{BB962C8B-B14F-4D97-AF65-F5344CB8AC3E}">
        <p14:creationId xmlns:p14="http://schemas.microsoft.com/office/powerpoint/2010/main" val="2263061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19</a:t>
            </a:fld>
            <a:endParaRPr lang="en-US" altLang="zh-CN"/>
          </a:p>
        </p:txBody>
      </p:sp>
    </p:spTree>
    <p:extLst>
      <p:ext uri="{BB962C8B-B14F-4D97-AF65-F5344CB8AC3E}">
        <p14:creationId xmlns:p14="http://schemas.microsoft.com/office/powerpoint/2010/main" val="729271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20</a:t>
            </a:fld>
            <a:endParaRPr lang="en-US" altLang="zh-CN"/>
          </a:p>
        </p:txBody>
      </p:sp>
    </p:spTree>
    <p:extLst>
      <p:ext uri="{BB962C8B-B14F-4D97-AF65-F5344CB8AC3E}">
        <p14:creationId xmlns:p14="http://schemas.microsoft.com/office/powerpoint/2010/main" val="382660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pPr>
              <a:defRPr/>
            </a:pPr>
            <a:fld id="{4D6952A6-8551-46E8-A505-C5C8F58C33B9}" type="slidenum">
              <a:rPr lang="zh-CN" altLang="en-US" smtClean="0"/>
              <a:pPr>
                <a:defRPr/>
              </a:pPr>
              <a:t>3</a:t>
            </a:fld>
            <a:endParaRPr lang="en-US" altLang="zh-CN"/>
          </a:p>
        </p:txBody>
      </p:sp>
    </p:spTree>
    <p:extLst>
      <p:ext uri="{BB962C8B-B14F-4D97-AF65-F5344CB8AC3E}">
        <p14:creationId xmlns:p14="http://schemas.microsoft.com/office/powerpoint/2010/main" val="210822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21</a:t>
            </a:fld>
            <a:endParaRPr lang="en-US" altLang="zh-CN"/>
          </a:p>
        </p:txBody>
      </p:sp>
    </p:spTree>
    <p:extLst>
      <p:ext uri="{BB962C8B-B14F-4D97-AF65-F5344CB8AC3E}">
        <p14:creationId xmlns:p14="http://schemas.microsoft.com/office/powerpoint/2010/main" val="1704508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22</a:t>
            </a:fld>
            <a:endParaRPr lang="en-US" altLang="zh-CN"/>
          </a:p>
        </p:txBody>
      </p:sp>
    </p:spTree>
    <p:extLst>
      <p:ext uri="{BB962C8B-B14F-4D97-AF65-F5344CB8AC3E}">
        <p14:creationId xmlns:p14="http://schemas.microsoft.com/office/powerpoint/2010/main" val="71082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2">
              <a:lnSpc>
                <a:spcPct val="90000"/>
              </a:lnSpc>
              <a:defRPr/>
            </a:pPr>
            <a:r>
              <a:rPr lang="zh-CN" altLang="en-US" dirty="0" smtClean="0">
                <a:ea typeface="宋体" panose="02010600030101010101" pitchFamily="2" charset="-122"/>
              </a:rPr>
              <a:t>用户模式的程序需要内核模式为其提供服务，这个服务有多种形式，比如系统服务、系统调用、系统程序等</a:t>
            </a:r>
            <a:endParaRPr lang="en-US" altLang="zh-CN" dirty="0" smtClean="0">
              <a:ea typeface="宋体" panose="02010600030101010101" pitchFamily="2" charset="-122"/>
            </a:endParaRPr>
          </a:p>
          <a:p>
            <a:pPr marL="0" lvl="2">
              <a:lnSpc>
                <a:spcPct val="90000"/>
              </a:lnSpc>
              <a:defRPr/>
            </a:pPr>
            <a:r>
              <a:rPr lang="zh-CN" altLang="en-US" dirty="0" smtClean="0">
                <a:ea typeface="宋体" panose="02010600030101010101" pitchFamily="2" charset="-122"/>
              </a:rPr>
              <a:t>通过只有操作系统才可以运行特权指令和使用一些资源，保证系统的安全性</a:t>
            </a:r>
            <a:endParaRPr lang="en-US" altLang="zh-CN" dirty="0" smtClean="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4</a:t>
            </a:fld>
            <a:endParaRPr lang="en-US" altLang="zh-CN"/>
          </a:p>
        </p:txBody>
      </p:sp>
    </p:spTree>
    <p:extLst>
      <p:ext uri="{BB962C8B-B14F-4D97-AF65-F5344CB8AC3E}">
        <p14:creationId xmlns:p14="http://schemas.microsoft.com/office/powerpoint/2010/main" val="174492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当一个运行在用户模式的程序调用系统调用时，将发生软件中断，中断的具体过程如下：</a:t>
            </a:r>
            <a:endParaRPr lang="en-US" altLang="zh-CN" dirty="0" smtClean="0"/>
          </a:p>
          <a:p>
            <a:endParaRPr lang="en-US" altLang="zh-CN" dirty="0" smtClean="0"/>
          </a:p>
          <a:p>
            <a:r>
              <a:rPr lang="en-US" altLang="zh-CN" dirty="0" smtClean="0"/>
              <a:t>1</a:t>
            </a:r>
            <a:r>
              <a:rPr lang="zh-CN" altLang="en-US" dirty="0" smtClean="0"/>
              <a:t>、当前用户程序将暂停运行，控制权交给操作系统，并由用户模式转入内核模式</a:t>
            </a:r>
            <a:endParaRPr lang="en-US" altLang="zh-CN" dirty="0" smtClean="0"/>
          </a:p>
          <a:p>
            <a:r>
              <a:rPr lang="en-US" altLang="zh-CN" dirty="0" smtClean="0"/>
              <a:t>2</a:t>
            </a:r>
            <a:r>
              <a:rPr lang="zh-CN" altLang="en-US" dirty="0" smtClean="0"/>
              <a:t>、系统执行系统调用的代码，得到结果</a:t>
            </a:r>
            <a:endParaRPr lang="en-US" altLang="zh-CN" dirty="0" smtClean="0"/>
          </a:p>
          <a:p>
            <a:r>
              <a:rPr lang="en-US" altLang="zh-CN" dirty="0" smtClean="0"/>
              <a:t>3</a:t>
            </a:r>
            <a:r>
              <a:rPr lang="zh-CN" altLang="en-US" dirty="0" smtClean="0"/>
              <a:t>、系统把结果返回用户程序，并从内核模式转换到用户模式</a:t>
            </a:r>
            <a:endParaRPr lang="en-US" altLang="zh-CN" dirty="0" smtClean="0"/>
          </a:p>
          <a:p>
            <a:r>
              <a:rPr lang="en-US" altLang="zh-CN" dirty="0" smtClean="0"/>
              <a:t>4</a:t>
            </a:r>
            <a:r>
              <a:rPr lang="zh-CN" altLang="en-US" dirty="0" smtClean="0"/>
              <a:t>、用户程序从原来停下的位置继续运</a:t>
            </a:r>
            <a:r>
              <a:rPr lang="zh-CN" altLang="en-US" dirty="0" smtClean="0"/>
              <a:t>行</a:t>
            </a:r>
            <a:endParaRPr lang="en-US" altLang="zh-CN" dirty="0" smtClean="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5</a:t>
            </a:fld>
            <a:endParaRPr lang="en-US" altLang="zh-CN"/>
          </a:p>
        </p:txBody>
      </p:sp>
    </p:spTree>
    <p:extLst>
      <p:ext uri="{BB962C8B-B14F-4D97-AF65-F5344CB8AC3E}">
        <p14:creationId xmlns:p14="http://schemas.microsoft.com/office/powerpoint/2010/main" val="1967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6</a:t>
            </a:fld>
            <a:endParaRPr lang="en-US" altLang="zh-CN"/>
          </a:p>
        </p:txBody>
      </p:sp>
    </p:spTree>
    <p:extLst>
      <p:ext uri="{BB962C8B-B14F-4D97-AF65-F5344CB8AC3E}">
        <p14:creationId xmlns:p14="http://schemas.microsoft.com/office/powerpoint/2010/main" val="2323847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7</a:t>
            </a:fld>
            <a:endParaRPr lang="en-US" altLang="zh-CN"/>
          </a:p>
        </p:txBody>
      </p:sp>
    </p:spTree>
    <p:extLst>
      <p:ext uri="{BB962C8B-B14F-4D97-AF65-F5344CB8AC3E}">
        <p14:creationId xmlns:p14="http://schemas.microsoft.com/office/powerpoint/2010/main" val="52881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8</a:t>
            </a:fld>
            <a:endParaRPr lang="en-US" altLang="zh-CN"/>
          </a:p>
        </p:txBody>
      </p:sp>
    </p:spTree>
    <p:extLst>
      <p:ext uri="{BB962C8B-B14F-4D97-AF65-F5344CB8AC3E}">
        <p14:creationId xmlns:p14="http://schemas.microsoft.com/office/powerpoint/2010/main" val="264785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9</a:t>
            </a:fld>
            <a:endParaRPr lang="en-US" altLang="zh-CN"/>
          </a:p>
        </p:txBody>
      </p:sp>
    </p:spTree>
    <p:extLst>
      <p:ext uri="{BB962C8B-B14F-4D97-AF65-F5344CB8AC3E}">
        <p14:creationId xmlns:p14="http://schemas.microsoft.com/office/powerpoint/2010/main" val="806900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图中</a:t>
            </a:r>
            <a:r>
              <a:rPr lang="zh-CN" altLang="en-US" dirty="0" smtClean="0"/>
              <a:t>一个进程为内存</a:t>
            </a:r>
            <a:r>
              <a:rPr lang="zh-CN" altLang="en-US" dirty="0" smtClean="0"/>
              <a:t>的地址为</a:t>
            </a:r>
            <a:r>
              <a:rPr lang="en-US" altLang="zh-CN" dirty="0" smtClean="0"/>
              <a:t>300040</a:t>
            </a:r>
            <a:r>
              <a:rPr lang="zh-CN" altLang="en-US" dirty="0" smtClean="0"/>
              <a:t>到</a:t>
            </a:r>
            <a:r>
              <a:rPr lang="en-US" altLang="zh-CN" dirty="0" smtClean="0"/>
              <a:t>420940</a:t>
            </a:r>
            <a:r>
              <a:rPr lang="zh-CN" altLang="en-US" dirty="0" smtClean="0"/>
              <a:t>之间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基址寄存器 </a:t>
            </a:r>
            <a:r>
              <a:rPr lang="en-US" altLang="zh-CN" dirty="0" smtClean="0"/>
              <a:t>300040</a:t>
            </a:r>
          </a:p>
          <a:p>
            <a:r>
              <a:rPr lang="zh-CN" altLang="en-US" dirty="0" smtClean="0"/>
              <a:t>限长寄存器为这个进程的长度，即 </a:t>
            </a:r>
            <a:r>
              <a:rPr lang="en-US" altLang="zh-CN" dirty="0" smtClean="0"/>
              <a:t>420940-300040=</a:t>
            </a:r>
            <a:r>
              <a:rPr lang="en-US" altLang="zh-CN" dirty="0" smtClean="0"/>
              <a:t>120900</a:t>
            </a:r>
          </a:p>
        </p:txBody>
      </p:sp>
      <p:sp>
        <p:nvSpPr>
          <p:cNvPr id="4" name="灯片编号占位符 3"/>
          <p:cNvSpPr>
            <a:spLocks noGrp="1"/>
          </p:cNvSpPr>
          <p:nvPr>
            <p:ph type="sldNum" sz="quarter" idx="10"/>
          </p:nvPr>
        </p:nvSpPr>
        <p:spPr/>
        <p:txBody>
          <a:bodyPr/>
          <a:lstStyle/>
          <a:p>
            <a:pPr>
              <a:defRPr/>
            </a:pPr>
            <a:fld id="{4D6952A6-8551-46E8-A505-C5C8F58C33B9}" type="slidenum">
              <a:rPr lang="zh-CN" altLang="en-US" smtClean="0"/>
              <a:pPr>
                <a:defRPr/>
              </a:pPr>
              <a:t>10</a:t>
            </a:fld>
            <a:endParaRPr lang="en-US" altLang="zh-CN"/>
          </a:p>
        </p:txBody>
      </p:sp>
    </p:spTree>
    <p:extLst>
      <p:ext uri="{BB962C8B-B14F-4D97-AF65-F5344CB8AC3E}">
        <p14:creationId xmlns:p14="http://schemas.microsoft.com/office/powerpoint/2010/main" val="224376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pic>
        <p:nvPicPr>
          <p:cNvPr id="4" name="Picture 9" descr="Slide_iconblue_p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12" descr="BD21332_"/>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smtClean="0"/>
              <a:t>Click to edit Master title style</a:t>
            </a:r>
          </a:p>
        </p:txBody>
      </p:sp>
      <p:sp>
        <p:nvSpPr>
          <p:cNvPr id="48132"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smtClean="0"/>
              <a:t>Click to edit Master subtitle style</a:t>
            </a:r>
          </a:p>
        </p:txBody>
      </p:sp>
      <p:sp>
        <p:nvSpPr>
          <p:cNvPr id="6" name="Rectangle 5"/>
          <p:cNvSpPr>
            <a:spLocks noGrp="1" noChangeArrowheads="1"/>
          </p:cNvSpPr>
          <p:nvPr>
            <p:ph type="dt" sz="half" idx="10"/>
          </p:nvPr>
        </p:nvSpPr>
        <p:spPr bwMode="auto">
          <a:xfrm>
            <a:off x="685800" y="6248400"/>
            <a:ext cx="1905000" cy="457200"/>
          </a:xfrm>
          <a:prstGeom prst="rect">
            <a:avLst/>
          </a:prstGeom>
          <a:extLst/>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ftr" sz="quarter" idx="11"/>
          </p:nvPr>
        </p:nvSpPr>
        <p:spPr bwMode="auto">
          <a:xfrm>
            <a:off x="3124200" y="6248400"/>
            <a:ext cx="2895600" cy="457200"/>
          </a:xfrm>
          <a:prstGeom prst="rect">
            <a:avLst/>
          </a:prstGeom>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anose="02020603050405020304" pitchFamily="18" charset="0"/>
                <a:ea typeface="宋体" panose="02010600030101010101" pitchFamily="2" charset="-122"/>
              </a:defRPr>
            </a:lvl1pPr>
          </a:lstStyle>
          <a:p>
            <a:pPr>
              <a:defRPr/>
            </a:pPr>
            <a:endParaRPr lang="en-US" altLang="zh-CN"/>
          </a:p>
        </p:txBody>
      </p:sp>
    </p:spTree>
    <p:extLst>
      <p:ext uri="{BB962C8B-B14F-4D97-AF65-F5344CB8AC3E}">
        <p14:creationId xmlns:p14="http://schemas.microsoft.com/office/powerpoint/2010/main" val="218867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902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155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0348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4091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7088" y="1282700"/>
            <a:ext cx="3598862" cy="448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8350" y="1282700"/>
            <a:ext cx="3600450" cy="448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7463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982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7744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39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05212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3294354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7" name="Text Box 3"/>
          <p:cNvSpPr txBox="1">
            <a:spLocks noChangeArrowheads="1"/>
          </p:cNvSpPr>
          <p:nvPr/>
        </p:nvSpPr>
        <p:spPr bwMode="auto">
          <a:xfrm>
            <a:off x="4267200" y="6613525"/>
            <a:ext cx="444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lgn="ctr">
              <a:spcBef>
                <a:spcPct val="50000"/>
              </a:spcBef>
              <a:defRPr/>
            </a:pPr>
            <a:r>
              <a:rPr kumimoji="0" lang="en-US" altLang="zh-CN" sz="1000" b="1" smtClean="0">
                <a:solidFill>
                  <a:srgbClr val="993300"/>
                </a:solidFill>
              </a:rPr>
              <a:t>1.</a:t>
            </a:r>
            <a:fld id="{684AF0E6-023B-4880-A02E-971EAFC13441}" type="slidenum">
              <a:rPr kumimoji="0" lang="en-US" altLang="zh-CN" sz="1000" b="1" smtClean="0">
                <a:solidFill>
                  <a:srgbClr val="993300"/>
                </a:solidFill>
              </a:rPr>
              <a:pPr algn="ctr">
                <a:spcBef>
                  <a:spcPct val="50000"/>
                </a:spcBef>
                <a:defRPr/>
              </a:pPr>
              <a:t>‹#›</a:t>
            </a:fld>
            <a:endParaRPr kumimoji="0" lang="en-US" altLang="zh-CN" sz="1000" b="1" smtClean="0">
              <a:solidFill>
                <a:srgbClr val="993300"/>
              </a:solidFill>
            </a:endParaRPr>
          </a:p>
        </p:txBody>
      </p:sp>
      <p:sp>
        <p:nvSpPr>
          <p:cNvPr id="47108" name="Rectangle 4"/>
          <p:cNvSpPr>
            <a:spLocks noGrp="1" noChangeArrowheads="1"/>
          </p:cNvSpPr>
          <p:nvPr>
            <p:ph type="title"/>
          </p:nvPr>
        </p:nvSpPr>
        <p:spPr bwMode="auto">
          <a:xfrm>
            <a:off x="685800" y="228600"/>
            <a:ext cx="8077200" cy="609600"/>
          </a:xfrm>
          <a:prstGeom prst="rect">
            <a:avLst/>
          </a:prstGeom>
          <a:noFill/>
          <a:ln>
            <a:noFill/>
          </a:ln>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9" name="Freeform 5"/>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Freeform 10"/>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 name="Freeform 11"/>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Rectangle 12"/>
          <p:cNvSpPr>
            <a:spLocks noChangeArrowheads="1"/>
          </p:cNvSpPr>
          <p:nvPr/>
        </p:nvSpPr>
        <p:spPr bwMode="auto">
          <a:xfrm>
            <a:off x="-1479550" y="423863"/>
            <a:ext cx="1587" cy="1587"/>
          </a:xfrm>
          <a:prstGeom prst="rect">
            <a:avLst/>
          </a:prstGeom>
          <a:solidFill>
            <a:srgbClr val="FFFFFF"/>
          </a:solidFill>
          <a:ln>
            <a:noFill/>
          </a:ln>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endParaRPr lang="zh-CN" altLang="en-US" smtClean="0"/>
          </a:p>
        </p:txBody>
      </p:sp>
      <p:sp>
        <p:nvSpPr>
          <p:cNvPr id="1035" name="Freeform 13"/>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14"/>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15"/>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6"/>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7"/>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8"/>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1" name="Picture 19"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20" descr="Slide_iconvertica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rtl="0" eaLnBrk="0" fontAlgn="base" hangingPunct="0">
        <a:spcBef>
          <a:spcPct val="0"/>
        </a:spcBef>
        <a:spcAft>
          <a:spcPct val="0"/>
        </a:spcAft>
        <a:defRPr kumimoji="1" sz="3200" b="1" kern="1200">
          <a:solidFill>
            <a:srgbClr val="993300"/>
          </a:solidFill>
          <a:effectLst>
            <a:outerShdw blurRad="38100" dist="38100" dir="2700000" algn="tl">
              <a:srgbClr val="000000"/>
            </a:outerShdw>
          </a:effectLst>
          <a:latin typeface="+mj-lt"/>
          <a:ea typeface="宋体" charset="0"/>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ea typeface="宋体"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ea typeface="宋体"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ea typeface="宋体"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ea typeface="宋体"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sz="2000" kern="1200">
          <a:solidFill>
            <a:schemeClr val="tx1"/>
          </a:solidFill>
          <a:latin typeface="+mn-lt"/>
          <a:ea typeface="宋体" charset="0"/>
          <a:cs typeface="+mn-cs"/>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sz="2000" kern="1200">
          <a:solidFill>
            <a:schemeClr val="tx1"/>
          </a:solidFill>
          <a:latin typeface="+mn-lt"/>
          <a:ea typeface="宋体" charset="0"/>
          <a:cs typeface="+mn-cs"/>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kern="1200">
          <a:solidFill>
            <a:schemeClr val="tx1"/>
          </a:solidFill>
          <a:latin typeface="+mn-lt"/>
          <a:ea typeface="宋体" charset="0"/>
          <a:cs typeface="+mn-cs"/>
        </a:defRPr>
      </a:lvl3pPr>
      <a:lvl4pPr marL="1428750" indent="-228600" algn="l" rtl="0" eaLnBrk="0" fontAlgn="base" hangingPunct="0">
        <a:spcBef>
          <a:spcPct val="35000"/>
        </a:spcBef>
        <a:spcAft>
          <a:spcPct val="0"/>
        </a:spcAft>
        <a:buClr>
          <a:schemeClr val="hlink"/>
        </a:buClr>
        <a:buSzPct val="75000"/>
        <a:buChar char="–"/>
        <a:defRPr kumimoji="1" kern="1200">
          <a:solidFill>
            <a:schemeClr val="tx1"/>
          </a:solidFill>
          <a:latin typeface="+mn-lt"/>
          <a:ea typeface="宋体" charset="0"/>
          <a:cs typeface="+mn-cs"/>
        </a:defRPr>
      </a:lvl4pPr>
      <a:lvl5pPr marL="1771650" indent="-228600" algn="l" rtl="0" eaLnBrk="0" fontAlgn="base" hangingPunct="0">
        <a:spcBef>
          <a:spcPct val="35000"/>
        </a:spcBef>
        <a:spcAft>
          <a:spcPct val="0"/>
        </a:spcAft>
        <a:buClr>
          <a:srgbClr val="FF0066"/>
        </a:buClr>
        <a:buSzPct val="75000"/>
        <a:buChar char="»"/>
        <a:defRPr kumimoji="1" kern="1200">
          <a:solidFill>
            <a:schemeClr val="tx1"/>
          </a:solidFill>
          <a:latin typeface="+mn-lt"/>
          <a:ea typeface="宋体"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4</a:t>
            </a:r>
            <a:r>
              <a:rPr lang="zh-CN" altLang="en-US" dirty="0"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操作系统操作和功能</a:t>
            </a:r>
          </a:p>
        </p:txBody>
      </p:sp>
      <p:sp>
        <p:nvSpPr>
          <p:cNvPr id="70659" name="副标题 2"/>
          <p:cNvSpPr>
            <a:spLocks noGrp="1"/>
          </p:cNvSpPr>
          <p:nvPr>
            <p:ph type="subTitle" idx="1"/>
          </p:nvPr>
        </p:nvSpPr>
        <p:spPr/>
        <p:txBody>
          <a:bodyPr/>
          <a:lstStyle/>
          <a:p>
            <a:pPr>
              <a:buFont typeface="Monotype Sorts" charset="2"/>
              <a:buNone/>
            </a:pPr>
            <a:endParaRPr lang="zh-CN" altLang="en-US" smtClean="0">
              <a:ea typeface="宋体" panose="02010600030101010101" pitchFamily="2" charset="-122"/>
            </a:endParaRPr>
          </a:p>
        </p:txBody>
      </p:sp>
    </p:spTree>
    <p:extLst>
      <p:ext uri="{BB962C8B-B14F-4D97-AF65-F5344CB8AC3E}">
        <p14:creationId xmlns:p14="http://schemas.microsoft.com/office/powerpoint/2010/main" val="29103561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内存保护</a:t>
            </a:r>
          </a:p>
        </p:txBody>
      </p:sp>
      <p:sp>
        <p:nvSpPr>
          <p:cNvPr id="3" name="内容占位符 2"/>
          <p:cNvSpPr>
            <a:spLocks noGrp="1"/>
          </p:cNvSpPr>
          <p:nvPr>
            <p:ph idx="1"/>
          </p:nvPr>
        </p:nvSpPr>
        <p:spPr/>
        <p:txBody>
          <a:bodyPr/>
          <a:lstStyle/>
          <a:p>
            <a:r>
              <a:rPr lang="zh-CN" altLang="en-US" sz="2400" dirty="0" smtClean="0"/>
              <a:t>基址寄存器（</a:t>
            </a:r>
            <a:r>
              <a:rPr lang="en-US" altLang="zh-CN" sz="2400" dirty="0" smtClean="0"/>
              <a:t>Base register</a:t>
            </a:r>
            <a:r>
              <a:rPr lang="zh-CN" altLang="en-US" sz="2400" dirty="0" smtClean="0"/>
              <a:t>）</a:t>
            </a:r>
            <a:endParaRPr lang="en-US" altLang="zh-CN" sz="2400" dirty="0" smtClean="0"/>
          </a:p>
          <a:p>
            <a:r>
              <a:rPr lang="zh-CN" altLang="en-US" sz="2400" dirty="0" smtClean="0"/>
              <a:t>限长寄存器（</a:t>
            </a:r>
            <a:r>
              <a:rPr lang="en-US" altLang="zh-CN" sz="2400" dirty="0" smtClean="0"/>
              <a:t>Limited register</a:t>
            </a:r>
            <a:r>
              <a:rPr lang="zh-CN" altLang="en-US" sz="2400" dirty="0" smtClean="0"/>
              <a:t>）</a:t>
            </a:r>
            <a:endParaRPr lang="zh-CN" altLang="en-US" sz="2400"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6727" t="876" r="16431" b="876"/>
          <a:stretch>
            <a:fillRect/>
          </a:stretch>
        </p:blipFill>
        <p:spPr bwMode="auto">
          <a:xfrm>
            <a:off x="127002" y="2493006"/>
            <a:ext cx="2792441" cy="30780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l="465" t="20837" r="443" b="21426"/>
          <a:stretch>
            <a:fillRect/>
          </a:stretch>
        </p:blipFill>
        <p:spPr bwMode="auto">
          <a:xfrm>
            <a:off x="3048001" y="2493006"/>
            <a:ext cx="6019799" cy="307830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5909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定时器</a:t>
            </a:r>
            <a:endParaRPr lang="zh-CN" altLang="en-US" dirty="0"/>
          </a:p>
        </p:txBody>
      </p:sp>
      <p:sp>
        <p:nvSpPr>
          <p:cNvPr id="3" name="内容占位符 2"/>
          <p:cNvSpPr>
            <a:spLocks noGrp="1"/>
          </p:cNvSpPr>
          <p:nvPr>
            <p:ph idx="1"/>
          </p:nvPr>
        </p:nvSpPr>
        <p:spPr/>
        <p:txBody>
          <a:bodyPr/>
          <a:lstStyle/>
          <a:p>
            <a:r>
              <a:rPr lang="zh-CN" altLang="en-US" dirty="0" smtClean="0"/>
              <a:t>如果用户程序死循环，或用户程序不调用系统调用，那么操作系统将无法获得</a:t>
            </a:r>
            <a:r>
              <a:rPr lang="en-US" altLang="zh-CN" dirty="0" smtClean="0"/>
              <a:t>CPU</a:t>
            </a:r>
            <a:r>
              <a:rPr lang="zh-CN" altLang="en-US" dirty="0" smtClean="0"/>
              <a:t>并对系统进行管理</a:t>
            </a:r>
            <a:endParaRPr lang="en-US" altLang="zh-CN" dirty="0" smtClean="0"/>
          </a:p>
          <a:p>
            <a:r>
              <a:rPr lang="zh-CN" altLang="en-US" dirty="0" smtClean="0"/>
              <a:t>所以操作系统必须能够随时获得</a:t>
            </a:r>
            <a:r>
              <a:rPr lang="en-US" altLang="zh-CN" dirty="0"/>
              <a:t>CPU</a:t>
            </a:r>
            <a:r>
              <a:rPr lang="zh-CN" altLang="en-US" dirty="0"/>
              <a:t>的</a:t>
            </a:r>
            <a:r>
              <a:rPr lang="zh-CN" altLang="en-US" dirty="0" smtClean="0"/>
              <a:t>控制权，并管理各种资源</a:t>
            </a:r>
            <a:endParaRPr lang="en-US" altLang="zh-CN" dirty="0" smtClean="0"/>
          </a:p>
          <a:p>
            <a:r>
              <a:rPr lang="zh-CN" altLang="en-US" dirty="0" smtClean="0"/>
              <a:t>解决方法：引入定时器</a:t>
            </a:r>
            <a:endParaRPr lang="en-US" altLang="zh-CN" dirty="0" smtClean="0"/>
          </a:p>
          <a:p>
            <a:pPr lvl="1"/>
            <a:r>
              <a:rPr lang="zh-CN" altLang="en-US" dirty="0"/>
              <a:t>系统在将</a:t>
            </a:r>
            <a:r>
              <a:rPr lang="en-US" altLang="zh-CN" dirty="0"/>
              <a:t>CPU</a:t>
            </a:r>
            <a:r>
              <a:rPr lang="zh-CN" altLang="en-US" dirty="0"/>
              <a:t>的控制权交给用户程序之前设置好</a:t>
            </a:r>
            <a:r>
              <a:rPr lang="zh-CN" altLang="en-US" dirty="0" smtClean="0"/>
              <a:t>定时器</a:t>
            </a:r>
            <a:endParaRPr lang="en-US" altLang="zh-CN" dirty="0" smtClean="0"/>
          </a:p>
          <a:p>
            <a:pPr lvl="1"/>
            <a:r>
              <a:rPr lang="zh-CN" altLang="en-US" dirty="0" smtClean="0"/>
              <a:t>该</a:t>
            </a:r>
            <a:r>
              <a:rPr lang="zh-CN" altLang="en-US" dirty="0"/>
              <a:t>定时器在一段时间后发生中断，</a:t>
            </a:r>
            <a:r>
              <a:rPr lang="en-US" altLang="zh-CN" dirty="0"/>
              <a:t>CPU</a:t>
            </a:r>
            <a:r>
              <a:rPr lang="zh-CN" altLang="en-US" dirty="0"/>
              <a:t>控制权返回</a:t>
            </a:r>
            <a:r>
              <a:rPr lang="zh-CN" altLang="en-US" dirty="0" smtClean="0"/>
              <a:t>操作系统</a:t>
            </a:r>
            <a:endParaRPr lang="en-US" altLang="zh-CN" dirty="0" smtClean="0"/>
          </a:p>
          <a:p>
            <a:pPr lvl="1"/>
            <a:r>
              <a:rPr lang="zh-CN" altLang="en-US" dirty="0" smtClean="0"/>
              <a:t>定时器分为固定时间和可变时间定时器，一般利用时钟和计数器实现</a:t>
            </a:r>
            <a:endParaRPr lang="zh-CN" altLang="en-US" dirty="0"/>
          </a:p>
          <a:p>
            <a:endParaRPr lang="zh-CN" altLang="en-US" dirty="0"/>
          </a:p>
        </p:txBody>
      </p:sp>
    </p:spTree>
    <p:extLst>
      <p:ext uri="{BB962C8B-B14F-4D97-AF65-F5344CB8AC3E}">
        <p14:creationId xmlns:p14="http://schemas.microsoft.com/office/powerpoint/2010/main" val="27421467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以下指令不属于特权指令的是（</a:t>
            </a:r>
            <a:r>
              <a:rPr kumimoji="1" lang="en-US" altLang="zh-CN" dirty="0" smtClean="0"/>
              <a:t> </a:t>
            </a:r>
            <a:r>
              <a:rPr kumimoji="1" lang="zh-CN" altLang="en-US" dirty="0" smtClean="0"/>
              <a:t>）</a:t>
            </a:r>
            <a:endParaRPr kumimoji="1" lang="en-US" altLang="zh-CN" dirty="0" smtClean="0"/>
          </a:p>
          <a:p>
            <a:pPr marL="914400" lvl="1" indent="-457200">
              <a:buFont typeface="+mj-lt"/>
              <a:buAutoNum type="alphaUcPeriod"/>
            </a:pPr>
            <a:r>
              <a:rPr kumimoji="1" lang="en-US" altLang="zh-CN" dirty="0" smtClean="0"/>
              <a:t>I/O</a:t>
            </a:r>
            <a:r>
              <a:rPr kumimoji="1" lang="zh-CN" altLang="en-US" dirty="0" smtClean="0"/>
              <a:t>指令</a:t>
            </a:r>
            <a:endParaRPr kumimoji="1" lang="en-US" altLang="zh-CN" dirty="0" smtClean="0"/>
          </a:p>
          <a:p>
            <a:pPr marL="914400" lvl="1" indent="-457200">
              <a:buFont typeface="+mj-lt"/>
              <a:buAutoNum type="alphaUcPeriod"/>
            </a:pPr>
            <a:r>
              <a:rPr lang="zh-CN" altLang="en-US" dirty="0" smtClean="0"/>
              <a:t>定时器访问指令</a:t>
            </a:r>
            <a:endParaRPr lang="en-US" altLang="zh-CN" dirty="0" smtClean="0"/>
          </a:p>
          <a:p>
            <a:pPr marL="914400" lvl="1" indent="-457200">
              <a:buFont typeface="+mj-lt"/>
              <a:buAutoNum type="alphaUcPeriod"/>
            </a:pPr>
            <a:r>
              <a:rPr kumimoji="1" lang="zh-CN" altLang="en-US" dirty="0" smtClean="0"/>
              <a:t>文件访问指令</a:t>
            </a:r>
            <a:endParaRPr kumimoji="1" lang="en-US" altLang="zh-CN" dirty="0" smtClean="0"/>
          </a:p>
          <a:p>
            <a:pPr marL="914400" lvl="1" indent="-457200">
              <a:buFont typeface="+mj-lt"/>
              <a:buAutoNum type="alphaUcPeriod"/>
            </a:pPr>
            <a:r>
              <a:rPr lang="zh-CN" altLang="en-US" dirty="0" smtClean="0"/>
              <a:t>核心内存访问指令</a:t>
            </a:r>
            <a:endParaRPr kumimoji="1" lang="zh-CN" altLang="en-US" dirty="0"/>
          </a:p>
        </p:txBody>
      </p:sp>
    </p:spTree>
    <p:extLst>
      <p:ext uri="{BB962C8B-B14F-4D97-AF65-F5344CB8AC3E}">
        <p14:creationId xmlns:p14="http://schemas.microsoft.com/office/powerpoint/2010/main" val="1411187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跨越操作系统边界的开销</a:t>
            </a:r>
            <a:endParaRPr lang="zh-CN" altLang="en-US" dirty="0"/>
          </a:p>
        </p:txBody>
      </p:sp>
      <p:sp>
        <p:nvSpPr>
          <p:cNvPr id="3" name="内容占位符 2"/>
          <p:cNvSpPr>
            <a:spLocks noGrp="1"/>
          </p:cNvSpPr>
          <p:nvPr>
            <p:ph idx="1"/>
          </p:nvPr>
        </p:nvSpPr>
        <p:spPr>
          <a:xfrm>
            <a:off x="827087" y="1282700"/>
            <a:ext cx="7624581" cy="4483100"/>
          </a:xfrm>
        </p:spPr>
        <p:txBody>
          <a:bodyPr/>
          <a:lstStyle/>
          <a:p>
            <a:r>
              <a:rPr lang="zh-CN" altLang="en-US" dirty="0" smtClean="0"/>
              <a:t>在执行时间上的开销超过程序调用</a:t>
            </a:r>
            <a:endParaRPr lang="en-US" altLang="zh-CN" dirty="0" smtClean="0"/>
          </a:p>
          <a:p>
            <a:r>
              <a:rPr lang="zh-CN" altLang="en-US" dirty="0" smtClean="0"/>
              <a:t>开销：</a:t>
            </a:r>
            <a:endParaRPr lang="en-US" altLang="zh-CN" dirty="0" smtClean="0"/>
          </a:p>
          <a:p>
            <a:pPr lvl="1"/>
            <a:r>
              <a:rPr lang="zh-CN" altLang="en-US" dirty="0" smtClean="0"/>
              <a:t>建立中断</a:t>
            </a:r>
            <a:r>
              <a:rPr lang="en-US" altLang="zh-CN" dirty="0" smtClean="0"/>
              <a:t>/</a:t>
            </a:r>
            <a:r>
              <a:rPr lang="zh-CN" altLang="en-US" dirty="0" smtClean="0"/>
              <a:t>异常</a:t>
            </a:r>
            <a:r>
              <a:rPr lang="en-US" altLang="zh-CN" dirty="0" smtClean="0"/>
              <a:t>/</a:t>
            </a:r>
            <a:r>
              <a:rPr lang="zh-CN" altLang="en-US" dirty="0" smtClean="0"/>
              <a:t>系统调用对应的服务</a:t>
            </a:r>
            <a:endParaRPr lang="en-US" altLang="zh-CN" dirty="0" smtClean="0"/>
          </a:p>
          <a:p>
            <a:pPr lvl="1"/>
            <a:r>
              <a:rPr lang="zh-CN" altLang="en-US" dirty="0" smtClean="0"/>
              <a:t>例程映射关系的初始化开销</a:t>
            </a:r>
            <a:endParaRPr lang="en-US" altLang="zh-CN" dirty="0" smtClean="0"/>
          </a:p>
          <a:p>
            <a:pPr lvl="1"/>
            <a:r>
              <a:rPr lang="zh-CN" altLang="en-US" dirty="0" smtClean="0"/>
              <a:t>建立和维护内核堆栈（操作系统和应用程序有自己的堆栈）</a:t>
            </a:r>
            <a:endParaRPr lang="en-US" altLang="zh-CN" dirty="0" smtClean="0"/>
          </a:p>
          <a:p>
            <a:pPr lvl="1"/>
            <a:r>
              <a:rPr lang="zh-CN" altLang="en-US" dirty="0" smtClean="0"/>
              <a:t>验证参数（避免恶意参数）</a:t>
            </a:r>
            <a:endParaRPr lang="en-US" altLang="zh-CN" dirty="0" smtClean="0"/>
          </a:p>
          <a:p>
            <a:pPr lvl="1"/>
            <a:r>
              <a:rPr lang="zh-CN" altLang="en-US" dirty="0" smtClean="0"/>
              <a:t>内核态映射到用户态的地址空间</a:t>
            </a:r>
            <a:endParaRPr lang="en-US" altLang="zh-CN" dirty="0" smtClean="0"/>
          </a:p>
          <a:p>
            <a:pPr lvl="1"/>
            <a:r>
              <a:rPr lang="zh-CN" altLang="en-US" dirty="0"/>
              <a:t>内核</a:t>
            </a:r>
            <a:r>
              <a:rPr lang="zh-CN" altLang="en-US" dirty="0" smtClean="0"/>
              <a:t>态独立地址空间</a:t>
            </a:r>
            <a:endParaRPr lang="zh-CN" altLang="en-US" dirty="0"/>
          </a:p>
        </p:txBody>
      </p:sp>
    </p:spTree>
    <p:extLst>
      <p:ext uri="{BB962C8B-B14F-4D97-AF65-F5344CB8AC3E}">
        <p14:creationId xmlns:p14="http://schemas.microsoft.com/office/powerpoint/2010/main" val="20895417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操作系统的主要功能</a:t>
            </a:r>
            <a:endParaRPr lang="zh-CN" altLang="en-US" dirty="0"/>
          </a:p>
        </p:txBody>
      </p:sp>
      <p:sp>
        <p:nvSpPr>
          <p:cNvPr id="3" name="内容占位符 2"/>
          <p:cNvSpPr>
            <a:spLocks noGrp="1"/>
          </p:cNvSpPr>
          <p:nvPr>
            <p:ph idx="1"/>
          </p:nvPr>
        </p:nvSpPr>
        <p:spPr/>
        <p:txBody>
          <a:bodyPr/>
          <a:lstStyle/>
          <a:p>
            <a:r>
              <a:rPr lang="zh-CN" altLang="en-US" sz="2400" dirty="0"/>
              <a:t>进程管理</a:t>
            </a:r>
            <a:endParaRPr lang="en-US" altLang="zh-CN" sz="2400" dirty="0"/>
          </a:p>
          <a:p>
            <a:r>
              <a:rPr lang="zh-CN" altLang="en-US" sz="2400" dirty="0"/>
              <a:t>内存管理</a:t>
            </a:r>
            <a:endParaRPr lang="en-US" altLang="zh-CN" sz="2400" dirty="0"/>
          </a:p>
          <a:p>
            <a:r>
              <a:rPr lang="zh-CN" altLang="en-US" sz="2400" dirty="0"/>
              <a:t>文件管理</a:t>
            </a:r>
            <a:endParaRPr lang="en-US" altLang="zh-CN" sz="2400" dirty="0"/>
          </a:p>
          <a:p>
            <a:r>
              <a:rPr lang="en-US" altLang="zh-CN" sz="2400" dirty="0"/>
              <a:t>I/O</a:t>
            </a:r>
            <a:r>
              <a:rPr lang="zh-CN" altLang="en-US" sz="2400" dirty="0"/>
              <a:t>设备管理</a:t>
            </a:r>
            <a:endParaRPr lang="en-US" altLang="zh-CN" sz="2400" dirty="0"/>
          </a:p>
          <a:p>
            <a:endParaRPr lang="zh-CN" altLang="en-US" dirty="0"/>
          </a:p>
        </p:txBody>
      </p:sp>
    </p:spTree>
    <p:extLst>
      <p:ext uri="{BB962C8B-B14F-4D97-AF65-F5344CB8AC3E}">
        <p14:creationId xmlns:p14="http://schemas.microsoft.com/office/powerpoint/2010/main" val="658155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进程管理</a:t>
            </a:r>
            <a:endParaRPr lang="zh-CN" altLang="en-US" dirty="0"/>
          </a:p>
        </p:txBody>
      </p:sp>
      <p:sp>
        <p:nvSpPr>
          <p:cNvPr id="3" name="内容占位符 2"/>
          <p:cNvSpPr>
            <a:spLocks noGrp="1"/>
          </p:cNvSpPr>
          <p:nvPr>
            <p:ph idx="1"/>
          </p:nvPr>
        </p:nvSpPr>
        <p:spPr/>
        <p:txBody>
          <a:bodyPr/>
          <a:lstStyle/>
          <a:p>
            <a:r>
              <a:rPr lang="zh-CN" altLang="en-US" dirty="0" smtClean="0"/>
              <a:t>操作系统的核心目标</a:t>
            </a:r>
            <a:endParaRPr lang="en-US" altLang="zh-CN" dirty="0" smtClean="0"/>
          </a:p>
          <a:p>
            <a:pPr lvl="1"/>
            <a:r>
              <a:rPr lang="zh-CN" altLang="en-US" dirty="0" smtClean="0"/>
              <a:t>运行程序，也就是如何管理</a:t>
            </a:r>
            <a:r>
              <a:rPr lang="en-US" altLang="zh-CN" dirty="0" smtClean="0"/>
              <a:t>CPU</a:t>
            </a:r>
          </a:p>
          <a:p>
            <a:r>
              <a:rPr lang="zh-CN" altLang="en-US" dirty="0" smtClean="0"/>
              <a:t>现代操作系统引入进程的概念，一个运行中的程序称为进程</a:t>
            </a:r>
            <a:endParaRPr lang="en-US" altLang="zh-CN" dirty="0" smtClean="0"/>
          </a:p>
          <a:p>
            <a:r>
              <a:rPr lang="en-US" altLang="zh-CN" dirty="0" smtClean="0"/>
              <a:t>CPU</a:t>
            </a:r>
            <a:r>
              <a:rPr lang="zh-CN" altLang="en-US" dirty="0" smtClean="0"/>
              <a:t>管理也称为进程管理</a:t>
            </a:r>
            <a:endParaRPr lang="en-US" altLang="zh-CN" dirty="0" smtClean="0"/>
          </a:p>
          <a:p>
            <a:pPr lvl="1"/>
            <a:r>
              <a:rPr lang="zh-CN" altLang="en-US" dirty="0" smtClean="0"/>
              <a:t>创建和删除用户和系统进程</a:t>
            </a:r>
            <a:endParaRPr lang="en-US" altLang="zh-CN" dirty="0" smtClean="0"/>
          </a:p>
          <a:p>
            <a:pPr lvl="1"/>
            <a:r>
              <a:rPr lang="zh-CN" altLang="en-US" dirty="0" smtClean="0"/>
              <a:t>暂停和恢复进程</a:t>
            </a:r>
            <a:endParaRPr lang="en-US" altLang="zh-CN" dirty="0" smtClean="0"/>
          </a:p>
          <a:p>
            <a:pPr lvl="1"/>
            <a:r>
              <a:rPr lang="zh-CN" altLang="en-US" dirty="0" smtClean="0"/>
              <a:t>提供进程同步机制</a:t>
            </a:r>
            <a:endParaRPr lang="en-US" altLang="zh-CN" dirty="0" smtClean="0"/>
          </a:p>
          <a:p>
            <a:pPr lvl="1"/>
            <a:r>
              <a:rPr lang="zh-CN" altLang="en-US" dirty="0" smtClean="0"/>
              <a:t>提供进程通讯机制</a:t>
            </a:r>
            <a:endParaRPr lang="en-US" altLang="zh-CN" dirty="0" smtClean="0"/>
          </a:p>
          <a:p>
            <a:pPr lvl="1"/>
            <a:r>
              <a:rPr lang="zh-CN" altLang="en-US" dirty="0" smtClean="0"/>
              <a:t>提供死锁处理</a:t>
            </a:r>
            <a:r>
              <a:rPr lang="zh-CN" altLang="en-US" dirty="0" smtClean="0"/>
              <a:t>机制</a:t>
            </a:r>
            <a:endParaRPr lang="en-US" altLang="zh-CN" dirty="0" smtClean="0"/>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2275" y="3357563"/>
            <a:ext cx="3052763"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99560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内存管理</a:t>
            </a:r>
            <a:endParaRPr lang="zh-CN" altLang="en-US" dirty="0"/>
          </a:p>
        </p:txBody>
      </p:sp>
      <p:sp>
        <p:nvSpPr>
          <p:cNvPr id="3" name="内容占位符 2"/>
          <p:cNvSpPr>
            <a:spLocks noGrp="1"/>
          </p:cNvSpPr>
          <p:nvPr>
            <p:ph idx="1"/>
          </p:nvPr>
        </p:nvSpPr>
        <p:spPr/>
        <p:txBody>
          <a:bodyPr/>
          <a:lstStyle/>
          <a:p>
            <a:r>
              <a:rPr lang="zh-CN" altLang="en-US" dirty="0" smtClean="0"/>
              <a:t>内存是程序运行必须的存储设备，因为</a:t>
            </a:r>
            <a:r>
              <a:rPr lang="en-US" altLang="zh-CN" dirty="0" smtClean="0"/>
              <a:t>CPU</a:t>
            </a:r>
            <a:r>
              <a:rPr lang="zh-CN" altLang="en-US" dirty="0" smtClean="0"/>
              <a:t>只能直接访问寄存器、高速缓存和内存这三类存储设备。</a:t>
            </a:r>
            <a:endParaRPr lang="en-US" altLang="zh-CN" dirty="0" smtClean="0"/>
          </a:p>
          <a:p>
            <a:r>
              <a:rPr lang="zh-CN" altLang="en-US" dirty="0"/>
              <a:t>一</a:t>
            </a:r>
            <a:r>
              <a:rPr lang="zh-CN" altLang="en-US" dirty="0" smtClean="0"/>
              <a:t>个进程处理前和处理后的所有数据、执行的指令都在内存中。</a:t>
            </a:r>
            <a:endParaRPr lang="en-US" altLang="zh-CN" dirty="0" smtClean="0"/>
          </a:p>
          <a:p>
            <a:r>
              <a:rPr lang="zh-CN" altLang="en-US" dirty="0" smtClean="0"/>
              <a:t>内存管理的主要工作：</a:t>
            </a:r>
            <a:endParaRPr lang="en-US" altLang="zh-CN" dirty="0" smtClean="0"/>
          </a:p>
          <a:p>
            <a:pPr lvl="1"/>
            <a:r>
              <a:rPr lang="zh-CN" altLang="en-US" dirty="0" smtClean="0"/>
              <a:t>内存分配</a:t>
            </a:r>
            <a:endParaRPr lang="en-US" altLang="zh-CN" dirty="0" smtClean="0"/>
          </a:p>
          <a:p>
            <a:pPr lvl="1"/>
            <a:r>
              <a:rPr lang="zh-CN" altLang="en-US" dirty="0" smtClean="0"/>
              <a:t>内存回收</a:t>
            </a:r>
            <a:endParaRPr lang="en-US" altLang="zh-CN" dirty="0" smtClean="0"/>
          </a:p>
          <a:p>
            <a:pPr lvl="1"/>
            <a:r>
              <a:rPr lang="zh-CN" altLang="en-US" dirty="0" smtClean="0"/>
              <a:t>地址转换</a:t>
            </a:r>
            <a:endParaRPr lang="en-US" altLang="zh-CN" dirty="0" smtClean="0"/>
          </a:p>
          <a:p>
            <a:pPr lvl="1"/>
            <a:r>
              <a:rPr lang="zh-CN" altLang="en-US" dirty="0" smtClean="0"/>
              <a:t>共享和保护</a:t>
            </a:r>
            <a:endParaRPr lang="en-US" altLang="zh-CN" dirty="0" smtClean="0"/>
          </a:p>
          <a:p>
            <a:r>
              <a:rPr lang="zh-CN" altLang="en-US" dirty="0" smtClean="0"/>
              <a:t>内存管理的目的：</a:t>
            </a:r>
            <a:endParaRPr lang="en-US" altLang="zh-CN" dirty="0" smtClean="0"/>
          </a:p>
          <a:p>
            <a:pPr lvl="1"/>
            <a:r>
              <a:rPr lang="zh-CN" altLang="en-US" dirty="0" smtClean="0"/>
              <a:t>提高内存利用率和访问速度，</a:t>
            </a:r>
            <a:r>
              <a:rPr lang="zh-CN" altLang="en-US" dirty="0" smtClean="0"/>
              <a:t>从而提高计算机运行效率</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7892" y="2780115"/>
            <a:ext cx="3948113"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85365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文件管理</a:t>
            </a:r>
            <a:endParaRPr lang="zh-CN" altLang="en-US" dirty="0"/>
          </a:p>
        </p:txBody>
      </p:sp>
      <p:sp>
        <p:nvSpPr>
          <p:cNvPr id="3" name="内容占位符 2"/>
          <p:cNvSpPr>
            <a:spLocks noGrp="1"/>
          </p:cNvSpPr>
          <p:nvPr>
            <p:ph idx="1"/>
          </p:nvPr>
        </p:nvSpPr>
        <p:spPr/>
        <p:txBody>
          <a:bodyPr/>
          <a:lstStyle/>
          <a:p>
            <a:r>
              <a:rPr lang="zh-CN" altLang="en-US" dirty="0" smtClean="0"/>
              <a:t>现代操作系统一般以文件为单位，以目录为组织方式构建文件系统，并把文件系统存储在磁盘等二级存储设备上</a:t>
            </a:r>
            <a:endParaRPr lang="en-US" altLang="zh-CN" dirty="0" smtClean="0"/>
          </a:p>
          <a:p>
            <a:r>
              <a:rPr lang="zh-CN" altLang="en-US" dirty="0" smtClean="0"/>
              <a:t>文件管理的内容包括：</a:t>
            </a:r>
            <a:endParaRPr lang="en-US" altLang="zh-CN" dirty="0" smtClean="0"/>
          </a:p>
          <a:p>
            <a:pPr lvl="1"/>
            <a:r>
              <a:rPr lang="zh-CN" altLang="en-US" dirty="0" smtClean="0"/>
              <a:t>文件系统</a:t>
            </a:r>
            <a:endParaRPr lang="en-US" altLang="zh-CN" dirty="0" smtClean="0"/>
          </a:p>
          <a:p>
            <a:pPr lvl="1"/>
            <a:r>
              <a:rPr lang="zh-CN" altLang="en-US" dirty="0" smtClean="0"/>
              <a:t>文件逻辑结构</a:t>
            </a:r>
            <a:endParaRPr lang="en-US" altLang="zh-CN" dirty="0" smtClean="0"/>
          </a:p>
          <a:p>
            <a:pPr lvl="1"/>
            <a:r>
              <a:rPr lang="zh-CN" altLang="en-US" dirty="0" smtClean="0"/>
              <a:t>文件物理结构</a:t>
            </a:r>
            <a:endParaRPr lang="en-US" altLang="zh-CN" dirty="0" smtClean="0"/>
          </a:p>
          <a:p>
            <a:pPr lvl="1"/>
            <a:r>
              <a:rPr lang="zh-CN" altLang="en-US" dirty="0" smtClean="0"/>
              <a:t>目录</a:t>
            </a:r>
            <a:endParaRPr lang="en-US" altLang="zh-CN" dirty="0" smtClean="0"/>
          </a:p>
          <a:p>
            <a:pPr lvl="1"/>
            <a:r>
              <a:rPr lang="zh-CN" altLang="en-US" dirty="0" smtClean="0"/>
              <a:t>文件检索方法</a:t>
            </a:r>
            <a:endParaRPr lang="en-US" altLang="zh-CN" dirty="0" smtClean="0"/>
          </a:p>
          <a:p>
            <a:pPr lvl="1"/>
            <a:r>
              <a:rPr lang="zh-CN" altLang="en-US" dirty="0" smtClean="0"/>
              <a:t>文件操作</a:t>
            </a:r>
            <a:endParaRPr lang="en-US" altLang="zh-CN" dirty="0" smtClean="0"/>
          </a:p>
          <a:p>
            <a:pPr lvl="1"/>
            <a:r>
              <a:rPr lang="zh-CN" altLang="en-US" dirty="0" smtClean="0"/>
              <a:t>空闲空间管理</a:t>
            </a:r>
            <a:endParaRPr lang="en-US" altLang="zh-CN" dirty="0" smtClean="0"/>
          </a:p>
          <a:p>
            <a:pPr lvl="1"/>
            <a:r>
              <a:rPr lang="zh-CN" altLang="en-US" dirty="0" smtClean="0"/>
              <a:t>存储设备</a:t>
            </a:r>
            <a:r>
              <a:rPr lang="zh-CN" altLang="en-US" dirty="0" smtClean="0"/>
              <a:t>管理</a:t>
            </a:r>
            <a:endParaRPr lang="en-US" altLang="zh-CN" dirty="0" smtClean="0"/>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6398" y="2285319"/>
            <a:ext cx="3846512"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8351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设备管理</a:t>
            </a:r>
            <a:endParaRPr lang="zh-CN" altLang="en-US" dirty="0"/>
          </a:p>
        </p:txBody>
      </p:sp>
      <p:sp>
        <p:nvSpPr>
          <p:cNvPr id="3" name="内容占位符 2"/>
          <p:cNvSpPr>
            <a:spLocks noGrp="1"/>
          </p:cNvSpPr>
          <p:nvPr>
            <p:ph idx="1"/>
          </p:nvPr>
        </p:nvSpPr>
        <p:spPr>
          <a:xfrm>
            <a:off x="773041" y="1026011"/>
            <a:ext cx="7955475" cy="4483100"/>
          </a:xfrm>
        </p:spPr>
        <p:txBody>
          <a:bodyPr/>
          <a:lstStyle/>
          <a:p>
            <a:r>
              <a:rPr lang="en-US" altLang="zh-CN" sz="2400" dirty="0"/>
              <a:t>I/O</a:t>
            </a:r>
            <a:r>
              <a:rPr lang="zh-CN" altLang="en-US" sz="2400" dirty="0" smtClean="0"/>
              <a:t>设备管理负责管理种类繁多的各种</a:t>
            </a:r>
            <a:r>
              <a:rPr lang="en-US" altLang="zh-CN" sz="2400" dirty="0"/>
              <a:t>I/O</a:t>
            </a:r>
            <a:r>
              <a:rPr lang="zh-CN" altLang="en-US" sz="2400" dirty="0" smtClean="0"/>
              <a:t>设备，解决计算机中信息的输入和输出问题。</a:t>
            </a:r>
            <a:endParaRPr lang="en-US" altLang="zh-CN" sz="2400" dirty="0" smtClean="0"/>
          </a:p>
          <a:p>
            <a:r>
              <a:rPr lang="zh-CN" altLang="en-US" sz="2400" dirty="0" smtClean="0"/>
              <a:t>核心技术：</a:t>
            </a:r>
            <a:endParaRPr lang="en-US" altLang="zh-CN" sz="2400" dirty="0" smtClean="0"/>
          </a:p>
          <a:p>
            <a:pPr lvl="1"/>
            <a:r>
              <a:rPr lang="zh-CN" altLang="en-US" dirty="0" smtClean="0"/>
              <a:t>设备无关性（独立性），即操作系统把所有物理设备按照物理特性分门别类地抽象为逻辑设备。</a:t>
            </a:r>
            <a:endParaRPr lang="en-US" altLang="zh-CN" dirty="0" smtClean="0"/>
          </a:p>
          <a:p>
            <a:pPr lvl="1"/>
            <a:r>
              <a:rPr lang="zh-CN" altLang="en-US" dirty="0" smtClean="0"/>
              <a:t>应用程序不是针对物理设备编程，而是针对逻辑设备编程。</a:t>
            </a:r>
            <a:endParaRPr lang="en-US" altLang="zh-CN" dirty="0" smtClean="0"/>
          </a:p>
          <a:p>
            <a:pPr lvl="1"/>
            <a:r>
              <a:rPr lang="zh-CN" altLang="en-US" dirty="0" smtClean="0"/>
              <a:t>应用程序和数量、种类繁多的物理设备无关，主要针对抽象出来的若干逻辑设备编程即可。</a:t>
            </a:r>
            <a:endParaRPr lang="en-US" altLang="zh-CN" dirty="0" smtClean="0"/>
          </a:p>
          <a:p>
            <a:r>
              <a:rPr lang="zh-CN" altLang="en-US" sz="2400" dirty="0" smtClean="0"/>
              <a:t>主要工作：</a:t>
            </a:r>
            <a:endParaRPr lang="en-US" altLang="zh-CN" sz="2400" dirty="0"/>
          </a:p>
          <a:p>
            <a:pPr lvl="1"/>
            <a:r>
              <a:rPr lang="zh-CN" altLang="en-US" sz="2400" dirty="0" smtClean="0"/>
              <a:t>设备管理</a:t>
            </a:r>
            <a:endParaRPr lang="en-US" altLang="zh-CN" sz="2400" dirty="0" smtClean="0"/>
          </a:p>
          <a:p>
            <a:pPr lvl="1"/>
            <a:r>
              <a:rPr lang="zh-CN" altLang="en-US" sz="2400" dirty="0" smtClean="0"/>
              <a:t>设备驱动</a:t>
            </a:r>
            <a:endParaRPr lang="en-US" altLang="zh-CN" sz="24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3323" y="4652320"/>
            <a:ext cx="1306946" cy="12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p:cNvPicPr>
          <p:nvPr/>
        </p:nvPicPr>
        <p:blipFill rotWithShape="1">
          <a:blip r:embed="rId4">
            <a:extLst>
              <a:ext uri="{28A0092B-C50C-407E-A947-70E740481C1C}">
                <a14:useLocalDpi xmlns:a14="http://schemas.microsoft.com/office/drawing/2010/main" val="0"/>
              </a:ext>
            </a:extLst>
          </a:blip>
          <a:srcRect l="13638" t="17372" r="15181" b="19665"/>
          <a:stretch/>
        </p:blipFill>
        <p:spPr bwMode="auto">
          <a:xfrm>
            <a:off x="6243749" y="4654886"/>
            <a:ext cx="2160481" cy="118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4717" y="4666103"/>
            <a:ext cx="1336551" cy="122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7711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进程管理、内存管理、文件管理、</a:t>
            </a:r>
            <a:r>
              <a:rPr lang="en-US" altLang="zh-CN" dirty="0" smtClean="0"/>
              <a:t>I/O</a:t>
            </a:r>
            <a:r>
              <a:rPr lang="zh-CN" altLang="en-US" dirty="0" smtClean="0"/>
              <a:t>设备管理这四个核心部分中，和程序运行最密切相关的是（</a:t>
            </a:r>
            <a:r>
              <a:rPr lang="en-US" altLang="zh-CN" dirty="0" smtClean="0"/>
              <a:t>   </a:t>
            </a:r>
            <a:r>
              <a:rPr lang="zh-CN" altLang="en-US" dirty="0" smtClean="0"/>
              <a:t>）。</a:t>
            </a:r>
            <a:endParaRPr lang="en-US" altLang="zh-CN" dirty="0" smtClean="0"/>
          </a:p>
          <a:p>
            <a:pPr marL="914400" lvl="1" indent="-457200">
              <a:buFont typeface="+mj-lt"/>
              <a:buAutoNum type="alphaUcPeriod"/>
            </a:pPr>
            <a:r>
              <a:rPr lang="en-US" altLang="en-US" dirty="0" smtClean="0"/>
              <a:t>进程管理</a:t>
            </a:r>
          </a:p>
          <a:p>
            <a:pPr marL="914400" lvl="1" indent="-457200">
              <a:buFont typeface="+mj-lt"/>
              <a:buAutoNum type="alphaUcPeriod"/>
            </a:pPr>
            <a:r>
              <a:rPr kumimoji="1" lang="en-US" altLang="en-US" dirty="0" smtClean="0"/>
              <a:t>内存管理</a:t>
            </a:r>
          </a:p>
          <a:p>
            <a:pPr marL="914400" lvl="1" indent="-457200">
              <a:buFont typeface="+mj-lt"/>
              <a:buAutoNum type="alphaUcPeriod"/>
            </a:pPr>
            <a:r>
              <a:rPr lang="zh-CN" altLang="en-US" dirty="0"/>
              <a:t>文件</a:t>
            </a:r>
            <a:r>
              <a:rPr lang="zh-CN" altLang="en-US" dirty="0" smtClean="0"/>
              <a:t>管理</a:t>
            </a:r>
            <a:endParaRPr lang="en-US" altLang="zh-CN" dirty="0" smtClean="0"/>
          </a:p>
          <a:p>
            <a:pPr marL="914400" lvl="1" indent="-457200">
              <a:buFont typeface="+mj-lt"/>
              <a:buAutoNum type="alphaUcPeriod"/>
            </a:pPr>
            <a:r>
              <a:rPr lang="en-US" altLang="zh-CN" dirty="0" smtClean="0"/>
              <a:t>I</a:t>
            </a:r>
            <a:r>
              <a:rPr lang="en-US" altLang="zh-CN" dirty="0"/>
              <a:t>/O</a:t>
            </a:r>
            <a:r>
              <a:rPr lang="zh-CN" altLang="en-US" dirty="0" smtClean="0"/>
              <a:t>设备管理</a:t>
            </a:r>
            <a:endParaRPr kumimoji="1" lang="en-US" altLang="zh-CN" dirty="0" smtClean="0"/>
          </a:p>
        </p:txBody>
      </p:sp>
    </p:spTree>
    <p:extLst>
      <p:ext uri="{BB962C8B-B14F-4D97-AF65-F5344CB8AC3E}">
        <p14:creationId xmlns:p14="http://schemas.microsoft.com/office/powerpoint/2010/main" val="26508486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algn="tl">
                    <a:srgbClr val="C0C0C0"/>
                  </a:outerShdw>
                </a:effectLst>
                <a:ea typeface="宋体" panose="02010600030101010101" pitchFamily="2" charset="-122"/>
              </a:rPr>
              <a:t>操作系统操作和功能</a:t>
            </a:r>
            <a:endParaRPr lang="zh-CN" altLang="en-US" dirty="0"/>
          </a:p>
        </p:txBody>
      </p:sp>
      <p:sp>
        <p:nvSpPr>
          <p:cNvPr id="3" name="内容占位符 2"/>
          <p:cNvSpPr>
            <a:spLocks noGrp="1"/>
          </p:cNvSpPr>
          <p:nvPr>
            <p:ph idx="1"/>
          </p:nvPr>
        </p:nvSpPr>
        <p:spPr/>
        <p:txBody>
          <a:bodyPr/>
          <a:lstStyle/>
          <a:p>
            <a:r>
              <a:rPr lang="zh-CN" altLang="en-US" dirty="0" smtClean="0"/>
              <a:t>操作系统核心功能（确保操作系统能运行的关键技术）：</a:t>
            </a:r>
            <a:endParaRPr lang="en-US" altLang="zh-CN" dirty="0" smtClean="0"/>
          </a:p>
          <a:p>
            <a:pPr lvl="1"/>
            <a:r>
              <a:rPr lang="zh-CN" altLang="en-US" dirty="0"/>
              <a:t>双模</a:t>
            </a:r>
            <a:r>
              <a:rPr lang="zh-CN" altLang="en-US" dirty="0" smtClean="0"/>
              <a:t>式</a:t>
            </a:r>
            <a:endParaRPr lang="en-US" altLang="zh-CN" dirty="0" smtClean="0"/>
          </a:p>
          <a:p>
            <a:pPr lvl="1"/>
            <a:r>
              <a:rPr lang="en-US" altLang="zh-CN" dirty="0" smtClean="0"/>
              <a:t>I/O</a:t>
            </a:r>
            <a:r>
              <a:rPr lang="zh-CN" altLang="en-US" dirty="0" smtClean="0"/>
              <a:t>和内存保护</a:t>
            </a:r>
            <a:endParaRPr lang="en-US" altLang="zh-CN" dirty="0" smtClean="0"/>
          </a:p>
          <a:p>
            <a:pPr lvl="1"/>
            <a:r>
              <a:rPr lang="zh-CN" altLang="en-US" dirty="0" smtClean="0"/>
              <a:t>定时器</a:t>
            </a:r>
            <a:endParaRPr lang="en-US" altLang="zh-CN" dirty="0" smtClean="0"/>
          </a:p>
          <a:p>
            <a:r>
              <a:rPr lang="zh-CN" altLang="en-US" dirty="0" smtClean="0"/>
              <a:t>操作系统的主要功能：</a:t>
            </a:r>
            <a:endParaRPr lang="en-US" altLang="zh-CN" dirty="0" smtClean="0"/>
          </a:p>
          <a:p>
            <a:pPr lvl="1"/>
            <a:r>
              <a:rPr lang="zh-CN" altLang="en-US" dirty="0"/>
              <a:t>进程</a:t>
            </a:r>
            <a:r>
              <a:rPr lang="zh-CN" altLang="en-US" dirty="0" smtClean="0"/>
              <a:t>管理</a:t>
            </a:r>
            <a:endParaRPr lang="en-US" altLang="zh-CN" dirty="0" smtClean="0"/>
          </a:p>
          <a:p>
            <a:pPr lvl="1"/>
            <a:r>
              <a:rPr lang="zh-CN" altLang="en-US" dirty="0" smtClean="0"/>
              <a:t>内存管理</a:t>
            </a:r>
            <a:endParaRPr lang="en-US" altLang="zh-CN" dirty="0" smtClean="0"/>
          </a:p>
          <a:p>
            <a:pPr lvl="1"/>
            <a:r>
              <a:rPr lang="zh-CN" altLang="en-US" dirty="0" smtClean="0"/>
              <a:t>文件管理</a:t>
            </a:r>
            <a:endParaRPr lang="en-US" altLang="zh-CN" dirty="0" smtClean="0"/>
          </a:p>
          <a:p>
            <a:pPr lvl="1"/>
            <a:r>
              <a:rPr lang="en-US" altLang="zh-CN" dirty="0" smtClean="0"/>
              <a:t>I/O</a:t>
            </a:r>
            <a:r>
              <a:rPr lang="zh-CN" altLang="en-US" dirty="0" smtClean="0"/>
              <a:t>设备管理</a:t>
            </a:r>
            <a:endParaRPr lang="en-US" altLang="zh-CN" dirty="0" smtClean="0"/>
          </a:p>
        </p:txBody>
      </p:sp>
    </p:spTree>
    <p:extLst>
      <p:ext uri="{BB962C8B-B14F-4D97-AF65-F5344CB8AC3E}">
        <p14:creationId xmlns:p14="http://schemas.microsoft.com/office/powerpoint/2010/main" val="10853155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计算机基本硬件结构</a:t>
            </a:r>
            <a:endParaRPr lang="zh-CN" altLang="en-US" dirty="0"/>
          </a:p>
        </p:txBody>
      </p:sp>
      <p:sp>
        <p:nvSpPr>
          <p:cNvPr id="4" name="矩形 3"/>
          <p:cNvSpPr/>
          <p:nvPr/>
        </p:nvSpPr>
        <p:spPr bwMode="auto">
          <a:xfrm>
            <a:off x="1827263" y="1786539"/>
            <a:ext cx="1090749" cy="67427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ctr" latinLnBrk="0" hangingPunct="0">
              <a:lnSpc>
                <a:spcPct val="100000"/>
              </a:lnSpc>
              <a:spcBef>
                <a:spcPts val="600"/>
              </a:spcBef>
              <a:spcAft>
                <a:spcPct val="0"/>
              </a:spcAft>
              <a:buClrTx/>
              <a:buSzTx/>
              <a:buFontTx/>
              <a:buNone/>
              <a:tabLst/>
            </a:pPr>
            <a:endParaRPr kumimoji="0" lang="en-US" altLang="zh-CN" sz="300" b="0" i="0" u="none" strike="noStrike" cap="none" normalizeH="0" baseline="0" dirty="0" smtClean="0">
              <a:ln>
                <a:noFill/>
              </a:ln>
              <a:solidFill>
                <a:schemeClr val="tx1"/>
              </a:solidFill>
              <a:effectLst/>
              <a:latin typeface="Helvetica" panose="020B0604020202020204" pitchFamily="34" charset="0"/>
            </a:endParaRPr>
          </a:p>
          <a:p>
            <a:pPr marL="0" marR="0" indent="0" algn="ctr" defTabSz="914400" rtl="0" eaLnBrk="0" fontAlgn="ctr" latinLnBrk="0" hangingPunct="0">
              <a:lnSpc>
                <a:spcPct val="100000"/>
              </a:lnSpc>
              <a:spcBef>
                <a:spcPts val="6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Helvetica" panose="020B0604020202020204" pitchFamily="34" charset="0"/>
              </a:rPr>
              <a:t>CPU</a:t>
            </a:r>
            <a:endParaRPr kumimoji="0" lang="zh-CN" altLang="en-US" sz="2400" b="0" i="0" u="none" strike="noStrike" cap="none" normalizeH="0" baseline="0" dirty="0" smtClean="0">
              <a:ln>
                <a:noFill/>
              </a:ln>
              <a:solidFill>
                <a:schemeClr val="tx1"/>
              </a:solidFill>
              <a:effectLst/>
              <a:latin typeface="Helvetica" panose="020B0604020202020204" pitchFamily="34" charset="0"/>
            </a:endParaRPr>
          </a:p>
        </p:txBody>
      </p:sp>
      <p:sp>
        <p:nvSpPr>
          <p:cNvPr id="6" name="矩形 5"/>
          <p:cNvSpPr/>
          <p:nvPr/>
        </p:nvSpPr>
        <p:spPr bwMode="auto">
          <a:xfrm>
            <a:off x="3714334" y="1786539"/>
            <a:ext cx="1090749" cy="67427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ctr" latinLnBrk="0" hangingPunct="0">
              <a:lnSpc>
                <a:spcPct val="100000"/>
              </a:lnSpc>
              <a:spcBef>
                <a:spcPts val="600"/>
              </a:spcBef>
              <a:spcAft>
                <a:spcPct val="0"/>
              </a:spcAft>
              <a:buClrTx/>
              <a:buSzTx/>
              <a:buFontTx/>
              <a:buNone/>
              <a:tabLst/>
            </a:pPr>
            <a:endParaRPr kumimoji="0" lang="en-US" altLang="zh-CN" sz="300" b="0" i="0" u="none" strike="noStrike" cap="none" normalizeH="0" baseline="0" dirty="0" smtClean="0">
              <a:ln>
                <a:noFill/>
              </a:ln>
              <a:solidFill>
                <a:schemeClr val="tx1"/>
              </a:solidFill>
              <a:effectLst/>
              <a:latin typeface="Helvetica" panose="020B0604020202020204" pitchFamily="34" charset="0"/>
            </a:endParaRPr>
          </a:p>
          <a:p>
            <a:pPr marL="0" marR="0" indent="0" algn="ctr" defTabSz="914400" rtl="0" eaLnBrk="0" fontAlgn="ctr" latinLnBrk="0" hangingPunct="0">
              <a:lnSpc>
                <a:spcPct val="100000"/>
              </a:lnSpc>
              <a:spcBef>
                <a:spcPts val="6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Helvetica" panose="020B0604020202020204" pitchFamily="34" charset="0"/>
              </a:rPr>
              <a:t>内存</a:t>
            </a:r>
          </a:p>
        </p:txBody>
      </p:sp>
      <p:sp>
        <p:nvSpPr>
          <p:cNvPr id="7" name="矩形 6"/>
          <p:cNvSpPr/>
          <p:nvPr/>
        </p:nvSpPr>
        <p:spPr bwMode="auto">
          <a:xfrm>
            <a:off x="5547617" y="1786539"/>
            <a:ext cx="1090749" cy="67427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ctr" latinLnBrk="0" hangingPunct="0">
              <a:lnSpc>
                <a:spcPct val="100000"/>
              </a:lnSpc>
              <a:spcBef>
                <a:spcPts val="600"/>
              </a:spcBef>
              <a:spcAft>
                <a:spcPct val="0"/>
              </a:spcAft>
              <a:buClrTx/>
              <a:buSzTx/>
              <a:buFontTx/>
              <a:buNone/>
              <a:tabLst/>
            </a:pPr>
            <a:endParaRPr kumimoji="0" lang="en-US" altLang="zh-CN" sz="300" b="0" i="0" u="none" strike="noStrike" cap="none" normalizeH="0" baseline="0" dirty="0" smtClean="0">
              <a:ln>
                <a:noFill/>
              </a:ln>
              <a:solidFill>
                <a:schemeClr val="tx1"/>
              </a:solidFill>
              <a:effectLst/>
              <a:latin typeface="Helvetica" panose="020B0604020202020204" pitchFamily="34" charset="0"/>
            </a:endParaRPr>
          </a:p>
          <a:p>
            <a:pPr marL="0" marR="0" indent="0" algn="ctr" defTabSz="914400" rtl="0" eaLnBrk="0" fontAlgn="ctr" latinLnBrk="0" hangingPunct="0">
              <a:lnSpc>
                <a:spcPct val="100000"/>
              </a:lnSpc>
              <a:spcBef>
                <a:spcPts val="6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Helvetica" panose="020B0604020202020204" pitchFamily="34" charset="0"/>
              </a:rPr>
              <a:t>设备</a:t>
            </a:r>
          </a:p>
        </p:txBody>
      </p:sp>
      <p:sp>
        <p:nvSpPr>
          <p:cNvPr id="8" name="左右箭头 7"/>
          <p:cNvSpPr/>
          <p:nvPr/>
        </p:nvSpPr>
        <p:spPr bwMode="auto">
          <a:xfrm>
            <a:off x="1492624" y="2978847"/>
            <a:ext cx="5338482" cy="645459"/>
          </a:xfrm>
          <a:prstGeom prst="lef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总线</a:t>
            </a:r>
          </a:p>
        </p:txBody>
      </p:sp>
      <p:sp>
        <p:nvSpPr>
          <p:cNvPr id="9" name="上下箭头 8"/>
          <p:cNvSpPr/>
          <p:nvPr/>
        </p:nvSpPr>
        <p:spPr bwMode="auto">
          <a:xfrm>
            <a:off x="2224720" y="2460813"/>
            <a:ext cx="343669" cy="685799"/>
          </a:xfrm>
          <a:prstGeom prst="up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0" name="上下箭头 9"/>
          <p:cNvSpPr/>
          <p:nvPr/>
        </p:nvSpPr>
        <p:spPr bwMode="auto">
          <a:xfrm>
            <a:off x="4101322" y="2460813"/>
            <a:ext cx="343669" cy="685799"/>
          </a:xfrm>
          <a:prstGeom prst="up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1" name="上下箭头 10"/>
          <p:cNvSpPr/>
          <p:nvPr/>
        </p:nvSpPr>
        <p:spPr bwMode="auto">
          <a:xfrm>
            <a:off x="5910690" y="2467537"/>
            <a:ext cx="343669" cy="685799"/>
          </a:xfrm>
          <a:prstGeom prst="up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grpSp>
        <p:nvGrpSpPr>
          <p:cNvPr id="18" name="组合 17"/>
          <p:cNvGrpSpPr/>
          <p:nvPr/>
        </p:nvGrpSpPr>
        <p:grpSpPr>
          <a:xfrm>
            <a:off x="309282" y="4155140"/>
            <a:ext cx="3173506" cy="2460812"/>
            <a:chOff x="309282" y="3832412"/>
            <a:chExt cx="3173506" cy="2460812"/>
          </a:xfrm>
        </p:grpSpPr>
        <p:sp>
          <p:nvSpPr>
            <p:cNvPr id="12" name="矩形 11"/>
            <p:cNvSpPr/>
            <p:nvPr/>
          </p:nvSpPr>
          <p:spPr bwMode="auto">
            <a:xfrm>
              <a:off x="309282" y="3832412"/>
              <a:ext cx="3173506" cy="2460812"/>
            </a:xfrm>
            <a:prstGeom prst="rect">
              <a:avLst/>
            </a:pr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3" name="矩形 12"/>
            <p:cNvSpPr/>
            <p:nvPr/>
          </p:nvSpPr>
          <p:spPr bwMode="auto">
            <a:xfrm>
              <a:off x="685800" y="4034118"/>
              <a:ext cx="995082" cy="37651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运算器</a:t>
              </a:r>
            </a:p>
          </p:txBody>
        </p:sp>
        <p:sp>
          <p:nvSpPr>
            <p:cNvPr id="14" name="矩形 13"/>
            <p:cNvSpPr/>
            <p:nvPr/>
          </p:nvSpPr>
          <p:spPr bwMode="auto">
            <a:xfrm>
              <a:off x="699248" y="4564953"/>
              <a:ext cx="981634" cy="37651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寄存器</a:t>
              </a:r>
            </a:p>
          </p:txBody>
        </p:sp>
        <p:sp>
          <p:nvSpPr>
            <p:cNvPr id="15" name="矩形 14"/>
            <p:cNvSpPr/>
            <p:nvPr/>
          </p:nvSpPr>
          <p:spPr bwMode="auto">
            <a:xfrm>
              <a:off x="2217227" y="4047565"/>
              <a:ext cx="806824" cy="89390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Helvetica" panose="020B060402020202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控制器</a:t>
              </a:r>
            </a:p>
          </p:txBody>
        </p:sp>
        <p:sp>
          <p:nvSpPr>
            <p:cNvPr id="16" name="矩形 15"/>
            <p:cNvSpPr/>
            <p:nvPr/>
          </p:nvSpPr>
          <p:spPr bwMode="auto">
            <a:xfrm>
              <a:off x="699248" y="5163671"/>
              <a:ext cx="2380128" cy="37651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缓存（</a:t>
              </a:r>
              <a:r>
                <a:rPr kumimoji="0" lang="en-US" altLang="zh-CN" sz="1800" b="0" i="0" u="none" strike="noStrike" cap="none" normalizeH="0" baseline="0" dirty="0" smtClean="0">
                  <a:ln>
                    <a:noFill/>
                  </a:ln>
                  <a:solidFill>
                    <a:schemeClr val="tx1"/>
                  </a:solidFill>
                  <a:effectLst/>
                  <a:latin typeface="Helvetica" panose="020B0604020202020204" pitchFamily="34" charset="0"/>
                </a:rPr>
                <a:t>Cache</a:t>
              </a:r>
              <a:r>
                <a:rPr kumimoji="0" lang="zh-CN" altLang="en-US" sz="1800" b="0" i="0" u="none" strike="noStrike" cap="none" normalizeH="0" baseline="0" dirty="0" smtClean="0">
                  <a:ln>
                    <a:noFill/>
                  </a:ln>
                  <a:solidFill>
                    <a:schemeClr val="tx1"/>
                  </a:solidFill>
                  <a:effectLst/>
                  <a:latin typeface="Helvetica" panose="020B0604020202020204" pitchFamily="34" charset="0"/>
                </a:rPr>
                <a:t>）</a:t>
              </a:r>
            </a:p>
          </p:txBody>
        </p:sp>
        <p:sp>
          <p:nvSpPr>
            <p:cNvPr id="17" name="矩形 16"/>
            <p:cNvSpPr/>
            <p:nvPr/>
          </p:nvSpPr>
          <p:spPr bwMode="auto">
            <a:xfrm>
              <a:off x="678308" y="5728447"/>
              <a:ext cx="2380128" cy="37651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存储管理单元（</a:t>
              </a:r>
              <a:r>
                <a:rPr kumimoji="0" lang="en-US" altLang="zh-CN" sz="1800" b="0" i="0" u="none" strike="noStrike" cap="none" normalizeH="0" baseline="0" dirty="0" smtClean="0">
                  <a:ln>
                    <a:noFill/>
                  </a:ln>
                  <a:solidFill>
                    <a:schemeClr val="tx1"/>
                  </a:solidFill>
                  <a:effectLst/>
                  <a:latin typeface="Helvetica" panose="020B0604020202020204" pitchFamily="34" charset="0"/>
                </a:rPr>
                <a:t>MMU</a:t>
              </a:r>
              <a:r>
                <a:rPr kumimoji="0" lang="zh-CN" altLang="en-US" sz="1800" b="0" i="0" u="none" strike="noStrike" cap="none" normalizeH="0" baseline="0" dirty="0" smtClean="0">
                  <a:ln>
                    <a:noFill/>
                  </a:ln>
                  <a:solidFill>
                    <a:schemeClr val="tx1"/>
                  </a:solidFill>
                  <a:effectLst/>
                  <a:latin typeface="Helvetica" panose="020B0604020202020204" pitchFamily="34" charset="0"/>
                </a:rPr>
                <a:t>）</a:t>
              </a:r>
            </a:p>
          </p:txBody>
        </p:sp>
      </p:grpSp>
      <p:sp>
        <p:nvSpPr>
          <p:cNvPr id="25" name="流程图: 磁盘 24"/>
          <p:cNvSpPr/>
          <p:nvPr/>
        </p:nvSpPr>
        <p:spPr bwMode="auto">
          <a:xfrm>
            <a:off x="7256928" y="4182032"/>
            <a:ext cx="968189" cy="295837"/>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26" name="流程图: 磁盘 25"/>
          <p:cNvSpPr/>
          <p:nvPr/>
        </p:nvSpPr>
        <p:spPr bwMode="auto">
          <a:xfrm>
            <a:off x="7256927" y="4612337"/>
            <a:ext cx="968189" cy="295837"/>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graphicFrame>
        <p:nvGraphicFramePr>
          <p:cNvPr id="28" name="表格 27"/>
          <p:cNvGraphicFramePr>
            <a:graphicFrameLocks noGrp="1"/>
          </p:cNvGraphicFramePr>
          <p:nvPr>
            <p:extLst>
              <p:ext uri="{D42A27DB-BD31-4B8C-83A1-F6EECF244321}">
                <p14:modId xmlns:p14="http://schemas.microsoft.com/office/powerpoint/2010/main" val="658895350"/>
              </p:ext>
            </p:extLst>
          </p:nvPr>
        </p:nvGraphicFramePr>
        <p:xfrm>
          <a:off x="4235822" y="4166918"/>
          <a:ext cx="2514600" cy="902622"/>
        </p:xfrm>
        <a:graphic>
          <a:graphicData uri="http://schemas.openxmlformats.org/drawingml/2006/table">
            <a:tbl>
              <a:tblPr firstRow="1" bandRow="1">
                <a:tableStyleId>{5C22544A-7EE6-4342-B048-85BDC9FD1C3A}</a:tableStyleId>
              </a:tblPr>
              <a:tblGrid>
                <a:gridCol w="251460">
                  <a:extLst>
                    <a:ext uri="{9D8B030D-6E8A-4147-A177-3AD203B41FA5}">
                      <a16:colId xmlns:a16="http://schemas.microsoft.com/office/drawing/2014/main" xmlns="" val="2069687864"/>
                    </a:ext>
                  </a:extLst>
                </a:gridCol>
                <a:gridCol w="251460">
                  <a:extLst>
                    <a:ext uri="{9D8B030D-6E8A-4147-A177-3AD203B41FA5}">
                      <a16:colId xmlns:a16="http://schemas.microsoft.com/office/drawing/2014/main" xmlns="" val="3558018202"/>
                    </a:ext>
                  </a:extLst>
                </a:gridCol>
                <a:gridCol w="251460">
                  <a:extLst>
                    <a:ext uri="{9D8B030D-6E8A-4147-A177-3AD203B41FA5}">
                      <a16:colId xmlns:a16="http://schemas.microsoft.com/office/drawing/2014/main" xmlns="" val="2981512999"/>
                    </a:ext>
                  </a:extLst>
                </a:gridCol>
                <a:gridCol w="251460">
                  <a:extLst>
                    <a:ext uri="{9D8B030D-6E8A-4147-A177-3AD203B41FA5}">
                      <a16:colId xmlns:a16="http://schemas.microsoft.com/office/drawing/2014/main" xmlns="" val="4112749102"/>
                    </a:ext>
                  </a:extLst>
                </a:gridCol>
                <a:gridCol w="251460">
                  <a:extLst>
                    <a:ext uri="{9D8B030D-6E8A-4147-A177-3AD203B41FA5}">
                      <a16:colId xmlns:a16="http://schemas.microsoft.com/office/drawing/2014/main" xmlns="" val="1622165994"/>
                    </a:ext>
                  </a:extLst>
                </a:gridCol>
                <a:gridCol w="251460">
                  <a:extLst>
                    <a:ext uri="{9D8B030D-6E8A-4147-A177-3AD203B41FA5}">
                      <a16:colId xmlns:a16="http://schemas.microsoft.com/office/drawing/2014/main" xmlns="" val="4184975893"/>
                    </a:ext>
                  </a:extLst>
                </a:gridCol>
                <a:gridCol w="251460">
                  <a:extLst>
                    <a:ext uri="{9D8B030D-6E8A-4147-A177-3AD203B41FA5}">
                      <a16:colId xmlns:a16="http://schemas.microsoft.com/office/drawing/2014/main" xmlns="" val="553171848"/>
                    </a:ext>
                  </a:extLst>
                </a:gridCol>
                <a:gridCol w="251460">
                  <a:extLst>
                    <a:ext uri="{9D8B030D-6E8A-4147-A177-3AD203B41FA5}">
                      <a16:colId xmlns:a16="http://schemas.microsoft.com/office/drawing/2014/main" xmlns="" val="4038569792"/>
                    </a:ext>
                  </a:extLst>
                </a:gridCol>
                <a:gridCol w="251460">
                  <a:extLst>
                    <a:ext uri="{9D8B030D-6E8A-4147-A177-3AD203B41FA5}">
                      <a16:colId xmlns:a16="http://schemas.microsoft.com/office/drawing/2014/main" xmlns="" val="784912754"/>
                    </a:ext>
                  </a:extLst>
                </a:gridCol>
                <a:gridCol w="251460">
                  <a:extLst>
                    <a:ext uri="{9D8B030D-6E8A-4147-A177-3AD203B41FA5}">
                      <a16:colId xmlns:a16="http://schemas.microsoft.com/office/drawing/2014/main" xmlns="" val="2806490380"/>
                    </a:ext>
                  </a:extLst>
                </a:gridCol>
              </a:tblGrid>
              <a:tr h="300874">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920150413"/>
                  </a:ext>
                </a:extLst>
              </a:tr>
              <a:tr h="300874">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2993654911"/>
                  </a:ext>
                </a:extLst>
              </a:tr>
              <a:tr h="300874">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ts val="200"/>
                        </a:lnSpc>
                      </a:pPr>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999146758"/>
                  </a:ext>
                </a:extLst>
              </a:tr>
            </a:tbl>
          </a:graphicData>
        </a:graphic>
      </p:graphicFrame>
      <p:cxnSp>
        <p:nvCxnSpPr>
          <p:cNvPr id="30" name="直接箭头连接符 29"/>
          <p:cNvCxnSpPr/>
          <p:nvPr/>
        </p:nvCxnSpPr>
        <p:spPr bwMode="auto">
          <a:xfrm flipH="1">
            <a:off x="1492624" y="2467537"/>
            <a:ext cx="618564" cy="1687603"/>
          </a:xfrm>
          <a:prstGeom prst="straightConnector1">
            <a:avLst/>
          </a:prstGeom>
          <a:solidFill>
            <a:schemeClr val="accent1"/>
          </a:solidFill>
          <a:ln w="9525" cap="flat" cmpd="sng" algn="ctr">
            <a:solidFill>
              <a:srgbClr val="063E9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a:endCxn id="28" idx="0"/>
          </p:cNvCxnSpPr>
          <p:nvPr/>
        </p:nvCxnSpPr>
        <p:spPr bwMode="auto">
          <a:xfrm>
            <a:off x="4444991" y="2467537"/>
            <a:ext cx="1048131" cy="1699381"/>
          </a:xfrm>
          <a:prstGeom prst="straightConnector1">
            <a:avLst/>
          </a:prstGeom>
          <a:solidFill>
            <a:schemeClr val="accent1"/>
          </a:solidFill>
          <a:ln w="9525" cap="flat" cmpd="sng" algn="ctr">
            <a:solidFill>
              <a:srgbClr val="063E9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a:stCxn id="11" idx="0"/>
            <a:endCxn id="25" idx="1"/>
          </p:cNvCxnSpPr>
          <p:nvPr/>
        </p:nvCxnSpPr>
        <p:spPr bwMode="auto">
          <a:xfrm>
            <a:off x="6082525" y="2467537"/>
            <a:ext cx="1658498" cy="1714495"/>
          </a:xfrm>
          <a:prstGeom prst="straightConnector1">
            <a:avLst/>
          </a:prstGeom>
          <a:solidFill>
            <a:schemeClr val="accent1"/>
          </a:solidFill>
          <a:ln w="9525" cap="flat" cmpd="sng" algn="ctr">
            <a:solidFill>
              <a:srgbClr val="063E9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4056302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内存的层次结构</a:t>
            </a:r>
            <a:endParaRPr lang="zh-CN" altLang="en-US" dirty="0"/>
          </a:p>
        </p:txBody>
      </p:sp>
      <p:grpSp>
        <p:nvGrpSpPr>
          <p:cNvPr id="33" name="组合 32"/>
          <p:cNvGrpSpPr/>
          <p:nvPr/>
        </p:nvGrpSpPr>
        <p:grpSpPr>
          <a:xfrm>
            <a:off x="1668244" y="1836473"/>
            <a:ext cx="2724164" cy="3871560"/>
            <a:chOff x="1371064" y="1413563"/>
            <a:chExt cx="2724164" cy="3871560"/>
          </a:xfrm>
        </p:grpSpPr>
        <p:sp>
          <p:nvSpPr>
            <p:cNvPr id="4" name="矩形 3"/>
            <p:cNvSpPr/>
            <p:nvPr/>
          </p:nvSpPr>
          <p:spPr bwMode="auto">
            <a:xfrm>
              <a:off x="1371064" y="1413563"/>
              <a:ext cx="2724164" cy="1944077"/>
            </a:xfrm>
            <a:prstGeom prst="rect">
              <a:avLst/>
            </a:prstGeom>
            <a:solidFill>
              <a:srgbClr val="FFFFC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
          <p:nvSpPr>
            <p:cNvPr id="5" name="矩形 4"/>
            <p:cNvSpPr/>
            <p:nvPr/>
          </p:nvSpPr>
          <p:spPr bwMode="auto">
            <a:xfrm>
              <a:off x="2266405" y="1678578"/>
              <a:ext cx="953588" cy="56170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Helvetica" panose="020B0604020202020204" pitchFamily="34" charset="0"/>
                </a:rPr>
                <a:t>CPU</a:t>
              </a:r>
            </a:p>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t>寄存器</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6" name="矩形 5"/>
            <p:cNvSpPr/>
            <p:nvPr/>
          </p:nvSpPr>
          <p:spPr bwMode="auto">
            <a:xfrm>
              <a:off x="2266404" y="2240280"/>
              <a:ext cx="953589" cy="261257"/>
            </a:xfrm>
            <a:prstGeom prst="rect">
              <a:avLst/>
            </a:prstGeom>
            <a:solidFill>
              <a:srgbClr val="C8E6F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Helvetica" panose="020B0604020202020204" pitchFamily="34" charset="0"/>
                </a:rPr>
                <a:t>L1</a:t>
              </a:r>
              <a:r>
                <a:rPr kumimoji="0" lang="zh-CN" altLang="en-US" sz="1600" b="0" i="0" u="none" strike="noStrike" cap="none" normalizeH="0" baseline="0" dirty="0" smtClean="0">
                  <a:ln>
                    <a:noFill/>
                  </a:ln>
                  <a:solidFill>
                    <a:schemeClr val="tx1"/>
                  </a:solidFill>
                  <a:effectLst/>
                  <a:latin typeface="Helvetica" panose="020B0604020202020204" pitchFamily="34" charset="0"/>
                </a:rPr>
                <a:t>缓存</a:t>
              </a:r>
            </a:p>
          </p:txBody>
        </p:sp>
        <p:sp>
          <p:nvSpPr>
            <p:cNvPr id="8" name="矩形 7"/>
            <p:cNvSpPr/>
            <p:nvPr/>
          </p:nvSpPr>
          <p:spPr bwMode="auto">
            <a:xfrm>
              <a:off x="2220683" y="2838993"/>
              <a:ext cx="1048297" cy="327661"/>
            </a:xfrm>
            <a:prstGeom prst="rect">
              <a:avLst/>
            </a:prstGeom>
            <a:solidFill>
              <a:srgbClr val="C8E6F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Helvetica" panose="020B0604020202020204" pitchFamily="34" charset="0"/>
                </a:rPr>
                <a:t>L2</a:t>
              </a:r>
              <a:r>
                <a:rPr kumimoji="0" lang="zh-CN" altLang="en-US" sz="1600" b="0" i="0" u="none" strike="noStrike" cap="none" normalizeH="0" baseline="0" dirty="0" smtClean="0">
                  <a:ln>
                    <a:noFill/>
                  </a:ln>
                  <a:solidFill>
                    <a:schemeClr val="tx1"/>
                  </a:solidFill>
                  <a:effectLst/>
                  <a:latin typeface="Helvetica" panose="020B0604020202020204" pitchFamily="34" charset="0"/>
                </a:rPr>
                <a:t>缓存</a:t>
              </a:r>
            </a:p>
          </p:txBody>
        </p:sp>
        <p:cxnSp>
          <p:nvCxnSpPr>
            <p:cNvPr id="10" name="直接箭头连接符 9"/>
            <p:cNvCxnSpPr>
              <a:stCxn id="6" idx="2"/>
              <a:endCxn id="8" idx="0"/>
            </p:cNvCxnSpPr>
            <p:nvPr/>
          </p:nvCxnSpPr>
          <p:spPr bwMode="auto">
            <a:xfrm>
              <a:off x="2743199" y="2501537"/>
              <a:ext cx="1633" cy="33745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bwMode="auto">
            <a:xfrm>
              <a:off x="2068823" y="3598218"/>
              <a:ext cx="1348748" cy="598713"/>
            </a:xfrm>
            <a:prstGeom prst="rect">
              <a:avLst/>
            </a:prstGeom>
            <a:solidFill>
              <a:srgbClr val="9FD3E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zh-CN" sz="800" dirty="0" smtClean="0"/>
            </a:p>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t>主存</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12" name="矩形 11"/>
            <p:cNvSpPr/>
            <p:nvPr/>
          </p:nvSpPr>
          <p:spPr bwMode="auto">
            <a:xfrm>
              <a:off x="1592029" y="4677698"/>
              <a:ext cx="2313765" cy="607425"/>
            </a:xfrm>
            <a:prstGeom prst="rect">
              <a:avLst/>
            </a:prstGeom>
            <a:solidFill>
              <a:srgbClr val="4AABCE"/>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zh-CN" sz="800" dirty="0" smtClean="0"/>
            </a:p>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t>磁盘（虚拟内存）</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cxnSp>
          <p:nvCxnSpPr>
            <p:cNvPr id="13" name="直接箭头连接符 12"/>
            <p:cNvCxnSpPr>
              <a:stCxn id="8" idx="2"/>
              <a:endCxn id="11" idx="0"/>
            </p:cNvCxnSpPr>
            <p:nvPr/>
          </p:nvCxnSpPr>
          <p:spPr bwMode="auto">
            <a:xfrm flipH="1">
              <a:off x="2743197" y="3166654"/>
              <a:ext cx="1635" cy="431564"/>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a:stCxn id="11" idx="2"/>
              <a:endCxn id="12" idx="0"/>
            </p:cNvCxnSpPr>
            <p:nvPr/>
          </p:nvCxnSpPr>
          <p:spPr bwMode="auto">
            <a:xfrm>
              <a:off x="2743197" y="4196931"/>
              <a:ext cx="5715" cy="480767"/>
            </a:xfrm>
            <a:prstGeom prst="straightConnector1">
              <a:avLst/>
            </a:prstGeom>
            <a:solidFill>
              <a:schemeClr val="accent1"/>
            </a:solidFill>
            <a:ln w="25400" cap="flat" cmpd="sng" algn="ctr">
              <a:solidFill>
                <a:schemeClr val="tx1"/>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21"/>
            <p:cNvSpPr txBox="1"/>
            <p:nvPr/>
          </p:nvSpPr>
          <p:spPr>
            <a:xfrm>
              <a:off x="2733146" y="4275703"/>
              <a:ext cx="1038754" cy="307777"/>
            </a:xfrm>
            <a:prstGeom prst="rect">
              <a:avLst/>
            </a:prstGeom>
            <a:noFill/>
          </p:spPr>
          <p:txBody>
            <a:bodyPr wrap="square" rtlCol="0">
              <a:spAutoFit/>
            </a:bodyPr>
            <a:lstStyle/>
            <a:p>
              <a:r>
                <a:rPr lang="zh-CN" altLang="en-US" sz="1400" dirty="0" smtClean="0"/>
                <a:t>交换</a:t>
              </a:r>
              <a:r>
                <a:rPr lang="en-US" altLang="zh-CN" sz="1400" dirty="0" smtClean="0"/>
                <a:t>/</a:t>
              </a:r>
              <a:r>
                <a:rPr lang="zh-CN" altLang="en-US" sz="1400" dirty="0" smtClean="0"/>
                <a:t>分页</a:t>
              </a:r>
              <a:endParaRPr lang="zh-CN" altLang="en-US" sz="1400" dirty="0"/>
            </a:p>
          </p:txBody>
        </p:sp>
      </p:grpSp>
      <p:cxnSp>
        <p:nvCxnSpPr>
          <p:cNvPr id="24" name="直接连接符 23"/>
          <p:cNvCxnSpPr/>
          <p:nvPr/>
        </p:nvCxnSpPr>
        <p:spPr bwMode="auto">
          <a:xfrm>
            <a:off x="868680" y="3897630"/>
            <a:ext cx="8035290" cy="114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 name="组合 33"/>
          <p:cNvGrpSpPr/>
          <p:nvPr/>
        </p:nvGrpSpPr>
        <p:grpSpPr>
          <a:xfrm>
            <a:off x="4454408" y="1283970"/>
            <a:ext cx="1272022" cy="4332559"/>
            <a:chOff x="4637288" y="861060"/>
            <a:chExt cx="1272022" cy="4332559"/>
          </a:xfrm>
        </p:grpSpPr>
        <p:cxnSp>
          <p:nvCxnSpPr>
            <p:cNvPr id="27" name="直接箭头连接符 26"/>
            <p:cNvCxnSpPr/>
            <p:nvPr/>
          </p:nvCxnSpPr>
          <p:spPr bwMode="auto">
            <a:xfrm>
              <a:off x="5045532" y="1308735"/>
              <a:ext cx="23673" cy="3884884"/>
            </a:xfrm>
            <a:prstGeom prst="straightConnector1">
              <a:avLst/>
            </a:prstGeom>
            <a:solidFill>
              <a:schemeClr val="accent1"/>
            </a:solidFill>
            <a:ln w="25400" cap="flat" cmpd="sng" algn="ctr">
              <a:solidFill>
                <a:srgbClr val="063E90"/>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文本框 27"/>
            <p:cNvSpPr txBox="1"/>
            <p:nvPr/>
          </p:nvSpPr>
          <p:spPr>
            <a:xfrm>
              <a:off x="4637288" y="861060"/>
              <a:ext cx="1180187" cy="369332"/>
            </a:xfrm>
            <a:prstGeom prst="rect">
              <a:avLst/>
            </a:prstGeom>
            <a:noFill/>
          </p:spPr>
          <p:txBody>
            <a:bodyPr wrap="square" rtlCol="0">
              <a:spAutoFit/>
            </a:bodyPr>
            <a:lstStyle/>
            <a:p>
              <a:r>
                <a:rPr lang="zh-CN" altLang="en-US" dirty="0" smtClean="0"/>
                <a:t>内存延时</a:t>
              </a:r>
              <a:endParaRPr lang="zh-CN" altLang="en-US" dirty="0"/>
            </a:p>
          </p:txBody>
        </p:sp>
        <p:sp>
          <p:nvSpPr>
            <p:cNvPr id="29" name="文本框 28"/>
            <p:cNvSpPr txBox="1"/>
            <p:nvPr/>
          </p:nvSpPr>
          <p:spPr>
            <a:xfrm>
              <a:off x="5227381" y="1813613"/>
              <a:ext cx="681929" cy="307777"/>
            </a:xfrm>
            <a:prstGeom prst="rect">
              <a:avLst/>
            </a:prstGeom>
            <a:noFill/>
          </p:spPr>
          <p:txBody>
            <a:bodyPr wrap="square" rtlCol="0">
              <a:spAutoFit/>
            </a:bodyPr>
            <a:lstStyle/>
            <a:p>
              <a:r>
                <a:rPr lang="zh-CN" altLang="en-US" sz="1400" dirty="0" smtClean="0"/>
                <a:t>最快</a:t>
              </a:r>
              <a:endParaRPr lang="zh-CN" altLang="en-US" sz="1400" dirty="0"/>
            </a:p>
          </p:txBody>
        </p:sp>
        <p:sp>
          <p:nvSpPr>
            <p:cNvPr id="30" name="文本框 29"/>
            <p:cNvSpPr txBox="1"/>
            <p:nvPr/>
          </p:nvSpPr>
          <p:spPr>
            <a:xfrm>
              <a:off x="5224635" y="2774751"/>
              <a:ext cx="681929" cy="307777"/>
            </a:xfrm>
            <a:prstGeom prst="rect">
              <a:avLst/>
            </a:prstGeom>
            <a:noFill/>
          </p:spPr>
          <p:txBody>
            <a:bodyPr wrap="square" rtlCol="0">
              <a:spAutoFit/>
            </a:bodyPr>
            <a:lstStyle/>
            <a:p>
              <a:r>
                <a:rPr lang="zh-CN" altLang="en-US" sz="1400" dirty="0"/>
                <a:t>稍</a:t>
              </a:r>
              <a:r>
                <a:rPr lang="zh-CN" altLang="en-US" sz="1400" dirty="0" smtClean="0"/>
                <a:t>快</a:t>
              </a:r>
              <a:endParaRPr lang="zh-CN" altLang="en-US" sz="1400" dirty="0"/>
            </a:p>
          </p:txBody>
        </p:sp>
        <p:sp>
          <p:nvSpPr>
            <p:cNvPr id="31" name="文本框 30"/>
            <p:cNvSpPr txBox="1"/>
            <p:nvPr/>
          </p:nvSpPr>
          <p:spPr>
            <a:xfrm>
              <a:off x="5209964" y="3709570"/>
              <a:ext cx="681929" cy="307777"/>
            </a:xfrm>
            <a:prstGeom prst="rect">
              <a:avLst/>
            </a:prstGeom>
            <a:noFill/>
          </p:spPr>
          <p:txBody>
            <a:bodyPr wrap="square" rtlCol="0">
              <a:spAutoFit/>
            </a:bodyPr>
            <a:lstStyle/>
            <a:p>
              <a:r>
                <a:rPr lang="zh-CN" altLang="en-US" sz="1400" dirty="0" smtClean="0"/>
                <a:t>快</a:t>
              </a:r>
              <a:endParaRPr lang="zh-CN" altLang="en-US" sz="1400" dirty="0"/>
            </a:p>
          </p:txBody>
        </p:sp>
        <p:sp>
          <p:nvSpPr>
            <p:cNvPr id="32" name="文本框 31"/>
            <p:cNvSpPr txBox="1"/>
            <p:nvPr/>
          </p:nvSpPr>
          <p:spPr>
            <a:xfrm>
              <a:off x="5218153" y="4885842"/>
              <a:ext cx="681929" cy="307777"/>
            </a:xfrm>
            <a:prstGeom prst="rect">
              <a:avLst/>
            </a:prstGeom>
            <a:noFill/>
          </p:spPr>
          <p:txBody>
            <a:bodyPr wrap="square" rtlCol="0">
              <a:spAutoFit/>
            </a:bodyPr>
            <a:lstStyle/>
            <a:p>
              <a:r>
                <a:rPr lang="zh-CN" altLang="en-US" sz="1400" dirty="0" smtClean="0"/>
                <a:t>慢</a:t>
              </a:r>
              <a:endParaRPr lang="zh-CN" altLang="en-US" sz="1400" dirty="0"/>
            </a:p>
          </p:txBody>
        </p:sp>
      </p:grpSp>
      <p:sp>
        <p:nvSpPr>
          <p:cNvPr id="35" name="文本框 34"/>
          <p:cNvSpPr txBox="1"/>
          <p:nvPr/>
        </p:nvSpPr>
        <p:spPr>
          <a:xfrm>
            <a:off x="6349677" y="2313801"/>
            <a:ext cx="942663" cy="307777"/>
          </a:xfrm>
          <a:prstGeom prst="rect">
            <a:avLst/>
          </a:prstGeom>
          <a:noFill/>
        </p:spPr>
        <p:txBody>
          <a:bodyPr wrap="square" rtlCol="0">
            <a:spAutoFit/>
          </a:bodyPr>
          <a:lstStyle/>
          <a:p>
            <a:r>
              <a:rPr lang="en-US" altLang="zh-CN" sz="1400" dirty="0" smtClean="0"/>
              <a:t>3.6GHz</a:t>
            </a:r>
            <a:endParaRPr lang="zh-CN" altLang="en-US" sz="1400" dirty="0"/>
          </a:p>
        </p:txBody>
      </p:sp>
      <p:sp>
        <p:nvSpPr>
          <p:cNvPr id="36" name="文本框 35"/>
          <p:cNvSpPr txBox="1"/>
          <p:nvPr/>
        </p:nvSpPr>
        <p:spPr>
          <a:xfrm>
            <a:off x="6349676" y="4301128"/>
            <a:ext cx="942663" cy="307777"/>
          </a:xfrm>
          <a:prstGeom prst="rect">
            <a:avLst/>
          </a:prstGeom>
          <a:noFill/>
        </p:spPr>
        <p:txBody>
          <a:bodyPr wrap="square" rtlCol="0">
            <a:spAutoFit/>
          </a:bodyPr>
          <a:lstStyle/>
          <a:p>
            <a:r>
              <a:rPr lang="en-US" altLang="zh-CN" sz="1400" dirty="0" smtClean="0"/>
              <a:t>1.3GHz</a:t>
            </a:r>
            <a:endParaRPr lang="zh-CN" altLang="en-US" sz="1400" dirty="0"/>
          </a:p>
        </p:txBody>
      </p:sp>
      <p:sp>
        <p:nvSpPr>
          <p:cNvPr id="37" name="文本框 36"/>
          <p:cNvSpPr txBox="1"/>
          <p:nvPr/>
        </p:nvSpPr>
        <p:spPr>
          <a:xfrm>
            <a:off x="6339371" y="5256907"/>
            <a:ext cx="942663" cy="523220"/>
          </a:xfrm>
          <a:prstGeom prst="rect">
            <a:avLst/>
          </a:prstGeom>
          <a:noFill/>
        </p:spPr>
        <p:txBody>
          <a:bodyPr wrap="square" rtlCol="0">
            <a:spAutoFit/>
          </a:bodyPr>
          <a:lstStyle/>
          <a:p>
            <a:r>
              <a:rPr lang="en-US" altLang="zh-CN" sz="1400" dirty="0" smtClean="0"/>
              <a:t>5ms</a:t>
            </a:r>
          </a:p>
          <a:p>
            <a:r>
              <a:rPr lang="zh-CN" altLang="en-US" sz="1400" dirty="0"/>
              <a:t>寻道时间</a:t>
            </a:r>
          </a:p>
        </p:txBody>
      </p:sp>
    </p:spTree>
    <p:extLst>
      <p:ext uri="{BB962C8B-B14F-4D97-AF65-F5344CB8AC3E}">
        <p14:creationId xmlns:p14="http://schemas.microsoft.com/office/powerpoint/2010/main" val="35346764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056289" y="646387"/>
            <a:ext cx="804041" cy="2412124"/>
          </a:xfrm>
          <a:prstGeom prst="rect">
            <a:avLst/>
          </a:prstGeom>
          <a:solidFill>
            <a:schemeClr val="accent1"/>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Helvetica" panose="020B0604020202020204" pitchFamily="34" charset="0"/>
              </a:rPr>
              <a:t>P1</a:t>
            </a:r>
            <a:endParaRPr kumimoji="0" lang="zh-CN" altLang="en-US" sz="2400" b="0" i="0" u="none" strike="noStrike" cap="none" normalizeH="0" baseline="0" dirty="0" smtClean="0">
              <a:ln>
                <a:noFill/>
              </a:ln>
              <a:solidFill>
                <a:schemeClr val="tx1"/>
              </a:solidFill>
              <a:effectLst/>
              <a:latin typeface="Helvetica" panose="020B0604020202020204" pitchFamily="34" charset="0"/>
            </a:endParaRPr>
          </a:p>
        </p:txBody>
      </p:sp>
      <p:sp>
        <p:nvSpPr>
          <p:cNvPr id="6" name="矩形 5"/>
          <p:cNvSpPr/>
          <p:nvPr/>
        </p:nvSpPr>
        <p:spPr bwMode="auto">
          <a:xfrm>
            <a:off x="2060027" y="646387"/>
            <a:ext cx="804041" cy="2412124"/>
          </a:xfrm>
          <a:prstGeom prst="rect">
            <a:avLst/>
          </a:prstGeom>
          <a:solidFill>
            <a:srgbClr val="FFC000"/>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Helvetica" panose="020B0604020202020204" pitchFamily="34" charset="0"/>
              </a:rPr>
              <a:t>P2</a:t>
            </a:r>
            <a:endParaRPr kumimoji="0" lang="zh-CN" altLang="en-US" sz="2400" b="0" i="0" u="none" strike="noStrike" cap="none" normalizeH="0" baseline="0" dirty="0" smtClean="0">
              <a:ln>
                <a:noFill/>
              </a:ln>
              <a:solidFill>
                <a:schemeClr val="tx1"/>
              </a:solidFill>
              <a:effectLst/>
              <a:latin typeface="Helvetica" panose="020B0604020202020204" pitchFamily="34" charset="0"/>
            </a:endParaRPr>
          </a:p>
        </p:txBody>
      </p:sp>
      <p:sp>
        <p:nvSpPr>
          <p:cNvPr id="7" name="矩形 6"/>
          <p:cNvSpPr/>
          <p:nvPr/>
        </p:nvSpPr>
        <p:spPr bwMode="auto">
          <a:xfrm>
            <a:off x="3063765" y="646387"/>
            <a:ext cx="804041" cy="2412124"/>
          </a:xfrm>
          <a:prstGeom prst="rect">
            <a:avLst/>
          </a:prstGeom>
          <a:solidFill>
            <a:srgbClr val="00B050"/>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Helvetica" panose="020B0604020202020204" pitchFamily="34" charset="0"/>
              </a:rPr>
              <a:t>P3</a:t>
            </a:r>
            <a:endParaRPr kumimoji="0" lang="zh-CN" altLang="en-US" sz="2400" b="0" i="0" u="none" strike="noStrike" cap="none" normalizeH="0" baseline="0" dirty="0" smtClean="0">
              <a:ln>
                <a:noFill/>
              </a:ln>
              <a:solidFill>
                <a:schemeClr val="tx1"/>
              </a:solidFill>
              <a:effectLst/>
              <a:latin typeface="Helvetica" panose="020B0604020202020204" pitchFamily="34" charset="0"/>
            </a:endParaRPr>
          </a:p>
        </p:txBody>
      </p:sp>
      <p:sp>
        <p:nvSpPr>
          <p:cNvPr id="8" name="矩形 7"/>
          <p:cNvSpPr/>
          <p:nvPr/>
        </p:nvSpPr>
        <p:spPr bwMode="auto">
          <a:xfrm>
            <a:off x="4067502" y="646387"/>
            <a:ext cx="804041" cy="2412124"/>
          </a:xfrm>
          <a:prstGeom prst="rect">
            <a:avLst/>
          </a:prstGeom>
          <a:solidFill>
            <a:srgbClr val="0070C0"/>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Helvetica" panose="020B0604020202020204" pitchFamily="34" charset="0"/>
              </a:rPr>
              <a:t>P4</a:t>
            </a:r>
            <a:endParaRPr kumimoji="0" lang="zh-CN" altLang="en-US" sz="2400" b="0" i="0" u="none" strike="noStrike" cap="none" normalizeH="0" baseline="0" dirty="0" smtClean="0">
              <a:ln>
                <a:noFill/>
              </a:ln>
              <a:solidFill>
                <a:schemeClr val="tx1"/>
              </a:solidFill>
              <a:effectLst/>
              <a:latin typeface="Helvetica" panose="020B0604020202020204" pitchFamily="34" charset="0"/>
            </a:endParaRPr>
          </a:p>
        </p:txBody>
      </p:sp>
      <p:sp>
        <p:nvSpPr>
          <p:cNvPr id="9" name="矩形 8"/>
          <p:cNvSpPr/>
          <p:nvPr/>
        </p:nvSpPr>
        <p:spPr bwMode="auto">
          <a:xfrm>
            <a:off x="1048405" y="3337035"/>
            <a:ext cx="3823138" cy="651641"/>
          </a:xfrm>
          <a:prstGeom prst="rect">
            <a:avLst/>
          </a:prstGeom>
          <a:solidFill>
            <a:srgbClr val="FF0000"/>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Helvetica" panose="020B0604020202020204" pitchFamily="34" charset="0"/>
              </a:rPr>
              <a:t>操作系统内核</a:t>
            </a:r>
          </a:p>
        </p:txBody>
      </p:sp>
      <p:graphicFrame>
        <p:nvGraphicFramePr>
          <p:cNvPr id="10" name="表格 9"/>
          <p:cNvGraphicFramePr>
            <a:graphicFrameLocks noGrp="1"/>
          </p:cNvGraphicFramePr>
          <p:nvPr>
            <p:extLst>
              <p:ext uri="{D42A27DB-BD31-4B8C-83A1-F6EECF244321}">
                <p14:modId xmlns:p14="http://schemas.microsoft.com/office/powerpoint/2010/main" val="802356859"/>
              </p:ext>
            </p:extLst>
          </p:nvPr>
        </p:nvGraphicFramePr>
        <p:xfrm>
          <a:off x="569337" y="5284281"/>
          <a:ext cx="3870184" cy="370840"/>
        </p:xfrm>
        <a:graphic>
          <a:graphicData uri="http://schemas.openxmlformats.org/drawingml/2006/table">
            <a:tbl>
              <a:tblPr firstRow="1" bandRow="1">
                <a:tableStyleId>{5C22544A-7EE6-4342-B048-85BDC9FD1C3A}</a:tableStyleId>
              </a:tblPr>
              <a:tblGrid>
                <a:gridCol w="875279">
                  <a:extLst>
                    <a:ext uri="{9D8B030D-6E8A-4147-A177-3AD203B41FA5}">
                      <a16:colId xmlns:a16="http://schemas.microsoft.com/office/drawing/2014/main" xmlns="" val="1023646748"/>
                    </a:ext>
                  </a:extLst>
                </a:gridCol>
                <a:gridCol w="291760">
                  <a:extLst>
                    <a:ext uri="{9D8B030D-6E8A-4147-A177-3AD203B41FA5}">
                      <a16:colId xmlns:a16="http://schemas.microsoft.com/office/drawing/2014/main" xmlns="" val="4207452835"/>
                    </a:ext>
                  </a:extLst>
                </a:gridCol>
                <a:gridCol w="291760">
                  <a:extLst>
                    <a:ext uri="{9D8B030D-6E8A-4147-A177-3AD203B41FA5}">
                      <a16:colId xmlns:a16="http://schemas.microsoft.com/office/drawing/2014/main" xmlns="" val="417473042"/>
                    </a:ext>
                  </a:extLst>
                </a:gridCol>
                <a:gridCol w="291760">
                  <a:extLst>
                    <a:ext uri="{9D8B030D-6E8A-4147-A177-3AD203B41FA5}">
                      <a16:colId xmlns:a16="http://schemas.microsoft.com/office/drawing/2014/main" xmlns="" val="140524016"/>
                    </a:ext>
                  </a:extLst>
                </a:gridCol>
                <a:gridCol w="291760">
                  <a:extLst>
                    <a:ext uri="{9D8B030D-6E8A-4147-A177-3AD203B41FA5}">
                      <a16:colId xmlns:a16="http://schemas.microsoft.com/office/drawing/2014/main" xmlns="" val="1237387593"/>
                    </a:ext>
                  </a:extLst>
                </a:gridCol>
                <a:gridCol w="291760">
                  <a:extLst>
                    <a:ext uri="{9D8B030D-6E8A-4147-A177-3AD203B41FA5}">
                      <a16:colId xmlns:a16="http://schemas.microsoft.com/office/drawing/2014/main" xmlns="" val="1138723932"/>
                    </a:ext>
                  </a:extLst>
                </a:gridCol>
                <a:gridCol w="291760">
                  <a:extLst>
                    <a:ext uri="{9D8B030D-6E8A-4147-A177-3AD203B41FA5}">
                      <a16:colId xmlns:a16="http://schemas.microsoft.com/office/drawing/2014/main" xmlns="" val="951570660"/>
                    </a:ext>
                  </a:extLst>
                </a:gridCol>
                <a:gridCol w="291760">
                  <a:extLst>
                    <a:ext uri="{9D8B030D-6E8A-4147-A177-3AD203B41FA5}">
                      <a16:colId xmlns:a16="http://schemas.microsoft.com/office/drawing/2014/main" xmlns="" val="2822004224"/>
                    </a:ext>
                  </a:extLst>
                </a:gridCol>
                <a:gridCol w="291760">
                  <a:extLst>
                    <a:ext uri="{9D8B030D-6E8A-4147-A177-3AD203B41FA5}">
                      <a16:colId xmlns:a16="http://schemas.microsoft.com/office/drawing/2014/main" xmlns="" val="2745863188"/>
                    </a:ext>
                  </a:extLst>
                </a:gridCol>
                <a:gridCol w="346190">
                  <a:extLst>
                    <a:ext uri="{9D8B030D-6E8A-4147-A177-3AD203B41FA5}">
                      <a16:colId xmlns:a16="http://schemas.microsoft.com/office/drawing/2014/main" xmlns="" val="108569656"/>
                    </a:ext>
                  </a:extLst>
                </a:gridCol>
                <a:gridCol w="314635">
                  <a:extLst>
                    <a:ext uri="{9D8B030D-6E8A-4147-A177-3AD203B41FA5}">
                      <a16:colId xmlns:a16="http://schemas.microsoft.com/office/drawing/2014/main" xmlns="" val="2169047218"/>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3510684"/>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628900420"/>
              </p:ext>
            </p:extLst>
          </p:nvPr>
        </p:nvGraphicFramePr>
        <p:xfrm>
          <a:off x="4843795" y="5284281"/>
          <a:ext cx="3870184" cy="370840"/>
        </p:xfrm>
        <a:graphic>
          <a:graphicData uri="http://schemas.openxmlformats.org/drawingml/2006/table">
            <a:tbl>
              <a:tblPr firstRow="1" bandRow="1">
                <a:tableStyleId>{5C22544A-7EE6-4342-B048-85BDC9FD1C3A}</a:tableStyleId>
              </a:tblPr>
              <a:tblGrid>
                <a:gridCol w="291760">
                  <a:extLst>
                    <a:ext uri="{9D8B030D-6E8A-4147-A177-3AD203B41FA5}">
                      <a16:colId xmlns:a16="http://schemas.microsoft.com/office/drawing/2014/main" xmlns="" val="1023646748"/>
                    </a:ext>
                  </a:extLst>
                </a:gridCol>
                <a:gridCol w="291759">
                  <a:extLst>
                    <a:ext uri="{9D8B030D-6E8A-4147-A177-3AD203B41FA5}">
                      <a16:colId xmlns:a16="http://schemas.microsoft.com/office/drawing/2014/main" xmlns="" val="3606307020"/>
                    </a:ext>
                  </a:extLst>
                </a:gridCol>
                <a:gridCol w="291760">
                  <a:extLst>
                    <a:ext uri="{9D8B030D-6E8A-4147-A177-3AD203B41FA5}">
                      <a16:colId xmlns:a16="http://schemas.microsoft.com/office/drawing/2014/main" xmlns="" val="1009224016"/>
                    </a:ext>
                  </a:extLst>
                </a:gridCol>
                <a:gridCol w="291760">
                  <a:extLst>
                    <a:ext uri="{9D8B030D-6E8A-4147-A177-3AD203B41FA5}">
                      <a16:colId xmlns:a16="http://schemas.microsoft.com/office/drawing/2014/main" xmlns="" val="4207452835"/>
                    </a:ext>
                  </a:extLst>
                </a:gridCol>
                <a:gridCol w="291760">
                  <a:extLst>
                    <a:ext uri="{9D8B030D-6E8A-4147-A177-3AD203B41FA5}">
                      <a16:colId xmlns:a16="http://schemas.microsoft.com/office/drawing/2014/main" xmlns="" val="417473042"/>
                    </a:ext>
                  </a:extLst>
                </a:gridCol>
                <a:gridCol w="291760">
                  <a:extLst>
                    <a:ext uri="{9D8B030D-6E8A-4147-A177-3AD203B41FA5}">
                      <a16:colId xmlns:a16="http://schemas.microsoft.com/office/drawing/2014/main" xmlns="" val="140524016"/>
                    </a:ext>
                  </a:extLst>
                </a:gridCol>
                <a:gridCol w="291760">
                  <a:extLst>
                    <a:ext uri="{9D8B030D-6E8A-4147-A177-3AD203B41FA5}">
                      <a16:colId xmlns:a16="http://schemas.microsoft.com/office/drawing/2014/main" xmlns="" val="1237387593"/>
                    </a:ext>
                  </a:extLst>
                </a:gridCol>
                <a:gridCol w="291760">
                  <a:extLst>
                    <a:ext uri="{9D8B030D-6E8A-4147-A177-3AD203B41FA5}">
                      <a16:colId xmlns:a16="http://schemas.microsoft.com/office/drawing/2014/main" xmlns="" val="1138723932"/>
                    </a:ext>
                  </a:extLst>
                </a:gridCol>
                <a:gridCol w="291760">
                  <a:extLst>
                    <a:ext uri="{9D8B030D-6E8A-4147-A177-3AD203B41FA5}">
                      <a16:colId xmlns:a16="http://schemas.microsoft.com/office/drawing/2014/main" xmlns="" val="951570660"/>
                    </a:ext>
                  </a:extLst>
                </a:gridCol>
                <a:gridCol w="291760">
                  <a:extLst>
                    <a:ext uri="{9D8B030D-6E8A-4147-A177-3AD203B41FA5}">
                      <a16:colId xmlns:a16="http://schemas.microsoft.com/office/drawing/2014/main" xmlns="" val="2822004224"/>
                    </a:ext>
                  </a:extLst>
                </a:gridCol>
                <a:gridCol w="291760">
                  <a:extLst>
                    <a:ext uri="{9D8B030D-6E8A-4147-A177-3AD203B41FA5}">
                      <a16:colId xmlns:a16="http://schemas.microsoft.com/office/drawing/2014/main" xmlns="" val="2745863188"/>
                    </a:ext>
                  </a:extLst>
                </a:gridCol>
                <a:gridCol w="346190">
                  <a:extLst>
                    <a:ext uri="{9D8B030D-6E8A-4147-A177-3AD203B41FA5}">
                      <a16:colId xmlns:a16="http://schemas.microsoft.com/office/drawing/2014/main" xmlns="" val="108569656"/>
                    </a:ext>
                  </a:extLst>
                </a:gridCol>
                <a:gridCol w="314635">
                  <a:extLst>
                    <a:ext uri="{9D8B030D-6E8A-4147-A177-3AD203B41FA5}">
                      <a16:colId xmlns:a16="http://schemas.microsoft.com/office/drawing/2014/main" xmlns="" val="2169047218"/>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3510684"/>
                  </a:ext>
                </a:extLst>
              </a:tr>
            </a:tbl>
          </a:graphicData>
        </a:graphic>
      </p:graphicFrame>
      <p:sp>
        <p:nvSpPr>
          <p:cNvPr id="12" name="文本框 11"/>
          <p:cNvSpPr txBox="1"/>
          <p:nvPr/>
        </p:nvSpPr>
        <p:spPr>
          <a:xfrm>
            <a:off x="1756401" y="5937326"/>
            <a:ext cx="863230" cy="400110"/>
          </a:xfrm>
          <a:prstGeom prst="rect">
            <a:avLst/>
          </a:prstGeom>
          <a:noFill/>
        </p:spPr>
        <p:txBody>
          <a:bodyPr wrap="square" rtlCol="0">
            <a:spAutoFit/>
          </a:bodyPr>
          <a:lstStyle/>
          <a:p>
            <a:r>
              <a:rPr lang="zh-CN" altLang="en-US" sz="2000" dirty="0" smtClean="0"/>
              <a:t>主存</a:t>
            </a:r>
            <a:endParaRPr lang="zh-CN" altLang="en-US" sz="2000" dirty="0"/>
          </a:p>
        </p:txBody>
      </p:sp>
      <p:sp>
        <p:nvSpPr>
          <p:cNvPr id="13" name="文本框 12"/>
          <p:cNvSpPr txBox="1"/>
          <p:nvPr/>
        </p:nvSpPr>
        <p:spPr>
          <a:xfrm>
            <a:off x="5474042" y="5937325"/>
            <a:ext cx="2854411" cy="400110"/>
          </a:xfrm>
          <a:prstGeom prst="rect">
            <a:avLst/>
          </a:prstGeom>
          <a:noFill/>
        </p:spPr>
        <p:txBody>
          <a:bodyPr wrap="square" rtlCol="0">
            <a:spAutoFit/>
          </a:bodyPr>
          <a:lstStyle/>
          <a:p>
            <a:r>
              <a:rPr lang="zh-CN" altLang="en-US" sz="2000" dirty="0" smtClean="0"/>
              <a:t>磁盘（虚拟内存）</a:t>
            </a:r>
            <a:endParaRPr lang="zh-CN" altLang="en-US" sz="2000" dirty="0"/>
          </a:p>
        </p:txBody>
      </p:sp>
      <p:cxnSp>
        <p:nvCxnSpPr>
          <p:cNvPr id="15" name="直接连接符 14"/>
          <p:cNvCxnSpPr/>
          <p:nvPr/>
        </p:nvCxnSpPr>
        <p:spPr bwMode="auto">
          <a:xfrm>
            <a:off x="296562" y="4633784"/>
            <a:ext cx="874858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本框 15"/>
          <p:cNvSpPr txBox="1"/>
          <p:nvPr/>
        </p:nvSpPr>
        <p:spPr>
          <a:xfrm>
            <a:off x="624673" y="4151524"/>
            <a:ext cx="2588083" cy="400110"/>
          </a:xfrm>
          <a:prstGeom prst="rect">
            <a:avLst/>
          </a:prstGeom>
          <a:noFill/>
        </p:spPr>
        <p:txBody>
          <a:bodyPr wrap="square" rtlCol="0">
            <a:spAutoFit/>
          </a:bodyPr>
          <a:lstStyle/>
          <a:p>
            <a:r>
              <a:rPr lang="zh-CN" altLang="en-US" sz="2000" i="1" dirty="0" smtClean="0"/>
              <a:t>逻辑（虚拟）空间</a:t>
            </a:r>
            <a:endParaRPr lang="zh-CN" altLang="en-US" sz="2000" i="1" dirty="0"/>
          </a:p>
        </p:txBody>
      </p:sp>
      <p:sp>
        <p:nvSpPr>
          <p:cNvPr id="17" name="文本框 16"/>
          <p:cNvSpPr txBox="1"/>
          <p:nvPr/>
        </p:nvSpPr>
        <p:spPr>
          <a:xfrm>
            <a:off x="569337" y="4676827"/>
            <a:ext cx="2588083" cy="400110"/>
          </a:xfrm>
          <a:prstGeom prst="rect">
            <a:avLst/>
          </a:prstGeom>
          <a:noFill/>
        </p:spPr>
        <p:txBody>
          <a:bodyPr wrap="square" rtlCol="0">
            <a:spAutoFit/>
          </a:bodyPr>
          <a:lstStyle/>
          <a:p>
            <a:r>
              <a:rPr lang="zh-CN" altLang="en-US" sz="2000" i="1" dirty="0" smtClean="0"/>
              <a:t>物理空间</a:t>
            </a:r>
            <a:endParaRPr lang="zh-CN" altLang="en-US" sz="2000" i="1" dirty="0"/>
          </a:p>
        </p:txBody>
      </p:sp>
      <p:sp>
        <p:nvSpPr>
          <p:cNvPr id="18" name="椭圆 17"/>
          <p:cNvSpPr/>
          <p:nvPr/>
        </p:nvSpPr>
        <p:spPr bwMode="auto">
          <a:xfrm>
            <a:off x="3608173" y="4267201"/>
            <a:ext cx="831348" cy="700216"/>
          </a:xfrm>
          <a:prstGeom prst="ellipse">
            <a:avLst/>
          </a:prstGeom>
          <a:solidFill>
            <a:srgbClr val="C8E6F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00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rPr>
              <a:t>MMU</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
        <p:nvSpPr>
          <p:cNvPr id="19" name="文本框 18"/>
          <p:cNvSpPr txBox="1"/>
          <p:nvPr/>
        </p:nvSpPr>
        <p:spPr>
          <a:xfrm>
            <a:off x="5479950" y="692759"/>
            <a:ext cx="3340192" cy="3093154"/>
          </a:xfrm>
          <a:prstGeom prst="rect">
            <a:avLst/>
          </a:prstGeom>
          <a:noFill/>
        </p:spPr>
        <p:txBody>
          <a:bodyPr wrap="square" rtlCol="0">
            <a:spAutoFit/>
          </a:bodyPr>
          <a:lstStyle/>
          <a:p>
            <a:pPr marL="342900" indent="-342900">
              <a:spcBef>
                <a:spcPts val="600"/>
              </a:spcBef>
              <a:buClr>
                <a:srgbClr val="002060"/>
              </a:buClr>
              <a:buFont typeface="Wingdings" panose="05000000000000000000" pitchFamily="2" charset="2"/>
              <a:buChar char="u"/>
            </a:pPr>
            <a:r>
              <a:rPr lang="zh-CN" altLang="en-US" sz="2000" dirty="0" smtClean="0"/>
              <a:t>抽象</a:t>
            </a:r>
            <a:endParaRPr lang="en-US" altLang="zh-CN" sz="2000" dirty="0" smtClean="0"/>
          </a:p>
          <a:p>
            <a:pPr marL="800100" lvl="1" indent="-342900">
              <a:spcBef>
                <a:spcPts val="600"/>
              </a:spcBef>
              <a:buClr>
                <a:srgbClr val="002060"/>
              </a:buClr>
              <a:buFont typeface="Wingdings" panose="05000000000000000000" pitchFamily="2" charset="2"/>
              <a:buChar char="l"/>
            </a:pPr>
            <a:r>
              <a:rPr lang="zh-CN" altLang="en-US" sz="2000" dirty="0" smtClean="0"/>
              <a:t>逻辑地址空间</a:t>
            </a:r>
            <a:endParaRPr lang="en-US" altLang="zh-CN" sz="2000" dirty="0" smtClean="0"/>
          </a:p>
          <a:p>
            <a:pPr marL="342900" indent="-342900">
              <a:spcBef>
                <a:spcPts val="600"/>
              </a:spcBef>
              <a:buClr>
                <a:srgbClr val="002060"/>
              </a:buClr>
              <a:buFont typeface="Wingdings" panose="05000000000000000000" pitchFamily="2" charset="2"/>
              <a:buChar char="u"/>
            </a:pPr>
            <a:r>
              <a:rPr lang="zh-CN" altLang="en-US" sz="2000" dirty="0" smtClean="0"/>
              <a:t>保护</a:t>
            </a:r>
            <a:endParaRPr lang="en-US" altLang="zh-CN" sz="2000" dirty="0" smtClean="0"/>
          </a:p>
          <a:p>
            <a:pPr marL="800100" lvl="1" indent="-342900">
              <a:spcBef>
                <a:spcPts val="600"/>
              </a:spcBef>
              <a:buClr>
                <a:srgbClr val="002060"/>
              </a:buClr>
              <a:buFont typeface="Wingdings" panose="05000000000000000000" pitchFamily="2" charset="2"/>
              <a:buChar char="l"/>
            </a:pPr>
            <a:r>
              <a:rPr lang="zh-CN" altLang="en-US" sz="2000" dirty="0"/>
              <a:t>独立地址空间</a:t>
            </a:r>
            <a:endParaRPr lang="en-US" altLang="zh-CN" sz="2000" dirty="0"/>
          </a:p>
          <a:p>
            <a:pPr marL="342900" indent="-342900">
              <a:spcBef>
                <a:spcPts val="600"/>
              </a:spcBef>
              <a:buClr>
                <a:srgbClr val="002060"/>
              </a:buClr>
              <a:buFont typeface="Wingdings" panose="05000000000000000000" pitchFamily="2" charset="2"/>
              <a:buChar char="u"/>
            </a:pPr>
            <a:r>
              <a:rPr lang="zh-CN" altLang="en-US" sz="2000" dirty="0" smtClean="0"/>
              <a:t>共享</a:t>
            </a:r>
            <a:endParaRPr lang="en-US" altLang="zh-CN" sz="2000" dirty="0" smtClean="0"/>
          </a:p>
          <a:p>
            <a:pPr marL="800100" lvl="1" indent="-342900">
              <a:spcBef>
                <a:spcPts val="600"/>
              </a:spcBef>
              <a:buClr>
                <a:srgbClr val="002060"/>
              </a:buClr>
              <a:buFont typeface="Wingdings" panose="05000000000000000000" pitchFamily="2" charset="2"/>
              <a:buChar char="l"/>
            </a:pPr>
            <a:r>
              <a:rPr lang="zh-CN" altLang="en-US" sz="2000" dirty="0"/>
              <a:t>访问相同内存</a:t>
            </a:r>
            <a:endParaRPr lang="en-US" altLang="zh-CN" sz="2000" dirty="0"/>
          </a:p>
          <a:p>
            <a:pPr marL="342900" indent="-342900">
              <a:spcBef>
                <a:spcPts val="600"/>
              </a:spcBef>
              <a:buClr>
                <a:srgbClr val="002060"/>
              </a:buClr>
              <a:buFont typeface="Wingdings" panose="05000000000000000000" pitchFamily="2" charset="2"/>
              <a:buChar char="u"/>
            </a:pPr>
            <a:r>
              <a:rPr lang="zh-CN" altLang="en-US" sz="2000" dirty="0"/>
              <a:t>虚拟</a:t>
            </a:r>
            <a:r>
              <a:rPr lang="zh-CN" altLang="en-US" sz="2000" dirty="0" smtClean="0"/>
              <a:t>化</a:t>
            </a:r>
            <a:endParaRPr lang="en-US" altLang="zh-CN" sz="2000" dirty="0" smtClean="0"/>
          </a:p>
          <a:p>
            <a:pPr marL="800100" lvl="1" indent="-342900">
              <a:spcBef>
                <a:spcPts val="600"/>
              </a:spcBef>
              <a:buClr>
                <a:srgbClr val="002060"/>
              </a:buClr>
              <a:buFont typeface="Wingdings" panose="05000000000000000000" pitchFamily="2" charset="2"/>
              <a:buChar char="l"/>
            </a:pPr>
            <a:r>
              <a:rPr lang="zh-CN" altLang="en-US" sz="2000" dirty="0"/>
              <a:t>更多的地址空间</a:t>
            </a:r>
          </a:p>
        </p:txBody>
      </p:sp>
    </p:spTree>
    <p:extLst>
      <p:ext uri="{BB962C8B-B14F-4D97-AF65-F5344CB8AC3E}">
        <p14:creationId xmlns:p14="http://schemas.microsoft.com/office/powerpoint/2010/main" val="20102238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42110"/>
            <a:ext cx="8077200" cy="609600"/>
          </a:xfrm>
        </p:spPr>
        <p:txBody>
          <a:bodyPr/>
          <a:lstStyle/>
          <a:p>
            <a:pPr>
              <a:defRPr/>
            </a:pPr>
            <a:r>
              <a:rPr lang="zh-CN" altLang="en-US" b="0" dirty="0">
                <a:ea typeface="宋体" pitchFamily="2" charset="-122"/>
              </a:rPr>
              <a:t>双重模式</a:t>
            </a:r>
            <a:r>
              <a:rPr lang="zh-CN" altLang="en-US" b="0" dirty="0" smtClean="0">
                <a:ea typeface="宋体" panose="02010600030101010101" pitchFamily="2" charset="-122"/>
              </a:rPr>
              <a:t>操作</a:t>
            </a:r>
          </a:p>
        </p:txBody>
      </p:sp>
      <p:sp>
        <p:nvSpPr>
          <p:cNvPr id="35843" name="Rectangle 3"/>
          <p:cNvSpPr>
            <a:spLocks noGrp="1" noChangeArrowheads="1"/>
          </p:cNvSpPr>
          <p:nvPr>
            <p:ph type="body" idx="1"/>
          </p:nvPr>
        </p:nvSpPr>
        <p:spPr>
          <a:xfrm>
            <a:off x="367693" y="1282699"/>
            <a:ext cx="6158428" cy="5094007"/>
          </a:xfrm>
        </p:spPr>
        <p:txBody>
          <a:bodyPr/>
          <a:lstStyle/>
          <a:p>
            <a:pPr>
              <a:lnSpc>
                <a:spcPct val="90000"/>
              </a:lnSpc>
              <a:defRPr/>
            </a:pPr>
            <a:r>
              <a:rPr lang="zh-CN" altLang="en-US" sz="2200" dirty="0" smtClean="0">
                <a:ea typeface="宋体" panose="02010600030101010101" pitchFamily="2" charset="-122"/>
              </a:rPr>
              <a:t>程序运行中的</a:t>
            </a:r>
            <a:r>
              <a:rPr lang="zh-CN" altLang="en-US" sz="2200" dirty="0" smtClean="0">
                <a:ea typeface="宋体" panose="02010600030101010101" pitchFamily="2" charset="-122"/>
              </a:rPr>
              <a:t>问题</a:t>
            </a:r>
            <a:endParaRPr lang="en-US" altLang="zh-CN" sz="2200" dirty="0" smtClean="0">
              <a:ea typeface="宋体" panose="02010600030101010101" pitchFamily="2" charset="-122"/>
            </a:endParaRPr>
          </a:p>
          <a:p>
            <a:pPr lvl="1">
              <a:lnSpc>
                <a:spcPct val="90000"/>
              </a:lnSpc>
              <a:defRPr/>
            </a:pPr>
            <a:r>
              <a:rPr lang="zh-CN" altLang="en-US" dirty="0" smtClean="0">
                <a:ea typeface="宋体" panose="02010600030101010101" pitchFamily="2" charset="-122"/>
              </a:rPr>
              <a:t>软件错误或特别请求产生异常或陷阱</a:t>
            </a:r>
            <a:endParaRPr lang="en-US" altLang="zh-CN" b="1" dirty="0" smtClean="0">
              <a:ea typeface="宋体" panose="02010600030101010101" pitchFamily="2" charset="-122"/>
            </a:endParaRPr>
          </a:p>
          <a:p>
            <a:pPr lvl="2">
              <a:lnSpc>
                <a:spcPct val="90000"/>
              </a:lnSpc>
              <a:defRPr/>
            </a:pPr>
            <a:r>
              <a:rPr lang="zh-CN" altLang="en-US" sz="2000" dirty="0" smtClean="0">
                <a:ea typeface="宋体" panose="02010600030101010101" pitchFamily="2" charset="-122"/>
              </a:rPr>
              <a:t>除数为零</a:t>
            </a:r>
            <a:r>
              <a:rPr lang="en-US" altLang="zh-CN" sz="2000" dirty="0" smtClean="0">
                <a:ea typeface="宋体" panose="02010600030101010101" pitchFamily="2" charset="-122"/>
              </a:rPr>
              <a:t>, </a:t>
            </a:r>
            <a:r>
              <a:rPr lang="zh-CN" altLang="en-US" sz="2000" dirty="0" smtClean="0">
                <a:ea typeface="宋体" panose="02010600030101010101" pitchFamily="2" charset="-122"/>
              </a:rPr>
              <a:t>完成操作系统服务等</a:t>
            </a:r>
          </a:p>
          <a:p>
            <a:pPr lvl="1">
              <a:lnSpc>
                <a:spcPct val="90000"/>
              </a:lnSpc>
              <a:defRPr/>
            </a:pPr>
            <a:r>
              <a:rPr lang="zh-CN" altLang="en-US" dirty="0" smtClean="0">
                <a:ea typeface="宋体" panose="02010600030101010101" pitchFamily="2" charset="-122"/>
              </a:rPr>
              <a:t>其他进程的问题</a:t>
            </a:r>
            <a:endParaRPr lang="en-US" altLang="zh-CN" dirty="0" smtClean="0">
              <a:ea typeface="宋体" panose="02010600030101010101" pitchFamily="2" charset="-122"/>
            </a:endParaRPr>
          </a:p>
          <a:p>
            <a:pPr lvl="2">
              <a:lnSpc>
                <a:spcPct val="90000"/>
              </a:lnSpc>
              <a:defRPr/>
            </a:pPr>
            <a:r>
              <a:rPr lang="zh-CN" altLang="en-US" sz="2000" dirty="0" smtClean="0">
                <a:ea typeface="宋体" panose="02010600030101010101" pitchFamily="2" charset="-122"/>
              </a:rPr>
              <a:t>死循环，一个程序可能修改另一个程序</a:t>
            </a:r>
            <a:endParaRPr lang="en-US" altLang="zh-CN" sz="2000" dirty="0" smtClean="0">
              <a:ea typeface="宋体" panose="02010600030101010101" pitchFamily="2" charset="-122"/>
            </a:endParaRPr>
          </a:p>
          <a:p>
            <a:pPr lvl="2">
              <a:lnSpc>
                <a:spcPct val="90000"/>
              </a:lnSpc>
              <a:defRPr/>
            </a:pPr>
            <a:r>
              <a:rPr lang="zh-CN" altLang="en-US" sz="2000" dirty="0" smtClean="0">
                <a:ea typeface="宋体" panose="02010600030101010101" pitchFamily="2" charset="-122"/>
              </a:rPr>
              <a:t>申请资源过大</a:t>
            </a:r>
            <a:endParaRPr lang="en-US" altLang="zh-CN" sz="2000" dirty="0" smtClean="0">
              <a:ea typeface="宋体" panose="02010600030101010101" pitchFamily="2" charset="-122"/>
            </a:endParaRPr>
          </a:p>
          <a:p>
            <a:pPr lvl="1">
              <a:lnSpc>
                <a:spcPct val="90000"/>
              </a:lnSpc>
              <a:defRPr/>
            </a:pPr>
            <a:r>
              <a:rPr lang="zh-CN" altLang="en-US" dirty="0" smtClean="0">
                <a:ea typeface="宋体" panose="02010600030101010101" pitchFamily="2" charset="-122"/>
              </a:rPr>
              <a:t>恶意程序试图篡改系统信息</a:t>
            </a:r>
            <a:endParaRPr lang="en-US" altLang="zh-CN" dirty="0" smtClean="0">
              <a:ea typeface="宋体" panose="02010600030101010101" pitchFamily="2" charset="-122"/>
            </a:endParaRPr>
          </a:p>
          <a:p>
            <a:pPr>
              <a:lnSpc>
                <a:spcPct val="90000"/>
              </a:lnSpc>
              <a:defRPr/>
            </a:pPr>
            <a:r>
              <a:rPr lang="zh-CN" altLang="en-US" sz="2200" dirty="0" smtClean="0">
                <a:ea typeface="宋体" panose="02010600030101010101" pitchFamily="2" charset="-122"/>
              </a:rPr>
              <a:t>这些问题不处理，会造成系统异常，乃至崩溃</a:t>
            </a:r>
            <a:endParaRPr lang="en-US" altLang="zh-CN" sz="2200" dirty="0" smtClean="0">
              <a:ea typeface="宋体" panose="02010600030101010101" pitchFamily="2" charset="-122"/>
            </a:endParaRPr>
          </a:p>
          <a:p>
            <a:pPr lvl="1">
              <a:lnSpc>
                <a:spcPct val="90000"/>
              </a:lnSpc>
              <a:defRPr/>
            </a:pPr>
            <a:r>
              <a:rPr lang="zh-CN" altLang="en-US" dirty="0" smtClean="0">
                <a:ea typeface="宋体" panose="02010600030101010101" pitchFamily="2" charset="-122"/>
              </a:rPr>
              <a:t>特别是与硬件相关的程序，如果用户程序随意使用，就会造成混乱</a:t>
            </a:r>
            <a:endParaRPr lang="en-US" altLang="zh-CN" dirty="0" smtClean="0">
              <a:ea typeface="宋体" panose="02010600030101010101" pitchFamily="2" charset="-122"/>
            </a:endParaRPr>
          </a:p>
          <a:p>
            <a:pPr>
              <a:lnSpc>
                <a:spcPct val="90000"/>
              </a:lnSpc>
              <a:defRPr/>
            </a:pPr>
            <a:r>
              <a:rPr lang="zh-CN" altLang="en-US" sz="2200" dirty="0" smtClean="0">
                <a:solidFill>
                  <a:schemeClr val="accent1">
                    <a:lumMod val="50000"/>
                  </a:schemeClr>
                </a:solidFill>
                <a:ea typeface="宋体" panose="02010600030101010101" pitchFamily="2" charset="-122"/>
              </a:rPr>
              <a:t>解决方法：</a:t>
            </a:r>
            <a:r>
              <a:rPr lang="zh-CN" altLang="en-US" sz="2200" dirty="0" smtClean="0">
                <a:solidFill>
                  <a:schemeClr val="accent1">
                    <a:lumMod val="50000"/>
                  </a:schemeClr>
                </a:solidFill>
                <a:ea typeface="宋体" panose="02010600030101010101" pitchFamily="2" charset="-122"/>
              </a:rPr>
              <a:t>双模式</a:t>
            </a:r>
            <a:endParaRPr lang="en-US" altLang="zh-CN" sz="2200" dirty="0" smtClean="0">
              <a:solidFill>
                <a:schemeClr val="accent1">
                  <a:lumMod val="50000"/>
                </a:schemeClr>
              </a:solidFill>
              <a:ea typeface="宋体" panose="02010600030101010101" pitchFamily="2" charset="-122"/>
            </a:endParaRPr>
          </a:p>
        </p:txBody>
      </p:sp>
      <p:graphicFrame>
        <p:nvGraphicFramePr>
          <p:cNvPr id="5" name="图示 1"/>
          <p:cNvGraphicFramePr/>
          <p:nvPr>
            <p:extLst>
              <p:ext uri="{D42A27DB-BD31-4B8C-83A1-F6EECF244321}">
                <p14:modId xmlns:p14="http://schemas.microsoft.com/office/powerpoint/2010/main" val="1764352715"/>
              </p:ext>
            </p:extLst>
          </p:nvPr>
        </p:nvGraphicFramePr>
        <p:xfrm>
          <a:off x="5877206" y="1592864"/>
          <a:ext cx="304800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17906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zh-CN" altLang="en-US" dirty="0">
                <a:ea typeface="宋体" pitchFamily="2" charset="-122"/>
              </a:rPr>
              <a:t>双重模式</a:t>
            </a:r>
            <a:r>
              <a:rPr lang="zh-CN" altLang="en-US" dirty="0" smtClean="0">
                <a:ea typeface="宋体" panose="02010600030101010101" pitchFamily="2" charset="-122"/>
              </a:rPr>
              <a:t>操作</a:t>
            </a:r>
          </a:p>
        </p:txBody>
      </p:sp>
      <p:sp>
        <p:nvSpPr>
          <p:cNvPr id="35843" name="Rectangle 3"/>
          <p:cNvSpPr>
            <a:spLocks noGrp="1" noChangeArrowheads="1"/>
          </p:cNvSpPr>
          <p:nvPr>
            <p:ph type="body" idx="1"/>
          </p:nvPr>
        </p:nvSpPr>
        <p:spPr/>
        <p:txBody>
          <a:bodyPr/>
          <a:lstStyle/>
          <a:p>
            <a:pPr>
              <a:lnSpc>
                <a:spcPct val="110000"/>
              </a:lnSpc>
              <a:spcBef>
                <a:spcPts val="0"/>
              </a:spcBef>
              <a:defRPr/>
            </a:pPr>
            <a:r>
              <a:rPr lang="zh-CN" altLang="en-US" b="1" dirty="0" smtClean="0">
                <a:ea typeface="宋体" panose="02010600030101010101" pitchFamily="2" charset="-122"/>
              </a:rPr>
              <a:t>双重模式：</a:t>
            </a:r>
            <a:r>
              <a:rPr lang="zh-CN" altLang="en-US" dirty="0" smtClean="0">
                <a:ea typeface="宋体" panose="02010600030101010101" pitchFamily="2" charset="-122"/>
              </a:rPr>
              <a:t>允许</a:t>
            </a:r>
            <a:r>
              <a:rPr lang="en-US" altLang="zh-CN" dirty="0" smtClean="0">
                <a:ea typeface="宋体" panose="02010600030101010101" pitchFamily="2" charset="-122"/>
              </a:rPr>
              <a:t>OS</a:t>
            </a:r>
            <a:r>
              <a:rPr lang="zh-CN" altLang="en-US" dirty="0" smtClean="0">
                <a:ea typeface="宋体" panose="02010600030101010101" pitchFamily="2" charset="-122"/>
              </a:rPr>
              <a:t>保护自身和其他的系统部件</a:t>
            </a:r>
            <a:endParaRPr lang="en-US" altLang="zh-CN" dirty="0" smtClean="0">
              <a:ea typeface="宋体" panose="02010600030101010101" pitchFamily="2" charset="-122"/>
            </a:endParaRPr>
          </a:p>
          <a:p>
            <a:pPr lvl="1">
              <a:lnSpc>
                <a:spcPct val="110000"/>
              </a:lnSpc>
              <a:spcBef>
                <a:spcPts val="0"/>
              </a:spcBef>
              <a:defRPr/>
            </a:pPr>
            <a:r>
              <a:rPr lang="zh-CN" altLang="en-US" b="1" dirty="0" smtClean="0">
                <a:ea typeface="宋体" panose="02010600030101010101" pitchFamily="2" charset="-122"/>
              </a:rPr>
              <a:t>用户模式</a:t>
            </a:r>
            <a:r>
              <a:rPr lang="en-US" altLang="zh-CN" b="1" dirty="0" smtClean="0">
                <a:ea typeface="宋体" panose="02010600030101010101" pitchFamily="2" charset="-122"/>
              </a:rPr>
              <a:t>(User mode)</a:t>
            </a:r>
            <a:r>
              <a:rPr lang="zh-CN" altLang="en-US" b="1" dirty="0" smtClean="0">
                <a:ea typeface="宋体" panose="02010600030101010101" pitchFamily="2" charset="-122"/>
              </a:rPr>
              <a:t>：</a:t>
            </a:r>
            <a:r>
              <a:rPr lang="zh-CN" altLang="en-US" dirty="0" smtClean="0">
                <a:ea typeface="宋体" panose="02010600030101010101" pitchFamily="2" charset="-122"/>
              </a:rPr>
              <a:t>所有的用户应用程序只能在用户模式下运行</a:t>
            </a:r>
            <a:endParaRPr lang="en-US" altLang="zh-CN" b="1" dirty="0" smtClean="0">
              <a:ea typeface="宋体" panose="02010600030101010101" pitchFamily="2" charset="-122"/>
            </a:endParaRPr>
          </a:p>
          <a:p>
            <a:pPr lvl="1">
              <a:lnSpc>
                <a:spcPct val="110000"/>
              </a:lnSpc>
              <a:spcBef>
                <a:spcPts val="0"/>
              </a:spcBef>
              <a:defRPr/>
            </a:pPr>
            <a:r>
              <a:rPr lang="zh-CN" altLang="en-US" b="1" dirty="0" smtClean="0">
                <a:ea typeface="宋体" panose="02010600030101010101" pitchFamily="2" charset="-122"/>
              </a:rPr>
              <a:t>内核模式</a:t>
            </a:r>
            <a:r>
              <a:rPr lang="en-US" altLang="zh-CN" b="1" dirty="0" smtClean="0">
                <a:ea typeface="宋体" panose="02010600030101010101" pitchFamily="2" charset="-122"/>
              </a:rPr>
              <a:t>(kernel mode)</a:t>
            </a:r>
            <a:r>
              <a:rPr lang="en-US" altLang="zh-CN" dirty="0" smtClean="0">
                <a:ea typeface="宋体" panose="02010600030101010101" pitchFamily="2" charset="-122"/>
              </a:rPr>
              <a:t> </a:t>
            </a:r>
            <a:r>
              <a:rPr lang="zh-CN" altLang="en-US" dirty="0" smtClean="0">
                <a:ea typeface="宋体" panose="02010600030101010101" pitchFamily="2" charset="-122"/>
              </a:rPr>
              <a:t>：只能运行操作系统的程序</a:t>
            </a:r>
            <a:endParaRPr lang="en-US" altLang="zh-CN" dirty="0" smtClean="0">
              <a:ea typeface="宋体" panose="02010600030101010101" pitchFamily="2" charset="-122"/>
            </a:endParaRPr>
          </a:p>
          <a:p>
            <a:pPr>
              <a:lnSpc>
                <a:spcPct val="110000"/>
              </a:lnSpc>
              <a:spcBef>
                <a:spcPts val="0"/>
              </a:spcBef>
              <a:defRPr/>
            </a:pPr>
            <a:r>
              <a:rPr lang="zh-CN" altLang="en-US" dirty="0">
                <a:ea typeface="宋体" panose="02010600030101010101" pitchFamily="2" charset="-122"/>
              </a:rPr>
              <a:t>双模</a:t>
            </a:r>
            <a:r>
              <a:rPr lang="zh-CN" altLang="en-US" dirty="0" smtClean="0">
                <a:ea typeface="宋体" panose="02010600030101010101" pitchFamily="2" charset="-122"/>
              </a:rPr>
              <a:t>式需要</a:t>
            </a:r>
            <a:r>
              <a:rPr lang="en-US" altLang="zh-CN" dirty="0" smtClean="0">
                <a:ea typeface="宋体" panose="02010600030101010101" pitchFamily="2" charset="-122"/>
              </a:rPr>
              <a:t>CPU</a:t>
            </a:r>
            <a:r>
              <a:rPr lang="zh-CN" altLang="en-US" dirty="0" smtClean="0">
                <a:ea typeface="宋体" panose="02010600030101010101" pitchFamily="2" charset="-122"/>
              </a:rPr>
              <a:t>的支持，</a:t>
            </a:r>
            <a:r>
              <a:rPr lang="zh-CN" altLang="en-US" dirty="0">
                <a:ea typeface="宋体" panose="02010600030101010101" pitchFamily="2" charset="-122"/>
              </a:rPr>
              <a:t>如果</a:t>
            </a:r>
            <a:r>
              <a:rPr lang="en-US" altLang="zh-CN" dirty="0">
                <a:ea typeface="宋体" panose="02010600030101010101" pitchFamily="2" charset="-122"/>
              </a:rPr>
              <a:t>CPU</a:t>
            </a:r>
            <a:r>
              <a:rPr lang="zh-CN" altLang="en-US" dirty="0">
                <a:ea typeface="宋体" panose="02010600030101010101" pitchFamily="2" charset="-122"/>
              </a:rPr>
              <a:t>有模式</a:t>
            </a:r>
            <a:r>
              <a:rPr lang="zh-CN" altLang="en-US" dirty="0" smtClean="0">
                <a:ea typeface="宋体" panose="02010600030101010101" pitchFamily="2" charset="-122"/>
              </a:rPr>
              <a:t>位（</a:t>
            </a:r>
            <a:r>
              <a:rPr lang="zh-CN" altLang="en-US" dirty="0">
                <a:ea typeface="宋体" panose="02010600030101010101" pitchFamily="2" charset="-122"/>
              </a:rPr>
              <a:t>区分系统正在运行用户代码或内核代码</a:t>
            </a:r>
            <a:r>
              <a:rPr lang="zh-CN" altLang="en-US" dirty="0" smtClean="0">
                <a:ea typeface="宋体" panose="02010600030101010101" pitchFamily="2" charset="-122"/>
              </a:rPr>
              <a:t>），</a:t>
            </a:r>
            <a:r>
              <a:rPr lang="zh-CN" altLang="en-US" dirty="0">
                <a:ea typeface="宋体" panose="02010600030101010101" pitchFamily="2" charset="-122"/>
              </a:rPr>
              <a:t>则可以在操作系统中实现双模式</a:t>
            </a:r>
            <a:r>
              <a:rPr lang="zh-CN" altLang="en-US" dirty="0" smtClean="0">
                <a:ea typeface="宋体" panose="02010600030101010101" pitchFamily="2" charset="-122"/>
              </a:rPr>
              <a:t>，目前主流的</a:t>
            </a:r>
            <a:r>
              <a:rPr lang="en-US" altLang="zh-CN" dirty="0" smtClean="0">
                <a:ea typeface="宋体" panose="02010600030101010101" pitchFamily="2" charset="-122"/>
              </a:rPr>
              <a:t>CPU</a:t>
            </a:r>
            <a:r>
              <a:rPr lang="zh-CN" altLang="en-US" dirty="0" smtClean="0">
                <a:ea typeface="宋体" panose="02010600030101010101" pitchFamily="2" charset="-122"/>
              </a:rPr>
              <a:t>都有模式位</a:t>
            </a:r>
            <a:endParaRPr lang="en-US" altLang="zh-CN" dirty="0" smtClean="0">
              <a:ea typeface="宋体" panose="02010600030101010101" pitchFamily="2" charset="-122"/>
            </a:endParaRPr>
          </a:p>
          <a:p>
            <a:pPr>
              <a:lnSpc>
                <a:spcPct val="110000"/>
              </a:lnSpc>
              <a:spcBef>
                <a:spcPts val="0"/>
              </a:spcBef>
              <a:defRPr/>
            </a:pPr>
            <a:r>
              <a:rPr lang="zh-CN" altLang="en-US" dirty="0" smtClean="0">
                <a:ea typeface="宋体" panose="02010600030101010101" pitchFamily="2" charset="-122"/>
              </a:rPr>
              <a:t>作用：允许</a:t>
            </a:r>
            <a:r>
              <a:rPr lang="en-US" altLang="zh-CN" dirty="0">
                <a:ea typeface="宋体" panose="02010600030101010101" pitchFamily="2" charset="-122"/>
              </a:rPr>
              <a:t>OS</a:t>
            </a:r>
            <a:r>
              <a:rPr lang="zh-CN" altLang="en-US" dirty="0">
                <a:ea typeface="宋体" panose="02010600030101010101" pitchFamily="2" charset="-122"/>
              </a:rPr>
              <a:t>保护自身和其他的系统</a:t>
            </a:r>
            <a:r>
              <a:rPr lang="zh-CN" altLang="en-US" dirty="0" smtClean="0">
                <a:ea typeface="宋体" panose="02010600030101010101" pitchFamily="2" charset="-122"/>
              </a:rPr>
              <a:t>部件不受故障的影响</a:t>
            </a:r>
            <a:endParaRPr lang="en-US" altLang="zh-CN" dirty="0" smtClean="0">
              <a:ea typeface="宋体" panose="02010600030101010101" pitchFamily="2" charset="-122"/>
            </a:endParaRPr>
          </a:p>
          <a:p>
            <a:pPr>
              <a:lnSpc>
                <a:spcPct val="110000"/>
              </a:lnSpc>
              <a:spcBef>
                <a:spcPts val="0"/>
              </a:spcBef>
              <a:defRPr/>
            </a:pPr>
            <a:r>
              <a:rPr lang="zh-CN" altLang="en-US" dirty="0" smtClean="0">
                <a:ea typeface="宋体" panose="02010600030101010101" pitchFamily="2" charset="-122"/>
              </a:rPr>
              <a:t>实现技术，引入特权指令</a:t>
            </a:r>
            <a:endParaRPr lang="en-US" altLang="zh-CN" dirty="0" smtClean="0">
              <a:ea typeface="宋体" panose="02010600030101010101" pitchFamily="2" charset="-122"/>
            </a:endParaRPr>
          </a:p>
          <a:p>
            <a:pPr lvl="1">
              <a:lnSpc>
                <a:spcPct val="110000"/>
              </a:lnSpc>
              <a:spcBef>
                <a:spcPts val="0"/>
              </a:spcBef>
              <a:defRPr/>
            </a:pPr>
            <a:r>
              <a:rPr lang="zh-CN" altLang="en-US" dirty="0" smtClean="0">
                <a:solidFill>
                  <a:srgbClr val="FF0000"/>
                </a:solidFill>
                <a:ea typeface="宋体" panose="02010600030101010101" pitchFamily="2" charset="-122"/>
              </a:rPr>
              <a:t>特权指令是可能引起系统崩溃的指令，</a:t>
            </a:r>
            <a:r>
              <a:rPr lang="zh-CN" altLang="en-US" dirty="0">
                <a:solidFill>
                  <a:srgbClr val="FF0000"/>
                </a:solidFill>
                <a:ea typeface="宋体" panose="02010600030101010101" pitchFamily="2" charset="-122"/>
              </a:rPr>
              <a:t>只能运行在</a:t>
            </a:r>
            <a:r>
              <a:rPr lang="zh-CN" altLang="en-US" dirty="0" smtClean="0">
                <a:solidFill>
                  <a:srgbClr val="FF0000"/>
                </a:solidFill>
                <a:ea typeface="宋体" panose="02010600030101010101" pitchFamily="2" charset="-122"/>
              </a:rPr>
              <a:t>内核模式</a:t>
            </a:r>
            <a:endParaRPr lang="en-US" altLang="zh-CN" dirty="0" smtClean="0">
              <a:solidFill>
                <a:srgbClr val="FF0000"/>
              </a:solidFill>
              <a:ea typeface="宋体" panose="02010600030101010101" pitchFamily="2" charset="-122"/>
            </a:endParaRPr>
          </a:p>
          <a:p>
            <a:pPr>
              <a:lnSpc>
                <a:spcPct val="110000"/>
              </a:lnSpc>
              <a:spcBef>
                <a:spcPts val="0"/>
              </a:spcBef>
              <a:defRPr/>
            </a:pPr>
            <a:r>
              <a:rPr lang="zh-CN" altLang="en-US" dirty="0">
                <a:ea typeface="宋体" panose="02010600030101010101" pitchFamily="2" charset="-122"/>
              </a:rPr>
              <a:t>用户</a:t>
            </a:r>
            <a:r>
              <a:rPr lang="zh-CN" altLang="en-US" dirty="0" smtClean="0">
                <a:ea typeface="宋体" panose="02010600030101010101" pitchFamily="2" charset="-122"/>
              </a:rPr>
              <a:t>程序需要运行特权指令怎么办？</a:t>
            </a:r>
            <a:endParaRPr lang="en-US" altLang="zh-CN" dirty="0" smtClean="0">
              <a:ea typeface="宋体" panose="02010600030101010101" pitchFamily="2" charset="-122"/>
            </a:endParaRPr>
          </a:p>
          <a:p>
            <a:pPr lvl="1">
              <a:lnSpc>
                <a:spcPct val="110000"/>
              </a:lnSpc>
              <a:spcBef>
                <a:spcPts val="0"/>
              </a:spcBef>
              <a:defRPr/>
            </a:pPr>
            <a:r>
              <a:rPr lang="zh-CN" altLang="en-US" dirty="0" smtClean="0">
                <a:ea typeface="宋体" panose="02010600030101010101" pitchFamily="2" charset="-122"/>
              </a:rPr>
              <a:t>解决方法：系统调用（</a:t>
            </a:r>
            <a:r>
              <a:rPr lang="en-US" altLang="zh-CN" dirty="0" smtClean="0">
                <a:ea typeface="宋体" panose="02010600030101010101" pitchFamily="2" charset="-122"/>
              </a:rPr>
              <a:t>System Call</a:t>
            </a:r>
            <a:r>
              <a:rPr lang="zh-CN" altLang="en-US" dirty="0" smtClean="0">
                <a:ea typeface="宋体" panose="02010600030101010101" pitchFamily="2" charset="-122"/>
              </a:rPr>
              <a:t>）</a:t>
            </a:r>
            <a:endParaRPr lang="en-US" altLang="zh-CN" dirty="0">
              <a:ea typeface="宋体" panose="02010600030101010101" pitchFamily="2" charset="-122"/>
            </a:endParaRPr>
          </a:p>
          <a:p>
            <a:pPr lvl="2">
              <a:lnSpc>
                <a:spcPct val="110000"/>
              </a:lnSpc>
              <a:spcBef>
                <a:spcPts val="0"/>
              </a:spcBef>
              <a:defRPr/>
            </a:pPr>
            <a:endParaRPr lang="en-US" altLang="zh-CN" dirty="0" smtClean="0">
              <a:ea typeface="宋体" panose="02010600030101010101" pitchFamily="2" charset="-122"/>
            </a:endParaRPr>
          </a:p>
          <a:p>
            <a:pPr lvl="1">
              <a:lnSpc>
                <a:spcPct val="110000"/>
              </a:lnSpc>
              <a:spcBef>
                <a:spcPts val="0"/>
              </a:spcBef>
              <a:defRPr/>
            </a:pP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3834498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用户模式到内核模式的转换</a:t>
            </a:r>
          </a:p>
        </p:txBody>
      </p:sp>
      <p:pic>
        <p:nvPicPr>
          <p:cNvPr id="73731" name="Picture 3"/>
          <p:cNvPicPr>
            <a:picLocks noChangeAspect="1" noChangeArrowheads="1"/>
          </p:cNvPicPr>
          <p:nvPr/>
        </p:nvPicPr>
        <p:blipFill>
          <a:blip r:embed="rId3">
            <a:extLst>
              <a:ext uri="{28A0092B-C50C-407E-A947-70E740481C1C}">
                <a14:useLocalDpi xmlns:a14="http://schemas.microsoft.com/office/drawing/2010/main" val="0"/>
              </a:ext>
            </a:extLst>
          </a:blip>
          <a:srcRect l="417" t="30278" r="417" b="30000"/>
          <a:stretch>
            <a:fillRect/>
          </a:stretch>
        </p:blipFill>
        <p:spPr bwMode="auto">
          <a:xfrm>
            <a:off x="1006049" y="3286125"/>
            <a:ext cx="7481888" cy="22479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883385" y="1238884"/>
            <a:ext cx="7727216" cy="1477328"/>
          </a:xfrm>
          <a:prstGeom prst="rect">
            <a:avLst/>
          </a:prstGeom>
        </p:spPr>
        <p:txBody>
          <a:bodyPr wrap="square">
            <a:spAutoFit/>
          </a:bodyPr>
          <a:lstStyle/>
          <a:p>
            <a:pPr marL="324000" lvl="1">
              <a:lnSpc>
                <a:spcPct val="150000"/>
              </a:lnSpc>
              <a:defRPr/>
            </a:pPr>
            <a:r>
              <a:rPr lang="zh-CN" altLang="en-US" sz="2000" dirty="0"/>
              <a:t>系统调用（</a:t>
            </a:r>
            <a:r>
              <a:rPr lang="en-US" altLang="zh-CN" sz="2000" dirty="0"/>
              <a:t>System Call</a:t>
            </a:r>
            <a:r>
              <a:rPr lang="zh-CN" altLang="en-US" sz="2000" dirty="0" smtClean="0"/>
              <a:t>）</a:t>
            </a:r>
            <a:endParaRPr lang="en-US" altLang="zh-CN" sz="2000" dirty="0" smtClean="0"/>
          </a:p>
          <a:p>
            <a:pPr marL="324000" lvl="1">
              <a:lnSpc>
                <a:spcPct val="150000"/>
              </a:lnSpc>
              <a:defRPr/>
            </a:pPr>
            <a:r>
              <a:rPr lang="zh-CN" altLang="en-US" sz="2000" dirty="0" smtClean="0"/>
              <a:t>当运行在用户模式的用户程序需要进行系统调用时，则发生软件中断</a:t>
            </a:r>
            <a:endParaRPr lang="en-US" altLang="zh-CN" sz="2000" dirty="0" smtClean="0"/>
          </a:p>
        </p:txBody>
      </p:sp>
    </p:spTree>
    <p:extLst>
      <p:ext uri="{BB962C8B-B14F-4D97-AF65-F5344CB8AC3E}">
        <p14:creationId xmlns:p14="http://schemas.microsoft.com/office/powerpoint/2010/main" val="33061062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effectLst>
                  <a:outerShdw blurRad="38100" dist="38100" dir="2700000" algn="tl">
                    <a:srgbClr val="000000">
                      <a:alpha val="43137"/>
                    </a:srgbClr>
                  </a:outerShdw>
                </a:effectLst>
              </a:rPr>
              <a:t>中断与异常</a:t>
            </a:r>
            <a:endParaRPr lang="zh-CN" altLang="en-US" b="0" dirty="0">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lstStyle/>
          <a:p>
            <a:r>
              <a:rPr lang="zh-CN" altLang="en-US" dirty="0" smtClean="0"/>
              <a:t>中断</a:t>
            </a:r>
            <a:endParaRPr lang="en-US" altLang="zh-CN" dirty="0" smtClean="0"/>
          </a:p>
          <a:p>
            <a:pPr lvl="1"/>
            <a:r>
              <a:rPr lang="zh-CN" altLang="en-US" dirty="0" smtClean="0"/>
              <a:t>保存当前处理程序的状态</a:t>
            </a:r>
            <a:endParaRPr lang="en-US" altLang="zh-CN" dirty="0" smtClean="0"/>
          </a:p>
          <a:p>
            <a:pPr lvl="1"/>
            <a:r>
              <a:rPr lang="zh-CN" altLang="en-US" dirty="0" smtClean="0"/>
              <a:t>中断服务程序处理</a:t>
            </a:r>
            <a:endParaRPr lang="en-US" altLang="zh-CN" dirty="0" smtClean="0"/>
          </a:p>
          <a:p>
            <a:pPr lvl="1"/>
            <a:r>
              <a:rPr lang="zh-CN" altLang="en-US" dirty="0" smtClean="0"/>
              <a:t>清除中断标记</a:t>
            </a:r>
            <a:endParaRPr lang="en-US" altLang="zh-CN" dirty="0" smtClean="0"/>
          </a:p>
          <a:p>
            <a:pPr lvl="1"/>
            <a:r>
              <a:rPr lang="zh-CN" altLang="en-US" dirty="0" smtClean="0"/>
              <a:t>恢复之前保存的处理状态</a:t>
            </a:r>
            <a:endParaRPr lang="en-US" altLang="zh-CN" dirty="0" smtClean="0"/>
          </a:p>
          <a:p>
            <a:r>
              <a:rPr lang="zh-CN" altLang="en-US" dirty="0" smtClean="0"/>
              <a:t>异常：异常编号</a:t>
            </a:r>
            <a:endParaRPr lang="en-US" altLang="zh-CN" dirty="0" smtClean="0"/>
          </a:p>
          <a:p>
            <a:pPr lvl="1"/>
            <a:r>
              <a:rPr lang="zh-CN" altLang="en-US" dirty="0" smtClean="0"/>
              <a:t>保存现场</a:t>
            </a:r>
            <a:endParaRPr lang="en-US" altLang="zh-CN" dirty="0" smtClean="0"/>
          </a:p>
          <a:p>
            <a:pPr lvl="1"/>
            <a:r>
              <a:rPr lang="zh-CN" altLang="en-US" dirty="0" smtClean="0"/>
              <a:t>异常处理</a:t>
            </a:r>
            <a:endParaRPr lang="en-US" altLang="zh-CN" dirty="0" smtClean="0"/>
          </a:p>
          <a:p>
            <a:pPr lvl="2"/>
            <a:r>
              <a:rPr lang="zh-CN" altLang="en-US" dirty="0"/>
              <a:t>杀死</a:t>
            </a:r>
            <a:r>
              <a:rPr lang="zh-CN" altLang="en-US" dirty="0" smtClean="0"/>
              <a:t>产生了异常的程序</a:t>
            </a:r>
            <a:endParaRPr lang="en-US" altLang="zh-CN" dirty="0" smtClean="0"/>
          </a:p>
          <a:p>
            <a:pPr lvl="2"/>
            <a:r>
              <a:rPr lang="zh-CN" altLang="en-US" dirty="0"/>
              <a:t>重新</a:t>
            </a:r>
            <a:r>
              <a:rPr lang="zh-CN" altLang="en-US" dirty="0" smtClean="0"/>
              <a:t>执行异常指令</a:t>
            </a:r>
            <a:endParaRPr lang="en-US" altLang="zh-CN" dirty="0" smtClean="0"/>
          </a:p>
          <a:p>
            <a:pPr lvl="1"/>
            <a:r>
              <a:rPr lang="zh-CN" altLang="en-US" dirty="0" smtClean="0"/>
              <a:t>恢复现场</a:t>
            </a:r>
            <a:endParaRPr lang="zh-CN" altLang="en-US" dirty="0"/>
          </a:p>
        </p:txBody>
      </p:sp>
    </p:spTree>
    <p:extLst>
      <p:ext uri="{BB962C8B-B14F-4D97-AF65-F5344CB8AC3E}">
        <p14:creationId xmlns:p14="http://schemas.microsoft.com/office/powerpoint/2010/main" val="13528149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C3300"/>
                </a:solidFill>
              </a:rPr>
              <a:t>系统调用</a:t>
            </a:r>
            <a:endParaRPr lang="zh-CN" altLang="en-US" dirty="0">
              <a:solidFill>
                <a:srgbClr val="CC3300"/>
              </a:solidFill>
            </a:endParaRPr>
          </a:p>
        </p:txBody>
      </p:sp>
      <p:sp>
        <p:nvSpPr>
          <p:cNvPr id="3" name="内容占位符 2"/>
          <p:cNvSpPr>
            <a:spLocks noGrp="1"/>
          </p:cNvSpPr>
          <p:nvPr>
            <p:ph idx="1"/>
          </p:nvPr>
        </p:nvSpPr>
        <p:spPr>
          <a:xfrm>
            <a:off x="827087" y="1282700"/>
            <a:ext cx="7617685" cy="4483100"/>
          </a:xfrm>
        </p:spPr>
        <p:txBody>
          <a:bodyPr/>
          <a:lstStyle/>
          <a:p>
            <a:r>
              <a:rPr lang="zh-CN" altLang="en-US" dirty="0" smtClean="0"/>
              <a:t>系统调用是操作系统向应用程序提供服务的接口。</a:t>
            </a:r>
            <a:endParaRPr lang="en-US" altLang="zh-CN" dirty="0" smtClean="0"/>
          </a:p>
          <a:p>
            <a:r>
              <a:rPr lang="zh-CN" altLang="en-US" dirty="0" smtClean="0"/>
              <a:t>应用程序调用</a:t>
            </a:r>
            <a:r>
              <a:rPr lang="en-US" altLang="zh-CN" dirty="0" err="1" smtClean="0"/>
              <a:t>printf</a:t>
            </a:r>
            <a:r>
              <a:rPr lang="en-US" altLang="zh-CN" dirty="0" smtClean="0"/>
              <a:t>()</a:t>
            </a:r>
            <a:r>
              <a:rPr lang="zh-CN" altLang="en-US" dirty="0" smtClean="0"/>
              <a:t>，会触发系统调用</a:t>
            </a:r>
            <a:r>
              <a:rPr lang="en-US" altLang="zh-CN" dirty="0" smtClean="0"/>
              <a:t>write()</a:t>
            </a:r>
            <a:endParaRPr lang="en-US" altLang="zh-CN" dirty="0"/>
          </a:p>
          <a:p>
            <a:pPr lvl="1"/>
            <a:r>
              <a:rPr lang="zh-CN" altLang="en-US" dirty="0" smtClean="0"/>
              <a:t>哪个设备显示字符串</a:t>
            </a:r>
            <a:endParaRPr lang="en-US" altLang="zh-CN" dirty="0" smtClean="0"/>
          </a:p>
          <a:p>
            <a:pPr lvl="1"/>
            <a:r>
              <a:rPr lang="zh-CN" altLang="en-US" dirty="0" smtClean="0"/>
              <a:t>字符串的内容</a:t>
            </a:r>
            <a:endParaRPr lang="en-US" altLang="zh-CN" dirty="0" smtClean="0"/>
          </a:p>
          <a:p>
            <a:pPr lvl="1"/>
            <a:r>
              <a:rPr lang="zh-CN" altLang="en-US" dirty="0" smtClean="0"/>
              <a:t>例如屏幕显示</a:t>
            </a:r>
            <a:r>
              <a:rPr lang="en-US" altLang="zh-CN" dirty="0" smtClean="0"/>
              <a:t>“hello</a:t>
            </a:r>
            <a:r>
              <a:rPr lang="zh-CN" altLang="en-US" dirty="0" smtClean="0"/>
              <a:t>，</a:t>
            </a:r>
            <a:r>
              <a:rPr lang="en-US" altLang="zh-CN" dirty="0" smtClean="0"/>
              <a:t>world”</a:t>
            </a:r>
            <a:endParaRPr lang="en-US" altLang="zh-CN" dirty="0" smtClean="0"/>
          </a:p>
          <a:p>
            <a:r>
              <a:rPr lang="zh-CN" altLang="en-US" dirty="0" smtClean="0"/>
              <a:t>有了这些接口，应用程序就可以完成各种各样的操作，对操作系统进行间接的控制和管理</a:t>
            </a:r>
            <a:endParaRPr lang="en-US" altLang="zh-CN" dirty="0" smtClean="0"/>
          </a:p>
          <a:p>
            <a:r>
              <a:rPr lang="zh-CN" altLang="en-US" dirty="0" smtClean="0"/>
              <a:t>程序访问是通过高层次的</a:t>
            </a:r>
            <a:r>
              <a:rPr lang="en-US" altLang="zh-CN" dirty="0" smtClean="0"/>
              <a:t>API</a:t>
            </a:r>
            <a:r>
              <a:rPr lang="zh-CN" altLang="en-US" dirty="0" smtClean="0"/>
              <a:t>接口而不是直接进行系统调用</a:t>
            </a:r>
            <a:endParaRPr lang="en-US" altLang="zh-CN" dirty="0" smtClean="0"/>
          </a:p>
          <a:p>
            <a:pPr lvl="1"/>
            <a:r>
              <a:rPr lang="en-US" altLang="zh-CN" dirty="0" smtClean="0"/>
              <a:t>Win 32 API </a:t>
            </a:r>
            <a:r>
              <a:rPr lang="zh-CN" altLang="en-US" dirty="0" smtClean="0"/>
              <a:t>用于</a:t>
            </a:r>
            <a:r>
              <a:rPr lang="en-US" altLang="zh-CN" dirty="0" smtClean="0"/>
              <a:t>Windows</a:t>
            </a:r>
          </a:p>
          <a:p>
            <a:pPr lvl="1"/>
            <a:r>
              <a:rPr lang="en-US" altLang="zh-CN" dirty="0" smtClean="0"/>
              <a:t>POSIX API </a:t>
            </a:r>
            <a:r>
              <a:rPr lang="zh-CN" altLang="en-US" dirty="0" smtClean="0"/>
              <a:t>用于</a:t>
            </a:r>
            <a:r>
              <a:rPr lang="en-US" altLang="zh-CN" dirty="0" smtClean="0"/>
              <a:t>POSIX-based system</a:t>
            </a:r>
            <a:r>
              <a:rPr lang="zh-CN" altLang="en-US" dirty="0" smtClean="0"/>
              <a:t>（包括</a:t>
            </a:r>
            <a:r>
              <a:rPr lang="en-US" altLang="zh-CN" dirty="0" smtClean="0"/>
              <a:t>Unix</a:t>
            </a:r>
            <a:r>
              <a:rPr lang="zh-CN" altLang="en-US" dirty="0" smtClean="0"/>
              <a:t>，</a:t>
            </a:r>
            <a:r>
              <a:rPr lang="en-US" altLang="zh-CN" dirty="0" smtClean="0"/>
              <a:t>Linux</a:t>
            </a:r>
            <a:r>
              <a:rPr lang="zh-CN" altLang="en-US" dirty="0" smtClean="0"/>
              <a:t>，</a:t>
            </a:r>
            <a:r>
              <a:rPr lang="en-US" altLang="zh-CN" dirty="0" smtClean="0"/>
              <a:t>Mac OS X</a:t>
            </a:r>
            <a:r>
              <a:rPr lang="zh-CN" altLang="en-US" dirty="0" smtClean="0"/>
              <a:t>各版本）</a:t>
            </a:r>
            <a:endParaRPr lang="en-US" altLang="zh-CN" dirty="0" smtClean="0"/>
          </a:p>
          <a:p>
            <a:pPr lvl="1"/>
            <a:r>
              <a:rPr lang="en-US" altLang="zh-CN" dirty="0" smtClean="0"/>
              <a:t>Java API</a:t>
            </a:r>
            <a:r>
              <a:rPr lang="zh-CN" altLang="en-US" dirty="0" smtClean="0"/>
              <a:t>用于</a:t>
            </a:r>
            <a:r>
              <a:rPr lang="en-US" altLang="zh-CN" dirty="0" smtClean="0"/>
              <a:t>JAVA</a:t>
            </a:r>
            <a:r>
              <a:rPr lang="zh-CN" altLang="en-US" dirty="0" smtClean="0"/>
              <a:t>虚拟机（</a:t>
            </a:r>
            <a:r>
              <a:rPr lang="en-US" altLang="zh-CN" dirty="0" smtClean="0"/>
              <a:t>JVM</a:t>
            </a:r>
            <a:r>
              <a:rPr lang="zh-CN" altLang="en-US" dirty="0" smtClean="0"/>
              <a:t>）</a:t>
            </a:r>
            <a:endParaRPr lang="en-US" altLang="zh-CN" dirty="0" smtClean="0"/>
          </a:p>
        </p:txBody>
      </p:sp>
    </p:spTree>
    <p:extLst>
      <p:ext uri="{BB962C8B-B14F-4D97-AF65-F5344CB8AC3E}">
        <p14:creationId xmlns:p14="http://schemas.microsoft.com/office/powerpoint/2010/main" val="33181027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C3300"/>
                </a:solidFill>
              </a:rPr>
              <a:t>系统调用</a:t>
            </a:r>
            <a:endParaRPr lang="zh-CN" altLang="en-US" dirty="0">
              <a:solidFill>
                <a:srgbClr val="CC3300"/>
              </a:solidFill>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775" t="9819" r="969" b="10077"/>
          <a:stretch>
            <a:fillRect/>
          </a:stretch>
        </p:blipFill>
        <p:spPr bwMode="auto">
          <a:xfrm>
            <a:off x="982663" y="1497013"/>
            <a:ext cx="7485062" cy="457676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6660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操作保护和内存保护</a:t>
            </a:r>
            <a:endParaRPr lang="zh-CN" altLang="en-US" dirty="0"/>
          </a:p>
        </p:txBody>
      </p:sp>
      <p:sp>
        <p:nvSpPr>
          <p:cNvPr id="3" name="内容占位符 2"/>
          <p:cNvSpPr>
            <a:spLocks noGrp="1"/>
          </p:cNvSpPr>
          <p:nvPr>
            <p:ph idx="1"/>
          </p:nvPr>
        </p:nvSpPr>
        <p:spPr/>
        <p:txBody>
          <a:bodyPr/>
          <a:lstStyle/>
          <a:p>
            <a:r>
              <a:rPr lang="zh-CN" altLang="en-US" sz="2400" dirty="0" smtClean="0"/>
              <a:t>防止用户程序非法执行</a:t>
            </a:r>
            <a:r>
              <a:rPr lang="en-US" altLang="zh-CN" sz="2400" dirty="0" smtClean="0"/>
              <a:t>I/O</a:t>
            </a:r>
            <a:r>
              <a:rPr lang="zh-CN" altLang="en-US" sz="2400" dirty="0" smtClean="0"/>
              <a:t>操作</a:t>
            </a:r>
            <a:endParaRPr lang="en-US" altLang="zh-CN" sz="2400" dirty="0" smtClean="0"/>
          </a:p>
          <a:p>
            <a:pPr lvl="1"/>
            <a:r>
              <a:rPr lang="zh-CN" altLang="en-US" sz="2400" dirty="0" smtClean="0"/>
              <a:t>操作系统定义</a:t>
            </a:r>
            <a:r>
              <a:rPr lang="zh-CN" altLang="en-US" sz="2400" b="1" dirty="0" smtClean="0">
                <a:solidFill>
                  <a:srgbClr val="FF0000"/>
                </a:solidFill>
              </a:rPr>
              <a:t>所有的</a:t>
            </a:r>
            <a:r>
              <a:rPr lang="en-US" altLang="zh-CN" sz="2400" b="1" dirty="0" smtClean="0">
                <a:solidFill>
                  <a:srgbClr val="FF0000"/>
                </a:solidFill>
              </a:rPr>
              <a:t>I/O</a:t>
            </a:r>
            <a:r>
              <a:rPr lang="zh-CN" altLang="en-US" sz="2400" b="1" dirty="0" smtClean="0">
                <a:solidFill>
                  <a:srgbClr val="FF0000"/>
                </a:solidFill>
              </a:rPr>
              <a:t>指令是特权指令</a:t>
            </a:r>
            <a:endParaRPr lang="en-US" altLang="zh-CN" sz="2400" b="1" dirty="0" smtClean="0">
              <a:solidFill>
                <a:srgbClr val="FF0000"/>
              </a:solidFill>
            </a:endParaRPr>
          </a:p>
          <a:p>
            <a:pPr lvl="1"/>
            <a:r>
              <a:rPr lang="zh-CN" altLang="en-US" sz="2400" dirty="0" smtClean="0"/>
              <a:t>用户程序不能直接访问</a:t>
            </a:r>
            <a:r>
              <a:rPr lang="en-US" altLang="zh-CN" sz="2400" dirty="0" smtClean="0"/>
              <a:t>I/O</a:t>
            </a:r>
            <a:r>
              <a:rPr lang="zh-CN" altLang="en-US" sz="2400" dirty="0" smtClean="0"/>
              <a:t>设备，而是通过系统调用进行</a:t>
            </a:r>
            <a:r>
              <a:rPr lang="en-US" altLang="zh-CN" sz="2400" dirty="0"/>
              <a:t>I/O</a:t>
            </a:r>
            <a:r>
              <a:rPr lang="zh-CN" altLang="en-US" sz="2400" dirty="0" smtClean="0"/>
              <a:t>操作</a:t>
            </a:r>
            <a:endParaRPr lang="en-US" altLang="zh-CN" sz="2400" dirty="0" smtClean="0"/>
          </a:p>
          <a:p>
            <a:pPr lvl="1"/>
            <a:r>
              <a:rPr lang="zh-CN" altLang="en-US" sz="2400" dirty="0" smtClean="0"/>
              <a:t>利用双模式和设置所有的</a:t>
            </a:r>
            <a:r>
              <a:rPr lang="en-US" altLang="zh-CN" sz="2400" dirty="0"/>
              <a:t>I/O</a:t>
            </a:r>
            <a:r>
              <a:rPr lang="zh-CN" altLang="en-US" sz="2400" dirty="0"/>
              <a:t>指令是</a:t>
            </a:r>
            <a:r>
              <a:rPr lang="zh-CN" altLang="en-US" sz="2400" dirty="0" smtClean="0"/>
              <a:t>特权指令就可以实现</a:t>
            </a:r>
            <a:r>
              <a:rPr lang="en-US" altLang="zh-CN" sz="2400" dirty="0" smtClean="0"/>
              <a:t>I/O</a:t>
            </a:r>
            <a:r>
              <a:rPr lang="zh-CN" altLang="en-US" sz="2400" dirty="0" smtClean="0"/>
              <a:t>保护，防止用户非法</a:t>
            </a:r>
            <a:r>
              <a:rPr lang="en-US" altLang="zh-CN" sz="2400" dirty="0" smtClean="0"/>
              <a:t>I/O</a:t>
            </a:r>
            <a:r>
              <a:rPr lang="zh-CN" altLang="en-US" sz="2400" dirty="0" smtClean="0"/>
              <a:t>操作</a:t>
            </a:r>
            <a:endParaRPr lang="en-US" altLang="zh-CN" sz="2400" dirty="0"/>
          </a:p>
          <a:p>
            <a:r>
              <a:rPr lang="zh-CN" altLang="en-US" sz="2400" dirty="0" smtClean="0"/>
              <a:t>防止内存非法访问</a:t>
            </a:r>
            <a:endParaRPr lang="en-US" altLang="zh-CN" sz="2400" dirty="0" smtClean="0"/>
          </a:p>
          <a:p>
            <a:pPr lvl="1"/>
            <a:r>
              <a:rPr lang="zh-CN" altLang="en-US" sz="2400" dirty="0" smtClean="0"/>
              <a:t>存储保护机制</a:t>
            </a:r>
            <a:endParaRPr lang="en-US" altLang="zh-CN" sz="2400" dirty="0" smtClean="0"/>
          </a:p>
          <a:p>
            <a:pPr lvl="1"/>
            <a:r>
              <a:rPr lang="zh-CN" altLang="en-US" sz="2400" dirty="0"/>
              <a:t>硬件支持</a:t>
            </a:r>
          </a:p>
        </p:txBody>
      </p:sp>
    </p:spTree>
    <p:extLst>
      <p:ext uri="{BB962C8B-B14F-4D97-AF65-F5344CB8AC3E}">
        <p14:creationId xmlns:p14="http://schemas.microsoft.com/office/powerpoint/2010/main" val="16824687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536810</TotalTime>
  <Words>852</Words>
  <Application>Microsoft Macintosh PowerPoint</Application>
  <PresentationFormat>全屏显示(4:3)</PresentationFormat>
  <Paragraphs>231</Paragraphs>
  <Slides>22</Slides>
  <Notes>21</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os-w-java</vt:lpstr>
      <vt:lpstr>4、操作系统操作和功能</vt:lpstr>
      <vt:lpstr>操作系统操作和功能</vt:lpstr>
      <vt:lpstr>双重模式操作</vt:lpstr>
      <vt:lpstr>双重模式操作</vt:lpstr>
      <vt:lpstr>用户模式到内核模式的转换</vt:lpstr>
      <vt:lpstr>中断与异常</vt:lpstr>
      <vt:lpstr>系统调用</vt:lpstr>
      <vt:lpstr>系统调用</vt:lpstr>
      <vt:lpstr>I/O操作保护和内存保护</vt:lpstr>
      <vt:lpstr>内存保护</vt:lpstr>
      <vt:lpstr>定时器</vt:lpstr>
      <vt:lpstr>PowerPoint 演示文稿</vt:lpstr>
      <vt:lpstr>跨越操作系统边界的开销</vt:lpstr>
      <vt:lpstr>操作系统的主要功能</vt:lpstr>
      <vt:lpstr>进程管理</vt:lpstr>
      <vt:lpstr>内存管理</vt:lpstr>
      <vt:lpstr>文件管理</vt:lpstr>
      <vt:lpstr>I/O设备管理</vt:lpstr>
      <vt:lpstr>PowerPoint 演示文稿</vt:lpstr>
      <vt:lpstr>计算机基本硬件结构</vt:lpstr>
      <vt:lpstr>内存的层次结构</vt:lpstr>
      <vt:lpstr>PowerPoint 演示文稿</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Chu</cp:lastModifiedBy>
  <cp:revision>386</cp:revision>
  <dcterms:created xsi:type="dcterms:W3CDTF">2004-10-07T18:29:30Z</dcterms:created>
  <dcterms:modified xsi:type="dcterms:W3CDTF">2020-09-10T07:53:16Z</dcterms:modified>
</cp:coreProperties>
</file>