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6" r:id="rId2"/>
    <p:sldId id="418" r:id="rId3"/>
    <p:sldId id="406" r:id="rId4"/>
    <p:sldId id="407" r:id="rId5"/>
    <p:sldId id="421" r:id="rId6"/>
    <p:sldId id="422" r:id="rId7"/>
    <p:sldId id="423" r:id="rId8"/>
    <p:sldId id="424" r:id="rId9"/>
    <p:sldId id="429" r:id="rId10"/>
    <p:sldId id="411" r:id="rId11"/>
    <p:sldId id="425" r:id="rId12"/>
    <p:sldId id="413" r:id="rId13"/>
    <p:sldId id="414" r:id="rId14"/>
    <p:sldId id="416" r:id="rId15"/>
    <p:sldId id="426" r:id="rId16"/>
    <p:sldId id="419" r:id="rId17"/>
    <p:sldId id="420" r:id="rId18"/>
    <p:sldId id="427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99CC00"/>
    <a:srgbClr val="8F6D58"/>
    <a:srgbClr val="FFFF66"/>
    <a:srgbClr val="E3DBD3"/>
    <a:srgbClr val="E6E3D0"/>
    <a:srgbClr val="E1DEC5"/>
    <a:srgbClr val="906D5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088" autoAdjust="0"/>
  </p:normalViewPr>
  <p:slideViewPr>
    <p:cSldViewPr>
      <p:cViewPr varScale="1">
        <p:scale>
          <a:sx n="133" d="100"/>
          <a:sy n="133" d="100"/>
        </p:scale>
        <p:origin x="-7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254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04CFA46F-1456-4461-9688-5F00320AC5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26EFB720-F49C-4D40-A1CA-0F6DF8B483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E3379-D80A-4687-B2AE-FF3B1B83E60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3A1AC-F9A3-431A-BA32-CFF4AA87B7A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F2774-F209-4AD5-B740-7D402410D2D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3DCE1-A7ED-4DE1-BB7F-2B1B5268757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797F8-0ADC-4B6B-BB47-775B6F0C6AD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BBDB38-46F9-405D-93D1-ECEE2E1E8A4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37B254-37BC-49F6-B38A-B01EAEB060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FD22D-43D3-4F9F-813B-A4E99747A2B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4DBB7-76B1-4F0F-83B6-D479AF53320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8EC10-3C4E-420D-AAE1-DDA2C0D5A54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BEF6F-BDC4-4E7E-A0CB-07ED2BA5AF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189504-D9D1-4A6C-AAE9-0071273C90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52E143-615B-4930-B34A-3A157CFE413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F1A821-814A-4BA3-8C28-4766F9C129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74E7E-8728-4190-8901-28CBE88EFF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F89229-F9B0-44CC-A199-FFA3240784E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4CA419-70DA-4D5D-B8BB-A7B7C9E9B45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5066653-C8B8-4187-8BBB-1E4F9B72E5D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0" r:id="rId2"/>
    <p:sldLayoutId id="2147484291" r:id="rId3"/>
    <p:sldLayoutId id="2147484294" r:id="rId4"/>
    <p:sldLayoutId id="2147484295" r:id="rId5"/>
    <p:sldLayoutId id="2147484296" r:id="rId6"/>
    <p:sldLayoutId id="2147484292" r:id="rId7"/>
    <p:sldLayoutId id="2147484297" r:id="rId8"/>
    <p:sldLayoutId id="2147484298" r:id="rId9"/>
    <p:sldLayoutId id="2147484299" r:id="rId10"/>
    <p:sldLayoutId id="2147484300" r:id="rId11"/>
    <p:sldLayoutId id="2147484301" r:id="rId12"/>
    <p:sldLayoutId id="2147484302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79388" y="2060575"/>
            <a:ext cx="8497887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第十一章文件系统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实现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一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文件系统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19250" y="5300663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19250" y="692150"/>
            <a:ext cx="5918200" cy="576263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文件系统实现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539750" y="1484313"/>
            <a:ext cx="7202488" cy="453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两种文件系统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磁盘文件系统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内存文件系统</a:t>
            </a:r>
            <a:endParaRPr lang="en-US" altLang="zh-CN" sz="2000" smtClean="0"/>
          </a:p>
          <a:p>
            <a:r>
              <a:rPr lang="zh-CN" altLang="en-US" sz="2400" smtClean="0"/>
              <a:t>磁盘文件系统结构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引导控制块（</a:t>
            </a:r>
            <a:r>
              <a:rPr lang="en-US" altLang="en-US" sz="2000" smtClean="0"/>
              <a:t>Boot control block</a:t>
            </a:r>
            <a:r>
              <a:rPr lang="zh-CN" altLang="en-US" sz="2000" smtClean="0"/>
              <a:t>）</a:t>
            </a:r>
            <a:r>
              <a:rPr lang="en-US" altLang="en-US" sz="2000" smtClean="0"/>
              <a:t> </a:t>
            </a:r>
            <a:r>
              <a:rPr lang="zh-CN" altLang="en-US" sz="2000" smtClean="0"/>
              <a:t>：包含了系统引导操作系统的各种信息，只有安装操作系统的分区才有</a:t>
            </a:r>
            <a:endParaRPr lang="en-US" altLang="zh-CN" sz="2000" smtClean="0"/>
          </a:p>
          <a:p>
            <a:pPr lvl="2"/>
            <a:r>
              <a:rPr lang="en-US" altLang="zh-CN" sz="1600" smtClean="0"/>
              <a:t>UFS</a:t>
            </a:r>
            <a:r>
              <a:rPr lang="zh-CN" altLang="en-US" sz="1600" smtClean="0"/>
              <a:t>：引导块（</a:t>
            </a:r>
            <a:r>
              <a:rPr lang="en-US" altLang="zh-CN" sz="1600" smtClean="0"/>
              <a:t>Boot block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2"/>
            <a:r>
              <a:rPr lang="en-US" altLang="zh-CN" sz="1600" smtClean="0"/>
              <a:t>NTFS</a:t>
            </a:r>
            <a:r>
              <a:rPr lang="zh-CN" altLang="en-US" sz="1600" smtClean="0"/>
              <a:t>：分区引导扇区（</a:t>
            </a:r>
            <a:r>
              <a:rPr lang="en-US" altLang="zh-CN" sz="1600" smtClean="0"/>
              <a:t>Partition boot sector</a:t>
            </a:r>
            <a:r>
              <a:rPr lang="zh-CN" altLang="en-US" sz="1600" smtClean="0"/>
              <a:t>）</a:t>
            </a:r>
            <a:endParaRPr lang="en-US" altLang="en-US" sz="1600" smtClean="0"/>
          </a:p>
          <a:p>
            <a:pPr lvl="1"/>
            <a:r>
              <a:rPr lang="zh-CN" altLang="en-US" sz="2000" smtClean="0"/>
              <a:t>分区控制块（</a:t>
            </a:r>
            <a:r>
              <a:rPr lang="en-US" altLang="zh-CN" sz="2000" smtClean="0"/>
              <a:t>Partition</a:t>
            </a:r>
            <a:r>
              <a:rPr lang="en-US" altLang="en-US" sz="2000" smtClean="0"/>
              <a:t> control block</a:t>
            </a:r>
            <a:r>
              <a:rPr lang="zh-CN" altLang="en-US" sz="2000" smtClean="0"/>
              <a:t>）：包含分区信息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总的块数、空闲块数、块大小等信息</a:t>
            </a:r>
            <a:endParaRPr lang="en-US" altLang="en-US" sz="1600" smtClean="0"/>
          </a:p>
          <a:p>
            <a:pPr lvl="2"/>
            <a:r>
              <a:rPr lang="en-US" altLang="zh-CN" sz="1600" smtClean="0"/>
              <a:t>UFS</a:t>
            </a:r>
            <a:r>
              <a:rPr lang="zh-CN" altLang="en-US" sz="1600" smtClean="0"/>
              <a:t>：超级块（</a:t>
            </a:r>
            <a:r>
              <a:rPr lang="en-US" altLang="en-US" sz="1600" smtClean="0"/>
              <a:t>superblock</a:t>
            </a:r>
            <a:r>
              <a:rPr lang="zh-CN" altLang="en-US" sz="1600" smtClean="0"/>
              <a:t>）</a:t>
            </a:r>
            <a:endParaRPr lang="en-US" altLang="en-US" sz="1600" smtClean="0"/>
          </a:p>
          <a:p>
            <a:pPr lvl="2"/>
            <a:r>
              <a:rPr lang="en-US" altLang="zh-CN" sz="1600" smtClean="0"/>
              <a:t>NTFS</a:t>
            </a:r>
            <a:r>
              <a:rPr lang="zh-CN" altLang="en-US" sz="1600" smtClean="0"/>
              <a:t>：</a:t>
            </a:r>
            <a:r>
              <a:rPr lang="en-US" altLang="en-US" sz="1600" smtClean="0"/>
              <a:t> </a:t>
            </a:r>
            <a:r>
              <a:rPr lang="zh-CN" altLang="en-US" sz="1600" smtClean="0"/>
              <a:t>主控文件表（</a:t>
            </a:r>
            <a:r>
              <a:rPr lang="en-US" altLang="en-US" sz="1600" smtClean="0"/>
              <a:t>master file table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1"/>
            <a:r>
              <a:rPr lang="zh-CN" altLang="en-US" sz="2000" smtClean="0"/>
              <a:t>目录和</a:t>
            </a:r>
            <a:r>
              <a:rPr lang="en-US" altLang="zh-CN" sz="2000" smtClean="0"/>
              <a:t>FCB</a:t>
            </a:r>
          </a:p>
          <a:p>
            <a:pPr lvl="1"/>
            <a:r>
              <a:rPr lang="zh-CN" altLang="en-US" sz="2000" smtClean="0"/>
              <a:t>用户文件</a:t>
            </a:r>
            <a:endParaRPr lang="en-US" altLang="en-US" sz="2000" smtClean="0"/>
          </a:p>
          <a:p>
            <a:endParaRPr lang="en-US" altLang="en-US" sz="200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>
                <a:latin typeface="+mj-lt"/>
                <a:ea typeface="+mj-ea"/>
                <a:cs typeface="+mj-cs"/>
              </a:rPr>
              <a:t>磁盘文件系统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6C47C4-5063-4D03-903C-BDBD9778EC6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6628" name="内容占位符 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smtClean="0"/>
              <a:t>				</a:t>
            </a:r>
            <a:r>
              <a:rPr lang="zh-CN" altLang="en-US" sz="2800" smtClean="0"/>
              <a:t>磁盘结构</a:t>
            </a:r>
            <a:endParaRPr lang="en-US" altLang="zh-CN" sz="2800" smtClean="0"/>
          </a:p>
          <a:p>
            <a:pPr marL="0" indent="0">
              <a:buFont typeface="Wingdings" pitchFamily="2" charset="2"/>
              <a:buNone/>
            </a:pPr>
            <a:endParaRPr lang="en-US" altLang="zh-CN" sz="2800" smtClean="0"/>
          </a:p>
          <a:p>
            <a:pPr marL="0" indent="0">
              <a:buFont typeface="Wingdings" pitchFamily="2" charset="2"/>
              <a:buNone/>
            </a:pPr>
            <a:endParaRPr lang="en-US" altLang="zh-CN" sz="280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800" smtClean="0"/>
              <a:t>				UFS</a:t>
            </a:r>
          </a:p>
          <a:p>
            <a:pPr marL="0" indent="0">
              <a:buFont typeface="Wingdings" pitchFamily="2" charset="2"/>
              <a:buNone/>
            </a:pP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				FAT</a:t>
            </a:r>
          </a:p>
          <a:p>
            <a:pPr marL="0" indent="0">
              <a:buFont typeface="Wingdings" pitchFamily="2" charset="2"/>
              <a:buNone/>
            </a:pP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endParaRPr lang="zh-CN" altLang="en-US" smtClean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/>
        </p:nvGraphicFramePr>
        <p:xfrm>
          <a:off x="395288" y="2276475"/>
          <a:ext cx="82296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MBR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分区表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主分区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分区</a:t>
                      </a:r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分区</a:t>
                      </a:r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分区</a:t>
                      </a:r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47813" y="3789363"/>
          <a:ext cx="6096000" cy="36988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8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35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引导块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超级块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空闲区表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-node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根目录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文件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03" marB="4560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71625" y="4868863"/>
          <a:ext cx="6096000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引导区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FAT1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FAT2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根目录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文件</a:t>
                      </a:r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666" name="直接箭头连接符 12"/>
          <p:cNvCxnSpPr>
            <a:cxnSpLocks noChangeShapeType="1"/>
          </p:cNvCxnSpPr>
          <p:nvPr/>
        </p:nvCxnSpPr>
        <p:spPr bwMode="auto">
          <a:xfrm flipH="1">
            <a:off x="1547813" y="2636838"/>
            <a:ext cx="1584325" cy="11525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67" name="直接箭头连接符 14"/>
          <p:cNvCxnSpPr>
            <a:cxnSpLocks noChangeShapeType="1"/>
          </p:cNvCxnSpPr>
          <p:nvPr/>
        </p:nvCxnSpPr>
        <p:spPr bwMode="auto">
          <a:xfrm>
            <a:off x="4500563" y="2636838"/>
            <a:ext cx="3167062" cy="11525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68" name="直接箭头连接符 16"/>
          <p:cNvCxnSpPr>
            <a:cxnSpLocks noChangeShapeType="1"/>
          </p:cNvCxnSpPr>
          <p:nvPr/>
        </p:nvCxnSpPr>
        <p:spPr bwMode="auto">
          <a:xfrm flipH="1">
            <a:off x="1619250" y="2636838"/>
            <a:ext cx="1512888" cy="22320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69" name="直接箭头连接符 18"/>
          <p:cNvCxnSpPr>
            <a:cxnSpLocks noChangeShapeType="1"/>
          </p:cNvCxnSpPr>
          <p:nvPr/>
        </p:nvCxnSpPr>
        <p:spPr bwMode="auto">
          <a:xfrm>
            <a:off x="4500563" y="2636838"/>
            <a:ext cx="3167062" cy="22320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内存文件系统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600" dirty="0" smtClean="0"/>
              <a:t>包括：</a:t>
            </a:r>
            <a:endParaRPr lang="en-US" altLang="zh-CN" sz="3600" dirty="0" smtClean="0"/>
          </a:p>
          <a:p>
            <a:pPr lvl="1">
              <a:defRPr/>
            </a:pPr>
            <a:r>
              <a:rPr lang="zh-CN" altLang="en-US" sz="3200" dirty="0" smtClean="0">
                <a:cs typeface="+mn-cs"/>
              </a:rPr>
              <a:t>分区表：所有安装分区信息</a:t>
            </a:r>
            <a:endParaRPr lang="en-US" altLang="zh-CN" sz="3200" dirty="0">
              <a:cs typeface="+mn-cs"/>
            </a:endParaRPr>
          </a:p>
          <a:p>
            <a:pPr lvl="1">
              <a:defRPr/>
            </a:pPr>
            <a:r>
              <a:rPr lang="zh-CN" altLang="en-US" sz="3200" dirty="0">
                <a:cs typeface="+mn-cs"/>
              </a:rPr>
              <a:t>目录缓冲结构：保存最近访问的目录信息</a:t>
            </a:r>
            <a:endParaRPr lang="en-US" altLang="zh-CN" sz="3200" dirty="0">
              <a:cs typeface="+mn-cs"/>
            </a:endParaRPr>
          </a:p>
          <a:p>
            <a:pPr lvl="1">
              <a:defRPr/>
            </a:pPr>
            <a:r>
              <a:rPr lang="zh-CN" altLang="en-US" sz="3200" dirty="0" smtClean="0">
                <a:cs typeface="+mn-cs"/>
              </a:rPr>
              <a:t>系统</a:t>
            </a:r>
            <a:r>
              <a:rPr lang="zh-CN" altLang="en-US" sz="3200" dirty="0"/>
              <a:t>打开文件表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200" dirty="0" smtClean="0">
                <a:cs typeface="+mn-cs"/>
              </a:rPr>
              <a:t>进程</a:t>
            </a:r>
            <a:r>
              <a:rPr lang="zh-CN" altLang="en-US" sz="3200" dirty="0"/>
              <a:t>打开文件表</a:t>
            </a:r>
            <a:endParaRPr lang="en-US" altLang="zh-CN" sz="3200" dirty="0"/>
          </a:p>
          <a:p>
            <a:pPr>
              <a:defRPr/>
            </a:pPr>
            <a:r>
              <a:rPr lang="zh-CN" altLang="en-US" dirty="0" smtClean="0"/>
              <a:t>文件</a:t>
            </a:r>
            <a:r>
              <a:rPr lang="zh-CN" altLang="en-US" dirty="0"/>
              <a:t>操作需要用到内存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目的：通过缓冲技术提高文件系统性能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内存中文件系统结构</a:t>
            </a:r>
            <a:endParaRPr lang="en-US" altLang="zh-CN" smtClean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1692275" y="1558925"/>
            <a:ext cx="5868988" cy="4700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921625" cy="609600"/>
          </a:xfrm>
        </p:spPr>
        <p:txBody>
          <a:bodyPr/>
          <a:lstStyle/>
          <a:p>
            <a:r>
              <a:rPr lang="zh-CN" altLang="en-US" smtClean="0"/>
              <a:t>虚拟文件系统（</a:t>
            </a:r>
            <a:r>
              <a:rPr lang="en-US" altLang="zh-CN" smtClean="0"/>
              <a:t>Virtual File System</a:t>
            </a:r>
            <a:r>
              <a:rPr lang="zh-CN" altLang="en-US" smtClean="0"/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84313"/>
            <a:ext cx="8072438" cy="4483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smtClean="0"/>
              <a:t>目的：</a:t>
            </a:r>
            <a:endParaRPr lang="en-US" altLang="zh-CN" sz="3600" smtClean="0"/>
          </a:p>
          <a:p>
            <a:pPr lvl="1"/>
            <a:r>
              <a:rPr lang="zh-CN" altLang="en-US" smtClean="0"/>
              <a:t>支持多个文件系统</a:t>
            </a:r>
            <a:endParaRPr lang="en-US" altLang="zh-CN" smtClean="0"/>
          </a:p>
          <a:p>
            <a:pPr lvl="1"/>
            <a:r>
              <a:rPr lang="zh-CN" altLang="en-US" smtClean="0"/>
              <a:t>把多个文件系统整合成一个目录结构</a:t>
            </a:r>
            <a:endParaRPr lang="en-US" altLang="zh-CN" smtClean="0"/>
          </a:p>
          <a:p>
            <a:pPr lvl="1"/>
            <a:r>
              <a:rPr lang="zh-CN" altLang="en-US" smtClean="0"/>
              <a:t>为用户屏蔽各个文件系统的差异</a:t>
            </a:r>
            <a:endParaRPr lang="en-US" altLang="zh-CN" smtClean="0"/>
          </a:p>
          <a:p>
            <a:r>
              <a:rPr lang="zh-CN" altLang="en-US" sz="3600" smtClean="0"/>
              <a:t>虚拟文件系统</a:t>
            </a:r>
            <a:r>
              <a:rPr lang="en-US" altLang="zh-CN" sz="3600" smtClean="0"/>
              <a:t>(VFS)</a:t>
            </a:r>
            <a:r>
              <a:rPr lang="zh-CN" altLang="en-US" sz="3600" smtClean="0"/>
              <a:t>：</a:t>
            </a:r>
            <a:endParaRPr lang="en-US" altLang="zh-CN" sz="3600" smtClean="0"/>
          </a:p>
          <a:p>
            <a:pPr lvl="1"/>
            <a:r>
              <a:rPr lang="zh-CN" altLang="en-US" smtClean="0"/>
              <a:t>提供了一种面向对象的方法来实现文件系统</a:t>
            </a:r>
            <a:endParaRPr lang="en-US" altLang="zh-CN" smtClean="0"/>
          </a:p>
          <a:p>
            <a:pPr lvl="1"/>
            <a:r>
              <a:rPr lang="zh-CN" altLang="en-US" smtClean="0"/>
              <a:t>为不同类型的文件系统提供了接入</a:t>
            </a:r>
            <a:r>
              <a:rPr lang="en-US" altLang="zh-CN" smtClean="0"/>
              <a:t>VFS</a:t>
            </a:r>
            <a:r>
              <a:rPr lang="zh-CN" altLang="en-US" smtClean="0"/>
              <a:t>的接口</a:t>
            </a:r>
            <a:endParaRPr lang="en-US" altLang="zh-CN" smtClean="0"/>
          </a:p>
          <a:p>
            <a:pPr lvl="1"/>
            <a:r>
              <a:rPr lang="zh-CN" altLang="en-US" smtClean="0"/>
              <a:t>为用户提供了统一的系统调用接口</a:t>
            </a:r>
            <a:r>
              <a:rPr lang="en-US" altLang="zh-CN" smtClean="0"/>
              <a:t>(API)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虚拟文件系统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D051A5-381E-44C2-9446-9CFF4102309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307388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文件系统接口（</a:t>
            </a:r>
            <a:r>
              <a:rPr lang="en-US" altLang="zh-CN" sz="2800" dirty="0" smtClean="0"/>
              <a:t>File system interface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统一的应用程序访问文件的接口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如：</a:t>
            </a:r>
            <a:r>
              <a:rPr lang="en-US" altLang="zh-CN" sz="2400" dirty="0" smtClean="0"/>
              <a:t>open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close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write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800" dirty="0" smtClean="0"/>
              <a:t>VFS</a:t>
            </a:r>
            <a:r>
              <a:rPr lang="zh-CN" altLang="en-US" sz="2800" dirty="0" smtClean="0"/>
              <a:t>接口（</a:t>
            </a:r>
            <a:r>
              <a:rPr lang="en-US" altLang="zh-CN" sz="2800" dirty="0" smtClean="0"/>
              <a:t>VFS interface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为各类不同的文件系统定义</a:t>
            </a:r>
            <a:endParaRPr lang="en-US" altLang="zh-CN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VFS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符合该接口的文件系统都可</a:t>
            </a:r>
            <a:endParaRPr lang="en-US" altLang="zh-CN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以接入</a:t>
            </a:r>
            <a:r>
              <a:rPr lang="en-US" altLang="zh-CN" sz="2400" dirty="0" smtClean="0"/>
              <a:t>VFS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375" y="3500438"/>
            <a:ext cx="3605213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8077200" cy="609600"/>
          </a:xfrm>
        </p:spPr>
        <p:txBody>
          <a:bodyPr/>
          <a:lstStyle/>
          <a:p>
            <a:r>
              <a:rPr lang="zh-CN" altLang="en-US" smtClean="0"/>
              <a:t>网络文件系统：</a:t>
            </a:r>
            <a:r>
              <a:rPr lang="en-US" altLang="zh-CN" smtClean="0"/>
              <a:t>NFS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484313"/>
            <a:ext cx="7923213" cy="4483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网络文件系统</a:t>
            </a:r>
            <a:r>
              <a:rPr lang="en-US" altLang="zh-CN" sz="2400" smtClean="0"/>
              <a:t>NFS</a:t>
            </a:r>
            <a:r>
              <a:rPr lang="zh-CN" altLang="en-US" sz="2400" smtClean="0"/>
              <a:t>（</a:t>
            </a:r>
            <a:r>
              <a:rPr lang="en-US" altLang="zh-CN" sz="2400" smtClean="0"/>
              <a:t>Network File System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r>
              <a:rPr lang="zh-CN" altLang="en-US" sz="2400" smtClean="0"/>
              <a:t>用于通过</a:t>
            </a:r>
            <a:r>
              <a:rPr lang="en-US" altLang="zh-CN" sz="2400" smtClean="0"/>
              <a:t>LAN</a:t>
            </a:r>
            <a:r>
              <a:rPr lang="zh-CN" altLang="en-US" sz="2400" smtClean="0"/>
              <a:t>（或</a:t>
            </a:r>
            <a:r>
              <a:rPr lang="en-US" altLang="zh-CN" sz="2400" smtClean="0"/>
              <a:t>WAN</a:t>
            </a:r>
            <a:r>
              <a:rPr lang="zh-CN" altLang="en-US" sz="2400" smtClean="0"/>
              <a:t>）访问远程文件系统的软件系统的实现或规范</a:t>
            </a:r>
            <a:endParaRPr lang="en-US" altLang="zh-CN" sz="2400" smtClean="0"/>
          </a:p>
          <a:p>
            <a:r>
              <a:rPr lang="zh-CN" altLang="en-US" sz="2400" smtClean="0"/>
              <a:t>好处：节省存储空间，实现共享</a:t>
            </a:r>
            <a:endParaRPr lang="en-US" altLang="zh-CN" sz="2400" smtClean="0"/>
          </a:p>
          <a:p>
            <a:endParaRPr lang="zh-CN" altLang="en-US" sz="240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500438"/>
            <a:ext cx="322103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71550" y="688975"/>
            <a:ext cx="7993063" cy="587375"/>
          </a:xfrm>
        </p:spPr>
        <p:txBody>
          <a:bodyPr/>
          <a:lstStyle/>
          <a:p>
            <a:r>
              <a:rPr lang="en-US" altLang="zh-CN" smtClean="0"/>
              <a:t>CIFS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通用</a:t>
            </a:r>
            <a:r>
              <a:rPr lang="en-US" altLang="zh-CN" sz="2800" smtClean="0"/>
              <a:t>Internet</a:t>
            </a:r>
            <a:r>
              <a:rPr lang="zh-CN" altLang="en-US" sz="2800" smtClean="0"/>
              <a:t>文件系统（</a:t>
            </a:r>
            <a:r>
              <a:rPr lang="en-US" altLang="zh-CN" sz="2800" smtClean="0"/>
              <a:t>Common Internet File System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r>
              <a:rPr lang="zh-CN" altLang="en-US" sz="2800" smtClean="0"/>
              <a:t>在</a:t>
            </a:r>
            <a:r>
              <a:rPr lang="en-US" altLang="zh-CN" sz="2800" smtClean="0"/>
              <a:t>Windows</a:t>
            </a:r>
            <a:r>
              <a:rPr lang="zh-CN" altLang="en-US" sz="2800" smtClean="0"/>
              <a:t>主机之间进行网络文件共享</a:t>
            </a:r>
            <a:endParaRPr lang="en-US" altLang="zh-CN" sz="2800" smtClean="0"/>
          </a:p>
          <a:p>
            <a:r>
              <a:rPr lang="en-US" altLang="zh-CN" sz="2800" smtClean="0"/>
              <a:t>CIFS </a:t>
            </a:r>
            <a:r>
              <a:rPr lang="zh-CN" altLang="en-US" sz="2800" smtClean="0"/>
              <a:t>使用客户</a:t>
            </a:r>
            <a:r>
              <a:rPr lang="en-US" altLang="zh-CN" sz="2800" smtClean="0"/>
              <a:t>/</a:t>
            </a:r>
            <a:r>
              <a:rPr lang="zh-CN" altLang="en-US" sz="2800" smtClean="0"/>
              <a:t>服务器模式</a:t>
            </a:r>
            <a:endParaRPr lang="en-US" altLang="zh-CN" sz="2800" smtClean="0"/>
          </a:p>
          <a:p>
            <a:endParaRPr lang="zh-CN" altLang="en-US" sz="2000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3616325"/>
            <a:ext cx="5183187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常用文件系统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/>
              <a:t>Windows</a:t>
            </a:r>
          </a:p>
          <a:p>
            <a:pPr lvl="1"/>
            <a:r>
              <a:rPr lang="en-US" altLang="zh-CN" sz="2400" smtClean="0"/>
              <a:t>FAT</a:t>
            </a:r>
            <a:r>
              <a:rPr lang="zh-CN" altLang="en-US" sz="2400" smtClean="0"/>
              <a:t>（</a:t>
            </a:r>
            <a:r>
              <a:rPr lang="en-US" altLang="zh-CN" sz="2400" smtClean="0"/>
              <a:t>File Allocation Table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NTFS</a:t>
            </a:r>
            <a:r>
              <a:rPr lang="zh-CN" altLang="en-US" sz="2400" smtClean="0"/>
              <a:t>（</a:t>
            </a:r>
            <a:r>
              <a:rPr lang="en-US" altLang="zh-CN" sz="2400" smtClean="0"/>
              <a:t> New Technology File System 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ReFS</a:t>
            </a:r>
            <a:r>
              <a:rPr lang="zh-CN" altLang="en-US" sz="2400" smtClean="0"/>
              <a:t>（</a:t>
            </a:r>
            <a:r>
              <a:rPr lang="en-US" altLang="zh-CN" sz="2400" smtClean="0"/>
              <a:t>Resilient File System)</a:t>
            </a:r>
          </a:p>
          <a:p>
            <a:r>
              <a:rPr lang="en-US" altLang="zh-CN" sz="2800" smtClean="0"/>
              <a:t>Linux</a:t>
            </a:r>
          </a:p>
          <a:p>
            <a:pPr lvl="1"/>
            <a:r>
              <a:rPr lang="en-US" altLang="zh-CN" sz="2400" smtClean="0"/>
              <a:t>Ext</a:t>
            </a:r>
            <a:r>
              <a:rPr lang="zh-CN" altLang="en-US" sz="2400" smtClean="0"/>
              <a:t>（</a:t>
            </a:r>
            <a:r>
              <a:rPr lang="en-US" altLang="zh-CN" sz="2400" smtClean="0"/>
              <a:t>Ext2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Ext3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Ext4</a:t>
            </a:r>
            <a:r>
              <a:rPr lang="zh-CN" altLang="en-US" sz="2400" smtClean="0"/>
              <a:t>）</a:t>
            </a:r>
          </a:p>
          <a:p>
            <a:r>
              <a:rPr lang="en-US" altLang="zh-CN" sz="2800" smtClean="0"/>
              <a:t>Mac OS</a:t>
            </a:r>
          </a:p>
          <a:p>
            <a:pPr lvl="1"/>
            <a:r>
              <a:rPr lang="en-US" altLang="zh-CN" sz="2400" smtClean="0"/>
              <a:t>HFS(Hierarchical File System)</a:t>
            </a:r>
          </a:p>
          <a:p>
            <a:r>
              <a:rPr lang="en-US" altLang="zh-CN" sz="2800" smtClean="0"/>
              <a:t>CD</a:t>
            </a:r>
          </a:p>
          <a:p>
            <a:pPr lvl="1"/>
            <a:r>
              <a:rPr lang="en-US" altLang="zh-CN" sz="2400" smtClean="0"/>
              <a:t>CDFS</a:t>
            </a:r>
          </a:p>
          <a:p>
            <a:endParaRPr lang="en-US" altLang="zh-CN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748C2D-AC44-4294-BBF0-8D5194EC0D5C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58775" y="2060575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第十一章文件系统实现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连续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分配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19250" y="5540375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文件系统结构</a:t>
            </a:r>
            <a:endParaRPr lang="en-US" altLang="zh-CN" smtClean="0"/>
          </a:p>
          <a:p>
            <a:r>
              <a:rPr lang="zh-CN" altLang="en-US" smtClean="0"/>
              <a:t>文件系统实现</a:t>
            </a:r>
            <a:endParaRPr lang="en-US" altLang="zh-CN" smtClean="0"/>
          </a:p>
          <a:p>
            <a:r>
              <a:rPr lang="zh-CN" altLang="en-US" smtClean="0"/>
              <a:t>虚拟文件系统</a:t>
            </a:r>
            <a:endParaRPr lang="en-US" altLang="zh-CN" smtClean="0"/>
          </a:p>
          <a:p>
            <a:r>
              <a:rPr lang="zh-CN" altLang="en-US" smtClean="0"/>
              <a:t>网络文件系统</a:t>
            </a:r>
            <a:endParaRPr lang="en-US" altLang="zh-CN" smtClean="0"/>
          </a:p>
          <a:p>
            <a:r>
              <a:rPr lang="zh-CN" altLang="en-US" smtClean="0"/>
              <a:t>常用文件系统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66D35F-9904-435D-82D3-AF686921D9E8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物理块</a:t>
            </a:r>
            <a:endParaRPr lang="en-US" altLang="zh-CN" smtClean="0"/>
          </a:p>
          <a:p>
            <a:r>
              <a:rPr lang="zh-CN" altLang="en-US" smtClean="0"/>
              <a:t>存储空间分配方式</a:t>
            </a:r>
            <a:endParaRPr lang="en-US" altLang="zh-CN" smtClean="0"/>
          </a:p>
          <a:p>
            <a:r>
              <a:rPr lang="zh-CN" altLang="en-US" smtClean="0"/>
              <a:t>连续分配</a:t>
            </a:r>
            <a:endParaRPr lang="en-US" altLang="zh-CN" smtClean="0"/>
          </a:p>
          <a:p>
            <a:r>
              <a:rPr lang="zh-CN" altLang="en-US" smtClean="0"/>
              <a:t>性能分析</a:t>
            </a:r>
            <a:endParaRPr lang="en-US" altLang="zh-CN" smtClean="0"/>
          </a:p>
          <a:p>
            <a:r>
              <a:rPr lang="zh-CN" altLang="en-US" smtClean="0"/>
              <a:t>连续分配的改进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AF16BB-18C6-4A51-B860-1CF38F0B7C36}" type="slidenum">
              <a:rPr lang="zh-CN" altLang="en-US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物理块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读写存储设备的基本单位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文件读写操作时，以块为单位进行读写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如：程序需要读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个字节，则</a:t>
            </a:r>
            <a:r>
              <a:rPr lang="en-US" altLang="zh-CN" sz="2400" smtClean="0"/>
              <a:t>OS</a:t>
            </a:r>
            <a:r>
              <a:rPr lang="zh-CN" altLang="en-US" sz="2400" smtClean="0"/>
              <a:t>把包含该字节的一块读入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好处：减少读写次数，提高效率</a:t>
            </a:r>
            <a:endParaRPr lang="en-US" altLang="zh-CN" sz="2400" smtClean="0"/>
          </a:p>
          <a:p>
            <a:r>
              <a:rPr lang="zh-CN" altLang="en-US" sz="2800" smtClean="0"/>
              <a:t>存储设备的基本分配单位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以物理块为单位为文件分配存储空间</a:t>
            </a:r>
            <a:endParaRPr lang="en-US" altLang="zh-CN" sz="2400" smtClean="0"/>
          </a:p>
          <a:p>
            <a:r>
              <a:rPr lang="zh-CN" altLang="en-US" sz="2800" smtClean="0"/>
              <a:t>和内存的页面大小相对应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页面大小：</a:t>
            </a:r>
            <a:r>
              <a:rPr lang="en-US" altLang="zh-CN" sz="2400" smtClean="0"/>
              <a:t>4KB</a:t>
            </a:r>
          </a:p>
          <a:p>
            <a:pPr lvl="1"/>
            <a:r>
              <a:rPr lang="zh-CN" altLang="en-US" sz="2400" smtClean="0"/>
              <a:t>物理块大小：</a:t>
            </a:r>
            <a:r>
              <a:rPr lang="en-US" altLang="zh-CN" sz="2400" smtClean="0"/>
              <a:t>4KB</a:t>
            </a:r>
            <a:r>
              <a:rPr lang="zh-CN" altLang="en-US" sz="2400" smtClean="0"/>
              <a:t>的倍数</a:t>
            </a:r>
            <a:r>
              <a:rPr lang="en-US" altLang="zh-CN" sz="2400" smtClean="0"/>
              <a:t>(4K/8K/16K/32K/64K)</a:t>
            </a:r>
          </a:p>
          <a:p>
            <a:pPr lvl="1"/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77BB2E-7FC7-4EF6-8544-02710DA861E7}" type="slidenum">
              <a:rPr lang="zh-CN" altLang="en-US"/>
              <a:pPr/>
              <a:t>21</a:t>
            </a:fld>
            <a:endParaRPr lang="en-US" altLang="zh-CN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75" y="3141663"/>
            <a:ext cx="2617788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逻辑块：在文件空间中的块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大小和物理块一致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个逻辑块存储在一个物理块中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       </a:t>
            </a:r>
            <a:r>
              <a:rPr lang="zh-CN" alt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逻辑块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文件                             磁盘</a:t>
            </a:r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790855-16B3-4094-92E4-C65AA4D108C0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813" y="3789363"/>
          <a:ext cx="1824037" cy="148272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4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00" marB="457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00" marB="457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00" marB="457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9" marR="91449" marT="45700" marB="457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流程图: 磁盘 6"/>
          <p:cNvSpPr/>
          <p:nvPr/>
        </p:nvSpPr>
        <p:spPr bwMode="auto">
          <a:xfrm>
            <a:off x="4810125" y="3149600"/>
            <a:ext cx="2232025" cy="244792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5157788" y="4076700"/>
            <a:ext cx="1663700" cy="288925"/>
            <a:chOff x="5140804" y="4221088"/>
            <a:chExt cx="1663444" cy="288032"/>
          </a:xfrm>
        </p:grpSpPr>
        <p:sp>
          <p:nvSpPr>
            <p:cNvPr id="8" name="矩形 7"/>
            <p:cNvSpPr/>
            <p:nvPr/>
          </p:nvSpPr>
          <p:spPr bwMode="auto">
            <a:xfrm>
              <a:off x="5140804" y="4221088"/>
              <a:ext cx="287293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5621052" y="4221088"/>
              <a:ext cx="1183196" cy="288032"/>
              <a:chOff x="5621052" y="4221088"/>
              <a:chExt cx="1183196" cy="288032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5621742" y="4221088"/>
                <a:ext cx="287294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6085221" y="4221088"/>
                <a:ext cx="287294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6516954" y="4221088"/>
                <a:ext cx="287294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5151438" y="4462463"/>
            <a:ext cx="1662112" cy="287337"/>
            <a:chOff x="5140804" y="4221088"/>
            <a:chExt cx="1663444" cy="288032"/>
          </a:xfrm>
        </p:grpSpPr>
        <p:sp>
          <p:nvSpPr>
            <p:cNvPr id="15" name="矩形 14"/>
            <p:cNvSpPr/>
            <p:nvPr/>
          </p:nvSpPr>
          <p:spPr bwMode="auto">
            <a:xfrm>
              <a:off x="5140804" y="4221088"/>
              <a:ext cx="287567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组合 15"/>
            <p:cNvGrpSpPr>
              <a:grpSpLocks/>
            </p:cNvGrpSpPr>
            <p:nvPr/>
          </p:nvGrpSpPr>
          <p:grpSpPr bwMode="auto">
            <a:xfrm>
              <a:off x="5621052" y="4221088"/>
              <a:ext cx="1183196" cy="288032"/>
              <a:chOff x="5621052" y="4221088"/>
              <a:chExt cx="1183196" cy="288032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5620614" y="4221088"/>
                <a:ext cx="287567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6084535" y="4221088"/>
                <a:ext cx="287567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516681" y="4221088"/>
                <a:ext cx="287567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5149850" y="4786313"/>
            <a:ext cx="1663700" cy="287337"/>
            <a:chOff x="5140804" y="4221088"/>
            <a:chExt cx="1663444" cy="288032"/>
          </a:xfrm>
        </p:grpSpPr>
        <p:sp>
          <p:nvSpPr>
            <p:cNvPr id="21" name="矩形 20"/>
            <p:cNvSpPr/>
            <p:nvPr/>
          </p:nvSpPr>
          <p:spPr bwMode="auto">
            <a:xfrm>
              <a:off x="5140804" y="4221088"/>
              <a:ext cx="28729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组合 21"/>
            <p:cNvGrpSpPr>
              <a:grpSpLocks/>
            </p:cNvGrpSpPr>
            <p:nvPr/>
          </p:nvGrpSpPr>
          <p:grpSpPr bwMode="auto">
            <a:xfrm>
              <a:off x="5621052" y="4221088"/>
              <a:ext cx="1183196" cy="288032"/>
              <a:chOff x="5621052" y="4221088"/>
              <a:chExt cx="1183196" cy="288032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5621743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6085222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516955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5165725" y="5157788"/>
            <a:ext cx="1663700" cy="287337"/>
            <a:chOff x="5140804" y="4221088"/>
            <a:chExt cx="1663444" cy="288032"/>
          </a:xfrm>
        </p:grpSpPr>
        <p:sp>
          <p:nvSpPr>
            <p:cNvPr id="27" name="矩形 26"/>
            <p:cNvSpPr/>
            <p:nvPr/>
          </p:nvSpPr>
          <p:spPr bwMode="auto">
            <a:xfrm>
              <a:off x="5140804" y="4221088"/>
              <a:ext cx="28729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27"/>
            <p:cNvGrpSpPr>
              <a:grpSpLocks/>
            </p:cNvGrpSpPr>
            <p:nvPr/>
          </p:nvGrpSpPr>
          <p:grpSpPr bwMode="auto">
            <a:xfrm>
              <a:off x="5621052" y="4221088"/>
              <a:ext cx="1183196" cy="288032"/>
              <a:chOff x="5621052" y="4221088"/>
              <a:chExt cx="1183196" cy="288032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5621743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6085222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6516955" y="4221088"/>
                <a:ext cx="28729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" name="直接箭头连接符 32"/>
          <p:cNvCxnSpPr>
            <a:endCxn id="11" idx="1"/>
          </p:cNvCxnSpPr>
          <p:nvPr/>
        </p:nvCxnSpPr>
        <p:spPr bwMode="auto">
          <a:xfrm>
            <a:off x="3419475" y="3933825"/>
            <a:ext cx="3113088" cy="2873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3419475" y="4365625"/>
            <a:ext cx="2211388" cy="2397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4" idx="1"/>
          </p:cNvCxnSpPr>
          <p:nvPr/>
        </p:nvCxnSpPr>
        <p:spPr bwMode="auto">
          <a:xfrm>
            <a:off x="3419475" y="4786313"/>
            <a:ext cx="2674938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7" idx="1"/>
          </p:cNvCxnSpPr>
          <p:nvPr/>
        </p:nvCxnSpPr>
        <p:spPr bwMode="auto">
          <a:xfrm>
            <a:off x="3419475" y="5157788"/>
            <a:ext cx="1746250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58" name="TextBox 39"/>
          <p:cNvSpPr txBox="1">
            <a:spLocks noChangeArrowheads="1"/>
          </p:cNvSpPr>
          <p:nvPr/>
        </p:nvSpPr>
        <p:spPr bwMode="auto">
          <a:xfrm>
            <a:off x="5294313" y="34290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物理块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存储空间分配方式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连续分配</a:t>
            </a:r>
            <a:endParaRPr lang="en-US" altLang="zh-CN" smtClean="0"/>
          </a:p>
          <a:p>
            <a:r>
              <a:rPr lang="zh-CN" altLang="en-US" smtClean="0"/>
              <a:t>链接分配</a:t>
            </a:r>
            <a:endParaRPr lang="en-US" altLang="zh-CN" smtClean="0"/>
          </a:p>
          <a:p>
            <a:r>
              <a:rPr lang="zh-CN" altLang="en-US" smtClean="0"/>
              <a:t>索引分配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物理块块号</a:t>
            </a:r>
            <a:endParaRPr lang="en-US" altLang="zh-CN" smtClean="0"/>
          </a:p>
          <a:p>
            <a:pPr lvl="1"/>
            <a:r>
              <a:rPr lang="zh-CN" altLang="en-US" smtClean="0"/>
              <a:t>一维空间</a:t>
            </a:r>
            <a:endParaRPr lang="en-US" altLang="zh-CN" smtClean="0"/>
          </a:p>
          <a:p>
            <a:pPr lvl="1"/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开始编号</a:t>
            </a:r>
            <a:endParaRPr lang="en-US" altLang="zh-CN" smtClean="0"/>
          </a:p>
          <a:p>
            <a:pPr lvl="1"/>
            <a:r>
              <a:rPr lang="zh-CN" altLang="en-US" smtClean="0"/>
              <a:t>可以根据物理设备的特性进行转换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0C8A63-0AB8-4FAD-88C7-3CB4EDFC4AF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" name="右大括号 4"/>
          <p:cNvSpPr/>
          <p:nvPr/>
        </p:nvSpPr>
        <p:spPr bwMode="auto">
          <a:xfrm>
            <a:off x="2771775" y="1700213"/>
            <a:ext cx="287338" cy="43338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右大括号 5"/>
          <p:cNvSpPr/>
          <p:nvPr/>
        </p:nvSpPr>
        <p:spPr bwMode="auto">
          <a:xfrm>
            <a:off x="2843213" y="2324100"/>
            <a:ext cx="433387" cy="100806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575" y="1700213"/>
            <a:ext cx="1873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连续存储空间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2643188"/>
            <a:ext cx="1871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离散存储空间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连续分配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557338"/>
            <a:ext cx="7991475" cy="489585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/>
              <a:t>每个文件在磁盘上占用一组</a:t>
            </a:r>
            <a:r>
              <a:rPr lang="zh-CN" altLang="en-US" sz="2800" dirty="0" smtClean="0"/>
              <a:t>连续的物理块</a:t>
            </a:r>
            <a:endParaRPr lang="en-US" altLang="zh-CN" sz="2800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/>
              <a:t>FCB</a:t>
            </a:r>
            <a:r>
              <a:rPr lang="zh-CN" altLang="en-US" sz="2800" dirty="0" smtClean="0"/>
              <a:t>仅需给出：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起始</a:t>
            </a:r>
            <a:r>
              <a:rPr lang="zh-CN" altLang="en-US" sz="2400" dirty="0"/>
              <a:t>块</a:t>
            </a:r>
            <a:r>
              <a:rPr lang="zh-CN" altLang="en-US" sz="2400" dirty="0" smtClean="0"/>
              <a:t>号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endParaRPr lang="en-US" altLang="zh-CN" sz="2800" dirty="0" smtClean="0"/>
          </a:p>
          <a:p>
            <a:pPr>
              <a:lnSpc>
                <a:spcPct val="90000"/>
              </a:lnSpc>
              <a:defRPr/>
            </a:pPr>
            <a:endParaRPr lang="en-US" altLang="zh-CN" sz="2800" dirty="0"/>
          </a:p>
          <a:p>
            <a:pPr>
              <a:lnSpc>
                <a:spcPct val="90000"/>
              </a:lnSpc>
              <a:defRPr/>
            </a:pPr>
            <a:endParaRPr lang="en-US" altLang="zh-CN" sz="28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       </a:t>
            </a:r>
            <a:r>
              <a:rPr lang="en-US" altLang="zh-CN" sz="1800" dirty="0" smtClean="0"/>
              <a:t>FCB</a:t>
            </a:r>
            <a:endParaRPr lang="zh-CN" altLang="en-US" sz="18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55875" y="4005263"/>
          <a:ext cx="6096000" cy="369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55875" y="4508500"/>
          <a:ext cx="6096000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811" marB="45811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3284538"/>
          <a:ext cx="889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L="91568" marR="91568" marT="45749" marB="457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568" marR="91568" marT="45749" marB="457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L="91568" marR="91568" marT="45749" marB="457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L="91568" marR="91568" marT="45749" marB="4574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585" name="直接连接符 10"/>
          <p:cNvCxnSpPr>
            <a:cxnSpLocks noChangeShapeType="1"/>
          </p:cNvCxnSpPr>
          <p:nvPr/>
        </p:nvCxnSpPr>
        <p:spPr bwMode="auto">
          <a:xfrm>
            <a:off x="2124075" y="3789363"/>
            <a:ext cx="24479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86" name="直接箭头连接符 12"/>
          <p:cNvCxnSpPr>
            <a:cxnSpLocks noChangeShapeType="1"/>
          </p:cNvCxnSpPr>
          <p:nvPr/>
        </p:nvCxnSpPr>
        <p:spPr bwMode="auto">
          <a:xfrm>
            <a:off x="4546600" y="3789363"/>
            <a:ext cx="0" cy="215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右大括号 13"/>
          <p:cNvSpPr/>
          <p:nvPr/>
        </p:nvSpPr>
        <p:spPr bwMode="auto">
          <a:xfrm>
            <a:off x="5866084" y="2528900"/>
            <a:ext cx="144016" cy="2736304"/>
          </a:xfrm>
          <a:prstGeom prst="rightBrace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连续分配例子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 l="13196" t="580" r="12967" b="887"/>
          <a:stretch>
            <a:fillRect/>
          </a:stretch>
        </p:blipFill>
        <p:spPr bwMode="auto">
          <a:xfrm>
            <a:off x="2195513" y="1557338"/>
            <a:ext cx="4813300" cy="4816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cxnSp>
        <p:nvCxnSpPr>
          <p:cNvPr id="21508" name="直接箭头连接符 2"/>
          <p:cNvCxnSpPr>
            <a:cxnSpLocks noChangeShapeType="1"/>
          </p:cNvCxnSpPr>
          <p:nvPr/>
        </p:nvCxnSpPr>
        <p:spPr bwMode="auto">
          <a:xfrm flipH="1" flipV="1">
            <a:off x="2700338" y="2492375"/>
            <a:ext cx="3167062" cy="730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9" name="直接箭头连接符 4"/>
          <p:cNvCxnSpPr>
            <a:cxnSpLocks noChangeShapeType="1"/>
          </p:cNvCxnSpPr>
          <p:nvPr/>
        </p:nvCxnSpPr>
        <p:spPr bwMode="auto">
          <a:xfrm flipH="1">
            <a:off x="3635375" y="2852738"/>
            <a:ext cx="2089150" cy="100806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0" name="直接连接符 6"/>
          <p:cNvCxnSpPr>
            <a:cxnSpLocks noChangeShapeType="1"/>
          </p:cNvCxnSpPr>
          <p:nvPr/>
        </p:nvCxnSpPr>
        <p:spPr bwMode="auto">
          <a:xfrm flipH="1">
            <a:off x="3995738" y="3068638"/>
            <a:ext cx="1728787" cy="12239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直接箭头连接符 8"/>
          <p:cNvCxnSpPr>
            <a:cxnSpLocks noChangeShapeType="1"/>
          </p:cNvCxnSpPr>
          <p:nvPr/>
        </p:nvCxnSpPr>
        <p:spPr bwMode="auto">
          <a:xfrm flipH="1">
            <a:off x="2700338" y="3357563"/>
            <a:ext cx="3024187" cy="2374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2" name="直接箭头连接符 12"/>
          <p:cNvCxnSpPr>
            <a:cxnSpLocks noChangeShapeType="1"/>
          </p:cNvCxnSpPr>
          <p:nvPr/>
        </p:nvCxnSpPr>
        <p:spPr bwMode="auto">
          <a:xfrm flipH="1" flipV="1">
            <a:off x="3635375" y="2997200"/>
            <a:ext cx="2232025" cy="68421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地址映射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39750" y="14970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逻辑地址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：文件内相对地址（一维）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物理地址</a:t>
            </a:r>
            <a:r>
              <a:rPr lang="en-US" altLang="zh-CN" sz="2800" dirty="0" smtClean="0"/>
              <a:t>(B,D)</a:t>
            </a:r>
            <a:r>
              <a:rPr lang="zh-CN" altLang="en-US" sz="2800" dirty="0" smtClean="0"/>
              <a:t>：存在在物理块中的地址（二维）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1200" dirty="0" smtClean="0"/>
          </a:p>
          <a:p>
            <a:pPr>
              <a:defRPr/>
            </a:pPr>
            <a:r>
              <a:rPr lang="zh-CN" altLang="en-US" sz="2800" dirty="0" smtClean="0"/>
              <a:t>物理块大小：</a:t>
            </a:r>
            <a:r>
              <a:rPr lang="en-US" altLang="zh-CN" sz="2800" dirty="0" smtClean="0"/>
              <a:t>S		</a:t>
            </a:r>
          </a:p>
          <a:p>
            <a:pPr marL="0" lvl="1" indent="0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</a:p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dirty="0" smtClean="0"/>
          </a:p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dirty="0" smtClean="0"/>
              <a:t>物理地址：</a:t>
            </a:r>
            <a:endParaRPr lang="en-US" altLang="zh-CN" dirty="0" smtClean="0"/>
          </a:p>
          <a:p>
            <a:pPr marL="742950" lvl="2" indent="-342900">
              <a:buSzPct val="70000"/>
              <a:defRPr/>
            </a:pPr>
            <a:r>
              <a:rPr lang="zh-CN" altLang="en-US" dirty="0" smtClean="0"/>
              <a:t>访问块号</a:t>
            </a:r>
            <a:r>
              <a:rPr lang="en-US" altLang="zh-CN" dirty="0"/>
              <a:t>B</a:t>
            </a:r>
            <a:r>
              <a:rPr lang="en-US" altLang="zh-CN" dirty="0" smtClean="0"/>
              <a:t>= Q+</a:t>
            </a:r>
            <a:r>
              <a:rPr lang="zh-CN" altLang="en-US" sz="2000" dirty="0" smtClean="0"/>
              <a:t>起始块号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 smtClean="0"/>
              <a:t>块内偏移</a:t>
            </a:r>
            <a:r>
              <a:rPr lang="en-US" altLang="zh-CN" sz="2400" dirty="0" smtClean="0"/>
              <a:t>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2253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843E4F-863F-49D1-9C37-2E23023EB2A6}" type="slidenum">
              <a:rPr lang="zh-CN" altLang="en-US"/>
              <a:pPr/>
              <a:t>26</a:t>
            </a:fld>
            <a:endParaRPr lang="en-US" altLang="zh-CN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95850" y="4941888"/>
            <a:ext cx="1917700" cy="1385887"/>
            <a:chOff x="2655888" y="2127250"/>
            <a:chExt cx="1917700" cy="138588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ＭＳ Ｐゴシック" charset="-128"/>
                </a:rPr>
                <a:t>LA/S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768726" y="2127250"/>
              <a:ext cx="8048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ＭＳ Ｐゴシック" charset="-128"/>
                </a:rPr>
                <a:t>Q 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25876" y="3143251"/>
              <a:ext cx="635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  <a:ea typeface="ＭＳ Ｐゴシック" charset="-128"/>
                </a:rPr>
                <a:t>D</a:t>
              </a:r>
            </a:p>
          </p:txBody>
        </p:sp>
        <p:sp>
          <p:nvSpPr>
            <p:cNvPr id="22550" name="Line 7"/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  <p:sp>
          <p:nvSpPr>
            <p:cNvPr id="22551" name="Line 8"/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67063" y="2806700"/>
          <a:ext cx="2809876" cy="37147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04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块号</a:t>
                      </a:r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91" marR="91491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块内偏移</a:t>
                      </a:r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91" marR="91491"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792163" y="4000500"/>
            <a:ext cx="501650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LA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1439863" y="4041775"/>
            <a:ext cx="631825" cy="3254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24075" y="4000500"/>
            <a:ext cx="277177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逻辑块号</a:t>
            </a:r>
            <a:r>
              <a:rPr lang="en-US" altLang="zh-CN" dirty="0">
                <a:solidFill>
                  <a:schemeClr val="tx1"/>
                </a:solidFill>
              </a:rPr>
              <a:t>Q,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4962525" y="4041775"/>
            <a:ext cx="633413" cy="3254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662613" y="4000500"/>
            <a:ext cx="277177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物理块号</a:t>
            </a:r>
            <a:r>
              <a:rPr lang="en-US" altLang="zh-CN">
                <a:solidFill>
                  <a:schemeClr val="tx1"/>
                </a:solidFill>
              </a:rPr>
              <a:t>B,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13550" y="4960938"/>
            <a:ext cx="1177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逻辑块号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851650" y="5922963"/>
            <a:ext cx="1177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块内偏移</a:t>
            </a:r>
          </a:p>
        </p:txBody>
      </p:sp>
      <p:sp>
        <p:nvSpPr>
          <p:cNvPr id="22545" name="文本框 9"/>
          <p:cNvSpPr txBox="1">
            <a:spLocks noChangeArrowheads="1"/>
          </p:cNvSpPr>
          <p:nvPr/>
        </p:nvSpPr>
        <p:spPr bwMode="auto">
          <a:xfrm>
            <a:off x="5851525" y="5018088"/>
            <a:ext cx="309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商</a:t>
            </a:r>
          </a:p>
        </p:txBody>
      </p:sp>
      <p:sp>
        <p:nvSpPr>
          <p:cNvPr id="22546" name="文本框 20"/>
          <p:cNvSpPr txBox="1">
            <a:spLocks noChangeArrowheads="1"/>
          </p:cNvSpPr>
          <p:nvPr/>
        </p:nvSpPr>
        <p:spPr bwMode="auto">
          <a:xfrm>
            <a:off x="5713413" y="5686425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余数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性能分析</a:t>
            </a:r>
          </a:p>
        </p:txBody>
      </p:sp>
      <p:sp>
        <p:nvSpPr>
          <p:cNvPr id="23555" name="内容占位符 6"/>
          <p:cNvSpPr>
            <a:spLocks noGrp="1"/>
          </p:cNvSpPr>
          <p:nvPr>
            <p:ph idx="1"/>
          </p:nvPr>
        </p:nvSpPr>
        <p:spPr bwMode="auto">
          <a:xfrm>
            <a:off x="395288" y="1600200"/>
            <a:ext cx="85693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优点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支持随机访问（可直接访问指定块号的物理块）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存取速度快（上一个块到下一个块移动距离短）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适用一次性写入操作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例子：文件中偏移为</a:t>
            </a:r>
            <a:r>
              <a:rPr lang="en-US" altLang="zh-CN" sz="2400" smtClean="0"/>
              <a:t>12321</a:t>
            </a:r>
            <a:r>
              <a:rPr lang="zh-CN" altLang="en-US" sz="2400" smtClean="0"/>
              <a:t>位置的数据（块大小</a:t>
            </a:r>
            <a:r>
              <a:rPr lang="en-US" altLang="zh-CN" sz="2400" smtClean="0"/>
              <a:t>4KB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Q=[12321/4KB]=3     R=33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读入块号</a:t>
            </a:r>
            <a:r>
              <a:rPr lang="en-US" altLang="zh-CN" sz="2000" smtClean="0"/>
              <a:t>b=Q+</a:t>
            </a:r>
            <a:r>
              <a:rPr lang="zh-CN" altLang="en-US" sz="2000" smtClean="0"/>
              <a:t>起始块</a:t>
            </a:r>
            <a:r>
              <a:rPr lang="en-US" altLang="zh-CN" sz="2000" smtClean="0"/>
              <a:t>=3+6=9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355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211867-84A8-40B8-994D-779D6373DCA5}" type="slidenum">
              <a:rPr lang="zh-CN" altLang="en-US"/>
              <a:pPr/>
              <a:t>27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58888" y="5157788"/>
          <a:ext cx="6096000" cy="369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603" marB="4560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58888" y="5661025"/>
          <a:ext cx="6096000" cy="63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35" marB="45635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645" name="直接箭头连接符 10"/>
          <p:cNvCxnSpPr>
            <a:cxnSpLocks noChangeShapeType="1"/>
          </p:cNvCxnSpPr>
          <p:nvPr/>
        </p:nvCxnSpPr>
        <p:spPr bwMode="auto">
          <a:xfrm>
            <a:off x="4140200" y="4652963"/>
            <a:ext cx="0" cy="4318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性能分析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缺点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浪费空间（小空间无法分配）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文件不能动态增长（文件</a:t>
            </a:r>
            <a:r>
              <a:rPr lang="en-US" altLang="zh-CN" smtClean="0"/>
              <a:t>A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不利于文件的插入和删除（需要移动数据）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A4A19A-0141-4DE2-BD6D-6598BD5B682A}" type="slidenum">
              <a:rPr lang="zh-CN" altLang="en-US"/>
              <a:pPr/>
              <a:t>28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1913" y="4005263"/>
          <a:ext cx="62484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300663"/>
          <a:ext cx="23971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0" marR="91450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713" name="TextBox 11"/>
          <p:cNvSpPr txBox="1">
            <a:spLocks noChangeArrowheads="1"/>
          </p:cNvSpPr>
          <p:nvPr/>
        </p:nvSpPr>
        <p:spPr bwMode="auto">
          <a:xfrm>
            <a:off x="1763713" y="5291138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空闲块</a:t>
            </a:r>
          </a:p>
        </p:txBody>
      </p:sp>
      <p:sp>
        <p:nvSpPr>
          <p:cNvPr id="13" name="圆角矩形标注 12"/>
          <p:cNvSpPr/>
          <p:nvPr/>
        </p:nvSpPr>
        <p:spPr bwMode="auto">
          <a:xfrm>
            <a:off x="7812088" y="3789363"/>
            <a:ext cx="839787" cy="407987"/>
          </a:xfrm>
          <a:prstGeom prst="wedgeRoundRectCallout">
            <a:avLst>
              <a:gd name="adj1" fmla="val -73696"/>
              <a:gd name="adj2" fmla="val 1451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627313" y="5865813"/>
            <a:ext cx="1390650" cy="407987"/>
          </a:xfrm>
          <a:prstGeom prst="wedgeRoundRectCallout">
            <a:avLst>
              <a:gd name="adj1" fmla="val 2221"/>
              <a:gd name="adj2" fmla="val -2228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文件第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4814949" y="3870544"/>
            <a:ext cx="238740" cy="2839670"/>
          </a:xfrm>
          <a:prstGeom prst="rightBrace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4717" name="TextBox 15"/>
          <p:cNvSpPr txBox="1">
            <a:spLocks noChangeArrowheads="1"/>
          </p:cNvSpPr>
          <p:nvPr/>
        </p:nvSpPr>
        <p:spPr bwMode="auto">
          <a:xfrm>
            <a:off x="4365625" y="5468938"/>
            <a:ext cx="1138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15</a:t>
            </a:r>
            <a:r>
              <a:rPr lang="zh-CN" altLang="en-US"/>
              <a:t>块后移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179388" y="4724400"/>
            <a:ext cx="839787" cy="409575"/>
          </a:xfrm>
          <a:prstGeom prst="wedgeRoundRectCallout">
            <a:avLst>
              <a:gd name="adj1" fmla="val 72735"/>
              <a:gd name="adj2" fmla="val 2924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959600" cy="844550"/>
          </a:xfrm>
        </p:spPr>
        <p:txBody>
          <a:bodyPr/>
          <a:lstStyle/>
          <a:p>
            <a:r>
              <a:rPr lang="zh-CN" altLang="en-US" smtClean="0"/>
              <a:t>连续分配的改进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66838"/>
            <a:ext cx="780415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/>
              <a:t>改进的连续分配方案</a:t>
            </a:r>
            <a:r>
              <a:rPr lang="en-US" altLang="zh-CN" sz="2800" dirty="0"/>
              <a:t>(</a:t>
            </a:r>
            <a:r>
              <a:rPr lang="en-US" altLang="zh-CN" sz="2800" dirty="0" err="1"/>
              <a:t>Veritas</a:t>
            </a:r>
            <a:r>
              <a:rPr lang="en-US" altLang="zh-CN" sz="2800" dirty="0"/>
              <a:t> File System)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 smtClean="0"/>
              <a:t>基于</a:t>
            </a:r>
            <a:r>
              <a:rPr lang="zh-CN" altLang="en-US" sz="2800" dirty="0"/>
              <a:t>扩展的</a:t>
            </a:r>
            <a:r>
              <a:rPr lang="zh-CN" altLang="en-US" sz="2800" dirty="0" smtClean="0"/>
              <a:t>文件系统（局部连续）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扩展</a:t>
            </a:r>
            <a:r>
              <a:rPr lang="zh-CN" altLang="en-US" sz="2400" dirty="0"/>
              <a:t>是一组连续的磁盘</a:t>
            </a:r>
            <a:r>
              <a:rPr lang="zh-CN" altLang="en-US" sz="2400" dirty="0" smtClean="0"/>
              <a:t>块集合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扩展在文件分配时被分配</a:t>
            </a:r>
          </a:p>
          <a:p>
            <a:pPr lvl="1">
              <a:defRPr/>
            </a:pPr>
            <a:r>
              <a:rPr lang="zh-CN" altLang="en-US" sz="2400" dirty="0"/>
              <a:t>一个文件可能包含一个或多</a:t>
            </a:r>
            <a:r>
              <a:rPr lang="zh-CN" altLang="en-US" sz="2400" dirty="0" smtClean="0"/>
              <a:t>个扩展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需要一个指向下一个扩展的指针</a:t>
            </a:r>
            <a:endParaRPr lang="en-US" altLang="zh-CN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文件系统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在存储设备上组织文件的方法和数据结构</a:t>
            </a:r>
            <a:endParaRPr lang="en-US" altLang="zh-CN" sz="2800" smtClean="0"/>
          </a:p>
          <a:p>
            <a:r>
              <a:rPr lang="zh-CN" altLang="en-US" sz="2800" smtClean="0"/>
              <a:t>操作系统中负责管理和存储文件信息的模块</a:t>
            </a:r>
            <a:endParaRPr lang="en-US" altLang="zh-CN" sz="2800" smtClean="0"/>
          </a:p>
          <a:p>
            <a:r>
              <a:rPr lang="zh-CN" altLang="en-US" sz="2800" smtClean="0"/>
              <a:t>系统角度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对存储设备的空间进行组织和分配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负责文件检索、读写等操作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目标：存取速度和存储空间效率</a:t>
            </a:r>
            <a:endParaRPr lang="en-US" altLang="zh-CN" sz="2400" smtClean="0"/>
          </a:p>
          <a:p>
            <a:r>
              <a:rPr lang="zh-CN" altLang="en-US" sz="2800" smtClean="0"/>
              <a:t>用户角度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提供按名存取的文件访问机制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文件的组织管理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目标：方便的文件存取机制</a:t>
            </a:r>
            <a:endParaRPr lang="en-US" altLang="zh-CN" sz="2400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58775" y="2060575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第十一章文件系统实现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链接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分配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19250" y="5402263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链接分配</a:t>
            </a:r>
            <a:endParaRPr lang="en-US" altLang="zh-CN" smtClean="0"/>
          </a:p>
          <a:p>
            <a:r>
              <a:rPr lang="zh-CN" altLang="en-US" smtClean="0"/>
              <a:t>隐式链接</a:t>
            </a:r>
            <a:endParaRPr lang="en-US" altLang="zh-CN" smtClean="0"/>
          </a:p>
          <a:p>
            <a:r>
              <a:rPr lang="zh-CN" altLang="en-US" smtClean="0"/>
              <a:t>显示链接</a:t>
            </a:r>
            <a:endParaRPr lang="en-US" altLang="zh-CN" smtClean="0"/>
          </a:p>
          <a:p>
            <a:r>
              <a:rPr lang="zh-CN" altLang="en-US" smtClean="0"/>
              <a:t>例子：</a:t>
            </a:r>
            <a:r>
              <a:rPr lang="en-US" altLang="zh-CN" smtClean="0"/>
              <a:t>FAT</a:t>
            </a: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580D00-3D9B-47EE-8628-146C2F79201E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链接分配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离散物理块分配方式</a:t>
            </a:r>
            <a:endParaRPr lang="en-US" altLang="zh-CN" smtClean="0"/>
          </a:p>
          <a:p>
            <a:pPr lvl="1"/>
            <a:r>
              <a:rPr lang="zh-CN" altLang="en-US" smtClean="0"/>
              <a:t>链接分配</a:t>
            </a:r>
            <a:endParaRPr lang="en-US" altLang="zh-CN" smtClean="0"/>
          </a:p>
          <a:p>
            <a:pPr lvl="1"/>
            <a:r>
              <a:rPr lang="zh-CN" altLang="en-US" smtClean="0"/>
              <a:t>索引分配</a:t>
            </a:r>
            <a:endParaRPr lang="en-US" altLang="zh-CN" smtClean="0"/>
          </a:p>
          <a:p>
            <a:r>
              <a:rPr lang="zh-CN" altLang="en-US" smtClean="0"/>
              <a:t>链接分配</a:t>
            </a:r>
            <a:endParaRPr lang="en-US" altLang="zh-CN" smtClean="0"/>
          </a:p>
          <a:p>
            <a:pPr lvl="1"/>
            <a:r>
              <a:rPr lang="zh-CN" altLang="en-US" smtClean="0"/>
              <a:t>文件信息存放在若干个不连续物理块中</a:t>
            </a:r>
            <a:endParaRPr lang="en-US" altLang="zh-CN" smtClean="0"/>
          </a:p>
          <a:p>
            <a:pPr lvl="1"/>
            <a:r>
              <a:rPr lang="zh-CN" altLang="en-US" smtClean="0"/>
              <a:t>文件的所有物理块通过指针链接成链表结构</a:t>
            </a:r>
            <a:endParaRPr lang="en-US" altLang="zh-CN" smtClean="0"/>
          </a:p>
          <a:p>
            <a:r>
              <a:rPr lang="zh-CN" altLang="en-US" smtClean="0"/>
              <a:t>分类</a:t>
            </a:r>
            <a:endParaRPr lang="en-US" altLang="zh-CN" smtClean="0"/>
          </a:p>
          <a:p>
            <a:pPr lvl="1"/>
            <a:r>
              <a:rPr lang="zh-CN" altLang="en-US" smtClean="0"/>
              <a:t>显示链接</a:t>
            </a:r>
            <a:endParaRPr lang="en-US" altLang="zh-CN" smtClean="0"/>
          </a:p>
          <a:p>
            <a:pPr lvl="1"/>
            <a:r>
              <a:rPr lang="zh-CN" altLang="en-US" smtClean="0"/>
              <a:t>隐式链接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EC5F90-970D-483F-835E-B96477F92AD4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隐式链接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5040312" cy="46799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链表的指针隐藏在物理块中</a:t>
            </a:r>
            <a:endParaRPr lang="en-US" altLang="zh-CN" sz="2800" smtClean="0"/>
          </a:p>
          <a:p>
            <a:r>
              <a:rPr lang="zh-CN" altLang="en-US" sz="2800" smtClean="0"/>
              <a:t>每个物理块中的指针指向下一个物理块</a:t>
            </a:r>
            <a:endParaRPr lang="en-US" altLang="zh-CN" sz="2800" smtClean="0"/>
          </a:p>
          <a:p>
            <a:r>
              <a:rPr lang="en-US" altLang="zh-CN" sz="2800" smtClean="0"/>
              <a:t>FCB</a:t>
            </a:r>
            <a:r>
              <a:rPr lang="zh-CN" altLang="en-US" sz="2800" smtClean="0"/>
              <a:t>给出文件首块地址</a:t>
            </a:r>
          </a:p>
          <a:p>
            <a:r>
              <a:rPr lang="zh-CN" altLang="en-US" sz="2800" smtClean="0"/>
              <a:t>文件结束于空指针</a:t>
            </a:r>
            <a:endParaRPr lang="en-US" altLang="zh-CN" sz="2800" smtClean="0"/>
          </a:p>
          <a:p>
            <a:r>
              <a:rPr lang="zh-CN" altLang="en-US" sz="2800" smtClean="0"/>
              <a:t>每个物理块用于存放文件信息的空间变小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减去指针占据的空间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4KB</a:t>
            </a:r>
            <a:r>
              <a:rPr lang="zh-CN" altLang="en-US" sz="2400" smtClean="0"/>
              <a:t>物理块，指针</a:t>
            </a:r>
            <a:r>
              <a:rPr lang="en-US" altLang="zh-CN" sz="2400" smtClean="0"/>
              <a:t>4Bytes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4092Bytes</a:t>
            </a:r>
          </a:p>
          <a:p>
            <a:pPr lvl="1"/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1500" y="1665288"/>
            <a:ext cx="2760663" cy="1500187"/>
            <a:chOff x="1687" y="1576"/>
            <a:chExt cx="1739" cy="945"/>
          </a:xfrm>
        </p:grpSpPr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Helvetica" pitchFamily="34" charset="0"/>
                </a:rPr>
                <a:t>pointer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Helvetica" pitchFamily="34" charset="0"/>
              </a:endParaRPr>
            </a:p>
          </p:txBody>
        </p:sp>
        <p:sp>
          <p:nvSpPr>
            <p:cNvPr id="18444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block      =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011863" y="3533775"/>
            <a:ext cx="2760662" cy="1500188"/>
            <a:chOff x="1687" y="1576"/>
            <a:chExt cx="1739" cy="945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Helvetica" pitchFamily="34" charset="0"/>
                </a:rPr>
                <a:t>pointer</a:t>
              </a:r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Helvetica" pitchFamily="34" charset="0"/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block      =</a:t>
              </a:r>
            </a:p>
          </p:txBody>
        </p:sp>
      </p:grpSp>
      <p:cxnSp>
        <p:nvCxnSpPr>
          <p:cNvPr id="18438" name="肘形连接符 2"/>
          <p:cNvCxnSpPr>
            <a:cxnSpLocks noChangeShapeType="1"/>
            <a:stCxn id="18442" idx="3"/>
          </p:cNvCxnSpPr>
          <p:nvPr/>
        </p:nvCxnSpPr>
        <p:spPr bwMode="auto">
          <a:xfrm>
            <a:off x="8412163" y="1881188"/>
            <a:ext cx="192087" cy="1652587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8077200" cy="609600"/>
          </a:xfrm>
        </p:spPr>
        <p:txBody>
          <a:bodyPr/>
          <a:lstStyle/>
          <a:p>
            <a:r>
              <a:rPr lang="zh-CN" altLang="en-US" smtClean="0"/>
              <a:t>隐式链接例子</a:t>
            </a:r>
            <a:endParaRPr lang="en-US" altLang="zh-CN" smtClean="0"/>
          </a:p>
        </p:txBody>
      </p:sp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498600"/>
            <a:ext cx="47529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地址映射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852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逻辑地址</a:t>
            </a:r>
            <a:r>
              <a:rPr lang="en-US" altLang="zh-CN" sz="2800" smtClean="0"/>
              <a:t>LA</a:t>
            </a:r>
            <a:r>
              <a:rPr lang="zh-CN" altLang="en-US" sz="2800" smtClean="0"/>
              <a:t>：文件内相对地址（一维）</a:t>
            </a:r>
            <a:endParaRPr lang="en-US" altLang="zh-CN" sz="2800" smtClean="0"/>
          </a:p>
          <a:p>
            <a:r>
              <a:rPr lang="zh-CN" altLang="en-US" sz="2800" smtClean="0"/>
              <a:t>物理地址</a:t>
            </a:r>
            <a:r>
              <a:rPr lang="en-US" altLang="zh-CN" sz="2800" smtClean="0"/>
              <a:t>(B,D)</a:t>
            </a:r>
            <a:r>
              <a:rPr lang="zh-CN" altLang="en-US" sz="2800" smtClean="0"/>
              <a:t>：存在在物理块中的地址（二维）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1200" smtClean="0"/>
          </a:p>
          <a:p>
            <a:r>
              <a:rPr lang="zh-CN" altLang="en-US" sz="2800" smtClean="0"/>
              <a:t>物理块大小：</a:t>
            </a:r>
            <a:r>
              <a:rPr lang="en-US" altLang="zh-CN" sz="2800" smtClean="0"/>
              <a:t>S		</a:t>
            </a:r>
            <a:r>
              <a:rPr lang="zh-CN" altLang="en-US" sz="2800" smtClean="0"/>
              <a:t>指针大小：</a:t>
            </a:r>
            <a:r>
              <a:rPr lang="en-US" altLang="zh-CN" sz="2800" smtClean="0"/>
              <a:t>P</a:t>
            </a:r>
          </a:p>
          <a:p>
            <a:endParaRPr lang="en-US" altLang="zh-CN" sz="2800" smtClean="0"/>
          </a:p>
          <a:p>
            <a:r>
              <a:rPr lang="zh-CN" altLang="en-US" sz="2800" smtClean="0"/>
              <a:t>物理地址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访问块号</a:t>
            </a:r>
            <a:r>
              <a:rPr lang="en-US" altLang="zh-CN" sz="2400" smtClean="0"/>
              <a:t>B= </a:t>
            </a:r>
            <a:r>
              <a:rPr lang="zh-CN" altLang="en-US" sz="2400" smtClean="0"/>
              <a:t>链表中第</a:t>
            </a:r>
            <a:r>
              <a:rPr lang="en-US" altLang="zh-CN" sz="2400" smtClean="0"/>
              <a:t>Q</a:t>
            </a:r>
            <a:r>
              <a:rPr lang="zh-CN" altLang="en-US" sz="2400" smtClean="0"/>
              <a:t>项对应的物理块块号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块内偏移</a:t>
            </a:r>
            <a:r>
              <a:rPr lang="en-US" altLang="zh-CN" sz="2400" smtClean="0"/>
              <a:t>D= D</a:t>
            </a:r>
          </a:p>
          <a:p>
            <a:pPr lvl="2"/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6247DB-07C7-43BA-82E4-31769731FBD6}" type="slidenum">
              <a:rPr lang="zh-CN" altLang="en-US"/>
              <a:pPr/>
              <a:t>35</a:t>
            </a:fld>
            <a:endParaRPr lang="en-US" altLang="zh-CN"/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4675188" y="5356225"/>
            <a:ext cx="2276475" cy="1096963"/>
            <a:chOff x="3390900" y="5035550"/>
            <a:chExt cx="2276475" cy="109681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90900" y="5303802"/>
              <a:ext cx="1811337" cy="460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LA/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（</a:t>
              </a: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S-P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）</a:t>
              </a:r>
              <a:endPara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  <p:grpSp>
          <p:nvGrpSpPr>
            <p:cNvPr id="3" name="组合 1"/>
            <p:cNvGrpSpPr>
              <a:grpSpLocks/>
            </p:cNvGrpSpPr>
            <p:nvPr/>
          </p:nvGrpSpPr>
          <p:grpSpPr bwMode="auto">
            <a:xfrm>
              <a:off x="4978400" y="5035550"/>
              <a:ext cx="688975" cy="1096814"/>
              <a:chOff x="4978400" y="5035550"/>
              <a:chExt cx="688975" cy="1096814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5243512" y="5035550"/>
                <a:ext cx="423863" cy="46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pitchFamily="34" charset="0"/>
                  </a:rPr>
                  <a:t>Q</a:t>
                </a: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5245100" y="5670464"/>
                <a:ext cx="407987" cy="461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20503" name="Line 8"/>
              <p:cNvSpPr>
                <a:spLocks noChangeShapeType="1"/>
              </p:cNvSpPr>
              <p:nvPr/>
            </p:nvSpPr>
            <p:spPr bwMode="auto">
              <a:xfrm flipV="1">
                <a:off x="4978400" y="5265738"/>
                <a:ext cx="258763" cy="173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Line 9"/>
              <p:cNvSpPr>
                <a:spLocks noChangeShapeType="1"/>
              </p:cNvSpPr>
              <p:nvPr/>
            </p:nvSpPr>
            <p:spPr bwMode="auto">
              <a:xfrm>
                <a:off x="4978400" y="5727700"/>
                <a:ext cx="258763" cy="173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922588" y="2852738"/>
          <a:ext cx="2808288" cy="37147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04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块号</a:t>
                      </a:r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块内偏移</a:t>
                      </a:r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 bwMode="auto">
          <a:xfrm>
            <a:off x="673100" y="3970338"/>
            <a:ext cx="503238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LA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1320800" y="4011613"/>
            <a:ext cx="631825" cy="3254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005013" y="3970338"/>
            <a:ext cx="277177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逻辑块号</a:t>
            </a:r>
            <a:r>
              <a:rPr lang="en-US" altLang="zh-CN" dirty="0">
                <a:solidFill>
                  <a:schemeClr val="tx1"/>
                </a:solidFill>
              </a:rPr>
              <a:t>Q,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4843463" y="4011613"/>
            <a:ext cx="633412" cy="3254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543550" y="3970338"/>
            <a:ext cx="277177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物理块号</a:t>
            </a:r>
            <a:r>
              <a:rPr lang="en-US" altLang="zh-CN">
                <a:solidFill>
                  <a:schemeClr val="tx1"/>
                </a:solidFill>
              </a:rPr>
              <a:t>B,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67563" y="6083300"/>
            <a:ext cx="1177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块内偏移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08825" y="5402263"/>
            <a:ext cx="1177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逻辑块号</a:t>
            </a:r>
          </a:p>
        </p:txBody>
      </p:sp>
      <p:sp>
        <p:nvSpPr>
          <p:cNvPr id="20497" name="文本框 9"/>
          <p:cNvSpPr txBox="1">
            <a:spLocks noChangeArrowheads="1"/>
          </p:cNvSpPr>
          <p:nvPr/>
        </p:nvSpPr>
        <p:spPr bwMode="auto">
          <a:xfrm>
            <a:off x="6210300" y="5400675"/>
            <a:ext cx="30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商</a:t>
            </a:r>
          </a:p>
        </p:txBody>
      </p:sp>
      <p:sp>
        <p:nvSpPr>
          <p:cNvPr id="20498" name="文本框 20"/>
          <p:cNvSpPr txBox="1">
            <a:spLocks noChangeArrowheads="1"/>
          </p:cNvSpPr>
          <p:nvPr/>
        </p:nvSpPr>
        <p:spPr bwMode="auto">
          <a:xfrm>
            <a:off x="6072188" y="6069013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余数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性能分析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770563" cy="45259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 smtClean="0"/>
              <a:t>优点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可以离散存放，提高磁盘的利用率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可以动态扩充文件大小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便于文件的插入和删除操作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800" dirty="0" smtClean="0"/>
              <a:t>缺点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无法实现随机访问，访问文件慢</a:t>
            </a:r>
            <a:endParaRPr lang="en-US" altLang="zh-CN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访问第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块，需要把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0-(i-1)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块都读入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sz="2400" dirty="0" smtClean="0"/>
              <a:t>可靠性差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800" dirty="0" smtClean="0"/>
              <a:t>优化方法：多块集合成组</a:t>
            </a:r>
            <a:endParaRPr lang="zh-CN" altLang="en-US" sz="3600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FD78F8-A3F3-4044-97EC-0C2FEC9A9284}" type="slidenum">
              <a:rPr lang="zh-CN" altLang="en-US"/>
              <a:pPr/>
              <a:t>36</a:t>
            </a:fld>
            <a:endParaRPr lang="en-US" altLang="zh-CN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6342063" y="1562100"/>
            <a:ext cx="669925" cy="719138"/>
            <a:chOff x="6804248" y="1556792"/>
            <a:chExt cx="670376" cy="720080"/>
          </a:xfrm>
        </p:grpSpPr>
        <p:sp>
          <p:nvSpPr>
            <p:cNvPr id="5" name="矩形 4"/>
            <p:cNvSpPr/>
            <p:nvPr/>
          </p:nvSpPr>
          <p:spPr bwMode="auto">
            <a:xfrm>
              <a:off x="6804248" y="1556792"/>
              <a:ext cx="670376" cy="2765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804248" y="1833379"/>
              <a:ext cx="670376" cy="443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6518275" y="2493963"/>
            <a:ext cx="669925" cy="720725"/>
            <a:chOff x="6804248" y="1556792"/>
            <a:chExt cx="670376" cy="720080"/>
          </a:xfrm>
        </p:grpSpPr>
        <p:sp>
          <p:nvSpPr>
            <p:cNvPr id="10" name="矩形 9"/>
            <p:cNvSpPr/>
            <p:nvPr/>
          </p:nvSpPr>
          <p:spPr bwMode="auto">
            <a:xfrm>
              <a:off x="6804248" y="1556792"/>
              <a:ext cx="670376" cy="277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804248" y="1834355"/>
              <a:ext cx="670376" cy="4425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6684963" y="3438525"/>
            <a:ext cx="669925" cy="720725"/>
            <a:chOff x="6804248" y="1556792"/>
            <a:chExt cx="670376" cy="720080"/>
          </a:xfrm>
        </p:grpSpPr>
        <p:sp>
          <p:nvSpPr>
            <p:cNvPr id="13" name="矩形 12"/>
            <p:cNvSpPr/>
            <p:nvPr/>
          </p:nvSpPr>
          <p:spPr bwMode="auto">
            <a:xfrm>
              <a:off x="6804248" y="1556792"/>
              <a:ext cx="670376" cy="2775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804248" y="1834356"/>
              <a:ext cx="670376" cy="4425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6804025" y="4365625"/>
            <a:ext cx="669925" cy="719138"/>
            <a:chOff x="6804248" y="1556792"/>
            <a:chExt cx="670376" cy="720080"/>
          </a:xfrm>
        </p:grpSpPr>
        <p:sp>
          <p:nvSpPr>
            <p:cNvPr id="16" name="矩形 15"/>
            <p:cNvSpPr/>
            <p:nvPr/>
          </p:nvSpPr>
          <p:spPr bwMode="auto">
            <a:xfrm>
              <a:off x="6804248" y="1556792"/>
              <a:ext cx="670376" cy="2765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804248" y="1833379"/>
              <a:ext cx="670376" cy="443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019925" y="5300663"/>
            <a:ext cx="671513" cy="720725"/>
            <a:chOff x="6804248" y="1556792"/>
            <a:chExt cx="670376" cy="720080"/>
          </a:xfrm>
        </p:grpSpPr>
        <p:sp>
          <p:nvSpPr>
            <p:cNvPr id="19" name="矩形 18"/>
            <p:cNvSpPr/>
            <p:nvPr/>
          </p:nvSpPr>
          <p:spPr bwMode="auto">
            <a:xfrm>
              <a:off x="6804248" y="1556792"/>
              <a:ext cx="670376" cy="277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804248" y="1834355"/>
              <a:ext cx="670376" cy="4425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514" name="肘形连接符 60"/>
          <p:cNvCxnSpPr>
            <a:cxnSpLocks noChangeShapeType="1"/>
            <a:stCxn id="5" idx="3"/>
          </p:cNvCxnSpPr>
          <p:nvPr/>
        </p:nvCxnSpPr>
        <p:spPr bwMode="auto">
          <a:xfrm>
            <a:off x="7011988" y="1700213"/>
            <a:ext cx="166687" cy="796925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5" name="肘形连接符 65"/>
          <p:cNvCxnSpPr>
            <a:cxnSpLocks noChangeShapeType="1"/>
            <a:stCxn id="10" idx="3"/>
          </p:cNvCxnSpPr>
          <p:nvPr/>
        </p:nvCxnSpPr>
        <p:spPr bwMode="auto">
          <a:xfrm>
            <a:off x="7188200" y="2632075"/>
            <a:ext cx="166688" cy="806450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6" name="肘形连接符 67"/>
          <p:cNvCxnSpPr>
            <a:cxnSpLocks noChangeShapeType="1"/>
            <a:stCxn id="13" idx="3"/>
          </p:cNvCxnSpPr>
          <p:nvPr/>
        </p:nvCxnSpPr>
        <p:spPr bwMode="auto">
          <a:xfrm>
            <a:off x="7354888" y="3576638"/>
            <a:ext cx="119062" cy="788987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7" name="肘形连接符 69"/>
          <p:cNvCxnSpPr>
            <a:cxnSpLocks noChangeShapeType="1"/>
            <a:stCxn id="16" idx="3"/>
          </p:cNvCxnSpPr>
          <p:nvPr/>
        </p:nvCxnSpPr>
        <p:spPr bwMode="auto">
          <a:xfrm>
            <a:off x="7473950" y="4503738"/>
            <a:ext cx="217488" cy="796925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8" name="直接箭头连接符 71"/>
          <p:cNvCxnSpPr>
            <a:cxnSpLocks noChangeShapeType="1"/>
            <a:endCxn id="5" idx="1"/>
          </p:cNvCxnSpPr>
          <p:nvPr/>
        </p:nvCxnSpPr>
        <p:spPr bwMode="auto">
          <a:xfrm>
            <a:off x="5867400" y="1700213"/>
            <a:ext cx="474663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19" name="TextBox 72"/>
          <p:cNvSpPr txBox="1">
            <a:spLocks noChangeArrowheads="1"/>
          </p:cNvSpPr>
          <p:nvPr/>
        </p:nvSpPr>
        <p:spPr bwMode="auto">
          <a:xfrm>
            <a:off x="5313363" y="1562100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FCB</a:t>
            </a:r>
            <a:endParaRPr lang="zh-CN" altLang="en-US"/>
          </a:p>
        </p:txBody>
      </p:sp>
      <p:sp>
        <p:nvSpPr>
          <p:cNvPr id="21520" name="TextBox 73"/>
          <p:cNvSpPr txBox="1">
            <a:spLocks noChangeArrowheads="1"/>
          </p:cNvSpPr>
          <p:nvPr/>
        </p:nvSpPr>
        <p:spPr bwMode="auto">
          <a:xfrm>
            <a:off x="7885113" y="1484313"/>
            <a:ext cx="7191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/>
          </a:p>
          <a:p>
            <a:r>
              <a:rPr lang="en-US" altLang="zh-CN"/>
              <a:t>0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1521" name="文本框 1"/>
          <p:cNvSpPr txBox="1">
            <a:spLocks noChangeArrowheads="1"/>
          </p:cNvSpPr>
          <p:nvPr/>
        </p:nvSpPr>
        <p:spPr bwMode="auto">
          <a:xfrm>
            <a:off x="7505700" y="1484313"/>
            <a:ext cx="109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逻辑块号</a:t>
            </a:r>
          </a:p>
        </p:txBody>
      </p:sp>
      <p:sp>
        <p:nvSpPr>
          <p:cNvPr id="21522" name="文本框 2"/>
          <p:cNvSpPr txBox="1">
            <a:spLocks noChangeArrowheads="1"/>
          </p:cNvSpPr>
          <p:nvPr/>
        </p:nvSpPr>
        <p:spPr bwMode="auto">
          <a:xfrm>
            <a:off x="6170613" y="1203325"/>
            <a:ext cx="166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21523" name="文本框 28"/>
          <p:cNvSpPr txBox="1">
            <a:spLocks noChangeArrowheads="1"/>
          </p:cNvSpPr>
          <p:nvPr/>
        </p:nvSpPr>
        <p:spPr bwMode="auto">
          <a:xfrm>
            <a:off x="6296025" y="2362200"/>
            <a:ext cx="166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21524" name="文本框 29"/>
          <p:cNvSpPr txBox="1">
            <a:spLocks noChangeArrowheads="1"/>
          </p:cNvSpPr>
          <p:nvPr/>
        </p:nvSpPr>
        <p:spPr bwMode="auto">
          <a:xfrm>
            <a:off x="6332538" y="3305175"/>
            <a:ext cx="166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k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显示链接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194300" cy="45259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dirty="0" smtClean="0"/>
              <a:t>隐式链接的问题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指针分散存放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为了读到一个指针而读入整个物理块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显示链接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指针集中存放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把所有指针存放在一张链接表中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/>
              <a:t>大大提高了检索速度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先访问链接表，</a:t>
            </a:r>
            <a:r>
              <a:rPr lang="zh-CN" altLang="en-US" sz="2400" dirty="0" smtClean="0"/>
              <a:t>再访问</a:t>
            </a:r>
            <a:r>
              <a:rPr lang="zh-CN" altLang="en-US" sz="2400" dirty="0"/>
              <a:t>物理</a:t>
            </a:r>
            <a:r>
              <a:rPr lang="zh-CN" altLang="en-US" sz="2400" dirty="0" smtClean="0"/>
              <a:t>块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1365C1-FDCF-4610-81B1-5F4DF254E81B}" type="slidenum">
              <a:rPr lang="zh-CN" altLang="en-US"/>
              <a:pPr/>
              <a:t>37</a:t>
            </a:fld>
            <a:endParaRPr lang="en-US" altLang="zh-CN"/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5805488" y="2273300"/>
            <a:ext cx="671512" cy="719138"/>
            <a:chOff x="6804248" y="1556792"/>
            <a:chExt cx="670376" cy="720080"/>
          </a:xfrm>
        </p:grpSpPr>
        <p:sp>
          <p:nvSpPr>
            <p:cNvPr id="6" name="矩形 5"/>
            <p:cNvSpPr/>
            <p:nvPr/>
          </p:nvSpPr>
          <p:spPr bwMode="auto">
            <a:xfrm>
              <a:off x="6804248" y="1556792"/>
              <a:ext cx="670376" cy="2765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804248" y="1833379"/>
              <a:ext cx="670376" cy="443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5983288" y="3205163"/>
            <a:ext cx="669925" cy="720725"/>
            <a:chOff x="6804248" y="1556792"/>
            <a:chExt cx="670376" cy="720080"/>
          </a:xfrm>
        </p:grpSpPr>
        <p:sp>
          <p:nvSpPr>
            <p:cNvPr id="9" name="矩形 8"/>
            <p:cNvSpPr/>
            <p:nvPr/>
          </p:nvSpPr>
          <p:spPr bwMode="auto">
            <a:xfrm>
              <a:off x="6804248" y="1556792"/>
              <a:ext cx="670376" cy="277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804248" y="1834355"/>
              <a:ext cx="670376" cy="4425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6149975" y="4149725"/>
            <a:ext cx="669925" cy="720725"/>
            <a:chOff x="6804248" y="1556792"/>
            <a:chExt cx="670376" cy="720080"/>
          </a:xfrm>
        </p:grpSpPr>
        <p:sp>
          <p:nvSpPr>
            <p:cNvPr id="12" name="矩形 11"/>
            <p:cNvSpPr/>
            <p:nvPr/>
          </p:nvSpPr>
          <p:spPr bwMode="auto">
            <a:xfrm>
              <a:off x="6804248" y="1556792"/>
              <a:ext cx="670376" cy="2775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804248" y="1834356"/>
              <a:ext cx="670376" cy="4425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6269038" y="5076825"/>
            <a:ext cx="669925" cy="719138"/>
            <a:chOff x="6804248" y="1556792"/>
            <a:chExt cx="670376" cy="720080"/>
          </a:xfrm>
        </p:grpSpPr>
        <p:sp>
          <p:nvSpPr>
            <p:cNvPr id="15" name="矩形 14"/>
            <p:cNvSpPr/>
            <p:nvPr/>
          </p:nvSpPr>
          <p:spPr bwMode="auto">
            <a:xfrm>
              <a:off x="6804248" y="1556792"/>
              <a:ext cx="670376" cy="2765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Pointer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804248" y="1833379"/>
              <a:ext cx="670376" cy="443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537" name="肘形连接符 16"/>
          <p:cNvCxnSpPr>
            <a:cxnSpLocks noChangeShapeType="1"/>
            <a:stCxn id="6" idx="3"/>
          </p:cNvCxnSpPr>
          <p:nvPr/>
        </p:nvCxnSpPr>
        <p:spPr bwMode="auto">
          <a:xfrm>
            <a:off x="6477000" y="2411413"/>
            <a:ext cx="166688" cy="796925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38" name="肘形连接符 17"/>
          <p:cNvCxnSpPr>
            <a:cxnSpLocks noChangeShapeType="1"/>
            <a:stCxn id="9" idx="3"/>
          </p:cNvCxnSpPr>
          <p:nvPr/>
        </p:nvCxnSpPr>
        <p:spPr bwMode="auto">
          <a:xfrm>
            <a:off x="6653213" y="3343275"/>
            <a:ext cx="166687" cy="806450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39" name="肘形连接符 18"/>
          <p:cNvCxnSpPr>
            <a:cxnSpLocks noChangeShapeType="1"/>
            <a:stCxn id="12" idx="3"/>
          </p:cNvCxnSpPr>
          <p:nvPr/>
        </p:nvCxnSpPr>
        <p:spPr bwMode="auto">
          <a:xfrm>
            <a:off x="6819900" y="4287838"/>
            <a:ext cx="119063" cy="788987"/>
          </a:xfrm>
          <a:prstGeom prst="bentConnector2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5799138" y="2273300"/>
            <a:ext cx="1131887" cy="3522663"/>
            <a:chOff x="5342592" y="2272721"/>
            <a:chExt cx="1133248" cy="3523401"/>
          </a:xfrm>
        </p:grpSpPr>
        <p:grpSp>
          <p:nvGrpSpPr>
            <p:cNvPr id="11" name="组合 20"/>
            <p:cNvGrpSpPr>
              <a:grpSpLocks/>
            </p:cNvGrpSpPr>
            <p:nvPr/>
          </p:nvGrpSpPr>
          <p:grpSpPr bwMode="auto">
            <a:xfrm>
              <a:off x="5342592" y="2272721"/>
              <a:ext cx="670376" cy="720080"/>
              <a:chOff x="6804248" y="1556792"/>
              <a:chExt cx="670376" cy="72008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6804248" y="1556792"/>
                <a:ext cx="661194" cy="27628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          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6804248" y="1833075"/>
                <a:ext cx="670730" cy="44300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21"/>
            <p:cNvGrpSpPr>
              <a:grpSpLocks/>
            </p:cNvGrpSpPr>
            <p:nvPr/>
          </p:nvGrpSpPr>
          <p:grpSpPr bwMode="auto">
            <a:xfrm>
              <a:off x="5519702" y="3205200"/>
              <a:ext cx="670376" cy="720080"/>
              <a:chOff x="6804248" y="1556792"/>
              <a:chExt cx="670376" cy="72008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6803562" y="1556371"/>
                <a:ext cx="661194" cy="27787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          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6803562" y="1834241"/>
                <a:ext cx="670730" cy="44300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22"/>
            <p:cNvGrpSpPr>
              <a:grpSpLocks/>
            </p:cNvGrpSpPr>
            <p:nvPr/>
          </p:nvGrpSpPr>
          <p:grpSpPr bwMode="auto">
            <a:xfrm>
              <a:off x="5686300" y="4149723"/>
              <a:ext cx="670376" cy="720080"/>
              <a:chOff x="6804248" y="1556792"/>
              <a:chExt cx="670376" cy="720080"/>
            </a:xfrm>
          </p:grpSpPr>
          <p:sp>
            <p:nvSpPr>
              <p:cNvPr id="30" name="矩形 29"/>
              <p:cNvSpPr/>
              <p:nvPr/>
            </p:nvSpPr>
            <p:spPr bwMode="auto">
              <a:xfrm>
                <a:off x="6803853" y="1556608"/>
                <a:ext cx="661194" cy="27787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          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6803853" y="1834479"/>
                <a:ext cx="670730" cy="44300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5805464" y="5076042"/>
              <a:ext cx="670376" cy="720080"/>
              <a:chOff x="6804248" y="1556792"/>
              <a:chExt cx="670376" cy="720080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6803894" y="1557583"/>
                <a:ext cx="661194" cy="27628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          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6803894" y="1833866"/>
                <a:ext cx="670730" cy="44300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550" name="肘形连接符 24"/>
            <p:cNvCxnSpPr>
              <a:cxnSpLocks noChangeShapeType="1"/>
              <a:stCxn id="34" idx="3"/>
            </p:cNvCxnSpPr>
            <p:nvPr/>
          </p:nvCxnSpPr>
          <p:spPr bwMode="auto">
            <a:xfrm>
              <a:off x="6003350" y="2411221"/>
              <a:ext cx="176216" cy="797604"/>
            </a:xfrm>
            <a:prstGeom prst="bentConnector2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51" name="肘形连接符 25"/>
            <p:cNvCxnSpPr>
              <a:cxnSpLocks noChangeShapeType="1"/>
              <a:stCxn id="32" idx="3"/>
            </p:cNvCxnSpPr>
            <p:nvPr/>
          </p:nvCxnSpPr>
          <p:spPr bwMode="auto">
            <a:xfrm>
              <a:off x="6180460" y="3343700"/>
              <a:ext cx="176216" cy="806023"/>
            </a:xfrm>
            <a:prstGeom prst="bentConnector2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52" name="肘形连接符 26"/>
            <p:cNvCxnSpPr>
              <a:cxnSpLocks noChangeShapeType="1"/>
              <a:stCxn id="30" idx="3"/>
            </p:cNvCxnSpPr>
            <p:nvPr/>
          </p:nvCxnSpPr>
          <p:spPr bwMode="auto">
            <a:xfrm>
              <a:off x="6347058" y="4288223"/>
              <a:ext cx="128782" cy="787819"/>
            </a:xfrm>
            <a:prstGeom prst="bentConnector2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36" name="矩形 35"/>
          <p:cNvSpPr/>
          <p:nvPr/>
        </p:nvSpPr>
        <p:spPr bwMode="auto">
          <a:xfrm>
            <a:off x="7621588" y="3376613"/>
            <a:ext cx="915987" cy="369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Pointer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621588" y="3746500"/>
            <a:ext cx="915987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Pointer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21588" y="4121150"/>
            <a:ext cx="915987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Pointer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21588" y="4491038"/>
            <a:ext cx="915987" cy="368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Pointer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45" name="右箭头 1"/>
          <p:cNvSpPr>
            <a:spLocks noChangeArrowheads="1"/>
          </p:cNvSpPr>
          <p:nvPr/>
        </p:nvSpPr>
        <p:spPr bwMode="auto">
          <a:xfrm>
            <a:off x="6938963" y="3746500"/>
            <a:ext cx="512762" cy="541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3200" dirty="0">
                <a:cs typeface="+mn-cs"/>
              </a:rPr>
              <a:t>链接表一般在文件系统装载时装入内存</a:t>
            </a:r>
            <a:endParaRPr lang="en-US" altLang="zh-CN" sz="3200" dirty="0">
              <a:cs typeface="+mn-cs"/>
            </a:endParaRPr>
          </a:p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3200" dirty="0">
                <a:cs typeface="+mn-cs"/>
              </a:rPr>
              <a:t>链接表</a:t>
            </a:r>
            <a:r>
              <a:rPr lang="zh-CN" altLang="en-US" sz="3200" dirty="0" smtClean="0">
                <a:cs typeface="+mn-cs"/>
              </a:rPr>
              <a:t>大小</a:t>
            </a:r>
            <a:endParaRPr lang="en-US" altLang="zh-CN" sz="3200" dirty="0" smtClean="0">
              <a:cs typeface="+mn-cs"/>
            </a:endParaRPr>
          </a:p>
          <a:p>
            <a:pPr marL="742950" lvl="2" indent="-342900">
              <a:buSzPct val="70000"/>
              <a:defRPr/>
            </a:pPr>
            <a:r>
              <a:rPr lang="zh-CN" altLang="en-US" sz="2800" dirty="0" smtClean="0"/>
              <a:t>表项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位：最大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16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2Bytes=128KB</a:t>
            </a:r>
          </a:p>
          <a:p>
            <a:pPr marL="742950" lvl="2" indent="-342900">
              <a:buSzPct val="70000"/>
              <a:defRPr/>
            </a:pPr>
            <a:r>
              <a:rPr lang="zh-CN" altLang="en-US" sz="2800" dirty="0" smtClean="0"/>
              <a:t>表项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位：最大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32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4Bytes=16GB</a:t>
            </a:r>
          </a:p>
          <a:p>
            <a:pPr marL="342900" lvl="1" indent="-342900">
              <a:buSzPct val="70000"/>
              <a:defRPr/>
            </a:pPr>
            <a:r>
              <a:rPr lang="zh-CN" altLang="en-US" sz="3200" dirty="0"/>
              <a:t>不</a:t>
            </a:r>
            <a:r>
              <a:rPr lang="zh-CN" altLang="en-US" sz="3200" dirty="0" smtClean="0"/>
              <a:t>适合大容量磁盘</a:t>
            </a:r>
            <a:endParaRPr lang="en-US" altLang="zh-CN" sz="3200" dirty="0" smtClean="0"/>
          </a:p>
          <a:p>
            <a:pPr marL="742950" lvl="2" indent="-342900">
              <a:buSzPct val="70000"/>
              <a:defRPr/>
            </a:pPr>
            <a:r>
              <a:rPr lang="zh-CN" altLang="en-US" sz="2800" dirty="0" smtClean="0"/>
              <a:t>如</a:t>
            </a:r>
            <a:r>
              <a:rPr lang="en-US" altLang="zh-CN" sz="2800" dirty="0"/>
              <a:t>4</a:t>
            </a:r>
            <a:r>
              <a:rPr lang="en-US" altLang="zh-CN" sz="2800" dirty="0" smtClean="0"/>
              <a:t>TB</a:t>
            </a:r>
            <a:r>
              <a:rPr lang="zh-CN" altLang="en-US" sz="2800" dirty="0" smtClean="0"/>
              <a:t>磁盘，物理块</a:t>
            </a:r>
            <a:r>
              <a:rPr lang="en-US" altLang="zh-CN" sz="2800" dirty="0" smtClean="0"/>
              <a:t>4KB</a:t>
            </a:r>
            <a:endParaRPr lang="en-US" altLang="zh-CN" sz="2800" dirty="0"/>
          </a:p>
          <a:p>
            <a:pPr marL="742950" lvl="2" indent="-342900">
              <a:buSzPct val="70000"/>
              <a:defRPr/>
            </a:pPr>
            <a:r>
              <a:rPr lang="zh-CN" altLang="en-US" sz="2800" dirty="0" smtClean="0"/>
              <a:t>链接表大小</a:t>
            </a:r>
            <a:r>
              <a:rPr lang="en-US" altLang="zh-CN" sz="2800" dirty="0" smtClean="0"/>
              <a:t>=(4TB/4KB)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4Bytes=4GB</a:t>
            </a:r>
            <a:endParaRPr lang="zh-CN" altLang="en-US" sz="2800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CB29DC-AD63-4406-95ED-A0F2C69BBB6F}" type="slidenum">
              <a:rPr lang="zh-CN" altLang="en-US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显示链接例子：</a:t>
            </a:r>
            <a:r>
              <a:rPr lang="en-US" altLang="zh-CN" smtClean="0"/>
              <a:t>FAT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FAT</a:t>
            </a:r>
            <a:r>
              <a:rPr lang="zh-CN" altLang="en-US" smtClean="0"/>
              <a:t>文件系统是微软最早在</a:t>
            </a:r>
            <a:r>
              <a:rPr lang="en-US" altLang="zh-CN" smtClean="0"/>
              <a:t>MS-DOS</a:t>
            </a:r>
            <a:r>
              <a:rPr lang="zh-CN" altLang="en-US" smtClean="0"/>
              <a:t>开始使用的文件系统</a:t>
            </a:r>
            <a:endParaRPr lang="en-US" altLang="zh-CN" smtClean="0"/>
          </a:p>
          <a:p>
            <a:r>
              <a:rPr lang="en-US" altLang="zh-CN" smtClean="0"/>
              <a:t>FAT</a:t>
            </a:r>
            <a:r>
              <a:rPr lang="zh-CN" altLang="en-US" smtClean="0"/>
              <a:t>（</a:t>
            </a:r>
            <a:r>
              <a:rPr lang="en-US" altLang="zh-CN" smtClean="0"/>
              <a:t>File Allocation Table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FAT12</a:t>
            </a:r>
          </a:p>
          <a:p>
            <a:pPr lvl="1"/>
            <a:r>
              <a:rPr lang="en-US" altLang="zh-CN" smtClean="0"/>
              <a:t>FAT16</a:t>
            </a:r>
          </a:p>
          <a:p>
            <a:pPr lvl="1"/>
            <a:r>
              <a:rPr lang="en-US" altLang="zh-CN" smtClean="0"/>
              <a:t>FAT32</a:t>
            </a:r>
          </a:p>
          <a:p>
            <a:pPr lvl="1"/>
            <a:r>
              <a:rPr lang="en-US" altLang="zh-CN" smtClean="0"/>
              <a:t>FAT64</a:t>
            </a:r>
            <a:r>
              <a:rPr lang="zh-CN" altLang="en-US" smtClean="0"/>
              <a:t>（</a:t>
            </a:r>
            <a:r>
              <a:rPr lang="en-US" altLang="zh-CN" smtClean="0"/>
              <a:t>exFAT</a:t>
            </a:r>
            <a:r>
              <a:rPr lang="zh-CN" altLang="en-US" smtClean="0"/>
              <a:t>）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3AF9B1-567E-4374-A3FE-09FD41F0BB80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3525838"/>
            <a:ext cx="4681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5464175" y="4076700"/>
            <a:ext cx="576263" cy="360363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文件系统的层次架构</a:t>
            </a:r>
          </a:p>
        </p:txBody>
      </p:sp>
      <p:sp>
        <p:nvSpPr>
          <p:cNvPr id="18435" name="内容占位符 10"/>
          <p:cNvSpPr>
            <a:spLocks noGrp="1"/>
          </p:cNvSpPr>
          <p:nvPr>
            <p:ph idx="1"/>
          </p:nvPr>
        </p:nvSpPr>
        <p:spPr bwMode="auto">
          <a:xfrm>
            <a:off x="323850" y="1600200"/>
            <a:ext cx="54721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/>
              <a:t>I/O</a:t>
            </a:r>
            <a:r>
              <a:rPr lang="zh-CN" altLang="en-US" sz="2800" smtClean="0"/>
              <a:t>控制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设备驱动程序（</a:t>
            </a:r>
            <a:r>
              <a:rPr lang="en-US" altLang="zh-CN" sz="2400" smtClean="0"/>
              <a:t>Device Drivers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中断</a:t>
            </a:r>
            <a:endParaRPr lang="en-US" altLang="zh-CN" sz="2400" smtClean="0"/>
          </a:p>
          <a:p>
            <a:r>
              <a:rPr lang="zh-CN" altLang="en-US" sz="2800" smtClean="0"/>
              <a:t>设备驱动程序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控制</a:t>
            </a:r>
            <a:r>
              <a:rPr lang="en-US" altLang="zh-CN" sz="2400" smtClean="0"/>
              <a:t>I/O</a:t>
            </a:r>
            <a:r>
              <a:rPr lang="zh-CN" altLang="en-US" sz="2400" smtClean="0"/>
              <a:t>设备运行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向硬件控制器发送专门控制命令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操作系统通过设备驱动程序控制设备</a:t>
            </a:r>
            <a:endParaRPr lang="en-US" altLang="en-US" sz="240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5668963" y="162877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应用程序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694185" y="2420888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逻辑文件系统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687826" y="3212976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文件组织模块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687826" y="4005064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基本文件系统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688013" y="479742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688013" y="5589588"/>
            <a:ext cx="22320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6604000" y="203676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642100" y="520541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630988" y="4424363"/>
            <a:ext cx="358775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6604000" y="3624263"/>
            <a:ext cx="360363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6604000" y="2838450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80063" y="2228850"/>
            <a:ext cx="2447925" cy="2352675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文件分配表（</a:t>
            </a:r>
            <a:r>
              <a:rPr lang="en-US" altLang="zh-CN" smtClean="0"/>
              <a:t>FAT</a:t>
            </a:r>
            <a:r>
              <a:rPr lang="zh-CN" altLang="en-US" smtClean="0"/>
              <a:t>）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 l="7327" t="587" r="7326" b="896"/>
          <a:stretch>
            <a:fillRect/>
          </a:stretch>
        </p:blipFill>
        <p:spPr bwMode="auto">
          <a:xfrm>
            <a:off x="1476375" y="1628775"/>
            <a:ext cx="5387975" cy="46656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66800" y="765175"/>
            <a:ext cx="8077200" cy="609600"/>
          </a:xfrm>
        </p:spPr>
        <p:txBody>
          <a:bodyPr/>
          <a:lstStyle/>
          <a:p>
            <a:r>
              <a:rPr lang="en-US" altLang="zh-CN" smtClean="0"/>
              <a:t>FAT 32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两份</a:t>
            </a: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zh-CN" altLang="en-US" sz="2800" dirty="0">
                <a:sym typeface="Wingdings" pitchFamily="2" charset="2"/>
              </a:rPr>
              <a:t>每个</a:t>
            </a:r>
            <a:r>
              <a:rPr lang="zh-CN" altLang="en-US" sz="2800" dirty="0" smtClean="0">
                <a:sym typeface="Wingdings" pitchFamily="2" charset="2"/>
              </a:rPr>
              <a:t>簇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>
                <a:sym typeface="Wingdings" pitchFamily="2" charset="2"/>
              </a:rPr>
              <a:t>物理块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r>
              <a:rPr lang="zh-CN" altLang="en-US" sz="2800" dirty="0" smtClean="0">
                <a:sym typeface="Wingdings" pitchFamily="2" charset="2"/>
              </a:rPr>
              <a:t>固定</a:t>
            </a:r>
            <a:r>
              <a:rPr lang="zh-CN" altLang="en-US" sz="2800" dirty="0">
                <a:sym typeface="Wingdings" pitchFamily="2" charset="2"/>
              </a:rPr>
              <a:t>为</a:t>
            </a:r>
            <a:r>
              <a:rPr lang="en-US" altLang="zh-CN" sz="2800" dirty="0">
                <a:sym typeface="Wingdings" pitchFamily="2" charset="2"/>
              </a:rPr>
              <a:t>4KB~32KB</a:t>
            </a: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表的表项占据</a:t>
            </a:r>
            <a:r>
              <a:rPr lang="en-US" altLang="zh-CN" sz="2800" dirty="0" smtClean="0">
                <a:sym typeface="Wingdings" pitchFamily="2" charset="2"/>
              </a:rPr>
              <a:t>32</a:t>
            </a:r>
            <a:r>
              <a:rPr lang="zh-CN" altLang="en-US" sz="2800" dirty="0" smtClean="0">
                <a:sym typeface="Wingdings" pitchFamily="2" charset="2"/>
              </a:rPr>
              <a:t>位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表最大表项数</a:t>
            </a:r>
            <a:r>
              <a:rPr lang="en-US" altLang="zh-CN" sz="2800" dirty="0" smtClean="0">
                <a:sym typeface="Wingdings" pitchFamily="2" charset="2"/>
              </a:rPr>
              <a:t>2</a:t>
            </a:r>
            <a:r>
              <a:rPr lang="en-US" altLang="zh-CN" sz="2800" baseline="30000" dirty="0" smtClean="0">
                <a:sym typeface="Wingdings" pitchFamily="2" charset="2"/>
              </a:rPr>
              <a:t>32</a:t>
            </a:r>
            <a:r>
              <a:rPr lang="zh-CN" altLang="en-US" sz="2800" dirty="0" smtClean="0">
                <a:sym typeface="Wingdings" pitchFamily="2" charset="2"/>
              </a:rPr>
              <a:t>项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单个文件不能大于</a:t>
            </a:r>
            <a:r>
              <a:rPr lang="en-US" altLang="zh-CN" sz="2800" dirty="0" smtClean="0"/>
              <a:t>4G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FAT32</a:t>
            </a:r>
            <a:r>
              <a:rPr lang="zh-CN" altLang="en-US" sz="2800" dirty="0" smtClean="0">
                <a:sym typeface="Wingdings" pitchFamily="2" charset="2"/>
              </a:rPr>
              <a:t>管理的单个最大磁盘空间：</a:t>
            </a:r>
            <a:r>
              <a:rPr lang="en-US" altLang="zh-CN" sz="2800" dirty="0" smtClean="0">
                <a:sym typeface="Wingdings" pitchFamily="2" charset="2"/>
              </a:rPr>
              <a:t>4KB*2</a:t>
            </a:r>
            <a:r>
              <a:rPr lang="en-US" altLang="zh-CN" sz="2800" baseline="30000" dirty="0" smtClean="0">
                <a:sym typeface="Wingdings" pitchFamily="2" charset="2"/>
              </a:rPr>
              <a:t>32</a:t>
            </a:r>
            <a:r>
              <a:rPr lang="en-US" altLang="zh-CN" sz="2800" dirty="0" smtClean="0">
                <a:sym typeface="Wingdings" pitchFamily="2" charset="2"/>
              </a:rPr>
              <a:t>=2TB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797425"/>
            <a:ext cx="80645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 bwMode="auto">
          <a:xfrm>
            <a:off x="2298700" y="4797425"/>
            <a:ext cx="2881313" cy="10795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58775" y="1916113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第十一章文件系统实现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索引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分配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27188" y="5300663"/>
            <a:ext cx="5976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/>
              <a:t>索引分配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多级索引分配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混合索引策略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BBCF6A-EF30-4395-A035-93F7F0ABD6CD}" type="slidenum">
              <a:rPr lang="zh-CN" altLang="en-US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索引分配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600200"/>
            <a:ext cx="4968875" cy="456565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隐式</a:t>
            </a:r>
            <a:r>
              <a:rPr lang="zh-CN" altLang="en-US" sz="2800" dirty="0" smtClean="0"/>
              <a:t>链接分配问题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指向下一个块的指针分散在各个块中</a:t>
            </a:r>
            <a:endParaRPr lang="en-US" altLang="zh-CN" sz="2400" dirty="0" smtClean="0"/>
          </a:p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kumimoji="1" lang="zh-CN" altLang="en-US" sz="2400" dirty="0" smtClean="0">
                <a:latin typeface="Helvetica" pitchFamily="34" charset="0"/>
              </a:rPr>
              <a:t>改进</a:t>
            </a:r>
            <a:r>
              <a:rPr kumimoji="1" lang="en-US" altLang="zh-CN" sz="2400" dirty="0" smtClean="0">
                <a:latin typeface="Helvetica" pitchFamily="34" charset="0"/>
              </a:rPr>
              <a:t>1</a:t>
            </a:r>
            <a:r>
              <a:rPr kumimoji="1" lang="zh-CN" altLang="en-US" sz="2400" dirty="0" smtClean="0">
                <a:latin typeface="Helvetica" pitchFamily="34" charset="0"/>
              </a:rPr>
              <a:t>：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文件分配表（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sz="2400" dirty="0" smtClean="0"/>
              <a:t>系统：存放指针的</a:t>
            </a:r>
            <a:r>
              <a:rPr kumimoji="1" lang="zh-CN" altLang="en-US" sz="2400" dirty="0" smtClean="0">
                <a:latin typeface="Helvetica" pitchFamily="34" charset="0"/>
              </a:rPr>
              <a:t>文件分配表</a:t>
            </a:r>
            <a:endParaRPr kumimoji="1" lang="en-US" altLang="zh-CN" sz="2400" dirty="0">
              <a:latin typeface="Helvetica" pitchFamily="34" charset="0"/>
            </a:endParaRPr>
          </a:p>
          <a:p>
            <a:pPr lvl="1">
              <a:defRPr/>
            </a:pPr>
            <a:r>
              <a:rPr kumimoji="1" lang="zh-CN" altLang="en-US" sz="2400" dirty="0" smtClean="0">
                <a:latin typeface="Helvetica" pitchFamily="34" charset="0"/>
              </a:rPr>
              <a:t>大文件系统会导致文件分配表过大</a:t>
            </a:r>
            <a:endParaRPr kumimoji="1" lang="en-US" altLang="zh-CN" sz="2400" dirty="0">
              <a:latin typeface="Helvetica" pitchFamily="34" charset="0"/>
            </a:endParaRPr>
          </a:p>
          <a:p>
            <a:pPr>
              <a:defRPr/>
            </a:pPr>
            <a:r>
              <a:rPr kumimoji="1" lang="zh-CN" altLang="en-US" sz="2800" dirty="0">
                <a:latin typeface="Helvetica" pitchFamily="34" charset="0"/>
              </a:rPr>
              <a:t>解决</a:t>
            </a:r>
            <a:r>
              <a:rPr kumimoji="1" lang="zh-CN" altLang="en-US" sz="2800" dirty="0" smtClean="0">
                <a:latin typeface="Helvetica" pitchFamily="34" charset="0"/>
              </a:rPr>
              <a:t>方法</a:t>
            </a:r>
            <a:r>
              <a:rPr kumimoji="1" lang="en-US" altLang="zh-CN" sz="2800" dirty="0" smtClean="0">
                <a:latin typeface="Helvetica" pitchFamily="34" charset="0"/>
              </a:rPr>
              <a:t>-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分散的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FAT</a:t>
            </a:r>
          </a:p>
          <a:p>
            <a:pPr lvl="1">
              <a:defRPr/>
            </a:pPr>
            <a:r>
              <a:rPr kumimoji="1" lang="zh-CN" altLang="en-US" sz="2400" dirty="0" smtClean="0">
                <a:latin typeface="Helvetica" pitchFamily="34" charset="0"/>
              </a:rPr>
              <a:t>每个文件一张文件分配表，即索引表</a:t>
            </a:r>
            <a:endParaRPr kumimoji="1" lang="en-US" altLang="zh-CN" sz="2400" dirty="0" smtClean="0">
              <a:latin typeface="Helvetica" pitchFamily="34" charset="0"/>
            </a:endParaRPr>
          </a:p>
        </p:txBody>
      </p:sp>
      <p:pic>
        <p:nvPicPr>
          <p:cNvPr id="1741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132013"/>
            <a:ext cx="3910013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1" name="直接箭头连接符 3"/>
          <p:cNvCxnSpPr>
            <a:cxnSpLocks noChangeShapeType="1"/>
          </p:cNvCxnSpPr>
          <p:nvPr/>
        </p:nvCxnSpPr>
        <p:spPr bwMode="auto">
          <a:xfrm>
            <a:off x="5795963" y="3644900"/>
            <a:ext cx="158432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2" name="直接箭头连接符 5"/>
          <p:cNvCxnSpPr>
            <a:cxnSpLocks noChangeShapeType="1"/>
          </p:cNvCxnSpPr>
          <p:nvPr/>
        </p:nvCxnSpPr>
        <p:spPr bwMode="auto">
          <a:xfrm flipV="1">
            <a:off x="5364163" y="3860800"/>
            <a:ext cx="2016125" cy="5762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3" name="直接箭头连接符 7"/>
          <p:cNvCxnSpPr>
            <a:cxnSpLocks noChangeShapeType="1"/>
          </p:cNvCxnSpPr>
          <p:nvPr/>
        </p:nvCxnSpPr>
        <p:spPr bwMode="auto">
          <a:xfrm>
            <a:off x="5724525" y="2852738"/>
            <a:ext cx="1655763" cy="1219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4" name="直接箭头连接符 10"/>
          <p:cNvCxnSpPr>
            <a:cxnSpLocks noChangeShapeType="1"/>
          </p:cNvCxnSpPr>
          <p:nvPr/>
        </p:nvCxnSpPr>
        <p:spPr bwMode="auto">
          <a:xfrm>
            <a:off x="6156325" y="3644900"/>
            <a:ext cx="1223963" cy="6477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5" name="直接箭头连接符 12"/>
          <p:cNvCxnSpPr>
            <a:cxnSpLocks noChangeShapeType="1"/>
          </p:cNvCxnSpPr>
          <p:nvPr/>
        </p:nvCxnSpPr>
        <p:spPr bwMode="auto">
          <a:xfrm flipV="1">
            <a:off x="5724525" y="4508500"/>
            <a:ext cx="1655763" cy="5762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索引分配</a:t>
            </a:r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3322638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索引块：</a:t>
            </a:r>
            <a:r>
              <a:rPr lang="zh-CN" altLang="zh-CN" sz="2800" smtClean="0"/>
              <a:t>存放指向文件每个物理块块号的物理块</a:t>
            </a:r>
            <a:endParaRPr lang="en-US" altLang="zh-CN" sz="2800" smtClean="0"/>
          </a:p>
          <a:p>
            <a:r>
              <a:rPr lang="zh-CN" altLang="en-US" sz="2800" smtClean="0"/>
              <a:t>索引块中的第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个项：存放第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个逻辑块对应的物理块块号</a:t>
            </a:r>
            <a:endParaRPr lang="en-US" altLang="zh-CN" sz="2800" smtClean="0"/>
          </a:p>
          <a:p>
            <a:r>
              <a:rPr lang="en-US" altLang="zh-CN" sz="2800" smtClean="0"/>
              <a:t>FCB</a:t>
            </a:r>
            <a:r>
              <a:rPr lang="zh-CN" altLang="en-US" sz="2800" smtClean="0"/>
              <a:t>指向索引块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 l="7759" t="682" r="8002" b="1366"/>
          <a:stretch>
            <a:fillRect/>
          </a:stretch>
        </p:blipFill>
        <p:spPr bwMode="auto">
          <a:xfrm>
            <a:off x="3851275" y="1989138"/>
            <a:ext cx="4641850" cy="40465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" name="圆角矩形 2"/>
          <p:cNvSpPr/>
          <p:nvPr/>
        </p:nvSpPr>
        <p:spPr bwMode="auto">
          <a:xfrm>
            <a:off x="6732588" y="3644900"/>
            <a:ext cx="1152525" cy="936625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索引分配性能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支持随机访问（先访问索引块，然后访问具体块）</a:t>
            </a:r>
          </a:p>
          <a:p>
            <a:pPr lvl="1"/>
            <a:r>
              <a:rPr lang="zh-CN" altLang="en-US" smtClean="0"/>
              <a:t>离散存放，没有碎片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 smtClean="0"/>
              <a:t>需要额外空间存放索引表</a:t>
            </a:r>
            <a:endParaRPr lang="en-US" altLang="zh-CN" smtClean="0"/>
          </a:p>
          <a:p>
            <a:pPr lvl="1"/>
            <a:r>
              <a:rPr lang="zh-CN" altLang="en-US" smtClean="0"/>
              <a:t>磁盘访问时间增加（物理块分布在磁盘各地）</a:t>
            </a:r>
            <a:endParaRPr lang="en-US" altLang="zh-CN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9A93D3-AED9-4308-B4E5-A0BEA5356010}" type="slidenum">
              <a:rPr lang="zh-CN" altLang="en-US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地址映射</a:t>
            </a:r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484313"/>
            <a:ext cx="8266113" cy="4752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逻辑地址</a:t>
            </a:r>
            <a:r>
              <a:rPr lang="en-US" altLang="zh-CN" sz="2800" smtClean="0"/>
              <a:t>LA</a:t>
            </a:r>
            <a:r>
              <a:rPr lang="zh-CN" altLang="en-US" sz="2800" smtClean="0"/>
              <a:t>：文件内相对地址（一维）</a:t>
            </a:r>
            <a:endParaRPr lang="en-US" altLang="zh-CN" sz="2800" smtClean="0"/>
          </a:p>
          <a:p>
            <a:r>
              <a:rPr lang="zh-CN" altLang="en-US" sz="2800" smtClean="0"/>
              <a:t>物理地址</a:t>
            </a:r>
            <a:r>
              <a:rPr lang="en-US" altLang="zh-CN" sz="2800" smtClean="0"/>
              <a:t>(B,D)</a:t>
            </a:r>
            <a:r>
              <a:rPr lang="zh-CN" altLang="en-US" sz="2800" smtClean="0"/>
              <a:t>：存在在物理块中的地址（二维）</a:t>
            </a:r>
            <a:endParaRPr lang="en-US" altLang="zh-CN" sz="2800" smtClean="0"/>
          </a:p>
          <a:p>
            <a:pPr lvl="1"/>
            <a:endParaRPr lang="en-US" altLang="zh-CN" smtClean="0"/>
          </a:p>
          <a:p>
            <a:endParaRPr lang="en-US" altLang="zh-CN" sz="1200" smtClean="0"/>
          </a:p>
          <a:p>
            <a:r>
              <a:rPr lang="zh-CN" altLang="en-US" sz="2800" smtClean="0"/>
              <a:t>物理块大小：</a:t>
            </a:r>
            <a:r>
              <a:rPr lang="en-US" altLang="zh-CN" sz="2800" smtClean="0"/>
              <a:t>S</a:t>
            </a:r>
          </a:p>
          <a:p>
            <a:endParaRPr lang="en-US" altLang="zh-CN" sz="2800" smtClean="0"/>
          </a:p>
          <a:p>
            <a:pPr>
              <a:spcBef>
                <a:spcPts val="1800"/>
              </a:spcBef>
            </a:pPr>
            <a:r>
              <a:rPr lang="zh-CN" altLang="en-US" sz="2800" smtClean="0"/>
              <a:t>物理地址</a:t>
            </a:r>
            <a:endParaRPr lang="en-US" altLang="zh-CN" sz="2800" smtClean="0"/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访问块号</a:t>
            </a:r>
            <a:r>
              <a:rPr lang="en-US" altLang="zh-CN" sz="2400" smtClean="0"/>
              <a:t>B= </a:t>
            </a:r>
            <a:r>
              <a:rPr lang="zh-CN" altLang="en-US" sz="2400" smtClean="0"/>
              <a:t>索引表中第</a:t>
            </a:r>
            <a:r>
              <a:rPr lang="en-US" altLang="zh-CN" sz="2400" smtClean="0"/>
              <a:t>Q</a:t>
            </a:r>
            <a:r>
              <a:rPr lang="zh-CN" altLang="en-US" sz="2400" smtClean="0"/>
              <a:t>项存放的块号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块内偏移</a:t>
            </a:r>
            <a:r>
              <a:rPr lang="en-US" altLang="zh-CN" sz="2400" smtClean="0"/>
              <a:t>D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95738" y="5676900"/>
            <a:ext cx="1365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LA/S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60988" y="5359400"/>
            <a:ext cx="11239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Q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商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60988" y="5969000"/>
            <a:ext cx="1020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D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余数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989513" y="5594350"/>
            <a:ext cx="388937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997450" y="5905500"/>
            <a:ext cx="388938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69963" y="5000625"/>
            <a:ext cx="70294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>
              <a:latin typeface="Helvetica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87675" y="2636838"/>
          <a:ext cx="2808288" cy="37147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04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块号</a:t>
                      </a:r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块内偏移</a:t>
                      </a:r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 bwMode="auto">
          <a:xfrm>
            <a:off x="647700" y="3860800"/>
            <a:ext cx="503238" cy="4095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LA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1295400" y="3903663"/>
            <a:ext cx="631825" cy="3238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979613" y="3860800"/>
            <a:ext cx="2771775" cy="4095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逻辑块号</a:t>
            </a:r>
            <a:r>
              <a:rPr lang="en-US" altLang="zh-CN" dirty="0">
                <a:solidFill>
                  <a:schemeClr val="tx1"/>
                </a:solidFill>
              </a:rPr>
              <a:t>Q,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4818063" y="3903663"/>
            <a:ext cx="633412" cy="3238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518150" y="3860800"/>
            <a:ext cx="2771775" cy="4095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物理块号</a:t>
            </a:r>
            <a:r>
              <a:rPr lang="en-US" altLang="zh-CN" dirty="0">
                <a:solidFill>
                  <a:schemeClr val="tx1"/>
                </a:solidFill>
              </a:rPr>
              <a:t>B,</a:t>
            </a:r>
            <a:r>
              <a:rPr lang="zh-CN" altLang="en-US" dirty="0">
                <a:solidFill>
                  <a:schemeClr val="tx1"/>
                </a:solidFill>
              </a:rPr>
              <a:t>块内偏移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84938" y="5934075"/>
            <a:ext cx="1177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块内偏移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56363" y="5319713"/>
            <a:ext cx="1177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逻辑块号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75" y="749300"/>
            <a:ext cx="6642100" cy="587375"/>
          </a:xfrm>
        </p:spPr>
        <p:txBody>
          <a:bodyPr/>
          <a:lstStyle/>
          <a:p>
            <a:r>
              <a:rPr lang="zh-CN" altLang="en-US" smtClean="0"/>
              <a:t>多级索引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5472112" cy="40655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大文件无法用单级索引实现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物理块大小</a:t>
            </a:r>
            <a:r>
              <a:rPr lang="en-US" altLang="zh-CN" sz="2400" smtClean="0"/>
              <a:t>S=4KB</a:t>
            </a:r>
          </a:p>
          <a:p>
            <a:pPr lvl="1"/>
            <a:r>
              <a:rPr lang="zh-CN" altLang="en-US" sz="2400" smtClean="0"/>
              <a:t>表项大小：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个字节（最多</a:t>
            </a:r>
            <a:r>
              <a:rPr lang="en-US" altLang="zh-CN" sz="2400" smtClean="0"/>
              <a:t>2</a:t>
            </a:r>
            <a:r>
              <a:rPr lang="en-US" altLang="zh-CN" sz="2400" baseline="30000" smtClean="0"/>
              <a:t>32</a:t>
            </a:r>
            <a:r>
              <a:rPr lang="zh-CN" altLang="en-US" sz="2400" smtClean="0"/>
              <a:t>块）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每个物理块存放的块号数目：</a:t>
            </a:r>
            <a:r>
              <a:rPr lang="en-US" altLang="zh-CN" sz="2400" smtClean="0"/>
              <a:t>4K/4=1K</a:t>
            </a:r>
            <a:r>
              <a:rPr lang="zh-CN" altLang="en-US" sz="2400" smtClean="0"/>
              <a:t>个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单级目录最大文件：</a:t>
            </a:r>
            <a:r>
              <a:rPr lang="en-US" altLang="zh-CN" sz="2400" smtClean="0"/>
              <a:t>1K*4KB=4MB</a:t>
            </a:r>
          </a:p>
          <a:p>
            <a:pPr lvl="1"/>
            <a:r>
              <a:rPr lang="zh-CN" altLang="en-US" sz="2400" smtClean="0"/>
              <a:t>大于</a:t>
            </a:r>
            <a:r>
              <a:rPr lang="en-US" altLang="zh-CN" sz="2400" smtClean="0"/>
              <a:t>4MB</a:t>
            </a:r>
            <a:r>
              <a:rPr lang="zh-CN" altLang="en-US" sz="2400" smtClean="0"/>
              <a:t>的文件如何存放？</a:t>
            </a:r>
            <a:endParaRPr lang="en-US" altLang="zh-CN" sz="2400" smtClean="0"/>
          </a:p>
          <a:p>
            <a:r>
              <a:rPr lang="zh-CN" altLang="en-US" smtClean="0"/>
              <a:t>解决方法：多级索引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80063" y="1628775"/>
          <a:ext cx="2016125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项（</a:t>
                      </a:r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字节）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第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项（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字节）</a:t>
                      </a: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第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项（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字节）</a:t>
                      </a: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第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项（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字节）</a:t>
                      </a: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……</a:t>
                      </a:r>
                      <a:endParaRPr lang="zh-CN" altLang="en-US" sz="1800" b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……</a:t>
                      </a:r>
                      <a:endParaRPr lang="zh-CN" altLang="en-US" sz="1800" b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第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1022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项（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字节）</a:t>
                      </a: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第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1023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项（</a:t>
                      </a:r>
                      <a:r>
                        <a:rPr lang="en-US" altLang="zh-CN" sz="1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r>
                        <a:rPr lang="zh-CN" altLang="en-US" sz="1800" b="1" dirty="0" smtClean="0">
                          <a:solidFill>
                            <a:srgbClr val="FFFF00"/>
                          </a:solidFill>
                        </a:rPr>
                        <a:t>字节）</a:t>
                      </a:r>
                    </a:p>
                  </a:txBody>
                  <a:tcPr marL="91436" marR="91436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28" name="TextBox 2"/>
          <p:cNvSpPr txBox="1">
            <a:spLocks noChangeArrowheads="1"/>
          </p:cNvSpPr>
          <p:nvPr/>
        </p:nvSpPr>
        <p:spPr bwMode="auto">
          <a:xfrm>
            <a:off x="5940425" y="4740275"/>
            <a:ext cx="136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索引块</a:t>
            </a:r>
            <a:r>
              <a:rPr lang="en-US" altLang="zh-CN"/>
              <a:t>:4KB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 bwMode="auto">
          <a:xfrm>
            <a:off x="7740650" y="1628775"/>
            <a:ext cx="431800" cy="295275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1530" name="TextBox 4"/>
          <p:cNvSpPr txBox="1">
            <a:spLocks noChangeArrowheads="1"/>
          </p:cNvSpPr>
          <p:nvPr/>
        </p:nvSpPr>
        <p:spPr bwMode="auto">
          <a:xfrm>
            <a:off x="8172450" y="29241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1024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282700" y="698500"/>
            <a:ext cx="6642100" cy="587375"/>
          </a:xfrm>
        </p:spPr>
        <p:txBody>
          <a:bodyPr/>
          <a:lstStyle/>
          <a:p>
            <a:r>
              <a:rPr lang="zh-CN" altLang="en-US" smtClean="0"/>
              <a:t>链接策略 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15541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/>
              <a:t>把索引块通过链表组织（没有长度限制）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latin typeface="Helvetica" panose="020B0604020202020204" pitchFamily="34" charset="0"/>
              </a:rPr>
              <a:t>访问</a:t>
            </a:r>
            <a:r>
              <a:rPr lang="zh-CN" altLang="en-US" dirty="0">
                <a:latin typeface="Helvetica" panose="020B0604020202020204" pitchFamily="34" charset="0"/>
              </a:rPr>
              <a:t>块</a:t>
            </a:r>
            <a:r>
              <a:rPr lang="zh-CN" altLang="en-US" dirty="0" smtClean="0">
                <a:latin typeface="Helvetica" panose="020B0604020202020204" pitchFamily="34" charset="0"/>
              </a:rPr>
              <a:t>号</a:t>
            </a:r>
            <a:r>
              <a:rPr lang="en-US" altLang="zh-CN" dirty="0" smtClean="0">
                <a:latin typeface="Helvetica" panose="020B0604020202020204" pitchFamily="34" charset="0"/>
              </a:rPr>
              <a:t>B= </a:t>
            </a:r>
            <a:r>
              <a:rPr lang="zh-CN" altLang="en-US" dirty="0">
                <a:latin typeface="Helvetica" panose="020B0604020202020204" pitchFamily="34" charset="0"/>
              </a:rPr>
              <a:t>索引表</a:t>
            </a:r>
            <a:r>
              <a:rPr lang="zh-CN" altLang="en-US" dirty="0" smtClean="0">
                <a:latin typeface="Helvetica" panose="020B0604020202020204" pitchFamily="34" charset="0"/>
              </a:rPr>
              <a:t>中第</a:t>
            </a:r>
            <a:r>
              <a:rPr lang="en-US" altLang="zh-CN" dirty="0" smtClean="0">
                <a:latin typeface="Helvetica" panose="020B0604020202020204" pitchFamily="34" charset="0"/>
              </a:rPr>
              <a:t>Q1</a:t>
            </a:r>
            <a:r>
              <a:rPr lang="zh-CN" altLang="en-US" dirty="0" smtClean="0">
                <a:latin typeface="Helvetica" panose="020B0604020202020204" pitchFamily="34" charset="0"/>
              </a:rPr>
              <a:t>块索引块中第</a:t>
            </a:r>
            <a:r>
              <a:rPr lang="en-US" altLang="zh-CN" dirty="0" smtClean="0">
                <a:latin typeface="Helvetica" panose="020B0604020202020204" pitchFamily="34" charset="0"/>
              </a:rPr>
              <a:t>Q</a:t>
            </a:r>
            <a:r>
              <a:rPr lang="en-US" altLang="zh-CN" baseline="-25000" dirty="0" smtClean="0">
                <a:latin typeface="Helvetica" panose="020B0604020202020204" pitchFamily="34" charset="0"/>
              </a:rPr>
              <a:t>2</a:t>
            </a:r>
            <a:r>
              <a:rPr lang="zh-CN" altLang="en-US" dirty="0">
                <a:latin typeface="Helvetica" panose="020B0604020202020204" pitchFamily="34" charset="0"/>
              </a:rPr>
              <a:t>项存放的块</a:t>
            </a:r>
            <a:r>
              <a:rPr lang="zh-CN" altLang="en-US" dirty="0" smtClean="0">
                <a:latin typeface="Helvetica" panose="020B0604020202020204" pitchFamily="34" charset="0"/>
              </a:rPr>
              <a:t>号</a:t>
            </a:r>
            <a:endParaRPr lang="en-US" altLang="zh-CN" dirty="0" smtClean="0">
              <a:latin typeface="Helvetica" panose="020B0604020202020204" pitchFamily="34" charset="0"/>
            </a:endParaRPr>
          </a:p>
          <a:p>
            <a:pPr lvl="1">
              <a:defRPr/>
            </a:pPr>
            <a:r>
              <a:rPr lang="zh-CN" altLang="en-US" dirty="0" smtClean="0">
                <a:latin typeface="Helvetica" panose="020B0604020202020204" pitchFamily="34" charset="0"/>
              </a:rPr>
              <a:t>块</a:t>
            </a:r>
            <a:r>
              <a:rPr lang="zh-CN" altLang="en-US" dirty="0">
                <a:latin typeface="Helvetica" panose="020B0604020202020204" pitchFamily="34" charset="0"/>
              </a:rPr>
              <a:t>内</a:t>
            </a:r>
            <a:r>
              <a:rPr lang="zh-CN" altLang="en-US" dirty="0" smtClean="0">
                <a:latin typeface="Helvetica" panose="020B0604020202020204" pitchFamily="34" charset="0"/>
              </a:rPr>
              <a:t>偏移</a:t>
            </a:r>
            <a:r>
              <a:rPr lang="en-US" altLang="zh-CN" dirty="0">
                <a:latin typeface="Helvetica" panose="020B0604020202020204" pitchFamily="34" charset="0"/>
              </a:rPr>
              <a:t>D</a:t>
            </a:r>
            <a:r>
              <a:rPr lang="en-US" altLang="zh-CN" dirty="0" smtClean="0">
                <a:latin typeface="Helvetica" panose="020B0604020202020204" pitchFamily="34" charset="0"/>
              </a:rPr>
              <a:t>= R</a:t>
            </a:r>
            <a:r>
              <a:rPr lang="en-US" altLang="zh-CN" baseline="-25000" dirty="0" smtClean="0">
                <a:latin typeface="Helvetica" panose="020B0604020202020204" pitchFamily="34" charset="0"/>
              </a:rPr>
              <a:t>2</a:t>
            </a:r>
            <a:endParaRPr lang="en-US" altLang="zh-CN" baseline="-25000" dirty="0">
              <a:latin typeface="Helvetica" panose="020B0604020202020204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aseline="-25000" dirty="0" smtClean="0">
                <a:latin typeface="Helvetica" panose="020B0604020202020204" pitchFamily="34" charset="0"/>
              </a:rPr>
              <a:t>                      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baseline="-25000" dirty="0" smtClean="0">
              <a:latin typeface="Helvetica" panose="020B0604020202020204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aseline="-25000" dirty="0" smtClean="0">
                <a:latin typeface="Helvetica" panose="020B0604020202020204" pitchFamily="34" charset="0"/>
              </a:rPr>
              <a:t>                                          …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baseline="-25000" dirty="0">
              <a:latin typeface="Helvetica" panose="020B0604020202020204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baseline="-25000" dirty="0" smtClean="0">
              <a:latin typeface="Helvetica" panose="020B0604020202020204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baseline="-25000" dirty="0">
              <a:latin typeface="Helvetica" panose="020B0604020202020204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baseline="-25000" dirty="0" smtClean="0">
                <a:latin typeface="Helvetica" panose="020B0604020202020204" pitchFamily="34" charset="0"/>
              </a:rPr>
              <a:t>问题：可能需要读入多个索引块</a:t>
            </a:r>
            <a:endParaRPr lang="en-US" altLang="zh-CN" baseline="-25000" dirty="0">
              <a:latin typeface="Helvetica" panose="020B0604020202020204" pitchFamily="34" charset="0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FB0EB6-C391-4E74-A0FC-3BDFDF553B17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883275" y="3687763"/>
            <a:ext cx="16049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LA / (S x (S-P))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7824788" y="3436938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Q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824788" y="394970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7437438" y="3627438"/>
            <a:ext cx="41910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7450138" y="3925888"/>
            <a:ext cx="41910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545263" y="5284788"/>
            <a:ext cx="7159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 / S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662863" y="5018088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Q</a:t>
            </a:r>
            <a:r>
              <a:rPr lang="en-US" altLang="zh-CN" sz="1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2</a:t>
            </a:r>
            <a:endParaRPr lang="en-US" altLang="zh-CN" sz="16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662863" y="553085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2</a:t>
            </a:r>
            <a:endParaRPr lang="en-US" altLang="zh-CN" sz="16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7275513" y="5208588"/>
            <a:ext cx="41910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267575" y="5449888"/>
            <a:ext cx="41910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Rectangle 9"/>
          <p:cNvSpPr>
            <a:spLocks noChangeArrowheads="1"/>
          </p:cNvSpPr>
          <p:nvPr/>
        </p:nvSpPr>
        <p:spPr bwMode="auto">
          <a:xfrm>
            <a:off x="5613400" y="4286250"/>
            <a:ext cx="41179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>
                <a:latin typeface="Helvetica" pitchFamily="34" charset="0"/>
              </a:rPr>
              <a:t>R</a:t>
            </a:r>
            <a:r>
              <a:rPr lang="en-US" altLang="zh-CN" sz="2000" i="1" baseline="-25000">
                <a:latin typeface="Helvetica" pitchFamily="34" charset="0"/>
              </a:rPr>
              <a:t>1</a:t>
            </a:r>
            <a:r>
              <a:rPr lang="en-US" altLang="zh-CN" sz="2000" i="1">
                <a:latin typeface="Helvetica" pitchFamily="34" charset="0"/>
              </a:rPr>
              <a:t> </a:t>
            </a:r>
            <a:r>
              <a:rPr lang="zh-CN" altLang="en-US" sz="2000">
                <a:latin typeface="Helvetica" pitchFamily="34" charset="0"/>
              </a:rPr>
              <a:t>再次计算</a:t>
            </a:r>
            <a:r>
              <a:rPr lang="en-US" altLang="zh-CN" sz="2000">
                <a:latin typeface="Helvetica" pitchFamily="34" charset="0"/>
              </a:rPr>
              <a:t>: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5613400" y="2925763"/>
            <a:ext cx="70294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>
              <a:latin typeface="Helvetica" pitchFamily="34" charset="0"/>
            </a:endParaRP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1816100" y="3929063"/>
            <a:ext cx="376238" cy="1062037"/>
            <a:chOff x="1043608" y="3284984"/>
            <a:chExt cx="377026" cy="1061829"/>
          </a:xfrm>
        </p:grpSpPr>
        <p:sp>
          <p:nvSpPr>
            <p:cNvPr id="2" name="矩形 1"/>
            <p:cNvSpPr/>
            <p:nvPr/>
          </p:nvSpPr>
          <p:spPr bwMode="auto">
            <a:xfrm>
              <a:off x="1043608" y="3284984"/>
              <a:ext cx="377026" cy="10618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solidFill>
                    <a:schemeClr val="tx1"/>
                  </a:solidFill>
                </a:rPr>
                <a:t>120</a:t>
              </a: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1043608" y="3500842"/>
              <a:ext cx="37702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2555875" y="3929063"/>
            <a:ext cx="376238" cy="1062037"/>
            <a:chOff x="1043608" y="3284984"/>
            <a:chExt cx="377026" cy="1061829"/>
          </a:xfrm>
        </p:grpSpPr>
        <p:sp>
          <p:nvSpPr>
            <p:cNvPr id="28" name="矩形 27"/>
            <p:cNvSpPr/>
            <p:nvPr/>
          </p:nvSpPr>
          <p:spPr bwMode="auto">
            <a:xfrm>
              <a:off x="1043608" y="3284984"/>
              <a:ext cx="377026" cy="10618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solidFill>
                    <a:schemeClr val="tx1"/>
                  </a:solidFill>
                </a:rPr>
                <a:t>150</a:t>
              </a: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043608" y="3500842"/>
              <a:ext cx="37702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3276600" y="3929063"/>
            <a:ext cx="376238" cy="1062037"/>
            <a:chOff x="1043608" y="3284984"/>
            <a:chExt cx="377026" cy="1061829"/>
          </a:xfrm>
        </p:grpSpPr>
        <p:sp>
          <p:nvSpPr>
            <p:cNvPr id="31" name="矩形 30"/>
            <p:cNvSpPr/>
            <p:nvPr/>
          </p:nvSpPr>
          <p:spPr bwMode="auto">
            <a:xfrm>
              <a:off x="1043608" y="3284984"/>
              <a:ext cx="377026" cy="10618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solidFill>
                    <a:schemeClr val="tx1"/>
                  </a:solidFill>
                </a:rPr>
                <a:t>166</a:t>
              </a: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1043608" y="3500842"/>
              <a:ext cx="37702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4000500" y="3917950"/>
            <a:ext cx="376238" cy="1062038"/>
            <a:chOff x="1043608" y="3284984"/>
            <a:chExt cx="377026" cy="1061829"/>
          </a:xfrm>
        </p:grpSpPr>
        <p:sp>
          <p:nvSpPr>
            <p:cNvPr id="34" name="矩形 33"/>
            <p:cNvSpPr/>
            <p:nvPr/>
          </p:nvSpPr>
          <p:spPr bwMode="auto">
            <a:xfrm>
              <a:off x="1043608" y="3284984"/>
              <a:ext cx="377026" cy="10618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solidFill>
                    <a:schemeClr val="tx1"/>
                  </a:solidFill>
                </a:rPr>
                <a:t>156</a:t>
              </a: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043608" y="3500842"/>
              <a:ext cx="37702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组合 38"/>
          <p:cNvGrpSpPr>
            <a:grpSpLocks/>
          </p:cNvGrpSpPr>
          <p:nvPr/>
        </p:nvGrpSpPr>
        <p:grpSpPr bwMode="auto">
          <a:xfrm>
            <a:off x="4764088" y="3919538"/>
            <a:ext cx="377825" cy="1060450"/>
            <a:chOff x="1043608" y="3284984"/>
            <a:chExt cx="377026" cy="1061829"/>
          </a:xfrm>
        </p:grpSpPr>
        <p:sp>
          <p:nvSpPr>
            <p:cNvPr id="40" name="矩形 39"/>
            <p:cNvSpPr/>
            <p:nvPr/>
          </p:nvSpPr>
          <p:spPr bwMode="auto">
            <a:xfrm>
              <a:off x="1043608" y="3284984"/>
              <a:ext cx="351680" cy="10618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900" dirty="0">
                  <a:solidFill>
                    <a:schemeClr val="tx1"/>
                  </a:solidFill>
                </a:rPr>
                <a:t>  -1</a:t>
              </a: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zh-CN" sz="9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1043608" y="3501165"/>
              <a:ext cx="37702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/>
          <p:cNvCxnSpPr/>
          <p:nvPr/>
        </p:nvCxnSpPr>
        <p:spPr bwMode="auto">
          <a:xfrm flipV="1">
            <a:off x="2192338" y="3929063"/>
            <a:ext cx="363537" cy="152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 bwMode="auto">
          <a:xfrm flipV="1">
            <a:off x="2932113" y="3917950"/>
            <a:ext cx="363537" cy="152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 flipV="1">
            <a:off x="4395788" y="3910013"/>
            <a:ext cx="361950" cy="152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553" name="直接箭头连接符 9"/>
          <p:cNvCxnSpPr>
            <a:cxnSpLocks noChangeShapeType="1"/>
          </p:cNvCxnSpPr>
          <p:nvPr/>
        </p:nvCxnSpPr>
        <p:spPr bwMode="auto">
          <a:xfrm>
            <a:off x="1455738" y="3910013"/>
            <a:ext cx="36036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4" name="文本框 10"/>
          <p:cNvSpPr txBox="1">
            <a:spLocks noChangeArrowheads="1"/>
          </p:cNvSpPr>
          <p:nvPr/>
        </p:nvSpPr>
        <p:spPr bwMode="auto">
          <a:xfrm>
            <a:off x="989013" y="3756025"/>
            <a:ext cx="5746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FCB</a:t>
            </a:r>
            <a:endParaRPr lang="zh-CN" altLang="en-US" sz="1400"/>
          </a:p>
        </p:txBody>
      </p:sp>
      <p:sp>
        <p:nvSpPr>
          <p:cNvPr id="22555" name="文本框 12"/>
          <p:cNvSpPr txBox="1">
            <a:spLocks noChangeArrowheads="1"/>
          </p:cNvSpPr>
          <p:nvPr/>
        </p:nvSpPr>
        <p:spPr bwMode="auto">
          <a:xfrm>
            <a:off x="1763713" y="5051425"/>
            <a:ext cx="3514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10             120             150           166            156</a:t>
            </a:r>
            <a:endParaRPr lang="zh-CN" altLang="en-US" sz="1200"/>
          </a:p>
        </p:txBody>
      </p:sp>
      <p:sp>
        <p:nvSpPr>
          <p:cNvPr id="22556" name="文本框 13"/>
          <p:cNvSpPr txBox="1">
            <a:spLocks noChangeArrowheads="1"/>
          </p:cNvSpPr>
          <p:nvPr/>
        </p:nvSpPr>
        <p:spPr bwMode="auto">
          <a:xfrm>
            <a:off x="6842125" y="3117850"/>
            <a:ext cx="2027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Helvetica" pitchFamily="34" charset="0"/>
              </a:rPr>
              <a:t>Q</a:t>
            </a:r>
            <a:r>
              <a:rPr lang="en-US" altLang="zh-CN" i="1" baseline="-25000">
                <a:latin typeface="Helvetica" pitchFamily="34" charset="0"/>
              </a:rPr>
              <a:t>1</a:t>
            </a:r>
            <a:r>
              <a:rPr lang="en-US" altLang="zh-CN" i="1">
                <a:latin typeface="Helvetica" pitchFamily="34" charset="0"/>
              </a:rPr>
              <a:t> </a:t>
            </a:r>
            <a:r>
              <a:rPr lang="en-US" altLang="zh-CN">
                <a:latin typeface="Helvetica" pitchFamily="34" charset="0"/>
              </a:rPr>
              <a:t>= </a:t>
            </a:r>
            <a:r>
              <a:rPr lang="zh-CN" altLang="en-US">
                <a:latin typeface="Helvetica" pitchFamily="34" charset="0"/>
              </a:rPr>
              <a:t>索引块块号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28725" y="5337175"/>
            <a:ext cx="404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Q1         0                 1              2                </a:t>
            </a:r>
            <a:r>
              <a:rPr lang="en-US" altLang="zh-CN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           i+1</a:t>
            </a:r>
            <a:endParaRPr lang="zh-CN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文件系统的层次架构</a:t>
            </a:r>
          </a:p>
        </p:txBody>
      </p:sp>
      <p:sp>
        <p:nvSpPr>
          <p:cNvPr id="19459" name="内容占位符 10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1228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基本文件系统</a:t>
            </a:r>
            <a:endParaRPr lang="en-US" altLang="zh-CN" smtClean="0"/>
          </a:p>
          <a:p>
            <a:pPr lvl="1"/>
            <a:r>
              <a:rPr lang="zh-CN" altLang="en-US" smtClean="0"/>
              <a:t>物理块读写</a:t>
            </a:r>
            <a:endParaRPr lang="en-US" altLang="zh-CN" smtClean="0"/>
          </a:p>
          <a:p>
            <a:pPr lvl="1"/>
            <a:r>
              <a:rPr lang="zh-CN" altLang="en-US" smtClean="0"/>
              <a:t>向设备驱动程序发送控制命令</a:t>
            </a:r>
            <a:endParaRPr lang="en-US" altLang="zh-CN" smtClean="0"/>
          </a:p>
          <a:p>
            <a:pPr lvl="2"/>
            <a:r>
              <a:rPr lang="zh-CN" altLang="en-US" smtClean="0"/>
              <a:t>例如： </a:t>
            </a:r>
            <a:r>
              <a:rPr lang="en-US" altLang="ja-JP" smtClean="0"/>
              <a:t>read drive 1, cylinder 72, track 2, sector 10, into memory location 1060</a:t>
            </a:r>
          </a:p>
          <a:p>
            <a:pPr lvl="1"/>
            <a:endParaRPr lang="zh-CN" altLang="en-US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5668963" y="162877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应用程序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694185" y="2420888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逻辑文件系统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687826" y="3212976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文件组织模块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687826" y="4005064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基本文件系统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668963" y="4806950"/>
            <a:ext cx="2232025" cy="4095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控制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688013" y="5589588"/>
            <a:ext cx="22320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6604000" y="203676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642100" y="520541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630988" y="4424363"/>
            <a:ext cx="358775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6604000" y="3624263"/>
            <a:ext cx="360363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6604000" y="2838450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97525" y="2263775"/>
            <a:ext cx="2447925" cy="2352675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370013" y="752475"/>
            <a:ext cx="6642100" cy="587375"/>
          </a:xfrm>
        </p:spPr>
        <p:txBody>
          <a:bodyPr/>
          <a:lstStyle/>
          <a:p>
            <a:r>
              <a:rPr lang="zh-CN" altLang="en-US" smtClean="0"/>
              <a:t>多级索引</a:t>
            </a:r>
            <a:r>
              <a:rPr lang="en-US" altLang="zh-CN" smtClean="0"/>
              <a:t>-</a:t>
            </a:r>
            <a:r>
              <a:rPr lang="zh-CN" altLang="en-US" smtClean="0"/>
              <a:t>二级索引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032375" y="2320925"/>
          <a:ext cx="576263" cy="22193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2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7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4297AA-B25A-41E3-99B8-E91D35E10124}" type="slidenum">
              <a:rPr lang="zh-CN" altLang="en-US"/>
              <a:pPr/>
              <a:t>50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84900" y="1806575"/>
          <a:ext cx="576263" cy="110807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788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84900" y="3101975"/>
          <a:ext cx="576263" cy="110807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201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998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84900" y="4575175"/>
          <a:ext cx="576263" cy="110807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768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V="1">
            <a:off x="5608638" y="1806575"/>
            <a:ext cx="576262" cy="6477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03" name="直接箭头连接符 11"/>
          <p:cNvCxnSpPr>
            <a:cxnSpLocks noChangeShapeType="1"/>
          </p:cNvCxnSpPr>
          <p:nvPr/>
        </p:nvCxnSpPr>
        <p:spPr bwMode="auto">
          <a:xfrm>
            <a:off x="5608638" y="2814638"/>
            <a:ext cx="576262" cy="287337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4" name="直接箭头连接符 13"/>
          <p:cNvCxnSpPr>
            <a:cxnSpLocks noChangeShapeType="1"/>
          </p:cNvCxnSpPr>
          <p:nvPr/>
        </p:nvCxnSpPr>
        <p:spPr bwMode="auto">
          <a:xfrm>
            <a:off x="5608638" y="4398963"/>
            <a:ext cx="576262" cy="17621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矩形 14"/>
          <p:cNvSpPr/>
          <p:nvPr/>
        </p:nvSpPr>
        <p:spPr bwMode="auto">
          <a:xfrm>
            <a:off x="7518400" y="1741488"/>
            <a:ext cx="504825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519988" y="2481263"/>
            <a:ext cx="503237" cy="4333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534275" y="3033713"/>
            <a:ext cx="504825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534275" y="3813175"/>
            <a:ext cx="504825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545388" y="5280025"/>
            <a:ext cx="504825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45388" y="4549775"/>
            <a:ext cx="504825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611" name="直接箭头连接符 21"/>
          <p:cNvCxnSpPr>
            <a:cxnSpLocks noChangeShapeType="1"/>
            <a:endCxn id="15" idx="1"/>
          </p:cNvCxnSpPr>
          <p:nvPr/>
        </p:nvCxnSpPr>
        <p:spPr bwMode="auto">
          <a:xfrm>
            <a:off x="6761163" y="1957388"/>
            <a:ext cx="757237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2" name="直接箭头连接符 23"/>
          <p:cNvCxnSpPr>
            <a:cxnSpLocks noChangeShapeType="1"/>
            <a:endCxn id="16" idx="1"/>
          </p:cNvCxnSpPr>
          <p:nvPr/>
        </p:nvCxnSpPr>
        <p:spPr bwMode="auto">
          <a:xfrm>
            <a:off x="6761163" y="2698750"/>
            <a:ext cx="7588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3" name="直接箭头连接符 25"/>
          <p:cNvCxnSpPr>
            <a:cxnSpLocks noChangeShapeType="1"/>
            <a:endCxn id="17" idx="1"/>
          </p:cNvCxnSpPr>
          <p:nvPr/>
        </p:nvCxnSpPr>
        <p:spPr bwMode="auto">
          <a:xfrm>
            <a:off x="6761163" y="3249613"/>
            <a:ext cx="77311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4" name="直接箭头连接符 27"/>
          <p:cNvCxnSpPr>
            <a:cxnSpLocks noChangeShapeType="1"/>
            <a:endCxn id="18" idx="1"/>
          </p:cNvCxnSpPr>
          <p:nvPr/>
        </p:nvCxnSpPr>
        <p:spPr bwMode="auto">
          <a:xfrm>
            <a:off x="6761163" y="4029075"/>
            <a:ext cx="77311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5" name="直接箭头连接符 29"/>
          <p:cNvCxnSpPr>
            <a:cxnSpLocks noChangeShapeType="1"/>
            <a:endCxn id="20" idx="1"/>
          </p:cNvCxnSpPr>
          <p:nvPr/>
        </p:nvCxnSpPr>
        <p:spPr bwMode="auto">
          <a:xfrm>
            <a:off x="6761163" y="4765675"/>
            <a:ext cx="7842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6" name="直接箭头连接符 31"/>
          <p:cNvCxnSpPr>
            <a:cxnSpLocks noChangeShapeType="1"/>
            <a:endCxn id="19" idx="1"/>
          </p:cNvCxnSpPr>
          <p:nvPr/>
        </p:nvCxnSpPr>
        <p:spPr bwMode="auto">
          <a:xfrm>
            <a:off x="6761163" y="5495925"/>
            <a:ext cx="7842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17" name="文本框 32"/>
          <p:cNvSpPr txBox="1">
            <a:spLocks noChangeArrowheads="1"/>
          </p:cNvSpPr>
          <p:nvPr/>
        </p:nvSpPr>
        <p:spPr bwMode="auto">
          <a:xfrm>
            <a:off x="8050213" y="1806575"/>
            <a:ext cx="6556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110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788</a:t>
            </a:r>
          </a:p>
          <a:p>
            <a:endParaRPr lang="en-US" altLang="zh-CN"/>
          </a:p>
          <a:p>
            <a:r>
              <a:rPr lang="en-US" altLang="zh-CN"/>
              <a:t>201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998</a:t>
            </a:r>
          </a:p>
          <a:p>
            <a:endParaRPr lang="en-US" altLang="zh-CN"/>
          </a:p>
          <a:p>
            <a:r>
              <a:rPr lang="en-US" altLang="zh-CN"/>
              <a:t>102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768</a:t>
            </a:r>
            <a:endParaRPr lang="zh-CN" altLang="en-US"/>
          </a:p>
        </p:txBody>
      </p:sp>
      <p:cxnSp>
        <p:nvCxnSpPr>
          <p:cNvPr id="23618" name="直接箭头连接符 34"/>
          <p:cNvCxnSpPr>
            <a:cxnSpLocks noChangeShapeType="1"/>
          </p:cNvCxnSpPr>
          <p:nvPr/>
        </p:nvCxnSpPr>
        <p:spPr bwMode="auto">
          <a:xfrm>
            <a:off x="4600575" y="2320925"/>
            <a:ext cx="43180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19" name="文本框 35"/>
          <p:cNvSpPr txBox="1">
            <a:spLocks noChangeArrowheads="1"/>
          </p:cNvSpPr>
          <p:nvPr/>
        </p:nvSpPr>
        <p:spPr bwMode="auto">
          <a:xfrm>
            <a:off x="4030663" y="2174875"/>
            <a:ext cx="77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FCB</a:t>
            </a:r>
            <a:endParaRPr lang="zh-CN" altLang="en-US"/>
          </a:p>
        </p:txBody>
      </p:sp>
      <p:sp>
        <p:nvSpPr>
          <p:cNvPr id="23620" name="文本框 36"/>
          <p:cNvSpPr txBox="1">
            <a:spLocks noChangeArrowheads="1"/>
          </p:cNvSpPr>
          <p:nvPr/>
        </p:nvSpPr>
        <p:spPr bwMode="auto">
          <a:xfrm>
            <a:off x="4875213" y="4686300"/>
            <a:ext cx="1230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外层索引</a:t>
            </a:r>
          </a:p>
        </p:txBody>
      </p:sp>
      <p:sp>
        <p:nvSpPr>
          <p:cNvPr id="23621" name="文本框 37"/>
          <p:cNvSpPr txBox="1">
            <a:spLocks noChangeArrowheads="1"/>
          </p:cNvSpPr>
          <p:nvPr/>
        </p:nvSpPr>
        <p:spPr bwMode="auto">
          <a:xfrm>
            <a:off x="5932488" y="5776913"/>
            <a:ext cx="1230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内层索引</a:t>
            </a:r>
          </a:p>
        </p:txBody>
      </p:sp>
      <p:sp>
        <p:nvSpPr>
          <p:cNvPr id="23622" name="文本框 38"/>
          <p:cNvSpPr txBox="1">
            <a:spLocks noChangeArrowheads="1"/>
          </p:cNvSpPr>
          <p:nvPr/>
        </p:nvSpPr>
        <p:spPr bwMode="auto">
          <a:xfrm>
            <a:off x="7258050" y="5776913"/>
            <a:ext cx="158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文件物理块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457200" y="1600200"/>
            <a:ext cx="3640138" cy="4421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把索引块通过索引组织（有长度限制）</a:t>
            </a:r>
            <a:endParaRPr lang="en-US" altLang="zh-CN" kern="0" dirty="0" smtClean="0"/>
          </a:p>
          <a:p>
            <a:pPr>
              <a:defRPr/>
            </a:pPr>
            <a:r>
              <a:rPr lang="zh-CN" altLang="en-US" kern="0" dirty="0"/>
              <a:t>二</a:t>
            </a:r>
            <a:r>
              <a:rPr lang="zh-CN" altLang="en-US" kern="0" dirty="0" smtClean="0"/>
              <a:t>级索引</a:t>
            </a:r>
            <a:endParaRPr lang="en-US" altLang="zh-CN" kern="0" dirty="0" smtClean="0"/>
          </a:p>
          <a:p>
            <a:pPr lvl="1">
              <a:defRPr/>
            </a:pPr>
            <a:r>
              <a:rPr lang="zh-CN" altLang="en-US" kern="0" dirty="0" smtClean="0"/>
              <a:t>外层索引表（一个物理块）</a:t>
            </a:r>
            <a:endParaRPr lang="en-US" altLang="zh-CN" kern="0" dirty="0" smtClean="0"/>
          </a:p>
          <a:p>
            <a:pPr lvl="1">
              <a:defRPr/>
            </a:pPr>
            <a:r>
              <a:rPr lang="zh-CN" altLang="en-US" kern="0" dirty="0" smtClean="0"/>
              <a:t>内层索引表（物理块数目</a:t>
            </a:r>
            <a:r>
              <a:rPr lang="en-US" altLang="zh-CN" kern="0" dirty="0" smtClean="0"/>
              <a:t>=</a:t>
            </a:r>
            <a:r>
              <a:rPr lang="zh-CN" altLang="en-US" kern="0" dirty="0" smtClean="0"/>
              <a:t>外层索引表的项数）</a:t>
            </a:r>
            <a:endParaRPr lang="en-US" altLang="zh-CN" kern="0" dirty="0" smtClean="0"/>
          </a:p>
        </p:txBody>
      </p:sp>
      <p:sp>
        <p:nvSpPr>
          <p:cNvPr id="42" name="圆角矩形 41"/>
          <p:cNvSpPr/>
          <p:nvPr/>
        </p:nvSpPr>
        <p:spPr bwMode="auto">
          <a:xfrm>
            <a:off x="6105525" y="1600200"/>
            <a:ext cx="769938" cy="4176713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7378700" y="1631950"/>
            <a:ext cx="769938" cy="4176713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二级索引地址映射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982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62038" y="4027488"/>
            <a:ext cx="12049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LA / (</a:t>
            </a:r>
            <a:r>
              <a:rPr lang="en-US" altLang="zh-CN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Sx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 S)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795588" y="3776663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Q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01938" y="4289425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2414588" y="396716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457450" y="4294188"/>
            <a:ext cx="4191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289050" y="5443538"/>
            <a:ext cx="7159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 / S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408238" y="5178425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Q</a:t>
            </a:r>
            <a:r>
              <a:rPr lang="en-US" altLang="zh-CN" sz="1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2</a:t>
            </a:r>
            <a:endParaRPr lang="en-US" altLang="zh-CN" sz="16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408238" y="5691188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US" altLang="zh-CN" sz="1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2</a:t>
            </a:r>
            <a:endParaRPr lang="en-US" altLang="zh-CN" sz="16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V="1">
            <a:off x="2020888" y="536892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2012950" y="561022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Rectangle 9"/>
          <p:cNvSpPr>
            <a:spLocks noChangeArrowheads="1"/>
          </p:cNvSpPr>
          <p:nvPr/>
        </p:nvSpPr>
        <p:spPr bwMode="auto">
          <a:xfrm>
            <a:off x="323850" y="3281363"/>
            <a:ext cx="70294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>
                <a:latin typeface="Helvetica" pitchFamily="34" charset="0"/>
              </a:rPr>
              <a:t>Q</a:t>
            </a:r>
            <a:r>
              <a:rPr lang="en-US" altLang="zh-CN" sz="2000" i="1" baseline="-25000">
                <a:latin typeface="Helvetica" pitchFamily="34" charset="0"/>
              </a:rPr>
              <a:t>1</a:t>
            </a:r>
            <a:r>
              <a:rPr lang="en-US" altLang="zh-CN" sz="2000" i="1">
                <a:latin typeface="Helvetica" pitchFamily="34" charset="0"/>
              </a:rPr>
              <a:t> </a:t>
            </a:r>
            <a:r>
              <a:rPr lang="en-US" altLang="zh-CN" sz="2000">
                <a:latin typeface="Helvetica" pitchFamily="34" charset="0"/>
              </a:rPr>
              <a:t>= </a:t>
            </a:r>
            <a:r>
              <a:rPr lang="zh-CN" altLang="en-US" sz="2000">
                <a:latin typeface="Helvetica" pitchFamily="34" charset="0"/>
              </a:rPr>
              <a:t>外层索引块中表项</a:t>
            </a:r>
            <a:endParaRPr lang="en-US" altLang="zh-CN" sz="2000">
              <a:latin typeface="Helvetica" pitchFamily="34" charset="0"/>
            </a:endParaRPr>
          </a:p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>
              <a:latin typeface="Helvetica" pitchFamily="34" charset="0"/>
            </a:endParaRPr>
          </a:p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>
              <a:latin typeface="Helvetica" pitchFamily="34" charset="0"/>
            </a:endParaRPr>
          </a:p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>
              <a:latin typeface="Helvetica" pitchFamily="34" charset="0"/>
            </a:endParaRPr>
          </a:p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i="1">
              <a:latin typeface="Helvetica" pitchFamily="34" charset="0"/>
            </a:endParaRPr>
          </a:p>
          <a:p>
            <a:pPr marL="628650" lvl="1" indent="-285750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>
                <a:latin typeface="Helvetica" pitchFamily="34" charset="0"/>
              </a:rPr>
              <a:t>R</a:t>
            </a:r>
            <a:r>
              <a:rPr lang="en-US" altLang="zh-CN" sz="2000" i="1" baseline="-25000">
                <a:latin typeface="Helvetica" pitchFamily="34" charset="0"/>
              </a:rPr>
              <a:t>1</a:t>
            </a:r>
            <a:r>
              <a:rPr lang="en-US" altLang="zh-CN" sz="2000" i="1">
                <a:latin typeface="Helvetica" pitchFamily="34" charset="0"/>
              </a:rPr>
              <a:t> </a:t>
            </a:r>
            <a:r>
              <a:rPr lang="zh-CN" altLang="en-US" sz="2000">
                <a:latin typeface="Helvetica" pitchFamily="34" charset="0"/>
              </a:rPr>
              <a:t>再次计算</a:t>
            </a:r>
            <a:r>
              <a:rPr lang="en-US" altLang="zh-CN" sz="2000">
                <a:latin typeface="Helvetica" pitchFamily="34" charset="0"/>
              </a:rPr>
              <a:t>: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509588" y="1555750"/>
            <a:ext cx="8229600" cy="857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latin typeface="Helvetica" panose="020B0604020202020204" pitchFamily="34" charset="0"/>
              </a:rPr>
              <a:t>访问块号</a:t>
            </a:r>
            <a:r>
              <a:rPr lang="en-US" altLang="zh-CN" sz="2800" kern="0" dirty="0">
                <a:latin typeface="Helvetica" panose="020B0604020202020204" pitchFamily="34" charset="0"/>
              </a:rPr>
              <a:t>B</a:t>
            </a:r>
            <a:r>
              <a:rPr lang="en-US" altLang="zh-CN" sz="2800" kern="0" dirty="0" smtClean="0">
                <a:latin typeface="Helvetica" panose="020B0604020202020204" pitchFamily="34" charset="0"/>
              </a:rPr>
              <a:t>= </a:t>
            </a:r>
            <a:r>
              <a:rPr lang="zh-CN" altLang="en-US" sz="2800" kern="0" dirty="0" smtClean="0">
                <a:latin typeface="Helvetica" panose="020B0604020202020204" pitchFamily="34" charset="0"/>
              </a:rPr>
              <a:t>外层索引表中第</a:t>
            </a:r>
            <a:r>
              <a:rPr lang="en-US" altLang="zh-CN" sz="2800" kern="0" dirty="0" smtClean="0">
                <a:latin typeface="Helvetica" panose="020B0604020202020204" pitchFamily="34" charset="0"/>
              </a:rPr>
              <a:t>Q</a:t>
            </a:r>
            <a:r>
              <a:rPr lang="en-US" altLang="zh-CN" sz="2800" kern="0" baseline="-25000" dirty="0" smtClean="0">
                <a:latin typeface="Helvetica" panose="020B0604020202020204" pitchFamily="34" charset="0"/>
              </a:rPr>
              <a:t>1</a:t>
            </a:r>
            <a:r>
              <a:rPr lang="zh-CN" altLang="en-US" sz="2800" kern="0" dirty="0" smtClean="0">
                <a:latin typeface="Helvetica" panose="020B0604020202020204" pitchFamily="34" charset="0"/>
              </a:rPr>
              <a:t>项中存放的块号对应的内层索引块中第</a:t>
            </a:r>
            <a:r>
              <a:rPr lang="en-US" altLang="zh-CN" sz="2800" kern="0" dirty="0" smtClean="0">
                <a:latin typeface="Helvetica" panose="020B0604020202020204" pitchFamily="34" charset="0"/>
              </a:rPr>
              <a:t>Q</a:t>
            </a:r>
            <a:r>
              <a:rPr lang="en-US" altLang="zh-CN" sz="2800" kern="0" baseline="-25000" dirty="0" smtClean="0">
                <a:latin typeface="Helvetica" panose="020B0604020202020204" pitchFamily="34" charset="0"/>
              </a:rPr>
              <a:t>2</a:t>
            </a:r>
            <a:r>
              <a:rPr lang="zh-CN" altLang="en-US" sz="2800" kern="0" dirty="0" smtClean="0">
                <a:latin typeface="Helvetica" panose="020B0604020202020204" pitchFamily="34" charset="0"/>
              </a:rPr>
              <a:t>项中存放的块号</a:t>
            </a:r>
            <a:endParaRPr lang="en-US" altLang="zh-CN" sz="2800" kern="0" dirty="0" smtClean="0">
              <a:latin typeface="Helvetica" panose="020B0604020202020204" pitchFamily="34" charset="0"/>
            </a:endParaRPr>
          </a:p>
          <a:p>
            <a:pPr>
              <a:defRPr/>
            </a:pPr>
            <a:r>
              <a:rPr lang="zh-CN" altLang="en-US" sz="2800" kern="0" dirty="0" smtClean="0">
                <a:latin typeface="Helvetica" panose="020B0604020202020204" pitchFamily="34" charset="0"/>
              </a:rPr>
              <a:t>块内偏移</a:t>
            </a:r>
            <a:r>
              <a:rPr lang="en-US" altLang="zh-CN" sz="2800" kern="0" dirty="0">
                <a:latin typeface="Helvetica" panose="020B0604020202020204" pitchFamily="34" charset="0"/>
              </a:rPr>
              <a:t>D</a:t>
            </a:r>
            <a:r>
              <a:rPr lang="en-US" altLang="zh-CN" sz="2800" kern="0" smtClean="0">
                <a:latin typeface="Helvetica" panose="020B0604020202020204" pitchFamily="34" charset="0"/>
              </a:rPr>
              <a:t>= </a:t>
            </a:r>
            <a:r>
              <a:rPr lang="en-US" altLang="zh-CN" sz="2800" kern="0" dirty="0" smtClean="0">
                <a:latin typeface="Helvetica" panose="020B0604020202020204" pitchFamily="34" charset="0"/>
              </a:rPr>
              <a:t>R</a:t>
            </a:r>
            <a:r>
              <a:rPr lang="en-US" altLang="zh-CN" sz="2800" kern="0" baseline="-25000" dirty="0" smtClean="0">
                <a:latin typeface="Helvetica" panose="020B0604020202020204" pitchFamily="34" charset="0"/>
              </a:rPr>
              <a:t>2</a:t>
            </a:r>
            <a:endParaRPr lang="zh-CN" altLang="en-US" sz="2800" kern="0" dirty="0" smtClean="0"/>
          </a:p>
        </p:txBody>
      </p:sp>
      <p:graphicFrame>
        <p:nvGraphicFramePr>
          <p:cNvPr id="18" name="内容占位符 4"/>
          <p:cNvGraphicFramePr>
            <a:graphicFrameLocks/>
          </p:cNvGraphicFramePr>
          <p:nvPr/>
        </p:nvGraphicFramePr>
        <p:xfrm>
          <a:off x="4784725" y="3060700"/>
          <a:ext cx="576263" cy="22193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2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2" marR="9147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608" name="直接箭头连接符 18"/>
          <p:cNvCxnSpPr>
            <a:cxnSpLocks noChangeShapeType="1"/>
          </p:cNvCxnSpPr>
          <p:nvPr/>
        </p:nvCxnSpPr>
        <p:spPr bwMode="auto">
          <a:xfrm flipV="1">
            <a:off x="5368925" y="3427413"/>
            <a:ext cx="573088" cy="95567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矩形 19"/>
          <p:cNvSpPr/>
          <p:nvPr/>
        </p:nvSpPr>
        <p:spPr bwMode="auto">
          <a:xfrm>
            <a:off x="7286625" y="3454400"/>
            <a:ext cx="488950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     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610" name="直接箭头连接符 20"/>
          <p:cNvCxnSpPr>
            <a:cxnSpLocks noChangeShapeType="1"/>
          </p:cNvCxnSpPr>
          <p:nvPr/>
        </p:nvCxnSpPr>
        <p:spPr bwMode="auto">
          <a:xfrm>
            <a:off x="6529388" y="3592513"/>
            <a:ext cx="757237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11" name="直接箭头连接符 21"/>
          <p:cNvCxnSpPr>
            <a:cxnSpLocks noChangeShapeType="1"/>
          </p:cNvCxnSpPr>
          <p:nvPr/>
        </p:nvCxnSpPr>
        <p:spPr bwMode="auto">
          <a:xfrm>
            <a:off x="6513513" y="5505450"/>
            <a:ext cx="7842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12" name="文本框 22"/>
          <p:cNvSpPr txBox="1">
            <a:spLocks noChangeArrowheads="1"/>
          </p:cNvSpPr>
          <p:nvPr/>
        </p:nvSpPr>
        <p:spPr bwMode="auto">
          <a:xfrm>
            <a:off x="7877175" y="3432175"/>
            <a:ext cx="6556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251</a:t>
            </a:r>
          </a:p>
          <a:p>
            <a:endParaRPr lang="en-US" altLang="zh-CN"/>
          </a:p>
          <a:p>
            <a:r>
              <a:rPr lang="en-US" altLang="zh-CN"/>
              <a:t>124</a:t>
            </a:r>
          </a:p>
          <a:p>
            <a:endParaRPr lang="en-US" altLang="zh-CN"/>
          </a:p>
          <a:p>
            <a:r>
              <a:rPr lang="en-US" altLang="zh-CN"/>
              <a:t>542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889</a:t>
            </a:r>
            <a:endParaRPr lang="zh-CN" altLang="en-US"/>
          </a:p>
        </p:txBody>
      </p:sp>
      <p:cxnSp>
        <p:nvCxnSpPr>
          <p:cNvPr id="24613" name="直接箭头连接符 23"/>
          <p:cNvCxnSpPr>
            <a:cxnSpLocks noChangeShapeType="1"/>
          </p:cNvCxnSpPr>
          <p:nvPr/>
        </p:nvCxnSpPr>
        <p:spPr bwMode="auto">
          <a:xfrm>
            <a:off x="4352925" y="3060700"/>
            <a:ext cx="43180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14" name="文本框 24"/>
          <p:cNvSpPr txBox="1">
            <a:spLocks noChangeArrowheads="1"/>
          </p:cNvSpPr>
          <p:nvPr/>
        </p:nvSpPr>
        <p:spPr bwMode="auto">
          <a:xfrm>
            <a:off x="3783013" y="2914650"/>
            <a:ext cx="77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PCB</a:t>
            </a:r>
            <a:endParaRPr lang="zh-CN" altLang="en-US"/>
          </a:p>
        </p:txBody>
      </p:sp>
      <p:sp>
        <p:nvSpPr>
          <p:cNvPr id="24615" name="文本框 25"/>
          <p:cNvSpPr txBox="1">
            <a:spLocks noChangeArrowheads="1"/>
          </p:cNvSpPr>
          <p:nvPr/>
        </p:nvSpPr>
        <p:spPr bwMode="auto">
          <a:xfrm>
            <a:off x="4603750" y="5727700"/>
            <a:ext cx="123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外层索引</a:t>
            </a:r>
          </a:p>
        </p:txBody>
      </p:sp>
      <p:sp>
        <p:nvSpPr>
          <p:cNvPr id="24616" name="文本框 26"/>
          <p:cNvSpPr txBox="1">
            <a:spLocks noChangeArrowheads="1"/>
          </p:cNvSpPr>
          <p:nvPr/>
        </p:nvSpPr>
        <p:spPr bwMode="auto">
          <a:xfrm>
            <a:off x="5722938" y="5727700"/>
            <a:ext cx="1230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内层索引</a:t>
            </a:r>
          </a:p>
        </p:txBody>
      </p:sp>
      <p:graphicFrame>
        <p:nvGraphicFramePr>
          <p:cNvPr id="28" name="内容占位符 4"/>
          <p:cNvGraphicFramePr>
            <a:graphicFrameLocks/>
          </p:cNvGraphicFramePr>
          <p:nvPr/>
        </p:nvGraphicFramePr>
        <p:xfrm>
          <a:off x="5942013" y="3427413"/>
          <a:ext cx="576262" cy="22193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6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2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251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124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542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889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1" marR="91471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7302500" y="3908425"/>
            <a:ext cx="487363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     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286625" y="4549775"/>
            <a:ext cx="487363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     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86625" y="5386388"/>
            <a:ext cx="487363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     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636" name="直接箭头连接符 31"/>
          <p:cNvCxnSpPr>
            <a:cxnSpLocks noChangeShapeType="1"/>
            <a:endCxn id="29" idx="1"/>
          </p:cNvCxnSpPr>
          <p:nvPr/>
        </p:nvCxnSpPr>
        <p:spPr bwMode="auto">
          <a:xfrm>
            <a:off x="6513513" y="4046538"/>
            <a:ext cx="788987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37" name="直接箭头连接符 32"/>
          <p:cNvCxnSpPr>
            <a:cxnSpLocks noChangeShapeType="1"/>
            <a:endCxn id="30" idx="1"/>
          </p:cNvCxnSpPr>
          <p:nvPr/>
        </p:nvCxnSpPr>
        <p:spPr bwMode="auto">
          <a:xfrm>
            <a:off x="6521450" y="4687888"/>
            <a:ext cx="7651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文本框 33"/>
          <p:cNvSpPr txBox="1"/>
          <p:nvPr/>
        </p:nvSpPr>
        <p:spPr>
          <a:xfrm>
            <a:off x="4352925" y="3100388"/>
            <a:ext cx="4318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400"/>
              <a:t>0</a:t>
            </a:r>
          </a:p>
          <a:p>
            <a:endParaRPr lang="en-US" altLang="zh-CN" sz="1400"/>
          </a:p>
          <a:p>
            <a:r>
              <a:rPr lang="en-US" altLang="zh-CN" sz="1400"/>
              <a:t>1</a:t>
            </a:r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Q1</a:t>
            </a:r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5597525" y="3478213"/>
            <a:ext cx="4318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400"/>
              <a:t>0</a:t>
            </a:r>
          </a:p>
          <a:p>
            <a:endParaRPr lang="en-US" altLang="zh-CN" sz="1400"/>
          </a:p>
          <a:p>
            <a:r>
              <a:rPr lang="en-US" altLang="zh-CN" sz="1400"/>
              <a:t>1</a:t>
            </a:r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Q2</a:t>
            </a:r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n</a:t>
            </a:r>
            <a:endParaRPr lang="zh-CN" altLang="en-US" sz="1400"/>
          </a:p>
        </p:txBody>
      </p:sp>
      <p:cxnSp>
        <p:nvCxnSpPr>
          <p:cNvPr id="24640" name="直接连接符 35"/>
          <p:cNvCxnSpPr>
            <a:cxnSpLocks noChangeShapeType="1"/>
          </p:cNvCxnSpPr>
          <p:nvPr/>
        </p:nvCxnSpPr>
        <p:spPr bwMode="auto">
          <a:xfrm>
            <a:off x="7286625" y="4622800"/>
            <a:ext cx="487363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41" name="文本框 36"/>
          <p:cNvSpPr txBox="1">
            <a:spLocks noChangeArrowheads="1"/>
          </p:cNvSpPr>
          <p:nvPr/>
        </p:nvSpPr>
        <p:spPr bwMode="auto">
          <a:xfrm>
            <a:off x="6972300" y="4476750"/>
            <a:ext cx="3476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/>
              <a:t>R2</a:t>
            </a:r>
            <a:endParaRPr lang="zh-CN" alt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索引和文件大小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假如</a:t>
            </a:r>
            <a:endParaRPr lang="en-US" altLang="zh-CN" smtClean="0"/>
          </a:p>
          <a:p>
            <a:pPr lvl="1"/>
            <a:r>
              <a:rPr lang="zh-CN" altLang="en-US" smtClean="0"/>
              <a:t>物理块大小</a:t>
            </a:r>
            <a:r>
              <a:rPr lang="en-US" altLang="zh-CN" smtClean="0"/>
              <a:t>S=4KB</a:t>
            </a:r>
          </a:p>
          <a:p>
            <a:pPr lvl="1"/>
            <a:r>
              <a:rPr lang="zh-CN" altLang="en-US" smtClean="0"/>
              <a:t>索引项（块号）大小：</a:t>
            </a:r>
            <a:r>
              <a:rPr lang="en-US" altLang="zh-CN" smtClean="0"/>
              <a:t>4Bytes</a:t>
            </a:r>
          </a:p>
          <a:p>
            <a:r>
              <a:rPr lang="en-US" altLang="zh-CN" smtClean="0"/>
              <a:t>n</a:t>
            </a:r>
            <a:r>
              <a:rPr lang="zh-CN" altLang="en-US" smtClean="0"/>
              <a:t>级索引文件大小</a:t>
            </a:r>
            <a:r>
              <a:rPr lang="en-US" altLang="zh-CN" smtClean="0"/>
              <a:t>=(1K)</a:t>
            </a:r>
            <a:r>
              <a:rPr lang="en-US" altLang="zh-CN" baseline="30000" smtClean="0"/>
              <a:t>n</a:t>
            </a:r>
            <a:r>
              <a:rPr lang="en-US" altLang="zh-CN" smtClean="0"/>
              <a:t>*4KB</a:t>
            </a:r>
          </a:p>
          <a:p>
            <a:pPr lvl="1"/>
            <a:r>
              <a:rPr lang="zh-CN" altLang="en-US" smtClean="0"/>
              <a:t>单级索引：</a:t>
            </a:r>
            <a:r>
              <a:rPr lang="en-US" altLang="zh-CN" smtClean="0"/>
              <a:t> =(1K)</a:t>
            </a:r>
            <a:r>
              <a:rPr lang="en-US" altLang="zh-CN" baseline="30000" smtClean="0"/>
              <a:t>1</a:t>
            </a:r>
            <a:r>
              <a:rPr lang="en-US" altLang="zh-CN" smtClean="0"/>
              <a:t>*4KB=4MB</a:t>
            </a:r>
          </a:p>
          <a:p>
            <a:pPr lvl="1"/>
            <a:r>
              <a:rPr lang="zh-CN" altLang="en-US" smtClean="0"/>
              <a:t>二级索引：</a:t>
            </a:r>
            <a:r>
              <a:rPr lang="en-US" altLang="zh-CN" smtClean="0"/>
              <a:t> =(1K)</a:t>
            </a:r>
            <a:r>
              <a:rPr lang="en-US" altLang="zh-CN" baseline="30000" smtClean="0"/>
              <a:t>2</a:t>
            </a:r>
            <a:r>
              <a:rPr lang="en-US" altLang="zh-CN" smtClean="0"/>
              <a:t>*4KB=4GB</a:t>
            </a:r>
          </a:p>
          <a:p>
            <a:pPr lvl="1"/>
            <a:r>
              <a:rPr lang="zh-CN" altLang="en-US" smtClean="0"/>
              <a:t>三级索引：</a:t>
            </a:r>
            <a:r>
              <a:rPr lang="en-US" altLang="zh-CN" smtClean="0"/>
              <a:t> =(1K)</a:t>
            </a:r>
            <a:r>
              <a:rPr lang="en-US" altLang="zh-CN" baseline="30000" smtClean="0"/>
              <a:t>3</a:t>
            </a:r>
            <a:r>
              <a:rPr lang="en-US" altLang="zh-CN" smtClean="0"/>
              <a:t>*4KB=4TB</a:t>
            </a:r>
          </a:p>
          <a:p>
            <a:pPr lvl="1"/>
            <a:r>
              <a:rPr lang="zh-CN" altLang="en-US" smtClean="0"/>
              <a:t>四级索引：</a:t>
            </a:r>
            <a:r>
              <a:rPr lang="en-US" altLang="zh-CN" smtClean="0"/>
              <a:t> =(1K)</a:t>
            </a:r>
            <a:r>
              <a:rPr lang="en-US" altLang="zh-CN" baseline="30000" smtClean="0"/>
              <a:t>4</a:t>
            </a:r>
            <a:r>
              <a:rPr lang="en-US" altLang="zh-CN" smtClean="0"/>
              <a:t>*4KB=4PB</a:t>
            </a:r>
          </a:p>
          <a:p>
            <a:pPr lvl="1"/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910F9C-5D58-4DE2-B38D-7F50100F5F36}" type="slidenum">
              <a:rPr lang="zh-CN" altLang="en-US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联合策略：</a:t>
            </a:r>
            <a:r>
              <a:rPr lang="en-US" altLang="zh-CN" smtClean="0"/>
              <a:t>UNIX</a:t>
            </a:r>
            <a:r>
              <a:rPr lang="zh-CN" altLang="en-US" smtClean="0"/>
              <a:t>（每块</a:t>
            </a:r>
            <a:r>
              <a:rPr lang="en-US" altLang="zh-CN" smtClean="0"/>
              <a:t>4KB</a:t>
            </a:r>
            <a:r>
              <a:rPr lang="zh-CN" altLang="en-US" smtClean="0"/>
              <a:t>）</a:t>
            </a:r>
          </a:p>
        </p:txBody>
      </p:sp>
      <p:sp>
        <p:nvSpPr>
          <p:cNvPr id="26627" name="内容占位符 1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3322638" cy="51419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多种索引混合</a:t>
            </a:r>
            <a:endParaRPr lang="en-US" altLang="zh-CN" sz="2800" smtClean="0"/>
          </a:p>
          <a:p>
            <a:r>
              <a:rPr lang="en-US" altLang="zh-CN" sz="2800" smtClean="0"/>
              <a:t>0</a:t>
            </a:r>
            <a:r>
              <a:rPr lang="zh-CN" altLang="en-US" sz="2800" smtClean="0"/>
              <a:t>级索引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FCB</a:t>
            </a:r>
            <a:r>
              <a:rPr lang="zh-CN" altLang="en-US" sz="2400" smtClean="0"/>
              <a:t>中</a:t>
            </a:r>
            <a:r>
              <a:rPr lang="en-US" altLang="zh-CN" sz="2400" smtClean="0"/>
              <a:t>12</a:t>
            </a:r>
            <a:r>
              <a:rPr lang="zh-CN" altLang="en-US" sz="2400" smtClean="0"/>
              <a:t>个指针指向</a:t>
            </a:r>
            <a:r>
              <a:rPr lang="en-US" altLang="zh-CN" sz="2400" smtClean="0"/>
              <a:t>12</a:t>
            </a:r>
            <a:r>
              <a:rPr lang="zh-CN" altLang="en-US" sz="2400" smtClean="0"/>
              <a:t>个块</a:t>
            </a:r>
            <a:endParaRPr lang="en-US" altLang="zh-CN" sz="2400" smtClean="0"/>
          </a:p>
          <a:p>
            <a:r>
              <a:rPr lang="zh-CN" altLang="en-US" sz="2800" smtClean="0"/>
              <a:t>一级索引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1K</a:t>
            </a:r>
            <a:r>
              <a:rPr lang="zh-CN" altLang="en-US" sz="2400" smtClean="0"/>
              <a:t>块</a:t>
            </a:r>
            <a:endParaRPr lang="en-US" altLang="zh-CN" sz="2400" smtClean="0"/>
          </a:p>
          <a:p>
            <a:r>
              <a:rPr lang="zh-CN" altLang="en-US" sz="2800" smtClean="0"/>
              <a:t>二级索引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1M</a:t>
            </a:r>
            <a:r>
              <a:rPr lang="zh-CN" altLang="en-US" sz="2400" smtClean="0"/>
              <a:t>块</a:t>
            </a:r>
            <a:endParaRPr lang="en-US" altLang="zh-CN" sz="2400" smtClean="0"/>
          </a:p>
          <a:p>
            <a:r>
              <a:rPr lang="zh-CN" altLang="en-US" sz="2800" smtClean="0"/>
              <a:t>三级索引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1G</a:t>
            </a:r>
            <a:r>
              <a:rPr lang="zh-CN" altLang="en-US" sz="2400" smtClean="0"/>
              <a:t>块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 l="1398" t="858" r="1321" b="319"/>
          <a:stretch>
            <a:fillRect/>
          </a:stretch>
        </p:blipFill>
        <p:spPr bwMode="auto">
          <a:xfrm>
            <a:off x="3851275" y="1844675"/>
            <a:ext cx="4926013" cy="40005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0825" y="2349500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第十一章文件系统实现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五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空闲空间管理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639888" y="5426075"/>
            <a:ext cx="5976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空闲表</a:t>
            </a:r>
            <a:endParaRPr lang="en-US" altLang="zh-CN" smtClean="0"/>
          </a:p>
          <a:p>
            <a:r>
              <a:rPr lang="zh-CN" altLang="en-US" smtClean="0"/>
              <a:t>空闲链表</a:t>
            </a:r>
            <a:endParaRPr lang="en-US" altLang="zh-CN" smtClean="0"/>
          </a:p>
          <a:p>
            <a:r>
              <a:rPr lang="zh-CN" altLang="en-US" smtClean="0"/>
              <a:t>位示图</a:t>
            </a:r>
            <a:endParaRPr lang="en-US" altLang="zh-CN" smtClean="0"/>
          </a:p>
          <a:p>
            <a:r>
              <a:rPr lang="zh-CN" altLang="en-US" smtClean="0"/>
              <a:t>成组链接</a:t>
            </a:r>
            <a:endParaRPr lang="en-US" altLang="zh-CN" smtClean="0"/>
          </a:p>
          <a:p>
            <a:r>
              <a:rPr lang="zh-CN" altLang="en-US" smtClean="0"/>
              <a:t>一致性检查</a:t>
            </a:r>
            <a:endParaRPr lang="en-US" altLang="zh-CN" smtClean="0"/>
          </a:p>
          <a:p>
            <a:r>
              <a:rPr lang="zh-CN" altLang="en-US" smtClean="0"/>
              <a:t>空闲空间整理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6B40DF-BCC7-48FA-95FC-541E642420D7}" type="slidenum">
              <a:rPr lang="zh-CN" altLang="en-US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空闲空间管理方法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空闲表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空闲链表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位示图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成组链接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669045-DCD1-4ECE-B379-EA2951CCBE29}" type="slidenum">
              <a:rPr lang="zh-CN" altLang="en-US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空闲表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03B2B1-0DD6-47C2-AF51-9D3E4B87B53D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5364" name="内容占位符 5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410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空闲区：连续的未分配物理块集合</a:t>
            </a:r>
            <a:endParaRPr lang="en-US" altLang="zh-CN" sz="2800" smtClean="0"/>
          </a:p>
          <a:p>
            <a:r>
              <a:rPr lang="zh-CN" altLang="en-US" sz="2800" smtClean="0"/>
              <a:t>空闲表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每个表项对应一个空闲区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内容：空闲区的第一块号、空闲块的块数</a:t>
            </a:r>
            <a:endParaRPr lang="en-US" altLang="zh-CN" sz="2400" smtClean="0"/>
          </a:p>
          <a:p>
            <a:r>
              <a:rPr lang="zh-CN" altLang="en-US" sz="2800" smtClean="0"/>
              <a:t>空闲表适用连续分配</a:t>
            </a:r>
            <a:endParaRPr lang="en-US" altLang="zh-CN" sz="2800" smtClean="0"/>
          </a:p>
          <a:p>
            <a:r>
              <a:rPr lang="zh-CN" altLang="en-US" sz="2800" smtClean="0"/>
              <a:t>分配和回收方式：和内存的连续分配类似</a:t>
            </a:r>
            <a:endParaRPr lang="en-US" altLang="zh-CN" sz="2800" smtClean="0"/>
          </a:p>
          <a:p>
            <a:r>
              <a:rPr lang="zh-CN" altLang="en-US" sz="2800" smtClean="0"/>
              <a:t>需要额外空间</a:t>
            </a:r>
            <a:endParaRPr lang="en-US" altLang="zh-CN" sz="2800" smtClean="0"/>
          </a:p>
          <a:p>
            <a:endParaRPr lang="zh-CN" altLang="en-US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2492375"/>
          <a:ext cx="2473326" cy="277494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36663">
                  <a:extLst>
                    <a:ext uri="{9D8B030D-6E8A-4147-A177-3AD203B41FA5}"/>
                  </a:extLst>
                </a:gridCol>
                <a:gridCol w="1236663">
                  <a:extLst>
                    <a:ext uri="{9D8B030D-6E8A-4147-A177-3AD203B41FA5}"/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首块块号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长度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67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150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122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  <a:tr h="39642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1990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91" marR="91491" marT="45741" marB="45741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空闲链表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将磁盘上所有空闲块链接在一个链表中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分配</a:t>
            </a:r>
            <a:r>
              <a:rPr lang="zh-CN" altLang="en-US" sz="2800" dirty="0" smtClean="0"/>
              <a:t>：从链表头依次摘下适当数目的空闲块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回收</a:t>
            </a:r>
            <a:r>
              <a:rPr lang="zh-CN" altLang="en-US" sz="2800" dirty="0" smtClean="0"/>
              <a:t>：空闲块加入链表尾部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</a:t>
            </a:r>
            <a:r>
              <a:rPr lang="zh-CN" altLang="en-US" sz="2800" dirty="0" smtClean="0"/>
              <a:t>：不需专用块存放管理信息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</a:t>
            </a:r>
            <a:r>
              <a:rPr lang="zh-CN" altLang="en-US" sz="2800" dirty="0" smtClean="0"/>
              <a:t>：增加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操作，</a:t>
            </a:r>
            <a:r>
              <a:rPr lang="zh-CN" altLang="en-US" sz="2800" dirty="0"/>
              <a:t>得到连续空间难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BBEF3D-F8D6-42CD-A691-F7BC2B60AA50}" type="slidenum">
              <a:rPr lang="zh-CN" altLang="en-US"/>
              <a:pPr/>
              <a:t>58</a:t>
            </a:fld>
            <a:endParaRPr lang="en-US" altLang="zh-CN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 l="18443" t="648" r="18672" b="1299"/>
          <a:stretch>
            <a:fillRect/>
          </a:stretch>
        </p:blipFill>
        <p:spPr bwMode="auto">
          <a:xfrm>
            <a:off x="5508625" y="1989138"/>
            <a:ext cx="3194050" cy="37353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位示图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利用二进制一位（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）来表示一个块的使用情况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400" dirty="0"/>
              <a:t>1</a:t>
            </a:r>
            <a:r>
              <a:rPr lang="zh-CN" altLang="en-US" sz="2400" dirty="0" smtClean="0"/>
              <a:t>：盘块空闲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/>
              <a:t>0</a:t>
            </a:r>
            <a:r>
              <a:rPr lang="zh-CN" altLang="en-US" sz="2400" dirty="0" smtClean="0"/>
              <a:t>：盘块已分配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800" dirty="0" smtClean="0"/>
              <a:t>所有块都有一个二进制位与之对应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所有块对应的位形成位示图</a:t>
            </a:r>
            <a:endParaRPr lang="en-US" altLang="zh-CN" sz="2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字节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字节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字节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字节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800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7803A1-D29E-4564-B9BD-45A41336B54F}" type="slidenum">
              <a:rPr lang="zh-CN" altLang="en-US"/>
              <a:pPr/>
              <a:t>59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250" y="4149725"/>
          <a:ext cx="6096000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  <a:gridCol w="762000">
                  <a:extLst>
                    <a:ext uri="{9D8B030D-6E8A-4147-A177-3AD203B41FA5}"/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文件系统的层次架构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1600200"/>
            <a:ext cx="5122863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文件组织模块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>
                <a:cs typeface="+mn-cs"/>
              </a:rPr>
              <a:t>管理文件、逻辑块和物理</a:t>
            </a:r>
            <a:r>
              <a:rPr lang="zh-CN" altLang="en-US" sz="2400" dirty="0" smtClean="0">
                <a:cs typeface="+mn-cs"/>
              </a:rPr>
              <a:t>块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r>
              <a:rPr lang="zh-CN" altLang="en-US" sz="2400" dirty="0" smtClean="0">
                <a:cs typeface="+mn-cs"/>
              </a:rPr>
              <a:t>把文件的逻辑地址转换</a:t>
            </a:r>
            <a:r>
              <a:rPr lang="zh-CN" altLang="en-US" sz="2400" dirty="0">
                <a:cs typeface="+mn-cs"/>
              </a:rPr>
              <a:t>为</a:t>
            </a:r>
            <a:r>
              <a:rPr lang="zh-CN" altLang="en-US" sz="2400" dirty="0" smtClean="0">
                <a:cs typeface="+mn-cs"/>
              </a:rPr>
              <a:t>物理</a:t>
            </a:r>
            <a:r>
              <a:rPr lang="zh-CN" altLang="en-US" sz="2400" dirty="0">
                <a:cs typeface="+mn-cs"/>
              </a:rPr>
              <a:t>地址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r>
              <a:rPr lang="zh-CN" altLang="en-US" sz="2400" dirty="0" smtClean="0">
                <a:cs typeface="+mn-cs"/>
              </a:rPr>
              <a:t>管理</a:t>
            </a:r>
            <a:r>
              <a:rPr lang="zh-CN" altLang="en-US" sz="2400" dirty="0">
                <a:cs typeface="+mn-cs"/>
              </a:rPr>
              <a:t>空闲</a:t>
            </a:r>
            <a:r>
              <a:rPr lang="zh-CN" altLang="en-US" sz="2400" dirty="0" smtClean="0">
                <a:cs typeface="+mn-cs"/>
              </a:rPr>
              <a:t>空间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r>
              <a:rPr lang="zh-CN" altLang="en-US" sz="2400" dirty="0" smtClean="0">
                <a:cs typeface="+mn-cs"/>
              </a:rPr>
              <a:t>为</a:t>
            </a:r>
            <a:r>
              <a:rPr lang="zh-CN" altLang="en-US" sz="2400" dirty="0">
                <a:cs typeface="+mn-cs"/>
              </a:rPr>
              <a:t>文件</a:t>
            </a:r>
            <a:r>
              <a:rPr lang="zh-CN" altLang="en-US" sz="2400" dirty="0" smtClean="0">
                <a:cs typeface="+mn-cs"/>
              </a:rPr>
              <a:t>分配物理块</a:t>
            </a:r>
            <a:endParaRPr lang="en-US" altLang="en-US" sz="2400" dirty="0"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668963" y="162877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应用程序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694185" y="2420888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逻辑文件系统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687826" y="3212976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文件组织模块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687826" y="4005064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基本文件系统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688013" y="479742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688013" y="5589588"/>
            <a:ext cx="22320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6604000" y="203676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642100" y="520541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630988" y="4424363"/>
            <a:ext cx="358775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6604000" y="3624263"/>
            <a:ext cx="360363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6604000" y="2838450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97525" y="2228850"/>
            <a:ext cx="2447925" cy="2352675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5175"/>
            <a:ext cx="8077200" cy="609600"/>
          </a:xfrm>
        </p:spPr>
        <p:txBody>
          <a:bodyPr/>
          <a:lstStyle/>
          <a:p>
            <a:r>
              <a:rPr lang="zh-CN" altLang="en-US" smtClean="0"/>
              <a:t>位示图</a:t>
            </a:r>
            <a:endParaRPr lang="en-US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312863" algn="l"/>
              </a:tabLst>
              <a:defRPr/>
            </a:pPr>
            <a:r>
              <a:rPr lang="zh-CN" altLang="en-US" dirty="0" smtClean="0"/>
              <a:t>位示图需要额外的空间。例如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  <a:defRPr/>
            </a:pPr>
            <a:r>
              <a:rPr lang="en-US" altLang="zh-CN" dirty="0" smtClean="0"/>
              <a:t>		block size = 2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  <a:defRPr/>
            </a:pPr>
            <a:r>
              <a:rPr lang="en-US" altLang="zh-CN" dirty="0" smtClean="0"/>
              <a:t>		disk size = 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 bytes (1 gigabytes)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  <a:defRPr/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/2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 = 2</a:t>
            </a:r>
            <a:r>
              <a:rPr lang="en-US" altLang="zh-CN" baseline="30000" dirty="0" smtClean="0"/>
              <a:t>18</a:t>
            </a:r>
            <a:r>
              <a:rPr lang="en-US" altLang="zh-CN" dirty="0" smtClean="0"/>
              <a:t> bits (or 32K bytes)</a:t>
            </a:r>
          </a:p>
          <a:p>
            <a:pPr>
              <a:tabLst>
                <a:tab pos="1312863" algn="l"/>
              </a:tabLst>
              <a:defRPr/>
            </a:pPr>
            <a:r>
              <a:rPr lang="zh-CN" altLang="en-US" dirty="0" smtClean="0"/>
              <a:t>位示图存放在物理块中</a:t>
            </a:r>
            <a:endParaRPr lang="en-US" altLang="zh-CN" dirty="0" smtClean="0"/>
          </a:p>
          <a:p>
            <a:pPr>
              <a:tabLst>
                <a:tab pos="1312863" algn="l"/>
              </a:tabLst>
              <a:defRPr/>
            </a:pPr>
            <a:r>
              <a:rPr lang="zh-CN" altLang="en-US" dirty="0" smtClean="0"/>
              <a:t>分配：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1-&gt;0</a:t>
            </a:r>
            <a:r>
              <a:rPr lang="en-US" altLang="zh-CN" dirty="0" smtClean="0"/>
              <a:t>		</a:t>
            </a:r>
            <a:r>
              <a:rPr lang="zh-CN" altLang="en-US" dirty="0" smtClean="0"/>
              <a:t>回收：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1312863" algn="l"/>
              </a:tabLst>
              <a:defRPr/>
            </a:pPr>
            <a:r>
              <a:rPr lang="zh-CN" altLang="en-US" dirty="0" smtClean="0"/>
              <a:t>比较容易得到连续物理块</a:t>
            </a:r>
            <a:endParaRPr lang="en-US" altLang="zh-CN" dirty="0" smtClean="0"/>
          </a:p>
          <a:p>
            <a:pPr>
              <a:tabLst>
                <a:tab pos="1312863" algn="l"/>
              </a:tabLs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常用的方式</a:t>
            </a:r>
          </a:p>
          <a:p>
            <a:pPr marL="0" indent="0">
              <a:buFont typeface="Wingdings" pitchFamily="2" charset="2"/>
              <a:buNone/>
              <a:tabLst>
                <a:tab pos="1312863" algn="l"/>
              </a:tabLst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位示图：块号计算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3" cy="45259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已知位示图中位置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</a:t>
            </a: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块号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*8+(7-j)</a:t>
            </a:r>
          </a:p>
          <a:p>
            <a:pPr>
              <a:defRPr/>
            </a:pPr>
            <a:r>
              <a:rPr lang="zh-CN" altLang="en-US" dirty="0" smtClean="0"/>
              <a:t>已知块号</a:t>
            </a:r>
            <a:r>
              <a:rPr lang="en-US" altLang="zh-CN" dirty="0" smtClean="0"/>
              <a:t>k</a:t>
            </a:r>
          </a:p>
          <a:p>
            <a:pPr lvl="1">
              <a:defRPr/>
            </a:pPr>
            <a:r>
              <a:rPr lang="zh-CN" altLang="en-US" dirty="0" smtClean="0"/>
              <a:t>位示图中字节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=[k/8]</a:t>
            </a:r>
          </a:p>
          <a:p>
            <a:pPr lvl="1">
              <a:defRPr/>
            </a:pPr>
            <a:r>
              <a:rPr lang="zh-CN" altLang="en-US" dirty="0" smtClean="0"/>
              <a:t>该字节中的位</a:t>
            </a:r>
            <a:r>
              <a:rPr lang="en-US" altLang="zh-CN" dirty="0" smtClean="0"/>
              <a:t>j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j=7- k%8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1681B6-C1D5-4B06-AB47-DD4F98FBE533}" type="slidenum">
              <a:rPr lang="zh-CN" altLang="en-US"/>
              <a:pPr/>
              <a:t>61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19700" y="1773238"/>
          <a:ext cx="3240088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  <a:gridCol w="405011">
                  <a:extLst>
                    <a:ext uri="{9D8B030D-6E8A-4147-A177-3AD203B41FA5}"/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2" marR="91432" marT="45700" marB="4570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 bwMode="auto">
          <a:xfrm>
            <a:off x="6556375" y="4365625"/>
            <a:ext cx="1738313" cy="519113"/>
          </a:xfrm>
          <a:prstGeom prst="wedgeEllipseCallout">
            <a:avLst>
              <a:gd name="adj1" fmla="val -23824"/>
              <a:gd name="adj2" fmla="val -2702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219700" y="2852738"/>
            <a:ext cx="3240088" cy="4318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成组链接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结合了空闲表和空闲链表</a:t>
            </a:r>
            <a:endParaRPr lang="en-US" altLang="zh-CN" smtClean="0"/>
          </a:p>
          <a:p>
            <a:r>
              <a:rPr lang="zh-CN" altLang="en-US" smtClean="0"/>
              <a:t>例子：</a:t>
            </a:r>
            <a:r>
              <a:rPr lang="en-US" altLang="zh-CN" smtClean="0"/>
              <a:t>UNIX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zh-CN" altLang="en-US" smtClean="0"/>
              <a:t>将空闲块分成若干组，每</a:t>
            </a:r>
            <a:r>
              <a:rPr lang="en-US" altLang="zh-CN" smtClean="0"/>
              <a:t>100</a:t>
            </a:r>
            <a:r>
              <a:rPr lang="zh-CN" altLang="en-US" smtClean="0"/>
              <a:t>个块为一组</a:t>
            </a:r>
            <a:endParaRPr lang="en-US" altLang="zh-CN" smtClean="0"/>
          </a:p>
          <a:p>
            <a:pPr lvl="1"/>
            <a:r>
              <a:rPr lang="zh-CN" altLang="en-US" smtClean="0"/>
              <a:t>每组第一空闲块：</a:t>
            </a:r>
            <a:endParaRPr lang="en-US" altLang="zh-CN" smtClean="0"/>
          </a:p>
          <a:p>
            <a:pPr lvl="2"/>
            <a:r>
              <a:rPr lang="zh-CN" altLang="en-US" smtClean="0"/>
              <a:t>空闲块总数</a:t>
            </a:r>
            <a:endParaRPr lang="en-US" altLang="zh-CN" smtClean="0"/>
          </a:p>
          <a:p>
            <a:pPr lvl="2"/>
            <a:r>
              <a:rPr lang="zh-CN" altLang="en-US" smtClean="0"/>
              <a:t>下一组空闲块首块的块号</a:t>
            </a:r>
            <a:endParaRPr lang="en-US" altLang="zh-CN" smtClean="0"/>
          </a:p>
          <a:p>
            <a:pPr lvl="2"/>
            <a:r>
              <a:rPr lang="zh-CN" altLang="en-US" smtClean="0"/>
              <a:t>本组其它空闲块的块号列表</a:t>
            </a:r>
            <a:endParaRPr lang="en-US" altLang="zh-CN" smtClean="0"/>
          </a:p>
          <a:p>
            <a:pPr lvl="1"/>
            <a:r>
              <a:rPr lang="zh-CN" altLang="en-US" smtClean="0"/>
              <a:t>如果下一组空闲块首块的块号等于</a:t>
            </a:r>
            <a:r>
              <a:rPr lang="en-US" altLang="zh-CN" smtClean="0"/>
              <a:t>0</a:t>
            </a:r>
            <a:r>
              <a:rPr lang="zh-CN" altLang="en-US" smtClean="0"/>
              <a:t>，则该组是最后一组</a:t>
            </a:r>
          </a:p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89C1EA-7A04-4996-81CB-5DA8D797AC78}" type="slidenum">
              <a:rPr lang="zh-CN" altLang="en-US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成组链接例子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90563" y="1939925"/>
          <a:ext cx="719137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19137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199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191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51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2B9C9C-B33A-4C4B-86F2-A4DB67EF40C4}" type="slidenum">
              <a:rPr lang="zh-CN" altLang="en-US"/>
              <a:pPr/>
              <a:t>63</a:t>
            </a:fld>
            <a:endParaRPr lang="en-US" altLang="zh-CN"/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2058988" y="1939925"/>
          <a:ext cx="719137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19137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499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401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3354388" y="1939925"/>
          <a:ext cx="720725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1200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899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801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内容占位符 4"/>
          <p:cNvGraphicFramePr>
            <a:graphicFrameLocks/>
          </p:cNvGraphicFramePr>
          <p:nvPr/>
        </p:nvGraphicFramePr>
        <p:xfrm>
          <a:off x="4722813" y="1939925"/>
          <a:ext cx="720725" cy="22034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7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1199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1120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548" name="TextBox 8"/>
          <p:cNvSpPr txBox="1">
            <a:spLocks noChangeArrowheads="1"/>
          </p:cNvSpPr>
          <p:nvPr/>
        </p:nvSpPr>
        <p:spPr bwMode="auto">
          <a:xfrm>
            <a:off x="2130425" y="4244975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49" name="TextBox 9"/>
          <p:cNvSpPr txBox="1">
            <a:spLocks noChangeArrowheads="1"/>
          </p:cNvSpPr>
          <p:nvPr/>
        </p:nvSpPr>
        <p:spPr bwMode="auto">
          <a:xfrm>
            <a:off x="3427413" y="426878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50" name="TextBox 10"/>
          <p:cNvSpPr txBox="1">
            <a:spLocks noChangeArrowheads="1"/>
          </p:cNvSpPr>
          <p:nvPr/>
        </p:nvSpPr>
        <p:spPr bwMode="auto">
          <a:xfrm>
            <a:off x="4772025" y="424338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1200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409700" y="1939925"/>
            <a:ext cx="649288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2725738" y="1939925"/>
            <a:ext cx="647700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4075113" y="1941513"/>
            <a:ext cx="647700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54" name="TextBox 15"/>
          <p:cNvSpPr txBox="1">
            <a:spLocks noChangeArrowheads="1"/>
          </p:cNvSpPr>
          <p:nvPr/>
        </p:nvSpPr>
        <p:spPr bwMode="auto">
          <a:xfrm>
            <a:off x="800100" y="421957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120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55" name="矩形 16"/>
          <p:cNvSpPr>
            <a:spLocks noChangeArrowheads="1"/>
          </p:cNvSpPr>
          <p:nvPr/>
        </p:nvSpPr>
        <p:spPr bwMode="auto">
          <a:xfrm>
            <a:off x="2058988" y="47482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56" name="TextBox 17"/>
          <p:cNvSpPr txBox="1">
            <a:spLocks noChangeArrowheads="1"/>
          </p:cNvSpPr>
          <p:nvPr/>
        </p:nvSpPr>
        <p:spPr bwMode="auto">
          <a:xfrm>
            <a:off x="2119313" y="5180013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57" name="矩形 18"/>
          <p:cNvSpPr>
            <a:spLocks noChangeArrowheads="1"/>
          </p:cNvSpPr>
          <p:nvPr/>
        </p:nvSpPr>
        <p:spPr bwMode="auto">
          <a:xfrm>
            <a:off x="2073275" y="551815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58" name="TextBox 19"/>
          <p:cNvSpPr txBox="1">
            <a:spLocks noChangeArrowheads="1"/>
          </p:cNvSpPr>
          <p:nvPr/>
        </p:nvSpPr>
        <p:spPr bwMode="auto">
          <a:xfrm>
            <a:off x="2133600" y="5949950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191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59" name="矩形 20"/>
          <p:cNvSpPr>
            <a:spLocks noChangeArrowheads="1"/>
          </p:cNvSpPr>
          <p:nvPr/>
        </p:nvSpPr>
        <p:spPr bwMode="auto">
          <a:xfrm>
            <a:off x="3344863" y="4765675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60" name="TextBox 21"/>
          <p:cNvSpPr txBox="1">
            <a:spLocks noChangeArrowheads="1"/>
          </p:cNvSpPr>
          <p:nvPr/>
        </p:nvSpPr>
        <p:spPr bwMode="auto">
          <a:xfrm>
            <a:off x="3403600" y="519747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61" name="矩形 22"/>
          <p:cNvSpPr>
            <a:spLocks noChangeArrowheads="1"/>
          </p:cNvSpPr>
          <p:nvPr/>
        </p:nvSpPr>
        <p:spPr bwMode="auto">
          <a:xfrm>
            <a:off x="3359150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62" name="TextBox 23"/>
          <p:cNvSpPr txBox="1">
            <a:spLocks noChangeArrowheads="1"/>
          </p:cNvSpPr>
          <p:nvPr/>
        </p:nvSpPr>
        <p:spPr bwMode="auto">
          <a:xfrm>
            <a:off x="3419475" y="5967413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401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63" name="矩形 24"/>
          <p:cNvSpPr>
            <a:spLocks noChangeArrowheads="1"/>
          </p:cNvSpPr>
          <p:nvPr/>
        </p:nvSpPr>
        <p:spPr bwMode="auto">
          <a:xfrm>
            <a:off x="4727575" y="476726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64" name="TextBox 25"/>
          <p:cNvSpPr txBox="1">
            <a:spLocks noChangeArrowheads="1"/>
          </p:cNvSpPr>
          <p:nvPr/>
        </p:nvSpPr>
        <p:spPr bwMode="auto">
          <a:xfrm>
            <a:off x="4786313" y="5199063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65" name="矩形 26"/>
          <p:cNvSpPr>
            <a:spLocks noChangeArrowheads="1"/>
          </p:cNvSpPr>
          <p:nvPr/>
        </p:nvSpPr>
        <p:spPr bwMode="auto">
          <a:xfrm>
            <a:off x="4741863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66" name="TextBox 27"/>
          <p:cNvSpPr txBox="1">
            <a:spLocks noChangeArrowheads="1"/>
          </p:cNvSpPr>
          <p:nvPr/>
        </p:nvSpPr>
        <p:spPr bwMode="auto">
          <a:xfrm>
            <a:off x="4802188" y="5967413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801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67" name="矩形 28"/>
          <p:cNvSpPr>
            <a:spLocks noChangeArrowheads="1"/>
          </p:cNvSpPr>
          <p:nvPr/>
        </p:nvSpPr>
        <p:spPr bwMode="auto">
          <a:xfrm>
            <a:off x="6018213" y="4767263"/>
            <a:ext cx="668337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68" name="TextBox 29"/>
          <p:cNvSpPr txBox="1">
            <a:spLocks noChangeArrowheads="1"/>
          </p:cNvSpPr>
          <p:nvPr/>
        </p:nvSpPr>
        <p:spPr bwMode="auto">
          <a:xfrm>
            <a:off x="6078538" y="5199063"/>
            <a:ext cx="731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69" name="矩形 30"/>
          <p:cNvSpPr>
            <a:spLocks noChangeArrowheads="1"/>
          </p:cNvSpPr>
          <p:nvPr/>
        </p:nvSpPr>
        <p:spPr bwMode="auto">
          <a:xfrm>
            <a:off x="6034088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570" name="TextBox 31"/>
          <p:cNvSpPr txBox="1">
            <a:spLocks noChangeArrowheads="1"/>
          </p:cNvSpPr>
          <p:nvPr/>
        </p:nvSpPr>
        <p:spPr bwMode="auto">
          <a:xfrm>
            <a:off x="6092825" y="5967413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1120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1571" name="直接箭头连接符 33"/>
          <p:cNvCxnSpPr>
            <a:cxnSpLocks noChangeShapeType="1"/>
          </p:cNvCxnSpPr>
          <p:nvPr/>
        </p:nvCxnSpPr>
        <p:spPr bwMode="auto">
          <a:xfrm>
            <a:off x="1409700" y="2876550"/>
            <a:ext cx="663575" cy="187166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2" name="直接箭头连接符 35"/>
          <p:cNvCxnSpPr>
            <a:cxnSpLocks noChangeShapeType="1"/>
          </p:cNvCxnSpPr>
          <p:nvPr/>
        </p:nvCxnSpPr>
        <p:spPr bwMode="auto">
          <a:xfrm>
            <a:off x="1409700" y="3595688"/>
            <a:ext cx="663575" cy="192246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3" name="直接箭头连接符 37"/>
          <p:cNvCxnSpPr>
            <a:cxnSpLocks noChangeShapeType="1"/>
          </p:cNvCxnSpPr>
          <p:nvPr/>
        </p:nvCxnSpPr>
        <p:spPr bwMode="auto">
          <a:xfrm>
            <a:off x="2740025" y="2876550"/>
            <a:ext cx="633413" cy="187166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4" name="直接箭头连接符 39"/>
          <p:cNvCxnSpPr>
            <a:cxnSpLocks noChangeShapeType="1"/>
          </p:cNvCxnSpPr>
          <p:nvPr/>
        </p:nvCxnSpPr>
        <p:spPr bwMode="auto">
          <a:xfrm>
            <a:off x="2740025" y="3884613"/>
            <a:ext cx="619125" cy="16827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5" name="直接箭头连接符 41"/>
          <p:cNvCxnSpPr>
            <a:cxnSpLocks noChangeShapeType="1"/>
          </p:cNvCxnSpPr>
          <p:nvPr/>
        </p:nvCxnSpPr>
        <p:spPr bwMode="auto">
          <a:xfrm>
            <a:off x="4075113" y="2876550"/>
            <a:ext cx="666750" cy="18859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6" name="直接箭头连接符 43"/>
          <p:cNvCxnSpPr>
            <a:cxnSpLocks noChangeShapeType="1"/>
          </p:cNvCxnSpPr>
          <p:nvPr/>
        </p:nvCxnSpPr>
        <p:spPr bwMode="auto">
          <a:xfrm>
            <a:off x="4075113" y="3821113"/>
            <a:ext cx="666750" cy="17145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7" name="直接箭头连接符 45"/>
          <p:cNvCxnSpPr>
            <a:cxnSpLocks noChangeShapeType="1"/>
          </p:cNvCxnSpPr>
          <p:nvPr/>
        </p:nvCxnSpPr>
        <p:spPr bwMode="auto">
          <a:xfrm>
            <a:off x="5408613" y="2876550"/>
            <a:ext cx="609600" cy="189071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78" name="直接箭头连接符 47"/>
          <p:cNvCxnSpPr>
            <a:cxnSpLocks noChangeShapeType="1"/>
          </p:cNvCxnSpPr>
          <p:nvPr/>
        </p:nvCxnSpPr>
        <p:spPr bwMode="auto">
          <a:xfrm>
            <a:off x="5408613" y="3595688"/>
            <a:ext cx="625475" cy="195421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椭圆形标注 50"/>
          <p:cNvSpPr/>
          <p:nvPr/>
        </p:nvSpPr>
        <p:spPr bwMode="auto">
          <a:xfrm>
            <a:off x="6016625" y="1422400"/>
            <a:ext cx="1557338" cy="519113"/>
          </a:xfrm>
          <a:prstGeom prst="wedgeEllipseCallout">
            <a:avLst>
              <a:gd name="adj1" fmla="val -85341"/>
              <a:gd name="adj2" fmla="val 544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本组块数</a:t>
            </a:r>
          </a:p>
        </p:txBody>
      </p:sp>
      <p:sp>
        <p:nvSpPr>
          <p:cNvPr id="52" name="椭圆形标注 51"/>
          <p:cNvSpPr/>
          <p:nvPr/>
        </p:nvSpPr>
        <p:spPr bwMode="auto">
          <a:xfrm>
            <a:off x="6018213" y="1993900"/>
            <a:ext cx="1558925" cy="519113"/>
          </a:xfrm>
          <a:prstGeom prst="wedgeEllipseCallout">
            <a:avLst>
              <a:gd name="adj1" fmla="val -85341"/>
              <a:gd name="adj2" fmla="val 544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下组首块</a:t>
            </a:r>
          </a:p>
        </p:txBody>
      </p:sp>
      <p:sp>
        <p:nvSpPr>
          <p:cNvPr id="53" name="右大括号 52"/>
          <p:cNvSpPr/>
          <p:nvPr/>
        </p:nvSpPr>
        <p:spPr bwMode="auto">
          <a:xfrm>
            <a:off x="6948488" y="3821113"/>
            <a:ext cx="503237" cy="233045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1582" name="TextBox 53"/>
          <p:cNvSpPr txBox="1">
            <a:spLocks noChangeArrowheads="1"/>
          </p:cNvSpPr>
          <p:nvPr/>
        </p:nvSpPr>
        <p:spPr bwMode="auto">
          <a:xfrm>
            <a:off x="7508875" y="4573588"/>
            <a:ext cx="11668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一共</a:t>
            </a:r>
            <a:r>
              <a:rPr lang="en-US" altLang="zh-CN">
                <a:solidFill>
                  <a:srgbClr val="000000"/>
                </a:solidFill>
              </a:rPr>
              <a:t>100</a:t>
            </a:r>
            <a:r>
              <a:rPr lang="zh-CN" altLang="en-US">
                <a:solidFill>
                  <a:srgbClr val="000000"/>
                </a:solidFill>
              </a:rPr>
              <a:t>，最后一组</a:t>
            </a:r>
            <a:r>
              <a:rPr lang="en-US" altLang="zh-CN">
                <a:solidFill>
                  <a:srgbClr val="000000"/>
                </a:solidFill>
              </a:rPr>
              <a:t>80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椭圆形标注 54"/>
          <p:cNvSpPr/>
          <p:nvPr/>
        </p:nvSpPr>
        <p:spPr bwMode="auto">
          <a:xfrm>
            <a:off x="6445250" y="2781300"/>
            <a:ext cx="2206625" cy="519113"/>
          </a:xfrm>
          <a:prstGeom prst="wedgeEllipseCallout">
            <a:avLst>
              <a:gd name="adj1" fmla="val -72608"/>
              <a:gd name="adj2" fmla="val 8517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本组其它块号</a:t>
            </a:r>
          </a:p>
        </p:txBody>
      </p:sp>
      <p:sp>
        <p:nvSpPr>
          <p:cNvPr id="56" name="右中括号 55"/>
          <p:cNvSpPr/>
          <p:nvPr/>
        </p:nvSpPr>
        <p:spPr bwMode="auto">
          <a:xfrm>
            <a:off x="5580063" y="2876550"/>
            <a:ext cx="360362" cy="1200150"/>
          </a:xfrm>
          <a:prstGeom prst="righ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95288" y="4725988"/>
            <a:ext cx="12239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在内存中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分配</a:t>
            </a:r>
            <a:r>
              <a:rPr lang="en-US" altLang="zh-CN" smtClean="0"/>
              <a:t>50</a:t>
            </a:r>
            <a:r>
              <a:rPr lang="zh-CN" altLang="en-US" smtClean="0"/>
              <a:t>块空闲块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 bwMode="auto">
          <a:xfrm>
            <a:off x="250825" y="1443038"/>
            <a:ext cx="8497888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从前往后分配，从第一组开始分配，分完再分下组</a:t>
            </a:r>
            <a:endParaRPr lang="en-US" altLang="zh-CN" sz="280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1DB962-0D61-4984-9CC9-7F635C2B6FF3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22533" name="TextBox 70"/>
          <p:cNvSpPr txBox="1">
            <a:spLocks noChangeArrowheads="1"/>
          </p:cNvSpPr>
          <p:nvPr/>
        </p:nvSpPr>
        <p:spPr bwMode="auto">
          <a:xfrm>
            <a:off x="2960688" y="6076950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191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4" name="TextBox 71"/>
          <p:cNvSpPr txBox="1">
            <a:spLocks noChangeArrowheads="1"/>
          </p:cNvSpPr>
          <p:nvPr/>
        </p:nvSpPr>
        <p:spPr bwMode="auto">
          <a:xfrm>
            <a:off x="4246563" y="6094413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401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5" name="TextBox 73"/>
          <p:cNvSpPr txBox="1">
            <a:spLocks noChangeArrowheads="1"/>
          </p:cNvSpPr>
          <p:nvPr/>
        </p:nvSpPr>
        <p:spPr bwMode="auto">
          <a:xfrm>
            <a:off x="6700838" y="6083300"/>
            <a:ext cx="717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1120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5" name="内容占位符 4"/>
          <p:cNvGraphicFramePr>
            <a:graphicFrameLocks/>
          </p:cNvGraphicFramePr>
          <p:nvPr/>
        </p:nvGraphicFramePr>
        <p:xfrm>
          <a:off x="1357313" y="2036763"/>
          <a:ext cx="720725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199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191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6" name="内容占位符 4"/>
          <p:cNvGraphicFramePr>
            <a:graphicFrameLocks/>
          </p:cNvGraphicFramePr>
          <p:nvPr/>
        </p:nvGraphicFramePr>
        <p:xfrm>
          <a:off x="2725738" y="2036763"/>
          <a:ext cx="719137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19137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499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401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7" name="内容占位符 4"/>
          <p:cNvGraphicFramePr>
            <a:graphicFrameLocks/>
          </p:cNvGraphicFramePr>
          <p:nvPr/>
        </p:nvGraphicFramePr>
        <p:xfrm>
          <a:off x="4021138" y="2036763"/>
          <a:ext cx="720725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1200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899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801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8" name="内容占位符 4"/>
          <p:cNvGraphicFramePr>
            <a:graphicFrameLocks/>
          </p:cNvGraphicFramePr>
          <p:nvPr/>
        </p:nvGraphicFramePr>
        <p:xfrm>
          <a:off x="5389563" y="2036763"/>
          <a:ext cx="720725" cy="220212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73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1199</a:t>
                      </a:r>
                      <a:endParaRPr lang="zh-CN" altLang="en-US" sz="1800" dirty="0"/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1120</a:t>
                      </a:r>
                      <a:endParaRPr lang="zh-CN" altLang="en-US" sz="1800" dirty="0"/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75" marB="4567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576" name="TextBox 78"/>
          <p:cNvSpPr txBox="1">
            <a:spLocks noChangeArrowheads="1"/>
          </p:cNvSpPr>
          <p:nvPr/>
        </p:nvSpPr>
        <p:spPr bwMode="auto">
          <a:xfrm>
            <a:off x="2797175" y="43402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7" name="TextBox 79"/>
          <p:cNvSpPr txBox="1">
            <a:spLocks noChangeArrowheads="1"/>
          </p:cNvSpPr>
          <p:nvPr/>
        </p:nvSpPr>
        <p:spPr bwMode="auto">
          <a:xfrm>
            <a:off x="4094163" y="4365625"/>
            <a:ext cx="57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78" name="TextBox 80"/>
          <p:cNvSpPr txBox="1">
            <a:spLocks noChangeArrowheads="1"/>
          </p:cNvSpPr>
          <p:nvPr/>
        </p:nvSpPr>
        <p:spPr bwMode="auto">
          <a:xfrm>
            <a:off x="5438775" y="43386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1200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 flipV="1">
            <a:off x="2078038" y="2036763"/>
            <a:ext cx="647700" cy="5032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V="1">
            <a:off x="3392488" y="2036763"/>
            <a:ext cx="647700" cy="503237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 bwMode="auto">
          <a:xfrm flipV="1">
            <a:off x="4741863" y="2038350"/>
            <a:ext cx="647700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582" name="TextBox 84"/>
          <p:cNvSpPr txBox="1">
            <a:spLocks noChangeArrowheads="1"/>
          </p:cNvSpPr>
          <p:nvPr/>
        </p:nvSpPr>
        <p:spPr bwMode="auto">
          <a:xfrm>
            <a:off x="1466850" y="4316413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120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83" name="矩形 85"/>
          <p:cNvSpPr>
            <a:spLocks noChangeArrowheads="1"/>
          </p:cNvSpPr>
          <p:nvPr/>
        </p:nvSpPr>
        <p:spPr bwMode="auto">
          <a:xfrm>
            <a:off x="2725738" y="484505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rgbClr val="99CC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84" name="TextBox 86"/>
          <p:cNvSpPr txBox="1">
            <a:spLocks noChangeArrowheads="1"/>
          </p:cNvSpPr>
          <p:nvPr/>
        </p:nvSpPr>
        <p:spPr bwMode="auto">
          <a:xfrm>
            <a:off x="2786063" y="5276850"/>
            <a:ext cx="57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85" name="矩形 87"/>
          <p:cNvSpPr>
            <a:spLocks noChangeArrowheads="1"/>
          </p:cNvSpPr>
          <p:nvPr/>
        </p:nvSpPr>
        <p:spPr bwMode="auto">
          <a:xfrm>
            <a:off x="2740025" y="561340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rgbClr val="99CC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86" name="矩形 89"/>
          <p:cNvSpPr>
            <a:spLocks noChangeArrowheads="1"/>
          </p:cNvSpPr>
          <p:nvPr/>
        </p:nvSpPr>
        <p:spPr bwMode="auto">
          <a:xfrm>
            <a:off x="4011613" y="48625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87" name="TextBox 90"/>
          <p:cNvSpPr txBox="1">
            <a:spLocks noChangeArrowheads="1"/>
          </p:cNvSpPr>
          <p:nvPr/>
        </p:nvSpPr>
        <p:spPr bwMode="auto">
          <a:xfrm>
            <a:off x="4070350" y="5294313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88" name="矩形 93"/>
          <p:cNvSpPr>
            <a:spLocks noChangeArrowheads="1"/>
          </p:cNvSpPr>
          <p:nvPr/>
        </p:nvSpPr>
        <p:spPr bwMode="auto">
          <a:xfrm>
            <a:off x="5394325" y="48625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89" name="TextBox 94"/>
          <p:cNvSpPr txBox="1">
            <a:spLocks noChangeArrowheads="1"/>
          </p:cNvSpPr>
          <p:nvPr/>
        </p:nvSpPr>
        <p:spPr bwMode="auto">
          <a:xfrm>
            <a:off x="5454650" y="5294313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90" name="矩形 95"/>
          <p:cNvSpPr>
            <a:spLocks noChangeArrowheads="1"/>
          </p:cNvSpPr>
          <p:nvPr/>
        </p:nvSpPr>
        <p:spPr bwMode="auto">
          <a:xfrm>
            <a:off x="5408613" y="563245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91" name="TextBox 96"/>
          <p:cNvSpPr txBox="1">
            <a:spLocks noChangeArrowheads="1"/>
          </p:cNvSpPr>
          <p:nvPr/>
        </p:nvSpPr>
        <p:spPr bwMode="auto">
          <a:xfrm>
            <a:off x="5468938" y="6064250"/>
            <a:ext cx="576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801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92" name="矩形 97"/>
          <p:cNvSpPr>
            <a:spLocks noChangeArrowheads="1"/>
          </p:cNvSpPr>
          <p:nvPr/>
        </p:nvSpPr>
        <p:spPr bwMode="auto">
          <a:xfrm>
            <a:off x="6686550" y="48625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93" name="矩形 98"/>
          <p:cNvSpPr>
            <a:spLocks noChangeArrowheads="1"/>
          </p:cNvSpPr>
          <p:nvPr/>
        </p:nvSpPr>
        <p:spPr bwMode="auto">
          <a:xfrm>
            <a:off x="6700838" y="563245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cxnSp>
        <p:nvCxnSpPr>
          <p:cNvPr id="22594" name="直接箭头连接符 99"/>
          <p:cNvCxnSpPr>
            <a:cxnSpLocks noChangeShapeType="1"/>
          </p:cNvCxnSpPr>
          <p:nvPr/>
        </p:nvCxnSpPr>
        <p:spPr bwMode="auto">
          <a:xfrm>
            <a:off x="2078038" y="2971800"/>
            <a:ext cx="661987" cy="1873250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595" name="直接箭头连接符 100"/>
          <p:cNvCxnSpPr>
            <a:cxnSpLocks noChangeShapeType="1"/>
          </p:cNvCxnSpPr>
          <p:nvPr/>
        </p:nvCxnSpPr>
        <p:spPr bwMode="auto">
          <a:xfrm>
            <a:off x="2078038" y="3692525"/>
            <a:ext cx="661987" cy="1920875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596" name="直接箭头连接符 101"/>
          <p:cNvCxnSpPr>
            <a:cxnSpLocks noChangeShapeType="1"/>
          </p:cNvCxnSpPr>
          <p:nvPr/>
        </p:nvCxnSpPr>
        <p:spPr bwMode="auto">
          <a:xfrm>
            <a:off x="3406775" y="2971800"/>
            <a:ext cx="633413" cy="18732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97" name="直接箭头连接符 102"/>
          <p:cNvCxnSpPr>
            <a:cxnSpLocks noChangeShapeType="1"/>
          </p:cNvCxnSpPr>
          <p:nvPr/>
        </p:nvCxnSpPr>
        <p:spPr bwMode="auto">
          <a:xfrm>
            <a:off x="3406775" y="3981450"/>
            <a:ext cx="619125" cy="1682750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598" name="直接箭头连接符 103"/>
          <p:cNvCxnSpPr>
            <a:cxnSpLocks noChangeShapeType="1"/>
          </p:cNvCxnSpPr>
          <p:nvPr/>
        </p:nvCxnSpPr>
        <p:spPr bwMode="auto">
          <a:xfrm>
            <a:off x="4741863" y="2971800"/>
            <a:ext cx="666750" cy="18859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99" name="直接箭头连接符 104"/>
          <p:cNvCxnSpPr>
            <a:cxnSpLocks noChangeShapeType="1"/>
          </p:cNvCxnSpPr>
          <p:nvPr/>
        </p:nvCxnSpPr>
        <p:spPr bwMode="auto">
          <a:xfrm>
            <a:off x="4741863" y="3917950"/>
            <a:ext cx="666750" cy="17145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600" name="直接箭头连接符 105"/>
          <p:cNvCxnSpPr>
            <a:cxnSpLocks noChangeShapeType="1"/>
          </p:cNvCxnSpPr>
          <p:nvPr/>
        </p:nvCxnSpPr>
        <p:spPr bwMode="auto">
          <a:xfrm>
            <a:off x="6075363" y="2971800"/>
            <a:ext cx="611187" cy="189071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601" name="直接箭头连接符 106"/>
          <p:cNvCxnSpPr>
            <a:cxnSpLocks noChangeShapeType="1"/>
          </p:cNvCxnSpPr>
          <p:nvPr/>
        </p:nvCxnSpPr>
        <p:spPr bwMode="auto">
          <a:xfrm>
            <a:off x="6075363" y="3692525"/>
            <a:ext cx="625475" cy="195421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602" name="TextBox 108"/>
          <p:cNvSpPr txBox="1">
            <a:spLocks noChangeArrowheads="1"/>
          </p:cNvSpPr>
          <p:nvPr/>
        </p:nvSpPr>
        <p:spPr bwMode="auto">
          <a:xfrm>
            <a:off x="6677025" y="5273675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0" name="椭圆形标注 109"/>
          <p:cNvSpPr/>
          <p:nvPr/>
        </p:nvSpPr>
        <p:spPr bwMode="auto">
          <a:xfrm>
            <a:off x="323850" y="4708525"/>
            <a:ext cx="944563" cy="519113"/>
          </a:xfrm>
          <a:prstGeom prst="wedgeEllipseCallout">
            <a:avLst>
              <a:gd name="adj1" fmla="val 59346"/>
              <a:gd name="adj2" fmla="val -1512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111" name="椭圆形标注 110"/>
          <p:cNvSpPr/>
          <p:nvPr/>
        </p:nvSpPr>
        <p:spPr bwMode="auto">
          <a:xfrm>
            <a:off x="1152525" y="5484813"/>
            <a:ext cx="1449388" cy="908050"/>
          </a:xfrm>
          <a:prstGeom prst="wedgeEllipseCallout">
            <a:avLst>
              <a:gd name="adj1" fmla="val 58573"/>
              <a:gd name="adj2" fmla="val -18791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40</a:t>
            </a:r>
            <a:r>
              <a:rPr lang="zh-CN" altLang="en-US" dirty="0">
                <a:solidFill>
                  <a:schemeClr val="tx1"/>
                </a:solidFill>
              </a:rPr>
              <a:t>块，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401-440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05" name="矩形 111"/>
          <p:cNvSpPr>
            <a:spLocks noChangeArrowheads="1"/>
          </p:cNvSpPr>
          <p:nvPr/>
        </p:nvSpPr>
        <p:spPr bwMode="auto">
          <a:xfrm>
            <a:off x="4002088" y="5664200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rgbClr val="99CC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分配</a:t>
            </a:r>
            <a:r>
              <a:rPr lang="en-US" altLang="zh-CN" smtClean="0"/>
              <a:t>50</a:t>
            </a:r>
            <a:r>
              <a:rPr lang="zh-CN" altLang="en-US" smtClean="0"/>
              <a:t>块空闲块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FC8D94-CC64-4391-843D-E6E67343A8D0}" type="slidenum">
              <a:rPr lang="zh-CN" altLang="en-US"/>
              <a:pPr/>
              <a:t>65</a:t>
            </a:fld>
            <a:endParaRPr lang="en-US" altLang="zh-CN"/>
          </a:p>
        </p:txBody>
      </p:sp>
      <p:graphicFrame>
        <p:nvGraphicFramePr>
          <p:cNvPr id="40" name="内容占位符 4"/>
          <p:cNvGraphicFramePr>
            <a:graphicFrameLocks/>
          </p:cNvGraphicFramePr>
          <p:nvPr/>
        </p:nvGraphicFramePr>
        <p:xfrm>
          <a:off x="2058988" y="1939925"/>
          <a:ext cx="719137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19137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499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441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320" marR="91320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1" name="内容占位符 4"/>
          <p:cNvGraphicFramePr>
            <a:graphicFrameLocks/>
          </p:cNvGraphicFramePr>
          <p:nvPr/>
        </p:nvGraphicFramePr>
        <p:xfrm>
          <a:off x="3354388" y="1939925"/>
          <a:ext cx="720725" cy="219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1200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899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801</a:t>
                      </a:r>
                      <a:endParaRPr lang="zh-CN" altLang="en-US" sz="1800" dirty="0"/>
                    </a:p>
                  </a:txBody>
                  <a:tcPr marL="91522" marR="91522" marT="45690" marB="4569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2" name="内容占位符 4"/>
          <p:cNvGraphicFramePr>
            <a:graphicFrameLocks/>
          </p:cNvGraphicFramePr>
          <p:nvPr/>
        </p:nvGraphicFramePr>
        <p:xfrm>
          <a:off x="4722813" y="1939925"/>
          <a:ext cx="720725" cy="22034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20725">
                  <a:extLst>
                    <a:ext uri="{9D8B030D-6E8A-4147-A177-3AD203B41FA5}"/>
                  </a:extLst>
                </a:gridCol>
              </a:tblGrid>
              <a:tr h="37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1199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1120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  <a:tr h="36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522" marR="91522" marT="45731" marB="4573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3587" name="TextBox 42"/>
          <p:cNvSpPr txBox="1">
            <a:spLocks noChangeArrowheads="1"/>
          </p:cNvSpPr>
          <p:nvPr/>
        </p:nvSpPr>
        <p:spPr bwMode="auto">
          <a:xfrm>
            <a:off x="2130425" y="4244975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8" name="TextBox 43"/>
          <p:cNvSpPr txBox="1">
            <a:spLocks noChangeArrowheads="1"/>
          </p:cNvSpPr>
          <p:nvPr/>
        </p:nvSpPr>
        <p:spPr bwMode="auto">
          <a:xfrm>
            <a:off x="3427413" y="426878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900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9" name="TextBox 44"/>
          <p:cNvSpPr txBox="1">
            <a:spLocks noChangeArrowheads="1"/>
          </p:cNvSpPr>
          <p:nvPr/>
        </p:nvSpPr>
        <p:spPr bwMode="auto">
          <a:xfrm>
            <a:off x="4772025" y="424338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1200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2725738" y="1939925"/>
            <a:ext cx="647700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 flipV="1">
            <a:off x="4075113" y="1941513"/>
            <a:ext cx="647700" cy="50482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592" name="矩形 53"/>
          <p:cNvSpPr>
            <a:spLocks noChangeArrowheads="1"/>
          </p:cNvSpPr>
          <p:nvPr/>
        </p:nvSpPr>
        <p:spPr bwMode="auto">
          <a:xfrm>
            <a:off x="3344863" y="4765675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3403600" y="519747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4" name="矩形 55"/>
          <p:cNvSpPr>
            <a:spLocks noChangeArrowheads="1"/>
          </p:cNvSpPr>
          <p:nvPr/>
        </p:nvSpPr>
        <p:spPr bwMode="auto">
          <a:xfrm>
            <a:off x="3359150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95" name="TextBox 56"/>
          <p:cNvSpPr txBox="1">
            <a:spLocks noChangeArrowheads="1"/>
          </p:cNvSpPr>
          <p:nvPr/>
        </p:nvSpPr>
        <p:spPr bwMode="auto">
          <a:xfrm>
            <a:off x="3419475" y="5967413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441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6" name="矩形 57"/>
          <p:cNvSpPr>
            <a:spLocks noChangeArrowheads="1"/>
          </p:cNvSpPr>
          <p:nvPr/>
        </p:nvSpPr>
        <p:spPr bwMode="auto">
          <a:xfrm>
            <a:off x="4727575" y="476726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97" name="TextBox 58"/>
          <p:cNvSpPr txBox="1">
            <a:spLocks noChangeArrowheads="1"/>
          </p:cNvSpPr>
          <p:nvPr/>
        </p:nvSpPr>
        <p:spPr bwMode="auto">
          <a:xfrm>
            <a:off x="4786313" y="5199063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899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98" name="矩形 59"/>
          <p:cNvSpPr>
            <a:spLocks noChangeArrowheads="1"/>
          </p:cNvSpPr>
          <p:nvPr/>
        </p:nvSpPr>
        <p:spPr bwMode="auto">
          <a:xfrm>
            <a:off x="4741863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99" name="TextBox 60"/>
          <p:cNvSpPr txBox="1">
            <a:spLocks noChangeArrowheads="1"/>
          </p:cNvSpPr>
          <p:nvPr/>
        </p:nvSpPr>
        <p:spPr bwMode="auto">
          <a:xfrm>
            <a:off x="4802188" y="5967413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801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600" name="矩形 61"/>
          <p:cNvSpPr>
            <a:spLocks noChangeArrowheads="1"/>
          </p:cNvSpPr>
          <p:nvPr/>
        </p:nvSpPr>
        <p:spPr bwMode="auto">
          <a:xfrm>
            <a:off x="6018213" y="4767263"/>
            <a:ext cx="668337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601" name="矩形 62"/>
          <p:cNvSpPr>
            <a:spLocks noChangeArrowheads="1"/>
          </p:cNvSpPr>
          <p:nvPr/>
        </p:nvSpPr>
        <p:spPr bwMode="auto">
          <a:xfrm>
            <a:off x="6034088" y="5535613"/>
            <a:ext cx="666750" cy="4318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cxnSp>
        <p:nvCxnSpPr>
          <p:cNvPr id="23602" name="直接箭头连接符 65"/>
          <p:cNvCxnSpPr>
            <a:cxnSpLocks noChangeShapeType="1"/>
          </p:cNvCxnSpPr>
          <p:nvPr/>
        </p:nvCxnSpPr>
        <p:spPr bwMode="auto">
          <a:xfrm>
            <a:off x="2740025" y="2876550"/>
            <a:ext cx="633413" cy="187166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603" name="直接箭头连接符 66"/>
          <p:cNvCxnSpPr>
            <a:cxnSpLocks noChangeShapeType="1"/>
          </p:cNvCxnSpPr>
          <p:nvPr/>
        </p:nvCxnSpPr>
        <p:spPr bwMode="auto">
          <a:xfrm>
            <a:off x="2740025" y="3595688"/>
            <a:ext cx="619125" cy="197167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604" name="直接箭头连接符 67"/>
          <p:cNvCxnSpPr>
            <a:cxnSpLocks noChangeShapeType="1"/>
          </p:cNvCxnSpPr>
          <p:nvPr/>
        </p:nvCxnSpPr>
        <p:spPr bwMode="auto">
          <a:xfrm>
            <a:off x="4075113" y="2876550"/>
            <a:ext cx="666750" cy="18859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605" name="直接箭头连接符 68"/>
          <p:cNvCxnSpPr>
            <a:cxnSpLocks noChangeShapeType="1"/>
          </p:cNvCxnSpPr>
          <p:nvPr/>
        </p:nvCxnSpPr>
        <p:spPr bwMode="auto">
          <a:xfrm>
            <a:off x="4075113" y="3821113"/>
            <a:ext cx="666750" cy="17145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606" name="直接箭头连接符 69"/>
          <p:cNvCxnSpPr>
            <a:cxnSpLocks noChangeShapeType="1"/>
          </p:cNvCxnSpPr>
          <p:nvPr/>
        </p:nvCxnSpPr>
        <p:spPr bwMode="auto">
          <a:xfrm>
            <a:off x="5408613" y="2876550"/>
            <a:ext cx="609600" cy="189071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607" name="直接箭头连接符 70"/>
          <p:cNvCxnSpPr>
            <a:cxnSpLocks noChangeShapeType="1"/>
          </p:cNvCxnSpPr>
          <p:nvPr/>
        </p:nvCxnSpPr>
        <p:spPr bwMode="auto">
          <a:xfrm>
            <a:off x="5408613" y="3595688"/>
            <a:ext cx="625475" cy="195421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6053138" y="6007100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1120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6030913" y="5199063"/>
            <a:ext cx="731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1199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空闲块回收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先将释放的空闲块放到第一组</a:t>
            </a:r>
            <a:endParaRPr lang="en-US" altLang="zh-CN" smtClean="0"/>
          </a:p>
          <a:p>
            <a:r>
              <a:rPr lang="zh-CN" altLang="en-US" smtClean="0"/>
              <a:t>满</a:t>
            </a:r>
            <a:r>
              <a:rPr lang="en-US" altLang="zh-CN" smtClean="0"/>
              <a:t>100</a:t>
            </a:r>
            <a:r>
              <a:rPr lang="zh-CN" altLang="en-US" smtClean="0"/>
              <a:t>块后，在第一组前再开辟一组</a:t>
            </a:r>
            <a:endParaRPr lang="en-US" altLang="zh-CN" smtClean="0"/>
          </a:p>
          <a:p>
            <a:r>
              <a:rPr lang="zh-CN" altLang="en-US" smtClean="0"/>
              <a:t>原来的第一组变成第二组，新组为第一组</a:t>
            </a:r>
          </a:p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D6EC5C-5B1F-4F7D-B7E5-1D597F260479}" type="slidenum">
              <a:rPr lang="zh-CN" altLang="en-US"/>
              <a:pPr/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8077200" cy="609600"/>
          </a:xfrm>
        </p:spPr>
        <p:txBody>
          <a:bodyPr/>
          <a:lstStyle/>
          <a:p>
            <a:r>
              <a:rPr lang="zh-CN" altLang="en-US" smtClean="0"/>
              <a:t>一致性检查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57338"/>
            <a:ext cx="80645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/>
              <a:t>将目录结构数据与磁盘空闲块结构相比较，纠正发现的不一致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空闲块在某个文件的物理块中（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非空闲块不属于任意一个文件（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一个物理块属于多个文件（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A			      B                        C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87450" y="4365625"/>
          <a:ext cx="2376488" cy="548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extLst>
                  <a:ext uri="{0D108BD9-81ED-4DB2-BD59-A6C34878D82A}"/>
                </a:extLst>
              </a:tr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79838" y="4365625"/>
          <a:ext cx="2376488" cy="548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extLst>
                  <a:ext uri="{0D108BD9-81ED-4DB2-BD59-A6C34878D82A}"/>
                </a:extLst>
              </a:tr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588" marB="45588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300788" y="4365625"/>
          <a:ext cx="2374904" cy="548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extLst>
                  <a:ext uri="{0D108BD9-81ED-4DB2-BD59-A6C34878D82A}"/>
                </a:extLst>
              </a:tr>
              <a:tr h="2738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588" marB="45588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87450" y="5084763"/>
          <a:ext cx="2376488" cy="549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extLst>
                  <a:ext uri="{0D108BD9-81ED-4DB2-BD59-A6C34878D82A}"/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779838" y="5084763"/>
          <a:ext cx="2376488" cy="549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  <a:gridCol w="297061">
                  <a:extLst>
                    <a:ext uri="{9D8B030D-6E8A-4147-A177-3AD203B41FA5}"/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extLst>
                  <a:ext uri="{0D108BD9-81ED-4DB2-BD59-A6C34878D82A}"/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9" marR="91449" marT="45773" marB="4577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300788" y="5084763"/>
          <a:ext cx="2374904" cy="549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extLst>
                  <a:ext uri="{0D108BD9-81ED-4DB2-BD59-A6C34878D82A}"/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388" marR="91388" marT="45773" marB="4577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778" name="TextBox 3"/>
          <p:cNvSpPr txBox="1">
            <a:spLocks noChangeArrowheads="1"/>
          </p:cNvSpPr>
          <p:nvPr/>
        </p:nvSpPr>
        <p:spPr bwMode="auto">
          <a:xfrm>
            <a:off x="107950" y="4519613"/>
            <a:ext cx="1187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文件使用块</a:t>
            </a:r>
          </a:p>
        </p:txBody>
      </p:sp>
      <p:sp>
        <p:nvSpPr>
          <p:cNvPr id="25779" name="TextBox 13"/>
          <p:cNvSpPr txBox="1">
            <a:spLocks noChangeArrowheads="1"/>
          </p:cNvSpPr>
          <p:nvPr/>
        </p:nvSpPr>
        <p:spPr bwMode="auto">
          <a:xfrm>
            <a:off x="341313" y="5229225"/>
            <a:ext cx="720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空闲块</a:t>
            </a:r>
          </a:p>
        </p:txBody>
      </p:sp>
      <p:sp>
        <p:nvSpPr>
          <p:cNvPr id="25780" name="圆角矩形 4"/>
          <p:cNvSpPr>
            <a:spLocks noChangeArrowheads="1"/>
          </p:cNvSpPr>
          <p:nvPr/>
        </p:nvSpPr>
        <p:spPr bwMode="auto">
          <a:xfrm>
            <a:off x="7524750" y="4298950"/>
            <a:ext cx="287338" cy="13684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63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781" name="圆角矩形 15"/>
          <p:cNvSpPr>
            <a:spLocks noChangeArrowheads="1"/>
          </p:cNvSpPr>
          <p:nvPr/>
        </p:nvSpPr>
        <p:spPr bwMode="auto">
          <a:xfrm>
            <a:off x="4643438" y="4292600"/>
            <a:ext cx="288925" cy="13684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63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782" name="圆角矩形 16"/>
          <p:cNvSpPr>
            <a:spLocks noChangeArrowheads="1"/>
          </p:cNvSpPr>
          <p:nvPr/>
        </p:nvSpPr>
        <p:spPr bwMode="auto">
          <a:xfrm>
            <a:off x="1484313" y="4292600"/>
            <a:ext cx="287337" cy="13684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63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空闲空间整理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 bwMode="auto">
          <a:xfrm>
            <a:off x="468313" y="14843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把不连续的空闲块集合在一起</a:t>
            </a:r>
            <a:endParaRPr lang="en-US" altLang="zh-CN" sz="2800" smtClean="0"/>
          </a:p>
          <a:p>
            <a:r>
              <a:rPr lang="zh-CN" altLang="en-US" sz="2800" smtClean="0"/>
              <a:t>有利于给文件分配连续的物理块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DA2C7E-29A8-4574-8283-22E3FFC1EBF3}" type="slidenum">
              <a:rPr lang="zh-CN" altLang="en-US"/>
              <a:pPr/>
              <a:t>68</a:t>
            </a:fld>
            <a:endParaRPr lang="en-US" altLang="zh-CN"/>
          </a:p>
        </p:txBody>
      </p:sp>
      <p:pic>
        <p:nvPicPr>
          <p:cNvPr id="26629" name="Picture 2" descr="http://f.hiphotos.baidu.com/zhidao/wh%3D450%2C600/sign=ab33d225cd1349547e4be060637ebe6e/c8ea15ce36d3d53943ec65673c87e950342ab0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888" y="2636838"/>
            <a:ext cx="5040312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文件系统的层次架构</a:t>
            </a:r>
          </a:p>
        </p:txBody>
      </p:sp>
      <p:sp>
        <p:nvSpPr>
          <p:cNvPr id="21507" name="内容占位符 10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1228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逻辑文件系统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管理文件系统中的元数据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除了文件数据外的所有结构数据</a:t>
            </a:r>
            <a:endParaRPr lang="en-US" altLang="en-US" sz="2000" smtClean="0"/>
          </a:p>
          <a:p>
            <a:pPr lvl="1"/>
            <a:r>
              <a:rPr lang="zh-CN" altLang="en-US" smtClean="0"/>
              <a:t>文件按名存取</a:t>
            </a:r>
            <a:endParaRPr lang="en-US" altLang="zh-CN" smtClean="0"/>
          </a:p>
          <a:p>
            <a:pPr lvl="1"/>
            <a:r>
              <a:rPr lang="zh-CN" altLang="en-US" smtClean="0"/>
              <a:t>文件目录组织管理</a:t>
            </a:r>
            <a:endParaRPr lang="en-US" altLang="zh-CN" smtClean="0"/>
          </a:p>
          <a:p>
            <a:pPr lvl="1"/>
            <a:r>
              <a:rPr lang="zh-CN" altLang="en-US" smtClean="0"/>
              <a:t>把文件名转换为文件</a:t>
            </a:r>
            <a:r>
              <a:rPr lang="en-US" altLang="zh-CN" smtClean="0"/>
              <a:t>ID</a:t>
            </a:r>
            <a:r>
              <a:rPr lang="zh-CN" altLang="en-US" smtClean="0"/>
              <a:t>，文件句柄</a:t>
            </a:r>
            <a:endParaRPr lang="en-US" altLang="zh-CN" smtClean="0"/>
          </a:p>
          <a:p>
            <a:pPr lvl="1"/>
            <a:r>
              <a:rPr lang="zh-CN" altLang="en-US" smtClean="0"/>
              <a:t>管理</a:t>
            </a:r>
            <a:r>
              <a:rPr lang="en-US" altLang="zh-CN" smtClean="0"/>
              <a:t>FCB</a:t>
            </a:r>
          </a:p>
          <a:p>
            <a:pPr lvl="1"/>
            <a:r>
              <a:rPr lang="zh-CN" altLang="en-US" smtClean="0"/>
              <a:t>存储保护</a:t>
            </a:r>
            <a:endParaRPr lang="en-US" altLang="en-US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5668963" y="162877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应用程序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694185" y="2420888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逻辑文件系统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687826" y="3212976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文件组织模块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687826" y="4005064"/>
            <a:ext cx="22322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基本文件系统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688013" y="4797425"/>
            <a:ext cx="2232025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688013" y="5589588"/>
            <a:ext cx="22320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6604000" y="203676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642100" y="5205413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630988" y="4424363"/>
            <a:ext cx="358775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6604000" y="3624263"/>
            <a:ext cx="360363" cy="3825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6604000" y="2838450"/>
            <a:ext cx="360363" cy="3841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97525" y="2263775"/>
            <a:ext cx="2447925" cy="2352675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文件系统实现</a:t>
            </a:r>
            <a:r>
              <a:rPr lang="en-US" altLang="zh-CN" smtClean="0"/>
              <a:t>-</a:t>
            </a:r>
            <a:r>
              <a:rPr lang="zh-CN" altLang="en-US" smtClean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物理块（簇）</a:t>
            </a:r>
            <a:r>
              <a:rPr lang="zh-CN" altLang="en-US" sz="2400" dirty="0" smtClean="0"/>
              <a:t>：一个或多个（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）扇区组成，基本文件读写单位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（物理）分区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）：磁盘分割成若干个独立的空间，每个空间称为分区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两大类分区：主分区和扩展分区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主分区：能够安装操作系统的启动分区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扩展分区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不能</a:t>
            </a:r>
            <a:r>
              <a:rPr lang="zh-CN" altLang="en-US" sz="2000" dirty="0"/>
              <a:t>直接使用，必须分成若干逻辑</a:t>
            </a:r>
            <a:r>
              <a:rPr lang="zh-CN" altLang="en-US" sz="2000" dirty="0" smtClean="0"/>
              <a:t>分区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磁盘</a:t>
            </a:r>
            <a:r>
              <a:rPr lang="zh-CN" altLang="en-US" sz="2400" dirty="0" smtClean="0"/>
              <a:t>）（</a:t>
            </a:r>
            <a:r>
              <a:rPr lang="en-US" altLang="zh-CN" sz="2400" dirty="0" smtClean="0"/>
              <a:t>Volume</a:t>
            </a:r>
            <a:r>
              <a:rPr lang="zh-CN" altLang="en-US" sz="2400" dirty="0" smtClean="0"/>
              <a:t>）：磁盘上的逻辑分区，建立在物理分区上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一般每个卷可以建立一个文件系统</a:t>
            </a:r>
            <a:endParaRPr lang="en-US" altLang="zh-CN" sz="2000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47ADA9-A9CD-4C69-A42E-7875E03F52D3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4724400"/>
            <a:ext cx="32908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典型文件系统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468313" y="1628775"/>
            <a:ext cx="8234362" cy="4416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3482</Words>
  <Application>Microsoft Office PowerPoint</Application>
  <PresentationFormat>全屏显示(4:3)</PresentationFormat>
  <Paragraphs>1087</Paragraphs>
  <Slides>68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suda</vt:lpstr>
      <vt:lpstr>  第十一章文件系统实现(一)  文件系统</vt:lpstr>
      <vt:lpstr>内容</vt:lpstr>
      <vt:lpstr>文件系统</vt:lpstr>
      <vt:lpstr>文件系统的层次架构</vt:lpstr>
      <vt:lpstr>文件系统的层次架构</vt:lpstr>
      <vt:lpstr>文件系统的层次架构</vt:lpstr>
      <vt:lpstr>文件系统的层次架构</vt:lpstr>
      <vt:lpstr>文件系统实现-基本概念</vt:lpstr>
      <vt:lpstr>典型文件系统</vt:lpstr>
      <vt:lpstr>文件系统实现</vt:lpstr>
      <vt:lpstr>磁盘文件系统</vt:lpstr>
      <vt:lpstr>内存文件系统</vt:lpstr>
      <vt:lpstr>内存中文件系统结构</vt:lpstr>
      <vt:lpstr>虚拟文件系统（Virtual File System）</vt:lpstr>
      <vt:lpstr>虚拟文件系统</vt:lpstr>
      <vt:lpstr>网络文件系统：NFS</vt:lpstr>
      <vt:lpstr>CIFS</vt:lpstr>
      <vt:lpstr>常用文件系统</vt:lpstr>
      <vt:lpstr>  第十一章文件系统实现(二)  连续分配</vt:lpstr>
      <vt:lpstr>内容</vt:lpstr>
      <vt:lpstr>物理块</vt:lpstr>
      <vt:lpstr>逻辑块</vt:lpstr>
      <vt:lpstr>存储空间分配方式</vt:lpstr>
      <vt:lpstr>连续分配</vt:lpstr>
      <vt:lpstr>连续分配例子</vt:lpstr>
      <vt:lpstr>地址映射</vt:lpstr>
      <vt:lpstr>性能分析</vt:lpstr>
      <vt:lpstr>性能分析</vt:lpstr>
      <vt:lpstr>连续分配的改进</vt:lpstr>
      <vt:lpstr>  第十一章文件系统实现(三)  链接分配</vt:lpstr>
      <vt:lpstr>内容</vt:lpstr>
      <vt:lpstr>链接分配</vt:lpstr>
      <vt:lpstr>隐式链接</vt:lpstr>
      <vt:lpstr>隐式链接例子</vt:lpstr>
      <vt:lpstr>地址映射</vt:lpstr>
      <vt:lpstr>性能分析</vt:lpstr>
      <vt:lpstr>显示链接</vt:lpstr>
      <vt:lpstr>显示链接</vt:lpstr>
      <vt:lpstr>显示链接例子：FAT</vt:lpstr>
      <vt:lpstr>文件分配表（FAT）</vt:lpstr>
      <vt:lpstr>FAT 32</vt:lpstr>
      <vt:lpstr>  第十一章文件系统实现  索引分配</vt:lpstr>
      <vt:lpstr>内容</vt:lpstr>
      <vt:lpstr>索引分配</vt:lpstr>
      <vt:lpstr>索引分配</vt:lpstr>
      <vt:lpstr>索引分配性能</vt:lpstr>
      <vt:lpstr>地址映射</vt:lpstr>
      <vt:lpstr>多级索引</vt:lpstr>
      <vt:lpstr>链接策略 </vt:lpstr>
      <vt:lpstr>多级索引-二级索引</vt:lpstr>
      <vt:lpstr>二级索引地址映射</vt:lpstr>
      <vt:lpstr>索引和文件大小</vt:lpstr>
      <vt:lpstr>联合策略：UNIX（每块4KB）</vt:lpstr>
      <vt:lpstr>  第十一章文件系统实现(五)  空闲空间管理</vt:lpstr>
      <vt:lpstr>内容</vt:lpstr>
      <vt:lpstr>空闲空间管理方法</vt:lpstr>
      <vt:lpstr>空闲表</vt:lpstr>
      <vt:lpstr>空闲链表</vt:lpstr>
      <vt:lpstr>位示图</vt:lpstr>
      <vt:lpstr>位示图</vt:lpstr>
      <vt:lpstr>位示图：块号计算</vt:lpstr>
      <vt:lpstr>成组链接</vt:lpstr>
      <vt:lpstr>成组链接例子</vt:lpstr>
      <vt:lpstr>分配50块空闲块</vt:lpstr>
      <vt:lpstr>分配50块空闲块</vt:lpstr>
      <vt:lpstr>空闲块回收</vt:lpstr>
      <vt:lpstr>一致性检查</vt:lpstr>
      <vt:lpstr>空闲空间整理</vt:lpstr>
    </vt:vector>
  </TitlesOfParts>
  <Company>zhhz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汉字代码体系</dc:title>
  <dc:creator>yoyo</dc:creator>
  <cp:lastModifiedBy>Jiajie Xu</cp:lastModifiedBy>
  <cp:revision>350</cp:revision>
  <cp:lastPrinted>1601-01-01T00:00:00Z</cp:lastPrinted>
  <dcterms:created xsi:type="dcterms:W3CDTF">2002-09-11T01:24:55Z</dcterms:created>
  <dcterms:modified xsi:type="dcterms:W3CDTF">2018-11-30T01:28:45Z</dcterms:modified>
</cp:coreProperties>
</file>