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8" r:id="rId2"/>
    <p:sldId id="306" r:id="rId3"/>
    <p:sldId id="308" r:id="rId4"/>
    <p:sldId id="309" r:id="rId5"/>
    <p:sldId id="307" r:id="rId6"/>
    <p:sldId id="261" r:id="rId7"/>
    <p:sldId id="262" r:id="rId8"/>
    <p:sldId id="263" r:id="rId9"/>
    <p:sldId id="265" r:id="rId10"/>
    <p:sldId id="267" r:id="rId11"/>
    <p:sldId id="268" r:id="rId12"/>
    <p:sldId id="269" r:id="rId13"/>
    <p:sldId id="270" r:id="rId14"/>
    <p:sldId id="271" r:id="rId15"/>
    <p:sldId id="272" r:id="rId16"/>
    <p:sldId id="310"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5"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81" autoAdjust="0"/>
  </p:normalViewPr>
  <p:slideViewPr>
    <p:cSldViewPr>
      <p:cViewPr varScale="1">
        <p:scale>
          <a:sx n="132" d="100"/>
          <a:sy n="132" d="100"/>
        </p:scale>
        <p:origin x="-293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5C4FB-6A84-4C0D-A1D2-567AA50F41DD}" type="datetimeFigureOut">
              <a:rPr lang="zh-CN" altLang="en-US" smtClean="0"/>
              <a:pPr/>
              <a:t>2020/10/29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625ED-7D36-43B5-9772-BE24BF6A83F7}" type="slidenum">
              <a:rPr lang="zh-CN" altLang="en-US" smtClean="0"/>
              <a:pPr/>
              <a:t>‹#›</a:t>
            </a:fld>
            <a:endParaRPr lang="zh-CN" altLang="en-US"/>
          </a:p>
        </p:txBody>
      </p:sp>
    </p:spTree>
    <p:extLst>
      <p:ext uri="{BB962C8B-B14F-4D97-AF65-F5344CB8AC3E}">
        <p14:creationId xmlns:p14="http://schemas.microsoft.com/office/powerpoint/2010/main" xmlns="" val="40133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F9F63E28-053E-43CE-AA62-2AAED1D6BE30}" type="slidenum">
              <a:rPr lang="en-US" altLang="en-US">
                <a:latin typeface="Times New Roman" pitchFamily="18" charset="0"/>
                <a:ea typeface="MS PGothic" pitchFamily="34" charset="-128"/>
              </a:rPr>
              <a:pPr/>
              <a:t>29</a:t>
            </a:fld>
            <a:endParaRPr lang="en-US" altLang="en-US">
              <a:latin typeface="Times New Roman" pitchFamily="18" charset="0"/>
              <a:ea typeface="MS PGothic" pitchFamily="34"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1CDBB390-A771-4B2B-A398-F7DABA6B70B0}" type="slidenum">
              <a:rPr lang="en-US" altLang="en-US">
                <a:latin typeface="Times New Roman" pitchFamily="18" charset="0"/>
                <a:ea typeface="MS PGothic" pitchFamily="34" charset="-128"/>
              </a:rPr>
              <a:pPr/>
              <a:t>30</a:t>
            </a:fld>
            <a:endParaRPr lang="en-US" altLang="en-US">
              <a:latin typeface="Times New Roman" pitchFamily="18" charset="0"/>
              <a:ea typeface="MS PGothic" pitchFamily="34"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Helvetica" pitchFamily="34" charset="0"/>
                <a:ea typeface="宋体" pitchFamily="2" charset="-122"/>
              </a:defRPr>
            </a:lvl1pPr>
            <a:lvl2pPr marL="742950" indent="-285750" defTabSz="912813">
              <a:defRPr>
                <a:solidFill>
                  <a:schemeClr val="tx1"/>
                </a:solidFill>
                <a:latin typeface="Helvetica" pitchFamily="34" charset="0"/>
                <a:ea typeface="宋体" pitchFamily="2" charset="-122"/>
              </a:defRPr>
            </a:lvl2pPr>
            <a:lvl3pPr marL="1143000" indent="-228600" defTabSz="912813">
              <a:defRPr>
                <a:solidFill>
                  <a:schemeClr val="tx1"/>
                </a:solidFill>
                <a:latin typeface="Helvetica" pitchFamily="34" charset="0"/>
                <a:ea typeface="宋体" pitchFamily="2" charset="-122"/>
              </a:defRPr>
            </a:lvl3pPr>
            <a:lvl4pPr marL="1600200" indent="-228600" defTabSz="912813">
              <a:defRPr>
                <a:solidFill>
                  <a:schemeClr val="tx1"/>
                </a:solidFill>
                <a:latin typeface="Helvetica" pitchFamily="34" charset="0"/>
                <a:ea typeface="宋体" pitchFamily="2" charset="-122"/>
              </a:defRPr>
            </a:lvl4pPr>
            <a:lvl5pPr marL="2057400" indent="-228600" defTabSz="912813">
              <a:defRPr>
                <a:solidFill>
                  <a:schemeClr val="tx1"/>
                </a:solidFill>
                <a:latin typeface="Helvetica" pitchFamily="34" charset="0"/>
                <a:ea typeface="宋体" pitchFamily="2" charset="-122"/>
              </a:defRPr>
            </a:lvl5pPr>
            <a:lvl6pPr marL="2514600" indent="-228600" defTabSz="912813"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12813"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12813"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12813" eaLnBrk="0" fontAlgn="base" hangingPunct="0">
              <a:spcBef>
                <a:spcPct val="0"/>
              </a:spcBef>
              <a:spcAft>
                <a:spcPct val="0"/>
              </a:spcAft>
              <a:defRPr>
                <a:solidFill>
                  <a:schemeClr val="tx1"/>
                </a:solidFill>
                <a:latin typeface="Helvetica" pitchFamily="34" charset="0"/>
                <a:ea typeface="宋体" pitchFamily="2" charset="-122"/>
              </a:defRPr>
            </a:lvl9pPr>
          </a:lstStyle>
          <a:p>
            <a:fld id="{2AA02D4D-B1F0-44DD-B681-1BBEF10B4213}" type="slidenum">
              <a:rPr lang="en-US" altLang="en-US">
                <a:latin typeface="Times New Roman" pitchFamily="18" charset="0"/>
                <a:ea typeface="MS PGothic" pitchFamily="34" charset="-128"/>
              </a:rPr>
              <a:pPr/>
              <a:t>31</a:t>
            </a:fld>
            <a:endParaRPr lang="en-US" altLang="en-US">
              <a:latin typeface="Times New Roman" pitchFamily="18" charset="0"/>
              <a:ea typeface="MS PGothic" pitchFamily="34" charset="-128"/>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8903661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326520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17492062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12640210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3989228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pPr/>
              <a:t>‹#›</a:t>
            </a:fld>
            <a:endParaRPr lang="zh-CN" altLang="en-US"/>
          </a:p>
        </p:txBody>
      </p:sp>
    </p:spTree>
    <p:extLst>
      <p:ext uri="{BB962C8B-B14F-4D97-AF65-F5344CB8AC3E}">
        <p14:creationId xmlns:p14="http://schemas.microsoft.com/office/powerpoint/2010/main" xmlns="" val="1057834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pPr/>
              <a:t>‹#›</a:t>
            </a:fld>
            <a:endParaRPr lang="zh-CN" altLang="en-US"/>
          </a:p>
        </p:txBody>
      </p:sp>
    </p:spTree>
    <p:extLst>
      <p:ext uri="{BB962C8B-B14F-4D97-AF65-F5344CB8AC3E}">
        <p14:creationId xmlns:p14="http://schemas.microsoft.com/office/powerpoint/2010/main" xmlns="" val="40031481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366906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24325005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9708452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A2C5E184-07EE-47A4-839F-07EA65360195}" type="slidenum">
              <a:rPr lang="zh-CN" altLang="en-US" smtClean="0"/>
              <a:pPr/>
              <a:t>‹#›</a:t>
            </a:fld>
            <a:endParaRPr lang="zh-CN" altLang="en-US"/>
          </a:p>
        </p:txBody>
      </p:sp>
    </p:spTree>
    <p:extLst>
      <p:ext uri="{BB962C8B-B14F-4D97-AF65-F5344CB8AC3E}">
        <p14:creationId xmlns:p14="http://schemas.microsoft.com/office/powerpoint/2010/main" xmlns="" val="563665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1994658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A2C5E184-07EE-47A4-839F-07EA65360195}" type="slidenum">
              <a:rPr lang="zh-CN" altLang="en-US" smtClean="0"/>
              <a:pPr/>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E451AAF9-CE2E-4D2C-BBE7-838500836083}" type="datetimeFigureOut">
              <a:rPr lang="zh-CN" altLang="en-US" smtClean="0"/>
              <a:pPr/>
              <a:t>2020/10/29</a:t>
            </a:fld>
            <a:endParaRPr lang="zh-CN" altLang="en-US"/>
          </a:p>
        </p:txBody>
      </p:sp>
    </p:spTree>
    <p:extLst>
      <p:ext uri="{BB962C8B-B14F-4D97-AF65-F5344CB8AC3E}">
        <p14:creationId xmlns:p14="http://schemas.microsoft.com/office/powerpoint/2010/main" xmlns="" val="1814695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A2C5E184-07EE-47A4-839F-07EA65360195}" type="slidenum">
              <a:rPr lang="zh-CN" altLang="en-US" smtClean="0"/>
              <a:pPr/>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xmlns="" val="41091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Arial" pitchFamily="34" charset="0"/>
          <a:ea typeface="华文新魏" pitchFamily="2" charset="-122"/>
        </a:defRPr>
      </a:lvl2pPr>
      <a:lvl3pPr algn="l" rtl="0" eaLnBrk="1" fontAlgn="base" hangingPunct="1">
        <a:spcBef>
          <a:spcPct val="0"/>
        </a:spcBef>
        <a:spcAft>
          <a:spcPct val="0"/>
        </a:spcAft>
        <a:defRPr sz="3600">
          <a:solidFill>
            <a:srgbClr val="000000"/>
          </a:solidFill>
          <a:latin typeface="Arial" pitchFamily="34" charset="0"/>
          <a:ea typeface="华文新魏" pitchFamily="2" charset="-122"/>
        </a:defRPr>
      </a:lvl3pPr>
      <a:lvl4pPr algn="l" rtl="0" eaLnBrk="1" fontAlgn="base" hangingPunct="1">
        <a:spcBef>
          <a:spcPct val="0"/>
        </a:spcBef>
        <a:spcAft>
          <a:spcPct val="0"/>
        </a:spcAft>
        <a:defRPr sz="3600">
          <a:solidFill>
            <a:srgbClr val="000000"/>
          </a:solidFill>
          <a:latin typeface="Arial" pitchFamily="34" charset="0"/>
          <a:ea typeface="华文新魏" pitchFamily="2" charset="-122"/>
        </a:defRPr>
      </a:lvl4pPr>
      <a:lvl5pPr algn="l" rtl="0" eaLnBrk="1" fontAlgn="base" hangingPunct="1">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anose="05000000000000000000"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anose="05000000000000000000"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anose="05000000000000000000" pitchFamily="2" charset="2"/>
        <a:buChar char="v"/>
        <a:defRPr sz="2400">
          <a:solidFill>
            <a:srgbClr val="000000"/>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7996" y="1556792"/>
            <a:ext cx="7237412" cy="2736304"/>
          </a:xfrm>
        </p:spPr>
        <p:txBody>
          <a:bodyPr/>
          <a:lstStyle/>
          <a:p>
            <a:pPr algn="ctr">
              <a:defRPr/>
            </a:pPr>
            <a:r>
              <a:rPr lang="zh-CN" altLang="en-US" sz="5400" dirty="0" smtClean="0">
                <a:effectLst>
                  <a:outerShdw blurRad="38100" dist="38100" dir="2700000" algn="tl">
                    <a:srgbClr val="C0C0C0"/>
                  </a:outerShdw>
                </a:effectLst>
                <a:ea typeface="宋体" panose="02010600030101010101" pitchFamily="2" charset="-122"/>
              </a:rPr>
              <a:t>第七章 死锁（一）</a:t>
            </a:r>
            <a:r>
              <a:rPr lang="en-US" altLang="zh-CN" sz="5400" dirty="0">
                <a:effectLst>
                  <a:outerShdw blurRad="38100" dist="38100" dir="2700000" algn="tl">
                    <a:srgbClr val="C0C0C0"/>
                  </a:outerShdw>
                </a:effectLst>
                <a:ea typeface="宋体" panose="02010600030101010101" pitchFamily="2" charset="-122"/>
              </a:rPr>
              <a:t/>
            </a:r>
            <a:br>
              <a:rPr lang="en-US" altLang="zh-CN" sz="5400" dirty="0">
                <a:effectLst>
                  <a:outerShdw blurRad="38100" dist="38100" dir="2700000" algn="tl">
                    <a:srgbClr val="C0C0C0"/>
                  </a:outerShdw>
                </a:effectLst>
                <a:ea typeface="宋体" panose="02010600030101010101" pitchFamily="2" charset="-122"/>
              </a:rPr>
            </a:br>
            <a:r>
              <a:rPr lang="en-US" altLang="zh-CN" sz="5400" dirty="0" smtClean="0">
                <a:effectLst>
                  <a:outerShdw blurRad="38100" dist="38100" dir="2700000" algn="tl">
                    <a:srgbClr val="C0C0C0"/>
                  </a:outerShdw>
                </a:effectLst>
                <a:ea typeface="宋体" panose="02010600030101010101" pitchFamily="2" charset="-122"/>
              </a:rPr>
              <a:t/>
            </a:r>
            <a:br>
              <a:rPr lang="en-US" altLang="zh-CN" sz="5400" dirty="0" smtClean="0">
                <a:effectLst>
                  <a:outerShdw blurRad="38100" dist="38100" dir="2700000" algn="tl">
                    <a:srgbClr val="C0C0C0"/>
                  </a:outerShdw>
                </a:effectLst>
                <a:ea typeface="宋体" panose="02010600030101010101" pitchFamily="2" charset="-122"/>
              </a:rPr>
            </a:br>
            <a:r>
              <a:rPr lang="zh-CN" altLang="en-US" sz="5400" dirty="0">
                <a:effectLst>
                  <a:outerShdw blurRad="38100" dist="38100" dir="2700000" algn="tl">
                    <a:srgbClr val="C0C0C0"/>
                  </a:outerShdw>
                </a:effectLst>
                <a:ea typeface="宋体" panose="02010600030101010101" pitchFamily="2" charset="-122"/>
              </a:rPr>
              <a:t>死锁</a:t>
            </a:r>
            <a:r>
              <a:rPr lang="zh-CN" altLang="en-US" sz="5400" dirty="0" smtClean="0">
                <a:effectLst>
                  <a:outerShdw blurRad="38100" dist="38100" dir="2700000" algn="tl">
                    <a:srgbClr val="C0C0C0"/>
                  </a:outerShdw>
                </a:effectLst>
                <a:ea typeface="宋体" panose="02010600030101010101" pitchFamily="2" charset="-122"/>
              </a:rPr>
              <a:t>概念</a:t>
            </a:r>
          </a:p>
        </p:txBody>
      </p:sp>
      <p:sp>
        <p:nvSpPr>
          <p:cNvPr id="7171" name="副标题 4"/>
          <p:cNvSpPr>
            <a:spLocks noGrp="1"/>
          </p:cNvSpPr>
          <p:nvPr>
            <p:ph type="subTitle" idx="1"/>
          </p:nvPr>
        </p:nvSpPr>
        <p:spPr>
          <a:xfrm>
            <a:off x="1611142" y="4797152"/>
            <a:ext cx="6071120" cy="1125364"/>
          </a:xfrm>
        </p:spPr>
        <p:txBody>
          <a:bodyPr/>
          <a:lstStyle/>
          <a:p>
            <a:r>
              <a:rPr lang="zh-CN" altLang="en-US" sz="2400" dirty="0" smtClean="0">
                <a:ea typeface="宋体" pitchFamily="2" charset="-122"/>
              </a:rPr>
              <a:t>苏州大学计算机科学与技术学院</a:t>
            </a:r>
          </a:p>
        </p:txBody>
      </p:sp>
    </p:spTree>
    <p:extLst>
      <p:ext uri="{BB962C8B-B14F-4D97-AF65-F5344CB8AC3E}">
        <p14:creationId xmlns:p14="http://schemas.microsoft.com/office/powerpoint/2010/main" xmlns="" val="1238036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12737" y="625251"/>
            <a:ext cx="7442200" cy="647700"/>
          </a:xfrm>
        </p:spPr>
        <p:txBody>
          <a:bodyPr/>
          <a:lstStyle/>
          <a:p>
            <a:pPr>
              <a:defRPr/>
            </a:pPr>
            <a:r>
              <a:rPr lang="zh-CN" altLang="en-US" dirty="0" smtClean="0">
                <a:ea typeface="宋体" panose="02010600030101010101" pitchFamily="2" charset="-122"/>
              </a:rPr>
              <a:t>系统模型</a:t>
            </a:r>
          </a:p>
        </p:txBody>
      </p:sp>
      <p:sp>
        <p:nvSpPr>
          <p:cNvPr id="12291" name="Rectangle 3"/>
          <p:cNvSpPr>
            <a:spLocks noGrp="1" noChangeArrowheads="1"/>
          </p:cNvSpPr>
          <p:nvPr>
            <p:ph type="body" idx="1"/>
          </p:nvPr>
        </p:nvSpPr>
        <p:spPr/>
        <p:txBody>
          <a:bodyPr/>
          <a:lstStyle/>
          <a:p>
            <a:r>
              <a:rPr lang="zh-CN" altLang="en-US" sz="2000" dirty="0" smtClean="0">
                <a:ea typeface="宋体" panose="02010600030101010101" pitchFamily="2" charset="-122"/>
              </a:rPr>
              <a:t>资源类型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 ., </a:t>
            </a:r>
            <a:r>
              <a:rPr lang="en-US" altLang="zh-CN" sz="2000" i="1" dirty="0" err="1" smtClean="0">
                <a:ea typeface="宋体" panose="02010600030101010101" pitchFamily="2" charset="-122"/>
              </a:rPr>
              <a:t>R</a:t>
            </a:r>
            <a:r>
              <a:rPr lang="en-US" altLang="zh-CN" sz="2000" baseline="-25000" dirty="0" err="1" smtClean="0">
                <a:ea typeface="宋体" panose="02010600030101010101" pitchFamily="2" charset="-122"/>
              </a:rPr>
              <a:t>m</a:t>
            </a:r>
            <a:r>
              <a:rPr lang="en-US" altLang="zh-CN" sz="2000" baseline="-25000" dirty="0" smtClean="0">
                <a:ea typeface="宋体" panose="02010600030101010101" pitchFamily="2" charset="-122"/>
              </a:rPr>
              <a:t> </a:t>
            </a:r>
            <a:endParaRPr lang="zh-CN" altLang="en-US" sz="2000" baseline="-25000" dirty="0" smtClean="0">
              <a:ea typeface="宋体" panose="02010600030101010101" pitchFamily="2" charset="-122"/>
            </a:endParaRPr>
          </a:p>
          <a:p>
            <a:pPr lvl="2">
              <a:buFont typeface="Webdings" panose="05030102010509060703" pitchFamily="18" charset="2"/>
              <a:buNone/>
            </a:pPr>
            <a:r>
              <a:rPr lang="en-US" altLang="zh-CN" sz="2000" i="1" dirty="0" smtClean="0">
                <a:ea typeface="宋体" panose="02010600030101010101" pitchFamily="2" charset="-122"/>
              </a:rPr>
              <a:t>CPU</a:t>
            </a:r>
            <a:r>
              <a:rPr lang="zh-CN" altLang="en-US" sz="2000" i="1" dirty="0" smtClean="0">
                <a:ea typeface="宋体" panose="02010600030101010101" pitchFamily="2" charset="-122"/>
              </a:rPr>
              <a:t>周期，内存空间，</a:t>
            </a:r>
            <a:r>
              <a:rPr lang="en-US" altLang="zh-CN" sz="2000" i="1" dirty="0" smtClean="0">
                <a:ea typeface="宋体" panose="02010600030101010101" pitchFamily="2" charset="-122"/>
              </a:rPr>
              <a:t>I/O</a:t>
            </a:r>
            <a:r>
              <a:rPr lang="zh-CN" altLang="en-US" sz="2000" i="1" dirty="0" smtClean="0">
                <a:ea typeface="宋体" panose="02010600030101010101" pitchFamily="2" charset="-122"/>
              </a:rPr>
              <a:t>设备</a:t>
            </a:r>
          </a:p>
          <a:p>
            <a:r>
              <a:rPr lang="zh-CN" altLang="en-US" sz="2000" dirty="0" smtClean="0">
                <a:ea typeface="宋体" panose="02010600030101010101" pitchFamily="2" charset="-122"/>
              </a:rPr>
              <a:t>每一种资源</a:t>
            </a:r>
            <a:r>
              <a:rPr lang="en-US" altLang="zh-CN" sz="2000" i="1" dirty="0" err="1" smtClean="0">
                <a:ea typeface="宋体" panose="02010600030101010101" pitchFamily="2" charset="-122"/>
              </a:rPr>
              <a:t>R</a:t>
            </a:r>
            <a:r>
              <a:rPr lang="en-US" altLang="zh-CN" sz="2000" baseline="-25000" dirty="0" err="1" smtClean="0">
                <a:ea typeface="宋体" panose="02010600030101010101" pitchFamily="2" charset="-122"/>
              </a:rPr>
              <a:t>i</a:t>
            </a:r>
            <a:r>
              <a:rPr lang="en-US" altLang="zh-CN" sz="2000" baseline="-25000" dirty="0" smtClean="0">
                <a:ea typeface="宋体" panose="02010600030101010101" pitchFamily="2" charset="-122"/>
              </a:rPr>
              <a:t> </a:t>
            </a:r>
            <a:r>
              <a:rPr lang="zh-CN" altLang="en-US" sz="2000" dirty="0" smtClean="0">
                <a:ea typeface="宋体" panose="02010600030101010101" pitchFamily="2" charset="-122"/>
              </a:rPr>
              <a:t>有</a:t>
            </a:r>
            <a:r>
              <a:rPr lang="en-US" altLang="zh-CN" sz="2000" i="1" dirty="0" err="1" smtClean="0">
                <a:ea typeface="宋体" panose="02010600030101010101" pitchFamily="2" charset="-122"/>
              </a:rPr>
              <a:t>W</a:t>
            </a:r>
            <a:r>
              <a:rPr lang="en-US" altLang="zh-CN" sz="2000" baseline="-25000" dirty="0" err="1" smtClean="0">
                <a:ea typeface="宋体" panose="02010600030101010101" pitchFamily="2" charset="-122"/>
              </a:rPr>
              <a:t>i</a:t>
            </a:r>
            <a:r>
              <a:rPr lang="en-US" altLang="zh-CN" sz="2000" baseline="-25000" dirty="0" smtClean="0">
                <a:ea typeface="宋体" panose="02010600030101010101" pitchFamily="2" charset="-122"/>
              </a:rPr>
              <a:t>  </a:t>
            </a:r>
            <a:r>
              <a:rPr lang="zh-CN" altLang="en-US" sz="2000" dirty="0" smtClean="0">
                <a:ea typeface="宋体" panose="02010600030101010101" pitchFamily="2" charset="-122"/>
              </a:rPr>
              <a:t>种实例</a:t>
            </a:r>
          </a:p>
          <a:p>
            <a:r>
              <a:rPr lang="zh-CN" altLang="en-US" sz="2000" dirty="0" smtClean="0">
                <a:ea typeface="宋体" panose="02010600030101010101" pitchFamily="2" charset="-122"/>
              </a:rPr>
              <a:t>每一个进程通过如下方法来使用资源</a:t>
            </a:r>
          </a:p>
          <a:p>
            <a:pPr lvl="1"/>
            <a:r>
              <a:rPr lang="zh-CN" altLang="en-US" sz="2000" dirty="0" smtClean="0">
                <a:ea typeface="宋体" panose="02010600030101010101" pitchFamily="2" charset="-122"/>
              </a:rPr>
              <a:t>申请</a:t>
            </a:r>
          </a:p>
          <a:p>
            <a:pPr lvl="1"/>
            <a:r>
              <a:rPr lang="zh-CN" altLang="en-US" sz="2000" dirty="0" smtClean="0">
                <a:ea typeface="宋体" panose="02010600030101010101" pitchFamily="2" charset="-122"/>
              </a:rPr>
              <a:t>使用</a:t>
            </a:r>
          </a:p>
          <a:p>
            <a:pPr lvl="1"/>
            <a:r>
              <a:rPr lang="zh-CN" altLang="en-US" sz="2000" dirty="0" smtClean="0">
                <a:ea typeface="宋体" panose="02010600030101010101" pitchFamily="2" charset="-122"/>
              </a:rPr>
              <a:t>释放</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资源动态申请</a:t>
            </a:r>
            <a:r>
              <a:rPr lang="en-US" altLang="zh-CN" sz="2000" dirty="0" smtClean="0">
                <a:ea typeface="宋体" panose="02010600030101010101" pitchFamily="2" charset="-122"/>
              </a:rPr>
              <a:t>-</a:t>
            </a:r>
            <a:r>
              <a:rPr lang="zh-CN" altLang="en-US" sz="2000" dirty="0" smtClean="0">
                <a:ea typeface="宋体" panose="02010600030101010101" pitchFamily="2" charset="-122"/>
              </a:rPr>
              <a:t>常用方法</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在进程运行过程中申请资源</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资源静态申请</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在进程运行前一次申请所有资源</a:t>
            </a:r>
          </a:p>
        </p:txBody>
      </p:sp>
    </p:spTree>
    <p:extLst>
      <p:ext uri="{BB962C8B-B14F-4D97-AF65-F5344CB8AC3E}">
        <p14:creationId xmlns:p14="http://schemas.microsoft.com/office/powerpoint/2010/main" xmlns="" val="386207015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00762" y="684213"/>
            <a:ext cx="7343775" cy="457200"/>
          </a:xfrm>
        </p:spPr>
        <p:txBody>
          <a:bodyPr/>
          <a:lstStyle/>
          <a:p>
            <a:pPr>
              <a:defRPr/>
            </a:pPr>
            <a:r>
              <a:rPr lang="zh-CN" altLang="en-US" dirty="0" smtClean="0">
                <a:ea typeface="宋体" panose="02010600030101010101" pitchFamily="2" charset="-122"/>
              </a:rPr>
              <a:t>资源分配图</a:t>
            </a:r>
          </a:p>
        </p:txBody>
      </p:sp>
      <p:sp>
        <p:nvSpPr>
          <p:cNvPr id="13315" name="Rectangle 3"/>
          <p:cNvSpPr>
            <a:spLocks noGrp="1" noChangeArrowheads="1"/>
          </p:cNvSpPr>
          <p:nvPr>
            <p:ph type="body" idx="1"/>
          </p:nvPr>
        </p:nvSpPr>
        <p:spPr>
          <a:xfrm>
            <a:off x="990600" y="2209800"/>
            <a:ext cx="7270750" cy="2924175"/>
          </a:xfrm>
        </p:spPr>
        <p:txBody>
          <a:bodyPr/>
          <a:lstStyle/>
          <a:p>
            <a:r>
              <a:rPr lang="en-US" altLang="zh-CN" sz="2000" dirty="0" smtClean="0">
                <a:ea typeface="宋体" panose="02010600030101010101" pitchFamily="2" charset="-122"/>
              </a:rPr>
              <a:t>V</a:t>
            </a:r>
            <a:r>
              <a:rPr lang="zh-CN" altLang="en-US" sz="2000" dirty="0" smtClean="0">
                <a:ea typeface="宋体" panose="02010600030101010101" pitchFamily="2" charset="-122"/>
              </a:rPr>
              <a:t>被分为两个部分</a:t>
            </a:r>
          </a:p>
          <a:p>
            <a:pPr lvl="1"/>
            <a:r>
              <a:rPr lang="en-US" altLang="zh-CN" sz="2000" i="1" dirty="0" smtClean="0">
                <a:ea typeface="宋体" panose="02010600030101010101" pitchFamily="2" charset="-122"/>
              </a:rPr>
              <a:t>P</a:t>
            </a:r>
            <a:r>
              <a:rPr lang="en-US" altLang="zh-CN" sz="2000" dirty="0" smtClean="0">
                <a:ea typeface="宋体" panose="02010600030101010101" pitchFamily="2" charset="-122"/>
              </a:rPr>
              <a:t> = {</a:t>
            </a:r>
            <a:r>
              <a:rPr lang="en-US" altLang="zh-CN" sz="2000" i="1" dirty="0" smtClean="0">
                <a:ea typeface="宋体" panose="02010600030101010101" pitchFamily="2" charset="-122"/>
              </a:rPr>
              <a:t>P</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P</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a:t>
            </a:r>
            <a:r>
              <a:rPr lang="en-US" altLang="zh-CN" sz="2000" i="1" dirty="0" err="1" smtClean="0">
                <a:ea typeface="宋体" panose="02010600030101010101" pitchFamily="2" charset="-122"/>
              </a:rPr>
              <a:t>P</a:t>
            </a:r>
            <a:r>
              <a:rPr lang="en-US" altLang="zh-CN" sz="2000" i="1" baseline="-25000" dirty="0" err="1" smtClean="0">
                <a:ea typeface="宋体" panose="02010600030101010101" pitchFamily="2" charset="-122"/>
              </a:rPr>
              <a:t>n</a:t>
            </a:r>
            <a:r>
              <a:rPr lang="en-US" altLang="zh-CN" sz="2000" dirty="0" smtClean="0">
                <a:ea typeface="宋体" panose="02010600030101010101" pitchFamily="2" charset="-122"/>
              </a:rPr>
              <a:t>}, </a:t>
            </a:r>
            <a:r>
              <a:rPr lang="zh-CN" altLang="en-US" sz="2000" dirty="0" smtClean="0">
                <a:ea typeface="宋体" panose="02010600030101010101" pitchFamily="2" charset="-122"/>
              </a:rPr>
              <a:t>含有系统中全部的进程</a:t>
            </a:r>
          </a:p>
          <a:p>
            <a:pPr lvl="1">
              <a:buFont typeface="Monotype Sorts" pitchFamily="2" charset="2"/>
              <a:buNone/>
            </a:pPr>
            <a:endParaRPr lang="zh-CN" altLang="en-US" sz="2000" dirty="0" smtClean="0">
              <a:ea typeface="宋体" panose="02010600030101010101" pitchFamily="2" charset="-122"/>
            </a:endParaRPr>
          </a:p>
          <a:p>
            <a:pPr lvl="1"/>
            <a:r>
              <a:rPr lang="en-US" altLang="zh-CN" sz="2000" i="1" dirty="0" smtClean="0">
                <a:ea typeface="宋体" panose="02010600030101010101" pitchFamily="2" charset="-122"/>
              </a:rPr>
              <a:t>R</a:t>
            </a:r>
            <a:r>
              <a:rPr lang="en-US" altLang="zh-CN" sz="2000" dirty="0" smtClean="0">
                <a:ea typeface="宋体" panose="02010600030101010101" pitchFamily="2" charset="-122"/>
              </a:rPr>
              <a:t> =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a:t>
            </a:r>
            <a:r>
              <a:rPr lang="en-US" altLang="zh-CN" sz="2000" i="1" dirty="0" smtClean="0">
                <a:ea typeface="宋体" panose="02010600030101010101" pitchFamily="2" charset="-122"/>
              </a:rPr>
              <a:t>R</a:t>
            </a:r>
            <a:r>
              <a:rPr lang="en-US" altLang="zh-CN" sz="2000" i="1" baseline="-25000" dirty="0" smtClean="0">
                <a:ea typeface="宋体" panose="02010600030101010101" pitchFamily="2" charset="-122"/>
              </a:rPr>
              <a:t>m</a:t>
            </a:r>
            <a:r>
              <a:rPr lang="en-US" altLang="zh-CN" sz="2000" dirty="0" smtClean="0">
                <a:ea typeface="宋体" panose="02010600030101010101" pitchFamily="2" charset="-122"/>
              </a:rPr>
              <a:t>}, </a:t>
            </a:r>
            <a:r>
              <a:rPr lang="zh-CN" altLang="en-US" sz="2000" dirty="0" smtClean="0">
                <a:ea typeface="宋体" panose="02010600030101010101" pitchFamily="2" charset="-122"/>
              </a:rPr>
              <a:t>含有系统中全部的资源</a:t>
            </a:r>
          </a:p>
          <a:p>
            <a:r>
              <a:rPr lang="zh-CN" altLang="en-US" sz="2000" dirty="0" smtClean="0">
                <a:ea typeface="宋体" panose="02010600030101010101" pitchFamily="2" charset="-122"/>
              </a:rPr>
              <a:t>请求边：有向边</a:t>
            </a:r>
            <a:r>
              <a:rPr lang="en-US" altLang="zh-CN" sz="2000" i="1" dirty="0" smtClean="0">
                <a:ea typeface="宋体" panose="02010600030101010101" pitchFamily="2" charset="-122"/>
              </a:rPr>
              <a:t>P</a:t>
            </a:r>
            <a:r>
              <a:rPr lang="en-US" altLang="zh-CN" sz="2000" baseline="-25000" dirty="0" smtClean="0">
                <a:ea typeface="宋体" panose="02010600030101010101" pitchFamily="2" charset="-122"/>
              </a:rPr>
              <a:t>i </a:t>
            </a:r>
            <a:r>
              <a:rPr lang="en-US" altLang="zh-CN" sz="2000" dirty="0" smtClean="0">
                <a:ea typeface="宋体" panose="02010600030101010101" pitchFamily="2" charset="-122"/>
                <a:sym typeface="Symbol" panose="05050102010706020507" pitchFamily="18" charset="2"/>
              </a:rPr>
              <a:t> </a:t>
            </a:r>
            <a:r>
              <a:rPr lang="en-US" altLang="zh-CN" sz="2000" i="1" dirty="0" err="1" smtClean="0">
                <a:ea typeface="宋体" panose="02010600030101010101" pitchFamily="2" charset="-122"/>
                <a:sym typeface="Symbol" panose="05050102010706020507" pitchFamily="18" charset="2"/>
              </a:rPr>
              <a:t>R</a:t>
            </a:r>
            <a:r>
              <a:rPr lang="en-US" altLang="zh-CN" sz="2000" i="1" baseline="-25000" dirty="0" err="1" smtClean="0">
                <a:ea typeface="宋体" panose="02010600030101010101" pitchFamily="2" charset="-122"/>
                <a:sym typeface="Symbol" panose="05050102010706020507" pitchFamily="18" charset="2"/>
              </a:rPr>
              <a:t>j</a:t>
            </a:r>
            <a:r>
              <a:rPr lang="en-US" altLang="zh-CN" sz="2000" i="1" baseline="-25000" dirty="0" smtClean="0">
                <a:ea typeface="宋体" panose="02010600030101010101" pitchFamily="2" charset="-122"/>
                <a:sym typeface="Symbol" panose="05050102010706020507" pitchFamily="18" charset="2"/>
              </a:rPr>
              <a:t> </a:t>
            </a:r>
            <a:endParaRPr lang="en-US" altLang="zh-CN" sz="2000" i="1" dirty="0" smtClean="0">
              <a:ea typeface="宋体" panose="02010600030101010101" pitchFamily="2" charset="-122"/>
              <a:sym typeface="Symbol" panose="05050102010706020507" pitchFamily="18" charset="2"/>
            </a:endParaRPr>
          </a:p>
          <a:p>
            <a:r>
              <a:rPr lang="zh-CN" altLang="en-US" sz="2000" dirty="0" smtClean="0">
                <a:ea typeface="宋体" panose="02010600030101010101" pitchFamily="2" charset="-122"/>
              </a:rPr>
              <a:t>分配边：有向边</a:t>
            </a:r>
            <a:r>
              <a:rPr lang="en-US" altLang="zh-CN" sz="2000" i="1" dirty="0" err="1" smtClean="0">
                <a:ea typeface="宋体" panose="02010600030101010101" pitchFamily="2" charset="-122"/>
                <a:sym typeface="Symbol" panose="05050102010706020507" pitchFamily="18" charset="2"/>
              </a:rPr>
              <a:t>R</a:t>
            </a:r>
            <a:r>
              <a:rPr lang="en-US" altLang="zh-CN" sz="2000" baseline="-25000" dirty="0" err="1" smtClean="0">
                <a:ea typeface="宋体" panose="02010600030101010101" pitchFamily="2" charset="-122"/>
              </a:rPr>
              <a:t>i</a:t>
            </a:r>
            <a:r>
              <a:rPr lang="en-US" altLang="zh-CN" sz="2000" baseline="-25000" dirty="0" smtClean="0">
                <a:ea typeface="宋体" panose="02010600030101010101" pitchFamily="2" charset="-122"/>
              </a:rPr>
              <a:t> </a:t>
            </a:r>
            <a:r>
              <a:rPr lang="en-US" altLang="zh-CN" sz="2000" dirty="0" smtClean="0">
                <a:ea typeface="宋体" panose="02010600030101010101" pitchFamily="2" charset="-122"/>
                <a:sym typeface="Symbol" panose="05050102010706020507" pitchFamily="18" charset="2"/>
              </a:rPr>
              <a:t></a:t>
            </a:r>
            <a:r>
              <a:rPr lang="en-US" altLang="zh-CN" sz="2000" i="1" dirty="0" smtClean="0">
                <a:ea typeface="宋体" panose="02010600030101010101" pitchFamily="2" charset="-122"/>
              </a:rPr>
              <a:t>P</a:t>
            </a:r>
            <a:r>
              <a:rPr lang="en-US" altLang="zh-CN" sz="2000" dirty="0" smtClean="0">
                <a:ea typeface="宋体" panose="02010600030101010101" pitchFamily="2" charset="-122"/>
                <a:sym typeface="Symbol" panose="05050102010706020507" pitchFamily="18" charset="2"/>
              </a:rPr>
              <a:t> </a:t>
            </a:r>
            <a:r>
              <a:rPr lang="en-US" altLang="zh-CN" sz="2000" i="1" baseline="-25000" dirty="0" smtClean="0">
                <a:ea typeface="宋体" panose="02010600030101010101" pitchFamily="2" charset="-122"/>
                <a:sym typeface="Symbol" panose="05050102010706020507" pitchFamily="18" charset="2"/>
              </a:rPr>
              <a:t>j </a:t>
            </a:r>
            <a:endParaRPr lang="en-US" altLang="zh-CN" sz="2000" i="1" dirty="0" smtClean="0">
              <a:ea typeface="宋体" panose="02010600030101010101" pitchFamily="2" charset="-122"/>
              <a:sym typeface="Symbol" panose="05050102010706020507" pitchFamily="18" charset="2"/>
            </a:endParaRPr>
          </a:p>
          <a:p>
            <a:endParaRPr lang="zh-CN" altLang="zh-CN" b="1" i="1" baseline="-25000" dirty="0" smtClean="0">
              <a:ea typeface="宋体" panose="02010600030101010101" pitchFamily="2" charset="-122"/>
              <a:sym typeface="Symbol" panose="05050102010706020507" pitchFamily="18" charset="2"/>
            </a:endParaRPr>
          </a:p>
        </p:txBody>
      </p:sp>
      <p:sp>
        <p:nvSpPr>
          <p:cNvPr id="13316" name="Text Box 4"/>
          <p:cNvSpPr txBox="1">
            <a:spLocks noChangeArrowheads="1"/>
          </p:cNvSpPr>
          <p:nvPr/>
        </p:nvSpPr>
        <p:spPr bwMode="auto">
          <a:xfrm>
            <a:off x="539552" y="1628800"/>
            <a:ext cx="7092280" cy="3667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zh-CN" altLang="en-US" b="1" dirty="0"/>
              <a:t>一个顶点的集合</a:t>
            </a:r>
            <a:r>
              <a:rPr lang="en-US" altLang="zh-CN" b="1" dirty="0"/>
              <a:t>V</a:t>
            </a:r>
            <a:r>
              <a:rPr lang="zh-CN" altLang="en-US" b="1" dirty="0"/>
              <a:t>和边的集合</a:t>
            </a:r>
            <a:r>
              <a:rPr lang="en-US" altLang="zh-CN" b="1" dirty="0"/>
              <a:t>E</a:t>
            </a:r>
            <a:endParaRPr lang="zh-CN" altLang="en-US" b="1" dirty="0"/>
          </a:p>
        </p:txBody>
      </p:sp>
    </p:spTree>
    <p:extLst>
      <p:ext uri="{BB962C8B-B14F-4D97-AF65-F5344CB8AC3E}">
        <p14:creationId xmlns:p14="http://schemas.microsoft.com/office/powerpoint/2010/main" xmlns="" val="27270942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39825" y="417513"/>
            <a:ext cx="7188200" cy="806450"/>
          </a:xfrm>
        </p:spPr>
        <p:txBody>
          <a:bodyPr/>
          <a:lstStyle/>
          <a:p>
            <a:pPr>
              <a:defRPr/>
            </a:pPr>
            <a:r>
              <a:rPr lang="zh-CN" altLang="en-US" sz="3000" dirty="0" smtClean="0">
                <a:ea typeface="宋体" panose="02010600030101010101" pitchFamily="2" charset="-122"/>
              </a:rPr>
              <a:t>资源分配图</a:t>
            </a:r>
          </a:p>
        </p:txBody>
      </p:sp>
      <p:sp>
        <p:nvSpPr>
          <p:cNvPr id="14339" name="Rectangle 3"/>
          <p:cNvSpPr>
            <a:spLocks noGrp="1" noChangeArrowheads="1"/>
          </p:cNvSpPr>
          <p:nvPr>
            <p:ph type="body" idx="1"/>
          </p:nvPr>
        </p:nvSpPr>
        <p:spPr>
          <a:xfrm>
            <a:off x="717550" y="1672432"/>
            <a:ext cx="7029450" cy="3949699"/>
          </a:xfrm>
        </p:spPr>
        <p:txBody>
          <a:bodyPr/>
          <a:lstStyle/>
          <a:p>
            <a:r>
              <a:rPr lang="zh-CN" altLang="en-US" sz="2000" b="1" dirty="0" smtClean="0">
                <a:ea typeface="宋体" panose="02010600030101010101" pitchFamily="2" charset="-122"/>
              </a:rPr>
              <a:t>进程</a:t>
            </a:r>
            <a:br>
              <a:rPr lang="zh-CN" altLang="en-US" sz="2000" b="1" dirty="0" smtClean="0">
                <a:ea typeface="宋体" panose="02010600030101010101" pitchFamily="2" charset="-122"/>
              </a:rPr>
            </a:br>
            <a:r>
              <a:rPr lang="zh-CN" altLang="en-US" sz="2000" b="1" dirty="0" smtClean="0">
                <a:ea typeface="宋体" panose="02010600030101010101" pitchFamily="2" charset="-122"/>
              </a:rPr>
              <a:t/>
            </a:r>
            <a:br>
              <a:rPr lang="zh-CN" altLang="en-US" sz="2000" b="1" dirty="0" smtClean="0">
                <a:ea typeface="宋体" panose="02010600030101010101" pitchFamily="2" charset="-122"/>
              </a:rPr>
            </a:br>
            <a:r>
              <a:rPr lang="zh-CN" altLang="en-US" sz="2000" b="1" dirty="0" smtClean="0">
                <a:ea typeface="宋体" panose="02010600030101010101" pitchFamily="2" charset="-122"/>
              </a:rPr>
              <a:t/>
            </a:r>
            <a:br>
              <a:rPr lang="zh-CN" altLang="en-US" sz="2000" b="1" dirty="0" smtClean="0">
                <a:ea typeface="宋体" panose="02010600030101010101" pitchFamily="2" charset="-122"/>
              </a:rPr>
            </a:br>
            <a:endParaRPr lang="zh-CN" altLang="en-US" sz="2000" b="1" dirty="0" smtClean="0">
              <a:ea typeface="宋体" panose="02010600030101010101" pitchFamily="2" charset="-122"/>
            </a:endParaRPr>
          </a:p>
          <a:p>
            <a:r>
              <a:rPr lang="zh-CN" altLang="en-US" sz="2000" b="1" dirty="0" smtClean="0">
                <a:ea typeface="宋体" panose="02010600030101010101" pitchFamily="2" charset="-122"/>
              </a:rPr>
              <a:t>有四个实例的资源类型</a:t>
            </a:r>
          </a:p>
          <a:p>
            <a:pPr>
              <a:buFont typeface="Monotype Sorts" pitchFamily="2" charset="2"/>
              <a:buNone/>
            </a:pPr>
            <a:endParaRPr lang="zh-CN" altLang="zh-CN" sz="2000" b="1" dirty="0" smtClean="0">
              <a:ea typeface="宋体" panose="02010600030101010101" pitchFamily="2" charset="-122"/>
            </a:endParaRPr>
          </a:p>
          <a:p>
            <a:endParaRPr lang="zh-CN" altLang="zh-CN" sz="2000" b="1" dirty="0" smtClean="0">
              <a:ea typeface="宋体" panose="02010600030101010101" pitchFamily="2" charset="-122"/>
            </a:endParaRPr>
          </a:p>
          <a:p>
            <a:r>
              <a:rPr lang="en-US" altLang="zh-CN" sz="2000" b="1" i="1" dirty="0" smtClean="0">
                <a:ea typeface="宋体" panose="02010600030101010101" pitchFamily="2" charset="-122"/>
              </a:rPr>
              <a:t>P</a:t>
            </a:r>
            <a:r>
              <a:rPr lang="en-US" altLang="zh-CN" sz="2000" b="1" i="1" baseline="-25000" dirty="0" smtClean="0">
                <a:ea typeface="宋体" panose="02010600030101010101" pitchFamily="2" charset="-122"/>
              </a:rPr>
              <a:t>i</a:t>
            </a:r>
            <a:r>
              <a:rPr lang="en-US" altLang="zh-CN" sz="2000" b="1" i="1" dirty="0" smtClean="0">
                <a:ea typeface="宋体" panose="02010600030101010101" pitchFamily="2" charset="-122"/>
              </a:rPr>
              <a:t> </a:t>
            </a:r>
            <a:r>
              <a:rPr lang="zh-CN" altLang="en-US" sz="2000" b="1" i="1" dirty="0" smtClean="0">
                <a:ea typeface="宋体" panose="02010600030101010101" pitchFamily="2" charset="-122"/>
              </a:rPr>
              <a:t>请求一个</a:t>
            </a:r>
            <a:r>
              <a:rPr lang="en-US" altLang="zh-CN" sz="2000" b="1" i="1" dirty="0" err="1" smtClean="0">
                <a:ea typeface="宋体" panose="02010600030101010101" pitchFamily="2" charset="-122"/>
              </a:rPr>
              <a:t>R</a:t>
            </a:r>
            <a:r>
              <a:rPr lang="en-US" altLang="zh-CN" sz="2000" b="1" i="1" baseline="-25000" dirty="0" err="1" smtClean="0">
                <a:ea typeface="宋体" panose="02010600030101010101" pitchFamily="2" charset="-122"/>
              </a:rPr>
              <a:t>j</a:t>
            </a:r>
            <a:r>
              <a:rPr lang="zh-CN" altLang="en-US" sz="2000" b="1" i="1" dirty="0" smtClean="0">
                <a:ea typeface="宋体" panose="02010600030101010101" pitchFamily="2" charset="-122"/>
              </a:rPr>
              <a:t>的实例</a:t>
            </a:r>
            <a:endParaRPr lang="zh-CN" altLang="en-US" sz="2000" b="1" dirty="0" smtClean="0">
              <a:ea typeface="宋体" panose="02010600030101010101" pitchFamily="2" charset="-122"/>
            </a:endParaRPr>
          </a:p>
          <a:p>
            <a:endParaRPr lang="zh-CN" altLang="zh-CN" sz="2000" b="1" dirty="0" smtClean="0">
              <a:ea typeface="宋体" panose="02010600030101010101" pitchFamily="2" charset="-122"/>
            </a:endParaRPr>
          </a:p>
          <a:p>
            <a:pPr>
              <a:buFont typeface="Monotype Sorts" pitchFamily="2" charset="2"/>
              <a:buNone/>
            </a:pPr>
            <a:endParaRPr lang="zh-CN" altLang="zh-CN" sz="2000" b="1" dirty="0" smtClean="0">
              <a:ea typeface="宋体" panose="02010600030101010101" pitchFamily="2" charset="-122"/>
            </a:endParaRPr>
          </a:p>
          <a:p>
            <a:r>
              <a:rPr lang="en-US" altLang="zh-CN" sz="2000" b="1" i="1" dirty="0" smtClean="0">
                <a:ea typeface="宋体" panose="02010600030101010101" pitchFamily="2" charset="-122"/>
              </a:rPr>
              <a:t>P</a:t>
            </a:r>
            <a:r>
              <a:rPr lang="en-US" altLang="zh-CN" sz="2000" b="1" i="1" baseline="-25000" dirty="0" smtClean="0">
                <a:ea typeface="宋体" panose="02010600030101010101" pitchFamily="2" charset="-122"/>
              </a:rPr>
              <a:t>i</a:t>
            </a:r>
            <a:r>
              <a:rPr lang="en-US" altLang="zh-CN" sz="2000" b="1" i="1" dirty="0" smtClean="0">
                <a:ea typeface="宋体" panose="02010600030101010101" pitchFamily="2" charset="-122"/>
              </a:rPr>
              <a:t> </a:t>
            </a:r>
            <a:r>
              <a:rPr lang="zh-CN" altLang="en-US" sz="2000" b="1" i="1" dirty="0" smtClean="0">
                <a:ea typeface="宋体" panose="02010600030101010101" pitchFamily="2" charset="-122"/>
              </a:rPr>
              <a:t>持有一个</a:t>
            </a:r>
            <a:r>
              <a:rPr lang="en-US" altLang="zh-CN" sz="2000" b="1" i="1" dirty="0" err="1" smtClean="0">
                <a:ea typeface="宋体" panose="02010600030101010101" pitchFamily="2" charset="-122"/>
              </a:rPr>
              <a:t>R</a:t>
            </a:r>
            <a:r>
              <a:rPr lang="en-US" altLang="zh-CN" sz="2000" b="1" i="1" baseline="-25000" dirty="0" err="1" smtClean="0">
                <a:ea typeface="宋体" panose="02010600030101010101" pitchFamily="2" charset="-122"/>
              </a:rPr>
              <a:t>j</a:t>
            </a:r>
            <a:r>
              <a:rPr lang="zh-CN" altLang="en-US" sz="2000" b="1" i="1" dirty="0" smtClean="0">
                <a:ea typeface="宋体" panose="02010600030101010101" pitchFamily="2" charset="-122"/>
              </a:rPr>
              <a:t>的实例</a:t>
            </a:r>
            <a:endParaRPr lang="zh-CN" altLang="en-US" sz="2000" b="1" dirty="0" smtClean="0">
              <a:ea typeface="宋体" panose="02010600030101010101" pitchFamily="2" charset="-122"/>
            </a:endParaRPr>
          </a:p>
          <a:p>
            <a:endParaRPr lang="zh-CN" altLang="zh-CN" b="1" i="1" baseline="-25000" dirty="0" smtClean="0">
              <a:ea typeface="宋体" panose="02010600030101010101" pitchFamily="2" charset="-122"/>
            </a:endParaRPr>
          </a:p>
        </p:txBody>
      </p:sp>
      <p:sp>
        <p:nvSpPr>
          <p:cNvPr id="14340" name="Oval 4"/>
          <p:cNvSpPr>
            <a:spLocks noChangeArrowheads="1"/>
          </p:cNvSpPr>
          <p:nvPr/>
        </p:nvSpPr>
        <p:spPr bwMode="auto">
          <a:xfrm>
            <a:off x="4143375" y="161925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41" name="Oval 5"/>
          <p:cNvSpPr>
            <a:spLocks noChangeArrowheads="1"/>
          </p:cNvSpPr>
          <p:nvPr/>
        </p:nvSpPr>
        <p:spPr bwMode="auto">
          <a:xfrm>
            <a:off x="3657600" y="556260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r>
              <a:rPr lang="en-US" altLang="zh-CN" i="1"/>
              <a:t>P</a:t>
            </a:r>
            <a:r>
              <a:rPr lang="en-US" altLang="zh-CN" i="1" baseline="-25000"/>
              <a:t>i</a:t>
            </a:r>
            <a:endParaRPr lang="en-US" altLang="zh-CN"/>
          </a:p>
        </p:txBody>
      </p:sp>
      <p:sp>
        <p:nvSpPr>
          <p:cNvPr id="14342" name="Oval 6"/>
          <p:cNvSpPr>
            <a:spLocks noChangeArrowheads="1"/>
          </p:cNvSpPr>
          <p:nvPr/>
        </p:nvSpPr>
        <p:spPr bwMode="auto">
          <a:xfrm>
            <a:off x="3638550" y="4381500"/>
            <a:ext cx="495300" cy="4953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r>
              <a:rPr lang="en-US" altLang="zh-CN" i="1"/>
              <a:t>P</a:t>
            </a:r>
            <a:r>
              <a:rPr lang="en-US" altLang="zh-CN" i="1" baseline="-25000"/>
              <a:t>i</a:t>
            </a:r>
            <a:endParaRPr lang="en-US" altLang="zh-CN" i="1"/>
          </a:p>
        </p:txBody>
      </p:sp>
      <p:grpSp>
        <p:nvGrpSpPr>
          <p:cNvPr id="14343" name="Group 12"/>
          <p:cNvGrpSpPr>
            <a:grpSpLocks/>
          </p:cNvGrpSpPr>
          <p:nvPr/>
        </p:nvGrpSpPr>
        <p:grpSpPr bwMode="auto">
          <a:xfrm>
            <a:off x="4232275" y="3121025"/>
            <a:ext cx="438150" cy="419100"/>
            <a:chOff x="2666" y="1966"/>
            <a:chExt cx="276" cy="264"/>
          </a:xfrm>
        </p:grpSpPr>
        <p:sp>
          <p:nvSpPr>
            <p:cNvPr id="14360" name="Rectangle 7"/>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1" name="Rectangle 8"/>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2" name="Rectangle 9"/>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3" name="Rectangle 10"/>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64" name="Rectangle 11"/>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14344" name="Group 13"/>
          <p:cNvGrpSpPr>
            <a:grpSpLocks/>
          </p:cNvGrpSpPr>
          <p:nvPr/>
        </p:nvGrpSpPr>
        <p:grpSpPr bwMode="auto">
          <a:xfrm>
            <a:off x="4470400" y="4445000"/>
            <a:ext cx="438150" cy="419100"/>
            <a:chOff x="2666" y="1966"/>
            <a:chExt cx="276" cy="264"/>
          </a:xfrm>
        </p:grpSpPr>
        <p:sp>
          <p:nvSpPr>
            <p:cNvPr id="14355" name="Rectangle 14"/>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6" name="Rectangle 15"/>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7" name="Rectangle 16"/>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8" name="Rectangle 17"/>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9" name="Rectangle 18"/>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14345" name="Line 19"/>
          <p:cNvSpPr>
            <a:spLocks noChangeShapeType="1"/>
          </p:cNvSpPr>
          <p:nvPr/>
        </p:nvSpPr>
        <p:spPr bwMode="auto">
          <a:xfrm>
            <a:off x="4143375" y="4648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46" name="Text Box 20"/>
          <p:cNvSpPr txBox="1">
            <a:spLocks noChangeArrowheads="1"/>
          </p:cNvSpPr>
          <p:nvPr/>
        </p:nvSpPr>
        <p:spPr bwMode="auto">
          <a:xfrm>
            <a:off x="4530725" y="4862513"/>
            <a:ext cx="338138"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en-US" altLang="zh-CN" sz="1400" i="1"/>
              <a:t>R</a:t>
            </a:r>
            <a:r>
              <a:rPr lang="en-US" altLang="zh-CN" sz="1400" i="1" baseline="-25000"/>
              <a:t>j</a:t>
            </a:r>
            <a:endParaRPr lang="en-US" altLang="zh-CN" sz="1400" i="1"/>
          </a:p>
        </p:txBody>
      </p:sp>
      <p:grpSp>
        <p:nvGrpSpPr>
          <p:cNvPr id="14347" name="Group 21"/>
          <p:cNvGrpSpPr>
            <a:grpSpLocks/>
          </p:cNvGrpSpPr>
          <p:nvPr/>
        </p:nvGrpSpPr>
        <p:grpSpPr bwMode="auto">
          <a:xfrm>
            <a:off x="4451350" y="5626100"/>
            <a:ext cx="438150" cy="419100"/>
            <a:chOff x="2666" y="1966"/>
            <a:chExt cx="276" cy="264"/>
          </a:xfrm>
        </p:grpSpPr>
        <p:sp>
          <p:nvSpPr>
            <p:cNvPr id="14350" name="Rectangle 22"/>
            <p:cNvSpPr>
              <a:spLocks noChangeArrowheads="1"/>
            </p:cNvSpPr>
            <p:nvPr/>
          </p:nvSpPr>
          <p:spPr bwMode="auto">
            <a:xfrm>
              <a:off x="2666" y="1966"/>
              <a:ext cx="276" cy="2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1" name="Rectangle 23"/>
            <p:cNvSpPr>
              <a:spLocks noChangeArrowheads="1"/>
            </p:cNvSpPr>
            <p:nvPr/>
          </p:nvSpPr>
          <p:spPr bwMode="auto">
            <a:xfrm>
              <a:off x="2736"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2" name="Rectangle 24"/>
            <p:cNvSpPr>
              <a:spLocks noChangeArrowheads="1"/>
            </p:cNvSpPr>
            <p:nvPr/>
          </p:nvSpPr>
          <p:spPr bwMode="auto">
            <a:xfrm>
              <a:off x="2832" y="2026"/>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3" name="Rectangle 25"/>
            <p:cNvSpPr>
              <a:spLocks noChangeArrowheads="1"/>
            </p:cNvSpPr>
            <p:nvPr/>
          </p:nvSpPr>
          <p:spPr bwMode="auto">
            <a:xfrm>
              <a:off x="2736"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14354" name="Rectangle 26"/>
            <p:cNvSpPr>
              <a:spLocks noChangeArrowheads="1"/>
            </p:cNvSpPr>
            <p:nvPr/>
          </p:nvSpPr>
          <p:spPr bwMode="auto">
            <a:xfrm>
              <a:off x="2832" y="2108"/>
              <a:ext cx="47" cy="4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14348"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49" name="Text Box 28"/>
          <p:cNvSpPr txBox="1">
            <a:spLocks noChangeArrowheads="1"/>
          </p:cNvSpPr>
          <p:nvPr/>
        </p:nvSpPr>
        <p:spPr bwMode="auto">
          <a:xfrm>
            <a:off x="4502150" y="6015038"/>
            <a:ext cx="338138"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en-US" altLang="zh-CN" sz="1400" i="1"/>
              <a:t>R</a:t>
            </a:r>
            <a:r>
              <a:rPr lang="en-US" altLang="zh-CN" sz="1400" i="1" baseline="-25000"/>
              <a:t>j</a:t>
            </a:r>
            <a:endParaRPr lang="en-US" altLang="zh-CN" sz="1400" i="1"/>
          </a:p>
        </p:txBody>
      </p:sp>
    </p:spTree>
    <p:extLst>
      <p:ext uri="{BB962C8B-B14F-4D97-AF65-F5344CB8AC3E}">
        <p14:creationId xmlns:p14="http://schemas.microsoft.com/office/powerpoint/2010/main" xmlns="" val="365377953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57647" y="548680"/>
            <a:ext cx="7050087" cy="571500"/>
          </a:xfrm>
        </p:spPr>
        <p:txBody>
          <a:bodyPr/>
          <a:lstStyle/>
          <a:p>
            <a:pPr>
              <a:defRPr/>
            </a:pPr>
            <a:r>
              <a:rPr lang="zh-CN" altLang="en-US" sz="3000" dirty="0" smtClean="0">
                <a:ea typeface="宋体" panose="02010600030101010101" pitchFamily="2" charset="-122"/>
              </a:rPr>
              <a:t>资源分配图的例子</a:t>
            </a:r>
          </a:p>
        </p:txBody>
      </p:sp>
      <p:pic>
        <p:nvPicPr>
          <p:cNvPr id="15363"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l="23024" t="871" r="23206" b="1060"/>
          <a:stretch>
            <a:fillRect/>
          </a:stretch>
        </p:blipFill>
        <p:spPr bwMode="auto">
          <a:xfrm>
            <a:off x="2915816" y="1772816"/>
            <a:ext cx="3333750" cy="4864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2057427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1600" y="764704"/>
            <a:ext cx="7510462" cy="457200"/>
          </a:xfrm>
        </p:spPr>
        <p:txBody>
          <a:bodyPr/>
          <a:lstStyle/>
          <a:p>
            <a:pPr>
              <a:defRPr/>
            </a:pPr>
            <a:r>
              <a:rPr lang="zh-CN" altLang="en-US" dirty="0" smtClean="0">
                <a:ea typeface="宋体" panose="02010600030101010101" pitchFamily="2" charset="-122"/>
              </a:rPr>
              <a:t>有环有死锁的资源分配图</a:t>
            </a:r>
          </a:p>
        </p:txBody>
      </p:sp>
      <p:pic>
        <p:nvPicPr>
          <p:cNvPr id="1638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l="23473" t="919" r="23195" b="1358"/>
          <a:stretch>
            <a:fillRect/>
          </a:stretch>
        </p:blipFill>
        <p:spPr bwMode="auto">
          <a:xfrm>
            <a:off x="2699792" y="1700808"/>
            <a:ext cx="3354388" cy="49164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6861027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l="19093" t="700" r="19093" b="700"/>
          <a:stretch>
            <a:fillRect/>
          </a:stretch>
        </p:blipFill>
        <p:spPr bwMode="auto">
          <a:xfrm>
            <a:off x="2411760" y="1412776"/>
            <a:ext cx="4024312" cy="513556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97412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71600" y="692696"/>
            <a:ext cx="7951787" cy="457200"/>
          </a:xfrm>
        </p:spPr>
        <p:txBody>
          <a:bodyPr/>
          <a:lstStyle/>
          <a:p>
            <a:pPr>
              <a:defRPr/>
            </a:pPr>
            <a:r>
              <a:rPr lang="zh-CN" altLang="en-US" dirty="0" smtClean="0">
                <a:ea typeface="宋体" panose="02010600030101010101" pitchFamily="2" charset="-122"/>
              </a:rPr>
              <a:t>有环但没有死锁的资源分配图</a:t>
            </a:r>
          </a:p>
        </p:txBody>
      </p:sp>
      <p:pic>
        <p:nvPicPr>
          <p:cNvPr id="1741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l="19093" t="700" r="19093" b="700"/>
          <a:stretch>
            <a:fillRect/>
          </a:stretch>
        </p:blipFill>
        <p:spPr bwMode="auto">
          <a:xfrm>
            <a:off x="2411760" y="1412776"/>
            <a:ext cx="4024312" cy="513556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974123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353344" y="404664"/>
            <a:ext cx="6350000" cy="908720"/>
          </a:xfrm>
        </p:spPr>
        <p:txBody>
          <a:bodyPr/>
          <a:lstStyle/>
          <a:p>
            <a:pPr>
              <a:defRPr/>
            </a:pPr>
            <a:r>
              <a:rPr lang="zh-CN" altLang="en-US" dirty="0" smtClean="0">
                <a:ea typeface="宋体" panose="02010600030101010101" pitchFamily="2" charset="-122"/>
              </a:rPr>
              <a:t>基本事实</a:t>
            </a:r>
          </a:p>
        </p:txBody>
      </p:sp>
      <p:sp>
        <p:nvSpPr>
          <p:cNvPr id="21507" name="Rectangle 3"/>
          <p:cNvSpPr>
            <a:spLocks noGrp="1" noChangeArrowheads="1"/>
          </p:cNvSpPr>
          <p:nvPr>
            <p:ph type="body" idx="1"/>
          </p:nvPr>
        </p:nvSpPr>
        <p:spPr>
          <a:xfrm>
            <a:off x="539552" y="1604963"/>
            <a:ext cx="7664648" cy="4483100"/>
          </a:xfrm>
        </p:spPr>
        <p:txBody>
          <a:bodyPr/>
          <a:lstStyle/>
          <a:p>
            <a:r>
              <a:rPr lang="zh-CN" altLang="en-US" sz="2800" dirty="0" smtClean="0">
                <a:ea typeface="宋体" panose="02010600030101010101" pitchFamily="2" charset="-122"/>
                <a:sym typeface="Symbol" panose="05050102010706020507" pitchFamily="18" charset="2"/>
              </a:rPr>
              <a:t>如果图没有环，那么不会有死锁</a:t>
            </a:r>
            <a:endParaRPr lang="en-US" altLang="zh-CN" sz="2800" dirty="0" smtClean="0">
              <a:ea typeface="宋体" panose="02010600030101010101" pitchFamily="2" charset="-122"/>
              <a:sym typeface="Symbol" panose="05050102010706020507" pitchFamily="18" charset="2"/>
            </a:endParaRPr>
          </a:p>
          <a:p>
            <a:endParaRPr lang="zh-CN" altLang="en-US" sz="2800" dirty="0" smtClean="0">
              <a:ea typeface="宋体" panose="02010600030101010101" pitchFamily="2" charset="-122"/>
              <a:sym typeface="Symbol" panose="05050102010706020507" pitchFamily="18" charset="2"/>
            </a:endParaRPr>
          </a:p>
          <a:p>
            <a:r>
              <a:rPr lang="zh-CN" altLang="en-US" sz="2800" dirty="0" smtClean="0">
                <a:ea typeface="宋体" panose="02010600030101010101" pitchFamily="2" charset="-122"/>
                <a:sym typeface="Symbol" panose="05050102010706020507" pitchFamily="18" charset="2"/>
              </a:rPr>
              <a:t>如果图有环</a:t>
            </a:r>
            <a:r>
              <a:rPr lang="en-US" altLang="zh-CN" sz="2800" dirty="0" smtClean="0">
                <a:ea typeface="宋体" panose="02010600030101010101" pitchFamily="2" charset="-122"/>
                <a:sym typeface="Symbol" panose="05050102010706020507" pitchFamily="18" charset="2"/>
              </a:rPr>
              <a:t></a:t>
            </a:r>
            <a:endParaRPr lang="zh-CN" altLang="en-US" sz="2800" dirty="0" smtClean="0">
              <a:ea typeface="宋体" panose="02010600030101010101" pitchFamily="2" charset="-122"/>
              <a:sym typeface="Symbol" panose="05050102010706020507" pitchFamily="18" charset="2"/>
            </a:endParaRPr>
          </a:p>
          <a:p>
            <a:pPr lvl="1"/>
            <a:r>
              <a:rPr lang="zh-CN" altLang="en-US" sz="2400" dirty="0" smtClean="0">
                <a:ea typeface="宋体" panose="02010600030101010101" pitchFamily="2" charset="-122"/>
                <a:sym typeface="Symbol" panose="05050102010706020507" pitchFamily="18" charset="2"/>
              </a:rPr>
              <a:t>如果每一种资源类型只有一个实例，那么死锁发生</a:t>
            </a:r>
          </a:p>
          <a:p>
            <a:pPr lvl="1"/>
            <a:r>
              <a:rPr lang="zh-CN" altLang="en-US" sz="2400" dirty="0" smtClean="0">
                <a:ea typeface="宋体" panose="02010600030101010101" pitchFamily="2" charset="-122"/>
                <a:sym typeface="Symbol" panose="05050102010706020507" pitchFamily="18" charset="2"/>
              </a:rPr>
              <a:t>如果一种资源类型有多个实例，可能死锁</a:t>
            </a:r>
          </a:p>
        </p:txBody>
      </p:sp>
    </p:spTree>
    <p:extLst>
      <p:ext uri="{BB962C8B-B14F-4D97-AF65-F5344CB8AC3E}">
        <p14:creationId xmlns:p14="http://schemas.microsoft.com/office/powerpoint/2010/main" xmlns="" val="20404297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28712" y="836712"/>
            <a:ext cx="6886575" cy="457200"/>
          </a:xfrm>
        </p:spPr>
        <p:txBody>
          <a:bodyPr/>
          <a:lstStyle/>
          <a:p>
            <a:pPr>
              <a:defRPr/>
            </a:pPr>
            <a:r>
              <a:rPr lang="zh-CN" altLang="en-US" sz="3000" dirty="0" smtClean="0">
                <a:ea typeface="宋体" panose="02010600030101010101" pitchFamily="2" charset="-122"/>
              </a:rPr>
              <a:t>处理死锁的方法</a:t>
            </a:r>
          </a:p>
        </p:txBody>
      </p:sp>
      <p:sp>
        <p:nvSpPr>
          <p:cNvPr id="19459" name="Rectangle 3"/>
          <p:cNvSpPr>
            <a:spLocks noGrp="1" noChangeArrowheads="1"/>
          </p:cNvSpPr>
          <p:nvPr>
            <p:ph type="body" idx="1"/>
          </p:nvPr>
        </p:nvSpPr>
        <p:spPr>
          <a:xfrm>
            <a:off x="323528" y="1600200"/>
            <a:ext cx="8363272" cy="4525963"/>
          </a:xfrm>
        </p:spPr>
        <p:txBody>
          <a:bodyPr/>
          <a:lstStyle/>
          <a:p>
            <a:r>
              <a:rPr lang="zh-CN" altLang="en-US" sz="2800" dirty="0" smtClean="0">
                <a:ea typeface="宋体" panose="02010600030101010101" pitchFamily="2" charset="-122"/>
              </a:rPr>
              <a:t>确保系统永远不会进入死锁状态</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死锁预防</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死锁避免</a:t>
            </a:r>
          </a:p>
          <a:p>
            <a:r>
              <a:rPr lang="zh-CN" altLang="en-US" sz="2800" dirty="0" smtClean="0">
                <a:ea typeface="宋体" panose="02010600030101010101" pitchFamily="2" charset="-122"/>
              </a:rPr>
              <a:t>允许系统进入死锁状态，然后检测它，并加以恢复</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死锁检测</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死锁恢复</a:t>
            </a:r>
          </a:p>
          <a:p>
            <a:r>
              <a:rPr lang="zh-CN" altLang="en-US" sz="2800" dirty="0" smtClean="0">
                <a:ea typeface="宋体" panose="02010600030101010101" pitchFamily="2" charset="-122"/>
              </a:rPr>
              <a:t>忽略这个问题，假装系统中从未出现过死锁。</a:t>
            </a:r>
            <a:endParaRPr lang="en-US" altLang="zh-CN" sz="2800" dirty="0" smtClean="0">
              <a:ea typeface="宋体" panose="02010600030101010101" pitchFamily="2" charset="-122"/>
            </a:endParaRPr>
          </a:p>
          <a:p>
            <a:pPr lvl="1"/>
            <a:r>
              <a:rPr lang="zh-CN" altLang="en-US" sz="2400" dirty="0" smtClean="0">
                <a:ea typeface="宋体" panose="02010600030101010101" pitchFamily="2" charset="-122"/>
              </a:rPr>
              <a:t>这个方法被大部分的操作系统采用，包括</a:t>
            </a:r>
            <a:r>
              <a:rPr lang="en-US" altLang="zh-CN" sz="2400" dirty="0" smtClean="0">
                <a:ea typeface="宋体" panose="02010600030101010101" pitchFamily="2" charset="-122"/>
              </a:rPr>
              <a:t>UNIX</a:t>
            </a:r>
            <a:r>
              <a:rPr lang="zh-CN" altLang="en-US" sz="2400" dirty="0" smtClean="0">
                <a:ea typeface="宋体" panose="02010600030101010101" pitchFamily="2" charset="-122"/>
              </a:rPr>
              <a:t>、</a:t>
            </a:r>
            <a:r>
              <a:rPr lang="en-US" altLang="zh-CN" sz="2400" dirty="0" smtClean="0">
                <a:ea typeface="宋体" panose="02010600030101010101" pitchFamily="2" charset="-122"/>
              </a:rPr>
              <a:t>Windows</a:t>
            </a:r>
          </a:p>
          <a:p>
            <a:pPr lvl="1"/>
            <a:r>
              <a:rPr lang="zh-CN" altLang="en-US" sz="2400" dirty="0" smtClean="0">
                <a:ea typeface="宋体" panose="02010600030101010101" pitchFamily="2" charset="-122"/>
              </a:rPr>
              <a:t>由开发人员自行处理死锁</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xmlns="" val="100227768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7996" y="1556792"/>
            <a:ext cx="7237412" cy="2736304"/>
          </a:xfrm>
        </p:spPr>
        <p:txBody>
          <a:bodyPr/>
          <a:lstStyle/>
          <a:p>
            <a:pPr algn="ctr">
              <a:defRPr/>
            </a:pPr>
            <a:r>
              <a:rPr lang="zh-CN" altLang="en-US" sz="5400" dirty="0" smtClean="0">
                <a:effectLst>
                  <a:outerShdw blurRad="38100" dist="38100" dir="2700000" algn="tl">
                    <a:srgbClr val="C0C0C0"/>
                  </a:outerShdw>
                </a:effectLst>
                <a:ea typeface="宋体" panose="02010600030101010101" pitchFamily="2" charset="-122"/>
              </a:rPr>
              <a:t>第七章 死锁（二）</a:t>
            </a:r>
            <a:r>
              <a:rPr lang="en-US" altLang="zh-CN" sz="5400" dirty="0">
                <a:effectLst>
                  <a:outerShdw blurRad="38100" dist="38100" dir="2700000" algn="tl">
                    <a:srgbClr val="C0C0C0"/>
                  </a:outerShdw>
                </a:effectLst>
                <a:ea typeface="宋体" panose="02010600030101010101" pitchFamily="2" charset="-122"/>
              </a:rPr>
              <a:t/>
            </a:r>
            <a:br>
              <a:rPr lang="en-US" altLang="zh-CN" sz="5400" dirty="0">
                <a:effectLst>
                  <a:outerShdw blurRad="38100" dist="38100" dir="2700000" algn="tl">
                    <a:srgbClr val="C0C0C0"/>
                  </a:outerShdw>
                </a:effectLst>
                <a:ea typeface="宋体" panose="02010600030101010101" pitchFamily="2" charset="-122"/>
              </a:rPr>
            </a:br>
            <a:r>
              <a:rPr lang="en-US" altLang="zh-CN" sz="5400" dirty="0" smtClean="0">
                <a:effectLst>
                  <a:outerShdw blurRad="38100" dist="38100" dir="2700000" algn="tl">
                    <a:srgbClr val="C0C0C0"/>
                  </a:outerShdw>
                </a:effectLst>
                <a:ea typeface="宋体" panose="02010600030101010101" pitchFamily="2" charset="-122"/>
              </a:rPr>
              <a:t/>
            </a:r>
            <a:br>
              <a:rPr lang="en-US" altLang="zh-CN" sz="5400" dirty="0" smtClean="0">
                <a:effectLst>
                  <a:outerShdw blurRad="38100" dist="38100" dir="2700000" algn="tl">
                    <a:srgbClr val="C0C0C0"/>
                  </a:outerShdw>
                </a:effectLst>
                <a:ea typeface="宋体" panose="02010600030101010101" pitchFamily="2" charset="-122"/>
              </a:rPr>
            </a:br>
            <a:r>
              <a:rPr lang="zh-CN" altLang="en-US" sz="5400" dirty="0" smtClean="0">
                <a:solidFill>
                  <a:schemeClr val="tx1">
                    <a:lumMod val="60000"/>
                    <a:lumOff val="40000"/>
                  </a:schemeClr>
                </a:solidFill>
                <a:effectLst>
                  <a:outerShdw blurRad="38100" dist="38100" dir="2700000" algn="tl">
                    <a:srgbClr val="C0C0C0"/>
                  </a:outerShdw>
                </a:effectLst>
                <a:ea typeface="宋体" panose="02010600030101010101" pitchFamily="2" charset="-122"/>
              </a:rPr>
              <a:t>死锁</a:t>
            </a:r>
            <a:r>
              <a:rPr lang="zh-CN" altLang="en-US" sz="5400" dirty="0">
                <a:solidFill>
                  <a:schemeClr val="tx1">
                    <a:lumMod val="60000"/>
                    <a:lumOff val="40000"/>
                  </a:schemeClr>
                </a:solidFill>
                <a:effectLst>
                  <a:outerShdw blurRad="38100" dist="38100" dir="2700000" algn="tl">
                    <a:srgbClr val="C0C0C0"/>
                  </a:outerShdw>
                </a:effectLst>
                <a:ea typeface="宋体" panose="02010600030101010101" pitchFamily="2" charset="-122"/>
              </a:rPr>
              <a:t>预防</a:t>
            </a:r>
            <a:endParaRPr lang="zh-CN" altLang="en-US" sz="5400" dirty="0" smtClean="0">
              <a:solidFill>
                <a:schemeClr val="tx1">
                  <a:lumMod val="60000"/>
                  <a:lumOff val="40000"/>
                </a:schemeClr>
              </a:solidFill>
              <a:effectLst>
                <a:outerShdw blurRad="38100" dist="38100" dir="2700000" algn="tl">
                  <a:srgbClr val="C0C0C0"/>
                </a:outerShdw>
              </a:effectLst>
              <a:ea typeface="宋体" panose="02010600030101010101" pitchFamily="2" charset="-122"/>
            </a:endParaRPr>
          </a:p>
        </p:txBody>
      </p:sp>
      <p:sp>
        <p:nvSpPr>
          <p:cNvPr id="7171" name="副标题 4"/>
          <p:cNvSpPr>
            <a:spLocks noGrp="1"/>
          </p:cNvSpPr>
          <p:nvPr>
            <p:ph type="subTitle" idx="1"/>
          </p:nvPr>
        </p:nvSpPr>
        <p:spPr>
          <a:xfrm>
            <a:off x="1611142" y="4797152"/>
            <a:ext cx="6071120" cy="1125364"/>
          </a:xfrm>
        </p:spPr>
        <p:txBody>
          <a:bodyPr/>
          <a:lstStyle/>
          <a:p>
            <a:r>
              <a:rPr lang="zh-CN" altLang="en-US" sz="2400" dirty="0" smtClean="0">
                <a:ea typeface="宋体" pitchFamily="2" charset="-122"/>
              </a:rPr>
              <a:t>苏州大学计算机科学与技术学院</a:t>
            </a:r>
          </a:p>
        </p:txBody>
      </p:sp>
    </p:spTree>
    <p:extLst>
      <p:ext uri="{BB962C8B-B14F-4D97-AF65-F5344CB8AC3E}">
        <p14:creationId xmlns:p14="http://schemas.microsoft.com/office/powerpoint/2010/main" xmlns="" val="12380365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descr="C:\Users\Jiajie Xu\AppData\Roaming\Tencent\Users\109692255\QQ\WinTemp\RichOle\L6}NB`G02R04$RJX{SOXH%8.png"/>
          <p:cNvPicPr>
            <a:picLocks noChangeAspect="1" noChangeArrowheads="1"/>
          </p:cNvPicPr>
          <p:nvPr/>
        </p:nvPicPr>
        <p:blipFill>
          <a:blip r:embed="rId2" cstate="print"/>
          <a:srcRect/>
          <a:stretch>
            <a:fillRect/>
          </a:stretch>
        </p:blipFill>
        <p:spPr bwMode="auto">
          <a:xfrm>
            <a:off x="4521200" y="810171"/>
            <a:ext cx="4300538" cy="5961062"/>
          </a:xfrm>
          <a:prstGeom prst="rect">
            <a:avLst/>
          </a:prstGeom>
          <a:noFill/>
          <a:ln w="9525">
            <a:noFill/>
            <a:miter lim="800000"/>
            <a:headEnd/>
            <a:tailEnd/>
          </a:ln>
        </p:spPr>
      </p:pic>
      <p:sp>
        <p:nvSpPr>
          <p:cNvPr id="28675" name="标题 1"/>
          <p:cNvSpPr>
            <a:spLocks noGrp="1"/>
          </p:cNvSpPr>
          <p:nvPr>
            <p:ph type="title"/>
          </p:nvPr>
        </p:nvSpPr>
        <p:spPr>
          <a:xfrm>
            <a:off x="1043608" y="-27384"/>
            <a:ext cx="8340725" cy="741462"/>
          </a:xfrm>
        </p:spPr>
        <p:txBody>
          <a:bodyPr/>
          <a:lstStyle/>
          <a:p>
            <a:r>
              <a:rPr lang="zh-CN" altLang="en-US" dirty="0" smtClean="0"/>
              <a:t>简历例子（</a:t>
            </a:r>
            <a:r>
              <a:rPr lang="zh-CN" altLang="en-US" sz="2000" dirty="0" smtClean="0"/>
              <a:t>字节跳动</a:t>
            </a:r>
            <a:r>
              <a:rPr lang="en-US" altLang="zh-CN" sz="2000" dirty="0" smtClean="0"/>
              <a:t>45W</a:t>
            </a:r>
            <a:r>
              <a:rPr lang="zh-CN" altLang="en-US" sz="2000" dirty="0" smtClean="0"/>
              <a:t>、拼多多</a:t>
            </a:r>
            <a:r>
              <a:rPr lang="en-US" altLang="zh-CN" sz="2000" dirty="0" smtClean="0"/>
              <a:t>55W</a:t>
            </a:r>
            <a:r>
              <a:rPr lang="zh-CN" altLang="en-US" sz="2000" dirty="0" smtClean="0"/>
              <a:t>、阿里京东美团</a:t>
            </a:r>
            <a:r>
              <a:rPr lang="en-US" altLang="zh-CN" sz="2000" dirty="0" smtClean="0"/>
              <a:t>…</a:t>
            </a:r>
            <a:r>
              <a:rPr lang="zh-CN" altLang="en-US" dirty="0" smtClean="0"/>
              <a:t>）</a:t>
            </a:r>
          </a:p>
        </p:txBody>
      </p:sp>
      <p:pic>
        <p:nvPicPr>
          <p:cNvPr id="28677" name="Picture 5" descr="C:\Users\Jiajie Xu\AppData\Roaming\Tencent\Users\109692255\QQ\WinTemp\RichOle\I0LJ9A_U`%ZQIQB8_R4TZ8E.png"/>
          <p:cNvPicPr>
            <a:picLocks noChangeAspect="1" noChangeArrowheads="1"/>
          </p:cNvPicPr>
          <p:nvPr/>
        </p:nvPicPr>
        <p:blipFill>
          <a:blip r:embed="rId3" cstate="print"/>
          <a:srcRect/>
          <a:stretch>
            <a:fillRect/>
          </a:stretch>
        </p:blipFill>
        <p:spPr bwMode="auto">
          <a:xfrm>
            <a:off x="123825" y="692696"/>
            <a:ext cx="4483100" cy="6086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7013" y="620689"/>
            <a:ext cx="6642100" cy="655662"/>
          </a:xfrm>
        </p:spPr>
        <p:txBody>
          <a:bodyPr/>
          <a:lstStyle/>
          <a:p>
            <a:r>
              <a:rPr lang="zh-CN" altLang="en-US" dirty="0" smtClean="0"/>
              <a:t>死锁预防方法概述</a:t>
            </a:r>
            <a:endParaRPr lang="zh-CN" altLang="en-US" dirty="0"/>
          </a:p>
        </p:txBody>
      </p:sp>
      <p:sp>
        <p:nvSpPr>
          <p:cNvPr id="3" name="内容占位符 2"/>
          <p:cNvSpPr>
            <a:spLocks noGrp="1"/>
          </p:cNvSpPr>
          <p:nvPr>
            <p:ph idx="1"/>
          </p:nvPr>
        </p:nvSpPr>
        <p:spPr/>
        <p:txBody>
          <a:bodyPr/>
          <a:lstStyle/>
          <a:p>
            <a:r>
              <a:rPr lang="zh-CN" altLang="en-US" dirty="0" smtClean="0"/>
              <a:t>死锁预防可以确保死锁不会发生</a:t>
            </a:r>
            <a:endParaRPr lang="en-US" altLang="zh-CN" dirty="0" smtClean="0"/>
          </a:p>
          <a:p>
            <a:endParaRPr lang="en-US" altLang="zh-CN" dirty="0" smtClean="0"/>
          </a:p>
          <a:p>
            <a:r>
              <a:rPr lang="zh-CN" altLang="en-US" dirty="0" smtClean="0"/>
              <a:t>死锁预防是一组方法，确保至少一个必要条件不成立。</a:t>
            </a:r>
            <a:endParaRPr lang="en-US" altLang="zh-CN" dirty="0" smtClean="0"/>
          </a:p>
          <a:p>
            <a:pPr lvl="1"/>
            <a:r>
              <a:rPr lang="zh-CN" altLang="en-US" dirty="0" smtClean="0"/>
              <a:t>互斥、占有并等待、非抢占、循环等待</a:t>
            </a:r>
            <a:endParaRPr lang="en-US" altLang="zh-CN" dirty="0" smtClean="0"/>
          </a:p>
          <a:p>
            <a:pPr lvl="1"/>
            <a:endParaRPr lang="en-US" altLang="zh-CN" dirty="0"/>
          </a:p>
          <a:p>
            <a:pPr lvl="1"/>
            <a:r>
              <a:rPr lang="zh-CN" altLang="en-US" dirty="0">
                <a:solidFill>
                  <a:srgbClr val="FF0000"/>
                </a:solidFill>
                <a:effectLst>
                  <a:outerShdw blurRad="38100" dist="38100" dir="2700000" algn="tl">
                    <a:srgbClr val="000000">
                      <a:alpha val="43137"/>
                    </a:srgbClr>
                  </a:outerShdw>
                </a:effectLst>
              </a:rPr>
              <a:t>抑制死锁发生的必要条件</a:t>
            </a:r>
          </a:p>
          <a:p>
            <a:pPr marL="457200" lvl="1" indent="0">
              <a:buNone/>
            </a:pPr>
            <a:endParaRPr lang="zh-CN" altLang="en-US" dirty="0"/>
          </a:p>
        </p:txBody>
      </p:sp>
    </p:spTree>
    <p:extLst>
      <p:ext uri="{BB962C8B-B14F-4D97-AF65-F5344CB8AC3E}">
        <p14:creationId xmlns:p14="http://schemas.microsoft.com/office/powerpoint/2010/main" xmlns="" val="22232753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01750" y="548680"/>
            <a:ext cx="7632700" cy="655786"/>
          </a:xfrm>
        </p:spPr>
        <p:txBody>
          <a:bodyPr/>
          <a:lstStyle/>
          <a:p>
            <a:pPr>
              <a:defRPr/>
            </a:pPr>
            <a:r>
              <a:rPr lang="zh-CN" altLang="en-US" dirty="0" smtClean="0">
                <a:ea typeface="宋体" panose="02010600030101010101" pitchFamily="2" charset="-122"/>
              </a:rPr>
              <a:t>死锁的预防（</a:t>
            </a:r>
            <a:r>
              <a:rPr lang="en-US" altLang="zh-CN" dirty="0" smtClean="0">
                <a:ea typeface="宋体" panose="02010600030101010101" pitchFamily="2" charset="-122"/>
              </a:rPr>
              <a:t>1</a:t>
            </a:r>
            <a:r>
              <a:rPr lang="zh-CN" altLang="en-US" dirty="0" smtClean="0">
                <a:ea typeface="宋体" panose="02010600030101010101" pitchFamily="2" charset="-122"/>
              </a:rPr>
              <a:t>）</a:t>
            </a:r>
            <a:endParaRPr lang="zh-CN" altLang="zh-CN" dirty="0" smtClean="0">
              <a:ea typeface="宋体" panose="02010600030101010101" pitchFamily="2" charset="-122"/>
            </a:endParaRPr>
          </a:p>
        </p:txBody>
      </p:sp>
      <p:sp>
        <p:nvSpPr>
          <p:cNvPr id="21507" name="Rectangle 3"/>
          <p:cNvSpPr>
            <a:spLocks noGrp="1" noChangeArrowheads="1"/>
          </p:cNvSpPr>
          <p:nvPr>
            <p:ph type="body" idx="1"/>
          </p:nvPr>
        </p:nvSpPr>
        <p:spPr>
          <a:xfrm>
            <a:off x="727075" y="1614488"/>
            <a:ext cx="7778750" cy="4114800"/>
          </a:xfrm>
        </p:spPr>
        <p:txBody>
          <a:bodyPr/>
          <a:lstStyle/>
          <a:p>
            <a:r>
              <a:rPr lang="zh-CN" altLang="en-US" sz="2000" dirty="0" smtClean="0">
                <a:ea typeface="宋体" panose="02010600030101010101" pitchFamily="2" charset="-122"/>
              </a:rPr>
              <a:t>共享资源，不涉及死锁</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非共享资源（</a:t>
            </a:r>
            <a:r>
              <a:rPr lang="zh-CN" altLang="en-US" sz="2000" dirty="0">
                <a:ea typeface="宋体" panose="02010600030101010101" pitchFamily="2" charset="-122"/>
              </a:rPr>
              <a:t>互斥</a:t>
            </a:r>
            <a:r>
              <a:rPr lang="zh-CN" altLang="en-US" sz="2000" dirty="0" smtClean="0">
                <a:ea typeface="宋体" panose="02010600030101010101" pitchFamily="2" charset="-122"/>
              </a:rPr>
              <a:t>资源），必须要有互斥条件</a:t>
            </a:r>
            <a:endParaRPr lang="en-US" altLang="zh-CN" sz="2000" dirty="0" smtClean="0">
              <a:ea typeface="宋体" panose="02010600030101010101" pitchFamily="2" charset="-122"/>
            </a:endParaRPr>
          </a:p>
          <a:p>
            <a:r>
              <a:rPr lang="zh-CN" altLang="en-US" sz="2000" dirty="0">
                <a:ea typeface="宋体" panose="02010600030101010101" pitchFamily="2" charset="-122"/>
              </a:rPr>
              <a:t>现代操作系统中的虚拟化</a:t>
            </a:r>
            <a:r>
              <a:rPr lang="zh-CN" altLang="en-US" sz="2000" dirty="0" smtClean="0">
                <a:ea typeface="宋体" panose="02010600030101010101" pitchFamily="2" charset="-122"/>
              </a:rPr>
              <a:t>技术，将互斥资源改造为共享资源</a:t>
            </a:r>
            <a:endParaRPr lang="en-US" altLang="zh-CN" sz="2000" dirty="0">
              <a:ea typeface="宋体" panose="02010600030101010101" pitchFamily="2" charset="-122"/>
            </a:endParaRPr>
          </a:p>
          <a:p>
            <a:endParaRPr lang="en-US" altLang="zh-CN" sz="2000" dirty="0" smtClean="0">
              <a:ea typeface="宋体" panose="02010600030101010101" pitchFamily="2" charset="-122"/>
            </a:endParaRPr>
          </a:p>
          <a:p>
            <a:endParaRPr lang="en-US" altLang="zh-CN" sz="2000" dirty="0">
              <a:ea typeface="宋体" panose="02010600030101010101" pitchFamily="2" charset="-122"/>
            </a:endParaRPr>
          </a:p>
          <a:p>
            <a:endParaRPr lang="en-US" altLang="zh-CN" sz="2000" dirty="0" smtClean="0">
              <a:ea typeface="宋体" panose="02010600030101010101" pitchFamily="2" charset="-122"/>
            </a:endParaRPr>
          </a:p>
          <a:p>
            <a:r>
              <a:rPr lang="zh-CN" altLang="en-US" sz="2000" dirty="0" smtClean="0">
                <a:ea typeface="宋体" panose="02010600030101010101" pitchFamily="2" charset="-122"/>
              </a:rPr>
              <a:t>互斥：</a:t>
            </a:r>
            <a:endParaRPr lang="en-US" altLang="zh-CN" sz="2000" dirty="0" smtClean="0">
              <a:ea typeface="宋体" panose="02010600030101010101" pitchFamily="2" charset="-122"/>
            </a:endParaRPr>
          </a:p>
          <a:p>
            <a:pPr lvl="1"/>
            <a:r>
              <a:rPr lang="zh-CN" altLang="en-US" sz="2000" dirty="0">
                <a:ea typeface="宋体" panose="02010600030101010101" pitchFamily="2" charset="-122"/>
              </a:rPr>
              <a:t>如</a:t>
            </a:r>
            <a:r>
              <a:rPr lang="zh-CN" altLang="en-US" sz="2000" dirty="0" smtClean="0">
                <a:ea typeface="宋体" panose="02010600030101010101" pitchFamily="2" charset="-122"/>
              </a:rPr>
              <a:t>系统存在</a:t>
            </a:r>
            <a:r>
              <a:rPr lang="zh-CN" altLang="en-US" sz="2000" dirty="0">
                <a:ea typeface="宋体" panose="02010600030101010101" pitchFamily="2" charset="-122"/>
              </a:rPr>
              <a:t>互斥资源，不能改变这个</a:t>
            </a:r>
            <a:r>
              <a:rPr lang="zh-CN" altLang="en-US" sz="2000" dirty="0" smtClean="0">
                <a:ea typeface="宋体" panose="02010600030101010101" pitchFamily="2" charset="-122"/>
              </a:rPr>
              <a:t>条件来预防死锁</a:t>
            </a:r>
            <a:endParaRPr lang="en-US" altLang="zh-CN" sz="2000" dirty="0">
              <a:ea typeface="宋体" panose="02010600030101010101" pitchFamily="2" charset="-122"/>
            </a:endParaRPr>
          </a:p>
          <a:p>
            <a:pPr lvl="1"/>
            <a:endParaRPr lang="zh-CN" altLang="en-US" sz="2000" dirty="0" smtClean="0">
              <a:ea typeface="宋体" panose="02010600030101010101" pitchFamily="2" charset="-122"/>
            </a:endParaRPr>
          </a:p>
          <a:p>
            <a:endParaRPr lang="zh-CN" altLang="en-US" sz="2000" dirty="0" smtClean="0">
              <a:ea typeface="宋体" panose="02010600030101010101" pitchFamily="2" charset="-122"/>
            </a:endParaRPr>
          </a:p>
        </p:txBody>
      </p:sp>
    </p:spTree>
    <p:extLst>
      <p:ext uri="{BB962C8B-B14F-4D97-AF65-F5344CB8AC3E}">
        <p14:creationId xmlns:p14="http://schemas.microsoft.com/office/powerpoint/2010/main" xmlns="" val="405926061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anose="02010600030101010101" pitchFamily="2" charset="-122"/>
              </a:rPr>
              <a:t>死锁预防（</a:t>
            </a:r>
            <a:r>
              <a:rPr lang="en-US" altLang="zh-CN" dirty="0" smtClean="0">
                <a:ea typeface="宋体" panose="02010600030101010101" pitchFamily="2" charset="-122"/>
              </a:rPr>
              <a:t>2</a:t>
            </a:r>
            <a:r>
              <a:rPr lang="zh-CN" altLang="en-US" dirty="0" smtClean="0">
                <a:ea typeface="宋体" panose="02010600030101010101" pitchFamily="2" charset="-122"/>
              </a:rPr>
              <a:t>）</a:t>
            </a:r>
            <a:endParaRPr lang="zh-CN" altLang="en-US" dirty="0"/>
          </a:p>
        </p:txBody>
      </p:sp>
      <p:sp>
        <p:nvSpPr>
          <p:cNvPr id="3" name="内容占位符 2"/>
          <p:cNvSpPr>
            <a:spLocks noGrp="1"/>
          </p:cNvSpPr>
          <p:nvPr>
            <p:ph idx="1"/>
          </p:nvPr>
        </p:nvSpPr>
        <p:spPr/>
        <p:txBody>
          <a:bodyPr/>
          <a:lstStyle/>
          <a:p>
            <a:r>
              <a:rPr lang="zh-CN" altLang="en-US" sz="2000" dirty="0">
                <a:ea typeface="宋体" panose="02010600030101010101" pitchFamily="2" charset="-122"/>
              </a:rPr>
              <a:t>占有并等待：必须保证进程申请资源的时候没有占有其他资源</a:t>
            </a:r>
          </a:p>
          <a:p>
            <a:pPr lvl="1"/>
            <a:r>
              <a:rPr lang="zh-CN" altLang="en-US" sz="2000" dirty="0">
                <a:ea typeface="宋体" panose="02010600030101010101" pitchFamily="2" charset="-122"/>
              </a:rPr>
              <a:t>静态分配策略</a:t>
            </a:r>
            <a:endParaRPr lang="en-US" altLang="zh-CN" sz="2000" dirty="0">
              <a:ea typeface="宋体" panose="02010600030101010101" pitchFamily="2" charset="-122"/>
            </a:endParaRPr>
          </a:p>
          <a:p>
            <a:pPr lvl="1"/>
            <a:r>
              <a:rPr lang="zh-CN" altLang="en-US" sz="2000" dirty="0">
                <a:ea typeface="宋体" panose="02010600030101010101" pitchFamily="2" charset="-122"/>
              </a:rPr>
              <a:t>要求进程在执行前一次性申请全部的资源，只有没有占有资源时才可以分配资源）</a:t>
            </a:r>
          </a:p>
          <a:p>
            <a:pPr lvl="1"/>
            <a:r>
              <a:rPr lang="zh-CN" altLang="en-US" sz="2000" dirty="0">
                <a:ea typeface="宋体" panose="02010600030101010101" pitchFamily="2" charset="-122"/>
              </a:rPr>
              <a:t>利用率低，可能出现饥饿</a:t>
            </a:r>
          </a:p>
          <a:p>
            <a:endParaRPr lang="zh-CN" altLang="en-US" dirty="0"/>
          </a:p>
        </p:txBody>
      </p:sp>
    </p:spTree>
    <p:extLst>
      <p:ext uri="{BB962C8B-B14F-4D97-AF65-F5344CB8AC3E}">
        <p14:creationId xmlns:p14="http://schemas.microsoft.com/office/powerpoint/2010/main" xmlns="" val="10181181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87624" y="548680"/>
            <a:ext cx="6289253" cy="723900"/>
          </a:xfrm>
        </p:spPr>
        <p:txBody>
          <a:bodyPr/>
          <a:lstStyle/>
          <a:p>
            <a:pPr>
              <a:defRPr/>
            </a:pPr>
            <a:r>
              <a:rPr lang="zh-CN" altLang="en-US" sz="3000" dirty="0" smtClean="0">
                <a:ea typeface="宋体" panose="02010600030101010101" pitchFamily="2" charset="-122"/>
              </a:rPr>
              <a:t>死锁的预防（</a:t>
            </a:r>
            <a:r>
              <a:rPr lang="en-US" altLang="zh-CN" sz="3000" dirty="0">
                <a:ea typeface="宋体" panose="02010600030101010101" pitchFamily="2" charset="-122"/>
              </a:rPr>
              <a:t>3</a:t>
            </a:r>
            <a:r>
              <a:rPr lang="zh-CN" altLang="en-US" sz="3000" dirty="0" smtClean="0">
                <a:ea typeface="宋体" panose="02010600030101010101" pitchFamily="2" charset="-122"/>
              </a:rPr>
              <a:t>）</a:t>
            </a:r>
          </a:p>
        </p:txBody>
      </p:sp>
      <p:sp>
        <p:nvSpPr>
          <p:cNvPr id="22531" name="Rectangle 3"/>
          <p:cNvSpPr>
            <a:spLocks noGrp="1" noChangeArrowheads="1"/>
          </p:cNvSpPr>
          <p:nvPr>
            <p:ph type="body" idx="1"/>
          </p:nvPr>
        </p:nvSpPr>
        <p:spPr>
          <a:xfrm>
            <a:off x="1047750" y="1660525"/>
            <a:ext cx="7472363" cy="4813300"/>
          </a:xfrm>
        </p:spPr>
        <p:txBody>
          <a:bodyPr/>
          <a:lstStyle/>
          <a:p>
            <a:r>
              <a:rPr lang="zh-CN" altLang="en-US" sz="2000" dirty="0" smtClean="0">
                <a:ea typeface="宋体" panose="02010600030101010101" pitchFamily="2" charset="-122"/>
              </a:rPr>
              <a:t>非抢占</a:t>
            </a:r>
            <a:r>
              <a:rPr lang="en-US" altLang="zh-CN" sz="2000" dirty="0" smtClean="0">
                <a:ea typeface="宋体" panose="02010600030101010101" pitchFamily="2" charset="-122"/>
              </a:rPr>
              <a:t>:</a:t>
            </a:r>
          </a:p>
          <a:p>
            <a:pPr lvl="1"/>
            <a:r>
              <a:rPr lang="zh-CN" altLang="en-US" sz="2000" dirty="0" smtClean="0">
                <a:ea typeface="宋体" panose="02010600030101010101" pitchFamily="2" charset="-122"/>
              </a:rPr>
              <a:t>如果一个进程的申请没有实现，它要释放所有占有的资源</a:t>
            </a:r>
          </a:p>
          <a:p>
            <a:pPr lvl="1"/>
            <a:r>
              <a:rPr lang="zh-CN" altLang="en-US" sz="2000" dirty="0" smtClean="0">
                <a:ea typeface="宋体" panose="02010600030101010101" pitchFamily="2" charset="-122"/>
              </a:rPr>
              <a:t>先占的资源放入进程等待资源列表中</a:t>
            </a:r>
          </a:p>
          <a:p>
            <a:pPr lvl="1"/>
            <a:r>
              <a:rPr lang="zh-CN" altLang="en-US" sz="2000" dirty="0" smtClean="0">
                <a:ea typeface="宋体" panose="02010600030101010101" pitchFamily="2" charset="-122"/>
              </a:rPr>
              <a:t>进程在重新得到旧的资源的时候可以重新开始</a:t>
            </a:r>
          </a:p>
          <a:p>
            <a:pPr lvl="1"/>
            <a:endParaRPr lang="zh-CN" altLang="en-US" sz="2000" dirty="0" smtClean="0">
              <a:ea typeface="宋体" panose="02010600030101010101" pitchFamily="2" charset="-122"/>
            </a:endParaRPr>
          </a:p>
          <a:p>
            <a:pPr lvl="1"/>
            <a:endParaRPr lang="zh-CN" altLang="en-US" b="1" dirty="0" smtClean="0">
              <a:ea typeface="宋体" panose="02010600030101010101" pitchFamily="2" charset="-122"/>
            </a:endParaRPr>
          </a:p>
        </p:txBody>
      </p:sp>
    </p:spTree>
    <p:extLst>
      <p:ext uri="{BB962C8B-B14F-4D97-AF65-F5344CB8AC3E}">
        <p14:creationId xmlns:p14="http://schemas.microsoft.com/office/powerpoint/2010/main" xmlns="" val="129996895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死锁的预防</a:t>
            </a: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a:t>
            </a:r>
            <a:endParaRPr lang="zh-CN" altLang="en-US" dirty="0"/>
          </a:p>
        </p:txBody>
      </p:sp>
      <p:sp>
        <p:nvSpPr>
          <p:cNvPr id="3" name="内容占位符 2"/>
          <p:cNvSpPr>
            <a:spLocks noGrp="1"/>
          </p:cNvSpPr>
          <p:nvPr>
            <p:ph idx="1"/>
          </p:nvPr>
        </p:nvSpPr>
        <p:spPr/>
        <p:txBody>
          <a:bodyPr/>
          <a:lstStyle/>
          <a:p>
            <a:r>
              <a:rPr lang="zh-CN" altLang="en-US" dirty="0">
                <a:ea typeface="宋体" panose="02010600030101010101" pitchFamily="2" charset="-122"/>
              </a:rPr>
              <a:t>循环等待：对所有的资源类型排序进行总排序，并且要求进程按照递增顺序申请资源</a:t>
            </a:r>
          </a:p>
          <a:p>
            <a:endParaRPr lang="zh-CN" altLang="en-US" dirty="0"/>
          </a:p>
        </p:txBody>
      </p:sp>
    </p:spTree>
    <p:extLst>
      <p:ext uri="{BB962C8B-B14F-4D97-AF65-F5344CB8AC3E}">
        <p14:creationId xmlns:p14="http://schemas.microsoft.com/office/powerpoint/2010/main" xmlns="" val="73156515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zh-CN" altLang="en-US" dirty="0" smtClean="0">
                <a:effectLst>
                  <a:outerShdw blurRad="38100" dist="38100" dir="2700000" algn="tl">
                    <a:srgbClr val="C0C0C0"/>
                  </a:outerShdw>
                </a:effectLst>
                <a:ea typeface="宋体" pitchFamily="2" charset="-122"/>
              </a:rPr>
              <a:t>第</a:t>
            </a:r>
            <a:r>
              <a:rPr lang="en-US" altLang="zh-CN" dirty="0" smtClean="0">
                <a:effectLst>
                  <a:outerShdw blurRad="38100" dist="38100" dir="2700000" algn="tl">
                    <a:srgbClr val="C0C0C0"/>
                  </a:outerShdw>
                </a:effectLst>
                <a:ea typeface="宋体" pitchFamily="2" charset="-122"/>
              </a:rPr>
              <a:t>7</a:t>
            </a:r>
            <a:r>
              <a:rPr lang="zh-CN" altLang="en-US" dirty="0" smtClean="0">
                <a:effectLst>
                  <a:outerShdw blurRad="38100" dist="38100" dir="2700000" algn="tl">
                    <a:srgbClr val="C0C0C0"/>
                  </a:outerShdw>
                </a:effectLst>
                <a:ea typeface="宋体" pitchFamily="2" charset="-122"/>
              </a:rPr>
              <a:t>章 死锁（三）</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死锁避免</a:t>
            </a:r>
          </a:p>
        </p:txBody>
      </p:sp>
      <p:sp>
        <p:nvSpPr>
          <p:cNvPr id="23555" name="副标题 4"/>
          <p:cNvSpPr>
            <a:spLocks noGrp="1"/>
          </p:cNvSpPr>
          <p:nvPr>
            <p:ph type="subTitle" idx="1"/>
          </p:nvPr>
        </p:nvSpPr>
        <p:spPr>
          <a:xfrm>
            <a:off x="1371600" y="4509120"/>
            <a:ext cx="6400800" cy="1129680"/>
          </a:xfrm>
        </p:spPr>
        <p:txBody>
          <a:bodyPr/>
          <a:lstStyle/>
          <a:p>
            <a:r>
              <a:rPr lang="zh-CN" altLang="en-US" dirty="0" smtClean="0">
                <a:ea typeface="宋体" pitchFamily="2" charset="-122"/>
              </a:rPr>
              <a:t>计算机科学与技术学院</a:t>
            </a:r>
          </a:p>
        </p:txBody>
      </p:sp>
    </p:spTree>
    <p:extLst>
      <p:ext uri="{BB962C8B-B14F-4D97-AF65-F5344CB8AC3E}">
        <p14:creationId xmlns:p14="http://schemas.microsoft.com/office/powerpoint/2010/main" xmlns="" val="30859323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36688" y="357188"/>
            <a:ext cx="6997700" cy="782637"/>
          </a:xfrm>
        </p:spPr>
        <p:txBody>
          <a:bodyPr/>
          <a:lstStyle/>
          <a:p>
            <a:pPr>
              <a:defRPr/>
            </a:pPr>
            <a:r>
              <a:rPr lang="zh-CN" altLang="en-US" dirty="0" smtClean="0">
                <a:ea typeface="宋体" panose="02010600030101010101" pitchFamily="2" charset="-122"/>
              </a:rPr>
              <a:t>死锁避免</a:t>
            </a:r>
          </a:p>
        </p:txBody>
      </p:sp>
      <p:sp>
        <p:nvSpPr>
          <p:cNvPr id="24579" name="Rectangle 3"/>
          <p:cNvSpPr>
            <a:spLocks noGrp="1" noChangeArrowheads="1"/>
          </p:cNvSpPr>
          <p:nvPr>
            <p:ph idx="1"/>
          </p:nvPr>
        </p:nvSpPr>
        <p:spPr>
          <a:xfrm>
            <a:off x="1219200" y="1981200"/>
            <a:ext cx="7029450" cy="4114800"/>
          </a:xfrm>
        </p:spPr>
        <p:txBody>
          <a:bodyPr/>
          <a:lstStyle/>
          <a:p>
            <a:r>
              <a:rPr lang="zh-CN" altLang="en-US" sz="2000" dirty="0" smtClean="0">
                <a:ea typeface="宋体" pitchFamily="2" charset="-122"/>
              </a:rPr>
              <a:t>一个简单而有效的模型要求每一个进程声明它所需要的资源的最大数</a:t>
            </a:r>
            <a:endParaRPr lang="zh-CN" altLang="zh-CN" sz="2000" dirty="0" smtClean="0">
              <a:ea typeface="宋体" pitchFamily="2" charset="-122"/>
            </a:endParaRPr>
          </a:p>
          <a:p>
            <a:r>
              <a:rPr lang="zh-CN" altLang="en-US" sz="2000" dirty="0" smtClean="0">
                <a:ea typeface="宋体" pitchFamily="2" charset="-122"/>
              </a:rPr>
              <a:t>死锁避免算法动态检查资源分配状态以确保循环等待条件不可能成立</a:t>
            </a:r>
          </a:p>
          <a:p>
            <a:r>
              <a:rPr lang="zh-CN" altLang="en-US" sz="2000" dirty="0" smtClean="0">
                <a:ea typeface="宋体" pitchFamily="2" charset="-122"/>
              </a:rPr>
              <a:t>资源分配状态定义为可用的与已分配的资源数，和进程所需的最大资源量所决定</a:t>
            </a:r>
          </a:p>
        </p:txBody>
      </p:sp>
      <p:sp>
        <p:nvSpPr>
          <p:cNvPr id="52228" name="Text Box 4"/>
          <p:cNvSpPr txBox="1">
            <a:spLocks noChangeArrowheads="1"/>
          </p:cNvSpPr>
          <p:nvPr/>
        </p:nvSpPr>
        <p:spPr bwMode="auto">
          <a:xfrm>
            <a:off x="990600" y="1431925"/>
            <a:ext cx="2946400" cy="3667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spcBef>
                <a:spcPct val="50000"/>
              </a:spcBef>
              <a:defRPr/>
            </a:pPr>
            <a:r>
              <a:rPr lang="zh-CN" altLang="en-US" b="1" dirty="0">
                <a:solidFill>
                  <a:srgbClr val="FF0000"/>
                </a:solidFill>
                <a:effectLst>
                  <a:outerShdw blurRad="38100" dist="38100" dir="2700000" algn="tl">
                    <a:srgbClr val="000000">
                      <a:alpha val="43137"/>
                    </a:srgbClr>
                  </a:outerShdw>
                </a:effectLst>
              </a:rPr>
              <a:t>需要系统有一些额外的信息</a:t>
            </a:r>
          </a:p>
        </p:txBody>
      </p:sp>
    </p:spTree>
    <p:extLst>
      <p:ext uri="{BB962C8B-B14F-4D97-AF65-F5344CB8AC3E}">
        <p14:creationId xmlns:p14="http://schemas.microsoft.com/office/powerpoint/2010/main" xmlns="" val="11042290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475656" y="116632"/>
            <a:ext cx="6502400" cy="1143000"/>
          </a:xfrm>
        </p:spPr>
        <p:txBody>
          <a:bodyPr/>
          <a:lstStyle/>
          <a:p>
            <a:pPr>
              <a:defRPr/>
            </a:pPr>
            <a:r>
              <a:rPr lang="zh-CN" altLang="en-US" dirty="0" smtClean="0">
                <a:ea typeface="宋体" panose="02010600030101010101" pitchFamily="2" charset="-122"/>
              </a:rPr>
              <a:t>安全状态</a:t>
            </a:r>
          </a:p>
        </p:txBody>
      </p:sp>
      <p:sp>
        <p:nvSpPr>
          <p:cNvPr id="25603" name="Rectangle 3"/>
          <p:cNvSpPr>
            <a:spLocks noGrp="1" noChangeArrowheads="1"/>
          </p:cNvSpPr>
          <p:nvPr>
            <p:ph idx="1"/>
          </p:nvPr>
        </p:nvSpPr>
        <p:spPr>
          <a:xfrm>
            <a:off x="730250" y="1533525"/>
            <a:ext cx="7816850" cy="4991100"/>
          </a:xfrm>
        </p:spPr>
        <p:txBody>
          <a:bodyPr/>
          <a:lstStyle/>
          <a:p>
            <a:r>
              <a:rPr lang="zh-CN" altLang="en-US" sz="2000" dirty="0" smtClean="0">
                <a:ea typeface="宋体" pitchFamily="2" charset="-122"/>
              </a:rPr>
              <a:t>当进程申请一个有效的资源的时候，系统必须确定分配后是安全的</a:t>
            </a:r>
          </a:p>
          <a:p>
            <a:r>
              <a:rPr lang="zh-CN" altLang="en-US" sz="2000" dirty="0" smtClean="0">
                <a:ea typeface="宋体" pitchFamily="2" charset="-122"/>
              </a:rPr>
              <a:t>如果存在一个安全序列，系统处于安全态</a:t>
            </a:r>
          </a:p>
          <a:p>
            <a:r>
              <a:rPr lang="zh-CN" altLang="en-US" sz="2000" dirty="0" smtClean="0">
                <a:ea typeface="宋体" pitchFamily="2" charset="-122"/>
              </a:rPr>
              <a:t>进程序列</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 </a:t>
            </a:r>
            <a:r>
              <a:rPr lang="en-US" altLang="zh-CN" sz="2000" i="1" dirty="0" err="1" smtClean="0">
                <a:ea typeface="宋体" pitchFamily="2" charset="-122"/>
              </a:rPr>
              <a:t>P</a:t>
            </a:r>
            <a:r>
              <a:rPr lang="en-US" altLang="zh-CN" sz="2000" i="1" baseline="-25000" dirty="0" err="1" smtClean="0">
                <a:ea typeface="宋体" pitchFamily="2" charset="-122"/>
              </a:rPr>
              <a:t>n</a:t>
            </a:r>
            <a:r>
              <a:rPr lang="en-US" altLang="zh-CN" sz="2000" dirty="0" smtClean="0">
                <a:ea typeface="宋体" pitchFamily="2" charset="-122"/>
              </a:rPr>
              <a:t>&gt;</a:t>
            </a:r>
            <a:r>
              <a:rPr lang="zh-CN" altLang="en-US" sz="2000" dirty="0" smtClean="0">
                <a:ea typeface="宋体" pitchFamily="2" charset="-122"/>
              </a:rPr>
              <a:t>是安全的，如果每一个进程</a:t>
            </a:r>
            <a:r>
              <a:rPr lang="en-US" altLang="zh-CN" sz="2000" dirty="0" smtClean="0">
                <a:ea typeface="宋体" pitchFamily="2" charset="-122"/>
              </a:rPr>
              <a:t>Pi</a:t>
            </a:r>
            <a:r>
              <a:rPr lang="zh-CN" altLang="en-US" sz="2000" dirty="0" smtClean="0">
                <a:ea typeface="宋体" pitchFamily="2" charset="-122"/>
              </a:rPr>
              <a:t>所申请的可以被满足的资源数加上其他进程所持有的该资源数小于系统总数</a:t>
            </a:r>
            <a:endParaRPr lang="zh-CN" altLang="zh-CN" sz="2000" dirty="0" smtClean="0">
              <a:ea typeface="宋体" pitchFamily="2" charset="-122"/>
            </a:endParaRPr>
          </a:p>
          <a:p>
            <a:pPr lvl="1"/>
            <a:r>
              <a:rPr lang="zh-CN" altLang="en-US" sz="2000" dirty="0" smtClean="0">
                <a:ea typeface="宋体" pitchFamily="2" charset="-122"/>
              </a:rPr>
              <a:t>如果 </a:t>
            </a:r>
            <a:r>
              <a:rPr lang="en-US" altLang="zh-CN" sz="2000" dirty="0" smtClean="0">
                <a:ea typeface="宋体" pitchFamily="2" charset="-122"/>
              </a:rPr>
              <a:t>P</a:t>
            </a:r>
            <a:r>
              <a:rPr lang="en-US" altLang="zh-CN" sz="2000"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需要的资源不能马上获得，那么</a:t>
            </a:r>
            <a:r>
              <a:rPr lang="en-US" altLang="zh-CN" sz="2000" dirty="0" smtClean="0">
                <a:ea typeface="宋体" pitchFamily="2" charset="-122"/>
              </a:rPr>
              <a:t>P</a:t>
            </a:r>
            <a:r>
              <a:rPr lang="en-US" altLang="zh-CN" sz="2000"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等待直到所有的</a:t>
            </a:r>
            <a:r>
              <a:rPr lang="en-US" altLang="zh-CN" sz="2000" i="1" dirty="0" smtClean="0">
                <a:ea typeface="宋体" pitchFamily="2" charset="-122"/>
              </a:rPr>
              <a:t>P</a:t>
            </a:r>
            <a:r>
              <a:rPr lang="en-US" altLang="zh-CN" sz="2000" i="1" baseline="-25000" dirty="0" smtClean="0">
                <a:ea typeface="宋体" pitchFamily="2" charset="-122"/>
              </a:rPr>
              <a:t>i-1</a:t>
            </a:r>
            <a:r>
              <a:rPr lang="zh-CN" altLang="en-US" sz="2000" i="1" dirty="0" smtClean="0">
                <a:ea typeface="宋体" pitchFamily="2" charset="-122"/>
              </a:rPr>
              <a:t>进程</a:t>
            </a:r>
            <a:r>
              <a:rPr lang="zh-CN" altLang="en-US" sz="2000" dirty="0" smtClean="0">
                <a:ea typeface="宋体" pitchFamily="2" charset="-122"/>
              </a:rPr>
              <a:t>结束。</a:t>
            </a:r>
          </a:p>
          <a:p>
            <a:pPr lvl="1"/>
            <a:r>
              <a:rPr lang="zh-CN" altLang="en-US" sz="2000" dirty="0" smtClean="0">
                <a:ea typeface="宋体" pitchFamily="2" charset="-122"/>
              </a:rPr>
              <a:t>当</a:t>
            </a:r>
            <a:r>
              <a:rPr lang="en-US" altLang="zh-CN" sz="2000" i="1" dirty="0" smtClean="0">
                <a:ea typeface="宋体" pitchFamily="2" charset="-122"/>
              </a:rPr>
              <a:t>P</a:t>
            </a:r>
            <a:r>
              <a:rPr lang="en-US" altLang="zh-CN" sz="2000" i="1" baseline="-25000" dirty="0" smtClean="0">
                <a:ea typeface="宋体" pitchFamily="2" charset="-122"/>
              </a:rPr>
              <a:t>i-1</a:t>
            </a:r>
            <a:r>
              <a:rPr lang="en-US" altLang="zh-CN" sz="2000" dirty="0" smtClean="0">
                <a:ea typeface="宋体" pitchFamily="2" charset="-122"/>
              </a:rPr>
              <a:t> </a:t>
            </a:r>
            <a:r>
              <a:rPr lang="zh-CN" altLang="en-US" sz="2000" dirty="0" smtClean="0">
                <a:ea typeface="宋体" pitchFamily="2" charset="-122"/>
              </a:rPr>
              <a:t>结束后， </a:t>
            </a:r>
            <a:r>
              <a:rPr lang="en-US" altLang="zh-CN" sz="2000" i="1" dirty="0" smtClean="0">
                <a:ea typeface="宋体" pitchFamily="2" charset="-122"/>
              </a:rPr>
              <a:t>P</a:t>
            </a:r>
            <a:r>
              <a:rPr lang="en-US" altLang="zh-CN" sz="2000" i="1" baseline="-25000" dirty="0" smtClean="0">
                <a:ea typeface="宋体" pitchFamily="2" charset="-122"/>
              </a:rPr>
              <a:t>i</a:t>
            </a:r>
            <a:r>
              <a:rPr lang="zh-CN" altLang="en-US" sz="2000" dirty="0" smtClean="0">
                <a:ea typeface="宋体" pitchFamily="2" charset="-122"/>
              </a:rPr>
              <a:t>获得所需的资源，执行、返回资源、结束。</a:t>
            </a:r>
          </a:p>
          <a:p>
            <a:pPr lvl="1"/>
            <a:r>
              <a:rPr lang="zh-CN" altLang="en-US" sz="2000" dirty="0" smtClean="0">
                <a:ea typeface="宋体" pitchFamily="2" charset="-122"/>
              </a:rPr>
              <a:t>当</a:t>
            </a:r>
            <a:r>
              <a:rPr lang="en-US" altLang="zh-CN" sz="2000" i="1" dirty="0" smtClean="0">
                <a:ea typeface="宋体" pitchFamily="2" charset="-122"/>
              </a:rPr>
              <a:t>P</a:t>
            </a:r>
            <a:r>
              <a:rPr lang="en-US" altLang="zh-CN" sz="2000" i="1" baseline="-25000" dirty="0" smtClean="0">
                <a:ea typeface="宋体" pitchFamily="2" charset="-122"/>
              </a:rPr>
              <a:t>i</a:t>
            </a:r>
            <a:r>
              <a:rPr lang="zh-CN" altLang="en-US" sz="2000" dirty="0" smtClean="0">
                <a:ea typeface="宋体" pitchFamily="2" charset="-122"/>
              </a:rPr>
              <a:t>结束后， </a:t>
            </a:r>
            <a:r>
              <a:rPr lang="en-US" altLang="zh-CN" sz="2000" i="1" dirty="0" smtClean="0">
                <a:ea typeface="宋体" pitchFamily="2" charset="-122"/>
              </a:rPr>
              <a:t>P</a:t>
            </a:r>
            <a:r>
              <a:rPr lang="en-US" altLang="zh-CN" sz="2000" i="1" baseline="-25000" dirty="0" smtClean="0">
                <a:ea typeface="宋体" pitchFamily="2" charset="-122"/>
              </a:rPr>
              <a:t>i+1</a:t>
            </a:r>
            <a:r>
              <a:rPr lang="zh-CN" altLang="en-US" sz="2000" dirty="0" smtClean="0">
                <a:ea typeface="宋体" pitchFamily="2" charset="-122"/>
              </a:rPr>
              <a:t>获得所需的资源执行，依此类推</a:t>
            </a:r>
            <a:r>
              <a:rPr lang="zh-CN" altLang="en-US" b="1" dirty="0" smtClean="0">
                <a:ea typeface="宋体" pitchFamily="2" charset="-122"/>
              </a:rPr>
              <a:t>。</a:t>
            </a:r>
          </a:p>
        </p:txBody>
      </p:sp>
    </p:spTree>
    <p:extLst>
      <p:ext uri="{BB962C8B-B14F-4D97-AF65-F5344CB8AC3E}">
        <p14:creationId xmlns:p14="http://schemas.microsoft.com/office/powerpoint/2010/main" xmlns="" val="261133173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36700" y="139700"/>
            <a:ext cx="6794500" cy="800100"/>
          </a:xfrm>
        </p:spPr>
        <p:txBody>
          <a:bodyPr/>
          <a:lstStyle/>
          <a:p>
            <a:pPr>
              <a:defRPr/>
            </a:pPr>
            <a:r>
              <a:rPr lang="zh-CN" altLang="en-US" dirty="0" smtClean="0">
                <a:ea typeface="宋体" panose="02010600030101010101" pitchFamily="2" charset="-122"/>
              </a:rPr>
              <a:t>基本事实</a:t>
            </a:r>
          </a:p>
        </p:txBody>
      </p:sp>
      <p:sp>
        <p:nvSpPr>
          <p:cNvPr id="26627" name="Rectangle 3"/>
          <p:cNvSpPr>
            <a:spLocks noGrp="1" noChangeArrowheads="1"/>
          </p:cNvSpPr>
          <p:nvPr>
            <p:ph idx="1"/>
          </p:nvPr>
        </p:nvSpPr>
        <p:spPr/>
        <p:txBody>
          <a:bodyPr/>
          <a:lstStyle/>
          <a:p>
            <a:r>
              <a:rPr lang="zh-CN" altLang="en-US" sz="2000" dirty="0" smtClean="0">
                <a:ea typeface="宋体" pitchFamily="2" charset="-122"/>
                <a:sym typeface="Symbol" pitchFamily="18" charset="2"/>
              </a:rPr>
              <a:t>如果一个系统在安全状态，就没有死锁</a:t>
            </a:r>
          </a:p>
          <a:p>
            <a:r>
              <a:rPr lang="zh-CN" altLang="en-US" sz="2000" dirty="0" smtClean="0">
                <a:ea typeface="宋体" pitchFamily="2" charset="-122"/>
                <a:sym typeface="Symbol" pitchFamily="18" charset="2"/>
              </a:rPr>
              <a:t>如果一个系统不是处于安全状态，就有可能死锁</a:t>
            </a:r>
          </a:p>
          <a:p>
            <a:r>
              <a:rPr lang="zh-CN" altLang="en-US" sz="2000" dirty="0" smtClean="0">
                <a:ea typeface="宋体" pitchFamily="2" charset="-122"/>
                <a:sym typeface="Symbol" pitchFamily="18" charset="2"/>
              </a:rPr>
              <a:t>避免 </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确保系统永远不会进入不安全状态</a:t>
            </a:r>
          </a:p>
        </p:txBody>
      </p:sp>
      <p:pic>
        <p:nvPicPr>
          <p:cNvPr id="2662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l="10608" t="1381" r="10387" b="829"/>
          <a:stretch>
            <a:fillRect/>
          </a:stretch>
        </p:blipFill>
        <p:spPr bwMode="auto">
          <a:xfrm>
            <a:off x="2409825" y="2789238"/>
            <a:ext cx="3813175" cy="37750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7785199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19671" y="457200"/>
            <a:ext cx="6733753" cy="883568"/>
          </a:xfrm>
        </p:spPr>
        <p:txBody>
          <a:bodyPr>
            <a:normAutofit/>
          </a:bodyPr>
          <a:lstStyle/>
          <a:p>
            <a:pPr eaLnBrk="1" hangingPunct="1"/>
            <a:r>
              <a:rPr lang="zh-CN" altLang="en-US" dirty="0" smtClean="0">
                <a:effectLst>
                  <a:outerShdw blurRad="38100" dist="38100" dir="2700000" algn="tl">
                    <a:srgbClr val="C0C0C0"/>
                  </a:outerShdw>
                </a:effectLst>
                <a:ea typeface="宋体" pitchFamily="2" charset="-122"/>
              </a:rPr>
              <a:t>避免算法</a:t>
            </a:r>
            <a:endParaRPr lang="en-US" altLang="en-US" dirty="0" smtClean="0">
              <a:effectLst>
                <a:outerShdw blurRad="38100" dist="38100" dir="2700000" algn="tl">
                  <a:srgbClr val="C0C0C0"/>
                </a:outerShdw>
              </a:effectLst>
            </a:endParaRPr>
          </a:p>
        </p:txBody>
      </p:sp>
      <p:sp>
        <p:nvSpPr>
          <p:cNvPr id="28675" name="Rectangle 3"/>
          <p:cNvSpPr>
            <a:spLocks noGrp="1" noChangeArrowheads="1"/>
          </p:cNvSpPr>
          <p:nvPr>
            <p:ph idx="1"/>
          </p:nvPr>
        </p:nvSpPr>
        <p:spPr>
          <a:xfrm>
            <a:off x="971600" y="1772816"/>
            <a:ext cx="6659562" cy="4483100"/>
          </a:xfrm>
        </p:spPr>
        <p:txBody>
          <a:bodyPr/>
          <a:lstStyle/>
          <a:p>
            <a:r>
              <a:rPr lang="zh-CN" altLang="en-US" sz="2000" dirty="0" smtClean="0">
                <a:ea typeface="宋体" pitchFamily="2" charset="-122"/>
              </a:rPr>
              <a:t>单实例资源</a:t>
            </a:r>
            <a:endParaRPr lang="en-US" altLang="zh-CN" sz="2000" dirty="0" smtClean="0">
              <a:ea typeface="宋体" pitchFamily="2" charset="-122"/>
            </a:endParaRPr>
          </a:p>
          <a:p>
            <a:pPr lvl="1"/>
            <a:r>
              <a:rPr lang="zh-CN" altLang="en-US" sz="2000" dirty="0" smtClean="0">
                <a:ea typeface="宋体" pitchFamily="2" charset="-122"/>
              </a:rPr>
              <a:t>资源分配图法</a:t>
            </a:r>
            <a:endParaRPr lang="en-US" altLang="en-US" sz="2000" dirty="0" smtClean="0"/>
          </a:p>
          <a:p>
            <a:pPr lvl="1">
              <a:buFont typeface="Monotype Sorts" pitchFamily="2" charset="2"/>
              <a:buNone/>
            </a:pPr>
            <a:endParaRPr lang="en-US" altLang="en-US" sz="2000" dirty="0" smtClean="0"/>
          </a:p>
          <a:p>
            <a:r>
              <a:rPr lang="zh-CN" altLang="en-US" sz="2000" dirty="0" smtClean="0">
                <a:ea typeface="宋体" pitchFamily="2" charset="-122"/>
              </a:rPr>
              <a:t>多实例资源</a:t>
            </a:r>
            <a:endParaRPr lang="en-US" altLang="en-US" sz="2000" dirty="0" smtClean="0"/>
          </a:p>
          <a:p>
            <a:pPr lvl="1"/>
            <a:r>
              <a:rPr lang="zh-CN" altLang="en-US" sz="2000" dirty="0" smtClean="0">
                <a:ea typeface="宋体" pitchFamily="2" charset="-122"/>
              </a:rPr>
              <a:t>银行家算法</a:t>
            </a:r>
            <a:endParaRPr lang="en-US" altLang="en-US" sz="2000" dirty="0" smtClean="0"/>
          </a:p>
        </p:txBody>
      </p:sp>
    </p:spTree>
    <p:extLst>
      <p:ext uri="{BB962C8B-B14F-4D97-AF65-F5344CB8AC3E}">
        <p14:creationId xmlns:p14="http://schemas.microsoft.com/office/powerpoint/2010/main" xmlns="" val="23884066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95536" y="1549400"/>
            <a:ext cx="8208912" cy="4813300"/>
          </a:xfrm>
        </p:spPr>
        <p:txBody>
          <a:bodyPr/>
          <a:lstStyle/>
          <a:p>
            <a:pPr lvl="1">
              <a:buNone/>
            </a:pPr>
            <a:endParaRPr lang="en-US" altLang="zh-CN" b="1" dirty="0" smtClean="0">
              <a:ea typeface="宋体" panose="02010600030101010101" pitchFamily="2" charset="-122"/>
            </a:endParaRPr>
          </a:p>
          <a:p>
            <a:pPr lvl="1">
              <a:buNone/>
            </a:pPr>
            <a:endParaRPr lang="en-US" altLang="zh-CN" b="1" dirty="0" smtClean="0">
              <a:ea typeface="宋体" panose="02010600030101010101" pitchFamily="2" charset="-122"/>
            </a:endParaRPr>
          </a:p>
          <a:p>
            <a:pPr lvl="1">
              <a:buNone/>
            </a:pPr>
            <a:endParaRPr lang="en-US" altLang="zh-CN" b="1" dirty="0" smtClean="0">
              <a:ea typeface="宋体" panose="02010600030101010101" pitchFamily="2" charset="-122"/>
            </a:endParaRPr>
          </a:p>
          <a:p>
            <a:pPr lvl="1">
              <a:buNone/>
            </a:pPr>
            <a:r>
              <a:rPr lang="en-US" altLang="zh-CN" b="1" dirty="0" smtClean="0">
                <a:ea typeface="宋体" panose="02010600030101010101" pitchFamily="2" charset="-122"/>
              </a:rPr>
              <a:t>DB = Model + SQL + Design + Transaction</a:t>
            </a:r>
            <a:endParaRPr lang="zh-CN" altLang="zh-CN" b="1" dirty="0" smtClean="0">
              <a:ea typeface="宋体" panose="02010600030101010101" pitchFamily="2" charset="-122"/>
            </a:endParaRP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317094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43608" y="620688"/>
            <a:ext cx="7831138" cy="576263"/>
          </a:xfrm>
        </p:spPr>
        <p:txBody>
          <a:bodyPr>
            <a:normAutofit fontScale="90000"/>
          </a:bodyPr>
          <a:lstStyle/>
          <a:p>
            <a:pPr eaLnBrk="1" hangingPunct="1"/>
            <a:r>
              <a:rPr lang="zh-CN" altLang="en-US" smtClean="0">
                <a:effectLst>
                  <a:outerShdw blurRad="38100" dist="38100" dir="2700000" algn="tl">
                    <a:srgbClr val="C0C0C0"/>
                  </a:outerShdw>
                </a:effectLst>
                <a:ea typeface="宋体" pitchFamily="2" charset="-122"/>
              </a:rPr>
              <a:t>资源分配图边转换</a:t>
            </a:r>
            <a:endParaRPr lang="en-US" altLang="en-US" smtClean="0">
              <a:effectLst>
                <a:outerShdw blurRad="38100" dist="38100" dir="2700000" algn="tl">
                  <a:srgbClr val="C0C0C0"/>
                </a:outerShdw>
              </a:effectLst>
            </a:endParaRPr>
          </a:p>
        </p:txBody>
      </p:sp>
      <p:sp>
        <p:nvSpPr>
          <p:cNvPr id="29699" name="Rectangle 3"/>
          <p:cNvSpPr>
            <a:spLocks noGrp="1" noChangeArrowheads="1"/>
          </p:cNvSpPr>
          <p:nvPr>
            <p:ph idx="1"/>
          </p:nvPr>
        </p:nvSpPr>
        <p:spPr>
          <a:xfrm>
            <a:off x="899592" y="1700808"/>
            <a:ext cx="6989762" cy="4483100"/>
          </a:xfrm>
        </p:spPr>
        <p:txBody>
          <a:bodyPr/>
          <a:lstStyle/>
          <a:p>
            <a:r>
              <a:rPr lang="zh-CN" altLang="en-US" dirty="0" smtClean="0">
                <a:solidFill>
                  <a:srgbClr val="3366FF"/>
                </a:solidFill>
                <a:ea typeface="宋体" pitchFamily="2" charset="-122"/>
              </a:rPr>
              <a:t>需求边</a:t>
            </a:r>
            <a:r>
              <a:rPr lang="en-US" altLang="en-US" dirty="0" smtClean="0">
                <a:solidFill>
                  <a:srgbClr val="3366FF"/>
                </a:solidFill>
              </a:rPr>
              <a:t> </a:t>
            </a:r>
            <a:r>
              <a:rPr lang="en-US" altLang="en-US" i="1" dirty="0" smtClean="0"/>
              <a:t>P</a:t>
            </a:r>
            <a:r>
              <a:rPr lang="en-US" altLang="en-US" i="1" baseline="-25000" dirty="0" smtClean="0"/>
              <a:t>i</a:t>
            </a:r>
            <a:r>
              <a:rPr lang="en-US" altLang="en-US" dirty="0" smtClean="0"/>
              <a:t> </a:t>
            </a:r>
            <a:r>
              <a:rPr lang="en-US" altLang="en-US" dirty="0" smtClean="0">
                <a:sym typeface="Symbol" pitchFamily="18" charset="2"/>
              </a:rPr>
              <a:t> </a:t>
            </a:r>
            <a:r>
              <a:rPr lang="en-US" altLang="en-US" i="1" dirty="0" err="1" smtClean="0">
                <a:sym typeface="Symbol" pitchFamily="18" charset="2"/>
              </a:rPr>
              <a:t>R</a:t>
            </a:r>
            <a:r>
              <a:rPr lang="en-US" altLang="en-US" i="1" baseline="-25000" dirty="0" err="1" smtClean="0">
                <a:sym typeface="Symbol" pitchFamily="18" charset="2"/>
              </a:rPr>
              <a:t>j</a:t>
            </a:r>
            <a:r>
              <a:rPr lang="en-US" altLang="en-US" dirty="0" smtClean="0">
                <a:sym typeface="Symbol" pitchFamily="18" charset="2"/>
              </a:rPr>
              <a:t> </a:t>
            </a:r>
            <a:r>
              <a:rPr lang="zh-CN" altLang="en-US" dirty="0" smtClean="0">
                <a:ea typeface="宋体" pitchFamily="2" charset="-122"/>
                <a:sym typeface="Symbol" pitchFamily="18" charset="2"/>
              </a:rPr>
              <a:t>：</a:t>
            </a:r>
            <a:r>
              <a:rPr lang="en-US" altLang="en-US" i="1" dirty="0" smtClean="0"/>
              <a:t> P</a:t>
            </a:r>
            <a:r>
              <a:rPr lang="en-US" altLang="en-US" i="1" baseline="-25000" dirty="0" smtClean="0"/>
              <a:t>i</a:t>
            </a:r>
            <a:r>
              <a:rPr lang="en-US" altLang="en-US" dirty="0" smtClean="0"/>
              <a:t> </a:t>
            </a:r>
            <a:r>
              <a:rPr lang="zh-CN" altLang="en-US" dirty="0" smtClean="0">
                <a:ea typeface="宋体" pitchFamily="2" charset="-122"/>
              </a:rPr>
              <a:t>可能以后需要申请</a:t>
            </a:r>
            <a:r>
              <a:rPr lang="en-US" altLang="en-US" i="1" dirty="0" err="1" smtClean="0">
                <a:sym typeface="Symbol" pitchFamily="18" charset="2"/>
              </a:rPr>
              <a:t>R</a:t>
            </a:r>
            <a:r>
              <a:rPr lang="en-US" altLang="en-US" i="1" baseline="-25000" dirty="0" err="1" smtClean="0">
                <a:sym typeface="Symbol" pitchFamily="18" charset="2"/>
              </a:rPr>
              <a:t>j</a:t>
            </a:r>
            <a:r>
              <a:rPr lang="zh-CN" altLang="en-US" dirty="0" smtClean="0">
                <a:ea typeface="宋体" pitchFamily="2" charset="-122"/>
                <a:sym typeface="Symbol" pitchFamily="18" charset="2"/>
              </a:rPr>
              <a:t>资源，用虚线表示</a:t>
            </a:r>
            <a:endParaRPr lang="en-US" altLang="zh-CN" dirty="0" smtClean="0">
              <a:ea typeface="宋体" pitchFamily="2" charset="-122"/>
              <a:sym typeface="Symbol" pitchFamily="18" charset="2"/>
            </a:endParaRPr>
          </a:p>
          <a:p>
            <a:r>
              <a:rPr lang="en-US" altLang="en-US" i="1" dirty="0" smtClean="0"/>
              <a:t>P</a:t>
            </a:r>
            <a:r>
              <a:rPr lang="en-US" altLang="en-US" i="1" baseline="-25000" dirty="0" smtClean="0"/>
              <a:t>i</a:t>
            </a:r>
            <a:r>
              <a:rPr lang="en-US" altLang="en-US" dirty="0" smtClean="0"/>
              <a:t> </a:t>
            </a:r>
            <a:r>
              <a:rPr lang="zh-CN" altLang="en-US" dirty="0" smtClean="0">
                <a:ea typeface="宋体" pitchFamily="2" charset="-122"/>
              </a:rPr>
              <a:t>申请</a:t>
            </a:r>
            <a:r>
              <a:rPr lang="en-US" altLang="en-US" i="1" dirty="0" err="1" smtClean="0">
                <a:sym typeface="Symbol" pitchFamily="18" charset="2"/>
              </a:rPr>
              <a:t>R</a:t>
            </a:r>
            <a:r>
              <a:rPr lang="en-US" altLang="en-US" i="1" baseline="-25000" dirty="0" err="1" smtClean="0">
                <a:sym typeface="Symbol" pitchFamily="18" charset="2"/>
              </a:rPr>
              <a:t>j</a:t>
            </a:r>
            <a:r>
              <a:rPr lang="zh-CN" altLang="en-US" dirty="0" smtClean="0">
                <a:ea typeface="宋体" pitchFamily="2" charset="-122"/>
                <a:sym typeface="Symbol" pitchFamily="18" charset="2"/>
              </a:rPr>
              <a:t>资源，需求边转换为请求边</a:t>
            </a:r>
            <a:endParaRPr lang="en-US" altLang="zh-CN" dirty="0" smtClean="0">
              <a:ea typeface="宋体" pitchFamily="2" charset="-122"/>
              <a:sym typeface="Symbol" pitchFamily="18" charset="2"/>
            </a:endParaRPr>
          </a:p>
          <a:p>
            <a:r>
              <a:rPr lang="zh-CN" altLang="en-US" dirty="0" smtClean="0">
                <a:ea typeface="宋体" pitchFamily="2" charset="-122"/>
                <a:sym typeface="Symbol" pitchFamily="18" charset="2"/>
              </a:rPr>
              <a:t>请求边在资源分配后转换为分配边</a:t>
            </a:r>
            <a:endParaRPr lang="en-US" altLang="zh-CN" dirty="0" smtClean="0">
              <a:ea typeface="宋体" pitchFamily="2" charset="-122"/>
              <a:sym typeface="Symbol" pitchFamily="18" charset="2"/>
            </a:endParaRPr>
          </a:p>
          <a:p>
            <a:r>
              <a:rPr lang="zh-CN" altLang="en-US" dirty="0" smtClean="0">
                <a:ea typeface="宋体" pitchFamily="2" charset="-122"/>
                <a:sym typeface="Symbol" pitchFamily="18" charset="2"/>
              </a:rPr>
              <a:t>资源释放后，分配边转换为需求边</a:t>
            </a:r>
            <a:endParaRPr lang="en-US" altLang="en-US" dirty="0" smtClean="0">
              <a:sym typeface="Symbol" pitchFamily="18" charset="2"/>
            </a:endParaRPr>
          </a:p>
        </p:txBody>
      </p:sp>
    </p:spTree>
    <p:extLst>
      <p:ext uri="{BB962C8B-B14F-4D97-AF65-F5344CB8AC3E}">
        <p14:creationId xmlns:p14="http://schemas.microsoft.com/office/powerpoint/2010/main" xmlns="" val="193280891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476672"/>
            <a:ext cx="7656513" cy="576263"/>
          </a:xfrm>
        </p:spPr>
        <p:txBody>
          <a:bodyPr/>
          <a:lstStyle/>
          <a:p>
            <a:pPr eaLnBrk="1" hangingPunct="1"/>
            <a:r>
              <a:rPr lang="zh-CN" altLang="en-US" sz="2800" dirty="0" smtClean="0">
                <a:effectLst>
                  <a:outerShdw blurRad="38100" dist="38100" dir="2700000" algn="tl">
                    <a:srgbClr val="C0C0C0"/>
                  </a:outerShdw>
                </a:effectLst>
                <a:ea typeface="宋体" pitchFamily="2" charset="-122"/>
              </a:rPr>
              <a:t>资源分配图算法</a:t>
            </a:r>
            <a:endParaRPr lang="en-US" altLang="en-US" sz="2800" dirty="0" smtClean="0">
              <a:effectLst>
                <a:outerShdw blurRad="38100" dist="38100" dir="2700000" algn="tl">
                  <a:srgbClr val="C0C0C0"/>
                </a:outerShdw>
              </a:effectLst>
            </a:endParaRPr>
          </a:p>
        </p:txBody>
      </p:sp>
      <p:sp>
        <p:nvSpPr>
          <p:cNvPr id="30723" name="Rectangle 3"/>
          <p:cNvSpPr>
            <a:spLocks noGrp="1" noChangeArrowheads="1"/>
          </p:cNvSpPr>
          <p:nvPr>
            <p:ph idx="1"/>
          </p:nvPr>
        </p:nvSpPr>
        <p:spPr>
          <a:xfrm>
            <a:off x="804068" y="1340768"/>
            <a:ext cx="7789863" cy="1621507"/>
          </a:xfrm>
        </p:spPr>
        <p:txBody>
          <a:bodyPr/>
          <a:lstStyle/>
          <a:p>
            <a:r>
              <a:rPr lang="zh-CN" altLang="en-US" sz="2800" dirty="0" smtClean="0">
                <a:ea typeface="宋体" pitchFamily="2" charset="-122"/>
              </a:rPr>
              <a:t>假设</a:t>
            </a:r>
            <a:r>
              <a:rPr lang="en-US" altLang="en-US" sz="2800" i="1" dirty="0" smtClean="0"/>
              <a:t> P</a:t>
            </a:r>
            <a:r>
              <a:rPr lang="en-US" altLang="en-US" sz="2800" i="1" baseline="-25000" dirty="0" smtClean="0"/>
              <a:t>i</a:t>
            </a:r>
            <a:r>
              <a:rPr lang="en-US" altLang="en-US" sz="2800" dirty="0" smtClean="0"/>
              <a:t> </a:t>
            </a:r>
            <a:r>
              <a:rPr lang="zh-CN" altLang="en-US" sz="2800" dirty="0" smtClean="0">
                <a:ea typeface="宋体" pitchFamily="2" charset="-122"/>
              </a:rPr>
              <a:t>申请资源</a:t>
            </a:r>
            <a:r>
              <a:rPr lang="en-US" altLang="en-US" sz="2800" dirty="0" smtClean="0"/>
              <a:t> </a:t>
            </a:r>
            <a:r>
              <a:rPr lang="en-US" altLang="en-US" sz="2800" i="1" dirty="0" err="1" smtClean="0">
                <a:sym typeface="Symbol" pitchFamily="18" charset="2"/>
              </a:rPr>
              <a:t>R</a:t>
            </a:r>
            <a:r>
              <a:rPr lang="en-US" altLang="en-US" sz="2800" i="1" baseline="-25000" dirty="0" err="1" smtClean="0">
                <a:sym typeface="Symbol" pitchFamily="18" charset="2"/>
              </a:rPr>
              <a:t>j</a:t>
            </a:r>
            <a:endParaRPr lang="en-US" altLang="en-US" sz="2800" i="1" baseline="-25000" dirty="0" smtClean="0">
              <a:sym typeface="Symbol" pitchFamily="18" charset="2"/>
            </a:endParaRPr>
          </a:p>
          <a:p>
            <a:r>
              <a:rPr lang="zh-CN" altLang="en-US" sz="2800" dirty="0" smtClean="0">
                <a:ea typeface="宋体" pitchFamily="2" charset="-122"/>
                <a:sym typeface="Symbol" pitchFamily="18" charset="2"/>
              </a:rPr>
              <a:t>请求能满足的前提是：把请求边转换为分配边后不会导致环存在</a:t>
            </a:r>
            <a:endParaRPr lang="en-US" altLang="en-US" sz="2800" dirty="0" smtClean="0">
              <a:sym typeface="Symbol" pitchFamily="18" charset="2"/>
            </a:endParaRPr>
          </a:p>
        </p:txBody>
      </p:sp>
      <p:pic>
        <p:nvPicPr>
          <p:cNvPr id="30724" name="Picture 4" descr="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0675" y="2724150"/>
            <a:ext cx="3681413" cy="373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5" name="Picture 4" descr="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62575" y="2962275"/>
            <a:ext cx="3360738" cy="340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6" name="右箭头 6"/>
          <p:cNvSpPr>
            <a:spLocks noChangeArrowheads="1"/>
          </p:cNvSpPr>
          <p:nvPr/>
        </p:nvSpPr>
        <p:spPr bwMode="auto">
          <a:xfrm>
            <a:off x="4281488" y="4395788"/>
            <a:ext cx="835025" cy="431800"/>
          </a:xfrm>
          <a:prstGeom prst="rightArrow">
            <a:avLst>
              <a:gd name="adj1" fmla="val 50000"/>
              <a:gd name="adj2" fmla="val 4987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135168965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84300" y="427038"/>
            <a:ext cx="7327900" cy="723900"/>
          </a:xfrm>
        </p:spPr>
        <p:txBody>
          <a:bodyPr>
            <a:normAutofit/>
          </a:bodyPr>
          <a:lstStyle/>
          <a:p>
            <a:pPr>
              <a:defRPr/>
            </a:pPr>
            <a:r>
              <a:rPr lang="zh-CN" altLang="en-US" smtClean="0">
                <a:ea typeface="宋体" panose="02010600030101010101" pitchFamily="2" charset="-122"/>
              </a:rPr>
              <a:t>银行家算法</a:t>
            </a:r>
          </a:p>
        </p:txBody>
      </p:sp>
      <p:sp>
        <p:nvSpPr>
          <p:cNvPr id="31747" name="Rectangle 3"/>
          <p:cNvSpPr>
            <a:spLocks noGrp="1" noChangeArrowheads="1"/>
          </p:cNvSpPr>
          <p:nvPr>
            <p:ph idx="1"/>
          </p:nvPr>
        </p:nvSpPr>
        <p:spPr/>
        <p:txBody>
          <a:bodyPr/>
          <a:lstStyle/>
          <a:p>
            <a:r>
              <a:rPr lang="zh-CN" altLang="en-US" dirty="0" smtClean="0">
                <a:ea typeface="宋体" pitchFamily="2" charset="-122"/>
              </a:rPr>
              <a:t>多个实例</a:t>
            </a:r>
            <a:endParaRPr lang="zh-CN" altLang="zh-CN" dirty="0" smtClean="0">
              <a:ea typeface="宋体" pitchFamily="2" charset="-122"/>
            </a:endParaRPr>
          </a:p>
          <a:p>
            <a:r>
              <a:rPr lang="zh-CN" altLang="en-US" dirty="0" smtClean="0">
                <a:ea typeface="宋体" pitchFamily="2" charset="-122"/>
              </a:rPr>
              <a:t>每一个进程必须事先声明使用的最大量</a:t>
            </a:r>
          </a:p>
          <a:p>
            <a:r>
              <a:rPr lang="zh-CN" altLang="en-US" dirty="0" smtClean="0">
                <a:ea typeface="宋体" pitchFamily="2" charset="-122"/>
              </a:rPr>
              <a:t>当一个进程请求资源，它可能要等待</a:t>
            </a:r>
          </a:p>
          <a:p>
            <a:r>
              <a:rPr lang="zh-CN" altLang="en-US" dirty="0" smtClean="0">
                <a:ea typeface="宋体" pitchFamily="2" charset="-122"/>
              </a:rPr>
              <a:t>当一个进程得到所有的资源，它必须在有限的时间释放它们</a:t>
            </a:r>
          </a:p>
        </p:txBody>
      </p:sp>
    </p:spTree>
    <p:extLst>
      <p:ext uri="{BB962C8B-B14F-4D97-AF65-F5344CB8AC3E}">
        <p14:creationId xmlns:p14="http://schemas.microsoft.com/office/powerpoint/2010/main" xmlns="" val="49713054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87624" y="548680"/>
            <a:ext cx="7505700" cy="571500"/>
          </a:xfrm>
        </p:spPr>
        <p:txBody>
          <a:bodyPr/>
          <a:lstStyle/>
          <a:p>
            <a:pPr>
              <a:defRPr/>
            </a:pPr>
            <a:r>
              <a:rPr lang="zh-CN" altLang="en-US" sz="3000" dirty="0" smtClean="0">
                <a:ea typeface="宋体" panose="02010600030101010101" pitchFamily="2" charset="-122"/>
              </a:rPr>
              <a:t>银行家算法的数据结构 </a:t>
            </a:r>
          </a:p>
        </p:txBody>
      </p:sp>
      <p:sp>
        <p:nvSpPr>
          <p:cNvPr id="32771" name="Rectangle 3"/>
          <p:cNvSpPr>
            <a:spLocks noGrp="1" noChangeArrowheads="1"/>
          </p:cNvSpPr>
          <p:nvPr>
            <p:ph idx="1"/>
          </p:nvPr>
        </p:nvSpPr>
        <p:spPr>
          <a:xfrm>
            <a:off x="1047750" y="1881188"/>
            <a:ext cx="7029450" cy="4635500"/>
          </a:xfrm>
        </p:spPr>
        <p:txBody>
          <a:bodyPr/>
          <a:lstStyle/>
          <a:p>
            <a:r>
              <a:rPr lang="en-US" altLang="zh-CN" sz="2000" i="1" dirty="0" smtClean="0">
                <a:ea typeface="宋体" pitchFamily="2" charset="-122"/>
              </a:rPr>
              <a:t>Available:</a:t>
            </a:r>
            <a:r>
              <a:rPr lang="en-US" altLang="zh-CN" sz="2000" dirty="0" smtClean="0">
                <a:ea typeface="宋体" pitchFamily="2" charset="-122"/>
              </a:rPr>
              <a:t>  </a:t>
            </a:r>
            <a:r>
              <a:rPr lang="zh-CN" altLang="en-US" sz="2000" dirty="0" smtClean="0">
                <a:ea typeface="宋体" pitchFamily="2" charset="-122"/>
              </a:rPr>
              <a:t>长度为 </a:t>
            </a:r>
            <a:r>
              <a:rPr lang="en-US" altLang="zh-CN" sz="2000" i="1" dirty="0" smtClean="0">
                <a:ea typeface="宋体" pitchFamily="2" charset="-122"/>
              </a:rPr>
              <a:t>m</a:t>
            </a:r>
            <a:r>
              <a:rPr lang="zh-CN" altLang="en-US" sz="2000" dirty="0" smtClean="0">
                <a:ea typeface="宋体" pitchFamily="2" charset="-122"/>
              </a:rPr>
              <a:t>的向量。</a:t>
            </a:r>
            <a:r>
              <a:rPr lang="en-US" altLang="zh-CN" sz="2000" dirty="0" smtClean="0">
                <a:ea typeface="宋体" pitchFamily="2" charset="-122"/>
              </a:rPr>
              <a:t> </a:t>
            </a:r>
            <a:r>
              <a:rPr lang="zh-CN" altLang="en-US" sz="2000" dirty="0" smtClean="0">
                <a:ea typeface="宋体" pitchFamily="2" charset="-122"/>
              </a:rPr>
              <a:t>如果</a:t>
            </a:r>
            <a:r>
              <a:rPr lang="en-US" altLang="zh-CN" sz="2000" dirty="0" smtClean="0">
                <a:ea typeface="宋体" pitchFamily="2" charset="-122"/>
              </a:rPr>
              <a:t>available[j]=k,</a:t>
            </a:r>
            <a:r>
              <a:rPr lang="zh-CN" altLang="en-US" sz="2000" dirty="0" smtClean="0">
                <a:ea typeface="宋体" pitchFamily="2" charset="-122"/>
              </a:rPr>
              <a:t>那么资源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有</a:t>
            </a:r>
            <a:r>
              <a:rPr lang="en-US" altLang="zh-CN" sz="2000" dirty="0" smtClean="0">
                <a:ea typeface="宋体" pitchFamily="2" charset="-122"/>
              </a:rPr>
              <a:t>k</a:t>
            </a:r>
            <a:r>
              <a:rPr lang="zh-CN" altLang="en-US" sz="2000" dirty="0" smtClean="0">
                <a:ea typeface="宋体" pitchFamily="2" charset="-122"/>
              </a:rPr>
              <a:t>个实例有效</a:t>
            </a:r>
          </a:p>
          <a:p>
            <a:r>
              <a:rPr lang="en-US" altLang="zh-CN" sz="2000" i="1" dirty="0" smtClean="0">
                <a:ea typeface="宋体" pitchFamily="2" charset="-122"/>
              </a:rPr>
              <a:t>Max: n x m</a:t>
            </a:r>
            <a:r>
              <a:rPr lang="en-US" altLang="zh-CN" sz="2000" dirty="0" smtClean="0">
                <a:ea typeface="宋体" pitchFamily="2" charset="-122"/>
              </a:rPr>
              <a:t> </a:t>
            </a:r>
            <a:r>
              <a:rPr lang="zh-CN" altLang="en-US" sz="2000" dirty="0" smtClean="0">
                <a:ea typeface="宋体" pitchFamily="2" charset="-122"/>
              </a:rPr>
              <a:t>矩阵。</a:t>
            </a:r>
            <a:r>
              <a:rPr lang="en-US" altLang="zh-CN" sz="2000" dirty="0" smtClean="0">
                <a:ea typeface="宋体" pitchFamily="2" charset="-122"/>
              </a:rPr>
              <a:t> </a:t>
            </a:r>
            <a:r>
              <a:rPr lang="zh-CN" altLang="en-US" sz="2000" dirty="0" smtClean="0">
                <a:ea typeface="宋体" pitchFamily="2" charset="-122"/>
              </a:rPr>
              <a:t>如果</a:t>
            </a:r>
            <a:r>
              <a:rPr lang="en-US" altLang="zh-CN" sz="2000" dirty="0" smtClean="0">
                <a:ea typeface="宋体" pitchFamily="2" charset="-122"/>
              </a:rPr>
              <a:t>Max[</a:t>
            </a:r>
            <a:r>
              <a:rPr lang="en-US" altLang="zh-CN" sz="2000" dirty="0" err="1" smtClean="0">
                <a:ea typeface="宋体" pitchFamily="2" charset="-122"/>
              </a:rPr>
              <a:t>i,j</a:t>
            </a:r>
            <a:r>
              <a:rPr lang="en-US" altLang="zh-CN" sz="2000" dirty="0" smtClean="0">
                <a:ea typeface="宋体" pitchFamily="2" charset="-122"/>
              </a:rPr>
              <a:t>]=k,</a:t>
            </a:r>
            <a:r>
              <a:rPr lang="zh-CN" altLang="en-US" sz="2000" dirty="0" smtClean="0">
                <a:ea typeface="宋体" pitchFamily="2" charset="-122"/>
              </a:rPr>
              <a:t>那么进程</a:t>
            </a:r>
            <a:r>
              <a:rPr lang="en-US" altLang="zh-CN" sz="2000" dirty="0" smtClean="0">
                <a:ea typeface="宋体" pitchFamily="2" charset="-122"/>
              </a:rPr>
              <a:t>Pi</a:t>
            </a:r>
            <a:r>
              <a:rPr lang="zh-CN" altLang="en-US" sz="2000" dirty="0" smtClean="0">
                <a:ea typeface="宋体" pitchFamily="2" charset="-122"/>
              </a:rPr>
              <a:t>最多可以请求</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p>
          <a:p>
            <a:r>
              <a:rPr lang="en-US" altLang="zh-CN" sz="2000" i="1" dirty="0" smtClean="0">
                <a:ea typeface="宋体" pitchFamily="2" charset="-122"/>
              </a:rPr>
              <a:t>Allocation:  n x m</a:t>
            </a:r>
            <a:r>
              <a:rPr lang="en-US" altLang="zh-CN" sz="2000" dirty="0" smtClean="0">
                <a:ea typeface="宋体" pitchFamily="2" charset="-122"/>
              </a:rPr>
              <a:t> </a:t>
            </a:r>
            <a:r>
              <a:rPr lang="zh-CN" altLang="en-US" sz="2000" dirty="0" smtClean="0">
                <a:ea typeface="宋体" pitchFamily="2" charset="-122"/>
              </a:rPr>
              <a:t>矩阵。</a:t>
            </a:r>
            <a:r>
              <a:rPr lang="en-US" altLang="zh-CN" sz="2000" dirty="0" smtClean="0">
                <a:ea typeface="宋体" pitchFamily="2" charset="-122"/>
              </a:rPr>
              <a:t> </a:t>
            </a:r>
            <a:r>
              <a:rPr lang="zh-CN" altLang="en-US" sz="2000" dirty="0" smtClean="0">
                <a:ea typeface="宋体" pitchFamily="2" charset="-122"/>
              </a:rPr>
              <a:t>如果</a:t>
            </a:r>
            <a:r>
              <a:rPr lang="en-US" altLang="zh-CN" sz="2000" dirty="0" smtClean="0">
                <a:ea typeface="宋体" pitchFamily="2" charset="-122"/>
              </a:rPr>
              <a:t>Allocation[</a:t>
            </a:r>
            <a:r>
              <a:rPr lang="en-US" altLang="zh-CN" sz="2000" dirty="0" err="1" smtClean="0">
                <a:ea typeface="宋体" pitchFamily="2" charset="-122"/>
              </a:rPr>
              <a:t>i,j</a:t>
            </a:r>
            <a:r>
              <a:rPr lang="en-US" altLang="zh-CN" sz="2000" dirty="0" smtClean="0">
                <a:ea typeface="宋体" pitchFamily="2" charset="-122"/>
              </a:rPr>
              <a:t>]=k,</a:t>
            </a:r>
            <a:r>
              <a:rPr lang="zh-CN" altLang="en-US" sz="2000" dirty="0" smtClean="0">
                <a:ea typeface="宋体" pitchFamily="2" charset="-122"/>
              </a:rPr>
              <a:t>那么进程</a:t>
            </a:r>
            <a:r>
              <a:rPr lang="en-US" altLang="zh-CN" sz="2000" dirty="0" err="1" smtClean="0">
                <a:ea typeface="宋体" pitchFamily="2" charset="-122"/>
              </a:rPr>
              <a:t>P</a:t>
            </a:r>
            <a:r>
              <a:rPr lang="en-US" altLang="zh-CN" sz="2000" baseline="-25000" dirty="0" err="1" smtClean="0">
                <a:ea typeface="宋体" pitchFamily="2" charset="-122"/>
              </a:rPr>
              <a:t>j</a:t>
            </a:r>
            <a:r>
              <a:rPr lang="zh-CN" altLang="en-US" sz="2000" dirty="0" smtClean="0">
                <a:ea typeface="宋体" pitchFamily="2" charset="-122"/>
              </a:rPr>
              <a:t>当前分配了</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endParaRPr lang="zh-CN" altLang="en-US" sz="2000" baseline="-25000" dirty="0" smtClean="0">
              <a:ea typeface="宋体" pitchFamily="2" charset="-122"/>
            </a:endParaRPr>
          </a:p>
          <a:p>
            <a:r>
              <a:rPr lang="en-US" altLang="zh-CN" sz="2000" i="1" dirty="0" smtClean="0">
                <a:ea typeface="宋体" pitchFamily="2" charset="-122"/>
              </a:rPr>
              <a:t>Need:  n x m</a:t>
            </a:r>
            <a:r>
              <a:rPr lang="en-US" altLang="zh-CN" sz="2000" dirty="0" smtClean="0">
                <a:ea typeface="宋体" pitchFamily="2" charset="-122"/>
              </a:rPr>
              <a:t> </a:t>
            </a:r>
            <a:r>
              <a:rPr lang="zh-CN" altLang="en-US" sz="2000" dirty="0" smtClean="0">
                <a:ea typeface="宋体" pitchFamily="2" charset="-122"/>
              </a:rPr>
              <a:t>矩阵。如果</a:t>
            </a:r>
            <a:r>
              <a:rPr lang="en-US" altLang="zh-CN" sz="2000" dirty="0" smtClean="0">
                <a:ea typeface="宋体" pitchFamily="2" charset="-122"/>
              </a:rPr>
              <a:t>Need[,j]=k,</a:t>
            </a:r>
            <a:r>
              <a:rPr lang="zh-CN" altLang="en-US" sz="2000" dirty="0" smtClean="0">
                <a:ea typeface="宋体" pitchFamily="2" charset="-122"/>
              </a:rPr>
              <a:t>那么进程</a:t>
            </a:r>
            <a:r>
              <a:rPr lang="en-US" altLang="zh-CN" sz="2000" dirty="0" err="1" smtClean="0">
                <a:ea typeface="宋体" pitchFamily="2" charset="-122"/>
              </a:rPr>
              <a:t>P</a:t>
            </a:r>
            <a:r>
              <a:rPr lang="en-US" altLang="zh-CN" sz="2000" baseline="-25000" dirty="0" err="1" smtClean="0">
                <a:ea typeface="宋体" pitchFamily="2" charset="-122"/>
              </a:rPr>
              <a:t>j</a:t>
            </a:r>
            <a:r>
              <a:rPr lang="zh-CN" altLang="en-US" sz="2000" dirty="0" smtClean="0">
                <a:ea typeface="宋体" pitchFamily="2" charset="-122"/>
              </a:rPr>
              <a:t>还需要</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p>
          <a:p>
            <a:pPr>
              <a:buFont typeface="Monotype Sorts" pitchFamily="2" charset="2"/>
              <a:buNone/>
            </a:pPr>
            <a:r>
              <a:rPr lang="zh-CN" altLang="zh-CN" sz="2000" dirty="0" smtClean="0">
                <a:ea typeface="宋体" pitchFamily="2" charset="-122"/>
              </a:rPr>
              <a:t>		</a:t>
            </a:r>
            <a:r>
              <a:rPr lang="en-US" altLang="zh-CN" sz="2000" i="1" dirty="0" smtClean="0">
                <a:ea typeface="宋体" pitchFamily="2" charset="-122"/>
              </a:rPr>
              <a:t>Need</a:t>
            </a:r>
            <a:r>
              <a:rPr lang="en-US" altLang="zh-CN" sz="2000" dirty="0" smtClean="0">
                <a:ea typeface="宋体" pitchFamily="2" charset="-122"/>
              </a:rPr>
              <a:t> [</a:t>
            </a:r>
            <a:r>
              <a:rPr lang="en-US" altLang="zh-CN" sz="2000" i="1" dirty="0" err="1" smtClean="0">
                <a:ea typeface="宋体" pitchFamily="2" charset="-122"/>
              </a:rPr>
              <a:t>i,j</a:t>
            </a:r>
            <a:r>
              <a:rPr lang="en-US" altLang="zh-CN" sz="2000" i="1" dirty="0" smtClean="0">
                <a:ea typeface="宋体" pitchFamily="2" charset="-122"/>
              </a:rPr>
              <a:t>]</a:t>
            </a:r>
            <a:r>
              <a:rPr lang="en-US" altLang="zh-CN" sz="2000" dirty="0" smtClean="0">
                <a:ea typeface="宋体" pitchFamily="2" charset="-122"/>
              </a:rPr>
              <a:t> = </a:t>
            </a:r>
            <a:r>
              <a:rPr lang="en-US" altLang="zh-CN" sz="2000" i="1" dirty="0" err="1" smtClean="0">
                <a:ea typeface="宋体" pitchFamily="2" charset="-122"/>
              </a:rPr>
              <a:t>Mx</a:t>
            </a:r>
            <a:r>
              <a:rPr lang="en-US" altLang="zh-CN" sz="2000" dirty="0" smtClean="0">
                <a:ea typeface="宋体" pitchFamily="2" charset="-122"/>
              </a:rPr>
              <a:t>[</a:t>
            </a:r>
            <a:r>
              <a:rPr lang="en-US" altLang="zh-CN" sz="2000" i="1" dirty="0" err="1" smtClean="0">
                <a:ea typeface="宋体" pitchFamily="2" charset="-122"/>
              </a:rPr>
              <a:t>i,j</a:t>
            </a:r>
            <a:r>
              <a:rPr lang="en-US" altLang="zh-CN" sz="2000" dirty="0" smtClean="0">
                <a:ea typeface="宋体" pitchFamily="2" charset="-122"/>
              </a:rPr>
              <a:t>] – </a:t>
            </a:r>
            <a:r>
              <a:rPr lang="en-US" altLang="zh-CN" sz="2000" i="1" dirty="0" smtClean="0">
                <a:ea typeface="宋体" pitchFamily="2" charset="-122"/>
              </a:rPr>
              <a:t>Allocation</a:t>
            </a:r>
            <a:r>
              <a:rPr lang="en-US" altLang="zh-CN" sz="2000" dirty="0" smtClean="0">
                <a:ea typeface="宋体" pitchFamily="2" charset="-122"/>
              </a:rPr>
              <a:t> [</a:t>
            </a:r>
            <a:r>
              <a:rPr lang="en-US" altLang="zh-CN" sz="2000" i="1" dirty="0" err="1" smtClean="0">
                <a:ea typeface="宋体" pitchFamily="2" charset="-122"/>
              </a:rPr>
              <a:t>i,j</a:t>
            </a:r>
            <a:r>
              <a:rPr lang="en-US" altLang="zh-CN" sz="2000" dirty="0" smtClean="0">
                <a:ea typeface="宋体" pitchFamily="2" charset="-122"/>
              </a:rPr>
              <a:t>].</a:t>
            </a:r>
          </a:p>
        </p:txBody>
      </p:sp>
      <p:sp>
        <p:nvSpPr>
          <p:cNvPr id="32772" name="Text Box 4"/>
          <p:cNvSpPr txBox="1">
            <a:spLocks noChangeArrowheads="1"/>
          </p:cNvSpPr>
          <p:nvPr/>
        </p:nvSpPr>
        <p:spPr bwMode="auto">
          <a:xfrm>
            <a:off x="2432050" y="5727700"/>
            <a:ext cx="3992563" cy="3667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pPr>
              <a:spcBef>
                <a:spcPct val="50000"/>
              </a:spcBef>
            </a:pPr>
            <a:r>
              <a:rPr lang="en-US" altLang="zh-CN" b="1"/>
              <a:t>N</a:t>
            </a:r>
            <a:r>
              <a:rPr lang="zh-CN" altLang="en-US" b="1"/>
              <a:t>为进程的数目，</a:t>
            </a:r>
            <a:r>
              <a:rPr lang="en-US" altLang="zh-CN" b="1"/>
              <a:t>M</a:t>
            </a:r>
            <a:r>
              <a:rPr lang="zh-CN" altLang="en-US" b="1"/>
              <a:t>为资源类型的数目</a:t>
            </a:r>
          </a:p>
        </p:txBody>
      </p:sp>
    </p:spTree>
    <p:extLst>
      <p:ext uri="{BB962C8B-B14F-4D97-AF65-F5344CB8AC3E}">
        <p14:creationId xmlns:p14="http://schemas.microsoft.com/office/powerpoint/2010/main" xmlns="" val="14539520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39875" y="374650"/>
            <a:ext cx="6807200" cy="693738"/>
          </a:xfrm>
        </p:spPr>
        <p:txBody>
          <a:bodyPr>
            <a:normAutofit/>
          </a:bodyPr>
          <a:lstStyle/>
          <a:p>
            <a:pPr>
              <a:defRPr/>
            </a:pPr>
            <a:r>
              <a:rPr lang="zh-CN" altLang="en-US" dirty="0" smtClean="0">
                <a:ea typeface="宋体" panose="02010600030101010101" pitchFamily="2" charset="-122"/>
              </a:rPr>
              <a:t>安全算法</a:t>
            </a:r>
          </a:p>
        </p:txBody>
      </p:sp>
      <p:sp>
        <p:nvSpPr>
          <p:cNvPr id="33795" name="Rectangle 3"/>
          <p:cNvSpPr>
            <a:spLocks noGrp="1" noChangeArrowheads="1"/>
          </p:cNvSpPr>
          <p:nvPr>
            <p:ph idx="1"/>
          </p:nvPr>
        </p:nvSpPr>
        <p:spPr/>
        <p:txBody>
          <a:bodyPr>
            <a:normAutofit fontScale="85000" lnSpcReduction="20000"/>
          </a:bodyPr>
          <a:lstStyle/>
          <a:p>
            <a:pPr>
              <a:buFontTx/>
              <a:buAutoNum type="arabicPeriod"/>
            </a:pPr>
            <a:r>
              <a:rPr lang="zh-CN" altLang="en-US" dirty="0" smtClean="0">
                <a:ea typeface="宋体" pitchFamily="2" charset="-122"/>
                <a:sym typeface="Wingdings" pitchFamily="2" charset="2"/>
              </a:rPr>
              <a:t>让</a:t>
            </a:r>
            <a:r>
              <a:rPr lang="en-US" altLang="zh-CN" dirty="0" smtClean="0">
                <a:ea typeface="宋体" pitchFamily="2" charset="-122"/>
                <a:sym typeface="Wingdings" pitchFamily="2" charset="2"/>
              </a:rPr>
              <a:t>Work</a:t>
            </a:r>
            <a:r>
              <a:rPr lang="zh-CN" altLang="en-US" dirty="0" smtClean="0">
                <a:ea typeface="宋体" pitchFamily="2" charset="-122"/>
                <a:sym typeface="Wingdings" pitchFamily="2" charset="2"/>
              </a:rPr>
              <a:t>和</a:t>
            </a:r>
            <a:r>
              <a:rPr lang="en-US" altLang="zh-CN" dirty="0" smtClean="0">
                <a:ea typeface="宋体" pitchFamily="2" charset="-122"/>
                <a:sym typeface="Wingdings" pitchFamily="2" charset="2"/>
              </a:rPr>
              <a:t>Finish</a:t>
            </a:r>
            <a:r>
              <a:rPr lang="zh-CN" altLang="en-US" dirty="0" smtClean="0">
                <a:ea typeface="宋体" pitchFamily="2" charset="-122"/>
                <a:sym typeface="Wingdings" pitchFamily="2" charset="2"/>
              </a:rPr>
              <a:t>作为长度为</a:t>
            </a:r>
            <a:r>
              <a:rPr lang="en-US" altLang="zh-CN" dirty="0" smtClean="0">
                <a:ea typeface="宋体" pitchFamily="2" charset="-122"/>
                <a:sym typeface="Wingdings" pitchFamily="2" charset="2"/>
              </a:rPr>
              <a:t>m</a:t>
            </a:r>
            <a:r>
              <a:rPr lang="zh-CN" altLang="en-US" dirty="0" smtClean="0">
                <a:ea typeface="宋体" pitchFamily="2" charset="-122"/>
                <a:sym typeface="Wingdings" pitchFamily="2" charset="2"/>
              </a:rPr>
              <a:t>和</a:t>
            </a:r>
            <a:r>
              <a:rPr lang="en-US" altLang="zh-CN" dirty="0" smtClean="0">
                <a:ea typeface="宋体" pitchFamily="2" charset="-122"/>
                <a:sym typeface="Wingdings" pitchFamily="2" charset="2"/>
              </a:rPr>
              <a:t>n</a:t>
            </a:r>
            <a:r>
              <a:rPr lang="zh-CN" altLang="en-US" dirty="0" smtClean="0">
                <a:ea typeface="宋体" pitchFamily="2" charset="-122"/>
                <a:sym typeface="Wingdings" pitchFamily="2" charset="2"/>
              </a:rPr>
              <a:t>的向量</a:t>
            </a:r>
            <a:r>
              <a:rPr lang="zh-CN" altLang="en-US" dirty="0" smtClean="0">
                <a:ea typeface="宋体" pitchFamily="2" charset="-122"/>
              </a:rPr>
              <a:t>初始化：</a:t>
            </a:r>
          </a:p>
          <a:p>
            <a:pPr marL="1714500" lvl="3" indent="-514350">
              <a:buFontTx/>
              <a:buNone/>
            </a:pPr>
            <a:r>
              <a:rPr lang="en-US" altLang="zh-CN" i="1" dirty="0" smtClean="0">
                <a:ea typeface="宋体" pitchFamily="2" charset="-122"/>
              </a:rPr>
              <a:t>Work </a:t>
            </a:r>
            <a:r>
              <a:rPr lang="en-US" altLang="zh-CN" dirty="0" smtClean="0">
                <a:ea typeface="宋体" pitchFamily="2" charset="-122"/>
              </a:rPr>
              <a:t>:= </a:t>
            </a:r>
            <a:r>
              <a:rPr lang="en-US" altLang="zh-CN" i="1" dirty="0" smtClean="0">
                <a:ea typeface="宋体" pitchFamily="2" charset="-122"/>
              </a:rPr>
              <a:t>Available</a:t>
            </a:r>
          </a:p>
          <a:p>
            <a:pPr marL="1714500" lvl="3" indent="-514350">
              <a:buFontTx/>
              <a:buNone/>
            </a:pPr>
            <a:r>
              <a:rPr lang="en-US" altLang="zh-CN" i="1" dirty="0" smtClean="0">
                <a:ea typeface="宋体" pitchFamily="2" charset="-122"/>
              </a:rPr>
              <a:t>Finish </a:t>
            </a:r>
            <a:r>
              <a:rPr lang="en-US" altLang="zh-CN" dirty="0" smtClean="0">
                <a:ea typeface="宋体" pitchFamily="2" charset="-122"/>
              </a:rPr>
              <a:t>[</a:t>
            </a:r>
            <a:r>
              <a:rPr lang="en-US" altLang="zh-CN" i="1" dirty="0" smtClean="0">
                <a:ea typeface="宋体" pitchFamily="2" charset="-122"/>
              </a:rPr>
              <a:t>i</a:t>
            </a:r>
            <a:r>
              <a:rPr lang="en-US" altLang="zh-CN" dirty="0" smtClean="0">
                <a:ea typeface="宋体" pitchFamily="2" charset="-122"/>
              </a:rPr>
              <a:t>] =</a:t>
            </a:r>
            <a:r>
              <a:rPr lang="en-US" altLang="zh-CN" i="1" dirty="0" smtClean="0">
                <a:ea typeface="宋体" pitchFamily="2" charset="-122"/>
              </a:rPr>
              <a:t> false </a:t>
            </a:r>
            <a:r>
              <a:rPr lang="en-US" altLang="zh-CN" dirty="0" smtClean="0">
                <a:ea typeface="宋体" pitchFamily="2" charset="-122"/>
              </a:rPr>
              <a:t>for</a:t>
            </a:r>
            <a:r>
              <a:rPr lang="en-US" altLang="zh-CN" i="1" dirty="0" smtClean="0">
                <a:ea typeface="宋体" pitchFamily="2" charset="-122"/>
              </a:rPr>
              <a:t> i</a:t>
            </a:r>
            <a:r>
              <a:rPr lang="en-US" altLang="zh-CN" dirty="0" smtClean="0">
                <a:ea typeface="宋体" pitchFamily="2" charset="-122"/>
              </a:rPr>
              <a:t> - 1,3, …, </a:t>
            </a:r>
            <a:r>
              <a:rPr lang="en-US" altLang="zh-CN" i="1" dirty="0" smtClean="0">
                <a:ea typeface="宋体" pitchFamily="2" charset="-122"/>
              </a:rPr>
              <a:t>n.</a:t>
            </a:r>
            <a:endParaRPr lang="en-US" altLang="zh-CN" dirty="0" smtClean="0">
              <a:ea typeface="宋体" pitchFamily="2" charset="-122"/>
            </a:endParaRPr>
          </a:p>
          <a:p>
            <a:pPr>
              <a:buFont typeface="Monotype Sorts" pitchFamily="2" charset="2"/>
              <a:buNone/>
            </a:pPr>
            <a:r>
              <a:rPr lang="en-US" altLang="zh-CN" dirty="0" smtClean="0">
                <a:ea typeface="宋体" pitchFamily="2" charset="-122"/>
              </a:rPr>
              <a:t>2.	</a:t>
            </a:r>
            <a:r>
              <a:rPr lang="zh-CN" altLang="en-US" dirty="0" smtClean="0">
                <a:ea typeface="宋体" pitchFamily="2" charset="-122"/>
              </a:rPr>
              <a:t>查找</a:t>
            </a:r>
            <a:r>
              <a:rPr lang="en-US" altLang="zh-CN" dirty="0" smtClean="0">
                <a:ea typeface="宋体" pitchFamily="2" charset="-122"/>
              </a:rPr>
              <a:t>i</a:t>
            </a:r>
            <a:endParaRPr lang="zh-CN" altLang="en-US" dirty="0" smtClean="0">
              <a:ea typeface="宋体" pitchFamily="2" charset="-122"/>
            </a:endParaRPr>
          </a:p>
          <a:p>
            <a:pPr marL="800100" lvl="1" indent="-342900">
              <a:buFont typeface="Monotype Sorts" pitchFamily="2" charset="2"/>
              <a:buNone/>
            </a:pPr>
            <a:r>
              <a:rPr lang="en-US" altLang="zh-CN" dirty="0" smtClean="0">
                <a:ea typeface="宋体" pitchFamily="2" charset="-122"/>
              </a:rPr>
              <a:t>(a) </a:t>
            </a:r>
            <a:r>
              <a:rPr lang="en-US" altLang="zh-CN" i="1" dirty="0" smtClean="0">
                <a:ea typeface="宋体" pitchFamily="2" charset="-122"/>
              </a:rPr>
              <a:t>Finish</a:t>
            </a:r>
            <a:r>
              <a:rPr lang="en-US" altLang="zh-CN" dirty="0" smtClean="0">
                <a:ea typeface="宋体" pitchFamily="2" charset="-122"/>
              </a:rPr>
              <a:t> [</a:t>
            </a:r>
            <a:r>
              <a:rPr lang="en-US" altLang="zh-CN" i="1" dirty="0" smtClean="0">
                <a:ea typeface="宋体" pitchFamily="2" charset="-122"/>
              </a:rPr>
              <a:t>i</a:t>
            </a:r>
            <a:r>
              <a:rPr lang="en-US" altLang="zh-CN" dirty="0" smtClean="0">
                <a:ea typeface="宋体" pitchFamily="2" charset="-122"/>
              </a:rPr>
              <a:t>] = </a:t>
            </a:r>
            <a:r>
              <a:rPr lang="en-US" altLang="zh-CN" i="1" dirty="0" smtClean="0">
                <a:ea typeface="宋体" pitchFamily="2" charset="-122"/>
              </a:rPr>
              <a:t>false</a:t>
            </a:r>
            <a:endParaRPr lang="en-US" altLang="zh-CN" dirty="0" smtClean="0">
              <a:ea typeface="宋体" pitchFamily="2" charset="-122"/>
            </a:endParaRPr>
          </a:p>
          <a:p>
            <a:pPr marL="800100" lvl="1" indent="-342900">
              <a:buFont typeface="Monotype Sorts" pitchFamily="2" charset="2"/>
              <a:buNone/>
            </a:pPr>
            <a:r>
              <a:rPr lang="en-US" altLang="zh-CN" dirty="0" smtClean="0">
                <a:ea typeface="宋体" pitchFamily="2" charset="-122"/>
              </a:rPr>
              <a:t>(b) </a:t>
            </a:r>
            <a:r>
              <a:rPr lang="en-US" altLang="zh-CN" i="1" dirty="0" err="1" smtClean="0">
                <a:ea typeface="宋体" pitchFamily="2" charset="-122"/>
              </a:rPr>
              <a:t>Need</a:t>
            </a:r>
            <a:r>
              <a:rPr lang="en-US" altLang="zh-CN" i="1" baseline="-25000" dirty="0" err="1" smtClean="0">
                <a:ea typeface="宋体" pitchFamily="2" charset="-122"/>
              </a:rPr>
              <a:t>i</a:t>
            </a:r>
            <a:r>
              <a:rPr lang="en-US" altLang="zh-CN" dirty="0" smtClean="0">
                <a:ea typeface="宋体" pitchFamily="2" charset="-122"/>
              </a:rPr>
              <a:t> </a:t>
            </a:r>
            <a:r>
              <a:rPr lang="en-US" altLang="zh-CN" dirty="0" smtClean="0">
                <a:ea typeface="宋体" pitchFamily="2" charset="-122"/>
                <a:sym typeface="Symbol" pitchFamily="18" charset="2"/>
              </a:rPr>
              <a:t> </a:t>
            </a:r>
            <a:r>
              <a:rPr lang="en-US" altLang="zh-CN" i="1" dirty="0" smtClean="0">
                <a:ea typeface="宋体" pitchFamily="2" charset="-122"/>
                <a:sym typeface="Symbol" pitchFamily="18" charset="2"/>
              </a:rPr>
              <a:t>Work</a:t>
            </a:r>
          </a:p>
          <a:p>
            <a:pPr marL="800100" lvl="1" indent="-342900">
              <a:buFont typeface="Monotype Sorts" pitchFamily="2" charset="2"/>
              <a:buNone/>
            </a:pPr>
            <a:r>
              <a:rPr lang="en-US" altLang="zh-CN" dirty="0" smtClean="0">
                <a:ea typeface="宋体" pitchFamily="2" charset="-122"/>
                <a:sym typeface="Symbol" pitchFamily="18" charset="2"/>
              </a:rPr>
              <a:t>If no such </a:t>
            </a:r>
            <a:r>
              <a:rPr lang="en-US" altLang="zh-CN" i="1" dirty="0" smtClean="0">
                <a:ea typeface="宋体" pitchFamily="2" charset="-122"/>
                <a:sym typeface="Symbol" pitchFamily="18" charset="2"/>
              </a:rPr>
              <a:t>i </a:t>
            </a:r>
            <a:r>
              <a:rPr lang="en-US" altLang="zh-CN" dirty="0" smtClean="0">
                <a:ea typeface="宋体" pitchFamily="2" charset="-122"/>
                <a:sym typeface="Symbol" pitchFamily="18" charset="2"/>
              </a:rPr>
              <a:t>exists, go to step 4.</a:t>
            </a:r>
          </a:p>
          <a:p>
            <a:pPr>
              <a:buFont typeface="Monotype Sorts" pitchFamily="2" charset="2"/>
              <a:buNone/>
            </a:pPr>
            <a:r>
              <a:rPr lang="en-US" altLang="zh-CN" dirty="0" smtClean="0">
                <a:ea typeface="宋体" pitchFamily="2" charset="-122"/>
              </a:rPr>
              <a:t>3.	</a:t>
            </a:r>
            <a:r>
              <a:rPr lang="en-US" altLang="zh-CN" i="1" dirty="0" smtClean="0">
                <a:ea typeface="宋体" pitchFamily="2" charset="-122"/>
              </a:rPr>
              <a:t>Work</a:t>
            </a:r>
            <a:r>
              <a:rPr lang="en-US" altLang="zh-CN" dirty="0" smtClean="0">
                <a:ea typeface="宋体" pitchFamily="2" charset="-122"/>
              </a:rPr>
              <a:t> := </a:t>
            </a:r>
            <a:r>
              <a:rPr lang="en-US" altLang="zh-CN" i="1" dirty="0" smtClean="0">
                <a:ea typeface="宋体" pitchFamily="2" charset="-122"/>
              </a:rPr>
              <a:t>Work </a:t>
            </a:r>
            <a:r>
              <a:rPr lang="en-US" altLang="zh-CN" dirty="0" smtClean="0">
                <a:ea typeface="宋体" pitchFamily="2" charset="-122"/>
              </a:rPr>
              <a:t>+ </a:t>
            </a:r>
            <a:r>
              <a:rPr lang="en-US" altLang="zh-CN" i="1" dirty="0" err="1" smtClean="0">
                <a:ea typeface="宋体" pitchFamily="2" charset="-122"/>
              </a:rPr>
              <a:t>Allocation</a:t>
            </a:r>
            <a:r>
              <a:rPr lang="en-US" altLang="zh-CN" i="1" baseline="-25000" dirty="0" err="1" smtClean="0">
                <a:ea typeface="宋体" pitchFamily="2" charset="-122"/>
              </a:rPr>
              <a:t>i</a:t>
            </a:r>
            <a:r>
              <a:rPr lang="en-US" altLang="zh-CN" dirty="0" smtClean="0">
                <a:ea typeface="宋体" pitchFamily="2" charset="-122"/>
              </a:rPr>
              <a:t/>
            </a:r>
            <a:br>
              <a:rPr lang="en-US" altLang="zh-CN" dirty="0" smtClean="0">
                <a:ea typeface="宋体" pitchFamily="2" charset="-122"/>
              </a:rPr>
            </a:br>
            <a:r>
              <a:rPr lang="en-US" altLang="zh-CN" i="1" dirty="0" smtClean="0">
                <a:ea typeface="宋体" pitchFamily="2" charset="-122"/>
              </a:rPr>
              <a:t>Finish</a:t>
            </a:r>
            <a:r>
              <a:rPr lang="en-US" altLang="zh-CN" dirty="0" smtClean="0">
                <a:ea typeface="宋体" pitchFamily="2" charset="-122"/>
              </a:rPr>
              <a:t>[</a:t>
            </a:r>
            <a:r>
              <a:rPr lang="en-US" altLang="zh-CN" i="1" dirty="0" smtClean="0">
                <a:ea typeface="宋体" pitchFamily="2" charset="-122"/>
              </a:rPr>
              <a:t>i</a:t>
            </a:r>
            <a:r>
              <a:rPr lang="en-US" altLang="zh-CN" dirty="0" smtClean="0">
                <a:ea typeface="宋体" pitchFamily="2" charset="-122"/>
              </a:rPr>
              <a:t>] :=</a:t>
            </a:r>
            <a:r>
              <a:rPr lang="en-US" altLang="zh-CN" i="1" dirty="0" smtClean="0">
                <a:ea typeface="宋体" pitchFamily="2" charset="-122"/>
              </a:rPr>
              <a:t> true</a:t>
            </a:r>
            <a:r>
              <a:rPr lang="en-US" altLang="zh-CN" dirty="0" smtClean="0">
                <a:ea typeface="宋体" pitchFamily="2" charset="-122"/>
              </a:rPr>
              <a:t/>
            </a:r>
            <a:br>
              <a:rPr lang="en-US" altLang="zh-CN" dirty="0" smtClean="0">
                <a:ea typeface="宋体" pitchFamily="2" charset="-122"/>
              </a:rPr>
            </a:br>
            <a:r>
              <a:rPr lang="en-US" altLang="zh-CN" dirty="0" smtClean="0">
                <a:ea typeface="宋体" pitchFamily="2" charset="-122"/>
              </a:rPr>
              <a:t>go to step 2.</a:t>
            </a:r>
          </a:p>
          <a:p>
            <a:pPr>
              <a:buFont typeface="Monotype Sorts" pitchFamily="2" charset="2"/>
              <a:buNone/>
            </a:pPr>
            <a:r>
              <a:rPr lang="en-US" altLang="zh-CN" dirty="0" smtClean="0">
                <a:ea typeface="宋体" pitchFamily="2" charset="-122"/>
              </a:rPr>
              <a:t>4.	</a:t>
            </a:r>
            <a:r>
              <a:rPr lang="zh-CN" altLang="en-US" dirty="0" smtClean="0">
                <a:ea typeface="宋体" pitchFamily="2" charset="-122"/>
              </a:rPr>
              <a:t>如果对所有</a:t>
            </a:r>
            <a:r>
              <a:rPr lang="en-US" altLang="zh-CN" i="1" dirty="0" smtClean="0">
                <a:ea typeface="宋体" pitchFamily="2" charset="-122"/>
              </a:rPr>
              <a:t>i</a:t>
            </a:r>
            <a:r>
              <a:rPr lang="zh-CN" altLang="en-US" i="1" dirty="0" smtClean="0">
                <a:ea typeface="宋体" pitchFamily="2" charset="-122"/>
              </a:rPr>
              <a:t>的</a:t>
            </a:r>
            <a:r>
              <a:rPr lang="zh-CN" altLang="en-US" dirty="0" smtClean="0">
                <a:ea typeface="宋体" pitchFamily="2" charset="-122"/>
              </a:rPr>
              <a:t> </a:t>
            </a:r>
            <a:r>
              <a:rPr lang="en-US" altLang="zh-CN" i="1" dirty="0" smtClean="0">
                <a:ea typeface="宋体" pitchFamily="2" charset="-122"/>
              </a:rPr>
              <a:t>Finish</a:t>
            </a:r>
            <a:r>
              <a:rPr lang="en-US" altLang="zh-CN" dirty="0" smtClean="0">
                <a:ea typeface="宋体" pitchFamily="2" charset="-122"/>
              </a:rPr>
              <a:t> [</a:t>
            </a:r>
            <a:r>
              <a:rPr lang="en-US" altLang="zh-CN" i="1" dirty="0" smtClean="0">
                <a:ea typeface="宋体" pitchFamily="2" charset="-122"/>
              </a:rPr>
              <a:t>i</a:t>
            </a:r>
            <a:r>
              <a:rPr lang="en-US" altLang="zh-CN" dirty="0" smtClean="0">
                <a:ea typeface="宋体" pitchFamily="2" charset="-122"/>
              </a:rPr>
              <a:t>] = true, </a:t>
            </a:r>
            <a:r>
              <a:rPr lang="zh-CN" altLang="en-US" dirty="0" smtClean="0">
                <a:ea typeface="宋体" pitchFamily="2" charset="-122"/>
              </a:rPr>
              <a:t>则系统处在安全状态。</a:t>
            </a:r>
            <a:endParaRPr lang="en-US" altLang="zh-CN" dirty="0" smtClean="0">
              <a:ea typeface="宋体" pitchFamily="2" charset="-122"/>
            </a:endParaRPr>
          </a:p>
        </p:txBody>
      </p:sp>
    </p:spTree>
    <p:extLst>
      <p:ext uri="{BB962C8B-B14F-4D97-AF65-F5344CB8AC3E}">
        <p14:creationId xmlns:p14="http://schemas.microsoft.com/office/powerpoint/2010/main" xmlns="" val="384999132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343025" y="446088"/>
            <a:ext cx="7162800" cy="457200"/>
          </a:xfrm>
        </p:spPr>
        <p:txBody>
          <a:bodyPr>
            <a:normAutofit fontScale="90000"/>
          </a:bodyPr>
          <a:lstStyle/>
          <a:p>
            <a:pPr>
              <a:defRPr/>
            </a:pPr>
            <a:r>
              <a:rPr lang="zh-CN" altLang="en-US" sz="3000" dirty="0" smtClean="0">
                <a:ea typeface="宋体" panose="02010600030101010101" pitchFamily="2" charset="-122"/>
              </a:rPr>
              <a:t>是否满足进程</a:t>
            </a:r>
            <a:r>
              <a:rPr lang="en-US" altLang="zh-CN" sz="3000" dirty="0" smtClean="0">
                <a:ea typeface="宋体" panose="02010600030101010101" pitchFamily="2" charset="-122"/>
              </a:rPr>
              <a:t>P</a:t>
            </a:r>
            <a:r>
              <a:rPr lang="en-US" altLang="zh-CN" sz="3000" baseline="-25000" dirty="0" smtClean="0">
                <a:ea typeface="宋体" panose="02010600030101010101" pitchFamily="2" charset="-122"/>
              </a:rPr>
              <a:t>i</a:t>
            </a:r>
            <a:r>
              <a:rPr lang="zh-CN" altLang="en-US" sz="3000" dirty="0" smtClean="0">
                <a:ea typeface="宋体" panose="02010600030101010101" pitchFamily="2" charset="-122"/>
              </a:rPr>
              <a:t>的资源请求算法</a:t>
            </a:r>
          </a:p>
        </p:txBody>
      </p:sp>
      <p:sp>
        <p:nvSpPr>
          <p:cNvPr id="34819" name="Rectangle 3"/>
          <p:cNvSpPr>
            <a:spLocks noGrp="1" noChangeArrowheads="1"/>
          </p:cNvSpPr>
          <p:nvPr>
            <p:ph idx="1"/>
          </p:nvPr>
        </p:nvSpPr>
        <p:spPr>
          <a:xfrm>
            <a:off x="539552" y="1556792"/>
            <a:ext cx="7667823" cy="4615408"/>
          </a:xfrm>
        </p:spPr>
        <p:txBody>
          <a:bodyPr/>
          <a:lstStyle/>
          <a:p>
            <a:pPr>
              <a:buFont typeface="Monotype Sorts" pitchFamily="2" charset="2"/>
              <a:buNone/>
            </a:pPr>
            <a:r>
              <a:rPr lang="zh-CN" altLang="en-US" sz="2000" i="1" dirty="0" smtClean="0">
                <a:ea typeface="宋体" pitchFamily="2" charset="-122"/>
              </a:rPr>
              <a:t>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进程 </a:t>
            </a:r>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的资源请求向量</a:t>
            </a:r>
            <a:r>
              <a:rPr lang="en-US" altLang="zh-CN" sz="2000" dirty="0" smtClean="0">
                <a:ea typeface="宋体" pitchFamily="2" charset="-122"/>
              </a:rPr>
              <a:t>.  </a:t>
            </a:r>
            <a:r>
              <a:rPr lang="zh-CN" altLang="en-US" sz="2000" dirty="0" smtClean="0">
                <a:ea typeface="宋体" pitchFamily="2" charset="-122"/>
              </a:rPr>
              <a:t>如果</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baseline="-25000" dirty="0" smtClean="0">
                <a:ea typeface="宋体" pitchFamily="2" charset="-122"/>
              </a:rPr>
              <a:t> </a:t>
            </a:r>
            <a:r>
              <a:rPr lang="en-US" altLang="zh-CN" sz="2000" dirty="0" smtClean="0">
                <a:ea typeface="宋体" pitchFamily="2" charset="-122"/>
              </a:rPr>
              <a:t>[</a:t>
            </a:r>
            <a:r>
              <a:rPr lang="en-US" altLang="zh-CN" sz="2000" i="1" dirty="0" smtClean="0">
                <a:ea typeface="宋体" pitchFamily="2" charset="-122"/>
              </a:rPr>
              <a:t>m</a:t>
            </a:r>
            <a:r>
              <a:rPr lang="en-US" altLang="zh-CN" sz="2000" dirty="0" smtClean="0">
                <a:ea typeface="宋体" pitchFamily="2" charset="-122"/>
              </a:rPr>
              <a:t>] = </a:t>
            </a:r>
            <a:r>
              <a:rPr lang="en-US" altLang="zh-CN" sz="2000" i="1" dirty="0" smtClean="0">
                <a:ea typeface="宋体" pitchFamily="2" charset="-122"/>
              </a:rPr>
              <a:t>k</a:t>
            </a:r>
            <a:r>
              <a:rPr lang="en-US" altLang="zh-CN" sz="2000" dirty="0" smtClean="0">
                <a:ea typeface="宋体" pitchFamily="2" charset="-122"/>
              </a:rPr>
              <a:t> </a:t>
            </a:r>
            <a:r>
              <a:rPr lang="zh-CN" altLang="en-US" sz="2000" dirty="0" smtClean="0">
                <a:ea typeface="宋体" pitchFamily="2" charset="-122"/>
              </a:rPr>
              <a:t>则进程 </a:t>
            </a:r>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zh-CN" altLang="en-US" sz="2000" dirty="0" smtClean="0">
                <a:ea typeface="宋体" pitchFamily="2" charset="-122"/>
              </a:rPr>
              <a:t>想要资源类型为</a:t>
            </a:r>
            <a:r>
              <a:rPr lang="en-US" altLang="zh-CN" sz="2000" i="1" dirty="0" err="1" smtClean="0">
                <a:ea typeface="宋体" pitchFamily="2" charset="-122"/>
              </a:rPr>
              <a:t>R</a:t>
            </a:r>
            <a:r>
              <a:rPr lang="en-US" altLang="zh-CN" sz="2000" i="1" baseline="-25000" dirty="0" err="1" smtClean="0">
                <a:ea typeface="宋体" pitchFamily="2" charset="-122"/>
              </a:rPr>
              <a:t>j</a:t>
            </a:r>
            <a:r>
              <a:rPr lang="en-US" altLang="zh-CN" sz="2000" baseline="-25000" dirty="0" err="1" smtClean="0">
                <a:ea typeface="宋体" pitchFamily="2" charset="-122"/>
              </a:rPr>
              <a:t>m</a:t>
            </a:r>
            <a:r>
              <a:rPr lang="zh-CN" altLang="en-US" sz="2000" dirty="0" smtClean="0">
                <a:ea typeface="宋体" pitchFamily="2" charset="-122"/>
              </a:rPr>
              <a:t>的</a:t>
            </a:r>
            <a:r>
              <a:rPr lang="en-US" altLang="zh-CN" sz="2000" i="1" dirty="0" smtClean="0">
                <a:ea typeface="宋体" pitchFamily="2" charset="-122"/>
              </a:rPr>
              <a:t>k</a:t>
            </a:r>
            <a:r>
              <a:rPr lang="zh-CN" altLang="en-US" sz="2000" dirty="0" smtClean="0">
                <a:ea typeface="宋体" pitchFamily="2" charset="-122"/>
              </a:rPr>
              <a:t>个实例</a:t>
            </a:r>
            <a:endParaRPr lang="en-US" altLang="zh-CN" sz="2000" baseline="-25000" dirty="0" smtClean="0">
              <a:ea typeface="宋体" pitchFamily="2" charset="-122"/>
            </a:endParaRPr>
          </a:p>
          <a:p>
            <a:pPr lvl="1">
              <a:buFont typeface="Monotype Sorts" pitchFamily="2" charset="2"/>
              <a:buNone/>
            </a:pPr>
            <a:r>
              <a:rPr lang="en-US" altLang="zh-CN" sz="2000" dirty="0" smtClean="0">
                <a:ea typeface="宋体" pitchFamily="2" charset="-122"/>
              </a:rPr>
              <a:t>1.	</a:t>
            </a:r>
            <a:r>
              <a:rPr lang="zh-CN" altLang="en-US" sz="2000" dirty="0" smtClean="0">
                <a:ea typeface="宋体" pitchFamily="2" charset="-122"/>
              </a:rPr>
              <a:t>如果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i="1" dirty="0" smtClean="0">
                <a:ea typeface="宋体" pitchFamily="2" charset="-122"/>
              </a:rPr>
              <a:t> </a:t>
            </a:r>
            <a:r>
              <a:rPr lang="en-US" altLang="zh-CN" sz="2000" dirty="0" smtClean="0">
                <a:ea typeface="宋体" pitchFamily="2" charset="-122"/>
                <a:sym typeface="Symbol" pitchFamily="18" charset="2"/>
              </a:rPr>
              <a:t> </a:t>
            </a:r>
            <a:r>
              <a:rPr lang="en-US" altLang="zh-CN" sz="2000" i="1" dirty="0" err="1" smtClean="0">
                <a:ea typeface="宋体" pitchFamily="2" charset="-122"/>
                <a:sym typeface="Symbol" pitchFamily="18" charset="2"/>
              </a:rPr>
              <a:t>Need</a:t>
            </a:r>
            <a:r>
              <a:rPr lang="en-US" altLang="zh-CN" sz="2000" i="1" baseline="-25000" dirty="0" err="1" smtClean="0">
                <a:ea typeface="宋体" pitchFamily="2" charset="-122"/>
                <a:sym typeface="Symbol" pitchFamily="18" charset="2"/>
              </a:rPr>
              <a:t>i</a:t>
            </a:r>
            <a:r>
              <a:rPr lang="en-US" altLang="zh-CN" sz="2000" i="1" dirty="0" smtClean="0">
                <a:ea typeface="宋体" pitchFamily="2" charset="-122"/>
                <a:sym typeface="Symbol" pitchFamily="18" charset="2"/>
              </a:rPr>
              <a:t> </a:t>
            </a:r>
            <a:r>
              <a:rPr lang="zh-CN" altLang="en-US" sz="2000" dirty="0" smtClean="0">
                <a:ea typeface="宋体" pitchFamily="2" charset="-122"/>
                <a:sym typeface="Symbol" pitchFamily="18" charset="2"/>
              </a:rPr>
              <a:t>转 </a:t>
            </a:r>
            <a:r>
              <a:rPr lang="en-US" altLang="zh-CN" sz="2000" dirty="0" smtClean="0">
                <a:ea typeface="宋体" pitchFamily="2" charset="-122"/>
                <a:sym typeface="Symbol" pitchFamily="18" charset="2"/>
              </a:rPr>
              <a:t>step 2.  </a:t>
            </a:r>
            <a:r>
              <a:rPr lang="zh-CN" altLang="en-US" sz="2000" dirty="0" smtClean="0">
                <a:ea typeface="宋体" pitchFamily="2" charset="-122"/>
                <a:sym typeface="Symbol" pitchFamily="18" charset="2"/>
              </a:rPr>
              <a:t>否则报错</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因为进程请求超出了其声明的最大值</a:t>
            </a:r>
            <a:endParaRPr lang="en-US" altLang="zh-CN" sz="2000" dirty="0" smtClean="0">
              <a:ea typeface="宋体" pitchFamily="2" charset="-122"/>
              <a:sym typeface="Symbol" pitchFamily="18" charset="2"/>
            </a:endParaRPr>
          </a:p>
          <a:p>
            <a:pPr lvl="1">
              <a:buFont typeface="Monotype Sorts" pitchFamily="2" charset="2"/>
              <a:buNone/>
            </a:pPr>
            <a:r>
              <a:rPr lang="en-US" altLang="zh-CN" sz="2000" dirty="0" smtClean="0">
                <a:ea typeface="宋体" pitchFamily="2" charset="-122"/>
                <a:sym typeface="Symbol" pitchFamily="18" charset="2"/>
              </a:rPr>
              <a:t>2.	</a:t>
            </a:r>
            <a:r>
              <a:rPr lang="zh-CN" altLang="en-US" sz="2000" dirty="0" smtClean="0">
                <a:ea typeface="宋体" pitchFamily="2" charset="-122"/>
                <a:sym typeface="Symbol" pitchFamily="18" charset="2"/>
              </a:rPr>
              <a:t>如果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Available</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转 </a:t>
            </a:r>
            <a:r>
              <a:rPr lang="en-US" altLang="zh-CN" sz="2000" dirty="0" smtClean="0">
                <a:ea typeface="宋体" pitchFamily="2" charset="-122"/>
                <a:sym typeface="Symbol" pitchFamily="18" charset="2"/>
              </a:rPr>
              <a:t>step 3.  </a:t>
            </a:r>
            <a:r>
              <a:rPr lang="zh-CN" altLang="en-US" sz="2000" dirty="0" smtClean="0">
                <a:ea typeface="宋体" pitchFamily="2" charset="-122"/>
                <a:sym typeface="Symbol" pitchFamily="18" charset="2"/>
              </a:rPr>
              <a:t>否则 </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必须等待</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因为资源不可用</a:t>
            </a:r>
            <a:r>
              <a:rPr lang="en-US" altLang="zh-CN" sz="2000" dirty="0" smtClean="0">
                <a:ea typeface="宋体" pitchFamily="2" charset="-122"/>
                <a:sym typeface="Symbol" pitchFamily="18" charset="2"/>
              </a:rPr>
              <a:t>.</a:t>
            </a:r>
          </a:p>
          <a:p>
            <a:pPr lvl="1">
              <a:buFont typeface="Monotype Sorts" pitchFamily="2" charset="2"/>
              <a:buNone/>
            </a:pPr>
            <a:r>
              <a:rPr lang="en-US" altLang="zh-CN" sz="2000" dirty="0" smtClean="0">
                <a:ea typeface="宋体" pitchFamily="2" charset="-122"/>
                <a:sym typeface="Symbol" pitchFamily="18" charset="2"/>
              </a:rPr>
              <a:t>3.	</a:t>
            </a:r>
            <a:r>
              <a:rPr lang="zh-CN" altLang="en-US" sz="2000" dirty="0" smtClean="0">
                <a:ea typeface="宋体" pitchFamily="2" charset="-122"/>
                <a:sym typeface="Symbol" pitchFamily="18" charset="2"/>
              </a:rPr>
              <a:t>假设通过修改下列状态来分配请求的资源给进程</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p>
          <a:p>
            <a:pPr lvl="3">
              <a:buFontTx/>
              <a:buNone/>
            </a:pPr>
            <a:r>
              <a:rPr lang="en-US" altLang="zh-CN" dirty="0" smtClean="0">
                <a:ea typeface="宋体" pitchFamily="2" charset="-122"/>
                <a:sym typeface="Symbol" pitchFamily="18" charset="2"/>
              </a:rPr>
              <a:t>		</a:t>
            </a:r>
            <a:r>
              <a:rPr lang="en-US" altLang="zh-CN" i="1" dirty="0" smtClean="0">
                <a:ea typeface="宋体" pitchFamily="2" charset="-122"/>
                <a:sym typeface="Symbol" pitchFamily="18" charset="2"/>
              </a:rPr>
              <a:t>Available</a:t>
            </a:r>
            <a:r>
              <a:rPr lang="en-US" altLang="zh-CN" dirty="0" smtClean="0">
                <a:ea typeface="宋体" pitchFamily="2" charset="-122"/>
                <a:sym typeface="Symbol" pitchFamily="18" charset="2"/>
              </a:rPr>
              <a:t> := </a:t>
            </a:r>
            <a:r>
              <a:rPr lang="en-US" altLang="zh-CN" i="1" dirty="0" smtClean="0">
                <a:ea typeface="宋体" pitchFamily="2" charset="-122"/>
                <a:sym typeface="Symbol" pitchFamily="18" charset="2"/>
              </a:rPr>
              <a:t>Available -</a:t>
            </a: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i="1" dirty="0" smtClean="0">
                <a:ea typeface="宋体" pitchFamily="2" charset="-122"/>
                <a:sym typeface="Symbol" pitchFamily="18" charset="2"/>
              </a:rPr>
              <a:t>;</a:t>
            </a:r>
          </a:p>
          <a:p>
            <a:pPr lvl="3">
              <a:buFontTx/>
              <a:buNone/>
            </a:pP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Allocation</a:t>
            </a:r>
            <a:r>
              <a:rPr lang="en-US" altLang="zh-CN" i="1" baseline="-25000" dirty="0" err="1" smtClean="0">
                <a:ea typeface="宋体" pitchFamily="2" charset="-122"/>
                <a:sym typeface="Symbol" pitchFamily="18" charset="2"/>
              </a:rPr>
              <a:t>i</a:t>
            </a:r>
            <a:r>
              <a:rPr lang="en-US" altLang="zh-CN" baseline="-25000" dirty="0" smtClean="0">
                <a:ea typeface="宋体" pitchFamily="2" charset="-122"/>
                <a:sym typeface="Symbol" pitchFamily="18" charset="2"/>
              </a:rPr>
              <a:t> </a:t>
            </a: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Allocation</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 +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a:t>
            </a:r>
          </a:p>
          <a:p>
            <a:pPr lvl="3">
              <a:buFontTx/>
              <a:buNone/>
            </a:pPr>
            <a:r>
              <a:rPr lang="en-US" altLang="zh-CN" dirty="0" smtClean="0">
                <a:ea typeface="宋体" pitchFamily="2" charset="-122"/>
                <a:sym typeface="Symbol" pitchFamily="18" charset="2"/>
              </a:rPr>
              <a:t>		</a:t>
            </a:r>
            <a:r>
              <a:rPr lang="en-US" altLang="zh-CN" i="1" dirty="0" err="1" smtClean="0">
                <a:ea typeface="宋体" pitchFamily="2" charset="-122"/>
                <a:sym typeface="Symbol" pitchFamily="18" charset="2"/>
              </a:rPr>
              <a:t>Need</a:t>
            </a:r>
            <a:r>
              <a:rPr lang="en-US" altLang="zh-CN" i="1" baseline="-25000" dirty="0" err="1" smtClean="0">
                <a:ea typeface="宋体" pitchFamily="2" charset="-122"/>
                <a:sym typeface="Symbol" pitchFamily="18" charset="2"/>
              </a:rPr>
              <a:t>i</a:t>
            </a:r>
            <a:r>
              <a:rPr lang="en-US" altLang="zh-CN" i="1" dirty="0" smtClean="0">
                <a:ea typeface="宋体" pitchFamily="2" charset="-122"/>
                <a:sym typeface="Symbol" pitchFamily="18" charset="2"/>
              </a:rPr>
              <a:t> </a:t>
            </a:r>
            <a:r>
              <a:rPr lang="en-US" altLang="zh-CN" dirty="0" smtClean="0">
                <a:ea typeface="宋体" pitchFamily="2" charset="-122"/>
                <a:sym typeface="Symbol" pitchFamily="18" charset="2"/>
              </a:rPr>
              <a:t>:=</a:t>
            </a:r>
            <a:r>
              <a:rPr lang="en-US" altLang="zh-CN" i="1" dirty="0" smtClean="0">
                <a:ea typeface="宋体" pitchFamily="2" charset="-122"/>
                <a:sym typeface="Symbol" pitchFamily="18" charset="2"/>
              </a:rPr>
              <a:t> </a:t>
            </a:r>
            <a:r>
              <a:rPr lang="en-US" altLang="zh-CN" i="1" dirty="0" err="1" smtClean="0">
                <a:ea typeface="宋体" pitchFamily="2" charset="-122"/>
                <a:sym typeface="Symbol" pitchFamily="18" charset="2"/>
              </a:rPr>
              <a:t>Need</a:t>
            </a:r>
            <a:r>
              <a:rPr lang="en-US" altLang="zh-CN" i="1" baseline="-25000" dirty="0" err="1" smtClean="0">
                <a:ea typeface="宋体" pitchFamily="2" charset="-122"/>
                <a:sym typeface="Symbol" pitchFamily="18" charset="2"/>
              </a:rPr>
              <a:t>i</a:t>
            </a:r>
            <a:r>
              <a:rPr lang="en-US" altLang="zh-CN" dirty="0" smtClean="0">
                <a:ea typeface="宋体" pitchFamily="2" charset="-122"/>
                <a:sym typeface="Symbol" pitchFamily="18" charset="2"/>
              </a:rPr>
              <a:t> – </a:t>
            </a:r>
            <a:r>
              <a:rPr lang="en-US" altLang="zh-CN" i="1" dirty="0" err="1" smtClean="0">
                <a:ea typeface="宋体" pitchFamily="2" charset="-122"/>
                <a:sym typeface="Symbol" pitchFamily="18" charset="2"/>
              </a:rPr>
              <a:t>Request</a:t>
            </a:r>
            <a:r>
              <a:rPr lang="en-US" altLang="zh-CN" i="1" baseline="-25000" dirty="0" err="1" smtClean="0">
                <a:ea typeface="宋体" pitchFamily="2" charset="-122"/>
                <a:sym typeface="Symbol" pitchFamily="18" charset="2"/>
              </a:rPr>
              <a:t>i</a:t>
            </a:r>
            <a:r>
              <a:rPr lang="en-US" altLang="zh-CN" i="1" baseline="-25000" dirty="0" smtClean="0">
                <a:ea typeface="宋体" pitchFamily="2" charset="-122"/>
                <a:sym typeface="Symbol" pitchFamily="18" charset="2"/>
              </a:rPr>
              <a:t>;;</a:t>
            </a:r>
          </a:p>
          <a:p>
            <a:pPr lvl="2">
              <a:buSzPct val="125000"/>
              <a:buFontTx/>
              <a:buChar char="•"/>
            </a:pPr>
            <a:r>
              <a:rPr lang="zh-CN" altLang="en-US" i="1" dirty="0" smtClean="0">
                <a:ea typeface="宋体" pitchFamily="2" charset="-122"/>
                <a:sym typeface="Symbol" pitchFamily="18" charset="2"/>
              </a:rPr>
              <a:t>如果系统安全  将资源分配给 </a:t>
            </a:r>
            <a:r>
              <a:rPr lang="en-US" altLang="zh-CN" i="1" dirty="0" smtClean="0">
                <a:ea typeface="宋体" pitchFamily="2" charset="-122"/>
                <a:sym typeface="Symbol" pitchFamily="18" charset="2"/>
              </a:rPr>
              <a:t>P</a:t>
            </a:r>
            <a:r>
              <a:rPr lang="en-US" altLang="zh-CN" i="1" baseline="-25000" dirty="0" smtClean="0">
                <a:ea typeface="宋体" pitchFamily="2" charset="-122"/>
                <a:sym typeface="Symbol" pitchFamily="18" charset="2"/>
              </a:rPr>
              <a:t>i</a:t>
            </a:r>
            <a:r>
              <a:rPr lang="en-US" altLang="zh-CN" i="1" dirty="0" smtClean="0">
                <a:ea typeface="宋体" pitchFamily="2" charset="-122"/>
                <a:sym typeface="Symbol" pitchFamily="18" charset="2"/>
              </a:rPr>
              <a:t>. </a:t>
            </a:r>
          </a:p>
          <a:p>
            <a:pPr lvl="2">
              <a:buSzPct val="125000"/>
              <a:buFontTx/>
              <a:buChar char="•"/>
            </a:pPr>
            <a:r>
              <a:rPr lang="zh-CN" altLang="en-US" i="1" dirty="0" smtClean="0">
                <a:ea typeface="宋体" pitchFamily="2" charset="-122"/>
                <a:sym typeface="Symbol" pitchFamily="18" charset="2"/>
              </a:rPr>
              <a:t>如果系统不安全 </a:t>
            </a:r>
            <a:r>
              <a:rPr lang="en-US" altLang="zh-CN" i="1" dirty="0" smtClean="0">
                <a:ea typeface="宋体" pitchFamily="2" charset="-122"/>
                <a:sym typeface="Symbol" pitchFamily="18" charset="2"/>
              </a:rPr>
              <a:t> P</a:t>
            </a:r>
            <a:r>
              <a:rPr lang="en-US" altLang="zh-CN" baseline="-25000" dirty="0" smtClean="0">
                <a:ea typeface="宋体" pitchFamily="2" charset="-122"/>
                <a:sym typeface="Symbol" pitchFamily="18" charset="2"/>
              </a:rPr>
              <a:t>i</a:t>
            </a:r>
            <a:r>
              <a:rPr lang="en-US" altLang="zh-CN" i="1" dirty="0" smtClean="0">
                <a:ea typeface="宋体" pitchFamily="2" charset="-122"/>
                <a:sym typeface="Symbol" pitchFamily="18" charset="2"/>
              </a:rPr>
              <a:t> </a:t>
            </a:r>
            <a:r>
              <a:rPr lang="zh-CN" altLang="en-US" i="1" dirty="0" smtClean="0">
                <a:ea typeface="宋体" pitchFamily="2" charset="-122"/>
                <a:sym typeface="Symbol" pitchFamily="18" charset="2"/>
              </a:rPr>
              <a:t>必须等待，恢复原有的资源分配状态</a:t>
            </a:r>
            <a:endParaRPr lang="en-US" altLang="zh-CN" i="1" dirty="0" smtClean="0">
              <a:ea typeface="宋体" pitchFamily="2" charset="-122"/>
              <a:sym typeface="Symbol" pitchFamily="18" charset="2"/>
            </a:endParaRPr>
          </a:p>
        </p:txBody>
      </p:sp>
    </p:spTree>
    <p:extLst>
      <p:ext uri="{BB962C8B-B14F-4D97-AF65-F5344CB8AC3E}">
        <p14:creationId xmlns:p14="http://schemas.microsoft.com/office/powerpoint/2010/main" xmlns="" val="150183969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46175" y="600075"/>
            <a:ext cx="6713538" cy="269875"/>
          </a:xfrm>
        </p:spPr>
        <p:txBody>
          <a:bodyPr>
            <a:normAutofit fontScale="90000"/>
          </a:bodyPr>
          <a:lstStyle/>
          <a:p>
            <a:pPr>
              <a:defRPr/>
            </a:pPr>
            <a:r>
              <a:rPr lang="zh-CN" altLang="en-US" sz="3000" dirty="0" smtClean="0">
                <a:ea typeface="宋体" panose="02010600030101010101" pitchFamily="2" charset="-122"/>
              </a:rPr>
              <a:t>银行家算法的例子</a:t>
            </a:r>
          </a:p>
        </p:txBody>
      </p:sp>
      <p:sp>
        <p:nvSpPr>
          <p:cNvPr id="35843" name="Rectangle 3"/>
          <p:cNvSpPr>
            <a:spLocks noGrp="1" noChangeArrowheads="1"/>
          </p:cNvSpPr>
          <p:nvPr>
            <p:ph idx="1"/>
          </p:nvPr>
        </p:nvSpPr>
        <p:spPr>
          <a:xfrm>
            <a:off x="179512" y="1600200"/>
            <a:ext cx="8507288" cy="4525963"/>
          </a:xfrm>
        </p:spPr>
        <p:txBody>
          <a:bodyPr>
            <a:normAutofit lnSpcReduction="10000"/>
          </a:bodyPr>
          <a:lstStyle/>
          <a:p>
            <a:pPr>
              <a:tabLst>
                <a:tab pos="1371600" algn="l"/>
                <a:tab pos="2395538" algn="ctr"/>
                <a:tab pos="3594100" algn="ctr"/>
                <a:tab pos="4805363" algn="ctr"/>
              </a:tabLst>
            </a:pPr>
            <a:r>
              <a:rPr lang="en-US" altLang="zh-CN" sz="2000" dirty="0" smtClean="0">
                <a:ea typeface="宋体" pitchFamily="2" charset="-122"/>
              </a:rPr>
              <a:t>5</a:t>
            </a:r>
            <a:r>
              <a:rPr lang="zh-CN" altLang="en-US" sz="2000" dirty="0" smtClean="0">
                <a:ea typeface="宋体" pitchFamily="2" charset="-122"/>
              </a:rPr>
              <a:t>个进程</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到</a:t>
            </a:r>
            <a:r>
              <a:rPr lang="en-US" altLang="zh-CN" sz="2000" dirty="0" smtClean="0">
                <a:ea typeface="宋体" pitchFamily="2" charset="-122"/>
              </a:rPr>
              <a:t>P</a:t>
            </a:r>
            <a:r>
              <a:rPr lang="en-US" altLang="zh-CN" sz="2000" baseline="-25000" dirty="0" smtClean="0">
                <a:ea typeface="宋体" pitchFamily="2" charset="-122"/>
              </a:rPr>
              <a:t>4</a:t>
            </a:r>
            <a:r>
              <a:rPr lang="zh-CN" altLang="en-US" sz="2000" dirty="0" smtClean="0">
                <a:ea typeface="宋体" pitchFamily="2" charset="-122"/>
              </a:rPr>
              <a:t>；  </a:t>
            </a:r>
            <a:r>
              <a:rPr lang="en-US" altLang="zh-CN" sz="2000" dirty="0" smtClean="0">
                <a:ea typeface="宋体" pitchFamily="2" charset="-122"/>
              </a:rPr>
              <a:t>3</a:t>
            </a:r>
            <a:r>
              <a:rPr lang="zh-CN" altLang="en-US" sz="2000" dirty="0" smtClean="0">
                <a:ea typeface="宋体" pitchFamily="2" charset="-122"/>
              </a:rPr>
              <a:t>个资源类型</a:t>
            </a:r>
            <a:r>
              <a:rPr lang="en-US" altLang="zh-CN" sz="2000" dirty="0" smtClean="0">
                <a:ea typeface="宋体" pitchFamily="2" charset="-122"/>
              </a:rPr>
              <a:t>A(10</a:t>
            </a:r>
            <a:r>
              <a:rPr lang="zh-CN" altLang="en-US" sz="2000" dirty="0" smtClean="0">
                <a:ea typeface="宋体" pitchFamily="2" charset="-122"/>
              </a:rPr>
              <a:t>个实例），</a:t>
            </a:r>
            <a:r>
              <a:rPr lang="en-US" altLang="zh-CN" sz="2000" dirty="0" smtClean="0">
                <a:ea typeface="宋体" pitchFamily="2" charset="-122"/>
              </a:rPr>
              <a:t>B</a:t>
            </a:r>
            <a:r>
              <a:rPr lang="zh-CN" altLang="en-US" sz="2000" dirty="0" smtClean="0">
                <a:ea typeface="宋体" pitchFamily="2" charset="-122"/>
              </a:rPr>
              <a:t>（</a:t>
            </a:r>
            <a:r>
              <a:rPr lang="en-US" altLang="zh-CN" sz="2000" dirty="0" smtClean="0">
                <a:ea typeface="宋体" pitchFamily="2" charset="-122"/>
              </a:rPr>
              <a:t>5</a:t>
            </a:r>
            <a:r>
              <a:rPr lang="zh-CN" altLang="en-US" sz="2000" dirty="0" smtClean="0">
                <a:ea typeface="宋体" pitchFamily="2" charset="-122"/>
              </a:rPr>
              <a:t>个实例），</a:t>
            </a:r>
            <a:r>
              <a:rPr lang="en-US" altLang="zh-CN" sz="2000" dirty="0" smtClean="0">
                <a:ea typeface="宋体" pitchFamily="2" charset="-122"/>
              </a:rPr>
              <a:t>C</a:t>
            </a:r>
            <a:r>
              <a:rPr lang="zh-CN" altLang="en-US" sz="2000" dirty="0" smtClean="0">
                <a:ea typeface="宋体" pitchFamily="2" charset="-122"/>
              </a:rPr>
              <a:t>（</a:t>
            </a:r>
            <a:r>
              <a:rPr lang="en-US" altLang="zh-CN" sz="2000" dirty="0" smtClean="0">
                <a:ea typeface="宋体" pitchFamily="2" charset="-122"/>
              </a:rPr>
              <a:t>7</a:t>
            </a:r>
            <a:r>
              <a:rPr lang="zh-CN" altLang="en-US" sz="2000" dirty="0" smtClean="0">
                <a:ea typeface="宋体" pitchFamily="2" charset="-122"/>
              </a:rPr>
              <a:t>个实例）</a:t>
            </a:r>
          </a:p>
          <a:p>
            <a:pPr>
              <a:tabLst>
                <a:tab pos="1371600" algn="l"/>
                <a:tab pos="2395538" algn="ctr"/>
                <a:tab pos="3594100" algn="ctr"/>
                <a:tab pos="4805363" algn="ctr"/>
              </a:tabLst>
            </a:pPr>
            <a:r>
              <a:rPr lang="zh-CN" altLang="en-US" sz="2000" dirty="0" smtClean="0">
                <a:ea typeface="宋体" pitchFamily="2" charset="-122"/>
              </a:rPr>
              <a:t>时刻</a:t>
            </a:r>
            <a:r>
              <a:rPr lang="en-US" altLang="zh-CN" sz="2000" dirty="0" smtClean="0">
                <a:ea typeface="宋体" pitchFamily="2" charset="-122"/>
              </a:rPr>
              <a:t>T</a:t>
            </a:r>
            <a:r>
              <a:rPr lang="en-US" altLang="zh-CN" sz="2000" baseline="-25000" dirty="0" smtClean="0">
                <a:ea typeface="宋体" pitchFamily="2" charset="-122"/>
              </a:rPr>
              <a:t>0</a:t>
            </a:r>
            <a:r>
              <a:rPr lang="zh-CN" altLang="en-US" sz="2000" dirty="0" smtClean="0">
                <a:ea typeface="宋体" pitchFamily="2" charset="-122"/>
              </a:rPr>
              <a:t>的快照：</a:t>
            </a:r>
          </a:p>
          <a:p>
            <a:pPr>
              <a:buFont typeface="Monotype Sorts" pitchFamily="2" charset="2"/>
              <a:buNone/>
              <a:tabLst>
                <a:tab pos="1371600" algn="l"/>
                <a:tab pos="2395538" algn="ctr"/>
                <a:tab pos="3594100" algn="ctr"/>
                <a:tab pos="4805363" algn="ctr"/>
              </a:tabLst>
            </a:pPr>
            <a:r>
              <a:rPr lang="zh-CN" altLang="zh-CN" dirty="0" smtClean="0">
                <a:ea typeface="宋体" pitchFamily="2" charset="-122"/>
              </a:rPr>
              <a:t>		</a:t>
            </a:r>
            <a:r>
              <a:rPr lang="zh-CN" altLang="zh-CN" sz="2000" dirty="0" smtClean="0">
                <a:ea typeface="宋体" pitchFamily="2" charset="-122"/>
              </a:rPr>
              <a:t>	</a:t>
            </a:r>
            <a:r>
              <a:rPr lang="en-US" altLang="zh-CN" sz="2000" i="1" u="sng" dirty="0" smtClean="0">
                <a:ea typeface="宋体" pitchFamily="2" charset="-122"/>
              </a:rPr>
              <a:t>Allocation</a:t>
            </a:r>
            <a:r>
              <a:rPr lang="en-US" altLang="zh-CN" sz="2000" i="1" dirty="0" smtClean="0">
                <a:ea typeface="宋体" pitchFamily="2" charset="-122"/>
              </a:rPr>
              <a:t>	</a:t>
            </a:r>
            <a:r>
              <a:rPr lang="en-US" altLang="zh-CN" sz="2000" i="1" u="sng" dirty="0" smtClean="0">
                <a:ea typeface="宋体" pitchFamily="2" charset="-122"/>
              </a:rPr>
              <a:t>Max</a:t>
            </a:r>
            <a:r>
              <a:rPr lang="en-US" altLang="zh-CN" sz="2000" i="1" dirty="0" smtClean="0">
                <a:ea typeface="宋体" pitchFamily="2" charset="-122"/>
              </a:rPr>
              <a:t>	</a:t>
            </a:r>
            <a:r>
              <a:rPr lang="en-US" altLang="zh-CN" sz="2000" i="1" u="sng" dirty="0" smtClean="0">
                <a:ea typeface="宋体" pitchFamily="2" charset="-122"/>
              </a:rPr>
              <a:t>Available</a:t>
            </a:r>
            <a:endParaRPr lang="en-US" altLang="zh-CN" sz="2000" i="1"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i="1" dirty="0" smtClean="0">
                <a:ea typeface="宋体" pitchFamily="2" charset="-122"/>
              </a:rPr>
              <a:t>			A B C	A B C 	A B C</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	</a:t>
            </a:r>
            <a:r>
              <a:rPr lang="en-US" altLang="zh-CN" sz="2000" dirty="0" smtClean="0">
                <a:ea typeface="宋体" pitchFamily="2" charset="-122"/>
              </a:rPr>
              <a:t>0 1 0	7 5 3 	3 3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	</a:t>
            </a:r>
            <a:r>
              <a:rPr lang="en-US" altLang="zh-CN" sz="2000" dirty="0" smtClean="0">
                <a:ea typeface="宋体" pitchFamily="2" charset="-122"/>
              </a:rPr>
              <a:t>2 0 0 	3 2 2  </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2 	9 0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2 2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4 3 3  </a:t>
            </a:r>
          </a:p>
          <a:p>
            <a:pPr>
              <a:buFont typeface="Monotype Sorts" pitchFamily="2" charset="2"/>
              <a:buNone/>
              <a:tabLst>
                <a:tab pos="1371600" algn="l"/>
                <a:tab pos="2395538" algn="ctr"/>
                <a:tab pos="3594100" algn="ctr"/>
                <a:tab pos="4805363" algn="ctr"/>
              </a:tabLst>
            </a:pPr>
            <a:endParaRPr lang="en-US" altLang="zh-CN" sz="2000"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endParaRPr lang="en-US" altLang="zh-CN" dirty="0" smtClean="0">
              <a:ea typeface="宋体" pitchFamily="2" charset="-122"/>
            </a:endParaRPr>
          </a:p>
        </p:txBody>
      </p:sp>
    </p:spTree>
    <p:extLst>
      <p:ext uri="{BB962C8B-B14F-4D97-AF65-F5344CB8AC3E}">
        <p14:creationId xmlns:p14="http://schemas.microsoft.com/office/powerpoint/2010/main" xmlns="" val="19838163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46175" y="600075"/>
            <a:ext cx="6713538" cy="269875"/>
          </a:xfrm>
        </p:spPr>
        <p:txBody>
          <a:bodyPr>
            <a:normAutofit fontScale="90000"/>
          </a:bodyPr>
          <a:lstStyle/>
          <a:p>
            <a:pPr>
              <a:defRPr/>
            </a:pPr>
            <a:r>
              <a:rPr lang="zh-CN" altLang="en-US" sz="3000" dirty="0" smtClean="0">
                <a:ea typeface="宋体" panose="02010600030101010101" pitchFamily="2" charset="-122"/>
              </a:rPr>
              <a:t>银行家算法的例子</a:t>
            </a:r>
          </a:p>
        </p:txBody>
      </p:sp>
      <p:sp>
        <p:nvSpPr>
          <p:cNvPr id="35843" name="Rectangle 3"/>
          <p:cNvSpPr>
            <a:spLocks noGrp="1" noChangeArrowheads="1"/>
          </p:cNvSpPr>
          <p:nvPr>
            <p:ph idx="1"/>
          </p:nvPr>
        </p:nvSpPr>
        <p:spPr>
          <a:xfrm>
            <a:off x="179512" y="1600200"/>
            <a:ext cx="8507288" cy="4525963"/>
          </a:xfrm>
        </p:spPr>
        <p:txBody>
          <a:bodyPr>
            <a:normAutofit fontScale="92500" lnSpcReduction="10000"/>
          </a:bodyPr>
          <a:lstStyle/>
          <a:p>
            <a:pPr>
              <a:tabLst>
                <a:tab pos="1371600" algn="l"/>
                <a:tab pos="2395538" algn="ctr"/>
                <a:tab pos="3594100" algn="ctr"/>
                <a:tab pos="4805363" algn="ctr"/>
              </a:tabLst>
            </a:pPr>
            <a:r>
              <a:rPr lang="en-US" altLang="zh-CN" sz="2000" dirty="0" smtClean="0">
                <a:ea typeface="宋体" pitchFamily="2" charset="-122"/>
              </a:rPr>
              <a:t>5</a:t>
            </a:r>
            <a:r>
              <a:rPr lang="zh-CN" altLang="en-US" sz="2000" dirty="0" smtClean="0">
                <a:ea typeface="宋体" pitchFamily="2" charset="-122"/>
              </a:rPr>
              <a:t>个进程</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到</a:t>
            </a:r>
            <a:r>
              <a:rPr lang="en-US" altLang="zh-CN" sz="2000" dirty="0" smtClean="0">
                <a:ea typeface="宋体" pitchFamily="2" charset="-122"/>
              </a:rPr>
              <a:t>P</a:t>
            </a:r>
            <a:r>
              <a:rPr lang="en-US" altLang="zh-CN" sz="2000" baseline="-25000" dirty="0" smtClean="0">
                <a:ea typeface="宋体" pitchFamily="2" charset="-122"/>
              </a:rPr>
              <a:t>4</a:t>
            </a:r>
            <a:r>
              <a:rPr lang="zh-CN" altLang="en-US" sz="2000" dirty="0" smtClean="0">
                <a:ea typeface="宋体" pitchFamily="2" charset="-122"/>
              </a:rPr>
              <a:t>；  </a:t>
            </a:r>
            <a:r>
              <a:rPr lang="en-US" altLang="zh-CN" sz="2000" dirty="0" smtClean="0">
                <a:ea typeface="宋体" pitchFamily="2" charset="-122"/>
              </a:rPr>
              <a:t>3</a:t>
            </a:r>
            <a:r>
              <a:rPr lang="zh-CN" altLang="en-US" sz="2000" dirty="0" smtClean="0">
                <a:ea typeface="宋体" pitchFamily="2" charset="-122"/>
              </a:rPr>
              <a:t>个资源类型</a:t>
            </a:r>
            <a:r>
              <a:rPr lang="en-US" altLang="zh-CN" sz="2000" dirty="0" smtClean="0">
                <a:ea typeface="宋体" pitchFamily="2" charset="-122"/>
              </a:rPr>
              <a:t>A(10</a:t>
            </a:r>
            <a:r>
              <a:rPr lang="zh-CN" altLang="en-US" sz="2000" dirty="0" smtClean="0">
                <a:ea typeface="宋体" pitchFamily="2" charset="-122"/>
              </a:rPr>
              <a:t>个实例），</a:t>
            </a:r>
            <a:r>
              <a:rPr lang="en-US" altLang="zh-CN" sz="2000" dirty="0" smtClean="0">
                <a:ea typeface="宋体" pitchFamily="2" charset="-122"/>
              </a:rPr>
              <a:t>B</a:t>
            </a:r>
            <a:r>
              <a:rPr lang="zh-CN" altLang="en-US" sz="2000" dirty="0" smtClean="0">
                <a:ea typeface="宋体" pitchFamily="2" charset="-122"/>
              </a:rPr>
              <a:t>（</a:t>
            </a:r>
            <a:r>
              <a:rPr lang="en-US" altLang="zh-CN" sz="2000" dirty="0" smtClean="0">
                <a:ea typeface="宋体" pitchFamily="2" charset="-122"/>
              </a:rPr>
              <a:t>5</a:t>
            </a:r>
            <a:r>
              <a:rPr lang="zh-CN" altLang="en-US" sz="2000" dirty="0" smtClean="0">
                <a:ea typeface="宋体" pitchFamily="2" charset="-122"/>
              </a:rPr>
              <a:t>个实例），</a:t>
            </a:r>
            <a:r>
              <a:rPr lang="en-US" altLang="zh-CN" sz="2000" dirty="0" smtClean="0">
                <a:ea typeface="宋体" pitchFamily="2" charset="-122"/>
              </a:rPr>
              <a:t>C</a:t>
            </a:r>
            <a:r>
              <a:rPr lang="zh-CN" altLang="en-US" sz="2000" dirty="0" smtClean="0">
                <a:ea typeface="宋体" pitchFamily="2" charset="-122"/>
              </a:rPr>
              <a:t>（</a:t>
            </a:r>
            <a:r>
              <a:rPr lang="en-US" altLang="zh-CN" sz="2000" dirty="0" smtClean="0">
                <a:ea typeface="宋体" pitchFamily="2" charset="-122"/>
              </a:rPr>
              <a:t>7</a:t>
            </a:r>
            <a:r>
              <a:rPr lang="zh-CN" altLang="en-US" sz="2000" dirty="0" smtClean="0">
                <a:ea typeface="宋体" pitchFamily="2" charset="-122"/>
              </a:rPr>
              <a:t>个实例）</a:t>
            </a:r>
          </a:p>
          <a:p>
            <a:pPr>
              <a:tabLst>
                <a:tab pos="1371600" algn="l"/>
                <a:tab pos="2395538" algn="ctr"/>
                <a:tab pos="3594100" algn="ctr"/>
                <a:tab pos="4805363" algn="ctr"/>
              </a:tabLst>
            </a:pPr>
            <a:r>
              <a:rPr lang="zh-CN" altLang="en-US" sz="2000" dirty="0" smtClean="0">
                <a:ea typeface="宋体" pitchFamily="2" charset="-122"/>
              </a:rPr>
              <a:t>时刻</a:t>
            </a:r>
            <a:r>
              <a:rPr lang="en-US" altLang="zh-CN" sz="2000" dirty="0" smtClean="0">
                <a:ea typeface="宋体" pitchFamily="2" charset="-122"/>
              </a:rPr>
              <a:t>T</a:t>
            </a:r>
            <a:r>
              <a:rPr lang="en-US" altLang="zh-CN" sz="2000" baseline="-25000" dirty="0" smtClean="0">
                <a:ea typeface="宋体" pitchFamily="2" charset="-122"/>
              </a:rPr>
              <a:t>0</a:t>
            </a:r>
            <a:r>
              <a:rPr lang="zh-CN" altLang="en-US" sz="2000" dirty="0" smtClean="0">
                <a:ea typeface="宋体" pitchFamily="2" charset="-122"/>
              </a:rPr>
              <a:t>的快照：</a:t>
            </a:r>
          </a:p>
          <a:p>
            <a:pPr>
              <a:buFont typeface="Monotype Sorts" pitchFamily="2" charset="2"/>
              <a:buNone/>
              <a:tabLst>
                <a:tab pos="1371600" algn="l"/>
                <a:tab pos="2395538" algn="ctr"/>
                <a:tab pos="3594100" algn="ctr"/>
                <a:tab pos="4805363" algn="ctr"/>
              </a:tabLst>
            </a:pPr>
            <a:r>
              <a:rPr lang="zh-CN" altLang="zh-CN" dirty="0" smtClean="0">
                <a:ea typeface="宋体" pitchFamily="2" charset="-122"/>
              </a:rPr>
              <a:t>		</a:t>
            </a:r>
            <a:r>
              <a:rPr lang="zh-CN" altLang="zh-CN" sz="2000" dirty="0" smtClean="0">
                <a:ea typeface="宋体" pitchFamily="2" charset="-122"/>
              </a:rPr>
              <a:t>	</a:t>
            </a:r>
            <a:r>
              <a:rPr lang="en-US" altLang="zh-CN" sz="2000" i="1" u="sng" dirty="0" smtClean="0">
                <a:ea typeface="宋体" pitchFamily="2" charset="-122"/>
              </a:rPr>
              <a:t>Allocation</a:t>
            </a:r>
            <a:r>
              <a:rPr lang="en-US" altLang="zh-CN" sz="2000" i="1" dirty="0" smtClean="0">
                <a:ea typeface="宋体" pitchFamily="2" charset="-122"/>
              </a:rPr>
              <a:t>	</a:t>
            </a:r>
            <a:r>
              <a:rPr lang="en-US" altLang="zh-CN" sz="2000" i="1" u="sng" dirty="0" smtClean="0">
                <a:ea typeface="宋体" pitchFamily="2" charset="-122"/>
              </a:rPr>
              <a:t>Max</a:t>
            </a:r>
            <a:r>
              <a:rPr lang="en-US" altLang="zh-CN" sz="2000" i="1" dirty="0" smtClean="0">
                <a:ea typeface="宋体" pitchFamily="2" charset="-122"/>
              </a:rPr>
              <a:t>	</a:t>
            </a:r>
            <a:r>
              <a:rPr lang="en-US" altLang="zh-CN" sz="2000" i="1" u="sng" dirty="0" smtClean="0">
                <a:ea typeface="宋体" pitchFamily="2" charset="-122"/>
              </a:rPr>
              <a:t>Available</a:t>
            </a:r>
            <a:endParaRPr lang="en-US" altLang="zh-CN" sz="2000" i="1"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i="1" dirty="0" smtClean="0">
                <a:ea typeface="宋体" pitchFamily="2" charset="-122"/>
              </a:rPr>
              <a:t>			A B C	A B C 	A B C</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	</a:t>
            </a:r>
            <a:r>
              <a:rPr lang="en-US" altLang="zh-CN" sz="2000" dirty="0" smtClean="0">
                <a:ea typeface="宋体" pitchFamily="2" charset="-122"/>
              </a:rPr>
              <a:t>0 1 0	7 5 3 	3 3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	</a:t>
            </a:r>
            <a:r>
              <a:rPr lang="en-US" altLang="zh-CN" sz="2000" dirty="0" smtClean="0">
                <a:ea typeface="宋体" pitchFamily="2" charset="-122"/>
              </a:rPr>
              <a:t>2 0 0 	3 2 2  </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2 	9 0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2 2 2</a:t>
            </a: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4 3 3  </a:t>
            </a:r>
          </a:p>
          <a:p>
            <a:pPr>
              <a:buFont typeface="Monotype Sorts" pitchFamily="2" charset="2"/>
              <a:buNone/>
              <a:tabLst>
                <a:tab pos="1371600" algn="l"/>
                <a:tab pos="2395538" algn="ctr"/>
                <a:tab pos="3594100" algn="ctr"/>
                <a:tab pos="4805363" algn="ctr"/>
              </a:tabLst>
            </a:pPr>
            <a:endParaRPr lang="en-US" altLang="zh-CN" sz="2000" dirty="0" smtClean="0">
              <a:ea typeface="宋体" pitchFamily="2" charset="-122"/>
            </a:endParaRPr>
          </a:p>
          <a:p>
            <a:pPr>
              <a:buFont typeface="Monotype Sorts" pitchFamily="2" charset="2"/>
              <a:buNone/>
              <a:tabLst>
                <a:tab pos="1371600" algn="l"/>
                <a:tab pos="2395538" algn="ctr"/>
                <a:tab pos="3594100" algn="ctr"/>
                <a:tab pos="4805363" algn="ctr"/>
              </a:tabLst>
            </a:pPr>
            <a:r>
              <a:rPr lang="en-US" altLang="zh-CN" sz="2000" dirty="0" smtClean="0">
                <a:ea typeface="宋体" pitchFamily="2" charset="-122"/>
              </a:rPr>
              <a:t>	</a:t>
            </a:r>
            <a:r>
              <a:rPr lang="zh-CN" altLang="en-US" sz="2000" b="1" dirty="0" smtClean="0">
                <a:ea typeface="宋体" pitchFamily="2" charset="-122"/>
              </a:rPr>
              <a:t>系统处在安全的状态，因为序列</a:t>
            </a:r>
            <a:r>
              <a:rPr lang="en-US" altLang="zh-CN" sz="2000" b="1" dirty="0" smtClean="0">
                <a:ea typeface="宋体" pitchFamily="2" charset="-122"/>
              </a:rPr>
              <a:t>&lt; </a:t>
            </a:r>
            <a:r>
              <a:rPr lang="en-US" altLang="zh-CN" sz="2000" b="1" i="1" dirty="0" smtClean="0">
                <a:ea typeface="宋体" pitchFamily="2" charset="-122"/>
              </a:rPr>
              <a:t>P</a:t>
            </a:r>
            <a:r>
              <a:rPr lang="en-US" altLang="zh-CN" sz="2000" b="1" baseline="-25000" dirty="0" smtClean="0">
                <a:ea typeface="宋体" pitchFamily="2" charset="-122"/>
              </a:rPr>
              <a:t>1</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3</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4</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2</a:t>
            </a:r>
            <a:r>
              <a:rPr lang="en-US" altLang="zh-CN" sz="2000" b="1" dirty="0" smtClean="0">
                <a:ea typeface="宋体" pitchFamily="2" charset="-122"/>
              </a:rPr>
              <a:t>, </a:t>
            </a:r>
            <a:r>
              <a:rPr lang="en-US" altLang="zh-CN" sz="2000" b="1" i="1" dirty="0" smtClean="0">
                <a:ea typeface="宋体" pitchFamily="2" charset="-122"/>
              </a:rPr>
              <a:t>P</a:t>
            </a:r>
            <a:r>
              <a:rPr lang="en-US" altLang="zh-CN" sz="2000" b="1" baseline="-25000" dirty="0" smtClean="0">
                <a:ea typeface="宋体" pitchFamily="2" charset="-122"/>
              </a:rPr>
              <a:t>0</a:t>
            </a:r>
            <a:r>
              <a:rPr lang="en-US" altLang="zh-CN" sz="2000" b="1" dirty="0" smtClean="0">
                <a:ea typeface="宋体" pitchFamily="2" charset="-122"/>
              </a:rPr>
              <a:t>&gt; </a:t>
            </a:r>
            <a:r>
              <a:rPr lang="zh-CN" altLang="en-US" sz="2000" b="1" dirty="0" smtClean="0">
                <a:ea typeface="宋体" pitchFamily="2" charset="-122"/>
              </a:rPr>
              <a:t>满足了安全的标准</a:t>
            </a:r>
            <a:r>
              <a:rPr lang="en-US" altLang="zh-CN" dirty="0" smtClean="0">
                <a:ea typeface="宋体" pitchFamily="2" charset="-122"/>
              </a:rPr>
              <a:t>	</a:t>
            </a:r>
          </a:p>
        </p:txBody>
      </p:sp>
      <p:sp>
        <p:nvSpPr>
          <p:cNvPr id="35844" name="Rectangle 3"/>
          <p:cNvSpPr txBox="1">
            <a:spLocks noChangeArrowheads="1"/>
          </p:cNvSpPr>
          <p:nvPr/>
        </p:nvSpPr>
        <p:spPr bwMode="auto">
          <a:xfrm>
            <a:off x="4966997" y="2492896"/>
            <a:ext cx="3650878" cy="31683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marL="342900" indent="-342900">
              <a:tabLst>
                <a:tab pos="2452688" algn="l"/>
                <a:tab pos="3492500" algn="ctr"/>
              </a:tabLst>
              <a:defRPr>
                <a:solidFill>
                  <a:schemeClr val="tx1"/>
                </a:solidFill>
                <a:latin typeface="Helvetica" pitchFamily="34" charset="0"/>
                <a:ea typeface="宋体" pitchFamily="2" charset="-122"/>
              </a:defRPr>
            </a:lvl1pPr>
            <a:lvl2pPr marL="742950" indent="-285750">
              <a:tabLst>
                <a:tab pos="2452688" algn="l"/>
                <a:tab pos="3492500" algn="ctr"/>
              </a:tabLst>
              <a:defRPr>
                <a:solidFill>
                  <a:schemeClr val="tx1"/>
                </a:solidFill>
                <a:latin typeface="Helvetica" pitchFamily="34" charset="0"/>
                <a:ea typeface="宋体" pitchFamily="2" charset="-122"/>
              </a:defRPr>
            </a:lvl2pPr>
            <a:lvl3pPr marL="1143000" indent="-228600">
              <a:tabLst>
                <a:tab pos="2452688" algn="l"/>
                <a:tab pos="3492500" algn="ctr"/>
              </a:tabLst>
              <a:defRPr>
                <a:solidFill>
                  <a:schemeClr val="tx1"/>
                </a:solidFill>
                <a:latin typeface="Helvetica" pitchFamily="34" charset="0"/>
                <a:ea typeface="宋体" pitchFamily="2" charset="-122"/>
              </a:defRPr>
            </a:lvl3pPr>
            <a:lvl4pPr marL="1600200" indent="-228600">
              <a:tabLst>
                <a:tab pos="2452688" algn="l"/>
                <a:tab pos="3492500" algn="ctr"/>
              </a:tabLst>
              <a:defRPr>
                <a:solidFill>
                  <a:schemeClr val="tx1"/>
                </a:solidFill>
                <a:latin typeface="Helvetica" pitchFamily="34" charset="0"/>
                <a:ea typeface="宋体" pitchFamily="2" charset="-122"/>
              </a:defRPr>
            </a:lvl4pPr>
            <a:lvl5pPr marL="2057400" indent="-228600">
              <a:tabLst>
                <a:tab pos="2452688" algn="l"/>
                <a:tab pos="3492500" algn="ctr"/>
              </a:tabLst>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34" charset="0"/>
                <a:ea typeface="宋体" pitchFamily="2" charset="-122"/>
              </a:defRPr>
            </a:lvl9pPr>
          </a:lstStyle>
          <a:p>
            <a:pPr>
              <a:spcBef>
                <a:spcPct val="35000"/>
              </a:spcBef>
              <a:buClr>
                <a:srgbClr val="993300"/>
              </a:buClr>
              <a:buSzPct val="90000"/>
              <a:buFont typeface="Monotype Sorts" pitchFamily="2" charset="2"/>
              <a:buNone/>
            </a:pPr>
            <a:r>
              <a:rPr kumimoji="1" lang="zh-CN" altLang="zh-CN" sz="2000" dirty="0"/>
              <a:t>			</a:t>
            </a:r>
            <a:r>
              <a:rPr kumimoji="1" lang="en-US" altLang="zh-CN" sz="2000" i="1" u="sng" dirty="0"/>
              <a:t>Need</a:t>
            </a:r>
            <a:endParaRPr kumimoji="1" lang="en-US" altLang="zh-CN" sz="2000" u="sng" dirty="0"/>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A B C</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0	</a:t>
            </a:r>
            <a:r>
              <a:rPr kumimoji="1" lang="en-US" altLang="zh-CN" sz="2000" dirty="0"/>
              <a:t>7 4 3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1	</a:t>
            </a:r>
            <a:r>
              <a:rPr kumimoji="1" lang="en-US" altLang="zh-CN" sz="2000" dirty="0"/>
              <a:t>1 2 2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2</a:t>
            </a:r>
            <a:r>
              <a:rPr kumimoji="1" lang="en-US" altLang="zh-CN" sz="2000" dirty="0"/>
              <a:t>	6 0 0 </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3</a:t>
            </a:r>
            <a:r>
              <a:rPr kumimoji="1" lang="en-US" altLang="zh-CN" sz="2000" dirty="0"/>
              <a:t>	0 1 1</a:t>
            </a:r>
          </a:p>
          <a:p>
            <a:pPr>
              <a:spcBef>
                <a:spcPct val="35000"/>
              </a:spcBef>
              <a:buClr>
                <a:srgbClr val="993300"/>
              </a:buClr>
              <a:buSzPct val="90000"/>
              <a:buFont typeface="Monotype Sorts" pitchFamily="2" charset="2"/>
              <a:buNone/>
            </a:pPr>
            <a:r>
              <a:rPr kumimoji="1" lang="en-US" altLang="zh-CN" sz="2000" dirty="0"/>
              <a:t>		 </a:t>
            </a:r>
            <a:r>
              <a:rPr kumimoji="1" lang="en-US" altLang="zh-CN" sz="2000" i="1" dirty="0"/>
              <a:t>P</a:t>
            </a:r>
            <a:r>
              <a:rPr kumimoji="1" lang="en-US" altLang="zh-CN" sz="2000" baseline="-25000" dirty="0"/>
              <a:t>4</a:t>
            </a:r>
            <a:r>
              <a:rPr kumimoji="1" lang="en-US" altLang="zh-CN" sz="2000" dirty="0"/>
              <a:t>	4 3 1 </a:t>
            </a:r>
          </a:p>
        </p:txBody>
      </p:sp>
    </p:spTree>
    <p:extLst>
      <p:ext uri="{BB962C8B-B14F-4D97-AF65-F5344CB8AC3E}">
        <p14:creationId xmlns:p14="http://schemas.microsoft.com/office/powerpoint/2010/main" xmlns="" val="198381631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62100" y="300038"/>
            <a:ext cx="7251700" cy="685800"/>
          </a:xfrm>
        </p:spPr>
        <p:txBody>
          <a:bodyPr/>
          <a:lstStyle/>
          <a:p>
            <a:pPr>
              <a:defRPr/>
            </a:pPr>
            <a:r>
              <a:rPr lang="zh-CN" altLang="en-US" sz="3000" dirty="0" smtClean="0">
                <a:ea typeface="宋体" panose="02010600030101010101" pitchFamily="2" charset="-122"/>
              </a:rPr>
              <a:t>例子续：</a:t>
            </a:r>
            <a:r>
              <a:rPr lang="en-US" altLang="zh-CN" sz="3000" i="1" dirty="0" smtClean="0">
                <a:ea typeface="宋体" panose="02010600030101010101" pitchFamily="2" charset="-122"/>
              </a:rPr>
              <a:t>P</a:t>
            </a:r>
            <a:r>
              <a:rPr lang="en-US" altLang="zh-CN" sz="3000" baseline="-25000" dirty="0" smtClean="0">
                <a:ea typeface="宋体" panose="02010600030101010101" pitchFamily="2" charset="-122"/>
              </a:rPr>
              <a:t>1</a:t>
            </a:r>
            <a:r>
              <a:rPr lang="en-US" altLang="zh-CN" sz="3000" dirty="0" smtClean="0">
                <a:ea typeface="宋体" panose="02010600030101010101" pitchFamily="2" charset="-122"/>
              </a:rPr>
              <a:t> request (1,0,2)</a:t>
            </a:r>
            <a:endParaRPr lang="zh-CN" altLang="en-US" sz="3000" dirty="0" smtClean="0">
              <a:ea typeface="宋体" panose="02010600030101010101" pitchFamily="2" charset="-122"/>
            </a:endParaRPr>
          </a:p>
        </p:txBody>
      </p:sp>
      <p:sp>
        <p:nvSpPr>
          <p:cNvPr id="36867" name="Rectangle 3"/>
          <p:cNvSpPr>
            <a:spLocks noGrp="1" noChangeArrowheads="1"/>
          </p:cNvSpPr>
          <p:nvPr>
            <p:ph idx="1"/>
          </p:nvPr>
        </p:nvSpPr>
        <p:spPr>
          <a:xfrm>
            <a:off x="1066800" y="1556792"/>
            <a:ext cx="7404100" cy="4971008"/>
          </a:xfrm>
        </p:spPr>
        <p:txBody>
          <a:bodyPr/>
          <a:lstStyle/>
          <a:p>
            <a:pPr>
              <a:tabLst>
                <a:tab pos="1544638" algn="l"/>
                <a:tab pos="2452688" algn="ctr"/>
                <a:tab pos="3767138" algn="ctr"/>
                <a:tab pos="5022850" algn="ctr"/>
              </a:tabLst>
            </a:pPr>
            <a:r>
              <a:rPr lang="zh-CN" altLang="en-US" sz="2000" b="1" i="1" dirty="0" smtClean="0">
                <a:ea typeface="宋体" pitchFamily="2" charset="-122"/>
                <a:sym typeface="Symbol" pitchFamily="18" charset="2"/>
              </a:rPr>
              <a:t>检查</a:t>
            </a:r>
            <a:r>
              <a:rPr lang="en-US" altLang="zh-CN" sz="2000" dirty="0" smtClean="0">
                <a:ea typeface="宋体" pitchFamily="2" charset="-122"/>
              </a:rPr>
              <a:t>Request </a:t>
            </a:r>
            <a:r>
              <a:rPr lang="en-US" altLang="zh-CN" sz="2000" dirty="0" smtClean="0">
                <a:ea typeface="宋体" pitchFamily="2" charset="-122"/>
                <a:sym typeface="Symbol" pitchFamily="18" charset="2"/>
              </a:rPr>
              <a:t> Available</a:t>
            </a:r>
            <a:r>
              <a:rPr lang="zh-CN" altLang="en-US" sz="2000" b="1" i="1" dirty="0" smtClean="0">
                <a:ea typeface="宋体" pitchFamily="2" charset="-122"/>
                <a:sym typeface="Symbol" pitchFamily="18" charset="2"/>
              </a:rPr>
              <a:t>（就是说，</a:t>
            </a:r>
            <a:r>
              <a:rPr lang="zh-CN" altLang="zh-CN" sz="2000" b="1" i="1" dirty="0" smtClean="0">
                <a:ea typeface="宋体" pitchFamily="2" charset="-122"/>
                <a:sym typeface="Symbol" pitchFamily="18" charset="2"/>
              </a:rPr>
              <a:t>(1,0,2) </a:t>
            </a:r>
            <a:r>
              <a:rPr lang="zh-CN" altLang="zh-CN" sz="2000" b="1" dirty="0" smtClean="0">
                <a:ea typeface="宋体" pitchFamily="2" charset="-122"/>
                <a:sym typeface="Symbol" pitchFamily="18" charset="2"/>
              </a:rPr>
              <a:t>(3,3,2)</a:t>
            </a:r>
            <a:r>
              <a:rPr lang="zh-CN" altLang="en-US" sz="2000" b="1" dirty="0" smtClean="0">
                <a:ea typeface="宋体" pitchFamily="2" charset="-122"/>
                <a:sym typeface="Symbol" pitchFamily="18" charset="2"/>
              </a:rPr>
              <a:t>为真</a:t>
            </a:r>
            <a:endParaRPr lang="zh-CN" altLang="en-US" sz="2000" b="1" i="1" dirty="0" smtClean="0">
              <a:ea typeface="宋体" pitchFamily="2" charset="-122"/>
              <a:sym typeface="Symbol" pitchFamily="18" charset="2"/>
            </a:endParaRPr>
          </a:p>
          <a:p>
            <a:pPr>
              <a:buFont typeface="Monotype Sorts" pitchFamily="2" charset="2"/>
              <a:buNone/>
              <a:tabLst>
                <a:tab pos="1544638" algn="l"/>
                <a:tab pos="2452688" algn="ctr"/>
                <a:tab pos="3767138" algn="ctr"/>
                <a:tab pos="5022850" algn="ctr"/>
              </a:tabLst>
            </a:pPr>
            <a:r>
              <a:rPr lang="zh-CN" altLang="zh-CN" sz="2000" i="1" dirty="0" smtClean="0">
                <a:ea typeface="宋体" pitchFamily="2" charset="-122"/>
              </a:rPr>
              <a:t>			</a:t>
            </a:r>
            <a:r>
              <a:rPr lang="en-US" altLang="zh-CN" sz="2000" i="1" u="sng" dirty="0" smtClean="0">
                <a:ea typeface="宋体" pitchFamily="2" charset="-122"/>
              </a:rPr>
              <a:t>Allocation</a:t>
            </a:r>
            <a:r>
              <a:rPr lang="en-US" altLang="zh-CN" sz="2000" i="1" dirty="0" smtClean="0">
                <a:ea typeface="宋体" pitchFamily="2" charset="-122"/>
              </a:rPr>
              <a:t>	</a:t>
            </a:r>
            <a:r>
              <a:rPr lang="en-US" altLang="zh-CN" sz="2000" i="1" u="sng" dirty="0" smtClean="0">
                <a:ea typeface="宋体" pitchFamily="2" charset="-122"/>
              </a:rPr>
              <a:t>Need</a:t>
            </a:r>
            <a:r>
              <a:rPr lang="en-US" altLang="zh-CN" sz="2000" i="1" dirty="0" smtClean="0">
                <a:ea typeface="宋体" pitchFamily="2" charset="-122"/>
              </a:rPr>
              <a:t>	</a:t>
            </a:r>
            <a:r>
              <a:rPr lang="en-US" altLang="zh-CN" sz="2000" i="1" u="sng" dirty="0" smtClean="0">
                <a:ea typeface="宋体" pitchFamily="2" charset="-122"/>
              </a:rPr>
              <a:t>Available</a:t>
            </a:r>
            <a:endParaRPr lang="en-US" altLang="zh-CN" sz="2000" i="1" dirty="0" smtClean="0">
              <a:ea typeface="宋体" pitchFamily="2" charset="-122"/>
            </a:endParaRPr>
          </a:p>
          <a:p>
            <a:pPr>
              <a:buFont typeface="Monotype Sorts" pitchFamily="2" charset="2"/>
              <a:buNone/>
              <a:tabLst>
                <a:tab pos="1544638" algn="l"/>
                <a:tab pos="2452688" algn="ctr"/>
                <a:tab pos="3767138" algn="ctr"/>
                <a:tab pos="5022850" algn="ctr"/>
              </a:tabLst>
            </a:pPr>
            <a:r>
              <a:rPr lang="en-US" altLang="zh-CN" sz="2000" i="1" dirty="0" smtClean="0">
                <a:ea typeface="宋体" pitchFamily="2" charset="-122"/>
              </a:rPr>
              <a:t>			A B C	A B C	A B C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1 0 	7 4 3 	2 3 0</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3 0 2	0 2 0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2 	6 0 0 </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0 1 1</a:t>
            </a:r>
          </a:p>
          <a:p>
            <a:pPr>
              <a:buFont typeface="Monotype Sorts" pitchFamily="2" charset="2"/>
              <a:buNone/>
              <a:tabLst>
                <a:tab pos="1544638" algn="l"/>
                <a:tab pos="2452688" algn="ctr"/>
                <a:tab pos="3767138" algn="ctr"/>
                <a:tab pos="50228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4 3 1 </a:t>
            </a:r>
          </a:p>
          <a:p>
            <a:pPr>
              <a:tabLst>
                <a:tab pos="1544638" algn="l"/>
                <a:tab pos="2452688" algn="ctr"/>
                <a:tab pos="3767138" algn="ctr"/>
                <a:tab pos="5022850" algn="ctr"/>
              </a:tabLst>
            </a:pPr>
            <a:r>
              <a:rPr lang="zh-CN" altLang="en-US" sz="2000" dirty="0" smtClean="0">
                <a:ea typeface="宋体" pitchFamily="2" charset="-122"/>
              </a:rPr>
              <a:t>执行安全算法，表明序列</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&gt; </a:t>
            </a:r>
            <a:r>
              <a:rPr lang="zh-CN" altLang="en-US" sz="2000" dirty="0" smtClean="0">
                <a:ea typeface="宋体" pitchFamily="2" charset="-122"/>
              </a:rPr>
              <a:t>满足要求</a:t>
            </a:r>
            <a:endParaRPr lang="en-US" altLang="zh-CN" sz="2000" dirty="0" smtClean="0">
              <a:ea typeface="宋体" pitchFamily="2" charset="-122"/>
            </a:endParaRPr>
          </a:p>
          <a:p>
            <a:pPr>
              <a:tabLst>
                <a:tab pos="1544638" algn="l"/>
                <a:tab pos="2452688" algn="ctr"/>
                <a:tab pos="3767138" algn="ctr"/>
                <a:tab pos="5022850" algn="ctr"/>
              </a:tabLst>
            </a:pPr>
            <a:endParaRPr lang="zh-CN" altLang="en-US" sz="2000" dirty="0" smtClean="0">
              <a:ea typeface="宋体" pitchFamily="2" charset="-122"/>
            </a:endParaRPr>
          </a:p>
          <a:p>
            <a:pPr>
              <a:tabLst>
                <a:tab pos="1544638" algn="l"/>
                <a:tab pos="2452688" algn="ctr"/>
                <a:tab pos="3767138" algn="ctr"/>
                <a:tab pos="5022850" algn="ctr"/>
              </a:tabLst>
            </a:pPr>
            <a:r>
              <a:rPr lang="zh-CN" altLang="en-US" sz="2000" dirty="0" smtClean="0">
                <a:ea typeface="宋体" pitchFamily="2" charset="-122"/>
              </a:rPr>
              <a:t>思考：</a:t>
            </a:r>
          </a:p>
          <a:p>
            <a:pPr lvl="1">
              <a:tabLst>
                <a:tab pos="1544638" algn="l"/>
                <a:tab pos="2452688" algn="ctr"/>
                <a:tab pos="3767138" algn="ctr"/>
                <a:tab pos="5022850" algn="ctr"/>
              </a:tabLst>
            </a:pPr>
            <a:r>
              <a:rPr lang="en-US" altLang="zh-CN" sz="1600" i="1" dirty="0" smtClean="0">
                <a:ea typeface="宋体" pitchFamily="2" charset="-122"/>
              </a:rPr>
              <a:t>P</a:t>
            </a:r>
            <a:r>
              <a:rPr lang="en-US" altLang="zh-CN" sz="1600" baseline="-25000" dirty="0" smtClean="0">
                <a:ea typeface="宋体" pitchFamily="2" charset="-122"/>
              </a:rPr>
              <a:t>4</a:t>
            </a:r>
            <a:r>
              <a:rPr lang="zh-CN" altLang="en-US" sz="1600" dirty="0" smtClean="0">
                <a:ea typeface="宋体" pitchFamily="2" charset="-122"/>
              </a:rPr>
              <a:t>的请求</a:t>
            </a:r>
            <a:r>
              <a:rPr lang="zh-CN" altLang="zh-CN" sz="1600" dirty="0" smtClean="0">
                <a:ea typeface="宋体" pitchFamily="2" charset="-122"/>
              </a:rPr>
              <a:t>(3,3,0)</a:t>
            </a:r>
            <a:r>
              <a:rPr lang="zh-CN" altLang="en-US" sz="1600" dirty="0" smtClean="0">
                <a:ea typeface="宋体" pitchFamily="2" charset="-122"/>
              </a:rPr>
              <a:t>是否可以通过？</a:t>
            </a:r>
          </a:p>
          <a:p>
            <a:pPr lvl="1">
              <a:tabLst>
                <a:tab pos="1544638" algn="l"/>
                <a:tab pos="2452688" algn="ctr"/>
                <a:tab pos="3767138" algn="ctr"/>
                <a:tab pos="5022850" algn="ctr"/>
              </a:tabLst>
            </a:pPr>
            <a:r>
              <a:rPr lang="en-US" altLang="zh-CN" sz="1600" i="1" dirty="0" smtClean="0">
                <a:ea typeface="宋体" pitchFamily="2" charset="-122"/>
              </a:rPr>
              <a:t>P</a:t>
            </a:r>
            <a:r>
              <a:rPr lang="en-US" altLang="zh-CN" sz="1600" baseline="-25000" dirty="0" smtClean="0">
                <a:ea typeface="宋体" pitchFamily="2" charset="-122"/>
              </a:rPr>
              <a:t>0</a:t>
            </a:r>
            <a:r>
              <a:rPr lang="zh-CN" altLang="en-US" sz="1600" dirty="0" smtClean="0">
                <a:ea typeface="宋体" pitchFamily="2" charset="-122"/>
              </a:rPr>
              <a:t>的请求</a:t>
            </a:r>
            <a:r>
              <a:rPr lang="zh-CN" altLang="zh-CN" sz="1600" dirty="0" smtClean="0">
                <a:ea typeface="宋体" pitchFamily="2" charset="-122"/>
              </a:rPr>
              <a:t>(0,2,0)</a:t>
            </a:r>
            <a:r>
              <a:rPr lang="zh-CN" altLang="en-US" sz="1600" dirty="0" smtClean="0">
                <a:ea typeface="宋体" pitchFamily="2" charset="-122"/>
              </a:rPr>
              <a:t>是否可以通过？</a:t>
            </a:r>
          </a:p>
        </p:txBody>
      </p:sp>
    </p:spTree>
    <p:extLst>
      <p:ext uri="{BB962C8B-B14F-4D97-AF65-F5344CB8AC3E}">
        <p14:creationId xmlns:p14="http://schemas.microsoft.com/office/powerpoint/2010/main" xmlns="" val="181258450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1874639"/>
          </a:xfrm>
        </p:spPr>
        <p:txBody>
          <a:bodyPr/>
          <a:lstStyle/>
          <a:p>
            <a:pPr algn="ctr"/>
            <a:r>
              <a:rPr lang="zh-CN" altLang="en-US" dirty="0" smtClean="0">
                <a:effectLst>
                  <a:outerShdw blurRad="38100" dist="38100" dir="2700000" algn="tl">
                    <a:srgbClr val="C0C0C0"/>
                  </a:outerShdw>
                </a:effectLst>
                <a:ea typeface="宋体" pitchFamily="2" charset="-122"/>
              </a:rPr>
              <a:t>第七章 死锁（</a:t>
            </a:r>
            <a:r>
              <a:rPr lang="en-US" altLang="zh-CN" dirty="0" smtClean="0">
                <a:effectLst>
                  <a:outerShdw blurRad="38100" dist="38100" dir="2700000" algn="tl">
                    <a:srgbClr val="C0C0C0"/>
                  </a:outerShdw>
                </a:effectLst>
                <a:ea typeface="宋体" pitchFamily="2" charset="-122"/>
              </a:rPr>
              <a:t>4</a:t>
            </a:r>
            <a:r>
              <a:rPr lang="zh-CN" altLang="en-US"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死锁检测和恢复</a:t>
            </a:r>
          </a:p>
        </p:txBody>
      </p:sp>
      <p:sp>
        <p:nvSpPr>
          <p:cNvPr id="37891" name="副标题 4"/>
          <p:cNvSpPr>
            <a:spLocks noGrp="1"/>
          </p:cNvSpPr>
          <p:nvPr>
            <p:ph type="subTitle" idx="1"/>
          </p:nvPr>
        </p:nvSpPr>
        <p:spPr>
          <a:xfrm>
            <a:off x="1371600" y="4365104"/>
            <a:ext cx="6400800" cy="1273696"/>
          </a:xfrm>
        </p:spPr>
        <p:txBody>
          <a:bodyPr/>
          <a:lstStyle/>
          <a:p>
            <a:r>
              <a:rPr lang="zh-CN" altLang="en-US" dirty="0" smtClean="0">
                <a:ea typeface="宋体" pitchFamily="2" charset="-122"/>
              </a:rPr>
              <a:t>苏州大学计算机科学与技术学院</a:t>
            </a:r>
          </a:p>
        </p:txBody>
      </p:sp>
    </p:spTree>
    <p:extLst>
      <p:ext uri="{BB962C8B-B14F-4D97-AF65-F5344CB8AC3E}">
        <p14:creationId xmlns:p14="http://schemas.microsoft.com/office/powerpoint/2010/main" xmlns="" val="30742688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59632" y="620688"/>
            <a:ext cx="7442473" cy="609600"/>
          </a:xfrm>
        </p:spPr>
        <p:txBody>
          <a:bodyPr/>
          <a:lstStyle/>
          <a:p>
            <a:pPr>
              <a:defRPr/>
            </a:pPr>
            <a:r>
              <a:rPr lang="zh-CN" altLang="en-US" dirty="0" smtClean="0">
                <a:ea typeface="宋体" panose="02010600030101010101" pitchFamily="2" charset="-122"/>
              </a:rPr>
              <a:t>死锁问题</a:t>
            </a:r>
          </a:p>
        </p:txBody>
      </p:sp>
      <p:sp>
        <p:nvSpPr>
          <p:cNvPr id="8195" name="Rectangle 3"/>
          <p:cNvSpPr>
            <a:spLocks noGrp="1" noChangeArrowheads="1"/>
          </p:cNvSpPr>
          <p:nvPr>
            <p:ph type="body" idx="1"/>
          </p:nvPr>
        </p:nvSpPr>
        <p:spPr>
          <a:xfrm>
            <a:off x="899592" y="1844824"/>
            <a:ext cx="7029450" cy="4589884"/>
          </a:xfrm>
        </p:spPr>
        <p:txBody>
          <a:bodyPr/>
          <a:lstStyle/>
          <a:p>
            <a:r>
              <a:rPr lang="zh-CN" altLang="en-US" sz="2400" dirty="0" smtClean="0">
                <a:ea typeface="宋体" panose="02010600030101010101" pitchFamily="2" charset="-122"/>
              </a:rPr>
              <a:t>什么是 </a:t>
            </a:r>
            <a:r>
              <a:rPr lang="en-US" altLang="zh-CN" sz="2400" dirty="0" smtClean="0">
                <a:ea typeface="宋体" panose="02010600030101010101" pitchFamily="2" charset="-122"/>
              </a:rPr>
              <a:t>ACID</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r>
              <a:rPr lang="zh-CN" altLang="en-US" sz="2400" dirty="0" smtClean="0">
                <a:ea typeface="宋体" panose="02010600030101010101" pitchFamily="2" charset="-122"/>
              </a:rPr>
              <a:t>数据库为什么有读锁和写锁？</a:t>
            </a:r>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r>
              <a:rPr lang="zh-CN" altLang="en-US" sz="2400" dirty="0" smtClean="0">
                <a:ea typeface="宋体" panose="02010600030101010101" pitchFamily="2" charset="-122"/>
              </a:rPr>
              <a:t>数据加锁是否能够保证可串行性？</a:t>
            </a:r>
            <a:endParaRPr lang="en-US" altLang="zh-CN" sz="3600" b="1" dirty="0" smtClean="0">
              <a:ea typeface="宋体" panose="02010600030101010101" pitchFamily="2" charset="-122"/>
            </a:endParaRPr>
          </a:p>
          <a:p>
            <a:endParaRPr lang="en-US" altLang="zh-CN" sz="2400" b="1" dirty="0" smtClean="0">
              <a:ea typeface="宋体" panose="02010600030101010101" pitchFamily="2" charset="-122"/>
            </a:endParaRPr>
          </a:p>
          <a:p>
            <a:r>
              <a:rPr lang="zh-CN" altLang="en-US" sz="2400" dirty="0" smtClean="0">
                <a:ea typeface="宋体" panose="02010600030101010101" pitchFamily="2" charset="-122"/>
              </a:rPr>
              <a:t>数据库的死锁可否避免？如果不能，如何解决？</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xmlns="" val="317094151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20750" y="544513"/>
            <a:ext cx="6967538" cy="352425"/>
          </a:xfrm>
        </p:spPr>
        <p:txBody>
          <a:bodyPr>
            <a:normAutofit fontScale="90000"/>
          </a:bodyPr>
          <a:lstStyle/>
          <a:p>
            <a:pPr>
              <a:defRPr/>
            </a:pPr>
            <a:r>
              <a:rPr lang="zh-CN" altLang="en-US" dirty="0" smtClean="0">
                <a:ea typeface="宋体" panose="02010600030101010101" pitchFamily="2" charset="-122"/>
              </a:rPr>
              <a:t>死锁检测和恢复</a:t>
            </a:r>
          </a:p>
        </p:txBody>
      </p:sp>
      <p:sp>
        <p:nvSpPr>
          <p:cNvPr id="38915" name="Rectangle 3"/>
          <p:cNvSpPr>
            <a:spLocks noGrp="1" noChangeArrowheads="1"/>
          </p:cNvSpPr>
          <p:nvPr>
            <p:ph idx="1"/>
          </p:nvPr>
        </p:nvSpPr>
        <p:spPr/>
        <p:txBody>
          <a:bodyPr/>
          <a:lstStyle/>
          <a:p>
            <a:r>
              <a:rPr lang="zh-CN" altLang="en-US" sz="2000" smtClean="0">
                <a:ea typeface="宋体" pitchFamily="2" charset="-122"/>
              </a:rPr>
              <a:t>允许进入死锁状态</a:t>
            </a:r>
          </a:p>
          <a:p>
            <a:r>
              <a:rPr lang="zh-CN" altLang="en-US" sz="2000" smtClean="0">
                <a:ea typeface="宋体" pitchFamily="2" charset="-122"/>
              </a:rPr>
              <a:t>检测死锁</a:t>
            </a:r>
          </a:p>
          <a:p>
            <a:r>
              <a:rPr lang="zh-CN" altLang="en-US" sz="2000" smtClean="0">
                <a:ea typeface="宋体" pitchFamily="2" charset="-122"/>
              </a:rPr>
              <a:t>恢复策略</a:t>
            </a:r>
          </a:p>
        </p:txBody>
      </p:sp>
    </p:spTree>
    <p:extLst>
      <p:ext uri="{BB962C8B-B14F-4D97-AF65-F5344CB8AC3E}">
        <p14:creationId xmlns:p14="http://schemas.microsoft.com/office/powerpoint/2010/main" xmlns="" val="394361504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50950" y="828675"/>
            <a:ext cx="6432550" cy="269875"/>
          </a:xfrm>
        </p:spPr>
        <p:txBody>
          <a:bodyPr>
            <a:normAutofit fontScale="90000"/>
          </a:bodyPr>
          <a:lstStyle/>
          <a:p>
            <a:pPr>
              <a:defRPr/>
            </a:pPr>
            <a:r>
              <a:rPr lang="zh-CN" altLang="en-US" sz="3000" dirty="0" smtClean="0">
                <a:ea typeface="宋体" panose="02010600030101010101" pitchFamily="2" charset="-122"/>
              </a:rPr>
              <a:t>每一种资源类型只有一个实例</a:t>
            </a:r>
          </a:p>
        </p:txBody>
      </p:sp>
      <p:sp>
        <p:nvSpPr>
          <p:cNvPr id="39939" name="Rectangle 3"/>
          <p:cNvSpPr>
            <a:spLocks noGrp="1" noChangeArrowheads="1"/>
          </p:cNvSpPr>
          <p:nvPr>
            <p:ph idx="1"/>
          </p:nvPr>
        </p:nvSpPr>
        <p:spPr/>
        <p:txBody>
          <a:bodyPr/>
          <a:lstStyle/>
          <a:p>
            <a:r>
              <a:rPr lang="zh-CN" altLang="en-US" sz="2000" dirty="0" smtClean="0">
                <a:ea typeface="宋体" pitchFamily="2" charset="-122"/>
              </a:rPr>
              <a:t>维护等待图</a:t>
            </a:r>
          </a:p>
          <a:p>
            <a:pPr lvl="1"/>
            <a:r>
              <a:rPr lang="zh-CN" altLang="en-US" sz="2000" dirty="0" smtClean="0">
                <a:ea typeface="宋体" pitchFamily="2" charset="-122"/>
              </a:rPr>
              <a:t>节点是进程</a:t>
            </a:r>
          </a:p>
          <a:p>
            <a:pPr lvl="1"/>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err="1" smtClean="0">
                <a:ea typeface="宋体" pitchFamily="2" charset="-122"/>
                <a:sym typeface="Symbol" pitchFamily="18" charset="2"/>
              </a:rPr>
              <a:t>P</a:t>
            </a:r>
            <a:r>
              <a:rPr lang="en-US" altLang="zh-CN" sz="2000" i="1" baseline="-25000" dirty="0" err="1" smtClean="0">
                <a:ea typeface="宋体" pitchFamily="2" charset="-122"/>
                <a:sym typeface="Symbol" pitchFamily="18" charset="2"/>
              </a:rPr>
              <a:t>j</a:t>
            </a:r>
            <a:r>
              <a:rPr lang="zh-CN" altLang="en-US" sz="2000" i="1" dirty="0" smtClean="0">
                <a:ea typeface="宋体" pitchFamily="2" charset="-122"/>
                <a:sym typeface="Symbol" pitchFamily="18" charset="2"/>
              </a:rPr>
              <a:t>表明</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zh-CN" altLang="en-US" sz="2000" i="1" dirty="0" smtClean="0">
                <a:ea typeface="宋体" pitchFamily="2" charset="-122"/>
                <a:sym typeface="Symbol" pitchFamily="18" charset="2"/>
              </a:rPr>
              <a:t>在等待</a:t>
            </a:r>
            <a:r>
              <a:rPr lang="en-US" altLang="zh-CN" sz="2000" i="1" dirty="0" err="1" smtClean="0">
                <a:ea typeface="宋体" pitchFamily="2" charset="-122"/>
                <a:sym typeface="Symbol" pitchFamily="18" charset="2"/>
              </a:rPr>
              <a:t>P</a:t>
            </a:r>
            <a:r>
              <a:rPr lang="en-US" altLang="zh-CN" sz="2000" i="1" baseline="-25000" dirty="0" err="1" smtClean="0">
                <a:ea typeface="宋体" pitchFamily="2" charset="-122"/>
                <a:sym typeface="Symbol" pitchFamily="18" charset="2"/>
              </a:rPr>
              <a:t>j</a:t>
            </a:r>
            <a:endParaRPr lang="zh-CN" altLang="en-US" sz="2000" dirty="0" smtClean="0">
              <a:ea typeface="宋体" pitchFamily="2" charset="-122"/>
            </a:endParaRPr>
          </a:p>
          <a:p>
            <a:r>
              <a:rPr lang="zh-CN" altLang="en-US" sz="2000" dirty="0" smtClean="0">
                <a:ea typeface="宋体" pitchFamily="2" charset="-122"/>
              </a:rPr>
              <a:t>定期调用算法来检查是否有环</a:t>
            </a:r>
          </a:p>
          <a:p>
            <a:r>
              <a:rPr lang="zh-CN" altLang="en-US" sz="2000" dirty="0" smtClean="0">
                <a:ea typeface="宋体" pitchFamily="2" charset="-122"/>
              </a:rPr>
              <a:t>一个检查图中是否有环的算法需要</a:t>
            </a:r>
            <a:r>
              <a:rPr lang="en-US" altLang="zh-CN" sz="2000" i="1" dirty="0" smtClean="0">
                <a:ea typeface="宋体" pitchFamily="2" charset="-122"/>
              </a:rPr>
              <a:t>n</a:t>
            </a:r>
            <a:r>
              <a:rPr lang="en-US" altLang="zh-CN" sz="2000" baseline="30000" dirty="0" smtClean="0">
                <a:ea typeface="宋体" pitchFamily="2" charset="-122"/>
              </a:rPr>
              <a:t>2</a:t>
            </a:r>
            <a:r>
              <a:rPr lang="zh-CN" altLang="en-US" sz="2000" dirty="0" smtClean="0">
                <a:ea typeface="宋体" pitchFamily="2" charset="-122"/>
              </a:rPr>
              <a:t>的操作来进行，</a:t>
            </a:r>
            <a:r>
              <a:rPr lang="en-US" altLang="zh-CN" sz="2000" dirty="0" smtClean="0">
                <a:ea typeface="宋体" pitchFamily="2" charset="-122"/>
              </a:rPr>
              <a:t>n</a:t>
            </a:r>
            <a:r>
              <a:rPr lang="zh-CN" altLang="en-US" sz="2000" dirty="0" smtClean="0">
                <a:ea typeface="宋体" pitchFamily="2" charset="-122"/>
              </a:rPr>
              <a:t>为图中的节点数</a:t>
            </a:r>
          </a:p>
        </p:txBody>
      </p:sp>
      <p:pic>
        <p:nvPicPr>
          <p:cNvPr id="39940"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l="592" t="9808" r="458" b="9842"/>
          <a:stretch>
            <a:fillRect/>
          </a:stretch>
        </p:blipFill>
        <p:spPr bwMode="auto">
          <a:xfrm>
            <a:off x="2390775" y="3609975"/>
            <a:ext cx="4538663" cy="2946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1136064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43608" y="188640"/>
            <a:ext cx="7378700" cy="1143000"/>
          </a:xfrm>
        </p:spPr>
        <p:txBody>
          <a:bodyPr/>
          <a:lstStyle/>
          <a:p>
            <a:pPr>
              <a:defRPr/>
            </a:pPr>
            <a:r>
              <a:rPr lang="zh-CN" altLang="en-US" dirty="0" smtClean="0">
                <a:ea typeface="宋体" panose="02010600030101010101" pitchFamily="2" charset="-122"/>
              </a:rPr>
              <a:t>一个资源类型的多个实例</a:t>
            </a:r>
          </a:p>
        </p:txBody>
      </p:sp>
      <p:sp>
        <p:nvSpPr>
          <p:cNvPr id="40963" name="Rectangle 3"/>
          <p:cNvSpPr>
            <a:spLocks noGrp="1" noChangeArrowheads="1"/>
          </p:cNvSpPr>
          <p:nvPr>
            <p:ph idx="1"/>
          </p:nvPr>
        </p:nvSpPr>
        <p:spPr>
          <a:xfrm>
            <a:off x="914400" y="1600200"/>
            <a:ext cx="7029450" cy="4902200"/>
          </a:xfrm>
        </p:spPr>
        <p:txBody>
          <a:bodyPr/>
          <a:lstStyle/>
          <a:p>
            <a:r>
              <a:rPr lang="en-US" altLang="zh-CN" sz="2000" i="1" dirty="0" smtClean="0">
                <a:ea typeface="宋体" pitchFamily="2" charset="-122"/>
              </a:rPr>
              <a:t>Available</a:t>
            </a:r>
            <a:r>
              <a:rPr lang="zh-CN" altLang="en-US" sz="2000" dirty="0" smtClean="0">
                <a:ea typeface="宋体" pitchFamily="2" charset="-122"/>
              </a:rPr>
              <a:t> ：一个长度为</a:t>
            </a:r>
            <a:r>
              <a:rPr lang="en-US" altLang="zh-CN" sz="2000" dirty="0" smtClean="0">
                <a:ea typeface="宋体" pitchFamily="2" charset="-122"/>
              </a:rPr>
              <a:t>m</a:t>
            </a:r>
            <a:r>
              <a:rPr lang="zh-CN" altLang="en-US" sz="2000" dirty="0" smtClean="0">
                <a:ea typeface="宋体" pitchFamily="2" charset="-122"/>
              </a:rPr>
              <a:t>的向量，</a:t>
            </a:r>
            <a:r>
              <a:rPr lang="zh-CN" altLang="zh-CN" sz="2000" dirty="0"/>
              <a:t>表示每一种资源类型可用的实例</a:t>
            </a:r>
            <a:r>
              <a:rPr lang="zh-CN" altLang="zh-CN" sz="2000" dirty="0" smtClean="0"/>
              <a:t>数目</a:t>
            </a:r>
            <a:endParaRPr lang="en-US" altLang="zh-CN" sz="2000" dirty="0" smtClean="0"/>
          </a:p>
          <a:p>
            <a:r>
              <a:rPr lang="en-US" altLang="zh-CN" sz="2000" i="1" dirty="0" smtClean="0">
                <a:ea typeface="宋体" pitchFamily="2" charset="-122"/>
              </a:rPr>
              <a:t>Allocation:</a:t>
            </a:r>
            <a:r>
              <a:rPr lang="en-US" altLang="zh-CN" sz="2000" dirty="0" smtClean="0">
                <a:ea typeface="宋体" pitchFamily="2" charset="-122"/>
              </a:rPr>
              <a:t>  </a:t>
            </a:r>
            <a:r>
              <a:rPr lang="zh-CN" altLang="en-US" sz="2000" dirty="0" smtClean="0">
                <a:ea typeface="宋体" pitchFamily="2" charset="-122"/>
              </a:rPr>
              <a:t>一个</a:t>
            </a:r>
            <a:r>
              <a:rPr lang="en-US" altLang="zh-CN" sz="2000" i="1" dirty="0" smtClean="0">
                <a:ea typeface="宋体" pitchFamily="2" charset="-122"/>
              </a:rPr>
              <a:t>n x m</a:t>
            </a:r>
            <a:r>
              <a:rPr lang="en-US" altLang="zh-CN" sz="2000" dirty="0" smtClean="0">
                <a:ea typeface="宋体" pitchFamily="2" charset="-122"/>
              </a:rPr>
              <a:t> </a:t>
            </a:r>
            <a:r>
              <a:rPr lang="zh-CN" altLang="en-US" sz="2000" dirty="0" smtClean="0">
                <a:ea typeface="宋体" pitchFamily="2" charset="-122"/>
              </a:rPr>
              <a:t>的矩阵，定义了当前分配的每一种资源类型的实例数目</a:t>
            </a:r>
          </a:p>
          <a:p>
            <a:r>
              <a:rPr lang="en-US" altLang="zh-CN" sz="2000" i="1" dirty="0" smtClean="0">
                <a:ea typeface="宋体" pitchFamily="2" charset="-122"/>
              </a:rPr>
              <a:t>Request:</a:t>
            </a:r>
            <a:r>
              <a:rPr lang="en-US" altLang="zh-CN" sz="2000" dirty="0" smtClean="0">
                <a:ea typeface="宋体" pitchFamily="2" charset="-122"/>
              </a:rPr>
              <a:t> </a:t>
            </a:r>
            <a:r>
              <a:rPr lang="zh-CN" altLang="en-US" sz="2000" dirty="0" smtClean="0">
                <a:ea typeface="宋体" pitchFamily="2" charset="-122"/>
              </a:rPr>
              <a:t>一个</a:t>
            </a:r>
            <a:r>
              <a:rPr lang="en-US" altLang="zh-CN" sz="2000" i="1" dirty="0" smtClean="0">
                <a:ea typeface="宋体" pitchFamily="2" charset="-122"/>
              </a:rPr>
              <a:t>n x m</a:t>
            </a:r>
            <a:r>
              <a:rPr lang="en-US" altLang="zh-CN" sz="2000" dirty="0" smtClean="0">
                <a:ea typeface="宋体" pitchFamily="2" charset="-122"/>
              </a:rPr>
              <a:t> </a:t>
            </a:r>
            <a:r>
              <a:rPr lang="zh-CN" altLang="en-US" sz="2000" dirty="0" smtClean="0">
                <a:ea typeface="宋体" pitchFamily="2" charset="-122"/>
              </a:rPr>
              <a:t>的矩阵，表明了当前的进程请求。如果</a:t>
            </a:r>
            <a:r>
              <a:rPr lang="en-US" altLang="zh-CN" sz="2000" dirty="0" smtClean="0">
                <a:ea typeface="宋体" pitchFamily="2" charset="-122"/>
              </a:rPr>
              <a:t>Request[i</a:t>
            </a:r>
            <a:r>
              <a:rPr lang="zh-CN" altLang="en-US" sz="2000" dirty="0" smtClean="0">
                <a:ea typeface="宋体" pitchFamily="2" charset="-122"/>
              </a:rPr>
              <a:t>，</a:t>
            </a:r>
            <a:r>
              <a:rPr lang="en-US" altLang="zh-CN" sz="2000" dirty="0" smtClean="0">
                <a:ea typeface="宋体" pitchFamily="2" charset="-122"/>
              </a:rPr>
              <a:t>j]=k</a:t>
            </a:r>
            <a:r>
              <a:rPr lang="zh-CN" altLang="en-US" sz="2000" dirty="0" smtClean="0">
                <a:ea typeface="宋体" pitchFamily="2" charset="-122"/>
              </a:rPr>
              <a:t>，那么进程</a:t>
            </a:r>
            <a:r>
              <a:rPr lang="en-US" altLang="zh-CN" sz="2000" dirty="0" smtClean="0">
                <a:ea typeface="宋体" pitchFamily="2" charset="-122"/>
              </a:rPr>
              <a:t>Pi</a:t>
            </a:r>
            <a:r>
              <a:rPr lang="zh-CN" altLang="en-US" sz="2000" dirty="0" smtClean="0">
                <a:ea typeface="宋体" pitchFamily="2" charset="-122"/>
              </a:rPr>
              <a:t>请求</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endParaRPr lang="zh-CN" altLang="zh-CN" sz="2000" dirty="0" smtClean="0">
              <a:ea typeface="宋体" pitchFamily="2" charset="-122"/>
            </a:endParaRPr>
          </a:p>
        </p:txBody>
      </p:sp>
    </p:spTree>
    <p:extLst>
      <p:ext uri="{BB962C8B-B14F-4D97-AF65-F5344CB8AC3E}">
        <p14:creationId xmlns:p14="http://schemas.microsoft.com/office/powerpoint/2010/main" xmlns="" val="38593433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81100" y="0"/>
            <a:ext cx="7188200" cy="1143000"/>
          </a:xfrm>
        </p:spPr>
        <p:txBody>
          <a:bodyPr/>
          <a:lstStyle/>
          <a:p>
            <a:pPr>
              <a:defRPr/>
            </a:pPr>
            <a:r>
              <a:rPr lang="zh-CN" altLang="en-US" dirty="0" smtClean="0">
                <a:ea typeface="宋体" panose="02010600030101010101" pitchFamily="2" charset="-122"/>
              </a:rPr>
              <a:t>检测算法</a:t>
            </a:r>
          </a:p>
        </p:txBody>
      </p:sp>
      <p:sp>
        <p:nvSpPr>
          <p:cNvPr id="41987" name="Rectangle 3"/>
          <p:cNvSpPr>
            <a:spLocks noGrp="1" noChangeArrowheads="1"/>
          </p:cNvSpPr>
          <p:nvPr>
            <p:ph idx="1"/>
          </p:nvPr>
        </p:nvSpPr>
        <p:spPr>
          <a:xfrm>
            <a:off x="1123950" y="1495425"/>
            <a:ext cx="7245350" cy="4724400"/>
          </a:xfrm>
        </p:spPr>
        <p:txBody>
          <a:bodyPr/>
          <a:lstStyle/>
          <a:p>
            <a:pPr>
              <a:lnSpc>
                <a:spcPct val="80000"/>
              </a:lnSpc>
              <a:buFont typeface="Monotype Sorts" pitchFamily="2" charset="2"/>
              <a:buNone/>
            </a:pPr>
            <a:r>
              <a:rPr lang="zh-CN" altLang="zh-CN" sz="2000" dirty="0" smtClean="0">
                <a:ea typeface="宋体" pitchFamily="2" charset="-122"/>
              </a:rPr>
              <a:t>1.	</a:t>
            </a:r>
            <a:r>
              <a:rPr lang="zh-CN" altLang="en-US" sz="2000" dirty="0" smtClean="0">
                <a:ea typeface="宋体" pitchFamily="2" charset="-122"/>
                <a:sym typeface="Wingdings" pitchFamily="2" charset="2"/>
              </a:rPr>
              <a:t>让</a:t>
            </a:r>
            <a:r>
              <a:rPr lang="en-US" altLang="zh-CN" sz="2000" dirty="0" smtClean="0">
                <a:ea typeface="宋体" pitchFamily="2" charset="-122"/>
                <a:sym typeface="Wingdings" pitchFamily="2" charset="2"/>
              </a:rPr>
              <a:t>Work</a:t>
            </a:r>
            <a:r>
              <a:rPr lang="zh-CN" altLang="en-US" sz="2000" dirty="0" smtClean="0">
                <a:ea typeface="宋体" pitchFamily="2" charset="-122"/>
                <a:sym typeface="Wingdings" pitchFamily="2" charset="2"/>
              </a:rPr>
              <a:t>和</a:t>
            </a:r>
            <a:r>
              <a:rPr lang="en-US" altLang="zh-CN" sz="2000" dirty="0" smtClean="0">
                <a:ea typeface="宋体" pitchFamily="2" charset="-122"/>
                <a:sym typeface="Wingdings" pitchFamily="2" charset="2"/>
              </a:rPr>
              <a:t>Finish</a:t>
            </a:r>
            <a:r>
              <a:rPr lang="zh-CN" altLang="en-US" sz="2000" dirty="0" smtClean="0">
                <a:ea typeface="宋体" pitchFamily="2" charset="-122"/>
                <a:sym typeface="Wingdings" pitchFamily="2" charset="2"/>
              </a:rPr>
              <a:t>作为长度为</a:t>
            </a:r>
            <a:r>
              <a:rPr lang="en-US" altLang="zh-CN" sz="2000" dirty="0" smtClean="0">
                <a:ea typeface="宋体" pitchFamily="2" charset="-122"/>
                <a:sym typeface="Wingdings" pitchFamily="2" charset="2"/>
              </a:rPr>
              <a:t>m</a:t>
            </a:r>
            <a:r>
              <a:rPr lang="zh-CN" altLang="en-US" sz="2000" dirty="0" smtClean="0">
                <a:ea typeface="宋体" pitchFamily="2" charset="-122"/>
                <a:sym typeface="Wingdings" pitchFamily="2" charset="2"/>
              </a:rPr>
              <a:t>和</a:t>
            </a:r>
            <a:r>
              <a:rPr lang="en-US" altLang="zh-CN" sz="2000" dirty="0" smtClean="0">
                <a:ea typeface="宋体" pitchFamily="2" charset="-122"/>
                <a:sym typeface="Wingdings" pitchFamily="2" charset="2"/>
              </a:rPr>
              <a:t>n</a:t>
            </a:r>
            <a:r>
              <a:rPr lang="zh-CN" altLang="en-US" sz="2000" dirty="0" smtClean="0">
                <a:ea typeface="宋体" pitchFamily="2" charset="-122"/>
                <a:sym typeface="Wingdings" pitchFamily="2" charset="2"/>
              </a:rPr>
              <a:t>的向量初始化</a:t>
            </a:r>
            <a:endParaRPr lang="zh-CN" altLang="en-US" sz="2000" dirty="0" smtClean="0">
              <a:ea typeface="宋体" pitchFamily="2" charset="-122"/>
            </a:endParaRPr>
          </a:p>
          <a:p>
            <a:pPr marL="850900" lvl="1" indent="-393700">
              <a:lnSpc>
                <a:spcPct val="80000"/>
              </a:lnSpc>
              <a:buFont typeface="Monotype Sorts" pitchFamily="2" charset="2"/>
              <a:buNone/>
            </a:pPr>
            <a:r>
              <a:rPr lang="zh-CN" altLang="zh-CN" sz="2000" dirty="0" smtClean="0">
                <a:ea typeface="宋体" pitchFamily="2" charset="-122"/>
              </a:rPr>
              <a:t>(</a:t>
            </a:r>
            <a:r>
              <a:rPr lang="en-US" altLang="zh-CN" sz="2000" dirty="0" smtClean="0">
                <a:ea typeface="宋体" pitchFamily="2" charset="-122"/>
              </a:rPr>
              <a:t>a) </a:t>
            </a:r>
            <a:r>
              <a:rPr lang="en-US" altLang="zh-CN" sz="2000" i="1" dirty="0" smtClean="0">
                <a:ea typeface="宋体" pitchFamily="2" charset="-122"/>
              </a:rPr>
              <a:t>Work</a:t>
            </a:r>
            <a:r>
              <a:rPr lang="en-US" altLang="zh-CN" sz="2000" dirty="0" smtClean="0">
                <a:ea typeface="宋体" pitchFamily="2" charset="-122"/>
              </a:rPr>
              <a:t> = </a:t>
            </a:r>
            <a:r>
              <a:rPr lang="en-US" altLang="zh-CN" sz="2000" i="1" dirty="0" smtClean="0">
                <a:ea typeface="宋体" pitchFamily="2" charset="-122"/>
              </a:rPr>
              <a:t>Available</a:t>
            </a:r>
            <a:endParaRPr lang="en-US" altLang="zh-CN" sz="2000" dirty="0" smtClean="0">
              <a:ea typeface="宋体" pitchFamily="2" charset="-122"/>
            </a:endParaRPr>
          </a:p>
          <a:p>
            <a:pPr marL="850900" lvl="1" indent="-393700">
              <a:lnSpc>
                <a:spcPct val="80000"/>
              </a:lnSpc>
              <a:buFont typeface="Monotype Sorts" pitchFamily="2" charset="2"/>
              <a:buNone/>
            </a:pPr>
            <a:r>
              <a:rPr lang="en-US" altLang="zh-CN" sz="2000" dirty="0" smtClean="0">
                <a:ea typeface="宋体" pitchFamily="2" charset="-122"/>
              </a:rPr>
              <a:t>(b)	For </a:t>
            </a:r>
            <a:r>
              <a:rPr lang="en-US" altLang="zh-CN" sz="2000" i="1" dirty="0" smtClean="0">
                <a:ea typeface="宋体" pitchFamily="2" charset="-122"/>
              </a:rPr>
              <a:t>i</a:t>
            </a:r>
            <a:r>
              <a:rPr lang="en-US" altLang="zh-CN" sz="2000" dirty="0" smtClean="0">
                <a:ea typeface="宋体" pitchFamily="2" charset="-122"/>
              </a:rPr>
              <a:t> = 0,2, …,</a:t>
            </a:r>
            <a:r>
              <a:rPr lang="en-US" altLang="zh-CN" sz="2000" i="1" dirty="0" smtClean="0">
                <a:ea typeface="宋体" pitchFamily="2" charset="-122"/>
              </a:rPr>
              <a:t> n-1</a:t>
            </a:r>
            <a:r>
              <a:rPr lang="en-US" altLang="zh-CN" sz="2000" dirty="0" smtClean="0">
                <a:ea typeface="宋体" pitchFamily="2" charset="-122"/>
              </a:rPr>
              <a:t>, if </a:t>
            </a:r>
            <a:r>
              <a:rPr lang="en-US" altLang="zh-CN" sz="2000" i="1" dirty="0" err="1" smtClean="0">
                <a:ea typeface="宋体" pitchFamily="2" charset="-122"/>
              </a:rPr>
              <a:t>Allocation</a:t>
            </a:r>
            <a:r>
              <a:rPr lang="en-US" altLang="zh-CN" sz="2000" i="1" baseline="-25000" dirty="0" err="1"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0, then </a:t>
            </a:r>
            <a:br>
              <a:rPr lang="en-US" altLang="zh-CN" sz="2000" dirty="0" smtClean="0">
                <a:ea typeface="宋体" pitchFamily="2" charset="-122"/>
                <a:sym typeface="Symbol" pitchFamily="18" charset="2"/>
              </a:rPr>
            </a:br>
            <a:r>
              <a:rPr lang="en-US" altLang="zh-CN" sz="2000" i="1" dirty="0" smtClean="0">
                <a:ea typeface="宋体" pitchFamily="2" charset="-122"/>
                <a:sym typeface="Symbol" pitchFamily="18" charset="2"/>
              </a:rPr>
              <a:t>Finish</a:t>
            </a:r>
            <a:r>
              <a:rPr lang="en-US" altLang="zh-CN" sz="2000" dirty="0" smtClean="0">
                <a:ea typeface="宋体" pitchFamily="2" charset="-122"/>
                <a:sym typeface="Symbol" pitchFamily="18" charset="2"/>
              </a:rPr>
              <a:t>[i] = </a:t>
            </a:r>
            <a:r>
              <a:rPr lang="en-US" altLang="zh-CN" sz="2000" dirty="0" err="1" smtClean="0">
                <a:ea typeface="宋体" pitchFamily="2" charset="-122"/>
                <a:sym typeface="Symbol" pitchFamily="18" charset="2"/>
              </a:rPr>
              <a:t>false;otherwise</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Finish</a:t>
            </a:r>
            <a:r>
              <a:rPr lang="en-US" altLang="zh-CN" sz="2000" dirty="0" smtClean="0">
                <a:ea typeface="宋体" pitchFamily="2" charset="-122"/>
                <a:sym typeface="Symbol" pitchFamily="18" charset="2"/>
              </a:rPr>
              <a:t>[i] = </a:t>
            </a:r>
            <a:r>
              <a:rPr lang="en-US" altLang="zh-CN" sz="2000" i="1" dirty="0" smtClean="0">
                <a:ea typeface="宋体" pitchFamily="2" charset="-122"/>
                <a:sym typeface="Symbol" pitchFamily="18" charset="2"/>
              </a:rPr>
              <a:t>true</a:t>
            </a:r>
            <a:r>
              <a:rPr lang="en-US" altLang="zh-CN" sz="2000" dirty="0" smtClean="0">
                <a:ea typeface="宋体" pitchFamily="2" charset="-122"/>
                <a:sym typeface="Symbol" pitchFamily="18" charset="2"/>
              </a:rPr>
              <a:t>.</a:t>
            </a:r>
          </a:p>
          <a:p>
            <a:pPr>
              <a:lnSpc>
                <a:spcPct val="80000"/>
              </a:lnSpc>
              <a:buFont typeface="Monotype Sorts" pitchFamily="2" charset="2"/>
              <a:buNone/>
            </a:pPr>
            <a:r>
              <a:rPr lang="en-US" altLang="zh-CN" sz="2000" dirty="0" smtClean="0">
                <a:ea typeface="宋体" pitchFamily="2" charset="-122"/>
              </a:rPr>
              <a:t>2.	</a:t>
            </a:r>
            <a:r>
              <a:rPr lang="zh-CN" altLang="en-US" sz="2000" dirty="0" smtClean="0">
                <a:ea typeface="宋体" pitchFamily="2" charset="-122"/>
                <a:sym typeface="Wingdings" pitchFamily="2" charset="2"/>
              </a:rPr>
              <a:t>找到满足下列条件的下标</a:t>
            </a:r>
            <a:r>
              <a:rPr lang="en-US" altLang="zh-CN" sz="2000" dirty="0" smtClean="0">
                <a:ea typeface="宋体" pitchFamily="2" charset="-122"/>
                <a:sym typeface="Wingdings" pitchFamily="2" charset="2"/>
              </a:rPr>
              <a:t>i</a:t>
            </a:r>
            <a:endParaRPr lang="zh-CN" altLang="en-US" sz="2000" dirty="0" smtClean="0">
              <a:ea typeface="宋体" pitchFamily="2" charset="-122"/>
            </a:endParaRPr>
          </a:p>
          <a:p>
            <a:pPr marL="850900" lvl="1" indent="-393700">
              <a:lnSpc>
                <a:spcPct val="80000"/>
              </a:lnSpc>
              <a:buFont typeface="Monotype Sorts" pitchFamily="2" charset="2"/>
              <a:buNone/>
            </a:pPr>
            <a:r>
              <a:rPr lang="en-US" altLang="zh-CN" sz="2000" dirty="0" smtClean="0">
                <a:ea typeface="宋体" pitchFamily="2" charset="-122"/>
              </a:rPr>
              <a:t>(a)	</a:t>
            </a: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a:t>
            </a:r>
            <a:r>
              <a:rPr lang="en-US" altLang="zh-CN" sz="2000" i="1" dirty="0" smtClean="0">
                <a:ea typeface="宋体" pitchFamily="2" charset="-122"/>
              </a:rPr>
              <a:t>false</a:t>
            </a:r>
            <a:endParaRPr lang="en-US" altLang="zh-CN" sz="2000" dirty="0" smtClean="0">
              <a:ea typeface="宋体" pitchFamily="2" charset="-122"/>
            </a:endParaRPr>
          </a:p>
          <a:p>
            <a:pPr marL="850900" lvl="1" indent="-393700">
              <a:lnSpc>
                <a:spcPct val="80000"/>
              </a:lnSpc>
              <a:buFont typeface="Monotype Sorts" pitchFamily="2" charset="2"/>
              <a:buNone/>
            </a:pPr>
            <a:r>
              <a:rPr lang="en-US" altLang="zh-CN" sz="2000" dirty="0" smtClean="0">
                <a:ea typeface="宋体" pitchFamily="2" charset="-122"/>
              </a:rPr>
              <a:t>(b)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Work</a:t>
            </a:r>
            <a:endParaRPr lang="en-US" altLang="zh-CN" sz="2000" dirty="0" smtClean="0">
              <a:ea typeface="宋体" pitchFamily="2" charset="-122"/>
              <a:sym typeface="Symbol" pitchFamily="18" charset="2"/>
            </a:endParaRPr>
          </a:p>
          <a:p>
            <a:pPr marL="850900" lvl="1" indent="-393700">
              <a:lnSpc>
                <a:spcPct val="80000"/>
              </a:lnSpc>
              <a:buFont typeface="Monotype Sorts" pitchFamily="2" charset="2"/>
              <a:buNone/>
            </a:pPr>
            <a:r>
              <a:rPr lang="zh-CN" altLang="en-US" sz="2000" dirty="0" smtClean="0">
                <a:ea typeface="宋体" pitchFamily="2" charset="-122"/>
                <a:sym typeface="Symbol" pitchFamily="18" charset="2"/>
              </a:rPr>
              <a:t>如果没有这样的</a:t>
            </a:r>
            <a:r>
              <a:rPr lang="en-US" altLang="zh-CN" sz="2000" dirty="0" smtClean="0">
                <a:ea typeface="宋体" pitchFamily="2" charset="-122"/>
                <a:sym typeface="Symbol" pitchFamily="18" charset="2"/>
              </a:rPr>
              <a:t>i</a:t>
            </a:r>
            <a:r>
              <a:rPr lang="zh-CN" altLang="en-US" sz="2000" dirty="0" smtClean="0">
                <a:ea typeface="宋体" pitchFamily="2" charset="-122"/>
                <a:sym typeface="Symbol" pitchFamily="18" charset="2"/>
              </a:rPr>
              <a:t>存在，转</a:t>
            </a:r>
            <a:r>
              <a:rPr lang="zh-CN" altLang="zh-CN" sz="2000" dirty="0" smtClean="0">
                <a:ea typeface="宋体" pitchFamily="2" charset="-122"/>
                <a:sym typeface="Symbol" pitchFamily="18" charset="2"/>
              </a:rPr>
              <a:t>4</a:t>
            </a:r>
            <a:endParaRPr lang="zh-CN" altLang="en-US" sz="2000" dirty="0" smtClean="0">
              <a:ea typeface="宋体" pitchFamily="2" charset="-122"/>
              <a:sym typeface="Symbol" pitchFamily="18" charset="2"/>
            </a:endParaRPr>
          </a:p>
          <a:p>
            <a:pPr>
              <a:lnSpc>
                <a:spcPct val="80000"/>
              </a:lnSpc>
              <a:buFont typeface="Monotype Sorts" pitchFamily="2" charset="2"/>
              <a:buNone/>
            </a:pPr>
            <a:r>
              <a:rPr lang="zh-CN" altLang="zh-CN" sz="2000" dirty="0" smtClean="0">
                <a:ea typeface="宋体" pitchFamily="2" charset="-122"/>
              </a:rPr>
              <a:t>3.	</a:t>
            </a:r>
            <a:r>
              <a:rPr lang="en-US" altLang="zh-CN" sz="2000" i="1" dirty="0" smtClean="0">
                <a:ea typeface="宋体" pitchFamily="2" charset="-122"/>
              </a:rPr>
              <a:t>Work</a:t>
            </a:r>
            <a:r>
              <a:rPr lang="en-US" altLang="zh-CN" sz="2000" dirty="0" smtClean="0">
                <a:ea typeface="宋体" pitchFamily="2" charset="-122"/>
              </a:rPr>
              <a:t> = </a:t>
            </a:r>
            <a:r>
              <a:rPr lang="en-US" altLang="zh-CN" sz="2000" i="1" dirty="0" smtClean="0">
                <a:ea typeface="宋体" pitchFamily="2" charset="-122"/>
              </a:rPr>
              <a:t>Work</a:t>
            </a:r>
            <a:r>
              <a:rPr lang="en-US" altLang="zh-CN" sz="2000" dirty="0" smtClean="0">
                <a:ea typeface="宋体" pitchFamily="2" charset="-122"/>
              </a:rPr>
              <a:t> + </a:t>
            </a:r>
            <a:r>
              <a:rPr lang="en-US" altLang="zh-CN" sz="2000" i="1" dirty="0" err="1" smtClean="0">
                <a:ea typeface="宋体" pitchFamily="2" charset="-122"/>
              </a:rPr>
              <a:t>Allocation</a:t>
            </a:r>
            <a:r>
              <a:rPr lang="en-US" altLang="zh-CN" sz="2000" i="1" baseline="-25000" dirty="0" err="1" smtClean="0">
                <a:ea typeface="宋体" pitchFamily="2" charset="-122"/>
              </a:rPr>
              <a:t>i</a:t>
            </a:r>
            <a:r>
              <a:rPr lang="en-US" altLang="zh-CN" sz="2000" dirty="0" smtClean="0">
                <a:ea typeface="宋体" pitchFamily="2" charset="-122"/>
              </a:rPr>
              <a:t/>
            </a:r>
            <a:br>
              <a:rPr lang="en-US" altLang="zh-CN" sz="2000" dirty="0" smtClean="0">
                <a:ea typeface="宋体" pitchFamily="2" charset="-122"/>
              </a:rPr>
            </a:b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a:t>
            </a:r>
            <a:r>
              <a:rPr lang="en-US" altLang="zh-CN" sz="2000" i="1" dirty="0" smtClean="0">
                <a:ea typeface="宋体" pitchFamily="2" charset="-122"/>
              </a:rPr>
              <a:t>true</a:t>
            </a:r>
            <a:r>
              <a:rPr lang="en-US" altLang="zh-CN" sz="2000" dirty="0" smtClean="0">
                <a:ea typeface="宋体" pitchFamily="2" charset="-122"/>
              </a:rPr>
              <a:t/>
            </a:r>
            <a:br>
              <a:rPr lang="en-US" altLang="zh-CN" sz="2000" dirty="0" smtClean="0">
                <a:ea typeface="宋体" pitchFamily="2" charset="-122"/>
              </a:rPr>
            </a:br>
            <a:r>
              <a:rPr lang="zh-CN" altLang="en-US" sz="2000" dirty="0" smtClean="0">
                <a:ea typeface="宋体" pitchFamily="2" charset="-122"/>
              </a:rPr>
              <a:t>转 </a:t>
            </a:r>
            <a:r>
              <a:rPr lang="en-US" altLang="zh-CN" sz="2000" dirty="0" smtClean="0">
                <a:ea typeface="宋体" pitchFamily="2" charset="-122"/>
              </a:rPr>
              <a:t>2.</a:t>
            </a:r>
          </a:p>
          <a:p>
            <a:pPr>
              <a:lnSpc>
                <a:spcPct val="80000"/>
              </a:lnSpc>
              <a:buFontTx/>
              <a:buAutoNum type="arabicPeriod" startAt="4"/>
            </a:pPr>
            <a:r>
              <a:rPr lang="zh-CN" altLang="en-US" sz="2000" dirty="0" smtClean="0">
                <a:ea typeface="宋体" pitchFamily="2" charset="-122"/>
              </a:rPr>
              <a:t>如果有一些</a:t>
            </a:r>
            <a:r>
              <a:rPr lang="en-US" altLang="zh-CN" sz="2000" i="1" dirty="0" smtClean="0">
                <a:ea typeface="宋体" pitchFamily="2" charset="-122"/>
              </a:rPr>
              <a:t>i</a:t>
            </a:r>
            <a:r>
              <a:rPr lang="en-US" altLang="zh-CN" sz="2000" dirty="0" smtClean="0">
                <a:ea typeface="宋体" pitchFamily="2" charset="-122"/>
              </a:rPr>
              <a:t> (0 </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i</a:t>
            </a:r>
            <a:r>
              <a:rPr lang="en-US" altLang="zh-CN" sz="2000" dirty="0" smtClean="0">
                <a:ea typeface="宋体" pitchFamily="2" charset="-122"/>
                <a:sym typeface="Symbol" pitchFamily="18" charset="2"/>
              </a:rPr>
              <a:t> &lt; </a:t>
            </a:r>
            <a:r>
              <a:rPr lang="en-US" altLang="zh-CN" sz="2000" i="1" dirty="0" smtClean="0">
                <a:ea typeface="宋体" pitchFamily="2" charset="-122"/>
                <a:sym typeface="Symbol" pitchFamily="18" charset="2"/>
              </a:rPr>
              <a:t>n) </a:t>
            </a:r>
            <a:r>
              <a:rPr lang="en-US" altLang="zh-CN" sz="2000" dirty="0" smtClean="0">
                <a:ea typeface="宋体" pitchFamily="2" charset="-122"/>
                <a:sym typeface="Symbol" pitchFamily="18" charset="2"/>
              </a:rPr>
              <a:t>,</a:t>
            </a:r>
            <a:r>
              <a:rPr lang="zh-CN" altLang="en-US" sz="2000" dirty="0" smtClean="0">
                <a:ea typeface="宋体" pitchFamily="2" charset="-122"/>
              </a:rPr>
              <a:t> </a:t>
            </a: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false, </a:t>
            </a:r>
            <a:r>
              <a:rPr lang="zh-CN" altLang="en-US" sz="2000" dirty="0" smtClean="0">
                <a:ea typeface="宋体" pitchFamily="2" charset="-122"/>
              </a:rPr>
              <a:t>则系统处在死锁状态。而且，</a:t>
            </a:r>
            <a:r>
              <a:rPr lang="zh-CN" altLang="en-US" sz="2000" dirty="0" smtClean="0">
                <a:ea typeface="宋体" pitchFamily="2" charset="-122"/>
                <a:sym typeface="Symbol" pitchFamily="18" charset="2"/>
              </a:rPr>
              <a:t> 如果 </a:t>
            </a:r>
            <a:r>
              <a:rPr lang="en-US" altLang="zh-CN" sz="2000" i="1" dirty="0" smtClean="0">
                <a:ea typeface="宋体" pitchFamily="2" charset="-122"/>
                <a:sym typeface="Symbol" pitchFamily="18" charset="2"/>
              </a:rPr>
              <a:t>Finish</a:t>
            </a:r>
            <a:r>
              <a:rPr lang="en-US" altLang="zh-CN" sz="2000" dirty="0" smtClean="0">
                <a:ea typeface="宋体" pitchFamily="2" charset="-122"/>
                <a:sym typeface="Symbol" pitchFamily="18" charset="2"/>
              </a:rPr>
              <a:t>[</a:t>
            </a:r>
            <a:r>
              <a:rPr lang="en-US" altLang="zh-CN" sz="2000" i="1" dirty="0" smtClean="0">
                <a:ea typeface="宋体" pitchFamily="2" charset="-122"/>
                <a:sym typeface="Symbol" pitchFamily="18" charset="2"/>
              </a:rPr>
              <a:t>i</a:t>
            </a:r>
            <a:r>
              <a:rPr lang="en-US" altLang="zh-CN" sz="2000" dirty="0" smtClean="0">
                <a:ea typeface="宋体" pitchFamily="2" charset="-122"/>
                <a:sym typeface="Symbol" pitchFamily="18" charset="2"/>
              </a:rPr>
              <a:t>] = </a:t>
            </a:r>
            <a:r>
              <a:rPr lang="en-US" altLang="zh-CN" sz="2000" i="1" dirty="0" smtClean="0">
                <a:ea typeface="宋体" pitchFamily="2" charset="-122"/>
                <a:sym typeface="Symbol" pitchFamily="18" charset="2"/>
              </a:rPr>
              <a:t>false</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则进程 </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是死锁的。</a:t>
            </a:r>
          </a:p>
          <a:p>
            <a:pPr>
              <a:lnSpc>
                <a:spcPct val="80000"/>
              </a:lnSpc>
              <a:buFontTx/>
              <a:buAutoNum type="arabicPeriod" startAt="4"/>
            </a:pPr>
            <a:endParaRPr lang="en-US" altLang="zh-CN" sz="2000" dirty="0" smtClean="0">
              <a:ea typeface="宋体" pitchFamily="2" charset="-122"/>
              <a:sym typeface="Symbol" pitchFamily="18" charset="2"/>
            </a:endParaRPr>
          </a:p>
          <a:p>
            <a:pPr>
              <a:lnSpc>
                <a:spcPct val="80000"/>
              </a:lnSpc>
              <a:buClr>
                <a:schemeClr val="bg1"/>
              </a:buClr>
              <a:buSzTx/>
              <a:buFont typeface="Monotype Sorts" pitchFamily="2" charset="2"/>
              <a:buNone/>
            </a:pPr>
            <a:r>
              <a:rPr lang="zh-CN" altLang="en-US" sz="2000" b="1" dirty="0" smtClean="0">
                <a:ea typeface="宋体" pitchFamily="2" charset="-122"/>
              </a:rPr>
              <a:t>算法需要</a:t>
            </a:r>
            <a:r>
              <a:rPr lang="en-US" altLang="zh-CN" sz="2000" b="1" i="1" dirty="0" smtClean="0">
                <a:ea typeface="宋体" pitchFamily="2" charset="-122"/>
                <a:sym typeface="Symbol" pitchFamily="18" charset="2"/>
              </a:rPr>
              <a:t>m x n</a:t>
            </a:r>
            <a:r>
              <a:rPr lang="en-US" altLang="zh-CN" sz="2000" b="1" baseline="30000" dirty="0" smtClean="0">
                <a:ea typeface="宋体" pitchFamily="2" charset="-122"/>
                <a:sym typeface="Symbol" pitchFamily="18" charset="2"/>
              </a:rPr>
              <a:t>2 </a:t>
            </a:r>
            <a:r>
              <a:rPr lang="zh-CN" altLang="en-US" sz="2000" b="1" dirty="0" smtClean="0">
                <a:ea typeface="宋体" pitchFamily="2" charset="-122"/>
                <a:sym typeface="Symbol" pitchFamily="18" charset="2"/>
              </a:rPr>
              <a:t>次操作来判断是否系统处于死锁状态</a:t>
            </a:r>
            <a:endParaRPr lang="zh-CN" altLang="en-US" sz="2000" b="1" dirty="0" smtClean="0">
              <a:ea typeface="宋体" pitchFamily="2" charset="-122"/>
            </a:endParaRPr>
          </a:p>
        </p:txBody>
      </p:sp>
    </p:spTree>
    <p:extLst>
      <p:ext uri="{BB962C8B-B14F-4D97-AF65-F5344CB8AC3E}">
        <p14:creationId xmlns:p14="http://schemas.microsoft.com/office/powerpoint/2010/main" xmlns="" val="222157044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14450" y="681038"/>
            <a:ext cx="6715125" cy="269875"/>
          </a:xfrm>
        </p:spPr>
        <p:txBody>
          <a:bodyPr>
            <a:normAutofit fontScale="90000"/>
          </a:bodyPr>
          <a:lstStyle/>
          <a:p>
            <a:pPr>
              <a:defRPr/>
            </a:pPr>
            <a:r>
              <a:rPr lang="zh-CN" altLang="en-US" sz="3000" dirty="0" smtClean="0">
                <a:ea typeface="宋体" panose="02010600030101010101" pitchFamily="2" charset="-122"/>
              </a:rPr>
              <a:t>检测算法的例子</a:t>
            </a:r>
          </a:p>
        </p:txBody>
      </p:sp>
      <p:sp>
        <p:nvSpPr>
          <p:cNvPr id="43011" name="Rectangle 3"/>
          <p:cNvSpPr>
            <a:spLocks noGrp="1" noChangeArrowheads="1"/>
          </p:cNvSpPr>
          <p:nvPr>
            <p:ph idx="1"/>
          </p:nvPr>
        </p:nvSpPr>
        <p:spPr>
          <a:xfrm>
            <a:off x="582613" y="1476375"/>
            <a:ext cx="8439150" cy="4114800"/>
          </a:xfrm>
        </p:spPr>
        <p:txBody>
          <a:bodyPr/>
          <a:lstStyle/>
          <a:p>
            <a:pPr>
              <a:tabLst>
                <a:tab pos="1428750" algn="l"/>
                <a:tab pos="2338388" algn="ctr"/>
                <a:tab pos="3594100" algn="ctr"/>
                <a:tab pos="4921250" algn="ctr"/>
              </a:tabLst>
            </a:pPr>
            <a:r>
              <a:rPr lang="zh-CN" altLang="en-US" sz="2000" dirty="0" smtClean="0">
                <a:ea typeface="宋体" pitchFamily="2" charset="-122"/>
              </a:rPr>
              <a:t>五个进程</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到</a:t>
            </a:r>
            <a:r>
              <a:rPr lang="en-US" altLang="zh-CN" sz="2000"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a:t>
            </a:r>
            <a:r>
              <a:rPr lang="zh-CN" altLang="en-US" sz="2000" dirty="0" smtClean="0">
                <a:ea typeface="宋体" pitchFamily="2" charset="-122"/>
              </a:rPr>
              <a:t>三个资源类型</a:t>
            </a:r>
            <a:r>
              <a:rPr lang="en-US" altLang="zh-CN" sz="2000" dirty="0" smtClean="0">
                <a:ea typeface="宋体" pitchFamily="2" charset="-122"/>
              </a:rPr>
              <a:t>A（7</a:t>
            </a:r>
            <a:r>
              <a:rPr lang="zh-CN" altLang="en-US" sz="2000" dirty="0" smtClean="0">
                <a:ea typeface="宋体" pitchFamily="2" charset="-122"/>
              </a:rPr>
              <a:t>个实例），</a:t>
            </a:r>
            <a:r>
              <a:rPr lang="en-US" altLang="zh-CN" sz="2000" dirty="0" smtClean="0">
                <a:ea typeface="宋体" pitchFamily="2" charset="-122"/>
              </a:rPr>
              <a:t>B（2</a:t>
            </a:r>
            <a:r>
              <a:rPr lang="zh-CN" altLang="en-US" sz="2000" dirty="0" smtClean="0">
                <a:ea typeface="宋体" pitchFamily="2" charset="-122"/>
              </a:rPr>
              <a:t>个实例）</a:t>
            </a:r>
            <a:r>
              <a:rPr lang="zh-CN" altLang="zh-CN" sz="2000" dirty="0" smtClean="0">
                <a:ea typeface="宋体" pitchFamily="2" charset="-122"/>
              </a:rPr>
              <a:t>,</a:t>
            </a:r>
            <a:r>
              <a:rPr lang="en-US" altLang="zh-CN" sz="2000" dirty="0" smtClean="0">
                <a:ea typeface="宋体" pitchFamily="2" charset="-122"/>
              </a:rPr>
              <a:t>C（6</a:t>
            </a:r>
            <a:r>
              <a:rPr lang="zh-CN" altLang="en-US" sz="2000" dirty="0" smtClean="0">
                <a:ea typeface="宋体" pitchFamily="2" charset="-122"/>
              </a:rPr>
              <a:t>个实例）</a:t>
            </a:r>
          </a:p>
          <a:p>
            <a:pPr>
              <a:tabLst>
                <a:tab pos="1428750" algn="l"/>
                <a:tab pos="2338388" algn="ctr"/>
                <a:tab pos="3594100" algn="ctr"/>
                <a:tab pos="4921250" algn="ctr"/>
              </a:tabLst>
            </a:pPr>
            <a:r>
              <a:rPr lang="zh-CN" altLang="en-US" sz="2000" dirty="0" smtClean="0">
                <a:ea typeface="宋体" pitchFamily="2" charset="-122"/>
                <a:sym typeface="Wingdings" pitchFamily="2" charset="2"/>
              </a:rPr>
              <a:t>时刻</a:t>
            </a:r>
            <a:r>
              <a:rPr lang="en-US" altLang="zh-CN" sz="2000" dirty="0" smtClean="0">
                <a:ea typeface="宋体" pitchFamily="2" charset="-122"/>
                <a:sym typeface="Wingdings" pitchFamily="2" charset="2"/>
              </a:rPr>
              <a:t>T</a:t>
            </a:r>
            <a:r>
              <a:rPr lang="en-US" altLang="zh-CN" sz="2000" baseline="-25000" dirty="0" smtClean="0">
                <a:ea typeface="宋体" pitchFamily="2" charset="-122"/>
                <a:sym typeface="Wingdings" pitchFamily="2" charset="2"/>
              </a:rPr>
              <a:t>0</a:t>
            </a:r>
            <a:r>
              <a:rPr lang="zh-CN" altLang="en-US" sz="2000" dirty="0" smtClean="0">
                <a:ea typeface="宋体" pitchFamily="2" charset="-122"/>
                <a:sym typeface="Wingdings" pitchFamily="2" charset="2"/>
              </a:rPr>
              <a:t>的状态</a:t>
            </a:r>
            <a:endParaRPr lang="zh-CN" altLang="en-US" sz="2000" dirty="0" smtClean="0">
              <a:ea typeface="宋体" pitchFamily="2" charset="-122"/>
            </a:endParaRPr>
          </a:p>
          <a:p>
            <a:pPr>
              <a:buFont typeface="Monotype Sorts" pitchFamily="2" charset="2"/>
              <a:buNone/>
              <a:tabLst>
                <a:tab pos="1428750" algn="l"/>
                <a:tab pos="2338388" algn="ctr"/>
                <a:tab pos="3594100" algn="ctr"/>
                <a:tab pos="4921250" algn="ctr"/>
              </a:tabLst>
            </a:pPr>
            <a:r>
              <a:rPr lang="zh-CN" altLang="zh-CN" sz="2000" dirty="0" smtClean="0">
                <a:ea typeface="宋体" pitchFamily="2" charset="-122"/>
              </a:rPr>
              <a:t>			</a:t>
            </a:r>
            <a:r>
              <a:rPr lang="en-US" altLang="zh-CN" sz="2000" i="1" u="sng" dirty="0" smtClean="0">
                <a:ea typeface="宋体" pitchFamily="2" charset="-122"/>
              </a:rPr>
              <a:t>Allocation	Request	Available</a:t>
            </a:r>
            <a:endParaRPr lang="en-US" altLang="zh-CN" sz="2000" i="1" dirty="0" smtClean="0">
              <a:ea typeface="宋体" pitchFamily="2" charset="-122"/>
            </a:endParaRP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A B C 	A B C 	A B C</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1 0 	0 0 0 	0 0 0</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2 0 0 	2 0 2</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3	0 0 0 </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1 0 0 </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0 0 2</a:t>
            </a:r>
          </a:p>
          <a:p>
            <a:pPr>
              <a:tabLst>
                <a:tab pos="1428750" algn="l"/>
                <a:tab pos="2338388" algn="ctr"/>
                <a:tab pos="3594100" algn="ctr"/>
                <a:tab pos="4921250" algn="ctr"/>
              </a:tabLst>
            </a:pPr>
            <a:r>
              <a:rPr lang="zh-CN" altLang="en-US" sz="2000" dirty="0" smtClean="0">
                <a:ea typeface="宋体" pitchFamily="2" charset="-122"/>
              </a:rPr>
              <a:t>对所有</a:t>
            </a:r>
            <a:r>
              <a:rPr lang="en-US" altLang="zh-CN" sz="2000" i="1" dirty="0" smtClean="0">
                <a:ea typeface="宋体" pitchFamily="2" charset="-122"/>
              </a:rPr>
              <a:t>i</a:t>
            </a:r>
            <a:r>
              <a:rPr lang="zh-CN" altLang="en-US" sz="2000" dirty="0" smtClean="0">
                <a:ea typeface="宋体" pitchFamily="2" charset="-122"/>
              </a:rPr>
              <a:t>，序列 </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&gt; </a:t>
            </a:r>
            <a:r>
              <a:rPr lang="zh-CN" altLang="en-US" sz="2000" dirty="0" smtClean="0">
                <a:ea typeface="宋体" pitchFamily="2" charset="-122"/>
              </a:rPr>
              <a:t>将导致</a:t>
            </a: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true</a:t>
            </a:r>
            <a:r>
              <a:rPr lang="zh-CN" altLang="en-US" sz="2000" dirty="0" smtClean="0">
                <a:ea typeface="宋体" pitchFamily="2" charset="-122"/>
              </a:rPr>
              <a:t>。</a:t>
            </a:r>
          </a:p>
        </p:txBody>
      </p:sp>
    </p:spTree>
    <p:extLst>
      <p:ext uri="{BB962C8B-B14F-4D97-AF65-F5344CB8AC3E}">
        <p14:creationId xmlns:p14="http://schemas.microsoft.com/office/powerpoint/2010/main" xmlns="" val="152368894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44575" y="525463"/>
            <a:ext cx="6942138" cy="406400"/>
          </a:xfrm>
        </p:spPr>
        <p:txBody>
          <a:bodyPr>
            <a:normAutofit fontScale="90000"/>
          </a:bodyPr>
          <a:lstStyle/>
          <a:p>
            <a:pPr>
              <a:defRPr/>
            </a:pPr>
            <a:r>
              <a:rPr lang="zh-CN" altLang="en-US" dirty="0" smtClean="0">
                <a:ea typeface="宋体" panose="02010600030101010101" pitchFamily="2" charset="-122"/>
              </a:rPr>
              <a:t>例子（续）</a:t>
            </a:r>
          </a:p>
        </p:txBody>
      </p:sp>
      <p:sp>
        <p:nvSpPr>
          <p:cNvPr id="44035" name="Rectangle 3"/>
          <p:cNvSpPr>
            <a:spLocks noGrp="1" noChangeArrowheads="1"/>
          </p:cNvSpPr>
          <p:nvPr>
            <p:ph idx="1"/>
          </p:nvPr>
        </p:nvSpPr>
        <p:spPr>
          <a:xfrm>
            <a:off x="899592" y="1628800"/>
            <a:ext cx="7842250" cy="4686300"/>
          </a:xfrm>
        </p:spPr>
        <p:txBody>
          <a:bodyPr/>
          <a:lstStyle/>
          <a:p>
            <a:pPr>
              <a:tabLst>
                <a:tab pos="2800350" algn="l"/>
                <a:tab pos="3708400" algn="ctr"/>
              </a:tabLst>
            </a:pPr>
            <a:r>
              <a:rPr lang="en-US" altLang="zh-CN" sz="2000" dirty="0" smtClean="0">
                <a:ea typeface="宋体" pitchFamily="2" charset="-122"/>
              </a:rPr>
              <a:t>P2</a:t>
            </a:r>
            <a:r>
              <a:rPr lang="zh-CN" altLang="en-US" sz="2000" dirty="0" smtClean="0">
                <a:ea typeface="宋体" pitchFamily="2" charset="-122"/>
              </a:rPr>
              <a:t>请求一个额外的</a:t>
            </a:r>
            <a:r>
              <a:rPr lang="en-US" altLang="zh-CN" sz="2000" dirty="0" smtClean="0">
                <a:ea typeface="宋体" pitchFamily="2" charset="-122"/>
              </a:rPr>
              <a:t>C</a:t>
            </a:r>
            <a:r>
              <a:rPr lang="zh-CN" altLang="en-US" sz="2000" dirty="0" smtClean="0">
                <a:ea typeface="宋体" pitchFamily="2" charset="-122"/>
              </a:rPr>
              <a:t>实例</a:t>
            </a:r>
          </a:p>
          <a:p>
            <a:pPr>
              <a:buFont typeface="Monotype Sorts" pitchFamily="2" charset="2"/>
              <a:buNone/>
              <a:tabLst>
                <a:tab pos="2800350" algn="l"/>
                <a:tab pos="3708400" algn="ctr"/>
              </a:tabLst>
            </a:pPr>
            <a:r>
              <a:rPr lang="zh-CN" altLang="zh-CN" sz="2000" dirty="0" smtClean="0">
                <a:ea typeface="宋体" pitchFamily="2" charset="-122"/>
              </a:rPr>
              <a:t>			</a:t>
            </a:r>
            <a:r>
              <a:rPr lang="en-US" altLang="zh-CN" sz="2000" i="1" u="sng" dirty="0" smtClean="0">
                <a:ea typeface="宋体" pitchFamily="2" charset="-122"/>
              </a:rPr>
              <a:t>Request</a:t>
            </a:r>
            <a:endParaRPr lang="en-US" altLang="zh-CN" sz="2000" i="1" dirty="0" smtClean="0">
              <a:ea typeface="宋体" pitchFamily="2" charset="-122"/>
            </a:endParaRPr>
          </a:p>
          <a:p>
            <a:pPr>
              <a:buFont typeface="Monotype Sorts" pitchFamily="2" charset="2"/>
              <a:buNone/>
              <a:tabLst>
                <a:tab pos="2800350" algn="l"/>
                <a:tab pos="3708400" algn="ctr"/>
              </a:tabLst>
            </a:pPr>
            <a:r>
              <a:rPr lang="en-US" altLang="zh-CN" sz="2000" i="1" dirty="0" smtClean="0">
                <a:ea typeface="宋体" pitchFamily="2" charset="-122"/>
              </a:rPr>
              <a:t>			A B C</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0 0 0</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2 0 1</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0 0 1</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1 0 0 </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a:t>
            </a:r>
          </a:p>
          <a:p>
            <a:pPr>
              <a:tabLst>
                <a:tab pos="2800350" algn="l"/>
                <a:tab pos="3708400" algn="ctr"/>
              </a:tabLst>
            </a:pPr>
            <a:r>
              <a:rPr lang="zh-CN" altLang="en-US" sz="2000" dirty="0" smtClean="0">
                <a:ea typeface="宋体" pitchFamily="2" charset="-122"/>
              </a:rPr>
              <a:t>系统的状态？</a:t>
            </a:r>
          </a:p>
          <a:p>
            <a:pPr lvl="1">
              <a:tabLst>
                <a:tab pos="2800350" algn="l"/>
                <a:tab pos="3708400" algn="ctr"/>
              </a:tabLst>
            </a:pPr>
            <a:r>
              <a:rPr lang="zh-CN" altLang="en-US" sz="2000" dirty="0" smtClean="0">
                <a:ea typeface="宋体" pitchFamily="2" charset="-122"/>
              </a:rPr>
              <a:t>可以归还</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所有的资源，但是资源不够完成其他进程的请求</a:t>
            </a:r>
            <a:endParaRPr lang="zh-CN" altLang="zh-CN" sz="2000" dirty="0" smtClean="0">
              <a:ea typeface="宋体" pitchFamily="2" charset="-122"/>
            </a:endParaRPr>
          </a:p>
          <a:p>
            <a:pPr lvl="1">
              <a:tabLst>
                <a:tab pos="2800350" algn="l"/>
                <a:tab pos="3708400" algn="ctr"/>
              </a:tabLst>
            </a:pPr>
            <a:r>
              <a:rPr lang="zh-CN" altLang="en-US" sz="2000" dirty="0" smtClean="0">
                <a:ea typeface="宋体" pitchFamily="2" charset="-122"/>
              </a:rPr>
              <a:t>死锁存在，包括进程</a:t>
            </a:r>
            <a:r>
              <a:rPr lang="en-US" altLang="zh-CN" sz="2000" dirty="0" smtClean="0">
                <a:ea typeface="宋体" pitchFamily="2" charset="-122"/>
              </a:rPr>
              <a:t>P1,P2,P3</a:t>
            </a:r>
            <a:r>
              <a:rPr lang="zh-CN" altLang="en-US" sz="2000" dirty="0" smtClean="0">
                <a:ea typeface="宋体" pitchFamily="2" charset="-122"/>
              </a:rPr>
              <a:t>和</a:t>
            </a:r>
            <a:r>
              <a:rPr lang="en-US" altLang="zh-CN" sz="2000" dirty="0" smtClean="0">
                <a:ea typeface="宋体" pitchFamily="2" charset="-122"/>
              </a:rPr>
              <a:t>P4</a:t>
            </a:r>
          </a:p>
        </p:txBody>
      </p:sp>
    </p:spTree>
    <p:extLst>
      <p:ext uri="{BB962C8B-B14F-4D97-AF65-F5344CB8AC3E}">
        <p14:creationId xmlns:p14="http://schemas.microsoft.com/office/powerpoint/2010/main" xmlns="" val="46856168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355600"/>
            <a:ext cx="6886575" cy="596900"/>
          </a:xfrm>
        </p:spPr>
        <p:txBody>
          <a:bodyPr/>
          <a:lstStyle/>
          <a:p>
            <a:pPr>
              <a:defRPr/>
            </a:pPr>
            <a:r>
              <a:rPr lang="zh-CN" altLang="en-US" sz="3000" dirty="0" smtClean="0">
                <a:ea typeface="宋体" panose="02010600030101010101" pitchFamily="2" charset="-122"/>
              </a:rPr>
              <a:t>检测算法的用法</a:t>
            </a:r>
          </a:p>
        </p:txBody>
      </p:sp>
      <p:sp>
        <p:nvSpPr>
          <p:cNvPr id="45059" name="Rectangle 3"/>
          <p:cNvSpPr>
            <a:spLocks noGrp="1" noChangeArrowheads="1"/>
          </p:cNvSpPr>
          <p:nvPr>
            <p:ph idx="1"/>
          </p:nvPr>
        </p:nvSpPr>
        <p:spPr/>
        <p:txBody>
          <a:bodyPr/>
          <a:lstStyle/>
          <a:p>
            <a:r>
              <a:rPr lang="zh-CN" altLang="en-US" sz="2000" dirty="0" smtClean="0">
                <a:ea typeface="宋体" pitchFamily="2" charset="-122"/>
              </a:rPr>
              <a:t>何时及多长时间的调用取决于</a:t>
            </a:r>
          </a:p>
          <a:p>
            <a:pPr lvl="1"/>
            <a:r>
              <a:rPr lang="zh-CN" altLang="en-US" sz="2000" dirty="0" smtClean="0">
                <a:ea typeface="宋体" pitchFamily="2" charset="-122"/>
              </a:rPr>
              <a:t>死锁可能发生的频</a:t>
            </a:r>
            <a:r>
              <a:rPr lang="zh-CN" altLang="en-US" sz="2000" dirty="0">
                <a:ea typeface="宋体" pitchFamily="2" charset="-122"/>
              </a:rPr>
              <a:t>率</a:t>
            </a:r>
            <a:endParaRPr lang="zh-CN" altLang="en-US" sz="2000" dirty="0" smtClean="0">
              <a:ea typeface="宋体" pitchFamily="2" charset="-122"/>
            </a:endParaRPr>
          </a:p>
          <a:p>
            <a:pPr lvl="1"/>
            <a:r>
              <a:rPr lang="zh-CN" altLang="en-US" sz="2000" dirty="0" smtClean="0">
                <a:ea typeface="宋体" pitchFamily="2" charset="-122"/>
              </a:rPr>
              <a:t>有多少进程受影响</a:t>
            </a:r>
            <a:endParaRPr lang="en-US" altLang="zh-CN" sz="2000" dirty="0" smtClean="0">
              <a:ea typeface="宋体" pitchFamily="2" charset="-122"/>
            </a:endParaRPr>
          </a:p>
          <a:p>
            <a:r>
              <a:rPr lang="zh-CN" altLang="en-US" sz="2400" dirty="0" smtClean="0">
                <a:ea typeface="宋体" pitchFamily="2" charset="-122"/>
              </a:rPr>
              <a:t>每个请求都调用 </a:t>
            </a:r>
            <a:r>
              <a:rPr lang="en-US" altLang="zh-CN" sz="2400" dirty="0" err="1" smtClean="0">
                <a:ea typeface="宋体" pitchFamily="2" charset="-122"/>
              </a:rPr>
              <a:t>vs</a:t>
            </a:r>
            <a:r>
              <a:rPr lang="en-US" altLang="zh-CN" sz="2400" dirty="0" smtClean="0">
                <a:ea typeface="宋体" pitchFamily="2" charset="-122"/>
              </a:rPr>
              <a:t> </a:t>
            </a:r>
            <a:r>
              <a:rPr lang="zh-CN" altLang="en-US" sz="2400" dirty="0" smtClean="0">
                <a:ea typeface="宋体" pitchFamily="2" charset="-122"/>
              </a:rPr>
              <a:t>不太高的频率</a:t>
            </a:r>
            <a:endParaRPr lang="en-US" altLang="zh-CN" sz="2400" dirty="0" smtClean="0">
              <a:ea typeface="宋体" pitchFamily="2" charset="-122"/>
            </a:endParaRPr>
          </a:p>
          <a:p>
            <a:pPr lvl="1"/>
            <a:endParaRPr lang="en-US" altLang="zh-CN" sz="2000" dirty="0" smtClean="0">
              <a:ea typeface="宋体" pitchFamily="2" charset="-122"/>
            </a:endParaRPr>
          </a:p>
          <a:p>
            <a:r>
              <a:rPr lang="zh-CN" altLang="en-US" sz="2400" dirty="0" smtClean="0">
                <a:ea typeface="宋体" pitchFamily="2" charset="-122"/>
              </a:rPr>
              <a:t>如果检测算法被随意的调用，可能图中存在很多的环以至于无法判断是哪一个进程引起了死锁的发生</a:t>
            </a:r>
          </a:p>
        </p:txBody>
      </p:sp>
    </p:spTree>
    <p:extLst>
      <p:ext uri="{BB962C8B-B14F-4D97-AF65-F5344CB8AC3E}">
        <p14:creationId xmlns:p14="http://schemas.microsoft.com/office/powerpoint/2010/main" xmlns="" val="141658998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死锁恢复</a:t>
            </a:r>
            <a:endParaRPr lang="zh-CN" altLang="en-US" dirty="0"/>
          </a:p>
        </p:txBody>
      </p:sp>
      <p:sp>
        <p:nvSpPr>
          <p:cNvPr id="3" name="内容占位符 2"/>
          <p:cNvSpPr>
            <a:spLocks noGrp="1"/>
          </p:cNvSpPr>
          <p:nvPr>
            <p:ph idx="1"/>
          </p:nvPr>
        </p:nvSpPr>
        <p:spPr/>
        <p:txBody>
          <a:bodyPr/>
          <a:lstStyle/>
          <a:p>
            <a:r>
              <a:rPr lang="zh-CN" altLang="en-US" dirty="0" smtClean="0"/>
              <a:t>人工恢复</a:t>
            </a:r>
            <a:endParaRPr lang="en-US" altLang="zh-CN" dirty="0" smtClean="0"/>
          </a:p>
          <a:p>
            <a:pPr lvl="1"/>
            <a:r>
              <a:rPr lang="zh-CN" altLang="en-US" dirty="0" smtClean="0"/>
              <a:t>通知操作员，人工处理</a:t>
            </a:r>
            <a:endParaRPr lang="en-US" altLang="zh-CN" dirty="0" smtClean="0"/>
          </a:p>
          <a:p>
            <a:pPr lvl="1"/>
            <a:endParaRPr lang="en-US" altLang="zh-CN" dirty="0" smtClean="0"/>
          </a:p>
          <a:p>
            <a:r>
              <a:rPr lang="zh-CN" altLang="en-US" dirty="0" smtClean="0"/>
              <a:t>自动恢复</a:t>
            </a:r>
            <a:endParaRPr lang="en-US" altLang="zh-CN" dirty="0" smtClean="0"/>
          </a:p>
          <a:p>
            <a:pPr lvl="1"/>
            <a:r>
              <a:rPr lang="zh-CN" altLang="en-US" dirty="0" smtClean="0"/>
              <a:t>终止进程</a:t>
            </a:r>
            <a:endParaRPr lang="en-US" altLang="zh-CN" dirty="0" smtClean="0"/>
          </a:p>
          <a:p>
            <a:pPr lvl="1"/>
            <a:r>
              <a:rPr lang="zh-CN" altLang="en-US" dirty="0" smtClean="0"/>
              <a:t>抢占资源</a:t>
            </a:r>
            <a:endParaRPr lang="zh-CN" altLang="en-US" dirty="0"/>
          </a:p>
        </p:txBody>
      </p:sp>
    </p:spTree>
    <p:extLst>
      <p:ext uri="{BB962C8B-B14F-4D97-AF65-F5344CB8AC3E}">
        <p14:creationId xmlns:p14="http://schemas.microsoft.com/office/powerpoint/2010/main" xmlns="" val="405944263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76300" y="509588"/>
            <a:ext cx="7162800" cy="546100"/>
          </a:xfrm>
        </p:spPr>
        <p:txBody>
          <a:bodyPr/>
          <a:lstStyle/>
          <a:p>
            <a:pPr>
              <a:defRPr/>
            </a:pPr>
            <a:r>
              <a:rPr lang="zh-CN" altLang="en-US" sz="2800" dirty="0" smtClean="0">
                <a:ea typeface="宋体" panose="02010600030101010101" pitchFamily="2" charset="-122"/>
              </a:rPr>
              <a:t>从死锁中恢复：进程终止</a:t>
            </a:r>
          </a:p>
        </p:txBody>
      </p:sp>
      <p:sp>
        <p:nvSpPr>
          <p:cNvPr id="46083" name="Rectangle 3"/>
          <p:cNvSpPr>
            <a:spLocks noGrp="1" noChangeArrowheads="1"/>
          </p:cNvSpPr>
          <p:nvPr>
            <p:ph idx="1"/>
          </p:nvPr>
        </p:nvSpPr>
        <p:spPr>
          <a:xfrm>
            <a:off x="1009650" y="1362075"/>
            <a:ext cx="7029450" cy="4584700"/>
          </a:xfrm>
        </p:spPr>
        <p:txBody>
          <a:bodyPr/>
          <a:lstStyle/>
          <a:p>
            <a:r>
              <a:rPr lang="zh-CN" altLang="en-US" sz="2000" dirty="0" smtClean="0">
                <a:ea typeface="宋体" pitchFamily="2" charset="-122"/>
              </a:rPr>
              <a:t>中断所有的死锁进程</a:t>
            </a:r>
          </a:p>
          <a:p>
            <a:r>
              <a:rPr lang="zh-CN" altLang="en-US" sz="2000" dirty="0" smtClean="0">
                <a:ea typeface="宋体" pitchFamily="2" charset="-122"/>
              </a:rPr>
              <a:t>一次中断一个进程直到死锁环消失</a:t>
            </a:r>
            <a:endParaRPr lang="en-US" altLang="zh-CN" sz="2000" dirty="0" smtClean="0">
              <a:ea typeface="宋体" pitchFamily="2" charset="-122"/>
            </a:endParaRPr>
          </a:p>
          <a:p>
            <a:endParaRPr lang="zh-CN" altLang="en-US" sz="2000" dirty="0" smtClean="0">
              <a:ea typeface="宋体" pitchFamily="2" charset="-122"/>
            </a:endParaRPr>
          </a:p>
          <a:p>
            <a:r>
              <a:rPr lang="zh-CN" altLang="en-US" sz="2000" dirty="0" smtClean="0">
                <a:ea typeface="宋体" pitchFamily="2" charset="-122"/>
              </a:rPr>
              <a:t>应该选择怎样的进程终止？</a:t>
            </a:r>
          </a:p>
          <a:p>
            <a:pPr lvl="1"/>
            <a:r>
              <a:rPr lang="zh-CN" altLang="en-US" sz="2000" dirty="0" smtClean="0">
                <a:ea typeface="宋体" pitchFamily="2" charset="-122"/>
              </a:rPr>
              <a:t>进程的优先级</a:t>
            </a:r>
            <a:endParaRPr lang="zh-CN" altLang="zh-CN" sz="2000" dirty="0" smtClean="0">
              <a:ea typeface="宋体" pitchFamily="2" charset="-122"/>
            </a:endParaRPr>
          </a:p>
          <a:p>
            <a:pPr lvl="1"/>
            <a:r>
              <a:rPr lang="zh-CN" altLang="en-US" sz="2000" dirty="0" smtClean="0">
                <a:ea typeface="宋体" pitchFamily="2" charset="-122"/>
              </a:rPr>
              <a:t>进程需要计算多长时间，以及需要多长时间结束</a:t>
            </a:r>
          </a:p>
          <a:p>
            <a:pPr lvl="1"/>
            <a:r>
              <a:rPr lang="zh-CN" altLang="en-US" sz="2000" dirty="0" smtClean="0">
                <a:ea typeface="宋体" pitchFamily="2" charset="-122"/>
              </a:rPr>
              <a:t>进程使用的资源</a:t>
            </a:r>
          </a:p>
          <a:p>
            <a:pPr lvl="1"/>
            <a:r>
              <a:rPr lang="zh-CN" altLang="en-US" sz="2000" dirty="0" smtClean="0">
                <a:ea typeface="宋体" pitchFamily="2" charset="-122"/>
              </a:rPr>
              <a:t>进程完成还需要多少资源</a:t>
            </a:r>
          </a:p>
          <a:p>
            <a:pPr lvl="1"/>
            <a:r>
              <a:rPr lang="zh-CN" altLang="en-US" sz="2000" dirty="0" smtClean="0">
                <a:ea typeface="宋体" pitchFamily="2" charset="-122"/>
              </a:rPr>
              <a:t>多少个进程需要被</a:t>
            </a:r>
            <a:r>
              <a:rPr lang="zh-CN" altLang="en-US" sz="2000" dirty="0">
                <a:ea typeface="宋体" pitchFamily="2" charset="-122"/>
              </a:rPr>
              <a:t>终止</a:t>
            </a:r>
            <a:endParaRPr lang="zh-CN" altLang="en-US" sz="2000" dirty="0" smtClean="0">
              <a:ea typeface="宋体" pitchFamily="2" charset="-122"/>
            </a:endParaRPr>
          </a:p>
          <a:p>
            <a:pPr lvl="1"/>
            <a:r>
              <a:rPr lang="zh-CN" altLang="en-US" sz="2000" dirty="0" smtClean="0">
                <a:ea typeface="宋体" pitchFamily="2" charset="-122"/>
              </a:rPr>
              <a:t>进程是交互的还是批处理</a:t>
            </a:r>
          </a:p>
        </p:txBody>
      </p:sp>
    </p:spTree>
    <p:extLst>
      <p:ext uri="{BB962C8B-B14F-4D97-AF65-F5344CB8AC3E}">
        <p14:creationId xmlns:p14="http://schemas.microsoft.com/office/powerpoint/2010/main" xmlns="" val="245253219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43608" y="620688"/>
            <a:ext cx="7480300" cy="571500"/>
          </a:xfrm>
        </p:spPr>
        <p:txBody>
          <a:bodyPr/>
          <a:lstStyle/>
          <a:p>
            <a:pPr>
              <a:defRPr/>
            </a:pPr>
            <a:r>
              <a:rPr lang="zh-CN" altLang="en-US" sz="2800" dirty="0" smtClean="0">
                <a:ea typeface="宋体" panose="02010600030101010101" pitchFamily="2" charset="-122"/>
              </a:rPr>
              <a:t>从死锁中恢复：抢占资源</a:t>
            </a:r>
          </a:p>
        </p:txBody>
      </p:sp>
      <p:sp>
        <p:nvSpPr>
          <p:cNvPr id="47107" name="Rectangle 3"/>
          <p:cNvSpPr>
            <a:spLocks noGrp="1" noChangeArrowheads="1"/>
          </p:cNvSpPr>
          <p:nvPr>
            <p:ph idx="1"/>
          </p:nvPr>
        </p:nvSpPr>
        <p:spPr/>
        <p:txBody>
          <a:bodyPr/>
          <a:lstStyle/>
          <a:p>
            <a:r>
              <a:rPr lang="zh-CN" altLang="en-US" sz="2000" dirty="0" smtClean="0">
                <a:ea typeface="宋体" pitchFamily="2" charset="-122"/>
              </a:rPr>
              <a:t>选择一个牺牲品：最小化代价</a:t>
            </a:r>
          </a:p>
          <a:p>
            <a:r>
              <a:rPr lang="zh-CN" altLang="en-US" sz="2000" dirty="0" smtClean="0">
                <a:ea typeface="宋体" pitchFamily="2" charset="-122"/>
              </a:rPr>
              <a:t>回滚：返回到安全的状态，然后重新开始进程</a:t>
            </a:r>
          </a:p>
          <a:p>
            <a:r>
              <a:rPr lang="zh-CN" altLang="en-US" sz="2000" dirty="0" smtClean="0">
                <a:ea typeface="宋体" pitchFamily="2" charset="-122"/>
              </a:rPr>
              <a:t>饥饿：同样进程的可能总是被选中。在代价因素中加入回滚次数</a:t>
            </a:r>
          </a:p>
        </p:txBody>
      </p:sp>
    </p:spTree>
    <p:extLst>
      <p:ext uri="{BB962C8B-B14F-4D97-AF65-F5344CB8AC3E}">
        <p14:creationId xmlns:p14="http://schemas.microsoft.com/office/powerpoint/2010/main" xmlns="" val="8231926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27996" y="1556792"/>
            <a:ext cx="7237412" cy="2736304"/>
          </a:xfrm>
        </p:spPr>
        <p:txBody>
          <a:bodyPr/>
          <a:lstStyle/>
          <a:p>
            <a:pPr algn="ctr">
              <a:defRPr/>
            </a:pPr>
            <a:r>
              <a:rPr lang="zh-CN" altLang="en-US" sz="5400" dirty="0" smtClean="0">
                <a:effectLst>
                  <a:outerShdw blurRad="38100" dist="38100" dir="2700000" algn="tl">
                    <a:srgbClr val="C0C0C0"/>
                  </a:outerShdw>
                </a:effectLst>
                <a:ea typeface="宋体" panose="02010600030101010101" pitchFamily="2" charset="-122"/>
              </a:rPr>
              <a:t>第七章 死锁（一）</a:t>
            </a:r>
            <a:r>
              <a:rPr lang="en-US" altLang="zh-CN" sz="5400" dirty="0">
                <a:effectLst>
                  <a:outerShdw blurRad="38100" dist="38100" dir="2700000" algn="tl">
                    <a:srgbClr val="C0C0C0"/>
                  </a:outerShdw>
                </a:effectLst>
                <a:ea typeface="宋体" panose="02010600030101010101" pitchFamily="2" charset="-122"/>
              </a:rPr>
              <a:t/>
            </a:r>
            <a:br>
              <a:rPr lang="en-US" altLang="zh-CN" sz="5400" dirty="0">
                <a:effectLst>
                  <a:outerShdw blurRad="38100" dist="38100" dir="2700000" algn="tl">
                    <a:srgbClr val="C0C0C0"/>
                  </a:outerShdw>
                </a:effectLst>
                <a:ea typeface="宋体" panose="02010600030101010101" pitchFamily="2" charset="-122"/>
              </a:rPr>
            </a:br>
            <a:r>
              <a:rPr lang="en-US" altLang="zh-CN" sz="5400" dirty="0" smtClean="0">
                <a:effectLst>
                  <a:outerShdw blurRad="38100" dist="38100" dir="2700000" algn="tl">
                    <a:srgbClr val="C0C0C0"/>
                  </a:outerShdw>
                </a:effectLst>
                <a:ea typeface="宋体" panose="02010600030101010101" pitchFamily="2" charset="-122"/>
              </a:rPr>
              <a:t/>
            </a:r>
            <a:br>
              <a:rPr lang="en-US" altLang="zh-CN" sz="5400" dirty="0" smtClean="0">
                <a:effectLst>
                  <a:outerShdw blurRad="38100" dist="38100" dir="2700000" algn="tl">
                    <a:srgbClr val="C0C0C0"/>
                  </a:outerShdw>
                </a:effectLst>
                <a:ea typeface="宋体" panose="02010600030101010101" pitchFamily="2" charset="-122"/>
              </a:rPr>
            </a:br>
            <a:r>
              <a:rPr lang="zh-CN" altLang="en-US" sz="5400" dirty="0">
                <a:effectLst>
                  <a:outerShdw blurRad="38100" dist="38100" dir="2700000" algn="tl">
                    <a:srgbClr val="C0C0C0"/>
                  </a:outerShdw>
                </a:effectLst>
                <a:ea typeface="宋体" panose="02010600030101010101" pitchFamily="2" charset="-122"/>
              </a:rPr>
              <a:t>死锁</a:t>
            </a:r>
            <a:r>
              <a:rPr lang="zh-CN" altLang="en-US" sz="5400" dirty="0" smtClean="0">
                <a:effectLst>
                  <a:outerShdw blurRad="38100" dist="38100" dir="2700000" algn="tl">
                    <a:srgbClr val="C0C0C0"/>
                  </a:outerShdw>
                </a:effectLst>
                <a:ea typeface="宋体" panose="02010600030101010101" pitchFamily="2" charset="-122"/>
              </a:rPr>
              <a:t>概念</a:t>
            </a:r>
          </a:p>
        </p:txBody>
      </p:sp>
      <p:sp>
        <p:nvSpPr>
          <p:cNvPr id="7171" name="副标题 4"/>
          <p:cNvSpPr>
            <a:spLocks noGrp="1"/>
          </p:cNvSpPr>
          <p:nvPr>
            <p:ph type="subTitle" idx="1"/>
          </p:nvPr>
        </p:nvSpPr>
        <p:spPr>
          <a:xfrm>
            <a:off x="1611142" y="4797152"/>
            <a:ext cx="6071120" cy="1125364"/>
          </a:xfrm>
        </p:spPr>
        <p:txBody>
          <a:bodyPr/>
          <a:lstStyle/>
          <a:p>
            <a:r>
              <a:rPr lang="zh-CN" altLang="en-US" sz="2400" dirty="0" smtClean="0">
                <a:ea typeface="宋体" pitchFamily="2" charset="-122"/>
              </a:rPr>
              <a:t>苏州大学计算机科学与技术学院</a:t>
            </a:r>
          </a:p>
        </p:txBody>
      </p:sp>
    </p:spTree>
    <p:extLst>
      <p:ext uri="{BB962C8B-B14F-4D97-AF65-F5344CB8AC3E}">
        <p14:creationId xmlns:p14="http://schemas.microsoft.com/office/powerpoint/2010/main" xmlns="" val="12380365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endParaRPr lang="zh-CN" altLang="en-US" smtClean="0">
              <a:effectLst/>
              <a:ea typeface="宋体" panose="02010600030101010101" pitchFamily="2" charset="-122"/>
            </a:endParaRPr>
          </a:p>
        </p:txBody>
      </p:sp>
      <p:sp>
        <p:nvSpPr>
          <p:cNvPr id="6147" name="Rectangle 3"/>
          <p:cNvSpPr>
            <a:spLocks noGrp="1" noChangeArrowheads="1"/>
          </p:cNvSpPr>
          <p:nvPr>
            <p:ph type="body" idx="1"/>
          </p:nvPr>
        </p:nvSpPr>
        <p:spPr/>
        <p:txBody>
          <a:bodyPr/>
          <a:lstStyle/>
          <a:p>
            <a:endParaRPr lang="zh-CN" altLang="en-US" smtClean="0">
              <a:ea typeface="宋体" panose="02010600030101010101" pitchFamily="2" charset="-122"/>
            </a:endParaRPr>
          </a:p>
        </p:txBody>
      </p:sp>
      <p:pic>
        <p:nvPicPr>
          <p:cNvPr id="6148" name="Picture 4" descr="deadloc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188913"/>
            <a:ext cx="8601075" cy="645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981426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66825" y="590551"/>
            <a:ext cx="7088187" cy="571500"/>
          </a:xfrm>
        </p:spPr>
        <p:txBody>
          <a:bodyPr/>
          <a:lstStyle/>
          <a:p>
            <a:pPr>
              <a:defRPr/>
            </a:pPr>
            <a:r>
              <a:rPr lang="zh-CN" altLang="en-US" dirty="0" smtClean="0">
                <a:ea typeface="宋体" panose="02010600030101010101" pitchFamily="2" charset="-122"/>
              </a:rPr>
              <a:t>过桥例子</a:t>
            </a:r>
          </a:p>
        </p:txBody>
      </p:sp>
      <p:sp>
        <p:nvSpPr>
          <p:cNvPr id="7171" name="Rectangle 3"/>
          <p:cNvSpPr>
            <a:spLocks noGrp="1" noChangeArrowheads="1"/>
          </p:cNvSpPr>
          <p:nvPr>
            <p:ph type="body" idx="1"/>
          </p:nvPr>
        </p:nvSpPr>
        <p:spPr>
          <a:xfrm>
            <a:off x="914400" y="3276600"/>
            <a:ext cx="7969250" cy="3200400"/>
          </a:xfrm>
        </p:spPr>
        <p:txBody>
          <a:bodyPr/>
          <a:lstStyle/>
          <a:p>
            <a:r>
              <a:rPr lang="zh-CN" altLang="en-US" sz="2000" smtClean="0">
                <a:ea typeface="宋体" panose="02010600030101010101" pitchFamily="2" charset="-122"/>
              </a:rPr>
              <a:t>只能一个方向通行</a:t>
            </a:r>
          </a:p>
          <a:p>
            <a:r>
              <a:rPr lang="zh-CN" altLang="en-US" sz="2000" smtClean="0">
                <a:ea typeface="宋体" panose="02010600030101010101" pitchFamily="2" charset="-122"/>
              </a:rPr>
              <a:t>桥的每一个部分都可以看成资源</a:t>
            </a:r>
          </a:p>
          <a:p>
            <a:r>
              <a:rPr lang="zh-CN" altLang="en-US" sz="2000" smtClean="0">
                <a:ea typeface="宋体" panose="02010600030101010101" pitchFamily="2" charset="-122"/>
              </a:rPr>
              <a:t>如果死锁发生，它可以由一辆车返回而解决，抢占资源并回退</a:t>
            </a:r>
          </a:p>
          <a:p>
            <a:r>
              <a:rPr lang="zh-CN" altLang="en-US" sz="2000" smtClean="0">
                <a:ea typeface="宋体" panose="02010600030101010101" pitchFamily="2" charset="-122"/>
              </a:rPr>
              <a:t>如果死锁发生，可能很多车都不得不返回</a:t>
            </a:r>
          </a:p>
          <a:p>
            <a:r>
              <a:rPr lang="zh-CN" altLang="en-US" sz="2000" smtClean="0">
                <a:ea typeface="宋体" panose="02010600030101010101" pitchFamily="2" charset="-122"/>
              </a:rPr>
              <a:t>有可能产生饥饿</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endParaRPr lang="zh-CN" altLang="en-US"/>
              </a:p>
            </p:txBody>
          </p:sp>
        </p:grpSp>
      </p:grpSp>
    </p:spTree>
    <p:extLst>
      <p:ext uri="{BB962C8B-B14F-4D97-AF65-F5344CB8AC3E}">
        <p14:creationId xmlns:p14="http://schemas.microsoft.com/office/powerpoint/2010/main" xmlns="" val="29070675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259632" y="620688"/>
            <a:ext cx="7442473" cy="609600"/>
          </a:xfrm>
        </p:spPr>
        <p:txBody>
          <a:bodyPr/>
          <a:lstStyle/>
          <a:p>
            <a:pPr>
              <a:defRPr/>
            </a:pPr>
            <a:r>
              <a:rPr lang="zh-CN" altLang="en-US" dirty="0" smtClean="0">
                <a:ea typeface="宋体" panose="02010600030101010101" pitchFamily="2" charset="-122"/>
              </a:rPr>
              <a:t>死锁问题</a:t>
            </a:r>
          </a:p>
        </p:txBody>
      </p:sp>
      <p:sp>
        <p:nvSpPr>
          <p:cNvPr id="8195" name="Rectangle 3"/>
          <p:cNvSpPr>
            <a:spLocks noGrp="1" noChangeArrowheads="1"/>
          </p:cNvSpPr>
          <p:nvPr>
            <p:ph type="body" idx="1"/>
          </p:nvPr>
        </p:nvSpPr>
        <p:spPr>
          <a:xfrm>
            <a:off x="1060450" y="1549400"/>
            <a:ext cx="7029450" cy="4813300"/>
          </a:xfrm>
        </p:spPr>
        <p:txBody>
          <a:bodyPr/>
          <a:lstStyle/>
          <a:p>
            <a:r>
              <a:rPr lang="zh-CN" altLang="en-US" sz="2200" dirty="0" smtClean="0">
                <a:ea typeface="宋体" panose="02010600030101010101" pitchFamily="2" charset="-122"/>
              </a:rPr>
              <a:t>一组等待的进程，其中每一个进程都持有资源，并且等待着由这个组中其他进程所持有的资源</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所有死锁进程无法推进</a:t>
            </a:r>
            <a:endParaRPr lang="en-US" altLang="zh-CN" sz="2200" dirty="0" smtClean="0">
              <a:ea typeface="宋体" panose="02010600030101010101" pitchFamily="2" charset="-122"/>
            </a:endParaRPr>
          </a:p>
          <a:p>
            <a:r>
              <a:rPr lang="zh-CN" altLang="en-US" sz="2200" dirty="0" smtClean="0">
                <a:ea typeface="宋体" panose="02010600030101010101" pitchFamily="2" charset="-122"/>
              </a:rPr>
              <a:t>原因</a:t>
            </a:r>
            <a:endParaRPr lang="en-US" altLang="zh-CN" sz="2200" dirty="0" smtClean="0">
              <a:ea typeface="宋体" panose="02010600030101010101" pitchFamily="2" charset="-122"/>
            </a:endParaRPr>
          </a:p>
          <a:p>
            <a:pPr lvl="1"/>
            <a:r>
              <a:rPr lang="zh-CN" altLang="en-US" sz="2200" dirty="0" smtClean="0">
                <a:ea typeface="宋体" panose="02010600030101010101" pitchFamily="2" charset="-122"/>
              </a:rPr>
              <a:t>竞争互斥资源</a:t>
            </a:r>
            <a:endParaRPr lang="en-US" altLang="zh-CN" sz="2200" dirty="0" smtClean="0">
              <a:ea typeface="宋体" panose="02010600030101010101" pitchFamily="2" charset="-122"/>
            </a:endParaRPr>
          </a:p>
          <a:p>
            <a:pPr lvl="1"/>
            <a:r>
              <a:rPr lang="zh-CN" altLang="en-US" sz="2200" dirty="0" smtClean="0">
                <a:ea typeface="宋体" panose="02010600030101010101" pitchFamily="2" charset="-122"/>
              </a:rPr>
              <a:t>进程推进不当</a:t>
            </a:r>
          </a:p>
          <a:p>
            <a:r>
              <a:rPr lang="zh-CN" altLang="en-US" sz="2200" dirty="0" smtClean="0">
                <a:ea typeface="宋体" panose="02010600030101010101" pitchFamily="2" charset="-122"/>
              </a:rPr>
              <a:t>例如</a:t>
            </a:r>
          </a:p>
          <a:p>
            <a:pPr lvl="1"/>
            <a:r>
              <a:rPr lang="zh-CN" altLang="en-US" sz="2200" dirty="0" smtClean="0">
                <a:ea typeface="宋体" panose="02010600030101010101" pitchFamily="2" charset="-122"/>
              </a:rPr>
              <a:t>系统有两个磁带设备</a:t>
            </a:r>
          </a:p>
          <a:p>
            <a:pPr lvl="1"/>
            <a:r>
              <a:rPr lang="zh-CN" altLang="en-US" sz="2200" dirty="0" smtClean="0">
                <a:ea typeface="宋体" panose="02010600030101010101" pitchFamily="2" charset="-122"/>
              </a:rPr>
              <a:t>进程</a:t>
            </a:r>
            <a:r>
              <a:rPr lang="en-US" altLang="zh-CN" sz="2200" dirty="0" smtClean="0">
                <a:ea typeface="宋体" panose="02010600030101010101" pitchFamily="2" charset="-122"/>
              </a:rPr>
              <a:t>P1</a:t>
            </a:r>
            <a:r>
              <a:rPr lang="zh-CN" altLang="en-US" sz="2200" dirty="0" smtClean="0">
                <a:ea typeface="宋体" panose="02010600030101010101" pitchFamily="2" charset="-122"/>
              </a:rPr>
              <a:t>和</a:t>
            </a:r>
            <a:r>
              <a:rPr lang="en-US" altLang="zh-CN" sz="2200" dirty="0" smtClean="0">
                <a:ea typeface="宋体" panose="02010600030101010101" pitchFamily="2" charset="-122"/>
              </a:rPr>
              <a:t>P2</a:t>
            </a:r>
            <a:r>
              <a:rPr lang="zh-CN" altLang="en-US" sz="2200" dirty="0" smtClean="0">
                <a:ea typeface="宋体" panose="02010600030101010101" pitchFamily="2" charset="-122"/>
              </a:rPr>
              <a:t>各占有一个磁带设备并且实际需要两个磁带</a:t>
            </a:r>
          </a:p>
          <a:p>
            <a:pPr lvl="1"/>
            <a:endParaRPr lang="zh-CN" altLang="zh-CN" b="1" dirty="0" smtClean="0">
              <a:ea typeface="宋体" panose="02010600030101010101" pitchFamily="2" charset="-122"/>
            </a:endParaRPr>
          </a:p>
        </p:txBody>
      </p:sp>
      <p:sp>
        <p:nvSpPr>
          <p:cNvPr id="4" name="Rectangle 3"/>
          <p:cNvSpPr txBox="1">
            <a:spLocks noChangeArrowheads="1"/>
          </p:cNvSpPr>
          <p:nvPr/>
        </p:nvSpPr>
        <p:spPr bwMode="auto">
          <a:xfrm>
            <a:off x="3347864" y="2572593"/>
            <a:ext cx="5760640" cy="4168775"/>
          </a:xfrm>
          <a:prstGeom prst="rect">
            <a:avLst/>
          </a:prstGeom>
          <a:noFill/>
          <a:ln>
            <a:miter lim="800000"/>
            <a:headEnd/>
            <a:tailEnd/>
          </a:ln>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Monotype Sorts" pitchFamily="2" charset="2"/>
              <a:buNone/>
              <a:tabLst>
                <a:tab pos="1887538" algn="ctr"/>
                <a:tab pos="4572000" algn="ctr"/>
              </a:tabLst>
              <a:defRPr/>
            </a:pPr>
            <a:r>
              <a:rPr kumimoji="0" lang="zh-CN" altLang="en-US" b="0" i="0" u="none" strike="noStrike" kern="0" cap="none" spc="0" normalizeH="0" baseline="0" noProof="0" dirty="0" smtClean="0">
                <a:ln>
                  <a:noFill/>
                </a:ln>
                <a:solidFill>
                  <a:srgbClr val="000000"/>
                </a:solidFill>
                <a:effectLst/>
                <a:uLnTx/>
                <a:uFillTx/>
                <a:latin typeface="+mn-lt"/>
                <a:ea typeface="+mn-ea"/>
                <a:cs typeface="+mn-cs"/>
              </a:rPr>
              <a:t>		</a:t>
            </a:r>
            <a:r>
              <a:rPr kumimoji="0" lang="en-US" altLang="zh-CN" b="0" i="1" u="none" strike="noStrike" kern="0" cap="none" spc="0" normalizeH="0" baseline="0" noProof="0" dirty="0" smtClean="0">
                <a:ln>
                  <a:noFill/>
                </a:ln>
                <a:solidFill>
                  <a:srgbClr val="000000"/>
                </a:solidFill>
                <a:effectLst/>
                <a:uLnTx/>
                <a:uFillTx/>
                <a:latin typeface="+mn-lt"/>
                <a:ea typeface="+mn-ea"/>
                <a:cs typeface="+mn-cs"/>
              </a:rPr>
              <a:t>P</a:t>
            </a:r>
            <a:r>
              <a:rPr kumimoji="0" lang="en-US" altLang="zh-CN" b="0" i="1" u="none" strike="noStrike" kern="0" cap="none" spc="0" normalizeH="0" baseline="-25000" noProof="0" dirty="0" smtClean="0">
                <a:ln>
                  <a:noFill/>
                </a:ln>
                <a:solidFill>
                  <a:srgbClr val="000000"/>
                </a:solidFill>
                <a:effectLst/>
                <a:uLnTx/>
                <a:uFillTx/>
                <a:latin typeface="+mn-lt"/>
                <a:ea typeface="+mn-ea"/>
                <a:cs typeface="+mn-cs"/>
              </a:rPr>
              <a:t>0</a:t>
            </a:r>
            <a:r>
              <a:rPr kumimoji="0" lang="en-US" altLang="zh-CN" b="0" i="0" u="none" strike="noStrike" kern="0" cap="none" spc="0" normalizeH="0" baseline="0" noProof="0" dirty="0" smtClean="0">
                <a:ln>
                  <a:noFill/>
                </a:ln>
                <a:solidFill>
                  <a:srgbClr val="000000"/>
                </a:solidFill>
                <a:effectLst/>
                <a:uLnTx/>
                <a:uFillTx/>
                <a:latin typeface="+mn-lt"/>
                <a:ea typeface="+mn-ea"/>
                <a:cs typeface="+mn-cs"/>
              </a:rPr>
              <a:t>	</a:t>
            </a:r>
            <a:r>
              <a:rPr kumimoji="0" lang="en-US" altLang="zh-CN" b="0" i="1" u="none" strike="noStrike" kern="0" cap="none" spc="0" normalizeH="0" baseline="0" noProof="0" dirty="0" smtClean="0">
                <a:ln>
                  <a:noFill/>
                </a:ln>
                <a:solidFill>
                  <a:srgbClr val="000000"/>
                </a:solidFill>
                <a:effectLst/>
                <a:uLnTx/>
                <a:uFillTx/>
                <a:latin typeface="+mn-lt"/>
                <a:ea typeface="+mn-ea"/>
                <a:cs typeface="+mn-cs"/>
              </a:rPr>
              <a:t>P</a:t>
            </a:r>
            <a:r>
              <a:rPr kumimoji="0" lang="en-US" altLang="zh-CN" b="0" i="1" u="none" strike="noStrike" kern="0" cap="none" spc="0" normalizeH="0" baseline="-25000" noProof="0" dirty="0" smtClean="0">
                <a:ln>
                  <a:noFill/>
                </a:ln>
                <a:solidFill>
                  <a:srgbClr val="000000"/>
                </a:solidFill>
                <a:effectLst/>
                <a:uLnTx/>
                <a:uFillTx/>
                <a:latin typeface="+mn-lt"/>
                <a:ea typeface="+mn-ea"/>
                <a:cs typeface="+mn-cs"/>
              </a:rPr>
              <a:t>1</a:t>
            </a:r>
            <a:endParaRPr kumimoji="0" lang="en-US" altLang="zh-CN" b="0" i="1"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Monotype Sorts" pitchFamily="2" charset="2"/>
              <a:buNone/>
              <a:tabLst>
                <a:tab pos="1887538" algn="ctr"/>
                <a:tab pos="4572000" algn="ctr"/>
              </a:tabLst>
              <a:defRPr/>
            </a:pPr>
            <a:r>
              <a:rPr kumimoji="0" lang="en-US" altLang="zh-CN" b="0" i="0" u="none" strike="noStrike" kern="0" cap="none" spc="0" normalizeH="0" baseline="0" noProof="0" dirty="0" smtClean="0">
                <a:ln>
                  <a:noFill/>
                </a:ln>
                <a:solidFill>
                  <a:srgbClr val="000000"/>
                </a:solidFill>
                <a:effectLst/>
                <a:uLnTx/>
                <a:uFillTx/>
                <a:latin typeface="+mn-lt"/>
                <a:ea typeface="+mn-ea"/>
                <a:cs typeface="+mn-cs"/>
              </a:rPr>
              <a:t>		wait(S);	wait(</a:t>
            </a:r>
            <a:r>
              <a:rPr kumimoji="0" lang="en-US" altLang="zh-CN" b="0" i="1" u="none" strike="noStrike" kern="0" cap="none" spc="0" normalizeH="0" baseline="0" noProof="0" dirty="0" smtClean="0">
                <a:ln>
                  <a:noFill/>
                </a:ln>
                <a:solidFill>
                  <a:srgbClr val="000000"/>
                </a:solidFill>
                <a:effectLst/>
                <a:uLnTx/>
                <a:uFillTx/>
                <a:latin typeface="+mn-lt"/>
                <a:ea typeface="+mn-ea"/>
                <a:cs typeface="+mn-cs"/>
              </a:rPr>
              <a:t>Q</a:t>
            </a:r>
            <a:r>
              <a:rPr kumimoji="0" lang="en-US" altLang="zh-CN"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Monotype Sorts" pitchFamily="2" charset="2"/>
              <a:buNone/>
              <a:tabLst>
                <a:tab pos="1887538" algn="ctr"/>
                <a:tab pos="4572000" algn="ctr"/>
              </a:tabLst>
              <a:defRPr/>
            </a:pPr>
            <a:r>
              <a:rPr kumimoji="0" lang="en-US" altLang="zh-CN" b="0" i="0" u="none" strike="noStrike" kern="0" cap="none" spc="0" normalizeH="0" baseline="0" noProof="0" dirty="0" smtClean="0">
                <a:ln>
                  <a:noFill/>
                </a:ln>
                <a:solidFill>
                  <a:srgbClr val="000000"/>
                </a:solidFill>
                <a:effectLst/>
                <a:uLnTx/>
                <a:uFillTx/>
                <a:latin typeface="+mn-lt"/>
                <a:ea typeface="+mn-ea"/>
                <a:cs typeface="+mn-cs"/>
              </a:rPr>
              <a:t>		wait(</a:t>
            </a:r>
            <a:r>
              <a:rPr kumimoji="0" lang="en-US" altLang="zh-CN" b="0" i="1" u="none" strike="noStrike" kern="0" cap="none" spc="0" normalizeH="0" baseline="0" noProof="0" dirty="0" smtClean="0">
                <a:ln>
                  <a:noFill/>
                </a:ln>
                <a:solidFill>
                  <a:srgbClr val="000000"/>
                </a:solidFill>
                <a:effectLst/>
                <a:uLnTx/>
                <a:uFillTx/>
                <a:latin typeface="+mn-lt"/>
                <a:ea typeface="+mn-ea"/>
                <a:cs typeface="+mn-cs"/>
              </a:rPr>
              <a:t>Q</a:t>
            </a:r>
            <a:r>
              <a:rPr kumimoji="0" lang="en-US" altLang="zh-CN" b="0" i="0" u="none" strike="noStrike" kern="0" cap="none" spc="0" normalizeH="0" baseline="0" noProof="0" dirty="0" smtClean="0">
                <a:ln>
                  <a:noFill/>
                </a:ln>
                <a:solidFill>
                  <a:srgbClr val="000000"/>
                </a:solidFill>
                <a:effectLst/>
                <a:uLnTx/>
                <a:uFillTx/>
                <a:latin typeface="+mn-lt"/>
                <a:ea typeface="+mn-ea"/>
                <a:cs typeface="+mn-cs"/>
              </a:rPr>
              <a:t>);	wait(</a:t>
            </a:r>
            <a:r>
              <a:rPr kumimoji="0" lang="en-US" altLang="zh-CN" b="0" i="1" u="none" strike="noStrike" kern="0" cap="none" spc="0" normalizeH="0" baseline="0" noProof="0" dirty="0" smtClean="0">
                <a:ln>
                  <a:noFill/>
                </a:ln>
                <a:solidFill>
                  <a:srgbClr val="000000"/>
                </a:solidFill>
                <a:effectLst/>
                <a:uLnTx/>
                <a:uFillTx/>
                <a:latin typeface="+mn-lt"/>
                <a:ea typeface="+mn-ea"/>
                <a:cs typeface="+mn-cs"/>
              </a:rPr>
              <a:t>S</a:t>
            </a:r>
            <a:r>
              <a:rPr kumimoji="0" lang="en-US" altLang="zh-CN"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Monotype Sorts" pitchFamily="2" charset="2"/>
              <a:buNone/>
              <a:tabLst>
                <a:tab pos="1887538" algn="ctr"/>
                <a:tab pos="4572000" algn="ctr"/>
              </a:tabLst>
              <a:defRPr/>
            </a:pPr>
            <a:r>
              <a:rPr kumimoji="0" lang="en-US" altLang="zh-CN" b="0" i="0" u="none" strike="noStrike" kern="0" cap="none" spc="0" normalizeH="0" baseline="0" noProof="0" dirty="0" smtClean="0">
                <a:ln>
                  <a:noFill/>
                </a:ln>
                <a:solidFill>
                  <a:srgbClr val="000000"/>
                </a:solidFill>
                <a:effectLst/>
                <a:uLnTx/>
                <a:uFillTx/>
                <a:latin typeface="+mn-lt"/>
                <a:ea typeface="+mn-ea"/>
                <a:cs typeface="+mn-cs"/>
              </a:rPr>
              <a:t>		 </a:t>
            </a:r>
            <a:r>
              <a:rPr kumimoji="0" lang="en-US" altLang="zh-CN" b="0" i="0" u="none" strike="noStrike" kern="0" cap="none" spc="0" normalizeH="0" baseline="0" noProof="0" dirty="0" smtClean="0">
                <a:ln>
                  <a:noFill/>
                </a:ln>
                <a:solidFill>
                  <a:srgbClr val="000000"/>
                </a:solidFill>
                <a:effectLst/>
                <a:uLnTx/>
                <a:uFillTx/>
                <a:latin typeface="+mn-lt"/>
                <a:ea typeface="+mn-ea"/>
                <a:cs typeface="+mn-cs"/>
                <a:sym typeface="MT Extra" pitchFamily="18" charset="2"/>
              </a:rPr>
              <a:t>	 </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Monotype Sorts" pitchFamily="2" charset="2"/>
              <a:buNone/>
              <a:tabLst>
                <a:tab pos="1887538" algn="ctr"/>
                <a:tab pos="4572000" algn="ctr"/>
              </a:tabLst>
              <a:defRPr/>
            </a:pPr>
            <a:r>
              <a:rPr kumimoji="0" lang="en-US" altLang="zh-CN" b="0" i="0" u="none" strike="noStrike" kern="0" cap="none" spc="0" normalizeH="0" baseline="0" noProof="0" dirty="0" smtClean="0">
                <a:ln>
                  <a:noFill/>
                </a:ln>
                <a:solidFill>
                  <a:srgbClr val="000000"/>
                </a:solidFill>
                <a:effectLst/>
                <a:uLnTx/>
                <a:uFillTx/>
                <a:latin typeface="+mn-lt"/>
                <a:ea typeface="+mn-ea"/>
                <a:cs typeface="+mn-cs"/>
                <a:sym typeface="MT Extra" pitchFamily="18" charset="2"/>
              </a:rPr>
              <a:t>		signal(</a:t>
            </a:r>
            <a:r>
              <a:rPr kumimoji="0" lang="en-US" altLang="zh-CN" b="0" i="1" u="none" strike="noStrike" kern="0" cap="none" spc="0" normalizeH="0" baseline="0" noProof="0" dirty="0" smtClean="0">
                <a:ln>
                  <a:noFill/>
                </a:ln>
                <a:solidFill>
                  <a:srgbClr val="000000"/>
                </a:solidFill>
                <a:effectLst/>
                <a:uLnTx/>
                <a:uFillTx/>
                <a:latin typeface="+mn-lt"/>
                <a:ea typeface="+mn-ea"/>
                <a:cs typeface="+mn-cs"/>
                <a:sym typeface="MT Extra" pitchFamily="18" charset="2"/>
              </a:rPr>
              <a:t>S</a:t>
            </a:r>
            <a:r>
              <a:rPr kumimoji="0" lang="en-US" altLang="zh-CN" b="0" i="0" u="none" strike="noStrike" kern="0" cap="none" spc="0" normalizeH="0" baseline="0" noProof="0" dirty="0" smtClean="0">
                <a:ln>
                  <a:noFill/>
                </a:ln>
                <a:solidFill>
                  <a:srgbClr val="000000"/>
                </a:solidFill>
                <a:effectLst/>
                <a:uLnTx/>
                <a:uFillTx/>
                <a:latin typeface="+mn-lt"/>
                <a:ea typeface="+mn-ea"/>
                <a:cs typeface="+mn-cs"/>
                <a:sym typeface="MT Extra" pitchFamily="18" charset="2"/>
              </a:rPr>
              <a:t>);	signal(</a:t>
            </a:r>
            <a:r>
              <a:rPr kumimoji="0" lang="en-US" altLang="zh-CN" b="0" i="1" u="none" strike="noStrike" kern="0" cap="none" spc="0" normalizeH="0" baseline="0" noProof="0" dirty="0" smtClean="0">
                <a:ln>
                  <a:noFill/>
                </a:ln>
                <a:solidFill>
                  <a:srgbClr val="000000"/>
                </a:solidFill>
                <a:effectLst/>
                <a:uLnTx/>
                <a:uFillTx/>
                <a:latin typeface="+mn-lt"/>
                <a:ea typeface="+mn-ea"/>
                <a:cs typeface="+mn-cs"/>
                <a:sym typeface="MT Extra" pitchFamily="18" charset="2"/>
              </a:rPr>
              <a:t>Q</a:t>
            </a:r>
            <a:r>
              <a:rPr kumimoji="0" lang="en-US" altLang="zh-CN" b="0" i="0" u="none" strike="noStrike" kern="0" cap="none" spc="0" normalizeH="0" baseline="0" noProof="0" dirty="0" smtClean="0">
                <a:ln>
                  <a:noFill/>
                </a:ln>
                <a:solidFill>
                  <a:srgbClr val="000000"/>
                </a:solidFill>
                <a:effectLst/>
                <a:uLnTx/>
                <a:uFillTx/>
                <a:latin typeface="+mn-lt"/>
                <a:ea typeface="+mn-ea"/>
                <a:cs typeface="+mn-cs"/>
                <a:sym typeface="MT Extra" pitchFamily="18" charset="2"/>
              </a:rPr>
              <a:t>);</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Monotype Sorts" pitchFamily="2" charset="2"/>
              <a:buNone/>
              <a:tabLst>
                <a:tab pos="1887538" algn="ctr"/>
                <a:tab pos="4572000" algn="ctr"/>
              </a:tabLst>
              <a:defRPr/>
            </a:pPr>
            <a:r>
              <a:rPr kumimoji="0" lang="en-US" altLang="zh-CN" b="0" i="0" u="none" strike="noStrike" kern="0" cap="none" spc="0" normalizeH="0" baseline="0" noProof="0" dirty="0" smtClean="0">
                <a:ln>
                  <a:noFill/>
                </a:ln>
                <a:solidFill>
                  <a:srgbClr val="000000"/>
                </a:solidFill>
                <a:effectLst/>
                <a:uLnTx/>
                <a:uFillTx/>
                <a:latin typeface="+mn-lt"/>
                <a:ea typeface="+mn-ea"/>
                <a:cs typeface="+mn-cs"/>
                <a:sym typeface="MT Extra" pitchFamily="18" charset="2"/>
              </a:rPr>
              <a:t>		signal(</a:t>
            </a:r>
            <a:r>
              <a:rPr kumimoji="0" lang="en-US" altLang="zh-CN" b="0" i="1" u="none" strike="noStrike" kern="0" cap="none" spc="0" normalizeH="0" baseline="0" noProof="0" dirty="0" smtClean="0">
                <a:ln>
                  <a:noFill/>
                </a:ln>
                <a:solidFill>
                  <a:srgbClr val="000000"/>
                </a:solidFill>
                <a:effectLst/>
                <a:uLnTx/>
                <a:uFillTx/>
                <a:latin typeface="+mn-lt"/>
                <a:ea typeface="+mn-ea"/>
                <a:cs typeface="+mn-cs"/>
                <a:sym typeface="MT Extra" pitchFamily="18" charset="2"/>
              </a:rPr>
              <a:t>Q</a:t>
            </a:r>
            <a:r>
              <a:rPr kumimoji="0" lang="en-US" altLang="zh-CN" b="0" i="0" u="none" strike="noStrike" kern="0" cap="none" spc="0" normalizeH="0" baseline="0" noProof="0" dirty="0" smtClean="0">
                <a:ln>
                  <a:noFill/>
                </a:ln>
                <a:solidFill>
                  <a:srgbClr val="000000"/>
                </a:solidFill>
                <a:effectLst/>
                <a:uLnTx/>
                <a:uFillTx/>
                <a:latin typeface="+mn-lt"/>
                <a:ea typeface="+mn-ea"/>
                <a:cs typeface="+mn-cs"/>
                <a:sym typeface="MT Extra" pitchFamily="18" charset="2"/>
              </a:rPr>
              <a:t>)	signal(</a:t>
            </a:r>
            <a:r>
              <a:rPr kumimoji="0" lang="en-US" altLang="zh-CN" b="0" i="1" u="none" strike="noStrike" kern="0" cap="none" spc="0" normalizeH="0" baseline="0" noProof="0" dirty="0" smtClean="0">
                <a:ln>
                  <a:noFill/>
                </a:ln>
                <a:solidFill>
                  <a:srgbClr val="000000"/>
                </a:solidFill>
                <a:effectLst/>
                <a:uLnTx/>
                <a:uFillTx/>
                <a:latin typeface="+mn-lt"/>
                <a:ea typeface="+mn-ea"/>
                <a:cs typeface="+mn-cs"/>
                <a:sym typeface="MT Extra" pitchFamily="18" charset="2"/>
              </a:rPr>
              <a:t>S</a:t>
            </a:r>
            <a:r>
              <a:rPr kumimoji="0" lang="en-US" altLang="zh-CN" b="0" i="0" u="none" strike="noStrike" kern="0" cap="none" spc="0" normalizeH="0" baseline="0" noProof="0" dirty="0" smtClean="0">
                <a:ln>
                  <a:noFill/>
                </a:ln>
                <a:solidFill>
                  <a:srgbClr val="000000"/>
                </a:solidFill>
                <a:effectLst/>
                <a:uLnTx/>
                <a:uFillTx/>
                <a:latin typeface="+mn-lt"/>
                <a:ea typeface="+mn-ea"/>
                <a:cs typeface="+mn-cs"/>
                <a:sym typeface="MT Extra" pitchFamily="18" charset="2"/>
              </a:rPr>
              <a:t>);</a:t>
            </a:r>
          </a:p>
        </p:txBody>
      </p:sp>
      <p:cxnSp>
        <p:nvCxnSpPr>
          <p:cNvPr id="5" name="直接箭头连接符 2"/>
          <p:cNvCxnSpPr>
            <a:cxnSpLocks noChangeShapeType="1"/>
          </p:cNvCxnSpPr>
          <p:nvPr/>
        </p:nvCxnSpPr>
        <p:spPr bwMode="auto">
          <a:xfrm>
            <a:off x="5796136" y="3004641"/>
            <a:ext cx="1728192" cy="360040"/>
          </a:xfrm>
          <a:prstGeom prst="straightConnector1">
            <a:avLst/>
          </a:prstGeom>
          <a:noFill/>
          <a:ln w="6350" algn="ctr">
            <a:solidFill>
              <a:schemeClr val="tx1"/>
            </a:solidFill>
            <a:round/>
            <a:headEnd/>
            <a:tailEnd type="triangle" w="med" len="med"/>
          </a:ln>
        </p:spPr>
      </p:cxnSp>
      <p:cxnSp>
        <p:nvCxnSpPr>
          <p:cNvPr id="6" name="直接箭头连接符 4"/>
          <p:cNvCxnSpPr>
            <a:cxnSpLocks noChangeShapeType="1"/>
          </p:cNvCxnSpPr>
          <p:nvPr/>
        </p:nvCxnSpPr>
        <p:spPr bwMode="auto">
          <a:xfrm flipH="1">
            <a:off x="5796136" y="3004641"/>
            <a:ext cx="1727772" cy="360040"/>
          </a:xfrm>
          <a:prstGeom prst="straightConnector1">
            <a:avLst/>
          </a:prstGeom>
          <a:noFill/>
          <a:ln w="6350" algn="ctr">
            <a:solidFill>
              <a:schemeClr val="tx1"/>
            </a:solidFill>
            <a:round/>
            <a:headEnd/>
            <a:tailEnd type="triangle" w="med" len="med"/>
          </a:ln>
        </p:spPr>
      </p:cxnSp>
    </p:spTree>
    <p:extLst>
      <p:ext uri="{BB962C8B-B14F-4D97-AF65-F5344CB8AC3E}">
        <p14:creationId xmlns:p14="http://schemas.microsoft.com/office/powerpoint/2010/main" xmlns="" val="31709415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87624" y="787400"/>
            <a:ext cx="7165975" cy="457200"/>
          </a:xfrm>
        </p:spPr>
        <p:txBody>
          <a:bodyPr/>
          <a:lstStyle/>
          <a:p>
            <a:pPr>
              <a:defRPr/>
            </a:pPr>
            <a:r>
              <a:rPr lang="zh-CN" altLang="en-US" dirty="0" smtClean="0">
                <a:ea typeface="宋体" panose="02010600030101010101" pitchFamily="2" charset="-122"/>
              </a:rPr>
              <a:t>死锁的特征</a:t>
            </a:r>
          </a:p>
        </p:txBody>
      </p:sp>
      <p:sp>
        <p:nvSpPr>
          <p:cNvPr id="43011" name="Rectangle 3"/>
          <p:cNvSpPr>
            <a:spLocks noGrp="1" noChangeArrowheads="1"/>
          </p:cNvSpPr>
          <p:nvPr>
            <p:ph type="body" idx="1"/>
          </p:nvPr>
        </p:nvSpPr>
        <p:spPr>
          <a:xfrm>
            <a:off x="971600" y="1628800"/>
            <a:ext cx="7029450" cy="3375025"/>
          </a:xfrm>
        </p:spPr>
        <p:txBody>
          <a:bodyPr/>
          <a:lstStyle/>
          <a:p>
            <a:pPr>
              <a:defRPr/>
            </a:pPr>
            <a:r>
              <a:rPr lang="zh-CN" altLang="en-US" sz="2000" b="1" dirty="0" smtClean="0">
                <a:solidFill>
                  <a:schemeClr val="tx2"/>
                </a:solidFill>
                <a:effectLst>
                  <a:outerShdw blurRad="38100" dist="38100" dir="2700000" algn="tl">
                    <a:srgbClr val="000000"/>
                  </a:outerShdw>
                </a:effectLst>
                <a:ea typeface="宋体" panose="02010600030101010101" pitchFamily="2" charset="-122"/>
              </a:rPr>
              <a:t>互斥</a:t>
            </a:r>
            <a:r>
              <a:rPr lang="zh-CN" altLang="en-US" sz="2000" b="1" dirty="0" smtClean="0">
                <a:ea typeface="宋体" panose="02010600030101010101" pitchFamily="2" charset="-122"/>
              </a:rPr>
              <a:t>：一次只有一个进程可以使用一个资源</a:t>
            </a:r>
          </a:p>
          <a:p>
            <a:pPr>
              <a:defRPr/>
            </a:pPr>
            <a:r>
              <a:rPr lang="zh-CN" altLang="en-US" sz="2000" b="1" dirty="0" smtClean="0">
                <a:solidFill>
                  <a:schemeClr val="tx2"/>
                </a:solidFill>
                <a:ea typeface="宋体" panose="02010600030101010101" pitchFamily="2" charset="-122"/>
              </a:rPr>
              <a:t>占有并等待</a:t>
            </a:r>
            <a:r>
              <a:rPr lang="zh-CN" altLang="en-US" sz="2000" b="1" dirty="0" smtClean="0">
                <a:ea typeface="宋体" panose="02010600030101010101" pitchFamily="2" charset="-122"/>
              </a:rPr>
              <a:t>：一个至少持有一个资源的进程等待获得额外的由其他进程所持有的资源</a:t>
            </a:r>
          </a:p>
          <a:p>
            <a:pPr>
              <a:defRPr/>
            </a:pPr>
            <a:r>
              <a:rPr lang="zh-CN" altLang="en-US" sz="2000" b="1" dirty="0" smtClean="0">
                <a:solidFill>
                  <a:schemeClr val="tx2"/>
                </a:solidFill>
                <a:ea typeface="宋体" panose="02010600030101010101" pitchFamily="2" charset="-122"/>
              </a:rPr>
              <a:t>不可抢占</a:t>
            </a:r>
            <a:r>
              <a:rPr lang="zh-CN" altLang="en-US" sz="2000" b="1" dirty="0" smtClean="0">
                <a:ea typeface="宋体" panose="02010600030101010101" pitchFamily="2" charset="-122"/>
              </a:rPr>
              <a:t>：一个资源只有当持有它的进程完成任务后，自由的释放</a:t>
            </a:r>
          </a:p>
          <a:p>
            <a:pPr>
              <a:defRPr/>
            </a:pPr>
            <a:r>
              <a:rPr lang="zh-CN" altLang="en-US" sz="2000" b="1" dirty="0" smtClean="0">
                <a:solidFill>
                  <a:schemeClr val="tx2"/>
                </a:solidFill>
                <a:ea typeface="宋体" panose="02010600030101010101" pitchFamily="2" charset="-122"/>
              </a:rPr>
              <a:t>循环等待</a:t>
            </a:r>
            <a:r>
              <a:rPr lang="zh-CN" altLang="en-US" sz="2000" b="1" dirty="0" smtClean="0">
                <a:ea typeface="宋体" panose="02010600030101010101" pitchFamily="2" charset="-122"/>
              </a:rPr>
              <a:t>：等待资源的进程之间存在环</a:t>
            </a:r>
            <a:r>
              <a:rPr lang="en-US" altLang="zh-CN" sz="2000" b="1" dirty="0" smtClean="0">
                <a:solidFill>
                  <a:schemeClr val="accent2"/>
                </a:solidFill>
                <a:effectLst>
                  <a:outerShdw blurRad="38100" dist="38100" dir="2700000" algn="tl">
                    <a:srgbClr val="000000"/>
                  </a:outerShdw>
                </a:effectLst>
                <a:ea typeface="宋体" panose="02010600030101010101" pitchFamily="2" charset="-122"/>
              </a:rPr>
              <a:t> </a:t>
            </a:r>
            <a:r>
              <a:rPr lang="en-US" altLang="zh-CN" sz="2000" b="1" dirty="0" smtClean="0">
                <a:ea typeface="宋体" panose="02010600030101010101" pitchFamily="2" charset="-122"/>
              </a:rPr>
              <a:t>{</a:t>
            </a:r>
            <a:r>
              <a:rPr lang="en-US" altLang="zh-CN" sz="2000" b="1" i="1" dirty="0" smtClean="0">
                <a:ea typeface="宋体" panose="02010600030101010101" pitchFamily="2" charset="-122"/>
              </a:rPr>
              <a:t>P</a:t>
            </a:r>
            <a:r>
              <a:rPr lang="en-US" altLang="zh-CN" sz="2000" b="1" baseline="-25000" dirty="0" smtClean="0">
                <a:ea typeface="宋体" panose="02010600030101010101" pitchFamily="2" charset="-122"/>
              </a:rPr>
              <a:t>0</a:t>
            </a:r>
            <a:r>
              <a:rPr lang="en-US" altLang="zh-CN" sz="2000" b="1" dirty="0" smtClean="0">
                <a:ea typeface="宋体" panose="02010600030101010101" pitchFamily="2" charset="-122"/>
              </a:rPr>
              <a:t>, P</a:t>
            </a:r>
            <a:r>
              <a:rPr lang="en-US" altLang="zh-CN" sz="2000" b="1" baseline="-25000" dirty="0" smtClean="0">
                <a:ea typeface="宋体" panose="02010600030101010101" pitchFamily="2" charset="-122"/>
              </a:rPr>
              <a:t>1</a:t>
            </a:r>
            <a:r>
              <a:rPr lang="en-US" altLang="zh-CN" sz="2000" b="1" dirty="0" smtClean="0">
                <a:ea typeface="宋体" panose="02010600030101010101" pitchFamily="2" charset="-122"/>
              </a:rPr>
              <a:t>, …, P</a:t>
            </a:r>
            <a:r>
              <a:rPr lang="en-US" altLang="zh-CN" sz="2000" b="1" baseline="-25000" dirty="0" smtClean="0">
                <a:ea typeface="宋体" panose="02010600030101010101" pitchFamily="2" charset="-122"/>
              </a:rPr>
              <a:t>0</a:t>
            </a:r>
            <a:r>
              <a:rPr lang="en-US" altLang="zh-CN" sz="2000" b="1" dirty="0" smtClean="0">
                <a:ea typeface="宋体" panose="02010600030101010101" pitchFamily="2" charset="-122"/>
              </a:rPr>
              <a:t>} </a:t>
            </a:r>
          </a:p>
          <a:p>
            <a:pPr lvl="1">
              <a:defRPr/>
            </a:pP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0 </a:t>
            </a:r>
            <a:r>
              <a:rPr lang="zh-CN" altLang="en-US" sz="2000" b="1" dirty="0" smtClean="0">
                <a:ea typeface="宋体" panose="02010600030101010101" pitchFamily="2" charset="-122"/>
              </a:rPr>
              <a:t>等待</a:t>
            </a: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1</a:t>
            </a:r>
            <a:r>
              <a:rPr lang="zh-CN" altLang="en-US" sz="2000" b="1" dirty="0" smtClean="0">
                <a:ea typeface="宋体" panose="02010600030101010101" pitchFamily="2" charset="-122"/>
              </a:rPr>
              <a:t>占有的资源</a:t>
            </a:r>
            <a:r>
              <a:rPr lang="en-US" altLang="zh-CN" sz="2000" b="1" dirty="0" smtClean="0">
                <a:ea typeface="宋体" panose="02010600030101010101" pitchFamily="2" charset="-122"/>
              </a:rPr>
              <a:t>, P</a:t>
            </a:r>
            <a:r>
              <a:rPr lang="en-US" altLang="zh-CN" sz="2000" b="1" baseline="-25000" dirty="0" smtClean="0">
                <a:ea typeface="宋体" panose="02010600030101010101" pitchFamily="2" charset="-122"/>
              </a:rPr>
              <a:t>1</a:t>
            </a:r>
            <a:r>
              <a:rPr lang="zh-CN" altLang="en-US" sz="2000" b="1" dirty="0" smtClean="0">
                <a:ea typeface="宋体" panose="02010600030101010101" pitchFamily="2" charset="-122"/>
              </a:rPr>
              <a:t>等待</a:t>
            </a: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2</a:t>
            </a:r>
            <a:r>
              <a:rPr lang="zh-CN" altLang="en-US" sz="2000" b="1" dirty="0" smtClean="0">
                <a:ea typeface="宋体" panose="02010600030101010101" pitchFamily="2" charset="-122"/>
              </a:rPr>
              <a:t>占有的资源</a:t>
            </a:r>
            <a:r>
              <a:rPr lang="en-US" altLang="zh-CN" sz="2000" b="1" dirty="0" smtClean="0">
                <a:ea typeface="宋体" panose="02010600030101010101" pitchFamily="2" charset="-122"/>
              </a:rPr>
              <a:t>, …, </a:t>
            </a:r>
            <a:r>
              <a:rPr lang="en-US" altLang="zh-CN" sz="2000" b="1" dirty="0" err="1" smtClean="0">
                <a:ea typeface="宋体" panose="02010600030101010101" pitchFamily="2" charset="-122"/>
              </a:rPr>
              <a:t>P</a:t>
            </a:r>
            <a:r>
              <a:rPr lang="en-US" altLang="zh-CN" sz="2000" b="1" baseline="-25000" dirty="0" err="1" smtClean="0">
                <a:ea typeface="宋体" panose="02010600030101010101" pitchFamily="2" charset="-122"/>
              </a:rPr>
              <a:t>n</a:t>
            </a:r>
            <a:r>
              <a:rPr lang="en-US" altLang="zh-CN" sz="2000" b="1" baseline="-25000" dirty="0" smtClean="0">
                <a:ea typeface="宋体" panose="02010600030101010101" pitchFamily="2" charset="-122"/>
              </a:rPr>
              <a:t>–1</a:t>
            </a:r>
            <a:r>
              <a:rPr lang="zh-CN" altLang="en-US" sz="2000" b="1" dirty="0" smtClean="0">
                <a:ea typeface="宋体" panose="02010600030101010101" pitchFamily="2" charset="-122"/>
              </a:rPr>
              <a:t>等待</a:t>
            </a:r>
            <a:r>
              <a:rPr lang="en-US" altLang="zh-CN" sz="2000" b="1" dirty="0" err="1" smtClean="0">
                <a:ea typeface="宋体" panose="02010600030101010101" pitchFamily="2" charset="-122"/>
              </a:rPr>
              <a:t>P</a:t>
            </a:r>
            <a:r>
              <a:rPr lang="en-US" altLang="zh-CN" sz="2000" b="1" baseline="-25000" dirty="0" err="1" smtClean="0">
                <a:ea typeface="宋体" panose="02010600030101010101" pitchFamily="2" charset="-122"/>
              </a:rPr>
              <a:t>n</a:t>
            </a:r>
            <a:r>
              <a:rPr lang="zh-CN" altLang="en-US" sz="2000" b="1" dirty="0" smtClean="0">
                <a:ea typeface="宋体" panose="02010600030101010101" pitchFamily="2" charset="-122"/>
              </a:rPr>
              <a:t>占有的资源</a:t>
            </a:r>
            <a:r>
              <a:rPr lang="en-US" altLang="zh-CN" sz="2000" b="1" dirty="0" smtClean="0">
                <a:ea typeface="宋体" panose="02010600030101010101" pitchFamily="2" charset="-122"/>
              </a:rPr>
              <a:t>, </a:t>
            </a:r>
            <a:r>
              <a:rPr lang="en-US" altLang="zh-CN" sz="2000" b="1" dirty="0" err="1" smtClean="0">
                <a:ea typeface="宋体" panose="02010600030101010101" pitchFamily="2" charset="-122"/>
              </a:rPr>
              <a:t>P</a:t>
            </a:r>
            <a:r>
              <a:rPr lang="en-US" altLang="zh-CN" sz="2000" b="1" baseline="-25000" dirty="0" err="1" smtClean="0">
                <a:ea typeface="宋体" panose="02010600030101010101" pitchFamily="2" charset="-122"/>
              </a:rPr>
              <a:t>n</a:t>
            </a:r>
            <a:r>
              <a:rPr lang="zh-CN" altLang="en-US" sz="2000" b="1" dirty="0" smtClean="0">
                <a:ea typeface="宋体" panose="02010600030101010101" pitchFamily="2" charset="-122"/>
              </a:rPr>
              <a:t>等待</a:t>
            </a:r>
            <a:r>
              <a:rPr lang="en-US" altLang="zh-CN" sz="2000" b="1" dirty="0" smtClean="0">
                <a:ea typeface="宋体" panose="02010600030101010101" pitchFamily="2" charset="-122"/>
              </a:rPr>
              <a:t>P</a:t>
            </a:r>
            <a:r>
              <a:rPr lang="en-US" altLang="zh-CN" sz="2000" b="1" baseline="-25000" dirty="0" smtClean="0">
                <a:ea typeface="宋体" panose="02010600030101010101" pitchFamily="2" charset="-122"/>
              </a:rPr>
              <a:t>0</a:t>
            </a:r>
            <a:r>
              <a:rPr lang="zh-CN" altLang="en-US" sz="2000" b="1" dirty="0" smtClean="0">
                <a:ea typeface="宋体" panose="02010600030101010101" pitchFamily="2" charset="-122"/>
              </a:rPr>
              <a:t>占有的资源</a:t>
            </a:r>
          </a:p>
          <a:p>
            <a:pPr>
              <a:defRPr/>
            </a:pPr>
            <a:endParaRPr lang="zh-CN" altLang="en-US" b="1" dirty="0" smtClean="0">
              <a:ea typeface="宋体" panose="02010600030101010101" pitchFamily="2" charset="-122"/>
            </a:endParaRPr>
          </a:p>
        </p:txBody>
      </p:sp>
      <p:sp>
        <p:nvSpPr>
          <p:cNvPr id="10244" name="Text Box 5"/>
          <p:cNvSpPr txBox="1">
            <a:spLocks noChangeArrowheads="1"/>
          </p:cNvSpPr>
          <p:nvPr/>
        </p:nvSpPr>
        <p:spPr bwMode="auto">
          <a:xfrm>
            <a:off x="206375" y="5210175"/>
            <a:ext cx="8828088" cy="3667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a:solidFill>
                  <a:schemeClr val="tx1"/>
                </a:solidFill>
                <a:latin typeface="Helvetica" panose="020B0604020202020204" pitchFamily="34" charset="0"/>
                <a:ea typeface="宋体" panose="02010600030101010101" pitchFamily="2" charset="-122"/>
              </a:defRPr>
            </a:lvl1pPr>
            <a:lvl2pPr marL="742950" indent="-285750">
              <a:defRPr>
                <a:solidFill>
                  <a:schemeClr val="tx1"/>
                </a:solidFill>
                <a:latin typeface="Helvetica" panose="020B0604020202020204" pitchFamily="34" charset="0"/>
                <a:ea typeface="宋体" panose="02010600030101010101" pitchFamily="2" charset="-122"/>
              </a:defRPr>
            </a:lvl2pPr>
            <a:lvl3pPr marL="1143000" indent="-228600">
              <a:defRPr>
                <a:solidFill>
                  <a:schemeClr val="tx1"/>
                </a:solidFill>
                <a:latin typeface="Helvetica" panose="020B0604020202020204" pitchFamily="34" charset="0"/>
                <a:ea typeface="宋体" panose="02010600030101010101" pitchFamily="2" charset="-122"/>
              </a:defRPr>
            </a:lvl3pPr>
            <a:lvl4pPr marL="1600200" indent="-228600">
              <a:defRPr>
                <a:solidFill>
                  <a:schemeClr val="tx1"/>
                </a:solidFill>
                <a:latin typeface="Helvetica" panose="020B0604020202020204" pitchFamily="34" charset="0"/>
                <a:ea typeface="宋体" panose="02010600030101010101" pitchFamily="2" charset="-122"/>
              </a:defRPr>
            </a:lvl4pPr>
            <a:lvl5pPr marL="2057400" indent="-228600">
              <a:defRPr>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Helvetica" panose="020B0604020202020204" pitchFamily="34" charset="0"/>
                <a:ea typeface="宋体" panose="02010600030101010101" pitchFamily="2" charset="-122"/>
              </a:defRPr>
            </a:lvl9pPr>
          </a:lstStyle>
          <a:p>
            <a:pPr algn="ctr">
              <a:spcBef>
                <a:spcPct val="50000"/>
              </a:spcBef>
            </a:pPr>
            <a:r>
              <a:rPr lang="zh-CN" altLang="en-US" b="1">
                <a:solidFill>
                  <a:srgbClr val="030DCD"/>
                </a:solidFill>
              </a:rPr>
              <a:t>►四个条件同时出现，死锁将会发生（必要条件）</a:t>
            </a:r>
          </a:p>
        </p:txBody>
      </p:sp>
    </p:spTree>
    <p:extLst>
      <p:ext uri="{BB962C8B-B14F-4D97-AF65-F5344CB8AC3E}">
        <p14:creationId xmlns:p14="http://schemas.microsoft.com/office/powerpoint/2010/main" xmlns="" val="236031242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uda" id="{CA1FFCAC-1875-4C6A-B114-01528468120D}" vid="{4850C8DD-F9BA-478B-9637-533962C4B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suda</Template>
  <TotalTime>563</TotalTime>
  <Words>1869</Words>
  <Application>Microsoft Office PowerPoint</Application>
  <PresentationFormat>全屏显示(4:3)</PresentationFormat>
  <Paragraphs>319</Paragraphs>
  <Slides>49</Slides>
  <Notes>3</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suda</vt:lpstr>
      <vt:lpstr>第七章 死锁（一）  死锁概念</vt:lpstr>
      <vt:lpstr>简历例子（字节跳动45W、拼多多55W、阿里京东美团…）</vt:lpstr>
      <vt:lpstr>幻灯片 3</vt:lpstr>
      <vt:lpstr>死锁问题</vt:lpstr>
      <vt:lpstr>第七章 死锁（一）  死锁概念</vt:lpstr>
      <vt:lpstr>幻灯片 6</vt:lpstr>
      <vt:lpstr>过桥例子</vt:lpstr>
      <vt:lpstr>死锁问题</vt:lpstr>
      <vt:lpstr>死锁的特征</vt:lpstr>
      <vt:lpstr>系统模型</vt:lpstr>
      <vt:lpstr>资源分配图</vt:lpstr>
      <vt:lpstr>资源分配图</vt:lpstr>
      <vt:lpstr>资源分配图的例子</vt:lpstr>
      <vt:lpstr>有环有死锁的资源分配图</vt:lpstr>
      <vt:lpstr>幻灯片 15</vt:lpstr>
      <vt:lpstr>有环但没有死锁的资源分配图</vt:lpstr>
      <vt:lpstr>基本事实</vt:lpstr>
      <vt:lpstr>处理死锁的方法</vt:lpstr>
      <vt:lpstr>第七章 死锁（二）  死锁预防</vt:lpstr>
      <vt:lpstr>死锁预防方法概述</vt:lpstr>
      <vt:lpstr>死锁的预防（1）</vt:lpstr>
      <vt:lpstr>死锁预防（2）</vt:lpstr>
      <vt:lpstr>死锁的预防（3）</vt:lpstr>
      <vt:lpstr>死锁的预防（4）</vt:lpstr>
      <vt:lpstr>第7章 死锁（三） 死锁避免</vt:lpstr>
      <vt:lpstr>死锁避免</vt:lpstr>
      <vt:lpstr>安全状态</vt:lpstr>
      <vt:lpstr>基本事实</vt:lpstr>
      <vt:lpstr>避免算法</vt:lpstr>
      <vt:lpstr>资源分配图边转换</vt:lpstr>
      <vt:lpstr>资源分配图算法</vt:lpstr>
      <vt:lpstr>银行家算法</vt:lpstr>
      <vt:lpstr>银行家算法的数据结构 </vt:lpstr>
      <vt:lpstr>安全算法</vt:lpstr>
      <vt:lpstr>是否满足进程Pi的资源请求算法</vt:lpstr>
      <vt:lpstr>银行家算法的例子</vt:lpstr>
      <vt:lpstr>银行家算法的例子</vt:lpstr>
      <vt:lpstr>例子续：P1 request (1,0,2)</vt:lpstr>
      <vt:lpstr>第七章 死锁（4） 死锁检测和恢复</vt:lpstr>
      <vt:lpstr>死锁检测和恢复</vt:lpstr>
      <vt:lpstr>每一种资源类型只有一个实例</vt:lpstr>
      <vt:lpstr>一个资源类型的多个实例</vt:lpstr>
      <vt:lpstr>检测算法</vt:lpstr>
      <vt:lpstr>检测算法的例子</vt:lpstr>
      <vt:lpstr>例子（续）</vt:lpstr>
      <vt:lpstr>检测算法的用法</vt:lpstr>
      <vt:lpstr>死锁恢复</vt:lpstr>
      <vt:lpstr>从死锁中恢复：进程终止</vt:lpstr>
      <vt:lpstr>从死锁中恢复：抢占资源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1、进程概念</dc:title>
  <dc:creator>hlwang</dc:creator>
  <cp:lastModifiedBy>Jiajie Xu</cp:lastModifiedBy>
  <cp:revision>32</cp:revision>
  <dcterms:created xsi:type="dcterms:W3CDTF">2016-12-10T07:36:45Z</dcterms:created>
  <dcterms:modified xsi:type="dcterms:W3CDTF">2020-10-29T01:28:19Z</dcterms:modified>
</cp:coreProperties>
</file>