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ata3.xml" ContentType="application/vnd.openxmlformats-officedocument.drawingml.diagramData+xml"/>
  <Override PartName="/ppt/legacyDocTextInfo.bin" ContentType="application/vnd.ms-office.legacyDocTextInfo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56" r:id="rId2"/>
    <p:sldId id="423" r:id="rId3"/>
    <p:sldId id="406" r:id="rId4"/>
    <p:sldId id="425" r:id="rId5"/>
    <p:sldId id="424" r:id="rId6"/>
    <p:sldId id="408" r:id="rId7"/>
    <p:sldId id="409" r:id="rId8"/>
    <p:sldId id="410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3" r:id="rId47"/>
    <p:sldId id="464" r:id="rId48"/>
    <p:sldId id="465" r:id="rId49"/>
    <p:sldId id="466" r:id="rId50"/>
    <p:sldId id="46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66"/>
    <a:srgbClr val="000000"/>
    <a:srgbClr val="99CC00"/>
    <a:srgbClr val="8F6D58"/>
    <a:srgbClr val="E3DBD3"/>
    <a:srgbClr val="E6E3D0"/>
    <a:srgbClr val="E1DEC5"/>
    <a:srgbClr val="906D5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242" autoAdjust="0"/>
  </p:normalViewPr>
  <p:slideViewPr>
    <p:cSldViewPr>
      <p:cViewPr varScale="1">
        <p:scale>
          <a:sx n="133" d="100"/>
          <a:sy n="133" d="100"/>
        </p:scale>
        <p:origin x="-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254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06/relationships/legacyDocTextInfo" Target="legacyDocTextInfo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F660C-4283-40D5-A6BF-E6C170DF1832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FE8BB873-0B97-47D2-81BA-E66F609D42E9}">
      <dgm:prSet phldrT="[文本]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pPr eaLnBrk="1" latinLnBrk="0"/>
          <a:r>
            <a:rPr lang="zh-CN" altLang="en-US" dirty="0" smtClean="0"/>
            <a:t>方便性</a:t>
          </a:r>
        </a:p>
        <a:p>
          <a:endParaRPr lang="zh-CN" altLang="en-US" dirty="0"/>
        </a:p>
      </dgm:t>
    </dgm:pt>
    <dgm:pt modelId="{84EFB8A4-A7BA-4DE3-BC84-7F7712A8B2E5}" type="parTrans" cxnId="{A8801AA2-52BC-48C3-9CCF-730FC8594498}">
      <dgm:prSet/>
      <dgm:spPr/>
      <dgm:t>
        <a:bodyPr/>
        <a:lstStyle/>
        <a:p>
          <a:endParaRPr lang="zh-CN" altLang="en-US"/>
        </a:p>
      </dgm:t>
    </dgm:pt>
    <dgm:pt modelId="{523201DF-CCC1-4B34-BD15-E223895CA17E}" type="sibTrans" cxnId="{A8801AA2-52BC-48C3-9CCF-730FC8594498}">
      <dgm:prSet/>
      <dgm:spPr/>
      <dgm:t>
        <a:bodyPr/>
        <a:lstStyle/>
        <a:p>
          <a:endParaRPr lang="zh-CN" altLang="en-US"/>
        </a:p>
      </dgm:t>
    </dgm:pt>
    <dgm:pt modelId="{65DC3B7E-D5F3-47A3-ADBC-36E6EF7F98E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空间</a:t>
          </a:r>
          <a:endParaRPr lang="en-US" altLang="zh-CN" dirty="0" smtClean="0"/>
        </a:p>
        <a:p>
          <a:r>
            <a:rPr lang="zh-CN" altLang="en-US" dirty="0" smtClean="0"/>
            <a:t>效率</a:t>
          </a:r>
          <a:endParaRPr lang="zh-CN" altLang="en-US" dirty="0"/>
        </a:p>
      </dgm:t>
    </dgm:pt>
    <dgm:pt modelId="{9014FFF2-42F1-49F8-98C7-53887784D075}" type="parTrans" cxnId="{6B4DAB23-B2C4-498C-AF6D-84A4B84CD460}">
      <dgm:prSet/>
      <dgm:spPr/>
      <dgm:t>
        <a:bodyPr/>
        <a:lstStyle/>
        <a:p>
          <a:endParaRPr lang="zh-CN" altLang="en-US"/>
        </a:p>
      </dgm:t>
    </dgm:pt>
    <dgm:pt modelId="{9A1FACA2-B80D-4A1A-B1FA-45308581B5FF}" type="sibTrans" cxnId="{6B4DAB23-B2C4-498C-AF6D-84A4B84CD460}">
      <dgm:prSet/>
      <dgm:spPr/>
      <dgm:t>
        <a:bodyPr/>
        <a:lstStyle/>
        <a:p>
          <a:endParaRPr lang="zh-CN" altLang="en-US"/>
        </a:p>
      </dgm:t>
    </dgm:pt>
    <dgm:pt modelId="{FC4703B2-C2AC-4D12-8157-8E9D8837B33D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时间</a:t>
          </a:r>
          <a:endParaRPr lang="en-US" altLang="zh-CN" dirty="0" smtClean="0"/>
        </a:p>
        <a:p>
          <a:r>
            <a:rPr lang="zh-CN" altLang="en-US" dirty="0" smtClean="0"/>
            <a:t>效率</a:t>
          </a:r>
          <a:endParaRPr lang="zh-CN" altLang="en-US" dirty="0"/>
        </a:p>
      </dgm:t>
    </dgm:pt>
    <dgm:pt modelId="{6A77B956-E8AB-4977-BBBD-C3B59F52639C}" type="parTrans" cxnId="{18850D97-FB8D-4B78-804A-A2190979CA95}">
      <dgm:prSet/>
      <dgm:spPr/>
      <dgm:t>
        <a:bodyPr/>
        <a:lstStyle/>
        <a:p>
          <a:endParaRPr lang="zh-CN" altLang="en-US"/>
        </a:p>
      </dgm:t>
    </dgm:pt>
    <dgm:pt modelId="{5D60F565-67AF-4063-BA7D-1ADF979A00E4}" type="sibTrans" cxnId="{18850D97-FB8D-4B78-804A-A2190979CA95}">
      <dgm:prSet/>
      <dgm:spPr/>
      <dgm:t>
        <a:bodyPr/>
        <a:lstStyle/>
        <a:p>
          <a:endParaRPr lang="zh-CN" altLang="en-US"/>
        </a:p>
      </dgm:t>
    </dgm:pt>
    <dgm:pt modelId="{76586653-36A1-4330-89BD-318088EEE7A8}" type="pres">
      <dgm:prSet presAssocID="{D93F660C-4283-40D5-A6BF-E6C170DF1832}" presName="compositeShape" presStyleCnt="0">
        <dgm:presLayoutVars>
          <dgm:chMax val="7"/>
          <dgm:dir/>
          <dgm:resizeHandles val="exact"/>
        </dgm:presLayoutVars>
      </dgm:prSet>
      <dgm:spPr/>
    </dgm:pt>
    <dgm:pt modelId="{21DB1A3A-9A06-44BA-BC46-2246DD7E22E1}" type="pres">
      <dgm:prSet presAssocID="{D93F660C-4283-40D5-A6BF-E6C170DF1832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D834C021-81EA-489A-BD47-AD13B6709EF2}" type="pres">
      <dgm:prSet presAssocID="{D93F660C-4283-40D5-A6BF-E6C170DF183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679D9B-C00F-48DA-A081-AEDA79F58B78}" type="pres">
      <dgm:prSet presAssocID="{D93F660C-4283-40D5-A6BF-E6C170DF1832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526A3C10-5FA6-41CD-A3A4-BE02B006632D}" type="pres">
      <dgm:prSet presAssocID="{D93F660C-4283-40D5-A6BF-E6C170DF183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3A89-2360-4655-B71B-6F5B056FA3F6}" type="pres">
      <dgm:prSet presAssocID="{D93F660C-4283-40D5-A6BF-E6C170DF1832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6CF58526-506F-4609-B41E-83E60BF1DC08}" type="pres">
      <dgm:prSet presAssocID="{D93F660C-4283-40D5-A6BF-E6C170DF183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7018D-8772-4BE0-9908-348F05FF0FF7}" type="presOf" srcId="{D93F660C-4283-40D5-A6BF-E6C170DF1832}" destId="{76586653-36A1-4330-89BD-318088EEE7A8}" srcOrd="0" destOrd="0" presId="urn:microsoft.com/office/officeart/2005/8/layout/chart3"/>
    <dgm:cxn modelId="{4496CE3E-39D7-41B1-A24D-3D383854B830}" type="presOf" srcId="{FE8BB873-0B97-47D2-81BA-E66F609D42E9}" destId="{D834C021-81EA-489A-BD47-AD13B6709EF2}" srcOrd="1" destOrd="0" presId="urn:microsoft.com/office/officeart/2005/8/layout/chart3"/>
    <dgm:cxn modelId="{823CE602-5B2F-4343-91BF-6926B52A8311}" type="presOf" srcId="{65DC3B7E-D5F3-47A3-ADBC-36E6EF7F98ED}" destId="{526A3C10-5FA6-41CD-A3A4-BE02B006632D}" srcOrd="1" destOrd="0" presId="urn:microsoft.com/office/officeart/2005/8/layout/chart3"/>
    <dgm:cxn modelId="{6A24D576-9E2F-4385-B5FD-2576B16B0473}" type="presOf" srcId="{FC4703B2-C2AC-4D12-8157-8E9D8837B33D}" destId="{6CF58526-506F-4609-B41E-83E60BF1DC08}" srcOrd="1" destOrd="0" presId="urn:microsoft.com/office/officeart/2005/8/layout/chart3"/>
    <dgm:cxn modelId="{18850D97-FB8D-4B78-804A-A2190979CA95}" srcId="{D93F660C-4283-40D5-A6BF-E6C170DF1832}" destId="{FC4703B2-C2AC-4D12-8157-8E9D8837B33D}" srcOrd="2" destOrd="0" parTransId="{6A77B956-E8AB-4977-BBBD-C3B59F52639C}" sibTransId="{5D60F565-67AF-4063-BA7D-1ADF979A00E4}"/>
    <dgm:cxn modelId="{E8B34012-BAC1-4563-8B1A-7C2993A0558A}" type="presOf" srcId="{FC4703B2-C2AC-4D12-8157-8E9D8837B33D}" destId="{88DA3A89-2360-4655-B71B-6F5B056FA3F6}" srcOrd="0" destOrd="0" presId="urn:microsoft.com/office/officeart/2005/8/layout/chart3"/>
    <dgm:cxn modelId="{6B4DAB23-B2C4-498C-AF6D-84A4B84CD460}" srcId="{D93F660C-4283-40D5-A6BF-E6C170DF1832}" destId="{65DC3B7E-D5F3-47A3-ADBC-36E6EF7F98ED}" srcOrd="1" destOrd="0" parTransId="{9014FFF2-42F1-49F8-98C7-53887784D075}" sibTransId="{9A1FACA2-B80D-4A1A-B1FA-45308581B5FF}"/>
    <dgm:cxn modelId="{A8801AA2-52BC-48C3-9CCF-730FC8594498}" srcId="{D93F660C-4283-40D5-A6BF-E6C170DF1832}" destId="{FE8BB873-0B97-47D2-81BA-E66F609D42E9}" srcOrd="0" destOrd="0" parTransId="{84EFB8A4-A7BA-4DE3-BC84-7F7712A8B2E5}" sibTransId="{523201DF-CCC1-4B34-BD15-E223895CA17E}"/>
    <dgm:cxn modelId="{CF7651BB-085A-4C1A-9CA0-537C4F089983}" type="presOf" srcId="{65DC3B7E-D5F3-47A3-ADBC-36E6EF7F98ED}" destId="{8F679D9B-C00F-48DA-A081-AEDA79F58B78}" srcOrd="0" destOrd="0" presId="urn:microsoft.com/office/officeart/2005/8/layout/chart3"/>
    <dgm:cxn modelId="{247CD940-5E57-4751-AF91-0458C3733E1D}" type="presOf" srcId="{FE8BB873-0B97-47D2-81BA-E66F609D42E9}" destId="{21DB1A3A-9A06-44BA-BC46-2246DD7E22E1}" srcOrd="0" destOrd="0" presId="urn:microsoft.com/office/officeart/2005/8/layout/chart3"/>
    <dgm:cxn modelId="{B8914B55-2183-46E4-8649-819C010B682C}" type="presParOf" srcId="{76586653-36A1-4330-89BD-318088EEE7A8}" destId="{21DB1A3A-9A06-44BA-BC46-2246DD7E22E1}" srcOrd="0" destOrd="0" presId="urn:microsoft.com/office/officeart/2005/8/layout/chart3"/>
    <dgm:cxn modelId="{54844AFF-4936-4DC1-8EDA-9FC825129CD3}" type="presParOf" srcId="{76586653-36A1-4330-89BD-318088EEE7A8}" destId="{D834C021-81EA-489A-BD47-AD13B6709EF2}" srcOrd="1" destOrd="0" presId="urn:microsoft.com/office/officeart/2005/8/layout/chart3"/>
    <dgm:cxn modelId="{3B7438A9-8199-455F-86BB-04701AEC9A7D}" type="presParOf" srcId="{76586653-36A1-4330-89BD-318088EEE7A8}" destId="{8F679D9B-C00F-48DA-A081-AEDA79F58B78}" srcOrd="2" destOrd="0" presId="urn:microsoft.com/office/officeart/2005/8/layout/chart3"/>
    <dgm:cxn modelId="{07B2AF8B-8EFC-4D3E-AE6E-464039827A82}" type="presParOf" srcId="{76586653-36A1-4330-89BD-318088EEE7A8}" destId="{526A3C10-5FA6-41CD-A3A4-BE02B006632D}" srcOrd="3" destOrd="0" presId="urn:microsoft.com/office/officeart/2005/8/layout/chart3"/>
    <dgm:cxn modelId="{349C1510-68EA-4375-8F95-0092C40EABF8}" type="presParOf" srcId="{76586653-36A1-4330-89BD-318088EEE7A8}" destId="{88DA3A89-2360-4655-B71B-6F5B056FA3F6}" srcOrd="4" destOrd="0" presId="urn:microsoft.com/office/officeart/2005/8/layout/chart3"/>
    <dgm:cxn modelId="{B90A5AAE-4AF3-4F3B-8110-8F85A143803E}" type="presParOf" srcId="{76586653-36A1-4330-89BD-318088EEE7A8}" destId="{6CF58526-506F-4609-B41E-83E60BF1DC0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13BA57-8828-4155-84D7-6B371B11DE8F}" type="doc">
      <dgm:prSet loTypeId="urn:microsoft.com/office/officeart/2005/8/layout/vList4#1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AA662014-9C55-466D-AB2F-14AEDB647C5F}">
      <dgm:prSet phldrT="[文本]"/>
      <dgm:spPr/>
      <dgm:t>
        <a:bodyPr/>
        <a:lstStyle/>
        <a:p>
          <a:r>
            <a:rPr lang="zh-CN" altLang="en-US" dirty="0" smtClean="0"/>
            <a:t>逻辑文件</a:t>
          </a:r>
          <a:endParaRPr lang="zh-CN" altLang="en-US" dirty="0"/>
        </a:p>
      </dgm:t>
    </dgm:pt>
    <dgm:pt modelId="{FF386B99-9934-4742-A0C2-10F118142907}" type="parTrans" cxnId="{F0DE0D9A-AF05-477A-A3EC-D3CF976AB20A}">
      <dgm:prSet/>
      <dgm:spPr/>
      <dgm:t>
        <a:bodyPr/>
        <a:lstStyle/>
        <a:p>
          <a:endParaRPr lang="zh-CN" altLang="en-US"/>
        </a:p>
      </dgm:t>
    </dgm:pt>
    <dgm:pt modelId="{5C3F1295-A98B-4C18-8B9C-9893C2BEFFB0}" type="sibTrans" cxnId="{F0DE0D9A-AF05-477A-A3EC-D3CF976AB20A}">
      <dgm:prSet/>
      <dgm:spPr/>
      <dgm:t>
        <a:bodyPr/>
        <a:lstStyle/>
        <a:p>
          <a:endParaRPr lang="zh-CN" altLang="en-US"/>
        </a:p>
      </dgm:t>
    </dgm:pt>
    <dgm:pt modelId="{51A02BAD-8B4E-49FB-8FBD-9AF9B46928EA}">
      <dgm:prSet phldrT="[文本]"/>
      <dgm:spPr/>
      <dgm:t>
        <a:bodyPr/>
        <a:lstStyle/>
        <a:p>
          <a:r>
            <a:rPr lang="zh-CN" altLang="en-US" dirty="0" smtClean="0"/>
            <a:t>文件内容组织方式</a:t>
          </a:r>
          <a:endParaRPr lang="zh-CN" altLang="en-US" dirty="0"/>
        </a:p>
      </dgm:t>
    </dgm:pt>
    <dgm:pt modelId="{F5E2AF7F-F432-4761-B765-A81A8660ACF0}" type="parTrans" cxnId="{298983B7-48AE-44F8-99B5-F130DB3134E8}">
      <dgm:prSet/>
      <dgm:spPr/>
      <dgm:t>
        <a:bodyPr/>
        <a:lstStyle/>
        <a:p>
          <a:endParaRPr lang="zh-CN" altLang="en-US"/>
        </a:p>
      </dgm:t>
    </dgm:pt>
    <dgm:pt modelId="{FC116CAC-9C6B-4618-949E-308A5B79420C}" type="sibTrans" cxnId="{298983B7-48AE-44F8-99B5-F130DB3134E8}">
      <dgm:prSet/>
      <dgm:spPr/>
      <dgm:t>
        <a:bodyPr/>
        <a:lstStyle/>
        <a:p>
          <a:endParaRPr lang="zh-CN" altLang="en-US"/>
        </a:p>
      </dgm:t>
    </dgm:pt>
    <dgm:pt modelId="{FF0200AA-B967-4CDD-BDB8-1B4790DE5374}">
      <dgm:prSet phldrT="[文本]"/>
      <dgm:spPr/>
      <dgm:t>
        <a:bodyPr/>
        <a:lstStyle/>
        <a:p>
          <a:r>
            <a:rPr lang="zh-CN" altLang="en-US" dirty="0" smtClean="0"/>
            <a:t>面向用户</a:t>
          </a:r>
          <a:endParaRPr lang="zh-CN" altLang="en-US" dirty="0"/>
        </a:p>
      </dgm:t>
    </dgm:pt>
    <dgm:pt modelId="{8C5B3AD8-13F2-4EC2-9F0A-A2D5BC0BA4B1}" type="parTrans" cxnId="{A8EE3409-29C2-4DFE-9419-BE4C5318B480}">
      <dgm:prSet/>
      <dgm:spPr/>
      <dgm:t>
        <a:bodyPr/>
        <a:lstStyle/>
        <a:p>
          <a:endParaRPr lang="zh-CN" altLang="en-US"/>
        </a:p>
      </dgm:t>
    </dgm:pt>
    <dgm:pt modelId="{8AA2C99D-A5C7-410E-BC64-5ABD83066CDA}" type="sibTrans" cxnId="{A8EE3409-29C2-4DFE-9419-BE4C5318B480}">
      <dgm:prSet/>
      <dgm:spPr/>
      <dgm:t>
        <a:bodyPr/>
        <a:lstStyle/>
        <a:p>
          <a:endParaRPr lang="zh-CN" altLang="en-US"/>
        </a:p>
      </dgm:t>
    </dgm:pt>
    <dgm:pt modelId="{56349855-1797-4348-A743-EE9E0399FF4A}">
      <dgm:prSet phldrT="[文本]"/>
      <dgm:spPr/>
      <dgm:t>
        <a:bodyPr/>
        <a:lstStyle/>
        <a:p>
          <a:r>
            <a:rPr lang="zh-CN" altLang="en-US" dirty="0" smtClean="0"/>
            <a:t>目录</a:t>
          </a:r>
          <a:endParaRPr lang="zh-CN" altLang="en-US" dirty="0"/>
        </a:p>
      </dgm:t>
    </dgm:pt>
    <dgm:pt modelId="{190076BD-A207-4F20-9827-586FF08863A3}" type="parTrans" cxnId="{7B6072BA-405B-4D6A-AB15-BD9385AD1263}">
      <dgm:prSet/>
      <dgm:spPr/>
      <dgm:t>
        <a:bodyPr/>
        <a:lstStyle/>
        <a:p>
          <a:endParaRPr lang="zh-CN" altLang="en-US"/>
        </a:p>
      </dgm:t>
    </dgm:pt>
    <dgm:pt modelId="{455A7FA2-C2AE-4896-91F8-3085EB368174}" type="sibTrans" cxnId="{7B6072BA-405B-4D6A-AB15-BD9385AD1263}">
      <dgm:prSet/>
      <dgm:spPr/>
      <dgm:t>
        <a:bodyPr/>
        <a:lstStyle/>
        <a:p>
          <a:endParaRPr lang="zh-CN" altLang="en-US"/>
        </a:p>
      </dgm:t>
    </dgm:pt>
    <dgm:pt modelId="{BB948B31-073A-4312-901C-5DE3A450EE32}">
      <dgm:prSet phldrT="[文本]"/>
      <dgm:spPr/>
      <dgm:t>
        <a:bodyPr/>
        <a:lstStyle/>
        <a:p>
          <a:r>
            <a:rPr lang="zh-CN" altLang="en-US" dirty="0" smtClean="0"/>
            <a:t>文件组织方式</a:t>
          </a:r>
          <a:endParaRPr lang="zh-CN" altLang="en-US" dirty="0"/>
        </a:p>
      </dgm:t>
    </dgm:pt>
    <dgm:pt modelId="{C3EC53FB-E81C-4FC2-A442-CDC7A7A91072}" type="parTrans" cxnId="{E1F707B0-3AAC-47BC-9973-2A36C0243607}">
      <dgm:prSet/>
      <dgm:spPr/>
      <dgm:t>
        <a:bodyPr/>
        <a:lstStyle/>
        <a:p>
          <a:endParaRPr lang="zh-CN" altLang="en-US"/>
        </a:p>
      </dgm:t>
    </dgm:pt>
    <dgm:pt modelId="{995387E1-179D-49A7-8570-46065AF2D541}" type="sibTrans" cxnId="{E1F707B0-3AAC-47BC-9973-2A36C0243607}">
      <dgm:prSet/>
      <dgm:spPr/>
      <dgm:t>
        <a:bodyPr/>
        <a:lstStyle/>
        <a:p>
          <a:endParaRPr lang="zh-CN" altLang="en-US"/>
        </a:p>
      </dgm:t>
    </dgm:pt>
    <dgm:pt modelId="{C95E9695-C48B-494A-895C-82DA83415479}">
      <dgm:prSet phldrT="[文本]"/>
      <dgm:spPr/>
      <dgm:t>
        <a:bodyPr/>
        <a:lstStyle/>
        <a:p>
          <a:r>
            <a:rPr lang="zh-CN" altLang="en-US" dirty="0" smtClean="0"/>
            <a:t>文件属性</a:t>
          </a:r>
          <a:endParaRPr lang="zh-CN" altLang="en-US" dirty="0"/>
        </a:p>
      </dgm:t>
    </dgm:pt>
    <dgm:pt modelId="{31D3FB7B-B836-4434-B091-A40B178534FC}" type="parTrans" cxnId="{B8933B0B-00C8-4805-BE9F-439A2762F1FD}">
      <dgm:prSet/>
      <dgm:spPr/>
      <dgm:t>
        <a:bodyPr/>
        <a:lstStyle/>
        <a:p>
          <a:endParaRPr lang="zh-CN" altLang="en-US"/>
        </a:p>
      </dgm:t>
    </dgm:pt>
    <dgm:pt modelId="{BC59019E-A5AE-4B1D-9A5F-60FF372F028D}" type="sibTrans" cxnId="{B8933B0B-00C8-4805-BE9F-439A2762F1FD}">
      <dgm:prSet/>
      <dgm:spPr/>
      <dgm:t>
        <a:bodyPr/>
        <a:lstStyle/>
        <a:p>
          <a:endParaRPr lang="zh-CN" altLang="en-US"/>
        </a:p>
      </dgm:t>
    </dgm:pt>
    <dgm:pt modelId="{4D52BF93-34F7-4BDE-9A6D-302484ABA35D}">
      <dgm:prSet phldrT="[文本]"/>
      <dgm:spPr/>
      <dgm:t>
        <a:bodyPr/>
        <a:lstStyle/>
        <a:p>
          <a:r>
            <a:rPr lang="zh-CN" altLang="en-US" dirty="0" smtClean="0"/>
            <a:t>物理文件</a:t>
          </a:r>
          <a:endParaRPr lang="zh-CN" altLang="en-US" dirty="0"/>
        </a:p>
      </dgm:t>
    </dgm:pt>
    <dgm:pt modelId="{E77D9C4B-2D18-4629-9298-3A729E08FC9F}" type="parTrans" cxnId="{7E8F57D3-D81C-4975-BB8F-026E51C7EB3B}">
      <dgm:prSet/>
      <dgm:spPr/>
      <dgm:t>
        <a:bodyPr/>
        <a:lstStyle/>
        <a:p>
          <a:endParaRPr lang="zh-CN" altLang="en-US"/>
        </a:p>
      </dgm:t>
    </dgm:pt>
    <dgm:pt modelId="{3080371A-EDA9-4820-9749-A9C8400C3D1C}" type="sibTrans" cxnId="{7E8F57D3-D81C-4975-BB8F-026E51C7EB3B}">
      <dgm:prSet/>
      <dgm:spPr/>
      <dgm:t>
        <a:bodyPr/>
        <a:lstStyle/>
        <a:p>
          <a:endParaRPr lang="zh-CN" altLang="en-US"/>
        </a:p>
      </dgm:t>
    </dgm:pt>
    <dgm:pt modelId="{9ACDD3EF-76E9-4F40-BAE4-BF1E45797F6A}">
      <dgm:prSet phldrT="[文本]"/>
      <dgm:spPr/>
      <dgm:t>
        <a:bodyPr/>
        <a:lstStyle/>
        <a:p>
          <a:r>
            <a:rPr lang="zh-CN" altLang="en-US" dirty="0" smtClean="0"/>
            <a:t>文件存储方式</a:t>
          </a:r>
          <a:endParaRPr lang="zh-CN" altLang="en-US" dirty="0"/>
        </a:p>
      </dgm:t>
    </dgm:pt>
    <dgm:pt modelId="{CF094C55-2B3A-4C30-9D6B-892FA35EA433}" type="parTrans" cxnId="{9FD21569-979E-49B1-8075-EFFBFBF84191}">
      <dgm:prSet/>
      <dgm:spPr/>
      <dgm:t>
        <a:bodyPr/>
        <a:lstStyle/>
        <a:p>
          <a:endParaRPr lang="zh-CN" altLang="en-US"/>
        </a:p>
      </dgm:t>
    </dgm:pt>
    <dgm:pt modelId="{3F8B967E-9376-4EAA-90FF-AB5406B8872A}" type="sibTrans" cxnId="{9FD21569-979E-49B1-8075-EFFBFBF84191}">
      <dgm:prSet/>
      <dgm:spPr/>
      <dgm:t>
        <a:bodyPr/>
        <a:lstStyle/>
        <a:p>
          <a:endParaRPr lang="zh-CN" altLang="en-US"/>
        </a:p>
      </dgm:t>
    </dgm:pt>
    <dgm:pt modelId="{D91EB9E0-56D8-4249-8D0E-1B54F3E6B3DE}">
      <dgm:prSet phldrT="[文本]"/>
      <dgm:spPr/>
      <dgm:t>
        <a:bodyPr/>
        <a:lstStyle/>
        <a:p>
          <a:r>
            <a:rPr lang="zh-CN" altLang="en-US" dirty="0" smtClean="0"/>
            <a:t>面向系统</a:t>
          </a:r>
          <a:endParaRPr lang="zh-CN" altLang="en-US" dirty="0"/>
        </a:p>
      </dgm:t>
    </dgm:pt>
    <dgm:pt modelId="{48EE877D-44E7-4AB5-8418-CCC6B819C2B4}" type="parTrans" cxnId="{4E77E262-0449-4BBE-8C16-F88255166C82}">
      <dgm:prSet/>
      <dgm:spPr/>
      <dgm:t>
        <a:bodyPr/>
        <a:lstStyle/>
        <a:p>
          <a:endParaRPr lang="zh-CN" altLang="en-US"/>
        </a:p>
      </dgm:t>
    </dgm:pt>
    <dgm:pt modelId="{292429F5-4EB4-4366-9277-62B0B1BE5D25}" type="sibTrans" cxnId="{4E77E262-0449-4BBE-8C16-F88255166C82}">
      <dgm:prSet/>
      <dgm:spPr/>
      <dgm:t>
        <a:bodyPr/>
        <a:lstStyle/>
        <a:p>
          <a:endParaRPr lang="zh-CN" altLang="en-US"/>
        </a:p>
      </dgm:t>
    </dgm:pt>
    <dgm:pt modelId="{7A0CBD63-B924-4CA5-B1A7-3D676ED970B4}" type="pres">
      <dgm:prSet presAssocID="{6F13BA57-8828-4155-84D7-6B371B11DE8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FBF811-2C51-4569-B337-F1D0FFEF2DB5}" type="pres">
      <dgm:prSet presAssocID="{AA662014-9C55-466D-AB2F-14AEDB647C5F}" presName="comp" presStyleCnt="0"/>
      <dgm:spPr/>
    </dgm:pt>
    <dgm:pt modelId="{92AD7BFC-11F6-437A-95AE-091156C8AFFD}" type="pres">
      <dgm:prSet presAssocID="{AA662014-9C55-466D-AB2F-14AEDB647C5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56ADFC0B-E0D7-443B-928E-3E76B6FAF97C}" type="pres">
      <dgm:prSet presAssocID="{AA662014-9C55-466D-AB2F-14AEDB647C5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4AEB446D-19C9-4FE8-864D-EDF13349C4CB}" type="pres">
      <dgm:prSet presAssocID="{AA662014-9C55-466D-AB2F-14AEDB647C5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A1DA95-8918-4E79-B489-AC67B492C115}" type="pres">
      <dgm:prSet presAssocID="{5C3F1295-A98B-4C18-8B9C-9893C2BEFFB0}" presName="spacer" presStyleCnt="0"/>
      <dgm:spPr/>
    </dgm:pt>
    <dgm:pt modelId="{231E3C18-09C2-40F0-826A-366BB22A808C}" type="pres">
      <dgm:prSet presAssocID="{56349855-1797-4348-A743-EE9E0399FF4A}" presName="comp" presStyleCnt="0"/>
      <dgm:spPr/>
    </dgm:pt>
    <dgm:pt modelId="{49A62064-39CF-4689-AEE8-F004F52E95FA}" type="pres">
      <dgm:prSet presAssocID="{56349855-1797-4348-A743-EE9E0399FF4A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6F2E07D6-D049-4303-8CF1-A04C746E5D93}" type="pres">
      <dgm:prSet presAssocID="{56349855-1797-4348-A743-EE9E0399FF4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zh-CN" altLang="en-US"/>
        </a:p>
      </dgm:t>
    </dgm:pt>
    <dgm:pt modelId="{87FEA48C-1BD7-49D2-BFA0-044C8876FEC2}" type="pres">
      <dgm:prSet presAssocID="{56349855-1797-4348-A743-EE9E0399FF4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0C36A-E165-4B10-A477-1D34698F61BD}" type="pres">
      <dgm:prSet presAssocID="{455A7FA2-C2AE-4896-91F8-3085EB368174}" presName="spacer" presStyleCnt="0"/>
      <dgm:spPr/>
    </dgm:pt>
    <dgm:pt modelId="{8BDEE872-585C-4C03-B082-ECC76624B414}" type="pres">
      <dgm:prSet presAssocID="{4D52BF93-34F7-4BDE-9A6D-302484ABA35D}" presName="comp" presStyleCnt="0"/>
      <dgm:spPr/>
    </dgm:pt>
    <dgm:pt modelId="{BA5CD6CF-C414-458C-8C36-3386EDCBC0A2}" type="pres">
      <dgm:prSet presAssocID="{4D52BF93-34F7-4BDE-9A6D-302484ABA35D}" presName="box" presStyleLbl="node1" presStyleIdx="2" presStyleCnt="3"/>
      <dgm:spPr/>
      <dgm:t>
        <a:bodyPr/>
        <a:lstStyle/>
        <a:p>
          <a:endParaRPr lang="zh-CN" altLang="en-US"/>
        </a:p>
      </dgm:t>
    </dgm:pt>
    <dgm:pt modelId="{A6658C4F-0D73-46A3-8F06-FEFDE7C71540}" type="pres">
      <dgm:prSet presAssocID="{4D52BF93-34F7-4BDE-9A6D-302484ABA35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</dgm:spPr>
    </dgm:pt>
    <dgm:pt modelId="{2053A7D2-244A-4BEB-A58A-9F0F0231D928}" type="pres">
      <dgm:prSet presAssocID="{4D52BF93-34F7-4BDE-9A6D-302484ABA35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486437-620D-493C-A2BA-36A7CADCC1A6}" type="presOf" srcId="{AA662014-9C55-466D-AB2F-14AEDB647C5F}" destId="{92AD7BFC-11F6-437A-95AE-091156C8AFFD}" srcOrd="0" destOrd="0" presId="urn:microsoft.com/office/officeart/2005/8/layout/vList4#1"/>
    <dgm:cxn modelId="{B8933B0B-00C8-4805-BE9F-439A2762F1FD}" srcId="{56349855-1797-4348-A743-EE9E0399FF4A}" destId="{C95E9695-C48B-494A-895C-82DA83415479}" srcOrd="1" destOrd="0" parTransId="{31D3FB7B-B836-4434-B091-A40B178534FC}" sibTransId="{BC59019E-A5AE-4B1D-9A5F-60FF372F028D}"/>
    <dgm:cxn modelId="{F0DE0D9A-AF05-477A-A3EC-D3CF976AB20A}" srcId="{6F13BA57-8828-4155-84D7-6B371B11DE8F}" destId="{AA662014-9C55-466D-AB2F-14AEDB647C5F}" srcOrd="0" destOrd="0" parTransId="{FF386B99-9934-4742-A0C2-10F118142907}" sibTransId="{5C3F1295-A98B-4C18-8B9C-9893C2BEFFB0}"/>
    <dgm:cxn modelId="{1D7F9782-AA31-45AE-B8CE-CE3CFB8527A7}" type="presOf" srcId="{C95E9695-C48B-494A-895C-82DA83415479}" destId="{87FEA48C-1BD7-49D2-BFA0-044C8876FEC2}" srcOrd="1" destOrd="2" presId="urn:microsoft.com/office/officeart/2005/8/layout/vList4#1"/>
    <dgm:cxn modelId="{2046ADC0-43FB-4190-BF04-E0BD8AF18EE4}" type="presOf" srcId="{56349855-1797-4348-A743-EE9E0399FF4A}" destId="{49A62064-39CF-4689-AEE8-F004F52E95FA}" srcOrd="0" destOrd="0" presId="urn:microsoft.com/office/officeart/2005/8/layout/vList4#1"/>
    <dgm:cxn modelId="{C929E053-2995-4F23-8269-9ECCCC69A8BA}" type="presOf" srcId="{D91EB9E0-56D8-4249-8D0E-1B54F3E6B3DE}" destId="{BA5CD6CF-C414-458C-8C36-3386EDCBC0A2}" srcOrd="0" destOrd="2" presId="urn:microsoft.com/office/officeart/2005/8/layout/vList4#1"/>
    <dgm:cxn modelId="{A438780C-902D-4046-B8ED-9D9589DE6BB1}" type="presOf" srcId="{AA662014-9C55-466D-AB2F-14AEDB647C5F}" destId="{4AEB446D-19C9-4FE8-864D-EDF13349C4CB}" srcOrd="1" destOrd="0" presId="urn:microsoft.com/office/officeart/2005/8/layout/vList4#1"/>
    <dgm:cxn modelId="{AC86EE30-F097-4B5A-9335-5739107B3D3F}" type="presOf" srcId="{4D52BF93-34F7-4BDE-9A6D-302484ABA35D}" destId="{BA5CD6CF-C414-458C-8C36-3386EDCBC0A2}" srcOrd="0" destOrd="0" presId="urn:microsoft.com/office/officeart/2005/8/layout/vList4#1"/>
    <dgm:cxn modelId="{4E77E262-0449-4BBE-8C16-F88255166C82}" srcId="{4D52BF93-34F7-4BDE-9A6D-302484ABA35D}" destId="{D91EB9E0-56D8-4249-8D0E-1B54F3E6B3DE}" srcOrd="1" destOrd="0" parTransId="{48EE877D-44E7-4AB5-8418-CCC6B819C2B4}" sibTransId="{292429F5-4EB4-4366-9277-62B0B1BE5D25}"/>
    <dgm:cxn modelId="{E1F707B0-3AAC-47BC-9973-2A36C0243607}" srcId="{56349855-1797-4348-A743-EE9E0399FF4A}" destId="{BB948B31-073A-4312-901C-5DE3A450EE32}" srcOrd="0" destOrd="0" parTransId="{C3EC53FB-E81C-4FC2-A442-CDC7A7A91072}" sibTransId="{995387E1-179D-49A7-8570-46065AF2D541}"/>
    <dgm:cxn modelId="{A83C6F0C-211D-4F31-8A21-6545BF6B1DB8}" type="presOf" srcId="{6F13BA57-8828-4155-84D7-6B371B11DE8F}" destId="{7A0CBD63-B924-4CA5-B1A7-3D676ED970B4}" srcOrd="0" destOrd="0" presId="urn:microsoft.com/office/officeart/2005/8/layout/vList4#1"/>
    <dgm:cxn modelId="{A77F3AD6-9F54-4CD5-90A3-EC4F3DA33B45}" type="presOf" srcId="{9ACDD3EF-76E9-4F40-BAE4-BF1E45797F6A}" destId="{BA5CD6CF-C414-458C-8C36-3386EDCBC0A2}" srcOrd="0" destOrd="1" presId="urn:microsoft.com/office/officeart/2005/8/layout/vList4#1"/>
    <dgm:cxn modelId="{7E8F57D3-D81C-4975-BB8F-026E51C7EB3B}" srcId="{6F13BA57-8828-4155-84D7-6B371B11DE8F}" destId="{4D52BF93-34F7-4BDE-9A6D-302484ABA35D}" srcOrd="2" destOrd="0" parTransId="{E77D9C4B-2D18-4629-9298-3A729E08FC9F}" sibTransId="{3080371A-EDA9-4820-9749-A9C8400C3D1C}"/>
    <dgm:cxn modelId="{269443FF-936F-4C52-86B8-960C2C00E0CF}" type="presOf" srcId="{51A02BAD-8B4E-49FB-8FBD-9AF9B46928EA}" destId="{92AD7BFC-11F6-437A-95AE-091156C8AFFD}" srcOrd="0" destOrd="1" presId="urn:microsoft.com/office/officeart/2005/8/layout/vList4#1"/>
    <dgm:cxn modelId="{46E9C9EF-DD35-4DF9-B095-DB4CBA7AEBA2}" type="presOf" srcId="{C95E9695-C48B-494A-895C-82DA83415479}" destId="{49A62064-39CF-4689-AEE8-F004F52E95FA}" srcOrd="0" destOrd="2" presId="urn:microsoft.com/office/officeart/2005/8/layout/vList4#1"/>
    <dgm:cxn modelId="{803A8876-D79C-4330-90CF-EAE6164639CC}" type="presOf" srcId="{56349855-1797-4348-A743-EE9E0399FF4A}" destId="{87FEA48C-1BD7-49D2-BFA0-044C8876FEC2}" srcOrd="1" destOrd="0" presId="urn:microsoft.com/office/officeart/2005/8/layout/vList4#1"/>
    <dgm:cxn modelId="{7B6072BA-405B-4D6A-AB15-BD9385AD1263}" srcId="{6F13BA57-8828-4155-84D7-6B371B11DE8F}" destId="{56349855-1797-4348-A743-EE9E0399FF4A}" srcOrd="1" destOrd="0" parTransId="{190076BD-A207-4F20-9827-586FF08863A3}" sibTransId="{455A7FA2-C2AE-4896-91F8-3085EB368174}"/>
    <dgm:cxn modelId="{D2536686-5D76-462B-9A25-870A3D47A84C}" type="presOf" srcId="{51A02BAD-8B4E-49FB-8FBD-9AF9B46928EA}" destId="{4AEB446D-19C9-4FE8-864D-EDF13349C4CB}" srcOrd="1" destOrd="1" presId="urn:microsoft.com/office/officeart/2005/8/layout/vList4#1"/>
    <dgm:cxn modelId="{298983B7-48AE-44F8-99B5-F130DB3134E8}" srcId="{AA662014-9C55-466D-AB2F-14AEDB647C5F}" destId="{51A02BAD-8B4E-49FB-8FBD-9AF9B46928EA}" srcOrd="0" destOrd="0" parTransId="{F5E2AF7F-F432-4761-B765-A81A8660ACF0}" sibTransId="{FC116CAC-9C6B-4618-949E-308A5B79420C}"/>
    <dgm:cxn modelId="{7BE2CCE7-AD6F-41A0-94C0-2DFC7E0F8436}" type="presOf" srcId="{BB948B31-073A-4312-901C-5DE3A450EE32}" destId="{87FEA48C-1BD7-49D2-BFA0-044C8876FEC2}" srcOrd="1" destOrd="1" presId="urn:microsoft.com/office/officeart/2005/8/layout/vList4#1"/>
    <dgm:cxn modelId="{3F722EF3-0A39-4E04-977C-9A57B20B5F3A}" type="presOf" srcId="{FF0200AA-B967-4CDD-BDB8-1B4790DE5374}" destId="{92AD7BFC-11F6-437A-95AE-091156C8AFFD}" srcOrd="0" destOrd="2" presId="urn:microsoft.com/office/officeart/2005/8/layout/vList4#1"/>
    <dgm:cxn modelId="{9FD21569-979E-49B1-8075-EFFBFBF84191}" srcId="{4D52BF93-34F7-4BDE-9A6D-302484ABA35D}" destId="{9ACDD3EF-76E9-4F40-BAE4-BF1E45797F6A}" srcOrd="0" destOrd="0" parTransId="{CF094C55-2B3A-4C30-9D6B-892FA35EA433}" sibTransId="{3F8B967E-9376-4EAA-90FF-AB5406B8872A}"/>
    <dgm:cxn modelId="{09FB2AA3-D197-47BF-B5E2-F8DCED0060EC}" type="presOf" srcId="{FF0200AA-B967-4CDD-BDB8-1B4790DE5374}" destId="{4AEB446D-19C9-4FE8-864D-EDF13349C4CB}" srcOrd="1" destOrd="2" presId="urn:microsoft.com/office/officeart/2005/8/layout/vList4#1"/>
    <dgm:cxn modelId="{A8EE3409-29C2-4DFE-9419-BE4C5318B480}" srcId="{AA662014-9C55-466D-AB2F-14AEDB647C5F}" destId="{FF0200AA-B967-4CDD-BDB8-1B4790DE5374}" srcOrd="1" destOrd="0" parTransId="{8C5B3AD8-13F2-4EC2-9F0A-A2D5BC0BA4B1}" sibTransId="{8AA2C99D-A5C7-410E-BC64-5ABD83066CDA}"/>
    <dgm:cxn modelId="{C6B28980-59CE-48EA-B424-2C9462CAA4B8}" type="presOf" srcId="{4D52BF93-34F7-4BDE-9A6D-302484ABA35D}" destId="{2053A7D2-244A-4BEB-A58A-9F0F0231D928}" srcOrd="1" destOrd="0" presId="urn:microsoft.com/office/officeart/2005/8/layout/vList4#1"/>
    <dgm:cxn modelId="{3E2CAFC3-FE0E-4A4A-BB23-1550F16CAADE}" type="presOf" srcId="{BB948B31-073A-4312-901C-5DE3A450EE32}" destId="{49A62064-39CF-4689-AEE8-F004F52E95FA}" srcOrd="0" destOrd="1" presId="urn:microsoft.com/office/officeart/2005/8/layout/vList4#1"/>
    <dgm:cxn modelId="{8F5BE3F0-F9DD-4032-B826-180C5DF6D03A}" type="presOf" srcId="{9ACDD3EF-76E9-4F40-BAE4-BF1E45797F6A}" destId="{2053A7D2-244A-4BEB-A58A-9F0F0231D928}" srcOrd="1" destOrd="1" presId="urn:microsoft.com/office/officeart/2005/8/layout/vList4#1"/>
    <dgm:cxn modelId="{B3C1F380-3278-43D2-A6A2-9C0F8A571464}" type="presOf" srcId="{D91EB9E0-56D8-4249-8D0E-1B54F3E6B3DE}" destId="{2053A7D2-244A-4BEB-A58A-9F0F0231D928}" srcOrd="1" destOrd="2" presId="urn:microsoft.com/office/officeart/2005/8/layout/vList4#1"/>
    <dgm:cxn modelId="{C2194819-ABAB-41EF-AACB-34BB2DDAFF46}" type="presParOf" srcId="{7A0CBD63-B924-4CA5-B1A7-3D676ED970B4}" destId="{AEFBF811-2C51-4569-B337-F1D0FFEF2DB5}" srcOrd="0" destOrd="0" presId="urn:microsoft.com/office/officeart/2005/8/layout/vList4#1"/>
    <dgm:cxn modelId="{25A77322-9CA6-4108-8D6D-60C4F5EF38D3}" type="presParOf" srcId="{AEFBF811-2C51-4569-B337-F1D0FFEF2DB5}" destId="{92AD7BFC-11F6-437A-95AE-091156C8AFFD}" srcOrd="0" destOrd="0" presId="urn:microsoft.com/office/officeart/2005/8/layout/vList4#1"/>
    <dgm:cxn modelId="{9282371B-1E92-470F-B4BB-AA5828F458DC}" type="presParOf" srcId="{AEFBF811-2C51-4569-B337-F1D0FFEF2DB5}" destId="{56ADFC0B-E0D7-443B-928E-3E76B6FAF97C}" srcOrd="1" destOrd="0" presId="urn:microsoft.com/office/officeart/2005/8/layout/vList4#1"/>
    <dgm:cxn modelId="{90E59F33-7A50-4411-961D-9BAD6F3415B0}" type="presParOf" srcId="{AEFBF811-2C51-4569-B337-F1D0FFEF2DB5}" destId="{4AEB446D-19C9-4FE8-864D-EDF13349C4CB}" srcOrd="2" destOrd="0" presId="urn:microsoft.com/office/officeart/2005/8/layout/vList4#1"/>
    <dgm:cxn modelId="{85062708-9D8C-458F-A918-951918472EA8}" type="presParOf" srcId="{7A0CBD63-B924-4CA5-B1A7-3D676ED970B4}" destId="{94A1DA95-8918-4E79-B489-AC67B492C115}" srcOrd="1" destOrd="0" presId="urn:microsoft.com/office/officeart/2005/8/layout/vList4#1"/>
    <dgm:cxn modelId="{7337AFC4-0907-4E7D-B83B-F3355EA9BF25}" type="presParOf" srcId="{7A0CBD63-B924-4CA5-B1A7-3D676ED970B4}" destId="{231E3C18-09C2-40F0-826A-366BB22A808C}" srcOrd="2" destOrd="0" presId="urn:microsoft.com/office/officeart/2005/8/layout/vList4#1"/>
    <dgm:cxn modelId="{E40ED2DE-F97F-4B2B-BA78-FB9582C9612E}" type="presParOf" srcId="{231E3C18-09C2-40F0-826A-366BB22A808C}" destId="{49A62064-39CF-4689-AEE8-F004F52E95FA}" srcOrd="0" destOrd="0" presId="urn:microsoft.com/office/officeart/2005/8/layout/vList4#1"/>
    <dgm:cxn modelId="{F6464973-31C2-4FC7-A11E-3ED8159E2F69}" type="presParOf" srcId="{231E3C18-09C2-40F0-826A-366BB22A808C}" destId="{6F2E07D6-D049-4303-8CF1-A04C746E5D93}" srcOrd="1" destOrd="0" presId="urn:microsoft.com/office/officeart/2005/8/layout/vList4#1"/>
    <dgm:cxn modelId="{1D684D62-99A2-4722-87BE-15ABA7B6BF9D}" type="presParOf" srcId="{231E3C18-09C2-40F0-826A-366BB22A808C}" destId="{87FEA48C-1BD7-49D2-BFA0-044C8876FEC2}" srcOrd="2" destOrd="0" presId="urn:microsoft.com/office/officeart/2005/8/layout/vList4#1"/>
    <dgm:cxn modelId="{7E9E4101-5211-46C5-8EDE-E5B5E5643157}" type="presParOf" srcId="{7A0CBD63-B924-4CA5-B1A7-3D676ED970B4}" destId="{F4B0C36A-E165-4B10-A477-1D34698F61BD}" srcOrd="3" destOrd="0" presId="urn:microsoft.com/office/officeart/2005/8/layout/vList4#1"/>
    <dgm:cxn modelId="{F60D2C06-9BE2-4CC4-9F70-3CC60EC5AFBD}" type="presParOf" srcId="{7A0CBD63-B924-4CA5-B1A7-3D676ED970B4}" destId="{8BDEE872-585C-4C03-B082-ECC76624B414}" srcOrd="4" destOrd="0" presId="urn:microsoft.com/office/officeart/2005/8/layout/vList4#1"/>
    <dgm:cxn modelId="{8BAA8DE2-D418-420E-9096-939D617AA664}" type="presParOf" srcId="{8BDEE872-585C-4C03-B082-ECC76624B414}" destId="{BA5CD6CF-C414-458C-8C36-3386EDCBC0A2}" srcOrd="0" destOrd="0" presId="urn:microsoft.com/office/officeart/2005/8/layout/vList4#1"/>
    <dgm:cxn modelId="{B977EE30-12C7-49DD-B9F6-96EB577D2EC3}" type="presParOf" srcId="{8BDEE872-585C-4C03-B082-ECC76624B414}" destId="{A6658C4F-0D73-46A3-8F06-FEFDE7C71540}" srcOrd="1" destOrd="0" presId="urn:microsoft.com/office/officeart/2005/8/layout/vList4#1"/>
    <dgm:cxn modelId="{6603C1BA-92E6-42EA-9EAB-E4E635A615B2}" type="presParOf" srcId="{8BDEE872-585C-4C03-B082-ECC76624B414}" destId="{2053A7D2-244A-4BEB-A58A-9F0F0231D928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4E41F-F08F-4AE3-AC69-FF1F89E85827}" type="doc">
      <dgm:prSet loTypeId="urn:microsoft.com/office/officeart/2005/8/layout/venn1" loCatId="relationship" qsTypeId="urn:microsoft.com/office/officeart/2005/8/quickstyle/3d7" qsCatId="3D" csTypeId="urn:microsoft.com/office/officeart/2005/8/colors/accent1_2" csCatId="accent1" phldr="1"/>
      <dgm:spPr/>
    </dgm:pt>
    <dgm:pt modelId="{C7425D9B-40BC-4550-8341-4AC784A5539A}">
      <dgm:prSet phldrT="[文本]"/>
      <dgm:spPr/>
      <dgm:t>
        <a:bodyPr/>
        <a:lstStyle/>
        <a:p>
          <a:r>
            <a:rPr lang="zh-CN" altLang="en-US" dirty="0" smtClean="0"/>
            <a:t>效率</a:t>
          </a:r>
          <a:endParaRPr lang="zh-CN" altLang="en-US" dirty="0"/>
        </a:p>
      </dgm:t>
    </dgm:pt>
    <dgm:pt modelId="{55DEB53C-E7B2-4C80-B20F-0619AFA8A004}" type="parTrans" cxnId="{11B92C41-2E02-4175-975E-9AC31F6FD426}">
      <dgm:prSet/>
      <dgm:spPr/>
      <dgm:t>
        <a:bodyPr/>
        <a:lstStyle/>
        <a:p>
          <a:endParaRPr lang="zh-CN" altLang="en-US"/>
        </a:p>
      </dgm:t>
    </dgm:pt>
    <dgm:pt modelId="{07E6F6BD-4CD1-4DC3-8C2A-D814462A402A}" type="sibTrans" cxnId="{11B92C41-2E02-4175-975E-9AC31F6FD426}">
      <dgm:prSet/>
      <dgm:spPr/>
      <dgm:t>
        <a:bodyPr/>
        <a:lstStyle/>
        <a:p>
          <a:endParaRPr lang="zh-CN" altLang="en-US"/>
        </a:p>
      </dgm:t>
    </dgm:pt>
    <dgm:pt modelId="{FA72F1CA-4AEE-42A6-AC67-FC4E9B3DDF4A}">
      <dgm:prSet phldrT="[文本]"/>
      <dgm:spPr/>
      <dgm:t>
        <a:bodyPr/>
        <a:lstStyle/>
        <a:p>
          <a:r>
            <a:rPr lang="zh-CN" altLang="en-US" dirty="0" smtClean="0"/>
            <a:t>分组</a:t>
          </a:r>
          <a:endParaRPr lang="zh-CN" altLang="en-US" dirty="0"/>
        </a:p>
      </dgm:t>
    </dgm:pt>
    <dgm:pt modelId="{DCB6EEEA-6CF7-40C9-BCA2-BFAB6FF2F02F}" type="parTrans" cxnId="{A30CF5F0-4581-4B25-A5D2-C477B3F903E6}">
      <dgm:prSet/>
      <dgm:spPr/>
      <dgm:t>
        <a:bodyPr/>
        <a:lstStyle/>
        <a:p>
          <a:endParaRPr lang="zh-CN" altLang="en-US"/>
        </a:p>
      </dgm:t>
    </dgm:pt>
    <dgm:pt modelId="{5D55A58A-E55A-4CE7-875C-83148F8128C8}" type="sibTrans" cxnId="{A30CF5F0-4581-4B25-A5D2-C477B3F903E6}">
      <dgm:prSet/>
      <dgm:spPr/>
      <dgm:t>
        <a:bodyPr/>
        <a:lstStyle/>
        <a:p>
          <a:endParaRPr lang="zh-CN" altLang="en-US"/>
        </a:p>
      </dgm:t>
    </dgm:pt>
    <dgm:pt modelId="{899C290B-DC4E-44BC-A97E-4EAC6E1A163F}">
      <dgm:prSet phldrT="[文本]"/>
      <dgm:spPr/>
      <dgm:t>
        <a:bodyPr/>
        <a:lstStyle/>
        <a:p>
          <a:r>
            <a:rPr lang="zh-CN" altLang="en-US" dirty="0" smtClean="0"/>
            <a:t>命名</a:t>
          </a:r>
          <a:endParaRPr lang="zh-CN" altLang="en-US" dirty="0"/>
        </a:p>
      </dgm:t>
    </dgm:pt>
    <dgm:pt modelId="{9AE1F7DA-BBD6-4C3F-96F3-D4DAE9AAE6F4}" type="parTrans" cxnId="{B1D4FBFF-F4EB-4AF3-887B-2AD8459A628C}">
      <dgm:prSet/>
      <dgm:spPr/>
      <dgm:t>
        <a:bodyPr/>
        <a:lstStyle/>
        <a:p>
          <a:endParaRPr lang="zh-CN" altLang="en-US"/>
        </a:p>
      </dgm:t>
    </dgm:pt>
    <dgm:pt modelId="{9B4B69FF-EC5E-4B1C-8428-6B22EC07A98A}" type="sibTrans" cxnId="{B1D4FBFF-F4EB-4AF3-887B-2AD8459A628C}">
      <dgm:prSet/>
      <dgm:spPr/>
      <dgm:t>
        <a:bodyPr/>
        <a:lstStyle/>
        <a:p>
          <a:endParaRPr lang="zh-CN" altLang="en-US"/>
        </a:p>
      </dgm:t>
    </dgm:pt>
    <dgm:pt modelId="{AA9555BF-2785-403E-8D71-0B6A7CFF79A1}" type="pres">
      <dgm:prSet presAssocID="{3784E41F-F08F-4AE3-AC69-FF1F89E85827}" presName="compositeShape" presStyleCnt="0">
        <dgm:presLayoutVars>
          <dgm:chMax val="7"/>
          <dgm:dir/>
          <dgm:resizeHandles val="exact"/>
        </dgm:presLayoutVars>
      </dgm:prSet>
      <dgm:spPr/>
    </dgm:pt>
    <dgm:pt modelId="{BA68B5DA-BCB3-4B2F-86D6-2541C3BBC6F9}" type="pres">
      <dgm:prSet presAssocID="{C7425D9B-40BC-4550-8341-4AC784A5539A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21F7A44C-D176-447A-9FE4-50AE361962E5}" type="pres">
      <dgm:prSet presAssocID="{C7425D9B-40BC-4550-8341-4AC784A5539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0480D-888F-4641-8954-D099528E20D5}" type="pres">
      <dgm:prSet presAssocID="{899C290B-DC4E-44BC-A97E-4EAC6E1A163F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55D9613D-BDF0-4ED6-8486-4A821AD16722}" type="pres">
      <dgm:prSet presAssocID="{899C290B-DC4E-44BC-A97E-4EAC6E1A16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584EC-7551-4B9B-8497-4CC6FE1A65C6}" type="pres">
      <dgm:prSet presAssocID="{FA72F1CA-4AEE-42A6-AC67-FC4E9B3DDF4A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3B23782B-B442-4CB3-8DBF-37D13B6591C7}" type="pres">
      <dgm:prSet presAssocID="{FA72F1CA-4AEE-42A6-AC67-FC4E9B3DDF4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EB6E22-9AF9-442B-B7A0-707366A23246}" type="presOf" srcId="{3784E41F-F08F-4AE3-AC69-FF1F89E85827}" destId="{AA9555BF-2785-403E-8D71-0B6A7CFF79A1}" srcOrd="0" destOrd="0" presId="urn:microsoft.com/office/officeart/2005/8/layout/venn1"/>
    <dgm:cxn modelId="{DC65619D-9FBF-4F3B-A673-77DFEE1A533A}" type="presOf" srcId="{C7425D9B-40BC-4550-8341-4AC784A5539A}" destId="{21F7A44C-D176-447A-9FE4-50AE361962E5}" srcOrd="1" destOrd="0" presId="urn:microsoft.com/office/officeart/2005/8/layout/venn1"/>
    <dgm:cxn modelId="{1BAFE1C9-7223-445A-A8CA-9334551836D8}" type="presOf" srcId="{899C290B-DC4E-44BC-A97E-4EAC6E1A163F}" destId="{4210480D-888F-4641-8954-D099528E20D5}" srcOrd="0" destOrd="0" presId="urn:microsoft.com/office/officeart/2005/8/layout/venn1"/>
    <dgm:cxn modelId="{69A35A96-C866-43B9-8680-EDE98A20EADF}" type="presOf" srcId="{FA72F1CA-4AEE-42A6-AC67-FC4E9B3DDF4A}" destId="{3B23782B-B442-4CB3-8DBF-37D13B6591C7}" srcOrd="1" destOrd="0" presId="urn:microsoft.com/office/officeart/2005/8/layout/venn1"/>
    <dgm:cxn modelId="{86C19C1B-662E-4DEF-B788-9FC011B100F8}" type="presOf" srcId="{FA72F1CA-4AEE-42A6-AC67-FC4E9B3DDF4A}" destId="{37C584EC-7551-4B9B-8497-4CC6FE1A65C6}" srcOrd="0" destOrd="0" presId="urn:microsoft.com/office/officeart/2005/8/layout/venn1"/>
    <dgm:cxn modelId="{A30CF5F0-4581-4B25-A5D2-C477B3F903E6}" srcId="{3784E41F-F08F-4AE3-AC69-FF1F89E85827}" destId="{FA72F1CA-4AEE-42A6-AC67-FC4E9B3DDF4A}" srcOrd="2" destOrd="0" parTransId="{DCB6EEEA-6CF7-40C9-BCA2-BFAB6FF2F02F}" sibTransId="{5D55A58A-E55A-4CE7-875C-83148F8128C8}"/>
    <dgm:cxn modelId="{B1D4FBFF-F4EB-4AF3-887B-2AD8459A628C}" srcId="{3784E41F-F08F-4AE3-AC69-FF1F89E85827}" destId="{899C290B-DC4E-44BC-A97E-4EAC6E1A163F}" srcOrd="1" destOrd="0" parTransId="{9AE1F7DA-BBD6-4C3F-96F3-D4DAE9AAE6F4}" sibTransId="{9B4B69FF-EC5E-4B1C-8428-6B22EC07A98A}"/>
    <dgm:cxn modelId="{0B7E2624-CD2C-4063-B7A1-D93C661C39E5}" type="presOf" srcId="{C7425D9B-40BC-4550-8341-4AC784A5539A}" destId="{BA68B5DA-BCB3-4B2F-86D6-2541C3BBC6F9}" srcOrd="0" destOrd="0" presId="urn:microsoft.com/office/officeart/2005/8/layout/venn1"/>
    <dgm:cxn modelId="{11B92C41-2E02-4175-975E-9AC31F6FD426}" srcId="{3784E41F-F08F-4AE3-AC69-FF1F89E85827}" destId="{C7425D9B-40BC-4550-8341-4AC784A5539A}" srcOrd="0" destOrd="0" parTransId="{55DEB53C-E7B2-4C80-B20F-0619AFA8A004}" sibTransId="{07E6F6BD-4CD1-4DC3-8C2A-D814462A402A}"/>
    <dgm:cxn modelId="{54036BD3-15F3-4167-91AF-576753B268F1}" type="presOf" srcId="{899C290B-DC4E-44BC-A97E-4EAC6E1A163F}" destId="{55D9613D-BDF0-4ED6-8486-4A821AD16722}" srcOrd="1" destOrd="0" presId="urn:microsoft.com/office/officeart/2005/8/layout/venn1"/>
    <dgm:cxn modelId="{8FA48490-B379-4042-BADB-EFBE33D33387}" type="presParOf" srcId="{AA9555BF-2785-403E-8D71-0B6A7CFF79A1}" destId="{BA68B5DA-BCB3-4B2F-86D6-2541C3BBC6F9}" srcOrd="0" destOrd="0" presId="urn:microsoft.com/office/officeart/2005/8/layout/venn1"/>
    <dgm:cxn modelId="{94CD0E28-167F-4943-8E56-990E0C65D8EC}" type="presParOf" srcId="{AA9555BF-2785-403E-8D71-0B6A7CFF79A1}" destId="{21F7A44C-D176-447A-9FE4-50AE361962E5}" srcOrd="1" destOrd="0" presId="urn:microsoft.com/office/officeart/2005/8/layout/venn1"/>
    <dgm:cxn modelId="{C1173C7C-3BB4-4E5A-9AAA-9BE467B2CDE6}" type="presParOf" srcId="{AA9555BF-2785-403E-8D71-0B6A7CFF79A1}" destId="{4210480D-888F-4641-8954-D099528E20D5}" srcOrd="2" destOrd="0" presId="urn:microsoft.com/office/officeart/2005/8/layout/venn1"/>
    <dgm:cxn modelId="{B64CC6BC-3442-43B4-BA43-D40BD2F9FA02}" type="presParOf" srcId="{AA9555BF-2785-403E-8D71-0B6A7CFF79A1}" destId="{55D9613D-BDF0-4ED6-8486-4A821AD16722}" srcOrd="3" destOrd="0" presId="urn:microsoft.com/office/officeart/2005/8/layout/venn1"/>
    <dgm:cxn modelId="{B2A7D140-A29B-4E9E-8DBF-5799A2A73C86}" type="presParOf" srcId="{AA9555BF-2785-403E-8D71-0B6A7CFF79A1}" destId="{37C584EC-7551-4B9B-8497-4CC6FE1A65C6}" srcOrd="4" destOrd="0" presId="urn:microsoft.com/office/officeart/2005/8/layout/venn1"/>
    <dgm:cxn modelId="{33C69827-70BA-4885-B35B-47DABA33F4E7}" type="presParOf" srcId="{AA9555BF-2785-403E-8D71-0B6A7CFF79A1}" destId="{3B23782B-B442-4CB3-8DBF-37D13B6591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1DB1A3A-9A06-44BA-BC46-2246DD7E22E1}">
      <dsp:nvSpPr>
        <dsp:cNvPr id="0" name=""/>
        <dsp:cNvSpPr/>
      </dsp:nvSpPr>
      <dsp:spPr>
        <a:xfrm>
          <a:off x="1429105" y="274319"/>
          <a:ext cx="3413760" cy="3413760"/>
        </a:xfrm>
        <a:prstGeom prst="pie">
          <a:avLst>
            <a:gd name="adj1" fmla="val 16200000"/>
            <a:gd name="adj2" fmla="val 1800000"/>
          </a:avLst>
        </a:prstGeom>
        <a:solidFill>
          <a:schemeClr val="tx1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方便性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285134" y="904239"/>
        <a:ext cx="1158240" cy="1137920"/>
      </dsp:txXfrm>
    </dsp:sp>
    <dsp:sp modelId="{8F679D9B-C00F-48DA-A081-AEDA79F58B78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空间</a:t>
          </a:r>
          <a:endParaRPr lang="en-US" altLang="zh-CN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效率</a:t>
          </a:r>
          <a:endParaRPr lang="zh-CN" altLang="en-US" sz="2700" kern="1200" dirty="0"/>
        </a:p>
      </dsp:txBody>
      <dsp:txXfrm>
        <a:off x="2187854" y="2529840"/>
        <a:ext cx="1544320" cy="1056640"/>
      </dsp:txXfrm>
    </dsp:sp>
    <dsp:sp modelId="{88DA3A89-2360-4655-B71B-6F5B056FA3F6}">
      <dsp:nvSpPr>
        <dsp:cNvPr id="0" name=""/>
        <dsp:cNvSpPr/>
      </dsp:nvSpPr>
      <dsp:spPr>
        <a:xfrm>
          <a:off x="1253134" y="375919"/>
          <a:ext cx="3413760" cy="341376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时间</a:t>
          </a:r>
          <a:endParaRPr lang="en-US" altLang="zh-CN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效率</a:t>
          </a:r>
          <a:endParaRPr lang="zh-CN" altLang="en-US" sz="2700" kern="1200" dirty="0"/>
        </a:p>
      </dsp:txBody>
      <dsp:txXfrm>
        <a:off x="1618894" y="1046480"/>
        <a:ext cx="1158240" cy="1137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AD7BFC-11F6-437A-95AE-091156C8AFFD}">
      <dsp:nvSpPr>
        <dsp:cNvPr id="0" name=""/>
        <dsp:cNvSpPr/>
      </dsp:nvSpPr>
      <dsp:spPr>
        <a:xfrm>
          <a:off x="0" y="0"/>
          <a:ext cx="8229599" cy="141436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逻辑文件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文件内容组织方式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面向用户</a:t>
          </a:r>
          <a:endParaRPr lang="zh-CN" altLang="en-US" sz="2000" kern="1200" dirty="0"/>
        </a:p>
      </dsp:txBody>
      <dsp:txXfrm>
        <a:off x="1787356" y="0"/>
        <a:ext cx="6442243" cy="1414363"/>
      </dsp:txXfrm>
    </dsp:sp>
    <dsp:sp modelId="{56ADFC0B-E0D7-443B-928E-3E76B6FAF97C}">
      <dsp:nvSpPr>
        <dsp:cNvPr id="0" name=""/>
        <dsp:cNvSpPr/>
      </dsp:nvSpPr>
      <dsp:spPr>
        <a:xfrm>
          <a:off x="141436" y="141436"/>
          <a:ext cx="1645919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A62064-39CF-4689-AEE8-F004F52E95FA}">
      <dsp:nvSpPr>
        <dsp:cNvPr id="0" name=""/>
        <dsp:cNvSpPr/>
      </dsp:nvSpPr>
      <dsp:spPr>
        <a:xfrm>
          <a:off x="0" y="1555799"/>
          <a:ext cx="8229599" cy="141436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34890"/>
            <a:satOff val="10222"/>
            <a:lumOff val="1300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目录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文件组织方式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文件属性</a:t>
          </a:r>
          <a:endParaRPr lang="zh-CN" altLang="en-US" sz="2000" kern="1200" dirty="0"/>
        </a:p>
      </dsp:txBody>
      <dsp:txXfrm>
        <a:off x="1787356" y="1555799"/>
        <a:ext cx="6442243" cy="1414363"/>
      </dsp:txXfrm>
    </dsp:sp>
    <dsp:sp modelId="{6F2E07D6-D049-4303-8CF1-A04C746E5D93}">
      <dsp:nvSpPr>
        <dsp:cNvPr id="0" name=""/>
        <dsp:cNvSpPr/>
      </dsp:nvSpPr>
      <dsp:spPr>
        <a:xfrm>
          <a:off x="141436" y="1697236"/>
          <a:ext cx="1645919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A5CD6CF-C414-458C-8C36-3386EDCBC0A2}">
      <dsp:nvSpPr>
        <dsp:cNvPr id="0" name=""/>
        <dsp:cNvSpPr/>
      </dsp:nvSpPr>
      <dsp:spPr>
        <a:xfrm>
          <a:off x="0" y="3111599"/>
          <a:ext cx="8229599" cy="1414363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469781"/>
            <a:satOff val="20444"/>
            <a:lumOff val="2601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物理文件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文件存储方式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面向系统</a:t>
          </a:r>
          <a:endParaRPr lang="zh-CN" altLang="en-US" sz="2000" kern="1200" dirty="0"/>
        </a:p>
      </dsp:txBody>
      <dsp:txXfrm>
        <a:off x="1787356" y="3111599"/>
        <a:ext cx="6442243" cy="1414363"/>
      </dsp:txXfrm>
    </dsp:sp>
    <dsp:sp modelId="{A6658C4F-0D73-46A3-8F06-FEFDE7C71540}">
      <dsp:nvSpPr>
        <dsp:cNvPr id="0" name=""/>
        <dsp:cNvSpPr/>
      </dsp:nvSpPr>
      <dsp:spPr>
        <a:xfrm>
          <a:off x="141436" y="3253035"/>
          <a:ext cx="1645919" cy="11314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5000" b="-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68B5DA-BCB3-4B2F-86D6-2541C3BBC6F9}">
      <dsp:nvSpPr>
        <dsp:cNvPr id="0" name=""/>
        <dsp:cNvSpPr/>
      </dsp:nvSpPr>
      <dsp:spPr>
        <a:xfrm>
          <a:off x="986407" y="38901"/>
          <a:ext cx="1867272" cy="1867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效率</a:t>
          </a:r>
          <a:endParaRPr lang="zh-CN" altLang="en-US" sz="4400" kern="1200" dirty="0"/>
        </a:p>
      </dsp:txBody>
      <dsp:txXfrm>
        <a:off x="1235377" y="365674"/>
        <a:ext cx="1369332" cy="840272"/>
      </dsp:txXfrm>
    </dsp:sp>
    <dsp:sp modelId="{4210480D-888F-4641-8954-D099528E20D5}">
      <dsp:nvSpPr>
        <dsp:cNvPr id="0" name=""/>
        <dsp:cNvSpPr/>
      </dsp:nvSpPr>
      <dsp:spPr>
        <a:xfrm>
          <a:off x="1660181" y="1205946"/>
          <a:ext cx="1867272" cy="1867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命名</a:t>
          </a:r>
          <a:endParaRPr lang="zh-CN" altLang="en-US" sz="4400" kern="1200" dirty="0"/>
        </a:p>
      </dsp:txBody>
      <dsp:txXfrm>
        <a:off x="2231256" y="1688325"/>
        <a:ext cx="1120363" cy="1026999"/>
      </dsp:txXfrm>
    </dsp:sp>
    <dsp:sp modelId="{37C584EC-7551-4B9B-8497-4CC6FE1A65C6}">
      <dsp:nvSpPr>
        <dsp:cNvPr id="0" name=""/>
        <dsp:cNvSpPr/>
      </dsp:nvSpPr>
      <dsp:spPr>
        <a:xfrm>
          <a:off x="312634" y="1205946"/>
          <a:ext cx="1867272" cy="18672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分组</a:t>
          </a:r>
          <a:endParaRPr lang="zh-CN" altLang="en-US" sz="4400" kern="1200" dirty="0"/>
        </a:p>
      </dsp:txBody>
      <dsp:txXfrm>
        <a:off x="488468" y="1688325"/>
        <a:ext cx="1120363" cy="1026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4" Type="http://schemas.microsoft.com/office/2006/relationships/legacyDiagramText" Target="legacyDiagramText4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0F54C159-9EDB-4F8D-B726-4BD10BAE0B7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CD8CAFED-8967-40A9-80AE-CCFD43BD21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0A80AE-2B3A-4E3C-8383-88147EDE7CA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7263"/>
            <a:fld id="{CEC0BC7F-31C9-4283-BE9C-61FC01995F9F}" type="slidenum">
              <a:rPr lang="en-US" altLang="en-US">
                <a:ea typeface="MS PGothic" pitchFamily="34" charset="-128"/>
              </a:rPr>
              <a:pPr defTabSz="957263"/>
              <a:t>8</a:t>
            </a:fld>
            <a:endParaRPr lang="en-US" altLang="en-US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39A00-0719-43BF-85C7-908D880B20B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9C231-5A7F-4FF9-BE76-C2905DCC3C29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2F2799-99A0-4340-8DD6-E185762C09B7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5CAF9E-4E18-442D-8503-1436DFE84B5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1589DD-F50C-4BB2-91C2-4F3AEFBB47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D1389E-27E1-4A97-9E8F-AD3249310E9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5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6BA490-A416-4214-B40C-6C0A7A6A28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98513" y="1250950"/>
            <a:ext cx="7351712" cy="44831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98513" y="1250950"/>
            <a:ext cx="3598862" cy="448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49775" y="1250950"/>
            <a:ext cx="360045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49775" y="3568700"/>
            <a:ext cx="3600450" cy="2165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BF865-55F9-4617-99F1-E112B3503A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1E927-05F6-4019-A09D-2BB9C3DBE2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881121-BAF1-4913-8DA8-F393DBF2CDE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50491-31B6-44D3-8C14-6900C0FF6D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7063CD-785F-482C-BFEA-E352BCB7070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8663F-4E2D-44DE-B300-03366FB4B0B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11997C-416E-46C1-8B01-E2D688C7DD3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DF599F-3DC9-42CB-B29B-2F3B4E6C00F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苏州大学计算机科学与技术学院</a:t>
            </a:r>
            <a:endParaRPr lang="zh-CN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0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5"/>
            <a:ext cx="66421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5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851D42C-F1EA-49CB-A59F-0692780F62E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0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1" r:id="rId2"/>
    <p:sldLayoutId id="2147484392" r:id="rId3"/>
    <p:sldLayoutId id="2147484395" r:id="rId4"/>
    <p:sldLayoutId id="2147484396" r:id="rId5"/>
    <p:sldLayoutId id="2147484397" r:id="rId6"/>
    <p:sldLayoutId id="2147484393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0825" y="2276475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第十章文件系统接口</a:t>
            </a:r>
            <a:r>
              <a:rPr lang="en-US" altLang="zh-CN" sz="54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一</a:t>
            </a:r>
            <a:r>
              <a:rPr lang="en-US" altLang="zh-CN" sz="54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</a:t>
            </a:r>
            <a:endParaRPr lang="zh-CN" altLang="en-US" sz="540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692275" y="5489575"/>
            <a:ext cx="5976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逻辑文件</a:t>
            </a:r>
            <a:endParaRPr lang="en-US" altLang="zh-CN" smtClean="0"/>
          </a:p>
          <a:p>
            <a:r>
              <a:rPr lang="zh-CN" altLang="en-US" smtClean="0"/>
              <a:t>顺序文件</a:t>
            </a:r>
            <a:endParaRPr lang="en-US" altLang="zh-CN" smtClean="0"/>
          </a:p>
          <a:p>
            <a:r>
              <a:rPr lang="zh-CN" altLang="en-US" smtClean="0"/>
              <a:t>直接文件</a:t>
            </a:r>
            <a:endParaRPr lang="en-US" altLang="zh-CN" smtClean="0"/>
          </a:p>
          <a:p>
            <a:r>
              <a:rPr lang="zh-CN" altLang="en-US" smtClean="0"/>
              <a:t>索引文件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B0DAD5-7296-4CCA-B0CC-209F7DD153CB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文件访问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48240B-73E1-43AA-9749-D30481177A95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3"/>
          <p:cNvSpPr>
            <a:spLocks noGrp="1"/>
          </p:cNvSpPr>
          <p:nvPr>
            <p:ph type="title"/>
          </p:nvPr>
        </p:nvSpPr>
        <p:spPr>
          <a:xfrm>
            <a:off x="1250950" y="765175"/>
            <a:ext cx="6642100" cy="587375"/>
          </a:xfrm>
        </p:spPr>
        <p:txBody>
          <a:bodyPr/>
          <a:lstStyle/>
          <a:p>
            <a:r>
              <a:rPr lang="zh-CN" altLang="en-US" smtClean="0"/>
              <a:t>逻辑文件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文件</a:t>
            </a:r>
            <a:r>
              <a:rPr lang="zh-CN" altLang="en-US" sz="2800" dirty="0"/>
              <a:t>呈现</a:t>
            </a:r>
            <a:r>
              <a:rPr lang="zh-CN" altLang="en-US" sz="2800" dirty="0" smtClean="0"/>
              <a:t>在用户面前的组织结构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/>
              <a:t>又</a:t>
            </a:r>
            <a:r>
              <a:rPr lang="zh-CN" altLang="en-US" sz="2800" dirty="0" smtClean="0"/>
              <a:t>称为文件逻辑结构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逻辑文件决定了文件访问方法</a:t>
            </a:r>
            <a:endParaRPr lang="en-US" altLang="zh-CN" sz="28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sz="1800" dirty="0" smtClean="0"/>
              <a:t> 		</a:t>
            </a:r>
            <a:r>
              <a:rPr lang="zh-CN" altLang="en-US" sz="1800" dirty="0" smtClean="0"/>
              <a:t>文本文件</a:t>
            </a:r>
            <a:r>
              <a:rPr lang="en-US" altLang="zh-CN" sz="1800" dirty="0" smtClean="0"/>
              <a:t>		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          </a:t>
            </a:r>
            <a:r>
              <a:rPr lang="zh-CN" altLang="en-US" sz="1800" dirty="0" smtClean="0"/>
              <a:t>数据库文件</a:t>
            </a: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20484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3" y="3770313"/>
            <a:ext cx="16716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图片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4719638"/>
            <a:ext cx="28797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图片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3113" y="3614738"/>
            <a:ext cx="202088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图片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7713" y="4360863"/>
            <a:ext cx="20732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文件访问方式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顺序访问</a:t>
            </a:r>
            <a:endParaRPr lang="en-US" altLang="zh-CN" smtClean="0"/>
          </a:p>
          <a:p>
            <a:pPr lvl="1"/>
            <a:r>
              <a:rPr lang="zh-CN" altLang="en-US" smtClean="0"/>
              <a:t>最简单的访问方式</a:t>
            </a:r>
            <a:endParaRPr lang="en-US" altLang="zh-CN" smtClean="0"/>
          </a:p>
          <a:p>
            <a:pPr lvl="1"/>
            <a:r>
              <a:rPr lang="zh-CN" altLang="en-US" smtClean="0"/>
              <a:t>文件信息按照存放顺序，一个记录一个记录地依次访问</a:t>
            </a:r>
            <a:endParaRPr lang="en-US" altLang="zh-CN" smtClean="0"/>
          </a:p>
          <a:p>
            <a:pPr lvl="1"/>
            <a:r>
              <a:rPr lang="zh-CN" altLang="en-US" smtClean="0"/>
              <a:t>顺序文件</a:t>
            </a:r>
            <a:endParaRPr lang="en-US" altLang="zh-CN" smtClean="0"/>
          </a:p>
          <a:p>
            <a:pPr lvl="1"/>
            <a:r>
              <a:rPr lang="zh-CN" altLang="en-US" smtClean="0"/>
              <a:t>典型存储设备：磁带</a:t>
            </a:r>
            <a:endParaRPr lang="en-US" altLang="zh-CN" smtClean="0"/>
          </a:p>
        </p:txBody>
      </p:sp>
      <p:sp>
        <p:nvSpPr>
          <p:cNvPr id="21508" name="内容占位符 1"/>
          <p:cNvSpPr>
            <a:spLocks noGrp="1"/>
          </p:cNvSpPr>
          <p:nvPr>
            <p:ph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直接（随机）访问</a:t>
            </a:r>
            <a:endParaRPr lang="en-US" altLang="zh-CN" smtClean="0"/>
          </a:p>
          <a:p>
            <a:pPr lvl="1"/>
            <a:r>
              <a:rPr lang="zh-CN" altLang="en-US" smtClean="0"/>
              <a:t>可以直接定位到文件的某条记录进行访问</a:t>
            </a:r>
            <a:endParaRPr lang="en-US" altLang="zh-CN" smtClean="0"/>
          </a:p>
          <a:p>
            <a:pPr lvl="1"/>
            <a:r>
              <a:rPr lang="zh-CN" altLang="en-US" smtClean="0"/>
              <a:t>直接文件</a:t>
            </a:r>
            <a:endParaRPr lang="en-US" altLang="zh-CN" smtClean="0"/>
          </a:p>
          <a:p>
            <a:pPr lvl="1"/>
            <a:r>
              <a:rPr lang="zh-CN" altLang="en-US" smtClean="0"/>
              <a:t>典型设备：磁盘</a:t>
            </a:r>
          </a:p>
        </p:txBody>
      </p:sp>
      <p:sp>
        <p:nvSpPr>
          <p:cNvPr id="2150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912448-C01D-4A2B-8720-9BD7F3F5422D}" type="slidenum">
              <a:rPr lang="zh-CN" altLang="en-US"/>
              <a:pPr/>
              <a:t>13</a:t>
            </a:fld>
            <a:endParaRPr lang="en-US" altLang="zh-CN"/>
          </a:p>
        </p:txBody>
      </p:sp>
      <p:pic>
        <p:nvPicPr>
          <p:cNvPr id="2151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68775"/>
            <a:ext cx="23114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313" y="4679950"/>
            <a:ext cx="281622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访问方式：</a:t>
            </a:r>
            <a:r>
              <a:rPr lang="zh-CN" altLang="en-US" sz="2400" b="1" smtClean="0"/>
              <a:t>顺序访问</a:t>
            </a:r>
            <a:endParaRPr lang="en-US" altLang="zh-CN" sz="2400" b="1" smtClean="0"/>
          </a:p>
          <a:p>
            <a:r>
              <a:rPr lang="zh-CN" altLang="en-US" sz="2400" smtClean="0"/>
              <a:t>依次访问数据，不能直接跳转到文件的指定位置</a:t>
            </a:r>
          </a:p>
          <a:p>
            <a:endParaRPr lang="zh-CN" altLang="en-US" smtClean="0"/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830263" y="2617788"/>
            <a:ext cx="7639050" cy="1187450"/>
            <a:chOff x="892175" y="1720850"/>
            <a:chExt cx="7639228" cy="1187450"/>
          </a:xfrm>
        </p:grpSpPr>
        <p:sp>
          <p:nvSpPr>
            <p:cNvPr id="22537" name="Rectangle 3"/>
            <p:cNvSpPr>
              <a:spLocks noChangeArrowheads="1"/>
            </p:cNvSpPr>
            <p:nvPr/>
          </p:nvSpPr>
          <p:spPr bwMode="auto">
            <a:xfrm>
              <a:off x="901700" y="1725613"/>
              <a:ext cx="7569200" cy="561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Helvetica" pitchFamily="34" charset="0"/>
              </a:endParaRPr>
            </a:p>
          </p:txBody>
        </p:sp>
        <p:sp>
          <p:nvSpPr>
            <p:cNvPr id="22538" name="Rectangle 4" descr="浅色下对角线"/>
            <p:cNvSpPr>
              <a:spLocks noChangeArrowheads="1"/>
            </p:cNvSpPr>
            <p:nvPr/>
          </p:nvSpPr>
          <p:spPr bwMode="auto">
            <a:xfrm>
              <a:off x="892175" y="1724025"/>
              <a:ext cx="452438" cy="563563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latin typeface="Helvetica" pitchFamily="34" charset="0"/>
              </a:endParaRPr>
            </a:p>
          </p:txBody>
        </p:sp>
        <p:sp>
          <p:nvSpPr>
            <p:cNvPr id="22539" name="Rectangle 5" descr="浅色上对角线"/>
            <p:cNvSpPr>
              <a:spLocks noChangeArrowheads="1"/>
            </p:cNvSpPr>
            <p:nvPr/>
          </p:nvSpPr>
          <p:spPr bwMode="auto">
            <a:xfrm>
              <a:off x="1327150" y="1725613"/>
              <a:ext cx="331788" cy="56197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latin typeface="Helvetica" pitchFamily="34" charset="0"/>
              </a:endParaRPr>
            </a:p>
          </p:txBody>
        </p:sp>
        <p:sp>
          <p:nvSpPr>
            <p:cNvPr id="22540" name="Rectangle 6" descr="浅色下对角线"/>
            <p:cNvSpPr>
              <a:spLocks noChangeArrowheads="1"/>
            </p:cNvSpPr>
            <p:nvPr/>
          </p:nvSpPr>
          <p:spPr bwMode="auto">
            <a:xfrm>
              <a:off x="1662372" y="1734796"/>
              <a:ext cx="541337" cy="55279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latin typeface="Helvetica" pitchFamily="34" charset="0"/>
              </a:endParaRPr>
            </a:p>
          </p:txBody>
        </p:sp>
        <p:sp>
          <p:nvSpPr>
            <p:cNvPr id="22541" name="Rectangle 7" descr="浅色上对角线"/>
            <p:cNvSpPr>
              <a:spLocks noChangeArrowheads="1"/>
            </p:cNvSpPr>
            <p:nvPr/>
          </p:nvSpPr>
          <p:spPr bwMode="auto">
            <a:xfrm>
              <a:off x="4673600" y="1720850"/>
              <a:ext cx="574675" cy="56673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latin typeface="Helvetica" pitchFamily="34" charset="0"/>
              </a:endParaRPr>
            </a:p>
          </p:txBody>
        </p:sp>
        <p:sp>
          <p:nvSpPr>
            <p:cNvPr id="22542" name="Rectangle 8" descr="浅色上对角线"/>
            <p:cNvSpPr>
              <a:spLocks noChangeArrowheads="1"/>
            </p:cNvSpPr>
            <p:nvPr/>
          </p:nvSpPr>
          <p:spPr bwMode="auto">
            <a:xfrm>
              <a:off x="5697538" y="1720850"/>
              <a:ext cx="571500" cy="56673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latin typeface="Helvetica" pitchFamily="34" charset="0"/>
              </a:endParaRPr>
            </a:p>
          </p:txBody>
        </p:sp>
        <p:sp>
          <p:nvSpPr>
            <p:cNvPr id="22543" name="Rectangle 9" descr="浅色下对角线"/>
            <p:cNvSpPr>
              <a:spLocks noChangeArrowheads="1"/>
            </p:cNvSpPr>
            <p:nvPr/>
          </p:nvSpPr>
          <p:spPr bwMode="auto">
            <a:xfrm>
              <a:off x="5256391" y="1720851"/>
              <a:ext cx="452438" cy="56673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latin typeface="Helvetica" pitchFamily="34" charset="0"/>
              </a:endParaRPr>
            </a:p>
          </p:txBody>
        </p:sp>
        <p:sp>
          <p:nvSpPr>
            <p:cNvPr id="22544" name="Text Box 10"/>
            <p:cNvSpPr txBox="1">
              <a:spLocks noChangeArrowheads="1"/>
            </p:cNvSpPr>
            <p:nvPr/>
          </p:nvSpPr>
          <p:spPr bwMode="auto">
            <a:xfrm>
              <a:off x="2554288" y="1879600"/>
              <a:ext cx="15986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Helvetica" pitchFamily="34" charset="0"/>
                </a:rPr>
                <a:t>……</a:t>
              </a:r>
            </a:p>
          </p:txBody>
        </p:sp>
        <p:sp>
          <p:nvSpPr>
            <p:cNvPr id="22545" name="Text Box 11"/>
            <p:cNvSpPr txBox="1">
              <a:spLocks noChangeArrowheads="1"/>
            </p:cNvSpPr>
            <p:nvPr/>
          </p:nvSpPr>
          <p:spPr bwMode="auto">
            <a:xfrm>
              <a:off x="6477000" y="1868488"/>
              <a:ext cx="180657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Helvetica" pitchFamily="34" charset="0"/>
                </a:rPr>
                <a:t>……</a:t>
              </a:r>
            </a:p>
          </p:txBody>
        </p:sp>
        <p:sp>
          <p:nvSpPr>
            <p:cNvPr id="22546" name="Text Box 12"/>
            <p:cNvSpPr txBox="1">
              <a:spLocks noChangeArrowheads="1"/>
            </p:cNvSpPr>
            <p:nvPr/>
          </p:nvSpPr>
          <p:spPr bwMode="auto">
            <a:xfrm>
              <a:off x="897116" y="2541588"/>
              <a:ext cx="76342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Helvetica" pitchFamily="34" charset="0"/>
                </a:rPr>
                <a:t>0    1     2                                            n-1     n     n+1</a:t>
              </a:r>
            </a:p>
          </p:txBody>
        </p:sp>
      </p:grpSp>
      <p:sp>
        <p:nvSpPr>
          <p:cNvPr id="22532" name="Rectangle 13" descr="浅色上对角线"/>
          <p:cNvSpPr>
            <a:spLocks noChangeArrowheads="1"/>
          </p:cNvSpPr>
          <p:nvPr/>
        </p:nvSpPr>
        <p:spPr bwMode="auto">
          <a:xfrm>
            <a:off x="7119938" y="3435350"/>
            <a:ext cx="331787" cy="5730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2533" name="Text Box 14"/>
          <p:cNvSpPr txBox="1">
            <a:spLocks noChangeArrowheads="1"/>
          </p:cNvSpPr>
          <p:nvPr/>
        </p:nvSpPr>
        <p:spPr bwMode="auto">
          <a:xfrm>
            <a:off x="7392988" y="3567113"/>
            <a:ext cx="1531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Helvetica" pitchFamily="34" charset="0"/>
              </a:rPr>
              <a:t>数据记录</a:t>
            </a:r>
            <a:endParaRPr lang="en-US" altLang="zh-CN" b="1">
              <a:latin typeface="Helvetica" pitchFamily="34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815975" y="3846513"/>
            <a:ext cx="73818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000" dirty="0" smtClean="0">
                <a:latin typeface="Helvetica" panose="020B0604020202020204" pitchFamily="34" charset="0"/>
              </a:rPr>
              <a:t>要读写记录</a:t>
            </a:r>
            <a:r>
              <a:rPr lang="en-US" altLang="zh-CN" sz="2000" dirty="0" smtClean="0">
                <a:latin typeface="Helvetica" panose="020B0604020202020204" pitchFamily="34" charset="0"/>
              </a:rPr>
              <a:t> n</a:t>
            </a:r>
            <a:r>
              <a:rPr lang="zh-CN" altLang="en-US" sz="2000" dirty="0" smtClean="0">
                <a:latin typeface="Helvetica" panose="020B0604020202020204" pitchFamily="34" charset="0"/>
                <a:sym typeface="Wingdings" panose="05000000000000000000" pitchFamily="2" charset="2"/>
              </a:rPr>
              <a:t>：</a:t>
            </a:r>
            <a:endParaRPr lang="en-US" altLang="zh-CN" sz="2000" dirty="0" smtClean="0">
              <a:latin typeface="Helvetica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>
                <a:latin typeface="Helvetica" panose="020B0604020202020204" pitchFamily="34" charset="0"/>
              </a:rPr>
              <a:t>                                        read record 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>
                <a:latin typeface="Helvetica" panose="020B0604020202020204" pitchFamily="34" charset="0"/>
              </a:rPr>
              <a:t>			 read record 1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>
                <a:latin typeface="Helvetica" panose="020B0604020202020204" pitchFamily="34" charset="0"/>
              </a:rPr>
              <a:t>			     ……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>
                <a:latin typeface="Helvetica" panose="020B0604020202020204" pitchFamily="34" charset="0"/>
              </a:rPr>
              <a:t>			 read record n-1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 smtClean="0">
                <a:latin typeface="Helvetica" panose="020B0604020202020204" pitchFamily="34" charset="0"/>
              </a:rPr>
              <a:t>			 read/write record n</a:t>
            </a:r>
          </a:p>
          <a:p>
            <a:pPr>
              <a:spcBef>
                <a:spcPts val="0"/>
              </a:spcBef>
              <a:defRPr/>
            </a:pPr>
            <a:endParaRPr lang="en-US" altLang="zh-CN" sz="2000" dirty="0" smtClean="0">
              <a:latin typeface="Helvetica" panose="020B0604020202020204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优点：节省存储空间     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	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缺点：访问效率差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22535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顺序文件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107238" y="4354513"/>
            <a:ext cx="1630362" cy="715962"/>
          </a:xfrm>
          <a:prstGeom prst="wedgeRoundRectCallout">
            <a:avLst>
              <a:gd name="adj1" fmla="val -153150"/>
              <a:gd name="adj2" fmla="val -210937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无法直接定位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到第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个记录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Group 2"/>
          <p:cNvGraphicFramePr>
            <a:graphicFrameLocks noGrp="1"/>
          </p:cNvGraphicFramePr>
          <p:nvPr>
            <p:ph idx="1"/>
          </p:nvPr>
        </p:nvGraphicFramePr>
        <p:xfrm>
          <a:off x="1570038" y="1754188"/>
          <a:ext cx="6962775" cy="2370071"/>
        </p:xfrm>
        <a:graphic>
          <a:graphicData uri="http://schemas.openxmlformats.org/drawingml/2006/table">
            <a:tbl>
              <a:tblPr/>
              <a:tblGrid>
                <a:gridCol w="571500"/>
                <a:gridCol w="6391275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王一，男，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计算机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0013001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赵尔，女，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电子技术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0014005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李立理，男，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英语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0019034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黄湖，男，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英语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0019035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91445" marR="91445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L="91445" marR="91445"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2" name="Line 28"/>
          <p:cNvSpPr>
            <a:spLocks noChangeShapeType="1"/>
          </p:cNvSpPr>
          <p:nvPr/>
        </p:nvSpPr>
        <p:spPr bwMode="auto">
          <a:xfrm>
            <a:off x="1050925" y="2978150"/>
            <a:ext cx="517525" cy="111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3" name="Line 29"/>
          <p:cNvSpPr>
            <a:spLocks noChangeShapeType="1"/>
          </p:cNvSpPr>
          <p:nvPr/>
        </p:nvSpPr>
        <p:spPr bwMode="auto">
          <a:xfrm>
            <a:off x="985838" y="1862138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4" name="Line 30"/>
          <p:cNvSpPr>
            <a:spLocks noChangeShapeType="1"/>
          </p:cNvSpPr>
          <p:nvPr/>
        </p:nvSpPr>
        <p:spPr bwMode="auto">
          <a:xfrm>
            <a:off x="1106488" y="2324100"/>
            <a:ext cx="452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5" name="Line 31"/>
          <p:cNvSpPr>
            <a:spLocks noChangeShapeType="1"/>
          </p:cNvSpPr>
          <p:nvPr/>
        </p:nvSpPr>
        <p:spPr bwMode="auto">
          <a:xfrm>
            <a:off x="871538" y="1647825"/>
            <a:ext cx="0" cy="138112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6" name="Rectangle 32"/>
          <p:cNvSpPr>
            <a:spLocks noGrp="1" noChangeArrowheads="1"/>
          </p:cNvSpPr>
          <p:nvPr>
            <p:ph type="title"/>
          </p:nvPr>
        </p:nvSpPr>
        <p:spPr>
          <a:xfrm>
            <a:off x="1187450" y="695325"/>
            <a:ext cx="7564438" cy="609600"/>
          </a:xfrm>
        </p:spPr>
        <p:txBody>
          <a:bodyPr/>
          <a:lstStyle/>
          <a:p>
            <a:r>
              <a:rPr lang="zh-CN" altLang="en-US" smtClean="0"/>
              <a:t>顺序访问例子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755650" y="4629150"/>
            <a:ext cx="7705725" cy="1020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记录平均长度：</a:t>
            </a:r>
            <a:r>
              <a:rPr lang="en-US" altLang="zh-CN" dirty="0">
                <a:solidFill>
                  <a:schemeClr val="tx1"/>
                </a:solidFill>
              </a:rPr>
              <a:t>40B	</a:t>
            </a:r>
            <a:r>
              <a:rPr lang="en-US" altLang="zh-CN" dirty="0">
                <a:solidFill>
                  <a:schemeClr val="tx1"/>
                </a:solidFill>
              </a:rPr>
              <a:t>1M</a:t>
            </a:r>
            <a:r>
              <a:rPr lang="zh-CN" altLang="en-US" dirty="0">
                <a:solidFill>
                  <a:schemeClr val="tx1"/>
                </a:solidFill>
              </a:rPr>
              <a:t>条</a:t>
            </a:r>
            <a:r>
              <a:rPr lang="zh-CN" altLang="en-US" dirty="0">
                <a:solidFill>
                  <a:schemeClr val="tx1"/>
                </a:solidFill>
              </a:rPr>
              <a:t>记录长度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40MB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访问第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万条记录</a:t>
            </a:r>
            <a:r>
              <a:rPr lang="zh-CN" altLang="en-US" dirty="0">
                <a:solidFill>
                  <a:schemeClr val="tx1"/>
                </a:solidFill>
              </a:rPr>
              <a:t>：必须把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到</a:t>
            </a:r>
            <a:r>
              <a:rPr lang="en-US" altLang="zh-CN" dirty="0">
                <a:solidFill>
                  <a:schemeClr val="tx1"/>
                </a:solidFill>
              </a:rPr>
              <a:t>9999</a:t>
            </a:r>
            <a:r>
              <a:rPr lang="zh-CN" altLang="en-US" dirty="0">
                <a:solidFill>
                  <a:schemeClr val="tx1"/>
                </a:solidFill>
              </a:rPr>
              <a:t>个记录读入后才知道第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万条记录</a:t>
            </a:r>
            <a:r>
              <a:rPr lang="zh-CN" altLang="en-US" dirty="0">
                <a:solidFill>
                  <a:schemeClr val="tx1"/>
                </a:solidFill>
              </a:rPr>
              <a:t>首址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需要读入数据：</a:t>
            </a:r>
            <a:r>
              <a:rPr lang="en-US" altLang="zh-CN" dirty="0">
                <a:solidFill>
                  <a:schemeClr val="tx1"/>
                </a:solidFill>
              </a:rPr>
              <a:t>40*10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001=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Ｂ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6732588" y="765175"/>
            <a:ext cx="2303462" cy="519113"/>
          </a:xfrm>
          <a:prstGeom prst="wedgeEllipseCallout">
            <a:avLst>
              <a:gd name="adj1" fmla="val -35722"/>
              <a:gd name="adj2" fmla="val 1320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记录长度不等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title"/>
          </p:nvPr>
        </p:nvSpPr>
        <p:spPr>
          <a:xfrm>
            <a:off x="1058863" y="692150"/>
            <a:ext cx="6642100" cy="587375"/>
          </a:xfrm>
        </p:spPr>
        <p:txBody>
          <a:bodyPr/>
          <a:lstStyle/>
          <a:p>
            <a:r>
              <a:rPr lang="zh-CN" altLang="en-US" smtClean="0"/>
              <a:t>直接（随机）文件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8313" y="1484313"/>
            <a:ext cx="8229600" cy="452596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000" dirty="0" smtClean="0"/>
              <a:t>访问方式：</a:t>
            </a:r>
            <a:r>
              <a:rPr lang="zh-CN" altLang="en-US" sz="2000" b="1" dirty="0"/>
              <a:t>直接（随机）访问</a:t>
            </a:r>
            <a:endParaRPr lang="en-US" altLang="zh-CN" sz="2000" b="1" dirty="0"/>
          </a:p>
          <a:p>
            <a:pPr>
              <a:defRPr/>
            </a:pPr>
            <a:r>
              <a:rPr lang="zh-CN" altLang="en-US" sz="2000" dirty="0" smtClean="0"/>
              <a:t>直接通过计算得到需要读写记录的位置，直接跳转进行文件读写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Record Length=R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Read record n :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ptr</a:t>
            </a:r>
            <a:r>
              <a:rPr lang="en-US" altLang="zh-CN" sz="2000" dirty="0" smtClean="0">
                <a:solidFill>
                  <a:schemeClr val="tx1"/>
                </a:solidFill>
              </a:rPr>
              <a:t>=n*R, read</a:t>
            </a:r>
          </a:p>
          <a:p>
            <a:pPr>
              <a:defRPr/>
            </a:pPr>
            <a:r>
              <a:rPr lang="en-US" altLang="zh-CN" sz="2000" dirty="0" smtClean="0">
                <a:solidFill>
                  <a:schemeClr val="tx1"/>
                </a:solidFill>
              </a:rPr>
              <a:t>Read record j :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ptr</a:t>
            </a:r>
            <a:r>
              <a:rPr lang="en-US" altLang="zh-CN" sz="2000" dirty="0" smtClean="0">
                <a:solidFill>
                  <a:schemeClr val="tx1"/>
                </a:solidFill>
              </a:rPr>
              <a:t>=j*R, read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缺点：浪费存储空间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	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优点：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访问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</a:rPr>
              <a:t>效率好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</a:endParaRPr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endParaRPr lang="en-US" altLang="zh-CN" b="1" i="1" dirty="0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827088" y="2481263"/>
            <a:ext cx="7569200" cy="561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4581" name="Rectangle 4" descr="浅色下对角线"/>
          <p:cNvSpPr>
            <a:spLocks noChangeArrowheads="1"/>
          </p:cNvSpPr>
          <p:nvPr/>
        </p:nvSpPr>
        <p:spPr bwMode="auto">
          <a:xfrm>
            <a:off x="833438" y="2482850"/>
            <a:ext cx="452437" cy="5540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4582" name="Rectangle 7" descr="浅色上对角线"/>
          <p:cNvSpPr>
            <a:spLocks noChangeArrowheads="1"/>
          </p:cNvSpPr>
          <p:nvPr/>
        </p:nvSpPr>
        <p:spPr bwMode="auto">
          <a:xfrm>
            <a:off x="1303338" y="2482850"/>
            <a:ext cx="452437" cy="5540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4583" name="Rectangle 8" descr="浅色下对角线"/>
          <p:cNvSpPr>
            <a:spLocks noChangeArrowheads="1"/>
          </p:cNvSpPr>
          <p:nvPr/>
        </p:nvSpPr>
        <p:spPr bwMode="auto">
          <a:xfrm>
            <a:off x="1747838" y="2482850"/>
            <a:ext cx="452437" cy="5540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4584" name="Rectangle 9" descr="浅色下对角线"/>
          <p:cNvSpPr>
            <a:spLocks noChangeArrowheads="1"/>
          </p:cNvSpPr>
          <p:nvPr/>
        </p:nvSpPr>
        <p:spPr bwMode="auto">
          <a:xfrm>
            <a:off x="4637088" y="2482850"/>
            <a:ext cx="452437" cy="5588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4585" name="Rectangle 10" descr="浅色上对角线"/>
          <p:cNvSpPr>
            <a:spLocks noChangeArrowheads="1"/>
          </p:cNvSpPr>
          <p:nvPr/>
        </p:nvSpPr>
        <p:spPr bwMode="auto">
          <a:xfrm>
            <a:off x="5091113" y="2489200"/>
            <a:ext cx="452437" cy="55403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4586" name="Rectangle 11" descr="浅色下对角线"/>
          <p:cNvSpPr>
            <a:spLocks noChangeArrowheads="1"/>
          </p:cNvSpPr>
          <p:nvPr/>
        </p:nvSpPr>
        <p:spPr bwMode="auto">
          <a:xfrm>
            <a:off x="5541963" y="2495550"/>
            <a:ext cx="452437" cy="54133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latin typeface="Helvetica" pitchFamily="34" charset="0"/>
            </a:endParaRP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898525" y="3284538"/>
            <a:ext cx="7634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</a:rPr>
              <a:t>0     1     2                                          n-1    n    n+1</a:t>
            </a:r>
          </a:p>
        </p:txBody>
      </p:sp>
      <p:sp>
        <p:nvSpPr>
          <p:cNvPr id="24588" name="Text Box 5"/>
          <p:cNvSpPr txBox="1">
            <a:spLocks noChangeArrowheads="1"/>
          </p:cNvSpPr>
          <p:nvPr/>
        </p:nvSpPr>
        <p:spPr bwMode="auto">
          <a:xfrm>
            <a:off x="2462213" y="2578100"/>
            <a:ext cx="159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</a:rPr>
              <a:t>……</a:t>
            </a:r>
          </a:p>
        </p:txBody>
      </p:sp>
      <p:sp>
        <p:nvSpPr>
          <p:cNvPr id="24589" name="Text Box 6"/>
          <p:cNvSpPr txBox="1">
            <a:spLocks noChangeArrowheads="1"/>
          </p:cNvSpPr>
          <p:nvPr/>
        </p:nvSpPr>
        <p:spPr bwMode="auto">
          <a:xfrm>
            <a:off x="6361113" y="2578100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4"/>
          <p:cNvSpPr txBox="1">
            <a:spLocks noChangeArrowheads="1"/>
          </p:cNvSpPr>
          <p:nvPr/>
        </p:nvSpPr>
        <p:spPr bwMode="auto">
          <a:xfrm>
            <a:off x="371475" y="1552575"/>
            <a:ext cx="14097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b="1">
                <a:latin typeface="Helvetica" pitchFamily="34" charset="0"/>
              </a:rPr>
              <a:t>0</a:t>
            </a:r>
          </a:p>
          <a:p>
            <a:pPr algn="ctr">
              <a:spcBef>
                <a:spcPts val="1200"/>
              </a:spcBef>
            </a:pPr>
            <a:r>
              <a:rPr lang="en-US" altLang="zh-CN" b="1">
                <a:latin typeface="Helvetica" pitchFamily="34" charset="0"/>
              </a:rPr>
              <a:t>100</a:t>
            </a:r>
          </a:p>
          <a:p>
            <a:pPr algn="ctr">
              <a:spcAft>
                <a:spcPts val="1200"/>
              </a:spcAft>
            </a:pPr>
            <a:endParaRPr lang="en-US" altLang="zh-CN" b="1">
              <a:latin typeface="Helvetica" pitchFamily="34" charset="0"/>
            </a:endParaRPr>
          </a:p>
          <a:p>
            <a:pPr algn="ctr"/>
            <a:r>
              <a:rPr lang="en-US" altLang="zh-CN" b="1">
                <a:latin typeface="Helvetica" pitchFamily="34" charset="0"/>
              </a:rPr>
              <a:t>(i-1)</a:t>
            </a:r>
            <a:r>
              <a:rPr lang="zh-CN" altLang="en-US" b="1">
                <a:latin typeface="Helvetica" pitchFamily="34" charset="0"/>
              </a:rPr>
              <a:t>*</a:t>
            </a:r>
            <a:r>
              <a:rPr lang="en-US" altLang="zh-CN" b="1">
                <a:latin typeface="Helvetica" pitchFamily="34" charset="0"/>
              </a:rPr>
              <a:t>100</a:t>
            </a:r>
          </a:p>
          <a:p>
            <a:pPr algn="ctr">
              <a:spcBef>
                <a:spcPts val="600"/>
              </a:spcBef>
            </a:pPr>
            <a:r>
              <a:rPr lang="en-US" altLang="zh-CN" b="1">
                <a:latin typeface="Helvetica" pitchFamily="34" charset="0"/>
              </a:rPr>
              <a:t>i*100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508625" y="1552575"/>
            <a:ext cx="935038" cy="3197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932363" y="1552575"/>
            <a:ext cx="503237" cy="3197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3938" y="1552575"/>
            <a:ext cx="1295400" cy="3197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059113" y="1552575"/>
            <a:ext cx="390525" cy="3197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2195513" y="1552575"/>
            <a:ext cx="720725" cy="31972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661988"/>
            <a:ext cx="6642100" cy="587375"/>
          </a:xfrm>
        </p:spPr>
        <p:txBody>
          <a:bodyPr/>
          <a:lstStyle/>
          <a:p>
            <a:r>
              <a:rPr lang="zh-CN" altLang="en-US" smtClean="0"/>
              <a:t>直接访问例子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ph idx="4294967295"/>
          </p:nvPr>
        </p:nvGraphicFramePr>
        <p:xfrm>
          <a:off x="1608138" y="1552575"/>
          <a:ext cx="7029450" cy="2544764"/>
        </p:xfrm>
        <a:graphic>
          <a:graphicData uri="http://schemas.openxmlformats.org/drawingml/2006/table">
            <a:tbl>
              <a:tblPr/>
              <a:tblGrid>
                <a:gridCol w="571500"/>
                <a:gridCol w="64579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王一    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计算机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   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 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0013001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赵尔    ，女，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电子技术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 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0014005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李立理  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英语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      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0019034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黄湖     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英语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      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 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0019035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5" name="Text Box 29"/>
          <p:cNvSpPr txBox="1">
            <a:spLocks noChangeArrowheads="1"/>
          </p:cNvSpPr>
          <p:nvPr/>
        </p:nvSpPr>
        <p:spPr bwMode="auto">
          <a:xfrm>
            <a:off x="1619250" y="4243388"/>
            <a:ext cx="72739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Helvetica" pitchFamily="34" charset="0"/>
              </a:rPr>
              <a:t>            </a:t>
            </a:r>
            <a:r>
              <a:rPr lang="en-US" altLang="zh-CN" b="1">
                <a:latin typeface="Helvetica" pitchFamily="34" charset="0"/>
              </a:rPr>
              <a:t>40        2            48        </a:t>
            </a:r>
            <a:r>
              <a:rPr lang="zh-CN" altLang="en-US" b="1">
                <a:latin typeface="Helvetica" pitchFamily="34" charset="0"/>
              </a:rPr>
              <a:t>　</a:t>
            </a:r>
            <a:r>
              <a:rPr lang="en-US" altLang="zh-CN" b="1">
                <a:latin typeface="Helvetica" pitchFamily="34" charset="0"/>
              </a:rPr>
              <a:t>3          7                </a:t>
            </a:r>
            <a:r>
              <a:rPr lang="zh-CN" altLang="en-US" b="1">
                <a:latin typeface="Helvetica" pitchFamily="34" charset="0"/>
              </a:rPr>
              <a:t>一共</a:t>
            </a:r>
            <a:r>
              <a:rPr lang="en-US" altLang="zh-CN" b="1">
                <a:latin typeface="Helvetica" pitchFamily="34" charset="0"/>
              </a:rPr>
              <a:t>100</a:t>
            </a:r>
            <a:r>
              <a:rPr lang="zh-CN" altLang="en-US" b="1">
                <a:latin typeface="Helvetica" pitchFamily="34" charset="0"/>
              </a:rPr>
              <a:t>字节</a:t>
            </a:r>
            <a:endParaRPr lang="en-US" altLang="zh-CN" b="1">
              <a:latin typeface="Helvetica" pitchFamily="34" charset="0"/>
            </a:endParaRPr>
          </a:p>
        </p:txBody>
      </p:sp>
      <p:sp>
        <p:nvSpPr>
          <p:cNvPr id="25636" name="Line 30"/>
          <p:cNvSpPr>
            <a:spLocks noChangeShapeType="1"/>
          </p:cNvSpPr>
          <p:nvPr/>
        </p:nvSpPr>
        <p:spPr bwMode="auto">
          <a:xfrm>
            <a:off x="981075" y="15827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Line 31"/>
          <p:cNvSpPr>
            <a:spLocks noChangeShapeType="1"/>
          </p:cNvSpPr>
          <p:nvPr/>
        </p:nvSpPr>
        <p:spPr bwMode="auto">
          <a:xfrm>
            <a:off x="963613" y="1989138"/>
            <a:ext cx="493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Line 32"/>
          <p:cNvSpPr>
            <a:spLocks noChangeShapeType="1"/>
          </p:cNvSpPr>
          <p:nvPr/>
        </p:nvSpPr>
        <p:spPr bwMode="auto">
          <a:xfrm>
            <a:off x="1022350" y="2708275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9" name="Line 33"/>
          <p:cNvSpPr>
            <a:spLocks noChangeShapeType="1"/>
          </p:cNvSpPr>
          <p:nvPr/>
        </p:nvSpPr>
        <p:spPr bwMode="auto">
          <a:xfrm>
            <a:off x="963613" y="30686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989013" y="4868863"/>
            <a:ext cx="7269162" cy="16398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记录长度：</a:t>
            </a:r>
            <a:r>
              <a:rPr lang="en-US" altLang="zh-CN" dirty="0" smtClean="0"/>
              <a:t>100B	1</a:t>
            </a:r>
            <a:r>
              <a:rPr lang="zh-CN" altLang="en-US" dirty="0" smtClean="0"/>
              <a:t>Ｍ条记录：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Ｍ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  <a:p>
            <a:pPr>
              <a:defRPr/>
            </a:pPr>
            <a:r>
              <a:rPr lang="zh-CN" altLang="en-US" dirty="0" smtClean="0"/>
              <a:t>访问第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万记录：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计算得到第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万条记录的首址为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100=1000000</a:t>
            </a:r>
          </a:p>
          <a:p>
            <a:pPr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1000000</a:t>
            </a:r>
            <a:r>
              <a:rPr lang="zh-CN" altLang="en-US" dirty="0" smtClean="0"/>
              <a:t>处开始读入</a:t>
            </a:r>
            <a:r>
              <a:rPr lang="en-US" altLang="zh-CN" dirty="0" smtClean="0"/>
              <a:t>100B</a:t>
            </a:r>
          </a:p>
          <a:p>
            <a:pPr>
              <a:defRPr/>
            </a:pPr>
            <a:r>
              <a:rPr lang="zh-CN" altLang="en-US" dirty="0" smtClean="0"/>
              <a:t>需要读入数据：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100B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索引文件</a:t>
            </a:r>
          </a:p>
        </p:txBody>
      </p:sp>
      <p:sp>
        <p:nvSpPr>
          <p:cNvPr id="26627" name="内容占位符 3"/>
          <p:cNvSpPr>
            <a:spLocks noGrp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顺序文件</a:t>
            </a:r>
            <a:endParaRPr lang="en-US" altLang="zh-CN" smtClean="0"/>
          </a:p>
          <a:p>
            <a:pPr lvl="1"/>
            <a:r>
              <a:rPr lang="zh-CN" altLang="en-US" smtClean="0"/>
              <a:t>检索效率低</a:t>
            </a:r>
            <a:endParaRPr lang="en-US" altLang="zh-CN" smtClean="0"/>
          </a:p>
          <a:p>
            <a:pPr lvl="1"/>
            <a:r>
              <a:rPr lang="zh-CN" altLang="en-US" smtClean="0"/>
              <a:t>存储空间省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26628" name="内容占位符 4"/>
          <p:cNvSpPr>
            <a:spLocks noGrp="1"/>
          </p:cNvSpPr>
          <p:nvPr>
            <p:ph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直接文件</a:t>
            </a:r>
            <a:endParaRPr lang="en-US" altLang="zh-CN" smtClean="0"/>
          </a:p>
          <a:p>
            <a:pPr lvl="1"/>
            <a:r>
              <a:rPr lang="zh-CN" altLang="en-US" smtClean="0"/>
              <a:t>检索效率高</a:t>
            </a:r>
            <a:endParaRPr lang="en-US" altLang="zh-CN" smtClean="0"/>
          </a:p>
          <a:p>
            <a:pPr lvl="1"/>
            <a:r>
              <a:rPr lang="zh-CN" altLang="en-US" smtClean="0"/>
              <a:t>存储空间费</a:t>
            </a:r>
          </a:p>
        </p:txBody>
      </p:sp>
      <p:sp>
        <p:nvSpPr>
          <p:cNvPr id="26629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2F666A-E6C7-4EB6-817F-14699E1880C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898525" y="3441700"/>
            <a:ext cx="7042150" cy="590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是否可以具有顺序文件和直接文件的优点？</a:t>
            </a:r>
            <a:endParaRPr lang="zh-CN" altLang="en-US" smtClean="0"/>
          </a:p>
        </p:txBody>
      </p:sp>
      <p:sp>
        <p:nvSpPr>
          <p:cNvPr id="7" name="加号 6"/>
          <p:cNvSpPr/>
          <p:nvPr/>
        </p:nvSpPr>
        <p:spPr bwMode="auto">
          <a:xfrm>
            <a:off x="4067175" y="4508500"/>
            <a:ext cx="1152525" cy="1152525"/>
          </a:xfrm>
          <a:prstGeom prst="mathPlus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剪去单角的矩形 7"/>
          <p:cNvSpPr/>
          <p:nvPr/>
        </p:nvSpPr>
        <p:spPr bwMode="auto">
          <a:xfrm>
            <a:off x="1692275" y="4633913"/>
            <a:ext cx="1789113" cy="903287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顺序文件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的存储形式</a:t>
            </a:r>
          </a:p>
        </p:txBody>
      </p:sp>
      <p:sp>
        <p:nvSpPr>
          <p:cNvPr id="9" name="剪去单角的矩形 8"/>
          <p:cNvSpPr/>
          <p:nvPr/>
        </p:nvSpPr>
        <p:spPr bwMode="auto">
          <a:xfrm>
            <a:off x="5795963" y="4633913"/>
            <a:ext cx="1790700" cy="903287"/>
          </a:xfrm>
          <a:prstGeom prst="snip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直接文件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FF00"/>
                </a:solidFill>
              </a:rPr>
              <a:t>的检索方式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35050" y="1635125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基本方法：为顺序文件建立索引表</a:t>
            </a:r>
          </a:p>
          <a:p>
            <a:pPr>
              <a:defRPr/>
            </a:pPr>
            <a:endParaRPr lang="zh-CN" altLang="en-US" sz="2000" b="1" dirty="0" smtClean="0"/>
          </a:p>
          <a:p>
            <a:pPr marL="0" indent="0">
              <a:buFont typeface="Monotype Sorts" pitchFamily="2" charset="2"/>
              <a:buNone/>
              <a:defRPr/>
            </a:pPr>
            <a:r>
              <a:rPr lang="zh-CN" altLang="en-US" sz="2000" b="1" dirty="0" smtClean="0"/>
              <a:t>           索引表</a:t>
            </a:r>
            <a:r>
              <a:rPr lang="en-US" altLang="zh-CN" sz="2000" b="1" dirty="0" smtClean="0"/>
              <a:t>                                                     </a:t>
            </a:r>
            <a:r>
              <a:rPr lang="zh-CN" altLang="en-US" sz="2000" b="1" dirty="0" smtClean="0"/>
              <a:t>顺序文件</a:t>
            </a:r>
            <a:endParaRPr lang="en-US" altLang="zh-CN" sz="2000" b="1" dirty="0" smtClean="0"/>
          </a:p>
        </p:txBody>
      </p:sp>
      <p:graphicFrame>
        <p:nvGraphicFramePr>
          <p:cNvPr id="135171" name="Group 3"/>
          <p:cNvGraphicFramePr>
            <a:graphicFrameLocks noGrp="1"/>
          </p:cNvGraphicFramePr>
          <p:nvPr>
            <p:ph sz="quarter" idx="2"/>
          </p:nvPr>
        </p:nvGraphicFramePr>
        <p:xfrm>
          <a:off x="5070475" y="3338513"/>
          <a:ext cx="3438525" cy="1981201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5pPr>
                      <a:lvl6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6pPr>
                      <a:lvl7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7pPr>
                      <a:lvl8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8pPr>
                      <a:lvl9pPr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35185" name="Group 17"/>
          <p:cNvGraphicFramePr>
            <a:graphicFrameLocks noGrp="1"/>
          </p:cNvGraphicFramePr>
          <p:nvPr>
            <p:ph sz="quarter" idx="3"/>
          </p:nvPr>
        </p:nvGraphicFramePr>
        <p:xfrm>
          <a:off x="1270000" y="3348038"/>
          <a:ext cx="2524125" cy="2025651"/>
        </p:xfrm>
        <a:graphic>
          <a:graphicData uri="http://schemas.openxmlformats.org/drawingml/2006/table">
            <a:tbl>
              <a:tblPr/>
              <a:tblGrid>
                <a:gridCol w="1262063"/>
                <a:gridCol w="1262062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37"/>
          <p:cNvSpPr>
            <a:spLocks noChangeShapeType="1"/>
          </p:cNvSpPr>
          <p:nvPr/>
        </p:nvSpPr>
        <p:spPr bwMode="auto">
          <a:xfrm flipV="1">
            <a:off x="3765550" y="3319463"/>
            <a:ext cx="130492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3803650" y="3716338"/>
            <a:ext cx="123825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V="1">
            <a:off x="3803650" y="4541838"/>
            <a:ext cx="1285875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1127125" y="3319463"/>
            <a:ext cx="0" cy="13144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 flipV="1">
            <a:off x="2944813" y="4541838"/>
            <a:ext cx="2144712" cy="2476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0" name="Rectangle 42"/>
          <p:cNvSpPr>
            <a:spLocks noGrp="1" noChangeArrowheads="1"/>
          </p:cNvSpPr>
          <p:nvPr>
            <p:ph type="title"/>
          </p:nvPr>
        </p:nvSpPr>
        <p:spPr>
          <a:xfrm>
            <a:off x="1003300" y="696913"/>
            <a:ext cx="8077200" cy="609600"/>
          </a:xfrm>
        </p:spPr>
        <p:txBody>
          <a:bodyPr/>
          <a:lstStyle/>
          <a:p>
            <a:r>
              <a:rPr lang="zh-CN" altLang="en-US" smtClean="0"/>
              <a:t>索引文件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476375" y="5641975"/>
            <a:ext cx="2127250" cy="4079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每个记录程度为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011863" y="5586413"/>
            <a:ext cx="1835150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每个记录不等长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250825" y="4383088"/>
            <a:ext cx="671513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*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3" grpId="0" animBg="1"/>
      <p:bldP spid="29734" grpId="0" animBg="1"/>
      <p:bldP spid="29735" grpId="0" animBg="1"/>
      <p:bldP spid="29736" grpId="0" animBg="1"/>
      <p:bldP spid="29737" grpId="0" animBg="1"/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文件概念</a:t>
            </a:r>
            <a:endParaRPr lang="en-US" altLang="zh-CN" smtClean="0"/>
          </a:p>
          <a:p>
            <a:r>
              <a:rPr lang="zh-CN" altLang="en-US" smtClean="0"/>
              <a:t>文件属性</a:t>
            </a:r>
            <a:endParaRPr lang="en-US" altLang="zh-CN" smtClean="0"/>
          </a:p>
          <a:p>
            <a:r>
              <a:rPr lang="zh-CN" altLang="en-US" smtClean="0"/>
              <a:t>文件操作</a:t>
            </a:r>
            <a:endParaRPr lang="en-US" altLang="zh-CN" smtClean="0"/>
          </a:p>
          <a:p>
            <a:r>
              <a:rPr lang="zh-CN" altLang="en-US" smtClean="0"/>
              <a:t>文件类型</a:t>
            </a:r>
            <a:endParaRPr lang="en-US" altLang="zh-CN" smtClean="0"/>
          </a:p>
          <a:p>
            <a:r>
              <a:rPr lang="zh-CN" altLang="en-US" smtClean="0"/>
              <a:t>文件结构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56947B-49E7-440D-9FC9-2BBBAB15EC8B}" type="slidenum">
              <a:rPr lang="zh-CN" altLang="en-US"/>
              <a:pPr/>
              <a:t>2</a:t>
            </a:fld>
            <a:endParaRPr lang="en-US" altLang="zh-CN"/>
          </a:p>
        </p:txBody>
      </p:sp>
      <p:graphicFrame>
        <p:nvGraphicFramePr>
          <p:cNvPr id="2" name="图示 1"/>
          <p:cNvGraphicFramePr/>
          <p:nvPr/>
        </p:nvGraphicFramePr>
        <p:xfrm>
          <a:off x="2843808" y="154529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Group 2"/>
          <p:cNvGraphicFramePr>
            <a:graphicFrameLocks noGrp="1"/>
          </p:cNvGraphicFramePr>
          <p:nvPr>
            <p:ph sz="half" idx="1"/>
          </p:nvPr>
        </p:nvGraphicFramePr>
        <p:xfrm>
          <a:off x="3629025" y="1581150"/>
          <a:ext cx="5276850" cy="2860677"/>
        </p:xfrm>
        <a:graphic>
          <a:graphicData uri="http://schemas.openxmlformats.org/drawingml/2006/table">
            <a:tbl>
              <a:tblPr/>
              <a:tblGrid>
                <a:gridCol w="692150"/>
                <a:gridCol w="4584700"/>
              </a:tblGrid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王一，男，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计算机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0013001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李立理，男，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英语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0019034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黄湖，男，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英语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班，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18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0019035</a:t>
                      </a: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6220" name="Group 28"/>
          <p:cNvGraphicFramePr>
            <a:graphicFrameLocks noGrp="1"/>
          </p:cNvGraphicFramePr>
          <p:nvPr>
            <p:ph sz="half" idx="2"/>
          </p:nvPr>
        </p:nvGraphicFramePr>
        <p:xfrm>
          <a:off x="1133475" y="1619250"/>
          <a:ext cx="1562100" cy="2943227"/>
        </p:xfrm>
        <a:graphic>
          <a:graphicData uri="http://schemas.openxmlformats.org/drawingml/2006/table">
            <a:tbl>
              <a:tblPr/>
              <a:tblGrid>
                <a:gridCol w="701675"/>
                <a:gridCol w="860425"/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2490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4" name="Line 54"/>
          <p:cNvSpPr>
            <a:spLocks noChangeShapeType="1"/>
          </p:cNvSpPr>
          <p:nvPr/>
        </p:nvSpPr>
        <p:spPr bwMode="auto">
          <a:xfrm flipV="1">
            <a:off x="2695575" y="1581150"/>
            <a:ext cx="9620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5" name="Line 56"/>
          <p:cNvSpPr>
            <a:spLocks noChangeShapeType="1"/>
          </p:cNvSpPr>
          <p:nvPr/>
        </p:nvSpPr>
        <p:spPr bwMode="auto">
          <a:xfrm flipV="1">
            <a:off x="2733675" y="3286125"/>
            <a:ext cx="87630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6" name="Line 57"/>
          <p:cNvSpPr>
            <a:spLocks noChangeShapeType="1"/>
          </p:cNvSpPr>
          <p:nvPr/>
        </p:nvSpPr>
        <p:spPr bwMode="auto">
          <a:xfrm flipV="1">
            <a:off x="2647950" y="3886200"/>
            <a:ext cx="9715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7" name="Line 58"/>
          <p:cNvSpPr>
            <a:spLocks noChangeShapeType="1"/>
          </p:cNvSpPr>
          <p:nvPr/>
        </p:nvSpPr>
        <p:spPr bwMode="auto">
          <a:xfrm flipH="1">
            <a:off x="819150" y="1647825"/>
            <a:ext cx="9525" cy="25241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8" name="Line 59"/>
          <p:cNvSpPr>
            <a:spLocks noChangeShapeType="1"/>
          </p:cNvSpPr>
          <p:nvPr/>
        </p:nvSpPr>
        <p:spPr bwMode="auto">
          <a:xfrm flipV="1">
            <a:off x="885825" y="4048125"/>
            <a:ext cx="2686050" cy="2000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9" name="Rectangle 60"/>
          <p:cNvSpPr>
            <a:spLocks noGrp="1" noChangeArrowheads="1"/>
          </p:cNvSpPr>
          <p:nvPr>
            <p:ph type="title"/>
          </p:nvPr>
        </p:nvSpPr>
        <p:spPr>
          <a:xfrm>
            <a:off x="819150" y="457200"/>
            <a:ext cx="8229600" cy="711200"/>
          </a:xfrm>
        </p:spPr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395288" y="4851400"/>
            <a:ext cx="8353425" cy="17430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 smtClean="0"/>
              <a:t>记录平均长度：</a:t>
            </a:r>
            <a:r>
              <a:rPr lang="en-US" altLang="zh-CN" sz="1600" dirty="0" smtClean="0"/>
              <a:t>40B   </a:t>
            </a:r>
            <a:r>
              <a:rPr lang="zh-CN" altLang="en-US" sz="1600" dirty="0" smtClean="0"/>
              <a:t>索引表项大小：</a:t>
            </a:r>
            <a:r>
              <a:rPr lang="en-US" altLang="zh-CN" sz="1600" dirty="0" smtClean="0"/>
              <a:t>4B   1M</a:t>
            </a:r>
            <a:r>
              <a:rPr lang="zh-CN" altLang="en-US" sz="1600" dirty="0" smtClean="0"/>
              <a:t>条记录长度：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44MB</a:t>
            </a:r>
          </a:p>
          <a:p>
            <a:pPr>
              <a:defRPr/>
            </a:pPr>
            <a:r>
              <a:rPr lang="zh-CN" altLang="en-US" sz="1600" dirty="0" smtClean="0"/>
              <a:t>访问第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万条记录：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600" dirty="0" smtClean="0"/>
              <a:t>       1</a:t>
            </a:r>
            <a:r>
              <a:rPr lang="zh-CN" altLang="en-US" sz="1600" dirty="0" smtClean="0"/>
              <a:t>）计算得到第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万条记录的索引项在索引表中首址：</a:t>
            </a:r>
            <a:r>
              <a:rPr lang="en-US" altLang="zh-CN" sz="1600" dirty="0" smtClean="0"/>
              <a:t>10000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4=40000</a:t>
            </a:r>
          </a:p>
          <a:p>
            <a:pPr>
              <a:defRPr/>
            </a:pPr>
            <a:r>
              <a:rPr lang="en-US" altLang="zh-CN" sz="1600" dirty="0" smtClean="0"/>
              <a:t>       2</a:t>
            </a:r>
            <a:r>
              <a:rPr lang="zh-CN" altLang="en-US" sz="1600" dirty="0" smtClean="0"/>
              <a:t>）从索引表地址</a:t>
            </a:r>
            <a:r>
              <a:rPr lang="en-US" altLang="zh-CN" sz="1600" dirty="0" smtClean="0"/>
              <a:t>40000</a:t>
            </a:r>
            <a:r>
              <a:rPr lang="zh-CN" altLang="en-US" sz="1600" dirty="0" smtClean="0"/>
              <a:t>处读入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个字节，内容为第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万条记录在顺序文件中的首址</a:t>
            </a:r>
            <a:r>
              <a:rPr lang="en-US" altLang="zh-CN" sz="1600" dirty="0" smtClean="0"/>
              <a:t>P</a:t>
            </a:r>
          </a:p>
          <a:p>
            <a:pPr>
              <a:defRPr/>
            </a:pPr>
            <a:r>
              <a:rPr lang="en-US" altLang="zh-CN" sz="1600" dirty="0" smtClean="0"/>
              <a:t>       3</a:t>
            </a:r>
            <a:r>
              <a:rPr lang="zh-CN" altLang="en-US" sz="1600" dirty="0" smtClean="0"/>
              <a:t>）从顺序文件地址</a:t>
            </a:r>
            <a:r>
              <a:rPr lang="en-US" altLang="zh-CN" sz="1600" dirty="0" smtClean="0"/>
              <a:t>P</a:t>
            </a:r>
            <a:r>
              <a:rPr lang="zh-CN" altLang="en-US" sz="1600" dirty="0" smtClean="0"/>
              <a:t>处读入</a:t>
            </a:r>
            <a:r>
              <a:rPr lang="en-US" altLang="zh-CN" sz="1600" dirty="0" smtClean="0"/>
              <a:t>40</a:t>
            </a:r>
            <a:r>
              <a:rPr lang="zh-CN" altLang="en-US" sz="1600" dirty="0" smtClean="0"/>
              <a:t>个字节（假如第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万条记录长度为</a:t>
            </a:r>
            <a:r>
              <a:rPr lang="en-US" altLang="zh-CN" sz="1600" dirty="0" smtClean="0"/>
              <a:t>40B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>
              <a:defRPr/>
            </a:pPr>
            <a:r>
              <a:rPr lang="zh-CN" altLang="en-US" sz="1600" dirty="0" smtClean="0"/>
              <a:t>合计读入：</a:t>
            </a:r>
            <a:r>
              <a:rPr lang="en-US" altLang="zh-CN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4+40=44B</a:t>
            </a:r>
            <a:endParaRPr lang="zh-CN" altLang="en-US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三种逻辑文件性能对比</a:t>
            </a:r>
          </a:p>
        </p:txBody>
      </p:sp>
      <p:graphicFrame>
        <p:nvGraphicFramePr>
          <p:cNvPr id="26644" name="Group 20"/>
          <p:cNvGraphicFramePr>
            <a:graphicFrameLocks noGrp="1"/>
          </p:cNvGraphicFramePr>
          <p:nvPr>
            <p:ph idx="1"/>
          </p:nvPr>
        </p:nvGraphicFramePr>
        <p:xfrm>
          <a:off x="395288" y="1862138"/>
          <a:ext cx="8229600" cy="20724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00799157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42583938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3836170125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8A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存储容量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8A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访问数据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8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731624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顺序文件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40MB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400040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453656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直接文件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D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100MB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D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100B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478586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索引文件</a:t>
                      </a: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44MB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44B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1845969"/>
                  </a:ext>
                </a:extLst>
              </a:tr>
            </a:tbl>
          </a:graphicData>
        </a:graphic>
      </p:graphicFrame>
      <p:sp>
        <p:nvSpPr>
          <p:cNvPr id="2971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76F811-4A5C-4582-BE2A-C18F0113D992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" name="椭圆形标注 7"/>
          <p:cNvSpPr/>
          <p:nvPr/>
        </p:nvSpPr>
        <p:spPr bwMode="auto">
          <a:xfrm>
            <a:off x="1535113" y="4206875"/>
            <a:ext cx="3311525" cy="1296988"/>
          </a:xfrm>
          <a:prstGeom prst="wedgeEllipseCallout">
            <a:avLst>
              <a:gd name="adj1" fmla="val 38373"/>
              <a:gd name="adj2" fmla="val -7667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索引文件存储容量接近顺序文件，访问速度接近直接文件</a:t>
            </a:r>
          </a:p>
        </p:txBody>
      </p:sp>
      <p:sp>
        <p:nvSpPr>
          <p:cNvPr id="2" name="同侧圆角矩形 1"/>
          <p:cNvSpPr/>
          <p:nvPr/>
        </p:nvSpPr>
        <p:spPr bwMode="auto">
          <a:xfrm>
            <a:off x="1069519" y="4293096"/>
            <a:ext cx="6881138" cy="1645563"/>
          </a:xfrm>
          <a:prstGeom prst="round2Same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200" b="1" dirty="0">
                <a:ln w="11430">
                  <a:solidFill>
                    <a:srgbClr val="FFFF66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文件访问方式，即逻辑文件</a:t>
            </a:r>
            <a:endParaRPr lang="en-US" altLang="zh-CN" sz="3200" b="1" dirty="0">
              <a:ln w="11430">
                <a:solidFill>
                  <a:srgbClr val="FFFF66"/>
                </a:solidFill>
              </a:ln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b="1" dirty="0">
                <a:ln w="11430">
                  <a:solidFill>
                    <a:srgbClr val="FFFF66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是</a:t>
            </a:r>
            <a:endParaRPr lang="en-US" altLang="zh-CN" sz="3200" b="1" dirty="0">
              <a:ln w="11430">
                <a:solidFill>
                  <a:srgbClr val="FFFF66"/>
                </a:solidFill>
              </a:ln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zh-CN" altLang="en-US" sz="3200" b="1" dirty="0">
                <a:ln w="11430">
                  <a:solidFill>
                    <a:srgbClr val="FFFF66"/>
                  </a:solidFill>
                </a:ln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影响文件访问效率的因素之一！！！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另外一种索引文件</a:t>
            </a:r>
          </a:p>
        </p:txBody>
      </p:sp>
      <p:sp>
        <p:nvSpPr>
          <p:cNvPr id="30723" name="内容占位符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根据某个检索项作索引</a:t>
            </a:r>
            <a:endParaRPr lang="en-US" altLang="zh-CN" smtClean="0"/>
          </a:p>
          <a:p>
            <a:r>
              <a:rPr lang="zh-CN" altLang="en-US" smtClean="0"/>
              <a:t>如：</a:t>
            </a:r>
            <a:r>
              <a:rPr lang="en-US" altLang="zh-CN" smtClean="0"/>
              <a:t>last name</a:t>
            </a:r>
            <a:endParaRPr lang="zh-CN" altLang="en-U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 cstate="print"/>
          <a:srcRect l="600" t="12044" r="813" b="12329"/>
          <a:stretch>
            <a:fillRect/>
          </a:stretch>
        </p:blipFill>
        <p:spPr bwMode="auto">
          <a:xfrm>
            <a:off x="1979613" y="2852738"/>
            <a:ext cx="6007100" cy="3455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0825" y="2060575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第十章 文件系统接口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三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文件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目录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619250" y="5300663"/>
            <a:ext cx="5976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文件控制块</a:t>
            </a:r>
            <a:endParaRPr lang="en-US" altLang="zh-CN" smtClean="0"/>
          </a:p>
          <a:p>
            <a:r>
              <a:rPr lang="zh-CN" altLang="en-US" smtClean="0"/>
              <a:t>目录项和目录</a:t>
            </a:r>
            <a:endParaRPr lang="en-US" altLang="zh-CN" smtClean="0"/>
          </a:p>
          <a:p>
            <a:r>
              <a:rPr lang="zh-CN" altLang="en-US" smtClean="0"/>
              <a:t>目录组织</a:t>
            </a:r>
          </a:p>
          <a:p>
            <a:r>
              <a:rPr lang="zh-CN" altLang="en-US" smtClean="0"/>
              <a:t>目录访问</a:t>
            </a:r>
          </a:p>
          <a:p>
            <a:r>
              <a:rPr lang="zh-CN" altLang="en-US" smtClean="0"/>
              <a:t>目录性能</a:t>
            </a:r>
          </a:p>
          <a:p>
            <a:r>
              <a:rPr lang="zh-CN" altLang="en-US" smtClean="0"/>
              <a:t>目录保护</a:t>
            </a: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E77CFE-4973-41EE-AC86-31CF3175AC34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187450" y="692150"/>
            <a:ext cx="6642100" cy="587375"/>
          </a:xfrm>
        </p:spPr>
        <p:txBody>
          <a:bodyPr/>
          <a:lstStyle/>
          <a:p>
            <a:r>
              <a:rPr lang="zh-CN" altLang="en-US" smtClean="0"/>
              <a:t>文件控制块（</a:t>
            </a:r>
            <a:r>
              <a:rPr lang="en-US" altLang="zh-CN" smtClean="0"/>
              <a:t>FCB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500" cy="4525963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File Control Block (FCB)</a:t>
            </a:r>
          </a:p>
          <a:p>
            <a:pPr>
              <a:defRPr/>
            </a:pPr>
            <a:r>
              <a:rPr lang="zh-CN" altLang="en-US" sz="2800" dirty="0" smtClean="0"/>
              <a:t>存放操控文件所需的</a:t>
            </a:r>
            <a:r>
              <a:rPr lang="zh-CN" altLang="en-US" sz="2800" dirty="0"/>
              <a:t>各</a:t>
            </a:r>
            <a:r>
              <a:rPr lang="zh-CN" altLang="en-US" sz="2800" dirty="0" smtClean="0"/>
              <a:t>类文件属性信息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文件名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长度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创建时间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/>
              <a:t>存放</a:t>
            </a:r>
            <a:r>
              <a:rPr lang="zh-CN" altLang="en-US" sz="2400" dirty="0" smtClean="0"/>
              <a:t>位置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访问控制权限</a:t>
            </a:r>
            <a:endParaRPr lang="en-US" altLang="zh-CN" sz="2400" dirty="0" smtClean="0"/>
          </a:p>
          <a:p>
            <a:pPr lvl="1">
              <a:defRPr/>
            </a:pPr>
            <a:r>
              <a:rPr lang="en-US" altLang="zh-CN" sz="2400" dirty="0" smtClean="0"/>
              <a:t>……</a:t>
            </a:r>
          </a:p>
          <a:p>
            <a:pPr>
              <a:defRPr/>
            </a:pPr>
            <a:r>
              <a:rPr lang="zh-CN" altLang="en-US" sz="2800" dirty="0"/>
              <a:t>类似一个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索引项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9BD856C-A167-4E9F-AAAE-8C2A25C819D6}" type="slidenum">
              <a:rPr lang="zh-CN" altLang="en-US"/>
              <a:pPr/>
              <a:t>25</a:t>
            </a:fld>
            <a:endParaRPr lang="en-US" altLang="zh-CN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725" y="1773238"/>
            <a:ext cx="359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目录项和目录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 bwMode="auto">
          <a:xfrm>
            <a:off x="468313" y="14843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目录项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存放一个文件的各类属性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有的系统等同于文件控制块</a:t>
            </a:r>
            <a:endParaRPr lang="en-US" altLang="zh-CN" sz="2400" smtClean="0"/>
          </a:p>
          <a:p>
            <a:r>
              <a:rPr lang="zh-CN" altLang="en-US" sz="2800" smtClean="0"/>
              <a:t>目录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包含着所有文件信息的节点集合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根据文件名检索文件的桥梁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目录项的有序集合</a:t>
            </a:r>
            <a:endParaRPr lang="en-US" altLang="zh-CN" sz="2400" smtClean="0"/>
          </a:p>
          <a:p>
            <a:r>
              <a:rPr lang="zh-CN" altLang="en-US" sz="2800" smtClean="0"/>
              <a:t>目录文件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目录组织形式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目录作为一个文件存在于文件系统</a:t>
            </a:r>
            <a:endParaRPr lang="en-US" altLang="zh-CN" sz="2400" smtClean="0"/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A04E38-1650-45D1-A254-98BDDFA3BC4B}" type="slidenum">
              <a:rPr lang="zh-CN" altLang="en-US"/>
              <a:pPr/>
              <a:t>26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27763" y="1989138"/>
          <a:ext cx="1944687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目录项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目录项</a:t>
                      </a:r>
                      <a:r>
                        <a:rPr lang="en-US" altLang="zh-CN" sz="1800" dirty="0" smtClean="0"/>
                        <a:t>1</a:t>
                      </a:r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目录项</a:t>
                      </a:r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目录项</a:t>
                      </a:r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目录项</a:t>
                      </a:r>
                      <a:r>
                        <a:rPr lang="en-US" altLang="zh-CN" sz="1800" dirty="0" smtClean="0"/>
                        <a:t>n-1</a:t>
                      </a:r>
                      <a:endParaRPr lang="zh-CN" altLang="en-US" sz="1800" dirty="0" smtClean="0"/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目录项</a:t>
                      </a:r>
                      <a:r>
                        <a:rPr lang="en-US" altLang="zh-CN" sz="1800" dirty="0" smtClean="0"/>
                        <a:t>n</a:t>
                      </a:r>
                      <a:endParaRPr lang="zh-CN" altLang="en-US" sz="1800" dirty="0" smtClean="0"/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L="91462" marR="91462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8457" name="TextBox 5"/>
          <p:cNvSpPr txBox="1">
            <a:spLocks noChangeArrowheads="1"/>
          </p:cNvSpPr>
          <p:nvPr/>
        </p:nvSpPr>
        <p:spPr bwMode="auto">
          <a:xfrm>
            <a:off x="6516688" y="5164138"/>
            <a:ext cx="1150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</a:rPr>
              <a:t>目录文件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目录和文件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60513"/>
            <a:ext cx="8064500" cy="8604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dirty="0" smtClean="0">
                <a:latin typeface="Helvetica" pitchFamily="34" charset="0"/>
              </a:rPr>
              <a:t>每个目录项中存放了文件在存储设备的存放地址</a:t>
            </a:r>
            <a:endParaRPr lang="en-US" altLang="zh-CN" sz="2400" dirty="0" smtClean="0">
              <a:latin typeface="Helvetica" pitchFamily="34" charset="0"/>
            </a:endParaRPr>
          </a:p>
          <a:p>
            <a:pPr>
              <a:defRPr/>
            </a:pPr>
            <a:r>
              <a:rPr lang="zh-CN" altLang="en-US" sz="2400" dirty="0" smtClean="0">
                <a:latin typeface="Helvetica" pitchFamily="34" charset="0"/>
              </a:rPr>
              <a:t>目录和文件都驻留在存储设备（如磁盘）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800" dirty="0" smtClean="0">
              <a:latin typeface="Helvetica" pitchFamily="34" charset="0"/>
            </a:endParaRPr>
          </a:p>
          <a:p>
            <a:pPr>
              <a:defRPr/>
            </a:pPr>
            <a:endParaRPr lang="zh-CN" altLang="en-US" sz="2800" dirty="0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2863850" y="3133725"/>
            <a:ext cx="533400" cy="457200"/>
          </a:xfrm>
          <a:prstGeom prst="ellipse">
            <a:avLst/>
          </a:prstGeom>
          <a:ln>
            <a:solidFill>
              <a:srgbClr val="8F6D58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Helvetica" pitchFamily="34" charset="0"/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625850" y="3133725"/>
            <a:ext cx="533400" cy="457200"/>
          </a:xfrm>
          <a:prstGeom prst="ellipse">
            <a:avLst/>
          </a:prstGeom>
          <a:ln>
            <a:solidFill>
              <a:srgbClr val="8F6D58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Helvetica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387850" y="3133725"/>
            <a:ext cx="533400" cy="457200"/>
          </a:xfrm>
          <a:prstGeom prst="ellipse">
            <a:avLst/>
          </a:prstGeom>
          <a:ln>
            <a:solidFill>
              <a:srgbClr val="8F6D58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Helvetica" pitchFamily="34" charset="0"/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5149850" y="3133725"/>
            <a:ext cx="533400" cy="457200"/>
          </a:xfrm>
          <a:prstGeom prst="ellipse">
            <a:avLst/>
          </a:prstGeom>
          <a:ln>
            <a:solidFill>
              <a:srgbClr val="8F6D58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Helvetica" pitchFamily="34" charset="0"/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949950" y="3438525"/>
            <a:ext cx="533400" cy="457200"/>
          </a:xfrm>
          <a:prstGeom prst="ellipse">
            <a:avLst/>
          </a:prstGeom>
          <a:ln>
            <a:solidFill>
              <a:srgbClr val="8F6D58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Helvetica" pitchFamily="34" charset="0"/>
            </a:endParaRP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2901950" y="5114925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1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3663950" y="5114925"/>
            <a:ext cx="4572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2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4425950" y="5114925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3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5187950" y="5114925"/>
            <a:ext cx="45720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4</a:t>
            </a:r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5949950" y="5495925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n</a:t>
            </a:r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3921125" y="35909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4654550" y="35909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21"/>
          <p:cNvSpPr>
            <a:spLocks noChangeShapeType="1"/>
          </p:cNvSpPr>
          <p:nvPr/>
        </p:nvSpPr>
        <p:spPr bwMode="auto">
          <a:xfrm>
            <a:off x="6178550" y="38957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22"/>
          <p:cNvSpPr>
            <a:spLocks noChangeShapeType="1"/>
          </p:cNvSpPr>
          <p:nvPr/>
        </p:nvSpPr>
        <p:spPr bwMode="auto">
          <a:xfrm>
            <a:off x="5416550" y="35909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23"/>
          <p:cNvSpPr>
            <a:spLocks noChangeShapeType="1"/>
          </p:cNvSpPr>
          <p:nvPr/>
        </p:nvSpPr>
        <p:spPr bwMode="auto">
          <a:xfrm>
            <a:off x="3130550" y="359092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Freeform 24"/>
          <p:cNvSpPr>
            <a:spLocks/>
          </p:cNvSpPr>
          <p:nvPr/>
        </p:nvSpPr>
        <p:spPr bwMode="auto">
          <a:xfrm>
            <a:off x="2620963" y="2854325"/>
            <a:ext cx="4186237" cy="1473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38100" cap="flat" cmpd="sng">
            <a:solidFill>
              <a:srgbClr val="99CC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Freeform 25"/>
          <p:cNvSpPr>
            <a:spLocks/>
          </p:cNvSpPr>
          <p:nvPr/>
        </p:nvSpPr>
        <p:spPr bwMode="auto">
          <a:xfrm>
            <a:off x="2444750" y="4733925"/>
            <a:ext cx="4262438" cy="160020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7" name="Text Box 26"/>
          <p:cNvSpPr txBox="1">
            <a:spLocks noChangeArrowheads="1"/>
          </p:cNvSpPr>
          <p:nvPr/>
        </p:nvSpPr>
        <p:spPr bwMode="auto">
          <a:xfrm>
            <a:off x="1604963" y="32464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Helvetica" pitchFamily="34" charset="0"/>
              </a:rPr>
              <a:t>目录</a:t>
            </a:r>
          </a:p>
        </p:txBody>
      </p:sp>
      <p:sp>
        <p:nvSpPr>
          <p:cNvPr id="19478" name="Text Box 27"/>
          <p:cNvSpPr txBox="1">
            <a:spLocks noChangeArrowheads="1"/>
          </p:cNvSpPr>
          <p:nvPr/>
        </p:nvSpPr>
        <p:spPr bwMode="auto">
          <a:xfrm>
            <a:off x="1543050" y="515143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Helvetica" pitchFamily="34" charset="0"/>
              </a:rPr>
              <a:t>文件</a:t>
            </a: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990600" y="5638800"/>
            <a:ext cx="70294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6642100" cy="587375"/>
          </a:xfrm>
        </p:spPr>
        <p:txBody>
          <a:bodyPr/>
          <a:lstStyle/>
          <a:p>
            <a:r>
              <a:rPr lang="zh-CN" altLang="en-US" smtClean="0"/>
              <a:t>目录相关操作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dirty="0" smtClean="0"/>
              <a:t>搜索文件</a:t>
            </a:r>
          </a:p>
          <a:p>
            <a:pPr>
              <a:defRPr/>
            </a:pPr>
            <a:r>
              <a:rPr lang="zh-CN" altLang="en-US" sz="2400" dirty="0" smtClean="0"/>
              <a:t>创建文件</a:t>
            </a:r>
          </a:p>
          <a:p>
            <a:pPr>
              <a:defRPr/>
            </a:pPr>
            <a:r>
              <a:rPr lang="zh-CN" altLang="en-US" sz="2400" dirty="0" smtClean="0"/>
              <a:t>删除文件</a:t>
            </a:r>
          </a:p>
          <a:p>
            <a:pPr>
              <a:defRPr/>
            </a:pPr>
            <a:r>
              <a:rPr lang="zh-CN" altLang="en-US" sz="2400" dirty="0" smtClean="0"/>
              <a:t>列出目录</a:t>
            </a:r>
          </a:p>
          <a:p>
            <a:pPr>
              <a:defRPr/>
            </a:pPr>
            <a:r>
              <a:rPr lang="zh-CN" altLang="en-US" sz="2400" dirty="0" smtClean="0"/>
              <a:t>重命名文件</a:t>
            </a:r>
          </a:p>
          <a:p>
            <a:pPr>
              <a:defRPr/>
            </a:pPr>
            <a:r>
              <a:rPr lang="zh-CN" altLang="en-US" sz="2400" dirty="0" smtClean="0"/>
              <a:t>跟踪文件系统</a:t>
            </a:r>
            <a:endParaRPr lang="en-US" altLang="zh-CN" sz="2400" dirty="0" smtClean="0"/>
          </a:p>
          <a:p>
            <a:pPr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这些操作和文件本身无关</a:t>
            </a:r>
          </a:p>
        </p:txBody>
      </p:sp>
      <p:sp>
        <p:nvSpPr>
          <p:cNvPr id="20484" name="内容占位符 1"/>
          <p:cNvSpPr>
            <a:spLocks noGrp="1"/>
          </p:cNvSpPr>
          <p:nvPr>
            <p:ph sz="half" idx="2"/>
          </p:nvPr>
        </p:nvSpPr>
        <p:spPr bwMode="auto">
          <a:xfrm>
            <a:off x="2963863" y="1557338"/>
            <a:ext cx="4038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打开目录</a:t>
            </a:r>
            <a:endParaRPr lang="en-US" altLang="zh-CN" sz="2400" smtClean="0"/>
          </a:p>
          <a:p>
            <a:r>
              <a:rPr lang="zh-CN" altLang="en-US" sz="2400" smtClean="0"/>
              <a:t>创建目录</a:t>
            </a:r>
            <a:endParaRPr lang="en-US" altLang="zh-CN" sz="2400" smtClean="0"/>
          </a:p>
          <a:p>
            <a:r>
              <a:rPr lang="zh-CN" altLang="en-US" sz="2400" smtClean="0"/>
              <a:t>删除目录</a:t>
            </a:r>
            <a:endParaRPr lang="en-US" altLang="zh-CN" sz="2400" smtClean="0"/>
          </a:p>
          <a:p>
            <a:r>
              <a:rPr lang="zh-CN" altLang="en-US" sz="2400" smtClean="0"/>
              <a:t>遍历目录</a:t>
            </a:r>
            <a:endParaRPr lang="en-US" altLang="zh-CN" sz="2400" smtClean="0"/>
          </a:p>
          <a:p>
            <a:r>
              <a:rPr lang="zh-CN" altLang="en-US" sz="2400" smtClean="0"/>
              <a:t>读目录</a:t>
            </a:r>
            <a:endParaRPr lang="en-US" altLang="zh-CN" sz="2400" smtClean="0"/>
          </a:p>
          <a:p>
            <a:r>
              <a:rPr lang="zh-CN" altLang="en-US" sz="2400" smtClean="0"/>
              <a:t>切换目录</a:t>
            </a:r>
            <a:endParaRPr lang="en-US" altLang="zh-CN" sz="2400" smtClean="0"/>
          </a:p>
          <a:p>
            <a:r>
              <a:rPr lang="en-US" altLang="zh-CN" sz="2400" smtClean="0"/>
              <a:t>……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1557338"/>
            <a:ext cx="3382963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文件检索过程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6659563" y="2062163"/>
          <a:ext cx="1800225" cy="2971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目录项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目录项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目录项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目录项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目录项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i+1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….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rgbClr val="CC6600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rgbClr val="009900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FF0066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目录项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222422" marR="2224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479" name="内容占位符 8"/>
          <p:cNvSpPr>
            <a:spLocks noGrp="1"/>
          </p:cNvSpPr>
          <p:nvPr>
            <p:ph sz="half" idx="2"/>
          </p:nvPr>
        </p:nvSpPr>
        <p:spPr bwMode="auto">
          <a:xfrm>
            <a:off x="395288" y="1525588"/>
            <a:ext cx="5976937" cy="485616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dirty="0" smtClean="0"/>
              <a:t>文件检索是一个遍历目录项的过程</a:t>
            </a:r>
            <a:endParaRPr lang="en-US" altLang="zh-CN" sz="2400" dirty="0" smtClean="0"/>
          </a:p>
          <a:p>
            <a:pPr marL="857250" lvl="1" indent="-457200">
              <a:buFont typeface="Arial" charset="0"/>
              <a:buAutoNum type="arabicPeriod"/>
              <a:defRPr/>
            </a:pPr>
            <a:r>
              <a:rPr lang="zh-CN" altLang="en-US" sz="2000" dirty="0" smtClean="0"/>
              <a:t>打开目录文件</a:t>
            </a:r>
            <a:endParaRPr lang="en-US" altLang="zh-CN" sz="2000" dirty="0" smtClean="0"/>
          </a:p>
          <a:p>
            <a:pPr marL="857250" lvl="1" indent="-457200">
              <a:buFont typeface="Arial" charset="0"/>
              <a:buAutoNum type="arabicPeriod"/>
              <a:defRPr/>
            </a:pPr>
            <a:r>
              <a:rPr lang="zh-CN" altLang="en-US" sz="2000" dirty="0" smtClean="0"/>
              <a:t>从磁盘读入该目录文件的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物理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块，该块包含若干个目录项</a:t>
            </a:r>
            <a:endParaRPr lang="en-US" altLang="zh-CN" sz="2000" dirty="0" smtClean="0"/>
          </a:p>
          <a:p>
            <a:pPr marL="857250" lvl="1" indent="-457200">
              <a:buFont typeface="Arial" charset="0"/>
              <a:buAutoNum type="arabicPeriod"/>
              <a:defRPr/>
            </a:pPr>
            <a:r>
              <a:rPr lang="zh-CN" altLang="en-US" sz="2000" dirty="0" smtClean="0"/>
              <a:t>根据文件名遍历内存中的该块，如找到则结束</a:t>
            </a:r>
            <a:endParaRPr lang="en-US" altLang="zh-CN" sz="2000" dirty="0" smtClean="0"/>
          </a:p>
          <a:p>
            <a:pPr marL="857250" lvl="1" indent="-457200">
              <a:buFont typeface="Arial" charset="0"/>
              <a:buAutoNum type="arabicPeriod"/>
              <a:defRPr/>
            </a:pPr>
            <a:r>
              <a:rPr lang="zh-CN" altLang="en-US" sz="2000" dirty="0" smtClean="0"/>
              <a:t>判断该目录文件是否还有物理块没有读入，如果是转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；否则，结束。表示该目录中没有此文件名的文件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400" dirty="0" smtClean="0"/>
              <a:t>目录项由于经常变化，一般不排序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平均遍历目录项数：</a:t>
            </a:r>
            <a:r>
              <a:rPr lang="en-US" altLang="zh-CN" sz="2400" dirty="0" smtClean="0"/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1+n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/>
              <a:t>不包括文件查不到的情况</a:t>
            </a:r>
          </a:p>
        </p:txBody>
      </p:sp>
      <p:cxnSp>
        <p:nvCxnSpPr>
          <p:cNvPr id="21528" name="直接箭头连接符 6"/>
          <p:cNvCxnSpPr>
            <a:cxnSpLocks noChangeShapeType="1"/>
          </p:cNvCxnSpPr>
          <p:nvPr/>
        </p:nvCxnSpPr>
        <p:spPr bwMode="auto">
          <a:xfrm>
            <a:off x="6372225" y="2133600"/>
            <a:ext cx="0" cy="2922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文件概念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文件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计算机中信息存储的基本组织形式</a:t>
            </a:r>
            <a:endParaRPr lang="en-US" altLang="zh-CN" sz="2400" smtClean="0"/>
          </a:p>
          <a:p>
            <a:pPr lvl="1"/>
            <a:r>
              <a:rPr lang="zh-CN" altLang="en-US" sz="2400" smtClean="0">
                <a:sym typeface="Wingdings" pitchFamily="2" charset="2"/>
              </a:rPr>
              <a:t>相关信息结合</a:t>
            </a:r>
            <a:endParaRPr lang="en-US" altLang="zh-CN" sz="2400" smtClean="0">
              <a:sym typeface="Wingdings" pitchFamily="2" charset="2"/>
            </a:endParaRPr>
          </a:p>
          <a:p>
            <a:pPr lvl="1"/>
            <a:r>
              <a:rPr lang="zh-CN" altLang="en-US" sz="2400" smtClean="0">
                <a:sym typeface="Wingdings" pitchFamily="2" charset="2"/>
              </a:rPr>
              <a:t>具有文件名</a:t>
            </a:r>
            <a:endParaRPr lang="en-US" altLang="zh-CN" sz="2400" smtClean="0">
              <a:sym typeface="Wingdings" pitchFamily="2" charset="2"/>
            </a:endParaRPr>
          </a:p>
          <a:p>
            <a:r>
              <a:rPr lang="zh-CN" altLang="en-US" sz="2800" smtClean="0">
                <a:sym typeface="Wingdings" pitchFamily="2" charset="2"/>
              </a:rPr>
              <a:t>文件名</a:t>
            </a:r>
            <a:endParaRPr lang="en-US" altLang="zh-CN" sz="2800" smtClean="0">
              <a:sym typeface="Wingdings" pitchFamily="2" charset="2"/>
            </a:endParaRPr>
          </a:p>
          <a:p>
            <a:pPr lvl="1"/>
            <a:r>
              <a:rPr lang="zh-CN" altLang="en-US" sz="2400" smtClean="0">
                <a:sym typeface="Wingdings" pitchFamily="2" charset="2"/>
              </a:rPr>
              <a:t>按名存取：文件名     存储位置</a:t>
            </a:r>
            <a:endParaRPr lang="en-US" altLang="zh-CN" sz="2400" smtClean="0">
              <a:sym typeface="Wingdings" pitchFamily="2" charset="2"/>
            </a:endParaRPr>
          </a:p>
          <a:p>
            <a:pPr lvl="1"/>
            <a:r>
              <a:rPr lang="zh-CN" altLang="en-US" sz="2400" smtClean="0">
                <a:sym typeface="Wingdings" pitchFamily="2" charset="2"/>
              </a:rPr>
              <a:t>文件名由一串</a:t>
            </a:r>
            <a:r>
              <a:rPr lang="en-US" altLang="zh-CN" sz="2400" smtClean="0">
                <a:sym typeface="Wingdings" pitchFamily="2" charset="2"/>
              </a:rPr>
              <a:t>ASCII</a:t>
            </a:r>
            <a:r>
              <a:rPr lang="zh-CN" altLang="en-US" sz="2400" smtClean="0">
                <a:sym typeface="Wingdings" pitchFamily="2" charset="2"/>
              </a:rPr>
              <a:t>码或</a:t>
            </a:r>
            <a:r>
              <a:rPr lang="en-US" altLang="zh-CN" sz="2400" smtClean="0">
                <a:sym typeface="Wingdings" pitchFamily="2" charset="2"/>
              </a:rPr>
              <a:t>(</a:t>
            </a:r>
            <a:r>
              <a:rPr lang="zh-CN" altLang="en-US" sz="2400" smtClean="0">
                <a:sym typeface="Wingdings" pitchFamily="2" charset="2"/>
              </a:rPr>
              <a:t>和</a:t>
            </a:r>
            <a:r>
              <a:rPr lang="en-US" altLang="zh-CN" sz="2400" smtClean="0">
                <a:sym typeface="Wingdings" pitchFamily="2" charset="2"/>
              </a:rPr>
              <a:t>)</a:t>
            </a:r>
            <a:r>
              <a:rPr lang="zh-CN" altLang="en-US" sz="2400" smtClean="0">
                <a:sym typeface="Wingdings" pitchFamily="2" charset="2"/>
              </a:rPr>
              <a:t>汉字构成</a:t>
            </a:r>
            <a:endParaRPr lang="en-US" altLang="zh-CN" sz="2400" smtClean="0">
              <a:sym typeface="Wingdings" pitchFamily="2" charset="2"/>
            </a:endParaRPr>
          </a:p>
          <a:p>
            <a:pPr lvl="1"/>
            <a:r>
              <a:rPr lang="zh-CN" altLang="en-US" sz="2400" smtClean="0">
                <a:sym typeface="Wingdings" pitchFamily="2" charset="2"/>
              </a:rPr>
              <a:t>名字长度</a:t>
            </a:r>
            <a:endParaRPr lang="en-US" altLang="zh-CN" sz="2400" smtClean="0">
              <a:sym typeface="Wingdings" pitchFamily="2" charset="2"/>
            </a:endParaRPr>
          </a:p>
          <a:p>
            <a:pPr lvl="2"/>
            <a:r>
              <a:rPr lang="en-US" altLang="zh-CN" sz="2000" smtClean="0">
                <a:sym typeface="Wingdings" pitchFamily="2" charset="2"/>
              </a:rPr>
              <a:t>8.3</a:t>
            </a:r>
            <a:r>
              <a:rPr lang="zh-CN" altLang="en-US" sz="2000" smtClean="0">
                <a:sym typeface="Wingdings" pitchFamily="2" charset="2"/>
              </a:rPr>
              <a:t>规则：文件名</a:t>
            </a:r>
            <a:r>
              <a:rPr lang="en-US" altLang="zh-CN" sz="2000" smtClean="0">
                <a:sym typeface="Wingdings" pitchFamily="2" charset="2"/>
              </a:rPr>
              <a:t>8</a:t>
            </a:r>
            <a:r>
              <a:rPr lang="zh-CN" altLang="en-US" sz="2000" smtClean="0">
                <a:sym typeface="Wingdings" pitchFamily="2" charset="2"/>
              </a:rPr>
              <a:t>个字符，类型</a:t>
            </a:r>
            <a:r>
              <a:rPr lang="en-US" altLang="zh-CN" sz="2000" smtClean="0">
                <a:sym typeface="Wingdings" pitchFamily="2" charset="2"/>
              </a:rPr>
              <a:t>3</a:t>
            </a:r>
            <a:r>
              <a:rPr lang="zh-CN" altLang="en-US" sz="2000" smtClean="0">
                <a:sym typeface="Wingdings" pitchFamily="2" charset="2"/>
              </a:rPr>
              <a:t>个字符，之间有“</a:t>
            </a:r>
            <a:r>
              <a:rPr lang="en-US" altLang="zh-CN" sz="2000" smtClean="0">
                <a:sym typeface="Wingdings" pitchFamily="2" charset="2"/>
              </a:rPr>
              <a:t>.</a:t>
            </a:r>
            <a:r>
              <a:rPr lang="zh-CN" altLang="en-US" sz="2000" smtClean="0">
                <a:sym typeface="Wingdings" pitchFamily="2" charset="2"/>
              </a:rPr>
              <a:t>”分割</a:t>
            </a:r>
            <a:endParaRPr lang="en-US" altLang="zh-CN" sz="2000" smtClean="0">
              <a:sym typeface="Wingdings" pitchFamily="2" charset="2"/>
            </a:endParaRPr>
          </a:p>
          <a:p>
            <a:pPr lvl="2"/>
            <a:r>
              <a:rPr lang="zh-CN" altLang="en-US" sz="2000" smtClean="0">
                <a:sym typeface="Wingdings" pitchFamily="2" charset="2"/>
              </a:rPr>
              <a:t>长文件名：</a:t>
            </a:r>
            <a:r>
              <a:rPr lang="zh-CN" altLang="en-US" sz="2000" smtClean="0"/>
              <a:t>可以最多输入</a:t>
            </a:r>
            <a:r>
              <a:rPr lang="en-US" altLang="zh-CN" sz="2000" smtClean="0"/>
              <a:t>255</a:t>
            </a:r>
            <a:r>
              <a:rPr lang="zh-CN" altLang="en-US" sz="2000" smtClean="0"/>
              <a:t>多个字符作为文件名</a:t>
            </a:r>
            <a:endParaRPr lang="en-US" altLang="zh-CN" sz="2000" smtClean="0"/>
          </a:p>
          <a:p>
            <a:pPr lvl="1"/>
            <a:r>
              <a:rPr lang="zh-CN" altLang="en-US" sz="2400" smtClean="0">
                <a:sym typeface="Wingdings" pitchFamily="2" charset="2"/>
              </a:rPr>
              <a:t>文件名可能大小写敏感</a:t>
            </a:r>
            <a:endParaRPr lang="en-US" altLang="zh-CN" sz="2400" smtClean="0">
              <a:sym typeface="Wingdings" pitchFamily="2" charset="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090738"/>
            <a:ext cx="2674938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右箭头 1"/>
          <p:cNvSpPr>
            <a:spLocks noChangeArrowheads="1"/>
          </p:cNvSpPr>
          <p:nvPr/>
        </p:nvSpPr>
        <p:spPr bwMode="auto">
          <a:xfrm>
            <a:off x="3851275" y="4076700"/>
            <a:ext cx="215900" cy="144463"/>
          </a:xfrm>
          <a:prstGeom prst="right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52563"/>
            <a:ext cx="8280400" cy="447675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（物理）块（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sz="2000" dirty="0" smtClean="0"/>
              <a:t>：内存和存储设备数据交换基本单位。一个物理块一般为</a:t>
            </a:r>
            <a:r>
              <a:rPr lang="en-US" altLang="zh-CN" sz="2000" dirty="0" smtClean="0"/>
              <a:t>4KB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8KB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16KB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目录性能：读入尽可能少的物理块（耗时少）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 </a:t>
            </a:r>
          </a:p>
          <a:p>
            <a:pPr lvl="1">
              <a:defRPr/>
            </a:pPr>
            <a:r>
              <a:rPr lang="zh-CN" altLang="en-US" sz="1800" dirty="0" smtClean="0"/>
              <a:t>目录项大小</a:t>
            </a:r>
            <a:r>
              <a:rPr lang="en-US" altLang="zh-CN" sz="1800" dirty="0" smtClean="0"/>
              <a:t>= ds bytes</a:t>
            </a:r>
          </a:p>
          <a:p>
            <a:pPr lvl="1">
              <a:defRPr/>
            </a:pPr>
            <a:r>
              <a:rPr lang="zh-CN" altLang="en-US" sz="1800" dirty="0" smtClean="0"/>
              <a:t>目录中最多文件数 </a:t>
            </a:r>
            <a:r>
              <a:rPr lang="en-US" altLang="zh-CN" sz="1800" dirty="0" smtClean="0"/>
              <a:t>= n</a:t>
            </a:r>
          </a:p>
          <a:p>
            <a:pPr lvl="1">
              <a:defRPr/>
            </a:pPr>
            <a:r>
              <a:rPr lang="zh-CN" altLang="en-US" sz="1800" dirty="0" smtClean="0"/>
              <a:t>物理块大小 </a:t>
            </a:r>
            <a:r>
              <a:rPr lang="en-US" altLang="zh-CN" sz="1800" dirty="0" smtClean="0"/>
              <a:t>= b</a:t>
            </a:r>
          </a:p>
          <a:p>
            <a:pPr>
              <a:defRPr/>
            </a:pPr>
            <a:r>
              <a:rPr lang="zh-CN" altLang="en-US" sz="2000" dirty="0" smtClean="0"/>
              <a:t>那么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1800" dirty="0" smtClean="0"/>
              <a:t>目录文件大小 </a:t>
            </a:r>
            <a:r>
              <a:rPr lang="en-US" altLang="zh-CN" sz="1800" dirty="0" smtClean="0"/>
              <a:t>= ds*n bytes</a:t>
            </a:r>
          </a:p>
          <a:p>
            <a:pPr lvl="1">
              <a:defRPr/>
            </a:pPr>
            <a:r>
              <a:rPr lang="zh-CN" altLang="en-US" sz="1800" dirty="0" smtClean="0"/>
              <a:t>目录文件需要的物理块数目 </a:t>
            </a:r>
            <a:r>
              <a:rPr lang="en-US" altLang="zh-CN" sz="1800" dirty="0" smtClean="0"/>
              <a:t>= ds*n/b</a:t>
            </a:r>
          </a:p>
          <a:p>
            <a:pPr lvl="1">
              <a:defRPr/>
            </a:pPr>
            <a:r>
              <a:rPr lang="zh-CN" altLang="en-US" sz="1800" dirty="0" smtClean="0"/>
              <a:t>检索一个文件需要平均读入的块数</a:t>
            </a:r>
            <a:r>
              <a:rPr lang="en-US" altLang="zh-CN" sz="1800" dirty="0" smtClean="0"/>
              <a:t>=(ds*n/b+1)/2</a:t>
            </a:r>
          </a:p>
          <a:p>
            <a:pPr>
              <a:defRPr/>
            </a:pPr>
            <a:r>
              <a:rPr lang="zh-CN" altLang="en-US" sz="2000" dirty="0" smtClean="0"/>
              <a:t>因此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1800" dirty="0" smtClean="0"/>
              <a:t>降低</a:t>
            </a:r>
            <a:r>
              <a:rPr lang="en-US" altLang="zh-CN" sz="1800" dirty="0" smtClean="0"/>
              <a:t> ds                </a:t>
            </a:r>
            <a:r>
              <a:rPr lang="zh-CN" altLang="en-US" sz="1800" dirty="0" smtClean="0"/>
              <a:t>降低读块数</a:t>
            </a:r>
            <a:endParaRPr lang="en-US" altLang="zh-CN" sz="1800" dirty="0" smtClean="0"/>
          </a:p>
          <a:p>
            <a:pPr lvl="1">
              <a:defRPr/>
            </a:pPr>
            <a:r>
              <a:rPr lang="zh-CN" altLang="en-US" sz="1800" dirty="0" smtClean="0"/>
              <a:t>降低 </a:t>
            </a:r>
            <a:r>
              <a:rPr lang="en-US" altLang="zh-CN" sz="1800" dirty="0" smtClean="0"/>
              <a:t>n	           </a:t>
            </a:r>
            <a:r>
              <a:rPr lang="zh-CN" altLang="en-US" sz="1800" dirty="0" smtClean="0"/>
              <a:t>降低读块数</a:t>
            </a:r>
          </a:p>
          <a:p>
            <a:pPr>
              <a:defRPr/>
            </a:pPr>
            <a:endParaRPr lang="en-US" altLang="zh-CN" b="1" dirty="0" smtClean="0"/>
          </a:p>
          <a:p>
            <a:pPr>
              <a:defRPr/>
            </a:pPr>
            <a:endParaRPr lang="en-US" altLang="zh-CN" b="1" dirty="0" smtClean="0"/>
          </a:p>
          <a:p>
            <a:pPr lvl="1">
              <a:defRPr/>
            </a:pPr>
            <a:endParaRPr lang="en-US" altLang="zh-CN" b="1" dirty="0" smtClean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2295525" y="57324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550" y="765175"/>
            <a:ext cx="7138988" cy="477838"/>
          </a:xfrm>
        </p:spPr>
        <p:txBody>
          <a:bodyPr/>
          <a:lstStyle/>
          <a:p>
            <a:r>
              <a:rPr lang="zh-CN" altLang="en-US" smtClean="0"/>
              <a:t>目录性能</a:t>
            </a: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>
            <a:off x="2295525" y="6086475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椭圆形标注 1"/>
          <p:cNvSpPr/>
          <p:nvPr/>
        </p:nvSpPr>
        <p:spPr bwMode="auto">
          <a:xfrm>
            <a:off x="6443663" y="5445125"/>
            <a:ext cx="2305050" cy="909638"/>
          </a:xfrm>
          <a:prstGeom prst="wedgeEllipseCallout">
            <a:avLst>
              <a:gd name="adj1" fmla="val -107191"/>
              <a:gd name="adj2" fmla="val 2214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将在下一讲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目录结构</a:t>
            </a:r>
            <a:r>
              <a:rPr lang="zh-CN" altLang="en-US" dirty="0">
                <a:solidFill>
                  <a:schemeClr val="tx1"/>
                </a:solidFill>
              </a:rPr>
              <a:t>中介绍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2895600" y="1739900"/>
            <a:ext cx="3302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70300" y="1739900"/>
            <a:ext cx="292100" cy="317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971800" y="51181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1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594100" y="51308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2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381500" y="5232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3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041900" y="548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4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54700" y="53340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latin typeface="Helvetica" pitchFamily="34" charset="0"/>
              </a:rPr>
              <a:t>F n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813175" y="2006600"/>
            <a:ext cx="254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572000" y="2044700"/>
            <a:ext cx="12700" cy="1155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6108700" y="2311400"/>
            <a:ext cx="2540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5321300" y="2019300"/>
            <a:ext cx="635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086100" y="1993900"/>
            <a:ext cx="127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2597150" y="1484313"/>
            <a:ext cx="4186238" cy="979487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2203450" y="2622550"/>
            <a:ext cx="4973638" cy="1720850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2882900" y="2870200"/>
            <a:ext cx="406400" cy="71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111500" y="3568700"/>
            <a:ext cx="38100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848100" y="3784600"/>
            <a:ext cx="12700" cy="134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572000" y="3911600"/>
            <a:ext cx="381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5295900" y="4013200"/>
            <a:ext cx="1016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6134100" y="4216400"/>
            <a:ext cx="889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Freeform 22"/>
          <p:cNvSpPr>
            <a:spLocks/>
          </p:cNvSpPr>
          <p:nvPr/>
        </p:nvSpPr>
        <p:spPr bwMode="auto">
          <a:xfrm>
            <a:off x="2641600" y="4914900"/>
            <a:ext cx="4262438" cy="1393825"/>
          </a:xfrm>
          <a:custGeom>
            <a:avLst/>
            <a:gdLst>
              <a:gd name="T0" fmla="*/ 2147483646 w 2637"/>
              <a:gd name="T1" fmla="*/ 2147483646 h 928"/>
              <a:gd name="T2" fmla="*/ 2147483646 w 2637"/>
              <a:gd name="T3" fmla="*/ 2147483646 h 928"/>
              <a:gd name="T4" fmla="*/ 2147483646 w 2637"/>
              <a:gd name="T5" fmla="*/ 2147483646 h 928"/>
              <a:gd name="T6" fmla="*/ 2147483646 w 2637"/>
              <a:gd name="T7" fmla="*/ 2147483646 h 928"/>
              <a:gd name="T8" fmla="*/ 2147483646 w 2637"/>
              <a:gd name="T9" fmla="*/ 0 h 928"/>
              <a:gd name="T10" fmla="*/ 2147483646 w 2637"/>
              <a:gd name="T11" fmla="*/ 2147483646 h 928"/>
              <a:gd name="T12" fmla="*/ 2147483646 w 2637"/>
              <a:gd name="T13" fmla="*/ 2147483646 h 928"/>
              <a:gd name="T14" fmla="*/ 2147483646 w 2637"/>
              <a:gd name="T15" fmla="*/ 2147483646 h 928"/>
              <a:gd name="T16" fmla="*/ 2147483646 w 2637"/>
              <a:gd name="T17" fmla="*/ 2147483646 h 928"/>
              <a:gd name="T18" fmla="*/ 2147483646 w 2637"/>
              <a:gd name="T19" fmla="*/ 2147483646 h 928"/>
              <a:gd name="T20" fmla="*/ 2147483646 w 2637"/>
              <a:gd name="T21" fmla="*/ 2147483646 h 928"/>
              <a:gd name="T22" fmla="*/ 2147483646 w 2637"/>
              <a:gd name="T23" fmla="*/ 2147483646 h 928"/>
              <a:gd name="T24" fmla="*/ 2147483646 w 2637"/>
              <a:gd name="T25" fmla="*/ 2147483646 h 928"/>
              <a:gd name="T26" fmla="*/ 2147483646 w 2637"/>
              <a:gd name="T27" fmla="*/ 2147483646 h 928"/>
              <a:gd name="T28" fmla="*/ 2147483646 w 2637"/>
              <a:gd name="T29" fmla="*/ 2147483646 h 928"/>
              <a:gd name="T30" fmla="*/ 2147483646 w 2637"/>
              <a:gd name="T31" fmla="*/ 2147483646 h 928"/>
              <a:gd name="T32" fmla="*/ 2147483646 w 2637"/>
              <a:gd name="T33" fmla="*/ 2147483646 h 928"/>
              <a:gd name="T34" fmla="*/ 2147483646 w 2637"/>
              <a:gd name="T35" fmla="*/ 2147483646 h 928"/>
              <a:gd name="T36" fmla="*/ 2147483646 w 2637"/>
              <a:gd name="T37" fmla="*/ 2147483646 h 928"/>
              <a:gd name="T38" fmla="*/ 2147483646 w 2637"/>
              <a:gd name="T39" fmla="*/ 2147483646 h 928"/>
              <a:gd name="T40" fmla="*/ 2147483646 w 2637"/>
              <a:gd name="T41" fmla="*/ 2147483646 h 928"/>
              <a:gd name="T42" fmla="*/ 2147483646 w 2637"/>
              <a:gd name="T43" fmla="*/ 2147483646 h 928"/>
              <a:gd name="T44" fmla="*/ 2147483646 w 2637"/>
              <a:gd name="T45" fmla="*/ 2147483646 h 928"/>
              <a:gd name="T46" fmla="*/ 2147483646 w 2637"/>
              <a:gd name="T47" fmla="*/ 2147483646 h 928"/>
              <a:gd name="T48" fmla="*/ 2147483646 w 2637"/>
              <a:gd name="T49" fmla="*/ 2147483646 h 928"/>
              <a:gd name="T50" fmla="*/ 2147483646 w 2637"/>
              <a:gd name="T51" fmla="*/ 2147483646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581150" y="5140325"/>
            <a:ext cx="7048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</a:rPr>
              <a:t>Files</a:t>
            </a:r>
          </a:p>
          <a:p>
            <a:pPr algn="ctr">
              <a:spcBef>
                <a:spcPct val="50000"/>
              </a:spcBef>
            </a:pPr>
            <a:endParaRPr lang="zh-CN" altLang="en-US" b="1">
              <a:latin typeface="Helvetica" pitchFamily="34" charset="0"/>
            </a:endParaRP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1365250" y="3197225"/>
            <a:ext cx="6540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</a:rPr>
              <a:t>FCB</a:t>
            </a:r>
          </a:p>
          <a:p>
            <a:pPr algn="ctr">
              <a:spcBef>
                <a:spcPct val="50000"/>
              </a:spcBef>
            </a:pPr>
            <a:endParaRPr lang="zh-CN" altLang="en-US" b="1">
              <a:latin typeface="Helvetica" pitchFamily="34" charset="0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49225" y="1752600"/>
            <a:ext cx="245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</a:rPr>
              <a:t>Directory item/i node</a:t>
            </a:r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4406900" y="1752600"/>
            <a:ext cx="3302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5118100" y="1714500"/>
            <a:ext cx="3302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5918200" y="1981200"/>
            <a:ext cx="3302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3670300" y="3086100"/>
            <a:ext cx="406400" cy="71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4356100" y="3200400"/>
            <a:ext cx="406400" cy="71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5181600" y="3302000"/>
            <a:ext cx="406400" cy="71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5930900" y="3479800"/>
            <a:ext cx="406400" cy="71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>
              <a:latin typeface="Helvetica" pitchFamily="34" charset="0"/>
            </a:endParaRPr>
          </a:p>
        </p:txBody>
      </p:sp>
      <p:sp>
        <p:nvSpPr>
          <p:cNvPr id="23585" name="Rectangle 33"/>
          <p:cNvSpPr>
            <a:spLocks noGrp="1" noChangeArrowheads="1"/>
          </p:cNvSpPr>
          <p:nvPr>
            <p:ph type="title"/>
          </p:nvPr>
        </p:nvSpPr>
        <p:spPr>
          <a:xfrm>
            <a:off x="1079500" y="836613"/>
            <a:ext cx="8077200" cy="458787"/>
          </a:xfrm>
        </p:spPr>
        <p:txBody>
          <a:bodyPr/>
          <a:lstStyle/>
          <a:p>
            <a:r>
              <a:rPr lang="en-US" altLang="zh-CN" smtClean="0"/>
              <a:t>i Node</a:t>
            </a:r>
            <a:r>
              <a:rPr lang="zh-CN" altLang="en-US" smtClean="0"/>
              <a:t>（降低</a:t>
            </a:r>
            <a:r>
              <a:rPr lang="en-US" altLang="zh-CN" smtClean="0"/>
              <a:t>ds</a:t>
            </a:r>
            <a:r>
              <a:rPr lang="zh-CN" altLang="en-US" smtClean="0"/>
              <a:t>）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6588125" y="2284413"/>
            <a:ext cx="2644775" cy="777875"/>
          </a:xfrm>
          <a:prstGeom prst="wedgeEllipseCallout">
            <a:avLst>
              <a:gd name="adj1" fmla="val -54820"/>
              <a:gd name="adj2" fmla="val -35341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目录文件将变小，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类似于一张索引表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物理块大小为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KB</a:t>
            </a:r>
          </a:p>
          <a:p>
            <a:pPr>
              <a:defRPr/>
            </a:pPr>
            <a:r>
              <a:rPr lang="zh-CN" altLang="en-US" sz="2400" dirty="0" smtClean="0"/>
              <a:t>某个目录中有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万个文件，每个文件的</a:t>
            </a:r>
            <a:r>
              <a:rPr lang="en-US" altLang="zh-CN" sz="2400" dirty="0" smtClean="0"/>
              <a:t>FCB</a:t>
            </a:r>
            <a:r>
              <a:rPr lang="zh-CN" altLang="en-US" sz="2400" dirty="0" smtClean="0"/>
              <a:t>（目录项）大小为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KB</a:t>
            </a:r>
            <a:r>
              <a:rPr lang="zh-CN" altLang="en-US" sz="2400" dirty="0" smtClean="0"/>
              <a:t>，则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目录文件大小：</a:t>
            </a:r>
            <a:r>
              <a:rPr lang="en-US" altLang="zh-CN" sz="2400" dirty="0" smtClean="0"/>
              <a:t>20000KB</a:t>
            </a:r>
          </a:p>
          <a:p>
            <a:pPr lvl="1">
              <a:defRPr/>
            </a:pPr>
            <a:r>
              <a:rPr lang="zh-CN" altLang="en-US" sz="2400" dirty="0" smtClean="0"/>
              <a:t>目录文件需要的物理块数量：</a:t>
            </a:r>
            <a:r>
              <a:rPr lang="en-US" altLang="zh-CN" sz="2400" dirty="0" smtClean="0"/>
              <a:t>5000</a:t>
            </a:r>
            <a:r>
              <a:rPr lang="zh-CN" altLang="en-US" sz="2400" dirty="0" smtClean="0"/>
              <a:t>块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检索文件平均需要访问的物理块数</a:t>
            </a:r>
            <a:r>
              <a:rPr lang="en-US" altLang="zh-CN" sz="2400" dirty="0" smtClean="0"/>
              <a:t>:(5000+1)/2=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2500.5</a:t>
            </a:r>
          </a:p>
          <a:p>
            <a:pPr>
              <a:defRPr/>
            </a:pP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node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64B</a:t>
            </a:r>
          </a:p>
          <a:p>
            <a:pPr lvl="1">
              <a:defRPr/>
            </a:pPr>
            <a:r>
              <a:rPr lang="zh-CN" altLang="en-US" sz="2400" dirty="0"/>
              <a:t>目录文件大小：</a:t>
            </a:r>
            <a:r>
              <a:rPr lang="en-US" altLang="zh-CN" sz="2400" dirty="0"/>
              <a:t>640000B=625KB</a:t>
            </a:r>
          </a:p>
          <a:p>
            <a:pPr lvl="1">
              <a:defRPr/>
            </a:pPr>
            <a:r>
              <a:rPr lang="zh-CN" altLang="en-US" sz="2400" dirty="0"/>
              <a:t>目录文件需要的物理块数量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157</a:t>
            </a:r>
            <a:r>
              <a:rPr lang="zh-CN" altLang="en-US" sz="2400" dirty="0" smtClean="0"/>
              <a:t>块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检索文件平均需要佛问的物理块数</a:t>
            </a:r>
            <a:r>
              <a:rPr lang="en-US" altLang="zh-CN" sz="2400" dirty="0" smtClean="0"/>
              <a:t>:(157+1</a:t>
            </a:r>
            <a:r>
              <a:rPr lang="en-US" altLang="zh-CN" sz="2400" dirty="0"/>
              <a:t>)/</a:t>
            </a:r>
            <a:r>
              <a:rPr lang="en-US" altLang="zh-CN" sz="2400" dirty="0" smtClean="0"/>
              <a:t>2=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4A6992-6B24-412A-A874-B8BC892E6545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" name="椭圆形标注 4"/>
          <p:cNvSpPr/>
          <p:nvPr/>
        </p:nvSpPr>
        <p:spPr bwMode="auto">
          <a:xfrm>
            <a:off x="7308850" y="4724400"/>
            <a:ext cx="890588" cy="519113"/>
          </a:xfrm>
          <a:prstGeom prst="wedgeEllipseCallout">
            <a:avLst>
              <a:gd name="adj1" fmla="val -15183"/>
              <a:gd name="adj2" fmla="val 1287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/32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765175"/>
            <a:ext cx="6642100" cy="587375"/>
          </a:xfrm>
        </p:spPr>
        <p:txBody>
          <a:bodyPr/>
          <a:lstStyle/>
          <a:p>
            <a:r>
              <a:rPr lang="zh-CN" altLang="en-US" smtClean="0"/>
              <a:t>文件保护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文件的所有者</a:t>
            </a:r>
            <a:r>
              <a:rPr lang="en-US" altLang="zh-CN" sz="2400" smtClean="0"/>
              <a:t>/</a:t>
            </a:r>
            <a:r>
              <a:rPr lang="zh-CN" altLang="en-US" sz="2400" smtClean="0"/>
              <a:t>创建者应该有权控制：</a:t>
            </a:r>
          </a:p>
          <a:p>
            <a:pPr lvl="1"/>
            <a:r>
              <a:rPr lang="zh-CN" altLang="en-US" sz="2400" smtClean="0"/>
              <a:t>能做什么</a:t>
            </a:r>
          </a:p>
          <a:p>
            <a:pPr lvl="1"/>
            <a:r>
              <a:rPr lang="zh-CN" altLang="en-US" sz="2400" smtClean="0"/>
              <a:t>由谁来做</a:t>
            </a:r>
          </a:p>
          <a:p>
            <a:pPr lvl="1"/>
            <a:endParaRPr lang="zh-CN" altLang="en-US" sz="2400" smtClean="0"/>
          </a:p>
          <a:p>
            <a:r>
              <a:rPr lang="zh-CN" altLang="en-US" sz="2400" smtClean="0"/>
              <a:t>文件存取类型</a:t>
            </a:r>
          </a:p>
          <a:p>
            <a:pPr lvl="1"/>
            <a:r>
              <a:rPr lang="zh-CN" altLang="en-US" sz="2400" smtClean="0"/>
              <a:t>读</a:t>
            </a:r>
          </a:p>
          <a:p>
            <a:pPr lvl="1"/>
            <a:r>
              <a:rPr lang="zh-CN" altLang="en-US" sz="2400" smtClean="0"/>
              <a:t>写</a:t>
            </a:r>
          </a:p>
          <a:p>
            <a:pPr lvl="1"/>
            <a:r>
              <a:rPr lang="zh-CN" altLang="en-US" sz="2400" smtClean="0"/>
              <a:t>执行</a:t>
            </a:r>
          </a:p>
          <a:p>
            <a:pPr lvl="1"/>
            <a:r>
              <a:rPr lang="zh-CN" altLang="en-US" sz="2400" smtClean="0"/>
              <a:t>添加</a:t>
            </a:r>
          </a:p>
          <a:p>
            <a:pPr lvl="1"/>
            <a:r>
              <a:rPr lang="zh-CN" altLang="en-US" sz="2400" smtClean="0"/>
              <a:t>删除</a:t>
            </a:r>
          </a:p>
          <a:p>
            <a:pPr lvl="1"/>
            <a:r>
              <a:rPr lang="zh-CN" altLang="en-US" sz="2400" smtClean="0"/>
              <a:t>列表清单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访问控制列表和分组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375" y="1557338"/>
            <a:ext cx="7316788" cy="3738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zh-CN" altLang="en-US" sz="2000" smtClean="0"/>
              <a:t>访问模式：读</a:t>
            </a:r>
            <a:r>
              <a:rPr lang="en-US" altLang="zh-CN" sz="2000" smtClean="0"/>
              <a:t>/</a:t>
            </a:r>
            <a:r>
              <a:rPr lang="zh-CN" altLang="en-US" sz="2000" smtClean="0"/>
              <a:t>写</a:t>
            </a:r>
            <a:r>
              <a:rPr lang="en-US" altLang="zh-CN" sz="2000" smtClean="0"/>
              <a:t>/</a:t>
            </a:r>
            <a:r>
              <a:rPr lang="zh-CN" altLang="en-US" sz="2000" smtClean="0"/>
              <a:t>执行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zh-CN" altLang="en-US" sz="2000" smtClean="0"/>
              <a:t>三种类型的用户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000" smtClean="0"/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000" smtClean="0"/>
              <a:t>		a) </a:t>
            </a:r>
            <a:r>
              <a:rPr lang="zh-CN" altLang="en-US" sz="2000" b="1" smtClean="0"/>
              <a:t>所有者</a:t>
            </a:r>
            <a:r>
              <a:rPr lang="zh-CN" altLang="en-US" sz="2000" smtClean="0"/>
              <a:t>	</a:t>
            </a:r>
            <a:r>
              <a:rPr lang="en-US" altLang="zh-CN" sz="2000" smtClean="0"/>
              <a:t>7	</a:t>
            </a:r>
            <a:r>
              <a:rPr lang="en-US" altLang="zh-CN" sz="2000" smtClean="0">
                <a:sym typeface="Symbol" pitchFamily="18" charset="2"/>
              </a:rPr>
              <a:t>	1 1 1</a:t>
            </a:r>
            <a:br>
              <a:rPr lang="en-US" altLang="zh-CN" sz="2000" smtClean="0">
                <a:sym typeface="Symbol" pitchFamily="18" charset="2"/>
              </a:rPr>
            </a:br>
            <a:r>
              <a:rPr lang="en-US" altLang="zh-CN" sz="2000" smtClean="0">
                <a:sym typeface="Symbol" pitchFamily="18" charset="2"/>
              </a:rPr>
              <a:t>	</a:t>
            </a:r>
            <a:r>
              <a:rPr lang="zh-CN" altLang="en-US" sz="2000" smtClean="0">
                <a:sym typeface="Symbol" pitchFamily="18" charset="2"/>
              </a:rPr>
              <a:t>			</a:t>
            </a:r>
            <a:r>
              <a:rPr lang="en-US" altLang="zh-CN" sz="2000" smtClean="0">
                <a:sym typeface="Symbol" pitchFamily="18" charset="2"/>
              </a:rPr>
              <a:t>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000" smtClean="0">
                <a:sym typeface="Symbol" pitchFamily="18" charset="2"/>
              </a:rPr>
              <a:t>		b) </a:t>
            </a:r>
            <a:r>
              <a:rPr lang="zh-CN" altLang="en-US" sz="2000" b="1" smtClean="0">
                <a:sym typeface="Symbol" pitchFamily="18" charset="2"/>
              </a:rPr>
              <a:t>组用户</a:t>
            </a:r>
            <a:r>
              <a:rPr lang="zh-CN" altLang="en-US" sz="2000" smtClean="0">
                <a:sym typeface="Symbol" pitchFamily="18" charset="2"/>
              </a:rPr>
              <a:t>	</a:t>
            </a:r>
            <a:r>
              <a:rPr lang="en-US" altLang="zh-CN" sz="2000" smtClean="0">
                <a:sym typeface="Symbol" pitchFamily="18" charset="2"/>
              </a:rPr>
              <a:t>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000" smtClean="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CN" sz="2000" smtClean="0">
                <a:sym typeface="Symbol" pitchFamily="18" charset="2"/>
              </a:rPr>
              <a:t>		c) </a:t>
            </a:r>
            <a:r>
              <a:rPr lang="zh-CN" altLang="en-US" sz="2000" b="1" smtClean="0">
                <a:sym typeface="Symbol" pitchFamily="18" charset="2"/>
              </a:rPr>
              <a:t>公共用户</a:t>
            </a:r>
            <a:r>
              <a:rPr lang="zh-CN" altLang="en-US" sz="2000" smtClean="0">
                <a:sym typeface="Symbol" pitchFamily="18" charset="2"/>
              </a:rPr>
              <a:t>	</a:t>
            </a:r>
            <a:r>
              <a:rPr lang="en-US" altLang="zh-CN" sz="2000" smtClean="0">
                <a:sym typeface="Symbol" pitchFamily="18" charset="2"/>
              </a:rPr>
              <a:t>1	 	0 0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altLang="zh-CN" sz="200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zh-CN" altLang="en-US" sz="2000" smtClean="0">
                <a:sym typeface="Symbol" pitchFamily="18" charset="2"/>
              </a:rPr>
              <a:t>建立一个组，加入一些用户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zh-CN" altLang="en-US" sz="2000" smtClean="0">
                <a:sym typeface="Symbol" pitchFamily="18" charset="2"/>
              </a:rPr>
              <a:t>对特定的文件或目录</a:t>
            </a:r>
            <a:r>
              <a:rPr lang="en-US" altLang="zh-CN" sz="2000" smtClean="0">
                <a:sym typeface="Symbol" pitchFamily="18" charset="2"/>
              </a:rPr>
              <a:t>(</a:t>
            </a:r>
            <a:r>
              <a:rPr lang="en-US" altLang="zh-CN" sz="2000" i="1" smtClean="0">
                <a:sym typeface="Symbol" pitchFamily="18" charset="2"/>
              </a:rPr>
              <a:t>game</a:t>
            </a:r>
            <a:r>
              <a:rPr lang="en-US" altLang="zh-CN" sz="2000" smtClean="0">
                <a:sym typeface="Symbol" pitchFamily="18" charset="2"/>
              </a:rPr>
              <a:t>) </a:t>
            </a:r>
            <a:r>
              <a:rPr lang="zh-CN" altLang="en-US" sz="2000" smtClean="0">
                <a:sym typeface="Symbol" pitchFamily="18" charset="2"/>
              </a:rPr>
              <a:t>，定义适当的访问权限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502025" y="5211763"/>
            <a:ext cx="742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Helvetica" pitchFamily="34" charset="0"/>
              </a:rPr>
              <a:t>owner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62425" y="5211763"/>
            <a:ext cx="7080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Helvetica" pitchFamily="34" charset="0"/>
              </a:rPr>
              <a:t>group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903788" y="5211763"/>
            <a:ext cx="7191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Helvetica" pitchFamily="34" charset="0"/>
              </a:rPr>
              <a:t>public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567113" y="5837238"/>
            <a:ext cx="8016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Helvetica" pitchFamily="34" charset="0"/>
              </a:rPr>
              <a:t>chmod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237038" y="5837238"/>
            <a:ext cx="5254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Helvetica" pitchFamily="34" charset="0"/>
              </a:rPr>
              <a:t>761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97413" y="5837238"/>
            <a:ext cx="6969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Helvetica" pitchFamily="34" charset="0"/>
              </a:rPr>
              <a:t>game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910013" y="5535613"/>
            <a:ext cx="461962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516438" y="55784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4667250" y="55499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UNIX </a:t>
            </a:r>
            <a:r>
              <a:rPr lang="zh-CN" altLang="en-US" smtClean="0"/>
              <a:t>访问控制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 l="722" t="27065" r="722" b="27065"/>
          <a:stretch>
            <a:fillRect/>
          </a:stretch>
        </p:blipFill>
        <p:spPr bwMode="auto">
          <a:xfrm>
            <a:off x="611188" y="2060575"/>
            <a:ext cx="7877175" cy="3595688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 bwMode="auto">
          <a:xfrm>
            <a:off x="468313" y="4076700"/>
            <a:ext cx="7848600" cy="4318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8077200" cy="609600"/>
          </a:xfrm>
        </p:spPr>
        <p:txBody>
          <a:bodyPr/>
          <a:lstStyle/>
          <a:p>
            <a:r>
              <a:rPr lang="en-US" altLang="zh-CN" smtClean="0"/>
              <a:t>Windows 7 </a:t>
            </a:r>
            <a:r>
              <a:rPr lang="zh-CN" altLang="en-US" smtClean="0"/>
              <a:t>访问控制列表管理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100" y="1628775"/>
            <a:ext cx="3651250" cy="464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79388" y="2349500"/>
            <a:ext cx="8497887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第十章 文件系统接口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四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目录</a:t>
            </a: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1547813" y="5402263"/>
            <a:ext cx="59769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单层目录</a:t>
            </a:r>
          </a:p>
          <a:p>
            <a:r>
              <a:rPr lang="zh-CN" altLang="en-US" smtClean="0"/>
              <a:t>双层目录</a:t>
            </a:r>
          </a:p>
          <a:p>
            <a:r>
              <a:rPr lang="zh-CN" altLang="en-US" smtClean="0"/>
              <a:t>树形目录</a:t>
            </a:r>
          </a:p>
          <a:p>
            <a:r>
              <a:rPr lang="zh-CN" altLang="en-US" smtClean="0"/>
              <a:t>无环图目录</a:t>
            </a:r>
          </a:p>
          <a:p>
            <a:r>
              <a:rPr lang="zh-CN" altLang="en-US" smtClean="0"/>
              <a:t>通用图目录</a:t>
            </a:r>
          </a:p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D9700F-2D1E-4D8B-BE89-A311649EFF03}" type="slidenum">
              <a:rPr lang="zh-CN" altLang="en-US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2150"/>
            <a:ext cx="7743825" cy="457200"/>
          </a:xfrm>
        </p:spPr>
        <p:txBody>
          <a:bodyPr/>
          <a:lstStyle/>
          <a:p>
            <a:r>
              <a:rPr lang="zh-CN" altLang="en-US" smtClean="0"/>
              <a:t>目录结构的设计目标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7632700" cy="4148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 smtClean="0"/>
              <a:t>效率</a:t>
            </a:r>
            <a:r>
              <a:rPr lang="zh-CN" altLang="en-US" sz="2400" smtClean="0"/>
              <a:t> 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快速定位文件位置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提高文件访问效率</a:t>
            </a:r>
          </a:p>
          <a:p>
            <a:r>
              <a:rPr lang="zh-CN" altLang="en-US" sz="2400" b="1" smtClean="0"/>
              <a:t>命名</a:t>
            </a:r>
            <a:r>
              <a:rPr lang="zh-CN" altLang="en-US" sz="2400" smtClean="0"/>
              <a:t> 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方便用户使用</a:t>
            </a:r>
          </a:p>
          <a:p>
            <a:pPr lvl="1"/>
            <a:r>
              <a:rPr lang="zh-CN" altLang="en-US" sz="2400" smtClean="0"/>
              <a:t>同名的不同文件</a:t>
            </a:r>
          </a:p>
          <a:p>
            <a:pPr lvl="1"/>
            <a:r>
              <a:rPr lang="zh-CN" altLang="en-US" sz="2400" smtClean="0"/>
              <a:t>不同名的相同文件</a:t>
            </a:r>
          </a:p>
          <a:p>
            <a:r>
              <a:rPr lang="zh-CN" altLang="en-US" sz="2400" b="1" smtClean="0"/>
              <a:t>分组</a:t>
            </a:r>
            <a:endParaRPr lang="en-US" altLang="zh-CN" sz="2400" b="1" smtClean="0"/>
          </a:p>
          <a:p>
            <a:pPr lvl="1"/>
            <a:r>
              <a:rPr lang="zh-CN" altLang="en-US" sz="2400" smtClean="0"/>
              <a:t>文件分组（子目录）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兼顾效率和方便性</a:t>
            </a:r>
            <a:endParaRPr lang="en-US" altLang="zh-CN" sz="240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4932040" y="1988840"/>
          <a:ext cx="3840088" cy="311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文件结构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目的：便于程序理解文件内容</a:t>
            </a:r>
            <a:endParaRPr lang="en-US" altLang="zh-CN" smtClean="0"/>
          </a:p>
          <a:p>
            <a:r>
              <a:rPr lang="zh-CN" altLang="en-US" smtClean="0"/>
              <a:t>文件结构</a:t>
            </a:r>
            <a:endParaRPr lang="en-US" altLang="zh-CN" smtClean="0"/>
          </a:p>
          <a:p>
            <a:pPr lvl="1"/>
            <a:r>
              <a:rPr lang="zh-CN" altLang="en-US" smtClean="0"/>
              <a:t>无结构：文字流、字节流等</a:t>
            </a:r>
          </a:p>
          <a:p>
            <a:pPr lvl="1"/>
            <a:r>
              <a:rPr lang="zh-CN" altLang="en-US" smtClean="0"/>
              <a:t>简单记录结构：线性、固定长度、可变长度等</a:t>
            </a:r>
          </a:p>
          <a:p>
            <a:pPr lvl="1"/>
            <a:r>
              <a:rPr lang="zh-CN" altLang="en-US" smtClean="0"/>
              <a:t>复杂结构：格式化文档、多媒体文件等</a:t>
            </a:r>
          </a:p>
          <a:p>
            <a:r>
              <a:rPr lang="zh-CN" altLang="en-US" smtClean="0"/>
              <a:t>谁决定了文件结构</a:t>
            </a:r>
            <a:endParaRPr lang="en-US" altLang="zh-CN" smtClean="0"/>
          </a:p>
          <a:p>
            <a:pPr lvl="1"/>
            <a:r>
              <a:rPr lang="zh-CN" altLang="en-US" smtClean="0"/>
              <a:t>操作系统</a:t>
            </a:r>
          </a:p>
          <a:p>
            <a:pPr lvl="1"/>
            <a:r>
              <a:rPr lang="zh-CN" altLang="en-US" smtClean="0"/>
              <a:t>程序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单层目录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1474788"/>
            <a:ext cx="7029450" cy="8112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所有文件在同一目录中，只有一级目录：根目录</a:t>
            </a:r>
            <a:endParaRPr lang="en-US" altLang="zh-CN" sz="2400" smtClean="0"/>
          </a:p>
          <a:p>
            <a:r>
              <a:rPr lang="zh-CN" altLang="zh-CN" sz="2400" smtClean="0"/>
              <a:t>根目录</a:t>
            </a:r>
            <a:r>
              <a:rPr lang="zh-CN" altLang="en-US" sz="2400" smtClean="0"/>
              <a:t>（</a:t>
            </a:r>
            <a:r>
              <a:rPr lang="en-US" altLang="zh-CN" sz="2400" smtClean="0"/>
              <a:t>/</a:t>
            </a:r>
            <a:r>
              <a:rPr lang="zh-CN" altLang="en-US" sz="2400" smtClean="0"/>
              <a:t>）：</a:t>
            </a:r>
            <a:r>
              <a:rPr lang="zh-CN" altLang="zh-CN" sz="2400" smtClean="0"/>
              <a:t>一个文件系统最顶层的目录</a:t>
            </a:r>
            <a:endParaRPr lang="en-US" altLang="zh-CN" sz="2400" smtClean="0"/>
          </a:p>
          <a:p>
            <a:r>
              <a:rPr lang="zh-CN" altLang="en-US" sz="2400" smtClean="0"/>
              <a:t>优点：结构简单</a:t>
            </a:r>
            <a:endParaRPr lang="en-US" altLang="zh-CN" sz="2400" smtClean="0"/>
          </a:p>
          <a:p>
            <a:r>
              <a:rPr lang="zh-CN" altLang="en-US" sz="2400" smtClean="0"/>
              <a:t>缺点</a:t>
            </a:r>
            <a:endParaRPr lang="en-US" altLang="zh-CN" sz="2400" smtClean="0"/>
          </a:p>
          <a:p>
            <a:pPr lvl="1"/>
            <a:r>
              <a:rPr lang="zh-CN" altLang="en-US" sz="2000" smtClean="0">
                <a:latin typeface="Helvetica" pitchFamily="34" charset="0"/>
              </a:rPr>
              <a:t>检索效率差（目录下文件过多）</a:t>
            </a:r>
            <a:endParaRPr lang="en-US" altLang="zh-CN" sz="2000" smtClean="0">
              <a:latin typeface="Helvetica" pitchFamily="34" charset="0"/>
            </a:endParaRPr>
          </a:p>
          <a:p>
            <a:pPr lvl="1"/>
            <a:r>
              <a:rPr lang="zh-CN" altLang="en-US" sz="2000" smtClean="0">
                <a:latin typeface="Helvetica" pitchFamily="34" charset="0"/>
              </a:rPr>
              <a:t>不能有同名文件，一个文件只能有一个名称</a:t>
            </a:r>
          </a:p>
          <a:p>
            <a:pPr lvl="1"/>
            <a:r>
              <a:rPr lang="zh-CN" altLang="en-US" sz="2000" smtClean="0">
                <a:latin typeface="Helvetica" pitchFamily="34" charset="0"/>
              </a:rPr>
              <a:t>不能分组</a:t>
            </a:r>
          </a:p>
          <a:p>
            <a:pPr lvl="1"/>
            <a:endParaRPr lang="zh-CN" altLang="en-US" sz="1600" smtClean="0"/>
          </a:p>
        </p:txBody>
      </p:sp>
      <p:sp>
        <p:nvSpPr>
          <p:cNvPr id="1037" name="Rectangle 5"/>
          <p:cNvSpPr>
            <a:spLocks noChangeArrowheads="1"/>
          </p:cNvSpPr>
          <p:nvPr/>
        </p:nvSpPr>
        <p:spPr bwMode="auto">
          <a:xfrm>
            <a:off x="911225" y="5013325"/>
            <a:ext cx="7029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 sz="2000">
              <a:latin typeface="Helvetica" pitchFamily="34" charset="0"/>
            </a:endParaRPr>
          </a:p>
        </p:txBody>
      </p:sp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3" cstate="print"/>
          <a:srcRect l="439" t="37624" r="879" b="37932"/>
          <a:stretch>
            <a:fillRect/>
          </a:stretch>
        </p:blipFill>
        <p:spPr bwMode="auto">
          <a:xfrm>
            <a:off x="515938" y="4560888"/>
            <a:ext cx="7875587" cy="1465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rganization Chart 6"/>
          <p:cNvGraphicFramePr>
            <a:graphicFrameLocks/>
          </p:cNvGraphicFramePr>
          <p:nvPr/>
        </p:nvGraphicFramePr>
        <p:xfrm>
          <a:off x="6732588" y="2776538"/>
          <a:ext cx="2000250" cy="1004887"/>
        </p:xfrm>
        <a:graphic>
          <a:graphicData uri="http://schemas.openxmlformats.org/drawingml/2006/compatibility">
            <com:legacyDrawing xmlns:com="http://schemas.openxmlformats.org/drawingml/2006/compatibility" spid="_x0000_s3686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692150"/>
            <a:ext cx="6642100" cy="587375"/>
          </a:xfrm>
        </p:spPr>
        <p:txBody>
          <a:bodyPr/>
          <a:lstStyle/>
          <a:p>
            <a:r>
              <a:rPr lang="zh-CN" altLang="en-US" smtClean="0"/>
              <a:t>双层目录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487363" y="1598613"/>
            <a:ext cx="4038600" cy="4525962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000" dirty="0" smtClean="0"/>
              <a:t>每个用户有自己的目录结构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目录下的目录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000" dirty="0" smtClean="0"/>
              <a:t>缺点：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1800" dirty="0" smtClean="0">
                <a:latin typeface="Helvetica" pitchFamily="34" charset="0"/>
              </a:rPr>
              <a:t>无法分组；</a:t>
            </a:r>
            <a:r>
              <a:rPr lang="en-US" altLang="zh-CN" sz="1800" dirty="0" smtClean="0">
                <a:latin typeface="Helvetica" pitchFamily="34" charset="0"/>
              </a:rPr>
              <a:t>2</a:t>
            </a:r>
            <a:r>
              <a:rPr lang="zh-CN" altLang="en-US" sz="1800" dirty="0" smtClean="0">
                <a:latin typeface="Helvetica" pitchFamily="34" charset="0"/>
              </a:rPr>
              <a:t>）同一用户不能有相同文件名的文件</a:t>
            </a:r>
            <a:endParaRPr lang="en-US" altLang="zh-CN" sz="1800" dirty="0" smtClean="0">
              <a:latin typeface="Helvetica" pitchFamily="34" charset="0"/>
            </a:endParaRPr>
          </a:p>
          <a:p>
            <a:pPr>
              <a:defRPr/>
            </a:pPr>
            <a:r>
              <a:rPr lang="zh-CN" altLang="en-US" sz="2000" dirty="0" smtClean="0">
                <a:latin typeface="Helvetica" pitchFamily="34" charset="0"/>
              </a:rPr>
              <a:t>优点：</a:t>
            </a:r>
            <a:r>
              <a:rPr lang="en-US" altLang="zh-CN" sz="2000" dirty="0" smtClean="0">
                <a:latin typeface="Helvetica" pitchFamily="34" charset="0"/>
              </a:rPr>
              <a:t>1</a:t>
            </a:r>
            <a:r>
              <a:rPr lang="zh-CN" altLang="en-US" sz="2000" dirty="0" smtClean="0">
                <a:latin typeface="Helvetica" pitchFamily="34" charset="0"/>
              </a:rPr>
              <a:t>）</a:t>
            </a:r>
            <a:r>
              <a:rPr lang="zh-CN" altLang="en-US" sz="1800" dirty="0" smtClean="0">
                <a:latin typeface="Helvetica" pitchFamily="34" charset="0"/>
              </a:rPr>
              <a:t>不同用户可有相同文件名的文件；</a:t>
            </a:r>
            <a:r>
              <a:rPr lang="en-US" altLang="zh-CN" sz="1800" dirty="0" smtClean="0">
                <a:latin typeface="Helvetica" pitchFamily="34" charset="0"/>
              </a:rPr>
              <a:t>2</a:t>
            </a:r>
            <a:r>
              <a:rPr lang="zh-CN" altLang="en-US" sz="1800" dirty="0" smtClean="0">
                <a:latin typeface="Helvetica" pitchFamily="34" charset="0"/>
              </a:rPr>
              <a:t>）比单层目录提高检索效率（文件分布在多个用户目录中）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0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路径名</a:t>
            </a:r>
          </a:p>
          <a:p>
            <a:pPr lvl="1">
              <a:defRPr/>
            </a:pPr>
            <a:r>
              <a:rPr lang="zh-CN" altLang="en-US" sz="1800" dirty="0">
                <a:latin typeface="Helvetica" pitchFamily="34" charset="0"/>
              </a:rPr>
              <a:t>不同目录存在同名</a:t>
            </a:r>
            <a:r>
              <a:rPr lang="zh-CN" altLang="en-US" sz="1800" dirty="0" smtClean="0">
                <a:latin typeface="Helvetica" pitchFamily="34" charset="0"/>
              </a:rPr>
              <a:t>文件，为了区分引入了路径</a:t>
            </a:r>
            <a:endParaRPr lang="en-US" altLang="zh-CN" sz="1800" dirty="0" smtClean="0">
              <a:latin typeface="Helvetica" pitchFamily="34" charset="0"/>
            </a:endParaRPr>
          </a:p>
          <a:p>
            <a:pPr lvl="1">
              <a:defRPr/>
            </a:pPr>
            <a:r>
              <a:rPr lang="zh-CN" altLang="en-US" sz="1800" dirty="0" smtClean="0">
                <a:latin typeface="Helvetica" pitchFamily="34" charset="0"/>
              </a:rPr>
              <a:t>从根目录开始到文件的路径，称为路径名</a:t>
            </a:r>
            <a:endParaRPr lang="en-US" altLang="zh-CN" sz="1800" dirty="0" smtClean="0">
              <a:latin typeface="Helvetica" pitchFamily="34" charset="0"/>
            </a:endParaRPr>
          </a:p>
          <a:p>
            <a:pPr lvl="2">
              <a:defRPr/>
            </a:pPr>
            <a:r>
              <a:rPr lang="en-US" altLang="zh-CN" sz="1400" dirty="0" smtClean="0">
                <a:latin typeface="Helvetica" pitchFamily="34" charset="0"/>
              </a:rPr>
              <a:t>/user4/a</a:t>
            </a:r>
          </a:p>
          <a:p>
            <a:pPr lvl="2">
              <a:defRPr/>
            </a:pPr>
            <a:r>
              <a:rPr lang="en-US" altLang="zh-CN" sz="1400" dirty="0" smtClean="0">
                <a:latin typeface="Helvetica" pitchFamily="34" charset="0"/>
              </a:rPr>
              <a:t>/user1/a</a:t>
            </a:r>
            <a:endParaRPr lang="en-US" altLang="zh-CN" sz="1400" dirty="0">
              <a:latin typeface="Helvetica" pitchFamily="34" charset="0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17588" y="4962525"/>
            <a:ext cx="70294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Char char="•"/>
            </a:pPr>
            <a:endParaRPr lang="zh-CN" altLang="en-US" sz="2000">
              <a:latin typeface="Helvetica" pitchFamily="34" charset="0"/>
            </a:endParaRP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 cstate="print"/>
          <a:srcRect l="443" t="29448" r="1115" b="29169"/>
          <a:stretch>
            <a:fillRect/>
          </a:stretch>
        </p:blipFill>
        <p:spPr bwMode="auto">
          <a:xfrm>
            <a:off x="1206500" y="4292600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3" name="圆角矩形 2"/>
          <p:cNvSpPr/>
          <p:nvPr/>
        </p:nvSpPr>
        <p:spPr bwMode="auto">
          <a:xfrm>
            <a:off x="3022600" y="5224463"/>
            <a:ext cx="504825" cy="5080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064000" y="5224463"/>
            <a:ext cx="503238" cy="5080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254625" y="5232400"/>
            <a:ext cx="504825" cy="5080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88225" y="5232400"/>
            <a:ext cx="504825" cy="50800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419" name="直接箭头连接符 6"/>
          <p:cNvCxnSpPr>
            <a:cxnSpLocks noChangeShapeType="1"/>
          </p:cNvCxnSpPr>
          <p:nvPr/>
        </p:nvCxnSpPr>
        <p:spPr bwMode="auto">
          <a:xfrm>
            <a:off x="5975350" y="4437063"/>
            <a:ext cx="1727200" cy="1041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7420" name="直接箭头连接符 12"/>
          <p:cNvCxnSpPr>
            <a:cxnSpLocks noChangeShapeType="1"/>
          </p:cNvCxnSpPr>
          <p:nvPr/>
        </p:nvCxnSpPr>
        <p:spPr bwMode="auto">
          <a:xfrm flipH="1">
            <a:off x="3275013" y="4437063"/>
            <a:ext cx="900112" cy="10493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树型目录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双层目录的扩展：</a:t>
            </a:r>
            <a:r>
              <a:rPr lang="en-US" altLang="zh-CN" smtClean="0"/>
              <a:t>2</a:t>
            </a:r>
            <a:r>
              <a:rPr lang="zh-CN" altLang="en-US" smtClean="0"/>
              <a:t>层</a:t>
            </a:r>
            <a:r>
              <a:rPr lang="en-US" altLang="zh-CN" smtClean="0"/>
              <a:t>-&gt;N</a:t>
            </a:r>
            <a:r>
              <a:rPr lang="zh-CN" altLang="en-US" smtClean="0"/>
              <a:t>层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2276475"/>
            <a:ext cx="6372225" cy="40513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" name="椭圆形标注 1"/>
          <p:cNvSpPr/>
          <p:nvPr/>
        </p:nvSpPr>
        <p:spPr bwMode="auto">
          <a:xfrm>
            <a:off x="107950" y="2565400"/>
            <a:ext cx="2008188" cy="388938"/>
          </a:xfrm>
          <a:prstGeom prst="wedgeEllipseCallout">
            <a:avLst>
              <a:gd name="adj1" fmla="val 58659"/>
              <a:gd name="adj2" fmla="val 801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目录文件</a:t>
            </a:r>
            <a:r>
              <a:rPr lang="en-US" altLang="zh-CN" dirty="0">
                <a:solidFill>
                  <a:schemeClr val="tx1"/>
                </a:solidFill>
              </a:rPr>
              <a:t>spell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107950" y="3789363"/>
            <a:ext cx="2008188" cy="388937"/>
          </a:xfrm>
          <a:prstGeom prst="wedgeEllipseCallout">
            <a:avLst>
              <a:gd name="adj1" fmla="val 58659"/>
              <a:gd name="adj2" fmla="val 801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目录文件</a:t>
            </a:r>
            <a:r>
              <a:rPr lang="en-US" altLang="zh-CN" dirty="0">
                <a:solidFill>
                  <a:schemeClr val="tx1"/>
                </a:solidFill>
              </a:rPr>
              <a:t>mail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形标注 7"/>
          <p:cNvSpPr/>
          <p:nvPr/>
        </p:nvSpPr>
        <p:spPr bwMode="auto">
          <a:xfrm>
            <a:off x="4763" y="4797425"/>
            <a:ext cx="2009775" cy="388938"/>
          </a:xfrm>
          <a:prstGeom prst="wedgeEllipseCallout">
            <a:avLst>
              <a:gd name="adj1" fmla="val 58659"/>
              <a:gd name="adj2" fmla="val 8012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目录文件</a:t>
            </a:r>
            <a:r>
              <a:rPr lang="en-US" altLang="zh-CN" dirty="0" err="1">
                <a:solidFill>
                  <a:schemeClr val="tx1"/>
                </a:solidFill>
              </a:rPr>
              <a:t>prog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树型目录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84313"/>
            <a:ext cx="4248150" cy="41148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检索高效（子目录增多导致每个目录下文件减少）</a:t>
            </a:r>
          </a:p>
          <a:p>
            <a:pPr lvl="1">
              <a:defRPr/>
            </a:pPr>
            <a:r>
              <a:rPr lang="zh-CN" altLang="en-US" sz="2000" dirty="0" smtClean="0"/>
              <a:t>可以分组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2000" dirty="0" smtClean="0"/>
              <a:t>允许重名</a:t>
            </a:r>
          </a:p>
          <a:p>
            <a:pPr>
              <a:defRPr/>
            </a:pPr>
            <a:r>
              <a:rPr lang="zh-CN" altLang="en-US" sz="2400" dirty="0" smtClean="0"/>
              <a:t>当前目录：工作目录</a:t>
            </a:r>
          </a:p>
          <a:p>
            <a:pPr lvl="1">
              <a:defRPr/>
            </a:pPr>
            <a:r>
              <a:rPr lang="en-US" altLang="zh-CN" sz="2000" b="1" dirty="0" smtClean="0"/>
              <a:t>cd</a:t>
            </a:r>
            <a:r>
              <a:rPr lang="en-US" altLang="zh-CN" sz="2000" dirty="0" smtClean="0"/>
              <a:t> /spell/mail/</a:t>
            </a:r>
            <a:r>
              <a:rPr lang="en-US" altLang="zh-CN" sz="2000" dirty="0" err="1" smtClean="0"/>
              <a:t>prog</a:t>
            </a:r>
            <a:endParaRPr lang="en-US" altLang="zh-CN" sz="2000" dirty="0" smtClean="0"/>
          </a:p>
          <a:p>
            <a:pPr lvl="1">
              <a:defRPr/>
            </a:pPr>
            <a:r>
              <a:rPr lang="en-US" altLang="zh-CN" sz="2000" b="1" dirty="0" smtClean="0"/>
              <a:t>type</a:t>
            </a:r>
            <a:r>
              <a:rPr lang="en-US" altLang="zh-CN" sz="2000" dirty="0" smtClean="0"/>
              <a:t> list</a:t>
            </a:r>
          </a:p>
          <a:p>
            <a:pPr>
              <a:defRPr/>
            </a:pPr>
            <a:r>
              <a:rPr lang="zh-CN" altLang="en-US" sz="2400" b="1" dirty="0" smtClean="0"/>
              <a:t>绝对</a:t>
            </a:r>
            <a:r>
              <a:rPr lang="zh-CN" altLang="en-US" sz="2400" dirty="0" smtClean="0"/>
              <a:t>路径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/>
              <a:t>从根开始的路径名</a:t>
            </a:r>
            <a:endParaRPr lang="en-US" altLang="zh-CN" sz="2000" dirty="0"/>
          </a:p>
          <a:p>
            <a:pPr>
              <a:defRPr/>
            </a:pPr>
            <a:r>
              <a:rPr lang="zh-CN" altLang="en-US" sz="2400" b="1" dirty="0" smtClean="0"/>
              <a:t>相对</a:t>
            </a:r>
            <a:r>
              <a:rPr lang="zh-CN" altLang="en-US" sz="2400" dirty="0" smtClean="0"/>
              <a:t>路径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/>
              <a:t>从当前目录开始的路径名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提高检索效率</a:t>
            </a:r>
            <a:endParaRPr lang="en-US" altLang="zh-CN" sz="2000" dirty="0"/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sz="1600" dirty="0" smtClean="0"/>
          </a:p>
          <a:p>
            <a:pPr lvl="1">
              <a:defRPr/>
            </a:pPr>
            <a:endParaRPr lang="en-US" altLang="zh-CN" sz="1600" dirty="0" smtClean="0"/>
          </a:p>
          <a:p>
            <a:pPr lvl="1">
              <a:defRPr/>
            </a:pPr>
            <a:endParaRPr lang="zh-CN" altLang="en-US" sz="1600" dirty="0" smtClean="0"/>
          </a:p>
          <a:p>
            <a:pPr>
              <a:defRPr/>
            </a:pPr>
            <a:endParaRPr lang="en-US" altLang="zh-CN" sz="2000" dirty="0" smtClean="0"/>
          </a:p>
        </p:txBody>
      </p:sp>
      <p:pic>
        <p:nvPicPr>
          <p:cNvPr id="21508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16113"/>
            <a:ext cx="41719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303338" y="692150"/>
            <a:ext cx="6642100" cy="587375"/>
          </a:xfrm>
        </p:spPr>
        <p:txBody>
          <a:bodyPr/>
          <a:lstStyle/>
          <a:p>
            <a:r>
              <a:rPr lang="zh-CN" altLang="en-US" smtClean="0"/>
              <a:t>性能对比（查找文件</a:t>
            </a:r>
            <a:r>
              <a:rPr lang="en-US" altLang="zh-CN" smtClean="0"/>
              <a:t>first</a:t>
            </a:r>
            <a:r>
              <a:rPr lang="zh-CN" altLang="en-US" smtClean="0"/>
              <a:t>为例）</a:t>
            </a:r>
          </a:p>
        </p:txBody>
      </p:sp>
      <p:sp>
        <p:nvSpPr>
          <p:cNvPr id="22531" name="内容占位符 4"/>
          <p:cNvSpPr>
            <a:spLocks noGrp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smtClean="0"/>
              <a:t>目录项：占</a:t>
            </a:r>
            <a:r>
              <a:rPr lang="en-US" altLang="zh-CN" sz="2000" smtClean="0"/>
              <a:t>1</a:t>
            </a:r>
            <a:r>
              <a:rPr lang="zh-CN" altLang="en-US" sz="2000" smtClean="0"/>
              <a:t>个物理块</a:t>
            </a:r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绝对路径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从根目录开始到文件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根目录一般在内存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读入</a:t>
            </a:r>
            <a:r>
              <a:rPr lang="en-US" altLang="zh-CN" sz="1600" smtClean="0"/>
              <a:t>4+2.5+1.5=8</a:t>
            </a:r>
            <a:r>
              <a:rPr lang="zh-CN" altLang="en-US" sz="1600" smtClean="0"/>
              <a:t>个物理块</a:t>
            </a:r>
            <a:endParaRPr lang="en-US" altLang="zh-CN" sz="1600" smtClean="0"/>
          </a:p>
          <a:p>
            <a:r>
              <a:rPr lang="zh-CN" altLang="en-US" sz="2000" smtClean="0"/>
              <a:t>相对路径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当前目录在内存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读入</a:t>
            </a:r>
            <a:r>
              <a:rPr lang="en-US" altLang="zh-CN" sz="1600" smtClean="0"/>
              <a:t>1.5</a:t>
            </a:r>
            <a:r>
              <a:rPr lang="zh-CN" altLang="en-US" sz="1600" smtClean="0"/>
              <a:t>个物理块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CB3A17-9A6A-43F0-BBCA-9B86E41431D6}" type="slidenum">
              <a:rPr lang="zh-CN" altLang="en-US"/>
              <a:pPr/>
              <a:t>44</a:t>
            </a:fld>
            <a:endParaRPr lang="en-US" altLang="zh-CN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half" idx="2"/>
          </p:nvPr>
        </p:nvGraphicFramePr>
        <p:xfrm>
          <a:off x="323850" y="2133600"/>
          <a:ext cx="39608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2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3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目录文件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目录项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平均读入块数</a:t>
                      </a:r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spell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spell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(1+7)/2=4</a:t>
                      </a:r>
                      <a:endParaRPr lang="zh-CN" altLang="en-US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(1+4)/2=2.5</a:t>
                      </a:r>
                      <a:endParaRPr lang="zh-CN" altLang="en-US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9" marR="91449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(1+2)/2=1.5</a:t>
                      </a:r>
                      <a:endParaRPr lang="zh-CN" altLang="en-US" dirty="0"/>
                    </a:p>
                  </a:txBody>
                  <a:tcPr marL="91449" marR="9144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2559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16113"/>
            <a:ext cx="41719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（有向）无环图目录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36099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文件共享：不同目录中的文件指向同一个物理文件，也就是它们内容相同</a:t>
            </a:r>
            <a:endParaRPr lang="en-US" altLang="zh-CN" sz="2400" smtClean="0"/>
          </a:p>
          <a:p>
            <a:r>
              <a:rPr lang="zh-CN" altLang="en-US" sz="2400" smtClean="0"/>
              <a:t>树型目录不能实现文件共享</a:t>
            </a:r>
            <a:endParaRPr lang="en-US" altLang="zh-CN" sz="2400" smtClean="0"/>
          </a:p>
          <a:p>
            <a:r>
              <a:rPr lang="zh-CN" altLang="en-US" sz="2400" smtClean="0"/>
              <a:t>解决方法：图型目录</a:t>
            </a:r>
            <a:endParaRPr lang="en-US" altLang="zh-CN" sz="2400" smtClean="0"/>
          </a:p>
          <a:p>
            <a:pPr lvl="1"/>
            <a:r>
              <a:rPr lang="zh-CN" altLang="en-US" sz="1800" smtClean="0"/>
              <a:t>无环图目录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通用图目录（有环图）</a:t>
            </a:r>
            <a:endParaRPr lang="en-US" altLang="zh-CN" sz="1800" smtClean="0"/>
          </a:p>
          <a:p>
            <a:r>
              <a:rPr lang="zh-CN" altLang="en-US" sz="2400" smtClean="0"/>
              <a:t>无环图：有向边无环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 cstate="print"/>
          <a:srcRect l="4263" t="591" r="4474" b="900"/>
          <a:stretch>
            <a:fillRect/>
          </a:stretch>
        </p:blipFill>
        <p:spPr bwMode="auto">
          <a:xfrm>
            <a:off x="3978275" y="2060575"/>
            <a:ext cx="4802188" cy="388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23557" name="椭圆 1"/>
          <p:cNvSpPr>
            <a:spLocks noChangeArrowheads="1"/>
          </p:cNvSpPr>
          <p:nvPr/>
        </p:nvSpPr>
        <p:spPr bwMode="auto">
          <a:xfrm>
            <a:off x="5651500" y="2205038"/>
            <a:ext cx="2019300" cy="204311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algn="ctr">
            <a:solidFill>
              <a:srgbClr val="8F6D58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文件共享</a:t>
            </a:r>
            <a:endParaRPr lang="en-US" altLang="zh-CN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5688" y="1557338"/>
            <a:ext cx="7029450" cy="417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2400" smtClean="0"/>
              <a:t>两种共享文件方式</a:t>
            </a:r>
            <a:r>
              <a:rPr lang="en-US" altLang="zh-CN" sz="24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smtClean="0"/>
              <a:t>硬链接（</a:t>
            </a:r>
            <a:r>
              <a:rPr lang="en-US" altLang="zh-CN" sz="2400" smtClean="0"/>
              <a:t>Hard Link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2">
              <a:lnSpc>
                <a:spcPct val="90000"/>
              </a:lnSpc>
            </a:pPr>
            <a:r>
              <a:rPr lang="en-US" altLang="zh-CN" smtClean="0"/>
              <a:t>UNIX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1366838" y="2997200"/>
            <a:ext cx="7777162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Helvetica" pitchFamily="34" charset="0"/>
              </a:rPr>
              <a:t>[Linux]$ touch f1          #</a:t>
            </a:r>
            <a:r>
              <a:rPr lang="zh-CN" altLang="en-US" sz="2000">
                <a:latin typeface="Helvetica" pitchFamily="34" charset="0"/>
              </a:rPr>
              <a:t>创建一个测试文件</a:t>
            </a:r>
            <a:r>
              <a:rPr lang="en-US" altLang="zh-CN" sz="2000">
                <a:latin typeface="Helvetica" pitchFamily="34" charset="0"/>
              </a:rPr>
              <a:t>f1</a:t>
            </a:r>
            <a:br>
              <a:rPr lang="en-US" altLang="zh-CN" sz="2000">
                <a:latin typeface="Helvetica" pitchFamily="34" charset="0"/>
              </a:rPr>
            </a:br>
            <a:r>
              <a:rPr lang="en-US" altLang="zh-CN" sz="2000">
                <a:latin typeface="Helvetica" pitchFamily="34" charset="0"/>
              </a:rPr>
              <a:t>[Linux]$ ln f1 f2          #</a:t>
            </a:r>
            <a:r>
              <a:rPr lang="zh-CN" altLang="en-US" sz="2000">
                <a:latin typeface="Helvetica" pitchFamily="34" charset="0"/>
              </a:rPr>
              <a:t>创建</a:t>
            </a:r>
            <a:r>
              <a:rPr lang="en-US" altLang="zh-CN" sz="2000">
                <a:latin typeface="Helvetica" pitchFamily="34" charset="0"/>
              </a:rPr>
              <a:t>f1</a:t>
            </a:r>
            <a:r>
              <a:rPr lang="zh-CN" altLang="en-US" sz="2000">
                <a:latin typeface="Helvetica" pitchFamily="34" charset="0"/>
              </a:rPr>
              <a:t>的一个硬连接文件</a:t>
            </a:r>
            <a:r>
              <a:rPr lang="en-US" altLang="zh-CN" sz="2000">
                <a:latin typeface="Helvetica" pitchFamily="34" charset="0"/>
              </a:rPr>
              <a:t>f2</a:t>
            </a:r>
            <a:br>
              <a:rPr lang="en-US" altLang="zh-CN" sz="2000">
                <a:latin typeface="Helvetica" pitchFamily="34" charset="0"/>
              </a:rPr>
            </a:br>
            <a:endParaRPr lang="zh-CN" altLang="en-US" sz="2000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硬链接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09C549-8B22-4C3C-9CC2-B867717B1DF5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349375" y="4262438"/>
            <a:ext cx="1141413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物理文件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1465263" y="3354388"/>
            <a:ext cx="909637" cy="519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FCB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剪去同侧角的矩形 6"/>
          <p:cNvSpPr/>
          <p:nvPr/>
        </p:nvSpPr>
        <p:spPr bwMode="auto">
          <a:xfrm>
            <a:off x="1717675" y="2565400"/>
            <a:ext cx="404813" cy="401638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cxnSpLocks noChangeShapeType="1"/>
            <a:stCxn id="6" idx="4"/>
            <a:endCxn id="5" idx="0"/>
          </p:cNvCxnSpPr>
          <p:nvPr/>
        </p:nvCxnSpPr>
        <p:spPr bwMode="auto">
          <a:xfrm>
            <a:off x="1920875" y="3873500"/>
            <a:ext cx="0" cy="38893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接箭头连接符 11"/>
          <p:cNvCxnSpPr>
            <a:cxnSpLocks noChangeShapeType="1"/>
            <a:stCxn id="7" idx="1"/>
            <a:endCxn id="6" idx="0"/>
          </p:cNvCxnSpPr>
          <p:nvPr/>
        </p:nvCxnSpPr>
        <p:spPr bwMode="auto">
          <a:xfrm flipH="1">
            <a:off x="1920875" y="2967038"/>
            <a:ext cx="0" cy="387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9" name="TextBox 12"/>
          <p:cNvSpPr txBox="1">
            <a:spLocks noChangeArrowheads="1"/>
          </p:cNvSpPr>
          <p:nvPr/>
        </p:nvSpPr>
        <p:spPr bwMode="auto">
          <a:xfrm>
            <a:off x="755650" y="2565400"/>
            <a:ext cx="9366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 node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FCB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File</a:t>
            </a:r>
          </a:p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3475038" y="4268788"/>
            <a:ext cx="113982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物理文件</a:t>
            </a:r>
          </a:p>
        </p:txBody>
      </p:sp>
      <p:sp>
        <p:nvSpPr>
          <p:cNvPr id="19" name="椭圆 18"/>
          <p:cNvSpPr/>
          <p:nvPr/>
        </p:nvSpPr>
        <p:spPr bwMode="auto">
          <a:xfrm>
            <a:off x="3590925" y="3360738"/>
            <a:ext cx="909638" cy="5207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FCB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cxnSpLocks noChangeShapeType="1"/>
            <a:stCxn id="19" idx="4"/>
            <a:endCxn id="18" idx="0"/>
          </p:cNvCxnSpPr>
          <p:nvPr/>
        </p:nvCxnSpPr>
        <p:spPr bwMode="auto">
          <a:xfrm>
            <a:off x="4044950" y="3881438"/>
            <a:ext cx="0" cy="387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136900" y="2562225"/>
            <a:ext cx="908050" cy="798513"/>
            <a:chOff x="2965438" y="2564904"/>
            <a:chExt cx="1080120" cy="799822"/>
          </a:xfrm>
        </p:grpSpPr>
        <p:sp>
          <p:nvSpPr>
            <p:cNvPr id="20" name="剪去同侧角的矩形 19"/>
            <p:cNvSpPr/>
            <p:nvPr/>
          </p:nvSpPr>
          <p:spPr bwMode="auto">
            <a:xfrm>
              <a:off x="2965438" y="2564904"/>
              <a:ext cx="479634" cy="400706"/>
            </a:xfrm>
            <a:prstGeom prst="snip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631" name="直接箭头连接符 21"/>
            <p:cNvCxnSpPr>
              <a:cxnSpLocks noChangeShapeType="1"/>
              <a:stCxn id="20" idx="1"/>
              <a:endCxn id="19" idx="0"/>
            </p:cNvCxnSpPr>
            <p:nvPr/>
          </p:nvCxnSpPr>
          <p:spPr bwMode="auto">
            <a:xfrm>
              <a:off x="3205052" y="2966383"/>
              <a:ext cx="840506" cy="39834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6" name="剪去同侧角的矩形 25"/>
          <p:cNvSpPr/>
          <p:nvPr/>
        </p:nvSpPr>
        <p:spPr bwMode="auto">
          <a:xfrm>
            <a:off x="4348163" y="2571750"/>
            <a:ext cx="403225" cy="401638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cxnSpLocks noChangeShapeType="1"/>
            <a:stCxn id="26" idx="1"/>
            <a:endCxn id="19" idx="0"/>
          </p:cNvCxnSpPr>
          <p:nvPr/>
        </p:nvCxnSpPr>
        <p:spPr bwMode="auto">
          <a:xfrm flipH="1">
            <a:off x="4044950" y="2973388"/>
            <a:ext cx="504825" cy="387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490788" y="3500438"/>
            <a:ext cx="2095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614863" y="3511550"/>
            <a:ext cx="309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1" name="圆角矩形 40"/>
          <p:cNvSpPr/>
          <p:nvPr/>
        </p:nvSpPr>
        <p:spPr bwMode="auto">
          <a:xfrm>
            <a:off x="5783263" y="4275138"/>
            <a:ext cx="1139825" cy="4079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</a:rPr>
              <a:t>物理文件</a:t>
            </a:r>
          </a:p>
        </p:txBody>
      </p:sp>
      <p:sp>
        <p:nvSpPr>
          <p:cNvPr id="42" name="椭圆 41"/>
          <p:cNvSpPr/>
          <p:nvPr/>
        </p:nvSpPr>
        <p:spPr bwMode="auto">
          <a:xfrm>
            <a:off x="5897563" y="3368675"/>
            <a:ext cx="909637" cy="51911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FCB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cxnSpLocks noChangeShapeType="1"/>
            <a:stCxn id="42" idx="4"/>
            <a:endCxn id="41" idx="0"/>
          </p:cNvCxnSpPr>
          <p:nvPr/>
        </p:nvCxnSpPr>
        <p:spPr bwMode="auto">
          <a:xfrm>
            <a:off x="6353175" y="3887788"/>
            <a:ext cx="0" cy="3873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" name="剪去同侧角的矩形 44"/>
          <p:cNvSpPr/>
          <p:nvPr/>
        </p:nvSpPr>
        <p:spPr bwMode="auto">
          <a:xfrm>
            <a:off x="5695950" y="2578100"/>
            <a:ext cx="404813" cy="401638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cxnSpLocks noChangeShapeType="1"/>
            <a:stCxn id="45" idx="1"/>
            <a:endCxn id="42" idx="0"/>
          </p:cNvCxnSpPr>
          <p:nvPr/>
        </p:nvCxnSpPr>
        <p:spPr bwMode="auto">
          <a:xfrm>
            <a:off x="5897563" y="2979738"/>
            <a:ext cx="455612" cy="3889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直接箭头连接符 46"/>
          <p:cNvCxnSpPr>
            <a:cxnSpLocks noChangeShapeType="1"/>
            <a:endCxn id="42" idx="0"/>
          </p:cNvCxnSpPr>
          <p:nvPr/>
        </p:nvCxnSpPr>
        <p:spPr bwMode="auto">
          <a:xfrm>
            <a:off x="6353175" y="2979738"/>
            <a:ext cx="0" cy="3889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" name="剪去同侧角的矩形 50"/>
          <p:cNvSpPr/>
          <p:nvPr/>
        </p:nvSpPr>
        <p:spPr bwMode="auto">
          <a:xfrm>
            <a:off x="6149975" y="2578100"/>
            <a:ext cx="404813" cy="401638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剪去同侧角的矩形 51"/>
          <p:cNvSpPr/>
          <p:nvPr/>
        </p:nvSpPr>
        <p:spPr bwMode="auto">
          <a:xfrm>
            <a:off x="6605588" y="2578100"/>
            <a:ext cx="419100" cy="401638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cxnSpLocks noChangeShapeType="1"/>
            <a:stCxn id="52" idx="1"/>
            <a:endCxn id="42" idx="0"/>
          </p:cNvCxnSpPr>
          <p:nvPr/>
        </p:nvCxnSpPr>
        <p:spPr bwMode="auto">
          <a:xfrm flipH="1">
            <a:off x="6353175" y="2979738"/>
            <a:ext cx="461963" cy="3889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7024688" y="3524250"/>
            <a:ext cx="746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9" name="右箭头 58"/>
          <p:cNvSpPr>
            <a:spLocks noChangeArrowheads="1"/>
          </p:cNvSpPr>
          <p:nvPr/>
        </p:nvSpPr>
        <p:spPr bwMode="auto">
          <a:xfrm>
            <a:off x="2843213" y="3368675"/>
            <a:ext cx="433387" cy="319088"/>
          </a:xfrm>
          <a:prstGeom prst="rightArrow">
            <a:avLst>
              <a:gd name="adj1" fmla="val 50000"/>
              <a:gd name="adj2" fmla="val 50254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0" name="右箭头 59"/>
          <p:cNvSpPr>
            <a:spLocks noChangeArrowheads="1"/>
          </p:cNvSpPr>
          <p:nvPr/>
        </p:nvSpPr>
        <p:spPr bwMode="auto">
          <a:xfrm>
            <a:off x="5148263" y="3460750"/>
            <a:ext cx="431800" cy="320675"/>
          </a:xfrm>
          <a:prstGeom prst="rightArrow">
            <a:avLst>
              <a:gd name="adj1" fmla="val 50000"/>
              <a:gd name="adj2" fmla="val 49822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 animBg="1"/>
      <p:bldP spid="18" grpId="1" animBg="1"/>
      <p:bldP spid="19" grpId="0" animBg="1"/>
      <p:bldP spid="19" grpId="1" animBg="1"/>
      <p:bldP spid="26" grpId="0" animBg="1"/>
      <p:bldP spid="26" grpId="1" animBg="1"/>
      <p:bldP spid="29" grpId="0"/>
      <p:bldP spid="30" grpId="0"/>
      <p:bldP spid="30" grpId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  <p:bldP spid="55" grpId="0"/>
      <p:bldP spid="55" grpId="1"/>
      <p:bldP spid="59" grpId="0" animBg="1"/>
      <p:bldP spid="59" grpId="1" animBg="1"/>
      <p:bldP spid="60" grpId="0" animBg="1"/>
      <p:bldP spid="6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符号链接例子（</a:t>
            </a:r>
            <a:r>
              <a:rPr lang="en-US" altLang="zh-CN" smtClean="0"/>
              <a:t>Windows</a:t>
            </a:r>
            <a:r>
              <a:rPr lang="zh-CN" altLang="en-US" smtClean="0"/>
              <a:t>）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</a:pPr>
            <a:r>
              <a:rPr lang="zh-CN" altLang="en-US" sz="2400" smtClean="0"/>
              <a:t>符号链接（</a:t>
            </a:r>
            <a:r>
              <a:rPr lang="en-US" altLang="zh-CN" sz="2400" smtClean="0"/>
              <a:t>Symbolic Link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lvl="2">
              <a:lnSpc>
                <a:spcPct val="90000"/>
              </a:lnSpc>
            </a:pPr>
            <a:r>
              <a:rPr lang="en-US" altLang="zh-CN" smtClean="0"/>
              <a:t>Windows/Linux</a:t>
            </a:r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</a:t>
            </a:r>
            <a:r>
              <a:rPr lang="zh-CN" altLang="en-US" sz="2800" smtClean="0"/>
              <a:t>原始文件                             符号链接文件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C622E3-1721-4DB9-82C2-BB57FD927160}" type="slidenum">
              <a:rPr lang="zh-CN" altLang="en-US"/>
              <a:pPr/>
              <a:t>48</a:t>
            </a:fld>
            <a:endParaRPr lang="en-US" altLang="zh-CN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9013" y="2530475"/>
            <a:ext cx="25368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0550" y="2667000"/>
            <a:ext cx="2447925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5625" y="2616200"/>
            <a:ext cx="2454275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 bwMode="auto">
          <a:xfrm>
            <a:off x="1619250" y="3867150"/>
            <a:ext cx="781050" cy="311150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137275" y="3778250"/>
            <a:ext cx="1055688" cy="312738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7150" y="3182938"/>
            <a:ext cx="1639888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00052 -0.031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通用图目录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 bwMode="auto">
          <a:xfrm>
            <a:off x="468313" y="14589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图中有环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 l="620" t="10770" r="1062" b="11035"/>
          <a:stretch>
            <a:fillRect/>
          </a:stretch>
        </p:blipFill>
        <p:spPr bwMode="auto">
          <a:xfrm>
            <a:off x="1116013" y="2060575"/>
            <a:ext cx="6692900" cy="3990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3" name="椭圆 2"/>
          <p:cNvSpPr/>
          <p:nvPr/>
        </p:nvSpPr>
        <p:spPr bwMode="auto">
          <a:xfrm>
            <a:off x="2916238" y="3500438"/>
            <a:ext cx="1800225" cy="2449512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995738" y="4868863"/>
            <a:ext cx="649287" cy="720725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FF6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文件类型 － 扩展名</a:t>
            </a:r>
          </a:p>
        </p:txBody>
      </p:sp>
      <p:sp>
        <p:nvSpPr>
          <p:cNvPr id="19459" name="内容占位符 1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3538538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文件类型一般由扩展名决定</a:t>
            </a:r>
            <a:endParaRPr lang="en-US" altLang="zh-CN" sz="2800" smtClean="0"/>
          </a:p>
          <a:p>
            <a:r>
              <a:rPr lang="zh-CN" altLang="en-US" sz="2800" smtClean="0"/>
              <a:t>文件扩展名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也称文件后缀名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标识文件类型的一种机制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扩展名跟在主文件名后面，由一个分隔符“</a:t>
            </a:r>
            <a:r>
              <a:rPr lang="en-US" altLang="zh-CN" sz="2400" smtClean="0"/>
              <a:t>.</a:t>
            </a:r>
            <a:r>
              <a:rPr lang="zh-CN" altLang="en-US" sz="2400" smtClean="0"/>
              <a:t>”分隔</a:t>
            </a:r>
          </a:p>
        </p:txBody>
      </p:sp>
      <p:pic>
        <p:nvPicPr>
          <p:cNvPr id="19460" name="Picture 1027"/>
          <p:cNvPicPr>
            <a:picLocks noChangeAspect="1" noChangeArrowheads="1"/>
          </p:cNvPicPr>
          <p:nvPr/>
        </p:nvPicPr>
        <p:blipFill>
          <a:blip r:embed="rId2" cstate="print"/>
          <a:srcRect l="15950" t="1616" r="15665" b="998"/>
          <a:stretch>
            <a:fillRect/>
          </a:stretch>
        </p:blipFill>
        <p:spPr bwMode="auto">
          <a:xfrm>
            <a:off x="4284663" y="1700213"/>
            <a:ext cx="4371975" cy="46704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通用图目录</a:t>
            </a:r>
            <a:endParaRPr lang="en-US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smtClean="0"/>
              <a:t>如何保证无环？</a:t>
            </a:r>
          </a:p>
          <a:p>
            <a:pPr lvl="1"/>
            <a:r>
              <a:rPr lang="zh-CN" altLang="en-US" sz="2400" smtClean="0"/>
              <a:t>仅允许指向文件的链接，不允许指向子目录的链接</a:t>
            </a:r>
          </a:p>
          <a:p>
            <a:pPr lvl="1"/>
            <a:r>
              <a:rPr lang="zh-CN" altLang="en-US" sz="2400" smtClean="0"/>
              <a:t>垃圾回收</a:t>
            </a:r>
          </a:p>
          <a:p>
            <a:pPr lvl="1"/>
            <a:r>
              <a:rPr lang="zh-CN" altLang="en-US" sz="2400" smtClean="0"/>
              <a:t>每当加入新链接时，使用环路检测算法判断是否正确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优化遍历目录算法，避免对环的重复搜索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50875"/>
            <a:ext cx="8077200" cy="609600"/>
          </a:xfrm>
        </p:spPr>
        <p:txBody>
          <a:bodyPr/>
          <a:lstStyle/>
          <a:p>
            <a:r>
              <a:rPr lang="zh-CN" altLang="en-US" smtClean="0"/>
              <a:t>文件属性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16063"/>
            <a:ext cx="4752975" cy="4779962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文件名</a:t>
            </a:r>
            <a:r>
              <a:rPr lang="zh-CN" altLang="en-US" sz="2400" dirty="0" smtClean="0"/>
              <a:t>： 唯一，便于记忆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b="1" dirty="0"/>
              <a:t>文件位置</a:t>
            </a:r>
            <a:r>
              <a:rPr lang="zh-CN" altLang="en-US" sz="2400" dirty="0"/>
              <a:t>：设备上文件位置的指针</a:t>
            </a:r>
          </a:p>
          <a:p>
            <a:pPr>
              <a:defRPr/>
            </a:pPr>
            <a:r>
              <a:rPr lang="zh-CN" altLang="en-US" sz="2400" b="1" dirty="0"/>
              <a:t>文件类型</a:t>
            </a:r>
            <a:r>
              <a:rPr lang="zh-CN" altLang="en-US" sz="2400" dirty="0" smtClean="0"/>
              <a:t> ：文件的格式</a:t>
            </a:r>
          </a:p>
          <a:p>
            <a:pPr>
              <a:defRPr/>
            </a:pPr>
            <a:r>
              <a:rPr lang="zh-CN" altLang="en-US" sz="2400" b="1" dirty="0"/>
              <a:t>文件大小</a:t>
            </a:r>
            <a:r>
              <a:rPr lang="zh-CN" altLang="en-US" sz="2400" dirty="0" smtClean="0"/>
              <a:t>：文件当前大小</a:t>
            </a:r>
          </a:p>
          <a:p>
            <a:pPr>
              <a:defRPr/>
            </a:pPr>
            <a:r>
              <a:rPr lang="zh-CN" altLang="en-US" sz="2400" b="1" dirty="0"/>
              <a:t>保护</a:t>
            </a:r>
            <a:r>
              <a:rPr lang="zh-CN" altLang="en-US" sz="2400" dirty="0" smtClean="0"/>
              <a:t>：读、写、执行等访问控制信息</a:t>
            </a:r>
          </a:p>
          <a:p>
            <a:pPr>
              <a:defRPr/>
            </a:pPr>
            <a:r>
              <a:rPr lang="zh-CN" altLang="en-US" sz="2400" b="1" dirty="0"/>
              <a:t>时间、日期和用户标识</a:t>
            </a:r>
            <a:r>
              <a:rPr lang="zh-CN" altLang="en-US" sz="2400" dirty="0" smtClean="0"/>
              <a:t>：保护、安全和使用跟踪的数据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/>
              <a:t>……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文件属性保存在目录中</a:t>
            </a:r>
          </a:p>
        </p:txBody>
      </p:sp>
      <p:pic>
        <p:nvPicPr>
          <p:cNvPr id="17412" name="Picture 4" descr="11_01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484313"/>
            <a:ext cx="1798638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613" y="692150"/>
            <a:ext cx="8077200" cy="609600"/>
          </a:xfrm>
        </p:spPr>
        <p:txBody>
          <a:bodyPr/>
          <a:lstStyle/>
          <a:p>
            <a:r>
              <a:rPr lang="zh-CN" altLang="en-US" smtClean="0"/>
              <a:t>文件操作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700213"/>
            <a:ext cx="7029450" cy="4629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创建文件</a:t>
            </a:r>
          </a:p>
          <a:p>
            <a:r>
              <a:rPr lang="zh-CN" altLang="en-US" sz="2800" smtClean="0"/>
              <a:t>写文件</a:t>
            </a:r>
          </a:p>
          <a:p>
            <a:r>
              <a:rPr lang="zh-CN" altLang="en-US" sz="2800" smtClean="0"/>
              <a:t>读文件</a:t>
            </a:r>
          </a:p>
          <a:p>
            <a:r>
              <a:rPr lang="zh-CN" altLang="en-US" sz="2800" smtClean="0"/>
              <a:t>在文件内重定位</a:t>
            </a:r>
          </a:p>
          <a:p>
            <a:r>
              <a:rPr lang="zh-CN" altLang="en-US" sz="2800" smtClean="0"/>
              <a:t>删除文件</a:t>
            </a:r>
          </a:p>
          <a:p>
            <a:r>
              <a:rPr lang="zh-CN" altLang="en-US" sz="2800" smtClean="0"/>
              <a:t>截断文件</a:t>
            </a:r>
          </a:p>
          <a:p>
            <a:r>
              <a:rPr lang="zh-CN" altLang="en-US" sz="2800" smtClean="0"/>
              <a:t>打开文件</a:t>
            </a:r>
          </a:p>
          <a:p>
            <a:r>
              <a:rPr lang="zh-CN" altLang="en-US" sz="2800" smtClean="0"/>
              <a:t>关闭文件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2060575"/>
            <a:ext cx="33051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692150"/>
            <a:ext cx="8229600" cy="576263"/>
          </a:xfrm>
        </p:spPr>
        <p:txBody>
          <a:bodyPr/>
          <a:lstStyle/>
          <a:p>
            <a:pPr eaLnBrk="1" hangingPunct="1"/>
            <a:r>
              <a:rPr lang="zh-CN" altLang="en-US" smtClean="0"/>
              <a:t>为什么要有打开文件操作？</a:t>
            </a:r>
            <a:endParaRPr lang="en-US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557338"/>
            <a:ext cx="7920038" cy="453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smtClean="0"/>
              <a:t>需要数据结构</a:t>
            </a:r>
            <a:endParaRPr lang="en-US" altLang="en-US" sz="2800" smtClean="0"/>
          </a:p>
          <a:p>
            <a:pPr lvl="1"/>
            <a:r>
              <a:rPr lang="zh-CN" altLang="en-US" sz="2400" b="1" smtClean="0">
                <a:solidFill>
                  <a:srgbClr val="3366FF"/>
                </a:solidFill>
              </a:rPr>
              <a:t>打开文件表：跟踪打开文件</a:t>
            </a:r>
            <a:endParaRPr lang="en-US" altLang="zh-CN" sz="2400" b="1" smtClean="0">
              <a:solidFill>
                <a:srgbClr val="3366FF"/>
              </a:solidFill>
            </a:endParaRPr>
          </a:p>
          <a:p>
            <a:pPr lvl="1"/>
            <a:r>
              <a:rPr lang="zh-CN" altLang="en-US" sz="2400" smtClean="0"/>
              <a:t>文件指针</a:t>
            </a:r>
            <a:r>
              <a:rPr lang="en-US" altLang="en-US" sz="2400" smtClean="0"/>
              <a:t>:</a:t>
            </a:r>
            <a:r>
              <a:rPr lang="zh-CN" altLang="en-US" sz="2400" smtClean="0"/>
              <a:t>指向最后一次读写的位置，每个进程</a:t>
            </a:r>
            <a:r>
              <a:rPr lang="en-US" altLang="zh-CN" sz="2400" smtClean="0"/>
              <a:t>1</a:t>
            </a:r>
            <a:r>
              <a:rPr lang="zh-CN" altLang="en-US" sz="2400" smtClean="0"/>
              <a:t>个</a:t>
            </a:r>
            <a:endParaRPr lang="en-US" altLang="zh-CN" sz="2400" smtClean="0"/>
          </a:p>
          <a:p>
            <a:pPr lvl="1"/>
            <a:r>
              <a:rPr lang="zh-CN" altLang="en-US" sz="2400" b="1" smtClean="0">
                <a:solidFill>
                  <a:srgbClr val="3366FF"/>
                </a:solidFill>
              </a:rPr>
              <a:t>打开文件计数器：打开文件次数（调用</a:t>
            </a:r>
            <a:r>
              <a:rPr lang="en-US" altLang="zh-CN" sz="2400" b="1" smtClean="0">
                <a:solidFill>
                  <a:srgbClr val="3366FF"/>
                </a:solidFill>
              </a:rPr>
              <a:t>open</a:t>
            </a:r>
            <a:r>
              <a:rPr lang="zh-CN" altLang="en-US" sz="2400" b="1" smtClean="0">
                <a:solidFill>
                  <a:srgbClr val="3366FF"/>
                </a:solidFill>
              </a:rPr>
              <a:t>次数）</a:t>
            </a:r>
            <a:endParaRPr lang="en-US" altLang="en-US" sz="2400" b="1" smtClean="0">
              <a:solidFill>
                <a:srgbClr val="3366FF"/>
              </a:solidFill>
            </a:endParaRPr>
          </a:p>
          <a:p>
            <a:pPr lvl="1"/>
            <a:r>
              <a:rPr lang="zh-CN" altLang="en-US" sz="2400" smtClean="0"/>
              <a:t>文件存储位置：文件存放在存储设备上的位置信息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访问权限：每个进程的访问权限</a:t>
            </a:r>
            <a:endParaRPr lang="en-US" altLang="zh-CN" sz="2400" smtClean="0"/>
          </a:p>
          <a:p>
            <a:r>
              <a:rPr lang="zh-CN" altLang="en-US" sz="2800" smtClean="0"/>
              <a:t>优点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方便文件共享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提高文件存取效率</a:t>
            </a:r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50825" y="1916113"/>
            <a:ext cx="8497888" cy="1981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第十章文件系统接口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二</a:t>
            </a:r>
            <a:r>
              <a:rPr lang="en-US" altLang="zh-CN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逻辑文件及其访问方法</a:t>
            </a:r>
            <a:endParaRPr lang="zh-CN" altLang="en-US" sz="54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692275" y="5229225"/>
            <a:ext cx="5976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</a:rPr>
              <a:t>苏州大学计算机科学与技术学院</a:t>
            </a:r>
            <a:endParaRPr lang="en-US" altLang="zh-CN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913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2373</Words>
  <Application>Microsoft Office PowerPoint</Application>
  <PresentationFormat>全屏显示(4:3)</PresentationFormat>
  <Paragraphs>584</Paragraphs>
  <Slides>50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华文新魏</vt:lpstr>
      <vt:lpstr>Wingdings</vt:lpstr>
      <vt:lpstr>Times New Roman</vt:lpstr>
      <vt:lpstr>Monotype Sorts</vt:lpstr>
      <vt:lpstr>MS PGothic</vt:lpstr>
      <vt:lpstr>suda</vt:lpstr>
      <vt:lpstr>  第十章文件系统接口(一)  文件</vt:lpstr>
      <vt:lpstr>内容</vt:lpstr>
      <vt:lpstr>文件概念</vt:lpstr>
      <vt:lpstr>文件结构</vt:lpstr>
      <vt:lpstr>文件类型 － 扩展名</vt:lpstr>
      <vt:lpstr>文件属性</vt:lpstr>
      <vt:lpstr>文件操作</vt:lpstr>
      <vt:lpstr>为什么要有打开文件操作？</vt:lpstr>
      <vt:lpstr>  第十章文件系统接口(二)  逻辑文件及其访问方法</vt:lpstr>
      <vt:lpstr>内容</vt:lpstr>
      <vt:lpstr>文件访问</vt:lpstr>
      <vt:lpstr>逻辑文件</vt:lpstr>
      <vt:lpstr>文件访问方式</vt:lpstr>
      <vt:lpstr>顺序文件</vt:lpstr>
      <vt:lpstr>顺序访问例子</vt:lpstr>
      <vt:lpstr>直接（随机）文件</vt:lpstr>
      <vt:lpstr>直接访问例子</vt:lpstr>
      <vt:lpstr>索引文件</vt:lpstr>
      <vt:lpstr>索引文件</vt:lpstr>
      <vt:lpstr>例子</vt:lpstr>
      <vt:lpstr>三种逻辑文件性能对比</vt:lpstr>
      <vt:lpstr>另外一种索引文件</vt:lpstr>
      <vt:lpstr>  第十章 文件系统接口(三)  文件目录</vt:lpstr>
      <vt:lpstr>内容</vt:lpstr>
      <vt:lpstr>文件控制块（FCB）</vt:lpstr>
      <vt:lpstr>目录项和目录</vt:lpstr>
      <vt:lpstr>目录和文件</vt:lpstr>
      <vt:lpstr>目录相关操作</vt:lpstr>
      <vt:lpstr>文件检索过程</vt:lpstr>
      <vt:lpstr>目录性能</vt:lpstr>
      <vt:lpstr>i Node（降低ds）</vt:lpstr>
      <vt:lpstr>例子</vt:lpstr>
      <vt:lpstr>文件保护</vt:lpstr>
      <vt:lpstr>访问控制列表和分组</vt:lpstr>
      <vt:lpstr>UNIX 访问控制</vt:lpstr>
      <vt:lpstr>Windows 7 访问控制列表管理</vt:lpstr>
      <vt:lpstr>  第十章 文件系统接口(四)  目录结构</vt:lpstr>
      <vt:lpstr>内容</vt:lpstr>
      <vt:lpstr>目录结构的设计目标</vt:lpstr>
      <vt:lpstr>单层目录</vt:lpstr>
      <vt:lpstr>双层目录</vt:lpstr>
      <vt:lpstr>树型目录</vt:lpstr>
      <vt:lpstr>树型目录</vt:lpstr>
      <vt:lpstr>性能对比（查找文件first为例）</vt:lpstr>
      <vt:lpstr>（有向）无环图目录</vt:lpstr>
      <vt:lpstr>文件共享</vt:lpstr>
      <vt:lpstr>硬链接</vt:lpstr>
      <vt:lpstr>符号链接例子（Windows）</vt:lpstr>
      <vt:lpstr>通用图目录</vt:lpstr>
      <vt:lpstr>通用图目录</vt:lpstr>
    </vt:vector>
  </TitlesOfParts>
  <Company>zhhz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汉字代码体系</dc:title>
  <dc:creator>yoyo</dc:creator>
  <cp:lastModifiedBy>Jiajie Xu</cp:lastModifiedBy>
  <cp:revision>359</cp:revision>
  <cp:lastPrinted>1601-01-01T00:00:00Z</cp:lastPrinted>
  <dcterms:created xsi:type="dcterms:W3CDTF">2002-09-11T01:24:55Z</dcterms:created>
  <dcterms:modified xsi:type="dcterms:W3CDTF">2018-11-23T08:06:47Z</dcterms:modified>
</cp:coreProperties>
</file>