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0" r:id="rId1"/>
  </p:sldMasterIdLst>
  <p:notesMasterIdLst>
    <p:notesMasterId r:id="rId39"/>
  </p:notesMasterIdLst>
  <p:handoutMasterIdLst>
    <p:handoutMasterId r:id="rId40"/>
  </p:handoutMasterIdLst>
  <p:sldIdLst>
    <p:sldId id="354" r:id="rId2"/>
    <p:sldId id="355" r:id="rId3"/>
    <p:sldId id="356" r:id="rId4"/>
    <p:sldId id="361" r:id="rId5"/>
    <p:sldId id="362" r:id="rId6"/>
    <p:sldId id="376" r:id="rId7"/>
    <p:sldId id="377" r:id="rId8"/>
    <p:sldId id="378" r:id="rId9"/>
    <p:sldId id="357" r:id="rId10"/>
    <p:sldId id="364" r:id="rId11"/>
    <p:sldId id="359" r:id="rId12"/>
    <p:sldId id="358" r:id="rId13"/>
    <p:sldId id="369" r:id="rId14"/>
    <p:sldId id="365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00"/>
    <a:srgbClr val="000099"/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-8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1992" y="-84"/>
      </p:cViewPr>
      <p:guideLst>
        <p:guide orient="horz" pos="3020"/>
        <p:guide pos="23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57EB3A4-540A-4568-987D-0D6C49A7D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503" tIns="48251" rIns="96503" bIns="48251" numCol="1" anchor="ctr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503" tIns="48251" rIns="96503" bIns="48251" numCol="1" anchor="ctr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503" tIns="48251" rIns="96503" bIns="482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503" tIns="48251" rIns="96503" bIns="48251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503" tIns="48251" rIns="96503" bIns="4825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A766803-68C9-4026-BFFF-5E174591BB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73188" y="1066800"/>
            <a:ext cx="7237412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2173288" y="3494088"/>
            <a:ext cx="5535612" cy="22844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462C8F-A39D-4E00-B8E5-6DA92A7084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8975"/>
            <a:ext cx="2057400" cy="5437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8975"/>
            <a:ext cx="6019800" cy="5437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4DFBB0-635E-440F-8FBC-7D5874398D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88975"/>
            <a:ext cx="8229600" cy="5437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43334E-406D-464E-A083-1D1AA7A44D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013" y="688975"/>
            <a:ext cx="66421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2B152A-60CB-4FA8-ACBD-5F534CB627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6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B3691-4817-45E0-A2F4-1EE81CFB45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0B80A-11C2-44F8-BA1A-8E8A134EA4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9AB363-1867-4D3E-B155-2F4CC51422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50C829-056C-4C50-806E-ADA59A8C8E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799AF8-6837-4616-9CA9-A849798BAD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0A261-7AA1-49D8-B548-A84342C1E2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6F5DE6-8D8F-4D51-959E-02432238B2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885CE7-E09A-4757-8C47-569DA1AC2F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497013" y="688975"/>
            <a:ext cx="66421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单击编辑母版标题样式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55875" y="6237288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17B14F8-6113-42E2-AE98-9089CBD456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450850" y="1406525"/>
            <a:ext cx="83026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1" r:id="rId2"/>
    <p:sldLayoutId id="2147483932" r:id="rId3"/>
    <p:sldLayoutId id="2147483935" r:id="rId4"/>
    <p:sldLayoutId id="2147483936" r:id="rId5"/>
    <p:sldLayoutId id="2147483937" r:id="rId6"/>
    <p:sldLayoutId id="2147483933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0925" y="1160463"/>
            <a:ext cx="7237413" cy="1981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第十三章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I/O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系统（一）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</a:b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I/O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基本概念</a:t>
            </a:r>
          </a:p>
        </p:txBody>
      </p:sp>
      <p:sp>
        <p:nvSpPr>
          <p:cNvPr id="12291" name="副标题 1"/>
          <p:cNvSpPr>
            <a:spLocks noGrp="1"/>
          </p:cNvSpPr>
          <p:nvPr>
            <p:ph type="subTitle" idx="1"/>
          </p:nvPr>
        </p:nvSpPr>
        <p:spPr>
          <a:xfrm>
            <a:off x="2173288" y="3494088"/>
            <a:ext cx="5535612" cy="787400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苏州大学计算机科学与技术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" name="Picture 6" descr="http://pic.it.8844.com/filespic/100909/1204/x_8b0e46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0725" y="2578100"/>
            <a:ext cx="5883275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25" y="1139825"/>
            <a:ext cx="4519613" cy="3162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I/O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硬件控制</a:t>
            </a:r>
          </a:p>
        </p:txBody>
      </p:sp>
      <p:sp>
        <p:nvSpPr>
          <p:cNvPr id="22531" name="内容占位符 3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控制设备方法（通过设备地址）：</a:t>
            </a:r>
          </a:p>
          <a:p>
            <a:pPr lvl="1"/>
            <a:r>
              <a:rPr lang="zh-CN" altLang="en-US" sz="2400" smtClean="0"/>
              <a:t>直接</a:t>
            </a:r>
            <a:r>
              <a:rPr lang="en-US" altLang="zh-CN" sz="2400" smtClean="0"/>
              <a:t>I/O</a:t>
            </a:r>
            <a:r>
              <a:rPr lang="zh-CN" altLang="en-US" sz="2400" smtClean="0"/>
              <a:t>指令</a:t>
            </a:r>
            <a:endParaRPr lang="en-US" altLang="zh-CN" sz="2400" smtClean="0"/>
          </a:p>
          <a:p>
            <a:pPr lvl="2"/>
            <a:r>
              <a:rPr lang="en-US" altLang="zh-CN" sz="2000" smtClean="0"/>
              <a:t>IN AL,60H</a:t>
            </a:r>
          </a:p>
          <a:p>
            <a:pPr lvl="2"/>
            <a:r>
              <a:rPr lang="en-US" altLang="zh-CN" sz="2000" smtClean="0"/>
              <a:t>OUT 61H,AL </a:t>
            </a:r>
            <a:endParaRPr lang="zh-CN" altLang="en-US" sz="2000" smtClean="0"/>
          </a:p>
          <a:p>
            <a:pPr lvl="1"/>
            <a:r>
              <a:rPr lang="zh-CN" altLang="en-US" sz="2400" smtClean="0"/>
              <a:t>内存映射</a:t>
            </a:r>
            <a:r>
              <a:rPr lang="en-US" altLang="zh-CN" sz="2400" smtClean="0"/>
              <a:t>I/O</a:t>
            </a:r>
          </a:p>
          <a:p>
            <a:pPr lvl="2"/>
            <a:r>
              <a:rPr lang="zh-CN" altLang="en-US" sz="2000" smtClean="0"/>
              <a:t>设备地址和内存统一编址</a:t>
            </a:r>
            <a:endParaRPr lang="en-US" altLang="zh-CN" sz="2000" smtClean="0"/>
          </a:p>
          <a:p>
            <a:r>
              <a:rPr lang="en-US" altLang="zh-CN" smtClean="0"/>
              <a:t>I/O</a:t>
            </a:r>
            <a:r>
              <a:rPr lang="zh-CN" altLang="en-US" smtClean="0"/>
              <a:t>寄存器</a:t>
            </a:r>
            <a:endParaRPr lang="en-US" altLang="zh-CN" smtClean="0"/>
          </a:p>
          <a:p>
            <a:pPr lvl="1"/>
            <a:r>
              <a:rPr lang="zh-CN" altLang="en-US" sz="1800" smtClean="0"/>
              <a:t>状态寄存器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控制寄存器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数据输入寄存器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数据输出寄存器</a:t>
            </a:r>
            <a:endParaRPr lang="en-US" altLang="zh-CN" sz="1800" smtClean="0"/>
          </a:p>
          <a:p>
            <a:endParaRPr lang="zh-CN" altLang="en-US" sz="1800" smtClean="0"/>
          </a:p>
          <a:p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2" cstate="print"/>
          <a:srcRect l="1399" t="11620" r="768" b="11830"/>
          <a:stretch>
            <a:fillRect/>
          </a:stretch>
        </p:blipFill>
        <p:spPr bwMode="auto">
          <a:xfrm>
            <a:off x="771525" y="1566863"/>
            <a:ext cx="7634288" cy="447992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1108075" y="395288"/>
            <a:ext cx="6721475" cy="785812"/>
          </a:xfrm>
        </p:spPr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PC</a:t>
            </a:r>
            <a:r>
              <a:rPr lang="zh-CN" altLang="en-US" sz="3200" smtClean="0">
                <a:ea typeface="宋体" pitchFamily="2" charset="-122"/>
              </a:rPr>
              <a:t>中的设备</a:t>
            </a:r>
            <a:r>
              <a:rPr lang="en-US" altLang="zh-CN" sz="3200" smtClean="0">
                <a:ea typeface="宋体" pitchFamily="2" charset="-122"/>
              </a:rPr>
              <a:t>I/O</a:t>
            </a:r>
            <a:r>
              <a:rPr lang="zh-CN" altLang="en-US" sz="3200" smtClean="0">
                <a:ea typeface="宋体" pitchFamily="2" charset="-122"/>
              </a:rPr>
              <a:t>端口位置（部分）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2" cstate="print"/>
          <a:srcRect l="1300" t="9027" r="1088" b="8531"/>
          <a:stretch>
            <a:fillRect/>
          </a:stretch>
        </p:blipFill>
        <p:spPr bwMode="auto">
          <a:xfrm>
            <a:off x="949325" y="1733550"/>
            <a:ext cx="7143750" cy="45243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I/O</a:t>
            </a:r>
            <a:r>
              <a:rPr lang="zh-CN" altLang="en-US" smtClean="0">
                <a:ea typeface="宋体" pitchFamily="2" charset="-122"/>
              </a:rPr>
              <a:t>设备的特点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200" smtClean="0"/>
              <a:t>I/O</a:t>
            </a:r>
            <a:r>
              <a:rPr lang="zh-CN" altLang="en-US" sz="4200" smtClean="0"/>
              <a:t>设备的类型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sym typeface="Wingdings" pitchFamily="2" charset="2"/>
              </a:rPr>
              <a:t>按使用特性分类</a:t>
            </a:r>
            <a:endParaRPr lang="en-US" altLang="zh-CN" smtClean="0">
              <a:sym typeface="Wingdings" pitchFamily="2" charset="2"/>
            </a:endParaRPr>
          </a:p>
          <a:p>
            <a:pPr lvl="1"/>
            <a:r>
              <a:rPr lang="zh-CN" altLang="en-US" sz="2200" smtClean="0">
                <a:sym typeface="Wingdings" pitchFamily="2" charset="2"/>
              </a:rPr>
              <a:t>存储设备、</a:t>
            </a:r>
            <a:r>
              <a:rPr lang="en-US" altLang="zh-CN" sz="2200" smtClean="0">
                <a:sym typeface="Wingdings" pitchFamily="2" charset="2"/>
              </a:rPr>
              <a:t>I/O</a:t>
            </a:r>
            <a:r>
              <a:rPr lang="zh-CN" altLang="en-US" sz="2200" smtClean="0">
                <a:sym typeface="Wingdings" pitchFamily="2" charset="2"/>
              </a:rPr>
              <a:t>设备</a:t>
            </a:r>
            <a:endParaRPr lang="en-US" altLang="zh-CN" sz="2200" smtClean="0">
              <a:sym typeface="Wingdings" pitchFamily="2" charset="2"/>
            </a:endParaRPr>
          </a:p>
          <a:p>
            <a:r>
              <a:rPr lang="zh-CN" altLang="en-US" smtClean="0">
                <a:sym typeface="Wingdings" pitchFamily="2" charset="2"/>
              </a:rPr>
              <a:t>按传输速率分类</a:t>
            </a:r>
          </a:p>
          <a:p>
            <a:pPr lvl="1"/>
            <a:r>
              <a:rPr lang="zh-CN" altLang="en-US" sz="2200" smtClean="0">
                <a:sym typeface="Wingdings" pitchFamily="2" charset="2"/>
              </a:rPr>
              <a:t>低速设备：键盘、鼠标器、语音的输入和输出等</a:t>
            </a:r>
          </a:p>
          <a:p>
            <a:pPr lvl="1"/>
            <a:r>
              <a:rPr lang="zh-CN" altLang="en-US" sz="2200" smtClean="0">
                <a:sym typeface="Wingdings" pitchFamily="2" charset="2"/>
              </a:rPr>
              <a:t>中速设备：行式打印机、激光打印机等</a:t>
            </a:r>
          </a:p>
          <a:p>
            <a:pPr lvl="1"/>
            <a:r>
              <a:rPr lang="zh-CN" altLang="en-US" sz="2200" smtClean="0">
                <a:sym typeface="Wingdings" pitchFamily="2" charset="2"/>
              </a:rPr>
              <a:t>高速设备：磁带机、磁盘机、光盘机等</a:t>
            </a:r>
            <a:endParaRPr lang="en-US" altLang="zh-CN" sz="2200" smtClean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sym typeface="Wingdings" pitchFamily="2" charset="2"/>
              </a:rPr>
              <a:t>按信息交换的单位分类</a:t>
            </a:r>
          </a:p>
          <a:p>
            <a:pPr lvl="1">
              <a:lnSpc>
                <a:spcPct val="90000"/>
              </a:lnSpc>
            </a:pPr>
            <a:r>
              <a:rPr lang="zh-CN" altLang="en-US" sz="2200" smtClean="0">
                <a:sym typeface="Wingdings" pitchFamily="2" charset="2"/>
              </a:rPr>
              <a:t>块设备、字符设备</a:t>
            </a:r>
            <a:endParaRPr lang="en-US" altLang="zh-CN" sz="2200" smtClean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sym typeface="Wingdings" pitchFamily="2" charset="2"/>
              </a:rPr>
              <a:t>按设备的共享属性分类</a:t>
            </a:r>
            <a:endParaRPr lang="en-US" altLang="zh-CN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zh-CN" altLang="en-US" sz="2200" smtClean="0">
                <a:sym typeface="Wingdings" pitchFamily="2" charset="2"/>
              </a:rPr>
              <a:t>独占设备、共享设备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0925" y="1160463"/>
            <a:ext cx="7237413" cy="1981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第十三章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I/O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系统（二）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</a:b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I/O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控制方式</a:t>
            </a:r>
          </a:p>
        </p:txBody>
      </p:sp>
      <p:sp>
        <p:nvSpPr>
          <p:cNvPr id="14339" name="副标题 1"/>
          <p:cNvSpPr>
            <a:spLocks noGrp="1"/>
          </p:cNvSpPr>
          <p:nvPr>
            <p:ph type="subTitle" idx="1"/>
          </p:nvPr>
        </p:nvSpPr>
        <p:spPr>
          <a:xfrm>
            <a:off x="2173288" y="3494088"/>
            <a:ext cx="5535612" cy="787400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苏州大学计算机科学与技术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</a:t>
            </a:r>
            <a:r>
              <a:rPr lang="en-US" altLang="zh-CN" smtClean="0"/>
              <a:t>I/O</a:t>
            </a:r>
            <a:r>
              <a:rPr lang="zh-CN" altLang="en-US" smtClean="0"/>
              <a:t>设备的控制方式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sym typeface="Wingdings" pitchFamily="2" charset="2"/>
              </a:rPr>
              <a:t>使用轮询的可编程</a:t>
            </a:r>
            <a:r>
              <a:rPr lang="en-US" altLang="zh-CN" smtClean="0">
                <a:sym typeface="Wingdings" pitchFamily="2" charset="2"/>
              </a:rPr>
              <a:t>I/O</a:t>
            </a:r>
            <a:r>
              <a:rPr lang="zh-CN" altLang="en-US" smtClean="0">
                <a:sym typeface="Wingdings" pitchFamily="2" charset="2"/>
              </a:rPr>
              <a:t>方式</a:t>
            </a:r>
            <a:r>
              <a:rPr lang="en-US" altLang="zh-CN" smtClean="0">
                <a:sym typeface="Wingdings" pitchFamily="2" charset="2"/>
              </a:rPr>
              <a:t>(</a:t>
            </a:r>
            <a:r>
              <a:rPr lang="zh-CN" altLang="en-US" smtClean="0">
                <a:sym typeface="Wingdings" pitchFamily="2" charset="2"/>
              </a:rPr>
              <a:t>基本不用</a:t>
            </a:r>
            <a:r>
              <a:rPr lang="en-US" altLang="zh-CN" smtClean="0">
                <a:sym typeface="Wingdings" pitchFamily="2" charset="2"/>
              </a:rPr>
              <a:t>)</a:t>
            </a:r>
            <a:endParaRPr lang="zh-CN" altLang="en-US" smtClean="0">
              <a:sym typeface="Wingdings" pitchFamily="2" charset="2"/>
            </a:endParaRPr>
          </a:p>
          <a:p>
            <a:r>
              <a:rPr lang="zh-CN" altLang="en-US" smtClean="0">
                <a:sym typeface="Wingdings" pitchFamily="2" charset="2"/>
              </a:rPr>
              <a:t>使用中断的可编程</a:t>
            </a:r>
            <a:r>
              <a:rPr lang="en-US" altLang="zh-CN" smtClean="0">
                <a:sym typeface="Wingdings" pitchFamily="2" charset="2"/>
              </a:rPr>
              <a:t>I/O</a:t>
            </a:r>
            <a:r>
              <a:rPr lang="zh-CN" altLang="en-US" smtClean="0">
                <a:sym typeface="Wingdings" pitchFamily="2" charset="2"/>
              </a:rPr>
              <a:t>方式</a:t>
            </a:r>
            <a:r>
              <a:rPr lang="en-US" altLang="zh-CN" smtClean="0">
                <a:sym typeface="Wingdings" pitchFamily="2" charset="2"/>
              </a:rPr>
              <a:t>(</a:t>
            </a:r>
            <a:r>
              <a:rPr lang="zh-CN" altLang="en-US" smtClean="0">
                <a:sym typeface="Wingdings" pitchFamily="2" charset="2"/>
              </a:rPr>
              <a:t>广泛采用</a:t>
            </a:r>
            <a:r>
              <a:rPr lang="en-US" altLang="zh-CN" smtClean="0">
                <a:sym typeface="Wingdings" pitchFamily="2" charset="2"/>
              </a:rPr>
              <a:t>) 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可使</a:t>
            </a:r>
            <a:r>
              <a:rPr lang="en-US" altLang="zh-CN" smtClean="0">
                <a:sym typeface="Wingdings" pitchFamily="2" charset="2"/>
              </a:rPr>
              <a:t>CPU</a:t>
            </a:r>
            <a:r>
              <a:rPr lang="zh-CN" altLang="en-US" smtClean="0">
                <a:sym typeface="Wingdings" pitchFamily="2" charset="2"/>
              </a:rPr>
              <a:t>与</a:t>
            </a:r>
            <a:r>
              <a:rPr lang="en-US" altLang="zh-CN" smtClean="0">
                <a:sym typeface="Wingdings" pitchFamily="2" charset="2"/>
              </a:rPr>
              <a:t>I/O</a:t>
            </a:r>
            <a:r>
              <a:rPr lang="zh-CN" altLang="en-US" smtClean="0">
                <a:sym typeface="Wingdings" pitchFamily="2" charset="2"/>
              </a:rPr>
              <a:t>设备并行工作</a:t>
            </a:r>
          </a:p>
          <a:p>
            <a:r>
              <a:rPr lang="zh-CN" altLang="en-US" smtClean="0">
                <a:sym typeface="Wingdings" pitchFamily="2" charset="2"/>
              </a:rPr>
              <a:t>直接存储器访问</a:t>
            </a:r>
            <a:r>
              <a:rPr lang="en-US" altLang="zh-CN" smtClean="0">
                <a:sym typeface="Wingdings" pitchFamily="2" charset="2"/>
              </a:rPr>
              <a:t>(DMA)</a:t>
            </a:r>
            <a:r>
              <a:rPr lang="zh-CN" altLang="en-US" smtClean="0">
                <a:sym typeface="Wingdings" pitchFamily="2" charset="2"/>
              </a:rPr>
              <a:t>方式</a:t>
            </a:r>
            <a:endParaRPr lang="en-US" altLang="zh-CN" smtClean="0">
              <a:sym typeface="Wingdings" pitchFamily="2" charset="2"/>
            </a:endParaRPr>
          </a:p>
          <a:p>
            <a:pPr lvl="1"/>
            <a:r>
              <a:rPr lang="zh-CN" altLang="en-US" smtClean="0">
                <a:sym typeface="Wingdings" pitchFamily="2" charset="2"/>
              </a:rPr>
              <a:t>进一步提高了</a:t>
            </a:r>
            <a:r>
              <a:rPr lang="en-US" altLang="zh-CN" smtClean="0">
                <a:sym typeface="Wingdings" pitchFamily="2" charset="2"/>
              </a:rPr>
              <a:t>CPU</a:t>
            </a:r>
            <a:r>
              <a:rPr lang="zh-CN" altLang="en-US" smtClean="0">
                <a:sym typeface="Wingdings" pitchFamily="2" charset="2"/>
              </a:rPr>
              <a:t>与</a:t>
            </a:r>
            <a:r>
              <a:rPr lang="en-US" altLang="zh-CN" smtClean="0">
                <a:sym typeface="Wingdings" pitchFamily="2" charset="2"/>
              </a:rPr>
              <a:t>I/O</a:t>
            </a:r>
            <a:r>
              <a:rPr lang="zh-CN" altLang="en-US" smtClean="0">
                <a:sym typeface="Wingdings" pitchFamily="2" charset="2"/>
              </a:rPr>
              <a:t>设备的并行操作程度</a:t>
            </a:r>
          </a:p>
          <a:p>
            <a:r>
              <a:rPr lang="en-US" altLang="zh-CN" smtClean="0">
                <a:sym typeface="Wingdings" pitchFamily="2" charset="2"/>
              </a:rPr>
              <a:t>I/O</a:t>
            </a:r>
            <a:r>
              <a:rPr lang="zh-CN" altLang="en-US" smtClean="0">
                <a:sym typeface="Wingdings" pitchFamily="2" charset="2"/>
              </a:rPr>
              <a:t>通道控制方式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轮询 </a:t>
            </a:r>
            <a:r>
              <a:rPr lang="en-US" altLang="zh-CN" smtClean="0">
                <a:ea typeface="宋体" pitchFamily="2" charset="-122"/>
              </a:rPr>
              <a:t>Polling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22275" y="1498600"/>
            <a:ext cx="8070850" cy="4867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smtClean="0"/>
              <a:t>又称“可编程</a:t>
            </a:r>
            <a:r>
              <a:rPr lang="en-US" altLang="zh-CN" sz="2800" smtClean="0"/>
              <a:t>I/O</a:t>
            </a:r>
            <a:r>
              <a:rPr lang="zh-CN" altLang="en-US" sz="2800" smtClean="0"/>
              <a:t>”（</a:t>
            </a:r>
            <a:r>
              <a:rPr lang="en-US" altLang="zh-CN" sz="2800" smtClean="0"/>
              <a:t>Programmed I/O</a:t>
            </a:r>
            <a:r>
              <a:rPr lang="zh-CN" altLang="en-US" sz="2800" smtClean="0"/>
              <a:t>）</a:t>
            </a:r>
            <a:endParaRPr lang="en-US" altLang="zh-CN" sz="2800" smtClean="0"/>
          </a:p>
          <a:p>
            <a:r>
              <a:rPr lang="zh-CN" altLang="en-US" sz="2800" smtClean="0"/>
              <a:t>流程：</a:t>
            </a:r>
            <a:endParaRPr lang="en-US" altLang="zh-CN" sz="2800" smtClean="0"/>
          </a:p>
          <a:p>
            <a:pPr marL="914400" lvl="1" indent="-457200">
              <a:buFont typeface="Helvetica" pitchFamily="34" charset="0"/>
              <a:buAutoNum type="arabicPeriod"/>
            </a:pPr>
            <a:r>
              <a:rPr lang="zh-CN" altLang="en-US" sz="2400" smtClean="0"/>
              <a:t>由</a:t>
            </a:r>
            <a:r>
              <a:rPr lang="en-US" altLang="zh-CN" sz="2400" smtClean="0"/>
              <a:t>CPU</a:t>
            </a:r>
            <a:r>
              <a:rPr lang="zh-CN" altLang="en-US" sz="2400" smtClean="0"/>
              <a:t>定时发出询问，询问设备是否忙，进程进入忙等</a:t>
            </a:r>
            <a:endParaRPr lang="en-US" altLang="zh-CN" sz="2400" smtClean="0"/>
          </a:p>
          <a:p>
            <a:pPr marL="914400" lvl="1" indent="-457200">
              <a:buFont typeface="Helvetica" pitchFamily="34" charset="0"/>
              <a:buAutoNum type="arabicPeriod"/>
            </a:pPr>
            <a:r>
              <a:rPr lang="zh-CN" altLang="en-US" sz="2400" smtClean="0"/>
              <a:t>不忙即进行</a:t>
            </a:r>
            <a:r>
              <a:rPr lang="en-US" altLang="zh-CN" sz="2400" smtClean="0"/>
              <a:t>I/O</a:t>
            </a:r>
            <a:r>
              <a:rPr lang="zh-CN" altLang="en-US" sz="2400" smtClean="0"/>
              <a:t>，否则转</a:t>
            </a:r>
            <a:r>
              <a:rPr lang="en-US" altLang="zh-CN" sz="2400" smtClean="0"/>
              <a:t>1</a:t>
            </a:r>
            <a:endParaRPr lang="zh-CN" altLang="en-US" sz="2400" smtClean="0"/>
          </a:p>
          <a:p>
            <a:r>
              <a:rPr lang="zh-CN" altLang="en-US" sz="2800" smtClean="0"/>
              <a:t>设备的状态</a:t>
            </a:r>
          </a:p>
          <a:p>
            <a:pPr marL="914400" lvl="1" indent="-457200"/>
            <a:r>
              <a:rPr lang="zh-CN" altLang="en-US" sz="2400" smtClean="0">
                <a:latin typeface="Courier New" pitchFamily="49" charset="0"/>
              </a:rPr>
              <a:t>就绪、忙、出错</a:t>
            </a:r>
          </a:p>
          <a:p>
            <a:r>
              <a:rPr lang="zh-CN" altLang="en-US" sz="2800" smtClean="0"/>
              <a:t>轮询法实现容易，但效率偏低</a:t>
            </a:r>
          </a:p>
          <a:p>
            <a:r>
              <a:rPr lang="en-US" altLang="zh-CN" sz="2800" smtClean="0"/>
              <a:t>CPU</a:t>
            </a:r>
            <a:r>
              <a:rPr lang="zh-CN" altLang="en-US" sz="2800" smtClean="0"/>
              <a:t>会长期处于忙等待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中断机制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CPU</a:t>
            </a:r>
            <a:r>
              <a:rPr lang="zh-CN" altLang="en-US" smtClean="0"/>
              <a:t>硬件有一根中断请求线</a:t>
            </a:r>
            <a:r>
              <a:rPr lang="en-US" altLang="zh-CN" smtClean="0"/>
              <a:t>IRL</a:t>
            </a:r>
          </a:p>
          <a:p>
            <a:r>
              <a:rPr lang="zh-CN" altLang="en-US" smtClean="0"/>
              <a:t>基本中断工作机制</a:t>
            </a:r>
            <a:endParaRPr lang="en-US" altLang="zh-CN" smtClean="0"/>
          </a:p>
          <a:p>
            <a:pPr marL="971550" lvl="1" indent="-514350">
              <a:buFont typeface="华文新魏" pitchFamily="2" charset="-122"/>
              <a:buAutoNum type="circleNumDbPlain"/>
            </a:pPr>
            <a:r>
              <a:rPr lang="en-US" altLang="zh-CN" smtClean="0"/>
              <a:t>CPU</a:t>
            </a:r>
            <a:r>
              <a:rPr lang="zh-CN" altLang="en-US" smtClean="0"/>
              <a:t>执行完每条指令后，检测</a:t>
            </a:r>
            <a:r>
              <a:rPr lang="en-US" altLang="zh-CN" smtClean="0"/>
              <a:t>IRL</a:t>
            </a:r>
          </a:p>
          <a:p>
            <a:pPr marL="971550" lvl="1" indent="-514350">
              <a:buFont typeface="华文新魏" pitchFamily="2" charset="-122"/>
              <a:buAutoNum type="circleNumDbPlain"/>
            </a:pPr>
            <a:r>
              <a:rPr lang="zh-CN" altLang="en-US" smtClean="0"/>
              <a:t>如检测到信号，</a:t>
            </a:r>
            <a:r>
              <a:rPr lang="en-US" altLang="zh-CN" smtClean="0"/>
              <a:t>CPU</a:t>
            </a:r>
            <a:r>
              <a:rPr lang="zh-CN" altLang="en-US" smtClean="0"/>
              <a:t>保存当前状态，并跳转到中断处理程序。</a:t>
            </a:r>
            <a:endParaRPr lang="en-US" altLang="zh-CN" smtClean="0"/>
          </a:p>
          <a:p>
            <a:pPr marL="971550" lvl="1" indent="-514350">
              <a:buFont typeface="华文新魏" pitchFamily="2" charset="-122"/>
              <a:buAutoNum type="circleNumDbPlain"/>
            </a:pPr>
            <a:r>
              <a:rPr lang="zh-CN" altLang="en-US" smtClean="0"/>
              <a:t>执行中断处理程序</a:t>
            </a:r>
            <a:endParaRPr lang="en-US" altLang="zh-CN" smtClean="0"/>
          </a:p>
          <a:p>
            <a:pPr marL="971550" lvl="1" indent="-514350">
              <a:buFont typeface="华文新魏" pitchFamily="2" charset="-122"/>
              <a:buAutoNum type="circleNumDbPlain"/>
            </a:pPr>
            <a:r>
              <a:rPr lang="zh-CN" altLang="en-US" smtClean="0"/>
              <a:t>执行完后，清除中断，返回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中断驱动</a:t>
            </a:r>
            <a:r>
              <a:rPr lang="en-US" altLang="zh-CN" smtClean="0"/>
              <a:t>I/O</a:t>
            </a:r>
            <a:r>
              <a:rPr lang="zh-CN" altLang="en-US" smtClean="0"/>
              <a:t>方式</a:t>
            </a:r>
          </a:p>
        </p:txBody>
      </p:sp>
      <p:pic>
        <p:nvPicPr>
          <p:cNvPr id="18435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5800" y="1720850"/>
            <a:ext cx="4548188" cy="389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I/O</a:t>
            </a:r>
            <a:r>
              <a:rPr lang="zh-CN" altLang="en-US" smtClean="0"/>
              <a:t>系统概述</a:t>
            </a:r>
            <a:endParaRPr lang="en-US" altLang="zh-CN" smtClean="0"/>
          </a:p>
          <a:p>
            <a:r>
              <a:rPr lang="en-US" altLang="zh-CN" smtClean="0"/>
              <a:t>I/O</a:t>
            </a:r>
            <a:r>
              <a:rPr lang="zh-CN" altLang="en-US" smtClean="0"/>
              <a:t>硬件组成</a:t>
            </a:r>
            <a:endParaRPr lang="en-US" altLang="zh-CN" smtClean="0"/>
          </a:p>
          <a:p>
            <a:r>
              <a:rPr lang="en-US" altLang="zh-CN" smtClean="0"/>
              <a:t>I/O</a:t>
            </a:r>
            <a:r>
              <a:rPr lang="zh-CN" altLang="en-US" smtClean="0"/>
              <a:t>设备接口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中断驱动的</a:t>
            </a:r>
            <a:r>
              <a:rPr lang="en-US" altLang="zh-CN" smtClean="0">
                <a:ea typeface="宋体" pitchFamily="2" charset="-122"/>
              </a:rPr>
              <a:t>I/O</a:t>
            </a:r>
            <a:r>
              <a:rPr lang="zh-CN" altLang="en-US" smtClean="0">
                <a:ea typeface="宋体" pitchFamily="2" charset="-122"/>
              </a:rPr>
              <a:t>循环周期</a:t>
            </a:r>
          </a:p>
        </p:txBody>
      </p:sp>
      <p:pic>
        <p:nvPicPr>
          <p:cNvPr id="19459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1430338"/>
            <a:ext cx="5656263" cy="51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中断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 bwMode="auto">
          <a:xfrm>
            <a:off x="762000" y="1600200"/>
            <a:ext cx="8229600" cy="472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中断和陷入</a:t>
            </a:r>
            <a:endParaRPr lang="en-US" altLang="zh-CN" smtClean="0"/>
          </a:p>
          <a:p>
            <a:pPr lvl="1"/>
            <a:r>
              <a:rPr lang="zh-CN" altLang="en-US" sz="2400" u="sng" smtClean="0"/>
              <a:t>中断</a:t>
            </a:r>
            <a:r>
              <a:rPr lang="en-US" altLang="zh-CN" sz="2400" u="sng" smtClean="0"/>
              <a:t>(Interrupt)</a:t>
            </a:r>
            <a:r>
              <a:rPr lang="zh-CN" altLang="en-US" sz="2400" smtClean="0"/>
              <a:t>是指</a:t>
            </a:r>
            <a:r>
              <a:rPr lang="en-US" altLang="zh-CN" sz="2400" smtClean="0"/>
              <a:t>CPU</a:t>
            </a:r>
            <a:r>
              <a:rPr lang="zh-CN" altLang="en-US" sz="2400" smtClean="0"/>
              <a:t>对</a:t>
            </a:r>
            <a:r>
              <a:rPr lang="en-US" altLang="zh-CN" sz="2400" smtClean="0"/>
              <a:t>I/O</a:t>
            </a:r>
            <a:r>
              <a:rPr lang="zh-CN" altLang="en-US" sz="2400" smtClean="0"/>
              <a:t>设备发来的中断信号的一种响应</a:t>
            </a:r>
            <a:endParaRPr lang="en-US" altLang="zh-CN" sz="2400" smtClean="0"/>
          </a:p>
          <a:p>
            <a:pPr lvl="1"/>
            <a:r>
              <a:rPr lang="zh-CN" altLang="en-US" sz="2400" u="sng" smtClean="0"/>
              <a:t>陷入</a:t>
            </a:r>
            <a:r>
              <a:rPr lang="en-US" altLang="zh-CN" sz="2400" u="sng" smtClean="0"/>
              <a:t>(Trap)</a:t>
            </a:r>
            <a:r>
              <a:rPr lang="zh-CN" altLang="en-US" sz="2400" smtClean="0"/>
              <a:t>是指</a:t>
            </a:r>
            <a:r>
              <a:rPr lang="en-US" altLang="zh-CN" sz="2400" smtClean="0"/>
              <a:t>CPU</a:t>
            </a:r>
            <a:r>
              <a:rPr lang="zh-CN" altLang="en-US" sz="2400" smtClean="0"/>
              <a:t>内部事件所引起的中断</a:t>
            </a:r>
            <a:endParaRPr lang="en-US" altLang="zh-CN" sz="2400" smtClean="0"/>
          </a:p>
          <a:p>
            <a:r>
              <a:rPr lang="zh-CN" altLang="en-US" smtClean="0"/>
              <a:t>中断向量表</a:t>
            </a:r>
            <a:endParaRPr lang="en-US" altLang="zh-CN" smtClean="0"/>
          </a:p>
          <a:p>
            <a:pPr lvl="1"/>
            <a:r>
              <a:rPr lang="zh-CN" altLang="en-US" sz="2400" smtClean="0"/>
              <a:t>中断向量表存放每个设备的中断处理程序的入口地址，并将每个设备的中断请求作为一个中断号，对应于中断向量表中的一个表项</a:t>
            </a:r>
            <a:endParaRPr lang="en-US" altLang="zh-CN" sz="2400" smtClean="0"/>
          </a:p>
          <a:p>
            <a:r>
              <a:rPr lang="zh-CN" altLang="en-US" smtClean="0"/>
              <a:t>中断优先级</a:t>
            </a:r>
            <a:endParaRPr lang="en-US" altLang="zh-CN" smtClean="0"/>
          </a:p>
          <a:p>
            <a:pPr lvl="1"/>
            <a:r>
              <a:rPr lang="zh-CN" altLang="en-US" sz="2400" smtClean="0"/>
              <a:t>系统为每个中断源规定不同的优先级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对多中断源的处理方式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中断源：引起中断的事件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当处理机正在处理一个中断时，又来了一个新的中断请求，有两种处理方式</a:t>
            </a:r>
            <a:endParaRPr lang="en-US" altLang="zh-CN" smtClean="0"/>
          </a:p>
          <a:p>
            <a:pPr lvl="1"/>
            <a:r>
              <a:rPr lang="zh-CN" altLang="en-US" smtClean="0"/>
              <a:t>屏蔽</a:t>
            </a:r>
            <a:r>
              <a:rPr lang="en-US" altLang="zh-CN" smtClean="0"/>
              <a:t>(</a:t>
            </a:r>
            <a:r>
              <a:rPr lang="zh-CN" altLang="en-US" smtClean="0"/>
              <a:t>禁止</a:t>
            </a:r>
            <a:r>
              <a:rPr lang="en-US" altLang="zh-CN" smtClean="0"/>
              <a:t>)</a:t>
            </a:r>
            <a:r>
              <a:rPr lang="zh-CN" altLang="en-US" smtClean="0"/>
              <a:t>中断</a:t>
            </a:r>
            <a:endParaRPr lang="en-US" altLang="zh-CN" smtClean="0"/>
          </a:p>
          <a:p>
            <a:pPr lvl="1"/>
            <a:r>
              <a:rPr lang="zh-CN" altLang="en-US" smtClean="0"/>
              <a:t>嵌套中断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1406525" y="706438"/>
            <a:ext cx="7156450" cy="506412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Intel Pentium</a:t>
            </a:r>
            <a:r>
              <a:rPr lang="zh-CN" altLang="en-US" smtClean="0">
                <a:ea typeface="宋体" pitchFamily="2" charset="-122"/>
              </a:rPr>
              <a:t>处理器的事件向量表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9075" y="1582738"/>
            <a:ext cx="5859463" cy="470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中断处理程序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 bwMode="auto">
          <a:xfrm>
            <a:off x="762000" y="1600200"/>
            <a:ext cx="79248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宋体" pitchFamily="2" charset="-122"/>
              <a:buAutoNum type="circleNumDbPlain"/>
            </a:pPr>
            <a:r>
              <a:rPr lang="zh-CN" altLang="en-US" smtClean="0"/>
              <a:t>检测是否有未响应的中断信号</a:t>
            </a:r>
            <a:endParaRPr lang="en-US" altLang="zh-CN" smtClean="0"/>
          </a:p>
          <a:p>
            <a:pPr marL="514350" indent="-514350">
              <a:buFont typeface="宋体" pitchFamily="2" charset="-122"/>
              <a:buAutoNum type="circleNumDbPlain"/>
            </a:pPr>
            <a:r>
              <a:rPr lang="zh-CN" altLang="en-US" smtClean="0"/>
              <a:t>保护被中断进程的</a:t>
            </a:r>
            <a:r>
              <a:rPr lang="en-US" altLang="zh-CN" smtClean="0"/>
              <a:t>CPU</a:t>
            </a:r>
            <a:r>
              <a:rPr lang="zh-CN" altLang="en-US" smtClean="0"/>
              <a:t>环境</a:t>
            </a:r>
            <a:endParaRPr lang="en-US" altLang="zh-CN" smtClean="0"/>
          </a:p>
          <a:p>
            <a:pPr marL="514350" indent="-514350">
              <a:buFont typeface="宋体" pitchFamily="2" charset="-122"/>
              <a:buAutoNum type="circleNumDbPlain"/>
            </a:pPr>
            <a:r>
              <a:rPr lang="zh-CN" altLang="en-US" smtClean="0"/>
              <a:t>转入相应的设备处理程序</a:t>
            </a:r>
            <a:endParaRPr lang="en-US" altLang="zh-CN" smtClean="0"/>
          </a:p>
          <a:p>
            <a:pPr marL="514350" indent="-514350">
              <a:buFont typeface="宋体" pitchFamily="2" charset="-122"/>
              <a:buAutoNum type="circleNumDbPlain"/>
            </a:pPr>
            <a:r>
              <a:rPr lang="zh-CN" altLang="en-US" smtClean="0"/>
              <a:t>中断处理</a:t>
            </a:r>
            <a:endParaRPr lang="en-US" altLang="zh-CN" smtClean="0"/>
          </a:p>
          <a:p>
            <a:pPr marL="514350" indent="-514350">
              <a:buFont typeface="宋体" pitchFamily="2" charset="-122"/>
              <a:buAutoNum type="circleNumDbPlain"/>
            </a:pPr>
            <a:r>
              <a:rPr lang="zh-CN" altLang="en-US" smtClean="0"/>
              <a:t>恢复</a:t>
            </a:r>
            <a:r>
              <a:rPr lang="en-US" altLang="zh-CN" smtClean="0"/>
              <a:t>CPU</a:t>
            </a:r>
            <a:r>
              <a:rPr lang="zh-CN" altLang="en-US" smtClean="0"/>
              <a:t>的现场并退出中断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为了避免用程序控制</a:t>
            </a:r>
            <a:r>
              <a:rPr lang="en-US" altLang="zh-CN" smtClean="0"/>
              <a:t>I/O</a:t>
            </a:r>
            <a:r>
              <a:rPr lang="zh-CN" altLang="en-US" smtClean="0"/>
              <a:t>来传输大量数据，需要</a:t>
            </a:r>
            <a:r>
              <a:rPr lang="en-US" altLang="zh-CN" smtClean="0"/>
              <a:t>DMA</a:t>
            </a:r>
            <a:r>
              <a:rPr lang="zh-CN" altLang="en-US" smtClean="0"/>
              <a:t>控制器</a:t>
            </a:r>
            <a:endParaRPr lang="en-US" altLang="zh-CN" smtClean="0"/>
          </a:p>
          <a:p>
            <a:r>
              <a:rPr lang="zh-CN" altLang="en-US" smtClean="0"/>
              <a:t>绕过</a:t>
            </a:r>
            <a:r>
              <a:rPr lang="en-US" altLang="zh-CN" smtClean="0"/>
              <a:t>CPU</a:t>
            </a:r>
            <a:r>
              <a:rPr lang="zh-CN" altLang="en-US" smtClean="0"/>
              <a:t>，直接在</a:t>
            </a:r>
            <a:r>
              <a:rPr lang="en-US" altLang="zh-CN" smtClean="0"/>
              <a:t>I/O</a:t>
            </a:r>
            <a:r>
              <a:rPr lang="zh-CN" altLang="en-US" smtClean="0"/>
              <a:t>设备和内存之间传输数据</a:t>
            </a:r>
            <a:endParaRPr lang="en-US" altLang="zh-CN" smtClean="0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直接内存访问</a:t>
            </a:r>
            <a:r>
              <a:rPr lang="en-US" altLang="zh-CN" smtClean="0">
                <a:ea typeface="宋体" pitchFamily="2" charset="-122"/>
              </a:rPr>
              <a:t>DMA</a:t>
            </a:r>
          </a:p>
        </p:txBody>
      </p:sp>
      <p:pic>
        <p:nvPicPr>
          <p:cNvPr id="24580" name="Picture 5" descr="http://a3.att.hudong.com/31/93/0130000073512612857493975607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3287713"/>
            <a:ext cx="5467350" cy="300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2" cstate="print"/>
          <a:srcRect l="829" t="12831" r="829" b="12804"/>
          <a:stretch>
            <a:fillRect/>
          </a:stretch>
        </p:blipFill>
        <p:spPr bwMode="auto">
          <a:xfrm>
            <a:off x="684213" y="1706563"/>
            <a:ext cx="7427912" cy="462756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DMA</a:t>
            </a:r>
            <a:r>
              <a:rPr lang="zh-CN" altLang="en-US" smtClean="0">
                <a:ea typeface="宋体" pitchFamily="2" charset="-122"/>
              </a:rPr>
              <a:t>传输中的步骤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0925" y="1160463"/>
            <a:ext cx="7237413" cy="1981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第十三章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I/O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系统（三）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</a:b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I/O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内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核子系统</a:t>
            </a:r>
          </a:p>
        </p:txBody>
      </p:sp>
      <p:sp>
        <p:nvSpPr>
          <p:cNvPr id="12291" name="副标题 1"/>
          <p:cNvSpPr>
            <a:spLocks noGrp="1"/>
          </p:cNvSpPr>
          <p:nvPr>
            <p:ph type="subTitle" idx="1"/>
          </p:nvPr>
        </p:nvSpPr>
        <p:spPr>
          <a:xfrm>
            <a:off x="2173288" y="3494088"/>
            <a:ext cx="5535612" cy="787400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苏州大学计算机科学与技术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1538288"/>
            <a:ext cx="8253412" cy="48926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提供了与</a:t>
            </a:r>
            <a:r>
              <a:rPr lang="en-US" altLang="zh-CN" smtClean="0"/>
              <a:t>I/O</a:t>
            </a:r>
            <a:r>
              <a:rPr lang="zh-CN" altLang="en-US" smtClean="0"/>
              <a:t>有关的服务，建立在硬件和设备驱动程序结构之上，还负责保护自己免受错误进程和恶意用户的危害</a:t>
            </a:r>
            <a:endParaRPr lang="en-US" altLang="zh-CN" smtClean="0"/>
          </a:p>
          <a:p>
            <a:pPr lvl="1"/>
            <a:r>
              <a:rPr lang="en-US" altLang="zh-CN" smtClean="0"/>
              <a:t>I/O</a:t>
            </a:r>
            <a:r>
              <a:rPr lang="zh-CN" altLang="en-US" smtClean="0"/>
              <a:t>调度</a:t>
            </a:r>
            <a:endParaRPr lang="en-US" altLang="zh-CN" smtClean="0"/>
          </a:p>
          <a:p>
            <a:pPr lvl="1"/>
            <a:r>
              <a:rPr lang="zh-CN" altLang="en-US" smtClean="0"/>
              <a:t>缓冲</a:t>
            </a:r>
            <a:endParaRPr lang="en-US" altLang="zh-CN" smtClean="0"/>
          </a:p>
          <a:p>
            <a:pPr lvl="1"/>
            <a:r>
              <a:rPr lang="zh-CN" altLang="en-US" smtClean="0"/>
              <a:t>高速缓存</a:t>
            </a:r>
            <a:endParaRPr lang="en-US" altLang="zh-CN" smtClean="0"/>
          </a:p>
          <a:p>
            <a:pPr lvl="1"/>
            <a:r>
              <a:rPr lang="zh-CN" altLang="en-US" smtClean="0"/>
              <a:t>假脱机与设备预留</a:t>
            </a:r>
            <a:endParaRPr lang="en-US" altLang="zh-CN" smtClean="0"/>
          </a:p>
          <a:p>
            <a:pPr lvl="1"/>
            <a:r>
              <a:rPr lang="zh-CN" altLang="en-US" smtClean="0"/>
              <a:t>错误处理</a:t>
            </a:r>
            <a:endParaRPr lang="en-US" altLang="zh-CN" smtClean="0"/>
          </a:p>
          <a:p>
            <a:pPr lvl="1"/>
            <a:r>
              <a:rPr lang="en-US" altLang="zh-CN" smtClean="0"/>
              <a:t>I/O</a:t>
            </a:r>
            <a:r>
              <a:rPr lang="zh-CN" altLang="en-US" smtClean="0"/>
              <a:t>保护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I/O</a:t>
            </a:r>
            <a:r>
              <a:rPr lang="zh-CN" altLang="en-US" smtClean="0">
                <a:ea typeface="宋体" pitchFamily="2" charset="-122"/>
              </a:rPr>
              <a:t>内核子系统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I/O</a:t>
            </a:r>
            <a:r>
              <a:rPr lang="zh-CN" altLang="en-US" smtClean="0">
                <a:ea typeface="宋体" pitchFamily="2" charset="-122"/>
              </a:rPr>
              <a:t>调度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 bwMode="auto">
          <a:xfrm>
            <a:off x="660400" y="1600200"/>
            <a:ext cx="6908800" cy="12461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smtClean="0"/>
              <a:t>某些</a:t>
            </a:r>
            <a:r>
              <a:rPr lang="en-US" altLang="zh-CN" sz="2400" smtClean="0"/>
              <a:t>I/O</a:t>
            </a:r>
            <a:r>
              <a:rPr lang="zh-CN" altLang="en-US" sz="2400" smtClean="0"/>
              <a:t>请求需要按设备队列排序</a:t>
            </a:r>
          </a:p>
          <a:p>
            <a:r>
              <a:rPr lang="zh-CN" altLang="en-US" sz="2400" smtClean="0"/>
              <a:t>某些操作系统试图维持公平</a:t>
            </a:r>
            <a:endParaRPr lang="en-US" altLang="zh-CN" sz="2400" smtClean="0"/>
          </a:p>
          <a:p>
            <a:r>
              <a:rPr lang="zh-CN" altLang="en-US" sz="2400" smtClean="0"/>
              <a:t>先来先服务算法</a:t>
            </a:r>
            <a:endParaRPr lang="en-US" altLang="zh-CN" sz="2400" smtClean="0"/>
          </a:p>
          <a:p>
            <a:endParaRPr lang="zh-CN" altLang="en-US" smtClean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 cstate="print"/>
          <a:srcRect l="452" t="13696" r="1141" b="13696"/>
          <a:stretch>
            <a:fillRect/>
          </a:stretch>
        </p:blipFill>
        <p:spPr bwMode="auto">
          <a:xfrm>
            <a:off x="1358900" y="2967038"/>
            <a:ext cx="5832475" cy="32273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14341" name="文本框 1"/>
          <p:cNvSpPr txBox="1">
            <a:spLocks noChangeArrowheads="1"/>
          </p:cNvSpPr>
          <p:nvPr/>
        </p:nvSpPr>
        <p:spPr bwMode="auto">
          <a:xfrm>
            <a:off x="3487738" y="6246813"/>
            <a:ext cx="173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设备状态表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概述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 bwMode="auto">
          <a:xfrm>
            <a:off x="377825" y="142398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计算机</a:t>
            </a:r>
            <a:r>
              <a:rPr lang="en-US" altLang="zh-CN" smtClean="0"/>
              <a:t>2</a:t>
            </a:r>
            <a:r>
              <a:rPr lang="zh-CN" altLang="en-US" smtClean="0"/>
              <a:t>个主要任务：</a:t>
            </a:r>
            <a:endParaRPr lang="en-US" altLang="zh-CN" smtClean="0"/>
          </a:p>
          <a:p>
            <a:pPr lvl="1"/>
            <a:r>
              <a:rPr lang="en-US" altLang="zh-CN" smtClean="0"/>
              <a:t>I/O</a:t>
            </a:r>
            <a:r>
              <a:rPr lang="zh-CN" altLang="en-US" smtClean="0"/>
              <a:t>操作</a:t>
            </a:r>
            <a:r>
              <a:rPr lang="en-US" altLang="zh-CN" smtClean="0"/>
              <a:t>-</a:t>
            </a:r>
            <a:r>
              <a:rPr lang="zh-CN" altLang="en-US" smtClean="0"/>
              <a:t>更加频繁</a:t>
            </a:r>
            <a:endParaRPr lang="en-US" altLang="zh-CN" smtClean="0"/>
          </a:p>
          <a:p>
            <a:pPr lvl="1"/>
            <a:r>
              <a:rPr lang="zh-CN" altLang="en-US" smtClean="0"/>
              <a:t>计算</a:t>
            </a:r>
            <a:endParaRPr lang="en-US" altLang="zh-CN" smtClean="0"/>
          </a:p>
          <a:p>
            <a:r>
              <a:rPr lang="en-US" altLang="zh-CN" smtClean="0"/>
              <a:t>I/O</a:t>
            </a:r>
            <a:r>
              <a:rPr lang="zh-CN" altLang="en-US" smtClean="0"/>
              <a:t>设备特点</a:t>
            </a:r>
            <a:endParaRPr lang="en-US" altLang="zh-CN" smtClean="0"/>
          </a:p>
          <a:p>
            <a:pPr lvl="1"/>
            <a:r>
              <a:rPr lang="zh-CN" altLang="en-US" smtClean="0"/>
              <a:t>种类繁多，不断有新设备出现</a:t>
            </a:r>
            <a:endParaRPr lang="en-US" altLang="zh-CN" smtClean="0"/>
          </a:p>
          <a:p>
            <a:pPr lvl="1"/>
            <a:r>
              <a:rPr lang="zh-CN" altLang="en-US" smtClean="0"/>
              <a:t>接口标准化：如</a:t>
            </a:r>
            <a:r>
              <a:rPr lang="en-US" altLang="zh-CN" smtClean="0"/>
              <a:t>USB</a:t>
            </a:r>
          </a:p>
          <a:p>
            <a:r>
              <a:rPr lang="zh-CN" altLang="en-US" smtClean="0"/>
              <a:t>如何适应</a:t>
            </a:r>
            <a:r>
              <a:rPr lang="en-US" altLang="zh-CN" smtClean="0"/>
              <a:t>I/O</a:t>
            </a:r>
            <a:r>
              <a:rPr lang="zh-CN" altLang="en-US" smtClean="0"/>
              <a:t>设备的特点是操作系统的一个挑战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  <p:grpSp>
        <p:nvGrpSpPr>
          <p:cNvPr id="14340" name="组合 2"/>
          <p:cNvGrpSpPr>
            <a:grpSpLocks/>
          </p:cNvGrpSpPr>
          <p:nvPr/>
        </p:nvGrpSpPr>
        <p:grpSpPr bwMode="auto">
          <a:xfrm>
            <a:off x="625475" y="4816475"/>
            <a:ext cx="7839075" cy="1590675"/>
            <a:chOff x="292100" y="4779233"/>
            <a:chExt cx="7839075" cy="1590675"/>
          </a:xfrm>
        </p:grpSpPr>
        <p:pic>
          <p:nvPicPr>
            <p:cNvPr id="14341" name="Picture 2" descr="http://img10.360buyimg.com/n7/362/d8c29e0a-7171-40e0-8192-7411007ca83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2100" y="4799870"/>
              <a:ext cx="1547813" cy="154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2" name="Picture 4" descr="http://img10.360buyimg.com/n7/g12/M00/00/16/rBEQYVGBy5AIAAAAAACbeyMyN_UAAAIqQGq2_YAAJuT827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39913" y="4817029"/>
              <a:ext cx="1522412" cy="152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3" name="Picture 6" descr="http://img11.360buyimg.com/n7/jfs/t751/359/351356906/89079/2356a82a/54a39025Nc380e5ce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62325" y="4779233"/>
              <a:ext cx="1592263" cy="159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4" name="Picture 8" descr="http://img11.360buyimg.com/n7/jfs/t589/33/718245403/56682/ad7677b0/54812696N823fd1dd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54588" y="4783995"/>
              <a:ext cx="1584325" cy="158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5" name="Picture 10" descr="http://img13.360buyimg.com/n7/g15/M06/0E/10/rBEhWFJWPUQIAAAAAAHbmZ6kM74AAD-GgCcmAcAAdux017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538913" y="4779233"/>
              <a:ext cx="1592262" cy="159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缓冲</a:t>
            </a:r>
            <a:r>
              <a:rPr lang="en-US" altLang="zh-CN" dirty="0" smtClean="0"/>
              <a:t>(Buffering) 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15363" name="内容占位符 24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370888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sym typeface="Wingdings" pitchFamily="2" charset="2"/>
              </a:rPr>
              <a:t>在现代操作系统中，几乎所有的</a:t>
            </a:r>
            <a:r>
              <a:rPr lang="en-US" altLang="zh-CN" smtClean="0">
                <a:sym typeface="Wingdings" pitchFamily="2" charset="2"/>
              </a:rPr>
              <a:t>I/O</a:t>
            </a:r>
            <a:r>
              <a:rPr lang="zh-CN" altLang="en-US" smtClean="0">
                <a:sym typeface="Wingdings" pitchFamily="2" charset="2"/>
              </a:rPr>
              <a:t>设备在与</a:t>
            </a:r>
            <a:r>
              <a:rPr lang="en-US" altLang="zh-CN" smtClean="0">
                <a:sym typeface="Wingdings" pitchFamily="2" charset="2"/>
              </a:rPr>
              <a:t>CPU</a:t>
            </a:r>
            <a:r>
              <a:rPr lang="zh-CN" altLang="en-US" smtClean="0">
                <a:sym typeface="Wingdings" pitchFamily="2" charset="2"/>
              </a:rPr>
              <a:t>交换数据时，都用了缓冲区。</a:t>
            </a:r>
            <a:endParaRPr lang="en-US" altLang="zh-CN" smtClean="0">
              <a:sym typeface="Wingdings" pitchFamily="2" charset="2"/>
            </a:endParaRPr>
          </a:p>
          <a:p>
            <a:r>
              <a:rPr lang="zh-CN" altLang="en-US" smtClean="0">
                <a:sym typeface="Wingdings" pitchFamily="2" charset="2"/>
              </a:rPr>
              <a:t>缓冲区是一个存储区域，可以由专门的硬件组成；更多的是利用内存。</a:t>
            </a:r>
            <a:endParaRPr lang="en-US" altLang="zh-CN" smtClean="0">
              <a:sym typeface="Wingdings" pitchFamily="2" charset="2"/>
            </a:endParaRPr>
          </a:p>
          <a:p>
            <a:r>
              <a:rPr lang="zh-CN" altLang="en-US" smtClean="0"/>
              <a:t>引入缓冲的理由</a:t>
            </a:r>
            <a:endParaRPr lang="en-US" altLang="zh-CN" smtClean="0"/>
          </a:p>
          <a:p>
            <a:pPr lvl="1"/>
            <a:r>
              <a:rPr lang="zh-CN" altLang="en-US" sz="2400" smtClean="0"/>
              <a:t>解决设备之间的速度差异</a:t>
            </a:r>
          </a:p>
          <a:p>
            <a:pPr lvl="1"/>
            <a:r>
              <a:rPr lang="zh-CN" altLang="en-US" sz="2400" smtClean="0"/>
              <a:t>协调传输数据大小不一致</a:t>
            </a:r>
          </a:p>
          <a:p>
            <a:pPr lvl="1"/>
            <a:r>
              <a:rPr lang="zh-CN" altLang="en-US" sz="2400" smtClean="0"/>
              <a:t>维持“复制语义”</a:t>
            </a:r>
          </a:p>
          <a:p>
            <a:pPr lvl="1">
              <a:buFontTx/>
              <a:buNone/>
            </a:pPr>
            <a:endParaRPr lang="en-US" altLang="zh-CN" smtClean="0">
              <a:sym typeface="Wingdings" pitchFamily="2" charset="2"/>
            </a:endParaRPr>
          </a:p>
          <a:p>
            <a:pPr lvl="1">
              <a:buFontTx/>
              <a:buNone/>
            </a:pPr>
            <a:endParaRPr lang="zh-CN" altLang="en-US" smtClean="0"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/>
          <p:cNvPicPr>
            <a:picLocks noChangeAspect="1" noChangeArrowheads="1"/>
          </p:cNvPicPr>
          <p:nvPr/>
        </p:nvPicPr>
        <p:blipFill>
          <a:blip r:embed="rId2" cstate="print"/>
          <a:srcRect l="7770" t="882" r="7426" b="1797"/>
          <a:stretch>
            <a:fillRect/>
          </a:stretch>
        </p:blipFill>
        <p:spPr bwMode="auto">
          <a:xfrm>
            <a:off x="1584325" y="1530350"/>
            <a:ext cx="5911850" cy="50879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1497013" y="688975"/>
            <a:ext cx="7156450" cy="587375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Sun Enterprise 6000</a:t>
            </a:r>
            <a:r>
              <a:rPr lang="zh-CN" altLang="en-US" smtClean="0">
                <a:ea typeface="宋体" pitchFamily="2" charset="-122"/>
              </a:rPr>
              <a:t>的设备传输率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高速缓存</a:t>
            </a:r>
            <a:r>
              <a:rPr lang="en-US" altLang="zh-CN" smtClean="0"/>
              <a:t>(Cache) 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smtClean="0"/>
              <a:t>Cache</a:t>
            </a:r>
            <a:r>
              <a:rPr lang="zh-CN" altLang="en-US" sz="3200" smtClean="0"/>
              <a:t>－ 保留数据拷贝的高速内存</a:t>
            </a:r>
          </a:p>
          <a:p>
            <a:pPr lvl="1"/>
            <a:r>
              <a:rPr lang="zh-CN" altLang="en-US" sz="2800" smtClean="0"/>
              <a:t>仅仅是一个拷贝</a:t>
            </a:r>
          </a:p>
          <a:p>
            <a:pPr lvl="1"/>
            <a:r>
              <a:rPr lang="zh-CN" altLang="en-US" sz="2800" smtClean="0"/>
              <a:t>关键是性能</a:t>
            </a:r>
          </a:p>
          <a:p>
            <a:r>
              <a:rPr lang="zh-CN" altLang="en-US" sz="3200" smtClean="0"/>
              <a:t>与缓冲的区别</a:t>
            </a:r>
            <a:endParaRPr lang="en-US" altLang="zh-CN" sz="3200" smtClean="0"/>
          </a:p>
          <a:p>
            <a:pPr lvl="1"/>
            <a:r>
              <a:rPr lang="zh-CN" altLang="en-US" sz="2800" smtClean="0"/>
              <a:t>缓冲可能是数据的唯一一个副本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高速缓存是其他地方数据在高速存储上的一个副本</a:t>
            </a:r>
            <a:endParaRPr lang="en-US" altLang="zh-CN" sz="2800" smtClean="0"/>
          </a:p>
          <a:p>
            <a:pPr lvl="1"/>
            <a:endParaRPr lang="zh-CN" altLang="en-US" sz="3000" smtClean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Wingdings" pitchFamily="2" charset="2"/>
              </a:rPr>
              <a:t>假脱机</a:t>
            </a:r>
            <a:r>
              <a:rPr lang="en-US" altLang="zh-CN" smtClean="0">
                <a:sym typeface="Wingdings" pitchFamily="2" charset="2"/>
              </a:rPr>
              <a:t>SPOOLing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787717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mtClean="0">
                <a:sym typeface="Wingdings" pitchFamily="2" charset="2"/>
              </a:rPr>
              <a:t>为了缓和</a:t>
            </a:r>
            <a:r>
              <a:rPr lang="en-US" altLang="zh-CN" smtClean="0">
                <a:sym typeface="Wingdings" pitchFamily="2" charset="2"/>
              </a:rPr>
              <a:t>CPU</a:t>
            </a:r>
            <a:r>
              <a:rPr lang="zh-CN" altLang="en-US" smtClean="0">
                <a:sym typeface="Wingdings" pitchFamily="2" charset="2"/>
              </a:rPr>
              <a:t>的高速性与</a:t>
            </a:r>
            <a:r>
              <a:rPr lang="en-US" altLang="zh-CN" smtClean="0">
                <a:sym typeface="Wingdings" pitchFamily="2" charset="2"/>
              </a:rPr>
              <a:t>I/O</a:t>
            </a:r>
            <a:r>
              <a:rPr lang="zh-CN" altLang="en-US" smtClean="0">
                <a:sym typeface="Wingdings" pitchFamily="2" charset="2"/>
              </a:rPr>
              <a:t>设备的低速性间的矛盾而引入了脱机输入、脱机输出技术。</a:t>
            </a:r>
          </a:p>
          <a:p>
            <a:pPr lvl="1">
              <a:lnSpc>
                <a:spcPct val="90000"/>
              </a:lnSpc>
            </a:pPr>
            <a:r>
              <a:rPr lang="zh-CN" altLang="en-US" sz="2400" smtClean="0">
                <a:sym typeface="Wingdings" pitchFamily="2" charset="2"/>
              </a:rPr>
              <a:t>程序模拟脱机输入，把低速</a:t>
            </a:r>
            <a:r>
              <a:rPr lang="en-US" altLang="zh-CN" sz="2400" smtClean="0">
                <a:sym typeface="Wingdings" pitchFamily="2" charset="2"/>
              </a:rPr>
              <a:t>I/O</a:t>
            </a:r>
            <a:r>
              <a:rPr lang="zh-CN" altLang="en-US" sz="2400" smtClean="0">
                <a:sym typeface="Wingdings" pitchFamily="2" charset="2"/>
              </a:rPr>
              <a:t>设备上的数据传送到高速磁盘上</a:t>
            </a:r>
            <a:endParaRPr lang="en-US" altLang="zh-CN" sz="240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smtClean="0">
                <a:sym typeface="Wingdings" pitchFamily="2" charset="2"/>
              </a:rPr>
              <a:t>另一程序模拟脱机输出，把数据从磁盘传送到低速输出设备</a:t>
            </a:r>
          </a:p>
          <a:p>
            <a:pPr>
              <a:lnSpc>
                <a:spcPct val="90000"/>
              </a:lnSpc>
            </a:pPr>
            <a:r>
              <a:rPr lang="zh-CN" altLang="en-US" smtClean="0">
                <a:sym typeface="Wingdings" pitchFamily="2" charset="2"/>
              </a:rPr>
              <a:t>此时，外围操作与</a:t>
            </a:r>
            <a:r>
              <a:rPr lang="en-US" altLang="zh-CN" smtClean="0">
                <a:sym typeface="Wingdings" pitchFamily="2" charset="2"/>
              </a:rPr>
              <a:t>CPU</a:t>
            </a:r>
            <a:r>
              <a:rPr lang="zh-CN" altLang="en-US" smtClean="0">
                <a:sym typeface="Wingdings" pitchFamily="2" charset="2"/>
              </a:rPr>
              <a:t>对数据的处理同时进行，这种在联机情况下实现的同时外围操作称为</a:t>
            </a:r>
            <a:r>
              <a:rPr lang="en-US" altLang="zh-CN" smtClean="0">
                <a:sym typeface="Wingdings" pitchFamily="2" charset="2"/>
              </a:rPr>
              <a:t> </a:t>
            </a:r>
            <a:r>
              <a:rPr lang="zh-CN" altLang="en-US" smtClean="0">
                <a:sym typeface="Wingdings" pitchFamily="2" charset="2"/>
              </a:rPr>
              <a:t>假脱机技术</a:t>
            </a:r>
            <a:r>
              <a:rPr lang="en-US" altLang="zh-CN" smtClean="0">
                <a:sym typeface="Wingdings" pitchFamily="2" charset="2"/>
              </a:rPr>
              <a:t>SPOOLing</a:t>
            </a:r>
            <a:r>
              <a:rPr lang="zh-CN" altLang="en-US" smtClean="0">
                <a:sym typeface="Wingdings" pitchFamily="2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553200" cy="857250"/>
          </a:xfrm>
        </p:spPr>
        <p:txBody>
          <a:bodyPr/>
          <a:lstStyle/>
          <a:p>
            <a:r>
              <a:rPr lang="en-US" altLang="zh-CN" sz="4000" smtClean="0">
                <a:sym typeface="Wingdings" pitchFamily="2" charset="2"/>
              </a:rPr>
              <a:t>SPOOLing</a:t>
            </a:r>
            <a:r>
              <a:rPr lang="zh-CN" altLang="en-US" sz="4000" smtClean="0">
                <a:sym typeface="Wingdings" pitchFamily="2" charset="2"/>
              </a:rPr>
              <a:t>系统的组成</a:t>
            </a:r>
          </a:p>
        </p:txBody>
      </p:sp>
      <p:sp>
        <p:nvSpPr>
          <p:cNvPr id="19459" name="AutoShape 1031"/>
          <p:cNvSpPr>
            <a:spLocks noChangeArrowheads="1"/>
          </p:cNvSpPr>
          <p:nvPr/>
        </p:nvSpPr>
        <p:spPr bwMode="auto">
          <a:xfrm>
            <a:off x="741363" y="2895600"/>
            <a:ext cx="1219200" cy="762000"/>
          </a:xfrm>
          <a:prstGeom prst="flowChartPunchedCard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zh-CN" altLang="en-US" sz="2400" b="1">
              <a:latin typeface="Arial" charset="0"/>
              <a:ea typeface="华文新魏" pitchFamily="2" charset="-122"/>
            </a:endParaRPr>
          </a:p>
        </p:txBody>
      </p:sp>
      <p:sp>
        <p:nvSpPr>
          <p:cNvPr id="19460" name="AutoShape 1032"/>
          <p:cNvSpPr>
            <a:spLocks noChangeArrowheads="1"/>
          </p:cNvSpPr>
          <p:nvPr/>
        </p:nvSpPr>
        <p:spPr bwMode="auto">
          <a:xfrm>
            <a:off x="1143000" y="4191000"/>
            <a:ext cx="762000" cy="11430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zh-CN" altLang="en-US" sz="2400" b="1">
              <a:latin typeface="Arial" charset="0"/>
              <a:ea typeface="华文新魏" pitchFamily="2" charset="-122"/>
            </a:endParaRPr>
          </a:p>
        </p:txBody>
      </p:sp>
      <p:graphicFrame>
        <p:nvGraphicFramePr>
          <p:cNvPr id="878621" name="Group 1053"/>
          <p:cNvGraphicFramePr>
            <a:graphicFrameLocks noGrp="1"/>
          </p:cNvGraphicFramePr>
          <p:nvPr/>
        </p:nvGraphicFramePr>
        <p:xfrm>
          <a:off x="2438400" y="2044700"/>
          <a:ext cx="3048000" cy="35306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701676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SzPct val="7500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输入进程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Sp</a:t>
                      </a:r>
                      <a:r>
                        <a:rPr kumimoji="1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i</a:t>
                      </a:r>
                      <a:endParaRPr kumimoji="1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Wingdings" panose="05000000000000000000" pitchFamily="2" charset="2"/>
                      </a:endParaRPr>
                    </a:p>
                  </a:txBody>
                  <a:tcPr marL="92076" marR="92076" marT="46038" marB="460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buSzPct val="7500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输出进程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Sp</a:t>
                      </a:r>
                      <a:r>
                        <a:rPr kumimoji="1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o</a:t>
                      </a:r>
                      <a:endParaRPr kumimoji="1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Wingdings" panose="05000000000000000000" pitchFamily="2" charset="2"/>
                      </a:endParaRPr>
                    </a:p>
                  </a:txBody>
                  <a:tcPr marL="92076" marR="92076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28924">
                <a:tc gridSpan="2">
                  <a:txBody>
                    <a:bodyPr/>
                    <a:lstStyle>
                      <a:lvl1pPr>
                        <a:buClr>
                          <a:schemeClr val="tx2"/>
                        </a:buClr>
                        <a:buSzPct val="75000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76" marR="92076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471" name="Rectangle 1054"/>
          <p:cNvSpPr>
            <a:spLocks noChangeArrowheads="1"/>
          </p:cNvSpPr>
          <p:nvPr/>
        </p:nvSpPr>
        <p:spPr bwMode="auto">
          <a:xfrm>
            <a:off x="5972175" y="2438400"/>
            <a:ext cx="14478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zh-CN" altLang="en-US" sz="2400" b="1">
              <a:latin typeface="Arial" charset="0"/>
              <a:ea typeface="华文新魏" pitchFamily="2" charset="-122"/>
            </a:endParaRPr>
          </a:p>
        </p:txBody>
      </p:sp>
      <p:sp>
        <p:nvSpPr>
          <p:cNvPr id="19472" name="Rectangle 1055"/>
          <p:cNvSpPr>
            <a:spLocks noChangeArrowheads="1"/>
          </p:cNvSpPr>
          <p:nvPr/>
        </p:nvSpPr>
        <p:spPr bwMode="auto">
          <a:xfrm>
            <a:off x="6096000" y="3086100"/>
            <a:ext cx="9906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buFont typeface="Monotype Sorts" pitchFamily="2" charset="2"/>
              <a:buNone/>
            </a:pPr>
            <a:r>
              <a:rPr lang="zh-CN" altLang="en-US" sz="2000">
                <a:latin typeface="Arial" charset="0"/>
                <a:ea typeface="华文新魏" pitchFamily="2" charset="-122"/>
              </a:rPr>
              <a:t>输入井</a:t>
            </a:r>
          </a:p>
        </p:txBody>
      </p:sp>
      <p:sp>
        <p:nvSpPr>
          <p:cNvPr id="19473" name="Rectangle 1056"/>
          <p:cNvSpPr>
            <a:spLocks noChangeArrowheads="1"/>
          </p:cNvSpPr>
          <p:nvPr/>
        </p:nvSpPr>
        <p:spPr bwMode="auto">
          <a:xfrm>
            <a:off x="6200775" y="4545013"/>
            <a:ext cx="9906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buFont typeface="Monotype Sorts" pitchFamily="2" charset="2"/>
              <a:buNone/>
            </a:pPr>
            <a:r>
              <a:rPr lang="zh-CN" altLang="en-US" sz="2000">
                <a:latin typeface="Arial" charset="0"/>
                <a:ea typeface="华文新魏" pitchFamily="2" charset="-122"/>
              </a:rPr>
              <a:t>输出井</a:t>
            </a:r>
          </a:p>
        </p:txBody>
      </p:sp>
      <p:sp>
        <p:nvSpPr>
          <p:cNvPr id="19474" name="Rectangle 1057"/>
          <p:cNvSpPr>
            <a:spLocks noChangeArrowheads="1"/>
          </p:cNvSpPr>
          <p:nvPr/>
        </p:nvSpPr>
        <p:spPr bwMode="auto">
          <a:xfrm>
            <a:off x="2971800" y="3035300"/>
            <a:ext cx="22860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buFont typeface="Monotype Sorts" pitchFamily="2" charset="2"/>
              <a:buNone/>
            </a:pPr>
            <a:r>
              <a:rPr lang="zh-CN" altLang="en-US" sz="2000">
                <a:latin typeface="Arial" charset="0"/>
                <a:ea typeface="华文新魏" pitchFamily="2" charset="-122"/>
              </a:rPr>
              <a:t>输入缓冲区</a:t>
            </a:r>
            <a:r>
              <a:rPr lang="en-US" altLang="zh-CN" sz="2000">
                <a:latin typeface="Arial" charset="0"/>
                <a:ea typeface="华文新魏" pitchFamily="2" charset="-122"/>
              </a:rPr>
              <a:t>B</a:t>
            </a:r>
            <a:r>
              <a:rPr lang="en-US" altLang="zh-CN" sz="2000" baseline="-25000">
                <a:latin typeface="Arial" charset="0"/>
                <a:ea typeface="华文新魏" pitchFamily="2" charset="-122"/>
              </a:rPr>
              <a:t>i</a:t>
            </a:r>
          </a:p>
        </p:txBody>
      </p:sp>
      <p:sp>
        <p:nvSpPr>
          <p:cNvPr id="19475" name="Rectangle 1058"/>
          <p:cNvSpPr>
            <a:spLocks noChangeArrowheads="1"/>
          </p:cNvSpPr>
          <p:nvPr/>
        </p:nvSpPr>
        <p:spPr bwMode="auto">
          <a:xfrm>
            <a:off x="2970213" y="4572000"/>
            <a:ext cx="22860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buFont typeface="Monotype Sorts" pitchFamily="2" charset="2"/>
              <a:buNone/>
            </a:pPr>
            <a:r>
              <a:rPr lang="zh-CN" altLang="en-US" sz="2000">
                <a:latin typeface="Arial" charset="0"/>
                <a:ea typeface="华文新魏" pitchFamily="2" charset="-122"/>
              </a:rPr>
              <a:t>输出缓冲区</a:t>
            </a:r>
            <a:r>
              <a:rPr lang="en-US" altLang="zh-CN" sz="2000">
                <a:latin typeface="Arial" charset="0"/>
                <a:ea typeface="华文新魏" pitchFamily="2" charset="-122"/>
              </a:rPr>
              <a:t>B</a:t>
            </a:r>
            <a:r>
              <a:rPr lang="en-US" altLang="zh-CN" sz="2000" baseline="-25000">
                <a:latin typeface="Arial" charset="0"/>
                <a:ea typeface="华文新魏" pitchFamily="2" charset="-122"/>
              </a:rPr>
              <a:t>o</a:t>
            </a:r>
          </a:p>
        </p:txBody>
      </p:sp>
      <p:sp>
        <p:nvSpPr>
          <p:cNvPr id="19476" name="Text Box 1059"/>
          <p:cNvSpPr txBox="1">
            <a:spLocks noChangeArrowheads="1"/>
          </p:cNvSpPr>
          <p:nvPr/>
        </p:nvSpPr>
        <p:spPr bwMode="auto">
          <a:xfrm>
            <a:off x="762000" y="24384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sz="2000" b="1">
                <a:latin typeface="Arial" charset="0"/>
                <a:ea typeface="华文新魏" pitchFamily="2" charset="-122"/>
              </a:rPr>
              <a:t>输入设备</a:t>
            </a:r>
          </a:p>
        </p:txBody>
      </p:sp>
      <p:sp>
        <p:nvSpPr>
          <p:cNvPr id="19477" name="Text Box 1060"/>
          <p:cNvSpPr txBox="1">
            <a:spLocks noChangeArrowheads="1"/>
          </p:cNvSpPr>
          <p:nvPr/>
        </p:nvSpPr>
        <p:spPr bwMode="auto">
          <a:xfrm>
            <a:off x="838200" y="38100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sz="2000" b="1">
                <a:latin typeface="Arial" charset="0"/>
                <a:ea typeface="华文新魏" pitchFamily="2" charset="-122"/>
              </a:rPr>
              <a:t>输出设备</a:t>
            </a:r>
          </a:p>
        </p:txBody>
      </p:sp>
      <p:sp>
        <p:nvSpPr>
          <p:cNvPr id="19478" name="Text Box 1061"/>
          <p:cNvSpPr txBox="1">
            <a:spLocks noChangeArrowheads="1"/>
          </p:cNvSpPr>
          <p:nvPr/>
        </p:nvSpPr>
        <p:spPr bwMode="auto">
          <a:xfrm>
            <a:off x="5867400" y="2008188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sz="2000" b="1">
                <a:latin typeface="Arial" charset="0"/>
                <a:ea typeface="华文新魏" pitchFamily="2" charset="-122"/>
              </a:rPr>
              <a:t>磁盘</a:t>
            </a:r>
          </a:p>
        </p:txBody>
      </p:sp>
      <p:sp>
        <p:nvSpPr>
          <p:cNvPr id="19479" name="Line 1062"/>
          <p:cNvSpPr>
            <a:spLocks noChangeShapeType="1"/>
          </p:cNvSpPr>
          <p:nvPr/>
        </p:nvSpPr>
        <p:spPr bwMode="auto">
          <a:xfrm>
            <a:off x="2057400" y="3251200"/>
            <a:ext cx="914400" cy="158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9480" name="Line 1063"/>
          <p:cNvSpPr>
            <a:spLocks noChangeShapeType="1"/>
          </p:cNvSpPr>
          <p:nvPr/>
        </p:nvSpPr>
        <p:spPr bwMode="auto">
          <a:xfrm>
            <a:off x="5256213" y="3236913"/>
            <a:ext cx="839787" cy="142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9481" name="Line 1064"/>
          <p:cNvSpPr>
            <a:spLocks noChangeShapeType="1"/>
          </p:cNvSpPr>
          <p:nvPr/>
        </p:nvSpPr>
        <p:spPr bwMode="auto">
          <a:xfrm>
            <a:off x="1905000" y="4749800"/>
            <a:ext cx="1066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9482" name="Line 1065"/>
          <p:cNvSpPr>
            <a:spLocks noChangeShapeType="1"/>
          </p:cNvSpPr>
          <p:nvPr/>
        </p:nvSpPr>
        <p:spPr bwMode="auto">
          <a:xfrm>
            <a:off x="5246688" y="4757738"/>
            <a:ext cx="954087" cy="111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9483" name="矩形 1"/>
          <p:cNvSpPr>
            <a:spLocks noChangeArrowheads="1"/>
          </p:cNvSpPr>
          <p:nvPr/>
        </p:nvSpPr>
        <p:spPr bwMode="auto">
          <a:xfrm>
            <a:off x="7772400" y="3460750"/>
            <a:ext cx="1046163" cy="762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>
                <a:latin typeface="Arial" charset="0"/>
                <a:ea typeface="华文新魏" pitchFamily="2" charset="-122"/>
              </a:rPr>
              <a:t>井管理程序</a:t>
            </a:r>
          </a:p>
        </p:txBody>
      </p:sp>
      <p:cxnSp>
        <p:nvCxnSpPr>
          <p:cNvPr id="19484" name="直接箭头连接符 3"/>
          <p:cNvCxnSpPr>
            <a:cxnSpLocks noChangeShapeType="1"/>
            <a:endCxn id="19483" idx="1"/>
          </p:cNvCxnSpPr>
          <p:nvPr/>
        </p:nvCxnSpPr>
        <p:spPr bwMode="auto">
          <a:xfrm>
            <a:off x="5246688" y="3416300"/>
            <a:ext cx="2525712" cy="425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5" name="直接箭头连接符 5"/>
          <p:cNvCxnSpPr>
            <a:cxnSpLocks noChangeShapeType="1"/>
          </p:cNvCxnSpPr>
          <p:nvPr/>
        </p:nvCxnSpPr>
        <p:spPr bwMode="auto">
          <a:xfrm flipH="1">
            <a:off x="5256213" y="4008438"/>
            <a:ext cx="2516187" cy="625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86" name="圆角矩形 6"/>
          <p:cNvSpPr>
            <a:spLocks noChangeArrowheads="1"/>
          </p:cNvSpPr>
          <p:nvPr/>
        </p:nvSpPr>
        <p:spPr bwMode="auto">
          <a:xfrm>
            <a:off x="7502525" y="5334000"/>
            <a:ext cx="15621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>
                <a:latin typeface="Arial" charset="0"/>
                <a:ea typeface="华文新魏" pitchFamily="2" charset="-122"/>
              </a:rPr>
              <a:t>运行的程序</a:t>
            </a:r>
          </a:p>
        </p:txBody>
      </p:sp>
      <p:cxnSp>
        <p:nvCxnSpPr>
          <p:cNvPr id="19487" name="直接箭头连接符 8"/>
          <p:cNvCxnSpPr>
            <a:cxnSpLocks noChangeShapeType="1"/>
            <a:stCxn id="19483" idx="2"/>
            <a:endCxn id="19486" idx="0"/>
          </p:cNvCxnSpPr>
          <p:nvPr/>
        </p:nvCxnSpPr>
        <p:spPr bwMode="auto">
          <a:xfrm flipH="1">
            <a:off x="8283575" y="4222750"/>
            <a:ext cx="12700" cy="1111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Wingdings" pitchFamily="2" charset="2"/>
              </a:rPr>
              <a:t>SPOOLing</a:t>
            </a:r>
            <a:r>
              <a:rPr lang="zh-CN" altLang="en-US" smtClean="0">
                <a:sym typeface="Wingdings" pitchFamily="2" charset="2"/>
              </a:rPr>
              <a:t>系统的特点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sym typeface="Wingdings" pitchFamily="2" charset="2"/>
              </a:rPr>
              <a:t>提高了</a:t>
            </a:r>
            <a:r>
              <a:rPr lang="en-US" altLang="zh-CN" smtClean="0">
                <a:sym typeface="Wingdings" pitchFamily="2" charset="2"/>
              </a:rPr>
              <a:t>I/O</a:t>
            </a:r>
            <a:r>
              <a:rPr lang="zh-CN" altLang="en-US" smtClean="0">
                <a:sym typeface="Wingdings" pitchFamily="2" charset="2"/>
              </a:rPr>
              <a:t>的速度</a:t>
            </a:r>
          </a:p>
          <a:p>
            <a:r>
              <a:rPr lang="zh-CN" altLang="en-US" smtClean="0">
                <a:sym typeface="Wingdings" pitchFamily="2" charset="2"/>
              </a:rPr>
              <a:t>将独占设备改造为共享设备</a:t>
            </a:r>
          </a:p>
          <a:p>
            <a:r>
              <a:rPr lang="zh-CN" altLang="en-US" smtClean="0">
                <a:sym typeface="Wingdings" pitchFamily="2" charset="2"/>
              </a:rPr>
              <a:t>实现了虚拟设备功能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Wingdings" pitchFamily="2" charset="2"/>
              </a:rPr>
              <a:t>假脱机打印机系统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mtClean="0">
                <a:sym typeface="Wingdings" pitchFamily="2" charset="2"/>
              </a:rPr>
              <a:t>打印机属于独占设备，利用</a:t>
            </a:r>
            <a:r>
              <a:rPr lang="en-US" altLang="zh-CN" smtClean="0">
                <a:sym typeface="Wingdings" pitchFamily="2" charset="2"/>
              </a:rPr>
              <a:t>SPOOLing</a:t>
            </a:r>
            <a:r>
              <a:rPr lang="zh-CN" altLang="en-US" smtClean="0">
                <a:sym typeface="Wingdings" pitchFamily="2" charset="2"/>
              </a:rPr>
              <a:t>技术，可将之改造为共享设备</a:t>
            </a:r>
          </a:p>
          <a:p>
            <a:pPr>
              <a:lnSpc>
                <a:spcPct val="90000"/>
              </a:lnSpc>
            </a:pPr>
            <a:r>
              <a:rPr lang="zh-CN" altLang="en-US" smtClean="0">
                <a:sym typeface="Wingdings" pitchFamily="2" charset="2"/>
              </a:rPr>
              <a:t>共享打印机技术已被广泛用于多用户系统和局域网络中</a:t>
            </a:r>
            <a:endParaRPr lang="en-US" altLang="zh-CN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smtClean="0">
                <a:sym typeface="Wingdings" pitchFamily="2" charset="2"/>
              </a:rPr>
              <a:t>磁盘缓冲区：磁盘空间，暂存用户程序的输出数据</a:t>
            </a:r>
            <a:endParaRPr lang="en-US" altLang="zh-CN" sz="240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smtClean="0">
                <a:sym typeface="Wingdings" pitchFamily="2" charset="2"/>
              </a:rPr>
              <a:t>打印缓冲区：设在内存，暂存从磁盘缓冲区送来的数据</a:t>
            </a:r>
            <a:endParaRPr lang="en-US" altLang="zh-CN" sz="240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smtClean="0">
                <a:sym typeface="Wingdings" pitchFamily="2" charset="2"/>
              </a:rPr>
              <a:t>假脱机管理进程和假脱机打印进程</a:t>
            </a:r>
            <a:endParaRPr lang="en-US" altLang="zh-CN" sz="2400" smtClean="0">
              <a:sym typeface="Wingdings" pitchFamily="2" charset="2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smtClean="0">
                <a:sym typeface="Wingdings" pitchFamily="2" charset="2"/>
              </a:rPr>
              <a:t>假脱机管理进程为每个要求打印的用户数据建立一个假脱机文件，并放入文件队列中</a:t>
            </a:r>
            <a:endParaRPr lang="en-US" altLang="zh-CN" sz="2000" smtClean="0">
              <a:sym typeface="Wingdings" pitchFamily="2" charset="2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smtClean="0">
                <a:sym typeface="Wingdings" pitchFamily="2" charset="2"/>
              </a:rPr>
              <a:t>假脱机打印进程依次对队列中的文件进行打印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5488" y="1492250"/>
            <a:ext cx="8054975" cy="4983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错误处理</a:t>
            </a:r>
            <a:endParaRPr lang="en-US" altLang="zh-CN" smtClean="0"/>
          </a:p>
          <a:p>
            <a:pPr lvl="1"/>
            <a:r>
              <a:rPr lang="zh-CN" altLang="en-US" sz="2200" smtClean="0"/>
              <a:t>操作系统可以从磁盘读、设备无效、暂时写失败等错误中恢复</a:t>
            </a:r>
          </a:p>
          <a:p>
            <a:pPr lvl="1"/>
            <a:r>
              <a:rPr lang="zh-CN" altLang="en-US" sz="2200" smtClean="0"/>
              <a:t>当出现</a:t>
            </a:r>
            <a:r>
              <a:rPr lang="en-US" altLang="zh-CN" sz="2200" smtClean="0"/>
              <a:t>I/O</a:t>
            </a:r>
            <a:r>
              <a:rPr lang="zh-CN" altLang="en-US" sz="2200" smtClean="0"/>
              <a:t>请求失败时，多数情况返回一个错误号</a:t>
            </a:r>
          </a:p>
          <a:p>
            <a:pPr lvl="1"/>
            <a:r>
              <a:rPr lang="zh-CN" altLang="en-US" sz="2200" smtClean="0"/>
              <a:t>系统出错日志记录了错误报告</a:t>
            </a:r>
            <a:endParaRPr lang="en-US" altLang="zh-CN" sz="2200" smtClean="0"/>
          </a:p>
          <a:p>
            <a:r>
              <a:rPr lang="en-US" altLang="zh-CN" smtClean="0"/>
              <a:t>I/O</a:t>
            </a:r>
            <a:r>
              <a:rPr lang="zh-CN" altLang="en-US" smtClean="0"/>
              <a:t>保护－ 防止非法</a:t>
            </a:r>
            <a:r>
              <a:rPr lang="en-US" altLang="zh-CN" smtClean="0"/>
              <a:t>I/O</a:t>
            </a:r>
            <a:r>
              <a:rPr lang="zh-CN" altLang="en-US" smtClean="0"/>
              <a:t>指令的执行</a:t>
            </a:r>
            <a:endParaRPr lang="zh-CN" altLang="en-US" sz="1800" smtClean="0"/>
          </a:p>
          <a:p>
            <a:pPr lvl="1"/>
            <a:r>
              <a:rPr lang="zh-CN" altLang="en-US" sz="2400" smtClean="0"/>
              <a:t>定义</a:t>
            </a:r>
            <a:r>
              <a:rPr lang="en-US" altLang="zh-CN" sz="2400" smtClean="0"/>
              <a:t>I/O</a:t>
            </a:r>
            <a:r>
              <a:rPr lang="zh-CN" altLang="en-US" sz="2400" smtClean="0"/>
              <a:t>指令为特权指令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应用程序</a:t>
            </a:r>
            <a:r>
              <a:rPr lang="en-US" altLang="zh-CN" sz="2400" smtClean="0"/>
              <a:t>I/O</a:t>
            </a:r>
            <a:r>
              <a:rPr lang="zh-CN" altLang="en-US" sz="2400" smtClean="0"/>
              <a:t>操作必须通过系统调用实现</a:t>
            </a:r>
            <a:endParaRPr lang="en-US" altLang="zh-CN" sz="2400" smtClean="0"/>
          </a:p>
          <a:p>
            <a:r>
              <a:rPr lang="zh-CN" altLang="en-US" smtClean="0"/>
              <a:t>内核数据结构</a:t>
            </a:r>
          </a:p>
          <a:p>
            <a:pPr lvl="1"/>
            <a:r>
              <a:rPr lang="zh-CN" altLang="en-US" sz="2200" smtClean="0"/>
              <a:t>内核保存了</a:t>
            </a:r>
            <a:r>
              <a:rPr lang="en-US" altLang="zh-CN" sz="2200" smtClean="0"/>
              <a:t>I/O</a:t>
            </a:r>
            <a:r>
              <a:rPr lang="zh-CN" altLang="en-US" sz="2200" smtClean="0"/>
              <a:t>组件的状态信息，包括文件打开表、网络连接、字符设备状态等</a:t>
            </a:r>
            <a:endParaRPr lang="en-US" altLang="zh-CN" sz="2200" smtClean="0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I/O</a:t>
            </a:r>
            <a:r>
              <a:rPr lang="zh-CN" altLang="en-US" smtClean="0">
                <a:ea typeface="宋体" pitchFamily="2" charset="-122"/>
              </a:rPr>
              <a:t>内核子系统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5"/>
          <p:cNvSpPr>
            <a:spLocks noGrp="1"/>
          </p:cNvSpPr>
          <p:nvPr>
            <p:ph type="title"/>
          </p:nvPr>
        </p:nvSpPr>
        <p:spPr>
          <a:xfrm>
            <a:off x="1160463" y="304800"/>
            <a:ext cx="7740650" cy="942975"/>
          </a:xfrm>
        </p:spPr>
        <p:txBody>
          <a:bodyPr/>
          <a:lstStyle/>
          <a:p>
            <a:r>
              <a:rPr lang="en-US" altLang="zh-CN" smtClean="0"/>
              <a:t>I/O</a:t>
            </a:r>
            <a:r>
              <a:rPr lang="zh-CN" altLang="en-US" smtClean="0"/>
              <a:t>系统的对象和任务</a:t>
            </a:r>
          </a:p>
        </p:txBody>
      </p:sp>
      <p:sp>
        <p:nvSpPr>
          <p:cNvPr id="15363" name="内容占位符 6"/>
          <p:cNvSpPr>
            <a:spLocks noGrp="1"/>
          </p:cNvSpPr>
          <p:nvPr>
            <p:ph idx="1"/>
          </p:nvPr>
        </p:nvSpPr>
        <p:spPr bwMode="auto">
          <a:xfrm>
            <a:off x="685800" y="1752600"/>
            <a:ext cx="8229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I/O</a:t>
            </a:r>
            <a:r>
              <a:rPr lang="zh-CN" altLang="en-US" smtClean="0"/>
              <a:t>系统的主要对象</a:t>
            </a:r>
            <a:endParaRPr lang="en-US" altLang="zh-CN" smtClean="0"/>
          </a:p>
          <a:p>
            <a:pPr lvl="1"/>
            <a:r>
              <a:rPr lang="en-US" altLang="zh-CN" smtClean="0"/>
              <a:t>I/O</a:t>
            </a:r>
            <a:r>
              <a:rPr lang="zh-CN" altLang="en-US" smtClean="0"/>
              <a:t>设备和对应的设备控制器</a:t>
            </a:r>
          </a:p>
          <a:p>
            <a:endParaRPr lang="en-US" altLang="zh-CN" smtClean="0"/>
          </a:p>
          <a:p>
            <a:r>
              <a:rPr lang="en-US" altLang="zh-CN" smtClean="0"/>
              <a:t>I/O</a:t>
            </a:r>
            <a:r>
              <a:rPr lang="zh-CN" altLang="en-US" smtClean="0"/>
              <a:t>系统的主要任务</a:t>
            </a:r>
            <a:endParaRPr lang="en-US" altLang="zh-CN" smtClean="0"/>
          </a:p>
          <a:p>
            <a:pPr lvl="1"/>
            <a:r>
              <a:rPr lang="zh-CN" altLang="en-US" smtClean="0"/>
              <a:t>完成用户提出的</a:t>
            </a:r>
            <a:r>
              <a:rPr lang="en-US" altLang="zh-CN" smtClean="0"/>
              <a:t>I/O</a:t>
            </a:r>
            <a:r>
              <a:rPr lang="zh-CN" altLang="en-US" smtClean="0"/>
              <a:t>请求</a:t>
            </a:r>
          </a:p>
          <a:p>
            <a:pPr lvl="1"/>
            <a:r>
              <a:rPr lang="zh-CN" altLang="en-US" smtClean="0"/>
              <a:t>提高</a:t>
            </a:r>
            <a:r>
              <a:rPr lang="en-US" altLang="zh-CN" smtClean="0"/>
              <a:t>I/O</a:t>
            </a:r>
            <a:r>
              <a:rPr lang="zh-CN" altLang="en-US" smtClean="0"/>
              <a:t>速率</a:t>
            </a:r>
          </a:p>
          <a:p>
            <a:pPr lvl="1"/>
            <a:r>
              <a:rPr lang="zh-CN" altLang="en-US" smtClean="0"/>
              <a:t>改善</a:t>
            </a:r>
            <a:r>
              <a:rPr lang="en-US" altLang="zh-CN" smtClean="0"/>
              <a:t>I/O</a:t>
            </a:r>
            <a:r>
              <a:rPr lang="zh-CN" altLang="en-US" smtClean="0"/>
              <a:t>设备的利用率</a:t>
            </a:r>
          </a:p>
          <a:p>
            <a:endParaRPr lang="en-US" altLang="zh-CN" smtClean="0"/>
          </a:p>
          <a:p>
            <a:pPr lvl="1"/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I/O</a:t>
            </a:r>
            <a:r>
              <a:rPr lang="zh-CN" altLang="en-US" smtClean="0"/>
              <a:t>系统的基本功能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 bwMode="auto">
          <a:xfrm>
            <a:off x="685800" y="1600200"/>
            <a:ext cx="80010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Tx/>
              <a:buAutoNum type="arabicPeriod"/>
            </a:pPr>
            <a:r>
              <a:rPr lang="zh-CN" altLang="en-US" smtClean="0"/>
              <a:t>隐藏物理设备的细节</a:t>
            </a:r>
            <a:endParaRPr lang="en-US" altLang="zh-CN" smtClean="0"/>
          </a:p>
          <a:p>
            <a:pPr marL="514350" indent="-514350">
              <a:buFontTx/>
              <a:buAutoNum type="arabicPeriod"/>
            </a:pPr>
            <a:r>
              <a:rPr lang="zh-CN" altLang="en-US" smtClean="0"/>
              <a:t>与设备的无关性</a:t>
            </a:r>
            <a:endParaRPr lang="en-US" altLang="zh-CN" smtClean="0"/>
          </a:p>
          <a:p>
            <a:pPr marL="514350" indent="-514350">
              <a:buFontTx/>
              <a:buAutoNum type="arabicPeriod"/>
            </a:pPr>
            <a:r>
              <a:rPr lang="zh-CN" altLang="en-US" smtClean="0"/>
              <a:t>提高处理机和</a:t>
            </a:r>
            <a:r>
              <a:rPr lang="en-US" altLang="zh-CN" smtClean="0"/>
              <a:t>I/O</a:t>
            </a:r>
            <a:r>
              <a:rPr lang="zh-CN" altLang="en-US" smtClean="0"/>
              <a:t>设备的利用率</a:t>
            </a:r>
            <a:endParaRPr lang="en-US" altLang="zh-CN" smtClean="0"/>
          </a:p>
          <a:p>
            <a:pPr marL="514350" indent="-514350">
              <a:buFontTx/>
              <a:buAutoNum type="arabicPeriod"/>
            </a:pPr>
            <a:r>
              <a:rPr lang="zh-CN" altLang="en-US" smtClean="0"/>
              <a:t>对</a:t>
            </a:r>
            <a:r>
              <a:rPr lang="en-US" altLang="zh-CN" smtClean="0"/>
              <a:t>I/O</a:t>
            </a:r>
            <a:r>
              <a:rPr lang="zh-CN" altLang="en-US" smtClean="0"/>
              <a:t>设备进行控制</a:t>
            </a:r>
            <a:endParaRPr lang="en-US" altLang="zh-CN" smtClean="0"/>
          </a:p>
          <a:p>
            <a:pPr marL="514350" indent="-514350">
              <a:buFontTx/>
              <a:buAutoNum type="arabicPeriod"/>
            </a:pPr>
            <a:r>
              <a:rPr lang="zh-CN" altLang="en-US" smtClean="0"/>
              <a:t>确保对设备的正确共享</a:t>
            </a:r>
            <a:endParaRPr lang="en-US" altLang="zh-CN" smtClean="0"/>
          </a:p>
          <a:p>
            <a:pPr marL="514350" indent="-514350">
              <a:buFontTx/>
              <a:buAutoNum type="arabicPeriod"/>
            </a:pPr>
            <a:r>
              <a:rPr lang="zh-CN" altLang="en-US" smtClean="0"/>
              <a:t>错误处理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设备独立性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 bwMode="auto">
          <a:xfrm>
            <a:off x="290513" y="1538288"/>
            <a:ext cx="8447087" cy="48799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为了提高操作系统的可适应性和可扩展性</a:t>
            </a:r>
            <a:endParaRPr lang="en-US" altLang="zh-CN" smtClean="0"/>
          </a:p>
          <a:p>
            <a:pPr lvl="1"/>
            <a:r>
              <a:rPr lang="zh-CN" altLang="en-US" sz="2400" smtClean="0"/>
              <a:t>现代操作系统中实现了</a:t>
            </a:r>
            <a:r>
              <a:rPr lang="zh-CN" altLang="en-US" sz="2400" b="1" smtClean="0"/>
              <a:t>设备独立性</a:t>
            </a:r>
            <a:r>
              <a:rPr lang="zh-CN" altLang="en-US" sz="2400" smtClean="0"/>
              <a:t>，也称为设备无关性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应用程序独立于具体使用的物理设备</a:t>
            </a:r>
            <a:endParaRPr lang="en-US" altLang="zh-CN" sz="2400" smtClean="0"/>
          </a:p>
          <a:p>
            <a:r>
              <a:rPr lang="zh-CN" altLang="en-US" smtClean="0"/>
              <a:t>实现方法</a:t>
            </a:r>
            <a:endParaRPr lang="en-US" altLang="zh-CN" smtClean="0"/>
          </a:p>
          <a:p>
            <a:pPr lvl="1"/>
            <a:r>
              <a:rPr lang="zh-CN" altLang="en-US" sz="2400" smtClean="0"/>
              <a:t>引入</a:t>
            </a:r>
            <a:r>
              <a:rPr lang="zh-CN" altLang="en-US" sz="2400" b="1" smtClean="0"/>
              <a:t>逻辑设备</a:t>
            </a:r>
            <a:r>
              <a:rPr lang="zh-CN" altLang="en-US" sz="2400" smtClean="0"/>
              <a:t>和</a:t>
            </a:r>
            <a:r>
              <a:rPr lang="zh-CN" altLang="en-US" sz="2400" b="1" smtClean="0"/>
              <a:t>物理设备</a:t>
            </a:r>
            <a:endParaRPr lang="en-US" altLang="zh-CN" sz="2400" b="1" smtClean="0"/>
          </a:p>
          <a:p>
            <a:pPr lvl="1"/>
            <a:r>
              <a:rPr lang="zh-CN" altLang="en-US" sz="2400" smtClean="0"/>
              <a:t>在应用程序中 使用</a:t>
            </a:r>
            <a:r>
              <a:rPr lang="zh-CN" altLang="en-US" sz="2400" b="1" smtClean="0"/>
              <a:t>逻辑设备</a:t>
            </a:r>
            <a:r>
              <a:rPr lang="zh-CN" altLang="en-US" sz="2400" smtClean="0"/>
              <a:t>名来请求使用某类设备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而系统在实际执行时使用物理设备名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系统必须具有将逻辑设备名转换为物理设备名的功能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类似于存储管理中的逻辑地址和物理地址的概念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963" y="385763"/>
            <a:ext cx="6642100" cy="587375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内核</a:t>
            </a:r>
            <a:r>
              <a:rPr lang="en-US" altLang="zh-CN" smtClean="0">
                <a:ea typeface="宋体" pitchFamily="2" charset="-122"/>
              </a:rPr>
              <a:t>I/O</a:t>
            </a:r>
            <a:r>
              <a:rPr lang="zh-CN" altLang="en-US" smtClean="0">
                <a:ea typeface="宋体" pitchFamily="2" charset="-122"/>
              </a:rPr>
              <a:t>结构</a:t>
            </a:r>
          </a:p>
        </p:txBody>
      </p:sp>
      <p:grpSp>
        <p:nvGrpSpPr>
          <p:cNvPr id="18435" name="组合 1"/>
          <p:cNvGrpSpPr>
            <a:grpSpLocks/>
          </p:cNvGrpSpPr>
          <p:nvPr/>
        </p:nvGrpSpPr>
        <p:grpSpPr bwMode="auto">
          <a:xfrm>
            <a:off x="649288" y="1177925"/>
            <a:ext cx="7923212" cy="5116513"/>
            <a:chOff x="649288" y="1181100"/>
            <a:chExt cx="7923212" cy="5116513"/>
          </a:xfrm>
        </p:grpSpPr>
        <p:pic>
          <p:nvPicPr>
            <p:cNvPr id="1843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1678" t="2238" r="569" b="2238"/>
            <a:stretch>
              <a:fillRect/>
            </a:stretch>
          </p:blipFill>
          <p:spPr bwMode="auto">
            <a:xfrm>
              <a:off x="1100138" y="1352550"/>
              <a:ext cx="6746875" cy="4945063"/>
            </a:xfrm>
            <a:prstGeom prst="rect">
              <a:avLst/>
            </a:prstGeom>
            <a:noFill/>
            <a:ln w="57150" cmpd="thickThin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8438" name="矩形 1"/>
            <p:cNvSpPr>
              <a:spLocks noChangeArrowheads="1"/>
            </p:cNvSpPr>
            <p:nvPr/>
          </p:nvSpPr>
          <p:spPr bwMode="auto">
            <a:xfrm>
              <a:off x="685800" y="2840038"/>
              <a:ext cx="7886700" cy="342900"/>
            </a:xfrm>
            <a:prstGeom prst="rect">
              <a:avLst/>
            </a:prstGeom>
            <a:solidFill>
              <a:srgbClr val="D5D9ED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altLang="zh-CN"/>
                <a:t>I/O</a:t>
              </a:r>
              <a:r>
                <a:rPr lang="zh-CN" altLang="en-US"/>
                <a:t>驱动接口</a:t>
              </a:r>
            </a:p>
          </p:txBody>
        </p:sp>
        <p:sp>
          <p:nvSpPr>
            <p:cNvPr id="18439" name="矩形 5"/>
            <p:cNvSpPr>
              <a:spLocks noChangeArrowheads="1"/>
            </p:cNvSpPr>
            <p:nvPr/>
          </p:nvSpPr>
          <p:spPr bwMode="auto">
            <a:xfrm>
              <a:off x="649288" y="1181100"/>
              <a:ext cx="7886700" cy="342900"/>
            </a:xfrm>
            <a:prstGeom prst="rect">
              <a:avLst/>
            </a:prstGeom>
            <a:solidFill>
              <a:srgbClr val="D5D9ED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altLang="zh-CN"/>
                <a:t>I/O</a:t>
              </a:r>
              <a:r>
                <a:rPr lang="zh-CN" altLang="en-US"/>
                <a:t>应用接口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4938" y="6400800"/>
            <a:ext cx="7018337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I/O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系统的核心是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I/O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管理和控制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4675" y="1562100"/>
            <a:ext cx="7835900" cy="44592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I/O</a:t>
            </a:r>
            <a:r>
              <a:rPr lang="zh-CN" altLang="en-US" smtClean="0"/>
              <a:t>系统调用将设备的行为封装成一些通用类型</a:t>
            </a:r>
          </a:p>
          <a:p>
            <a:r>
              <a:rPr lang="zh-CN" altLang="en-US" smtClean="0"/>
              <a:t>设备驱动层对内核隐藏了</a:t>
            </a:r>
            <a:r>
              <a:rPr lang="en-US" altLang="zh-CN" smtClean="0"/>
              <a:t>I/O</a:t>
            </a:r>
            <a:r>
              <a:rPr lang="zh-CN" altLang="en-US" smtClean="0"/>
              <a:t>控制器的不同细节</a:t>
            </a:r>
          </a:p>
          <a:p>
            <a:r>
              <a:rPr lang="zh-CN" altLang="en-US" smtClean="0"/>
              <a:t>设备在许多方面有很大差异</a:t>
            </a:r>
          </a:p>
          <a:p>
            <a:pPr lvl="1"/>
            <a:r>
              <a:rPr lang="zh-CN" altLang="en-US" sz="1800" smtClean="0"/>
              <a:t>字符流或块</a:t>
            </a:r>
          </a:p>
          <a:p>
            <a:pPr lvl="1"/>
            <a:r>
              <a:rPr lang="zh-CN" altLang="en-US" sz="1800" smtClean="0"/>
              <a:t>顺序或随机访问</a:t>
            </a:r>
          </a:p>
          <a:p>
            <a:pPr lvl="1"/>
            <a:r>
              <a:rPr lang="zh-CN" altLang="en-US" sz="1800" smtClean="0"/>
              <a:t>共享或独占</a:t>
            </a:r>
          </a:p>
          <a:p>
            <a:pPr lvl="1"/>
            <a:r>
              <a:rPr lang="zh-CN" altLang="en-US" sz="1800" smtClean="0"/>
              <a:t>操作速度</a:t>
            </a:r>
          </a:p>
          <a:p>
            <a:pPr lvl="1"/>
            <a:r>
              <a:rPr lang="zh-CN" altLang="en-US" sz="1800" smtClean="0"/>
              <a:t>读写、只读、只写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I/O</a:t>
            </a:r>
            <a:r>
              <a:rPr lang="zh-CN" altLang="en-US" smtClean="0">
                <a:ea typeface="宋体" pitchFamily="2" charset="-122"/>
              </a:rPr>
              <a:t>应用接口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8450" y="1576388"/>
            <a:ext cx="2832100" cy="44831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概念</a:t>
            </a:r>
          </a:p>
          <a:p>
            <a:pPr lvl="1"/>
            <a:r>
              <a:rPr lang="zh-CN" altLang="en-US" sz="2000" smtClean="0"/>
              <a:t>端口</a:t>
            </a:r>
          </a:p>
          <a:p>
            <a:pPr lvl="1"/>
            <a:r>
              <a:rPr lang="zh-CN" altLang="en-US" sz="2000" smtClean="0"/>
              <a:t>总线（链环或共享总线）</a:t>
            </a:r>
          </a:p>
          <a:p>
            <a:pPr lvl="1"/>
            <a:r>
              <a:rPr lang="zh-CN" altLang="en-US" sz="2000" smtClean="0"/>
              <a:t>控制器（主机适配器</a:t>
            </a:r>
            <a:r>
              <a:rPr lang="zh-CN" altLang="en-US" sz="1800" smtClean="0"/>
              <a:t>）</a:t>
            </a:r>
          </a:p>
          <a:p>
            <a:r>
              <a:rPr lang="en-US" altLang="zh-CN" smtClean="0"/>
              <a:t>I/O</a:t>
            </a:r>
            <a:r>
              <a:rPr lang="zh-CN" altLang="en-US" smtClean="0"/>
              <a:t>指令控制设备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508000"/>
            <a:ext cx="7642225" cy="793750"/>
          </a:xfrm>
        </p:spPr>
        <p:txBody>
          <a:bodyPr anchor="t"/>
          <a:lstStyle/>
          <a:p>
            <a:r>
              <a:rPr lang="en-US" altLang="zh-CN" smtClean="0">
                <a:ea typeface="宋体" pitchFamily="2" charset="-122"/>
              </a:rPr>
              <a:t>I/O</a:t>
            </a:r>
            <a:r>
              <a:rPr lang="zh-CN" altLang="en-US" smtClean="0">
                <a:ea typeface="宋体" pitchFamily="2" charset="-122"/>
              </a:rPr>
              <a:t>硬件</a:t>
            </a:r>
          </a:p>
        </p:txBody>
      </p:sp>
      <p:pic>
        <p:nvPicPr>
          <p:cNvPr id="20484" name="Picture 2051"/>
          <p:cNvPicPr>
            <a:picLocks noChangeAspect="1" noChangeArrowheads="1"/>
          </p:cNvPicPr>
          <p:nvPr/>
        </p:nvPicPr>
        <p:blipFill>
          <a:blip r:embed="rId2" cstate="print"/>
          <a:srcRect l="2696" t="967" r="2515" b="1210"/>
          <a:stretch>
            <a:fillRect/>
          </a:stretch>
        </p:blipFill>
        <p:spPr bwMode="auto">
          <a:xfrm>
            <a:off x="3130550" y="1733550"/>
            <a:ext cx="5759450" cy="406241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da">
  <a:themeElements>
    <a:clrScheme name="suda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suda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uda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suda" id="{CA1FFCAC-1875-4C6A-B114-01528468120D}" vid="{4850C8DD-F9BA-478B-9637-533962C4B9F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suda</Template>
  <TotalTime>7611</TotalTime>
  <Words>1324</Words>
  <Application>Microsoft Office PowerPoint</Application>
  <PresentationFormat>全屏显示(4:3)</PresentationFormat>
  <Paragraphs>204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Helvetica</vt:lpstr>
      <vt:lpstr>宋体</vt:lpstr>
      <vt:lpstr>Arial</vt:lpstr>
      <vt:lpstr>华文新魏</vt:lpstr>
      <vt:lpstr>Wingdings</vt:lpstr>
      <vt:lpstr>Times New Roman</vt:lpstr>
      <vt:lpstr>suda</vt:lpstr>
      <vt:lpstr>第十三章 I/O系统（一） I/O基本概念</vt:lpstr>
      <vt:lpstr>内容</vt:lpstr>
      <vt:lpstr>概述</vt:lpstr>
      <vt:lpstr>I/O系统的对象和任务</vt:lpstr>
      <vt:lpstr>I/O系统的基本功能</vt:lpstr>
      <vt:lpstr>设备独立性</vt:lpstr>
      <vt:lpstr>内核I/O结构</vt:lpstr>
      <vt:lpstr>I/O应用接口</vt:lpstr>
      <vt:lpstr>I/O硬件</vt:lpstr>
      <vt:lpstr>幻灯片 10</vt:lpstr>
      <vt:lpstr>I/O硬件控制</vt:lpstr>
      <vt:lpstr>PC中的设备I/O端口位置（部分）</vt:lpstr>
      <vt:lpstr>I/O设备的特点</vt:lpstr>
      <vt:lpstr>I/O设备的类型</vt:lpstr>
      <vt:lpstr>第十三章 I/O系统（二） I/O控制方式</vt:lpstr>
      <vt:lpstr>对I/O设备的控制方式</vt:lpstr>
      <vt:lpstr>轮询 Polling</vt:lpstr>
      <vt:lpstr>中断机制</vt:lpstr>
      <vt:lpstr>中断驱动I/O方式</vt:lpstr>
      <vt:lpstr>中断驱动的I/O循环周期</vt:lpstr>
      <vt:lpstr>中断</vt:lpstr>
      <vt:lpstr>对多中断源的处理方式</vt:lpstr>
      <vt:lpstr>Intel Pentium处理器的事件向量表</vt:lpstr>
      <vt:lpstr>中断处理程序</vt:lpstr>
      <vt:lpstr>直接内存访问DMA</vt:lpstr>
      <vt:lpstr>DMA传输中的步骤</vt:lpstr>
      <vt:lpstr>第十三章 I/O系统（三） I/O内核子系统</vt:lpstr>
      <vt:lpstr>I/O内核子系统</vt:lpstr>
      <vt:lpstr>I/O调度</vt:lpstr>
      <vt:lpstr>缓冲(Buffering) </vt:lpstr>
      <vt:lpstr>Sun Enterprise 6000的设备传输率</vt:lpstr>
      <vt:lpstr>高速缓存(Cache) </vt:lpstr>
      <vt:lpstr>假脱机SPOOLing</vt:lpstr>
      <vt:lpstr>SPOOLing系统的组成</vt:lpstr>
      <vt:lpstr>SPOOLing系统的特点</vt:lpstr>
      <vt:lpstr>假脱机打印机系统</vt:lpstr>
      <vt:lpstr>I/O内核子系统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9  Memory Management   存储管理</dc:title>
  <dc:creator>hlwang</dc:creator>
  <cp:lastModifiedBy>Jiajie Xu</cp:lastModifiedBy>
  <cp:revision>322</cp:revision>
  <cp:lastPrinted>2000-11-29T13:41:18Z</cp:lastPrinted>
  <dcterms:created xsi:type="dcterms:W3CDTF">1999-08-02T20:13:57Z</dcterms:created>
  <dcterms:modified xsi:type="dcterms:W3CDTF">2021-12-14T05:05:16Z</dcterms:modified>
</cp:coreProperties>
</file>