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8" r:id="rId2"/>
    <p:sldId id="259" r:id="rId3"/>
    <p:sldId id="304" r:id="rId4"/>
    <p:sldId id="260" r:id="rId5"/>
    <p:sldId id="261" r:id="rId6"/>
    <p:sldId id="262" r:id="rId7"/>
    <p:sldId id="263" r:id="rId8"/>
    <p:sldId id="300" r:id="rId9"/>
    <p:sldId id="301" r:id="rId10"/>
    <p:sldId id="302" r:id="rId11"/>
    <p:sldId id="303" r:id="rId12"/>
    <p:sldId id="270" r:id="rId13"/>
    <p:sldId id="271" r:id="rId14"/>
    <p:sldId id="264" r:id="rId15"/>
    <p:sldId id="265" r:id="rId16"/>
    <p:sldId id="266" r:id="rId17"/>
    <p:sldId id="273" r:id="rId18"/>
    <p:sldId id="26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05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81" autoAdjust="0"/>
  </p:normalViewPr>
  <p:slideViewPr>
    <p:cSldViewPr>
      <p:cViewPr varScale="1">
        <p:scale>
          <a:sx n="132" d="100"/>
          <a:sy n="132" d="100"/>
        </p:scale>
        <p:origin x="-29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7AE41-A0A0-4057-82F0-8D97FCED1F66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66A76-A9D2-4611-8D59-FA7CC747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A0FE8-7E35-4F7E-BACB-E9E6974515E3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很多程序，系统程序、应用程序。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地址寄存器、数据寄存器、通用寄存器、指令寄存器</a:t>
            </a:r>
            <a:r>
              <a:rPr lang="en-US" altLang="zh-CN" dirty="0" smtClean="0"/>
              <a:t>...</a:t>
            </a:r>
          </a:p>
          <a:p>
            <a:r>
              <a:rPr lang="en-US" altLang="zh-CN" dirty="0" err="1" smtClean="0"/>
              <a:t>malloc</a:t>
            </a:r>
            <a:endParaRPr lang="zh-CN" altLang="en-US" dirty="0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5052D-7319-4649-9871-32EF8479D6CB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DD5F5C-E298-4C78-9371-A351EA7018B4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9A560-B997-4D66-B99D-01369AEE0663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9036612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52018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920628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88975"/>
            <a:ext cx="8229600" cy="5437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402101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88975"/>
            <a:ext cx="66421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89228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578345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31481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69065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325005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08452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636651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46581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146955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5"/>
            <a:ext cx="66421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55875" y="623728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2C5E184-07EE-47A4-839F-07EA6536019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0850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091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27996" y="1556792"/>
            <a:ext cx="7237412" cy="2736304"/>
          </a:xfrm>
        </p:spPr>
        <p:txBody>
          <a:bodyPr/>
          <a:lstStyle/>
          <a:p>
            <a:pPr algn="ctr">
              <a:defRPr/>
            </a:pP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第三章 进程（一）</a:t>
            </a:r>
            <a:r>
              <a:rPr lang="en-US" altLang="zh-CN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/>
            </a:r>
            <a:br>
              <a:rPr lang="en-US" altLang="zh-CN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/>
            </a:r>
            <a:b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进程概念</a:t>
            </a:r>
          </a:p>
        </p:txBody>
      </p:sp>
      <p:sp>
        <p:nvSpPr>
          <p:cNvPr id="7171" name="副标题 4"/>
          <p:cNvSpPr>
            <a:spLocks noGrp="1"/>
          </p:cNvSpPr>
          <p:nvPr>
            <p:ph type="subTitle" idx="1"/>
          </p:nvPr>
        </p:nvSpPr>
        <p:spPr>
          <a:xfrm>
            <a:off x="1611142" y="4797152"/>
            <a:ext cx="6071120" cy="1125364"/>
          </a:xfrm>
        </p:spPr>
        <p:txBody>
          <a:bodyPr/>
          <a:lstStyle/>
          <a:p>
            <a:r>
              <a:rPr lang="zh-CN" altLang="en-US" sz="2400" dirty="0" smtClean="0">
                <a:ea typeface="宋体" pitchFamily="2" charset="-122"/>
              </a:rPr>
              <a:t>苏州大学计算机科学与技术学院</a:t>
            </a:r>
          </a:p>
        </p:txBody>
      </p:sp>
    </p:spTree>
    <p:extLst>
      <p:ext uri="{BB962C8B-B14F-4D97-AF65-F5344CB8AC3E}">
        <p14:creationId xmlns="" xmlns:p14="http://schemas.microsoft.com/office/powerpoint/2010/main" val="123803652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3013" y="204788"/>
            <a:ext cx="6757987" cy="573087"/>
          </a:xfrm>
        </p:spPr>
        <p:txBody>
          <a:bodyPr/>
          <a:lstStyle/>
          <a:p>
            <a:pPr>
              <a:defRPr/>
            </a:pP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895350" y="977900"/>
            <a:ext cx="7391400" cy="57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kumimoji="1" lang="en-US" altLang="zh-CN" sz="2400" dirty="0" err="1">
                <a:ea typeface="宋体" pitchFamily="2" charset="-122"/>
              </a:rPr>
              <a:t>int</a:t>
            </a:r>
            <a:r>
              <a:rPr kumimoji="1" lang="en-US" altLang="zh-CN" sz="2400" dirty="0">
                <a:ea typeface="宋体" pitchFamily="2" charset="-122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kumimoji="1" lang="en-US" altLang="zh-CN" sz="2400" dirty="0">
                <a:ea typeface="宋体" pitchFamily="2" charset="-122"/>
              </a:rPr>
              <a:t> = 0; </a:t>
            </a:r>
            <a:endParaRPr kumimoji="1" lang="zh-CN" altLang="en-US" sz="2400" dirty="0">
              <a:ea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400" dirty="0">
                <a:ea typeface="宋体" pitchFamily="2" charset="-122"/>
              </a:rPr>
              <a:t>char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*p1</a:t>
            </a:r>
            <a:r>
              <a:rPr kumimoji="1" lang="en-US" altLang="zh-CN" sz="2400" dirty="0">
                <a:ea typeface="宋体" pitchFamily="2" charset="-122"/>
              </a:rPr>
              <a:t>; </a:t>
            </a:r>
            <a:endParaRPr kumimoji="1" lang="zh-CN" altLang="en-US" sz="2400" dirty="0">
              <a:ea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400" dirty="0" err="1">
                <a:ea typeface="宋体" pitchFamily="2" charset="-122"/>
              </a:rPr>
              <a:t>int</a:t>
            </a:r>
            <a:r>
              <a:rPr kumimoji="1" lang="en-US" altLang="zh-CN" sz="2400" dirty="0">
                <a:ea typeface="宋体" pitchFamily="2" charset="-122"/>
              </a:rPr>
              <a:t> main() { </a:t>
            </a:r>
          </a:p>
          <a:p>
            <a:pPr>
              <a:lnSpc>
                <a:spcPct val="114000"/>
              </a:lnSpc>
            </a:pPr>
            <a:r>
              <a:rPr kumimoji="1" lang="en-US" altLang="zh-CN" sz="2400" dirty="0">
                <a:ea typeface="宋体" pitchFamily="2" charset="-122"/>
              </a:rPr>
              <a:t>      </a:t>
            </a:r>
            <a:r>
              <a:rPr kumimoji="1" lang="en-US" altLang="zh-CN" sz="2400" dirty="0" err="1">
                <a:ea typeface="宋体" pitchFamily="2" charset="-122"/>
              </a:rPr>
              <a:t>int</a:t>
            </a:r>
            <a:r>
              <a:rPr kumimoji="1" lang="en-US" altLang="zh-CN" sz="2400" dirty="0">
                <a:ea typeface="宋体" pitchFamily="2" charset="-122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b</a:t>
            </a:r>
            <a:r>
              <a:rPr kumimoji="1" lang="en-US" altLang="zh-CN" sz="2400" dirty="0">
                <a:ea typeface="宋体" pitchFamily="2" charset="-122"/>
              </a:rPr>
              <a:t>; </a:t>
            </a:r>
            <a:endParaRPr kumimoji="1" lang="zh-CN" altLang="en-US" sz="2400" dirty="0">
              <a:ea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400" dirty="0">
                <a:ea typeface="宋体" pitchFamily="2" charset="-122"/>
              </a:rPr>
              <a:t>      char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s</a:t>
            </a:r>
            <a:r>
              <a:rPr kumimoji="1" lang="en-US" altLang="zh-CN" sz="2400" dirty="0">
                <a:ea typeface="宋体" pitchFamily="2" charset="-122"/>
              </a:rPr>
              <a:t>[] = /"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</a:rPr>
              <a:t>abc</a:t>
            </a:r>
            <a:r>
              <a:rPr kumimoji="1" lang="en-US" altLang="zh-CN" sz="2400" dirty="0">
                <a:ea typeface="宋体" pitchFamily="2" charset="-122"/>
              </a:rPr>
              <a:t>/"; </a:t>
            </a:r>
            <a:endParaRPr kumimoji="1" lang="zh-CN" altLang="en-US" sz="2400" dirty="0">
              <a:ea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400" dirty="0">
                <a:ea typeface="宋体" pitchFamily="2" charset="-122"/>
              </a:rPr>
              <a:t>      char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*p2</a:t>
            </a:r>
            <a:r>
              <a:rPr kumimoji="1" lang="en-US" altLang="zh-CN" sz="2400" dirty="0">
                <a:ea typeface="宋体" pitchFamily="2" charset="-122"/>
              </a:rPr>
              <a:t>; </a:t>
            </a:r>
            <a:endParaRPr kumimoji="1" lang="zh-CN" altLang="en-US" sz="2400" dirty="0">
              <a:ea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400" dirty="0">
                <a:ea typeface="宋体" pitchFamily="2" charset="-122"/>
              </a:rPr>
              <a:t>      char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*p3 </a:t>
            </a:r>
            <a:r>
              <a:rPr kumimoji="1" lang="en-US" altLang="zh-CN" sz="2400" dirty="0">
                <a:ea typeface="宋体" pitchFamily="2" charset="-122"/>
              </a:rPr>
              <a:t>= /"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123456</a:t>
            </a:r>
            <a:r>
              <a:rPr kumimoji="1" lang="en-US" altLang="zh-CN" sz="2400" dirty="0">
                <a:ea typeface="宋体" pitchFamily="2" charset="-122"/>
              </a:rPr>
              <a:t>/"; </a:t>
            </a:r>
            <a:endParaRPr kumimoji="1" lang="zh-CN" altLang="en-US" sz="2400" dirty="0">
              <a:ea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400" dirty="0">
                <a:ea typeface="宋体" pitchFamily="2" charset="-122"/>
              </a:rPr>
              <a:t>      static </a:t>
            </a:r>
            <a:r>
              <a:rPr kumimoji="1" lang="en-US" altLang="zh-CN" sz="2400" dirty="0" err="1">
                <a:ea typeface="宋体" pitchFamily="2" charset="-122"/>
              </a:rPr>
              <a:t>int</a:t>
            </a:r>
            <a:r>
              <a:rPr kumimoji="1" lang="en-US" altLang="zh-CN" sz="2400" dirty="0">
                <a:ea typeface="宋体" pitchFamily="2" charset="-122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c</a:t>
            </a:r>
            <a:r>
              <a:rPr kumimoji="1" lang="en-US" altLang="zh-CN" sz="2400" dirty="0">
                <a:ea typeface="宋体" pitchFamily="2" charset="-122"/>
              </a:rPr>
              <a:t> =0;</a:t>
            </a:r>
            <a:endParaRPr kumimoji="1" lang="zh-CN" altLang="en-US" sz="2400" dirty="0">
              <a:ea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400" dirty="0">
                <a:ea typeface="宋体" pitchFamily="2" charset="-122"/>
              </a:rPr>
              <a:t>      p1 =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new char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</a:rPr>
              <a:t>[10]</a:t>
            </a:r>
            <a:r>
              <a:rPr kumimoji="1" lang="en-US" altLang="zh-CN" sz="2400" dirty="0">
                <a:ea typeface="宋体" pitchFamily="2" charset="-122"/>
              </a:rPr>
              <a:t>; </a:t>
            </a:r>
          </a:p>
          <a:p>
            <a:pPr>
              <a:lnSpc>
                <a:spcPct val="114000"/>
              </a:lnSpc>
            </a:pPr>
            <a:r>
              <a:rPr kumimoji="1" lang="en-US" altLang="zh-CN" sz="2400" dirty="0">
                <a:ea typeface="宋体" pitchFamily="2" charset="-122"/>
              </a:rPr>
              <a:t>      p2 =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new char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</a:rPr>
              <a:t>[20]</a:t>
            </a:r>
            <a:r>
              <a:rPr kumimoji="1" lang="en-US" altLang="zh-CN" sz="2400" dirty="0">
                <a:ea typeface="宋体" pitchFamily="2" charset="-122"/>
              </a:rPr>
              <a:t>; </a:t>
            </a:r>
          </a:p>
          <a:p>
            <a:pPr>
              <a:lnSpc>
                <a:spcPct val="114000"/>
              </a:lnSpc>
            </a:pPr>
            <a:r>
              <a:rPr kumimoji="1" lang="en-US" altLang="zh-CN" sz="2400" dirty="0">
                <a:ea typeface="宋体" pitchFamily="2" charset="-122"/>
              </a:rPr>
              <a:t>      </a:t>
            </a:r>
            <a:r>
              <a:rPr kumimoji="1" lang="en-US" altLang="zh-CN" sz="2400" dirty="0" err="1">
                <a:ea typeface="宋体" pitchFamily="2" charset="-122"/>
              </a:rPr>
              <a:t>strcpy</a:t>
            </a:r>
            <a:r>
              <a:rPr kumimoji="1" lang="en-US" altLang="zh-CN" sz="2400" dirty="0">
                <a:ea typeface="宋体" pitchFamily="2" charset="-122"/>
              </a:rPr>
              <a:t>(p1, /"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123456</a:t>
            </a:r>
            <a:r>
              <a:rPr kumimoji="1" lang="en-US" altLang="zh-CN" sz="2400" dirty="0">
                <a:ea typeface="宋体" pitchFamily="2" charset="-122"/>
              </a:rPr>
              <a:t>/");</a:t>
            </a:r>
          </a:p>
          <a:p>
            <a:pPr>
              <a:lnSpc>
                <a:spcPct val="114000"/>
              </a:lnSpc>
            </a:pPr>
            <a:r>
              <a:rPr kumimoji="1" lang="en-US" altLang="zh-CN" sz="2400" dirty="0">
                <a:ea typeface="宋体" pitchFamily="2" charset="-122"/>
              </a:rPr>
              <a:t>      char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d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</a:rPr>
              <a:t>[10]; </a:t>
            </a:r>
            <a:endParaRPr kumimoji="1" lang="zh-CN" altLang="en-US" sz="2400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400" dirty="0">
                <a:ea typeface="宋体" pitchFamily="2" charset="-122"/>
              </a:rPr>
              <a:t>}</a:t>
            </a:r>
            <a:endParaRPr kumimoji="1" lang="zh-CN" altLang="en-US" sz="2400" dirty="0">
              <a:ea typeface="宋体" pitchFamily="2" charset="-122"/>
            </a:endParaRPr>
          </a:p>
        </p:txBody>
      </p:sp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1403648" y="6093296"/>
            <a:ext cx="44021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char 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[8192*1024*1024*1024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]</a:t>
            </a:r>
            <a:endParaRPr lang="zh-CN" altLang="en-US" sz="2400" b="1" dirty="0"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 cstate="print"/>
          <a:srcRect l="27092" t="1192" r="27121" b="1192"/>
          <a:stretch>
            <a:fillRect/>
          </a:stretch>
        </p:blipFill>
        <p:spPr bwMode="auto">
          <a:xfrm>
            <a:off x="5811838" y="1104900"/>
            <a:ext cx="2303462" cy="32083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3013" y="204788"/>
            <a:ext cx="6757987" cy="70802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3.1.1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进程</a:t>
            </a:r>
          </a:p>
        </p:txBody>
      </p:sp>
      <p:sp>
        <p:nvSpPr>
          <p:cNvPr id="15363" name="Rectangle 3"/>
          <p:cNvSpPr txBox="1">
            <a:spLocks noChangeArrowheads="1"/>
          </p:cNvSpPr>
          <p:nvPr/>
        </p:nvSpPr>
        <p:spPr bwMode="auto">
          <a:xfrm>
            <a:off x="498475" y="1266825"/>
            <a:ext cx="8439150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</a:pPr>
            <a:r>
              <a:rPr kumimoji="1" lang="en-US" altLang="zh-CN" sz="2400">
                <a:ea typeface="宋体" pitchFamily="2" charset="-122"/>
              </a:rPr>
              <a:t>int a = 0; </a:t>
            </a:r>
            <a:endParaRPr kumimoji="1" lang="zh-CN" altLang="en-US" sz="2400">
              <a:ea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400">
                <a:ea typeface="宋体" pitchFamily="2" charset="-122"/>
              </a:rPr>
              <a:t>char *p1; </a:t>
            </a:r>
            <a:endParaRPr kumimoji="1" lang="zh-CN" altLang="en-US" sz="2400">
              <a:ea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400">
                <a:ea typeface="宋体" pitchFamily="2" charset="-122"/>
              </a:rPr>
              <a:t>int main() { </a:t>
            </a:r>
          </a:p>
          <a:p>
            <a:pPr>
              <a:lnSpc>
                <a:spcPct val="114000"/>
              </a:lnSpc>
            </a:pPr>
            <a:r>
              <a:rPr kumimoji="1" lang="en-US" altLang="zh-CN" sz="2400">
                <a:ea typeface="宋体" pitchFamily="2" charset="-122"/>
              </a:rPr>
              <a:t>      int b; </a:t>
            </a:r>
            <a:endParaRPr kumimoji="1" lang="zh-CN" altLang="en-US" sz="2400">
              <a:ea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400">
                <a:ea typeface="宋体" pitchFamily="2" charset="-122"/>
              </a:rPr>
              <a:t>      char s[] = /"abc/"; </a:t>
            </a:r>
            <a:endParaRPr kumimoji="1" lang="zh-CN" altLang="en-US" sz="2400">
              <a:ea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400">
                <a:ea typeface="宋体" pitchFamily="2" charset="-122"/>
              </a:rPr>
              <a:t>      char *p2; </a:t>
            </a:r>
            <a:endParaRPr kumimoji="1" lang="zh-CN" altLang="en-US" sz="2400">
              <a:ea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400">
                <a:ea typeface="宋体" pitchFamily="2" charset="-122"/>
              </a:rPr>
              <a:t>      char *p3 = /"123456/"; </a:t>
            </a:r>
            <a:endParaRPr kumimoji="1" lang="zh-CN" altLang="en-US" sz="2400">
              <a:ea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400">
                <a:ea typeface="宋体" pitchFamily="2" charset="-122"/>
              </a:rPr>
              <a:t>      static int c =0;</a:t>
            </a:r>
            <a:endParaRPr kumimoji="1" lang="zh-CN" altLang="en-US" sz="2400">
              <a:ea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400">
                <a:ea typeface="宋体" pitchFamily="2" charset="-122"/>
              </a:rPr>
              <a:t>      p1 = new char[10]; </a:t>
            </a:r>
          </a:p>
          <a:p>
            <a:pPr>
              <a:lnSpc>
                <a:spcPct val="114000"/>
              </a:lnSpc>
            </a:pPr>
            <a:r>
              <a:rPr kumimoji="1" lang="en-US" altLang="zh-CN" sz="2400">
                <a:ea typeface="宋体" pitchFamily="2" charset="-122"/>
              </a:rPr>
              <a:t>      p2 = new char[20]; </a:t>
            </a:r>
          </a:p>
          <a:p>
            <a:pPr>
              <a:lnSpc>
                <a:spcPct val="114000"/>
              </a:lnSpc>
            </a:pPr>
            <a:r>
              <a:rPr kumimoji="1" lang="en-US" altLang="zh-CN" sz="2400">
                <a:ea typeface="宋体" pitchFamily="2" charset="-122"/>
              </a:rPr>
              <a:t>      strcpy(p1, /"123456/"); </a:t>
            </a:r>
            <a:endParaRPr kumimoji="1" lang="zh-CN" altLang="en-US" sz="2400">
              <a:ea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sz="2400">
                <a:ea typeface="宋体" pitchFamily="2" charset="-122"/>
              </a:rPr>
              <a:t>}</a:t>
            </a:r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15364" name="矩形 13"/>
          <p:cNvSpPr>
            <a:spLocks noChangeArrowheads="1"/>
          </p:cNvSpPr>
          <p:nvPr/>
        </p:nvSpPr>
        <p:spPr bwMode="auto">
          <a:xfrm>
            <a:off x="4294188" y="1556792"/>
            <a:ext cx="4581525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栈：连续的内存的区域，空间有限（</a:t>
            </a:r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WINDOWS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下</a:t>
            </a:r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2M 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，申请的空间超出提示</a:t>
            </a:r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overflow 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），速度快，系统负责管理</a:t>
            </a:r>
            <a:endParaRPr lang="en-US" altLang="zh-CN" sz="28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365" name="矩形 14"/>
          <p:cNvSpPr>
            <a:spLocks noChangeArrowheads="1"/>
          </p:cNvSpPr>
          <p:nvPr/>
        </p:nvSpPr>
        <p:spPr bwMode="auto">
          <a:xfrm>
            <a:off x="4257675" y="4273004"/>
            <a:ext cx="457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堆：不连续的内存区域，堆获得的空间比较灵活，也比较大，速度慢，有碎片问题。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92696"/>
            <a:ext cx="6757987" cy="5191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进程状态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772816"/>
            <a:ext cx="7194550" cy="3314749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ea typeface="宋体" pitchFamily="2" charset="-122"/>
              </a:rPr>
              <a:t>进程执行时，改变状态</a:t>
            </a:r>
          </a:p>
          <a:p>
            <a:pPr lvl="1"/>
            <a:r>
              <a:rPr lang="zh-CN" altLang="en-US" sz="2400" dirty="0" smtClean="0">
                <a:ea typeface="宋体" pitchFamily="2" charset="-122"/>
              </a:rPr>
              <a:t>新建：在创建进程</a:t>
            </a:r>
          </a:p>
          <a:p>
            <a:pPr lvl="1"/>
            <a:r>
              <a:rPr lang="zh-CN" altLang="en-US" sz="2400" dirty="0" smtClean="0">
                <a:ea typeface="宋体" pitchFamily="2" charset="-122"/>
              </a:rPr>
              <a:t>运行：指令在执行</a:t>
            </a:r>
          </a:p>
          <a:p>
            <a:pPr lvl="1"/>
            <a:r>
              <a:rPr lang="zh-CN" altLang="en-US" sz="2400" dirty="0" smtClean="0">
                <a:ea typeface="宋体" pitchFamily="2" charset="-122"/>
              </a:rPr>
              <a:t>等待：进程等待某些事件发生</a:t>
            </a:r>
          </a:p>
          <a:p>
            <a:pPr lvl="1"/>
            <a:r>
              <a:rPr lang="zh-CN" altLang="en-US" sz="2400" dirty="0" smtClean="0">
                <a:ea typeface="宋体" pitchFamily="2" charset="-122"/>
              </a:rPr>
              <a:t>就绪：进程等待分配处理器</a:t>
            </a:r>
          </a:p>
          <a:p>
            <a:pPr lvl="1"/>
            <a:r>
              <a:rPr lang="zh-CN" altLang="en-US" sz="2400" dirty="0" smtClean="0">
                <a:ea typeface="宋体" pitchFamily="2" charset="-122"/>
              </a:rPr>
              <a:t>终止：进程执行完毕</a:t>
            </a:r>
          </a:p>
        </p:txBody>
      </p:sp>
    </p:spTree>
    <p:extLst>
      <p:ext uri="{BB962C8B-B14F-4D97-AF65-F5344CB8AC3E}">
        <p14:creationId xmlns="" xmlns:p14="http://schemas.microsoft.com/office/powerpoint/2010/main" val="1660491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进程状态变化图</a:t>
            </a:r>
            <a:endParaRPr lang="zh-CN" altLang="en-US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7013" y="1700808"/>
            <a:ext cx="6034617" cy="45259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55667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725" y="333375"/>
            <a:ext cx="6757988" cy="5778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zh-CN" altLang="en-US" smtClean="0">
                <a:ea typeface="宋体" panose="02010600030101010101" pitchFamily="2" charset="-122"/>
              </a:rPr>
              <a:t>进程控制块</a:t>
            </a:r>
            <a:r>
              <a:rPr lang="en-US" altLang="zh-CN" smtClean="0">
                <a:ea typeface="宋体" panose="02010600030101010101" pitchFamily="2" charset="-122"/>
              </a:rPr>
              <a:t>(PCB)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2600" dirty="0" smtClean="0">
                <a:ea typeface="宋体" pitchFamily="2" charset="-122"/>
              </a:rPr>
              <a:t>PCB</a:t>
            </a:r>
            <a:r>
              <a:rPr lang="zh-CN" altLang="en-US" sz="2600" dirty="0" smtClean="0">
                <a:ea typeface="宋体" pitchFamily="2" charset="-122"/>
              </a:rPr>
              <a:t>包含同进程有关的信息，包括</a:t>
            </a:r>
            <a:r>
              <a:rPr lang="zh-CN" altLang="en-US" sz="2800" dirty="0" smtClean="0">
                <a:ea typeface="宋体" pitchFamily="2" charset="-122"/>
              </a:rPr>
              <a:t>：</a:t>
            </a:r>
          </a:p>
          <a:p>
            <a:r>
              <a:rPr lang="zh-CN" altLang="en-US" sz="2600" dirty="0" smtClean="0">
                <a:ea typeface="宋体" pitchFamily="2" charset="-122"/>
              </a:rPr>
              <a:t>进程状态</a:t>
            </a:r>
          </a:p>
          <a:p>
            <a:r>
              <a:rPr lang="zh-CN" altLang="en-US" sz="2600" dirty="0" smtClean="0">
                <a:ea typeface="宋体" pitchFamily="2" charset="-122"/>
              </a:rPr>
              <a:t>程序计数器</a:t>
            </a:r>
          </a:p>
          <a:p>
            <a:r>
              <a:rPr lang="en-US" altLang="zh-CN" sz="2600" dirty="0" smtClean="0">
                <a:ea typeface="宋体" pitchFamily="2" charset="-122"/>
              </a:rPr>
              <a:t>CPU</a:t>
            </a:r>
            <a:r>
              <a:rPr lang="zh-CN" altLang="en-US" sz="2600" dirty="0" smtClean="0">
                <a:ea typeface="宋体" pitchFamily="2" charset="-122"/>
              </a:rPr>
              <a:t>寄存器</a:t>
            </a:r>
          </a:p>
          <a:p>
            <a:r>
              <a:rPr lang="en-US" altLang="zh-CN" sz="2600" dirty="0" smtClean="0">
                <a:ea typeface="宋体" pitchFamily="2" charset="-122"/>
              </a:rPr>
              <a:t>CPU</a:t>
            </a:r>
            <a:r>
              <a:rPr lang="zh-CN" altLang="en-US" sz="2600" dirty="0" smtClean="0">
                <a:ea typeface="宋体" pitchFamily="2" charset="-122"/>
              </a:rPr>
              <a:t>调度信息</a:t>
            </a:r>
          </a:p>
          <a:p>
            <a:r>
              <a:rPr lang="zh-CN" altLang="en-US" sz="2600" dirty="0" smtClean="0">
                <a:ea typeface="宋体" pitchFamily="2" charset="-122"/>
              </a:rPr>
              <a:t>内存管理信息</a:t>
            </a:r>
          </a:p>
          <a:p>
            <a:r>
              <a:rPr lang="zh-CN" altLang="en-US" sz="2600" dirty="0" smtClean="0">
                <a:ea typeface="宋体" pitchFamily="2" charset="-122"/>
              </a:rPr>
              <a:t>计账信息</a:t>
            </a:r>
          </a:p>
          <a:p>
            <a:r>
              <a:rPr lang="en-US" altLang="zh-CN" sz="2600" dirty="0" smtClean="0">
                <a:ea typeface="宋体" pitchFamily="2" charset="-122"/>
              </a:rPr>
              <a:t>I/O</a:t>
            </a:r>
            <a:r>
              <a:rPr lang="zh-CN" altLang="en-US" sz="2600" dirty="0" smtClean="0">
                <a:ea typeface="宋体" pitchFamily="2" charset="-122"/>
              </a:rPr>
              <a:t>状态信息</a:t>
            </a:r>
          </a:p>
          <a:p>
            <a:endParaRPr lang="zh-CN" altLang="en-US" sz="2800" dirty="0" smtClean="0">
              <a:ea typeface="宋体" pitchFamily="2" charset="-122"/>
            </a:endParaRPr>
          </a:p>
        </p:txBody>
      </p:sp>
      <p:pic>
        <p:nvPicPr>
          <p:cNvPr id="1434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87" t="362" r="27414" b="1085"/>
          <a:stretch>
            <a:fillRect/>
          </a:stretch>
        </p:blipFill>
        <p:spPr bwMode="auto">
          <a:xfrm>
            <a:off x="6022975" y="1851819"/>
            <a:ext cx="2663825" cy="4327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96283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45952" y="720725"/>
            <a:ext cx="7113984" cy="5762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/>
              <a:t>Linux </a:t>
            </a:r>
            <a:r>
              <a:rPr lang="en-US" altLang="zh-CN" dirty="0" smtClean="0"/>
              <a:t>PCB</a:t>
            </a:r>
            <a:endParaRPr lang="en-US" alt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27088" y="1484784"/>
            <a:ext cx="7351712" cy="4281016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 smtClean="0"/>
              <a:t>C</a:t>
            </a:r>
            <a:r>
              <a:rPr lang="zh-CN" altLang="en-US" dirty="0" smtClean="0">
                <a:ea typeface="宋体" pitchFamily="2" charset="-122"/>
              </a:rPr>
              <a:t>结构：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t_pid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; /* process identifier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long state; /* state of the process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time_slice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/* scheduling information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*parent; /* this process</a:t>
            </a:r>
            <a:r>
              <a:rPr lang="ja-JP" altLang="en-US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’</a:t>
            </a:r>
            <a: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s parent */ </a:t>
            </a:r>
            <a:b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list_head</a:t>
            </a:r>
            <a: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children; /* this process</a:t>
            </a:r>
            <a:r>
              <a:rPr lang="ja-JP" altLang="en-US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’</a:t>
            </a:r>
            <a: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s children */ </a:t>
            </a:r>
            <a:b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files_struct</a:t>
            </a:r>
            <a: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*files; /* list of open files */ </a:t>
            </a:r>
            <a:b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mm_struct</a:t>
            </a:r>
            <a: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*mm; /* address space of this process */</a:t>
            </a: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4" name="Picture 3" descr="C:\Users\as668\Desktop\in-3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4510559"/>
            <a:ext cx="58658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89397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Windows PCB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ea typeface="宋体" pitchFamily="2" charset="-122"/>
              </a:rPr>
              <a:t>每个</a:t>
            </a:r>
            <a:r>
              <a:rPr lang="en-US" altLang="zh-CN" sz="2800" dirty="0" smtClean="0">
                <a:ea typeface="宋体" pitchFamily="2" charset="-122"/>
              </a:rPr>
              <a:t>Win32</a:t>
            </a:r>
            <a:r>
              <a:rPr lang="zh-CN" altLang="en-US" sz="2800" dirty="0" smtClean="0">
                <a:ea typeface="宋体" pitchFamily="2" charset="-122"/>
              </a:rPr>
              <a:t>进程都由一个执行体进程块（</a:t>
            </a:r>
            <a:r>
              <a:rPr lang="en-US" altLang="zh-CN" sz="2800" dirty="0" smtClean="0">
                <a:ea typeface="宋体" pitchFamily="2" charset="-122"/>
              </a:rPr>
              <a:t>executive process block</a:t>
            </a:r>
            <a:r>
              <a:rPr lang="zh-CN" altLang="en-US" sz="2800" dirty="0" smtClean="0">
                <a:ea typeface="宋体" pitchFamily="2" charset="-122"/>
              </a:rPr>
              <a:t>）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</a:rPr>
              <a:t>EPROCESS</a:t>
            </a:r>
            <a:r>
              <a:rPr lang="zh-CN" altLang="en-US" sz="2800" dirty="0" smtClean="0">
                <a:ea typeface="宋体" pitchFamily="2" charset="-122"/>
              </a:rPr>
              <a:t>：</a:t>
            </a:r>
            <a:r>
              <a:rPr lang="en-US" altLang="zh-CN" sz="2800" dirty="0" smtClean="0">
                <a:ea typeface="宋体" pitchFamily="2" charset="-122"/>
              </a:rPr>
              <a:t>PID, PCB, Access Token, Base Priority, </a:t>
            </a:r>
            <a:r>
              <a:rPr lang="zh-CN" altLang="en-US" sz="2800" dirty="0" smtClean="0">
                <a:ea typeface="宋体" pitchFamily="2" charset="-122"/>
              </a:rPr>
              <a:t>句柄表，指向进程环境块</a:t>
            </a:r>
            <a:r>
              <a:rPr lang="en-US" altLang="zh-CN" sz="2800" dirty="0" smtClean="0">
                <a:ea typeface="宋体" pitchFamily="2" charset="-122"/>
              </a:rPr>
              <a:t>PEB</a:t>
            </a:r>
            <a:r>
              <a:rPr lang="zh-CN" altLang="en-US" sz="2800" dirty="0" smtClean="0">
                <a:ea typeface="宋体" pitchFamily="2" charset="-122"/>
              </a:rPr>
              <a:t>指针，默认和处理器集合等</a:t>
            </a:r>
            <a:endParaRPr lang="en-US" altLang="zh-CN" sz="2800" dirty="0" smtClean="0">
              <a:ea typeface="宋体" pitchFamily="2" charset="-122"/>
            </a:endParaRPr>
          </a:p>
          <a:p>
            <a:r>
              <a:rPr lang="en-US" altLang="zh-CN" sz="2800" dirty="0" smtClean="0">
                <a:ea typeface="宋体" pitchFamily="2" charset="-122"/>
              </a:rPr>
              <a:t>Windows</a:t>
            </a:r>
            <a:r>
              <a:rPr lang="zh-CN" altLang="en-US" sz="2800" dirty="0" smtClean="0">
                <a:ea typeface="宋体" pitchFamily="2" charset="-122"/>
              </a:rPr>
              <a:t>的</a:t>
            </a:r>
            <a:r>
              <a:rPr lang="en-US" altLang="zh-CN" sz="2800" dirty="0" smtClean="0">
                <a:ea typeface="宋体" pitchFamily="2" charset="-122"/>
              </a:rPr>
              <a:t>PCB</a:t>
            </a:r>
            <a:r>
              <a:rPr lang="zh-CN" altLang="en-US" sz="2800" dirty="0" smtClean="0">
                <a:ea typeface="宋体" pitchFamily="2" charset="-122"/>
              </a:rPr>
              <a:t>称为内核进程对象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</a:rPr>
              <a:t>KPROCESS</a:t>
            </a:r>
            <a:r>
              <a:rPr lang="zh-CN" altLang="en-US" sz="2800" dirty="0" smtClean="0">
                <a:ea typeface="宋体" pitchFamily="2" charset="-122"/>
              </a:rPr>
              <a:t>：</a:t>
            </a:r>
            <a:endParaRPr lang="en-US" altLang="zh-CN" sz="2800" dirty="0" smtClean="0">
              <a:ea typeface="宋体" pitchFamily="2" charset="-122"/>
            </a:endParaRPr>
          </a:p>
          <a:p>
            <a:r>
              <a:rPr lang="zh-CN" altLang="en-US" sz="2800" dirty="0" smtClean="0">
                <a:ea typeface="宋体" pitchFamily="2" charset="-122"/>
              </a:rPr>
              <a:t>执行体进程对象</a:t>
            </a:r>
            <a:r>
              <a:rPr lang="en-US" altLang="zh-CN" sz="2800" dirty="0" smtClean="0">
                <a:ea typeface="宋体" pitchFamily="2" charset="-122"/>
              </a:rPr>
              <a:t>EPOCESS</a:t>
            </a:r>
            <a:r>
              <a:rPr lang="zh-CN" altLang="en-US" sz="2800" dirty="0" smtClean="0">
                <a:ea typeface="宋体" pitchFamily="2" charset="-122"/>
              </a:rPr>
              <a:t>和</a:t>
            </a:r>
            <a:r>
              <a:rPr lang="en-US" altLang="zh-CN" sz="2800" dirty="0" smtClean="0">
                <a:ea typeface="宋体" pitchFamily="2" charset="-122"/>
              </a:rPr>
              <a:t>KPROCESS</a:t>
            </a:r>
            <a:r>
              <a:rPr lang="zh-CN" altLang="en-US" sz="2800" dirty="0" smtClean="0">
                <a:ea typeface="宋体" pitchFamily="2" charset="-122"/>
              </a:rPr>
              <a:t>位于内核空间</a:t>
            </a:r>
            <a:endParaRPr lang="en-US" altLang="zh-CN" sz="2800" dirty="0" smtClean="0">
              <a:ea typeface="宋体" pitchFamily="2" charset="-122"/>
            </a:endParaRPr>
          </a:p>
          <a:p>
            <a:r>
              <a:rPr lang="zh-CN" altLang="en-US" sz="2800" dirty="0" smtClean="0">
                <a:ea typeface="宋体" pitchFamily="2" charset="-122"/>
              </a:rPr>
              <a:t>进程环境块</a:t>
            </a:r>
            <a:r>
              <a:rPr lang="en-US" altLang="zh-CN" sz="2800" dirty="0" smtClean="0">
                <a:ea typeface="宋体" pitchFamily="2" charset="-122"/>
              </a:rPr>
              <a:t>PEB </a:t>
            </a:r>
            <a:r>
              <a:rPr lang="zh-CN" altLang="en-US" sz="2800" dirty="0" smtClean="0"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</a:rPr>
              <a:t> Process Environment Block </a:t>
            </a:r>
            <a:r>
              <a:rPr lang="zh-CN" altLang="en-US" sz="2800" dirty="0" smtClean="0">
                <a:ea typeface="宋体" pitchFamily="2" charset="-122"/>
              </a:rPr>
              <a:t>），</a:t>
            </a:r>
            <a:r>
              <a:rPr lang="en-US" altLang="zh-CN" sz="2800" dirty="0" smtClean="0">
                <a:ea typeface="宋体" pitchFamily="2" charset="-122"/>
              </a:rPr>
              <a:t>PEB</a:t>
            </a:r>
            <a:r>
              <a:rPr lang="zh-CN" altLang="en-US" sz="2800" dirty="0" smtClean="0">
                <a:ea typeface="宋体" pitchFamily="2" charset="-122"/>
              </a:rPr>
              <a:t>位于用户空间</a:t>
            </a:r>
          </a:p>
          <a:p>
            <a:pPr>
              <a:buFont typeface="Monotype Sorts" pitchFamily="2" charset="2"/>
              <a:buNone/>
            </a:pPr>
            <a:endParaRPr lang="zh-CN" altLang="en-US" sz="28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36773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EPROCESS/KPROCESS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" y="1445418"/>
            <a:ext cx="87503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5478992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833" y="608013"/>
            <a:ext cx="6642100" cy="5873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CPU </a:t>
            </a:r>
            <a:r>
              <a:rPr lang="zh-CN" altLang="en-US" dirty="0" smtClean="0">
                <a:ea typeface="宋体" panose="02010600030101010101" pitchFamily="2" charset="-122"/>
              </a:rPr>
              <a:t>在进程间切换</a:t>
            </a:r>
          </a:p>
        </p:txBody>
      </p:sp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1619672" y="1925340"/>
            <a:ext cx="5697538" cy="46720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971600" y="1400716"/>
            <a:ext cx="5626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kumimoji="1" sz="2000">
                <a:solidFill>
                  <a:schemeClr val="tx1"/>
                </a:solidFill>
                <a:latin typeface="Helvetica" pitchFamily="34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kumimoji="0" lang="zh-CN" altLang="en-US" sz="1800" dirty="0">
                <a:ea typeface="宋体" pitchFamily="2" charset="-122"/>
              </a:rPr>
              <a:t>进程的并发执行需要</a:t>
            </a:r>
            <a:r>
              <a:rPr kumimoji="0" lang="en-US" altLang="zh-CN" sz="1800" dirty="0">
                <a:ea typeface="宋体" pitchFamily="2" charset="-122"/>
              </a:rPr>
              <a:t>PCB</a:t>
            </a:r>
            <a:r>
              <a:rPr kumimoji="0" lang="zh-CN" altLang="en-US" sz="1800" dirty="0">
                <a:ea typeface="宋体" pitchFamily="2" charset="-122"/>
              </a:rPr>
              <a:t>保存和恢复现场</a:t>
            </a:r>
          </a:p>
        </p:txBody>
      </p:sp>
    </p:spTree>
    <p:extLst>
      <p:ext uri="{BB962C8B-B14F-4D97-AF65-F5344CB8AC3E}">
        <p14:creationId xmlns="" xmlns:p14="http://schemas.microsoft.com/office/powerpoint/2010/main" val="654660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08063" y="1389063"/>
            <a:ext cx="7237412" cy="2408237"/>
          </a:xfrm>
        </p:spPr>
        <p:txBody>
          <a:bodyPr/>
          <a:lstStyle/>
          <a:p>
            <a:pPr algn="ctr">
              <a:defRPr/>
            </a:pP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第</a:t>
            </a:r>
            <a: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三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章 进程（</a:t>
            </a:r>
            <a: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二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/>
            </a:r>
            <a:b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/>
            </a:r>
            <a:b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进程操作</a:t>
            </a:r>
          </a:p>
        </p:txBody>
      </p:sp>
      <p:sp>
        <p:nvSpPr>
          <p:cNvPr id="14339" name="副标题 4"/>
          <p:cNvSpPr>
            <a:spLocks noGrp="1"/>
          </p:cNvSpPr>
          <p:nvPr>
            <p:ph type="subTitle" idx="1"/>
          </p:nvPr>
        </p:nvSpPr>
        <p:spPr>
          <a:xfrm>
            <a:off x="1211263" y="4354513"/>
            <a:ext cx="6497637" cy="1423987"/>
          </a:xfrm>
          <a:noFill/>
        </p:spPr>
        <p:txBody>
          <a:bodyPr/>
          <a:lstStyle/>
          <a:p>
            <a:r>
              <a:rPr lang="zh-CN" altLang="en-US" sz="2400" smtClean="0"/>
              <a:t>苏州大学计算机科学与技术学院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76672"/>
            <a:ext cx="6757988" cy="708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进程</a:t>
            </a:r>
            <a:r>
              <a:rPr lang="en-US" altLang="zh-CN" dirty="0" smtClean="0">
                <a:ea typeface="宋体" panose="02010600030101010101" pitchFamily="2" charset="-122"/>
              </a:rPr>
              <a:t>(Process)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8136904" cy="468052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ea typeface="宋体" pitchFamily="2" charset="-122"/>
              </a:rPr>
              <a:t>操作系统执行各种程序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>
                <a:ea typeface="宋体" pitchFamily="2" charset="-122"/>
              </a:rPr>
              <a:t>批处理系统 - 作业</a:t>
            </a:r>
            <a:r>
              <a:rPr lang="en-US" altLang="zh-CN" dirty="0" smtClean="0">
                <a:ea typeface="宋体" pitchFamily="2" charset="-122"/>
              </a:rPr>
              <a:t>(Job)</a:t>
            </a:r>
            <a:endParaRPr lang="zh-CN" altLang="en-US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分时系统 - 用户程序或任务</a:t>
            </a:r>
            <a:r>
              <a:rPr lang="en-US" altLang="zh-CN" dirty="0" smtClean="0">
                <a:ea typeface="宋体" pitchFamily="2" charset="-122"/>
              </a:rPr>
              <a:t>(Task)</a:t>
            </a:r>
            <a:endParaRPr lang="zh-CN" altLang="en-US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endParaRPr lang="zh-CN" altLang="en-US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ea typeface="宋体" pitchFamily="2" charset="-122"/>
              </a:rPr>
              <a:t>本书使用的名词作业和进程，基本可互换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>
                <a:ea typeface="宋体" pitchFamily="2" charset="-122"/>
              </a:rPr>
              <a:t>作业：被组装成一个整体运行的一组计算步骤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任务</a:t>
            </a:r>
            <a:r>
              <a:rPr lang="en-US" altLang="zh-CN" dirty="0" smtClean="0">
                <a:ea typeface="宋体" pitchFamily="2" charset="-122"/>
              </a:rPr>
              <a:t>: </a:t>
            </a:r>
            <a:r>
              <a:rPr lang="zh-CN" altLang="en-US" dirty="0" smtClean="0">
                <a:ea typeface="宋体" pitchFamily="2" charset="-122"/>
              </a:rPr>
              <a:t>进程或线程</a:t>
            </a:r>
            <a:endParaRPr lang="en-US" altLang="zh-CN" dirty="0" smtClean="0">
              <a:ea typeface="宋体" pitchFamily="2" charset="-122"/>
            </a:endParaRPr>
          </a:p>
          <a:p>
            <a:pPr marL="457200" lvl="1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ea typeface="宋体" pitchFamily="2" charset="-122"/>
              </a:rPr>
              <a:t>进程 - 执行中的程序；进程的执行必须以顺序方式进行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ea typeface="宋体" pitchFamily="2" charset="-122"/>
              </a:rPr>
              <a:t>另一个说法：一个程序在一个数据集上的一次运行</a:t>
            </a:r>
          </a:p>
        </p:txBody>
      </p:sp>
    </p:spTree>
    <p:extLst>
      <p:ext uri="{BB962C8B-B14F-4D97-AF65-F5344CB8AC3E}">
        <p14:creationId xmlns="" xmlns:p14="http://schemas.microsoft.com/office/powerpoint/2010/main" val="2511002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0" y="703263"/>
            <a:ext cx="6757988" cy="533400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进程创建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30819" y="1622251"/>
            <a:ext cx="8329613" cy="5191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父进程</a:t>
            </a:r>
            <a:r>
              <a:rPr lang="zh-CN" altLang="en-US" sz="2800" dirty="0" smtClean="0"/>
              <a:t>创建</a:t>
            </a:r>
            <a:r>
              <a:rPr lang="zh-CN" altLang="en-US" sz="2800" b="1" dirty="0" smtClean="0"/>
              <a:t>子进程</a:t>
            </a:r>
            <a:r>
              <a:rPr lang="zh-CN" altLang="en-US" sz="2800" dirty="0" smtClean="0"/>
              <a:t>，如此轮流创建进程下去，构成一棵进程树</a:t>
            </a:r>
          </a:p>
          <a:p>
            <a:r>
              <a:rPr lang="zh-CN" altLang="en-US" sz="2800" dirty="0" smtClean="0"/>
              <a:t>资源共享</a:t>
            </a:r>
          </a:p>
          <a:p>
            <a:pPr lvl="1"/>
            <a:r>
              <a:rPr lang="zh-CN" altLang="en-US" sz="2400" dirty="0" smtClean="0"/>
              <a:t>父进程子进程共享所有的资源</a:t>
            </a:r>
            <a:endParaRPr lang="zh-CN" altLang="zh-CN" sz="2400" dirty="0" smtClean="0"/>
          </a:p>
          <a:p>
            <a:pPr lvl="1"/>
            <a:r>
              <a:rPr lang="zh-CN" altLang="en-US" sz="2400" dirty="0" smtClean="0"/>
              <a:t>子进程共享父进程资源的子集</a:t>
            </a:r>
            <a:endParaRPr lang="zh-CN" altLang="zh-CN" sz="2400" dirty="0" smtClean="0"/>
          </a:p>
          <a:p>
            <a:pPr lvl="1"/>
            <a:r>
              <a:rPr lang="zh-CN" altLang="en-US" sz="2400" dirty="0" smtClean="0"/>
              <a:t>父进程和子进程无资源共享</a:t>
            </a:r>
            <a:endParaRPr lang="zh-CN" altLang="zh-CN" sz="2400" dirty="0" smtClean="0"/>
          </a:p>
          <a:p>
            <a:r>
              <a:rPr lang="zh-CN" altLang="en-US" sz="2800" dirty="0" smtClean="0"/>
              <a:t>执行</a:t>
            </a:r>
          </a:p>
          <a:p>
            <a:pPr lvl="1"/>
            <a:r>
              <a:rPr lang="zh-CN" altLang="en-US" sz="2400" dirty="0" smtClean="0"/>
              <a:t>父进程和子进程并发执行</a:t>
            </a:r>
            <a:endParaRPr lang="zh-CN" altLang="zh-CN" sz="2400" dirty="0" smtClean="0"/>
          </a:p>
          <a:p>
            <a:pPr lvl="1"/>
            <a:r>
              <a:rPr lang="zh-CN" altLang="en-US" sz="2400" dirty="0" smtClean="0"/>
              <a:t>父进程等待，直到子进程终止</a:t>
            </a:r>
            <a:endParaRPr lang="zh-CN" altLang="zh-CN" sz="2400" dirty="0" smtClean="0"/>
          </a:p>
          <a:p>
            <a:endParaRPr lang="zh-CN" altLang="en-US" sz="2400" dirty="0" smtClean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 cstate="print"/>
          <a:srcRect l="7939" t="757" r="8128" b="505"/>
          <a:stretch>
            <a:fillRect/>
          </a:stretch>
        </p:blipFill>
        <p:spPr bwMode="auto">
          <a:xfrm>
            <a:off x="5004048" y="2420888"/>
            <a:ext cx="3941084" cy="347605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725" y="319088"/>
            <a:ext cx="6757988" cy="7826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进程创建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84225" y="1579563"/>
            <a:ext cx="7291388" cy="44831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地址空间</a:t>
            </a:r>
          </a:p>
          <a:p>
            <a:pPr lvl="1"/>
            <a:r>
              <a:rPr lang="zh-CN" altLang="en-US" smtClean="0"/>
              <a:t>子女复制双亲</a:t>
            </a:r>
          </a:p>
          <a:p>
            <a:pPr lvl="1"/>
            <a:r>
              <a:rPr lang="zh-CN" altLang="en-US" smtClean="0"/>
              <a:t>子女有一个程序被调入</a:t>
            </a:r>
            <a:endParaRPr lang="zh-CN" altLang="zh-CN" smtClean="0"/>
          </a:p>
          <a:p>
            <a:r>
              <a:rPr lang="en-US" altLang="zh-CN" smtClean="0"/>
              <a:t>UNIX</a:t>
            </a:r>
            <a:r>
              <a:rPr lang="zh-CN" altLang="en-US" smtClean="0"/>
              <a:t>例子</a:t>
            </a:r>
          </a:p>
          <a:p>
            <a:pPr lvl="1"/>
            <a:r>
              <a:rPr lang="en-US" altLang="zh-CN" b="1" smtClean="0"/>
              <a:t>fork </a:t>
            </a:r>
            <a:r>
              <a:rPr lang="zh-CN" altLang="en-US" smtClean="0"/>
              <a:t>系统调用创建新进程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b="1" smtClean="0"/>
              <a:t>fork</a:t>
            </a:r>
            <a:r>
              <a:rPr lang="en-US" altLang="zh-CN" smtClean="0"/>
              <a:t> </a:t>
            </a:r>
            <a:r>
              <a:rPr lang="zh-CN" altLang="en-US" smtClean="0"/>
              <a:t>用一个新程序替代了进程的内存空间之后，采用</a:t>
            </a:r>
            <a:r>
              <a:rPr lang="en-US" altLang="zh-CN" b="1" smtClean="0"/>
              <a:t>exec</a:t>
            </a:r>
            <a:r>
              <a:rPr lang="zh-CN" altLang="en-US" smtClean="0"/>
              <a:t>系统调用</a:t>
            </a:r>
          </a:p>
          <a:p>
            <a:r>
              <a:rPr lang="zh-CN" altLang="en-US" b="1" smtClean="0"/>
              <a:t>原子操作</a:t>
            </a:r>
            <a:endParaRPr lang="zh-CN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2675" y="334963"/>
            <a:ext cx="6757988" cy="604837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进程终止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8163" y="1577974"/>
            <a:ext cx="7845425" cy="480335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 smtClean="0"/>
              <a:t>进程执行最后一项并退出（</a:t>
            </a:r>
            <a:r>
              <a:rPr lang="en-US" altLang="zh-CN" sz="2400" dirty="0" smtClean="0"/>
              <a:t>exit</a:t>
            </a:r>
            <a:r>
              <a:rPr lang="zh-CN" altLang="en-US" sz="2400" dirty="0" smtClean="0"/>
              <a:t>）</a:t>
            </a:r>
            <a:endParaRPr lang="zh-CN" altLang="zh-CN" sz="2400" dirty="0" smtClean="0"/>
          </a:p>
          <a:p>
            <a:pPr lvl="1"/>
            <a:r>
              <a:rPr lang="zh-CN" altLang="en-US" sz="2400" dirty="0" smtClean="0"/>
              <a:t>从子进程向父进程输出数据（通过</a:t>
            </a:r>
            <a:r>
              <a:rPr lang="en-US" altLang="zh-CN" sz="2400" dirty="0" smtClean="0"/>
              <a:t>wait</a:t>
            </a:r>
            <a:r>
              <a:rPr lang="zh-CN" altLang="en-US" sz="2400" dirty="0" smtClean="0"/>
              <a:t>）</a:t>
            </a:r>
          </a:p>
          <a:p>
            <a:pPr lvl="1"/>
            <a:r>
              <a:rPr lang="zh-CN" altLang="en-US" sz="2400" dirty="0" smtClean="0"/>
              <a:t>操作系统收回进程的资源</a:t>
            </a:r>
          </a:p>
          <a:p>
            <a:r>
              <a:rPr lang="zh-CN" altLang="en-US" sz="2400" dirty="0" smtClean="0"/>
              <a:t>父进程可中止子进程的执行（</a:t>
            </a:r>
            <a:r>
              <a:rPr lang="en-US" altLang="zh-CN" sz="2400" dirty="0" smtClean="0"/>
              <a:t>abort</a:t>
            </a:r>
            <a:r>
              <a:rPr lang="zh-CN" altLang="en-US" sz="2400" dirty="0" smtClean="0"/>
              <a:t>）</a:t>
            </a:r>
            <a:endParaRPr lang="zh-CN" altLang="zh-CN" sz="2400" dirty="0" smtClean="0"/>
          </a:p>
          <a:p>
            <a:pPr lvl="1"/>
            <a:r>
              <a:rPr lang="zh-CN" altLang="en-US" sz="2400" dirty="0" smtClean="0"/>
              <a:t>子进程超量分配资源</a:t>
            </a:r>
            <a:endParaRPr lang="zh-CN" altLang="zh-CN" sz="2400" dirty="0" smtClean="0"/>
          </a:p>
          <a:p>
            <a:pPr lvl="1"/>
            <a:r>
              <a:rPr lang="zh-CN" altLang="en-US" sz="2400" dirty="0" smtClean="0"/>
              <a:t>赋予子进程的任务不再需要</a:t>
            </a:r>
          </a:p>
          <a:p>
            <a:pPr lvl="1"/>
            <a:r>
              <a:rPr lang="zh-CN" altLang="en-US" sz="2400" dirty="0" smtClean="0"/>
              <a:t>如果父进程结束</a:t>
            </a:r>
            <a:endParaRPr lang="zh-CN" altLang="zh-CN" sz="2400" dirty="0" smtClean="0"/>
          </a:p>
          <a:p>
            <a:pPr lvl="2"/>
            <a:r>
              <a:rPr lang="zh-CN" altLang="en-US" sz="2000" dirty="0" smtClean="0"/>
              <a:t>若父进程终止，一些系统不允许子进程继续存在</a:t>
            </a:r>
            <a:endParaRPr lang="zh-CN" altLang="zh-CN" sz="2000" dirty="0" smtClean="0"/>
          </a:p>
          <a:p>
            <a:pPr lvl="3"/>
            <a:r>
              <a:rPr lang="zh-CN" altLang="en-US" dirty="0" smtClean="0"/>
              <a:t>所有子进程终止</a:t>
            </a:r>
            <a:r>
              <a:rPr lang="en-US" altLang="zh-CN" dirty="0" smtClean="0"/>
              <a:t>-- </a:t>
            </a:r>
            <a:r>
              <a:rPr lang="zh-CN" altLang="en-US" b="1" dirty="0" smtClean="0"/>
              <a:t>级联终止</a:t>
            </a:r>
            <a:endParaRPr lang="en-US" altLang="zh-CN" b="1" dirty="0" smtClean="0"/>
          </a:p>
          <a:p>
            <a:r>
              <a:rPr lang="zh-CN" altLang="en-US" sz="2400" dirty="0" smtClean="0"/>
              <a:t>父进程可以等子进程结束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调用</a:t>
            </a:r>
            <a:r>
              <a:rPr lang="en-US" altLang="zh-CN" sz="2400" dirty="0" smtClean="0"/>
              <a:t>wait()</a:t>
            </a:r>
            <a:r>
              <a:rPr lang="zh-CN" altLang="en-US" sz="2400" dirty="0" smtClean="0"/>
              <a:t>系统调用</a:t>
            </a:r>
            <a:endParaRPr lang="en-US" altLang="zh-CN" sz="2400" dirty="0" smtClean="0"/>
          </a:p>
          <a:p>
            <a:endParaRPr lang="zh-CN" altLang="en-US" sz="2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625475"/>
            <a:ext cx="7250113" cy="609600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  <a:ea typeface="宋体" charset="-122"/>
              </a:rPr>
              <a:t>Windows</a:t>
            </a:r>
            <a:r>
              <a:rPr lang="zh-CN" altLang="en-US" smtClean="0">
                <a:solidFill>
                  <a:srgbClr val="002060"/>
                </a:solidFill>
                <a:ea typeface="宋体" charset="-122"/>
              </a:rPr>
              <a:t>进程操作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639888"/>
            <a:ext cx="7351712" cy="4483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 smtClean="0"/>
              <a:t>CreateProcess</a:t>
            </a:r>
            <a:r>
              <a:rPr lang="zh-CN" altLang="en-US" sz="2400" smtClean="0"/>
              <a:t>：进程创建</a:t>
            </a:r>
            <a:endParaRPr lang="en-US" altLang="zh-CN" sz="2400" smtClean="0"/>
          </a:p>
          <a:p>
            <a:pPr lvl="1"/>
            <a:r>
              <a:rPr lang="zh-CN" altLang="en-US" sz="2000" smtClean="0">
                <a:solidFill>
                  <a:srgbClr val="002060"/>
                </a:solidFill>
              </a:rPr>
              <a:t>新进程可以继承</a:t>
            </a:r>
            <a:r>
              <a:rPr lang="zh-CN" altLang="en-US" sz="2000" smtClean="0"/>
              <a:t>：打开文件的句柄、各种对象（如进程、线程、信号量、管道等）的句柄、环境变量、当前目录、原进程的控制终端、原进程的进程组（用于发送</a:t>
            </a:r>
            <a:r>
              <a:rPr lang="en-US" altLang="zh-CN" sz="2000" smtClean="0"/>
              <a:t>Ctrl+C</a:t>
            </a:r>
            <a:r>
              <a:rPr lang="zh-CN" altLang="en-US" sz="2000" smtClean="0"/>
              <a:t>或</a:t>
            </a:r>
            <a:r>
              <a:rPr lang="en-US" altLang="zh-CN" sz="2000" smtClean="0"/>
              <a:t>Ctrl+Break</a:t>
            </a:r>
            <a:r>
              <a:rPr lang="zh-CN" altLang="en-US" sz="2000" smtClean="0"/>
              <a:t>信号给多个进程）－－每个句柄在创建或打开时能指定是否可继承</a:t>
            </a:r>
          </a:p>
          <a:p>
            <a:pPr lvl="1"/>
            <a:r>
              <a:rPr lang="zh-CN" altLang="en-US" sz="2000" smtClean="0">
                <a:solidFill>
                  <a:srgbClr val="002060"/>
                </a:solidFill>
              </a:rPr>
              <a:t>新进程不能继承</a:t>
            </a:r>
            <a:r>
              <a:rPr lang="zh-CN" altLang="en-US" sz="2000" smtClean="0"/>
              <a:t>：优先权类、内存句柄、</a:t>
            </a:r>
            <a:r>
              <a:rPr lang="en-US" altLang="zh-CN" sz="2000" smtClean="0"/>
              <a:t>DLL</a:t>
            </a:r>
            <a:r>
              <a:rPr lang="zh-CN" altLang="en-US" sz="2000" smtClean="0"/>
              <a:t>模块句柄</a:t>
            </a:r>
          </a:p>
          <a:p>
            <a:r>
              <a:rPr lang="en-US" altLang="zh-CN" sz="2400" smtClean="0"/>
              <a:t>ExitProcess</a:t>
            </a:r>
            <a:r>
              <a:rPr lang="zh-CN" altLang="en-US" sz="2400" smtClean="0"/>
              <a:t>和</a:t>
            </a:r>
            <a:r>
              <a:rPr lang="en-US" altLang="zh-CN" sz="2400" smtClean="0"/>
              <a:t>TerminateProcess</a:t>
            </a:r>
            <a:r>
              <a:rPr lang="zh-CN" altLang="en-US" sz="2400" smtClean="0"/>
              <a:t>：进程退出</a:t>
            </a:r>
            <a:endParaRPr lang="en-US" altLang="zh-CN" sz="2400" smtClean="0"/>
          </a:p>
          <a:p>
            <a:r>
              <a:rPr lang="en-US" altLang="zh-CN" sz="2400" smtClean="0"/>
              <a:t>WaitForSingleObject:</a:t>
            </a:r>
            <a:r>
              <a:rPr lang="zh-CN" altLang="en-US" sz="2400" smtClean="0"/>
              <a:t>等待子进程结束</a:t>
            </a:r>
            <a:endParaRPr lang="en-US" altLang="zh-CN" sz="2400" smtClean="0"/>
          </a:p>
          <a:p>
            <a:pPr lvl="1"/>
            <a:endParaRPr lang="zh-CN" altLang="en-US" sz="2400" b="1" smtClean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96963" y="658813"/>
            <a:ext cx="6553200" cy="609600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  <a:ea typeface="宋体" charset="-122"/>
              </a:rPr>
              <a:t>结束进程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87338" y="1619250"/>
            <a:ext cx="8359775" cy="4978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smtClean="0"/>
              <a:t>如果某个</a:t>
            </a:r>
            <a:r>
              <a:rPr lang="en-US" altLang="zh-CN" sz="2400" b="1" smtClean="0"/>
              <a:t>process</a:t>
            </a:r>
            <a:r>
              <a:rPr lang="zh-CN" altLang="en-US" sz="2400" b="1" smtClean="0"/>
              <a:t>想自己停止执行， 可调用</a:t>
            </a:r>
            <a:r>
              <a:rPr lang="en-US" altLang="zh-CN" sz="2400" b="1" smtClean="0">
                <a:solidFill>
                  <a:srgbClr val="FF0000"/>
                </a:solidFill>
              </a:rPr>
              <a:t>ExitProcess</a:t>
            </a:r>
            <a:r>
              <a:rPr lang="en-US" altLang="zh-CN" sz="2400" b="1" smtClean="0"/>
              <a:t>()</a:t>
            </a:r>
          </a:p>
          <a:p>
            <a:pPr lvl="1"/>
            <a:r>
              <a:rPr lang="en-US" altLang="zh-CN" sz="2400" b="1" smtClean="0"/>
              <a:t>C</a:t>
            </a:r>
            <a:r>
              <a:rPr lang="zh-CN" altLang="en-US" sz="2400" b="1" smtClean="0"/>
              <a:t>程序库中的</a:t>
            </a:r>
            <a:r>
              <a:rPr lang="en-US" altLang="zh-CN" sz="2400" b="1" smtClean="0"/>
              <a:t>exit(), exit()</a:t>
            </a:r>
            <a:r>
              <a:rPr lang="zh-CN" altLang="en-US" sz="2400" b="1" smtClean="0"/>
              <a:t>在自动执行一些清除垃圾工作后， 再调用</a:t>
            </a:r>
            <a:r>
              <a:rPr lang="en-US" altLang="zh-CN" sz="2400" b="1" smtClean="0"/>
              <a:t>ExitProcess()</a:t>
            </a:r>
            <a:endParaRPr lang="zh-CN" altLang="en-US" sz="2400" b="1" smtClean="0"/>
          </a:p>
          <a:p>
            <a:pPr lvl="1">
              <a:buFont typeface="Monotype Sorts" pitchFamily="2" charset="2"/>
              <a:buNone/>
            </a:pPr>
            <a:r>
              <a:rPr lang="zh-CN" altLang="en-US" sz="2400" b="1" smtClean="0"/>
              <a:t>       </a:t>
            </a:r>
            <a:r>
              <a:rPr lang="en-US" altLang="zh-CN" sz="2000" b="1" smtClean="0">
                <a:solidFill>
                  <a:srgbClr val="0000CC"/>
                </a:solidFill>
              </a:rPr>
              <a:t>VOID ExitProcess(UNT uExitCode)</a:t>
            </a:r>
          </a:p>
          <a:p>
            <a:pPr lvl="1">
              <a:buFont typeface="Monotype Sorts" pitchFamily="2" charset="2"/>
              <a:buNone/>
            </a:pPr>
            <a:endParaRPr lang="en-US" altLang="zh-CN" sz="2000" b="1" smtClean="0">
              <a:solidFill>
                <a:srgbClr val="0000CC"/>
              </a:solidFill>
            </a:endParaRPr>
          </a:p>
          <a:p>
            <a:r>
              <a:rPr lang="zh-CN" altLang="en-US" sz="2400" b="1" smtClean="0"/>
              <a:t>如果</a:t>
            </a:r>
            <a:r>
              <a:rPr lang="en-US" altLang="zh-CN" sz="2400" b="1" smtClean="0"/>
              <a:t>process A </a:t>
            </a:r>
            <a:r>
              <a:rPr lang="zh-CN" altLang="en-US" sz="2400" b="1" smtClean="0"/>
              <a:t>想要</a:t>
            </a:r>
            <a:r>
              <a:rPr lang="en-US" altLang="zh-CN" sz="2400" b="1" smtClean="0"/>
              <a:t>process B </a:t>
            </a:r>
            <a:r>
              <a:rPr lang="zh-CN" altLang="en-US" sz="2400" b="1" smtClean="0"/>
              <a:t>停止执行， 可在取得</a:t>
            </a:r>
            <a:r>
              <a:rPr lang="en-US" altLang="zh-CN" sz="2400" b="1" smtClean="0"/>
              <a:t>process B </a:t>
            </a:r>
            <a:r>
              <a:rPr lang="zh-CN" altLang="en-US" sz="2400" b="1" smtClean="0"/>
              <a:t>的</a:t>
            </a:r>
            <a:r>
              <a:rPr lang="en-US" altLang="zh-CN" sz="2400" b="1" smtClean="0"/>
              <a:t>handle </a:t>
            </a:r>
            <a:r>
              <a:rPr lang="zh-CN" altLang="en-US" sz="2400" b="1" smtClean="0"/>
              <a:t>后， 调用</a:t>
            </a:r>
            <a:r>
              <a:rPr lang="en-US" altLang="zh-CN" sz="2400" b="1" smtClean="0"/>
              <a:t>TerminateProcess():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000" b="1" smtClean="0">
                <a:solidFill>
                  <a:srgbClr val="0000CC"/>
                </a:solidFill>
              </a:rPr>
              <a:t>  BOOL TerminateProcess(HANDLE hProcess, UNIT uExitCode)</a:t>
            </a:r>
          </a:p>
          <a:p>
            <a:endParaRPr lang="en-US" altLang="zh-CN" sz="2400" b="1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Linux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进程创建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00063" y="16081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smtClean="0"/>
              <a:t>fork </a:t>
            </a:r>
            <a:r>
              <a:rPr lang="zh-CN" altLang="en-US" sz="2800" smtClean="0"/>
              <a:t>函数：</a:t>
            </a:r>
          </a:p>
          <a:p>
            <a:pPr lvl="1"/>
            <a:r>
              <a:rPr lang="en-US" altLang="zh-CN" smtClean="0"/>
              <a:t>#include &lt;unistd.h&gt;</a:t>
            </a:r>
          </a:p>
          <a:p>
            <a:pPr lvl="1"/>
            <a:r>
              <a:rPr lang="en-US" altLang="zh-CN" smtClean="0"/>
              <a:t>pid_t fork();</a:t>
            </a:r>
          </a:p>
          <a:p>
            <a:r>
              <a:rPr lang="zh-CN" altLang="en-US" sz="2800" smtClean="0"/>
              <a:t>当一个进程调用</a:t>
            </a:r>
            <a:r>
              <a:rPr lang="en-US" altLang="zh-CN" sz="2800" smtClean="0"/>
              <a:t>fork </a:t>
            </a:r>
            <a:r>
              <a:rPr lang="zh-CN" altLang="en-US" sz="2800" smtClean="0"/>
              <a:t>后会创建一个子进程</a:t>
            </a:r>
            <a:endParaRPr lang="en-US" altLang="zh-CN" sz="2800" smtClean="0"/>
          </a:p>
          <a:p>
            <a:r>
              <a:rPr lang="zh-CN" altLang="en-US" sz="2800" smtClean="0"/>
              <a:t>这个子进程和父进程不同：进程</a:t>
            </a:r>
            <a:r>
              <a:rPr lang="en-US" altLang="zh-CN" sz="2800" smtClean="0"/>
              <a:t>ID</a:t>
            </a:r>
          </a:p>
          <a:p>
            <a:endParaRPr lang="en-US" altLang="zh-CN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父进程和子进程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25513" y="1631950"/>
            <a:ext cx="7351712" cy="44831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区分父进程和子进程</a:t>
            </a:r>
            <a:r>
              <a:rPr lang="en-US" altLang="zh-CN" smtClean="0"/>
              <a:t>:</a:t>
            </a:r>
          </a:p>
          <a:p>
            <a:pPr lvl="1"/>
            <a:r>
              <a:rPr lang="zh-CN" altLang="en-US" smtClean="0"/>
              <a:t>跟踪</a:t>
            </a:r>
            <a:r>
              <a:rPr lang="en-US" altLang="zh-CN" smtClean="0"/>
              <a:t>fork</a:t>
            </a:r>
            <a:r>
              <a:rPr lang="zh-CN" altLang="en-US" smtClean="0"/>
              <a:t>返回值</a:t>
            </a:r>
            <a:endParaRPr lang="en-US" altLang="zh-CN" smtClean="0"/>
          </a:p>
          <a:p>
            <a:pPr lvl="2"/>
            <a:r>
              <a:rPr lang="zh-CN" altLang="en-US" smtClean="0"/>
              <a:t>失败</a:t>
            </a:r>
            <a:r>
              <a:rPr lang="en-US" altLang="zh-CN" smtClean="0"/>
              <a:t>:-1</a:t>
            </a:r>
          </a:p>
          <a:p>
            <a:pPr lvl="2"/>
            <a:r>
              <a:rPr lang="zh-CN" altLang="en-US" smtClean="0"/>
              <a:t>否则</a:t>
            </a:r>
            <a:endParaRPr lang="en-US" altLang="zh-CN" smtClean="0"/>
          </a:p>
          <a:p>
            <a:pPr lvl="3"/>
            <a:r>
              <a:rPr lang="zh-CN" altLang="en-US" smtClean="0"/>
              <a:t>父进程</a:t>
            </a:r>
            <a:r>
              <a:rPr lang="en-US" altLang="zh-CN" smtClean="0"/>
              <a:t>fork </a:t>
            </a:r>
            <a:r>
              <a:rPr lang="zh-CN" altLang="en-US" smtClean="0"/>
              <a:t>返回子进程的</a:t>
            </a:r>
            <a:r>
              <a:rPr lang="en-US" altLang="zh-CN" smtClean="0"/>
              <a:t>ID</a:t>
            </a:r>
          </a:p>
          <a:p>
            <a:pPr lvl="3"/>
            <a:r>
              <a:rPr lang="en-US" altLang="zh-CN" smtClean="0"/>
              <a:t>fork </a:t>
            </a:r>
            <a:r>
              <a:rPr lang="zh-CN" altLang="en-US" smtClean="0"/>
              <a:t>子进程返回</a:t>
            </a:r>
            <a:r>
              <a:rPr lang="en-US" altLang="zh-CN" smtClean="0"/>
              <a:t>0</a:t>
            </a:r>
          </a:p>
          <a:p>
            <a:r>
              <a:rPr lang="zh-CN" altLang="en-US" smtClean="0"/>
              <a:t>可根据这个返回值来区分父子进程</a:t>
            </a:r>
          </a:p>
          <a:p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执行其它程序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44525" y="1535113"/>
            <a:ext cx="7732713" cy="5730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indent="-255588">
              <a:lnSpc>
                <a:spcPct val="90000"/>
              </a:lnSpc>
              <a:buFont typeface="Wingdings 3" pitchFamily="18" charset="2"/>
              <a:buChar char=""/>
            </a:pPr>
            <a:r>
              <a:rPr lang="en-US" altLang="zh-CN" sz="2800" smtClean="0"/>
              <a:t>exec </a:t>
            </a:r>
            <a:r>
              <a:rPr lang="zh-CN" altLang="en-US" sz="2800" smtClean="0"/>
              <a:t>族调用有着</a:t>
            </a:r>
            <a:r>
              <a:rPr lang="en-US" altLang="zh-CN" sz="2800" smtClean="0"/>
              <a:t>6</a:t>
            </a:r>
            <a:r>
              <a:rPr lang="zh-CN" altLang="en-US" sz="2800" smtClean="0"/>
              <a:t>个函数：</a:t>
            </a:r>
            <a:endParaRPr lang="en-US" altLang="zh-CN" sz="2800" smtClean="0"/>
          </a:p>
          <a:p>
            <a:pPr marL="365125" indent="-255588">
              <a:lnSpc>
                <a:spcPct val="90000"/>
              </a:lnSpc>
              <a:buFont typeface="Wingdings 3" pitchFamily="18" charset="2"/>
              <a:buChar char=""/>
            </a:pPr>
            <a:endParaRPr lang="zh-CN" altLang="en-US" sz="2800" smtClean="0"/>
          </a:p>
          <a:p>
            <a:pPr marL="765175" lvl="1" indent="-255588">
              <a:lnSpc>
                <a:spcPct val="90000"/>
              </a:lnSpc>
              <a:buFont typeface="Wingdings 3" pitchFamily="18" charset="2"/>
              <a:buChar char=""/>
            </a:pPr>
            <a:endParaRPr lang="zh-CN" altLang="en-US" smtClean="0"/>
          </a:p>
          <a:p>
            <a:pPr marL="365125" indent="-255588">
              <a:lnSpc>
                <a:spcPct val="90000"/>
              </a:lnSpc>
              <a:buFont typeface="Monotype Sorts" pitchFamily="2" charset="2"/>
              <a:buNone/>
            </a:pPr>
            <a:endParaRPr lang="en-US" altLang="zh-CN" sz="2800" smtClean="0"/>
          </a:p>
        </p:txBody>
      </p:sp>
      <p:pic>
        <p:nvPicPr>
          <p:cNvPr id="22532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2433638"/>
            <a:ext cx="80295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等待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父进程阻塞直到子进程完成任务</a:t>
            </a:r>
            <a:endParaRPr lang="en-US" altLang="zh-CN" sz="2800" smtClean="0"/>
          </a:p>
          <a:p>
            <a:r>
              <a:rPr lang="zh-CN" altLang="en-US" sz="2800" smtClean="0"/>
              <a:t>调用</a:t>
            </a:r>
            <a:r>
              <a:rPr lang="en-US" altLang="zh-CN" sz="2800" smtClean="0"/>
              <a:t>wait </a:t>
            </a:r>
            <a:r>
              <a:rPr lang="zh-CN" altLang="en-US" sz="2800" smtClean="0"/>
              <a:t>或者</a:t>
            </a:r>
            <a:r>
              <a:rPr lang="en-US" altLang="zh-CN" sz="2800" smtClean="0"/>
              <a:t>waitpid </a:t>
            </a:r>
            <a:r>
              <a:rPr lang="zh-CN" altLang="en-US" sz="2800" smtClean="0"/>
              <a:t>系统调用</a:t>
            </a:r>
          </a:p>
          <a:p>
            <a:pPr lvl="1"/>
            <a:r>
              <a:rPr lang="en-US" altLang="zh-CN" sz="2400" smtClean="0"/>
              <a:t>#include &lt;sys/types.h&gt;</a:t>
            </a:r>
          </a:p>
          <a:p>
            <a:pPr lvl="1"/>
            <a:r>
              <a:rPr lang="en-US" altLang="zh-CN" sz="2400" smtClean="0"/>
              <a:t>#include &lt;sys/wait.h&gt;</a:t>
            </a:r>
          </a:p>
          <a:p>
            <a:pPr lvl="1"/>
            <a:r>
              <a:rPr lang="en-US" altLang="zh-CN" sz="2400" smtClean="0"/>
              <a:t>pid_t wait(int *stat_loc);</a:t>
            </a:r>
          </a:p>
          <a:p>
            <a:pPr lvl="1"/>
            <a:r>
              <a:rPr lang="en-US" altLang="zh-CN" sz="2400" smtClean="0"/>
              <a:t>pid_t waitpid(pid_t pid,int *stat_loc,int options);</a:t>
            </a:r>
          </a:p>
          <a:p>
            <a:endParaRPr lang="en-US" altLang="zh-CN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例子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4579" name="内容占位符 2"/>
          <p:cNvPicPr>
            <a:picLocks noGrp="1"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1488" y="1492250"/>
            <a:ext cx="5646737" cy="506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548680"/>
            <a:ext cx="8229600" cy="708025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a typeface="宋体" pitchFamily="2" charset="-122"/>
              </a:rPr>
              <a:t>进程概念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20483" name="Picture 4" descr="001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350" y="6237288"/>
            <a:ext cx="571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5" descr="24arrow03242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7988" y="6381750"/>
            <a:ext cx="5762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表格 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971600" y="1628800"/>
          <a:ext cx="7551364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8917">
                  <a:extLst>
                    <a:ext uri="{9D8B030D-6E8A-4147-A177-3AD203B41FA5}"/>
                  </a:extLst>
                </a:gridCol>
                <a:gridCol w="4032447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/>
                        <a:t>程序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/>
                        <a:t>进程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kern="1200" dirty="0"/>
                        <a:t>程序是静态的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kern="1200" dirty="0"/>
                        <a:t>进程是程序在处理机上一次执行的过程（实例），是动态的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kern="1200" dirty="0"/>
                        <a:t>程序是相对长久的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kern="1200" dirty="0"/>
                        <a:t>进程有生存周期，有诞生有消亡，是短暂的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kern="1200" dirty="0"/>
                        <a:t>程序不能描述并发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/>
                        <a:t>进程更能真实地描述并发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/>
                        <a:t>程序是进程的代码部分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/>
                        <a:t>进程由程序和数据两部分组成，进程是竞争计算机系统有限资源的基本单位，也是进程处理机调度的基本单位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kern="1200" dirty="0"/>
                        <a:t>一个程序可以作为多个进程的运行程序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/>
                        <a:t>一个进程可以运行多个程序</a:t>
                      </a:r>
                      <a:endParaRPr lang="en-US" altLang="zh-CN" sz="2000" kern="1200" dirty="0"/>
                    </a:p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dirty="0"/>
                        <a:t>程序在外存中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dirty="0"/>
                        <a:t>进程在内存中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6642100" cy="587375"/>
          </a:xfrm>
        </p:spPr>
        <p:txBody>
          <a:bodyPr/>
          <a:lstStyle/>
          <a:p>
            <a:r>
              <a:rPr lang="en-US" altLang="zh-CN" dirty="0" smtClean="0"/>
              <a:t>wait</a:t>
            </a:r>
            <a:r>
              <a:rPr lang="zh-CN" altLang="en-US" dirty="0" smtClean="0"/>
              <a:t>处理多个子进程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980728"/>
            <a:ext cx="820891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main(void) { 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procnum</a:t>
            </a:r>
            <a:r>
              <a:rPr lang="en-US" altLang="zh-CN" sz="1400" dirty="0" smtClean="0"/>
              <a:t> = 0, </a:t>
            </a:r>
            <a:r>
              <a:rPr lang="en-US" altLang="zh-CN" sz="1400" dirty="0" err="1" smtClean="0"/>
              <a:t>loopnum</a:t>
            </a:r>
            <a:r>
              <a:rPr lang="en-US" altLang="zh-CN" sz="1400" dirty="0" smtClean="0"/>
              <a:t> = 0;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= 0, j = 0;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ret = 0; </a:t>
            </a:r>
            <a:r>
              <a:rPr lang="en-US" altLang="zh-CN" sz="1400" dirty="0" err="1" smtClean="0"/>
              <a:t>pid_t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fpid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("</a:t>
            </a:r>
            <a:r>
              <a:rPr lang="en-US" altLang="zh-CN" sz="1400" dirty="0" err="1" smtClean="0"/>
              <a:t>procnum</a:t>
            </a:r>
            <a:r>
              <a:rPr lang="en-US" altLang="zh-CN" sz="1400" dirty="0" smtClean="0"/>
              <a:t> = "); 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("%d", &amp;</a:t>
            </a:r>
            <a:r>
              <a:rPr lang="en-US" altLang="zh-CN" sz="1400" dirty="0" err="1" smtClean="0"/>
              <a:t>procnum</a:t>
            </a:r>
            <a:r>
              <a:rPr lang="en-US" altLang="zh-CN" sz="1400" dirty="0" smtClean="0"/>
              <a:t>); 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("</a:t>
            </a:r>
            <a:r>
              <a:rPr lang="en-US" altLang="zh-CN" sz="1400" dirty="0" err="1" smtClean="0"/>
              <a:t>loopnum</a:t>
            </a:r>
            <a:r>
              <a:rPr lang="en-US" altLang="zh-CN" sz="1400" dirty="0" smtClean="0"/>
              <a:t> = "); 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("%d", &amp;</a:t>
            </a:r>
            <a:r>
              <a:rPr lang="en-US" altLang="zh-CN" sz="1400" dirty="0" err="1" smtClean="0"/>
              <a:t>loopnum</a:t>
            </a:r>
            <a:r>
              <a:rPr lang="en-US" altLang="zh-CN" sz="1400" dirty="0" smtClean="0"/>
              <a:t>); </a:t>
            </a:r>
          </a:p>
          <a:p>
            <a:r>
              <a:rPr lang="en-US" altLang="zh-CN" sz="1600" dirty="0" smtClean="0"/>
              <a:t>    for 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= 0;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&lt; </a:t>
            </a:r>
            <a:r>
              <a:rPr lang="en-US" altLang="zh-CN" sz="1600" dirty="0" err="1" smtClean="0"/>
              <a:t>procnum</a:t>
            </a:r>
            <a:r>
              <a:rPr lang="en-US" altLang="zh-CN" sz="1600" dirty="0" smtClean="0"/>
              <a:t>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++) { 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fpid</a:t>
            </a:r>
            <a:r>
              <a:rPr lang="en-US" altLang="zh-CN" sz="1600" dirty="0" smtClean="0"/>
              <a:t> = fork(); </a:t>
            </a:r>
          </a:p>
          <a:p>
            <a:r>
              <a:rPr lang="en-US" altLang="zh-CN" sz="1600" dirty="0" smtClean="0"/>
              <a:t>        if (</a:t>
            </a:r>
            <a:r>
              <a:rPr lang="en-US" altLang="zh-CN" sz="1600" dirty="0" err="1" smtClean="0"/>
              <a:t>fpid</a:t>
            </a:r>
            <a:r>
              <a:rPr lang="en-US" altLang="zh-CN" sz="1600" dirty="0" smtClean="0"/>
              <a:t> == 0) { </a:t>
            </a:r>
          </a:p>
          <a:p>
            <a:r>
              <a:rPr lang="en-US" altLang="zh-CN" sz="1600" dirty="0" smtClean="0"/>
              <a:t>            for (j = 0; j &lt; </a:t>
            </a:r>
            <a:r>
              <a:rPr lang="en-US" altLang="zh-CN" sz="1600" dirty="0" err="1" smtClean="0"/>
              <a:t>loopnum</a:t>
            </a:r>
            <a:r>
              <a:rPr lang="en-US" altLang="zh-CN" sz="1600" dirty="0" smtClean="0"/>
              <a:t>; j++) { </a:t>
            </a:r>
          </a:p>
          <a:p>
            <a:r>
              <a:rPr lang="en-US" altLang="zh-CN" sz="1600" dirty="0" smtClean="0"/>
              <a:t>           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("loop %d\n", j); </a:t>
            </a:r>
          </a:p>
          <a:p>
            <a:r>
              <a:rPr lang="en-US" altLang="zh-CN" sz="1600" dirty="0" smtClean="0"/>
              <a:t>            } </a:t>
            </a:r>
          </a:p>
          <a:p>
            <a:r>
              <a:rPr lang="en-US" altLang="zh-CN" sz="1600" dirty="0" smtClean="0"/>
              <a:t>        exit(0); </a:t>
            </a:r>
          </a:p>
          <a:p>
            <a:r>
              <a:rPr lang="en-US" altLang="zh-CN" sz="1600" dirty="0" smtClean="0"/>
              <a:t>        } </a:t>
            </a:r>
          </a:p>
          <a:p>
            <a:r>
              <a:rPr lang="en-US" altLang="zh-CN" sz="1600" dirty="0" smtClean="0"/>
              <a:t>    }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while (1) { </a:t>
            </a:r>
          </a:p>
          <a:p>
            <a:r>
              <a:rPr lang="en-US" altLang="zh-CN" sz="1600" dirty="0" smtClean="0"/>
              <a:t>        ret = wait(NULL); </a:t>
            </a:r>
          </a:p>
          <a:p>
            <a:r>
              <a:rPr lang="en-US" altLang="zh-CN" sz="1600" dirty="0" smtClean="0"/>
              <a:t>        if (ret == -1) { </a:t>
            </a:r>
          </a:p>
          <a:p>
            <a:r>
              <a:rPr lang="en-US" altLang="zh-CN" sz="1600" dirty="0" smtClean="0"/>
              <a:t>            if (</a:t>
            </a:r>
            <a:r>
              <a:rPr lang="en-US" altLang="zh-CN" sz="1600" dirty="0" err="1" smtClean="0"/>
              <a:t>errno</a:t>
            </a:r>
            <a:r>
              <a:rPr lang="en-US" altLang="zh-CN" sz="1600" dirty="0" smtClean="0"/>
              <a:t> == EINTR) { </a:t>
            </a:r>
          </a:p>
          <a:p>
            <a:r>
              <a:rPr lang="en-US" altLang="zh-CN" sz="1600" dirty="0" smtClean="0"/>
              <a:t>                continue; </a:t>
            </a:r>
          </a:p>
          <a:p>
            <a:r>
              <a:rPr lang="en-US" altLang="zh-CN" sz="1600" dirty="0" smtClean="0"/>
              <a:t>            } </a:t>
            </a:r>
          </a:p>
          <a:p>
            <a:r>
              <a:rPr lang="en-US" altLang="zh-CN" sz="1600" dirty="0" smtClean="0"/>
              <a:t>        break; </a:t>
            </a:r>
          </a:p>
          <a:p>
            <a:r>
              <a:rPr lang="en-US" altLang="zh-CN" sz="1600" dirty="0" smtClean="0"/>
              <a:t>        } </a:t>
            </a:r>
          </a:p>
          <a:p>
            <a:r>
              <a:rPr lang="en-US" altLang="zh-CN" sz="1600" dirty="0" smtClean="0"/>
              <a:t>    } 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parrent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pid</a:t>
            </a:r>
            <a:r>
              <a:rPr lang="en-US" altLang="zh-CN" sz="1600" dirty="0" smtClean="0"/>
              <a:t>: %d\n", </a:t>
            </a:r>
            <a:r>
              <a:rPr lang="en-US" altLang="zh-CN" sz="1600" dirty="0" err="1" smtClean="0"/>
              <a:t>getpid</a:t>
            </a:r>
            <a:r>
              <a:rPr lang="en-US" altLang="zh-CN" sz="1600" dirty="0" smtClean="0"/>
              <a:t>()); return 0; 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99035" y="1108075"/>
            <a:ext cx="5645944" cy="27559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第三章 进程（</a:t>
            </a:r>
            <a: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三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）</a:t>
            </a: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/>
            </a:r>
            <a:b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</a:b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/>
            </a:r>
            <a:b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</a:b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进程间通信</a:t>
            </a:r>
          </a:p>
        </p:txBody>
      </p:sp>
      <p:sp>
        <p:nvSpPr>
          <p:cNvPr id="12291" name="副标题 4"/>
          <p:cNvSpPr>
            <a:spLocks noGrp="1"/>
          </p:cNvSpPr>
          <p:nvPr>
            <p:ph type="subTitle" idx="1"/>
          </p:nvPr>
        </p:nvSpPr>
        <p:spPr>
          <a:xfrm>
            <a:off x="2172892" y="4613276"/>
            <a:ext cx="5536406" cy="1165225"/>
          </a:xfrm>
          <a:noFill/>
        </p:spPr>
        <p:txBody>
          <a:bodyPr/>
          <a:lstStyle/>
          <a:p>
            <a:r>
              <a:rPr lang="zh-CN" altLang="en-US" sz="2400" smtClean="0"/>
              <a:t>计算机科学与技术学院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723" y="320676"/>
            <a:ext cx="5068490" cy="5318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协同进程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1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独立进程：不会影响另一个进程的执行或被另一个进程执行影响</a:t>
            </a:r>
          </a:p>
          <a:p>
            <a:r>
              <a:rPr lang="zh-CN" altLang="en-US" sz="2800" smtClean="0"/>
              <a:t>协同进程：可能影响另一个进程的执行或被另一个进程执行影响</a:t>
            </a:r>
          </a:p>
          <a:p>
            <a:r>
              <a:rPr lang="zh-CN" altLang="en-US" sz="2800" smtClean="0"/>
              <a:t>进程协同的优点</a:t>
            </a:r>
            <a:endParaRPr lang="zh-CN" altLang="zh-CN" sz="2800" smtClean="0"/>
          </a:p>
          <a:p>
            <a:pPr lvl="1"/>
            <a:r>
              <a:rPr lang="zh-CN" altLang="en-US" sz="2600" smtClean="0"/>
              <a:t>信息共享</a:t>
            </a:r>
          </a:p>
          <a:p>
            <a:pPr lvl="1"/>
            <a:r>
              <a:rPr lang="zh-CN" altLang="en-US" sz="2600" smtClean="0"/>
              <a:t>加速运算</a:t>
            </a:r>
          </a:p>
          <a:p>
            <a:pPr lvl="1"/>
            <a:r>
              <a:rPr lang="zh-CN" altLang="en-US" sz="2600" smtClean="0"/>
              <a:t>模块化</a:t>
            </a:r>
          </a:p>
          <a:p>
            <a:pPr lvl="1"/>
            <a:r>
              <a:rPr lang="zh-CN" altLang="en-US" sz="2600" smtClean="0"/>
              <a:t>方便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1366" y="606425"/>
            <a:ext cx="5048250" cy="625475"/>
          </a:xfrm>
        </p:spPr>
        <p:txBody>
          <a:bodyPr/>
          <a:lstStyle/>
          <a:p>
            <a:r>
              <a:rPr lang="zh-CN" altLang="en-US" smtClean="0"/>
              <a:t>进程间通信</a:t>
            </a:r>
            <a:r>
              <a:rPr lang="en-US" altLang="zh-CN" smtClean="0"/>
              <a:t>(IPC)</a:t>
            </a:r>
            <a:endParaRPr lang="zh-CN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55576" y="1700808"/>
            <a:ext cx="6341269" cy="48720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用于进程通信的机制，同步其间的活动</a:t>
            </a:r>
            <a:endParaRPr lang="en-US" altLang="zh-CN" dirty="0" smtClean="0"/>
          </a:p>
          <a:p>
            <a:r>
              <a:rPr lang="zh-CN" altLang="en-US" dirty="0" smtClean="0"/>
              <a:t>两种基本模式：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共享内存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消息传递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 cstate="print"/>
          <a:srcRect l="594" t="6601" r="594" b="7129"/>
          <a:stretch>
            <a:fillRect/>
          </a:stretch>
        </p:blipFill>
        <p:spPr bwMode="auto">
          <a:xfrm>
            <a:off x="4355976" y="2564904"/>
            <a:ext cx="4067175" cy="35496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共享内存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 bwMode="auto">
          <a:xfrm>
            <a:off x="772716" y="1600201"/>
            <a:ext cx="7914084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一块内存在多个进程间共享</a:t>
            </a:r>
            <a:endParaRPr lang="en-US" altLang="zh-CN" smtClean="0"/>
          </a:p>
          <a:p>
            <a:r>
              <a:rPr lang="zh-CN" altLang="en-US" smtClean="0"/>
              <a:t>通信由应用程序自己控制</a:t>
            </a:r>
            <a:endParaRPr lang="en-US" altLang="zh-CN" smtClean="0"/>
          </a:p>
          <a:p>
            <a:r>
              <a:rPr lang="zh-CN" altLang="en-US" smtClean="0"/>
              <a:t>一般用于大数据通信</a:t>
            </a:r>
            <a:endParaRPr lang="en-US" altLang="zh-CN" smtClean="0"/>
          </a:p>
          <a:p>
            <a:r>
              <a:rPr lang="zh-CN" altLang="en-US" smtClean="0"/>
              <a:t>实现手段：</a:t>
            </a:r>
            <a:endParaRPr lang="en-US" altLang="zh-CN" smtClean="0"/>
          </a:p>
          <a:p>
            <a:pPr lvl="1"/>
            <a:r>
              <a:rPr lang="zh-CN" altLang="en-US" smtClean="0"/>
              <a:t>文件映射</a:t>
            </a:r>
            <a:endParaRPr lang="en-US" altLang="zh-CN" smtClean="0"/>
          </a:p>
          <a:p>
            <a:pPr lvl="1"/>
            <a:r>
              <a:rPr lang="zh-CN" altLang="en-US" smtClean="0"/>
              <a:t>管道</a:t>
            </a:r>
            <a:endParaRPr lang="en-US" altLang="zh-CN" smtClean="0"/>
          </a:p>
          <a:p>
            <a:pPr lvl="1"/>
            <a:r>
              <a:rPr lang="zh-CN" altLang="en-US" smtClean="0"/>
              <a:t>剪贴板</a:t>
            </a:r>
          </a:p>
        </p:txBody>
      </p:sp>
      <p:pic>
        <p:nvPicPr>
          <p:cNvPr id="15364" name="Picture 2" descr="http://images.cnitblog.com/blog/668618/201411/17163335879167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685" y="3968751"/>
            <a:ext cx="4452938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88" y="554039"/>
            <a:ext cx="5068491" cy="4476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例子：生产者-消费者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1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生产者进程生产，供消费者进程消费的信息</a:t>
            </a:r>
          </a:p>
          <a:p>
            <a:pPr lvl="1"/>
            <a:r>
              <a:rPr lang="zh-CN" altLang="en-US" sz="2400" dirty="0" smtClean="0"/>
              <a:t>无界缓冲</a:t>
            </a:r>
            <a:r>
              <a:rPr lang="en-US" altLang="zh-CN" sz="2400" dirty="0" smtClean="0"/>
              <a:t>(Unbounded-buffer)</a:t>
            </a:r>
            <a:r>
              <a:rPr lang="zh-CN" altLang="en-US" sz="2400" dirty="0" smtClean="0"/>
              <a:t>没有对缓冲区大小的限制</a:t>
            </a:r>
          </a:p>
          <a:p>
            <a:pPr lvl="1"/>
            <a:r>
              <a:rPr lang="zh-CN" altLang="en-US" sz="2400" dirty="0" smtClean="0"/>
              <a:t>有界缓冲</a:t>
            </a:r>
            <a:r>
              <a:rPr lang="en-US" altLang="zh-CN" sz="2400" dirty="0" smtClean="0"/>
              <a:t>(Bounded-buffer)</a:t>
            </a:r>
            <a:r>
              <a:rPr lang="zh-CN" altLang="en-US" sz="2400" dirty="0" smtClean="0"/>
              <a:t>对缓冲区大小作了限定</a:t>
            </a:r>
            <a:endParaRPr lang="zh-CN" altLang="zh-CN" sz="2400" dirty="0" smtClean="0"/>
          </a:p>
        </p:txBody>
      </p:sp>
      <p:pic>
        <p:nvPicPr>
          <p:cNvPr id="16388" name="Picture 6" descr="http://images.cnblogs.com/cnblogs_com/xkfz007/get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140968"/>
            <a:ext cx="484143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4" y="725488"/>
            <a:ext cx="5069557" cy="457200"/>
          </a:xfrm>
        </p:spPr>
        <p:txBody>
          <a:bodyPr/>
          <a:lstStyle/>
          <a:p>
            <a:pPr algn="ctr"/>
            <a:r>
              <a:rPr lang="zh-CN" altLang="en-US" sz="4000" dirty="0" smtClean="0"/>
              <a:t>有界缓冲共享变量</a:t>
            </a:r>
            <a:endParaRPr lang="en-US" altLang="zh-CN" sz="40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1628800"/>
            <a:ext cx="4249341" cy="3765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3">
              <a:buFontTx/>
              <a:buNone/>
            </a:pPr>
            <a:r>
              <a:rPr lang="en-US" altLang="zh-CN" dirty="0" smtClean="0"/>
              <a:t>#define BUFFER_SIZE 10</a:t>
            </a:r>
          </a:p>
          <a:p>
            <a:pPr lvl="3">
              <a:buFontTx/>
              <a:buNone/>
            </a:pPr>
            <a:endParaRPr lang="en-US" altLang="zh-CN" dirty="0" smtClean="0"/>
          </a:p>
          <a:p>
            <a:pPr lvl="3">
              <a:buFontTx/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{</a:t>
            </a:r>
          </a:p>
          <a:p>
            <a:pPr lvl="3">
              <a:buFontTx/>
              <a:buNone/>
            </a:pPr>
            <a:r>
              <a:rPr lang="en-US" altLang="zh-CN" dirty="0" smtClean="0"/>
              <a:t>	. . .</a:t>
            </a:r>
          </a:p>
          <a:p>
            <a:pPr lvl="3">
              <a:buFontTx/>
              <a:buNone/>
            </a:pPr>
            <a:r>
              <a:rPr lang="en-US" altLang="zh-CN" dirty="0" smtClean="0"/>
              <a:t>} item;</a:t>
            </a:r>
          </a:p>
          <a:p>
            <a:pPr lvl="3">
              <a:buFontTx/>
              <a:buNone/>
            </a:pPr>
            <a:endParaRPr lang="en-US" altLang="zh-CN" dirty="0" smtClean="0"/>
          </a:p>
          <a:p>
            <a:pPr lvl="3">
              <a:buFontTx/>
              <a:buNone/>
            </a:pPr>
            <a:r>
              <a:rPr lang="en-US" altLang="zh-CN" dirty="0" smtClean="0"/>
              <a:t>item buffer[BUFFER_SIZE];</a:t>
            </a:r>
          </a:p>
          <a:p>
            <a:pPr lvl="3">
              <a:buFontTx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in = 0;</a:t>
            </a:r>
          </a:p>
          <a:p>
            <a:pPr lvl="3">
              <a:buFontTx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out = 0;</a:t>
            </a:r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3131840" y="5149641"/>
            <a:ext cx="57606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/>
              <a:t> in</a:t>
            </a:r>
            <a:r>
              <a:rPr lang="zh-CN" altLang="en-US" sz="2000" dirty="0"/>
              <a:t>指向缓冲区中下一个空位；</a:t>
            </a:r>
            <a:r>
              <a:rPr lang="en-US" altLang="zh-CN" sz="2000" dirty="0"/>
              <a:t>out</a:t>
            </a:r>
            <a:r>
              <a:rPr lang="zh-CN" altLang="en-US" sz="2000" dirty="0"/>
              <a:t>指向缓冲区中第一个非空位</a:t>
            </a:r>
            <a:endParaRPr lang="en-US" altLang="zh-CN" sz="2000" dirty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 但</a:t>
            </a:r>
            <a:r>
              <a:rPr lang="zh-CN" altLang="en-US" sz="2000" dirty="0"/>
              <a:t>最多只能填满缓冲区的</a:t>
            </a:r>
            <a:r>
              <a:rPr lang="en-US" altLang="zh-CN" sz="2000" dirty="0"/>
              <a:t>BUFFER_SIZE-1</a:t>
            </a:r>
            <a:r>
              <a:rPr lang="zh-CN" altLang="en-US" sz="2000" dirty="0"/>
              <a:t>个项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7769" y="365126"/>
            <a:ext cx="7317581" cy="828675"/>
          </a:xfrm>
        </p:spPr>
        <p:txBody>
          <a:bodyPr/>
          <a:lstStyle/>
          <a:p>
            <a:r>
              <a:rPr lang="zh-CN" altLang="en-US" smtClean="0"/>
              <a:t>生产者进程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95350" y="1428750"/>
            <a:ext cx="7296150" cy="5099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000" dirty="0" smtClean="0">
                <a:latin typeface="Monaco" charset="0"/>
              </a:rPr>
              <a:t>	</a:t>
            </a:r>
            <a:r>
              <a:rPr lang="en-US" altLang="zh-CN" sz="1800" dirty="0" smtClean="0">
                <a:latin typeface="Monaco" charset="0"/>
              </a:rPr>
              <a:t>item </a:t>
            </a:r>
            <a:r>
              <a:rPr lang="en-US" altLang="zh-CN" sz="1800" dirty="0" err="1" smtClean="0">
                <a:latin typeface="Monaco" charset="0"/>
              </a:rPr>
              <a:t>nextProduced</a:t>
            </a:r>
            <a:endParaRPr lang="en-US" altLang="zh-CN" sz="1800" dirty="0" smtClean="0">
              <a:latin typeface="Monaco" charset="0"/>
            </a:endParaRPr>
          </a:p>
          <a:p>
            <a:pPr>
              <a:buFont typeface="Monotype Sorts" pitchFamily="2" charset="2"/>
              <a:buNone/>
            </a:pPr>
            <a:endParaRPr lang="en-US" altLang="zh-CN" sz="1800" dirty="0" smtClean="0">
              <a:latin typeface="Monaco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latin typeface="Monaco" charset="0"/>
              </a:rPr>
              <a:t>   while (true) {</a:t>
            </a:r>
            <a:br>
              <a:rPr lang="en-US" altLang="zh-CN" sz="1800" dirty="0" smtClean="0">
                <a:latin typeface="Monaco" charset="0"/>
              </a:rPr>
            </a:br>
            <a:r>
              <a:rPr lang="en-US" altLang="zh-CN" sz="1800" dirty="0" smtClean="0">
                <a:latin typeface="Monaco" charset="0"/>
              </a:rPr>
              <a:t>   /* Produce an item in </a:t>
            </a:r>
            <a:r>
              <a:rPr lang="en-US" altLang="zh-CN" sz="1800" dirty="0" err="1" smtClean="0">
                <a:latin typeface="Monaco" charset="0"/>
              </a:rPr>
              <a:t>nextProcuded</a:t>
            </a:r>
            <a:r>
              <a:rPr lang="en-US" altLang="zh-CN" sz="1800" dirty="0" smtClean="0">
                <a:latin typeface="Monaco" charset="0"/>
              </a:rPr>
              <a:t> */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latin typeface="Monaco" charset="0"/>
              </a:rPr>
              <a:t>        while ((( (in + 1) % BUFFER SIZE count)  == out)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latin typeface="Monaco" charset="0"/>
              </a:rPr>
              <a:t>	     ;   /* do nothing -- no free buffers */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latin typeface="Monaco" charset="0"/>
              </a:rPr>
              <a:t>	    buffer[in] = </a:t>
            </a:r>
            <a:r>
              <a:rPr lang="en-US" altLang="zh-CN" sz="1800" dirty="0" err="1" smtClean="0">
                <a:latin typeface="Monaco" charset="0"/>
              </a:rPr>
              <a:t>nextProduced</a:t>
            </a:r>
            <a:r>
              <a:rPr lang="en-US" altLang="zh-CN" sz="1800" dirty="0" smtClean="0">
                <a:latin typeface="Monaco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latin typeface="Monaco" charset="0"/>
              </a:rPr>
              <a:t>	    in = (in + 1) % BUFFER SIZE;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latin typeface="Monaco" charset="0"/>
              </a:rPr>
              <a:t>     }</a:t>
            </a:r>
            <a:endParaRPr lang="en-US" altLang="zh-CN" sz="1800" dirty="0" smtClean="0"/>
          </a:p>
          <a:p>
            <a:pPr lvl="4">
              <a:buFontTx/>
              <a:buNone/>
            </a:pPr>
            <a:endParaRPr lang="zh-CN" alt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消费者进程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27510" y="1668463"/>
            <a:ext cx="6451997" cy="4799012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zh-CN" altLang="en-US" dirty="0">
                <a:latin typeface="Monaco" charset="0"/>
              </a:rPr>
              <a:t> </a:t>
            </a:r>
            <a:r>
              <a:rPr lang="zh-CN" altLang="en-US" dirty="0" smtClean="0">
                <a:latin typeface="Monaco" charset="0"/>
              </a:rPr>
              <a:t> </a:t>
            </a:r>
            <a:r>
              <a:rPr lang="en-US" altLang="zh-CN" dirty="0" smtClean="0">
                <a:latin typeface="Monaco" charset="0"/>
              </a:rPr>
              <a:t>item </a:t>
            </a:r>
            <a:r>
              <a:rPr lang="en-US" altLang="zh-CN" dirty="0" err="1" smtClean="0">
                <a:latin typeface="Monaco" charset="0"/>
              </a:rPr>
              <a:t>nextConsumed</a:t>
            </a:r>
            <a:endParaRPr lang="en-US" altLang="zh-CN" dirty="0" smtClean="0">
              <a:latin typeface="Monaco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zh-CN" dirty="0" smtClean="0">
              <a:latin typeface="Monaco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CN" dirty="0" smtClean="0">
                <a:latin typeface="Monaco" charset="0"/>
              </a:rPr>
              <a:t>  while (true) {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CN" dirty="0" smtClean="0">
                <a:latin typeface="Monaco" charset="0"/>
              </a:rPr>
              <a:t>          while (in == out)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CN" dirty="0" smtClean="0">
                <a:latin typeface="Monaco" charset="0"/>
              </a:rPr>
              <a:t>                 ; // do nothing -- nothing to consume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zh-CN" dirty="0" smtClean="0">
              <a:latin typeface="Monaco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CN" dirty="0" smtClean="0">
                <a:latin typeface="Monaco" charset="0"/>
              </a:rPr>
              <a:t>	     // remove an item from the buffer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CN" dirty="0" smtClean="0">
                <a:latin typeface="Monaco" charset="0"/>
              </a:rPr>
              <a:t>	     </a:t>
            </a:r>
            <a:r>
              <a:rPr lang="en-US" altLang="zh-CN" dirty="0" err="1" smtClean="0">
                <a:latin typeface="Monaco" charset="0"/>
              </a:rPr>
              <a:t>nextConsumed</a:t>
            </a:r>
            <a:r>
              <a:rPr lang="en-US" altLang="zh-CN" dirty="0" smtClean="0">
                <a:latin typeface="Monaco" charset="0"/>
              </a:rPr>
              <a:t> = buffer[out];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CN" dirty="0" smtClean="0">
                <a:latin typeface="Monaco" charset="0"/>
              </a:rPr>
              <a:t>	     out = (out + 1) % BUFFER SIZE;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CN" dirty="0" smtClean="0">
                <a:latin typeface="Monaco" charset="0"/>
              </a:rPr>
              <a:t>	     /* consume the item in </a:t>
            </a:r>
            <a:r>
              <a:rPr lang="en-US" altLang="zh-CN" dirty="0" err="1" smtClean="0">
                <a:latin typeface="Monaco" charset="0"/>
              </a:rPr>
              <a:t>nextConsumed</a:t>
            </a:r>
            <a:r>
              <a:rPr lang="en-US" altLang="zh-CN" dirty="0" smtClean="0">
                <a:latin typeface="Monaco" charset="0"/>
              </a:rPr>
              <a:t>*/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CN" i="1" dirty="0" smtClean="0">
                <a:latin typeface="Monaco" charset="0"/>
              </a:rPr>
              <a:t>   </a:t>
            </a:r>
            <a:r>
              <a:rPr lang="en-US" altLang="zh-CN" dirty="0" smtClean="0">
                <a:latin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消息传递 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611560" y="1700808"/>
            <a:ext cx="7762875" cy="4525963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消息传递在微内核中的应用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远程通信无法采用共享内存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两个操作 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发送</a:t>
            </a:r>
            <a:r>
              <a:rPr lang="en-US" altLang="zh-CN" b="1" dirty="0" smtClean="0"/>
              <a:t>send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message</a:t>
            </a:r>
            <a:r>
              <a:rPr lang="en-US" altLang="zh-CN" dirty="0" smtClean="0"/>
              <a:t>)</a:t>
            </a:r>
            <a:r>
              <a:rPr lang="zh-CN" altLang="en-US" dirty="0" smtClean="0"/>
              <a:t> - 固定或可变大小消息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接收</a:t>
            </a:r>
            <a:r>
              <a:rPr lang="en-US" altLang="zh-CN" b="1" dirty="0" smtClean="0"/>
              <a:t>receive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message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若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与</a:t>
            </a:r>
            <a:r>
              <a:rPr lang="en-US" altLang="zh-CN" i="1" dirty="0" smtClean="0"/>
              <a:t>Q</a:t>
            </a:r>
            <a:r>
              <a:rPr lang="zh-CN" altLang="en-US" dirty="0" smtClean="0"/>
              <a:t>要通信，需要</a:t>
            </a:r>
            <a:r>
              <a:rPr lang="zh-CN" altLang="zh-CN" dirty="0" smtClean="0"/>
              <a:t>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建立通信连接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send/receive</a:t>
            </a:r>
            <a:r>
              <a:rPr lang="zh-CN" altLang="en-US" dirty="0" smtClean="0"/>
              <a:t>交换消息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通信连接的实现</a:t>
            </a:r>
            <a:endParaRPr lang="zh-CN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物理的（如，共享存储，硬件总线）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逻辑的（如，逻辑特性）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dirty="0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6273" y="542925"/>
            <a:ext cx="221575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3520" y="476672"/>
            <a:ext cx="8229600" cy="765175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ea typeface="宋体" panose="02010600030101010101" pitchFamily="2" charset="-122"/>
              </a:rPr>
              <a:t>进程例子：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Suse</a:t>
            </a:r>
            <a:r>
              <a:rPr lang="en-US" altLang="zh-CN" sz="2800" dirty="0" smtClean="0">
                <a:ea typeface="宋体" panose="02010600030101010101" pitchFamily="2" charset="-122"/>
              </a:rPr>
              <a:t> Linux</a:t>
            </a:r>
            <a:endParaRPr lang="zh-CN" altLang="en-US" sz="2800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16455421"/>
              </p:ext>
            </p:extLst>
          </p:nvPr>
        </p:nvGraphicFramePr>
        <p:xfrm>
          <a:off x="827584" y="1484784"/>
          <a:ext cx="7554913" cy="5105400"/>
        </p:xfrm>
        <a:graphic>
          <a:graphicData uri="http://schemas.openxmlformats.org/presentationml/2006/ole">
            <p:oleObj spid="_x0000_s1040" name="位图图像" r:id="rId3" imgW="6342857" imgH="4285714" progId="PBrush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74923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8" y="622300"/>
            <a:ext cx="5068491" cy="6286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消息传递实现问题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95350" y="1600201"/>
            <a:ext cx="77914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连接如何建立？</a:t>
            </a:r>
          </a:p>
          <a:p>
            <a:r>
              <a:rPr lang="zh-CN" altLang="en-US" smtClean="0"/>
              <a:t>连接可同多于两个的进程相关吗？</a:t>
            </a:r>
          </a:p>
          <a:p>
            <a:r>
              <a:rPr lang="zh-CN" altLang="en-US" smtClean="0"/>
              <a:t>每对在通信进程有多少连接？</a:t>
            </a:r>
          </a:p>
          <a:p>
            <a:r>
              <a:rPr lang="zh-CN" altLang="en-US" smtClean="0"/>
              <a:t>一个连接的容量是多少？</a:t>
            </a:r>
          </a:p>
          <a:p>
            <a:r>
              <a:rPr lang="zh-CN" altLang="en-US" smtClean="0"/>
              <a:t>连接可使用的固定或可变消息的大小？</a:t>
            </a:r>
          </a:p>
          <a:p>
            <a:r>
              <a:rPr lang="zh-CN" altLang="en-US" smtClean="0"/>
              <a:t>连接是无向的还是双向的？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5" y="682625"/>
            <a:ext cx="5068491" cy="24288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直接通信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31069" y="1546225"/>
            <a:ext cx="6455569" cy="4826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进程必须显式的命名</a:t>
            </a:r>
          </a:p>
          <a:p>
            <a:pPr lvl="1"/>
            <a:r>
              <a:rPr lang="en-US" altLang="zh-CN" b="1" smtClean="0"/>
              <a:t>send</a:t>
            </a:r>
            <a:r>
              <a:rPr lang="en-US" altLang="zh-CN" smtClean="0"/>
              <a:t> (</a:t>
            </a:r>
            <a:r>
              <a:rPr lang="en-US" altLang="zh-CN" i="1" smtClean="0"/>
              <a:t>P, message</a:t>
            </a:r>
            <a:r>
              <a:rPr lang="en-US" altLang="zh-CN" smtClean="0"/>
              <a:t>) –</a:t>
            </a:r>
            <a:r>
              <a:rPr lang="zh-CN" altLang="en-US" smtClean="0"/>
              <a:t>向进程</a:t>
            </a:r>
            <a:r>
              <a:rPr lang="en-US" altLang="zh-CN" smtClean="0"/>
              <a:t>P</a:t>
            </a:r>
            <a:r>
              <a:rPr lang="zh-CN" altLang="en-US" smtClean="0"/>
              <a:t>发消息</a:t>
            </a:r>
          </a:p>
          <a:p>
            <a:pPr lvl="1"/>
            <a:r>
              <a:rPr lang="en-US" altLang="zh-CN" b="1" smtClean="0"/>
              <a:t>receive</a:t>
            </a:r>
            <a:r>
              <a:rPr lang="en-US" altLang="zh-CN" smtClean="0"/>
              <a:t>(</a:t>
            </a:r>
            <a:r>
              <a:rPr lang="en-US" altLang="zh-CN" i="1" smtClean="0"/>
              <a:t>Q, message</a:t>
            </a:r>
            <a:r>
              <a:rPr lang="en-US" altLang="zh-CN" smtClean="0"/>
              <a:t>) –</a:t>
            </a:r>
            <a:r>
              <a:rPr lang="zh-CN" altLang="en-US" smtClean="0"/>
              <a:t>从进程</a:t>
            </a:r>
            <a:r>
              <a:rPr lang="en-US" altLang="zh-CN" smtClean="0"/>
              <a:t>Q</a:t>
            </a:r>
            <a:r>
              <a:rPr lang="zh-CN" altLang="en-US" smtClean="0"/>
              <a:t>收消息</a:t>
            </a:r>
          </a:p>
          <a:p>
            <a:r>
              <a:rPr lang="zh-CN" altLang="en-US" smtClean="0"/>
              <a:t>通信连接的特性</a:t>
            </a:r>
          </a:p>
          <a:p>
            <a:pPr lvl="1"/>
            <a:r>
              <a:rPr lang="zh-CN" altLang="en-US" smtClean="0"/>
              <a:t>连接自动建立</a:t>
            </a:r>
          </a:p>
          <a:p>
            <a:pPr lvl="1"/>
            <a:r>
              <a:rPr lang="zh-CN" altLang="en-US" smtClean="0"/>
              <a:t>连接精确地与一对通信进程相关</a:t>
            </a:r>
          </a:p>
          <a:p>
            <a:pPr lvl="1"/>
            <a:r>
              <a:rPr lang="zh-CN" altLang="en-US" smtClean="0"/>
              <a:t>在每一对通信进程间存在一个连接</a:t>
            </a:r>
          </a:p>
          <a:p>
            <a:pPr lvl="1"/>
            <a:r>
              <a:rPr lang="zh-CN" altLang="en-US" smtClean="0"/>
              <a:t>连接可单向，但通常双向</a:t>
            </a:r>
            <a:endParaRPr lang="zh-CN" altLang="zh-CN" smtClean="0"/>
          </a:p>
        </p:txBody>
      </p:sp>
      <p:pic>
        <p:nvPicPr>
          <p:cNvPr id="22532" name="Picture 6" descr="http://img.taopic.com/uploads/allimg/110320/6630-110320064Q8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6919" y="3633789"/>
            <a:ext cx="2350294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112" y="455614"/>
            <a:ext cx="5068491" cy="44608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间接通信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536" y="1772816"/>
            <a:ext cx="7284244" cy="47879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消息导向至信箱并从信箱接收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每一个信箱有一个唯一的</a:t>
            </a:r>
            <a:r>
              <a:rPr lang="en-US" altLang="zh-CN" sz="2400" dirty="0" smtClean="0"/>
              <a:t>id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仅当共享一个信箱时进程才能通信</a:t>
            </a:r>
          </a:p>
          <a:p>
            <a:r>
              <a:rPr lang="zh-CN" altLang="en-US" dirty="0" smtClean="0"/>
              <a:t>通信连接的特性</a:t>
            </a:r>
          </a:p>
          <a:p>
            <a:pPr lvl="1"/>
            <a:r>
              <a:rPr lang="zh-CN" altLang="en-US" sz="2400" dirty="0" smtClean="0"/>
              <a:t>仅当进程共有一个信箱时连接才能建立</a:t>
            </a:r>
            <a:endParaRPr lang="zh-CN" altLang="zh-CN" sz="2400" dirty="0" smtClean="0"/>
          </a:p>
          <a:p>
            <a:pPr lvl="1"/>
            <a:r>
              <a:rPr lang="zh-CN" altLang="en-US" sz="2400" dirty="0" smtClean="0"/>
              <a:t>连接可同多个进程相关</a:t>
            </a:r>
            <a:endParaRPr lang="zh-CN" altLang="zh-CN" sz="2400" dirty="0" smtClean="0"/>
          </a:p>
          <a:p>
            <a:pPr lvl="1"/>
            <a:r>
              <a:rPr lang="zh-CN" altLang="en-US" sz="2400" dirty="0" smtClean="0"/>
              <a:t>每一对进程可共享多个通信连接</a:t>
            </a:r>
          </a:p>
          <a:p>
            <a:pPr lvl="1"/>
            <a:r>
              <a:rPr lang="zh-CN" altLang="en-US" sz="2400" dirty="0" smtClean="0"/>
              <a:t>连接可是单向或双向的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420888"/>
            <a:ext cx="2452688" cy="248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间接通信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1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操作</a:t>
            </a:r>
          </a:p>
          <a:p>
            <a:pPr lvl="1"/>
            <a:r>
              <a:rPr lang="zh-CN" altLang="en-US" smtClean="0"/>
              <a:t>创建新的信箱</a:t>
            </a:r>
          </a:p>
          <a:p>
            <a:pPr lvl="1"/>
            <a:r>
              <a:rPr lang="zh-CN" altLang="en-US" smtClean="0"/>
              <a:t>通过信箱发送和接收消息</a:t>
            </a:r>
          </a:p>
          <a:p>
            <a:pPr lvl="1"/>
            <a:r>
              <a:rPr lang="zh-CN" altLang="en-US" smtClean="0"/>
              <a:t>销毁信箱</a:t>
            </a:r>
          </a:p>
          <a:p>
            <a:r>
              <a:rPr lang="zh-CN" altLang="en-US" smtClean="0"/>
              <a:t>两个原语被定义</a:t>
            </a:r>
          </a:p>
          <a:p>
            <a:pPr lvl="1"/>
            <a:r>
              <a:rPr lang="en-US" altLang="zh-CN" b="1" smtClean="0"/>
              <a:t>send</a:t>
            </a:r>
            <a:r>
              <a:rPr lang="en-US" altLang="zh-CN" smtClean="0"/>
              <a:t>(</a:t>
            </a:r>
            <a:r>
              <a:rPr lang="en-US" altLang="zh-CN" i="1" smtClean="0"/>
              <a:t>A, message</a:t>
            </a:r>
            <a:r>
              <a:rPr lang="en-US" altLang="zh-CN" smtClean="0"/>
              <a:t>) – </a:t>
            </a:r>
            <a:r>
              <a:rPr lang="zh-CN" altLang="en-US" smtClean="0"/>
              <a:t>发送消息到信箱</a:t>
            </a:r>
            <a:r>
              <a:rPr lang="en-US" altLang="zh-CN" smtClean="0"/>
              <a:t> A</a:t>
            </a:r>
          </a:p>
          <a:p>
            <a:pPr lvl="1"/>
            <a:r>
              <a:rPr lang="en-US" altLang="zh-CN" b="1" smtClean="0"/>
              <a:t>receive</a:t>
            </a:r>
            <a:r>
              <a:rPr lang="en-US" altLang="zh-CN" smtClean="0"/>
              <a:t>(</a:t>
            </a:r>
            <a:r>
              <a:rPr lang="en-US" altLang="zh-CN" i="1" smtClean="0"/>
              <a:t>A, message</a:t>
            </a:r>
            <a:r>
              <a:rPr lang="en-US" altLang="zh-CN" smtClean="0"/>
              <a:t>) – </a:t>
            </a:r>
            <a:r>
              <a:rPr lang="zh-CN" altLang="en-US" smtClean="0"/>
              <a:t>从信箱</a:t>
            </a:r>
            <a:r>
              <a:rPr lang="en-US" altLang="zh-CN" smtClean="0"/>
              <a:t> A</a:t>
            </a:r>
            <a:r>
              <a:rPr lang="zh-CN" altLang="en-US" smtClean="0"/>
              <a:t>接收消息</a:t>
            </a:r>
            <a:endParaRPr lang="en-US" altLang="zh-CN" smtClean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9035" y="419100"/>
            <a:ext cx="5164931" cy="457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间接通信</a:t>
            </a:r>
            <a:endParaRPr lang="zh-CN" altLang="zh-C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35807" y="1393825"/>
            <a:ext cx="7269956" cy="44577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信箱共享</a:t>
            </a:r>
          </a:p>
          <a:p>
            <a:pPr lvl="1"/>
            <a:r>
              <a:rPr lang="en-US" altLang="zh-CN" sz="2400" i="1" smtClean="0"/>
              <a:t>P</a:t>
            </a:r>
            <a:r>
              <a:rPr lang="en-US" altLang="zh-CN" sz="2400" i="1" baseline="-25000" smtClean="0"/>
              <a:t>1</a:t>
            </a:r>
            <a:r>
              <a:rPr lang="en-US" altLang="zh-CN" sz="2400" i="1" smtClean="0"/>
              <a:t>, P</a:t>
            </a:r>
            <a:r>
              <a:rPr lang="en-US" altLang="zh-CN" sz="2400" i="1" baseline="-25000" smtClean="0"/>
              <a:t>2</a:t>
            </a:r>
            <a:r>
              <a:rPr lang="zh-CN" altLang="en-US" sz="2400" i="1" smtClean="0"/>
              <a:t>与</a:t>
            </a:r>
            <a:r>
              <a:rPr lang="en-US" altLang="zh-CN" sz="2400" i="1" smtClean="0"/>
              <a:t>P</a:t>
            </a:r>
            <a:r>
              <a:rPr lang="en-US" altLang="zh-CN" sz="2400" i="1" baseline="-25000" smtClean="0"/>
              <a:t>3</a:t>
            </a:r>
            <a:r>
              <a:rPr lang="zh-CN" altLang="en-US" sz="2400" smtClean="0"/>
              <a:t>共享信箱</a:t>
            </a:r>
            <a:r>
              <a:rPr lang="en-US" altLang="zh-CN" sz="2400" smtClean="0"/>
              <a:t>A</a:t>
            </a:r>
            <a:endParaRPr lang="zh-CN" altLang="en-US" sz="2400" smtClean="0"/>
          </a:p>
          <a:p>
            <a:pPr lvl="1"/>
            <a:r>
              <a:rPr lang="en-US" altLang="zh-CN" sz="2400" i="1" smtClean="0"/>
              <a:t>P</a:t>
            </a:r>
            <a:r>
              <a:rPr lang="en-US" altLang="zh-CN" sz="2400" i="1" baseline="-25000" smtClean="0"/>
              <a:t>1</a:t>
            </a:r>
            <a:r>
              <a:rPr lang="zh-CN" altLang="en-US" sz="2400" smtClean="0"/>
              <a:t>发送； </a:t>
            </a:r>
            <a:r>
              <a:rPr lang="en-US" altLang="zh-CN" sz="2400" i="1" smtClean="0"/>
              <a:t>P</a:t>
            </a:r>
            <a:r>
              <a:rPr lang="en-US" altLang="zh-CN" sz="2400" i="1" baseline="-25000" smtClean="0"/>
              <a:t>2</a:t>
            </a:r>
            <a:r>
              <a:rPr lang="zh-CN" altLang="en-US" sz="2400" i="1" smtClean="0"/>
              <a:t>与</a:t>
            </a:r>
            <a:r>
              <a:rPr lang="en-US" altLang="zh-CN" sz="2400" i="1" smtClean="0"/>
              <a:t>P</a:t>
            </a:r>
            <a:r>
              <a:rPr lang="en-US" altLang="zh-CN" sz="2400" i="1" baseline="-25000" smtClean="0"/>
              <a:t>3</a:t>
            </a:r>
            <a:r>
              <a:rPr lang="zh-CN" altLang="en-US" sz="2400" smtClean="0"/>
              <a:t>接受</a:t>
            </a:r>
          </a:p>
          <a:p>
            <a:pPr lvl="1"/>
            <a:r>
              <a:rPr lang="zh-CN" altLang="en-US" sz="2400" smtClean="0"/>
              <a:t>谁得到消息？</a:t>
            </a:r>
            <a:endParaRPr lang="en-US" altLang="zh-CN" sz="2400" smtClean="0"/>
          </a:p>
          <a:p>
            <a:pPr lvl="1"/>
            <a:endParaRPr lang="zh-CN" altLang="en-US" sz="2400" smtClean="0"/>
          </a:p>
          <a:p>
            <a:r>
              <a:rPr lang="zh-CN" altLang="en-US" smtClean="0"/>
              <a:t>解决方案</a:t>
            </a:r>
          </a:p>
          <a:p>
            <a:pPr lvl="1"/>
            <a:r>
              <a:rPr lang="zh-CN" altLang="en-US" sz="2400" smtClean="0"/>
              <a:t>允许一个连接最多同2个进程相关</a:t>
            </a:r>
          </a:p>
          <a:p>
            <a:pPr lvl="1"/>
            <a:r>
              <a:rPr lang="zh-CN" altLang="en-US" sz="2400" smtClean="0"/>
              <a:t>只允许一个时刻有一个进程执行接受操作</a:t>
            </a:r>
          </a:p>
          <a:p>
            <a:pPr lvl="1"/>
            <a:r>
              <a:rPr lang="zh-CN" altLang="en-US" sz="2400" smtClean="0"/>
              <a:t>允许系统任意选择接收者。发送者被通知谁是接收者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同 步</a:t>
            </a:r>
            <a:endParaRPr lang="en-US" altLang="zh-CN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00201"/>
            <a:ext cx="80010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消息传递可阻塞（</a:t>
            </a:r>
            <a:r>
              <a:rPr lang="en-US" altLang="zh-CN" smtClean="0"/>
              <a:t>blocking</a:t>
            </a:r>
            <a:r>
              <a:rPr lang="zh-CN" altLang="en-US" smtClean="0"/>
              <a:t>）或非阻塞（</a:t>
            </a:r>
            <a:r>
              <a:rPr lang="en-US" altLang="zh-CN" smtClean="0"/>
              <a:t>non-blocking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阻塞</a:t>
            </a:r>
            <a:r>
              <a:rPr lang="en-US" altLang="zh-CN" smtClean="0"/>
              <a:t>-</a:t>
            </a:r>
            <a:r>
              <a:rPr lang="zh-CN" altLang="en-US" smtClean="0"/>
              <a:t>同步</a:t>
            </a:r>
          </a:p>
          <a:p>
            <a:pPr lvl="1"/>
            <a:r>
              <a:rPr lang="zh-CN" altLang="en-US" smtClean="0"/>
              <a:t>阻塞</a:t>
            </a:r>
            <a:r>
              <a:rPr lang="en-US" altLang="zh-CN" smtClean="0"/>
              <a:t>send</a:t>
            </a:r>
            <a:r>
              <a:rPr lang="zh-CN" altLang="en-US" smtClean="0"/>
              <a:t>：发送进程阻塞，直到消息被接收</a:t>
            </a:r>
          </a:p>
          <a:p>
            <a:pPr lvl="1"/>
            <a:r>
              <a:rPr lang="zh-CN" altLang="en-US" smtClean="0"/>
              <a:t>阻塞</a:t>
            </a:r>
            <a:r>
              <a:rPr lang="en-US" altLang="zh-CN" smtClean="0"/>
              <a:t>receive</a:t>
            </a:r>
            <a:r>
              <a:rPr lang="zh-CN" altLang="en-US" smtClean="0"/>
              <a:t>：接受者进程阻塞，直到有消息可用</a:t>
            </a:r>
          </a:p>
          <a:p>
            <a:r>
              <a:rPr lang="zh-CN" altLang="en-US" smtClean="0"/>
              <a:t>非阻塞</a:t>
            </a:r>
            <a:r>
              <a:rPr lang="en-US" altLang="zh-CN" smtClean="0"/>
              <a:t>-</a:t>
            </a:r>
            <a:r>
              <a:rPr lang="zh-CN" altLang="en-US" smtClean="0"/>
              <a:t>异步</a:t>
            </a:r>
          </a:p>
          <a:p>
            <a:pPr lvl="1"/>
            <a:r>
              <a:rPr lang="zh-CN" altLang="en-US" smtClean="0"/>
              <a:t>非阻塞</a:t>
            </a:r>
            <a:r>
              <a:rPr lang="en-US" altLang="zh-CN" smtClean="0"/>
              <a:t>send</a:t>
            </a:r>
            <a:r>
              <a:rPr lang="zh-CN" altLang="en-US" smtClean="0"/>
              <a:t>：发送进程发送消息并继续操作</a:t>
            </a:r>
          </a:p>
          <a:p>
            <a:pPr lvl="1"/>
            <a:r>
              <a:rPr lang="zh-CN" altLang="en-US" smtClean="0"/>
              <a:t>非阻塞</a:t>
            </a:r>
            <a:r>
              <a:rPr lang="en-US" altLang="zh-CN" smtClean="0"/>
              <a:t>receive: </a:t>
            </a:r>
            <a:r>
              <a:rPr lang="zh-CN" altLang="en-US" smtClean="0"/>
              <a:t>接收者收到一个有效消息或无效消息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92696"/>
            <a:ext cx="6642100" cy="587375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ea typeface="宋体" panose="02010600030101010101" pitchFamily="2" charset="-122"/>
              </a:rPr>
              <a:t>进程例子： </a:t>
            </a:r>
            <a:r>
              <a:rPr lang="en-US" altLang="zh-CN" sz="2800" dirty="0" smtClean="0">
                <a:ea typeface="宋体" panose="02010600030101010101" pitchFamily="2" charset="-122"/>
              </a:rPr>
              <a:t>Windows XP</a:t>
            </a:r>
            <a:endParaRPr lang="zh-CN" altLang="en-US" sz="2800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0243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36451809"/>
              </p:ext>
            </p:extLst>
          </p:nvPr>
        </p:nvGraphicFramePr>
        <p:xfrm>
          <a:off x="2483768" y="1700808"/>
          <a:ext cx="4156298" cy="4372343"/>
        </p:xfrm>
        <a:graphic>
          <a:graphicData uri="http://schemas.openxmlformats.org/presentationml/2006/ole">
            <p:oleObj spid="_x0000_s2064" name="位图图像" r:id="rId3" imgW="3847619" imgH="4048690" progId="PBrush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5873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82633" y="692696"/>
            <a:ext cx="6642100" cy="5873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内存中的进程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92" t="1192" r="27121" b="1192"/>
          <a:stretch>
            <a:fillRect/>
          </a:stretch>
        </p:blipFill>
        <p:spPr bwMode="auto">
          <a:xfrm>
            <a:off x="5220072" y="1657350"/>
            <a:ext cx="2778125" cy="4445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Rectangle 3"/>
          <p:cNvSpPr txBox="1">
            <a:spLocks noChangeArrowheads="1"/>
          </p:cNvSpPr>
          <p:nvPr/>
        </p:nvSpPr>
        <p:spPr bwMode="auto">
          <a:xfrm>
            <a:off x="747712" y="1643380"/>
            <a:ext cx="4328343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kumimoji="1" sz="2000">
                <a:solidFill>
                  <a:schemeClr val="tx1"/>
                </a:solidFill>
                <a:latin typeface="Helvetica" pitchFamily="34" charset="0"/>
              </a:defRPr>
            </a:lvl2pPr>
            <a:lvl3pPr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 dirty="0">
                <a:ea typeface="宋体" pitchFamily="2" charset="-122"/>
              </a:rPr>
              <a:t>进程包括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lang="zh-CN" altLang="en-US" b="1" dirty="0">
                <a:ea typeface="宋体" pitchFamily="2" charset="-122"/>
              </a:rPr>
              <a:t>代码（</a:t>
            </a:r>
            <a:r>
              <a:rPr lang="en-US" altLang="zh-CN" b="1" dirty="0">
                <a:ea typeface="宋体" pitchFamily="2" charset="-122"/>
              </a:rPr>
              <a:t>Text</a:t>
            </a:r>
            <a:r>
              <a:rPr lang="zh-CN" altLang="en-US" b="1" dirty="0">
                <a:ea typeface="宋体" pitchFamily="2" charset="-122"/>
              </a:rPr>
              <a:t>）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lang="zh-CN" altLang="en-US" b="1" dirty="0">
                <a:ea typeface="宋体" pitchFamily="2" charset="-122"/>
              </a:rPr>
              <a:t>当前活动</a:t>
            </a:r>
            <a:endParaRPr lang="en-US" altLang="zh-CN" b="1" dirty="0">
              <a:ea typeface="宋体" pitchFamily="2" charset="-122"/>
            </a:endParaRPr>
          </a:p>
          <a:p>
            <a:pPr marL="1085850" lvl="2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lang="zh-CN" altLang="en-US" b="1" dirty="0">
                <a:ea typeface="宋体" pitchFamily="2" charset="-122"/>
              </a:rPr>
              <a:t>程序计数器（</a:t>
            </a:r>
            <a:r>
              <a:rPr lang="en-US" altLang="zh-CN" b="1" dirty="0">
                <a:ea typeface="宋体" pitchFamily="2" charset="-122"/>
              </a:rPr>
              <a:t>PC</a:t>
            </a:r>
            <a:r>
              <a:rPr lang="zh-CN" altLang="en-US" b="1" dirty="0">
                <a:ea typeface="宋体" pitchFamily="2" charset="-122"/>
              </a:rPr>
              <a:t>）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指向当前要执行的指令（地址）</a:t>
            </a:r>
          </a:p>
          <a:p>
            <a:pPr marL="1085850" lvl="2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lang="zh-CN" altLang="en-US" b="1" dirty="0">
                <a:ea typeface="宋体" pitchFamily="2" charset="-122"/>
              </a:rPr>
              <a:t>堆栈（</a:t>
            </a:r>
            <a:r>
              <a:rPr lang="en-US" altLang="zh-CN" b="1" dirty="0">
                <a:ea typeface="宋体" pitchFamily="2" charset="-122"/>
              </a:rPr>
              <a:t>Stack</a:t>
            </a:r>
            <a:r>
              <a:rPr lang="zh-CN" altLang="en-US" b="1" dirty="0">
                <a:ea typeface="宋体" pitchFamily="2" charset="-122"/>
              </a:rPr>
              <a:t>）</a:t>
            </a:r>
            <a:r>
              <a:rPr lang="zh-CN" altLang="en-US" dirty="0">
                <a:ea typeface="宋体" pitchFamily="2" charset="-122"/>
              </a:rPr>
              <a:t>：存放函数参数、临时变量等临时数据</a:t>
            </a:r>
            <a:endParaRPr lang="en-US" altLang="zh-CN" dirty="0">
              <a:ea typeface="宋体" pitchFamily="2" charset="-122"/>
            </a:endParaRPr>
          </a:p>
          <a:p>
            <a:pPr marL="1085850" lvl="2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lang="zh-CN" altLang="en-US" b="1" dirty="0" smtClean="0">
                <a:ea typeface="宋体" pitchFamily="2" charset="-122"/>
              </a:rPr>
              <a:t>堆</a:t>
            </a:r>
            <a:r>
              <a:rPr lang="zh-CN" altLang="en-US" b="1" dirty="0">
                <a:ea typeface="宋体" pitchFamily="2" charset="-122"/>
              </a:rPr>
              <a:t>（</a:t>
            </a:r>
            <a:r>
              <a:rPr lang="en-US" altLang="zh-CN" b="1" dirty="0">
                <a:ea typeface="宋体" pitchFamily="2" charset="-122"/>
              </a:rPr>
              <a:t>Heap</a:t>
            </a:r>
            <a:r>
              <a:rPr lang="zh-CN" altLang="en-US" b="1" dirty="0">
                <a:ea typeface="宋体" pitchFamily="2" charset="-122"/>
              </a:rPr>
              <a:t>）</a:t>
            </a:r>
            <a:r>
              <a:rPr lang="zh-CN" altLang="en-US" dirty="0">
                <a:ea typeface="宋体" pitchFamily="2" charset="-122"/>
              </a:rPr>
              <a:t>：动态内存</a:t>
            </a:r>
            <a:r>
              <a:rPr lang="zh-CN" altLang="en-US" dirty="0" smtClean="0">
                <a:ea typeface="宋体" pitchFamily="2" charset="-122"/>
              </a:rPr>
              <a:t>分配</a:t>
            </a:r>
            <a:endParaRPr lang="en-US" altLang="zh-CN" dirty="0" smtClean="0">
              <a:ea typeface="宋体" pitchFamily="2" charset="-122"/>
            </a:endParaRPr>
          </a:p>
          <a:p>
            <a:pPr marL="1085850" lvl="2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lang="zh-CN" altLang="en-US" b="1" dirty="0" smtClean="0">
                <a:ea typeface="宋体" pitchFamily="2" charset="-122"/>
              </a:rPr>
              <a:t>数据（</a:t>
            </a:r>
            <a:r>
              <a:rPr lang="en-US" altLang="zh-CN" b="1" dirty="0" smtClean="0">
                <a:ea typeface="宋体" pitchFamily="2" charset="-122"/>
              </a:rPr>
              <a:t>Data</a:t>
            </a:r>
            <a:r>
              <a:rPr lang="zh-CN" altLang="en-US" b="1" dirty="0" smtClean="0">
                <a:ea typeface="宋体" pitchFamily="2" charset="-122"/>
              </a:rPr>
              <a:t>）</a:t>
            </a:r>
            <a:r>
              <a:rPr lang="zh-CN" altLang="en-US" dirty="0" smtClean="0">
                <a:ea typeface="宋体" pitchFamily="2" charset="-122"/>
              </a:rPr>
              <a:t>：全局变量，文字常量</a:t>
            </a:r>
            <a:endParaRPr lang="en-US" altLang="zh-CN" dirty="0" smtClean="0">
              <a:ea typeface="宋体" pitchFamily="2" charset="-122"/>
            </a:endParaRPr>
          </a:p>
          <a:p>
            <a:pPr marL="1085850" lvl="2" indent="-228600">
              <a:spcBef>
                <a:spcPct val="35000"/>
              </a:spcBef>
              <a:buClr>
                <a:srgbClr val="009900"/>
              </a:buClr>
              <a:buSzPct val="75000"/>
            </a:pPr>
            <a:endParaRPr lang="en-US" altLang="zh-CN" dirty="0" smtClean="0">
              <a:ea typeface="宋体" pitchFamily="2" charset="-122"/>
            </a:endParaRPr>
          </a:p>
          <a:p>
            <a:pPr marL="1085850" lvl="2" indent="-228600">
              <a:spcBef>
                <a:spcPct val="35000"/>
              </a:spcBef>
              <a:buClr>
                <a:srgbClr val="009900"/>
              </a:buClr>
              <a:buSzPct val="75000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同一程序，不同进程不同状态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085850" lvl="2" indent="-228600">
              <a:spcBef>
                <a:spcPct val="35000"/>
              </a:spcBef>
              <a:buClr>
                <a:srgbClr val="009900"/>
              </a:buClr>
              <a:buSzPct val="75000"/>
            </a:pPr>
            <a:endParaRPr lang="en-US" altLang="zh-CN" dirty="0">
              <a:ea typeface="宋体" pitchFamily="2" charset="-122"/>
            </a:endParaRPr>
          </a:p>
          <a:p>
            <a:pPr marL="1085850" lvl="2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endParaRPr lang="zh-CN" altLang="en-US" dirty="0">
              <a:ea typeface="宋体" pitchFamily="2" charset="-122"/>
            </a:endParaRP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303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611" y="548680"/>
            <a:ext cx="7488832" cy="708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 smtClean="0">
                <a:ea typeface="宋体" panose="02010600030101010101" pitchFamily="2" charset="-122"/>
              </a:rPr>
              <a:t>进程和程序</a:t>
            </a:r>
            <a:endParaRPr lang="en-US" altLang="zh-CN" sz="3600" dirty="0" smtClean="0"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484784"/>
            <a:ext cx="7848871" cy="44831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宋体" pitchFamily="2" charset="-122"/>
              </a:rPr>
              <a:t>进程是程序的一个实例，是程序的一次执行</a:t>
            </a:r>
            <a:endParaRPr lang="en-US" altLang="zh-CN" sz="2800" dirty="0" smtClean="0">
              <a:ea typeface="宋体" pitchFamily="2" charset="-122"/>
            </a:endParaRPr>
          </a:p>
          <a:p>
            <a:r>
              <a:rPr lang="zh-CN" altLang="en-US" sz="2800" dirty="0" smtClean="0">
                <a:ea typeface="宋体" pitchFamily="2" charset="-122"/>
              </a:rPr>
              <a:t>一个程序可对应</a:t>
            </a:r>
            <a:r>
              <a:rPr lang="zh-CN" altLang="en-US" sz="2800" dirty="0">
                <a:ea typeface="宋体" pitchFamily="2" charset="-122"/>
              </a:rPr>
              <a:t>一</a:t>
            </a:r>
            <a:r>
              <a:rPr lang="zh-CN" altLang="en-US" sz="2800" dirty="0" smtClean="0">
                <a:ea typeface="宋体" pitchFamily="2" charset="-122"/>
              </a:rPr>
              <a:t>个或多个进程，同样一个进程可对应</a:t>
            </a:r>
            <a:r>
              <a:rPr lang="zh-CN" altLang="en-US" sz="2800" dirty="0">
                <a:ea typeface="宋体" pitchFamily="2" charset="-122"/>
              </a:rPr>
              <a:t>一</a:t>
            </a:r>
            <a:r>
              <a:rPr lang="zh-CN" altLang="en-US" sz="2800" dirty="0" smtClean="0">
                <a:ea typeface="宋体" pitchFamily="2" charset="-122"/>
              </a:rPr>
              <a:t>个或多个程序</a:t>
            </a:r>
            <a:endParaRPr lang="en-US" altLang="zh-CN" sz="2800" dirty="0" smtClean="0">
              <a:ea typeface="宋体" pitchFamily="2" charset="-122"/>
            </a:endParaRPr>
          </a:p>
          <a:p>
            <a:r>
              <a:rPr lang="zh-CN" altLang="en-US" sz="2800" dirty="0" smtClean="0">
                <a:ea typeface="宋体" pitchFamily="2" charset="-122"/>
              </a:rPr>
              <a:t>程序是进程的代码部分</a:t>
            </a:r>
          </a:p>
          <a:p>
            <a:r>
              <a:rPr lang="zh-CN" altLang="en-US" sz="2800" dirty="0" smtClean="0">
                <a:ea typeface="宋体" pitchFamily="2" charset="-122"/>
              </a:rPr>
              <a:t>进程是活动实体，程序静止（被动）实体</a:t>
            </a:r>
          </a:p>
          <a:p>
            <a:r>
              <a:rPr lang="zh-CN" altLang="en-US" sz="2800" dirty="0" smtClean="0">
                <a:ea typeface="宋体" pitchFamily="2" charset="-122"/>
              </a:rPr>
              <a:t>进程在内存，程序在外存</a:t>
            </a:r>
          </a:p>
          <a:p>
            <a:pPr lvl="1"/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8232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700808"/>
            <a:ext cx="8461375" cy="5257800"/>
          </a:xfrm>
        </p:spPr>
        <p:txBody>
          <a:bodyPr/>
          <a:lstStyle/>
          <a:p>
            <a:pPr lvl="1">
              <a:lnSpc>
                <a:spcPct val="11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申请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10000"/>
              </a:lnSpc>
              <a:defRPr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Heap:  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程序员自己申请，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malloc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new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C++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10000"/>
              </a:lnSpc>
              <a:defRPr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：系统自动分配，声明函数中的局部变量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2" indent="0">
              <a:lnSpc>
                <a:spcPct val="110000"/>
              </a:lnSpc>
              <a:buFont typeface="Webdings" pitchFamily="18" charset="2"/>
              <a:buNone/>
              <a:defRPr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例子：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p1 = (char *)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malloc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(10); 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p2 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new char(20)</a:t>
            </a:r>
          </a:p>
          <a:p>
            <a:pPr marL="857250" lvl="2" indent="0">
              <a:lnSpc>
                <a:spcPct val="110000"/>
              </a:lnSpc>
              <a:buFont typeface="Webdings" pitchFamily="18" charset="2"/>
              <a:buNone/>
              <a:defRPr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p1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p2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本身是在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申请后的响应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10000"/>
              </a:lnSpc>
              <a:defRPr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：只要申请空间小于剩余空间则分配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10000"/>
              </a:lnSpc>
              <a:defRPr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Heap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：遍历剩余内存空间链表，找到第一个满足空间分配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3">
              <a:lnSpc>
                <a:spcPct val="110000"/>
              </a:lnSpc>
              <a:defRPr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将大小写在内存块首地址（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 deletion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 cstate="print"/>
          <a:srcRect l="27092" t="1192" r="27121" b="1192"/>
          <a:stretch>
            <a:fillRect/>
          </a:stretch>
        </p:blipFill>
        <p:spPr bwMode="auto">
          <a:xfrm>
            <a:off x="7253288" y="177800"/>
            <a:ext cx="1631950" cy="22733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Heap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 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616" y="548680"/>
            <a:ext cx="6757987" cy="7080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堆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Heap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 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82713"/>
            <a:ext cx="8462962" cy="5211762"/>
          </a:xfrm>
        </p:spPr>
        <p:txBody>
          <a:bodyPr/>
          <a:lstStyle/>
          <a:p>
            <a:pPr lvl="1">
              <a:lnSpc>
                <a:spcPct val="110000"/>
              </a:lnSpc>
            </a:pP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大小限制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Stack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：编译确定，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Windows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下通常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2M</a:t>
            </a:r>
          </a:p>
          <a:p>
            <a:pPr lvl="2">
              <a:lnSpc>
                <a:spcPct val="110000"/>
              </a:lnSpc>
            </a:pP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Heap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：通常较大，没有限制</a:t>
            </a:r>
            <a:endParaRPr lang="en-US" altLang="zh-CN" sz="2200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其他比较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申请效率： 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Stack &gt; Heap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（碎片）</a:t>
            </a:r>
            <a:endParaRPr lang="en-US" altLang="zh-CN" sz="2200" dirty="0" smtClean="0">
              <a:latin typeface="华文楷体" pitchFamily="2" charset="-122"/>
              <a:ea typeface="华文楷体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存取效率： 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Stack &gt; Heap</a:t>
            </a:r>
          </a:p>
          <a:p>
            <a:pPr lvl="2">
              <a:lnSpc>
                <a:spcPct val="110000"/>
              </a:lnSpc>
            </a:pP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管理：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Heap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要手动释放，否则内存泄漏</a:t>
            </a:r>
            <a:endParaRPr lang="en-US" altLang="zh-CN" sz="2200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10000"/>
              </a:lnSpc>
            </a:pP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 cstate="print"/>
          <a:srcRect l="27092" t="1192" r="27121" b="1192"/>
          <a:stretch>
            <a:fillRect/>
          </a:stretch>
        </p:blipFill>
        <p:spPr bwMode="auto">
          <a:xfrm>
            <a:off x="6383338" y="903288"/>
            <a:ext cx="2427287" cy="33797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da">
  <a:themeElements>
    <a:clrScheme name="suda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uda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uda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suda" id="{CA1FFCAC-1875-4C6A-B114-01528468120D}" vid="{4850C8DD-F9BA-478B-9637-533962C4B9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suda</Template>
  <TotalTime>866</TotalTime>
  <Words>2141</Words>
  <Application>Microsoft Office PowerPoint</Application>
  <PresentationFormat>全屏显示(4:3)</PresentationFormat>
  <Paragraphs>348</Paragraphs>
  <Slides>45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suda</vt:lpstr>
      <vt:lpstr>位图图像</vt:lpstr>
      <vt:lpstr>第三章 进程（一）  进程概念</vt:lpstr>
      <vt:lpstr>进程(Process)</vt:lpstr>
      <vt:lpstr>进程概念</vt:lpstr>
      <vt:lpstr>进程例子： Suse Linux</vt:lpstr>
      <vt:lpstr>进程例子： Windows XP</vt:lpstr>
      <vt:lpstr>内存中的进程</vt:lpstr>
      <vt:lpstr>进程和程序</vt:lpstr>
      <vt:lpstr>堆Heap 与 栈Stack </vt:lpstr>
      <vt:lpstr>堆 Heap 与 栈Stack </vt:lpstr>
      <vt:lpstr>幻灯片 10</vt:lpstr>
      <vt:lpstr>3.1.1 进程</vt:lpstr>
      <vt:lpstr>进程状态</vt:lpstr>
      <vt:lpstr>进程状态变化图</vt:lpstr>
      <vt:lpstr> 进程控制块(PCB)</vt:lpstr>
      <vt:lpstr>Linux PCB</vt:lpstr>
      <vt:lpstr>Windows PCB</vt:lpstr>
      <vt:lpstr>EPROCESS/KPROCESS</vt:lpstr>
      <vt:lpstr>CPU 在进程间切换</vt:lpstr>
      <vt:lpstr>第三章 进程（二）  进程操作</vt:lpstr>
      <vt:lpstr>进程创建</vt:lpstr>
      <vt:lpstr>进程创建</vt:lpstr>
      <vt:lpstr>进程终止</vt:lpstr>
      <vt:lpstr>Windows进程操作</vt:lpstr>
      <vt:lpstr>结束进程</vt:lpstr>
      <vt:lpstr>Linux进程创建</vt:lpstr>
      <vt:lpstr>父进程和子进程</vt:lpstr>
      <vt:lpstr>执行其它程序</vt:lpstr>
      <vt:lpstr>等待</vt:lpstr>
      <vt:lpstr>例子</vt:lpstr>
      <vt:lpstr>wait处理多个子进程</vt:lpstr>
      <vt:lpstr>第三章 进程（三）  进程间通信</vt:lpstr>
      <vt:lpstr>协同进程</vt:lpstr>
      <vt:lpstr>进程间通信(IPC)</vt:lpstr>
      <vt:lpstr>共享内存</vt:lpstr>
      <vt:lpstr>例子：生产者-消费者</vt:lpstr>
      <vt:lpstr>有界缓冲共享变量</vt:lpstr>
      <vt:lpstr>生产者进程</vt:lpstr>
      <vt:lpstr>消费者进程</vt:lpstr>
      <vt:lpstr>消息传递 </vt:lpstr>
      <vt:lpstr>消息传递实现问题</vt:lpstr>
      <vt:lpstr>直接通信</vt:lpstr>
      <vt:lpstr>间接通信</vt:lpstr>
      <vt:lpstr>间接通信</vt:lpstr>
      <vt:lpstr>间接通信</vt:lpstr>
      <vt:lpstr>同 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1、进程概念</dc:title>
  <dc:creator>hlwang</dc:creator>
  <cp:lastModifiedBy>Jiajie Xu</cp:lastModifiedBy>
  <cp:revision>24</cp:revision>
  <dcterms:created xsi:type="dcterms:W3CDTF">2016-12-10T07:36:45Z</dcterms:created>
  <dcterms:modified xsi:type="dcterms:W3CDTF">2021-09-26T02:57:51Z</dcterms:modified>
</cp:coreProperties>
</file>