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0" r:id="rId1"/>
  </p:sldMasterIdLst>
  <p:notesMasterIdLst>
    <p:notesMasterId r:id="rId78"/>
  </p:notesMasterIdLst>
  <p:handoutMasterIdLst>
    <p:handoutMasterId r:id="rId79"/>
  </p:handoutMasterIdLst>
  <p:sldIdLst>
    <p:sldId id="354" r:id="rId2"/>
    <p:sldId id="284" r:id="rId3"/>
    <p:sldId id="286" r:id="rId4"/>
    <p:sldId id="389" r:id="rId5"/>
    <p:sldId id="391" r:id="rId6"/>
    <p:sldId id="287" r:id="rId7"/>
    <p:sldId id="325" r:id="rId8"/>
    <p:sldId id="290" r:id="rId9"/>
    <p:sldId id="390" r:id="rId10"/>
    <p:sldId id="291" r:id="rId11"/>
    <p:sldId id="285" r:id="rId12"/>
    <p:sldId id="288"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26" r:id="rId48"/>
    <p:sldId id="427" r:id="rId49"/>
    <p:sldId id="428" r:id="rId50"/>
    <p:sldId id="429" r:id="rId51"/>
    <p:sldId id="430" r:id="rId52"/>
    <p:sldId id="431" r:id="rId53"/>
    <p:sldId id="432" r:id="rId54"/>
    <p:sldId id="433" r:id="rId55"/>
    <p:sldId id="434" r:id="rId56"/>
    <p:sldId id="435" r:id="rId57"/>
    <p:sldId id="436" r:id="rId58"/>
    <p:sldId id="437" r:id="rId59"/>
    <p:sldId id="438" r:id="rId60"/>
    <p:sldId id="439" r:id="rId61"/>
    <p:sldId id="440" r:id="rId62"/>
    <p:sldId id="441" r:id="rId63"/>
    <p:sldId id="442" r:id="rId64"/>
    <p:sldId id="443" r:id="rId65"/>
    <p:sldId id="444" r:id="rId66"/>
    <p:sldId id="445" r:id="rId67"/>
    <p:sldId id="446" r:id="rId68"/>
    <p:sldId id="447" r:id="rId69"/>
    <p:sldId id="448" r:id="rId70"/>
    <p:sldId id="449" r:id="rId71"/>
    <p:sldId id="450" r:id="rId72"/>
    <p:sldId id="451" r:id="rId73"/>
    <p:sldId id="452" r:id="rId74"/>
    <p:sldId id="453" r:id="rId75"/>
    <p:sldId id="454" r:id="rId76"/>
    <p:sldId id="455" r:id="rId77"/>
  </p:sldIdLst>
  <p:sldSz cx="9144000" cy="6858000" type="screen4x3"/>
  <p:notesSz cx="7302500" cy="95885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5pPr>
    <a:lvl6pPr marL="2286000" algn="l" defTabSz="914400" rtl="0" eaLnBrk="1" latinLnBrk="0" hangingPunct="1">
      <a:defRPr kern="1200">
        <a:solidFill>
          <a:schemeClr val="tx1"/>
        </a:solidFill>
        <a:latin typeface="Helvetica" pitchFamily="34" charset="0"/>
        <a:ea typeface="宋体" pitchFamily="2" charset="-122"/>
        <a:cs typeface="+mn-cs"/>
      </a:defRPr>
    </a:lvl6pPr>
    <a:lvl7pPr marL="2743200" algn="l" defTabSz="914400" rtl="0" eaLnBrk="1" latinLnBrk="0" hangingPunct="1">
      <a:defRPr kern="1200">
        <a:solidFill>
          <a:schemeClr val="tx1"/>
        </a:solidFill>
        <a:latin typeface="Helvetica" pitchFamily="34" charset="0"/>
        <a:ea typeface="宋体" pitchFamily="2" charset="-122"/>
        <a:cs typeface="+mn-cs"/>
      </a:defRPr>
    </a:lvl7pPr>
    <a:lvl8pPr marL="3200400" algn="l" defTabSz="914400" rtl="0" eaLnBrk="1" latinLnBrk="0" hangingPunct="1">
      <a:defRPr kern="1200">
        <a:solidFill>
          <a:schemeClr val="tx1"/>
        </a:solidFill>
        <a:latin typeface="Helvetica" pitchFamily="34" charset="0"/>
        <a:ea typeface="宋体" pitchFamily="2" charset="-122"/>
        <a:cs typeface="+mn-cs"/>
      </a:defRPr>
    </a:lvl8pPr>
    <a:lvl9pPr marL="3657600" algn="l" defTabSz="914400" rtl="0" eaLnBrk="1" latinLnBrk="0" hangingPunct="1">
      <a:defRPr kern="1200">
        <a:solidFill>
          <a:schemeClr val="tx1"/>
        </a:solidFill>
        <a:latin typeface="Helvetic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00"/>
    <a:srgbClr val="000099"/>
    <a:srgbClr val="DDDDDD"/>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32" d="100"/>
          <a:sy n="132" d="100"/>
        </p:scale>
        <p:origin x="-78" y="-15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92" y="-84"/>
      </p:cViewPr>
      <p:guideLst>
        <p:guide orient="horz" pos="3020"/>
        <p:guide pos="230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320040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defRPr sz="1200">
                <a:latin typeface="Helvetica" panose="020B0604020202020204" pitchFamily="34" charset="0"/>
              </a:defRPr>
            </a:lvl1pPr>
          </a:lstStyle>
          <a:p>
            <a:pPr>
              <a:defRPr/>
            </a:pPr>
            <a:endParaRPr lang="zh-CN" altLang="en-US"/>
          </a:p>
        </p:txBody>
      </p:sp>
      <p:sp>
        <p:nvSpPr>
          <p:cNvPr id="130051" name="Rectangle 3"/>
          <p:cNvSpPr>
            <a:spLocks noGrp="1" noChangeArrowheads="1"/>
          </p:cNvSpPr>
          <p:nvPr>
            <p:ph type="dt" sz="quarter" idx="1"/>
          </p:nvPr>
        </p:nvSpPr>
        <p:spPr bwMode="auto">
          <a:xfrm>
            <a:off x="4114800" y="0"/>
            <a:ext cx="320040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1200">
                <a:latin typeface="Helvetica" panose="020B0604020202020204" pitchFamily="34" charset="0"/>
              </a:defRPr>
            </a:lvl1pPr>
          </a:lstStyle>
          <a:p>
            <a:pPr>
              <a:defRPr/>
            </a:pPr>
            <a:endParaRPr lang="en-US" altLang="zh-CN"/>
          </a:p>
        </p:txBody>
      </p:sp>
      <p:sp>
        <p:nvSpPr>
          <p:cNvPr id="130052" name="Rectangle 4"/>
          <p:cNvSpPr>
            <a:spLocks noGrp="1" noChangeArrowheads="1"/>
          </p:cNvSpPr>
          <p:nvPr>
            <p:ph type="ftr" sz="quarter" idx="2"/>
          </p:nvPr>
        </p:nvSpPr>
        <p:spPr bwMode="auto">
          <a:xfrm>
            <a:off x="0" y="9144000"/>
            <a:ext cx="320040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atin typeface="Helvetica" panose="020B0604020202020204" pitchFamily="34" charset="0"/>
              </a:defRPr>
            </a:lvl1pPr>
          </a:lstStyle>
          <a:p>
            <a:pPr>
              <a:defRPr/>
            </a:pPr>
            <a:endParaRPr lang="en-US" altLang="zh-CN"/>
          </a:p>
        </p:txBody>
      </p:sp>
      <p:sp>
        <p:nvSpPr>
          <p:cNvPr id="130053" name="Rectangle 5"/>
          <p:cNvSpPr>
            <a:spLocks noGrp="1" noChangeArrowheads="1"/>
          </p:cNvSpPr>
          <p:nvPr>
            <p:ph type="sldNum" sz="quarter" idx="3"/>
          </p:nvPr>
        </p:nvSpPr>
        <p:spPr bwMode="auto">
          <a:xfrm>
            <a:off x="4114800" y="9144000"/>
            <a:ext cx="320040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fld id="{7DA7AF87-E476-49FC-86B3-AB3B5B44D6BC}"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503" tIns="48251" rIns="96503" bIns="48251" numCol="1" anchor="ctr" anchorCtr="0" compatLnSpc="1">
            <a:prstTxWarp prst="textNoShape">
              <a:avLst/>
            </a:prstTxWarp>
          </a:bodyPr>
          <a:lstStyle>
            <a:lvl1pPr defTabSz="965200">
              <a:defRPr sz="1300">
                <a:latin typeface="Times New Roman" panose="02020603050405020304"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4138613" y="0"/>
            <a:ext cx="3163887" cy="4794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503" tIns="48251" rIns="96503" bIns="48251" numCol="1" anchor="ctr" anchorCtr="0" compatLnSpc="1">
            <a:prstTxWarp prst="textNoShape">
              <a:avLst/>
            </a:prstTxWarp>
          </a:bodyPr>
          <a:lstStyle>
            <a:lvl1pPr algn="r" defTabSz="965200">
              <a:defRPr sz="1300">
                <a:latin typeface="Times New Roman" panose="02020603050405020304" pitchFamily="18" charset="0"/>
              </a:defRPr>
            </a:lvl1pPr>
          </a:lstStyle>
          <a:p>
            <a:pPr>
              <a:defRPr/>
            </a:pPr>
            <a:endParaRPr lang="en-US" altLang="zh-CN"/>
          </a:p>
        </p:txBody>
      </p:sp>
      <p:sp>
        <p:nvSpPr>
          <p:cNvPr id="12292" name="Rectangle 4"/>
          <p:cNvSpPr>
            <a:spLocks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3138" y="4554538"/>
            <a:ext cx="5356225" cy="431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503" tIns="48251" rIns="96503" bIns="48251"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50" name="Rectangle 6"/>
          <p:cNvSpPr>
            <a:spLocks noGrp="1" noChangeArrowheads="1"/>
          </p:cNvSpPr>
          <p:nvPr>
            <p:ph type="ftr" sz="quarter" idx="4"/>
          </p:nvPr>
        </p:nvSpPr>
        <p:spPr bwMode="auto">
          <a:xfrm>
            <a:off x="0" y="9109075"/>
            <a:ext cx="3163888" cy="4794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503" tIns="48251" rIns="96503" bIns="48251" numCol="1" anchor="b" anchorCtr="0" compatLnSpc="1">
            <a:prstTxWarp prst="textNoShape">
              <a:avLst/>
            </a:prstTxWarp>
          </a:bodyPr>
          <a:lstStyle>
            <a:lvl1pPr defTabSz="965200">
              <a:defRPr sz="1300">
                <a:latin typeface="Times New Roman" panose="02020603050405020304"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4138613" y="9109075"/>
            <a:ext cx="3163887" cy="4794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503" tIns="48251" rIns="96503" bIns="48251" numCol="1" anchor="b" anchorCtr="0" compatLnSpc="1">
            <a:prstTxWarp prst="textNoShape">
              <a:avLst/>
            </a:prstTxWarp>
          </a:bodyPr>
          <a:lstStyle>
            <a:lvl1pPr algn="r" defTabSz="965200">
              <a:defRPr sz="1300">
                <a:latin typeface="Times New Roman" pitchFamily="18" charset="0"/>
              </a:defRPr>
            </a:lvl1pPr>
          </a:lstStyle>
          <a:p>
            <a:fld id="{3A8E29C5-9F4D-4A5A-8FEB-BBBBC1C60E6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miter lim="800000"/>
            <a:headEnd/>
            <a:tailEnd/>
          </a:ln>
        </p:spPr>
        <p:txBody>
          <a:bodyPr/>
          <a:lstStyle/>
          <a:p>
            <a:fld id="{171E2E4B-E626-4B63-A57F-ECF86F2891EB}" type="slidenum">
              <a:rPr lang="zh-CN" altLang="en-US"/>
              <a:pPr/>
              <a:t>2</a:t>
            </a:fld>
            <a:endParaRPr lang="en-US" altLang="zh-CN"/>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miter lim="800000"/>
            <a:headEnd/>
            <a:tailEnd/>
          </a:ln>
        </p:spPr>
        <p:txBody>
          <a:bodyPr/>
          <a:lstStyle/>
          <a:p>
            <a:pPr defTabSz="962025"/>
            <a:fld id="{728480EC-6C9E-44C0-BBEB-344A4B73999F}" type="slidenum">
              <a:rPr lang="en-US" altLang="en-US">
                <a:latin typeface="Helvetica" pitchFamily="34" charset="0"/>
                <a:ea typeface="MS PGothic" pitchFamily="34" charset="-128"/>
              </a:rPr>
              <a:pPr defTabSz="962025"/>
              <a:t>47</a:t>
            </a:fld>
            <a:endParaRPr lang="en-US" altLang="en-US">
              <a:latin typeface="Helvetica" pitchFamily="34" charset="0"/>
              <a:ea typeface="MS PGothic" pitchFamily="34" charset="-128"/>
            </a:endParaRPr>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4BE4104E-4793-47F9-A5FA-A2D7AD0A7846}" type="slidenum">
              <a:rPr lang="zh-CN" altLang="en-US"/>
              <a:pPr/>
              <a:t>68</a:t>
            </a:fld>
            <a:endParaRPr lang="en-US"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1373188" y="1066800"/>
            <a:ext cx="7237412" cy="1981200"/>
          </a:xfrm>
        </p:spPr>
        <p:txBody>
          <a:bodyPr/>
          <a:lstStyle>
            <a:lvl1pPr>
              <a:defRPr/>
            </a:lvl1pPr>
          </a:lstStyle>
          <a:p>
            <a:r>
              <a:rPr lang="zh-CN" altLang="en-US" smtClean="0"/>
              <a:t>单击此处编辑母版标题样式</a:t>
            </a:r>
            <a:endParaRPr lang="zh-CN" altLang="en-US"/>
          </a:p>
        </p:txBody>
      </p:sp>
      <p:sp>
        <p:nvSpPr>
          <p:cNvPr id="138243" name="Rectangle 3"/>
          <p:cNvSpPr>
            <a:spLocks noGrp="1" noRot="1" noChangeArrowheads="1"/>
          </p:cNvSpPr>
          <p:nvPr>
            <p:ph type="subTitle" idx="1"/>
          </p:nvPr>
        </p:nvSpPr>
        <p:spPr bwMode="auto">
          <a:xfrm>
            <a:off x="2173288" y="3494088"/>
            <a:ext cx="5535612" cy="2284412"/>
          </a:xfrm>
          <a:prstGeom prst="rect">
            <a:avLst/>
          </a:prstGeom>
          <a:noFill/>
          <a:ln>
            <a:miter lim="800000"/>
            <a:headEnd/>
            <a:tailEnd/>
          </a:ln>
        </p:spPr>
        <p:txBody>
          <a:bodyPr vert="horz" wrap="square" lIns="91422" tIns="45711" rIns="91422" bIns="45711" numCol="1" anchor="t" anchorCtr="0" compatLnSpc="1">
            <a:prstTxWarp prst="textNoShape">
              <a:avLst/>
            </a:prstTxWarp>
          </a:bodyPr>
          <a:lstStyle>
            <a:lvl1pPr marL="0" indent="0" algn="ctr">
              <a:buFont typeface="Wingdings" pitchFamily="2" charset="2"/>
              <a:buNone/>
              <a:defRPr/>
            </a:lvl1pPr>
          </a:lstStyle>
          <a:p>
            <a:r>
              <a:rPr lang="zh-CN" altLang="en-US" smtClean="0"/>
              <a:t>单击此处编辑母版副标题样式</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211959D4-4BE5-4A7D-8D90-BB5BD60D4912}" type="slidenum">
              <a:rPr lang="zh-CN" altLang="en-US"/>
              <a:pPr/>
              <a:t>‹#›</a:t>
            </a:fld>
            <a:endParaRPr lang="en-US" altLang="zh-CN"/>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8975"/>
            <a:ext cx="2057400" cy="5437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8975"/>
            <a:ext cx="6019800" cy="54371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31B54DF4-8BA6-4BDF-9192-E80E763F2CF9}" type="slidenum">
              <a:rPr lang="zh-CN" altLang="en-US"/>
              <a:pPr/>
              <a:t>‹#›</a:t>
            </a:fld>
            <a:endParaRPr lang="en-US" altLang="zh-CN"/>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88975"/>
            <a:ext cx="8229600" cy="54371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p:txBody>
          <a:bodyPr/>
          <a:lstStyle>
            <a:lvl1pPr>
              <a:defRPr/>
            </a:lvl1pPr>
          </a:lstStyle>
          <a:p>
            <a:fld id="{E7931C14-53C5-4F98-BCAD-9B96559AFDC3}" type="slidenum">
              <a:rPr lang="zh-CN" altLang="en-US"/>
              <a:pPr/>
              <a:t>‹#›</a:t>
            </a:fld>
            <a:endParaRPr lang="en-US" altLang="zh-CN"/>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97013" y="688975"/>
            <a:ext cx="6642100" cy="587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70A412B5-98A8-4AC5-B314-401F934B3315}" type="slidenum">
              <a:rPr lang="zh-CN" altLang="en-US"/>
              <a:pPr/>
              <a:t>‹#›</a:t>
            </a:fld>
            <a:endParaRPr lang="en-US" altLang="zh-CN"/>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fld id="{225E1CF1-1DC5-49F2-9AE7-5E28F21DA4BA}" type="slidenum">
              <a:rPr lang="zh-CN" altLang="en-US"/>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fld id="{0BC7C68A-F67A-4651-932C-63ACC0051089}" type="slidenum">
              <a:rPr lang="zh-CN" altLang="en-US"/>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90A07229-B6C9-4EFE-840C-0C660B3A1586}" type="slidenum">
              <a:rPr lang="zh-CN" altLang="en-US"/>
              <a:pPr/>
              <a:t>‹#›</a:t>
            </a:fld>
            <a:endParaRPr lang="en-US" altLang="zh-CN"/>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p:txBody>
          <a:bodyPr/>
          <a:lstStyle>
            <a:lvl1pPr>
              <a:defRPr/>
            </a:lvl1pPr>
          </a:lstStyle>
          <a:p>
            <a:fld id="{45676A86-13DF-4C7B-9C1E-06FE30CB0F2F}" type="slidenum">
              <a:rPr lang="zh-CN" altLang="en-US"/>
              <a:pPr/>
              <a:t>‹#›</a:t>
            </a:fld>
            <a:endParaRPr lang="en-US" altLang="zh-CN"/>
          </a:p>
        </p:txBody>
      </p:sp>
      <p:sp>
        <p:nvSpPr>
          <p:cNvPr id="8"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9"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p:txBody>
          <a:bodyPr/>
          <a:lstStyle>
            <a:lvl1pPr>
              <a:defRPr/>
            </a:lvl1pPr>
          </a:lstStyle>
          <a:p>
            <a:fld id="{8DA25C37-2A44-426C-B3B7-FC069FE39D55}" type="slidenum">
              <a:rPr lang="zh-CN" altLang="en-US"/>
              <a:pPr/>
              <a:t>‹#›</a:t>
            </a:fld>
            <a:endParaRPr lang="en-US" altLang="zh-CN"/>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E2D91A80-58A9-4CE6-BE78-6E31FDAF4304}" type="slidenum">
              <a:rPr lang="zh-CN" altLang="en-US"/>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670997CA-7F78-4AF9-9424-AD47513DF44D}" type="slidenum">
              <a:rPr lang="zh-CN" altLang="en-US"/>
              <a:pPr/>
              <a:t>‹#›</a:t>
            </a:fld>
            <a:endParaRPr lang="en-US" altLang="zh-CN"/>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3147B745-E343-4DF5-9B41-63081EEADBD0}" type="slidenum">
              <a:rPr lang="zh-CN" altLang="en-US"/>
              <a:pPr/>
              <a:t>‹#›</a:t>
            </a:fld>
            <a:endParaRPr lang="en-US" altLang="zh-CN"/>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pPr>
              <a:defRPr/>
            </a:pPr>
            <a:r>
              <a:rPr lang="zh-CN" altLang="en-US"/>
              <a:t>苏州大学计算机科学与技术学院</a:t>
            </a:r>
            <a:endParaRPr lang="zh-CN" altLang="zh-CN"/>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pPr>
              <a:defRPr/>
            </a:pPr>
            <a:endParaRPr lang="zh-CN"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497013" y="688975"/>
            <a:ext cx="6642100" cy="587375"/>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p>
            <a:pPr lvl="0"/>
            <a:r>
              <a:rPr lang="zh-CN" altLang="en-US" smtClean="0"/>
              <a:t>单击编辑母版标题样式</a:t>
            </a:r>
          </a:p>
        </p:txBody>
      </p:sp>
      <p:sp>
        <p:nvSpPr>
          <p:cNvPr id="137221" name="Rectangle 5"/>
          <p:cNvSpPr>
            <a:spLocks noGrp="1" noChangeArrowheads="1"/>
          </p:cNvSpPr>
          <p:nvPr>
            <p:ph type="sldNum" sz="quarter" idx="4"/>
          </p:nvPr>
        </p:nvSpPr>
        <p:spPr bwMode="auto">
          <a:xfrm>
            <a:off x="2555875" y="6237288"/>
            <a:ext cx="2290763"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lvl1pPr>
          </a:lstStyle>
          <a:p>
            <a:fld id="{5FA1B04B-5485-47F0-B0C3-21B3655622AB}" type="slidenum">
              <a:rPr lang="zh-CN" altLang="en-US"/>
              <a:pPr/>
              <a:t>‹#›</a:t>
            </a:fld>
            <a:endParaRPr lang="en-US" altLang="zh-CN"/>
          </a:p>
        </p:txBody>
      </p:sp>
      <p:sp>
        <p:nvSpPr>
          <p:cNvPr id="1028" name="Line 6"/>
          <p:cNvSpPr>
            <a:spLocks noChangeShapeType="1"/>
          </p:cNvSpPr>
          <p:nvPr/>
        </p:nvSpPr>
        <p:spPr bwMode="auto">
          <a:xfrm>
            <a:off x="450850" y="1406525"/>
            <a:ext cx="8302625" cy="0"/>
          </a:xfrm>
          <a:prstGeom prst="line">
            <a:avLst/>
          </a:prstGeom>
          <a:noFill/>
          <a:ln w="28575">
            <a:solidFill>
              <a:srgbClr val="FF6600"/>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73" r:id="rId1"/>
    <p:sldLayoutId id="2147483770" r:id="rId2"/>
    <p:sldLayoutId id="2147483771" r:id="rId3"/>
    <p:sldLayoutId id="2147483774" r:id="rId4"/>
    <p:sldLayoutId id="2147483775" r:id="rId5"/>
    <p:sldLayoutId id="2147483776" r:id="rId6"/>
    <p:sldLayoutId id="2147483772" r:id="rId7"/>
    <p:sldLayoutId id="2147483777" r:id="rId8"/>
    <p:sldLayoutId id="2147483778" r:id="rId9"/>
    <p:sldLayoutId id="2147483779" r:id="rId10"/>
    <p:sldLayoutId id="2147483780" r:id="rId11"/>
    <p:sldLayoutId id="2147483781" r:id="rId12"/>
    <p:sldLayoutId id="2147483782" r:id="rId13"/>
  </p:sldLayoutIdLst>
  <p:transition/>
  <p:timing>
    <p:tnLst>
      <p:par>
        <p:cTn id="1" dur="indefinite" restart="never" nodeType="tmRoot"/>
      </p:par>
    </p:tnLst>
  </p:timing>
  <p:txStyles>
    <p:titleStyle>
      <a:lvl1pPr algn="l" rtl="0" eaLnBrk="0" fontAlgn="base" hangingPunct="0">
        <a:spcBef>
          <a:spcPct val="0"/>
        </a:spcBef>
        <a:spcAft>
          <a:spcPct val="0"/>
        </a:spcAft>
        <a:defRPr sz="3600">
          <a:solidFill>
            <a:srgbClr val="000000"/>
          </a:solidFill>
          <a:latin typeface="+mj-lt"/>
          <a:ea typeface="+mj-ea"/>
          <a:cs typeface="+mj-cs"/>
        </a:defRPr>
      </a:lvl1pPr>
      <a:lvl2pPr algn="l" rtl="0" eaLnBrk="0" fontAlgn="base" hangingPunct="0">
        <a:spcBef>
          <a:spcPct val="0"/>
        </a:spcBef>
        <a:spcAft>
          <a:spcPct val="0"/>
        </a:spcAft>
        <a:defRPr sz="3600">
          <a:solidFill>
            <a:srgbClr val="000000"/>
          </a:solidFill>
          <a:latin typeface="Arial" pitchFamily="34" charset="0"/>
          <a:ea typeface="华文新魏" pitchFamily="2" charset="-122"/>
        </a:defRPr>
      </a:lvl2pPr>
      <a:lvl3pPr algn="l" rtl="0" eaLnBrk="0" fontAlgn="base" hangingPunct="0">
        <a:spcBef>
          <a:spcPct val="0"/>
        </a:spcBef>
        <a:spcAft>
          <a:spcPct val="0"/>
        </a:spcAft>
        <a:defRPr sz="3600">
          <a:solidFill>
            <a:srgbClr val="000000"/>
          </a:solidFill>
          <a:latin typeface="Arial" pitchFamily="34" charset="0"/>
          <a:ea typeface="华文新魏" pitchFamily="2" charset="-122"/>
        </a:defRPr>
      </a:lvl3pPr>
      <a:lvl4pPr algn="l" rtl="0" eaLnBrk="0" fontAlgn="base" hangingPunct="0">
        <a:spcBef>
          <a:spcPct val="0"/>
        </a:spcBef>
        <a:spcAft>
          <a:spcPct val="0"/>
        </a:spcAft>
        <a:defRPr sz="3600">
          <a:solidFill>
            <a:srgbClr val="000000"/>
          </a:solidFill>
          <a:latin typeface="Arial" pitchFamily="34" charset="0"/>
          <a:ea typeface="华文新魏" pitchFamily="2" charset="-122"/>
        </a:defRPr>
      </a:lvl4pPr>
      <a:lvl5pPr algn="l" rtl="0" eaLnBrk="0" fontAlgn="base" hangingPunct="0">
        <a:spcBef>
          <a:spcPct val="0"/>
        </a:spcBef>
        <a:spcAft>
          <a:spcPct val="0"/>
        </a:spcAft>
        <a:defRPr sz="3600">
          <a:solidFill>
            <a:srgbClr val="000000"/>
          </a:solidFill>
          <a:latin typeface="Arial" pitchFamily="34" charset="0"/>
          <a:ea typeface="华文新魏" pitchFamily="2" charset="-122"/>
        </a:defRPr>
      </a:lvl5pPr>
      <a:lvl6pPr marL="457200" algn="l" rtl="0" eaLnBrk="1" fontAlgn="base" hangingPunct="1">
        <a:spcBef>
          <a:spcPct val="0"/>
        </a:spcBef>
        <a:spcAft>
          <a:spcPct val="0"/>
        </a:spcAft>
        <a:defRPr sz="3200">
          <a:solidFill>
            <a:srgbClr val="000000"/>
          </a:solidFill>
          <a:latin typeface="Arial" pitchFamily="34" charset="0"/>
          <a:ea typeface="华文新魏" pitchFamily="2" charset="-122"/>
        </a:defRPr>
      </a:lvl6pPr>
      <a:lvl7pPr marL="914400" algn="l" rtl="0" eaLnBrk="1" fontAlgn="base" hangingPunct="1">
        <a:spcBef>
          <a:spcPct val="0"/>
        </a:spcBef>
        <a:spcAft>
          <a:spcPct val="0"/>
        </a:spcAft>
        <a:defRPr sz="3200">
          <a:solidFill>
            <a:srgbClr val="000000"/>
          </a:solidFill>
          <a:latin typeface="Arial" pitchFamily="34" charset="0"/>
          <a:ea typeface="华文新魏" pitchFamily="2" charset="-122"/>
        </a:defRPr>
      </a:lvl7pPr>
      <a:lvl8pPr marL="1371600" algn="l" rtl="0" eaLnBrk="1" fontAlgn="base" hangingPunct="1">
        <a:spcBef>
          <a:spcPct val="0"/>
        </a:spcBef>
        <a:spcAft>
          <a:spcPct val="0"/>
        </a:spcAft>
        <a:defRPr sz="3200">
          <a:solidFill>
            <a:srgbClr val="000000"/>
          </a:solidFill>
          <a:latin typeface="Arial" pitchFamily="34" charset="0"/>
          <a:ea typeface="华文新魏" pitchFamily="2" charset="-122"/>
        </a:defRPr>
      </a:lvl8pPr>
      <a:lvl9pPr marL="1828800" algn="l" rtl="0" eaLnBrk="1" fontAlgn="base" hangingPunct="1">
        <a:spcBef>
          <a:spcPct val="0"/>
        </a:spcBef>
        <a:spcAft>
          <a:spcPct val="0"/>
        </a:spcAft>
        <a:defRPr sz="3200">
          <a:solidFill>
            <a:srgbClr val="000000"/>
          </a:solidFill>
          <a:latin typeface="Arial" pitchFamily="34" charset="0"/>
          <a:ea typeface="华文新魏"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rgbClr val="000000"/>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rgbClr val="000000"/>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blog.chinaunix.net/attachment/201112/18/16361381_1324218546w802.jp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p:txBody>
          <a:bodyPr/>
          <a:lstStyle/>
          <a:p>
            <a:pPr algn="ctr" eaLnBrk="1" hangingPunct="1">
              <a:defRPr/>
            </a:pPr>
            <a:r>
              <a:rPr lang="zh-CN" altLang="en-US" dirty="0" smtClean="0">
                <a:effectLst>
                  <a:outerShdw blurRad="38100" dist="38100" dir="2700000" algn="tl">
                    <a:srgbClr val="C0C0C0"/>
                  </a:outerShdw>
                </a:effectLst>
                <a:ea typeface="宋体" pitchFamily="2" charset="-122"/>
              </a:rPr>
              <a:t>第</a:t>
            </a:r>
            <a:r>
              <a:rPr lang="en-US" altLang="zh-CN" dirty="0" smtClean="0">
                <a:effectLst>
                  <a:outerShdw blurRad="38100" dist="38100" dir="2700000" algn="tl">
                    <a:srgbClr val="C0C0C0"/>
                  </a:outerShdw>
                </a:effectLst>
                <a:ea typeface="宋体" pitchFamily="2" charset="-122"/>
              </a:rPr>
              <a:t>8</a:t>
            </a:r>
            <a:r>
              <a:rPr lang="zh-CN" altLang="en-US" dirty="0" smtClean="0">
                <a:effectLst>
                  <a:outerShdw blurRad="38100" dist="38100" dir="2700000" algn="tl">
                    <a:srgbClr val="C0C0C0"/>
                  </a:outerShdw>
                </a:effectLst>
                <a:ea typeface="宋体" pitchFamily="2" charset="-122"/>
              </a:rPr>
              <a:t>章 内存管理（一）</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内存管理背景</a:t>
            </a:r>
          </a:p>
        </p:txBody>
      </p:sp>
      <p:sp>
        <p:nvSpPr>
          <p:cNvPr id="14339" name="副标题 1"/>
          <p:cNvSpPr>
            <a:spLocks noGrp="1"/>
          </p:cNvSpPr>
          <p:nvPr>
            <p:ph type="subTitle" idx="1"/>
          </p:nvPr>
        </p:nvSpPr>
        <p:spPr>
          <a:xfrm>
            <a:off x="2173288" y="3494088"/>
            <a:ext cx="5535612" cy="787400"/>
          </a:xfrm>
          <a:noFill/>
        </p:spPr>
        <p:txBody>
          <a:bodyPr/>
          <a:lstStyle/>
          <a:p>
            <a:pPr eaLnBrk="1" hangingPunct="1"/>
            <a:r>
              <a:rPr lang="zh-CN" altLang="en-US" smtClean="0"/>
              <a:t>苏州大学计算机科学与技术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50938" y="695325"/>
            <a:ext cx="5400675" cy="609600"/>
          </a:xfrm>
        </p:spPr>
        <p:txBody>
          <a:bodyPr/>
          <a:lstStyle/>
          <a:p>
            <a:pPr eaLnBrk="1" hangingPunct="1"/>
            <a:r>
              <a:rPr lang="zh-CN" altLang="en-US" smtClean="0">
                <a:ea typeface="宋体" pitchFamily="2" charset="-122"/>
              </a:rPr>
              <a:t>内存管理单元（</a:t>
            </a:r>
            <a:r>
              <a:rPr lang="en-US" altLang="zh-CN" smtClean="0">
                <a:ea typeface="宋体" pitchFamily="2" charset="-122"/>
              </a:rPr>
              <a:t>MMU</a:t>
            </a:r>
            <a:r>
              <a:rPr lang="zh-CN" altLang="en-US" smtClean="0">
                <a:ea typeface="宋体" pitchFamily="2" charset="-122"/>
              </a:rPr>
              <a:t>）</a:t>
            </a:r>
          </a:p>
        </p:txBody>
      </p:sp>
      <p:sp>
        <p:nvSpPr>
          <p:cNvPr id="2457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000" smtClean="0"/>
              <a:t>把虚拟地址映射到物理地址的硬件</a:t>
            </a:r>
            <a:endParaRPr lang="en-US" altLang="zh-CN" sz="2000" smtClean="0"/>
          </a:p>
          <a:p>
            <a:pPr eaLnBrk="1" hangingPunct="1"/>
            <a:r>
              <a:rPr lang="zh-CN" altLang="en-US" sz="2000" smtClean="0"/>
              <a:t>是</a:t>
            </a:r>
            <a:r>
              <a:rPr lang="en-US" altLang="zh-CN" sz="2000" smtClean="0"/>
              <a:t>CPU</a:t>
            </a:r>
            <a:r>
              <a:rPr lang="zh-CN" altLang="en-US" sz="2000" smtClean="0"/>
              <a:t>用来管理内存的控制线路</a:t>
            </a:r>
          </a:p>
          <a:p>
            <a:pPr eaLnBrk="1" hangingPunct="1"/>
            <a:r>
              <a:rPr lang="zh-CN" altLang="en-US" sz="2000" smtClean="0"/>
              <a:t>在</a:t>
            </a:r>
            <a:r>
              <a:rPr lang="en-US" altLang="zh-CN" sz="2000" smtClean="0"/>
              <a:t>MMU</a:t>
            </a:r>
            <a:r>
              <a:rPr lang="zh-CN" altLang="en-US" sz="2000" smtClean="0"/>
              <a:t>策略中，基址寄存器中的值在其送入内存的时候被加入到由一个用户进程所产生的每个地址中</a:t>
            </a:r>
          </a:p>
          <a:p>
            <a:pPr eaLnBrk="1" hangingPunct="1"/>
            <a:r>
              <a:rPr lang="zh-CN" altLang="en-US" sz="2000" smtClean="0"/>
              <a:t>用户程序所对应到的是逻辑地址，物理地址对它从来都不可见</a:t>
            </a:r>
          </a:p>
        </p:txBody>
      </p:sp>
      <p:pic>
        <p:nvPicPr>
          <p:cNvPr id="24580" name="Picture 7" descr="http://d.hiphotos.baidu.com/zhidao/wh%3D450%2C600/sign=aba32fab0af79052ef4a4f3a39c3fbfc/aa64034f78f0f73624c410b90955b319ebc4134b.jpg"/>
          <p:cNvPicPr>
            <a:picLocks noChangeAspect="1" noChangeArrowheads="1"/>
          </p:cNvPicPr>
          <p:nvPr/>
        </p:nvPicPr>
        <p:blipFill>
          <a:blip r:embed="rId2" cstate="print"/>
          <a:srcRect/>
          <a:stretch>
            <a:fillRect/>
          </a:stretch>
        </p:blipFill>
        <p:spPr bwMode="auto">
          <a:xfrm>
            <a:off x="1639888" y="3554413"/>
            <a:ext cx="5557837" cy="30559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14425" y="588963"/>
            <a:ext cx="6923088" cy="688975"/>
          </a:xfrm>
        </p:spPr>
        <p:txBody>
          <a:bodyPr/>
          <a:lstStyle/>
          <a:p>
            <a:pPr eaLnBrk="1" hangingPunct="1"/>
            <a:r>
              <a:rPr lang="zh-CN" altLang="en-US" smtClean="0">
                <a:ea typeface="宋体" pitchFamily="2" charset="-122"/>
              </a:rPr>
              <a:t>动态加载</a:t>
            </a:r>
            <a:r>
              <a:rPr lang="en-US" altLang="zh-CN" smtClean="0">
                <a:ea typeface="宋体" pitchFamily="2" charset="-122"/>
              </a:rPr>
              <a:t>(Dynamic Loading)</a:t>
            </a:r>
          </a:p>
        </p:txBody>
      </p:sp>
      <p:sp>
        <p:nvSpPr>
          <p:cNvPr id="25603" name="Rectangle 3"/>
          <p:cNvSpPr>
            <a:spLocks noGrp="1" noChangeArrowheads="1"/>
          </p:cNvSpPr>
          <p:nvPr>
            <p:ph idx="1"/>
          </p:nvPr>
        </p:nvSpPr>
        <p:spPr bwMode="auto">
          <a:xfrm>
            <a:off x="690563" y="1416050"/>
            <a:ext cx="785495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sz="2000" smtClean="0"/>
              <a:t>例程在调用之前并不</a:t>
            </a:r>
            <a:r>
              <a:rPr lang="zh-CN" altLang="en-US" sz="2000" smtClean="0"/>
              <a:t>加载</a:t>
            </a:r>
            <a:endParaRPr lang="en-US" altLang="zh-CN" sz="2000" smtClean="0"/>
          </a:p>
          <a:p>
            <a:pPr eaLnBrk="1" hangingPunct="1"/>
            <a:r>
              <a:rPr lang="zh-CN" altLang="en-US" sz="2000" smtClean="0"/>
              <a:t>优点：</a:t>
            </a:r>
            <a:endParaRPr lang="en-US" altLang="zh-CN" sz="2000" smtClean="0"/>
          </a:p>
          <a:p>
            <a:pPr lvl="1" eaLnBrk="1" hangingPunct="1"/>
            <a:r>
              <a:rPr lang="zh-CN" altLang="en-US" sz="2000" smtClean="0"/>
              <a:t>更好的内存空间利用率</a:t>
            </a:r>
            <a:endParaRPr lang="en-US" altLang="zh-CN" sz="2000" smtClean="0"/>
          </a:p>
          <a:p>
            <a:pPr lvl="1" eaLnBrk="1" hangingPunct="1"/>
            <a:r>
              <a:rPr lang="zh-CN" altLang="en-US" sz="2000" smtClean="0"/>
              <a:t>没有被使用的例程不被载入</a:t>
            </a:r>
            <a:endParaRPr lang="en-US" altLang="zh-CN" sz="2000" smtClean="0"/>
          </a:p>
          <a:p>
            <a:pPr lvl="1" eaLnBrk="1" hangingPunct="1"/>
            <a:r>
              <a:rPr lang="zh-CN" altLang="en-US" sz="2000" smtClean="0"/>
              <a:t>当需大量代码来处理不经常使用的功能时非常有用</a:t>
            </a:r>
          </a:p>
          <a:p>
            <a:pPr eaLnBrk="1" hangingPunct="1"/>
            <a:r>
              <a:rPr lang="zh-CN" altLang="en-US" sz="2000" smtClean="0"/>
              <a:t>不需要操作系统的特别支持，通过程序设计实现</a:t>
            </a:r>
            <a:endParaRPr lang="en-US" altLang="zh-CN" sz="2000" smtClean="0"/>
          </a:p>
          <a:p>
            <a:pPr eaLnBrk="1" hangingPunct="1"/>
            <a:r>
              <a:rPr lang="en-US" altLang="zh-CN" sz="2000" smtClean="0"/>
              <a:t>Windows </a:t>
            </a:r>
            <a:r>
              <a:rPr lang="zh-CN" altLang="en-US" sz="2000" smtClean="0"/>
              <a:t>的动态链接库</a:t>
            </a:r>
          </a:p>
        </p:txBody>
      </p:sp>
      <p:grpSp>
        <p:nvGrpSpPr>
          <p:cNvPr id="25604" name="组合 1"/>
          <p:cNvGrpSpPr>
            <a:grpSpLocks/>
          </p:cNvGrpSpPr>
          <p:nvPr/>
        </p:nvGrpSpPr>
        <p:grpSpPr bwMode="auto">
          <a:xfrm>
            <a:off x="1516063" y="4897438"/>
            <a:ext cx="5889625" cy="1693862"/>
            <a:chOff x="1225550" y="4608513"/>
            <a:chExt cx="5889625" cy="1693862"/>
          </a:xfrm>
        </p:grpSpPr>
        <p:sp>
          <p:nvSpPr>
            <p:cNvPr id="25605" name="矩形 1"/>
            <p:cNvSpPr>
              <a:spLocks noChangeArrowheads="1"/>
            </p:cNvSpPr>
            <p:nvPr/>
          </p:nvSpPr>
          <p:spPr bwMode="auto">
            <a:xfrm>
              <a:off x="1225550" y="4656138"/>
              <a:ext cx="1265238" cy="1073150"/>
            </a:xfrm>
            <a:prstGeom prst="rect">
              <a:avLst/>
            </a:prstGeom>
            <a:solidFill>
              <a:schemeClr val="accent1"/>
            </a:solidFill>
            <a:ln w="9525" algn="ctr">
              <a:solidFill>
                <a:schemeClr val="tx1"/>
              </a:solidFill>
              <a:round/>
              <a:headEnd/>
              <a:tailEnd/>
            </a:ln>
            <a:effectLst/>
          </p:spPr>
          <p:txBody>
            <a:bodyPr wrap="none"/>
            <a:lstStyle/>
            <a:p>
              <a:pPr algn="ctr"/>
              <a:r>
                <a:rPr lang="zh-CN" altLang="en-US"/>
                <a:t>进程</a:t>
              </a:r>
              <a:r>
                <a:rPr lang="en-US" altLang="zh-CN"/>
                <a:t>1</a:t>
              </a:r>
              <a:endParaRPr lang="zh-CN" altLang="en-US"/>
            </a:p>
          </p:txBody>
        </p:sp>
        <p:sp>
          <p:nvSpPr>
            <p:cNvPr id="25606" name="矩形 5"/>
            <p:cNvSpPr>
              <a:spLocks noChangeArrowheads="1"/>
            </p:cNvSpPr>
            <p:nvPr/>
          </p:nvSpPr>
          <p:spPr bwMode="auto">
            <a:xfrm>
              <a:off x="3575050" y="4608513"/>
              <a:ext cx="1266825" cy="1541462"/>
            </a:xfrm>
            <a:prstGeom prst="rect">
              <a:avLst/>
            </a:prstGeom>
            <a:solidFill>
              <a:schemeClr val="accent1"/>
            </a:solidFill>
            <a:ln w="9525" algn="ctr">
              <a:solidFill>
                <a:schemeClr val="tx1"/>
              </a:solidFill>
              <a:round/>
              <a:headEnd/>
              <a:tailEnd/>
            </a:ln>
            <a:effectLst/>
          </p:spPr>
          <p:txBody>
            <a:bodyPr wrap="none"/>
            <a:lstStyle/>
            <a:p>
              <a:pPr algn="ctr"/>
              <a:r>
                <a:rPr lang="zh-CN" altLang="en-US"/>
                <a:t>进程</a:t>
              </a:r>
              <a:r>
                <a:rPr lang="en-US" altLang="zh-CN"/>
                <a:t>1</a:t>
              </a:r>
              <a:endParaRPr lang="zh-CN" altLang="en-US"/>
            </a:p>
          </p:txBody>
        </p:sp>
        <p:sp>
          <p:nvSpPr>
            <p:cNvPr id="25607" name="矩形 6"/>
            <p:cNvSpPr>
              <a:spLocks noChangeArrowheads="1"/>
            </p:cNvSpPr>
            <p:nvPr/>
          </p:nvSpPr>
          <p:spPr bwMode="auto">
            <a:xfrm>
              <a:off x="5848350" y="4608513"/>
              <a:ext cx="1266825" cy="1674812"/>
            </a:xfrm>
            <a:prstGeom prst="rect">
              <a:avLst/>
            </a:prstGeom>
            <a:solidFill>
              <a:schemeClr val="accent1"/>
            </a:solidFill>
            <a:ln w="9525" algn="ctr">
              <a:solidFill>
                <a:schemeClr val="tx1"/>
              </a:solidFill>
              <a:round/>
              <a:headEnd/>
              <a:tailEnd/>
            </a:ln>
            <a:effectLst/>
          </p:spPr>
          <p:txBody>
            <a:bodyPr wrap="none"/>
            <a:lstStyle/>
            <a:p>
              <a:pPr algn="ctr"/>
              <a:r>
                <a:rPr lang="zh-CN" altLang="en-US"/>
                <a:t>进程</a:t>
              </a:r>
              <a:r>
                <a:rPr lang="en-US" altLang="zh-CN"/>
                <a:t>1</a:t>
              </a:r>
              <a:endParaRPr lang="zh-CN" altLang="en-US"/>
            </a:p>
          </p:txBody>
        </p:sp>
        <p:sp>
          <p:nvSpPr>
            <p:cNvPr id="3" name="矩形 2"/>
            <p:cNvSpPr/>
            <p:nvPr/>
          </p:nvSpPr>
          <p:spPr bwMode="auto">
            <a:xfrm>
              <a:off x="3575050" y="5729288"/>
              <a:ext cx="1266825" cy="420687"/>
            </a:xfrm>
            <a:prstGeom prst="rect">
              <a:avLst/>
            </a:prstGeom>
            <a:ln>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lstStyle/>
            <a:p>
              <a:pPr algn="ctr">
                <a:defRPr/>
              </a:pPr>
              <a:r>
                <a:rPr lang="zh-CN" altLang="en-US" dirty="0">
                  <a:solidFill>
                    <a:schemeClr val="tx1"/>
                  </a:solidFill>
                </a:rPr>
                <a:t>输入法</a:t>
              </a:r>
              <a:r>
                <a:rPr lang="en-US" altLang="zh-CN" dirty="0">
                  <a:solidFill>
                    <a:schemeClr val="tx1"/>
                  </a:solidFill>
                </a:rPr>
                <a:t>1</a:t>
              </a:r>
              <a:endParaRPr lang="zh-CN" altLang="en-US" dirty="0">
                <a:solidFill>
                  <a:schemeClr val="tx1"/>
                </a:solidFill>
              </a:endParaRPr>
            </a:p>
          </p:txBody>
        </p:sp>
        <p:sp>
          <p:nvSpPr>
            <p:cNvPr id="9" name="矩形 8"/>
            <p:cNvSpPr/>
            <p:nvPr/>
          </p:nvSpPr>
          <p:spPr bwMode="auto">
            <a:xfrm>
              <a:off x="5848350" y="5729288"/>
              <a:ext cx="1266825" cy="573087"/>
            </a:xfrm>
            <a:prstGeom prst="rect">
              <a:avLst/>
            </a:prstGeom>
            <a:ln>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lstStyle/>
            <a:p>
              <a:pPr algn="ctr">
                <a:defRPr/>
              </a:pPr>
              <a:r>
                <a:rPr lang="zh-CN" altLang="en-US" dirty="0">
                  <a:solidFill>
                    <a:schemeClr val="tx1"/>
                  </a:solidFill>
                </a:rPr>
                <a:t>输入法</a:t>
              </a:r>
              <a:r>
                <a:rPr lang="en-US" altLang="zh-CN" dirty="0">
                  <a:solidFill>
                    <a:schemeClr val="tx1"/>
                  </a:solidFill>
                </a:rPr>
                <a:t>2</a:t>
              </a:r>
              <a:endParaRPr lang="zh-CN" altLang="en-US" dirty="0">
                <a:solidFill>
                  <a:schemeClr val="tx1"/>
                </a:solidFill>
              </a:endParaRPr>
            </a:p>
          </p:txBody>
        </p:sp>
        <p:sp>
          <p:nvSpPr>
            <p:cNvPr id="25614" name="右箭头 3"/>
            <p:cNvSpPr>
              <a:spLocks noChangeArrowheads="1"/>
            </p:cNvSpPr>
            <p:nvPr/>
          </p:nvSpPr>
          <p:spPr bwMode="auto">
            <a:xfrm>
              <a:off x="2600325" y="4906963"/>
              <a:ext cx="804863" cy="352425"/>
            </a:xfrm>
            <a:prstGeom prst="rightArrow">
              <a:avLst>
                <a:gd name="adj1" fmla="val 50000"/>
                <a:gd name="adj2" fmla="val 49958"/>
              </a:avLst>
            </a:prstGeom>
            <a:solidFill>
              <a:schemeClr val="accent1"/>
            </a:solidFill>
            <a:ln w="9525" algn="ctr">
              <a:solidFill>
                <a:schemeClr val="tx1"/>
              </a:solidFill>
              <a:round/>
              <a:headEnd/>
              <a:tailEnd/>
            </a:ln>
            <a:effectLst/>
          </p:spPr>
          <p:txBody>
            <a:bodyPr wrap="none"/>
            <a:lstStyle/>
            <a:p>
              <a:endParaRPr lang="zh-CN" altLang="en-US"/>
            </a:p>
          </p:txBody>
        </p:sp>
        <p:sp>
          <p:nvSpPr>
            <p:cNvPr id="25615" name="右箭头 7"/>
            <p:cNvSpPr>
              <a:spLocks noChangeArrowheads="1"/>
            </p:cNvSpPr>
            <p:nvPr/>
          </p:nvSpPr>
          <p:spPr bwMode="auto">
            <a:xfrm>
              <a:off x="4916488" y="4991100"/>
              <a:ext cx="812800" cy="388938"/>
            </a:xfrm>
            <a:prstGeom prst="rightArrow">
              <a:avLst>
                <a:gd name="adj1" fmla="val 50000"/>
                <a:gd name="adj2" fmla="val 49816"/>
              </a:avLst>
            </a:prstGeom>
            <a:solidFill>
              <a:schemeClr val="accent1"/>
            </a:solidFill>
            <a:ln w="9525" algn="ctr">
              <a:solidFill>
                <a:schemeClr val="tx1"/>
              </a:solidFill>
              <a:round/>
              <a:headEnd/>
              <a:tailEnd/>
            </a:ln>
            <a:effectLst/>
          </p:spPr>
          <p:txBody>
            <a:bodyPr wrap="none"/>
            <a:lstStyle/>
            <a:p>
              <a:endParaRPr lang="zh-CN" altLang="en-US"/>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2850" y="520700"/>
            <a:ext cx="7054850" cy="774700"/>
          </a:xfrm>
        </p:spPr>
        <p:txBody>
          <a:bodyPr/>
          <a:lstStyle/>
          <a:p>
            <a:pPr eaLnBrk="1" hangingPunct="1"/>
            <a:r>
              <a:rPr lang="zh-CN" altLang="en-US" smtClean="0">
                <a:ea typeface="宋体" pitchFamily="2" charset="-122"/>
              </a:rPr>
              <a:t>动态链接</a:t>
            </a:r>
            <a:r>
              <a:rPr lang="en-US" altLang="zh-CN" smtClean="0">
                <a:ea typeface="宋体" pitchFamily="2" charset="-122"/>
              </a:rPr>
              <a:t>(Dynamic Linking)</a:t>
            </a:r>
          </a:p>
        </p:txBody>
      </p:sp>
      <p:sp>
        <p:nvSpPr>
          <p:cNvPr id="26627" name="Rectangle 3"/>
          <p:cNvSpPr>
            <a:spLocks noGrp="1" noChangeArrowheads="1"/>
          </p:cNvSpPr>
          <p:nvPr>
            <p:ph idx="1"/>
          </p:nvPr>
        </p:nvSpPr>
        <p:spPr bwMode="auto">
          <a:xfrm>
            <a:off x="701675" y="1663700"/>
            <a:ext cx="7610475"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000" smtClean="0"/>
              <a:t>和各种库文件的链接被推迟到执行时期</a:t>
            </a:r>
            <a:endParaRPr lang="en-US" altLang="zh-CN" sz="2000" smtClean="0"/>
          </a:p>
          <a:p>
            <a:pPr eaLnBrk="1" hangingPunct="1"/>
            <a:r>
              <a:rPr lang="zh-CN" altLang="en-US" sz="2000" smtClean="0"/>
              <a:t>需要动态装载技术支持</a:t>
            </a:r>
          </a:p>
          <a:p>
            <a:pPr eaLnBrk="1" hangingPunct="1"/>
            <a:r>
              <a:rPr lang="zh-CN" altLang="en-US" sz="2000" smtClean="0"/>
              <a:t>一小段代码 - 存根，用来定位合适的保留在内存中的库程序</a:t>
            </a:r>
          </a:p>
          <a:p>
            <a:pPr eaLnBrk="1" hangingPunct="1"/>
            <a:r>
              <a:rPr lang="zh-CN" altLang="en-US" sz="2000" smtClean="0"/>
              <a:t>存根用例程地址来替换自己，并开始执行例程</a:t>
            </a:r>
          </a:p>
          <a:p>
            <a:pPr eaLnBrk="1" hangingPunct="1"/>
            <a:r>
              <a:rPr lang="zh-CN" altLang="en-US" sz="2000" smtClean="0"/>
              <a:t>操作系统需要检查例程是否在进程的内存空间，所以需要操作系统支持</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p:txBody>
          <a:bodyPr/>
          <a:lstStyle/>
          <a:p>
            <a:pPr algn="ctr" eaLnBrk="1" hangingPunct="1">
              <a:defRPr/>
            </a:pPr>
            <a:r>
              <a:rPr lang="zh-CN" altLang="en-US" dirty="0" smtClean="0">
                <a:effectLst>
                  <a:outerShdw blurRad="38100" dist="38100" dir="2700000" algn="tl">
                    <a:srgbClr val="C0C0C0"/>
                  </a:outerShdw>
                </a:effectLst>
                <a:ea typeface="宋体" pitchFamily="2" charset="-122"/>
              </a:rPr>
              <a:t>第</a:t>
            </a:r>
            <a:r>
              <a:rPr lang="en-US" altLang="zh-CN" dirty="0" smtClean="0">
                <a:effectLst>
                  <a:outerShdw blurRad="38100" dist="38100" dir="2700000" algn="tl">
                    <a:srgbClr val="C0C0C0"/>
                  </a:outerShdw>
                </a:effectLst>
                <a:ea typeface="宋体" pitchFamily="2" charset="-122"/>
              </a:rPr>
              <a:t>8</a:t>
            </a:r>
            <a:r>
              <a:rPr lang="zh-CN" altLang="en-US" dirty="0" smtClean="0">
                <a:effectLst>
                  <a:outerShdw blurRad="38100" dist="38100" dir="2700000" algn="tl">
                    <a:srgbClr val="C0C0C0"/>
                  </a:outerShdw>
                </a:effectLst>
                <a:ea typeface="宋体" pitchFamily="2" charset="-122"/>
              </a:rPr>
              <a:t>章 内存管理（二）</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连续内存分配</a:t>
            </a:r>
          </a:p>
        </p:txBody>
      </p:sp>
      <p:sp>
        <p:nvSpPr>
          <p:cNvPr id="12291" name="副标题 1"/>
          <p:cNvSpPr>
            <a:spLocks noGrp="1"/>
          </p:cNvSpPr>
          <p:nvPr>
            <p:ph type="subTitle" idx="1"/>
          </p:nvPr>
        </p:nvSpPr>
        <p:spPr>
          <a:xfrm>
            <a:off x="2173288" y="3494088"/>
            <a:ext cx="5535612" cy="787400"/>
          </a:xfrm>
          <a:noFill/>
        </p:spPr>
        <p:txBody>
          <a:bodyPr/>
          <a:lstStyle/>
          <a:p>
            <a:pPr eaLnBrk="1" hangingPunct="1"/>
            <a:r>
              <a:rPr lang="zh-CN" altLang="en-US" smtClean="0"/>
              <a:t>苏州大学计算机科学与技术</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962025" y="657225"/>
            <a:ext cx="7729538" cy="654050"/>
          </a:xfrm>
        </p:spPr>
        <p:txBody>
          <a:bodyPr/>
          <a:lstStyle/>
          <a:p>
            <a:r>
              <a:rPr lang="zh-CN" altLang="en-US" sz="3800" smtClean="0"/>
              <a:t>连续内存分配</a:t>
            </a:r>
          </a:p>
        </p:txBody>
      </p:sp>
      <p:sp>
        <p:nvSpPr>
          <p:cNvPr id="18435" name="内容占位符 2"/>
          <p:cNvSpPr>
            <a:spLocks noGrp="1"/>
          </p:cNvSpPr>
          <p:nvPr>
            <p:ph sz="quarter" idx="1"/>
          </p:nvPr>
        </p:nvSpPr>
        <p:spPr/>
        <p:txBody>
          <a:bodyPr/>
          <a:lstStyle/>
          <a:p>
            <a:pPr>
              <a:defRPr/>
            </a:pPr>
            <a:r>
              <a:rPr lang="zh-CN" altLang="en-US" sz="2800" u="sng" dirty="0" smtClean="0">
                <a:sym typeface="Wingdings" pitchFamily="2" charset="2"/>
              </a:rPr>
              <a:t>连续内存分配</a:t>
            </a:r>
            <a:r>
              <a:rPr lang="zh-CN" altLang="en-US" sz="2800" dirty="0" smtClean="0">
                <a:sym typeface="Wingdings" pitchFamily="2" charset="2"/>
              </a:rPr>
              <a:t>：</a:t>
            </a:r>
            <a:r>
              <a:rPr lang="zh-CN" altLang="en-US" sz="2800" dirty="0" smtClean="0"/>
              <a:t>为一个用户程序分配一个连续的内存空间</a:t>
            </a:r>
            <a:endParaRPr lang="en-US" altLang="zh-CN" sz="2800" dirty="0" smtClean="0"/>
          </a:p>
          <a:p>
            <a:pPr lvl="1">
              <a:defRPr/>
            </a:pPr>
            <a:r>
              <a:rPr lang="zh-CN" altLang="en-US" sz="2600" dirty="0" smtClean="0"/>
              <a:t>早期内存分配模式，运用于内存较少系统</a:t>
            </a:r>
            <a:endParaRPr lang="en-US" altLang="zh-CN" sz="2600" dirty="0" smtClean="0"/>
          </a:p>
          <a:p>
            <a:pPr>
              <a:defRPr/>
            </a:pPr>
            <a:r>
              <a:rPr lang="zh-CN" altLang="en-US" sz="2800" dirty="0" smtClean="0"/>
              <a:t>分类</a:t>
            </a:r>
            <a:endParaRPr lang="en-US" altLang="zh-CN" sz="2800" dirty="0" smtClean="0"/>
          </a:p>
          <a:p>
            <a:pPr marL="776288" lvl="1" indent="-457200">
              <a:buFontTx/>
              <a:buAutoNum type="circleNumDbPlain"/>
              <a:defRPr/>
            </a:pPr>
            <a:r>
              <a:rPr lang="zh-CN" altLang="en-US" sz="2400" dirty="0" smtClean="0"/>
              <a:t>单一连续分配</a:t>
            </a:r>
            <a:endParaRPr lang="en-US" altLang="zh-CN" sz="2400" dirty="0" smtClean="0"/>
          </a:p>
          <a:p>
            <a:pPr marL="776288" lvl="1" indent="-457200">
              <a:buFontTx/>
              <a:buAutoNum type="circleNumDbPlain"/>
              <a:defRPr/>
            </a:pPr>
            <a:r>
              <a:rPr lang="zh-CN" altLang="en-US" sz="2400" dirty="0" smtClean="0"/>
              <a:t>固定分区分配</a:t>
            </a:r>
            <a:endParaRPr lang="en-US" altLang="zh-CN" sz="2400" dirty="0" smtClean="0"/>
          </a:p>
          <a:p>
            <a:pPr marL="776288" lvl="1" indent="-457200">
              <a:buFontTx/>
              <a:buAutoNum type="circleNumDbPlain"/>
              <a:defRPr/>
            </a:pPr>
            <a:r>
              <a:rPr lang="zh-CN" altLang="en-US" sz="2400" dirty="0"/>
              <a:t>可变</a:t>
            </a:r>
            <a:r>
              <a:rPr lang="zh-CN" altLang="en-US" sz="2400" dirty="0" smtClean="0"/>
              <a:t>分区分配</a:t>
            </a:r>
            <a:endParaRPr lang="en-US" altLang="zh-CN" sz="2400" dirty="0" smtClean="0"/>
          </a:p>
          <a:p>
            <a:pPr>
              <a:defRPr/>
            </a:pPr>
            <a:r>
              <a:rPr lang="zh-CN" altLang="en-US" sz="2600" dirty="0"/>
              <a:t>主存通常被分为两部分</a:t>
            </a:r>
          </a:p>
          <a:p>
            <a:pPr lvl="1">
              <a:defRPr/>
            </a:pPr>
            <a:r>
              <a:rPr lang="zh-CN" altLang="en-US" sz="2200" dirty="0" smtClean="0"/>
              <a:t>操作系统（通常驻留在低端，</a:t>
            </a:r>
            <a:r>
              <a:rPr lang="zh-CN" altLang="en-US" sz="2200" dirty="0"/>
              <a:t>因为</a:t>
            </a:r>
            <a:r>
              <a:rPr lang="zh-CN" altLang="en-US" sz="2200" dirty="0" smtClean="0"/>
              <a:t>中断</a:t>
            </a:r>
            <a:r>
              <a:rPr lang="zh-CN" altLang="en-US" sz="2200" dirty="0"/>
              <a:t>矢量保存</a:t>
            </a:r>
            <a:r>
              <a:rPr lang="zh-CN" altLang="en-US" sz="2200" dirty="0" smtClean="0"/>
              <a:t>在低端）</a:t>
            </a:r>
            <a:endParaRPr lang="zh-CN" altLang="en-US" sz="2200" dirty="0"/>
          </a:p>
          <a:p>
            <a:pPr lvl="1">
              <a:defRPr/>
            </a:pPr>
            <a:r>
              <a:rPr lang="zh-CN" altLang="en-US" sz="2200" dirty="0" smtClean="0"/>
              <a:t>用户进程（</a:t>
            </a:r>
            <a:r>
              <a:rPr lang="zh-CN" altLang="en-US" sz="2200" dirty="0"/>
              <a:t>保存在内存</a:t>
            </a:r>
            <a:r>
              <a:rPr lang="zh-CN" altLang="en-US" sz="2200" dirty="0" smtClean="0"/>
              <a:t>高端）</a:t>
            </a:r>
            <a:endParaRPr lang="en-US" altLang="zh-CN"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981075" y="515938"/>
            <a:ext cx="7729538" cy="654050"/>
          </a:xfrm>
        </p:spPr>
        <p:txBody>
          <a:bodyPr/>
          <a:lstStyle/>
          <a:p>
            <a:r>
              <a:rPr lang="zh-CN" altLang="en-US" smtClean="0"/>
              <a:t>单一连续分配</a:t>
            </a:r>
          </a:p>
        </p:txBody>
      </p:sp>
      <p:sp>
        <p:nvSpPr>
          <p:cNvPr id="14339" name="内容占位符 2"/>
          <p:cNvSpPr>
            <a:spLocks noGrp="1"/>
          </p:cNvSpPr>
          <p:nvPr>
            <p:ph sz="quarter" idx="1"/>
          </p:nvPr>
        </p:nvSpPr>
        <p:spPr bwMode="auto">
          <a:xfrm>
            <a:off x="752475" y="1620838"/>
            <a:ext cx="7772400" cy="45720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2800" smtClean="0"/>
              <a:t>分配方式：单道程序环境下，仅装有一道用户程序，即整个内存的用户空间由该程序独占</a:t>
            </a:r>
            <a:endParaRPr lang="en-US" altLang="zh-CN" sz="2800" smtClean="0"/>
          </a:p>
          <a:p>
            <a:pPr lvl="1">
              <a:lnSpc>
                <a:spcPct val="90000"/>
              </a:lnSpc>
              <a:buFont typeface="Wingdings" pitchFamily="2" charset="2"/>
              <a:buChar char="Ø"/>
            </a:pPr>
            <a:r>
              <a:rPr lang="zh-CN" altLang="en-US" sz="2200" smtClean="0"/>
              <a:t>内存分配管理十分简单，内存利用率低</a:t>
            </a:r>
            <a:endParaRPr lang="en-US" altLang="zh-CN" sz="2200" smtClean="0"/>
          </a:p>
          <a:p>
            <a:pPr lvl="1">
              <a:lnSpc>
                <a:spcPct val="90000"/>
              </a:lnSpc>
              <a:buFont typeface="Wingdings" pitchFamily="2" charset="2"/>
              <a:buChar char="Ø"/>
            </a:pPr>
            <a:r>
              <a:rPr lang="zh-CN" altLang="en-US" sz="2200" smtClean="0">
                <a:sym typeface="Wingdings" pitchFamily="2" charset="2"/>
              </a:rPr>
              <a:t>用于单用户、单任务</a:t>
            </a:r>
            <a:r>
              <a:rPr lang="en-US" altLang="zh-CN" sz="2200" smtClean="0">
                <a:sym typeface="Wingdings" pitchFamily="2" charset="2"/>
              </a:rPr>
              <a:t>OS</a:t>
            </a:r>
          </a:p>
          <a:p>
            <a:pPr lvl="1">
              <a:lnSpc>
                <a:spcPct val="90000"/>
              </a:lnSpc>
              <a:buFont typeface="Wingdings" pitchFamily="2" charset="2"/>
              <a:buChar char="Ø"/>
            </a:pPr>
            <a:r>
              <a:rPr lang="en-US" altLang="zh-CN" sz="2200" smtClean="0">
                <a:sym typeface="Wingdings" pitchFamily="2" charset="2"/>
              </a:rPr>
              <a:t>CP/M</a:t>
            </a:r>
            <a:r>
              <a:rPr lang="zh-CN" altLang="en-US" sz="2200" smtClean="0">
                <a:sym typeface="Wingdings" pitchFamily="2" charset="2"/>
              </a:rPr>
              <a:t>、</a:t>
            </a:r>
            <a:r>
              <a:rPr lang="en-US" altLang="zh-CN" sz="2200" smtClean="0">
                <a:sym typeface="Wingdings" pitchFamily="2" charset="2"/>
              </a:rPr>
              <a:t>MS-DOS</a:t>
            </a:r>
            <a:r>
              <a:rPr lang="zh-CN" altLang="en-US" sz="2200" smtClean="0">
                <a:sym typeface="Wingdings" pitchFamily="2" charset="2"/>
              </a:rPr>
              <a:t>、</a:t>
            </a:r>
            <a:r>
              <a:rPr lang="en-US" altLang="zh-CN" sz="2200" smtClean="0">
                <a:sym typeface="Wingdings" pitchFamily="2" charset="2"/>
              </a:rPr>
              <a:t>RT11</a:t>
            </a:r>
          </a:p>
          <a:p>
            <a:pPr lvl="1">
              <a:lnSpc>
                <a:spcPct val="90000"/>
              </a:lnSpc>
              <a:buFont typeface="Wingdings" pitchFamily="2" charset="2"/>
              <a:buChar char="Ø"/>
            </a:pPr>
            <a:endParaRPr lang="en-US" altLang="zh-CN" smtClean="0">
              <a:sym typeface="Wingdings" pitchFamily="2" charset="2"/>
            </a:endParaRPr>
          </a:p>
          <a:p>
            <a:pPr>
              <a:lnSpc>
                <a:spcPct val="90000"/>
              </a:lnSpc>
            </a:pPr>
            <a:r>
              <a:rPr lang="zh-CN" altLang="en-US" sz="2800" smtClean="0">
                <a:sym typeface="Wingdings" pitchFamily="2" charset="2"/>
              </a:rPr>
              <a:t>未采取存储器保护措施</a:t>
            </a:r>
          </a:p>
          <a:p>
            <a:pPr lvl="1">
              <a:lnSpc>
                <a:spcPct val="90000"/>
              </a:lnSpc>
            </a:pPr>
            <a:r>
              <a:rPr lang="zh-CN" altLang="en-US" sz="2200" smtClean="0">
                <a:sym typeface="Wingdings" pitchFamily="2" charset="2"/>
              </a:rPr>
              <a:t>节省硬件</a:t>
            </a:r>
          </a:p>
          <a:p>
            <a:pPr lvl="1">
              <a:lnSpc>
                <a:spcPct val="90000"/>
              </a:lnSpc>
            </a:pPr>
            <a:r>
              <a:rPr lang="zh-CN" altLang="en-US" sz="2200" smtClean="0">
                <a:sym typeface="Wingdings" pitchFamily="2" charset="2"/>
              </a:rPr>
              <a:t>方案可行</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874713" y="587375"/>
            <a:ext cx="7729537" cy="654050"/>
          </a:xfrm>
        </p:spPr>
        <p:txBody>
          <a:bodyPr/>
          <a:lstStyle/>
          <a:p>
            <a:r>
              <a:rPr lang="zh-CN" altLang="en-US" smtClean="0"/>
              <a:t>固定分区分配</a:t>
            </a:r>
          </a:p>
        </p:txBody>
      </p:sp>
      <p:sp>
        <p:nvSpPr>
          <p:cNvPr id="15363" name="内容占位符 2"/>
          <p:cNvSpPr>
            <a:spLocks noGrp="1"/>
          </p:cNvSpPr>
          <p:nvPr>
            <p:ph sz="quarter" idx="1"/>
          </p:nvPr>
        </p:nvSpPr>
        <p:spPr bwMode="auto">
          <a:xfrm>
            <a:off x="457200" y="2188800"/>
            <a:ext cx="8229600" cy="39013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2800" dirty="0" smtClean="0">
                <a:sym typeface="Wingdings" pitchFamily="2" charset="2"/>
              </a:rPr>
              <a:t>最早的、也是最简单的一种可运行多道程序的存储管理方式。</a:t>
            </a:r>
          </a:p>
          <a:p>
            <a:pPr>
              <a:lnSpc>
                <a:spcPct val="90000"/>
              </a:lnSpc>
            </a:pPr>
            <a:r>
              <a:rPr lang="zh-CN" altLang="en-US" sz="2800" dirty="0" smtClean="0">
                <a:sym typeface="Wingdings" pitchFamily="2" charset="2"/>
              </a:rPr>
              <a:t>预先把可分配的主存空间分割成若干个连续区域，称为一个</a:t>
            </a:r>
            <a:r>
              <a:rPr lang="zh-CN" altLang="en-US" sz="2800" b="1" u="sng" dirty="0" smtClean="0">
                <a:solidFill>
                  <a:schemeClr val="tx1"/>
                </a:solidFill>
                <a:sym typeface="Wingdings" pitchFamily="2" charset="2"/>
              </a:rPr>
              <a:t>分区</a:t>
            </a:r>
            <a:r>
              <a:rPr lang="zh-CN" altLang="en-US" sz="2800" dirty="0" smtClean="0">
                <a:sym typeface="Wingdings" pitchFamily="2" charset="2"/>
              </a:rPr>
              <a:t>。</a:t>
            </a:r>
          </a:p>
          <a:p>
            <a:pPr>
              <a:lnSpc>
                <a:spcPct val="90000"/>
              </a:lnSpc>
            </a:pPr>
            <a:r>
              <a:rPr lang="zh-CN" altLang="en-US" sz="2800" dirty="0" smtClean="0">
                <a:sym typeface="Wingdings" pitchFamily="2" charset="2"/>
              </a:rPr>
              <a:t>每个分区的大小可以相同也可以不同。但分区大小固定不变，每个分区装一个且只能装一个程序</a:t>
            </a:r>
            <a:endParaRPr lang="en-US" altLang="zh-CN" sz="2800" dirty="0" smtClean="0">
              <a:sym typeface="Wingdings" pitchFamily="2" charset="2"/>
            </a:endParaRPr>
          </a:p>
          <a:p>
            <a:pPr>
              <a:lnSpc>
                <a:spcPct val="90000"/>
              </a:lnSpc>
            </a:pPr>
            <a:endParaRPr lang="zh-CN" altLang="en-US" sz="2800" dirty="0" smtClean="0">
              <a:sym typeface="Wingdings" pitchFamily="2" charset="2"/>
            </a:endParaRPr>
          </a:p>
          <a:p>
            <a:pPr>
              <a:lnSpc>
                <a:spcPct val="90000"/>
              </a:lnSpc>
            </a:pPr>
            <a:r>
              <a:rPr lang="zh-CN" altLang="en-US" sz="2800" dirty="0" smtClean="0">
                <a:sym typeface="Wingdings" pitchFamily="2" charset="2"/>
              </a:rPr>
              <a:t>内存分配：如果有一个空闲分区</a:t>
            </a:r>
            <a:r>
              <a:rPr lang="en-US" altLang="zh-CN" sz="2800" dirty="0" smtClean="0">
                <a:sym typeface="Wingdings" pitchFamily="2" charset="2"/>
              </a:rPr>
              <a:t>, </a:t>
            </a:r>
            <a:r>
              <a:rPr lang="zh-CN" altLang="en-US" sz="2800" dirty="0" smtClean="0">
                <a:sym typeface="Wingdings" pitchFamily="2" charset="2"/>
              </a:rPr>
              <a:t>则分配给进程</a:t>
            </a:r>
            <a:endParaRPr lang="zh-CN" altLang="en-US" sz="2800" dirty="0" smtClean="0"/>
          </a:p>
        </p:txBody>
      </p:sp>
      <p:pic>
        <p:nvPicPr>
          <p:cNvPr id="4" name="Picture 4"/>
          <p:cNvPicPr>
            <a:picLocks noChangeAspect="1" noChangeArrowheads="1"/>
          </p:cNvPicPr>
          <p:nvPr/>
        </p:nvPicPr>
        <p:blipFill>
          <a:blip r:embed="rId2" cstate="print"/>
          <a:srcRect l="16727" t="876" r="16431" b="876"/>
          <a:stretch>
            <a:fillRect/>
          </a:stretch>
        </p:blipFill>
        <p:spPr bwMode="auto">
          <a:xfrm>
            <a:off x="7161818" y="0"/>
            <a:ext cx="1881382" cy="2073775"/>
          </a:xfrm>
          <a:prstGeom prst="rect">
            <a:avLst/>
          </a:prstGeom>
          <a:noFill/>
          <a:ln w="38100" cmpd="dbl">
            <a:solidFill>
              <a:srgbClr val="CC6600"/>
            </a:solid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874713" y="587375"/>
            <a:ext cx="7729537" cy="654050"/>
          </a:xfrm>
        </p:spPr>
        <p:txBody>
          <a:bodyPr/>
          <a:lstStyle/>
          <a:p>
            <a:r>
              <a:rPr lang="zh-CN" altLang="en-US" smtClean="0"/>
              <a:t>划分分区的方法</a:t>
            </a:r>
          </a:p>
        </p:txBody>
      </p:sp>
      <p:sp>
        <p:nvSpPr>
          <p:cNvPr id="16387" name="内容占位符 2"/>
          <p:cNvSpPr>
            <a:spLocks noGrp="1"/>
          </p:cNvSpPr>
          <p:nvPr>
            <p:ph sz="quarter"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sym typeface="Wingdings" pitchFamily="2" charset="2"/>
              </a:rPr>
              <a:t>分区大小一样</a:t>
            </a:r>
          </a:p>
          <a:p>
            <a:pPr lvl="1">
              <a:buFont typeface="Wingdings" pitchFamily="2" charset="2"/>
              <a:buChar char="Ø"/>
            </a:pPr>
            <a:r>
              <a:rPr lang="zh-CN" altLang="en-US" sz="2200" smtClean="0">
                <a:sym typeface="Wingdings" pitchFamily="2" charset="2"/>
              </a:rPr>
              <a:t>缺乏灵活性</a:t>
            </a:r>
          </a:p>
          <a:p>
            <a:pPr lvl="2"/>
            <a:r>
              <a:rPr lang="zh-CN" altLang="en-US" smtClean="0">
                <a:sym typeface="Wingdings" pitchFamily="2" charset="2"/>
              </a:rPr>
              <a:t>程序太小：浪费内存</a:t>
            </a:r>
          </a:p>
          <a:p>
            <a:pPr lvl="2"/>
            <a:r>
              <a:rPr lang="zh-CN" altLang="en-US" smtClean="0">
                <a:sym typeface="Wingdings" pitchFamily="2" charset="2"/>
              </a:rPr>
              <a:t>程序太大：装不下</a:t>
            </a:r>
            <a:endParaRPr lang="en-US" altLang="zh-CN" smtClean="0">
              <a:sym typeface="Wingdings" pitchFamily="2" charset="2"/>
            </a:endParaRPr>
          </a:p>
          <a:p>
            <a:pPr lvl="1">
              <a:buFont typeface="Wingdings" pitchFamily="2" charset="2"/>
              <a:buChar char="Ø"/>
            </a:pPr>
            <a:r>
              <a:rPr lang="zh-CN" altLang="en-US" sz="2200" smtClean="0">
                <a:sym typeface="Wingdings" pitchFamily="2" charset="2"/>
              </a:rPr>
              <a:t>有些场合适用，如利用一台计算机同时控制多个相同对象</a:t>
            </a:r>
            <a:endParaRPr lang="en-US" altLang="zh-CN" sz="2200" smtClean="0">
              <a:sym typeface="Wingdings" pitchFamily="2" charset="2"/>
            </a:endParaRPr>
          </a:p>
          <a:p>
            <a:pPr lvl="1"/>
            <a:endParaRPr lang="zh-CN" altLang="en-US" sz="2200" smtClean="0">
              <a:sym typeface="Wingdings" pitchFamily="2" charset="2"/>
            </a:endParaRPr>
          </a:p>
          <a:p>
            <a:r>
              <a:rPr lang="zh-CN" altLang="en-US" smtClean="0">
                <a:sym typeface="Wingdings" pitchFamily="2" charset="2"/>
              </a:rPr>
              <a:t>分区大小不等</a:t>
            </a:r>
          </a:p>
          <a:p>
            <a:pPr lvl="1">
              <a:buFont typeface="Wingdings" pitchFamily="2" charset="2"/>
              <a:buChar char="Ø"/>
            </a:pPr>
            <a:r>
              <a:rPr lang="zh-CN" altLang="en-US" sz="2200" smtClean="0">
                <a:sym typeface="Wingdings" pitchFamily="2" charset="2"/>
              </a:rPr>
              <a:t>多个小分区</a:t>
            </a:r>
          </a:p>
          <a:p>
            <a:pPr lvl="1">
              <a:buFont typeface="Wingdings" pitchFamily="2" charset="2"/>
              <a:buChar char="Ø"/>
            </a:pPr>
            <a:r>
              <a:rPr lang="zh-CN" altLang="en-US" sz="2200" smtClean="0">
                <a:sym typeface="Wingdings" pitchFamily="2" charset="2"/>
              </a:rPr>
              <a:t>适量中分区</a:t>
            </a:r>
          </a:p>
          <a:p>
            <a:pPr lvl="1">
              <a:buFont typeface="Wingdings" pitchFamily="2" charset="2"/>
              <a:buChar char="Ø"/>
            </a:pPr>
            <a:r>
              <a:rPr lang="zh-CN" altLang="en-US" sz="2200" smtClean="0">
                <a:sym typeface="Wingdings" pitchFamily="2" charset="2"/>
              </a:rPr>
              <a:t>少量大分区</a:t>
            </a:r>
          </a:p>
          <a:p>
            <a:endParaRPr lang="zh-CN" alt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57250" y="428625"/>
            <a:ext cx="7729538" cy="654050"/>
          </a:xfrm>
        </p:spPr>
        <p:txBody>
          <a:bodyPr/>
          <a:lstStyle/>
          <a:p>
            <a:r>
              <a:rPr lang="zh-CN" altLang="en-US" smtClean="0"/>
              <a:t>内存分配</a:t>
            </a:r>
          </a:p>
        </p:txBody>
      </p:sp>
      <p:sp>
        <p:nvSpPr>
          <p:cNvPr id="17411" name="内容占位符 2"/>
          <p:cNvSpPr>
            <a:spLocks noGrp="1"/>
          </p:cNvSpPr>
          <p:nvPr>
            <p:ph sz="quarter" idx="1"/>
          </p:nvPr>
        </p:nvSpPr>
        <p:spPr bwMode="auto">
          <a:xfrm>
            <a:off x="1539875" y="5195888"/>
            <a:ext cx="2527300" cy="503237"/>
          </a:xfrm>
          <a:noFill/>
          <a:ln>
            <a:miter lim="800000"/>
            <a:headEnd/>
            <a:tailEnd/>
          </a:ln>
        </p:spPr>
        <p:txBody>
          <a:bodyPr vert="horz" wrap="square" lIns="91440" tIns="45720" rIns="91440" bIns="45720" numCol="1" anchor="t" anchorCtr="0" compatLnSpc="1">
            <a:prstTxWarp prst="textNoShape">
              <a:avLst/>
            </a:prstTxWarp>
          </a:bodyPr>
          <a:lstStyle/>
          <a:p>
            <a:pPr marL="0" indent="0">
              <a:buFont typeface="Wingdings 2" pitchFamily="18" charset="2"/>
              <a:buNone/>
            </a:pPr>
            <a:r>
              <a:rPr lang="zh-CN" altLang="en-US" sz="2400" smtClean="0"/>
              <a:t>固定分区使用表</a:t>
            </a:r>
          </a:p>
        </p:txBody>
      </p:sp>
      <p:graphicFrame>
        <p:nvGraphicFramePr>
          <p:cNvPr id="5" name="Group 147"/>
          <p:cNvGraphicFramePr>
            <a:graphicFrameLocks noGrp="1"/>
          </p:cNvGraphicFramePr>
          <p:nvPr/>
        </p:nvGraphicFramePr>
        <p:xfrm>
          <a:off x="179388" y="1916113"/>
          <a:ext cx="5688012" cy="3097215"/>
        </p:xfrm>
        <a:graphic>
          <a:graphicData uri="http://schemas.openxmlformats.org/drawingml/2006/table">
            <a:tbl>
              <a:tblPr/>
              <a:tblGrid>
                <a:gridCol w="1152525"/>
                <a:gridCol w="1223962"/>
                <a:gridCol w="2087563"/>
                <a:gridCol w="1223962"/>
              </a:tblGrid>
              <a:tr h="627063">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分区号</a:t>
                      </a:r>
                    </a:p>
                  </a:txBody>
                  <a:tcPr marL="92065" marR="92065" marT="46051" marB="46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大小</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(K)</a:t>
                      </a:r>
                    </a:p>
                  </a:txBody>
                  <a:tcPr marL="92065" marR="92065" marT="46051" marB="46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起始地址</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(K)</a:t>
                      </a:r>
                    </a:p>
                  </a:txBody>
                  <a:tcPr marL="92065" marR="92065" marT="46051" marB="46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状态</a:t>
                      </a:r>
                    </a:p>
                  </a:txBody>
                  <a:tcPr marL="92065" marR="92065" marT="46051" marB="46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r>
              <a:tr h="608013">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marL="92065" marR="92065" marT="46051" marB="46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12</a:t>
                      </a:r>
                    </a:p>
                  </a:txBody>
                  <a:tcPr marL="92065" marR="92065" marT="46051" marB="46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a:t>
                      </a:r>
                    </a:p>
                  </a:txBody>
                  <a:tcPr marL="92065" marR="92065" marT="46051" marB="46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pidA</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2065" marR="92065" marT="46051" marB="46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r>
              <a:tr h="646113">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marL="92065" marR="92065" marT="46051" marB="46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32</a:t>
                      </a:r>
                    </a:p>
                  </a:txBody>
                  <a:tcPr marL="92065" marR="92065" marT="46051" marB="46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32</a:t>
                      </a:r>
                    </a:p>
                  </a:txBody>
                  <a:tcPr marL="92065" marR="92065" marT="46051" marB="46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pidB</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2065" marR="92065" marT="46051" marB="46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r>
              <a:tr h="608013">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marL="92065" marR="92065" marT="46051" marB="46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64</a:t>
                      </a:r>
                    </a:p>
                  </a:txBody>
                  <a:tcPr marL="92065" marR="92065" marT="46051" marB="46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64</a:t>
                      </a:r>
                    </a:p>
                  </a:txBody>
                  <a:tcPr marL="92065" marR="92065" marT="46051" marB="46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pidC</a:t>
                      </a: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92065" marR="92065" marT="46051" marB="46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7FF"/>
                    </a:solidFill>
                  </a:tcPr>
                </a:tc>
              </a:tr>
              <a:tr h="608013">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marL="92065" marR="92065" marT="46051" marB="46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128</a:t>
                      </a:r>
                    </a:p>
                  </a:txBody>
                  <a:tcPr marL="92065" marR="92065" marT="46051" marB="46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128</a:t>
                      </a:r>
                    </a:p>
                  </a:txBody>
                  <a:tcPr marL="92065" marR="92065" marT="46051" marB="46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BF7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未分配</a:t>
                      </a:r>
                    </a:p>
                  </a:txBody>
                  <a:tcPr marL="92065" marR="92065" marT="46051" marB="46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BF7FF"/>
                    </a:solidFill>
                  </a:tcPr>
                </a:tc>
              </a:tr>
            </a:tbl>
          </a:graphicData>
        </a:graphic>
      </p:graphicFrame>
      <p:graphicFrame>
        <p:nvGraphicFramePr>
          <p:cNvPr id="6" name="Group 129"/>
          <p:cNvGraphicFramePr>
            <a:graphicFrameLocks noGrp="1"/>
          </p:cNvGraphicFramePr>
          <p:nvPr/>
        </p:nvGraphicFramePr>
        <p:xfrm>
          <a:off x="6156325" y="1354138"/>
          <a:ext cx="2743200" cy="4622800"/>
        </p:xfrm>
        <a:graphic>
          <a:graphicData uri="http://schemas.openxmlformats.org/drawingml/2006/table">
            <a:tbl>
              <a:tblPr/>
              <a:tblGrid>
                <a:gridCol w="831850"/>
                <a:gridCol w="1911350"/>
              </a:tblGrid>
              <a:tr h="609642">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20K</a:t>
                      </a:r>
                    </a:p>
                  </a:txBody>
                  <a:tcPr marL="92075" marR="92075" marT="46041" marB="46041" anchor="b"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solidFill>
                      <a:schemeClr val="bg1"/>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操作系统</a:t>
                      </a:r>
                    </a:p>
                  </a:txBody>
                  <a:tcPr marL="92075" marR="92075" marT="46041" marB="460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518831">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32K</a:t>
                      </a:r>
                    </a:p>
                  </a:txBody>
                  <a:tcPr marL="92075" marR="92075" marT="46041" marB="46041"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进程</a:t>
                      </a: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p>
                  </a:txBody>
                  <a:tcPr marL="92075" marR="92075" marT="46041" marB="460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81162">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64K</a:t>
                      </a:r>
                    </a:p>
                  </a:txBody>
                  <a:tcPr marL="92075" marR="92075" marT="46041" marB="46041"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进程</a:t>
                      </a: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a:t>
                      </a:r>
                    </a:p>
                  </a:txBody>
                  <a:tcPr marL="92075" marR="92075" marT="46041" marB="460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00309">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128K</a:t>
                      </a:r>
                    </a:p>
                  </a:txBody>
                  <a:tcPr marL="92075" marR="92075" marT="46041" marB="46041"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进程</a:t>
                      </a: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t>
                      </a:r>
                    </a:p>
                  </a:txBody>
                  <a:tcPr marL="92075" marR="92075" marT="46041" marB="460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12856">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256K</a:t>
                      </a:r>
                    </a:p>
                  </a:txBody>
                  <a:tcPr marL="92075" marR="92075" marT="46041" marB="46041" anchor="b"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0" i="0" u="none" strike="noStrike" cap="none" normalizeH="0" baseline="0" dirty="0" smtClean="0">
                        <a:ln>
                          <a:noFill/>
                        </a:ln>
                        <a:solidFill>
                          <a:schemeClr val="bg2"/>
                        </a:solidFill>
                        <a:effectLst/>
                        <a:latin typeface="Times New Roman" panose="02020603050405020304" pitchFamily="18" charset="0"/>
                        <a:ea typeface="宋体" panose="02010600030101010101" pitchFamily="2" charset="-122"/>
                      </a:endParaRPr>
                    </a:p>
                  </a:txBody>
                  <a:tcPr marL="92075" marR="92075" marT="46041" marB="460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7463" name="Text Box 130"/>
          <p:cNvSpPr txBox="1">
            <a:spLocks noChangeArrowheads="1"/>
          </p:cNvSpPr>
          <p:nvPr/>
        </p:nvSpPr>
        <p:spPr bwMode="auto">
          <a:xfrm>
            <a:off x="8653463" y="5210175"/>
            <a:ext cx="557212" cy="522288"/>
          </a:xfrm>
          <a:prstGeom prst="rect">
            <a:avLst/>
          </a:prstGeom>
          <a:noFill/>
          <a:ln w="9525">
            <a:noFill/>
            <a:miter lim="800000"/>
            <a:headEnd/>
            <a:tailEnd/>
          </a:ln>
          <a:effectLst/>
        </p:spPr>
        <p:txBody>
          <a:bodyPr lIns="92075" tIns="46038" rIns="92075" bIns="46038">
            <a:spAutoFit/>
          </a:bodyPr>
          <a:lstStyle/>
          <a:p>
            <a:pPr eaLnBrk="1" hangingPunct="1">
              <a:spcBef>
                <a:spcPct val="50000"/>
              </a:spcBef>
              <a:buFont typeface="Monotype Sorts" pitchFamily="2" charset="2"/>
              <a:buNone/>
            </a:pPr>
            <a:r>
              <a:rPr lang="en-US" altLang="zh-CN" sz="2800" b="1">
                <a:latin typeface="Arial" pitchFamily="34" charset="0"/>
              </a:rPr>
              <a:t>≈</a:t>
            </a:r>
          </a:p>
        </p:txBody>
      </p:sp>
      <p:sp>
        <p:nvSpPr>
          <p:cNvPr id="17464" name="Text Box 131"/>
          <p:cNvSpPr txBox="1">
            <a:spLocks noChangeArrowheads="1"/>
          </p:cNvSpPr>
          <p:nvPr/>
        </p:nvSpPr>
        <p:spPr bwMode="auto">
          <a:xfrm>
            <a:off x="6804025" y="5186363"/>
            <a:ext cx="609600" cy="523875"/>
          </a:xfrm>
          <a:prstGeom prst="rect">
            <a:avLst/>
          </a:prstGeom>
          <a:noFill/>
          <a:ln w="9525">
            <a:noFill/>
            <a:miter lim="800000"/>
            <a:headEnd/>
            <a:tailEnd/>
          </a:ln>
          <a:effectLst/>
        </p:spPr>
        <p:txBody>
          <a:bodyPr lIns="92075" tIns="46038" rIns="92075" bIns="46038">
            <a:spAutoFit/>
          </a:bodyPr>
          <a:lstStyle/>
          <a:p>
            <a:pPr eaLnBrk="1" hangingPunct="1">
              <a:spcBef>
                <a:spcPct val="50000"/>
              </a:spcBef>
              <a:buFont typeface="Monotype Sorts" pitchFamily="2" charset="2"/>
              <a:buNone/>
            </a:pPr>
            <a:r>
              <a:rPr lang="en-US" altLang="zh-CN" sz="2800" b="1">
                <a:latin typeface="Arial" pitchFamily="34" charset="0"/>
              </a:rPr>
              <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43038" y="396875"/>
            <a:ext cx="6334125" cy="850900"/>
          </a:xfrm>
        </p:spPr>
        <p:txBody>
          <a:bodyPr anchor="t"/>
          <a:lstStyle/>
          <a:p>
            <a:r>
              <a:rPr lang="zh-CN" altLang="en-US" smtClean="0">
                <a:ea typeface="宋体" pitchFamily="2" charset="-122"/>
              </a:rPr>
              <a:t>可变分区分配</a:t>
            </a:r>
            <a:br>
              <a:rPr lang="zh-CN" altLang="en-US" smtClean="0">
                <a:ea typeface="宋体" pitchFamily="2" charset="-122"/>
              </a:rPr>
            </a:br>
            <a:endParaRPr lang="zh-CN" altLang="en-US" smtClean="0">
              <a:ea typeface="宋体" pitchFamily="2" charset="-122"/>
            </a:endParaRPr>
          </a:p>
        </p:txBody>
      </p:sp>
      <p:sp>
        <p:nvSpPr>
          <p:cNvPr id="18435" name="Rectangle 3"/>
          <p:cNvSpPr>
            <a:spLocks noGrp="1" noChangeArrowheads="1"/>
          </p:cNvSpPr>
          <p:nvPr>
            <p:ph type="body" idx="1"/>
          </p:nvPr>
        </p:nvSpPr>
        <p:spPr bwMode="auto">
          <a:xfrm>
            <a:off x="668338" y="1458913"/>
            <a:ext cx="7915275" cy="208597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200" smtClean="0"/>
              <a:t>分区</a:t>
            </a:r>
            <a:r>
              <a:rPr lang="en-US" altLang="zh-CN" sz="2200" smtClean="0"/>
              <a:t>(</a:t>
            </a:r>
            <a:r>
              <a:rPr lang="zh-CN" altLang="en-US" sz="2200" smtClean="0"/>
              <a:t>孔</a:t>
            </a:r>
            <a:r>
              <a:rPr lang="zh-CN" altLang="en-US" sz="2200" i="1" smtClean="0"/>
              <a:t>、</a:t>
            </a:r>
            <a:r>
              <a:rPr lang="en-US" altLang="zh-CN" sz="2200" i="1" smtClean="0"/>
              <a:t>Hole)</a:t>
            </a:r>
            <a:r>
              <a:rPr lang="zh-CN" altLang="en-US" sz="2200" smtClean="0"/>
              <a:t>—可用的内存块，不同大小的分区分布在整个内存中</a:t>
            </a:r>
          </a:p>
          <a:p>
            <a:r>
              <a:rPr lang="zh-CN" altLang="en-US" sz="2200" smtClean="0"/>
              <a:t>当一个进程到来的时候，它将从一个足够容纳它分区中分配内存。</a:t>
            </a:r>
          </a:p>
          <a:p>
            <a:r>
              <a:rPr lang="zh-CN" altLang="en-US" sz="2200" smtClean="0"/>
              <a:t>操作系统包含以下信息</a:t>
            </a:r>
            <a:r>
              <a:rPr lang="zh-CN" altLang="zh-CN" sz="2200" smtClean="0"/>
              <a:t>:</a:t>
            </a:r>
            <a:endParaRPr lang="zh-CN" altLang="en-US" sz="2200" smtClean="0"/>
          </a:p>
          <a:p>
            <a:pPr lvl="1">
              <a:buFont typeface="Webdings" pitchFamily="18" charset="2"/>
              <a:buNone/>
            </a:pPr>
            <a:r>
              <a:rPr lang="en-US" altLang="zh-CN" sz="2000" smtClean="0"/>
              <a:t>a) </a:t>
            </a:r>
            <a:r>
              <a:rPr lang="zh-CN" altLang="en-US" sz="2000" smtClean="0"/>
              <a:t>已分配的分区</a:t>
            </a:r>
            <a:r>
              <a:rPr lang="en-US" altLang="zh-CN" sz="2000" smtClean="0"/>
              <a:t>-</a:t>
            </a:r>
            <a:r>
              <a:rPr lang="zh-CN" altLang="en-US" sz="2000" smtClean="0"/>
              <a:t>已分配分区表   </a:t>
            </a:r>
            <a:r>
              <a:rPr lang="en-US" altLang="zh-CN" sz="2000" smtClean="0"/>
              <a:t>b) </a:t>
            </a:r>
            <a:r>
              <a:rPr lang="zh-CN" altLang="en-US" sz="2000" smtClean="0"/>
              <a:t>空的分区</a:t>
            </a:r>
            <a:r>
              <a:rPr lang="en-US" altLang="zh-CN" sz="2000" smtClean="0"/>
              <a:t>-</a:t>
            </a:r>
            <a:r>
              <a:rPr lang="zh-CN" altLang="en-US" sz="2000" smtClean="0"/>
              <a:t>空闲分区表</a:t>
            </a:r>
          </a:p>
        </p:txBody>
      </p:sp>
      <p:grpSp>
        <p:nvGrpSpPr>
          <p:cNvPr id="2" name="组合 1"/>
          <p:cNvGrpSpPr>
            <a:grpSpLocks/>
          </p:cNvGrpSpPr>
          <p:nvPr/>
        </p:nvGrpSpPr>
        <p:grpSpPr bwMode="auto">
          <a:xfrm>
            <a:off x="1028700" y="4103688"/>
            <a:ext cx="6629400" cy="2133600"/>
            <a:chOff x="1295400" y="3657600"/>
            <a:chExt cx="6629400" cy="2133600"/>
          </a:xfrm>
        </p:grpSpPr>
        <p:sp>
          <p:nvSpPr>
            <p:cNvPr id="18437" name="Rectangle 4"/>
            <p:cNvSpPr>
              <a:spLocks noChangeArrowheads="1"/>
            </p:cNvSpPr>
            <p:nvPr/>
          </p:nvSpPr>
          <p:spPr bwMode="auto">
            <a:xfrm>
              <a:off x="1295400" y="3657600"/>
              <a:ext cx="1143000" cy="21336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8438" name="Line 5"/>
            <p:cNvSpPr>
              <a:spLocks noChangeShapeType="1"/>
            </p:cNvSpPr>
            <p:nvPr/>
          </p:nvSpPr>
          <p:spPr bwMode="auto">
            <a:xfrm>
              <a:off x="1295400" y="4021138"/>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39" name="Line 6"/>
            <p:cNvSpPr>
              <a:spLocks noChangeShapeType="1"/>
            </p:cNvSpPr>
            <p:nvPr/>
          </p:nvSpPr>
          <p:spPr bwMode="auto">
            <a:xfrm>
              <a:off x="1295400" y="4432300"/>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40" name="Line 7"/>
            <p:cNvSpPr>
              <a:spLocks noChangeShapeType="1"/>
            </p:cNvSpPr>
            <p:nvPr/>
          </p:nvSpPr>
          <p:spPr bwMode="auto">
            <a:xfrm>
              <a:off x="1295400" y="5364163"/>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41" name="Text Box 8"/>
            <p:cNvSpPr txBox="1">
              <a:spLocks noChangeArrowheads="1"/>
            </p:cNvSpPr>
            <p:nvPr/>
          </p:nvSpPr>
          <p:spPr bwMode="auto">
            <a:xfrm>
              <a:off x="1600200" y="3657600"/>
              <a:ext cx="441325" cy="304800"/>
            </a:xfrm>
            <a:prstGeom prst="rect">
              <a:avLst/>
            </a:prstGeom>
            <a:noFill/>
            <a:ln w="9525">
              <a:noFill/>
              <a:miter lim="800000"/>
              <a:headEnd/>
              <a:tailEnd/>
            </a:ln>
            <a:effectLst/>
          </p:spPr>
          <p:txBody>
            <a:bodyPr wrap="none" anchor="ctr">
              <a:spAutoFit/>
            </a:bodyPr>
            <a:lstStyle/>
            <a:p>
              <a:pPr algn="ctr">
                <a:spcBef>
                  <a:spcPct val="50000"/>
                </a:spcBef>
              </a:pPr>
              <a:r>
                <a:rPr lang="en-US" altLang="zh-CN" sz="1400"/>
                <a:t>OS</a:t>
              </a:r>
            </a:p>
          </p:txBody>
        </p:sp>
        <p:sp>
          <p:nvSpPr>
            <p:cNvPr id="18442" name="Text Box 9"/>
            <p:cNvSpPr txBox="1">
              <a:spLocks noChangeArrowheads="1"/>
            </p:cNvSpPr>
            <p:nvPr/>
          </p:nvSpPr>
          <p:spPr bwMode="auto">
            <a:xfrm>
              <a:off x="1295400" y="4102100"/>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5</a:t>
              </a:r>
            </a:p>
          </p:txBody>
        </p:sp>
        <p:sp>
          <p:nvSpPr>
            <p:cNvPr id="18443" name="Text Box 10"/>
            <p:cNvSpPr txBox="1">
              <a:spLocks noChangeArrowheads="1"/>
            </p:cNvSpPr>
            <p:nvPr/>
          </p:nvSpPr>
          <p:spPr bwMode="auto">
            <a:xfrm>
              <a:off x="1295400" y="4784725"/>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8</a:t>
              </a:r>
            </a:p>
          </p:txBody>
        </p:sp>
        <p:sp>
          <p:nvSpPr>
            <p:cNvPr id="18444" name="Text Box 11"/>
            <p:cNvSpPr txBox="1">
              <a:spLocks noChangeArrowheads="1"/>
            </p:cNvSpPr>
            <p:nvPr/>
          </p:nvSpPr>
          <p:spPr bwMode="auto">
            <a:xfrm>
              <a:off x="1295400" y="5381625"/>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2</a:t>
              </a:r>
            </a:p>
          </p:txBody>
        </p:sp>
        <p:sp>
          <p:nvSpPr>
            <p:cNvPr id="18445" name="Rectangle 14"/>
            <p:cNvSpPr>
              <a:spLocks noChangeArrowheads="1"/>
            </p:cNvSpPr>
            <p:nvPr/>
          </p:nvSpPr>
          <p:spPr bwMode="auto">
            <a:xfrm>
              <a:off x="3124200" y="3657600"/>
              <a:ext cx="1143000" cy="21336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8446" name="Line 15"/>
            <p:cNvSpPr>
              <a:spLocks noChangeShapeType="1"/>
            </p:cNvSpPr>
            <p:nvPr/>
          </p:nvSpPr>
          <p:spPr bwMode="auto">
            <a:xfrm>
              <a:off x="3124200" y="4021138"/>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47" name="Line 16"/>
            <p:cNvSpPr>
              <a:spLocks noChangeShapeType="1"/>
            </p:cNvSpPr>
            <p:nvPr/>
          </p:nvSpPr>
          <p:spPr bwMode="auto">
            <a:xfrm>
              <a:off x="3124200" y="4432300"/>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48" name="Line 17"/>
            <p:cNvSpPr>
              <a:spLocks noChangeShapeType="1"/>
            </p:cNvSpPr>
            <p:nvPr/>
          </p:nvSpPr>
          <p:spPr bwMode="auto">
            <a:xfrm>
              <a:off x="3124200" y="5364163"/>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49" name="Text Box 18"/>
            <p:cNvSpPr txBox="1">
              <a:spLocks noChangeArrowheads="1"/>
            </p:cNvSpPr>
            <p:nvPr/>
          </p:nvSpPr>
          <p:spPr bwMode="auto">
            <a:xfrm>
              <a:off x="3429000" y="3657600"/>
              <a:ext cx="441325" cy="304800"/>
            </a:xfrm>
            <a:prstGeom prst="rect">
              <a:avLst/>
            </a:prstGeom>
            <a:noFill/>
            <a:ln w="9525">
              <a:noFill/>
              <a:miter lim="800000"/>
              <a:headEnd/>
              <a:tailEnd/>
            </a:ln>
            <a:effectLst/>
          </p:spPr>
          <p:txBody>
            <a:bodyPr wrap="none" anchor="ctr">
              <a:spAutoFit/>
            </a:bodyPr>
            <a:lstStyle/>
            <a:p>
              <a:pPr algn="ctr">
                <a:spcBef>
                  <a:spcPct val="50000"/>
                </a:spcBef>
              </a:pPr>
              <a:r>
                <a:rPr lang="en-US" altLang="zh-CN" sz="1400"/>
                <a:t>OS</a:t>
              </a:r>
            </a:p>
          </p:txBody>
        </p:sp>
        <p:sp>
          <p:nvSpPr>
            <p:cNvPr id="18450" name="Text Box 19"/>
            <p:cNvSpPr txBox="1">
              <a:spLocks noChangeArrowheads="1"/>
            </p:cNvSpPr>
            <p:nvPr/>
          </p:nvSpPr>
          <p:spPr bwMode="auto">
            <a:xfrm>
              <a:off x="3124200" y="4102100"/>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5</a:t>
              </a:r>
            </a:p>
          </p:txBody>
        </p:sp>
        <p:sp>
          <p:nvSpPr>
            <p:cNvPr id="18451" name="Text Box 21"/>
            <p:cNvSpPr txBox="1">
              <a:spLocks noChangeArrowheads="1"/>
            </p:cNvSpPr>
            <p:nvPr/>
          </p:nvSpPr>
          <p:spPr bwMode="auto">
            <a:xfrm>
              <a:off x="3124200" y="5381625"/>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2</a:t>
              </a:r>
            </a:p>
          </p:txBody>
        </p:sp>
        <p:sp>
          <p:nvSpPr>
            <p:cNvPr id="18452" name="Rectangle 23"/>
            <p:cNvSpPr>
              <a:spLocks noChangeArrowheads="1"/>
            </p:cNvSpPr>
            <p:nvPr/>
          </p:nvSpPr>
          <p:spPr bwMode="auto">
            <a:xfrm>
              <a:off x="4953000" y="3657600"/>
              <a:ext cx="1143000" cy="21336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8453" name="Line 24"/>
            <p:cNvSpPr>
              <a:spLocks noChangeShapeType="1"/>
            </p:cNvSpPr>
            <p:nvPr/>
          </p:nvSpPr>
          <p:spPr bwMode="auto">
            <a:xfrm>
              <a:off x="4953000" y="4021138"/>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54" name="Line 25"/>
            <p:cNvSpPr>
              <a:spLocks noChangeShapeType="1"/>
            </p:cNvSpPr>
            <p:nvPr/>
          </p:nvSpPr>
          <p:spPr bwMode="auto">
            <a:xfrm>
              <a:off x="4953000" y="4432300"/>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55" name="Line 26"/>
            <p:cNvSpPr>
              <a:spLocks noChangeShapeType="1"/>
            </p:cNvSpPr>
            <p:nvPr/>
          </p:nvSpPr>
          <p:spPr bwMode="auto">
            <a:xfrm>
              <a:off x="4953000" y="5364163"/>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56" name="Text Box 27"/>
            <p:cNvSpPr txBox="1">
              <a:spLocks noChangeArrowheads="1"/>
            </p:cNvSpPr>
            <p:nvPr/>
          </p:nvSpPr>
          <p:spPr bwMode="auto">
            <a:xfrm>
              <a:off x="5257800" y="3657600"/>
              <a:ext cx="441325" cy="304800"/>
            </a:xfrm>
            <a:prstGeom prst="rect">
              <a:avLst/>
            </a:prstGeom>
            <a:noFill/>
            <a:ln w="9525">
              <a:noFill/>
              <a:miter lim="800000"/>
              <a:headEnd/>
              <a:tailEnd/>
            </a:ln>
            <a:effectLst/>
          </p:spPr>
          <p:txBody>
            <a:bodyPr wrap="none" anchor="ctr">
              <a:spAutoFit/>
            </a:bodyPr>
            <a:lstStyle/>
            <a:p>
              <a:pPr algn="ctr">
                <a:spcBef>
                  <a:spcPct val="50000"/>
                </a:spcBef>
              </a:pPr>
              <a:r>
                <a:rPr lang="en-US" altLang="zh-CN" sz="1400"/>
                <a:t>OS</a:t>
              </a:r>
            </a:p>
          </p:txBody>
        </p:sp>
        <p:sp>
          <p:nvSpPr>
            <p:cNvPr id="18457" name="Text Box 28"/>
            <p:cNvSpPr txBox="1">
              <a:spLocks noChangeArrowheads="1"/>
            </p:cNvSpPr>
            <p:nvPr/>
          </p:nvSpPr>
          <p:spPr bwMode="auto">
            <a:xfrm>
              <a:off x="4953000" y="4102100"/>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5</a:t>
              </a:r>
            </a:p>
          </p:txBody>
        </p:sp>
        <p:sp>
          <p:nvSpPr>
            <p:cNvPr id="18458" name="Text Box 30"/>
            <p:cNvSpPr txBox="1">
              <a:spLocks noChangeArrowheads="1"/>
            </p:cNvSpPr>
            <p:nvPr/>
          </p:nvSpPr>
          <p:spPr bwMode="auto">
            <a:xfrm>
              <a:off x="4953000" y="5381625"/>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2</a:t>
              </a:r>
            </a:p>
          </p:txBody>
        </p:sp>
        <p:sp>
          <p:nvSpPr>
            <p:cNvPr id="18459" name="Rectangle 32"/>
            <p:cNvSpPr>
              <a:spLocks noChangeArrowheads="1"/>
            </p:cNvSpPr>
            <p:nvPr/>
          </p:nvSpPr>
          <p:spPr bwMode="auto">
            <a:xfrm>
              <a:off x="6781800" y="3657600"/>
              <a:ext cx="1143000" cy="21336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8460" name="Line 33"/>
            <p:cNvSpPr>
              <a:spLocks noChangeShapeType="1"/>
            </p:cNvSpPr>
            <p:nvPr/>
          </p:nvSpPr>
          <p:spPr bwMode="auto">
            <a:xfrm>
              <a:off x="6781800" y="4021138"/>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61" name="Line 34"/>
            <p:cNvSpPr>
              <a:spLocks noChangeShapeType="1"/>
            </p:cNvSpPr>
            <p:nvPr/>
          </p:nvSpPr>
          <p:spPr bwMode="auto">
            <a:xfrm>
              <a:off x="6781800" y="4432300"/>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62" name="Line 35"/>
            <p:cNvSpPr>
              <a:spLocks noChangeShapeType="1"/>
            </p:cNvSpPr>
            <p:nvPr/>
          </p:nvSpPr>
          <p:spPr bwMode="auto">
            <a:xfrm>
              <a:off x="6781800" y="5364163"/>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63" name="Text Box 36"/>
            <p:cNvSpPr txBox="1">
              <a:spLocks noChangeArrowheads="1"/>
            </p:cNvSpPr>
            <p:nvPr/>
          </p:nvSpPr>
          <p:spPr bwMode="auto">
            <a:xfrm>
              <a:off x="7086600" y="3657600"/>
              <a:ext cx="441325" cy="304800"/>
            </a:xfrm>
            <a:prstGeom prst="rect">
              <a:avLst/>
            </a:prstGeom>
            <a:noFill/>
            <a:ln w="9525">
              <a:noFill/>
              <a:miter lim="800000"/>
              <a:headEnd/>
              <a:tailEnd/>
            </a:ln>
            <a:effectLst/>
          </p:spPr>
          <p:txBody>
            <a:bodyPr wrap="none" anchor="ctr">
              <a:spAutoFit/>
            </a:bodyPr>
            <a:lstStyle/>
            <a:p>
              <a:pPr algn="ctr">
                <a:spcBef>
                  <a:spcPct val="50000"/>
                </a:spcBef>
              </a:pPr>
              <a:r>
                <a:rPr lang="en-US" altLang="zh-CN" sz="1400"/>
                <a:t>OS</a:t>
              </a:r>
            </a:p>
          </p:txBody>
        </p:sp>
        <p:sp>
          <p:nvSpPr>
            <p:cNvPr id="18464" name="Text Box 37"/>
            <p:cNvSpPr txBox="1">
              <a:spLocks noChangeArrowheads="1"/>
            </p:cNvSpPr>
            <p:nvPr/>
          </p:nvSpPr>
          <p:spPr bwMode="auto">
            <a:xfrm>
              <a:off x="6781800" y="4102100"/>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5</a:t>
              </a:r>
            </a:p>
          </p:txBody>
        </p:sp>
        <p:sp>
          <p:nvSpPr>
            <p:cNvPr id="18465" name="Text Box 38"/>
            <p:cNvSpPr txBox="1">
              <a:spLocks noChangeArrowheads="1"/>
            </p:cNvSpPr>
            <p:nvPr/>
          </p:nvSpPr>
          <p:spPr bwMode="auto">
            <a:xfrm>
              <a:off x="6781800" y="4419600"/>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9</a:t>
              </a:r>
            </a:p>
          </p:txBody>
        </p:sp>
        <p:sp>
          <p:nvSpPr>
            <p:cNvPr id="18466" name="Text Box 39"/>
            <p:cNvSpPr txBox="1">
              <a:spLocks noChangeArrowheads="1"/>
            </p:cNvSpPr>
            <p:nvPr/>
          </p:nvSpPr>
          <p:spPr bwMode="auto">
            <a:xfrm>
              <a:off x="6781800" y="5381625"/>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2</a:t>
              </a:r>
            </a:p>
          </p:txBody>
        </p:sp>
        <p:sp>
          <p:nvSpPr>
            <p:cNvPr id="18467" name="Rectangle 41"/>
            <p:cNvSpPr>
              <a:spLocks noChangeArrowheads="1"/>
            </p:cNvSpPr>
            <p:nvPr/>
          </p:nvSpPr>
          <p:spPr bwMode="auto">
            <a:xfrm>
              <a:off x="3124200" y="4419600"/>
              <a:ext cx="1143000" cy="99060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18468" name="Rectangle 42"/>
            <p:cNvSpPr>
              <a:spLocks noChangeArrowheads="1"/>
            </p:cNvSpPr>
            <p:nvPr/>
          </p:nvSpPr>
          <p:spPr bwMode="auto">
            <a:xfrm>
              <a:off x="4953000" y="4800600"/>
              <a:ext cx="1143000" cy="60960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18469" name="Text Box 43"/>
            <p:cNvSpPr txBox="1">
              <a:spLocks noChangeArrowheads="1"/>
            </p:cNvSpPr>
            <p:nvPr/>
          </p:nvSpPr>
          <p:spPr bwMode="auto">
            <a:xfrm>
              <a:off x="4953000" y="4419600"/>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9</a:t>
              </a:r>
            </a:p>
          </p:txBody>
        </p:sp>
        <p:sp>
          <p:nvSpPr>
            <p:cNvPr id="18470" name="Rectangle 44"/>
            <p:cNvSpPr>
              <a:spLocks noChangeArrowheads="1"/>
            </p:cNvSpPr>
            <p:nvPr/>
          </p:nvSpPr>
          <p:spPr bwMode="auto">
            <a:xfrm>
              <a:off x="6781800" y="5105400"/>
              <a:ext cx="1143000" cy="30480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18471" name="Line 45"/>
            <p:cNvSpPr>
              <a:spLocks noChangeShapeType="1"/>
            </p:cNvSpPr>
            <p:nvPr/>
          </p:nvSpPr>
          <p:spPr bwMode="auto">
            <a:xfrm>
              <a:off x="6781800" y="4756150"/>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18472" name="Text Box 46"/>
            <p:cNvSpPr txBox="1">
              <a:spLocks noChangeArrowheads="1"/>
            </p:cNvSpPr>
            <p:nvPr/>
          </p:nvSpPr>
          <p:spPr bwMode="auto">
            <a:xfrm>
              <a:off x="6781800" y="4800600"/>
              <a:ext cx="1066800" cy="304800"/>
            </a:xfrm>
            <a:prstGeom prst="rect">
              <a:avLst/>
            </a:prstGeom>
            <a:noFill/>
            <a:ln w="9525">
              <a:noFill/>
              <a:miter lim="800000"/>
              <a:headEnd/>
              <a:tailEnd/>
            </a:ln>
            <a:effectLst/>
          </p:spPr>
          <p:txBody>
            <a:bodyPr anchor="ctr">
              <a:spAutoFit/>
            </a:bodyPr>
            <a:lstStyle/>
            <a:p>
              <a:pPr algn="ctr">
                <a:spcBef>
                  <a:spcPct val="50000"/>
                </a:spcBef>
              </a:pPr>
              <a:r>
                <a:rPr lang="en-US" altLang="zh-CN" sz="1400"/>
                <a:t>process 10</a:t>
              </a:r>
            </a:p>
          </p:txBody>
        </p:sp>
        <p:sp>
          <p:nvSpPr>
            <p:cNvPr id="18473" name="AutoShape 47"/>
            <p:cNvSpPr>
              <a:spLocks noChangeArrowheads="1"/>
            </p:cNvSpPr>
            <p:nvPr/>
          </p:nvSpPr>
          <p:spPr bwMode="auto">
            <a:xfrm>
              <a:off x="2514600" y="4800600"/>
              <a:ext cx="533400" cy="228600"/>
            </a:xfrm>
            <a:prstGeom prst="rightArrow">
              <a:avLst>
                <a:gd name="adj1" fmla="val 50000"/>
                <a:gd name="adj2" fmla="val 58333"/>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8474" name="AutoShape 48"/>
            <p:cNvSpPr>
              <a:spLocks noChangeArrowheads="1"/>
            </p:cNvSpPr>
            <p:nvPr/>
          </p:nvSpPr>
          <p:spPr bwMode="auto">
            <a:xfrm>
              <a:off x="4343400" y="4800600"/>
              <a:ext cx="533400" cy="228600"/>
            </a:xfrm>
            <a:prstGeom prst="rightArrow">
              <a:avLst>
                <a:gd name="adj1" fmla="val 50000"/>
                <a:gd name="adj2" fmla="val 58333"/>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8475" name="AutoShape 49"/>
            <p:cNvSpPr>
              <a:spLocks noChangeArrowheads="1"/>
            </p:cNvSpPr>
            <p:nvPr/>
          </p:nvSpPr>
          <p:spPr bwMode="auto">
            <a:xfrm>
              <a:off x="6172200" y="4800600"/>
              <a:ext cx="533400" cy="228600"/>
            </a:xfrm>
            <a:prstGeom prst="rightArrow">
              <a:avLst>
                <a:gd name="adj1" fmla="val 50000"/>
                <a:gd name="adj2" fmla="val 58333"/>
              </a:avLst>
            </a:prstGeom>
            <a:solidFill>
              <a:schemeClr val="bg1"/>
            </a:solidFill>
            <a:ln w="9525">
              <a:solidFill>
                <a:schemeClr val="tx1"/>
              </a:solidFill>
              <a:miter lim="800000"/>
              <a:headEnd/>
              <a:tailEnd/>
            </a:ln>
            <a:effec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58913" y="404813"/>
            <a:ext cx="7242175" cy="706437"/>
          </a:xfrm>
        </p:spPr>
        <p:txBody>
          <a:bodyPr/>
          <a:lstStyle/>
          <a:p>
            <a:pPr eaLnBrk="1" hangingPunct="1"/>
            <a:r>
              <a:rPr lang="zh-CN" altLang="en-US" smtClean="0">
                <a:ea typeface="宋体" pitchFamily="2" charset="-122"/>
              </a:rPr>
              <a:t>内容</a:t>
            </a:r>
          </a:p>
        </p:txBody>
      </p:sp>
      <p:sp>
        <p:nvSpPr>
          <p:cNvPr id="15363" name="Rectangle 3"/>
          <p:cNvSpPr>
            <a:spLocks noGrp="1" noChangeArrowheads="1"/>
          </p:cNvSpPr>
          <p:nvPr>
            <p:ph idx="1"/>
          </p:nvPr>
        </p:nvSpPr>
        <p:spPr bwMode="auto">
          <a:xfrm>
            <a:off x="1047750" y="1724025"/>
            <a:ext cx="7294563" cy="4114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eaLnBrk="1" hangingPunct="1">
              <a:lnSpc>
                <a:spcPct val="90000"/>
              </a:lnSpc>
              <a:buFont typeface="Helvetica" pitchFamily="34" charset="0"/>
              <a:buAutoNum type="arabicPeriod"/>
            </a:pPr>
            <a:r>
              <a:rPr lang="zh-CN" altLang="en-US" sz="2400" smtClean="0"/>
              <a:t>基本硬件</a:t>
            </a:r>
          </a:p>
          <a:p>
            <a:pPr marL="457200" indent="-457200" eaLnBrk="1" hangingPunct="1">
              <a:lnSpc>
                <a:spcPct val="90000"/>
              </a:lnSpc>
              <a:buFont typeface="Helvetica" pitchFamily="34" charset="0"/>
              <a:buAutoNum type="arabicPeriod"/>
            </a:pPr>
            <a:r>
              <a:rPr lang="zh-CN" altLang="en-US" sz="2400" smtClean="0"/>
              <a:t>地址绑定</a:t>
            </a:r>
            <a:endParaRPr lang="en-US" altLang="zh-CN" sz="2400" smtClean="0"/>
          </a:p>
          <a:p>
            <a:pPr marL="457200" indent="-457200" eaLnBrk="1" hangingPunct="1">
              <a:lnSpc>
                <a:spcPct val="90000"/>
              </a:lnSpc>
              <a:buFont typeface="Helvetica" pitchFamily="34" charset="0"/>
              <a:buAutoNum type="arabicPeriod"/>
            </a:pPr>
            <a:r>
              <a:rPr lang="zh-CN" altLang="en-US" sz="2400" smtClean="0"/>
              <a:t>逻辑地址和物理地址</a:t>
            </a:r>
          </a:p>
          <a:p>
            <a:pPr marL="457200" indent="-457200" eaLnBrk="1" hangingPunct="1">
              <a:lnSpc>
                <a:spcPct val="90000"/>
              </a:lnSpc>
              <a:buFont typeface="Helvetica" pitchFamily="34" charset="0"/>
              <a:buAutoNum type="arabicPeriod"/>
            </a:pPr>
            <a:r>
              <a:rPr lang="zh-CN" altLang="en-US" sz="2400" smtClean="0"/>
              <a:t>动态加载</a:t>
            </a:r>
          </a:p>
          <a:p>
            <a:pPr marL="457200" indent="-457200" eaLnBrk="1" hangingPunct="1">
              <a:lnSpc>
                <a:spcPct val="90000"/>
              </a:lnSpc>
              <a:buFont typeface="Helvetica" pitchFamily="34" charset="0"/>
              <a:buAutoNum type="arabicPeriod"/>
            </a:pPr>
            <a:r>
              <a:rPr lang="zh-CN" altLang="en-US" sz="2400" smtClean="0"/>
              <a:t>动态链接</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50"/>
          <p:cNvSpPr>
            <a:spLocks noGrp="1" noChangeArrowheads="1"/>
          </p:cNvSpPr>
          <p:nvPr>
            <p:ph type="title"/>
          </p:nvPr>
        </p:nvSpPr>
        <p:spPr>
          <a:xfrm>
            <a:off x="1201738" y="355600"/>
            <a:ext cx="6757987" cy="244475"/>
          </a:xfrm>
        </p:spPr>
        <p:txBody>
          <a:bodyPr anchor="t"/>
          <a:lstStyle/>
          <a:p>
            <a:r>
              <a:rPr lang="zh-CN" altLang="en-US" smtClean="0">
                <a:ea typeface="宋体" pitchFamily="2" charset="-122"/>
              </a:rPr>
              <a:t>存储分配算法</a:t>
            </a:r>
          </a:p>
        </p:txBody>
      </p:sp>
      <p:sp>
        <p:nvSpPr>
          <p:cNvPr id="19459" name="Rectangle 2051"/>
          <p:cNvSpPr>
            <a:spLocks noGrp="1" noChangeArrowheads="1"/>
          </p:cNvSpPr>
          <p:nvPr>
            <p:ph type="body" idx="1"/>
          </p:nvPr>
        </p:nvSpPr>
        <p:spPr bwMode="auto">
          <a:xfrm>
            <a:off x="620713" y="1406525"/>
            <a:ext cx="8020050" cy="1776413"/>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400" smtClean="0"/>
              <a:t>首次适应</a:t>
            </a:r>
            <a:r>
              <a:rPr lang="en-US" altLang="zh-CN" sz="2400" smtClean="0"/>
              <a:t>（First-fit</a:t>
            </a:r>
            <a:r>
              <a:rPr lang="zh-CN" altLang="en-US" sz="2400" smtClean="0"/>
              <a:t>）: 分配最先找到的合适的分区</a:t>
            </a:r>
          </a:p>
          <a:p>
            <a:r>
              <a:rPr lang="zh-CN" altLang="en-US" sz="2400" smtClean="0"/>
              <a:t>最佳适应（</a:t>
            </a:r>
            <a:r>
              <a:rPr lang="en-US" altLang="zh-CN" sz="2400" smtClean="0"/>
              <a:t>Best-fit</a:t>
            </a:r>
            <a:r>
              <a:rPr lang="zh-CN" altLang="en-US" sz="2400" smtClean="0"/>
              <a:t>）: 搜索整个列表，找到适合条件的最小的分区进行分配</a:t>
            </a:r>
            <a:endParaRPr lang="zh-CN" altLang="zh-CN" sz="2400" smtClean="0"/>
          </a:p>
          <a:p>
            <a:r>
              <a:rPr lang="zh-CN" altLang="en-US" sz="2400" smtClean="0"/>
              <a:t>最差适应</a:t>
            </a:r>
            <a:r>
              <a:rPr lang="en-US" altLang="zh-CN" sz="2400" smtClean="0"/>
              <a:t>（Worst-fit</a:t>
            </a:r>
            <a:r>
              <a:rPr lang="zh-CN" altLang="en-US" sz="2400" smtClean="0"/>
              <a:t>）: 搜索整个列表，寻找最大的分区进行分配</a:t>
            </a:r>
          </a:p>
        </p:txBody>
      </p:sp>
      <p:sp>
        <p:nvSpPr>
          <p:cNvPr id="19460" name="Text Box 2053"/>
          <p:cNvSpPr txBox="1">
            <a:spLocks noChangeArrowheads="1"/>
          </p:cNvSpPr>
          <p:nvPr/>
        </p:nvSpPr>
        <p:spPr bwMode="auto">
          <a:xfrm>
            <a:off x="263525" y="6094413"/>
            <a:ext cx="8547100" cy="430212"/>
          </a:xfrm>
          <a:prstGeom prst="rect">
            <a:avLst/>
          </a:prstGeom>
          <a:noFill/>
          <a:ln w="9525">
            <a:noFill/>
            <a:miter lim="800000"/>
            <a:headEnd/>
            <a:tailEnd/>
          </a:ln>
          <a:effectLst/>
        </p:spPr>
        <p:txBody>
          <a:bodyPr anchor="ctr">
            <a:spAutoFit/>
          </a:bodyPr>
          <a:lstStyle/>
          <a:p>
            <a:pPr>
              <a:spcBef>
                <a:spcPct val="50000"/>
              </a:spcBef>
            </a:pPr>
            <a:r>
              <a:rPr lang="zh-CN" altLang="en-US" sz="2200" b="1">
                <a:solidFill>
                  <a:srgbClr val="FF0000"/>
                </a:solidFill>
              </a:rPr>
              <a:t>在速度和存储空间的利用上，首次适应和最佳适应要好于最差适应</a:t>
            </a:r>
          </a:p>
        </p:txBody>
      </p:sp>
      <p:graphicFrame>
        <p:nvGraphicFramePr>
          <p:cNvPr id="2" name="表格 1"/>
          <p:cNvGraphicFramePr>
            <a:graphicFrameLocks noGrp="1"/>
          </p:cNvGraphicFramePr>
          <p:nvPr/>
        </p:nvGraphicFramePr>
        <p:xfrm>
          <a:off x="1365250" y="3463925"/>
          <a:ext cx="1362075" cy="2595565"/>
        </p:xfrm>
        <a:graphic>
          <a:graphicData uri="http://schemas.openxmlformats.org/drawingml/2006/table">
            <a:tbl>
              <a:tblPr firstRow="1" bandRow="1">
                <a:tableStyleId>{5940675A-B579-460E-94D1-54222C63F5DA}</a:tableStyleId>
              </a:tblPr>
              <a:tblGrid>
                <a:gridCol w="1362075"/>
              </a:tblGrid>
              <a:tr h="370795">
                <a:tc>
                  <a:txBody>
                    <a:bodyPr/>
                    <a:lstStyle/>
                    <a:p>
                      <a:endParaRPr lang="zh-CN" altLang="en-US" sz="1800" dirty="0"/>
                    </a:p>
                  </a:txBody>
                  <a:tcPr marL="91458" marR="91458" marT="45714" marB="45714">
                    <a:solidFill>
                      <a:srgbClr val="002060"/>
                    </a:solidFill>
                  </a:tcPr>
                </a:tc>
              </a:tr>
              <a:tr h="370795">
                <a:tc>
                  <a:txBody>
                    <a:bodyPr/>
                    <a:lstStyle/>
                    <a:p>
                      <a:r>
                        <a:rPr lang="en-US" altLang="zh-CN" sz="1800" dirty="0" smtClean="0"/>
                        <a:t>180K</a:t>
                      </a:r>
                      <a:endParaRPr lang="zh-CN" altLang="en-US" sz="1800" dirty="0"/>
                    </a:p>
                  </a:txBody>
                  <a:tcPr marL="91458" marR="91458" marT="45714" marB="45714"/>
                </a:tc>
              </a:tr>
              <a:tr h="370795">
                <a:tc>
                  <a:txBody>
                    <a:bodyPr/>
                    <a:lstStyle/>
                    <a:p>
                      <a:endParaRPr lang="zh-CN" altLang="en-US" sz="1800" kern="1200" dirty="0">
                        <a:solidFill>
                          <a:schemeClr val="tx1"/>
                        </a:solidFill>
                        <a:latin typeface="+mn-lt"/>
                        <a:ea typeface="+mn-ea"/>
                        <a:cs typeface="+mn-cs"/>
                      </a:endParaRPr>
                    </a:p>
                  </a:txBody>
                  <a:tcPr marL="91458" marR="91458" marT="45714" marB="45714">
                    <a:solidFill>
                      <a:srgbClr val="002060"/>
                    </a:solidFill>
                  </a:tcPr>
                </a:tc>
              </a:tr>
              <a:tr h="370795">
                <a:tc>
                  <a:txBody>
                    <a:bodyPr/>
                    <a:lstStyle/>
                    <a:p>
                      <a:r>
                        <a:rPr lang="en-US" altLang="zh-CN" sz="1800" dirty="0" smtClean="0"/>
                        <a:t>120K</a:t>
                      </a:r>
                      <a:endParaRPr lang="zh-CN" altLang="en-US" sz="1800" dirty="0"/>
                    </a:p>
                  </a:txBody>
                  <a:tcPr marL="91458" marR="91458" marT="45714" marB="45714"/>
                </a:tc>
              </a:tr>
              <a:tr h="370795">
                <a:tc>
                  <a:txBody>
                    <a:bodyPr/>
                    <a:lstStyle/>
                    <a:p>
                      <a:endParaRPr lang="zh-CN" altLang="en-US" sz="1800" dirty="0"/>
                    </a:p>
                  </a:txBody>
                  <a:tcPr marL="91458" marR="91458" marT="45714" marB="45714">
                    <a:solidFill>
                      <a:srgbClr val="002060"/>
                    </a:solidFill>
                  </a:tcPr>
                </a:tc>
              </a:tr>
              <a:tr h="370795">
                <a:tc>
                  <a:txBody>
                    <a:bodyPr/>
                    <a:lstStyle/>
                    <a:p>
                      <a:r>
                        <a:rPr lang="en-US" altLang="zh-CN" sz="1800" dirty="0" smtClean="0"/>
                        <a:t>600K</a:t>
                      </a:r>
                      <a:endParaRPr lang="zh-CN" altLang="en-US" sz="1800" dirty="0"/>
                    </a:p>
                  </a:txBody>
                  <a:tcPr marL="91458" marR="91458" marT="45714" marB="45714"/>
                </a:tc>
              </a:tr>
              <a:tr h="370795">
                <a:tc>
                  <a:txBody>
                    <a:bodyPr/>
                    <a:lstStyle/>
                    <a:p>
                      <a:endParaRPr lang="zh-CN" altLang="en-US" sz="1800" dirty="0"/>
                    </a:p>
                  </a:txBody>
                  <a:tcPr marL="91458" marR="91458" marT="45714" marB="45714">
                    <a:solidFill>
                      <a:srgbClr val="002060"/>
                    </a:solidFill>
                  </a:tcPr>
                </a:tc>
              </a:tr>
            </a:tbl>
          </a:graphicData>
        </a:graphic>
      </p:graphicFrame>
      <p:graphicFrame>
        <p:nvGraphicFramePr>
          <p:cNvPr id="7" name="表格 6"/>
          <p:cNvGraphicFramePr>
            <a:graphicFrameLocks noGrp="1"/>
          </p:cNvGraphicFramePr>
          <p:nvPr/>
        </p:nvGraphicFramePr>
        <p:xfrm>
          <a:off x="3816350" y="3463925"/>
          <a:ext cx="1362075" cy="2595565"/>
        </p:xfrm>
        <a:graphic>
          <a:graphicData uri="http://schemas.openxmlformats.org/drawingml/2006/table">
            <a:tbl>
              <a:tblPr firstRow="1" bandRow="1">
                <a:tableStyleId>{5940675A-B579-460E-94D1-54222C63F5DA}</a:tableStyleId>
              </a:tblPr>
              <a:tblGrid>
                <a:gridCol w="1362075"/>
              </a:tblGrid>
              <a:tr h="370795">
                <a:tc>
                  <a:txBody>
                    <a:bodyPr/>
                    <a:lstStyle/>
                    <a:p>
                      <a:endParaRPr lang="zh-CN" altLang="en-US" sz="1800" dirty="0"/>
                    </a:p>
                  </a:txBody>
                  <a:tcPr marL="91458" marR="91458" marT="45714" marB="45714">
                    <a:solidFill>
                      <a:srgbClr val="002060"/>
                    </a:solidFill>
                  </a:tcPr>
                </a:tc>
              </a:tr>
              <a:tr h="370795">
                <a:tc>
                  <a:txBody>
                    <a:bodyPr/>
                    <a:lstStyle/>
                    <a:p>
                      <a:r>
                        <a:rPr lang="en-US" altLang="zh-CN" sz="1800" dirty="0" smtClean="0"/>
                        <a:t>180K</a:t>
                      </a:r>
                      <a:endParaRPr lang="zh-CN" altLang="en-US" sz="1800" dirty="0"/>
                    </a:p>
                  </a:txBody>
                  <a:tcPr marL="91458" marR="91458" marT="45714" marB="45714"/>
                </a:tc>
              </a:tr>
              <a:tr h="370795">
                <a:tc>
                  <a:txBody>
                    <a:bodyPr/>
                    <a:lstStyle/>
                    <a:p>
                      <a:endParaRPr lang="zh-CN" altLang="en-US" sz="1800" kern="1200" dirty="0">
                        <a:solidFill>
                          <a:schemeClr val="tx1"/>
                        </a:solidFill>
                        <a:latin typeface="+mn-lt"/>
                        <a:ea typeface="+mn-ea"/>
                        <a:cs typeface="+mn-cs"/>
                      </a:endParaRPr>
                    </a:p>
                  </a:txBody>
                  <a:tcPr marL="91458" marR="91458" marT="45714" marB="45714">
                    <a:solidFill>
                      <a:srgbClr val="002060"/>
                    </a:solidFill>
                  </a:tcPr>
                </a:tc>
              </a:tr>
              <a:tr h="370795">
                <a:tc>
                  <a:txBody>
                    <a:bodyPr/>
                    <a:lstStyle/>
                    <a:p>
                      <a:r>
                        <a:rPr lang="en-US" altLang="zh-CN" sz="1800" dirty="0" smtClean="0"/>
                        <a:t>120K</a:t>
                      </a:r>
                      <a:endParaRPr lang="zh-CN" altLang="en-US" sz="1800" dirty="0"/>
                    </a:p>
                  </a:txBody>
                  <a:tcPr marL="91458" marR="91458" marT="45714" marB="45714"/>
                </a:tc>
              </a:tr>
              <a:tr h="370795">
                <a:tc>
                  <a:txBody>
                    <a:bodyPr/>
                    <a:lstStyle/>
                    <a:p>
                      <a:endParaRPr lang="zh-CN" altLang="en-US" sz="1800" dirty="0"/>
                    </a:p>
                  </a:txBody>
                  <a:tcPr marL="91458" marR="91458" marT="45714" marB="45714">
                    <a:solidFill>
                      <a:srgbClr val="002060"/>
                    </a:solidFill>
                  </a:tcPr>
                </a:tc>
              </a:tr>
              <a:tr h="370795">
                <a:tc>
                  <a:txBody>
                    <a:bodyPr/>
                    <a:lstStyle/>
                    <a:p>
                      <a:r>
                        <a:rPr lang="en-US" altLang="zh-CN" sz="1800" dirty="0" smtClean="0"/>
                        <a:t>600K</a:t>
                      </a:r>
                      <a:endParaRPr lang="zh-CN" altLang="en-US" sz="1800" dirty="0"/>
                    </a:p>
                  </a:txBody>
                  <a:tcPr marL="91458" marR="91458" marT="45714" marB="45714"/>
                </a:tc>
              </a:tr>
              <a:tr h="370795">
                <a:tc>
                  <a:txBody>
                    <a:bodyPr/>
                    <a:lstStyle/>
                    <a:p>
                      <a:endParaRPr lang="zh-CN" altLang="en-US" sz="1800" dirty="0"/>
                    </a:p>
                  </a:txBody>
                  <a:tcPr marL="91458" marR="91458" marT="45714" marB="45714">
                    <a:solidFill>
                      <a:srgbClr val="002060"/>
                    </a:solidFill>
                  </a:tcPr>
                </a:tc>
              </a:tr>
            </a:tbl>
          </a:graphicData>
        </a:graphic>
      </p:graphicFrame>
      <p:graphicFrame>
        <p:nvGraphicFramePr>
          <p:cNvPr id="8" name="表格 7"/>
          <p:cNvGraphicFramePr>
            <a:graphicFrameLocks noGrp="1"/>
          </p:cNvGraphicFramePr>
          <p:nvPr/>
        </p:nvGraphicFramePr>
        <p:xfrm>
          <a:off x="6132513" y="3463925"/>
          <a:ext cx="1360487" cy="2595565"/>
        </p:xfrm>
        <a:graphic>
          <a:graphicData uri="http://schemas.openxmlformats.org/drawingml/2006/table">
            <a:tbl>
              <a:tblPr firstRow="1" bandRow="1">
                <a:tableStyleId>{5940675A-B579-460E-94D1-54222C63F5DA}</a:tableStyleId>
              </a:tblPr>
              <a:tblGrid>
                <a:gridCol w="1360487"/>
              </a:tblGrid>
              <a:tr h="370795">
                <a:tc>
                  <a:txBody>
                    <a:bodyPr/>
                    <a:lstStyle/>
                    <a:p>
                      <a:endParaRPr lang="zh-CN" altLang="en-US" sz="1800" dirty="0"/>
                    </a:p>
                  </a:txBody>
                  <a:tcPr marL="91351" marR="91351" marT="45714" marB="45714">
                    <a:solidFill>
                      <a:srgbClr val="002060"/>
                    </a:solidFill>
                  </a:tcPr>
                </a:tc>
              </a:tr>
              <a:tr h="370795">
                <a:tc>
                  <a:txBody>
                    <a:bodyPr/>
                    <a:lstStyle/>
                    <a:p>
                      <a:r>
                        <a:rPr lang="en-US" altLang="zh-CN" sz="1800" dirty="0" smtClean="0"/>
                        <a:t>180K</a:t>
                      </a:r>
                      <a:endParaRPr lang="zh-CN" altLang="en-US" sz="1800" dirty="0"/>
                    </a:p>
                  </a:txBody>
                  <a:tcPr marL="91351" marR="91351" marT="45714" marB="45714"/>
                </a:tc>
              </a:tr>
              <a:tr h="370795">
                <a:tc>
                  <a:txBody>
                    <a:bodyPr/>
                    <a:lstStyle/>
                    <a:p>
                      <a:endParaRPr lang="zh-CN" altLang="en-US" sz="1800" kern="1200" dirty="0">
                        <a:solidFill>
                          <a:schemeClr val="tx1"/>
                        </a:solidFill>
                        <a:latin typeface="+mn-lt"/>
                        <a:ea typeface="+mn-ea"/>
                        <a:cs typeface="+mn-cs"/>
                      </a:endParaRPr>
                    </a:p>
                  </a:txBody>
                  <a:tcPr marL="91351" marR="91351" marT="45714" marB="45714">
                    <a:solidFill>
                      <a:srgbClr val="002060"/>
                    </a:solidFill>
                  </a:tcPr>
                </a:tc>
              </a:tr>
              <a:tr h="370795">
                <a:tc>
                  <a:txBody>
                    <a:bodyPr/>
                    <a:lstStyle/>
                    <a:p>
                      <a:r>
                        <a:rPr lang="en-US" altLang="zh-CN" sz="1800" dirty="0" smtClean="0"/>
                        <a:t>120K</a:t>
                      </a:r>
                      <a:endParaRPr lang="zh-CN" altLang="en-US" sz="1800" dirty="0"/>
                    </a:p>
                  </a:txBody>
                  <a:tcPr marL="91351" marR="91351" marT="45714" marB="45714"/>
                </a:tc>
              </a:tr>
              <a:tr h="370795">
                <a:tc>
                  <a:txBody>
                    <a:bodyPr/>
                    <a:lstStyle/>
                    <a:p>
                      <a:endParaRPr lang="zh-CN" altLang="en-US" sz="1800" dirty="0"/>
                    </a:p>
                  </a:txBody>
                  <a:tcPr marL="91351" marR="91351" marT="45714" marB="45714">
                    <a:solidFill>
                      <a:srgbClr val="002060"/>
                    </a:solidFill>
                  </a:tcPr>
                </a:tc>
              </a:tr>
              <a:tr h="370795">
                <a:tc>
                  <a:txBody>
                    <a:bodyPr/>
                    <a:lstStyle/>
                    <a:p>
                      <a:r>
                        <a:rPr lang="en-US" altLang="zh-CN" sz="1800" dirty="0" smtClean="0"/>
                        <a:t>600K</a:t>
                      </a:r>
                      <a:endParaRPr lang="zh-CN" altLang="en-US" sz="1800" dirty="0"/>
                    </a:p>
                  </a:txBody>
                  <a:tcPr marL="91351" marR="91351" marT="45714" marB="45714"/>
                </a:tc>
              </a:tr>
              <a:tr h="370795">
                <a:tc>
                  <a:txBody>
                    <a:bodyPr/>
                    <a:lstStyle/>
                    <a:p>
                      <a:endParaRPr lang="zh-CN" altLang="en-US" sz="1800" dirty="0"/>
                    </a:p>
                  </a:txBody>
                  <a:tcPr marL="91351" marR="91351" marT="45714" marB="45714">
                    <a:solidFill>
                      <a:srgbClr val="002060"/>
                    </a:solidFill>
                  </a:tcPr>
                </a:tc>
              </a:tr>
            </a:tbl>
          </a:graphicData>
        </a:graphic>
      </p:graphicFrame>
      <p:sp>
        <p:nvSpPr>
          <p:cNvPr id="19515" name="右箭头 2"/>
          <p:cNvSpPr>
            <a:spLocks noChangeArrowheads="1"/>
          </p:cNvSpPr>
          <p:nvPr/>
        </p:nvSpPr>
        <p:spPr bwMode="auto">
          <a:xfrm>
            <a:off x="746125" y="3903663"/>
            <a:ext cx="619125" cy="201612"/>
          </a:xfrm>
          <a:prstGeom prst="rightArrow">
            <a:avLst>
              <a:gd name="adj1" fmla="val 50000"/>
              <a:gd name="adj2" fmla="val 49944"/>
            </a:avLst>
          </a:prstGeom>
          <a:solidFill>
            <a:schemeClr val="accent1"/>
          </a:solidFill>
          <a:ln w="9525" algn="ctr">
            <a:solidFill>
              <a:schemeClr val="tx1"/>
            </a:solidFill>
            <a:round/>
            <a:headEnd/>
            <a:tailEnd/>
          </a:ln>
          <a:effectLst/>
        </p:spPr>
        <p:txBody>
          <a:bodyPr wrap="none"/>
          <a:lstStyle/>
          <a:p>
            <a:endParaRPr lang="zh-CN" altLang="en-US"/>
          </a:p>
        </p:txBody>
      </p:sp>
      <p:sp>
        <p:nvSpPr>
          <p:cNvPr id="19516" name="右箭头 3"/>
          <p:cNvSpPr>
            <a:spLocks noChangeArrowheads="1"/>
          </p:cNvSpPr>
          <p:nvPr/>
        </p:nvSpPr>
        <p:spPr bwMode="auto">
          <a:xfrm>
            <a:off x="2986088" y="4641850"/>
            <a:ext cx="814387" cy="242888"/>
          </a:xfrm>
          <a:prstGeom prst="rightArrow">
            <a:avLst>
              <a:gd name="adj1" fmla="val 50000"/>
              <a:gd name="adj2" fmla="val 50123"/>
            </a:avLst>
          </a:prstGeom>
          <a:solidFill>
            <a:schemeClr val="accent1"/>
          </a:solidFill>
          <a:ln w="9525" algn="ctr">
            <a:solidFill>
              <a:schemeClr val="tx1"/>
            </a:solidFill>
            <a:round/>
            <a:headEnd/>
            <a:tailEnd/>
          </a:ln>
          <a:effectLst/>
        </p:spPr>
        <p:txBody>
          <a:bodyPr wrap="none"/>
          <a:lstStyle/>
          <a:p>
            <a:endParaRPr lang="zh-CN" altLang="en-US"/>
          </a:p>
        </p:txBody>
      </p:sp>
      <p:sp>
        <p:nvSpPr>
          <p:cNvPr id="19517" name="右箭头 4"/>
          <p:cNvSpPr>
            <a:spLocks noChangeArrowheads="1"/>
          </p:cNvSpPr>
          <p:nvPr/>
        </p:nvSpPr>
        <p:spPr bwMode="auto">
          <a:xfrm>
            <a:off x="5570538" y="5413375"/>
            <a:ext cx="511175" cy="193675"/>
          </a:xfrm>
          <a:prstGeom prst="rightArrow">
            <a:avLst>
              <a:gd name="adj1" fmla="val 50000"/>
              <a:gd name="adj2" fmla="val 49757"/>
            </a:avLst>
          </a:prstGeom>
          <a:solidFill>
            <a:schemeClr val="accent1"/>
          </a:solidFill>
          <a:ln w="9525" algn="ctr">
            <a:solidFill>
              <a:schemeClr val="tx1"/>
            </a:solidFill>
            <a:round/>
            <a:headEnd/>
            <a:tailEnd/>
          </a:ln>
          <a:effectLst/>
        </p:spPr>
        <p:txBody>
          <a:bodyPr wrap="none"/>
          <a:lstStyle/>
          <a:p>
            <a:endParaRPr lang="zh-CN" altLang="en-US"/>
          </a:p>
        </p:txBody>
      </p:sp>
      <p:sp>
        <p:nvSpPr>
          <p:cNvPr id="19518" name="爆炸形 1 5"/>
          <p:cNvSpPr>
            <a:spLocks noChangeArrowheads="1"/>
          </p:cNvSpPr>
          <p:nvPr/>
        </p:nvSpPr>
        <p:spPr bwMode="auto">
          <a:xfrm>
            <a:off x="0" y="3181350"/>
            <a:ext cx="1190625" cy="804863"/>
          </a:xfrm>
          <a:prstGeom prst="irregularSeal1">
            <a:avLst/>
          </a:prstGeom>
          <a:solidFill>
            <a:schemeClr val="accent1"/>
          </a:solidFill>
          <a:ln w="9525" algn="ctr">
            <a:solidFill>
              <a:schemeClr val="tx1"/>
            </a:solidFill>
            <a:round/>
            <a:headEnd/>
            <a:tailEnd/>
          </a:ln>
          <a:effectLst/>
        </p:spPr>
        <p:txBody>
          <a:bodyPr wrap="none"/>
          <a:lstStyle/>
          <a:p>
            <a:r>
              <a:rPr lang="en-US" altLang="zh-CN"/>
              <a:t>110K</a:t>
            </a:r>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7013" y="509588"/>
            <a:ext cx="6642100" cy="766762"/>
          </a:xfrm>
        </p:spPr>
        <p:txBody>
          <a:bodyPr/>
          <a:lstStyle/>
          <a:p>
            <a:pPr>
              <a:defRPr/>
            </a:pPr>
            <a:r>
              <a:rPr lang="zh-CN" altLang="en-US" dirty="0" smtClean="0">
                <a:effectLst>
                  <a:outerShdw blurRad="38100" dist="38100" dir="2700000" algn="tl">
                    <a:srgbClr val="C0C0C0"/>
                  </a:outerShdw>
                </a:effectLst>
                <a:ea typeface="宋体" pitchFamily="2" charset="-122"/>
              </a:rPr>
              <a:t>内存回收</a:t>
            </a:r>
          </a:p>
        </p:txBody>
      </p:sp>
      <p:sp>
        <p:nvSpPr>
          <p:cNvPr id="20483" name="内容占位符 2"/>
          <p:cNvSpPr>
            <a:spLocks noGrp="1"/>
          </p:cNvSpPr>
          <p:nvPr>
            <p:ph idx="1"/>
          </p:nvPr>
        </p:nvSpPr>
        <p:spPr bwMode="auto">
          <a:xfrm>
            <a:off x="301625" y="1376363"/>
            <a:ext cx="8842375" cy="3811587"/>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存在</a:t>
            </a:r>
            <a:r>
              <a:rPr lang="en-US" altLang="zh-CN" smtClean="0"/>
              <a:t>4</a:t>
            </a:r>
            <a:r>
              <a:rPr lang="zh-CN" altLang="en-US" smtClean="0"/>
              <a:t>种情况</a:t>
            </a:r>
            <a:endParaRPr lang="en-US" altLang="zh-CN" smtClean="0"/>
          </a:p>
          <a:p>
            <a:pPr marL="914400" lvl="1" indent="-457200">
              <a:buFont typeface="Helvetica" pitchFamily="34" charset="0"/>
              <a:buAutoNum type="alphaLcPeriod"/>
            </a:pPr>
            <a:r>
              <a:rPr lang="zh-CN" altLang="en-US" smtClean="0"/>
              <a:t>回收内存块前后无空闲块</a:t>
            </a:r>
            <a:endParaRPr lang="en-US" altLang="zh-CN" smtClean="0"/>
          </a:p>
          <a:p>
            <a:pPr marL="914400" lvl="1" indent="-457200">
              <a:buFont typeface="Helvetica" pitchFamily="34" charset="0"/>
              <a:buAutoNum type="alphaLcPeriod"/>
            </a:pPr>
            <a:r>
              <a:rPr lang="zh-CN" altLang="en-US" smtClean="0"/>
              <a:t>回收内存块前有后无空闲块</a:t>
            </a:r>
            <a:endParaRPr lang="en-US" altLang="zh-CN" smtClean="0"/>
          </a:p>
          <a:p>
            <a:pPr marL="914400" lvl="1" indent="-457200">
              <a:buFont typeface="Helvetica" pitchFamily="34" charset="0"/>
              <a:buAutoNum type="alphaLcPeriod"/>
            </a:pPr>
            <a:r>
              <a:rPr lang="zh-CN" altLang="en-US" smtClean="0"/>
              <a:t>回收内存块前无后有空闲块</a:t>
            </a:r>
            <a:endParaRPr lang="en-US" altLang="zh-CN" smtClean="0"/>
          </a:p>
          <a:p>
            <a:pPr marL="914400" lvl="1" indent="-457200">
              <a:buFont typeface="Helvetica" pitchFamily="34" charset="0"/>
              <a:buAutoNum type="alphaLcPeriod"/>
            </a:pPr>
            <a:r>
              <a:rPr lang="zh-CN" altLang="en-US" smtClean="0"/>
              <a:t>回收内存块前后均有空闲块</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20775" y="515938"/>
            <a:ext cx="7729538" cy="654050"/>
          </a:xfrm>
        </p:spPr>
        <p:txBody>
          <a:bodyPr/>
          <a:lstStyle/>
          <a:p>
            <a:r>
              <a:rPr lang="zh-CN" altLang="en-US" smtClean="0">
                <a:sym typeface="Wingdings" pitchFamily="2" charset="2"/>
              </a:rPr>
              <a:t>内存回收</a:t>
            </a:r>
          </a:p>
        </p:txBody>
      </p:sp>
      <p:graphicFrame>
        <p:nvGraphicFramePr>
          <p:cNvPr id="475191" name="Group 55"/>
          <p:cNvGraphicFramePr>
            <a:graphicFrameLocks noGrp="1"/>
          </p:cNvGraphicFramePr>
          <p:nvPr/>
        </p:nvGraphicFramePr>
        <p:xfrm>
          <a:off x="2555875" y="1800225"/>
          <a:ext cx="1676400" cy="4064000"/>
        </p:xfrm>
        <a:graphic>
          <a:graphicData uri="http://schemas.openxmlformats.org/drawingml/2006/table">
            <a:tbl>
              <a:tblPr/>
              <a:tblGrid>
                <a:gridCol w="1676400"/>
              </a:tblGrid>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rPr>
                        <a:t>…</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rPr>
                        <a:t>F1</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FF"/>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回收区</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7FFB7"/>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endParaRP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rPr>
                        <a:t>…</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graphicFrame>
        <p:nvGraphicFramePr>
          <p:cNvPr id="475192" name="Group 56"/>
          <p:cNvGraphicFramePr>
            <a:graphicFrameLocks noGrp="1"/>
          </p:cNvGraphicFramePr>
          <p:nvPr/>
        </p:nvGraphicFramePr>
        <p:xfrm>
          <a:off x="4600575" y="1801813"/>
          <a:ext cx="1676400" cy="4064000"/>
        </p:xfrm>
        <a:graphic>
          <a:graphicData uri="http://schemas.openxmlformats.org/drawingml/2006/table">
            <a:tbl>
              <a:tblPr/>
              <a:tblGrid>
                <a:gridCol w="1676400"/>
              </a:tblGrid>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rPr>
                        <a:t>…</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endParaRP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回收区</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7FFB7"/>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rPr>
                        <a:t>F2</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FF"/>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rPr>
                        <a:t>…</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graphicFrame>
        <p:nvGraphicFramePr>
          <p:cNvPr id="475194" name="Group 58"/>
          <p:cNvGraphicFramePr>
            <a:graphicFrameLocks noGrp="1"/>
          </p:cNvGraphicFramePr>
          <p:nvPr/>
        </p:nvGraphicFramePr>
        <p:xfrm>
          <a:off x="6669088" y="1784350"/>
          <a:ext cx="1676400" cy="4064000"/>
        </p:xfrm>
        <a:graphic>
          <a:graphicData uri="http://schemas.openxmlformats.org/drawingml/2006/table">
            <a:tbl>
              <a:tblPr/>
              <a:tblGrid>
                <a:gridCol w="1676400"/>
              </a:tblGrid>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rPr>
                        <a:t>…</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F1</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FF"/>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回收区</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7FFB7"/>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F2</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FF"/>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rPr>
                        <a:t>…</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graphicFrame>
        <p:nvGraphicFramePr>
          <p:cNvPr id="6" name="Group 55"/>
          <p:cNvGraphicFramePr>
            <a:graphicFrameLocks noGrp="1"/>
          </p:cNvGraphicFramePr>
          <p:nvPr/>
        </p:nvGraphicFramePr>
        <p:xfrm>
          <a:off x="487363" y="1801813"/>
          <a:ext cx="1676400" cy="4064000"/>
        </p:xfrm>
        <a:graphic>
          <a:graphicData uri="http://schemas.openxmlformats.org/drawingml/2006/table">
            <a:tbl>
              <a:tblPr/>
              <a:tblGrid>
                <a:gridCol w="1676400"/>
              </a:tblGrid>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rPr>
                        <a:t>…</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endParaRP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回收区</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7FFB7"/>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1" lang="zh-CN"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endParaRP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r h="8128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1" lang="en-US" altLang="zh-CN" sz="28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rPr>
                        <a:t>…</a:t>
                      </a:r>
                    </a:p>
                  </a:txBody>
                  <a:tcPr marL="92075" marR="92075" marT="46038" marB="4603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
        <p:nvSpPr>
          <p:cNvPr id="21563" name="TextBox 1"/>
          <p:cNvSpPr txBox="1">
            <a:spLocks noChangeArrowheads="1"/>
          </p:cNvSpPr>
          <p:nvPr/>
        </p:nvSpPr>
        <p:spPr bwMode="auto">
          <a:xfrm>
            <a:off x="738188" y="6067425"/>
            <a:ext cx="1020762" cy="460375"/>
          </a:xfrm>
          <a:prstGeom prst="rect">
            <a:avLst/>
          </a:prstGeom>
          <a:noFill/>
          <a:ln w="9525">
            <a:noFill/>
            <a:miter lim="800000"/>
            <a:headEnd/>
            <a:tailEnd/>
          </a:ln>
        </p:spPr>
        <p:txBody>
          <a:bodyPr>
            <a:spAutoFit/>
          </a:bodyPr>
          <a:lstStyle/>
          <a:p>
            <a:r>
              <a:rPr lang="zh-CN" altLang="en-US" sz="2400"/>
              <a:t>（</a:t>
            </a:r>
            <a:r>
              <a:rPr lang="en-US" altLang="zh-CN" sz="2400"/>
              <a:t>a</a:t>
            </a:r>
            <a:r>
              <a:rPr lang="zh-CN" altLang="en-US" sz="2400"/>
              <a:t>）</a:t>
            </a:r>
          </a:p>
        </p:txBody>
      </p:sp>
      <p:sp>
        <p:nvSpPr>
          <p:cNvPr id="21564" name="TextBox 7"/>
          <p:cNvSpPr txBox="1">
            <a:spLocks noChangeArrowheads="1"/>
          </p:cNvSpPr>
          <p:nvPr/>
        </p:nvSpPr>
        <p:spPr bwMode="auto">
          <a:xfrm>
            <a:off x="2771775" y="6043613"/>
            <a:ext cx="1020763" cy="461962"/>
          </a:xfrm>
          <a:prstGeom prst="rect">
            <a:avLst/>
          </a:prstGeom>
          <a:noFill/>
          <a:ln w="9525">
            <a:noFill/>
            <a:miter lim="800000"/>
            <a:headEnd/>
            <a:tailEnd/>
          </a:ln>
        </p:spPr>
        <p:txBody>
          <a:bodyPr>
            <a:spAutoFit/>
          </a:bodyPr>
          <a:lstStyle/>
          <a:p>
            <a:r>
              <a:rPr lang="zh-CN" altLang="en-US" sz="2400"/>
              <a:t>（</a:t>
            </a:r>
            <a:r>
              <a:rPr lang="en-US" altLang="zh-CN" sz="2400"/>
              <a:t>b</a:t>
            </a:r>
            <a:r>
              <a:rPr lang="zh-CN" altLang="en-US" sz="2400"/>
              <a:t>）</a:t>
            </a:r>
          </a:p>
        </p:txBody>
      </p:sp>
      <p:sp>
        <p:nvSpPr>
          <p:cNvPr id="21565" name="TextBox 8"/>
          <p:cNvSpPr txBox="1">
            <a:spLocks noChangeArrowheads="1"/>
          </p:cNvSpPr>
          <p:nvPr/>
        </p:nvSpPr>
        <p:spPr bwMode="auto">
          <a:xfrm>
            <a:off x="4883150" y="6019800"/>
            <a:ext cx="1019175" cy="461963"/>
          </a:xfrm>
          <a:prstGeom prst="rect">
            <a:avLst/>
          </a:prstGeom>
          <a:noFill/>
          <a:ln w="9525">
            <a:noFill/>
            <a:miter lim="800000"/>
            <a:headEnd/>
            <a:tailEnd/>
          </a:ln>
        </p:spPr>
        <p:txBody>
          <a:bodyPr>
            <a:spAutoFit/>
          </a:bodyPr>
          <a:lstStyle/>
          <a:p>
            <a:r>
              <a:rPr lang="zh-CN" altLang="en-US" sz="2400"/>
              <a:t>（</a:t>
            </a:r>
            <a:r>
              <a:rPr lang="en-US" altLang="zh-CN" sz="2400"/>
              <a:t>c</a:t>
            </a:r>
            <a:r>
              <a:rPr lang="zh-CN" altLang="en-US" sz="2400"/>
              <a:t>）</a:t>
            </a:r>
          </a:p>
        </p:txBody>
      </p:sp>
      <p:sp>
        <p:nvSpPr>
          <p:cNvPr id="21566" name="TextBox 9"/>
          <p:cNvSpPr txBox="1">
            <a:spLocks noChangeArrowheads="1"/>
          </p:cNvSpPr>
          <p:nvPr/>
        </p:nvSpPr>
        <p:spPr bwMode="auto">
          <a:xfrm>
            <a:off x="7134225" y="6019800"/>
            <a:ext cx="1019175" cy="461963"/>
          </a:xfrm>
          <a:prstGeom prst="rect">
            <a:avLst/>
          </a:prstGeom>
          <a:noFill/>
          <a:ln w="9525">
            <a:noFill/>
            <a:miter lim="800000"/>
            <a:headEnd/>
            <a:tailEnd/>
          </a:ln>
        </p:spPr>
        <p:txBody>
          <a:bodyPr>
            <a:spAutoFit/>
          </a:bodyPr>
          <a:lstStyle/>
          <a:p>
            <a:r>
              <a:rPr lang="zh-CN" altLang="en-US" sz="2400"/>
              <a:t>（</a:t>
            </a:r>
            <a:r>
              <a:rPr lang="en-US" altLang="zh-CN" sz="2400"/>
              <a:t>d</a:t>
            </a:r>
            <a:r>
              <a:rPr lang="zh-CN" altLang="en-US" sz="2400"/>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60500" y="465138"/>
            <a:ext cx="7061200" cy="736600"/>
          </a:xfrm>
        </p:spPr>
        <p:txBody>
          <a:bodyPr anchor="t"/>
          <a:lstStyle/>
          <a:p>
            <a:r>
              <a:rPr lang="zh-CN" altLang="en-US" smtClean="0">
                <a:ea typeface="宋体" pitchFamily="2" charset="-122"/>
              </a:rPr>
              <a:t>碎片</a:t>
            </a:r>
          </a:p>
        </p:txBody>
      </p:sp>
      <p:sp>
        <p:nvSpPr>
          <p:cNvPr id="22531" name="Rectangle 3"/>
          <p:cNvSpPr>
            <a:spLocks noGrp="1" noChangeArrowheads="1"/>
          </p:cNvSpPr>
          <p:nvPr>
            <p:ph type="body" idx="1"/>
          </p:nvPr>
        </p:nvSpPr>
        <p:spPr bwMode="auto">
          <a:xfrm>
            <a:off x="561975" y="1717675"/>
            <a:ext cx="8274050" cy="4252913"/>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外碎片 –整个可用内存空间可以用来满足一个请求，但它不是连续的</a:t>
            </a:r>
          </a:p>
          <a:p>
            <a:r>
              <a:rPr lang="zh-CN" altLang="en-US" sz="2800" smtClean="0"/>
              <a:t>内碎片 –分配的内存可能比申请的内存大一点，这两者之间的差别是在分区内部，但又不被使用</a:t>
            </a:r>
          </a:p>
          <a:p>
            <a:r>
              <a:rPr lang="zh-CN" altLang="en-US" sz="2800" smtClean="0"/>
              <a:t>可通过紧缩来减少外碎片</a:t>
            </a:r>
          </a:p>
          <a:p>
            <a:pPr lvl="1"/>
            <a:r>
              <a:rPr lang="zh-CN" altLang="en-US" sz="2600" smtClean="0"/>
              <a:t>把一些小的空闲内存结合成一个大的块。</a:t>
            </a:r>
          </a:p>
          <a:p>
            <a:pPr lvl="1"/>
            <a:r>
              <a:rPr lang="zh-CN" altLang="en-US" sz="2600" smtClean="0"/>
              <a:t>只有重定位是动态的时候，才有可能进行紧缩，紧缩在执行时期进行</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63700" y="477838"/>
            <a:ext cx="6845300" cy="1143000"/>
          </a:xfrm>
        </p:spPr>
        <p:txBody>
          <a:bodyPr anchor="t"/>
          <a:lstStyle/>
          <a:p>
            <a:r>
              <a:rPr lang="zh-CN" altLang="en-US" smtClean="0">
                <a:ea typeface="宋体" pitchFamily="2" charset="-122"/>
              </a:rPr>
              <a:t>紧缩例子</a:t>
            </a:r>
          </a:p>
        </p:txBody>
      </p:sp>
      <p:pic>
        <p:nvPicPr>
          <p:cNvPr id="23555" name="Picture 4"/>
          <p:cNvPicPr>
            <a:picLocks noChangeAspect="1" noChangeArrowheads="1"/>
          </p:cNvPicPr>
          <p:nvPr>
            <p:ph type="body" idx="1"/>
          </p:nvPr>
        </p:nvPicPr>
        <p:blipFill>
          <a:blip r:embed="rId2" cstate="print"/>
          <a:srcRect l="922" t="10748" r="948" b="10780"/>
          <a:stretch>
            <a:fillRect/>
          </a:stretch>
        </p:blipFill>
        <p:spPr bwMode="auto">
          <a:xfrm>
            <a:off x="968375" y="1516063"/>
            <a:ext cx="7369175" cy="4965700"/>
          </a:xfrm>
          <a:noFill/>
          <a:ln>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p:txBody>
          <a:bodyPr/>
          <a:lstStyle/>
          <a:p>
            <a:pPr algn="ctr" eaLnBrk="1" hangingPunct="1">
              <a:defRPr/>
            </a:pPr>
            <a:r>
              <a:rPr lang="zh-CN" altLang="en-US" dirty="0" smtClean="0">
                <a:effectLst>
                  <a:outerShdw blurRad="38100" dist="38100" dir="2700000" algn="tl">
                    <a:srgbClr val="C0C0C0"/>
                  </a:outerShdw>
                </a:effectLst>
                <a:ea typeface="宋体" pitchFamily="2" charset="-122"/>
              </a:rPr>
              <a:t>第</a:t>
            </a:r>
            <a:r>
              <a:rPr lang="en-US" altLang="zh-CN" dirty="0" smtClean="0">
                <a:effectLst>
                  <a:outerShdw blurRad="38100" dist="38100" dir="2700000" algn="tl">
                    <a:srgbClr val="C0C0C0"/>
                  </a:outerShdw>
                </a:effectLst>
                <a:ea typeface="宋体" pitchFamily="2" charset="-122"/>
              </a:rPr>
              <a:t>8</a:t>
            </a:r>
            <a:r>
              <a:rPr lang="zh-CN" altLang="en-US" dirty="0" smtClean="0">
                <a:effectLst>
                  <a:outerShdw blurRad="38100" dist="38100" dir="2700000" algn="tl">
                    <a:srgbClr val="C0C0C0"/>
                  </a:outerShdw>
                </a:effectLst>
                <a:ea typeface="宋体" pitchFamily="2" charset="-122"/>
              </a:rPr>
              <a:t>章 内存管理（三）</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a:effectLst>
                  <a:outerShdw blurRad="38100" dist="38100" dir="2700000" algn="tl">
                    <a:srgbClr val="C0C0C0"/>
                  </a:outerShdw>
                </a:effectLst>
                <a:ea typeface="宋体" pitchFamily="2" charset="-122"/>
              </a:rPr>
              <a:t>分</a:t>
            </a:r>
            <a:r>
              <a:rPr lang="zh-CN" altLang="en-US" dirty="0" smtClean="0">
                <a:effectLst>
                  <a:outerShdw blurRad="38100" dist="38100" dir="2700000" algn="tl">
                    <a:srgbClr val="C0C0C0"/>
                  </a:outerShdw>
                </a:effectLst>
                <a:ea typeface="宋体" pitchFamily="2" charset="-122"/>
              </a:rPr>
              <a:t>页内存管理</a:t>
            </a:r>
          </a:p>
        </p:txBody>
      </p:sp>
      <p:sp>
        <p:nvSpPr>
          <p:cNvPr id="12291" name="副标题 1"/>
          <p:cNvSpPr>
            <a:spLocks noGrp="1"/>
          </p:cNvSpPr>
          <p:nvPr>
            <p:ph type="subTitle" idx="1"/>
          </p:nvPr>
        </p:nvSpPr>
        <p:spPr>
          <a:xfrm>
            <a:off x="2173288" y="3494088"/>
            <a:ext cx="5535612" cy="787400"/>
          </a:xfrm>
          <a:noFill/>
        </p:spPr>
        <p:txBody>
          <a:bodyPr/>
          <a:lstStyle/>
          <a:p>
            <a:pPr eaLnBrk="1" hangingPunct="1"/>
            <a:r>
              <a:rPr lang="zh-CN" altLang="en-US" smtClean="0"/>
              <a:t>苏州大学计算机科学与技术</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离散内存管理方案</a:t>
            </a:r>
          </a:p>
        </p:txBody>
      </p:sp>
      <p:sp>
        <p:nvSpPr>
          <p:cNvPr id="13315"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z="3000" smtClean="0"/>
              <a:t>分页内存管理方案</a:t>
            </a:r>
            <a:r>
              <a:rPr lang="en-US" altLang="zh-CN" sz="3000" smtClean="0"/>
              <a:t>—</a:t>
            </a:r>
            <a:r>
              <a:rPr lang="zh-CN" altLang="en-US" sz="3000" b="1" smtClean="0"/>
              <a:t>现代操作系统常用方案</a:t>
            </a:r>
            <a:endParaRPr lang="en-US" altLang="zh-CN" sz="3000" b="1" smtClean="0"/>
          </a:p>
          <a:p>
            <a:endParaRPr lang="en-US" altLang="zh-CN" sz="3000" b="1" smtClean="0"/>
          </a:p>
          <a:p>
            <a:r>
              <a:rPr lang="zh-CN" altLang="en-US" sz="3000" smtClean="0"/>
              <a:t>分段内存管理方案</a:t>
            </a:r>
            <a:endParaRPr lang="en-US" altLang="zh-CN" sz="3000" smtClean="0"/>
          </a:p>
          <a:p>
            <a:endParaRPr lang="en-US" altLang="zh-CN" sz="3000" smtClean="0"/>
          </a:p>
          <a:p>
            <a:r>
              <a:rPr lang="zh-CN" altLang="en-US" sz="3000" smtClean="0"/>
              <a:t>段页式内存管理方案</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347788" y="523875"/>
            <a:ext cx="5672137" cy="406400"/>
          </a:xfrm>
        </p:spPr>
        <p:txBody>
          <a:bodyPr anchor="t"/>
          <a:lstStyle/>
          <a:p>
            <a:r>
              <a:rPr lang="zh-CN" altLang="en-US" smtClean="0">
                <a:ea typeface="宋体" pitchFamily="2" charset="-122"/>
              </a:rPr>
              <a:t>分页（</a:t>
            </a:r>
            <a:r>
              <a:rPr lang="en-US" altLang="zh-CN" smtClean="0">
                <a:ea typeface="宋体" pitchFamily="2" charset="-122"/>
              </a:rPr>
              <a:t>Paging</a:t>
            </a:r>
            <a:r>
              <a:rPr lang="zh-CN" altLang="en-US" smtClean="0">
                <a:ea typeface="宋体" pitchFamily="2" charset="-122"/>
              </a:rPr>
              <a:t>）</a:t>
            </a:r>
          </a:p>
        </p:txBody>
      </p:sp>
      <p:sp>
        <p:nvSpPr>
          <p:cNvPr id="14339" name="Rectangle 3"/>
          <p:cNvSpPr>
            <a:spLocks noGrp="1" noChangeArrowheads="1"/>
          </p:cNvSpPr>
          <p:nvPr>
            <p:ph type="body" idx="1"/>
          </p:nvPr>
        </p:nvSpPr>
        <p:spPr bwMode="auto">
          <a:xfrm>
            <a:off x="668338" y="1374775"/>
            <a:ext cx="8288337" cy="4808538"/>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400" smtClean="0"/>
              <a:t>进程物理地址空间可能不连续</a:t>
            </a:r>
            <a:endParaRPr lang="en-US" altLang="zh-CN" sz="2400" smtClean="0"/>
          </a:p>
          <a:p>
            <a:pPr lvl="1"/>
            <a:r>
              <a:rPr lang="zh-CN" altLang="en-US" sz="2000" smtClean="0"/>
              <a:t>如果有可用的物理内存，它将分给进程</a:t>
            </a:r>
          </a:p>
          <a:p>
            <a:r>
              <a:rPr lang="zh-CN" altLang="en-US" sz="2400" smtClean="0"/>
              <a:t>把物理内存分成大小固定的块，称为</a:t>
            </a:r>
            <a:r>
              <a:rPr lang="zh-CN" altLang="en-US" sz="2400" b="1" smtClean="0"/>
              <a:t>帧（</a:t>
            </a:r>
            <a:r>
              <a:rPr lang="en-US" altLang="zh-CN" sz="2400" b="1" smtClean="0"/>
              <a:t>Frame</a:t>
            </a:r>
            <a:r>
              <a:rPr lang="zh-CN" altLang="en-US" sz="2400" b="1" smtClean="0"/>
              <a:t>）</a:t>
            </a:r>
            <a:endParaRPr lang="en-US" altLang="zh-CN" sz="2400" b="1" smtClean="0"/>
          </a:p>
          <a:p>
            <a:pPr lvl="1"/>
            <a:r>
              <a:rPr lang="zh-CN" altLang="en-US" sz="2000" smtClean="0"/>
              <a:t>大小为</a:t>
            </a:r>
            <a:r>
              <a:rPr lang="en-US" altLang="zh-CN" sz="2000" smtClean="0"/>
              <a:t>2</a:t>
            </a:r>
            <a:r>
              <a:rPr lang="zh-CN" altLang="en-US" sz="2000" smtClean="0"/>
              <a:t>的幂</a:t>
            </a:r>
            <a:endParaRPr lang="en-US" altLang="zh-CN" sz="2000" smtClean="0"/>
          </a:p>
          <a:p>
            <a:pPr lvl="1"/>
            <a:r>
              <a:rPr lang="zh-CN" altLang="en-US" sz="2000" smtClean="0"/>
              <a:t>早期：</a:t>
            </a:r>
            <a:r>
              <a:rPr lang="en-US" altLang="zh-CN" sz="2000" smtClean="0"/>
              <a:t>512</a:t>
            </a:r>
            <a:r>
              <a:rPr lang="zh-CN" altLang="en-US" sz="2000" smtClean="0"/>
              <a:t>字节至</a:t>
            </a:r>
            <a:r>
              <a:rPr lang="en-US" altLang="zh-CN" sz="2000" smtClean="0"/>
              <a:t>8192</a:t>
            </a:r>
            <a:r>
              <a:rPr lang="zh-CN" altLang="en-US" sz="2000" smtClean="0"/>
              <a:t>字节</a:t>
            </a:r>
            <a:endParaRPr lang="en-US" altLang="zh-CN" sz="2000" smtClean="0"/>
          </a:p>
          <a:p>
            <a:pPr lvl="1"/>
            <a:r>
              <a:rPr lang="zh-CN" altLang="en-US" sz="2000" smtClean="0"/>
              <a:t>现在：</a:t>
            </a:r>
            <a:r>
              <a:rPr lang="en-US" altLang="zh-CN" sz="2000" smtClean="0"/>
              <a:t>4K-64K</a:t>
            </a:r>
            <a:endParaRPr lang="zh-CN" altLang="en-US" sz="2000" smtClean="0"/>
          </a:p>
          <a:p>
            <a:r>
              <a:rPr lang="zh-CN" altLang="en-US" sz="2400" smtClean="0"/>
              <a:t>把逻辑内存也分为同样大小的块，称为</a:t>
            </a:r>
            <a:r>
              <a:rPr lang="zh-CN" altLang="en-US" sz="2400" b="1" smtClean="0"/>
              <a:t>页（</a:t>
            </a:r>
            <a:r>
              <a:rPr lang="en-US" altLang="zh-CN" sz="2400" b="1" smtClean="0"/>
              <a:t>Page</a:t>
            </a:r>
            <a:r>
              <a:rPr lang="zh-CN" altLang="en-US" sz="2400" b="1" smtClean="0"/>
              <a:t>）</a:t>
            </a:r>
          </a:p>
          <a:p>
            <a:r>
              <a:rPr lang="zh-CN" altLang="en-US" sz="2400" smtClean="0"/>
              <a:t>系统保留所有空闲帧的记录</a:t>
            </a:r>
          </a:p>
          <a:p>
            <a:r>
              <a:rPr lang="zh-CN" altLang="en-US" sz="2400" smtClean="0"/>
              <a:t>运行一个有</a:t>
            </a:r>
            <a:r>
              <a:rPr lang="en-US" altLang="zh-CN" sz="2400" smtClean="0"/>
              <a:t>N</a:t>
            </a:r>
            <a:r>
              <a:rPr lang="zh-CN" altLang="en-US" sz="2400" smtClean="0"/>
              <a:t>页大小程序，需要找到</a:t>
            </a:r>
            <a:r>
              <a:rPr lang="en-US" altLang="zh-CN" sz="2400" smtClean="0"/>
              <a:t>N</a:t>
            </a:r>
            <a:r>
              <a:rPr lang="zh-CN" altLang="en-US" sz="2400" smtClean="0"/>
              <a:t>个空帧来装入程序</a:t>
            </a:r>
          </a:p>
          <a:p>
            <a:r>
              <a:rPr lang="zh-CN" altLang="en-US" sz="2400" smtClean="0"/>
              <a:t>建立一个页表，把逻辑地址转换为物理地址</a:t>
            </a:r>
          </a:p>
          <a:p>
            <a:r>
              <a:rPr lang="zh-CN" altLang="en-US" sz="2400" smtClean="0"/>
              <a:t>存在内碎片</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71575" y="568325"/>
            <a:ext cx="6781800" cy="750888"/>
          </a:xfrm>
        </p:spPr>
        <p:txBody>
          <a:bodyPr anchor="t"/>
          <a:lstStyle/>
          <a:p>
            <a:r>
              <a:rPr lang="zh-CN" altLang="en-US" smtClean="0">
                <a:ea typeface="宋体" pitchFamily="2" charset="-122"/>
              </a:rPr>
              <a:t>逻辑内存和物理内存的分页模型</a:t>
            </a:r>
          </a:p>
        </p:txBody>
      </p:sp>
      <p:pic>
        <p:nvPicPr>
          <p:cNvPr id="15363" name="Picture 3"/>
          <p:cNvPicPr>
            <a:picLocks noChangeAspect="1" noChangeArrowheads="1"/>
          </p:cNvPicPr>
          <p:nvPr/>
        </p:nvPicPr>
        <p:blipFill>
          <a:blip r:embed="rId2" cstate="print"/>
          <a:srcRect l="7840" t="800" r="7520" b="999"/>
          <a:stretch>
            <a:fillRect/>
          </a:stretch>
        </p:blipFill>
        <p:spPr bwMode="auto">
          <a:xfrm>
            <a:off x="1417638" y="1476375"/>
            <a:ext cx="6777037" cy="4994275"/>
          </a:xfrm>
          <a:prstGeom prst="rect">
            <a:avLst/>
          </a:prstGeom>
          <a:noFill/>
          <a:ln w="9525">
            <a:noFill/>
            <a:miter lim="800000"/>
            <a:headEnd/>
            <a:tailEnd/>
          </a:ln>
          <a:effectLst/>
        </p:spPr>
      </p:pic>
      <p:sp>
        <p:nvSpPr>
          <p:cNvPr id="4" name="TextBox 3"/>
          <p:cNvSpPr txBox="1"/>
          <p:nvPr/>
        </p:nvSpPr>
        <p:spPr>
          <a:xfrm>
            <a:off x="1396800" y="1929600"/>
            <a:ext cx="235962" cy="369332"/>
          </a:xfrm>
          <a:prstGeom prst="rect">
            <a:avLst/>
          </a:prstGeom>
          <a:noFill/>
        </p:spPr>
        <p:txBody>
          <a:bodyPr wrap="none" rtlCol="0">
            <a:spAutoFit/>
          </a:bodyPr>
          <a:lstStyle/>
          <a:p>
            <a:r>
              <a:rPr lang="en-US" altLang="zh-CN" dirty="0" err="1" smtClean="0"/>
              <a:t>i</a:t>
            </a:r>
            <a:endParaRPr lang="zh-CN" altLang="en-US" dirty="0"/>
          </a:p>
        </p:txBody>
      </p:sp>
      <p:sp>
        <p:nvSpPr>
          <p:cNvPr id="5" name="TextBox 4"/>
          <p:cNvSpPr txBox="1"/>
          <p:nvPr/>
        </p:nvSpPr>
        <p:spPr>
          <a:xfrm>
            <a:off x="1398000" y="2406000"/>
            <a:ext cx="235962" cy="369332"/>
          </a:xfrm>
          <a:prstGeom prst="rect">
            <a:avLst/>
          </a:prstGeom>
          <a:noFill/>
        </p:spPr>
        <p:txBody>
          <a:bodyPr wrap="none" rtlCol="0">
            <a:spAutoFit/>
          </a:bodyPr>
          <a:lstStyle/>
          <a:p>
            <a:r>
              <a:rPr lang="en-US" altLang="zh-CN" dirty="0" err="1"/>
              <a:t>j</a:t>
            </a:r>
            <a:endParaRPr lang="zh-CN" altLang="en-US" dirty="0"/>
          </a:p>
        </p:txBody>
      </p:sp>
      <p:sp>
        <p:nvSpPr>
          <p:cNvPr id="6" name="TextBox 5"/>
          <p:cNvSpPr txBox="1"/>
          <p:nvPr/>
        </p:nvSpPr>
        <p:spPr>
          <a:xfrm>
            <a:off x="7021200" y="2427600"/>
            <a:ext cx="235962" cy="369332"/>
          </a:xfrm>
          <a:prstGeom prst="rect">
            <a:avLst/>
          </a:prstGeom>
          <a:noFill/>
        </p:spPr>
        <p:txBody>
          <a:bodyPr wrap="none" rtlCol="0">
            <a:spAutoFit/>
          </a:bodyPr>
          <a:lstStyle/>
          <a:p>
            <a:r>
              <a:rPr lang="en-US" altLang="zh-CN" dirty="0" err="1" smtClean="0"/>
              <a:t>i</a:t>
            </a:r>
            <a:endParaRPr lang="zh-CN" altLang="en-US" dirty="0"/>
          </a:p>
        </p:txBody>
      </p:sp>
      <p:sp>
        <p:nvSpPr>
          <p:cNvPr id="7" name="TextBox 6"/>
          <p:cNvSpPr txBox="1"/>
          <p:nvPr/>
        </p:nvSpPr>
        <p:spPr>
          <a:xfrm>
            <a:off x="7022400" y="3883200"/>
            <a:ext cx="235962" cy="369332"/>
          </a:xfrm>
          <a:prstGeom prst="rect">
            <a:avLst/>
          </a:prstGeom>
          <a:noFill/>
        </p:spPr>
        <p:txBody>
          <a:bodyPr wrap="none" rtlCol="0">
            <a:spAutoFit/>
          </a:bodyPr>
          <a:lstStyle/>
          <a:p>
            <a:r>
              <a:rPr lang="en-US" altLang="zh-CN" dirty="0" err="1"/>
              <a:t>j</a:t>
            </a:r>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bwMode="auto">
          <a:xfrm>
            <a:off x="457200" y="1466850"/>
            <a:ext cx="8177213" cy="4829175"/>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defRPr/>
            </a:pPr>
            <a:r>
              <a:rPr lang="zh-CN" altLang="en-US" sz="2800" dirty="0" smtClean="0"/>
              <a:t>分页地址被分为:</a:t>
            </a:r>
          </a:p>
          <a:p>
            <a:pPr lvl="1">
              <a:lnSpc>
                <a:spcPct val="90000"/>
              </a:lnSpc>
              <a:defRPr/>
            </a:pPr>
            <a:r>
              <a:rPr lang="zh-CN" altLang="en-US" sz="2400" dirty="0" smtClean="0"/>
              <a:t>页号 </a:t>
            </a:r>
            <a:r>
              <a:rPr lang="en-US" altLang="zh-CN" sz="2400" i="1" dirty="0" smtClean="0"/>
              <a:t>(p)</a:t>
            </a:r>
            <a:r>
              <a:rPr lang="en-US" altLang="zh-CN" sz="2400" dirty="0" smtClean="0"/>
              <a:t> </a:t>
            </a:r>
            <a:r>
              <a:rPr lang="zh-CN" altLang="en-US" sz="2400" dirty="0" smtClean="0"/>
              <a:t>–它包含每个页在物理内存中的基址，用来作为页表的索引</a:t>
            </a:r>
          </a:p>
          <a:p>
            <a:pPr lvl="1">
              <a:lnSpc>
                <a:spcPct val="90000"/>
              </a:lnSpc>
              <a:defRPr/>
            </a:pPr>
            <a:r>
              <a:rPr lang="zh-CN" altLang="en-US" sz="2400" dirty="0" smtClean="0"/>
              <a:t>页偏移 </a:t>
            </a:r>
            <a:r>
              <a:rPr lang="en-US" altLang="zh-CN" sz="2400" i="1" dirty="0" smtClean="0"/>
              <a:t>(d)</a:t>
            </a:r>
            <a:r>
              <a:rPr lang="en-US" altLang="zh-CN" sz="2400" dirty="0" smtClean="0"/>
              <a:t> </a:t>
            </a:r>
            <a:r>
              <a:rPr lang="zh-CN" altLang="en-US" sz="2400" dirty="0" smtClean="0"/>
              <a:t>–同基址相结合，用来确定送入内存设备的物理内存地址</a:t>
            </a:r>
          </a:p>
          <a:p>
            <a:pPr lvl="1">
              <a:lnSpc>
                <a:spcPct val="90000"/>
              </a:lnSpc>
              <a:defRPr/>
            </a:pPr>
            <a:endParaRPr lang="en-US" altLang="zh-CN" dirty="0" smtClean="0"/>
          </a:p>
          <a:p>
            <a:pPr>
              <a:lnSpc>
                <a:spcPct val="90000"/>
              </a:lnSpc>
              <a:defRPr/>
            </a:pPr>
            <a:endParaRPr lang="en-US" altLang="zh-CN" dirty="0" smtClean="0"/>
          </a:p>
          <a:p>
            <a:pPr lvl="1">
              <a:lnSpc>
                <a:spcPct val="90000"/>
              </a:lnSpc>
              <a:defRPr/>
            </a:pPr>
            <a:endParaRPr lang="en-US" altLang="zh-CN" dirty="0" smtClean="0"/>
          </a:p>
          <a:p>
            <a:pPr lvl="1">
              <a:lnSpc>
                <a:spcPct val="90000"/>
              </a:lnSpc>
              <a:defRPr/>
            </a:pPr>
            <a:endParaRPr lang="en-US" altLang="zh-CN" dirty="0" smtClean="0"/>
          </a:p>
          <a:p>
            <a:pPr marL="457200" lvl="1" indent="0" algn="ctr">
              <a:lnSpc>
                <a:spcPct val="90000"/>
              </a:lnSpc>
              <a:buFont typeface="Wingdings" pitchFamily="2" charset="2"/>
              <a:buNone/>
              <a:defRPr/>
            </a:pPr>
            <a:r>
              <a:rPr lang="zh-CN" altLang="en-US" sz="2400" dirty="0" smtClean="0"/>
              <a:t>对给定逻辑地址空间</a:t>
            </a:r>
            <a:r>
              <a:rPr lang="en-US" altLang="zh-CN" sz="2400" dirty="0" smtClean="0"/>
              <a:t>2</a:t>
            </a:r>
            <a:r>
              <a:rPr lang="en-US" altLang="zh-CN" sz="2400" i="1" baseline="30000" dirty="0" smtClean="0"/>
              <a:t>m </a:t>
            </a:r>
            <a:r>
              <a:rPr lang="zh-CN" altLang="en-US" sz="2400" dirty="0" smtClean="0"/>
              <a:t>和页大小</a:t>
            </a:r>
            <a:r>
              <a:rPr lang="en-US" altLang="zh-CN" sz="2400" i="1" dirty="0" smtClean="0"/>
              <a:t>2</a:t>
            </a:r>
            <a:r>
              <a:rPr lang="en-US" altLang="zh-CN" sz="2400" baseline="30000" dirty="0" smtClean="0"/>
              <a:t>n</a:t>
            </a:r>
          </a:p>
          <a:p>
            <a:pPr>
              <a:lnSpc>
                <a:spcPct val="90000"/>
              </a:lnSpc>
              <a:defRPr/>
            </a:pPr>
            <a:r>
              <a:rPr lang="zh-CN" altLang="en-US" sz="2800" dirty="0" smtClean="0"/>
              <a:t>线性地址和二维地址</a:t>
            </a:r>
            <a:endParaRPr lang="en-US" altLang="zh-CN" sz="2800" dirty="0" smtClean="0"/>
          </a:p>
        </p:txBody>
      </p:sp>
      <p:grpSp>
        <p:nvGrpSpPr>
          <p:cNvPr id="2" name="组合 1"/>
          <p:cNvGrpSpPr>
            <a:grpSpLocks/>
          </p:cNvGrpSpPr>
          <p:nvPr/>
        </p:nvGrpSpPr>
        <p:grpSpPr bwMode="auto">
          <a:xfrm>
            <a:off x="1387475" y="3449638"/>
            <a:ext cx="6119813" cy="1636712"/>
            <a:chOff x="2433638" y="3481388"/>
            <a:chExt cx="3263900" cy="1282700"/>
          </a:xfrm>
        </p:grpSpPr>
        <p:sp>
          <p:nvSpPr>
            <p:cNvPr id="16389" name="Rectangle 4"/>
            <p:cNvSpPr>
              <a:spLocks noChangeArrowheads="1"/>
            </p:cNvSpPr>
            <p:nvPr/>
          </p:nvSpPr>
          <p:spPr bwMode="auto">
            <a:xfrm>
              <a:off x="2592388" y="3913188"/>
              <a:ext cx="3105150" cy="43815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6390" name="Line 5"/>
            <p:cNvSpPr>
              <a:spLocks noChangeShapeType="1"/>
            </p:cNvSpPr>
            <p:nvPr/>
          </p:nvSpPr>
          <p:spPr bwMode="auto">
            <a:xfrm>
              <a:off x="4225925" y="3570288"/>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16391" name="Text Box 6"/>
            <p:cNvSpPr txBox="1">
              <a:spLocks noChangeArrowheads="1"/>
            </p:cNvSpPr>
            <p:nvPr/>
          </p:nvSpPr>
          <p:spPr bwMode="auto">
            <a:xfrm>
              <a:off x="2433638" y="3481388"/>
              <a:ext cx="1530350" cy="366712"/>
            </a:xfrm>
            <a:prstGeom prst="rect">
              <a:avLst/>
            </a:prstGeom>
            <a:noFill/>
            <a:ln w="9525">
              <a:noFill/>
              <a:miter lim="800000"/>
              <a:headEnd/>
              <a:tailEnd/>
            </a:ln>
            <a:effectLst/>
          </p:spPr>
          <p:txBody>
            <a:bodyPr wrap="none" anchor="ctr">
              <a:spAutoFit/>
            </a:bodyPr>
            <a:lstStyle/>
            <a:p>
              <a:pPr algn="ctr">
                <a:spcBef>
                  <a:spcPct val="50000"/>
                </a:spcBef>
              </a:pPr>
              <a:r>
                <a:rPr lang="en-US" altLang="zh-CN"/>
                <a:t>page number</a:t>
              </a:r>
            </a:p>
          </p:txBody>
        </p:sp>
        <p:sp>
          <p:nvSpPr>
            <p:cNvPr id="16392" name="Text Box 7"/>
            <p:cNvSpPr txBox="1">
              <a:spLocks noChangeArrowheads="1"/>
            </p:cNvSpPr>
            <p:nvPr/>
          </p:nvSpPr>
          <p:spPr bwMode="auto">
            <a:xfrm>
              <a:off x="4297363" y="3494088"/>
              <a:ext cx="1314450" cy="366712"/>
            </a:xfrm>
            <a:prstGeom prst="rect">
              <a:avLst/>
            </a:prstGeom>
            <a:noFill/>
            <a:ln w="9525">
              <a:noFill/>
              <a:miter lim="800000"/>
              <a:headEnd/>
              <a:tailEnd/>
            </a:ln>
            <a:effectLst/>
          </p:spPr>
          <p:txBody>
            <a:bodyPr wrap="none" anchor="ctr">
              <a:spAutoFit/>
            </a:bodyPr>
            <a:lstStyle/>
            <a:p>
              <a:pPr algn="ctr">
                <a:spcBef>
                  <a:spcPct val="50000"/>
                </a:spcBef>
              </a:pPr>
              <a:r>
                <a:rPr lang="en-US" altLang="zh-CN"/>
                <a:t>page offset</a:t>
              </a:r>
            </a:p>
          </p:txBody>
        </p:sp>
        <p:sp>
          <p:nvSpPr>
            <p:cNvPr id="16393" name="Text Box 8"/>
            <p:cNvSpPr txBox="1">
              <a:spLocks noChangeArrowheads="1"/>
            </p:cNvSpPr>
            <p:nvPr/>
          </p:nvSpPr>
          <p:spPr bwMode="auto">
            <a:xfrm>
              <a:off x="3146425" y="3940175"/>
              <a:ext cx="311150" cy="366713"/>
            </a:xfrm>
            <a:prstGeom prst="rect">
              <a:avLst/>
            </a:prstGeom>
            <a:noFill/>
            <a:ln w="9525">
              <a:noFill/>
              <a:miter lim="800000"/>
              <a:headEnd/>
              <a:tailEnd/>
            </a:ln>
            <a:effectLst/>
          </p:spPr>
          <p:txBody>
            <a:bodyPr wrap="none" anchor="ctr">
              <a:spAutoFit/>
            </a:bodyPr>
            <a:lstStyle/>
            <a:p>
              <a:pPr algn="ctr">
                <a:spcBef>
                  <a:spcPct val="50000"/>
                </a:spcBef>
              </a:pPr>
              <a:r>
                <a:rPr lang="en-US" altLang="zh-CN" i="1"/>
                <a:t>p</a:t>
              </a:r>
              <a:endParaRPr lang="en-US" altLang="zh-CN"/>
            </a:p>
          </p:txBody>
        </p:sp>
        <p:sp>
          <p:nvSpPr>
            <p:cNvPr id="16394" name="Text Box 9"/>
            <p:cNvSpPr txBox="1">
              <a:spLocks noChangeArrowheads="1"/>
            </p:cNvSpPr>
            <p:nvPr/>
          </p:nvSpPr>
          <p:spPr bwMode="auto">
            <a:xfrm>
              <a:off x="4595813" y="3970338"/>
              <a:ext cx="311150" cy="366712"/>
            </a:xfrm>
            <a:prstGeom prst="rect">
              <a:avLst/>
            </a:prstGeom>
            <a:noFill/>
            <a:ln w="9525">
              <a:noFill/>
              <a:miter lim="800000"/>
              <a:headEnd/>
              <a:tailEnd/>
            </a:ln>
            <a:effectLst/>
          </p:spPr>
          <p:txBody>
            <a:bodyPr wrap="none" anchor="ctr">
              <a:spAutoFit/>
            </a:bodyPr>
            <a:lstStyle/>
            <a:p>
              <a:pPr algn="ctr">
                <a:spcBef>
                  <a:spcPct val="50000"/>
                </a:spcBef>
              </a:pPr>
              <a:r>
                <a:rPr lang="en-US" altLang="zh-CN" i="1"/>
                <a:t>d</a:t>
              </a:r>
              <a:endParaRPr lang="en-US" altLang="zh-CN"/>
            </a:p>
          </p:txBody>
        </p:sp>
        <p:sp>
          <p:nvSpPr>
            <p:cNvPr id="16395" name="Text Box 10"/>
            <p:cNvSpPr txBox="1">
              <a:spLocks noChangeArrowheads="1"/>
            </p:cNvSpPr>
            <p:nvPr/>
          </p:nvSpPr>
          <p:spPr bwMode="auto">
            <a:xfrm>
              <a:off x="2952750" y="4387850"/>
              <a:ext cx="793750" cy="366713"/>
            </a:xfrm>
            <a:prstGeom prst="rect">
              <a:avLst/>
            </a:prstGeom>
            <a:noFill/>
            <a:ln w="9525">
              <a:noFill/>
              <a:miter lim="800000"/>
              <a:headEnd/>
              <a:tailEnd/>
            </a:ln>
            <a:effectLst/>
          </p:spPr>
          <p:txBody>
            <a:bodyPr anchor="ctr">
              <a:spAutoFit/>
            </a:bodyPr>
            <a:lstStyle/>
            <a:p>
              <a:pPr algn="ctr">
                <a:spcBef>
                  <a:spcPct val="50000"/>
                </a:spcBef>
              </a:pPr>
              <a:r>
                <a:rPr lang="en-US" altLang="zh-CN" i="1"/>
                <a:t>m - n</a:t>
              </a:r>
            </a:p>
          </p:txBody>
        </p:sp>
        <p:sp>
          <p:nvSpPr>
            <p:cNvPr id="16396" name="Text Box 11"/>
            <p:cNvSpPr txBox="1">
              <a:spLocks noChangeArrowheads="1"/>
            </p:cNvSpPr>
            <p:nvPr/>
          </p:nvSpPr>
          <p:spPr bwMode="auto">
            <a:xfrm>
              <a:off x="4549775" y="4397375"/>
              <a:ext cx="438150" cy="366713"/>
            </a:xfrm>
            <a:prstGeom prst="rect">
              <a:avLst/>
            </a:prstGeom>
            <a:noFill/>
            <a:ln w="9525">
              <a:noFill/>
              <a:miter lim="800000"/>
              <a:headEnd/>
              <a:tailEnd/>
            </a:ln>
            <a:effectLst/>
          </p:spPr>
          <p:txBody>
            <a:bodyPr anchor="ctr">
              <a:spAutoFit/>
            </a:bodyPr>
            <a:lstStyle/>
            <a:p>
              <a:pPr algn="ctr">
                <a:spcBef>
                  <a:spcPct val="50000"/>
                </a:spcBef>
              </a:pPr>
              <a:r>
                <a:rPr lang="en-US" altLang="zh-CN" i="1"/>
                <a:t>n</a:t>
              </a:r>
            </a:p>
          </p:txBody>
        </p:sp>
      </p:grpSp>
      <p:sp>
        <p:nvSpPr>
          <p:cNvPr id="16388" name="Rectangle 12"/>
          <p:cNvSpPr>
            <a:spLocks noGrp="1" noChangeArrowheads="1"/>
          </p:cNvSpPr>
          <p:nvPr>
            <p:ph type="title"/>
          </p:nvPr>
        </p:nvSpPr>
        <p:spPr>
          <a:xfrm>
            <a:off x="1530350" y="658813"/>
            <a:ext cx="7259638" cy="536575"/>
          </a:xfrm>
        </p:spPr>
        <p:txBody>
          <a:bodyPr/>
          <a:lstStyle/>
          <a:p>
            <a:r>
              <a:rPr lang="zh-CN" altLang="en-US" smtClean="0">
                <a:ea typeface="宋体" pitchFamily="2" charset="-122"/>
              </a:rPr>
              <a:t>地址转换机制</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55688" y="747713"/>
            <a:ext cx="7170737" cy="495300"/>
          </a:xfrm>
        </p:spPr>
        <p:txBody>
          <a:bodyPr/>
          <a:lstStyle/>
          <a:p>
            <a:pPr eaLnBrk="1" hangingPunct="1"/>
            <a:r>
              <a:rPr lang="zh-CN" altLang="en-US" smtClean="0">
                <a:ea typeface="宋体" pitchFamily="2" charset="-122"/>
              </a:rPr>
              <a:t>基本硬件</a:t>
            </a:r>
          </a:p>
        </p:txBody>
      </p:sp>
      <p:sp>
        <p:nvSpPr>
          <p:cNvPr id="17411"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000" smtClean="0"/>
              <a:t>程序必须装入内存才能被执行</a:t>
            </a:r>
          </a:p>
          <a:p>
            <a:pPr eaLnBrk="1" hangingPunct="1"/>
            <a:r>
              <a:rPr lang="en-US" altLang="zh-CN" sz="2000" smtClean="0"/>
              <a:t>CPU</a:t>
            </a:r>
            <a:r>
              <a:rPr lang="zh-CN" altLang="en-US" sz="2000" smtClean="0"/>
              <a:t>可以直接访问的存储器只有主存和寄存器</a:t>
            </a:r>
          </a:p>
          <a:p>
            <a:pPr eaLnBrk="1" hangingPunct="1"/>
            <a:r>
              <a:rPr lang="zh-CN" altLang="en-US" sz="2000" smtClean="0"/>
              <a:t>寄存器通常可以在一个（或少于一个）</a:t>
            </a:r>
            <a:r>
              <a:rPr lang="en-US" altLang="zh-CN" sz="2000" smtClean="0"/>
              <a:t>CPU</a:t>
            </a:r>
            <a:r>
              <a:rPr lang="zh-CN" altLang="en-US" sz="2000" smtClean="0"/>
              <a:t>时钟周期内完成访问</a:t>
            </a:r>
          </a:p>
          <a:p>
            <a:pPr eaLnBrk="1" hangingPunct="1"/>
            <a:r>
              <a:rPr lang="zh-CN" altLang="en-US" sz="2000" smtClean="0"/>
              <a:t>完成主存访问可能需要多个</a:t>
            </a:r>
            <a:r>
              <a:rPr lang="en-US" altLang="zh-CN" sz="2000" smtClean="0"/>
              <a:t>CPU</a:t>
            </a:r>
            <a:r>
              <a:rPr lang="zh-CN" altLang="en-US" sz="2000" smtClean="0"/>
              <a:t>时钟周期</a:t>
            </a:r>
            <a:endParaRPr lang="en-US" altLang="zh-CN" sz="2000" smtClean="0"/>
          </a:p>
          <a:p>
            <a:pPr eaLnBrk="1" hangingPunct="1"/>
            <a:r>
              <a:rPr lang="en-US" altLang="zh-CN" sz="2000" smtClean="0"/>
              <a:t>CPU</a:t>
            </a:r>
            <a:r>
              <a:rPr lang="zh-CN" altLang="en-US" sz="2000" smtClean="0"/>
              <a:t>暂停（</a:t>
            </a:r>
            <a:r>
              <a:rPr lang="en-US" altLang="zh-CN" sz="2000" smtClean="0"/>
              <a:t>Stall</a:t>
            </a:r>
            <a:r>
              <a:rPr lang="zh-CN" altLang="en-US" sz="2000" smtClean="0"/>
              <a:t>）：在读取内存数据时，</a:t>
            </a:r>
            <a:r>
              <a:rPr lang="en-US" altLang="zh-CN" sz="2000" smtClean="0"/>
              <a:t>CPU</a:t>
            </a:r>
            <a:r>
              <a:rPr lang="zh-CN" altLang="en-US" sz="2000" smtClean="0"/>
              <a:t>空闲</a:t>
            </a:r>
            <a:endParaRPr lang="en-US" altLang="zh-CN" sz="2000" smtClean="0"/>
          </a:p>
          <a:p>
            <a:pPr eaLnBrk="1" hangingPunct="1"/>
            <a:r>
              <a:rPr lang="en-US" altLang="zh-CN" sz="2000" smtClean="0"/>
              <a:t>Cache </a:t>
            </a:r>
            <a:r>
              <a:rPr lang="zh-CN" altLang="en-US" sz="2000" smtClean="0"/>
              <a:t>位于主存和</a:t>
            </a:r>
            <a:r>
              <a:rPr lang="en-US" altLang="zh-CN" sz="2000" smtClean="0"/>
              <a:t>CPU</a:t>
            </a:r>
            <a:r>
              <a:rPr lang="zh-CN" altLang="en-US" sz="2000" smtClean="0"/>
              <a:t>寄存器之间，协调速度差异</a:t>
            </a:r>
          </a:p>
          <a:p>
            <a:pPr eaLnBrk="1" hangingPunct="1"/>
            <a:r>
              <a:rPr lang="zh-CN" altLang="en-US" sz="2000" smtClean="0"/>
              <a:t>内存保护需要保证正确的操作</a:t>
            </a:r>
            <a:endParaRPr lang="en-US" altLang="zh-CN" sz="2000" smtClean="0"/>
          </a:p>
          <a:p>
            <a:pPr eaLnBrk="1" hangingPunct="1"/>
            <a:endParaRPr lang="zh-CN" altLang="en-US" sz="2400" b="1" smtClean="0"/>
          </a:p>
        </p:txBody>
      </p:sp>
      <p:pic>
        <p:nvPicPr>
          <p:cNvPr id="17412" name="Picture 4" descr="5"/>
          <p:cNvPicPr>
            <a:picLocks noChangeAspect="1" noChangeArrowheads="1"/>
          </p:cNvPicPr>
          <p:nvPr/>
        </p:nvPicPr>
        <p:blipFill>
          <a:blip r:embed="rId2" cstate="print"/>
          <a:srcRect/>
          <a:stretch>
            <a:fillRect/>
          </a:stretch>
        </p:blipFill>
        <p:spPr bwMode="auto">
          <a:xfrm>
            <a:off x="1150938" y="4760913"/>
            <a:ext cx="6359525" cy="15668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84288" y="347663"/>
            <a:ext cx="7464425" cy="847725"/>
          </a:xfrm>
        </p:spPr>
        <p:txBody>
          <a:bodyPr anchor="t"/>
          <a:lstStyle/>
          <a:p>
            <a:r>
              <a:rPr lang="zh-CN" altLang="en-US" smtClean="0">
                <a:ea typeface="宋体" pitchFamily="2" charset="-122"/>
              </a:rPr>
              <a:t>分页的硬件支持</a:t>
            </a:r>
          </a:p>
        </p:txBody>
      </p:sp>
      <p:pic>
        <p:nvPicPr>
          <p:cNvPr id="17411" name="Picture 3"/>
          <p:cNvPicPr>
            <a:picLocks noChangeAspect="1" noChangeArrowheads="1"/>
          </p:cNvPicPr>
          <p:nvPr/>
        </p:nvPicPr>
        <p:blipFill>
          <a:blip r:embed="rId2" cstate="print"/>
          <a:srcRect l="2158" t="674" r="1976" b="674"/>
          <a:stretch>
            <a:fillRect/>
          </a:stretch>
        </p:blipFill>
        <p:spPr bwMode="auto">
          <a:xfrm>
            <a:off x="1703388" y="1463675"/>
            <a:ext cx="6181725" cy="50879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2" cstate="print"/>
          <a:srcRect l="19978" t="639" r="20580" b="639"/>
          <a:stretch>
            <a:fillRect/>
          </a:stretch>
        </p:blipFill>
        <p:spPr bwMode="auto">
          <a:xfrm>
            <a:off x="3954463" y="1423988"/>
            <a:ext cx="4208462" cy="5240337"/>
          </a:xfrm>
          <a:prstGeom prst="rect">
            <a:avLst/>
          </a:prstGeom>
          <a:noFill/>
          <a:ln w="38100" cmpd="dbl">
            <a:solidFill>
              <a:srgbClr val="CC6600"/>
            </a:solidFill>
            <a:miter lim="800000"/>
            <a:headEnd/>
            <a:tailEnd/>
          </a:ln>
          <a:effectLst/>
        </p:spPr>
      </p:pic>
      <p:sp>
        <p:nvSpPr>
          <p:cNvPr id="18435" name="Text Box 4"/>
          <p:cNvSpPr txBox="1">
            <a:spLocks noChangeArrowheads="1"/>
          </p:cNvSpPr>
          <p:nvPr/>
        </p:nvSpPr>
        <p:spPr bwMode="auto">
          <a:xfrm>
            <a:off x="823913" y="1985963"/>
            <a:ext cx="2463800" cy="1016000"/>
          </a:xfrm>
          <a:prstGeom prst="rect">
            <a:avLst/>
          </a:prstGeom>
          <a:noFill/>
          <a:ln w="9525">
            <a:noFill/>
            <a:miter lim="800000"/>
            <a:headEnd/>
            <a:tailEnd/>
          </a:ln>
          <a:effectLst/>
        </p:spPr>
        <p:txBody>
          <a:bodyPr>
            <a:spAutoFit/>
          </a:bodyPr>
          <a:lstStyle/>
          <a:p>
            <a:pPr>
              <a:spcBef>
                <a:spcPct val="50000"/>
              </a:spcBef>
            </a:pPr>
            <a:r>
              <a:rPr lang="en-US" altLang="zh-CN" sz="2400">
                <a:solidFill>
                  <a:srgbClr val="000000"/>
                </a:solidFill>
              </a:rPr>
              <a:t>32-byte</a:t>
            </a:r>
            <a:r>
              <a:rPr lang="zh-CN" altLang="en-US" sz="2400">
                <a:solidFill>
                  <a:srgbClr val="000000"/>
                </a:solidFill>
              </a:rPr>
              <a:t>的内存</a:t>
            </a:r>
            <a:endParaRPr lang="en-US" altLang="zh-CN" sz="2400">
              <a:solidFill>
                <a:srgbClr val="000000"/>
              </a:solidFill>
            </a:endParaRPr>
          </a:p>
          <a:p>
            <a:pPr>
              <a:spcBef>
                <a:spcPct val="50000"/>
              </a:spcBef>
            </a:pPr>
            <a:r>
              <a:rPr lang="zh-CN" altLang="en-US" sz="2400">
                <a:solidFill>
                  <a:srgbClr val="000000"/>
                </a:solidFill>
              </a:rPr>
              <a:t> </a:t>
            </a:r>
            <a:r>
              <a:rPr lang="en-US" altLang="zh-CN" sz="2400">
                <a:solidFill>
                  <a:srgbClr val="000000"/>
                </a:solidFill>
              </a:rPr>
              <a:t>4-byte</a:t>
            </a:r>
            <a:r>
              <a:rPr lang="zh-CN" altLang="en-US" sz="2400">
                <a:solidFill>
                  <a:srgbClr val="000000"/>
                </a:solidFill>
              </a:rPr>
              <a:t>的页</a:t>
            </a:r>
          </a:p>
        </p:txBody>
      </p:sp>
      <p:sp>
        <p:nvSpPr>
          <p:cNvPr id="18436" name="Rectangle 5"/>
          <p:cNvSpPr>
            <a:spLocks noGrp="1" noChangeArrowheads="1"/>
          </p:cNvSpPr>
          <p:nvPr>
            <p:ph type="title"/>
          </p:nvPr>
        </p:nvSpPr>
        <p:spPr>
          <a:xfrm>
            <a:off x="1531938" y="484188"/>
            <a:ext cx="6642100" cy="587375"/>
          </a:xfrm>
        </p:spPr>
        <p:txBody>
          <a:bodyPr/>
          <a:lstStyle/>
          <a:p>
            <a:r>
              <a:rPr lang="zh-CN" altLang="en-US" smtClean="0">
                <a:ea typeface="宋体" pitchFamily="2" charset="-122"/>
              </a:rPr>
              <a:t>分页的例子</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50938" y="515938"/>
            <a:ext cx="7589837" cy="706437"/>
          </a:xfrm>
        </p:spPr>
        <p:txBody>
          <a:bodyPr anchor="t"/>
          <a:lstStyle/>
          <a:p>
            <a:r>
              <a:rPr lang="zh-CN" altLang="en-US" smtClean="0">
                <a:ea typeface="宋体" pitchFamily="2" charset="-122"/>
              </a:rPr>
              <a:t>空闲帧的分配</a:t>
            </a:r>
          </a:p>
        </p:txBody>
      </p:sp>
      <p:pic>
        <p:nvPicPr>
          <p:cNvPr id="19459" name="Picture 3"/>
          <p:cNvPicPr>
            <a:picLocks noChangeAspect="1" noChangeArrowheads="1"/>
          </p:cNvPicPr>
          <p:nvPr/>
        </p:nvPicPr>
        <p:blipFill>
          <a:blip r:embed="rId2" cstate="print"/>
          <a:srcRect l="760" t="5219" r="487" b="4913"/>
          <a:stretch>
            <a:fillRect/>
          </a:stretch>
        </p:blipFill>
        <p:spPr bwMode="auto">
          <a:xfrm>
            <a:off x="1001713" y="1533525"/>
            <a:ext cx="7097712" cy="51673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a:xfrm>
            <a:off x="1195388" y="428625"/>
            <a:ext cx="6562725" cy="696913"/>
          </a:xfrm>
        </p:spPr>
        <p:txBody>
          <a:bodyPr anchor="t"/>
          <a:lstStyle/>
          <a:p>
            <a:r>
              <a:rPr lang="zh-CN" altLang="en-US" smtClean="0">
                <a:ea typeface="宋体" pitchFamily="2" charset="-122"/>
              </a:rPr>
              <a:t>页表的实现</a:t>
            </a:r>
          </a:p>
        </p:txBody>
      </p:sp>
      <p:sp>
        <p:nvSpPr>
          <p:cNvPr id="20483" name="Rectangle 1027"/>
          <p:cNvSpPr>
            <a:spLocks noGrp="1" noChangeArrowheads="1"/>
          </p:cNvSpPr>
          <p:nvPr>
            <p:ph type="body" idx="1"/>
          </p:nvPr>
        </p:nvSpPr>
        <p:spPr bwMode="auto">
          <a:xfrm>
            <a:off x="422275" y="1497013"/>
            <a:ext cx="5205413" cy="4710112"/>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400" smtClean="0"/>
              <a:t>页表被保存在主存中</a:t>
            </a:r>
          </a:p>
          <a:p>
            <a:r>
              <a:rPr lang="zh-CN" altLang="en-US" sz="2400" smtClean="0"/>
              <a:t>页表基址寄存器</a:t>
            </a:r>
            <a:r>
              <a:rPr lang="en-US" altLang="zh-CN" sz="2400" i="1" smtClean="0"/>
              <a:t>(</a:t>
            </a:r>
            <a:r>
              <a:rPr lang="en-US" altLang="zh-CN" sz="2400" smtClean="0"/>
              <a:t>PTBR)</a:t>
            </a:r>
            <a:r>
              <a:rPr lang="zh-CN" altLang="en-US" sz="2400" smtClean="0"/>
              <a:t>指向页表</a:t>
            </a:r>
          </a:p>
          <a:p>
            <a:r>
              <a:rPr lang="zh-CN" altLang="en-US" sz="2400" smtClean="0"/>
              <a:t>页表限长寄存器</a:t>
            </a:r>
            <a:r>
              <a:rPr lang="en-US" altLang="zh-CN" sz="2400" smtClean="0"/>
              <a:t>(PRLR)</a:t>
            </a:r>
            <a:r>
              <a:rPr lang="zh-CN" altLang="en-US" sz="2400" smtClean="0"/>
              <a:t>表明页表的长度</a:t>
            </a:r>
          </a:p>
          <a:p>
            <a:r>
              <a:rPr lang="zh-CN" altLang="en-US" sz="2400" smtClean="0"/>
              <a:t>在这个机制中，每一次的数据/指令存取需要两次内存存取，一次是存取页表，一次是存取数据</a:t>
            </a:r>
            <a:r>
              <a:rPr lang="en-US" altLang="zh-CN" sz="2400" smtClean="0"/>
              <a:t>/</a:t>
            </a:r>
            <a:r>
              <a:rPr lang="zh-CN" altLang="en-US" sz="2400" smtClean="0"/>
              <a:t>指令</a:t>
            </a:r>
          </a:p>
          <a:p>
            <a:r>
              <a:rPr lang="zh-CN" altLang="en-US" sz="2400" smtClean="0"/>
              <a:t>解决两次存取的问题，是采用小但专用且快速的硬件缓冲，这种缓冲称为</a:t>
            </a:r>
            <a:r>
              <a:rPr lang="zh-CN" altLang="en-US" sz="2400" b="1" smtClean="0"/>
              <a:t>转换表缓冲器</a:t>
            </a:r>
            <a:r>
              <a:rPr lang="en-US" altLang="zh-CN" sz="2400" b="1" i="1" smtClean="0"/>
              <a:t>(TLB)</a:t>
            </a:r>
            <a:r>
              <a:rPr lang="zh-CN" altLang="en-US" sz="2400" b="1" smtClean="0"/>
              <a:t>或联想寄存器</a:t>
            </a:r>
          </a:p>
        </p:txBody>
      </p:sp>
      <p:pic>
        <p:nvPicPr>
          <p:cNvPr id="20484" name="Picture 7" descr="http://blog.chinaunix.net/attachment/201112/18/16361381_1324218546w802.jpg">
            <a:hlinkClick r:id="rId2"/>
          </p:cNvPr>
          <p:cNvPicPr>
            <a:picLocks noChangeAspect="1" noChangeArrowheads="1"/>
          </p:cNvPicPr>
          <p:nvPr/>
        </p:nvPicPr>
        <p:blipFill>
          <a:blip r:embed="rId3" cstate="print"/>
          <a:srcRect/>
          <a:stretch>
            <a:fillRect/>
          </a:stretch>
        </p:blipFill>
        <p:spPr bwMode="auto">
          <a:xfrm>
            <a:off x="5478463" y="996013"/>
            <a:ext cx="3648075" cy="276542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l="2158" t="674" r="1976" b="674"/>
          <a:stretch>
            <a:fillRect/>
          </a:stretch>
        </p:blipFill>
        <p:spPr bwMode="auto">
          <a:xfrm>
            <a:off x="5581998" y="3758399"/>
            <a:ext cx="3490386" cy="287280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30338" y="541338"/>
            <a:ext cx="7172325" cy="779462"/>
          </a:xfrm>
        </p:spPr>
        <p:txBody>
          <a:bodyPr anchor="t"/>
          <a:lstStyle/>
          <a:p>
            <a:r>
              <a:rPr lang="en-US" altLang="zh-CN" smtClean="0">
                <a:ea typeface="宋体" pitchFamily="2" charset="-122"/>
              </a:rPr>
              <a:t>TLB</a:t>
            </a:r>
            <a:endParaRPr lang="zh-CN" altLang="en-US" smtClean="0">
              <a:ea typeface="宋体" pitchFamily="2" charset="-122"/>
            </a:endParaRPr>
          </a:p>
        </p:txBody>
      </p:sp>
      <p:sp>
        <p:nvSpPr>
          <p:cNvPr id="21507" name="Rectangle 3"/>
          <p:cNvSpPr>
            <a:spLocks noGrp="1" noChangeArrowheads="1"/>
          </p:cNvSpPr>
          <p:nvPr>
            <p:ph type="body" idx="1"/>
          </p:nvPr>
        </p:nvSpPr>
        <p:spPr bwMode="auto">
          <a:xfrm>
            <a:off x="1036638" y="1652588"/>
            <a:ext cx="7105650" cy="4314825"/>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t>TLB</a:t>
            </a:r>
            <a:r>
              <a:rPr lang="zh-CN" altLang="en-US" sz="2800" smtClean="0"/>
              <a:t>—并行查找</a:t>
            </a:r>
          </a:p>
          <a:p>
            <a:endParaRPr lang="en-US" altLang="zh-CN" smtClean="0"/>
          </a:p>
          <a:p>
            <a:endParaRPr lang="zh-CN" altLang="zh-CN" smtClean="0"/>
          </a:p>
          <a:p>
            <a:endParaRPr lang="zh-CN" altLang="zh-CN" smtClean="0"/>
          </a:p>
          <a:p>
            <a:endParaRPr lang="zh-CN" altLang="zh-CN" smtClean="0"/>
          </a:p>
          <a:p>
            <a:pPr>
              <a:buFont typeface="Monotype Sorts" pitchFamily="2" charset="2"/>
              <a:buNone/>
            </a:pPr>
            <a:endParaRPr lang="en-US" altLang="zh-CN" sz="2000" smtClean="0"/>
          </a:p>
          <a:p>
            <a:r>
              <a:rPr lang="zh-CN" altLang="zh-CN" sz="2800" smtClean="0"/>
              <a:t>	</a:t>
            </a:r>
            <a:r>
              <a:rPr lang="zh-CN" altLang="en-US" sz="2800" smtClean="0"/>
              <a:t>地址转换 </a:t>
            </a:r>
            <a:r>
              <a:rPr lang="en-US" altLang="zh-CN" sz="2800" smtClean="0"/>
              <a:t>(A´, A´´)</a:t>
            </a:r>
            <a:endParaRPr lang="zh-CN" altLang="en-US" sz="2800" smtClean="0"/>
          </a:p>
          <a:p>
            <a:pPr marL="628650" lvl="1"/>
            <a:r>
              <a:rPr lang="zh-CN" altLang="en-US" smtClean="0"/>
              <a:t>如果</a:t>
            </a:r>
            <a:r>
              <a:rPr lang="en-US" altLang="zh-CN" smtClean="0"/>
              <a:t>A’</a:t>
            </a:r>
            <a:r>
              <a:rPr lang="zh-CN" altLang="en-US" smtClean="0"/>
              <a:t>在联想寄存器中，把帧号取出来</a:t>
            </a:r>
          </a:p>
          <a:p>
            <a:pPr marL="628650" lvl="1"/>
            <a:r>
              <a:rPr lang="zh-CN" altLang="en-US" smtClean="0"/>
              <a:t>否则从内存中的页表中取出帧号</a:t>
            </a:r>
          </a:p>
          <a:p>
            <a:pPr marL="628650" lvl="1"/>
            <a:endParaRPr lang="zh-CN" altLang="en-US" b="1" smtClean="0"/>
          </a:p>
        </p:txBody>
      </p:sp>
      <p:grpSp>
        <p:nvGrpSpPr>
          <p:cNvPr id="2" name="组合 1"/>
          <p:cNvGrpSpPr>
            <a:grpSpLocks/>
          </p:cNvGrpSpPr>
          <p:nvPr/>
        </p:nvGrpSpPr>
        <p:grpSpPr bwMode="auto">
          <a:xfrm>
            <a:off x="2646363" y="2362200"/>
            <a:ext cx="3654425" cy="1676400"/>
            <a:chOff x="2365375" y="2133600"/>
            <a:chExt cx="3654425" cy="1676400"/>
          </a:xfrm>
        </p:grpSpPr>
        <p:sp>
          <p:nvSpPr>
            <p:cNvPr id="21509" name="Rectangle 4"/>
            <p:cNvSpPr>
              <a:spLocks noChangeArrowheads="1"/>
            </p:cNvSpPr>
            <p:nvPr/>
          </p:nvSpPr>
          <p:spPr bwMode="auto">
            <a:xfrm>
              <a:off x="3124200" y="2590800"/>
              <a:ext cx="2895600" cy="12192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21510" name="Line 5"/>
            <p:cNvSpPr>
              <a:spLocks noChangeShapeType="1"/>
            </p:cNvSpPr>
            <p:nvPr/>
          </p:nvSpPr>
          <p:spPr bwMode="auto">
            <a:xfrm>
              <a:off x="4572000" y="2133600"/>
              <a:ext cx="0" cy="1676400"/>
            </a:xfrm>
            <a:prstGeom prst="line">
              <a:avLst/>
            </a:prstGeom>
            <a:noFill/>
            <a:ln w="9525">
              <a:solidFill>
                <a:schemeClr val="tx1"/>
              </a:solidFill>
              <a:round/>
              <a:headEnd/>
              <a:tailEnd/>
            </a:ln>
            <a:effectLst/>
          </p:spPr>
          <p:txBody>
            <a:bodyPr wrap="none" anchor="ctr"/>
            <a:lstStyle/>
            <a:p>
              <a:endParaRPr lang="zh-CN" altLang="en-US"/>
            </a:p>
          </p:txBody>
        </p:sp>
        <p:sp>
          <p:nvSpPr>
            <p:cNvPr id="21511" name="Line 6"/>
            <p:cNvSpPr>
              <a:spLocks noChangeShapeType="1"/>
            </p:cNvSpPr>
            <p:nvPr/>
          </p:nvSpPr>
          <p:spPr bwMode="auto">
            <a:xfrm>
              <a:off x="3124200" y="2895600"/>
              <a:ext cx="2895600" cy="0"/>
            </a:xfrm>
            <a:prstGeom prst="line">
              <a:avLst/>
            </a:prstGeom>
            <a:noFill/>
            <a:ln w="9525">
              <a:solidFill>
                <a:schemeClr val="tx1"/>
              </a:solidFill>
              <a:round/>
              <a:headEnd/>
              <a:tailEnd/>
            </a:ln>
            <a:effectLst/>
          </p:spPr>
          <p:txBody>
            <a:bodyPr wrap="none" anchor="ctr"/>
            <a:lstStyle/>
            <a:p>
              <a:endParaRPr lang="zh-CN" altLang="en-US"/>
            </a:p>
          </p:txBody>
        </p:sp>
        <p:sp>
          <p:nvSpPr>
            <p:cNvPr id="21512" name="Line 7"/>
            <p:cNvSpPr>
              <a:spLocks noChangeShapeType="1"/>
            </p:cNvSpPr>
            <p:nvPr/>
          </p:nvSpPr>
          <p:spPr bwMode="auto">
            <a:xfrm>
              <a:off x="3124200" y="3200400"/>
              <a:ext cx="2895600" cy="0"/>
            </a:xfrm>
            <a:prstGeom prst="line">
              <a:avLst/>
            </a:prstGeom>
            <a:noFill/>
            <a:ln w="9525">
              <a:solidFill>
                <a:schemeClr val="tx1"/>
              </a:solidFill>
              <a:round/>
              <a:headEnd/>
              <a:tailEnd/>
            </a:ln>
            <a:effectLst/>
          </p:spPr>
          <p:txBody>
            <a:bodyPr wrap="none" anchor="ctr"/>
            <a:lstStyle/>
            <a:p>
              <a:endParaRPr lang="zh-CN" altLang="en-US"/>
            </a:p>
          </p:txBody>
        </p:sp>
        <p:sp>
          <p:nvSpPr>
            <p:cNvPr id="21513" name="Line 8"/>
            <p:cNvSpPr>
              <a:spLocks noChangeShapeType="1"/>
            </p:cNvSpPr>
            <p:nvPr/>
          </p:nvSpPr>
          <p:spPr bwMode="auto">
            <a:xfrm>
              <a:off x="3124200" y="3505200"/>
              <a:ext cx="2895600" cy="0"/>
            </a:xfrm>
            <a:prstGeom prst="line">
              <a:avLst/>
            </a:prstGeom>
            <a:noFill/>
            <a:ln w="9525">
              <a:solidFill>
                <a:schemeClr val="tx1"/>
              </a:solidFill>
              <a:round/>
              <a:headEnd/>
              <a:tailEnd/>
            </a:ln>
            <a:effectLst/>
          </p:spPr>
          <p:txBody>
            <a:bodyPr wrap="none" anchor="ctr"/>
            <a:lstStyle/>
            <a:p>
              <a:endParaRPr lang="zh-CN" altLang="en-US"/>
            </a:p>
          </p:txBody>
        </p:sp>
        <p:sp>
          <p:nvSpPr>
            <p:cNvPr id="21514" name="Rectangle 9"/>
            <p:cNvSpPr>
              <a:spLocks noChangeArrowheads="1"/>
            </p:cNvSpPr>
            <p:nvPr/>
          </p:nvSpPr>
          <p:spPr bwMode="auto">
            <a:xfrm>
              <a:off x="3429000" y="2209800"/>
              <a:ext cx="596900" cy="304800"/>
            </a:xfrm>
            <a:prstGeom prst="rect">
              <a:avLst/>
            </a:prstGeom>
            <a:noFill/>
            <a:ln w="9525">
              <a:noFill/>
              <a:miter lim="800000"/>
              <a:headEnd/>
              <a:tailEnd/>
            </a:ln>
            <a:effectLst/>
          </p:spPr>
          <p:txBody>
            <a:bodyPr wrap="none" anchor="ctr"/>
            <a:lstStyle/>
            <a:p>
              <a:r>
                <a:rPr lang="zh-CN" altLang="en-US" sz="1400"/>
                <a:t>页号</a:t>
              </a:r>
            </a:p>
          </p:txBody>
        </p:sp>
        <p:sp>
          <p:nvSpPr>
            <p:cNvPr id="21515" name="Rectangle 10"/>
            <p:cNvSpPr>
              <a:spLocks noChangeArrowheads="1"/>
            </p:cNvSpPr>
            <p:nvPr/>
          </p:nvSpPr>
          <p:spPr bwMode="auto">
            <a:xfrm>
              <a:off x="5016500" y="2171700"/>
              <a:ext cx="622300" cy="304800"/>
            </a:xfrm>
            <a:prstGeom prst="rect">
              <a:avLst/>
            </a:prstGeom>
            <a:noFill/>
            <a:ln w="9525">
              <a:noFill/>
              <a:miter lim="800000"/>
              <a:headEnd/>
              <a:tailEnd/>
            </a:ln>
            <a:effectLst/>
          </p:spPr>
          <p:txBody>
            <a:bodyPr wrap="none" anchor="ctr"/>
            <a:lstStyle/>
            <a:p>
              <a:r>
                <a:rPr lang="zh-CN" altLang="en-US" sz="1400"/>
                <a:t>帧号</a:t>
              </a:r>
            </a:p>
          </p:txBody>
        </p:sp>
        <p:sp>
          <p:nvSpPr>
            <p:cNvPr id="21516" name="右箭头 1"/>
            <p:cNvSpPr>
              <a:spLocks noChangeArrowheads="1"/>
            </p:cNvSpPr>
            <p:nvPr/>
          </p:nvSpPr>
          <p:spPr bwMode="auto">
            <a:xfrm>
              <a:off x="2365375" y="2701925"/>
              <a:ext cx="758825" cy="82550"/>
            </a:xfrm>
            <a:prstGeom prst="rightArrow">
              <a:avLst>
                <a:gd name="adj1" fmla="val 50000"/>
                <a:gd name="adj2" fmla="val 50813"/>
              </a:avLst>
            </a:prstGeom>
            <a:solidFill>
              <a:schemeClr val="accent1"/>
            </a:solidFill>
            <a:ln w="9525" algn="ctr">
              <a:solidFill>
                <a:schemeClr val="tx1"/>
              </a:solidFill>
              <a:round/>
              <a:headEnd/>
              <a:tailEnd/>
            </a:ln>
            <a:effectLst/>
          </p:spPr>
          <p:txBody>
            <a:bodyPr wrap="none"/>
            <a:lstStyle/>
            <a:p>
              <a:endParaRPr lang="zh-CN" altLang="en-US"/>
            </a:p>
          </p:txBody>
        </p:sp>
        <p:sp>
          <p:nvSpPr>
            <p:cNvPr id="21517" name="右箭头 11"/>
            <p:cNvSpPr>
              <a:spLocks noChangeArrowheads="1"/>
            </p:cNvSpPr>
            <p:nvPr/>
          </p:nvSpPr>
          <p:spPr bwMode="auto">
            <a:xfrm>
              <a:off x="2365375" y="3046413"/>
              <a:ext cx="758825" cy="84137"/>
            </a:xfrm>
            <a:prstGeom prst="rightArrow">
              <a:avLst>
                <a:gd name="adj1" fmla="val 50000"/>
                <a:gd name="adj2" fmla="val 49855"/>
              </a:avLst>
            </a:prstGeom>
            <a:solidFill>
              <a:schemeClr val="accent1"/>
            </a:solidFill>
            <a:ln w="9525" algn="ctr">
              <a:solidFill>
                <a:schemeClr val="tx1"/>
              </a:solidFill>
              <a:round/>
              <a:headEnd/>
              <a:tailEnd/>
            </a:ln>
            <a:effectLst/>
          </p:spPr>
          <p:txBody>
            <a:bodyPr wrap="none"/>
            <a:lstStyle/>
            <a:p>
              <a:endParaRPr lang="zh-CN" altLang="en-US"/>
            </a:p>
          </p:txBody>
        </p:sp>
        <p:sp>
          <p:nvSpPr>
            <p:cNvPr id="21518" name="右箭头 12"/>
            <p:cNvSpPr>
              <a:spLocks noChangeArrowheads="1"/>
            </p:cNvSpPr>
            <p:nvPr/>
          </p:nvSpPr>
          <p:spPr bwMode="auto">
            <a:xfrm>
              <a:off x="2365375" y="3314700"/>
              <a:ext cx="758825" cy="84138"/>
            </a:xfrm>
            <a:prstGeom prst="rightArrow">
              <a:avLst>
                <a:gd name="adj1" fmla="val 50000"/>
                <a:gd name="adj2" fmla="val 49854"/>
              </a:avLst>
            </a:prstGeom>
            <a:solidFill>
              <a:schemeClr val="accent1"/>
            </a:solidFill>
            <a:ln w="9525" algn="ctr">
              <a:solidFill>
                <a:schemeClr val="tx1"/>
              </a:solidFill>
              <a:round/>
              <a:headEnd/>
              <a:tailEnd/>
            </a:ln>
            <a:effectLst/>
          </p:spPr>
          <p:txBody>
            <a:bodyPr wrap="none"/>
            <a:lstStyle/>
            <a:p>
              <a:endParaRPr lang="zh-CN" altLang="en-US"/>
            </a:p>
          </p:txBody>
        </p:sp>
        <p:sp>
          <p:nvSpPr>
            <p:cNvPr id="21519" name="右箭头 13"/>
            <p:cNvSpPr>
              <a:spLocks noChangeArrowheads="1"/>
            </p:cNvSpPr>
            <p:nvPr/>
          </p:nvSpPr>
          <p:spPr bwMode="auto">
            <a:xfrm>
              <a:off x="2365375" y="3608388"/>
              <a:ext cx="758825" cy="84137"/>
            </a:xfrm>
            <a:prstGeom prst="rightArrow">
              <a:avLst>
                <a:gd name="adj1" fmla="val 50000"/>
                <a:gd name="adj2" fmla="val 49855"/>
              </a:avLst>
            </a:prstGeom>
            <a:solidFill>
              <a:schemeClr val="accent1"/>
            </a:solidFill>
            <a:ln w="9525" algn="ctr">
              <a:solidFill>
                <a:schemeClr val="tx1"/>
              </a:solidFill>
              <a:round/>
              <a:headEnd/>
              <a:tailEnd/>
            </a:ln>
            <a:effectLst/>
          </p:spPr>
          <p:txBody>
            <a:bodyPr wrap="none"/>
            <a:lstStyle/>
            <a:p>
              <a:endParaRPr lang="zh-CN" altLang="en-US"/>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39925" y="388938"/>
            <a:ext cx="6046788" cy="244475"/>
          </a:xfrm>
        </p:spPr>
        <p:txBody>
          <a:bodyPr anchor="t"/>
          <a:lstStyle/>
          <a:p>
            <a:r>
              <a:rPr lang="zh-CN" altLang="en-US" smtClean="0">
                <a:ea typeface="宋体" pitchFamily="2" charset="-122"/>
              </a:rPr>
              <a:t>使用</a:t>
            </a:r>
            <a:r>
              <a:rPr lang="en-US" altLang="zh-CN" smtClean="0">
                <a:ea typeface="宋体" pitchFamily="2" charset="-122"/>
              </a:rPr>
              <a:t>TLB</a:t>
            </a:r>
            <a:r>
              <a:rPr lang="zh-CN" altLang="en-US" smtClean="0">
                <a:ea typeface="宋体" pitchFamily="2" charset="-122"/>
              </a:rPr>
              <a:t>的分页硬件</a:t>
            </a:r>
          </a:p>
        </p:txBody>
      </p:sp>
      <p:pic>
        <p:nvPicPr>
          <p:cNvPr id="22531" name="Picture 4"/>
          <p:cNvPicPr>
            <a:picLocks noChangeAspect="1" noChangeArrowheads="1"/>
          </p:cNvPicPr>
          <p:nvPr/>
        </p:nvPicPr>
        <p:blipFill>
          <a:blip r:embed="rId2" cstate="print"/>
          <a:srcRect l="714" t="5719" r="264" b="5090"/>
          <a:stretch>
            <a:fillRect/>
          </a:stretch>
        </p:blipFill>
        <p:spPr bwMode="auto">
          <a:xfrm>
            <a:off x="1035050" y="1643063"/>
            <a:ext cx="6851650" cy="4937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06525" y="565150"/>
            <a:ext cx="6391275" cy="647700"/>
          </a:xfrm>
        </p:spPr>
        <p:txBody>
          <a:bodyPr anchor="t"/>
          <a:lstStyle/>
          <a:p>
            <a:r>
              <a:rPr lang="zh-CN" altLang="en-US" smtClean="0">
                <a:ea typeface="宋体" pitchFamily="2" charset="-122"/>
              </a:rPr>
              <a:t>有效访问时间</a:t>
            </a:r>
          </a:p>
        </p:txBody>
      </p:sp>
      <p:sp>
        <p:nvSpPr>
          <p:cNvPr id="23555" name="Rectangle 3"/>
          <p:cNvSpPr>
            <a:spLocks noGrp="1" noChangeArrowheads="1"/>
          </p:cNvSpPr>
          <p:nvPr>
            <p:ph type="body" idx="1"/>
          </p:nvPr>
        </p:nvSpPr>
        <p:spPr bwMode="auto">
          <a:xfrm>
            <a:off x="544513" y="1593850"/>
            <a:ext cx="8212137" cy="4287838"/>
          </a:xfrm>
          <a:noFill/>
          <a:ln>
            <a:miter lim="800000"/>
            <a:headEnd/>
            <a:tailEnd/>
          </a:ln>
        </p:spPr>
        <p:txBody>
          <a:bodyPr vert="horz" wrap="square" lIns="91440" tIns="45720" rIns="91440" bIns="45720" numCol="1" anchor="t" anchorCtr="0" compatLnSpc="1">
            <a:prstTxWarp prst="textNoShape">
              <a:avLst/>
            </a:prstTxWarp>
          </a:bodyPr>
          <a:lstStyle/>
          <a:p>
            <a:pPr>
              <a:tabLst>
                <a:tab pos="2063750" algn="l"/>
                <a:tab pos="2568575" algn="l"/>
              </a:tabLst>
            </a:pPr>
            <a:r>
              <a:rPr lang="zh-CN" altLang="en-US" sz="3000" smtClean="0">
                <a:sym typeface="Symbol" pitchFamily="18" charset="2"/>
              </a:rPr>
              <a:t>联想寄存器的查找需要时间单位</a:t>
            </a:r>
            <a:r>
              <a:rPr lang="en-US" altLang="zh-CN" sz="3000" smtClean="0">
                <a:sym typeface="Symbol" pitchFamily="18" charset="2"/>
              </a:rPr>
              <a:t>a</a:t>
            </a:r>
            <a:r>
              <a:rPr lang="zh-CN" altLang="en-US" sz="3000" smtClean="0">
                <a:sym typeface="Symbol" pitchFamily="18" charset="2"/>
              </a:rPr>
              <a:t>微秒</a:t>
            </a:r>
          </a:p>
          <a:p>
            <a:pPr>
              <a:tabLst>
                <a:tab pos="2063750" algn="l"/>
                <a:tab pos="2568575" algn="l"/>
              </a:tabLst>
            </a:pPr>
            <a:r>
              <a:rPr lang="zh-CN" altLang="en-US" sz="3000" smtClean="0">
                <a:sym typeface="Symbol" pitchFamily="18" charset="2"/>
              </a:rPr>
              <a:t>假设内存一次存取需要</a:t>
            </a:r>
            <a:r>
              <a:rPr lang="en-US" altLang="zh-CN" sz="3000" smtClean="0">
                <a:sym typeface="Symbol" pitchFamily="18" charset="2"/>
              </a:rPr>
              <a:t>b</a:t>
            </a:r>
            <a:r>
              <a:rPr lang="zh-CN" altLang="en-US" sz="3000" smtClean="0">
                <a:sym typeface="Symbol" pitchFamily="18" charset="2"/>
              </a:rPr>
              <a:t>微秒</a:t>
            </a:r>
          </a:p>
          <a:p>
            <a:pPr>
              <a:tabLst>
                <a:tab pos="2063750" algn="l"/>
                <a:tab pos="2568575" algn="l"/>
              </a:tabLst>
            </a:pPr>
            <a:r>
              <a:rPr lang="zh-CN" altLang="en-US" sz="3000" smtClean="0">
                <a:sym typeface="Symbol" pitchFamily="18" charset="2"/>
              </a:rPr>
              <a:t>命中率—在联想寄存器中找到页号的百分比，比率与联想寄存器的大小有关</a:t>
            </a:r>
            <a:endParaRPr lang="en-US" altLang="zh-CN" sz="3000" smtClean="0">
              <a:sym typeface="Symbol" pitchFamily="18" charset="2"/>
            </a:endParaRPr>
          </a:p>
          <a:p>
            <a:pPr>
              <a:tabLst>
                <a:tab pos="2063750" algn="l"/>
                <a:tab pos="2568575" algn="l"/>
              </a:tabLst>
            </a:pPr>
            <a:r>
              <a:rPr lang="zh-CN" altLang="en-US" sz="3000" smtClean="0">
                <a:sym typeface="Symbol" pitchFamily="18" charset="2"/>
              </a:rPr>
              <a:t>命中率 </a:t>
            </a:r>
            <a:r>
              <a:rPr lang="en-US" altLang="zh-CN" sz="3000" smtClean="0">
                <a:sym typeface="Symbol" pitchFamily="18" charset="2"/>
              </a:rPr>
              <a:t>= </a:t>
            </a:r>
          </a:p>
          <a:p>
            <a:pPr>
              <a:tabLst>
                <a:tab pos="2063750" algn="l"/>
                <a:tab pos="2568575" algn="l"/>
              </a:tabLst>
            </a:pPr>
            <a:endParaRPr lang="en-US" altLang="zh-CN" sz="3000" smtClean="0">
              <a:sym typeface="Symbol" pitchFamily="18" charset="2"/>
            </a:endParaRPr>
          </a:p>
          <a:p>
            <a:pPr>
              <a:tabLst>
                <a:tab pos="2063750" algn="l"/>
                <a:tab pos="2568575" algn="l"/>
              </a:tabLst>
            </a:pPr>
            <a:r>
              <a:rPr lang="zh-CN" altLang="en-US" sz="3000" smtClean="0">
                <a:sym typeface="Symbol" pitchFamily="18" charset="2"/>
              </a:rPr>
              <a:t>有效访问时间 </a:t>
            </a:r>
            <a:r>
              <a:rPr lang="en-US" altLang="zh-CN" sz="3000" smtClean="0">
                <a:sym typeface="Symbol" pitchFamily="18" charset="2"/>
              </a:rPr>
              <a:t>(EAT)</a:t>
            </a:r>
            <a:endParaRPr lang="zh-CN" altLang="en-US" sz="3000" smtClean="0">
              <a:sym typeface="Symbol" pitchFamily="18" charset="2"/>
            </a:endParaRPr>
          </a:p>
          <a:p>
            <a:pPr>
              <a:buFont typeface="Monotype Sorts" pitchFamily="2" charset="2"/>
              <a:buNone/>
              <a:tabLst>
                <a:tab pos="2063750" algn="l"/>
                <a:tab pos="2568575" algn="l"/>
              </a:tabLst>
            </a:pPr>
            <a:r>
              <a:rPr lang="zh-CN" altLang="zh-CN" smtClean="0"/>
              <a:t>	</a:t>
            </a:r>
            <a:r>
              <a:rPr lang="en-US" altLang="zh-CN" smtClean="0"/>
              <a:t>     </a:t>
            </a:r>
            <a:r>
              <a:rPr lang="en-US" altLang="zh-CN" sz="3000" smtClean="0"/>
              <a:t>EAT =</a:t>
            </a:r>
            <a:r>
              <a:rPr lang="en-US" altLang="zh-CN" sz="3000" smtClean="0">
                <a:sym typeface="Symbol" pitchFamily="18" charset="2"/>
              </a:rPr>
              <a:t> </a:t>
            </a:r>
            <a:r>
              <a:rPr lang="en-US" altLang="zh-CN" sz="3000" smtClean="0"/>
              <a:t> (a + b</a:t>
            </a:r>
            <a:r>
              <a:rPr lang="en-US" altLang="zh-CN" sz="3000" smtClean="0">
                <a:sym typeface="Symbol" pitchFamily="18" charset="2"/>
              </a:rPr>
              <a:t>)  + (1 – ) (a+2b)</a:t>
            </a:r>
          </a:p>
          <a:p>
            <a:pPr>
              <a:buFont typeface="Monotype Sorts" pitchFamily="2" charset="2"/>
              <a:buNone/>
              <a:tabLst>
                <a:tab pos="2063750" algn="l"/>
                <a:tab pos="2568575" algn="l"/>
              </a:tabLst>
            </a:pPr>
            <a:r>
              <a:rPr lang="en-US" altLang="zh-CN" smtClean="0">
                <a:sym typeface="Symbol" pitchFamily="18" charset="2"/>
              </a:rPr>
              <a:t>			</a:t>
            </a:r>
            <a:endParaRPr lang="en-US" altLang="zh-CN" b="1"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36688" y="390525"/>
            <a:ext cx="7286625" cy="1143000"/>
          </a:xfrm>
        </p:spPr>
        <p:txBody>
          <a:bodyPr anchor="t"/>
          <a:lstStyle/>
          <a:p>
            <a:r>
              <a:rPr lang="zh-CN" altLang="en-US" smtClean="0">
                <a:ea typeface="宋体" pitchFamily="2" charset="-122"/>
              </a:rPr>
              <a:t>内存保护</a:t>
            </a:r>
          </a:p>
        </p:txBody>
      </p:sp>
      <p:sp>
        <p:nvSpPr>
          <p:cNvPr id="2457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简单方法：</a:t>
            </a:r>
            <a:endParaRPr lang="en-US" altLang="zh-CN" sz="2800" smtClean="0"/>
          </a:p>
          <a:p>
            <a:pPr lvl="1"/>
            <a:r>
              <a:rPr lang="zh-CN" altLang="en-US" smtClean="0"/>
              <a:t>把页号和页表限长寄存器</a:t>
            </a:r>
            <a:r>
              <a:rPr lang="en-US" altLang="zh-CN" smtClean="0"/>
              <a:t>(PRLR)</a:t>
            </a:r>
            <a:r>
              <a:rPr lang="zh-CN" altLang="en-US" smtClean="0"/>
              <a:t>比较</a:t>
            </a:r>
            <a:endParaRPr lang="en-US" altLang="zh-CN" smtClean="0"/>
          </a:p>
          <a:p>
            <a:pPr lvl="1"/>
            <a:endParaRPr lang="en-US" altLang="zh-CN" smtClean="0"/>
          </a:p>
          <a:p>
            <a:r>
              <a:rPr lang="zh-CN" altLang="en-US" sz="2800" smtClean="0"/>
              <a:t>内存的保护由与每个帧相连的保护位来实现</a:t>
            </a:r>
          </a:p>
          <a:p>
            <a:r>
              <a:rPr lang="zh-CN" altLang="en-US" sz="2800" smtClean="0"/>
              <a:t>有效-无效位附在页表的每个表项中:</a:t>
            </a:r>
            <a:endParaRPr lang="en-US" altLang="zh-CN" sz="2800" smtClean="0"/>
          </a:p>
          <a:p>
            <a:pPr lvl="1"/>
            <a:r>
              <a:rPr lang="zh-CN" altLang="en-US" smtClean="0"/>
              <a:t>“有效”表示相关的页在进程的逻辑地址空间，并且是一个合法的页</a:t>
            </a:r>
          </a:p>
          <a:p>
            <a:pPr lvl="1"/>
            <a:r>
              <a:rPr lang="en-US" altLang="zh-CN" smtClean="0"/>
              <a:t>“</a:t>
            </a:r>
            <a:r>
              <a:rPr lang="zh-CN" altLang="en-US" smtClean="0"/>
              <a:t>无效”表示页不在进程的逻辑地址空间中</a:t>
            </a:r>
          </a:p>
          <a:p>
            <a:endParaRPr lang="zh-CN" altLang="en-US" sz="280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87463" y="514350"/>
            <a:ext cx="6759575" cy="733425"/>
          </a:xfrm>
        </p:spPr>
        <p:txBody>
          <a:bodyPr anchor="t"/>
          <a:lstStyle/>
          <a:p>
            <a:r>
              <a:rPr lang="zh-CN" altLang="en-US" smtClean="0">
                <a:ea typeface="宋体" pitchFamily="2" charset="-122"/>
              </a:rPr>
              <a:t>页表中的有效位和无效位</a:t>
            </a:r>
          </a:p>
        </p:txBody>
      </p:sp>
      <p:pic>
        <p:nvPicPr>
          <p:cNvPr id="25603" name="Picture 3"/>
          <p:cNvPicPr>
            <a:picLocks noChangeAspect="1" noChangeArrowheads="1"/>
          </p:cNvPicPr>
          <p:nvPr/>
        </p:nvPicPr>
        <p:blipFill>
          <a:blip r:embed="rId2" cstate="print"/>
          <a:srcRect l="5374" t="1100" r="4716" b="314"/>
          <a:stretch>
            <a:fillRect/>
          </a:stretch>
        </p:blipFill>
        <p:spPr bwMode="auto">
          <a:xfrm>
            <a:off x="1717675" y="1516063"/>
            <a:ext cx="5899150" cy="51736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457200" y="1619250"/>
            <a:ext cx="7983538" cy="4483100"/>
          </a:xfrm>
        </p:spPr>
        <p:txBody>
          <a:bodyPr/>
          <a:lstStyle/>
          <a:p>
            <a:pPr>
              <a:defRPr/>
            </a:pPr>
            <a:r>
              <a:rPr lang="zh-CN" altLang="en-US" sz="2800" b="1" dirty="0" smtClean="0"/>
              <a:t>共享代码</a:t>
            </a:r>
          </a:p>
          <a:p>
            <a:pPr lvl="1">
              <a:defRPr/>
            </a:pPr>
            <a:r>
              <a:rPr lang="zh-CN" altLang="en-US" sz="2600" dirty="0" smtClean="0"/>
              <a:t>如果代码是可重入代码（只读），可以在进程间共享</a:t>
            </a:r>
            <a:r>
              <a:rPr lang="en-US" altLang="zh-CN" sz="2600" dirty="0" smtClean="0"/>
              <a:t> (</a:t>
            </a:r>
            <a:r>
              <a:rPr lang="zh-CN" altLang="en-US" sz="2600" dirty="0" smtClean="0"/>
              <a:t>如文本编辑器</a:t>
            </a:r>
            <a:r>
              <a:rPr lang="en-US" altLang="zh-CN" sz="2600" dirty="0" smtClean="0"/>
              <a:t>, </a:t>
            </a:r>
            <a:r>
              <a:rPr lang="zh-CN" altLang="en-US" sz="2600" dirty="0" smtClean="0"/>
              <a:t>编译器</a:t>
            </a:r>
            <a:r>
              <a:rPr lang="en-US" altLang="zh-CN" sz="2600" dirty="0" smtClean="0"/>
              <a:t>, </a:t>
            </a:r>
            <a:r>
              <a:rPr lang="zh-CN" altLang="en-US" sz="2600" dirty="0"/>
              <a:t>数据库</a:t>
            </a:r>
            <a:r>
              <a:rPr lang="zh-CN" altLang="en-US" sz="2600" dirty="0" smtClean="0"/>
              <a:t>系统</a:t>
            </a:r>
            <a:r>
              <a:rPr lang="en-US" altLang="zh-CN" sz="2600" dirty="0" smtClean="0"/>
              <a:t>)</a:t>
            </a:r>
          </a:p>
          <a:p>
            <a:pPr lvl="1">
              <a:defRPr/>
            </a:pPr>
            <a:r>
              <a:rPr lang="zh-CN" altLang="en-US" sz="2600" dirty="0" smtClean="0"/>
              <a:t>共享</a:t>
            </a:r>
            <a:r>
              <a:rPr lang="zh-CN" altLang="en-US" sz="2600" dirty="0"/>
              <a:t>代码必须出现在所有进程的逻辑地址空间的相同位置</a:t>
            </a:r>
            <a:r>
              <a:rPr lang="en-US" altLang="zh-CN" dirty="0" smtClean="0"/>
              <a:t/>
            </a:r>
            <a:br>
              <a:rPr lang="en-US" altLang="zh-CN" dirty="0" smtClean="0"/>
            </a:br>
            <a:endParaRPr lang="en-US" altLang="zh-CN" b="1" dirty="0">
              <a:cs typeface="+mn-cs"/>
            </a:endParaRPr>
          </a:p>
          <a:p>
            <a:pPr>
              <a:defRPr/>
            </a:pPr>
            <a:r>
              <a:rPr lang="zh-CN" altLang="en-US" sz="2800" b="1" dirty="0"/>
              <a:t>私有代码和数据</a:t>
            </a:r>
            <a:r>
              <a:rPr lang="en-US" altLang="zh-CN" sz="2800" b="1" dirty="0"/>
              <a:t> </a:t>
            </a:r>
          </a:p>
          <a:p>
            <a:pPr lvl="1">
              <a:defRPr/>
            </a:pPr>
            <a:r>
              <a:rPr lang="zh-CN" altLang="en-US" sz="2600" smtClean="0"/>
              <a:t>每个进程保留</a:t>
            </a:r>
            <a:r>
              <a:rPr lang="zh-CN" altLang="en-US" sz="2600" dirty="0" smtClean="0"/>
              <a:t>一个代码</a:t>
            </a:r>
            <a:r>
              <a:rPr lang="zh-CN" altLang="en-US" sz="2600"/>
              <a:t>和</a:t>
            </a:r>
            <a:r>
              <a:rPr lang="zh-CN" altLang="en-US" sz="2600" smtClean="0"/>
              <a:t>数据副本</a:t>
            </a:r>
            <a:endParaRPr lang="en-US" altLang="zh-CN" sz="2600" dirty="0" smtClean="0"/>
          </a:p>
          <a:p>
            <a:pPr lvl="1">
              <a:defRPr/>
            </a:pPr>
            <a:r>
              <a:rPr lang="zh-CN" altLang="en-US" sz="2600" dirty="0" smtClean="0"/>
              <a:t>存有私有数据和代码的页能够出现在逻辑地址空间的任意位置</a:t>
            </a:r>
            <a:endParaRPr lang="en-US" altLang="zh-CN" sz="2600" dirty="0" smtClean="0"/>
          </a:p>
        </p:txBody>
      </p:sp>
      <p:sp>
        <p:nvSpPr>
          <p:cNvPr id="26627" name="Rectangle 4"/>
          <p:cNvSpPr>
            <a:spLocks noGrp="1" noChangeArrowheads="1"/>
          </p:cNvSpPr>
          <p:nvPr>
            <p:ph type="title"/>
          </p:nvPr>
        </p:nvSpPr>
        <p:spPr>
          <a:xfrm>
            <a:off x="1724025" y="488950"/>
            <a:ext cx="7059613" cy="609600"/>
          </a:xfrm>
        </p:spPr>
        <p:txBody>
          <a:bodyPr/>
          <a:lstStyle/>
          <a:p>
            <a:r>
              <a:rPr lang="zh-CN" altLang="en-US" smtClean="0">
                <a:ea typeface="宋体" pitchFamily="2" charset="-122"/>
              </a:rPr>
              <a:t>页共享</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4294967295"/>
          </p:nvPr>
        </p:nvSpPr>
        <p:spPr>
          <a:xfrm>
            <a:off x="473075" y="1512888"/>
            <a:ext cx="4438650" cy="4330700"/>
          </a:xfrm>
          <a:prstGeom prst="rect">
            <a:avLst/>
          </a:prstGeom>
        </p:spPr>
        <p:txBody>
          <a:bodyPr/>
          <a:lstStyle/>
          <a:p>
            <a:pPr eaLnBrk="1" hangingPunct="1">
              <a:defRPr/>
            </a:pPr>
            <a:r>
              <a:rPr lang="zh-CN" altLang="en-US" sz="2800" b="1" dirty="0" smtClean="0"/>
              <a:t>基址寄存器（ </a:t>
            </a:r>
            <a:r>
              <a:rPr lang="en-US" altLang="zh-CN" sz="2800" b="1" dirty="0"/>
              <a:t>B</a:t>
            </a:r>
            <a:r>
              <a:rPr lang="en-US" altLang="zh-CN" sz="2800" b="1" dirty="0" smtClean="0"/>
              <a:t>ase</a:t>
            </a:r>
            <a:r>
              <a:rPr lang="zh-CN" altLang="en-US" sz="2800" b="1" dirty="0" smtClean="0"/>
              <a:t>）</a:t>
            </a:r>
            <a:r>
              <a:rPr lang="zh-CN" altLang="en-US" sz="2800" dirty="0" smtClean="0"/>
              <a:t>：进程最小的合法物理内存地址</a:t>
            </a:r>
            <a:endParaRPr lang="en-US" altLang="zh-CN" sz="2800" dirty="0" smtClean="0"/>
          </a:p>
          <a:p>
            <a:pPr eaLnBrk="1" hangingPunct="1">
              <a:defRPr/>
            </a:pPr>
            <a:r>
              <a:rPr lang="zh-CN" altLang="en-US" sz="2800" b="1" dirty="0" smtClean="0"/>
              <a:t>界限寄存器（</a:t>
            </a:r>
            <a:r>
              <a:rPr lang="en-US" altLang="zh-CN" sz="2800" b="1" dirty="0"/>
              <a:t>L</a:t>
            </a:r>
            <a:r>
              <a:rPr lang="en-US" altLang="zh-CN" sz="2800" b="1" dirty="0" smtClean="0"/>
              <a:t>imit</a:t>
            </a:r>
            <a:r>
              <a:rPr lang="zh-CN" altLang="en-US" sz="2800" b="1" dirty="0" smtClean="0"/>
              <a:t>）</a:t>
            </a:r>
            <a:r>
              <a:rPr lang="zh-CN" altLang="en-US" sz="2800" dirty="0" smtClean="0"/>
              <a:t>：进程地址的长度</a:t>
            </a:r>
            <a:endParaRPr lang="en-US" altLang="zh-CN" sz="2800" dirty="0" smtClean="0"/>
          </a:p>
          <a:p>
            <a:pPr eaLnBrk="1" hangingPunct="1">
              <a:defRPr/>
            </a:pPr>
            <a:r>
              <a:rPr lang="en-US" altLang="zh-CN" sz="2800" dirty="0" smtClean="0"/>
              <a:t>CPU</a:t>
            </a:r>
            <a:r>
              <a:rPr lang="zh-CN" altLang="en-US" sz="2800" dirty="0" smtClean="0"/>
              <a:t>在执行指令时，需要进行地址合法性验证</a:t>
            </a:r>
            <a:endParaRPr lang="en-US" altLang="zh-CN" sz="2800" dirty="0" smtClean="0"/>
          </a:p>
          <a:p>
            <a:pPr marL="0" indent="0" eaLnBrk="1" hangingPunct="1">
              <a:buFont typeface="Monotype Sorts" pitchFamily="2" charset="2"/>
              <a:buNone/>
              <a:defRPr/>
            </a:pPr>
            <a:endParaRPr lang="en-US" altLang="zh-CN" sz="2800" dirty="0" smtClean="0"/>
          </a:p>
        </p:txBody>
      </p:sp>
      <p:sp>
        <p:nvSpPr>
          <p:cNvPr id="18435" name="Rectangle 5"/>
          <p:cNvSpPr>
            <a:spLocks noGrp="1" noChangeArrowheads="1"/>
          </p:cNvSpPr>
          <p:nvPr>
            <p:ph type="title" idx="4294967295"/>
          </p:nvPr>
        </p:nvSpPr>
        <p:spPr>
          <a:xfrm>
            <a:off x="1290638" y="274638"/>
            <a:ext cx="6469062" cy="939800"/>
          </a:xfrm>
        </p:spPr>
        <p:txBody>
          <a:bodyPr/>
          <a:lstStyle/>
          <a:p>
            <a:pPr eaLnBrk="1" hangingPunct="1"/>
            <a:r>
              <a:rPr lang="zh-CN" altLang="en-US" smtClean="0">
                <a:ea typeface="宋体" pitchFamily="2" charset="-122"/>
              </a:rPr>
              <a:t>独立运行内存空间</a:t>
            </a:r>
          </a:p>
        </p:txBody>
      </p:sp>
      <p:pic>
        <p:nvPicPr>
          <p:cNvPr id="18436" name="Picture 4"/>
          <p:cNvPicPr>
            <a:picLocks noChangeAspect="1" noChangeArrowheads="1"/>
          </p:cNvPicPr>
          <p:nvPr/>
        </p:nvPicPr>
        <p:blipFill>
          <a:blip r:embed="rId2" cstate="print"/>
          <a:srcRect l="16727" t="876" r="16431" b="876"/>
          <a:stretch>
            <a:fillRect/>
          </a:stretch>
        </p:blipFill>
        <p:spPr bwMode="auto">
          <a:xfrm>
            <a:off x="5448300" y="1684338"/>
            <a:ext cx="3228975" cy="3559175"/>
          </a:xfrm>
          <a:prstGeom prst="rect">
            <a:avLst/>
          </a:prstGeom>
          <a:noFill/>
          <a:ln w="38100" cmpd="dbl">
            <a:solidFill>
              <a:srgbClr val="CC6600"/>
            </a:solidFill>
            <a:miter lim="800000"/>
            <a:headEnd/>
            <a:tailEnd/>
          </a:ln>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49338" y="377825"/>
            <a:ext cx="6759575" cy="242888"/>
          </a:xfrm>
        </p:spPr>
        <p:txBody>
          <a:bodyPr anchor="t"/>
          <a:lstStyle/>
          <a:p>
            <a:r>
              <a:rPr lang="zh-CN" altLang="en-US" smtClean="0">
                <a:ea typeface="宋体" pitchFamily="2" charset="-122"/>
              </a:rPr>
              <a:t>一个共享页的例子</a:t>
            </a:r>
          </a:p>
        </p:txBody>
      </p:sp>
      <p:pic>
        <p:nvPicPr>
          <p:cNvPr id="27651" name="Picture 3"/>
          <p:cNvPicPr>
            <a:picLocks noChangeAspect="1" noChangeArrowheads="1"/>
          </p:cNvPicPr>
          <p:nvPr/>
        </p:nvPicPr>
        <p:blipFill>
          <a:blip r:embed="rId2" cstate="print"/>
          <a:srcRect l="13408" t="1320" r="13441" b="1775"/>
          <a:stretch>
            <a:fillRect/>
          </a:stretch>
        </p:blipFill>
        <p:spPr bwMode="auto">
          <a:xfrm>
            <a:off x="1828800" y="1395413"/>
            <a:ext cx="5265738" cy="5230812"/>
          </a:xfrm>
          <a:prstGeom prst="rect">
            <a:avLst/>
          </a:prstGeom>
          <a:noFill/>
          <a:ln w="38100" cmpd="dbl">
            <a:solidFill>
              <a:srgbClr val="CC6600"/>
            </a:solidFill>
            <a:miter lim="800000"/>
            <a:headEnd/>
            <a:tailEnd/>
          </a:ln>
          <a:effec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a:xfrm>
            <a:off x="915988" y="1243013"/>
            <a:ext cx="7237412" cy="1981200"/>
          </a:xfrm>
        </p:spPr>
        <p:txBody>
          <a:bodyPr/>
          <a:lstStyle/>
          <a:p>
            <a:pPr algn="ctr" eaLnBrk="1" hangingPunct="1">
              <a:defRPr/>
            </a:pPr>
            <a:r>
              <a:rPr lang="zh-CN" altLang="en-US" dirty="0" smtClean="0">
                <a:effectLst>
                  <a:outerShdw blurRad="38100" dist="38100" dir="2700000" algn="tl">
                    <a:srgbClr val="C0C0C0"/>
                  </a:outerShdw>
                </a:effectLst>
                <a:ea typeface="宋体" pitchFamily="2" charset="-122"/>
              </a:rPr>
              <a:t>第</a:t>
            </a:r>
            <a:r>
              <a:rPr lang="en-US" altLang="zh-CN" dirty="0" smtClean="0">
                <a:effectLst>
                  <a:outerShdw blurRad="38100" dist="38100" dir="2700000" algn="tl">
                    <a:srgbClr val="C0C0C0"/>
                  </a:outerShdw>
                </a:effectLst>
                <a:ea typeface="宋体" pitchFamily="2" charset="-122"/>
              </a:rPr>
              <a:t>8</a:t>
            </a:r>
            <a:r>
              <a:rPr lang="zh-CN" altLang="en-US" dirty="0" smtClean="0">
                <a:effectLst>
                  <a:outerShdw blurRad="38100" dist="38100" dir="2700000" algn="tl">
                    <a:srgbClr val="C0C0C0"/>
                  </a:outerShdw>
                </a:effectLst>
                <a:ea typeface="宋体" pitchFamily="2" charset="-122"/>
              </a:rPr>
              <a:t>章 内存管理（</a:t>
            </a:r>
            <a:r>
              <a:rPr lang="zh-CN" altLang="en-US" dirty="0">
                <a:effectLst>
                  <a:outerShdw blurRad="38100" dist="38100" dir="2700000" algn="tl">
                    <a:srgbClr val="C0C0C0"/>
                  </a:outerShdw>
                </a:effectLst>
                <a:ea typeface="宋体" pitchFamily="2" charset="-122"/>
              </a:rPr>
              <a:t>四</a:t>
            </a:r>
            <a:r>
              <a:rPr lang="zh-CN" altLang="en-US"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页表结构</a:t>
            </a:r>
          </a:p>
        </p:txBody>
      </p:sp>
      <p:sp>
        <p:nvSpPr>
          <p:cNvPr id="14339" name="副标题 1"/>
          <p:cNvSpPr>
            <a:spLocks noGrp="1"/>
          </p:cNvSpPr>
          <p:nvPr>
            <p:ph type="subTitle" idx="1"/>
          </p:nvPr>
        </p:nvSpPr>
        <p:spPr>
          <a:xfrm>
            <a:off x="1979613" y="3494088"/>
            <a:ext cx="5535612" cy="787400"/>
          </a:xfrm>
          <a:noFill/>
        </p:spPr>
        <p:txBody>
          <a:bodyPr/>
          <a:lstStyle/>
          <a:p>
            <a:pPr eaLnBrk="1" hangingPunct="1"/>
            <a:r>
              <a:rPr lang="zh-CN" altLang="en-US" smtClean="0"/>
              <a:t>苏州大学计算机科学与技术</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bwMode="auto">
          <a:xfrm>
            <a:off x="598488" y="1377950"/>
            <a:ext cx="8053387" cy="5075238"/>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例子：</a:t>
            </a:r>
            <a:endParaRPr lang="en-US" altLang="zh-CN" sz="2800" smtClean="0"/>
          </a:p>
          <a:p>
            <a:pPr lvl="1"/>
            <a:r>
              <a:rPr lang="en-US" altLang="zh-CN" sz="2600" smtClean="0"/>
              <a:t>32</a:t>
            </a:r>
            <a:r>
              <a:rPr lang="zh-CN" altLang="en-US" sz="2600" smtClean="0"/>
              <a:t>位逻辑地址、页大小</a:t>
            </a:r>
            <a:r>
              <a:rPr lang="en-US" altLang="zh-CN" sz="2600" smtClean="0"/>
              <a:t>4KB</a:t>
            </a:r>
          </a:p>
          <a:p>
            <a:pPr lvl="1"/>
            <a:r>
              <a:rPr lang="zh-CN" altLang="en-US" sz="2600" smtClean="0"/>
              <a:t>一个页表最多可包含</a:t>
            </a:r>
            <a:r>
              <a:rPr lang="en-US" altLang="zh-CN" sz="2600" smtClean="0"/>
              <a:t>1</a:t>
            </a:r>
            <a:r>
              <a:rPr lang="zh-CN" altLang="en-US" sz="2600" smtClean="0"/>
              <a:t>百万个表项（</a:t>
            </a:r>
            <a:r>
              <a:rPr lang="en-US" altLang="zh-CN" sz="2400" smtClean="0"/>
              <a:t>2</a:t>
            </a:r>
            <a:r>
              <a:rPr lang="en-US" altLang="zh-CN" sz="2400" baseline="30000" smtClean="0"/>
              <a:t>32</a:t>
            </a:r>
            <a:r>
              <a:rPr lang="en-US" altLang="zh-CN" sz="2400" smtClean="0"/>
              <a:t>/2</a:t>
            </a:r>
            <a:r>
              <a:rPr lang="en-US" altLang="zh-CN" sz="2400" baseline="30000" smtClean="0"/>
              <a:t>12</a:t>
            </a:r>
            <a:r>
              <a:rPr lang="zh-CN" altLang="en-US" sz="2600" smtClean="0"/>
              <a:t>）</a:t>
            </a:r>
            <a:endParaRPr lang="en-US" altLang="zh-CN" sz="2600" smtClean="0"/>
          </a:p>
          <a:p>
            <a:pPr lvl="1"/>
            <a:r>
              <a:rPr lang="zh-CN" altLang="en-US" sz="2600" smtClean="0"/>
              <a:t>每个页表项</a:t>
            </a:r>
            <a:r>
              <a:rPr lang="en-US" altLang="zh-CN" sz="2600" smtClean="0"/>
              <a:t>4</a:t>
            </a:r>
            <a:r>
              <a:rPr lang="zh-CN" altLang="en-US" sz="2600" smtClean="0"/>
              <a:t>个字节，需</a:t>
            </a:r>
            <a:r>
              <a:rPr lang="en-US" altLang="zh-CN" sz="2600" smtClean="0"/>
              <a:t>4MB</a:t>
            </a:r>
            <a:r>
              <a:rPr lang="zh-CN" altLang="en-US" sz="2600" smtClean="0"/>
              <a:t>空间放页表，</a:t>
            </a:r>
            <a:r>
              <a:rPr lang="en-US" altLang="zh-CN" sz="2600" smtClean="0"/>
              <a:t>1024</a:t>
            </a:r>
            <a:r>
              <a:rPr lang="zh-CN" altLang="en-US" sz="2600" smtClean="0"/>
              <a:t>个连续页面</a:t>
            </a:r>
            <a:endParaRPr lang="en-US" altLang="zh-CN" sz="2600" smtClean="0"/>
          </a:p>
          <a:p>
            <a:pPr lvl="1"/>
            <a:r>
              <a:rPr lang="zh-CN" altLang="en-US" sz="2600" smtClean="0"/>
              <a:t>需要这么多个连续页面来存放页表不一定能实现</a:t>
            </a:r>
            <a:endParaRPr lang="en-US" altLang="zh-CN" sz="2600" smtClean="0"/>
          </a:p>
          <a:p>
            <a:r>
              <a:rPr lang="zh-CN" altLang="en-US" sz="2800" smtClean="0"/>
              <a:t>解决方法：</a:t>
            </a:r>
            <a:endParaRPr lang="en-US" altLang="zh-CN" sz="2800" smtClean="0"/>
          </a:p>
          <a:p>
            <a:pPr lvl="1"/>
            <a:r>
              <a:rPr lang="zh-CN" altLang="en-US" sz="2600" smtClean="0"/>
              <a:t>层次页表</a:t>
            </a:r>
            <a:endParaRPr lang="en-US" altLang="zh-CN" sz="2600" smtClean="0"/>
          </a:p>
          <a:p>
            <a:pPr lvl="1"/>
            <a:r>
              <a:rPr lang="zh-CN" altLang="en-US" sz="2600" smtClean="0"/>
              <a:t>哈希页表</a:t>
            </a:r>
            <a:endParaRPr lang="en-US" altLang="zh-CN" sz="2600" smtClean="0"/>
          </a:p>
          <a:p>
            <a:pPr lvl="1"/>
            <a:r>
              <a:rPr lang="zh-CN" altLang="en-US" sz="2600" smtClean="0"/>
              <a:t>反向页表</a:t>
            </a:r>
          </a:p>
        </p:txBody>
      </p:sp>
      <p:sp>
        <p:nvSpPr>
          <p:cNvPr id="15363" name="Rectangle 4"/>
          <p:cNvSpPr>
            <a:spLocks noGrp="1" noChangeArrowheads="1"/>
          </p:cNvSpPr>
          <p:nvPr>
            <p:ph type="title"/>
          </p:nvPr>
        </p:nvSpPr>
        <p:spPr>
          <a:xfrm>
            <a:off x="1495425" y="571500"/>
            <a:ext cx="7173913" cy="609600"/>
          </a:xfrm>
        </p:spPr>
        <p:txBody>
          <a:bodyPr/>
          <a:lstStyle/>
          <a:p>
            <a:r>
              <a:rPr lang="zh-CN" altLang="en-US" smtClean="0">
                <a:ea typeface="宋体" pitchFamily="2" charset="-122"/>
              </a:rPr>
              <a:t>页表结构</a:t>
            </a:r>
          </a:p>
        </p:txBody>
      </p:sp>
      <p:pic>
        <p:nvPicPr>
          <p:cNvPr id="4" name="Picture 3"/>
          <p:cNvPicPr>
            <a:picLocks noChangeAspect="1" noChangeArrowheads="1"/>
          </p:cNvPicPr>
          <p:nvPr/>
        </p:nvPicPr>
        <p:blipFill>
          <a:blip r:embed="rId2" cstate="print"/>
          <a:srcRect l="2158" t="674" r="1976" b="674"/>
          <a:stretch>
            <a:fillRect/>
          </a:stretch>
        </p:blipFill>
        <p:spPr bwMode="auto">
          <a:xfrm>
            <a:off x="5796000" y="4408562"/>
            <a:ext cx="2577984" cy="2121838"/>
          </a:xfrm>
          <a:prstGeom prst="rect">
            <a:avLst/>
          </a:prstGeom>
          <a:noFill/>
          <a:ln w="9525">
            <a:noFill/>
            <a:miter lim="800000"/>
            <a:headEnd/>
            <a:tailEnd/>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70000" y="382588"/>
            <a:ext cx="6759575" cy="244475"/>
          </a:xfrm>
        </p:spPr>
        <p:txBody>
          <a:bodyPr anchor="t"/>
          <a:lstStyle/>
          <a:p>
            <a:r>
              <a:rPr lang="zh-CN" altLang="en-US" smtClean="0">
                <a:ea typeface="宋体" pitchFamily="2" charset="-122"/>
              </a:rPr>
              <a:t>两级页表机制</a:t>
            </a:r>
          </a:p>
        </p:txBody>
      </p:sp>
      <p:pic>
        <p:nvPicPr>
          <p:cNvPr id="16387" name="Picture 4"/>
          <p:cNvPicPr>
            <a:picLocks noChangeAspect="1" noChangeArrowheads="1"/>
          </p:cNvPicPr>
          <p:nvPr/>
        </p:nvPicPr>
        <p:blipFill>
          <a:blip r:embed="rId2" cstate="print"/>
          <a:srcRect l="12540" t="900" r="12395" b="1082"/>
          <a:stretch>
            <a:fillRect/>
          </a:stretch>
        </p:blipFill>
        <p:spPr bwMode="auto">
          <a:xfrm>
            <a:off x="2325688" y="1522413"/>
            <a:ext cx="4805362" cy="50196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98563" y="523875"/>
            <a:ext cx="6759575" cy="244475"/>
          </a:xfrm>
        </p:spPr>
        <p:txBody>
          <a:bodyPr anchor="t"/>
          <a:lstStyle/>
          <a:p>
            <a:r>
              <a:rPr lang="zh-CN" altLang="en-US" smtClean="0">
                <a:ea typeface="宋体" pitchFamily="2" charset="-122"/>
              </a:rPr>
              <a:t>一个两级分页的例子</a:t>
            </a:r>
          </a:p>
        </p:txBody>
      </p:sp>
      <p:sp>
        <p:nvSpPr>
          <p:cNvPr id="47107" name="Rectangle 3"/>
          <p:cNvSpPr>
            <a:spLocks noGrp="1" noChangeArrowheads="1"/>
          </p:cNvSpPr>
          <p:nvPr>
            <p:ph type="body" idx="1"/>
          </p:nvPr>
        </p:nvSpPr>
        <p:spPr>
          <a:xfrm>
            <a:off x="468313" y="1538288"/>
            <a:ext cx="8429625" cy="5038725"/>
          </a:xfrm>
        </p:spPr>
        <p:txBody>
          <a:bodyPr/>
          <a:lstStyle/>
          <a:p>
            <a:pPr>
              <a:defRPr/>
            </a:pPr>
            <a:r>
              <a:rPr lang="zh-CN" altLang="en-US" sz="2600" dirty="0" smtClean="0"/>
              <a:t>一个逻辑地址被分为 </a:t>
            </a:r>
            <a:r>
              <a:rPr lang="en-US" altLang="zh-CN" sz="2600" dirty="0" smtClean="0"/>
              <a:t>(</a:t>
            </a:r>
            <a:r>
              <a:rPr lang="zh-CN" altLang="en-US" sz="2600" dirty="0" smtClean="0"/>
              <a:t>在</a:t>
            </a:r>
            <a:r>
              <a:rPr lang="en-US" altLang="zh-CN" sz="2600" dirty="0" smtClean="0"/>
              <a:t>4K</a:t>
            </a:r>
            <a:r>
              <a:rPr lang="zh-CN" altLang="en-US" sz="2600" dirty="0" smtClean="0"/>
              <a:t>页大小的</a:t>
            </a:r>
            <a:r>
              <a:rPr lang="en-US" altLang="zh-CN" sz="2600" dirty="0" smtClean="0"/>
              <a:t>32</a:t>
            </a:r>
            <a:r>
              <a:rPr lang="zh-CN" altLang="en-US" sz="2600" dirty="0" smtClean="0"/>
              <a:t>位机器上</a:t>
            </a:r>
            <a:r>
              <a:rPr lang="en-US" altLang="zh-CN" sz="2600" dirty="0" smtClean="0"/>
              <a:t>) </a:t>
            </a:r>
            <a:endParaRPr lang="zh-CN" altLang="en-US" sz="2600" dirty="0" smtClean="0"/>
          </a:p>
          <a:p>
            <a:pPr marL="628650" lvl="1">
              <a:defRPr/>
            </a:pPr>
            <a:r>
              <a:rPr lang="zh-CN" altLang="en-US" sz="2400" dirty="0" smtClean="0"/>
              <a:t>一个20位的页号</a:t>
            </a:r>
          </a:p>
          <a:p>
            <a:pPr marL="628650" lvl="1">
              <a:defRPr/>
            </a:pPr>
            <a:r>
              <a:rPr lang="zh-CN" altLang="en-US" sz="2400" dirty="0" smtClean="0"/>
              <a:t>一个12位的页偏移</a:t>
            </a:r>
          </a:p>
          <a:p>
            <a:pPr>
              <a:defRPr/>
            </a:pPr>
            <a:r>
              <a:rPr lang="zh-CN" altLang="en-US" sz="2800" dirty="0" smtClean="0"/>
              <a:t>由于页表所在页也被分页，页号被进一步分为:</a:t>
            </a:r>
          </a:p>
          <a:p>
            <a:pPr marL="628650" lvl="1">
              <a:defRPr/>
            </a:pPr>
            <a:r>
              <a:rPr lang="zh-CN" altLang="en-US" sz="2400" dirty="0" smtClean="0"/>
              <a:t>一个10位的页号</a:t>
            </a:r>
          </a:p>
          <a:p>
            <a:pPr marL="628650" lvl="1">
              <a:defRPr/>
            </a:pPr>
            <a:r>
              <a:rPr lang="zh-CN" altLang="en-US" sz="2400" dirty="0" smtClean="0"/>
              <a:t>一个10位的页偏移</a:t>
            </a:r>
          </a:p>
          <a:p>
            <a:pPr>
              <a:defRPr/>
            </a:pPr>
            <a:r>
              <a:rPr lang="zh-CN" altLang="en-US" sz="2600" dirty="0" smtClean="0"/>
              <a:t>因此，逻辑地址表示如下:</a:t>
            </a:r>
            <a:r>
              <a:rPr lang="zh-CN" altLang="en-US" sz="2800" dirty="0" smtClean="0"/>
              <a:t/>
            </a:r>
            <a:br>
              <a:rPr lang="zh-CN" altLang="en-US" sz="2800" dirty="0" smtClean="0"/>
            </a:br>
            <a:r>
              <a:rPr lang="zh-CN" altLang="en-US" sz="2800" dirty="0" smtClean="0"/>
              <a:t/>
            </a:r>
            <a:br>
              <a:rPr lang="zh-CN" altLang="en-US" sz="2800" dirty="0" smtClean="0"/>
            </a:br>
            <a:endParaRPr lang="en-US" altLang="zh-CN" sz="2800" dirty="0" smtClean="0"/>
          </a:p>
          <a:p>
            <a:pPr marL="0" indent="0">
              <a:buFont typeface="Wingdings" pitchFamily="2" charset="2"/>
              <a:buNone/>
              <a:defRPr/>
            </a:pPr>
            <a:r>
              <a:rPr lang="zh-CN" altLang="en-US" sz="2800" dirty="0" smtClean="0"/>
              <a:t> </a:t>
            </a:r>
            <a:br>
              <a:rPr lang="zh-CN" altLang="en-US" sz="2800" dirty="0" smtClean="0"/>
            </a:br>
            <a:r>
              <a:rPr lang="zh-CN" altLang="en-US" sz="2800" dirty="0" smtClean="0"/>
              <a:t>     </a:t>
            </a:r>
            <a:r>
              <a:rPr lang="en-US" altLang="zh-CN" sz="2400" i="1" dirty="0" smtClean="0"/>
              <a:t>p</a:t>
            </a:r>
            <a:r>
              <a:rPr lang="en-US" altLang="zh-CN" sz="2400" i="1" baseline="-25000" dirty="0" smtClean="0"/>
              <a:t>1</a:t>
            </a:r>
            <a:r>
              <a:rPr lang="en-US" altLang="zh-CN" sz="2400" dirty="0" smtClean="0"/>
              <a:t> </a:t>
            </a:r>
            <a:r>
              <a:rPr lang="zh-CN" altLang="en-US" sz="2400" dirty="0" smtClean="0"/>
              <a:t>是外页表的索引，而</a:t>
            </a:r>
            <a:r>
              <a:rPr lang="en-US" altLang="zh-CN" sz="2400" dirty="0" smtClean="0"/>
              <a:t> </a:t>
            </a:r>
            <a:r>
              <a:rPr lang="en-US" altLang="zh-CN" sz="2400" i="1" dirty="0" smtClean="0"/>
              <a:t>p</a:t>
            </a:r>
            <a:r>
              <a:rPr lang="en-US" altLang="zh-CN" sz="2400" i="1" baseline="-25000" dirty="0" smtClean="0"/>
              <a:t>2</a:t>
            </a:r>
            <a:r>
              <a:rPr lang="en-US" altLang="zh-CN" sz="2400" dirty="0" smtClean="0"/>
              <a:t> </a:t>
            </a:r>
            <a:r>
              <a:rPr lang="zh-CN" altLang="en-US" sz="2400" dirty="0" smtClean="0"/>
              <a:t>是外部页表的页偏移</a:t>
            </a:r>
            <a:endParaRPr lang="en-US" altLang="zh-CN" sz="2400" dirty="0" smtClean="0"/>
          </a:p>
        </p:txBody>
      </p:sp>
      <p:grpSp>
        <p:nvGrpSpPr>
          <p:cNvPr id="2" name="组合 1"/>
          <p:cNvGrpSpPr>
            <a:grpSpLocks/>
          </p:cNvGrpSpPr>
          <p:nvPr/>
        </p:nvGrpSpPr>
        <p:grpSpPr bwMode="auto">
          <a:xfrm>
            <a:off x="1916113" y="4818063"/>
            <a:ext cx="5294312" cy="1014412"/>
            <a:chOff x="2813050" y="4495800"/>
            <a:chExt cx="2901950" cy="1204913"/>
          </a:xfrm>
        </p:grpSpPr>
        <p:sp>
          <p:nvSpPr>
            <p:cNvPr id="17413" name="Rectangle 4"/>
            <p:cNvSpPr>
              <a:spLocks noChangeArrowheads="1"/>
            </p:cNvSpPr>
            <p:nvPr/>
          </p:nvSpPr>
          <p:spPr bwMode="auto">
            <a:xfrm>
              <a:off x="2819400" y="4876800"/>
              <a:ext cx="2895600" cy="4572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7414" name="Line 5"/>
            <p:cNvSpPr>
              <a:spLocks noChangeShapeType="1"/>
            </p:cNvSpPr>
            <p:nvPr/>
          </p:nvSpPr>
          <p:spPr bwMode="auto">
            <a:xfrm>
              <a:off x="3581400" y="48768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7415" name="Line 6"/>
            <p:cNvSpPr>
              <a:spLocks noChangeShapeType="1"/>
            </p:cNvSpPr>
            <p:nvPr/>
          </p:nvSpPr>
          <p:spPr bwMode="auto">
            <a:xfrm>
              <a:off x="4319588" y="4572000"/>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17416" name="Text Box 7"/>
            <p:cNvSpPr txBox="1">
              <a:spLocks noChangeArrowheads="1"/>
            </p:cNvSpPr>
            <p:nvPr/>
          </p:nvSpPr>
          <p:spPr bwMode="auto">
            <a:xfrm>
              <a:off x="2813050" y="4502150"/>
              <a:ext cx="1530350" cy="366713"/>
            </a:xfrm>
            <a:prstGeom prst="rect">
              <a:avLst/>
            </a:prstGeom>
            <a:noFill/>
            <a:ln w="9525">
              <a:noFill/>
              <a:miter lim="800000"/>
              <a:headEnd/>
              <a:tailEnd/>
            </a:ln>
            <a:effectLst/>
          </p:spPr>
          <p:txBody>
            <a:bodyPr wrap="none" anchor="ctr">
              <a:spAutoFit/>
            </a:bodyPr>
            <a:lstStyle/>
            <a:p>
              <a:pPr algn="ctr">
                <a:spcBef>
                  <a:spcPct val="50000"/>
                </a:spcBef>
              </a:pPr>
              <a:r>
                <a:rPr lang="en-US" altLang="zh-CN"/>
                <a:t>page number</a:t>
              </a:r>
            </a:p>
          </p:txBody>
        </p:sp>
        <p:sp>
          <p:nvSpPr>
            <p:cNvPr id="17417" name="Text Box 8"/>
            <p:cNvSpPr txBox="1">
              <a:spLocks noChangeArrowheads="1"/>
            </p:cNvSpPr>
            <p:nvPr/>
          </p:nvSpPr>
          <p:spPr bwMode="auto">
            <a:xfrm>
              <a:off x="4295775" y="4495800"/>
              <a:ext cx="1314450" cy="366713"/>
            </a:xfrm>
            <a:prstGeom prst="rect">
              <a:avLst/>
            </a:prstGeom>
            <a:noFill/>
            <a:ln w="9525">
              <a:noFill/>
              <a:miter lim="800000"/>
              <a:headEnd/>
              <a:tailEnd/>
            </a:ln>
            <a:effectLst/>
          </p:spPr>
          <p:txBody>
            <a:bodyPr wrap="none" anchor="ctr">
              <a:spAutoFit/>
            </a:bodyPr>
            <a:lstStyle/>
            <a:p>
              <a:pPr algn="ctr">
                <a:spcBef>
                  <a:spcPct val="50000"/>
                </a:spcBef>
              </a:pPr>
              <a:r>
                <a:rPr lang="en-US" altLang="zh-CN"/>
                <a:t>page offset</a:t>
              </a:r>
            </a:p>
          </p:txBody>
        </p:sp>
        <p:sp>
          <p:nvSpPr>
            <p:cNvPr id="17418" name="Text Box 9"/>
            <p:cNvSpPr txBox="1">
              <a:spLocks noChangeArrowheads="1"/>
            </p:cNvSpPr>
            <p:nvPr/>
          </p:nvSpPr>
          <p:spPr bwMode="auto">
            <a:xfrm>
              <a:off x="3019425" y="4940300"/>
              <a:ext cx="439738" cy="369888"/>
            </a:xfrm>
            <a:prstGeom prst="rect">
              <a:avLst/>
            </a:prstGeom>
            <a:noFill/>
            <a:ln w="9525">
              <a:noFill/>
              <a:miter lim="800000"/>
              <a:headEnd/>
              <a:tailEnd/>
            </a:ln>
            <a:effectLst/>
          </p:spPr>
          <p:txBody>
            <a:bodyPr wrap="none" anchor="ctr">
              <a:spAutoFit/>
            </a:bodyPr>
            <a:lstStyle/>
            <a:p>
              <a:pPr algn="ctr">
                <a:spcBef>
                  <a:spcPct val="50000"/>
                </a:spcBef>
              </a:pPr>
              <a:r>
                <a:rPr lang="en-US" altLang="zh-CN" i="1"/>
                <a:t>p1</a:t>
              </a:r>
              <a:endParaRPr lang="en-US" altLang="zh-CN"/>
            </a:p>
          </p:txBody>
        </p:sp>
        <p:sp>
          <p:nvSpPr>
            <p:cNvPr id="17419" name="Text Box 10"/>
            <p:cNvSpPr txBox="1">
              <a:spLocks noChangeArrowheads="1"/>
            </p:cNvSpPr>
            <p:nvPr/>
          </p:nvSpPr>
          <p:spPr bwMode="auto">
            <a:xfrm>
              <a:off x="3686175" y="4951413"/>
              <a:ext cx="439738" cy="369887"/>
            </a:xfrm>
            <a:prstGeom prst="rect">
              <a:avLst/>
            </a:prstGeom>
            <a:noFill/>
            <a:ln w="9525">
              <a:noFill/>
              <a:miter lim="800000"/>
              <a:headEnd/>
              <a:tailEnd/>
            </a:ln>
            <a:effectLst/>
          </p:spPr>
          <p:txBody>
            <a:bodyPr wrap="none" anchor="ctr">
              <a:spAutoFit/>
            </a:bodyPr>
            <a:lstStyle/>
            <a:p>
              <a:pPr algn="ctr">
                <a:spcBef>
                  <a:spcPct val="50000"/>
                </a:spcBef>
              </a:pPr>
              <a:r>
                <a:rPr lang="en-US" altLang="zh-CN" i="1"/>
                <a:t>p2</a:t>
              </a:r>
              <a:endParaRPr lang="en-US" altLang="zh-CN"/>
            </a:p>
          </p:txBody>
        </p:sp>
        <p:sp>
          <p:nvSpPr>
            <p:cNvPr id="17420" name="Text Box 11"/>
            <p:cNvSpPr txBox="1">
              <a:spLocks noChangeArrowheads="1"/>
            </p:cNvSpPr>
            <p:nvPr/>
          </p:nvSpPr>
          <p:spPr bwMode="auto">
            <a:xfrm>
              <a:off x="4765675" y="4953000"/>
              <a:ext cx="311150" cy="366713"/>
            </a:xfrm>
            <a:prstGeom prst="rect">
              <a:avLst/>
            </a:prstGeom>
            <a:noFill/>
            <a:ln w="9525">
              <a:noFill/>
              <a:miter lim="800000"/>
              <a:headEnd/>
              <a:tailEnd/>
            </a:ln>
            <a:effectLst/>
          </p:spPr>
          <p:txBody>
            <a:bodyPr wrap="none" anchor="ctr">
              <a:spAutoFit/>
            </a:bodyPr>
            <a:lstStyle/>
            <a:p>
              <a:pPr algn="ctr">
                <a:spcBef>
                  <a:spcPct val="50000"/>
                </a:spcBef>
              </a:pPr>
              <a:r>
                <a:rPr lang="en-US" altLang="zh-CN" i="1"/>
                <a:t>d</a:t>
              </a:r>
              <a:endParaRPr lang="en-US" altLang="zh-CN"/>
            </a:p>
          </p:txBody>
        </p:sp>
        <p:sp>
          <p:nvSpPr>
            <p:cNvPr id="17421" name="Text Box 12"/>
            <p:cNvSpPr txBox="1">
              <a:spLocks noChangeArrowheads="1"/>
            </p:cNvSpPr>
            <p:nvPr/>
          </p:nvSpPr>
          <p:spPr bwMode="auto">
            <a:xfrm>
              <a:off x="2971800" y="5334000"/>
              <a:ext cx="438150" cy="366713"/>
            </a:xfrm>
            <a:prstGeom prst="rect">
              <a:avLst/>
            </a:prstGeom>
            <a:noFill/>
            <a:ln w="9525">
              <a:noFill/>
              <a:miter lim="800000"/>
              <a:headEnd/>
              <a:tailEnd/>
            </a:ln>
            <a:effectLst/>
          </p:spPr>
          <p:txBody>
            <a:bodyPr wrap="none" anchor="ctr">
              <a:spAutoFit/>
            </a:bodyPr>
            <a:lstStyle/>
            <a:p>
              <a:pPr algn="ctr">
                <a:spcBef>
                  <a:spcPct val="50000"/>
                </a:spcBef>
              </a:pPr>
              <a:r>
                <a:rPr lang="zh-CN" altLang="en-US"/>
                <a:t>10</a:t>
              </a:r>
            </a:p>
          </p:txBody>
        </p:sp>
        <p:sp>
          <p:nvSpPr>
            <p:cNvPr id="17422" name="Text Box 13"/>
            <p:cNvSpPr txBox="1">
              <a:spLocks noChangeArrowheads="1"/>
            </p:cNvSpPr>
            <p:nvPr/>
          </p:nvSpPr>
          <p:spPr bwMode="auto">
            <a:xfrm>
              <a:off x="3657600" y="5334000"/>
              <a:ext cx="438150" cy="366713"/>
            </a:xfrm>
            <a:prstGeom prst="rect">
              <a:avLst/>
            </a:prstGeom>
            <a:noFill/>
            <a:ln w="9525">
              <a:noFill/>
              <a:miter lim="800000"/>
              <a:headEnd/>
              <a:tailEnd/>
            </a:ln>
            <a:effectLst/>
          </p:spPr>
          <p:txBody>
            <a:bodyPr wrap="none" anchor="ctr">
              <a:spAutoFit/>
            </a:bodyPr>
            <a:lstStyle/>
            <a:p>
              <a:pPr algn="ctr">
                <a:spcBef>
                  <a:spcPct val="50000"/>
                </a:spcBef>
              </a:pPr>
              <a:r>
                <a:rPr lang="zh-CN" altLang="en-US"/>
                <a:t>10</a:t>
              </a:r>
            </a:p>
          </p:txBody>
        </p:sp>
        <p:sp>
          <p:nvSpPr>
            <p:cNvPr id="17423" name="Text Box 14"/>
            <p:cNvSpPr txBox="1">
              <a:spLocks noChangeArrowheads="1"/>
            </p:cNvSpPr>
            <p:nvPr/>
          </p:nvSpPr>
          <p:spPr bwMode="auto">
            <a:xfrm>
              <a:off x="4667250" y="5334000"/>
              <a:ext cx="438150" cy="366713"/>
            </a:xfrm>
            <a:prstGeom prst="rect">
              <a:avLst/>
            </a:prstGeom>
            <a:noFill/>
            <a:ln w="9525">
              <a:noFill/>
              <a:miter lim="800000"/>
              <a:headEnd/>
              <a:tailEnd/>
            </a:ln>
            <a:effectLst/>
          </p:spPr>
          <p:txBody>
            <a:bodyPr wrap="none" anchor="ctr">
              <a:spAutoFit/>
            </a:bodyPr>
            <a:lstStyle/>
            <a:p>
              <a:pPr algn="ctr">
                <a:spcBef>
                  <a:spcPct val="50000"/>
                </a:spcBef>
              </a:pPr>
              <a:r>
                <a:rPr lang="zh-CN" altLang="en-US"/>
                <a:t>12</a:t>
              </a:r>
            </a:p>
          </p:txBody>
        </p:sp>
      </p:gr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8763" y="463550"/>
            <a:ext cx="6759575" cy="766763"/>
          </a:xfrm>
        </p:spPr>
        <p:txBody>
          <a:bodyPr anchor="t"/>
          <a:lstStyle/>
          <a:p>
            <a:r>
              <a:rPr lang="zh-CN" altLang="en-US" smtClean="0">
                <a:ea typeface="宋体" pitchFamily="2" charset="-122"/>
              </a:rPr>
              <a:t>地址转换机制</a:t>
            </a:r>
          </a:p>
        </p:txBody>
      </p:sp>
      <p:sp>
        <p:nvSpPr>
          <p:cNvPr id="18435" name="Rectangle 3"/>
          <p:cNvSpPr>
            <a:spLocks noGrp="1" noChangeArrowheads="1"/>
          </p:cNvSpPr>
          <p:nvPr>
            <p:ph type="body" idx="1"/>
          </p:nvPr>
        </p:nvSpPr>
        <p:spPr bwMode="auto">
          <a:xfrm>
            <a:off x="827088" y="1565275"/>
            <a:ext cx="7351712" cy="661988"/>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2800" smtClean="0"/>
              <a:t>一个两级32位分页结构的地址转换机制</a:t>
            </a:r>
          </a:p>
        </p:txBody>
      </p:sp>
      <p:pic>
        <p:nvPicPr>
          <p:cNvPr id="18436" name="Picture 6"/>
          <p:cNvPicPr>
            <a:picLocks noChangeAspect="1" noChangeArrowheads="1"/>
          </p:cNvPicPr>
          <p:nvPr/>
        </p:nvPicPr>
        <p:blipFill>
          <a:blip r:embed="rId2" cstate="print"/>
          <a:srcRect l="3391" t="23775" r="2260" b="25186"/>
          <a:stretch>
            <a:fillRect/>
          </a:stretch>
        </p:blipFill>
        <p:spPr bwMode="auto">
          <a:xfrm>
            <a:off x="387350" y="2393950"/>
            <a:ext cx="8404225" cy="363696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p:cNvPicPr>
            <a:picLocks noChangeAspect="1" noChangeArrowheads="1"/>
          </p:cNvPicPr>
          <p:nvPr/>
        </p:nvPicPr>
        <p:blipFill>
          <a:blip r:embed="rId2" cstate="print"/>
          <a:srcRect l="699" t="38263" r="458" b="37975"/>
          <a:stretch>
            <a:fillRect/>
          </a:stretch>
        </p:blipFill>
        <p:spPr bwMode="auto">
          <a:xfrm>
            <a:off x="1147763" y="4275138"/>
            <a:ext cx="6675437" cy="1203325"/>
          </a:xfrm>
          <a:prstGeom prst="rect">
            <a:avLst/>
          </a:prstGeom>
          <a:noFill/>
          <a:ln w="38100" cmpd="dbl">
            <a:solidFill>
              <a:srgbClr val="CC6600"/>
            </a:solidFill>
            <a:miter lim="800000"/>
            <a:headEnd/>
            <a:tailEnd/>
          </a:ln>
          <a:effectLst/>
        </p:spPr>
      </p:pic>
      <p:pic>
        <p:nvPicPr>
          <p:cNvPr id="19459" name="Picture 4"/>
          <p:cNvPicPr>
            <a:picLocks noChangeAspect="1" noChangeArrowheads="1"/>
          </p:cNvPicPr>
          <p:nvPr/>
        </p:nvPicPr>
        <p:blipFill>
          <a:blip r:embed="rId3" cstate="print"/>
          <a:srcRect l="647" t="35193" r="647" b="35501"/>
          <a:stretch>
            <a:fillRect/>
          </a:stretch>
        </p:blipFill>
        <p:spPr bwMode="auto">
          <a:xfrm>
            <a:off x="1168400" y="1871663"/>
            <a:ext cx="6065838" cy="1350962"/>
          </a:xfrm>
          <a:prstGeom prst="rect">
            <a:avLst/>
          </a:prstGeom>
          <a:noFill/>
          <a:ln w="38100" cmpd="dbl">
            <a:solidFill>
              <a:srgbClr val="CC6600"/>
            </a:solidFill>
            <a:miter lim="800000"/>
            <a:headEnd/>
            <a:tailEnd/>
          </a:ln>
          <a:effectLst/>
        </p:spPr>
      </p:pic>
      <p:sp>
        <p:nvSpPr>
          <p:cNvPr id="19460" name="Rectangle 5"/>
          <p:cNvSpPr>
            <a:spLocks noGrp="1" noChangeArrowheads="1"/>
          </p:cNvSpPr>
          <p:nvPr>
            <p:ph type="title"/>
          </p:nvPr>
        </p:nvSpPr>
        <p:spPr/>
        <p:txBody>
          <a:bodyPr/>
          <a:lstStyle/>
          <a:p>
            <a:r>
              <a:rPr lang="zh-CN" altLang="en-US" smtClean="0">
                <a:ea typeface="宋体" pitchFamily="2" charset="-122"/>
              </a:rPr>
              <a:t>三级分页机制</a:t>
            </a:r>
          </a:p>
        </p:txBody>
      </p:sp>
      <p:sp>
        <p:nvSpPr>
          <p:cNvPr id="19461" name="文本框 1"/>
          <p:cNvSpPr txBox="1">
            <a:spLocks noChangeArrowheads="1"/>
          </p:cNvSpPr>
          <p:nvPr/>
        </p:nvSpPr>
        <p:spPr bwMode="auto">
          <a:xfrm>
            <a:off x="3802063" y="3448050"/>
            <a:ext cx="798512" cy="369888"/>
          </a:xfrm>
          <a:prstGeom prst="rect">
            <a:avLst/>
          </a:prstGeom>
          <a:noFill/>
          <a:ln w="9525">
            <a:noFill/>
            <a:miter lim="800000"/>
            <a:headEnd/>
            <a:tailEnd/>
          </a:ln>
        </p:spPr>
        <p:txBody>
          <a:bodyPr>
            <a:spAutoFit/>
          </a:bodyPr>
          <a:lstStyle/>
          <a:p>
            <a:pPr algn="ctr"/>
            <a:r>
              <a:rPr lang="zh-CN" altLang="en-US"/>
              <a:t>（</a:t>
            </a:r>
            <a:r>
              <a:rPr lang="en-US" altLang="zh-CN"/>
              <a:t>a</a:t>
            </a:r>
            <a:r>
              <a:rPr lang="zh-CN" altLang="en-US"/>
              <a:t>）</a:t>
            </a:r>
          </a:p>
        </p:txBody>
      </p:sp>
      <p:sp>
        <p:nvSpPr>
          <p:cNvPr id="19462" name="文本框 5"/>
          <p:cNvSpPr txBox="1">
            <a:spLocks noChangeArrowheads="1"/>
          </p:cNvSpPr>
          <p:nvPr/>
        </p:nvSpPr>
        <p:spPr bwMode="auto">
          <a:xfrm>
            <a:off x="3875088" y="5751513"/>
            <a:ext cx="800100" cy="368300"/>
          </a:xfrm>
          <a:prstGeom prst="rect">
            <a:avLst/>
          </a:prstGeom>
          <a:noFill/>
          <a:ln w="9525">
            <a:noFill/>
            <a:miter lim="800000"/>
            <a:headEnd/>
            <a:tailEnd/>
          </a:ln>
        </p:spPr>
        <p:txBody>
          <a:bodyPr>
            <a:spAutoFit/>
          </a:bodyPr>
          <a:lstStyle/>
          <a:p>
            <a:pPr algn="ctr"/>
            <a:r>
              <a:rPr lang="zh-CN" altLang="en-US"/>
              <a:t>（</a:t>
            </a:r>
            <a:r>
              <a:rPr lang="en-US" altLang="zh-CN"/>
              <a:t>b</a:t>
            </a:r>
            <a:r>
              <a:rPr lang="zh-CN" altLang="en-US"/>
              <a:t>）</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70000" y="655638"/>
            <a:ext cx="6521450" cy="576262"/>
          </a:xfrm>
        </p:spPr>
        <p:txBody>
          <a:bodyPr/>
          <a:lstStyle/>
          <a:p>
            <a:pPr eaLnBrk="1" hangingPunct="1"/>
            <a:r>
              <a:rPr lang="en-US" altLang="en-US" smtClean="0"/>
              <a:t>Intel x86-64</a:t>
            </a:r>
          </a:p>
        </p:txBody>
      </p:sp>
      <p:sp>
        <p:nvSpPr>
          <p:cNvPr id="72707" name="Rectangle 3"/>
          <p:cNvSpPr txBox="1">
            <a:spLocks noChangeArrowheads="1"/>
          </p:cNvSpPr>
          <p:nvPr/>
        </p:nvSpPr>
        <p:spPr bwMode="auto">
          <a:xfrm>
            <a:off x="747713" y="1450975"/>
            <a:ext cx="7564437" cy="155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itchFamily="34" charset="0"/>
                <a:ea typeface="MS PGothic" pitchFamily="34" charset="-128"/>
              </a:defRPr>
            </a:lvl1pPr>
            <a:lvl2pPr marL="1060450" indent="-407988">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35000"/>
              </a:spcBef>
              <a:buClr>
                <a:srgbClr val="993300"/>
              </a:buClr>
              <a:buSzPct val="90000"/>
              <a:buFont typeface="Monotype Sorts" pitchFamily="2" charset="2"/>
              <a:buChar char="n"/>
              <a:defRPr/>
            </a:pPr>
            <a:r>
              <a:rPr kumimoji="1" lang="zh-CN" altLang="en-US" sz="2800" dirty="0" smtClean="0">
                <a:solidFill>
                  <a:srgbClr val="000000"/>
                </a:solidFill>
                <a:latin typeface="+mn-ea"/>
                <a:ea typeface="+mn-ea"/>
              </a:rPr>
              <a:t>仅用</a:t>
            </a:r>
            <a:r>
              <a:rPr kumimoji="1" lang="en-US" altLang="zh-CN" sz="2800" dirty="0" smtClean="0">
                <a:solidFill>
                  <a:srgbClr val="000000"/>
                </a:solidFill>
                <a:latin typeface="+mn-ea"/>
                <a:ea typeface="+mn-ea"/>
              </a:rPr>
              <a:t>48</a:t>
            </a:r>
            <a:r>
              <a:rPr kumimoji="1" lang="zh-CN" altLang="en-US" sz="2800" dirty="0" smtClean="0">
                <a:solidFill>
                  <a:srgbClr val="000000"/>
                </a:solidFill>
                <a:latin typeface="+mn-ea"/>
                <a:ea typeface="+mn-ea"/>
              </a:rPr>
              <a:t>位：</a:t>
            </a:r>
            <a:endParaRPr kumimoji="1" lang="en-US" altLang="zh-CN" sz="2800" dirty="0" smtClean="0">
              <a:solidFill>
                <a:srgbClr val="000000"/>
              </a:solidFill>
              <a:latin typeface="+mn-ea"/>
              <a:ea typeface="+mn-ea"/>
            </a:endParaRPr>
          </a:p>
          <a:p>
            <a:pPr lvl="1">
              <a:spcBef>
                <a:spcPct val="35000"/>
              </a:spcBef>
              <a:buClr>
                <a:srgbClr val="CC6600"/>
              </a:buClr>
              <a:buSzPct val="80000"/>
              <a:buFont typeface="Monotype Sorts" pitchFamily="2" charset="2"/>
              <a:buChar char="l"/>
              <a:defRPr/>
            </a:pPr>
            <a:r>
              <a:rPr kumimoji="1" lang="zh-CN" altLang="en-US" sz="2400" dirty="0" smtClean="0">
                <a:solidFill>
                  <a:srgbClr val="000000"/>
                </a:solidFill>
                <a:latin typeface="+mn-ea"/>
                <a:ea typeface="+mn-ea"/>
              </a:rPr>
              <a:t>页大小：</a:t>
            </a:r>
            <a:r>
              <a:rPr kumimoji="1" lang="en-US" altLang="zh-CN" sz="2400" dirty="0" smtClean="0">
                <a:solidFill>
                  <a:srgbClr val="000000"/>
                </a:solidFill>
                <a:latin typeface="+mn-ea"/>
                <a:ea typeface="+mn-ea"/>
              </a:rPr>
              <a:t>4</a:t>
            </a:r>
            <a:r>
              <a:rPr kumimoji="1" lang="en-US" altLang="en-US" sz="2400" dirty="0" smtClean="0">
                <a:solidFill>
                  <a:srgbClr val="000000"/>
                </a:solidFill>
                <a:latin typeface="+mn-ea"/>
                <a:ea typeface="+mn-ea"/>
              </a:rPr>
              <a:t>KB, 2MB, 1GB</a:t>
            </a:r>
          </a:p>
          <a:p>
            <a:pPr lvl="1">
              <a:spcBef>
                <a:spcPct val="35000"/>
              </a:spcBef>
              <a:buClr>
                <a:srgbClr val="CC6600"/>
              </a:buClr>
              <a:buSzPct val="80000"/>
              <a:buFont typeface="Monotype Sorts" pitchFamily="2" charset="2"/>
              <a:buChar char="l"/>
              <a:defRPr/>
            </a:pPr>
            <a:r>
              <a:rPr kumimoji="1" lang="zh-CN" altLang="en-US" sz="2400" dirty="0" smtClean="0">
                <a:solidFill>
                  <a:srgbClr val="000000"/>
                </a:solidFill>
                <a:latin typeface="+mn-ea"/>
                <a:ea typeface="+mn-ea"/>
              </a:rPr>
              <a:t>四级页表</a:t>
            </a:r>
            <a:endParaRPr kumimoji="1" lang="en-US" altLang="zh-CN" sz="2400" dirty="0" smtClean="0">
              <a:solidFill>
                <a:srgbClr val="000000"/>
              </a:solidFill>
              <a:latin typeface="+mn-ea"/>
              <a:ea typeface="+mn-ea"/>
            </a:endParaRPr>
          </a:p>
        </p:txBody>
      </p:sp>
      <p:pic>
        <p:nvPicPr>
          <p:cNvPr id="20484" name="Picture 2" descr="8_25.pdf"/>
          <p:cNvPicPr>
            <a:picLocks noChangeAspect="1"/>
          </p:cNvPicPr>
          <p:nvPr/>
        </p:nvPicPr>
        <p:blipFill>
          <a:blip r:embed="rId3" cstate="print"/>
          <a:srcRect/>
          <a:stretch>
            <a:fillRect/>
          </a:stretch>
        </p:blipFill>
        <p:spPr bwMode="auto">
          <a:xfrm>
            <a:off x="477838" y="3586163"/>
            <a:ext cx="8105775" cy="8207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bwMode="auto">
          <a:xfrm>
            <a:off x="422275" y="1492250"/>
            <a:ext cx="8351838" cy="480377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通常地址空间 </a:t>
            </a:r>
            <a:r>
              <a:rPr lang="en-US" altLang="zh-CN" sz="2800" smtClean="0"/>
              <a:t>&gt; 32 </a:t>
            </a:r>
            <a:r>
              <a:rPr lang="zh-CN" altLang="en-US" sz="2800" smtClean="0"/>
              <a:t>位</a:t>
            </a:r>
          </a:p>
          <a:p>
            <a:endParaRPr lang="en-US" altLang="zh-CN" sz="2800" smtClean="0"/>
          </a:p>
          <a:p>
            <a:r>
              <a:rPr lang="zh-CN" altLang="en-US" sz="2800" smtClean="0"/>
              <a:t>虚拟页号被散列到一个页表中。这种页表的每一个条目都包括了一个链表元素，这些元素哈希成同一位置。</a:t>
            </a:r>
            <a:endParaRPr lang="en-US" altLang="zh-CN" sz="2800" smtClean="0"/>
          </a:p>
          <a:p>
            <a:endParaRPr lang="en-US" altLang="zh-CN" sz="2800" smtClean="0"/>
          </a:p>
          <a:p>
            <a:r>
              <a:rPr lang="zh-CN" altLang="en-US" sz="2800" smtClean="0"/>
              <a:t>虚拟页号与链表中的每个元素相比较，找到匹配项。如果匹配，则相应的物理帧被取出。</a:t>
            </a:r>
            <a:endParaRPr lang="en-US" altLang="zh-CN" sz="2800" smtClean="0"/>
          </a:p>
        </p:txBody>
      </p:sp>
      <p:sp>
        <p:nvSpPr>
          <p:cNvPr id="22531" name="Rectangle 4"/>
          <p:cNvSpPr>
            <a:spLocks noGrp="1" noChangeArrowheads="1"/>
          </p:cNvSpPr>
          <p:nvPr>
            <p:ph type="title"/>
          </p:nvPr>
        </p:nvSpPr>
        <p:spPr>
          <a:xfrm>
            <a:off x="1301750" y="444500"/>
            <a:ext cx="7512050" cy="733425"/>
          </a:xfrm>
        </p:spPr>
        <p:txBody>
          <a:bodyPr/>
          <a:lstStyle/>
          <a:p>
            <a:r>
              <a:rPr lang="zh-CN" altLang="en-US" smtClean="0">
                <a:ea typeface="宋体" pitchFamily="2" charset="-122"/>
              </a:rPr>
              <a:t>哈希页表</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ChangeAspect="1" noChangeArrowheads="1"/>
          </p:cNvPicPr>
          <p:nvPr/>
        </p:nvPicPr>
        <p:blipFill>
          <a:blip r:embed="rId2" cstate="print"/>
          <a:srcRect l="439" t="14206" r="670" b="13898"/>
          <a:stretch>
            <a:fillRect/>
          </a:stretch>
        </p:blipFill>
        <p:spPr bwMode="auto">
          <a:xfrm>
            <a:off x="395288" y="1793875"/>
            <a:ext cx="8385175" cy="4572000"/>
          </a:xfrm>
          <a:prstGeom prst="rect">
            <a:avLst/>
          </a:prstGeom>
          <a:noFill/>
          <a:ln w="38100" cmpd="dbl">
            <a:solidFill>
              <a:srgbClr val="CC6600"/>
            </a:solidFill>
            <a:miter lim="800000"/>
            <a:headEnd/>
            <a:tailEnd/>
          </a:ln>
          <a:effectLst/>
        </p:spPr>
      </p:pic>
      <p:sp>
        <p:nvSpPr>
          <p:cNvPr id="23555" name="Rectangle 4"/>
          <p:cNvSpPr>
            <a:spLocks noGrp="1" noChangeArrowheads="1"/>
          </p:cNvSpPr>
          <p:nvPr>
            <p:ph type="title"/>
          </p:nvPr>
        </p:nvSpPr>
        <p:spPr/>
        <p:txBody>
          <a:bodyPr/>
          <a:lstStyle/>
          <a:p>
            <a:r>
              <a:rPr lang="zh-CN" altLang="en-US" smtClean="0">
                <a:ea typeface="宋体" pitchFamily="2" charset="-122"/>
              </a:rPr>
              <a:t>哈希页表</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p:cNvPicPr>
            <a:picLocks noChangeAspect="1" noChangeArrowheads="1"/>
          </p:cNvPicPr>
          <p:nvPr/>
        </p:nvPicPr>
        <p:blipFill>
          <a:blip r:embed="rId2" cstate="print"/>
          <a:srcRect l="465" t="20837" r="443" b="21426"/>
          <a:stretch>
            <a:fillRect/>
          </a:stretch>
        </p:blipFill>
        <p:spPr bwMode="auto">
          <a:xfrm>
            <a:off x="701675" y="1952625"/>
            <a:ext cx="7680325" cy="3357563"/>
          </a:xfrm>
          <a:prstGeom prst="rect">
            <a:avLst/>
          </a:prstGeom>
          <a:noFill/>
          <a:ln w="38100" cmpd="dbl">
            <a:solidFill>
              <a:srgbClr val="CC6600"/>
            </a:solidFill>
            <a:miter lim="800000"/>
            <a:headEnd/>
            <a:tailEnd/>
          </a:ln>
          <a:effectLst/>
        </p:spPr>
      </p:pic>
      <p:sp>
        <p:nvSpPr>
          <p:cNvPr id="19459" name="Rectangle 4"/>
          <p:cNvSpPr>
            <a:spLocks noGrp="1" noChangeArrowheads="1"/>
          </p:cNvSpPr>
          <p:nvPr>
            <p:ph type="title"/>
          </p:nvPr>
        </p:nvSpPr>
        <p:spPr>
          <a:xfrm>
            <a:off x="995363" y="804863"/>
            <a:ext cx="7543800" cy="490537"/>
          </a:xfrm>
        </p:spPr>
        <p:txBody>
          <a:bodyPr/>
          <a:lstStyle/>
          <a:p>
            <a:pPr eaLnBrk="1" hangingPunct="1"/>
            <a:r>
              <a:rPr lang="zh-CN" altLang="en-US" smtClean="0">
                <a:ea typeface="宋体" pitchFamily="2" charset="-122"/>
              </a:rPr>
              <a:t>基址寄存器和界限寄存器的硬件支持</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84288" y="527050"/>
            <a:ext cx="6373812" cy="650875"/>
          </a:xfrm>
        </p:spPr>
        <p:txBody>
          <a:bodyPr anchor="t"/>
          <a:lstStyle/>
          <a:p>
            <a:r>
              <a:rPr lang="zh-CN" altLang="en-US" smtClean="0">
                <a:ea typeface="宋体" pitchFamily="2" charset="-122"/>
              </a:rPr>
              <a:t>反向页表</a:t>
            </a:r>
            <a:endParaRPr lang="en-US" altLang="zh-CN" smtClean="0">
              <a:ea typeface="宋体" pitchFamily="2" charset="-122"/>
            </a:endParaRPr>
          </a:p>
        </p:txBody>
      </p:sp>
      <p:sp>
        <p:nvSpPr>
          <p:cNvPr id="2457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对于每个真正的内存页或帧有一个条目。</a:t>
            </a:r>
          </a:p>
          <a:p>
            <a:r>
              <a:rPr lang="zh-CN" altLang="en-US" sz="2800" smtClean="0"/>
              <a:t>每个条目保存在真正内存位置的页的虚拟地址，以及包括拥有这个页的进程的信息。</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17600" y="360363"/>
            <a:ext cx="6403975" cy="242887"/>
          </a:xfrm>
        </p:spPr>
        <p:txBody>
          <a:bodyPr anchor="t"/>
          <a:lstStyle/>
          <a:p>
            <a:r>
              <a:rPr lang="zh-CN" altLang="en-US" smtClean="0">
                <a:ea typeface="宋体" pitchFamily="2" charset="-122"/>
              </a:rPr>
              <a:t>反置页表机制</a:t>
            </a:r>
          </a:p>
        </p:txBody>
      </p:sp>
      <p:pic>
        <p:nvPicPr>
          <p:cNvPr id="25603" name="Picture 4"/>
          <p:cNvPicPr>
            <a:picLocks noChangeAspect="1" noChangeArrowheads="1"/>
          </p:cNvPicPr>
          <p:nvPr/>
        </p:nvPicPr>
        <p:blipFill>
          <a:blip r:embed="rId2" cstate="print"/>
          <a:srcRect l="639" t="4491" r="479" b="4591"/>
          <a:stretch>
            <a:fillRect/>
          </a:stretch>
        </p:blipFill>
        <p:spPr bwMode="auto">
          <a:xfrm>
            <a:off x="1177925" y="1438275"/>
            <a:ext cx="6973888" cy="51292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p:cNvSpPr>
            <a:spLocks noGrp="1"/>
          </p:cNvSpPr>
          <p:nvPr>
            <p:ph type="title"/>
          </p:nvPr>
        </p:nvSpPr>
        <p:spPr/>
        <p:txBody>
          <a:bodyPr/>
          <a:lstStyle/>
          <a:p>
            <a:r>
              <a:rPr lang="zh-CN" altLang="en-US" smtClean="0"/>
              <a:t>反向页表讨论</a:t>
            </a:r>
          </a:p>
        </p:txBody>
      </p:sp>
      <p:sp>
        <p:nvSpPr>
          <p:cNvPr id="26627" name="内容占位符 3"/>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减少了需要储存每个页表的内存，但是当访问一个页时，增加了寻找页表需要的时间。</a:t>
            </a:r>
          </a:p>
          <a:p>
            <a:r>
              <a:rPr lang="zh-CN" altLang="en-US" sz="2800" smtClean="0"/>
              <a:t>使用哈希表来将查找限制在一个或少数几个页表条目。</a:t>
            </a:r>
            <a:endParaRPr lang="en-US" altLang="zh-CN" sz="2800" smtClean="0"/>
          </a:p>
          <a:p>
            <a:r>
              <a:rPr lang="zh-CN" altLang="en-US" sz="2800" smtClean="0"/>
              <a:t>实现共享内存困难</a:t>
            </a:r>
          </a:p>
          <a:p>
            <a:endParaRPr lang="en-US" altLang="zh-CN" sz="2800" smtClean="0"/>
          </a:p>
          <a:p>
            <a:endParaRPr lang="zh-CN" altLang="en-US" sz="2800" smtClean="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p:txBody>
          <a:bodyPr/>
          <a:lstStyle/>
          <a:p>
            <a:pPr algn="ctr" eaLnBrk="1" hangingPunct="1">
              <a:defRPr/>
            </a:pPr>
            <a:r>
              <a:rPr lang="zh-CN" altLang="en-US" dirty="0" smtClean="0">
                <a:effectLst>
                  <a:outerShdw blurRad="38100" dist="38100" dir="2700000" algn="tl">
                    <a:srgbClr val="C0C0C0"/>
                  </a:outerShdw>
                </a:effectLst>
                <a:ea typeface="宋体" pitchFamily="2" charset="-122"/>
              </a:rPr>
              <a:t>第</a:t>
            </a:r>
            <a:r>
              <a:rPr lang="en-US" altLang="zh-CN" dirty="0" smtClean="0">
                <a:effectLst>
                  <a:outerShdw blurRad="38100" dist="38100" dir="2700000" algn="tl">
                    <a:srgbClr val="C0C0C0"/>
                  </a:outerShdw>
                </a:effectLst>
                <a:ea typeface="宋体" pitchFamily="2" charset="-122"/>
              </a:rPr>
              <a:t>8</a:t>
            </a:r>
            <a:r>
              <a:rPr lang="zh-CN" altLang="en-US" dirty="0" smtClean="0">
                <a:effectLst>
                  <a:outerShdw blurRad="38100" dist="38100" dir="2700000" algn="tl">
                    <a:srgbClr val="C0C0C0"/>
                  </a:outerShdw>
                </a:effectLst>
                <a:ea typeface="宋体" pitchFamily="2" charset="-122"/>
              </a:rPr>
              <a:t>章 内存管理（五）</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分段内存管理</a:t>
            </a:r>
          </a:p>
        </p:txBody>
      </p:sp>
      <p:sp>
        <p:nvSpPr>
          <p:cNvPr id="14339" name="副标题 1"/>
          <p:cNvSpPr>
            <a:spLocks noGrp="1"/>
          </p:cNvSpPr>
          <p:nvPr>
            <p:ph type="subTitle" idx="1"/>
          </p:nvPr>
        </p:nvSpPr>
        <p:spPr>
          <a:xfrm>
            <a:off x="2173288" y="3494088"/>
            <a:ext cx="5535612" cy="787400"/>
          </a:xfrm>
          <a:noFill/>
        </p:spPr>
        <p:txBody>
          <a:bodyPr/>
          <a:lstStyle/>
          <a:p>
            <a:pPr eaLnBrk="1" hangingPunct="1"/>
            <a:r>
              <a:rPr lang="zh-CN" altLang="en-US" smtClean="0"/>
              <a:t>苏州大学计算机科学与技术</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ea typeface="宋体" pitchFamily="2" charset="-122"/>
              </a:rPr>
              <a:t>用户眼中的程序</a:t>
            </a:r>
            <a:endParaRPr lang="en-US" altLang="zh-CN" sz="2400" smtClean="0">
              <a:ea typeface="宋体" pitchFamily="2" charset="-122"/>
            </a:endParaRPr>
          </a:p>
        </p:txBody>
      </p:sp>
      <p:pic>
        <p:nvPicPr>
          <p:cNvPr id="15363" name="Picture 4"/>
          <p:cNvPicPr>
            <a:picLocks noChangeAspect="1" noChangeArrowheads="1"/>
          </p:cNvPicPr>
          <p:nvPr/>
        </p:nvPicPr>
        <p:blipFill>
          <a:blip r:embed="rId2" cstate="print"/>
          <a:srcRect l="21812" t="632" r="21811" b="964"/>
          <a:stretch>
            <a:fillRect/>
          </a:stretch>
        </p:blipFill>
        <p:spPr bwMode="auto">
          <a:xfrm>
            <a:off x="2319338" y="1644650"/>
            <a:ext cx="3756025" cy="4916488"/>
          </a:xfrm>
          <a:prstGeom prst="rect">
            <a:avLst/>
          </a:prstGeom>
          <a:noFill/>
          <a:ln w="38100" cmpd="dbl">
            <a:solidFill>
              <a:srgbClr val="CC6600"/>
            </a:solid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2039938" y="420688"/>
            <a:ext cx="6545262" cy="1143000"/>
          </a:xfrm>
        </p:spPr>
        <p:txBody>
          <a:bodyPr anchor="t"/>
          <a:lstStyle/>
          <a:p>
            <a:pPr eaLnBrk="1" hangingPunct="1"/>
            <a:r>
              <a:rPr lang="zh-CN" altLang="en-US" smtClean="0">
                <a:ea typeface="宋体" pitchFamily="2" charset="-122"/>
              </a:rPr>
              <a:t>分段</a:t>
            </a:r>
            <a:r>
              <a:rPr lang="en-US" altLang="zh-CN" smtClean="0">
                <a:ea typeface="宋体" pitchFamily="2" charset="-122"/>
              </a:rPr>
              <a:t>(Segmentation )</a:t>
            </a:r>
            <a:endParaRPr lang="zh-CN" altLang="en-US" smtClean="0">
              <a:ea typeface="宋体" pitchFamily="2" charset="-122"/>
            </a:endParaRPr>
          </a:p>
        </p:txBody>
      </p:sp>
      <p:sp>
        <p:nvSpPr>
          <p:cNvPr id="16387" name="Rectangle 1027"/>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tabLst>
                <a:tab pos="1833563" algn="l"/>
              </a:tabLst>
            </a:pPr>
            <a:r>
              <a:rPr lang="zh-CN" altLang="en-US" smtClean="0"/>
              <a:t>支持用户观点的内存管理机制。</a:t>
            </a:r>
          </a:p>
          <a:p>
            <a:pPr eaLnBrk="1" hangingPunct="1">
              <a:tabLst>
                <a:tab pos="1833563" algn="l"/>
              </a:tabLst>
            </a:pPr>
            <a:r>
              <a:rPr lang="zh-CN" altLang="en-US" smtClean="0"/>
              <a:t>一个程序是一些段的集合，一个段是一个逻辑单位，如:</a:t>
            </a:r>
          </a:p>
          <a:p>
            <a:pPr eaLnBrk="1" hangingPunct="1">
              <a:buFont typeface="Monotype Sorts" pitchFamily="2" charset="2"/>
              <a:buNone/>
              <a:tabLst>
                <a:tab pos="1833563" algn="l"/>
              </a:tabLst>
            </a:pPr>
            <a:r>
              <a:rPr lang="zh-CN" altLang="zh-CN" smtClean="0"/>
              <a:t>		</a:t>
            </a:r>
            <a:r>
              <a:rPr lang="en-US" altLang="zh-CN" sz="2400" smtClean="0"/>
              <a:t>main program,</a:t>
            </a:r>
          </a:p>
          <a:p>
            <a:pPr eaLnBrk="1" hangingPunct="1">
              <a:buFont typeface="Monotype Sorts" pitchFamily="2" charset="2"/>
              <a:buNone/>
              <a:tabLst>
                <a:tab pos="1833563" algn="l"/>
              </a:tabLst>
            </a:pPr>
            <a:r>
              <a:rPr lang="en-US" altLang="zh-CN" sz="2400" smtClean="0"/>
              <a:t>		procedure, </a:t>
            </a:r>
          </a:p>
          <a:p>
            <a:pPr eaLnBrk="1" hangingPunct="1">
              <a:buFont typeface="Monotype Sorts" pitchFamily="2" charset="2"/>
              <a:buNone/>
              <a:tabLst>
                <a:tab pos="1833563" algn="l"/>
              </a:tabLst>
            </a:pPr>
            <a:r>
              <a:rPr lang="en-US" altLang="zh-CN" sz="2400" smtClean="0"/>
              <a:t>		function,</a:t>
            </a:r>
          </a:p>
          <a:p>
            <a:pPr eaLnBrk="1" hangingPunct="1">
              <a:buFont typeface="Monotype Sorts" pitchFamily="2" charset="2"/>
              <a:buNone/>
              <a:tabLst>
                <a:tab pos="1833563" algn="l"/>
              </a:tabLst>
            </a:pPr>
            <a:r>
              <a:rPr lang="en-US" altLang="zh-CN" sz="2400" smtClean="0"/>
              <a:t>		local variables, global variables,</a:t>
            </a:r>
          </a:p>
          <a:p>
            <a:pPr eaLnBrk="1" hangingPunct="1">
              <a:buFont typeface="Monotype Sorts" pitchFamily="2" charset="2"/>
              <a:buNone/>
              <a:tabLst>
                <a:tab pos="1833563" algn="l"/>
              </a:tabLst>
            </a:pPr>
            <a:r>
              <a:rPr lang="en-US" altLang="zh-CN" sz="2400" smtClean="0"/>
              <a:t>		common block,</a:t>
            </a:r>
          </a:p>
          <a:p>
            <a:pPr eaLnBrk="1" hangingPunct="1">
              <a:buFont typeface="Monotype Sorts" pitchFamily="2" charset="2"/>
              <a:buNone/>
              <a:tabLst>
                <a:tab pos="1833563" algn="l"/>
              </a:tabLst>
            </a:pPr>
            <a:r>
              <a:rPr lang="en-US" altLang="zh-CN" sz="2400" smtClean="0"/>
              <a:t>		stack,</a:t>
            </a:r>
          </a:p>
          <a:p>
            <a:pPr eaLnBrk="1" hangingPunct="1">
              <a:buFont typeface="Monotype Sorts" pitchFamily="2" charset="2"/>
              <a:buNone/>
              <a:tabLst>
                <a:tab pos="1833563" algn="l"/>
              </a:tabLst>
            </a:pPr>
            <a:r>
              <a:rPr lang="en-US" altLang="zh-CN" sz="2400" smtClean="0"/>
              <a:t>		symbol table, arrays</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58850" y="474663"/>
            <a:ext cx="6759575" cy="244475"/>
          </a:xfrm>
        </p:spPr>
        <p:txBody>
          <a:bodyPr anchor="t"/>
          <a:lstStyle/>
          <a:p>
            <a:pPr eaLnBrk="1" hangingPunct="1"/>
            <a:r>
              <a:rPr lang="zh-CN" altLang="en-US" smtClean="0">
                <a:ea typeface="宋体" pitchFamily="2" charset="-122"/>
              </a:rPr>
              <a:t>分段的逻辑视图</a:t>
            </a:r>
          </a:p>
        </p:txBody>
      </p:sp>
      <p:sp>
        <p:nvSpPr>
          <p:cNvPr id="17411" name="Oval 3"/>
          <p:cNvSpPr>
            <a:spLocks noChangeArrowheads="1"/>
          </p:cNvSpPr>
          <p:nvPr/>
        </p:nvSpPr>
        <p:spPr bwMode="auto">
          <a:xfrm>
            <a:off x="1371600" y="1600200"/>
            <a:ext cx="2895600" cy="3962400"/>
          </a:xfrm>
          <a:prstGeom prst="ellipse">
            <a:avLst/>
          </a:prstGeom>
          <a:solidFill>
            <a:schemeClr val="bg1"/>
          </a:solidFill>
          <a:ln w="9525">
            <a:solidFill>
              <a:schemeClr val="tx1"/>
            </a:solidFill>
            <a:round/>
            <a:headEnd/>
            <a:tailEnd/>
          </a:ln>
          <a:effectLst/>
        </p:spPr>
        <p:txBody>
          <a:bodyPr wrap="none" anchor="ctr"/>
          <a:lstStyle/>
          <a:p>
            <a:endParaRPr lang="zh-CN" altLang="en-US"/>
          </a:p>
        </p:txBody>
      </p:sp>
      <p:sp>
        <p:nvSpPr>
          <p:cNvPr id="17412" name="Rectangle 4"/>
          <p:cNvSpPr>
            <a:spLocks noChangeArrowheads="1"/>
          </p:cNvSpPr>
          <p:nvPr/>
        </p:nvSpPr>
        <p:spPr bwMode="auto">
          <a:xfrm>
            <a:off x="1905000" y="2286000"/>
            <a:ext cx="990600" cy="5334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a:t>1</a:t>
            </a:r>
          </a:p>
        </p:txBody>
      </p:sp>
      <p:sp>
        <p:nvSpPr>
          <p:cNvPr id="17413" name="Rectangle 5"/>
          <p:cNvSpPr>
            <a:spLocks noChangeArrowheads="1"/>
          </p:cNvSpPr>
          <p:nvPr/>
        </p:nvSpPr>
        <p:spPr bwMode="auto">
          <a:xfrm>
            <a:off x="1752600" y="3429000"/>
            <a:ext cx="914400" cy="9144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a:t>3</a:t>
            </a:r>
          </a:p>
        </p:txBody>
      </p:sp>
      <p:sp>
        <p:nvSpPr>
          <p:cNvPr id="17414" name="Rectangle 6"/>
          <p:cNvSpPr>
            <a:spLocks noChangeArrowheads="1"/>
          </p:cNvSpPr>
          <p:nvPr/>
        </p:nvSpPr>
        <p:spPr bwMode="auto">
          <a:xfrm>
            <a:off x="3200400" y="2895600"/>
            <a:ext cx="914400" cy="3810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a:t>2</a:t>
            </a:r>
          </a:p>
        </p:txBody>
      </p:sp>
      <p:sp>
        <p:nvSpPr>
          <p:cNvPr id="17415" name="Rectangle 7"/>
          <p:cNvSpPr>
            <a:spLocks noChangeArrowheads="1"/>
          </p:cNvSpPr>
          <p:nvPr/>
        </p:nvSpPr>
        <p:spPr bwMode="auto">
          <a:xfrm>
            <a:off x="3124200" y="3886200"/>
            <a:ext cx="914400" cy="533400"/>
          </a:xfrm>
          <a:prstGeom prst="rect">
            <a:avLst/>
          </a:prstGeom>
          <a:solidFill>
            <a:schemeClr val="bg1"/>
          </a:solidFill>
          <a:ln w="9525">
            <a:solidFill>
              <a:schemeClr val="tx1"/>
            </a:solidFill>
            <a:miter lim="800000"/>
            <a:headEnd/>
            <a:tailEnd/>
          </a:ln>
          <a:effectLst/>
        </p:spPr>
        <p:txBody>
          <a:bodyPr wrap="none" anchor="ctr"/>
          <a:lstStyle/>
          <a:p>
            <a:pPr algn="ctr"/>
            <a:r>
              <a:rPr lang="zh-CN" altLang="en-US"/>
              <a:t>4</a:t>
            </a:r>
          </a:p>
        </p:txBody>
      </p:sp>
      <p:grpSp>
        <p:nvGrpSpPr>
          <p:cNvPr id="2" name="Group 24"/>
          <p:cNvGrpSpPr>
            <a:grpSpLocks/>
          </p:cNvGrpSpPr>
          <p:nvPr/>
        </p:nvGrpSpPr>
        <p:grpSpPr bwMode="auto">
          <a:xfrm>
            <a:off x="5638800" y="1600200"/>
            <a:ext cx="1143000" cy="3962400"/>
            <a:chOff x="3888" y="1056"/>
            <a:chExt cx="720" cy="2496"/>
          </a:xfrm>
        </p:grpSpPr>
        <p:grpSp>
          <p:nvGrpSpPr>
            <p:cNvPr id="3" name="Group 11"/>
            <p:cNvGrpSpPr>
              <a:grpSpLocks/>
            </p:cNvGrpSpPr>
            <p:nvPr/>
          </p:nvGrpSpPr>
          <p:grpSpPr bwMode="auto">
            <a:xfrm>
              <a:off x="3888" y="1056"/>
              <a:ext cx="720" cy="672"/>
              <a:chOff x="3888" y="1056"/>
              <a:chExt cx="720" cy="672"/>
            </a:xfrm>
          </p:grpSpPr>
          <p:sp>
            <p:nvSpPr>
              <p:cNvPr id="17434"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7435" name="Line 9"/>
              <p:cNvSpPr>
                <a:spLocks noChangeShapeType="1"/>
              </p:cNvSpPr>
              <p:nvPr/>
            </p:nvSpPr>
            <p:spPr bwMode="auto">
              <a:xfrm>
                <a:off x="3888" y="1392"/>
                <a:ext cx="720"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4" name="Group 12"/>
            <p:cNvGrpSpPr>
              <a:grpSpLocks/>
            </p:cNvGrpSpPr>
            <p:nvPr/>
          </p:nvGrpSpPr>
          <p:grpSpPr bwMode="auto">
            <a:xfrm>
              <a:off x="3888" y="1728"/>
              <a:ext cx="720" cy="672"/>
              <a:chOff x="3888" y="1056"/>
              <a:chExt cx="720" cy="672"/>
            </a:xfrm>
          </p:grpSpPr>
          <p:sp>
            <p:nvSpPr>
              <p:cNvPr id="17432"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17433" name="Line 14"/>
              <p:cNvSpPr>
                <a:spLocks noChangeShapeType="1"/>
              </p:cNvSpPr>
              <p:nvPr/>
            </p:nvSpPr>
            <p:spPr bwMode="auto">
              <a:xfrm>
                <a:off x="3888" y="1392"/>
                <a:ext cx="720" cy="0"/>
              </a:xfrm>
              <a:prstGeom prst="line">
                <a:avLst/>
              </a:prstGeom>
              <a:noFill/>
              <a:ln w="9525">
                <a:solidFill>
                  <a:schemeClr val="tx1"/>
                </a:solidFill>
                <a:round/>
                <a:headEnd/>
                <a:tailEnd/>
              </a:ln>
              <a:effectLst/>
            </p:spPr>
            <p:txBody>
              <a:bodyPr wrap="none" anchor="ctr"/>
              <a:lstStyle/>
              <a:p>
                <a:endParaRPr lang="zh-CN" altLang="en-US"/>
              </a:p>
            </p:txBody>
          </p:sp>
        </p:grpSp>
        <p:sp>
          <p:nvSpPr>
            <p:cNvPr id="17425" name="Text Box 15"/>
            <p:cNvSpPr txBox="1">
              <a:spLocks noChangeArrowheads="1"/>
            </p:cNvSpPr>
            <p:nvPr/>
          </p:nvSpPr>
          <p:spPr bwMode="auto">
            <a:xfrm>
              <a:off x="4126" y="1133"/>
              <a:ext cx="196" cy="231"/>
            </a:xfrm>
            <a:prstGeom prst="rect">
              <a:avLst/>
            </a:prstGeom>
            <a:noFill/>
            <a:ln w="9525">
              <a:noFill/>
              <a:miter lim="800000"/>
              <a:headEnd/>
              <a:tailEnd/>
            </a:ln>
            <a:effectLst/>
          </p:spPr>
          <p:txBody>
            <a:bodyPr wrap="none" anchor="ctr">
              <a:spAutoFit/>
            </a:bodyPr>
            <a:lstStyle/>
            <a:p>
              <a:pPr algn="ctr">
                <a:spcBef>
                  <a:spcPct val="50000"/>
                </a:spcBef>
              </a:pPr>
              <a:r>
                <a:rPr lang="zh-CN" altLang="en-US"/>
                <a:t>1</a:t>
              </a:r>
            </a:p>
          </p:txBody>
        </p:sp>
        <p:sp>
          <p:nvSpPr>
            <p:cNvPr id="17426" name="Text Box 16"/>
            <p:cNvSpPr txBox="1">
              <a:spLocks noChangeArrowheads="1"/>
            </p:cNvSpPr>
            <p:nvPr/>
          </p:nvSpPr>
          <p:spPr bwMode="auto">
            <a:xfrm>
              <a:off x="4128" y="1440"/>
              <a:ext cx="196" cy="231"/>
            </a:xfrm>
            <a:prstGeom prst="rect">
              <a:avLst/>
            </a:prstGeom>
            <a:noFill/>
            <a:ln w="9525">
              <a:noFill/>
              <a:miter lim="800000"/>
              <a:headEnd/>
              <a:tailEnd/>
            </a:ln>
            <a:effectLst/>
          </p:spPr>
          <p:txBody>
            <a:bodyPr wrap="none" anchor="ctr">
              <a:spAutoFit/>
            </a:bodyPr>
            <a:lstStyle/>
            <a:p>
              <a:pPr algn="ctr">
                <a:spcBef>
                  <a:spcPct val="50000"/>
                </a:spcBef>
              </a:pPr>
              <a:r>
                <a:rPr lang="zh-CN" altLang="en-US"/>
                <a:t>4</a:t>
              </a:r>
            </a:p>
          </p:txBody>
        </p:sp>
        <p:sp>
          <p:nvSpPr>
            <p:cNvPr id="17427"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7428"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17429" name="Line 19"/>
            <p:cNvSpPr>
              <a:spLocks noChangeShapeType="1"/>
            </p:cNvSpPr>
            <p:nvPr/>
          </p:nvSpPr>
          <p:spPr bwMode="auto">
            <a:xfrm>
              <a:off x="3888" y="2640"/>
              <a:ext cx="720" cy="0"/>
            </a:xfrm>
            <a:prstGeom prst="line">
              <a:avLst/>
            </a:prstGeom>
            <a:noFill/>
            <a:ln w="9525">
              <a:solidFill>
                <a:schemeClr val="tx1"/>
              </a:solidFill>
              <a:round/>
              <a:headEnd/>
              <a:tailEnd/>
            </a:ln>
            <a:effectLst/>
          </p:spPr>
          <p:txBody>
            <a:bodyPr wrap="none" anchor="ctr"/>
            <a:lstStyle/>
            <a:p>
              <a:endParaRPr lang="zh-CN" altLang="en-US"/>
            </a:p>
          </p:txBody>
        </p:sp>
        <p:sp>
          <p:nvSpPr>
            <p:cNvPr id="17430" name="Text Box 20"/>
            <p:cNvSpPr txBox="1">
              <a:spLocks noChangeArrowheads="1"/>
            </p:cNvSpPr>
            <p:nvPr/>
          </p:nvSpPr>
          <p:spPr bwMode="auto">
            <a:xfrm>
              <a:off x="4128" y="2429"/>
              <a:ext cx="196" cy="231"/>
            </a:xfrm>
            <a:prstGeom prst="rect">
              <a:avLst/>
            </a:prstGeom>
            <a:noFill/>
            <a:ln w="9525">
              <a:noFill/>
              <a:miter lim="800000"/>
              <a:headEnd/>
              <a:tailEnd/>
            </a:ln>
            <a:effectLst/>
          </p:spPr>
          <p:txBody>
            <a:bodyPr wrap="none" anchor="ctr">
              <a:spAutoFit/>
            </a:bodyPr>
            <a:lstStyle/>
            <a:p>
              <a:pPr algn="ctr">
                <a:spcBef>
                  <a:spcPct val="50000"/>
                </a:spcBef>
              </a:pPr>
              <a:r>
                <a:rPr lang="zh-CN" altLang="en-US"/>
                <a:t>2</a:t>
              </a:r>
            </a:p>
          </p:txBody>
        </p:sp>
        <p:sp>
          <p:nvSpPr>
            <p:cNvPr id="17431" name="Text Box 21"/>
            <p:cNvSpPr txBox="1">
              <a:spLocks noChangeArrowheads="1"/>
            </p:cNvSpPr>
            <p:nvPr/>
          </p:nvSpPr>
          <p:spPr bwMode="auto">
            <a:xfrm>
              <a:off x="4128" y="2889"/>
              <a:ext cx="196" cy="231"/>
            </a:xfrm>
            <a:prstGeom prst="rect">
              <a:avLst/>
            </a:prstGeom>
            <a:noFill/>
            <a:ln w="9525">
              <a:noFill/>
              <a:miter lim="800000"/>
              <a:headEnd/>
              <a:tailEnd/>
            </a:ln>
            <a:effectLst/>
          </p:spPr>
          <p:txBody>
            <a:bodyPr wrap="none" anchor="ctr">
              <a:spAutoFit/>
            </a:bodyPr>
            <a:lstStyle/>
            <a:p>
              <a:pPr algn="ctr">
                <a:spcBef>
                  <a:spcPct val="50000"/>
                </a:spcBef>
              </a:pPr>
              <a:r>
                <a:rPr lang="zh-CN" altLang="en-US"/>
                <a:t>3</a:t>
              </a:r>
            </a:p>
          </p:txBody>
        </p:sp>
      </p:grpSp>
      <p:sp>
        <p:nvSpPr>
          <p:cNvPr id="17417" name="Text Box 22"/>
          <p:cNvSpPr txBox="1">
            <a:spLocks noChangeArrowheads="1"/>
          </p:cNvSpPr>
          <p:nvPr/>
        </p:nvSpPr>
        <p:spPr bwMode="auto">
          <a:xfrm>
            <a:off x="2122488" y="5684838"/>
            <a:ext cx="1162050" cy="366712"/>
          </a:xfrm>
          <a:prstGeom prst="rect">
            <a:avLst/>
          </a:prstGeom>
          <a:noFill/>
          <a:ln w="9525">
            <a:noFill/>
            <a:miter lim="800000"/>
            <a:headEnd/>
            <a:tailEnd/>
          </a:ln>
          <a:effectLst/>
        </p:spPr>
        <p:txBody>
          <a:bodyPr wrap="none" anchor="ctr">
            <a:spAutoFit/>
          </a:bodyPr>
          <a:lstStyle/>
          <a:p>
            <a:pPr algn="ctr">
              <a:spcBef>
                <a:spcPct val="50000"/>
              </a:spcBef>
            </a:pPr>
            <a:r>
              <a:rPr lang="zh-CN" altLang="en-US"/>
              <a:t>用户空间 </a:t>
            </a:r>
          </a:p>
        </p:txBody>
      </p:sp>
      <p:sp>
        <p:nvSpPr>
          <p:cNvPr id="17418" name="Text Box 23"/>
          <p:cNvSpPr txBox="1">
            <a:spLocks noChangeArrowheads="1"/>
          </p:cNvSpPr>
          <p:nvPr/>
        </p:nvSpPr>
        <p:spPr bwMode="auto">
          <a:xfrm>
            <a:off x="5391150" y="5684838"/>
            <a:ext cx="1555750" cy="366712"/>
          </a:xfrm>
          <a:prstGeom prst="rect">
            <a:avLst/>
          </a:prstGeom>
          <a:noFill/>
          <a:ln w="9525">
            <a:noFill/>
            <a:miter lim="800000"/>
            <a:headEnd/>
            <a:tailEnd/>
          </a:ln>
          <a:effectLst/>
        </p:spPr>
        <p:txBody>
          <a:bodyPr wrap="none" anchor="ctr">
            <a:spAutoFit/>
          </a:bodyPr>
          <a:lstStyle/>
          <a:p>
            <a:pPr algn="ctr">
              <a:spcBef>
                <a:spcPct val="50000"/>
              </a:spcBef>
            </a:pPr>
            <a:r>
              <a:rPr lang="zh-CN" altLang="en-US"/>
              <a:t>物理内存空间</a:t>
            </a:r>
          </a:p>
        </p:txBody>
      </p:sp>
      <p:sp>
        <p:nvSpPr>
          <p:cNvPr id="17419" name="Line 25"/>
          <p:cNvSpPr>
            <a:spLocks noChangeShapeType="1"/>
          </p:cNvSpPr>
          <p:nvPr/>
        </p:nvSpPr>
        <p:spPr bwMode="auto">
          <a:xfrm flipV="1">
            <a:off x="2974975" y="1887538"/>
            <a:ext cx="2728913" cy="63817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7420" name="Line 26"/>
          <p:cNvSpPr>
            <a:spLocks noChangeShapeType="1"/>
          </p:cNvSpPr>
          <p:nvPr/>
        </p:nvSpPr>
        <p:spPr bwMode="auto">
          <a:xfrm>
            <a:off x="4064000" y="3090863"/>
            <a:ext cx="1611313" cy="871537"/>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7421" name="Line 27"/>
          <p:cNvSpPr>
            <a:spLocks noChangeShapeType="1"/>
          </p:cNvSpPr>
          <p:nvPr/>
        </p:nvSpPr>
        <p:spPr bwMode="auto">
          <a:xfrm>
            <a:off x="2438400" y="3759200"/>
            <a:ext cx="3222625"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7422" name="Line 28"/>
          <p:cNvSpPr>
            <a:spLocks noChangeShapeType="1"/>
          </p:cNvSpPr>
          <p:nvPr/>
        </p:nvSpPr>
        <p:spPr bwMode="auto">
          <a:xfrm flipV="1">
            <a:off x="3716338" y="2525713"/>
            <a:ext cx="1900237" cy="1450975"/>
          </a:xfrm>
          <a:prstGeom prst="line">
            <a:avLst/>
          </a:prstGeom>
          <a:noFill/>
          <a:ln w="9525">
            <a:solidFill>
              <a:schemeClr val="tx1"/>
            </a:solidFill>
            <a:round/>
            <a:headEnd/>
            <a:tailEnd type="triangle" w="med" len="me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5363" y="377825"/>
            <a:ext cx="7489825" cy="698500"/>
          </a:xfrm>
        </p:spPr>
        <p:txBody>
          <a:bodyPr anchor="t"/>
          <a:lstStyle/>
          <a:p>
            <a:pPr eaLnBrk="1" hangingPunct="1"/>
            <a:r>
              <a:rPr lang="zh-CN" altLang="en-US" smtClean="0">
                <a:ea typeface="宋体" pitchFamily="2" charset="-122"/>
              </a:rPr>
              <a:t>分段机制</a:t>
            </a:r>
            <a:r>
              <a:rPr lang="en-US" altLang="zh-CN" smtClean="0">
                <a:ea typeface="宋体" pitchFamily="2" charset="-122"/>
              </a:rPr>
              <a:t>(1)</a:t>
            </a:r>
            <a:r>
              <a:rPr lang="zh-CN" altLang="en-US" smtClean="0">
                <a:ea typeface="宋体" pitchFamily="2" charset="-122"/>
              </a:rPr>
              <a:t> </a:t>
            </a:r>
          </a:p>
        </p:txBody>
      </p:sp>
      <p:sp>
        <p:nvSpPr>
          <p:cNvPr id="18435" name="Rectangle 3"/>
          <p:cNvSpPr>
            <a:spLocks noGrp="1" noChangeArrowheads="1"/>
          </p:cNvSpPr>
          <p:nvPr>
            <p:ph type="body" idx="1"/>
          </p:nvPr>
        </p:nvSpPr>
        <p:spPr bwMode="auto">
          <a:xfrm>
            <a:off x="393700" y="1568450"/>
            <a:ext cx="8361363" cy="4649788"/>
          </a:xfrm>
          <a:noFill/>
          <a:ln>
            <a:miter lim="800000"/>
            <a:headEnd/>
            <a:tailEnd/>
          </a:ln>
        </p:spPr>
        <p:txBody>
          <a:bodyPr vert="horz" wrap="square" lIns="91440" tIns="45720" rIns="91440" bIns="45720" numCol="1" anchor="t" anchorCtr="0" compatLnSpc="1">
            <a:prstTxWarp prst="textNoShape">
              <a:avLst/>
            </a:prstTxWarp>
          </a:bodyPr>
          <a:lstStyle/>
          <a:p>
            <a:pPr eaLnBrk="1" hangingPunct="1">
              <a:tabLst>
                <a:tab pos="1830388" algn="l"/>
                <a:tab pos="2857500" algn="ctr"/>
              </a:tabLst>
            </a:pPr>
            <a:r>
              <a:rPr lang="zh-CN" altLang="en-US" smtClean="0"/>
              <a:t>一个逻辑地址是两个向量的集合:</a:t>
            </a:r>
          </a:p>
          <a:p>
            <a:pPr eaLnBrk="1" hangingPunct="1">
              <a:buFont typeface="Monotype Sorts" pitchFamily="2" charset="2"/>
              <a:buNone/>
              <a:tabLst>
                <a:tab pos="1830388" algn="l"/>
                <a:tab pos="2857500" algn="ctr"/>
              </a:tabLst>
            </a:pPr>
            <a:r>
              <a:rPr lang="zh-CN" altLang="zh-CN" smtClean="0"/>
              <a:t>		&lt;</a:t>
            </a:r>
            <a:r>
              <a:rPr lang="en-US" altLang="zh-CN" smtClean="0"/>
              <a:t>segment-number, offset&gt;</a:t>
            </a:r>
          </a:p>
          <a:p>
            <a:pPr eaLnBrk="1" hangingPunct="1">
              <a:tabLst>
                <a:tab pos="1830388" algn="l"/>
                <a:tab pos="2857500" algn="ctr"/>
              </a:tabLst>
            </a:pPr>
            <a:r>
              <a:rPr lang="zh-CN" altLang="en-US" smtClean="0"/>
              <a:t>段表 - 映射二维用户地址，每个表项包括:</a:t>
            </a:r>
          </a:p>
          <a:p>
            <a:pPr lvl="1" eaLnBrk="1" hangingPunct="1">
              <a:tabLst>
                <a:tab pos="1830388" algn="l"/>
                <a:tab pos="2857500" algn="ctr"/>
              </a:tabLst>
            </a:pPr>
            <a:r>
              <a:rPr lang="zh-CN" altLang="en-US" smtClean="0"/>
              <a:t>基址 - 包含内存中段物理地址的起始地址</a:t>
            </a:r>
          </a:p>
          <a:p>
            <a:pPr lvl="1" eaLnBrk="1" hangingPunct="1">
              <a:tabLst>
                <a:tab pos="1830388" algn="l"/>
                <a:tab pos="2857500" algn="ctr"/>
              </a:tabLst>
            </a:pPr>
            <a:r>
              <a:rPr lang="zh-CN" altLang="en-US" smtClean="0"/>
              <a:t>限长 - 指定段的长度</a:t>
            </a:r>
          </a:p>
          <a:p>
            <a:pPr eaLnBrk="1" hangingPunct="1">
              <a:tabLst>
                <a:tab pos="1830388" algn="l"/>
                <a:tab pos="2857500" algn="ctr"/>
              </a:tabLst>
            </a:pPr>
            <a:r>
              <a:rPr lang="zh-CN" altLang="en-US" smtClean="0"/>
              <a:t>段表基址寄存器</a:t>
            </a:r>
            <a:r>
              <a:rPr lang="en-US" altLang="zh-CN" i="1" smtClean="0"/>
              <a:t>(STBR)</a:t>
            </a:r>
            <a:r>
              <a:rPr lang="zh-CN" altLang="en-US" smtClean="0"/>
              <a:t>指向段表在内存中的地址</a:t>
            </a:r>
          </a:p>
          <a:p>
            <a:pPr eaLnBrk="1" hangingPunct="1">
              <a:tabLst>
                <a:tab pos="1830388" algn="l"/>
                <a:tab pos="2857500" algn="ctr"/>
              </a:tabLst>
            </a:pPr>
            <a:r>
              <a:rPr lang="zh-CN" altLang="en-US" smtClean="0"/>
              <a:t>段表限长寄存器</a:t>
            </a:r>
            <a:r>
              <a:rPr lang="en-US" altLang="zh-CN" i="1" smtClean="0"/>
              <a:t>(STLR)</a:t>
            </a:r>
            <a:r>
              <a:rPr lang="zh-CN" altLang="en-US" smtClean="0"/>
              <a:t>表明被一个程序所使用的段的数目</a:t>
            </a:r>
          </a:p>
          <a:p>
            <a:pPr lvl="1" eaLnBrk="1" hangingPunct="1">
              <a:tabLst>
                <a:tab pos="1830388" algn="l"/>
                <a:tab pos="2857500" algn="ctr"/>
              </a:tabLst>
            </a:pPr>
            <a:r>
              <a:rPr lang="zh-CN" altLang="en-US" sz="2400" smtClean="0"/>
              <a:t>如果</a:t>
            </a:r>
            <a:r>
              <a:rPr lang="en-US" altLang="zh-CN" sz="2400" smtClean="0"/>
              <a:t> </a:t>
            </a:r>
            <a:r>
              <a:rPr lang="en-US" altLang="zh-CN" sz="2400" i="1" smtClean="0"/>
              <a:t>s</a:t>
            </a:r>
            <a:r>
              <a:rPr lang="en-US" altLang="zh-CN" sz="2400" smtClean="0"/>
              <a:t> &lt; STLR</a:t>
            </a:r>
            <a:r>
              <a:rPr lang="zh-CN" altLang="en-US" sz="2400" smtClean="0"/>
              <a:t>，段号</a:t>
            </a:r>
            <a:r>
              <a:rPr lang="en-US" altLang="zh-CN" sz="2400" i="1" smtClean="0"/>
              <a:t>s</a:t>
            </a:r>
            <a:r>
              <a:rPr lang="en-US" altLang="zh-CN" sz="2400" smtClean="0"/>
              <a:t> </a:t>
            </a:r>
            <a:r>
              <a:rPr lang="zh-CN" altLang="en-US" sz="2400" smtClean="0"/>
              <a:t>是合法的</a:t>
            </a:r>
            <a:endParaRPr lang="en-US" altLang="zh-CN" sz="240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ea typeface="宋体" pitchFamily="2" charset="-122"/>
              </a:rPr>
              <a:t>分段硬件</a:t>
            </a:r>
            <a:endParaRPr lang="zh-CN" altLang="en-US" sz="2400" smtClean="0">
              <a:ea typeface="宋体" pitchFamily="2" charset="-122"/>
            </a:endParaRPr>
          </a:p>
        </p:txBody>
      </p:sp>
      <p:pic>
        <p:nvPicPr>
          <p:cNvPr id="19459" name="Picture 3"/>
          <p:cNvPicPr>
            <a:picLocks noChangeAspect="1" noChangeArrowheads="1"/>
          </p:cNvPicPr>
          <p:nvPr/>
        </p:nvPicPr>
        <p:blipFill>
          <a:blip r:embed="rId2" cstate="print"/>
          <a:srcRect l="458" t="3697" r="241" b="3697"/>
          <a:stretch>
            <a:fillRect/>
          </a:stretch>
        </p:blipFill>
        <p:spPr bwMode="auto">
          <a:xfrm>
            <a:off x="1574800" y="1727200"/>
            <a:ext cx="5935663" cy="4151313"/>
          </a:xfrm>
          <a:prstGeom prst="rect">
            <a:avLst/>
          </a:prstGeom>
          <a:noFill/>
          <a:ln w="38100" cmpd="dbl">
            <a:solidFill>
              <a:srgbClr val="CC6600"/>
            </a:solidFill>
            <a:miter lim="800000"/>
            <a:headEnd/>
            <a:tailEnd/>
          </a:ln>
          <a:effec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ea typeface="宋体" pitchFamily="2" charset="-122"/>
              </a:rPr>
              <a:t>分段例子</a:t>
            </a:r>
            <a:endParaRPr lang="en-US" altLang="zh-CN" sz="2400" smtClean="0">
              <a:ea typeface="宋体" pitchFamily="2" charset="-122"/>
            </a:endParaRPr>
          </a:p>
        </p:txBody>
      </p:sp>
      <p:pic>
        <p:nvPicPr>
          <p:cNvPr id="20483" name="Picture 4"/>
          <p:cNvPicPr>
            <a:picLocks noChangeAspect="1" noChangeArrowheads="1"/>
          </p:cNvPicPr>
          <p:nvPr/>
        </p:nvPicPr>
        <p:blipFill>
          <a:blip r:embed="rId2" cstate="print"/>
          <a:srcRect l="7814" t="926" r="7814" b="1534"/>
          <a:stretch>
            <a:fillRect/>
          </a:stretch>
        </p:blipFill>
        <p:spPr bwMode="auto">
          <a:xfrm>
            <a:off x="2038350" y="1776413"/>
            <a:ext cx="4865688" cy="4217987"/>
          </a:xfrm>
          <a:prstGeom prst="rect">
            <a:avLst/>
          </a:prstGeom>
          <a:noFill/>
          <a:ln w="38100" cmpd="dbl">
            <a:solidFill>
              <a:srgbClr val="CC6600"/>
            </a:solid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00150" y="757238"/>
            <a:ext cx="6775450" cy="374650"/>
          </a:xfrm>
        </p:spPr>
        <p:txBody>
          <a:bodyPr/>
          <a:lstStyle/>
          <a:p>
            <a:pPr eaLnBrk="1" hangingPunct="1"/>
            <a:r>
              <a:rPr lang="zh-CN" altLang="en-US" sz="2800" smtClean="0">
                <a:ea typeface="宋体" pitchFamily="2" charset="-122"/>
              </a:rPr>
              <a:t>指令和数据绑定到内存</a:t>
            </a:r>
          </a:p>
        </p:txBody>
      </p:sp>
      <p:sp>
        <p:nvSpPr>
          <p:cNvPr id="20483" name="Rectangle 3"/>
          <p:cNvSpPr>
            <a:spLocks noGrp="1" noChangeArrowheads="1"/>
          </p:cNvSpPr>
          <p:nvPr>
            <p:ph idx="1"/>
          </p:nvPr>
        </p:nvSpPr>
        <p:spPr bwMode="auto">
          <a:xfrm>
            <a:off x="423863" y="1592263"/>
            <a:ext cx="8329612" cy="46021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400" dirty="0" smtClean="0"/>
              <a:t>地址绑定（重定位）：</a:t>
            </a:r>
            <a:r>
              <a:rPr lang="zh-CN" altLang="en-US" sz="2400" dirty="0" smtClean="0"/>
              <a:t>在程序装入内存</a:t>
            </a:r>
            <a:r>
              <a:rPr lang="zh-CN" altLang="en-US" sz="2400" dirty="0" smtClean="0"/>
              <a:t>时，把程序中的相对地址转换为内存中的绝对地址的过程</a:t>
            </a:r>
            <a:endParaRPr lang="en-US" altLang="zh-CN" sz="2400" dirty="0" smtClean="0"/>
          </a:p>
          <a:p>
            <a:pPr eaLnBrk="1" hangingPunct="1"/>
            <a:r>
              <a:rPr lang="zh-CN" altLang="en-US" sz="2400" dirty="0" smtClean="0"/>
              <a:t>指令和数据绑定到内存地址可在三个不同阶段：</a:t>
            </a:r>
          </a:p>
          <a:p>
            <a:pPr lvl="1" eaLnBrk="1" hangingPunct="1"/>
            <a:r>
              <a:rPr lang="zh-CN" altLang="en-US" sz="2000" b="1" dirty="0" smtClean="0"/>
              <a:t>编译时期</a:t>
            </a:r>
            <a:r>
              <a:rPr lang="en-US" altLang="zh-CN" sz="2000" b="1" dirty="0" smtClean="0"/>
              <a:t>（</a:t>
            </a:r>
            <a:r>
              <a:rPr lang="zh-CN" altLang="en-US" sz="2000" b="1" dirty="0" smtClean="0"/>
              <a:t> </a:t>
            </a:r>
            <a:r>
              <a:rPr lang="en-US" altLang="zh-CN" sz="2000" b="1" dirty="0" smtClean="0"/>
              <a:t>Compile time</a:t>
            </a:r>
            <a:r>
              <a:rPr lang="zh-CN" altLang="en-US" sz="2000" b="1" dirty="0" smtClean="0"/>
              <a:t>）</a:t>
            </a:r>
            <a:endParaRPr lang="en-US" altLang="zh-CN" sz="2000" b="1" dirty="0" smtClean="0"/>
          </a:p>
          <a:p>
            <a:pPr lvl="2" eaLnBrk="1" hangingPunct="1"/>
            <a:r>
              <a:rPr lang="zh-CN" altLang="en-US" sz="2000" dirty="0" smtClean="0"/>
              <a:t>如果内存位置已知，可生成绝对代码</a:t>
            </a:r>
            <a:endParaRPr lang="en-US" altLang="zh-CN" sz="2000" dirty="0" smtClean="0"/>
          </a:p>
          <a:p>
            <a:pPr lvl="2" eaLnBrk="1" hangingPunct="1"/>
            <a:r>
              <a:rPr lang="zh-CN" altLang="en-US" sz="2000" dirty="0" smtClean="0"/>
              <a:t>如果开始位置改变，需要重新编译代码</a:t>
            </a:r>
          </a:p>
          <a:p>
            <a:pPr lvl="1" eaLnBrk="1" hangingPunct="1"/>
            <a:r>
              <a:rPr lang="zh-CN" altLang="en-US" sz="2000" b="1" dirty="0" smtClean="0"/>
              <a:t>加载时期</a:t>
            </a:r>
            <a:r>
              <a:rPr lang="en-US" altLang="zh-CN" sz="2000" b="1" dirty="0" smtClean="0"/>
              <a:t>（</a:t>
            </a:r>
            <a:r>
              <a:rPr lang="zh-CN" altLang="en-US" sz="2000" b="1" dirty="0" smtClean="0"/>
              <a:t> </a:t>
            </a:r>
            <a:r>
              <a:rPr lang="en-US" altLang="zh-CN" sz="2000" b="1" dirty="0" smtClean="0"/>
              <a:t>Load time</a:t>
            </a:r>
            <a:r>
              <a:rPr lang="zh-CN" altLang="en-US" sz="2000" b="1" dirty="0" smtClean="0"/>
              <a:t>）</a:t>
            </a:r>
            <a:endParaRPr lang="en-US" altLang="zh-CN" sz="2000" b="1" dirty="0" smtClean="0"/>
          </a:p>
          <a:p>
            <a:pPr lvl="2" eaLnBrk="1" hangingPunct="1"/>
            <a:r>
              <a:rPr lang="zh-CN" altLang="en-US" sz="2000" dirty="0" smtClean="0"/>
              <a:t>如果存储位置在编译时不知，则必须生成可重定位（ </a:t>
            </a:r>
            <a:r>
              <a:rPr lang="en-US" altLang="zh-CN" sz="2000" i="1" dirty="0" err="1" smtClean="0"/>
              <a:t>relocatable</a:t>
            </a:r>
            <a:r>
              <a:rPr lang="zh-CN" altLang="en-US" sz="2000" dirty="0" smtClean="0"/>
              <a:t> ）代码</a:t>
            </a:r>
          </a:p>
          <a:p>
            <a:pPr lvl="1" eaLnBrk="1" hangingPunct="1"/>
            <a:r>
              <a:rPr lang="zh-CN" altLang="en-US" sz="2000" b="1" dirty="0" smtClean="0"/>
              <a:t>执行时期</a:t>
            </a:r>
            <a:r>
              <a:rPr lang="en-US" altLang="zh-CN" sz="2000" b="1" dirty="0" smtClean="0"/>
              <a:t>（</a:t>
            </a:r>
            <a:r>
              <a:rPr lang="zh-CN" altLang="en-US" sz="2000" b="1" dirty="0" smtClean="0"/>
              <a:t> </a:t>
            </a:r>
            <a:r>
              <a:rPr lang="en-US" altLang="zh-CN" sz="2000" b="1" dirty="0" smtClean="0"/>
              <a:t>Execution time</a:t>
            </a:r>
            <a:r>
              <a:rPr lang="zh-CN" altLang="en-US" sz="2000" b="1" dirty="0" smtClean="0"/>
              <a:t>）</a:t>
            </a:r>
            <a:endParaRPr lang="en-US" altLang="zh-CN" sz="2000" b="1" dirty="0" smtClean="0"/>
          </a:p>
          <a:p>
            <a:pPr lvl="2" eaLnBrk="1" hangingPunct="1"/>
            <a:r>
              <a:rPr lang="zh-CN" altLang="en-US" sz="2000" dirty="0" smtClean="0"/>
              <a:t>如果进程执行时可在内存移动，则地址绑定可延迟到运行时</a:t>
            </a:r>
            <a:endParaRPr lang="en-US" altLang="zh-CN" sz="2000" dirty="0" smtClean="0"/>
          </a:p>
          <a:p>
            <a:pPr lvl="2" eaLnBrk="1" hangingPunct="1"/>
            <a:r>
              <a:rPr lang="zh-CN" altLang="en-US" sz="2000" dirty="0" smtClean="0"/>
              <a:t>需要硬件对地址映射的支持（例如基址和限长寄存器）</a:t>
            </a:r>
          </a:p>
        </p:txBody>
      </p:sp>
      <p:sp>
        <p:nvSpPr>
          <p:cNvPr id="4" name="TextBox 3"/>
          <p:cNvSpPr txBox="1"/>
          <p:nvPr/>
        </p:nvSpPr>
        <p:spPr>
          <a:xfrm>
            <a:off x="7185600" y="2887200"/>
            <a:ext cx="1685077" cy="1384995"/>
          </a:xfrm>
          <a:prstGeom prst="rect">
            <a:avLst/>
          </a:prstGeom>
          <a:noFill/>
        </p:spPr>
        <p:txBody>
          <a:bodyPr wrap="none" rtlCol="0">
            <a:spAutoFit/>
          </a:bodyPr>
          <a:lstStyle/>
          <a:p>
            <a:r>
              <a:rPr lang="en-US" altLang="zh-CN" sz="1400" dirty="0" smtClean="0"/>
              <a:t>termination(lb, </a:t>
            </a:r>
            <a:r>
              <a:rPr lang="en-US" altLang="zh-CN" sz="1400" dirty="0" err="1" smtClean="0"/>
              <a:t>ub</a:t>
            </a:r>
            <a:r>
              <a:rPr lang="en-US" altLang="zh-CN" sz="1400" dirty="0" smtClean="0"/>
              <a:t>){</a:t>
            </a:r>
          </a:p>
          <a:p>
            <a:r>
              <a:rPr lang="en-US" altLang="zh-CN" sz="1400" dirty="0"/>
              <a:t> </a:t>
            </a:r>
            <a:r>
              <a:rPr lang="en-US" altLang="zh-CN" sz="1400" dirty="0" smtClean="0"/>
              <a:t> if(</a:t>
            </a:r>
            <a:r>
              <a:rPr lang="en-US" altLang="zh-CN" sz="1400" dirty="0" err="1" smtClean="0"/>
              <a:t>ub</a:t>
            </a:r>
            <a:r>
              <a:rPr lang="en-US" altLang="zh-CN" sz="1400" dirty="0" smtClean="0"/>
              <a:t>&lt;lb)</a:t>
            </a:r>
          </a:p>
          <a:p>
            <a:r>
              <a:rPr lang="en-US" altLang="zh-CN" sz="1400" dirty="0"/>
              <a:t> </a:t>
            </a:r>
            <a:r>
              <a:rPr lang="en-US" altLang="zh-CN" sz="1400" dirty="0" smtClean="0"/>
              <a:t>   return true;</a:t>
            </a:r>
          </a:p>
          <a:p>
            <a:r>
              <a:rPr lang="en-US" altLang="zh-CN" sz="1400" dirty="0" smtClean="0"/>
              <a:t>  else</a:t>
            </a:r>
          </a:p>
          <a:p>
            <a:r>
              <a:rPr lang="en-US" altLang="zh-CN" sz="1400" dirty="0"/>
              <a:t> </a:t>
            </a:r>
            <a:r>
              <a:rPr lang="en-US" altLang="zh-CN" sz="1400" dirty="0" smtClean="0"/>
              <a:t>   return false;</a:t>
            </a:r>
            <a:endParaRPr lang="en-US" altLang="zh-CN" sz="1400" dirty="0"/>
          </a:p>
          <a:p>
            <a:r>
              <a:rPr lang="en-US" altLang="zh-CN" sz="1400" dirty="0" smtClean="0"/>
              <a:t>}</a:t>
            </a:r>
            <a:endParaRPr lang="zh-CN" altLang="en-US" sz="14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17638" y="417513"/>
            <a:ext cx="6759575" cy="800100"/>
          </a:xfrm>
        </p:spPr>
        <p:txBody>
          <a:bodyPr anchor="t"/>
          <a:lstStyle/>
          <a:p>
            <a:pPr eaLnBrk="1" hangingPunct="1"/>
            <a:r>
              <a:rPr lang="zh-CN" altLang="en-US" smtClean="0">
                <a:ea typeface="宋体" pitchFamily="2" charset="-122"/>
              </a:rPr>
              <a:t>分段机制</a:t>
            </a:r>
            <a:r>
              <a:rPr lang="en-US" altLang="zh-CN" smtClean="0">
                <a:ea typeface="宋体" pitchFamily="2" charset="-122"/>
              </a:rPr>
              <a:t>(2)</a:t>
            </a:r>
            <a:endParaRPr lang="zh-CN" altLang="en-US" smtClean="0">
              <a:ea typeface="宋体" pitchFamily="2" charset="-122"/>
            </a:endParaRPr>
          </a:p>
        </p:txBody>
      </p:sp>
      <p:sp>
        <p:nvSpPr>
          <p:cNvPr id="21507" name="Rectangle 3"/>
          <p:cNvSpPr>
            <a:spLocks noGrp="1" noChangeArrowheads="1"/>
          </p:cNvSpPr>
          <p:nvPr>
            <p:ph type="body" idx="1"/>
          </p:nvPr>
        </p:nvSpPr>
        <p:spPr bwMode="auto">
          <a:xfrm>
            <a:off x="457200" y="1600200"/>
            <a:ext cx="8229600" cy="4927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600" smtClean="0"/>
              <a:t>由于段的长度各不相同，内存分配是一个动态存储-分配问题</a:t>
            </a:r>
          </a:p>
          <a:p>
            <a:pPr eaLnBrk="1" hangingPunct="1"/>
            <a:r>
              <a:rPr lang="zh-CN" altLang="en-US" sz="2600" smtClean="0"/>
              <a:t>内存分配</a:t>
            </a:r>
          </a:p>
          <a:p>
            <a:pPr lvl="1" eaLnBrk="1" hangingPunct="1"/>
            <a:r>
              <a:rPr lang="zh-CN" altLang="en-US" sz="2400" smtClean="0"/>
              <a:t>首先/最佳适应法</a:t>
            </a:r>
          </a:p>
          <a:p>
            <a:pPr lvl="1" eaLnBrk="1" hangingPunct="1"/>
            <a:r>
              <a:rPr lang="zh-CN" altLang="en-US" sz="2400" smtClean="0"/>
              <a:t>外碎片问题</a:t>
            </a:r>
          </a:p>
          <a:p>
            <a:pPr eaLnBrk="1" hangingPunct="1"/>
            <a:r>
              <a:rPr lang="zh-CN" altLang="en-US" sz="2600" smtClean="0"/>
              <a:t>重定位</a:t>
            </a:r>
          </a:p>
          <a:p>
            <a:pPr lvl="1" eaLnBrk="1" hangingPunct="1"/>
            <a:r>
              <a:rPr lang="zh-CN" altLang="en-US" sz="2400" smtClean="0"/>
              <a:t>动态</a:t>
            </a:r>
          </a:p>
          <a:p>
            <a:pPr lvl="1" eaLnBrk="1" hangingPunct="1"/>
            <a:r>
              <a:rPr lang="zh-CN" altLang="en-US" sz="2400" smtClean="0"/>
              <a:t>由段表来执行</a:t>
            </a:r>
          </a:p>
          <a:p>
            <a:pPr eaLnBrk="1" hangingPunct="1"/>
            <a:r>
              <a:rPr lang="zh-CN" altLang="en-US" sz="2600" smtClean="0"/>
              <a:t>共享</a:t>
            </a:r>
          </a:p>
          <a:p>
            <a:pPr lvl="1" eaLnBrk="1" hangingPunct="1"/>
            <a:r>
              <a:rPr lang="zh-CN" altLang="en-US" sz="2400" smtClean="0"/>
              <a:t>共享的段</a:t>
            </a:r>
          </a:p>
          <a:p>
            <a:pPr lvl="1" eaLnBrk="1" hangingPunct="1"/>
            <a:r>
              <a:rPr lang="zh-CN" altLang="en-US" sz="2400" smtClean="0"/>
              <a:t>同样的段号</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p:cNvPicPr>
            <a:picLocks noChangeAspect="1" noChangeArrowheads="1"/>
          </p:cNvPicPr>
          <p:nvPr/>
        </p:nvPicPr>
        <p:blipFill>
          <a:blip r:embed="rId2" cstate="print"/>
          <a:srcRect l="13084" t="734" r="12938" b="1469"/>
          <a:stretch>
            <a:fillRect/>
          </a:stretch>
        </p:blipFill>
        <p:spPr bwMode="auto">
          <a:xfrm>
            <a:off x="2119313" y="1435100"/>
            <a:ext cx="5003800" cy="5178425"/>
          </a:xfrm>
          <a:prstGeom prst="rect">
            <a:avLst/>
          </a:prstGeom>
          <a:noFill/>
          <a:ln w="9525">
            <a:noFill/>
            <a:miter lim="800000"/>
            <a:headEnd/>
            <a:tailEnd/>
          </a:ln>
          <a:effectLst/>
        </p:spPr>
      </p:pic>
      <p:sp>
        <p:nvSpPr>
          <p:cNvPr id="95238" name="Rectangle 6"/>
          <p:cNvSpPr>
            <a:spLocks noChangeArrowheads="1"/>
          </p:cNvSpPr>
          <p:nvPr/>
        </p:nvSpPr>
        <p:spPr bwMode="auto">
          <a:xfrm>
            <a:off x="1358900" y="539750"/>
            <a:ext cx="68865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kumimoji="1" sz="3200" b="1">
                <a:solidFill>
                  <a:srgbClr val="993300"/>
                </a:solidFill>
                <a:effectLst>
                  <a:outerShdw blurRad="38100" dist="38100" dir="2700000" algn="tl">
                    <a:srgbClr val="000000"/>
                  </a:outerShdw>
                </a:effectLst>
                <a:latin typeface="Helvetica" panose="020B0604020202020204" pitchFamily="34" charset="0"/>
              </a:defRPr>
            </a:lvl1pPr>
            <a:lvl2pPr algn="ctr">
              <a:defRPr kumimoji="1" sz="3200" b="1">
                <a:solidFill>
                  <a:srgbClr val="993300"/>
                </a:solidFill>
                <a:effectLst>
                  <a:outerShdw blurRad="38100" dist="38100" dir="2700000" algn="tl">
                    <a:srgbClr val="000000"/>
                  </a:outerShdw>
                </a:effectLst>
                <a:latin typeface="Helvetica" panose="020B0604020202020204" pitchFamily="34" charset="0"/>
              </a:defRPr>
            </a:lvl2pPr>
            <a:lvl3pPr algn="ctr">
              <a:defRPr kumimoji="1" sz="3200" b="1">
                <a:solidFill>
                  <a:srgbClr val="993300"/>
                </a:solidFill>
                <a:effectLst>
                  <a:outerShdw blurRad="38100" dist="38100" dir="2700000" algn="tl">
                    <a:srgbClr val="000000"/>
                  </a:outerShdw>
                </a:effectLst>
                <a:latin typeface="Helvetica" panose="020B0604020202020204" pitchFamily="34" charset="0"/>
              </a:defRPr>
            </a:lvl3pPr>
            <a:lvl4pPr algn="ctr">
              <a:defRPr kumimoji="1" sz="3200" b="1">
                <a:solidFill>
                  <a:srgbClr val="993300"/>
                </a:solidFill>
                <a:effectLst>
                  <a:outerShdw blurRad="38100" dist="38100" dir="2700000" algn="tl">
                    <a:srgbClr val="000000"/>
                  </a:outerShdw>
                </a:effectLst>
                <a:latin typeface="Helvetica" panose="020B0604020202020204" pitchFamily="34" charset="0"/>
              </a:defRPr>
            </a:lvl4pPr>
            <a:lvl5pPr algn="ctr">
              <a:defRPr kumimoji="1" sz="3200" b="1">
                <a:solidFill>
                  <a:srgbClr val="993300"/>
                </a:solidFill>
                <a:effectLst>
                  <a:outerShdw blurRad="38100" dist="38100" dir="2700000" algn="tl">
                    <a:srgbClr val="000000"/>
                  </a:outerShdw>
                </a:effectLst>
                <a:latin typeface="Helvetica" panose="020B0604020202020204" pitchFamily="34" charset="0"/>
              </a:defRPr>
            </a:lvl5pPr>
            <a:lvl6pPr marL="457200" algn="ctr"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6pPr>
            <a:lvl7pPr marL="914400" algn="ctr"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7pPr>
            <a:lvl8pPr marL="1371600" algn="ctr"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8pPr>
            <a:lvl9pPr marL="1828800" algn="ctr"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9pPr>
          </a:lstStyle>
          <a:p>
            <a:pPr algn="l">
              <a:defRPr/>
            </a:pPr>
            <a:r>
              <a:rPr lang="zh-CN" altLang="en-US" dirty="0" smtClean="0"/>
              <a:t>段共享的例子</a:t>
            </a:r>
            <a:endParaRPr lang="en-US" altLang="zh-CN" dirty="0"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84313" y="576263"/>
            <a:ext cx="6886575" cy="622300"/>
          </a:xfrm>
        </p:spPr>
        <p:txBody>
          <a:bodyPr anchor="t"/>
          <a:lstStyle/>
          <a:p>
            <a:pPr eaLnBrk="1" hangingPunct="1"/>
            <a:r>
              <a:rPr lang="zh-CN" altLang="en-US" smtClean="0">
                <a:ea typeface="宋体" pitchFamily="2" charset="-122"/>
              </a:rPr>
              <a:t>分段机制</a:t>
            </a:r>
            <a:r>
              <a:rPr lang="en-US" altLang="zh-CN" smtClean="0">
                <a:ea typeface="宋体" pitchFamily="2" charset="-122"/>
              </a:rPr>
              <a:t>(3)</a:t>
            </a:r>
          </a:p>
        </p:txBody>
      </p:sp>
      <p:sp>
        <p:nvSpPr>
          <p:cNvPr id="23555" name="Rectangle 3"/>
          <p:cNvSpPr>
            <a:spLocks noGrp="1" noChangeArrowheads="1"/>
          </p:cNvSpPr>
          <p:nvPr>
            <p:ph type="body" idx="1"/>
          </p:nvPr>
        </p:nvSpPr>
        <p:spPr bwMode="auto">
          <a:xfrm>
            <a:off x="677863" y="1649413"/>
            <a:ext cx="7758112"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保护，每个段表的表项有:</a:t>
            </a:r>
          </a:p>
          <a:p>
            <a:pPr lvl="1" eaLnBrk="1" hangingPunct="1"/>
            <a:r>
              <a:rPr lang="zh-CN" altLang="en-US" smtClean="0"/>
              <a:t>有效位 = 0 </a:t>
            </a:r>
            <a:r>
              <a:rPr lang="zh-CN" altLang="en-US" smtClean="0">
                <a:sym typeface="Symbol" pitchFamily="18" charset="2"/>
              </a:rPr>
              <a:t> 非法段</a:t>
            </a:r>
            <a:endParaRPr lang="en-US" altLang="zh-CN" smtClean="0">
              <a:sym typeface="Symbol" pitchFamily="18" charset="2"/>
            </a:endParaRPr>
          </a:p>
          <a:p>
            <a:pPr lvl="1" eaLnBrk="1" hangingPunct="1"/>
            <a:r>
              <a:rPr lang="zh-CN" altLang="en-US" smtClean="0">
                <a:sym typeface="Symbol" pitchFamily="18" charset="2"/>
              </a:rPr>
              <a:t>读/写/执行权利</a:t>
            </a:r>
          </a:p>
          <a:p>
            <a:pPr eaLnBrk="1" hangingPunct="1"/>
            <a:r>
              <a:rPr lang="zh-CN" altLang="en-US" smtClean="0"/>
              <a:t>保护位同段相联系，在段的级别进行代码共享</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539750" y="1619250"/>
            <a:ext cx="7750175" cy="3667125"/>
          </a:xfrm>
        </p:spPr>
        <p:txBody>
          <a:bodyPr/>
          <a:lstStyle/>
          <a:p>
            <a:pPr eaLnBrk="1" hangingPunct="1">
              <a:defRPr/>
            </a:pPr>
            <a:r>
              <a:rPr lang="zh-CN" altLang="en-US" sz="2400" dirty="0" smtClean="0">
                <a:sym typeface="Wingdings" panose="05000000000000000000" pitchFamily="2" charset="2"/>
              </a:rPr>
              <a:t>分段和分页原理的结合</a:t>
            </a:r>
            <a:endParaRPr lang="en-US" altLang="zh-CN" sz="2400" dirty="0" smtClean="0">
              <a:sym typeface="Wingdings" panose="05000000000000000000" pitchFamily="2" charset="2"/>
            </a:endParaRPr>
          </a:p>
          <a:p>
            <a:pPr eaLnBrk="1" hangingPunct="1">
              <a:defRPr/>
            </a:pPr>
            <a:r>
              <a:rPr lang="zh-CN" altLang="en-US" sz="2400" dirty="0" smtClean="0">
                <a:sym typeface="Wingdings" panose="05000000000000000000" pitchFamily="2" charset="2"/>
              </a:rPr>
              <a:t>先将用户程序分成若干个段，再把每个段分成若干个页，并为每个段赋予一个段号</a:t>
            </a:r>
            <a:endParaRPr lang="en-US" altLang="zh-CN" sz="2400" dirty="0" smtClean="0">
              <a:sym typeface="Wingdings" panose="05000000000000000000" pitchFamily="2" charset="2"/>
            </a:endParaRPr>
          </a:p>
          <a:p>
            <a:pPr eaLnBrk="1" hangingPunct="1">
              <a:defRPr/>
            </a:pPr>
            <a:r>
              <a:rPr lang="zh-CN" altLang="en-US" sz="2400" dirty="0">
                <a:sym typeface="Wingdings" panose="05000000000000000000" pitchFamily="2" charset="2"/>
              </a:rPr>
              <a:t>逻辑</a:t>
            </a:r>
            <a:r>
              <a:rPr lang="zh-CN" altLang="en-US" sz="2400" dirty="0" smtClean="0">
                <a:sym typeface="Wingdings" panose="05000000000000000000" pitchFamily="2" charset="2"/>
              </a:rPr>
              <a:t>地址：</a:t>
            </a:r>
            <a:r>
              <a:rPr lang="en-US" altLang="zh-CN" sz="2400" dirty="0" smtClean="0">
                <a:sym typeface="Wingdings" panose="05000000000000000000" pitchFamily="2" charset="2"/>
              </a:rPr>
              <a:t>&lt;</a:t>
            </a:r>
            <a:r>
              <a:rPr lang="zh-CN" altLang="en-US" sz="2400" dirty="0" smtClean="0">
                <a:sym typeface="Wingdings" panose="05000000000000000000" pitchFamily="2" charset="2"/>
              </a:rPr>
              <a:t>段号，页号，页内偏移</a:t>
            </a:r>
            <a:r>
              <a:rPr lang="en-US" altLang="zh-CN" sz="2400" dirty="0" smtClean="0">
                <a:sym typeface="Wingdings" panose="05000000000000000000" pitchFamily="2" charset="2"/>
              </a:rPr>
              <a:t>&gt;</a:t>
            </a:r>
          </a:p>
          <a:p>
            <a:pPr eaLnBrk="1" hangingPunct="1">
              <a:defRPr/>
            </a:pPr>
            <a:endParaRPr lang="en-US" altLang="zh-CN" sz="2000" dirty="0" smtClean="0">
              <a:sym typeface="Wingdings" panose="05000000000000000000" pitchFamily="2" charset="2"/>
            </a:endParaRPr>
          </a:p>
          <a:p>
            <a:pPr eaLnBrk="1" hangingPunct="1">
              <a:defRPr/>
            </a:pPr>
            <a:endParaRPr lang="en-US" altLang="zh-CN" sz="2000" dirty="0" smtClean="0">
              <a:sym typeface="Wingdings" panose="05000000000000000000" pitchFamily="2" charset="2"/>
            </a:endParaRPr>
          </a:p>
          <a:p>
            <a:pPr marL="0" indent="0" eaLnBrk="1" hangingPunct="1">
              <a:buFont typeface="Wingdings" pitchFamily="2" charset="2"/>
              <a:buNone/>
              <a:defRPr/>
            </a:pPr>
            <a:endParaRPr lang="en-US" altLang="zh-CN" sz="1400" dirty="0" smtClean="0">
              <a:sym typeface="Wingdings" panose="05000000000000000000" pitchFamily="2" charset="2"/>
            </a:endParaRPr>
          </a:p>
          <a:p>
            <a:pPr marL="0" indent="0" eaLnBrk="1" hangingPunct="1">
              <a:buFont typeface="Wingdings" pitchFamily="2" charset="2"/>
              <a:buNone/>
              <a:defRPr/>
            </a:pPr>
            <a:endParaRPr lang="en-US" altLang="zh-CN" sz="1400" dirty="0" smtClean="0">
              <a:sym typeface="Wingdings" panose="05000000000000000000" pitchFamily="2" charset="2"/>
            </a:endParaRPr>
          </a:p>
          <a:p>
            <a:pPr marL="0" indent="0" eaLnBrk="1" hangingPunct="1">
              <a:buFont typeface="Wingdings" pitchFamily="2" charset="2"/>
              <a:buNone/>
              <a:defRPr/>
            </a:pPr>
            <a:endParaRPr lang="en-US" altLang="zh-CN" sz="1400" dirty="0" smtClean="0">
              <a:sym typeface="Wingdings" panose="05000000000000000000" pitchFamily="2" charset="2"/>
            </a:endParaRPr>
          </a:p>
          <a:p>
            <a:pPr eaLnBrk="1" hangingPunct="1">
              <a:defRPr/>
            </a:pPr>
            <a:r>
              <a:rPr lang="zh-CN" altLang="en-US" sz="2400" dirty="0" smtClean="0">
                <a:sym typeface="Wingdings" panose="05000000000000000000" pitchFamily="2" charset="2"/>
              </a:rPr>
              <a:t>存在内碎片</a:t>
            </a:r>
            <a:endParaRPr lang="en-US" altLang="zh-CN" sz="2400" dirty="0" smtClean="0">
              <a:sym typeface="Wingdings" panose="05000000000000000000" pitchFamily="2" charset="2"/>
            </a:endParaRPr>
          </a:p>
          <a:p>
            <a:pPr eaLnBrk="1" hangingPunct="1">
              <a:defRPr/>
            </a:pPr>
            <a:r>
              <a:rPr lang="zh-CN" altLang="en-US" sz="2400" dirty="0" smtClean="0">
                <a:sym typeface="Wingdings" panose="05000000000000000000" pitchFamily="2" charset="2"/>
              </a:rPr>
              <a:t>无外碎片</a:t>
            </a:r>
            <a:endParaRPr lang="en-US" altLang="zh-CN" sz="2400" dirty="0" smtClean="0">
              <a:sym typeface="Wingdings" panose="05000000000000000000" pitchFamily="2" charset="2"/>
            </a:endParaRPr>
          </a:p>
          <a:p>
            <a:pPr eaLnBrk="1" hangingPunct="1">
              <a:defRPr/>
            </a:pPr>
            <a:endParaRPr lang="zh-CN" altLang="en-US" sz="1400" dirty="0" smtClean="0">
              <a:sym typeface="Wingdings" panose="05000000000000000000" pitchFamily="2" charset="2"/>
            </a:endParaRPr>
          </a:p>
        </p:txBody>
      </p:sp>
      <p:sp>
        <p:nvSpPr>
          <p:cNvPr id="2" name="标题 1"/>
          <p:cNvSpPr>
            <a:spLocks noGrp="1"/>
          </p:cNvSpPr>
          <p:nvPr>
            <p:ph type="title"/>
          </p:nvPr>
        </p:nvSpPr>
        <p:spPr>
          <a:xfrm>
            <a:off x="1355725" y="477838"/>
            <a:ext cx="7439025" cy="609600"/>
          </a:xfrm>
        </p:spPr>
        <p:txBody>
          <a:bodyPr/>
          <a:lstStyle/>
          <a:p>
            <a:pPr eaLnBrk="1" hangingPunct="1">
              <a:defRPr/>
            </a:pPr>
            <a:r>
              <a:rPr lang="zh-CN" altLang="en-US" dirty="0" smtClean="0">
                <a:effectLst>
                  <a:outerShdw blurRad="38100" dist="38100" dir="2700000" algn="tl">
                    <a:srgbClr val="C0C0C0"/>
                  </a:outerShdw>
                </a:effectLst>
                <a:ea typeface="宋体" pitchFamily="2" charset="-122"/>
              </a:rPr>
              <a:t>段页式原理</a:t>
            </a:r>
          </a:p>
        </p:txBody>
      </p:sp>
      <p:grpSp>
        <p:nvGrpSpPr>
          <p:cNvPr id="3" name="组合 5"/>
          <p:cNvGrpSpPr>
            <a:grpSpLocks/>
          </p:cNvGrpSpPr>
          <p:nvPr/>
        </p:nvGrpSpPr>
        <p:grpSpPr bwMode="auto">
          <a:xfrm>
            <a:off x="2473325" y="3724275"/>
            <a:ext cx="3105150" cy="757238"/>
            <a:chOff x="2055813" y="3233738"/>
            <a:chExt cx="3105150" cy="756922"/>
          </a:xfrm>
        </p:grpSpPr>
        <p:sp>
          <p:nvSpPr>
            <p:cNvPr id="24581" name="Rectangle 4"/>
            <p:cNvSpPr>
              <a:spLocks noChangeArrowheads="1"/>
            </p:cNvSpPr>
            <p:nvPr/>
          </p:nvSpPr>
          <p:spPr bwMode="auto">
            <a:xfrm>
              <a:off x="2055813" y="3233738"/>
              <a:ext cx="3105150" cy="438150"/>
            </a:xfrm>
            <a:prstGeom prst="rect">
              <a:avLst/>
            </a:prstGeom>
            <a:solidFill>
              <a:srgbClr val="FFFF00"/>
            </a:solidFill>
            <a:ln w="9525">
              <a:solidFill>
                <a:schemeClr val="tx1"/>
              </a:solidFill>
              <a:miter lim="800000"/>
              <a:headEnd/>
              <a:tailEnd/>
            </a:ln>
          </p:spPr>
          <p:txBody>
            <a:bodyPr wrap="none" anchor="ctr"/>
            <a:lstStyle/>
            <a:p>
              <a:endParaRPr lang="zh-CN" altLang="en-US"/>
            </a:p>
          </p:txBody>
        </p:sp>
        <p:cxnSp>
          <p:nvCxnSpPr>
            <p:cNvPr id="24582" name="直接连接符 3"/>
            <p:cNvCxnSpPr>
              <a:cxnSpLocks noChangeShapeType="1"/>
            </p:cNvCxnSpPr>
            <p:nvPr/>
          </p:nvCxnSpPr>
          <p:spPr bwMode="auto">
            <a:xfrm>
              <a:off x="2970213" y="3233738"/>
              <a:ext cx="3101" cy="438150"/>
            </a:xfrm>
            <a:prstGeom prst="line">
              <a:avLst/>
            </a:prstGeom>
            <a:noFill/>
            <a:ln w="9525" algn="ctr">
              <a:solidFill>
                <a:schemeClr val="tx1"/>
              </a:solidFill>
              <a:round/>
              <a:headEnd/>
              <a:tailEnd/>
            </a:ln>
            <a:effectLst/>
          </p:spPr>
        </p:cxnSp>
        <p:cxnSp>
          <p:nvCxnSpPr>
            <p:cNvPr id="24583" name="直接连接符 6"/>
            <p:cNvCxnSpPr>
              <a:cxnSpLocks noChangeShapeType="1"/>
            </p:cNvCxnSpPr>
            <p:nvPr/>
          </p:nvCxnSpPr>
          <p:spPr bwMode="auto">
            <a:xfrm>
              <a:off x="4127500" y="3233738"/>
              <a:ext cx="2439" cy="438150"/>
            </a:xfrm>
            <a:prstGeom prst="line">
              <a:avLst/>
            </a:prstGeom>
            <a:noFill/>
            <a:ln w="9525" algn="ctr">
              <a:solidFill>
                <a:schemeClr val="tx1"/>
              </a:solidFill>
              <a:round/>
              <a:headEnd/>
              <a:tailEnd/>
            </a:ln>
            <a:effectLst/>
          </p:spPr>
        </p:cxnSp>
        <p:sp>
          <p:nvSpPr>
            <p:cNvPr id="24584" name="文本框 4"/>
            <p:cNvSpPr txBox="1">
              <a:spLocks noChangeArrowheads="1"/>
            </p:cNvSpPr>
            <p:nvPr/>
          </p:nvSpPr>
          <p:spPr bwMode="auto">
            <a:xfrm>
              <a:off x="2055813" y="3671888"/>
              <a:ext cx="3105150" cy="318772"/>
            </a:xfrm>
            <a:prstGeom prst="rect">
              <a:avLst/>
            </a:prstGeom>
            <a:noFill/>
            <a:ln w="9525">
              <a:noFill/>
              <a:miter lim="800000"/>
              <a:headEnd/>
              <a:tailEnd/>
            </a:ln>
          </p:spPr>
          <p:txBody>
            <a:bodyPr>
              <a:spAutoFit/>
            </a:bodyPr>
            <a:lstStyle/>
            <a:p>
              <a:r>
                <a:rPr lang="zh-CN" altLang="en-US" sz="1400">
                  <a:solidFill>
                    <a:srgbClr val="000000"/>
                  </a:solidFill>
                  <a:sym typeface="Wingdings" pitchFamily="2" charset="2"/>
                </a:rPr>
                <a:t>  段号</a:t>
              </a:r>
              <a:r>
                <a:rPr lang="en-US" altLang="zh-CN" sz="1400">
                  <a:solidFill>
                    <a:srgbClr val="000000"/>
                  </a:solidFill>
                  <a:sym typeface="Wingdings" pitchFamily="2" charset="2"/>
                </a:rPr>
                <a:t>     	     </a:t>
              </a:r>
              <a:r>
                <a:rPr lang="zh-CN" altLang="en-US" sz="1400">
                  <a:solidFill>
                    <a:srgbClr val="000000"/>
                  </a:solidFill>
                  <a:sym typeface="Wingdings" pitchFamily="2" charset="2"/>
                </a:rPr>
                <a:t>页号</a:t>
              </a:r>
              <a:r>
                <a:rPr lang="en-US" altLang="zh-CN" sz="1400">
                  <a:solidFill>
                    <a:srgbClr val="000000"/>
                  </a:solidFill>
                  <a:sym typeface="Wingdings" pitchFamily="2" charset="2"/>
                </a:rPr>
                <a:t>              </a:t>
              </a:r>
              <a:r>
                <a:rPr lang="zh-CN" altLang="en-US" sz="1400">
                  <a:solidFill>
                    <a:srgbClr val="000000"/>
                  </a:solidFill>
                  <a:sym typeface="Wingdings" pitchFamily="2" charset="2"/>
                </a:rPr>
                <a:t>页内偏移</a:t>
              </a:r>
              <a:endParaRPr lang="zh-CN" altLang="en-US" sz="1400">
                <a:solidFill>
                  <a:srgbClr val="000000"/>
                </a:solidFill>
              </a:endParaRPr>
            </a:p>
          </p:txBody>
        </p:sp>
      </p:gr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1271" name="Group 119"/>
          <p:cNvGraphicFramePr>
            <a:graphicFrameLocks noGrp="1"/>
          </p:cNvGraphicFramePr>
          <p:nvPr/>
        </p:nvGraphicFramePr>
        <p:xfrm>
          <a:off x="1219200" y="1905000"/>
          <a:ext cx="1752600" cy="2203450"/>
        </p:xfrm>
        <a:graphic>
          <a:graphicData uri="http://schemas.openxmlformats.org/drawingml/2006/table">
            <a:tbl>
              <a:tblPr/>
              <a:tblGrid>
                <a:gridCol w="1752600"/>
              </a:tblGrid>
              <a:tr h="516012">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16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45" marB="460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76345">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16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45" marB="460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76345">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16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45" marB="460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5964">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16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45" marB="460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1"/>
                    </a:solidFill>
                  </a:tcPr>
                </a:tc>
              </a:tr>
              <a:tr h="198784">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7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45" marB="4604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5616" name="Text Box 20"/>
          <p:cNvSpPr txBox="1">
            <a:spLocks noChangeArrowheads="1"/>
          </p:cNvSpPr>
          <p:nvPr/>
        </p:nvSpPr>
        <p:spPr bwMode="auto">
          <a:xfrm>
            <a:off x="1524000" y="1371600"/>
            <a:ext cx="1143000" cy="366713"/>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zh-CN" altLang="en-US"/>
              <a:t>主程序段</a:t>
            </a:r>
          </a:p>
        </p:txBody>
      </p:sp>
      <p:sp>
        <p:nvSpPr>
          <p:cNvPr id="25617" name="Text Box 21"/>
          <p:cNvSpPr txBox="1">
            <a:spLocks noChangeArrowheads="1"/>
          </p:cNvSpPr>
          <p:nvPr/>
        </p:nvSpPr>
        <p:spPr bwMode="auto">
          <a:xfrm>
            <a:off x="609600" y="35814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16K</a:t>
            </a:r>
          </a:p>
        </p:txBody>
      </p:sp>
      <p:sp>
        <p:nvSpPr>
          <p:cNvPr id="25618" name="Text Box 27"/>
          <p:cNvSpPr txBox="1">
            <a:spLocks noChangeArrowheads="1"/>
          </p:cNvSpPr>
          <p:nvPr/>
        </p:nvSpPr>
        <p:spPr bwMode="auto">
          <a:xfrm>
            <a:off x="609600" y="32893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15K</a:t>
            </a:r>
          </a:p>
        </p:txBody>
      </p:sp>
      <p:sp>
        <p:nvSpPr>
          <p:cNvPr id="25619" name="Text Box 28"/>
          <p:cNvSpPr txBox="1">
            <a:spLocks noChangeArrowheads="1"/>
          </p:cNvSpPr>
          <p:nvPr/>
        </p:nvSpPr>
        <p:spPr bwMode="auto">
          <a:xfrm>
            <a:off x="609600" y="28194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12K</a:t>
            </a:r>
          </a:p>
        </p:txBody>
      </p:sp>
      <p:sp>
        <p:nvSpPr>
          <p:cNvPr id="25620" name="Text Box 29"/>
          <p:cNvSpPr txBox="1">
            <a:spLocks noChangeArrowheads="1"/>
          </p:cNvSpPr>
          <p:nvPr/>
        </p:nvSpPr>
        <p:spPr bwMode="auto">
          <a:xfrm>
            <a:off x="609600" y="24384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8K</a:t>
            </a:r>
          </a:p>
        </p:txBody>
      </p:sp>
      <p:sp>
        <p:nvSpPr>
          <p:cNvPr id="25621" name="Text Box 30"/>
          <p:cNvSpPr txBox="1">
            <a:spLocks noChangeArrowheads="1"/>
          </p:cNvSpPr>
          <p:nvPr/>
        </p:nvSpPr>
        <p:spPr bwMode="auto">
          <a:xfrm>
            <a:off x="635000" y="20574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4K</a:t>
            </a:r>
          </a:p>
        </p:txBody>
      </p:sp>
      <p:sp>
        <p:nvSpPr>
          <p:cNvPr id="25622" name="Text Box 31"/>
          <p:cNvSpPr txBox="1">
            <a:spLocks noChangeArrowheads="1"/>
          </p:cNvSpPr>
          <p:nvPr/>
        </p:nvSpPr>
        <p:spPr bwMode="auto">
          <a:xfrm>
            <a:off x="609600" y="17526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0</a:t>
            </a:r>
          </a:p>
        </p:txBody>
      </p:sp>
      <p:graphicFrame>
        <p:nvGraphicFramePr>
          <p:cNvPr id="561270" name="Group 118"/>
          <p:cNvGraphicFramePr>
            <a:graphicFrameLocks noGrp="1"/>
          </p:cNvGraphicFramePr>
          <p:nvPr/>
        </p:nvGraphicFramePr>
        <p:xfrm>
          <a:off x="3759200" y="1930400"/>
          <a:ext cx="1752600" cy="671680"/>
        </p:xfrm>
        <a:graphic>
          <a:graphicData uri="http://schemas.openxmlformats.org/drawingml/2006/table">
            <a:tbl>
              <a:tblPr/>
              <a:tblGrid>
                <a:gridCol w="1752600"/>
              </a:tblGrid>
              <a:tr h="335757">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16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00" marB="46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335757">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16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00" marB="46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r>
            </a:tbl>
          </a:graphicData>
        </a:graphic>
      </p:graphicFrame>
      <p:sp>
        <p:nvSpPr>
          <p:cNvPr id="25631" name="Text Box 57"/>
          <p:cNvSpPr txBox="1">
            <a:spLocks noChangeArrowheads="1"/>
          </p:cNvSpPr>
          <p:nvPr/>
        </p:nvSpPr>
        <p:spPr bwMode="auto">
          <a:xfrm>
            <a:off x="4064000" y="1397000"/>
            <a:ext cx="1143000" cy="366713"/>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zh-CN" altLang="en-US"/>
              <a:t>子程序段</a:t>
            </a:r>
          </a:p>
        </p:txBody>
      </p:sp>
      <p:sp>
        <p:nvSpPr>
          <p:cNvPr id="25632" name="Text Box 61"/>
          <p:cNvSpPr txBox="1">
            <a:spLocks noChangeArrowheads="1"/>
          </p:cNvSpPr>
          <p:nvPr/>
        </p:nvSpPr>
        <p:spPr bwMode="auto">
          <a:xfrm>
            <a:off x="3149600" y="24638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8K</a:t>
            </a:r>
          </a:p>
        </p:txBody>
      </p:sp>
      <p:sp>
        <p:nvSpPr>
          <p:cNvPr id="25633" name="Text Box 62"/>
          <p:cNvSpPr txBox="1">
            <a:spLocks noChangeArrowheads="1"/>
          </p:cNvSpPr>
          <p:nvPr/>
        </p:nvSpPr>
        <p:spPr bwMode="auto">
          <a:xfrm>
            <a:off x="3175000" y="20828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4K</a:t>
            </a:r>
          </a:p>
        </p:txBody>
      </p:sp>
      <p:sp>
        <p:nvSpPr>
          <p:cNvPr id="25634" name="Text Box 63"/>
          <p:cNvSpPr txBox="1">
            <a:spLocks noChangeArrowheads="1"/>
          </p:cNvSpPr>
          <p:nvPr/>
        </p:nvSpPr>
        <p:spPr bwMode="auto">
          <a:xfrm>
            <a:off x="3149600" y="17780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0</a:t>
            </a:r>
          </a:p>
        </p:txBody>
      </p:sp>
      <p:graphicFrame>
        <p:nvGraphicFramePr>
          <p:cNvPr id="561269" name="Group 117"/>
          <p:cNvGraphicFramePr>
            <a:graphicFrameLocks noGrp="1"/>
          </p:cNvGraphicFramePr>
          <p:nvPr/>
        </p:nvGraphicFramePr>
        <p:xfrm>
          <a:off x="6375400" y="1955800"/>
          <a:ext cx="1752600" cy="1069974"/>
        </p:xfrm>
        <a:graphic>
          <a:graphicData uri="http://schemas.openxmlformats.org/drawingml/2006/table">
            <a:tbl>
              <a:tblPr/>
              <a:tblGrid>
                <a:gridCol w="1752600"/>
              </a:tblGrid>
              <a:tr h="336114">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16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65" marB="4606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36114">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16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65" marB="4606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98873">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7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65" marB="4606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98873">
                <a:tc>
                  <a:txBody>
                    <a:bodyPr/>
                    <a:lstStyle/>
                    <a:p>
                      <a:pPr marL="0" marR="0" lvl="0" indent="0" algn="l"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endParaRPr kumimoji="0" lang="zh-CN" altLang="zh-CN" sz="700" b="0" i="0" u="none" strike="noStrike" cap="none" normalizeH="0" baseline="0" smtClean="0">
                        <a:ln>
                          <a:noFill/>
                        </a:ln>
                        <a:solidFill>
                          <a:srgbClr val="000000"/>
                        </a:solidFill>
                        <a:effectLst/>
                        <a:latin typeface="Arial" pitchFamily="34" charset="0"/>
                        <a:ea typeface="宋体" pitchFamily="2" charset="-122"/>
                      </a:endParaRPr>
                    </a:p>
                  </a:txBody>
                  <a:tcPr marL="92075" marR="92075" marT="46065" marB="4606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2"/>
                    </a:solidFill>
                  </a:tcPr>
                </a:tc>
              </a:tr>
            </a:tbl>
          </a:graphicData>
        </a:graphic>
      </p:graphicFrame>
      <p:sp>
        <p:nvSpPr>
          <p:cNvPr id="25647" name="Text Box 83"/>
          <p:cNvSpPr txBox="1">
            <a:spLocks noChangeArrowheads="1"/>
          </p:cNvSpPr>
          <p:nvPr/>
        </p:nvSpPr>
        <p:spPr bwMode="auto">
          <a:xfrm>
            <a:off x="6680200" y="1422400"/>
            <a:ext cx="1143000" cy="366713"/>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zh-CN" altLang="en-US"/>
              <a:t>数据段</a:t>
            </a:r>
          </a:p>
        </p:txBody>
      </p:sp>
      <p:sp>
        <p:nvSpPr>
          <p:cNvPr id="25648" name="Text Box 85"/>
          <p:cNvSpPr txBox="1">
            <a:spLocks noChangeArrowheads="1"/>
          </p:cNvSpPr>
          <p:nvPr/>
        </p:nvSpPr>
        <p:spPr bwMode="auto">
          <a:xfrm>
            <a:off x="5765800" y="29718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12K</a:t>
            </a:r>
          </a:p>
        </p:txBody>
      </p:sp>
      <p:sp>
        <p:nvSpPr>
          <p:cNvPr id="25649" name="Text Box 86"/>
          <p:cNvSpPr txBox="1">
            <a:spLocks noChangeArrowheads="1"/>
          </p:cNvSpPr>
          <p:nvPr/>
        </p:nvSpPr>
        <p:spPr bwMode="auto">
          <a:xfrm>
            <a:off x="5765800" y="27432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10K</a:t>
            </a:r>
          </a:p>
        </p:txBody>
      </p:sp>
      <p:sp>
        <p:nvSpPr>
          <p:cNvPr id="25650" name="Text Box 87"/>
          <p:cNvSpPr txBox="1">
            <a:spLocks noChangeArrowheads="1"/>
          </p:cNvSpPr>
          <p:nvPr/>
        </p:nvSpPr>
        <p:spPr bwMode="auto">
          <a:xfrm>
            <a:off x="5765800" y="24892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8K</a:t>
            </a:r>
          </a:p>
        </p:txBody>
      </p:sp>
      <p:sp>
        <p:nvSpPr>
          <p:cNvPr id="25651" name="Text Box 88"/>
          <p:cNvSpPr txBox="1">
            <a:spLocks noChangeArrowheads="1"/>
          </p:cNvSpPr>
          <p:nvPr/>
        </p:nvSpPr>
        <p:spPr bwMode="auto">
          <a:xfrm>
            <a:off x="5791200" y="21082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4K</a:t>
            </a:r>
          </a:p>
        </p:txBody>
      </p:sp>
      <p:sp>
        <p:nvSpPr>
          <p:cNvPr id="25652" name="Text Box 89"/>
          <p:cNvSpPr txBox="1">
            <a:spLocks noChangeArrowheads="1"/>
          </p:cNvSpPr>
          <p:nvPr/>
        </p:nvSpPr>
        <p:spPr bwMode="auto">
          <a:xfrm>
            <a:off x="5765800" y="1803400"/>
            <a:ext cx="533400" cy="304800"/>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sz="1400" b="1"/>
              <a:t>0</a:t>
            </a:r>
          </a:p>
        </p:txBody>
      </p:sp>
      <p:graphicFrame>
        <p:nvGraphicFramePr>
          <p:cNvPr id="561265" name="Group 113"/>
          <p:cNvGraphicFramePr>
            <a:graphicFrameLocks noGrp="1"/>
          </p:cNvGraphicFramePr>
          <p:nvPr/>
        </p:nvGraphicFramePr>
        <p:xfrm>
          <a:off x="2133600" y="5029200"/>
          <a:ext cx="5486400" cy="431800"/>
        </p:xfrm>
        <a:graphic>
          <a:graphicData uri="http://schemas.openxmlformats.org/drawingml/2006/table">
            <a:tbl>
              <a:tblPr/>
              <a:tblGrid>
                <a:gridCol w="1828800"/>
                <a:gridCol w="1828800"/>
                <a:gridCol w="1828800"/>
              </a:tblGrid>
              <a:tr h="431800">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zh-CN" altLang="en-US" sz="1600" b="1" i="0" u="none" strike="noStrike" cap="none" normalizeH="0" baseline="0" dirty="0" smtClean="0">
                          <a:ln>
                            <a:noFill/>
                          </a:ln>
                          <a:solidFill>
                            <a:srgbClr val="000000"/>
                          </a:solidFill>
                          <a:effectLst/>
                          <a:latin typeface="Arial" pitchFamily="34" charset="0"/>
                          <a:ea typeface="宋体" pitchFamily="2" charset="-122"/>
                        </a:rPr>
                        <a:t>段号</a:t>
                      </a:r>
                      <a:r>
                        <a:rPr kumimoji="0" lang="en-US" altLang="zh-CN" sz="1600" b="1" i="0" u="none" strike="noStrike" cap="none" normalizeH="0" baseline="0" dirty="0" smtClean="0">
                          <a:ln>
                            <a:noFill/>
                          </a:ln>
                          <a:solidFill>
                            <a:srgbClr val="000000"/>
                          </a:solidFill>
                          <a:effectLst/>
                          <a:latin typeface="Arial" pitchFamily="34" charset="0"/>
                          <a:ea typeface="宋体" pitchFamily="2" charset="-122"/>
                        </a:rPr>
                        <a:t>S</a:t>
                      </a:r>
                    </a:p>
                  </a:txBody>
                  <a:tcPr marL="92075" marR="92075" marT="46038" marB="4603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zh-CN" altLang="en-US" sz="1600" b="1" i="0" u="none" strike="noStrike" cap="none" normalizeH="0" baseline="0" dirty="0" smtClean="0">
                          <a:ln>
                            <a:noFill/>
                          </a:ln>
                          <a:solidFill>
                            <a:srgbClr val="000000"/>
                          </a:solidFill>
                          <a:effectLst/>
                          <a:latin typeface="Arial" pitchFamily="34" charset="0"/>
                          <a:ea typeface="宋体" pitchFamily="2" charset="-122"/>
                        </a:rPr>
                        <a:t>段内页号</a:t>
                      </a:r>
                      <a:r>
                        <a:rPr kumimoji="0" lang="en-US" altLang="zh-CN" sz="1600" b="1" i="0" u="none" strike="noStrike" cap="none" normalizeH="0" baseline="0" dirty="0" smtClean="0">
                          <a:ln>
                            <a:noFill/>
                          </a:ln>
                          <a:solidFill>
                            <a:srgbClr val="000000"/>
                          </a:solidFill>
                          <a:effectLst/>
                          <a:latin typeface="Arial" pitchFamily="34" charset="0"/>
                          <a:ea typeface="宋体" pitchFamily="2" charset="-122"/>
                        </a:rPr>
                        <a:t>P</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50000"/>
                        </a:spcBef>
                        <a:spcAft>
                          <a:spcPct val="0"/>
                        </a:spcAft>
                        <a:buClr>
                          <a:schemeClr val="accent2"/>
                        </a:buClr>
                        <a:buSzTx/>
                        <a:buFont typeface="Monotype Sorts" pitchFamily="2" charset="2"/>
                        <a:buNone/>
                        <a:tabLst>
                          <a:tab pos="2686050" algn="l"/>
                        </a:tabLst>
                      </a:pPr>
                      <a:r>
                        <a:rPr kumimoji="0" lang="zh-CN" altLang="en-US" sz="1600" b="1" i="0" u="none" strike="noStrike" cap="none" normalizeH="0" baseline="0" dirty="0" smtClean="0">
                          <a:ln>
                            <a:noFill/>
                          </a:ln>
                          <a:solidFill>
                            <a:srgbClr val="000000"/>
                          </a:solidFill>
                          <a:effectLst/>
                          <a:latin typeface="Arial" pitchFamily="34" charset="0"/>
                          <a:ea typeface="宋体" pitchFamily="2" charset="-122"/>
                        </a:rPr>
                        <a:t>页内地址</a:t>
                      </a:r>
                      <a:r>
                        <a:rPr kumimoji="0" lang="en-US" altLang="zh-CN" sz="1600" b="1" i="0" u="none" strike="noStrike" cap="none" normalizeH="0" baseline="0" dirty="0" smtClean="0">
                          <a:ln>
                            <a:noFill/>
                          </a:ln>
                          <a:solidFill>
                            <a:srgbClr val="000000"/>
                          </a:solidFill>
                          <a:effectLst/>
                          <a:latin typeface="Arial" pitchFamily="34" charset="0"/>
                          <a:ea typeface="宋体" pitchFamily="2" charset="-122"/>
                        </a:rPr>
                        <a:t>W</a:t>
                      </a:r>
                    </a:p>
                  </a:txBody>
                  <a:tcPr marL="92075" marR="92075" marT="46038" marB="4603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r>
            </a:tbl>
          </a:graphicData>
        </a:graphic>
      </p:graphicFrame>
      <p:sp>
        <p:nvSpPr>
          <p:cNvPr id="25663" name="Text Box 108"/>
          <p:cNvSpPr txBox="1">
            <a:spLocks noChangeArrowheads="1"/>
          </p:cNvSpPr>
          <p:nvPr/>
        </p:nvSpPr>
        <p:spPr bwMode="auto">
          <a:xfrm>
            <a:off x="4038600" y="3886200"/>
            <a:ext cx="1143000" cy="366713"/>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a:t>(a)</a:t>
            </a:r>
          </a:p>
        </p:txBody>
      </p:sp>
      <p:sp>
        <p:nvSpPr>
          <p:cNvPr id="25664" name="Text Box 109"/>
          <p:cNvSpPr txBox="1">
            <a:spLocks noChangeArrowheads="1"/>
          </p:cNvSpPr>
          <p:nvPr/>
        </p:nvSpPr>
        <p:spPr bwMode="auto">
          <a:xfrm>
            <a:off x="4114800" y="5791200"/>
            <a:ext cx="1143000" cy="366713"/>
          </a:xfrm>
          <a:prstGeom prst="rect">
            <a:avLst/>
          </a:prstGeom>
          <a:noFill/>
          <a:ln w="9525">
            <a:noFill/>
            <a:miter lim="800000"/>
            <a:headEnd/>
            <a:tailEnd/>
          </a:ln>
          <a:effectLst/>
        </p:spPr>
        <p:txBody>
          <a:bodyPr lIns="92075" tIns="46038" rIns="92075" bIns="46038">
            <a:spAutoFit/>
          </a:bodyPr>
          <a:lstStyle/>
          <a:p>
            <a:pPr algn="ctr">
              <a:spcBef>
                <a:spcPct val="50000"/>
              </a:spcBef>
              <a:buClr>
                <a:srgbClr val="E71101"/>
              </a:buClr>
              <a:buSzPct val="60000"/>
              <a:buFont typeface="Monotype Sorts" pitchFamily="2" charset="2"/>
              <a:buNone/>
            </a:pPr>
            <a:r>
              <a:rPr kumimoji="1" lang="en-US" altLang="zh-CN"/>
              <a:t>(b)</a:t>
            </a:r>
          </a:p>
        </p:txBody>
      </p:sp>
      <p:sp>
        <p:nvSpPr>
          <p:cNvPr id="26" name="标题 1"/>
          <p:cNvSpPr>
            <a:spLocks noGrp="1"/>
          </p:cNvSpPr>
          <p:nvPr>
            <p:ph type="title"/>
          </p:nvPr>
        </p:nvSpPr>
        <p:spPr>
          <a:xfrm>
            <a:off x="1458913" y="476250"/>
            <a:ext cx="7058025" cy="609600"/>
          </a:xfrm>
        </p:spPr>
        <p:txBody>
          <a:bodyPr/>
          <a:lstStyle/>
          <a:p>
            <a:pPr eaLnBrk="1" hangingPunct="1">
              <a:defRPr/>
            </a:pPr>
            <a:r>
              <a:rPr lang="zh-CN" altLang="en-US" dirty="0" smtClean="0">
                <a:effectLst>
                  <a:outerShdw blurRad="38100" dist="38100" dir="2700000" algn="tl">
                    <a:srgbClr val="C0C0C0"/>
                  </a:outerShdw>
                </a:effectLst>
                <a:ea typeface="宋体" pitchFamily="2" charset="-122"/>
              </a:rPr>
              <a:t>例子</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0"/>
          <p:cNvSpPr>
            <a:spLocks noGrp="1" noChangeArrowheads="1"/>
          </p:cNvSpPr>
          <p:nvPr>
            <p:ph type="title"/>
          </p:nvPr>
        </p:nvSpPr>
        <p:spPr>
          <a:xfrm>
            <a:off x="1317625" y="508000"/>
            <a:ext cx="6886575" cy="457200"/>
          </a:xfrm>
        </p:spPr>
        <p:txBody>
          <a:bodyPr anchor="t"/>
          <a:lstStyle/>
          <a:p>
            <a:pPr eaLnBrk="1" hangingPunct="1"/>
            <a:r>
              <a:rPr lang="en-US" altLang="zh-CN" smtClean="0">
                <a:ea typeface="宋体" pitchFamily="2" charset="-122"/>
              </a:rPr>
              <a:t>Intel 386</a:t>
            </a:r>
            <a:r>
              <a:rPr lang="zh-CN" altLang="en-US" smtClean="0">
                <a:ea typeface="宋体" pitchFamily="2" charset="-122"/>
              </a:rPr>
              <a:t>的段页式存储管理</a:t>
            </a:r>
          </a:p>
        </p:txBody>
      </p:sp>
      <p:sp>
        <p:nvSpPr>
          <p:cNvPr id="26627" name="Rectangle 2051"/>
          <p:cNvSpPr>
            <a:spLocks noGrp="1" noChangeArrowheads="1"/>
          </p:cNvSpPr>
          <p:nvPr>
            <p:ph type="body" idx="1"/>
          </p:nvPr>
        </p:nvSpPr>
        <p:spPr bwMode="auto">
          <a:xfrm>
            <a:off x="441325" y="1495425"/>
            <a:ext cx="8024813" cy="4365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400" smtClean="0"/>
              <a:t>Intel 386</a:t>
            </a:r>
            <a:r>
              <a:rPr lang="zh-CN" altLang="en-US" sz="2400" smtClean="0"/>
              <a:t>使用段页结合来进行二级分页的内存管理</a:t>
            </a:r>
          </a:p>
        </p:txBody>
      </p:sp>
      <p:pic>
        <p:nvPicPr>
          <p:cNvPr id="26628" name="Picture 6"/>
          <p:cNvPicPr>
            <a:picLocks noChangeAspect="1" noChangeArrowheads="1"/>
          </p:cNvPicPr>
          <p:nvPr/>
        </p:nvPicPr>
        <p:blipFill>
          <a:blip r:embed="rId2" cstate="print"/>
          <a:srcRect l="11934" t="700" r="11746" b="1631"/>
          <a:stretch>
            <a:fillRect/>
          </a:stretch>
        </p:blipFill>
        <p:spPr bwMode="auto">
          <a:xfrm>
            <a:off x="2390775" y="2005013"/>
            <a:ext cx="4427538" cy="45354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a:xfrm>
            <a:off x="1050925" y="1160463"/>
            <a:ext cx="7237413" cy="1981200"/>
          </a:xfrm>
        </p:spPr>
        <p:txBody>
          <a:bodyPr/>
          <a:lstStyle/>
          <a:p>
            <a:pPr algn="ctr" eaLnBrk="1" hangingPunct="1">
              <a:defRPr/>
            </a:pPr>
            <a:r>
              <a:rPr lang="zh-CN" altLang="en-US" dirty="0" smtClean="0">
                <a:effectLst>
                  <a:outerShdw blurRad="38100" dist="38100" dir="2700000" algn="tl">
                    <a:srgbClr val="C0C0C0"/>
                  </a:outerShdw>
                </a:effectLst>
                <a:ea typeface="宋体" pitchFamily="2" charset="-122"/>
              </a:rPr>
              <a:t>第</a:t>
            </a:r>
            <a:r>
              <a:rPr lang="zh-CN" altLang="en-US" dirty="0">
                <a:effectLst>
                  <a:outerShdw blurRad="38100" dist="38100" dir="2700000" algn="tl">
                    <a:srgbClr val="C0C0C0"/>
                  </a:outerShdw>
                </a:effectLst>
                <a:ea typeface="宋体" pitchFamily="2" charset="-122"/>
              </a:rPr>
              <a:t>八</a:t>
            </a:r>
            <a:r>
              <a:rPr lang="zh-CN" altLang="en-US" dirty="0" smtClean="0">
                <a:effectLst>
                  <a:outerShdw blurRad="38100" dist="38100" dir="2700000" algn="tl">
                    <a:srgbClr val="C0C0C0"/>
                  </a:outerShdw>
                </a:effectLst>
                <a:ea typeface="宋体" pitchFamily="2" charset="-122"/>
              </a:rPr>
              <a:t>章 内存管理（</a:t>
            </a:r>
            <a:r>
              <a:rPr lang="zh-CN" altLang="en-US" dirty="0">
                <a:effectLst>
                  <a:outerShdw blurRad="38100" dist="38100" dir="2700000" algn="tl">
                    <a:srgbClr val="C0C0C0"/>
                  </a:outerShdw>
                </a:effectLst>
                <a:ea typeface="宋体" pitchFamily="2" charset="-122"/>
              </a:rPr>
              <a:t>六</a:t>
            </a:r>
            <a:r>
              <a:rPr lang="zh-CN" altLang="en-US"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内存“扩充”技术</a:t>
            </a:r>
          </a:p>
        </p:txBody>
      </p:sp>
      <p:sp>
        <p:nvSpPr>
          <p:cNvPr id="14339" name="副标题 1"/>
          <p:cNvSpPr>
            <a:spLocks noGrp="1"/>
          </p:cNvSpPr>
          <p:nvPr>
            <p:ph type="subTitle" idx="1"/>
          </p:nvPr>
        </p:nvSpPr>
        <p:spPr>
          <a:xfrm>
            <a:off x="2173288" y="3494088"/>
            <a:ext cx="5535612" cy="787400"/>
          </a:xfrm>
          <a:noFill/>
        </p:spPr>
        <p:txBody>
          <a:bodyPr/>
          <a:lstStyle/>
          <a:p>
            <a:pPr eaLnBrk="1" hangingPunct="1"/>
            <a:r>
              <a:rPr lang="zh-CN" altLang="en-US" smtClean="0"/>
              <a:t>苏州大学计算机科学与技术</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389063" y="593725"/>
            <a:ext cx="6642100" cy="587375"/>
          </a:xfrm>
        </p:spPr>
        <p:txBody>
          <a:bodyPr/>
          <a:lstStyle/>
          <a:p>
            <a:r>
              <a:rPr lang="zh-CN" altLang="en-US" smtClean="0"/>
              <a:t>内存空间不足怎么办？</a:t>
            </a:r>
          </a:p>
        </p:txBody>
      </p:sp>
      <p:sp>
        <p:nvSpPr>
          <p:cNvPr id="15363" name="矩形 3"/>
          <p:cNvSpPr>
            <a:spLocks noChangeArrowheads="1"/>
          </p:cNvSpPr>
          <p:nvPr/>
        </p:nvSpPr>
        <p:spPr bwMode="auto">
          <a:xfrm>
            <a:off x="1573213" y="2298700"/>
            <a:ext cx="2097087" cy="3694113"/>
          </a:xfrm>
          <a:prstGeom prst="rect">
            <a:avLst/>
          </a:prstGeom>
          <a:solidFill>
            <a:schemeClr val="accent1"/>
          </a:solidFill>
          <a:ln w="6350" algn="ctr">
            <a:solidFill>
              <a:schemeClr val="tx1"/>
            </a:solidFill>
            <a:round/>
            <a:headEnd/>
            <a:tailEnd/>
          </a:ln>
        </p:spPr>
        <p:txBody>
          <a:bodyPr>
            <a:spAutoFit/>
          </a:bodyPr>
          <a:lstStyle/>
          <a:p>
            <a:endParaRPr lang="en-US" altLang="zh-CN">
              <a:latin typeface="Arial" pitchFamily="34" charset="0"/>
            </a:endParaRPr>
          </a:p>
          <a:p>
            <a:endParaRPr lang="en-US" altLang="zh-CN">
              <a:latin typeface="Arial" pitchFamily="34" charset="0"/>
            </a:endParaRPr>
          </a:p>
          <a:p>
            <a:endParaRPr lang="en-US" altLang="zh-CN">
              <a:latin typeface="Arial" pitchFamily="34" charset="0"/>
            </a:endParaRPr>
          </a:p>
          <a:p>
            <a:endParaRPr lang="en-US" altLang="zh-CN">
              <a:latin typeface="Arial" pitchFamily="34" charset="0"/>
            </a:endParaRPr>
          </a:p>
          <a:p>
            <a:pPr algn="ctr"/>
            <a:r>
              <a:rPr lang="zh-CN" altLang="en-US" sz="3200">
                <a:latin typeface="Arial" pitchFamily="34" charset="0"/>
              </a:rPr>
              <a:t>逻辑地址空间</a:t>
            </a:r>
            <a:endParaRPr lang="en-US" altLang="zh-CN" sz="3200">
              <a:latin typeface="Arial" pitchFamily="34" charset="0"/>
            </a:endParaRPr>
          </a:p>
          <a:p>
            <a:endParaRPr lang="en-US" altLang="zh-CN">
              <a:latin typeface="Arial" pitchFamily="34" charset="0"/>
            </a:endParaRPr>
          </a:p>
          <a:p>
            <a:endParaRPr lang="en-US" altLang="zh-CN">
              <a:latin typeface="Arial" pitchFamily="34" charset="0"/>
            </a:endParaRPr>
          </a:p>
          <a:p>
            <a:endParaRPr lang="en-US" altLang="zh-CN">
              <a:latin typeface="Arial" pitchFamily="34" charset="0"/>
            </a:endParaRPr>
          </a:p>
          <a:p>
            <a:endParaRPr lang="en-US" altLang="zh-CN">
              <a:latin typeface="Arial" pitchFamily="34" charset="0"/>
            </a:endParaRPr>
          </a:p>
          <a:p>
            <a:endParaRPr lang="zh-CN" altLang="en-US">
              <a:latin typeface="Arial" pitchFamily="34" charset="0"/>
            </a:endParaRPr>
          </a:p>
        </p:txBody>
      </p:sp>
      <p:sp>
        <p:nvSpPr>
          <p:cNvPr id="15364" name="矩形 4"/>
          <p:cNvSpPr>
            <a:spLocks noChangeArrowheads="1"/>
          </p:cNvSpPr>
          <p:nvPr/>
        </p:nvSpPr>
        <p:spPr bwMode="auto">
          <a:xfrm>
            <a:off x="5553075" y="2984500"/>
            <a:ext cx="1036638" cy="2185988"/>
          </a:xfrm>
          <a:prstGeom prst="rect">
            <a:avLst/>
          </a:prstGeom>
          <a:solidFill>
            <a:schemeClr val="accent1"/>
          </a:solidFill>
          <a:ln w="6350" algn="ctr">
            <a:solidFill>
              <a:schemeClr val="tx1"/>
            </a:solidFill>
            <a:round/>
            <a:headEnd/>
            <a:tailEnd/>
          </a:ln>
        </p:spPr>
        <p:txBody>
          <a:bodyPr>
            <a:spAutoFit/>
          </a:bodyPr>
          <a:lstStyle/>
          <a:p>
            <a:endParaRPr lang="en-US" altLang="zh-CN">
              <a:latin typeface="Arial" pitchFamily="34" charset="0"/>
            </a:endParaRPr>
          </a:p>
          <a:p>
            <a:endParaRPr lang="en-US" altLang="zh-CN">
              <a:latin typeface="Arial" pitchFamily="34" charset="0"/>
            </a:endParaRPr>
          </a:p>
          <a:p>
            <a:r>
              <a:rPr lang="zh-CN" altLang="en-US" sz="3200">
                <a:latin typeface="Arial" pitchFamily="34" charset="0"/>
              </a:rPr>
              <a:t>物理内存</a:t>
            </a:r>
            <a:endParaRPr lang="en-US" altLang="zh-CN" sz="3200">
              <a:latin typeface="Arial" pitchFamily="34" charset="0"/>
            </a:endParaRPr>
          </a:p>
          <a:p>
            <a:endParaRPr lang="en-US" altLang="zh-CN">
              <a:latin typeface="Arial" pitchFamily="34" charset="0"/>
            </a:endParaRPr>
          </a:p>
          <a:p>
            <a:endParaRPr lang="zh-CN" altLang="en-US">
              <a:latin typeface="Arial" pitchFamily="34" charset="0"/>
            </a:endParaRPr>
          </a:p>
        </p:txBody>
      </p:sp>
      <p:sp>
        <p:nvSpPr>
          <p:cNvPr id="15365" name="右箭头 1"/>
          <p:cNvSpPr>
            <a:spLocks noChangeArrowheads="1"/>
          </p:cNvSpPr>
          <p:nvPr/>
        </p:nvSpPr>
        <p:spPr bwMode="auto">
          <a:xfrm>
            <a:off x="3884613" y="3844925"/>
            <a:ext cx="1474787" cy="452438"/>
          </a:xfrm>
          <a:prstGeom prst="rightArrow">
            <a:avLst>
              <a:gd name="adj1" fmla="val 50000"/>
              <a:gd name="adj2" fmla="val 50087"/>
            </a:avLst>
          </a:prstGeom>
          <a:solidFill>
            <a:schemeClr val="accent1"/>
          </a:solidFill>
          <a:ln w="6350" algn="ctr">
            <a:solidFill>
              <a:schemeClr val="tx1"/>
            </a:solidFill>
            <a:round/>
            <a:headEnd/>
            <a:tailEnd/>
          </a:ln>
        </p:spPr>
        <p:txBody>
          <a:bodyPr>
            <a:spAutoFit/>
          </a:bodyPr>
          <a:lstStyle/>
          <a:p>
            <a:endParaRPr lang="zh-CN" altLang="en-US">
              <a:latin typeface="Arial" pitchFamily="34" charset="0"/>
            </a:endParaRPr>
          </a:p>
        </p:txBody>
      </p:sp>
      <p:sp>
        <p:nvSpPr>
          <p:cNvPr id="3" name="乘号 2"/>
          <p:cNvSpPr/>
          <p:nvPr/>
        </p:nvSpPr>
        <p:spPr bwMode="auto">
          <a:xfrm>
            <a:off x="4094163" y="3224213"/>
            <a:ext cx="871537" cy="1733550"/>
          </a:xfrm>
          <a:prstGeom prst="mathMultiply">
            <a:avLst/>
          </a:prstGeom>
          <a:solidFill>
            <a:srgbClr val="000099"/>
          </a:solidFill>
          <a:ln w="6350" cap="flat" cmpd="sng" algn="ctr">
            <a:solidFill>
              <a:schemeClr val="tx1"/>
            </a:solidFill>
            <a:prstDash val="solid"/>
            <a:round/>
            <a:headEnd type="none" w="med" len="med"/>
            <a:tailEnd type="none" w="med" len="med"/>
          </a:ln>
          <a:effectLst/>
        </p:spPr>
        <p:txBody>
          <a:bodyPr wrap="none">
            <a:spAutoFit/>
          </a:bodyPr>
          <a:lstStyle/>
          <a:p>
            <a:pPr>
              <a:defRPr/>
            </a:pPr>
            <a:endParaRPr lang="zh-CN" altLang="en-US">
              <a:latin typeface="Arial" pitchFamily="34"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16025" y="427038"/>
            <a:ext cx="7242175" cy="817562"/>
          </a:xfrm>
        </p:spPr>
        <p:txBody>
          <a:bodyPr/>
          <a:lstStyle/>
          <a:p>
            <a:pPr eaLnBrk="1" hangingPunct="1">
              <a:defRPr/>
            </a:pPr>
            <a:r>
              <a:rPr lang="zh-CN" altLang="en-US" dirty="0" smtClean="0">
                <a:latin typeface="+mj-ea"/>
              </a:rPr>
              <a:t>解决方法</a:t>
            </a:r>
          </a:p>
        </p:txBody>
      </p:sp>
      <p:sp>
        <p:nvSpPr>
          <p:cNvPr id="16387" name="Rectangle 3"/>
          <p:cNvSpPr>
            <a:spLocks noGrp="1" noChangeArrowheads="1"/>
          </p:cNvSpPr>
          <p:nvPr>
            <p:ph idx="1"/>
          </p:nvPr>
        </p:nvSpPr>
        <p:spPr bwMode="auto">
          <a:xfrm>
            <a:off x="1047750" y="1724025"/>
            <a:ext cx="6456363" cy="2363788"/>
          </a:xfrm>
          <a:noFill/>
          <a:ln>
            <a:miter lim="800000"/>
            <a:headEnd/>
            <a:tailEnd/>
          </a:ln>
        </p:spPr>
        <p:txBody>
          <a:bodyPr vert="horz" wrap="square" lIns="91440" tIns="45720" rIns="91440" bIns="45720" numCol="1" anchor="t" anchorCtr="0" compatLnSpc="1">
            <a:prstTxWarp prst="textNoShape">
              <a:avLst/>
            </a:prstTxWarp>
          </a:bodyPr>
          <a:lstStyle/>
          <a:p>
            <a:pPr marL="457200" indent="-457200" eaLnBrk="1" hangingPunct="1">
              <a:lnSpc>
                <a:spcPct val="90000"/>
              </a:lnSpc>
              <a:buFont typeface="Helvetica" pitchFamily="34" charset="0"/>
              <a:buAutoNum type="arabicPeriod"/>
            </a:pPr>
            <a:r>
              <a:rPr lang="zh-CN" altLang="en-US" smtClean="0"/>
              <a:t>紧缩</a:t>
            </a:r>
            <a:r>
              <a:rPr lang="en-US" altLang="zh-CN" smtClean="0"/>
              <a:t>Compaction</a:t>
            </a:r>
            <a:r>
              <a:rPr lang="zh-CN" altLang="en-US" smtClean="0"/>
              <a:t>（可变分区）</a:t>
            </a:r>
            <a:endParaRPr lang="en-US" altLang="zh-CN" smtClean="0"/>
          </a:p>
          <a:p>
            <a:pPr marL="457200" indent="-457200" eaLnBrk="1" hangingPunct="1">
              <a:lnSpc>
                <a:spcPct val="90000"/>
              </a:lnSpc>
              <a:buFont typeface="Helvetica" pitchFamily="34" charset="0"/>
              <a:buAutoNum type="arabicPeriod"/>
            </a:pPr>
            <a:r>
              <a:rPr lang="zh-CN" altLang="en-US" smtClean="0">
                <a:solidFill>
                  <a:srgbClr val="FF0000"/>
                </a:solidFill>
              </a:rPr>
              <a:t>覆盖技术</a:t>
            </a:r>
            <a:r>
              <a:rPr lang="en-US" altLang="zh-CN" smtClean="0">
                <a:solidFill>
                  <a:srgbClr val="FF0000"/>
                </a:solidFill>
              </a:rPr>
              <a:t>Overlaying</a:t>
            </a:r>
          </a:p>
          <a:p>
            <a:pPr marL="457200" indent="-457200" eaLnBrk="1" hangingPunct="1">
              <a:lnSpc>
                <a:spcPct val="90000"/>
              </a:lnSpc>
              <a:buFont typeface="Helvetica" pitchFamily="34" charset="0"/>
              <a:buAutoNum type="arabicPeriod"/>
            </a:pPr>
            <a:r>
              <a:rPr lang="zh-CN" altLang="en-US" smtClean="0">
                <a:solidFill>
                  <a:srgbClr val="FF0000"/>
                </a:solidFill>
              </a:rPr>
              <a:t>交换技术</a:t>
            </a:r>
            <a:r>
              <a:rPr lang="en-US" altLang="zh-CN" smtClean="0">
                <a:solidFill>
                  <a:srgbClr val="FF0000"/>
                </a:solidFill>
              </a:rPr>
              <a:t>Swapping</a:t>
            </a:r>
          </a:p>
          <a:p>
            <a:pPr marL="457200" indent="-457200" eaLnBrk="1" hangingPunct="1">
              <a:lnSpc>
                <a:spcPct val="90000"/>
              </a:lnSpc>
              <a:buFont typeface="Helvetica" pitchFamily="34" charset="0"/>
              <a:buAutoNum type="arabicPeriod"/>
            </a:pPr>
            <a:r>
              <a:rPr lang="zh-CN" altLang="en-US" smtClean="0"/>
              <a:t>虚拟内存</a:t>
            </a:r>
            <a:r>
              <a:rPr lang="en-US" altLang="zh-CN" smtClean="0"/>
              <a:t>Virtual Memory</a:t>
            </a:r>
            <a:endParaRPr lang="zh-CN" altLang="en-US" smtClean="0"/>
          </a:p>
        </p:txBody>
      </p:sp>
      <p:sp>
        <p:nvSpPr>
          <p:cNvPr id="2" name="云形 1"/>
          <p:cNvSpPr/>
          <p:nvPr/>
        </p:nvSpPr>
        <p:spPr bwMode="auto">
          <a:xfrm>
            <a:off x="2554288" y="4229100"/>
            <a:ext cx="4008437" cy="2108200"/>
          </a:xfrm>
          <a:prstGeom prst="cloud">
            <a:avLst/>
          </a:prstGeom>
          <a:solidFill>
            <a:schemeClr val="accent1"/>
          </a:solidFill>
          <a:ln w="6350" cap="flat" cmpd="sng" algn="ctr">
            <a:solidFill>
              <a:schemeClr val="tx1"/>
            </a:solidFill>
            <a:prstDash val="solid"/>
            <a:round/>
            <a:headEnd type="none" w="med" len="med"/>
            <a:tailEnd type="none" w="med" len="med"/>
          </a:ln>
          <a:effectLst/>
        </p:spPr>
        <p:txBody>
          <a:bodyPr>
            <a:spAutoFit/>
          </a:bodyPr>
          <a:lstStyle/>
          <a:p>
            <a:pPr>
              <a:defRPr/>
            </a:pPr>
            <a:r>
              <a:rPr lang="zh-CN" altLang="en-US" sz="2800" dirty="0">
                <a:latin typeface="Arial" pitchFamily="34" charset="0"/>
              </a:rPr>
              <a:t>如何在较小的内存空间运行较大的进程？</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257300" y="471488"/>
            <a:ext cx="6284913" cy="765175"/>
          </a:xfrm>
        </p:spPr>
        <p:txBody>
          <a:bodyPr lIns="91440" tIns="45720" rIns="91440" bIns="45720" anchor="t"/>
          <a:lstStyle/>
          <a:p>
            <a:r>
              <a:rPr lang="zh-CN" altLang="en-US" smtClean="0"/>
              <a:t>覆盖</a:t>
            </a:r>
            <a:r>
              <a:rPr lang="en-US" altLang="zh-CN" smtClean="0"/>
              <a:t>Overlaying</a:t>
            </a:r>
            <a:endParaRPr lang="zh-CN" altLang="en-US" smtClean="0"/>
          </a:p>
        </p:txBody>
      </p:sp>
      <p:sp>
        <p:nvSpPr>
          <p:cNvPr id="18435" name="Rectangle 1027"/>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解决问题</a:t>
            </a:r>
            <a:r>
              <a:rPr lang="en-US" altLang="zh-CN" sz="2800" smtClean="0">
                <a:sym typeface="Wingdings" pitchFamily="2" charset="2"/>
              </a:rPr>
              <a:t></a:t>
            </a:r>
            <a:r>
              <a:rPr lang="zh-CN" altLang="en-US" sz="2800" smtClean="0">
                <a:sym typeface="Wingdings" pitchFamily="2" charset="2"/>
              </a:rPr>
              <a:t>程序大小超过物理内存总和</a:t>
            </a:r>
            <a:endParaRPr lang="en-US" altLang="zh-CN" sz="2800" smtClean="0"/>
          </a:p>
          <a:p>
            <a:r>
              <a:rPr lang="zh-CN" altLang="en-US" sz="2800" smtClean="0"/>
              <a:t>程序执行时</a:t>
            </a:r>
            <a:endParaRPr lang="en-US" altLang="zh-CN" sz="2800" smtClean="0"/>
          </a:p>
          <a:p>
            <a:pPr lvl="1"/>
            <a:r>
              <a:rPr lang="zh-CN" altLang="en-US" sz="2400" smtClean="0"/>
              <a:t>只在内存中保留那些在任何时间都需要的指令和数据</a:t>
            </a:r>
          </a:p>
          <a:p>
            <a:pPr lvl="1"/>
            <a:r>
              <a:rPr lang="zh-CN" altLang="en-US" sz="2400" smtClean="0"/>
              <a:t>程序的不同部分在内存中相互替换</a:t>
            </a:r>
            <a:endParaRPr lang="en-US" altLang="zh-CN" sz="2400" smtClean="0"/>
          </a:p>
          <a:p>
            <a:r>
              <a:rPr lang="zh-CN" altLang="en-US" sz="2800" smtClean="0"/>
              <a:t>由程序员声明覆盖结构，不需要操作系统的特别支持</a:t>
            </a:r>
            <a:endParaRPr lang="en-US" altLang="zh-CN" sz="2800" smtClean="0"/>
          </a:p>
          <a:p>
            <a:r>
              <a:rPr lang="zh-CN" altLang="en-US" sz="2800" smtClean="0"/>
              <a:t>覆盖结构的程序设计很复杂</a:t>
            </a:r>
            <a:endParaRPr lang="en-US" altLang="zh-CN" sz="2800" smtClean="0"/>
          </a:p>
          <a:p>
            <a:r>
              <a:rPr lang="zh-CN" altLang="en-US" sz="2800" smtClean="0"/>
              <a:t>应用于早期的操作系统</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074"/>
          <p:cNvSpPr>
            <a:spLocks noGrp="1" noChangeArrowheads="1"/>
          </p:cNvSpPr>
          <p:nvPr>
            <p:ph type="title"/>
          </p:nvPr>
        </p:nvSpPr>
        <p:spPr>
          <a:xfrm>
            <a:off x="1708150" y="547688"/>
            <a:ext cx="5932488" cy="358775"/>
          </a:xfrm>
        </p:spPr>
        <p:txBody>
          <a:bodyPr/>
          <a:lstStyle/>
          <a:p>
            <a:pPr eaLnBrk="1" hangingPunct="1"/>
            <a:r>
              <a:rPr lang="zh-CN" altLang="en-US" smtClean="0">
                <a:ea typeface="宋体" pitchFamily="2" charset="-122"/>
              </a:rPr>
              <a:t>地址绑定的三个阶段</a:t>
            </a:r>
          </a:p>
        </p:txBody>
      </p:sp>
      <p:pic>
        <p:nvPicPr>
          <p:cNvPr id="21507" name="Picture 3075"/>
          <p:cNvPicPr>
            <a:picLocks noChangeAspect="1" noChangeArrowheads="1"/>
          </p:cNvPicPr>
          <p:nvPr/>
        </p:nvPicPr>
        <p:blipFill>
          <a:blip r:embed="rId2" cstate="print"/>
          <a:srcRect l="28931" t="859" r="29161" b="604"/>
          <a:stretch>
            <a:fillRect/>
          </a:stretch>
        </p:blipFill>
        <p:spPr bwMode="auto">
          <a:xfrm>
            <a:off x="3011488" y="1166813"/>
            <a:ext cx="3630612" cy="53832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676400" y="390525"/>
            <a:ext cx="7097713" cy="806450"/>
          </a:xfrm>
        </p:spPr>
        <p:txBody>
          <a:bodyPr lIns="91440" tIns="45720" rIns="91440" bIns="45720" anchor="t"/>
          <a:lstStyle/>
          <a:p>
            <a:r>
              <a:rPr lang="zh-CN" altLang="en-US" smtClean="0"/>
              <a:t>一个覆盖的例子</a:t>
            </a:r>
          </a:p>
        </p:txBody>
      </p:sp>
      <p:pic>
        <p:nvPicPr>
          <p:cNvPr id="19459" name="Picture 3"/>
          <p:cNvPicPr>
            <a:picLocks noChangeAspect="1" noChangeArrowheads="1"/>
          </p:cNvPicPr>
          <p:nvPr/>
        </p:nvPicPr>
        <p:blipFill>
          <a:blip r:embed="rId2" cstate="print"/>
          <a:srcRect l="668" t="7603" r="668" b="7573"/>
          <a:stretch>
            <a:fillRect/>
          </a:stretch>
        </p:blipFill>
        <p:spPr bwMode="auto">
          <a:xfrm>
            <a:off x="666750" y="1512888"/>
            <a:ext cx="7364413" cy="5064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p:cNvSpPr>
          <p:nvPr>
            <p:ph type="title"/>
          </p:nvPr>
        </p:nvSpPr>
        <p:spPr/>
        <p:txBody>
          <a:bodyPr/>
          <a:lstStyle/>
          <a:p>
            <a:r>
              <a:rPr lang="zh-CN" altLang="en-US" smtClean="0"/>
              <a:t>交换</a:t>
            </a:r>
            <a:r>
              <a:rPr lang="en-US" altLang="zh-CN" smtClean="0"/>
              <a:t>Swapping</a:t>
            </a:r>
            <a:endParaRPr lang="zh-CN" altLang="en-US" smtClean="0"/>
          </a:p>
        </p:txBody>
      </p:sp>
      <p:sp>
        <p:nvSpPr>
          <p:cNvPr id="20483" name="内容占位符 3"/>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z="2400" smtClean="0">
                <a:sym typeface="Wingdings" pitchFamily="2" charset="2"/>
              </a:rPr>
              <a:t>在多道程序环境下，一方面，在内存中的某些进程由于某事件尚未发生而被阻塞运行，但它却占用了大量的内存空间，甚至有时可能出现在内存中所有进程都被阻塞而迫使</a:t>
            </a:r>
            <a:r>
              <a:rPr lang="en-US" altLang="zh-CN" sz="2400" smtClean="0">
                <a:sym typeface="Wingdings" pitchFamily="2" charset="2"/>
              </a:rPr>
              <a:t>CPU</a:t>
            </a:r>
            <a:r>
              <a:rPr lang="zh-CN" altLang="en-US" sz="2400" smtClean="0">
                <a:sym typeface="Wingdings" pitchFamily="2" charset="2"/>
              </a:rPr>
              <a:t>停止下来等待的情况</a:t>
            </a:r>
            <a:endParaRPr lang="en-US" altLang="zh-CN" sz="2400" smtClean="0">
              <a:sym typeface="Wingdings" pitchFamily="2" charset="2"/>
            </a:endParaRPr>
          </a:p>
          <a:p>
            <a:endParaRPr lang="zh-CN" altLang="en-US" sz="2400" smtClean="0">
              <a:sym typeface="Wingdings" pitchFamily="2" charset="2"/>
            </a:endParaRPr>
          </a:p>
          <a:p>
            <a:r>
              <a:rPr lang="zh-CN" altLang="en-US" sz="2400" smtClean="0">
                <a:sym typeface="Wingdings" pitchFamily="2" charset="2"/>
              </a:rPr>
              <a:t>另一方面，却又有着许多作业在外存上等待，因无内存而不能进入内存运行的情况</a:t>
            </a:r>
            <a:endParaRPr lang="en-US" altLang="zh-CN" sz="2400" smtClean="0">
              <a:sym typeface="Wingdings" pitchFamily="2" charset="2"/>
            </a:endParaRPr>
          </a:p>
          <a:p>
            <a:endParaRPr lang="zh-CN" altLang="en-US" sz="2400" smtClean="0">
              <a:sym typeface="Wingdings" pitchFamily="2" charset="2"/>
            </a:endParaRPr>
          </a:p>
          <a:p>
            <a:r>
              <a:rPr lang="zh-CN" altLang="en-US" sz="2400" smtClean="0">
                <a:sym typeface="Wingdings" pitchFamily="2" charset="2"/>
              </a:rPr>
              <a:t>浪费资源，降低系统吞吐量。</a:t>
            </a:r>
          </a:p>
          <a:p>
            <a:endParaRPr lang="zh-CN" altLang="en-US" sz="2400" smtClean="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38263" y="506413"/>
            <a:ext cx="5840412" cy="541337"/>
          </a:xfrm>
        </p:spPr>
        <p:txBody>
          <a:bodyPr/>
          <a:lstStyle/>
          <a:p>
            <a:pPr eaLnBrk="1" hangingPunct="1"/>
            <a:r>
              <a:rPr lang="zh-CN" altLang="en-US" smtClean="0">
                <a:latin typeface="华文新魏" pitchFamily="2" charset="-122"/>
              </a:rPr>
              <a:t>交换（</a:t>
            </a:r>
            <a:r>
              <a:rPr lang="en-US" altLang="zh-CN" smtClean="0">
                <a:latin typeface="华文新魏" pitchFamily="2" charset="-122"/>
              </a:rPr>
              <a:t>Swapping</a:t>
            </a:r>
            <a:r>
              <a:rPr lang="zh-CN" altLang="en-US" smtClean="0">
                <a:latin typeface="华文新魏" pitchFamily="2" charset="-122"/>
              </a:rPr>
              <a:t>） </a:t>
            </a:r>
          </a:p>
        </p:txBody>
      </p:sp>
      <p:sp>
        <p:nvSpPr>
          <p:cNvPr id="21507"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smtClean="0"/>
              <a:t>一个进程可以暂时被交换（</a:t>
            </a:r>
            <a:r>
              <a:rPr lang="en-US" altLang="zh-CN" sz="2800" smtClean="0"/>
              <a:t>swap</a:t>
            </a:r>
            <a:r>
              <a:rPr lang="zh-CN" altLang="en-US" sz="2800" smtClean="0"/>
              <a:t>）到内存外的一个备份区，随后可以被换回内存继续执行</a:t>
            </a:r>
            <a:endParaRPr lang="en-US" altLang="zh-CN" sz="2800" smtClean="0"/>
          </a:p>
          <a:p>
            <a:pPr eaLnBrk="1" hangingPunct="1"/>
            <a:endParaRPr lang="zh-CN" altLang="en-US" sz="2800" smtClean="0"/>
          </a:p>
          <a:p>
            <a:pPr eaLnBrk="1" hangingPunct="1"/>
            <a:r>
              <a:rPr lang="zh-CN" altLang="en-US" sz="2800" smtClean="0"/>
              <a:t>备份区—是一个固定的足够大的可以容纳所有用户内存映像拷贝的快速磁盘；必须提供对这些内存映像的直接访问</a:t>
            </a:r>
            <a:endParaRPr lang="en-US" altLang="zh-CN" sz="2800" smtClean="0"/>
          </a:p>
          <a:p>
            <a:pPr eaLnBrk="1" hangingPunct="1">
              <a:buFont typeface="Monotype Sorts" pitchFamily="2" charset="2"/>
              <a:buNone/>
            </a:pPr>
            <a:endParaRPr lang="zh-CN" altLang="en-US" sz="2800"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交换（续）</a:t>
            </a:r>
          </a:p>
        </p:txBody>
      </p:sp>
      <p:sp>
        <p:nvSpPr>
          <p:cNvPr id="22531"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50000"/>
              </a:spcBef>
              <a:buSzPct val="140000"/>
              <a:buFontTx/>
              <a:buBlip>
                <a:blip r:embed="rId2"/>
              </a:buBlip>
            </a:pPr>
            <a:r>
              <a:rPr lang="zh-CN" altLang="en-US" sz="2000" smtClean="0">
                <a:latin typeface="Times New Roman" pitchFamily="18" charset="0"/>
              </a:rPr>
              <a:t>滚入，滚出</a:t>
            </a:r>
            <a:r>
              <a:rPr lang="en-US" altLang="zh-CN" sz="2000" smtClean="0">
                <a:latin typeface="Times New Roman" pitchFamily="18" charset="0"/>
              </a:rPr>
              <a:t>(</a:t>
            </a:r>
            <a:r>
              <a:rPr lang="en-US" altLang="zh-CN" sz="2000" smtClean="0"/>
              <a:t>Roll out, roll in</a:t>
            </a:r>
            <a:r>
              <a:rPr lang="en-US" altLang="zh-CN" sz="2000" smtClean="0">
                <a:solidFill>
                  <a:srgbClr val="000099"/>
                </a:solidFill>
              </a:rPr>
              <a:t> </a:t>
            </a:r>
            <a:r>
              <a:rPr lang="en-US" altLang="zh-CN" sz="2000" smtClean="0">
                <a:latin typeface="Times New Roman" pitchFamily="18" charset="0"/>
              </a:rPr>
              <a:t>)—</a:t>
            </a:r>
            <a:r>
              <a:rPr lang="zh-CN" altLang="en-US" sz="2000" smtClean="0">
                <a:latin typeface="Times New Roman" pitchFamily="18" charset="0"/>
              </a:rPr>
              <a:t>交换由于基于优先级的算法而不同，低优先级的进程被换出，这样高优先级的进程可以被装入和执行</a:t>
            </a:r>
          </a:p>
          <a:p>
            <a:pPr eaLnBrk="1" hangingPunct="1">
              <a:spcBef>
                <a:spcPct val="50000"/>
              </a:spcBef>
              <a:buSzPct val="140000"/>
              <a:buFontTx/>
              <a:buBlip>
                <a:blip r:embed="rId2"/>
              </a:buBlip>
            </a:pPr>
            <a:r>
              <a:rPr lang="zh-CN" altLang="en-US" sz="2000" smtClean="0">
                <a:latin typeface="Times New Roman" pitchFamily="18" charset="0"/>
              </a:rPr>
              <a:t>交换时间的主要部分是转移时间，总的转移时间直接同交换的内存的数量成正比</a:t>
            </a:r>
            <a:endParaRPr lang="en-US" altLang="zh-CN" sz="2000" smtClean="0">
              <a:latin typeface="Times New Roman" pitchFamily="18" charset="0"/>
            </a:endParaRPr>
          </a:p>
          <a:p>
            <a:pPr eaLnBrk="1" hangingPunct="1">
              <a:spcBef>
                <a:spcPct val="50000"/>
              </a:spcBef>
              <a:buSzPct val="140000"/>
              <a:buFontTx/>
              <a:buBlip>
                <a:blip r:embed="rId2"/>
              </a:buBlip>
            </a:pPr>
            <a:r>
              <a:rPr lang="zh-CN" altLang="en-US" sz="2000" smtClean="0">
                <a:latin typeface="Times New Roman" pitchFamily="18" charset="0"/>
              </a:rPr>
              <a:t>交换较为耗时（</a:t>
            </a:r>
            <a:r>
              <a:rPr lang="en-US" altLang="zh-CN" sz="2000" smtClean="0">
                <a:latin typeface="Times New Roman" pitchFamily="18" charset="0"/>
              </a:rPr>
              <a:t>100MB</a:t>
            </a:r>
            <a:r>
              <a:rPr lang="zh-CN" altLang="en-US" sz="2000" smtClean="0">
                <a:latin typeface="Times New Roman" pitchFamily="18" charset="0"/>
              </a:rPr>
              <a:t>大约</a:t>
            </a:r>
            <a:r>
              <a:rPr lang="en-US" altLang="zh-CN" sz="2000" smtClean="0">
                <a:latin typeface="Times New Roman" pitchFamily="18" charset="0"/>
              </a:rPr>
              <a:t>4s)</a:t>
            </a:r>
          </a:p>
          <a:p>
            <a:pPr eaLnBrk="1" hangingPunct="1">
              <a:spcBef>
                <a:spcPct val="50000"/>
              </a:spcBef>
              <a:buSzPct val="140000"/>
              <a:buFontTx/>
              <a:buBlip>
                <a:blip r:embed="rId2"/>
              </a:buBlip>
            </a:pPr>
            <a:r>
              <a:rPr lang="zh-CN" altLang="en-US" sz="2000" smtClean="0">
                <a:latin typeface="Times New Roman" pitchFamily="18" charset="0"/>
              </a:rPr>
              <a:t>标准交换技术在现代操作系统中一般很少使用</a:t>
            </a:r>
            <a:endParaRPr lang="en-US" altLang="zh-CN" sz="2000" smtClean="0">
              <a:latin typeface="Times New Roman" pitchFamily="18" charset="0"/>
            </a:endParaRPr>
          </a:p>
          <a:p>
            <a:pPr lvl="1" eaLnBrk="1" hangingPunct="1">
              <a:spcBef>
                <a:spcPct val="50000"/>
              </a:spcBef>
              <a:buSzPct val="140000"/>
              <a:buFontTx/>
              <a:buBlip>
                <a:blip r:embed="rId2"/>
              </a:buBlip>
            </a:pPr>
            <a:r>
              <a:rPr lang="zh-CN" altLang="en-US" sz="1800" smtClean="0">
                <a:latin typeface="Times New Roman" pitchFamily="18" charset="0"/>
              </a:rPr>
              <a:t>常用策略：</a:t>
            </a:r>
            <a:r>
              <a:rPr lang="zh-CN" altLang="en-US" sz="1800" b="1" smtClean="0">
                <a:latin typeface="Times New Roman" pitchFamily="18" charset="0"/>
              </a:rPr>
              <a:t>当空闲内存不够时采用交换</a:t>
            </a:r>
          </a:p>
          <a:p>
            <a:endParaRPr lang="zh-CN" altLang="en-US" smtClean="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27150" y="474663"/>
            <a:ext cx="5765800" cy="636587"/>
          </a:xfrm>
        </p:spPr>
        <p:txBody>
          <a:bodyPr anchor="t"/>
          <a:lstStyle/>
          <a:p>
            <a:pPr eaLnBrk="1" hangingPunct="1"/>
            <a:r>
              <a:rPr lang="zh-CN" altLang="en-US" smtClean="0">
                <a:latin typeface="华文新魏" pitchFamily="2" charset="-122"/>
              </a:rPr>
              <a:t>交换的示意图</a:t>
            </a:r>
          </a:p>
        </p:txBody>
      </p:sp>
      <p:pic>
        <p:nvPicPr>
          <p:cNvPr id="23555" name="Picture 5"/>
          <p:cNvPicPr>
            <a:picLocks noChangeAspect="1" noChangeArrowheads="1"/>
          </p:cNvPicPr>
          <p:nvPr/>
        </p:nvPicPr>
        <p:blipFill>
          <a:blip r:embed="rId2" cstate="print"/>
          <a:srcRect l="650" t="3653" r="650" b="3856"/>
          <a:stretch>
            <a:fillRect/>
          </a:stretch>
        </p:blipFill>
        <p:spPr bwMode="auto">
          <a:xfrm>
            <a:off x="1552575" y="1538288"/>
            <a:ext cx="6191250" cy="46418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31913" y="587375"/>
            <a:ext cx="6642100" cy="587375"/>
          </a:xfrm>
        </p:spPr>
        <p:txBody>
          <a:bodyPr/>
          <a:lstStyle/>
          <a:p>
            <a:r>
              <a:rPr lang="zh-CN" altLang="en-US" smtClean="0"/>
              <a:t>需要考虑的问题</a:t>
            </a:r>
          </a:p>
        </p:txBody>
      </p:sp>
      <p:sp>
        <p:nvSpPr>
          <p:cNvPr id="24579"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进程的哪些内存要交换到磁盘？</a:t>
            </a:r>
            <a:endParaRPr lang="en-US" altLang="zh-CN" smtClean="0"/>
          </a:p>
          <a:p>
            <a:r>
              <a:rPr lang="zh-CN" altLang="en-US" smtClean="0"/>
              <a:t>在磁盘的什么位置保存被换出的进程？</a:t>
            </a:r>
            <a:endParaRPr lang="en-US" altLang="zh-CN" smtClean="0"/>
          </a:p>
          <a:p>
            <a:r>
              <a:rPr lang="zh-CN" altLang="en-US" smtClean="0"/>
              <a:t>交换时机？</a:t>
            </a:r>
            <a:endParaRPr lang="en-US" altLang="zh-CN" smtClean="0"/>
          </a:p>
          <a:p>
            <a:r>
              <a:rPr lang="zh-CN" altLang="en-US" smtClean="0"/>
              <a:t>如何选择被换出的进程？</a:t>
            </a:r>
            <a:endParaRPr lang="en-US" altLang="zh-CN" smtClean="0"/>
          </a:p>
          <a:p>
            <a:r>
              <a:rPr lang="zh-CN" altLang="en-US" smtClean="0"/>
              <a:t>如何处理进程空间增长？</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关于讨论的问题</a:t>
            </a:r>
          </a:p>
        </p:txBody>
      </p:sp>
      <p:sp>
        <p:nvSpPr>
          <p:cNvPr id="25603"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运行时创建或修改的内容：栈和堆</a:t>
            </a:r>
            <a:endParaRPr lang="en-US" altLang="zh-CN" sz="2800" smtClean="0"/>
          </a:p>
          <a:p>
            <a:r>
              <a:rPr lang="zh-CN" altLang="en-US" sz="2800" smtClean="0">
                <a:solidFill>
                  <a:srgbClr val="C00000"/>
                </a:solidFill>
              </a:rPr>
              <a:t>交换区（备份区）</a:t>
            </a:r>
            <a:r>
              <a:rPr lang="zh-CN" altLang="en-US" sz="2800" smtClean="0"/>
              <a:t>：系统指定一块特殊的磁盘区域作为交换空间（</a:t>
            </a:r>
            <a:r>
              <a:rPr lang="en-US" altLang="zh-CN" sz="2800" smtClean="0"/>
              <a:t>swap space</a:t>
            </a:r>
            <a:r>
              <a:rPr lang="zh-CN" altLang="en-US" sz="2800" smtClean="0"/>
              <a:t>），包含连续的磁道，操作系统可以使用底层的磁盘读写操作对其高效访问</a:t>
            </a:r>
            <a:endParaRPr lang="en-US" altLang="zh-CN" sz="2800" smtClean="0"/>
          </a:p>
          <a:p>
            <a:r>
              <a:rPr lang="zh-CN" altLang="en-US" sz="2800" smtClean="0"/>
              <a:t>何时需要发生交换？</a:t>
            </a:r>
            <a:endParaRPr lang="en-US" altLang="zh-CN" sz="2800" smtClean="0"/>
          </a:p>
          <a:p>
            <a:pPr lvl="1"/>
            <a:r>
              <a:rPr lang="zh-CN" altLang="en-US" sz="2400" smtClean="0"/>
              <a:t>只要不用就换出（很少再用）</a:t>
            </a:r>
            <a:endParaRPr lang="en-US" altLang="zh-CN" sz="2400" smtClean="0"/>
          </a:p>
          <a:p>
            <a:pPr lvl="1"/>
            <a:r>
              <a:rPr lang="zh-CN" altLang="en-US" sz="2400" smtClean="0"/>
              <a:t>内存空间不够或有不够的危险时换出</a:t>
            </a:r>
            <a:endParaRPr lang="en-US" altLang="zh-CN" sz="2400" smtClean="0"/>
          </a:p>
          <a:p>
            <a:r>
              <a:rPr lang="zh-CN" altLang="en-US" sz="2800" smtClean="0"/>
              <a:t>考虑进程的各种属性：不应该换出处于等待</a:t>
            </a:r>
            <a:r>
              <a:rPr lang="en-US" altLang="zh-CN" sz="2800" smtClean="0"/>
              <a:t>I/O</a:t>
            </a:r>
            <a:r>
              <a:rPr lang="zh-CN" altLang="en-US" sz="2800" smtClean="0"/>
              <a:t>状态的进程</a:t>
            </a:r>
            <a:endParaRPr lang="en-US" altLang="zh-CN" sz="28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41463" y="554038"/>
            <a:ext cx="6188075" cy="366712"/>
          </a:xfrm>
        </p:spPr>
        <p:txBody>
          <a:bodyPr/>
          <a:lstStyle/>
          <a:p>
            <a:pPr eaLnBrk="1" hangingPunct="1"/>
            <a:r>
              <a:rPr lang="zh-CN" altLang="en-US" smtClean="0">
                <a:ea typeface="宋体" pitchFamily="2" charset="-122"/>
              </a:rPr>
              <a:t>逻辑地址和物理地址</a:t>
            </a:r>
          </a:p>
        </p:txBody>
      </p:sp>
      <p:sp>
        <p:nvSpPr>
          <p:cNvPr id="22531" name="Rectangle 3"/>
          <p:cNvSpPr>
            <a:spLocks noGrp="1" noChangeArrowheads="1"/>
          </p:cNvSpPr>
          <p:nvPr>
            <p:ph idx="1"/>
          </p:nvPr>
        </p:nvSpPr>
        <p:spPr bwMode="auto">
          <a:xfrm>
            <a:off x="574675" y="1489075"/>
            <a:ext cx="7720013" cy="45974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400" dirty="0" smtClean="0"/>
              <a:t>逻辑地址空间的概念同物理地址空间相关联，它是正确内存管理的中心</a:t>
            </a:r>
            <a:endParaRPr lang="en-US" altLang="zh-CN" sz="2400" dirty="0" smtClean="0"/>
          </a:p>
          <a:p>
            <a:pPr eaLnBrk="1" hangingPunct="1"/>
            <a:r>
              <a:rPr lang="zh-CN" altLang="en-US" sz="2400" dirty="0" smtClean="0"/>
              <a:t>逻辑地址</a:t>
            </a:r>
            <a:r>
              <a:rPr lang="en-US" altLang="zh-CN" sz="2400" i="1" dirty="0" smtClean="0"/>
              <a:t>Logical address</a:t>
            </a:r>
            <a:r>
              <a:rPr lang="en-US" altLang="zh-CN" sz="2400" dirty="0" smtClean="0"/>
              <a:t> </a:t>
            </a:r>
          </a:p>
          <a:p>
            <a:pPr lvl="1" eaLnBrk="1" hangingPunct="1"/>
            <a:r>
              <a:rPr lang="zh-CN" altLang="en-US" sz="2000" dirty="0" smtClean="0"/>
              <a:t>由</a:t>
            </a:r>
            <a:r>
              <a:rPr lang="en-US" altLang="zh-CN" sz="2000" dirty="0" smtClean="0"/>
              <a:t>CPU</a:t>
            </a:r>
            <a:r>
              <a:rPr lang="zh-CN" altLang="en-US" sz="2000" dirty="0" smtClean="0"/>
              <a:t>产生</a:t>
            </a:r>
            <a:endParaRPr lang="en-US" altLang="zh-CN" sz="2000" dirty="0" smtClean="0"/>
          </a:p>
          <a:p>
            <a:pPr lvl="1" eaLnBrk="1" hangingPunct="1"/>
            <a:r>
              <a:rPr lang="zh-CN" altLang="en-US" sz="2000" dirty="0" smtClean="0"/>
              <a:t>在进程内的相对地址</a:t>
            </a:r>
            <a:endParaRPr lang="en-US" altLang="zh-CN" sz="2000" dirty="0" smtClean="0"/>
          </a:p>
          <a:p>
            <a:pPr lvl="1" eaLnBrk="1" hangingPunct="1"/>
            <a:r>
              <a:rPr lang="zh-CN" altLang="en-US" sz="2000" dirty="0" smtClean="0"/>
              <a:t>也称：虚拟地址、程序地址</a:t>
            </a:r>
            <a:endParaRPr lang="en-US" altLang="zh-CN" sz="2000" dirty="0" smtClean="0"/>
          </a:p>
          <a:p>
            <a:pPr eaLnBrk="1" hangingPunct="1"/>
            <a:r>
              <a:rPr lang="zh-CN" altLang="en-US" sz="2400" dirty="0" smtClean="0"/>
              <a:t>物理地址</a:t>
            </a:r>
            <a:r>
              <a:rPr lang="en-US" altLang="zh-CN" sz="2400" i="1" dirty="0" smtClean="0"/>
              <a:t>Physical address </a:t>
            </a:r>
          </a:p>
          <a:p>
            <a:pPr lvl="1" eaLnBrk="1" hangingPunct="1"/>
            <a:r>
              <a:rPr lang="zh-CN" altLang="en-US" sz="2000" dirty="0" smtClean="0"/>
              <a:t>内存地址</a:t>
            </a:r>
            <a:endParaRPr lang="en-US" altLang="zh-CN" sz="2000" dirty="0" smtClean="0"/>
          </a:p>
          <a:p>
            <a:pPr lvl="1" eaLnBrk="1" hangingPunct="1"/>
            <a:r>
              <a:rPr lang="zh-CN" altLang="en-US" sz="2000" dirty="0" smtClean="0"/>
              <a:t>所有内存统一编址</a:t>
            </a:r>
            <a:endParaRPr lang="en-US" altLang="zh-CN" sz="2000" dirty="0" smtClean="0"/>
          </a:p>
          <a:p>
            <a:pPr lvl="1" eaLnBrk="1" hangingPunct="1"/>
            <a:r>
              <a:rPr lang="zh-CN" altLang="en-US" sz="2000" dirty="0" smtClean="0"/>
              <a:t>也称：绝对地址、实地址</a:t>
            </a:r>
          </a:p>
          <a:p>
            <a:pPr eaLnBrk="1" hangingPunct="1"/>
            <a:r>
              <a:rPr lang="zh-CN" altLang="en-US" sz="2400" dirty="0" smtClean="0"/>
              <a:t>逻辑地址空间</a:t>
            </a:r>
            <a:endParaRPr lang="en-US" altLang="zh-CN" sz="2400" dirty="0" smtClean="0"/>
          </a:p>
          <a:p>
            <a:pPr eaLnBrk="1" hangingPunct="1"/>
            <a:r>
              <a:rPr lang="zh-CN" altLang="en-US" sz="2400" dirty="0" smtClean="0"/>
              <a:t>物理地址空间</a:t>
            </a:r>
          </a:p>
        </p:txBody>
      </p:sp>
      <p:sp>
        <p:nvSpPr>
          <p:cNvPr id="4" name="TextBox 3"/>
          <p:cNvSpPr txBox="1"/>
          <p:nvPr/>
        </p:nvSpPr>
        <p:spPr>
          <a:xfrm>
            <a:off x="6026400" y="2851200"/>
            <a:ext cx="2121093" cy="2086725"/>
          </a:xfrm>
          <a:prstGeom prst="rect">
            <a:avLst/>
          </a:prstGeom>
          <a:noFill/>
        </p:spPr>
        <p:txBody>
          <a:bodyPr wrap="none" rtlCol="0">
            <a:spAutoFit/>
          </a:bodyPr>
          <a:lstStyle/>
          <a:p>
            <a:pPr>
              <a:lnSpc>
                <a:spcPct val="120000"/>
              </a:lnSpc>
            </a:pPr>
            <a:r>
              <a:rPr lang="en-US" altLang="zh-CN" dirty="0" smtClean="0"/>
              <a:t>termination(lb, </a:t>
            </a:r>
            <a:r>
              <a:rPr lang="en-US" altLang="zh-CN" dirty="0" err="1" smtClean="0"/>
              <a:t>ub</a:t>
            </a:r>
            <a:r>
              <a:rPr lang="en-US" altLang="zh-CN" dirty="0" smtClean="0"/>
              <a:t>){</a:t>
            </a:r>
          </a:p>
          <a:p>
            <a:pPr>
              <a:lnSpc>
                <a:spcPct val="120000"/>
              </a:lnSpc>
            </a:pPr>
            <a:r>
              <a:rPr lang="en-US" altLang="zh-CN" dirty="0"/>
              <a:t> </a:t>
            </a:r>
            <a:r>
              <a:rPr lang="en-US" altLang="zh-CN" dirty="0" smtClean="0"/>
              <a:t> </a:t>
            </a:r>
            <a:r>
              <a:rPr lang="en-US" altLang="zh-CN" b="1" dirty="0" smtClean="0"/>
              <a:t>if</a:t>
            </a:r>
            <a:r>
              <a:rPr lang="en-US" altLang="zh-CN" dirty="0" smtClean="0"/>
              <a:t>(</a:t>
            </a:r>
            <a:r>
              <a:rPr lang="en-US" altLang="zh-CN" dirty="0" err="1" smtClean="0"/>
              <a:t>ub</a:t>
            </a:r>
            <a:r>
              <a:rPr lang="en-US" altLang="zh-CN" dirty="0" smtClean="0"/>
              <a:t>&lt;lb)</a:t>
            </a:r>
          </a:p>
          <a:p>
            <a:pPr>
              <a:lnSpc>
                <a:spcPct val="120000"/>
              </a:lnSpc>
            </a:pPr>
            <a:r>
              <a:rPr lang="en-US" altLang="zh-CN" dirty="0"/>
              <a:t> </a:t>
            </a:r>
            <a:r>
              <a:rPr lang="en-US" altLang="zh-CN" dirty="0" smtClean="0"/>
              <a:t>   </a:t>
            </a:r>
            <a:r>
              <a:rPr lang="en-US" altLang="zh-CN" b="1" dirty="0" smtClean="0"/>
              <a:t>return</a:t>
            </a:r>
            <a:r>
              <a:rPr lang="en-US" altLang="zh-CN" dirty="0" smtClean="0"/>
              <a:t> true;</a:t>
            </a:r>
          </a:p>
          <a:p>
            <a:pPr>
              <a:lnSpc>
                <a:spcPct val="120000"/>
              </a:lnSpc>
            </a:pPr>
            <a:r>
              <a:rPr lang="en-US" altLang="zh-CN" dirty="0" smtClean="0"/>
              <a:t> </a:t>
            </a:r>
            <a:r>
              <a:rPr lang="en-US" altLang="zh-CN" b="1" dirty="0" smtClean="0"/>
              <a:t> else</a:t>
            </a:r>
          </a:p>
          <a:p>
            <a:pPr>
              <a:lnSpc>
                <a:spcPct val="120000"/>
              </a:lnSpc>
            </a:pPr>
            <a:r>
              <a:rPr lang="en-US" altLang="zh-CN" dirty="0"/>
              <a:t> </a:t>
            </a:r>
            <a:r>
              <a:rPr lang="en-US" altLang="zh-CN" dirty="0" smtClean="0"/>
              <a:t>   </a:t>
            </a:r>
            <a:r>
              <a:rPr lang="en-US" altLang="zh-CN" b="1" dirty="0" smtClean="0"/>
              <a:t>return</a:t>
            </a:r>
            <a:r>
              <a:rPr lang="en-US" altLang="zh-CN" dirty="0" smtClean="0"/>
              <a:t> false;</a:t>
            </a:r>
            <a:endParaRPr lang="en-US" altLang="zh-CN" dirty="0"/>
          </a:p>
          <a:p>
            <a:pPr>
              <a:lnSpc>
                <a:spcPct val="120000"/>
              </a:lnSpc>
            </a:pP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ChangeAspect="1" noChangeArrowheads="1"/>
          </p:cNvPicPr>
          <p:nvPr/>
        </p:nvPicPr>
        <p:blipFill>
          <a:blip r:embed="rId2" cstate="print"/>
          <a:srcRect l="841" t="3482" r="1089" b="3784"/>
          <a:stretch>
            <a:fillRect/>
          </a:stretch>
        </p:blipFill>
        <p:spPr bwMode="auto">
          <a:xfrm>
            <a:off x="1819275" y="1941513"/>
            <a:ext cx="5384800" cy="3959225"/>
          </a:xfrm>
          <a:prstGeom prst="rect">
            <a:avLst/>
          </a:prstGeom>
          <a:noFill/>
          <a:ln w="38100" cmpd="dbl">
            <a:solidFill>
              <a:srgbClr val="CC6600"/>
            </a:solidFill>
            <a:miter lim="800000"/>
            <a:headEnd/>
            <a:tailEnd/>
          </a:ln>
          <a:effectLst/>
        </p:spPr>
      </p:pic>
      <p:sp>
        <p:nvSpPr>
          <p:cNvPr id="23555" name="Rectangle 4"/>
          <p:cNvSpPr>
            <a:spLocks noGrp="1" noChangeArrowheads="1"/>
          </p:cNvSpPr>
          <p:nvPr>
            <p:ph type="title"/>
          </p:nvPr>
        </p:nvSpPr>
        <p:spPr>
          <a:xfrm>
            <a:off x="1257300" y="509588"/>
            <a:ext cx="6832600" cy="738187"/>
          </a:xfrm>
        </p:spPr>
        <p:txBody>
          <a:bodyPr/>
          <a:lstStyle/>
          <a:p>
            <a:pPr eaLnBrk="1" hangingPunct="1"/>
            <a:r>
              <a:rPr lang="zh-CN" altLang="en-US" smtClean="0">
                <a:ea typeface="宋体" pitchFamily="2" charset="-122"/>
              </a:rPr>
              <a:t>使用重定位寄存器的动态重定位</a:t>
            </a:r>
          </a:p>
        </p:txBody>
      </p:sp>
    </p:spTree>
  </p:cSld>
  <p:clrMapOvr>
    <a:masterClrMapping/>
  </p:clrMapOvr>
  <p:transition/>
</p:sld>
</file>

<file path=ppt/theme/theme1.xml><?xml version="1.0" encoding="utf-8"?>
<a:theme xmlns:a="http://schemas.openxmlformats.org/drawingml/2006/main" name="suda">
  <a:themeElements>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suda">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sud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sud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sud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sud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sud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sud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sud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uda" id="{CA1FFCAC-1875-4C6A-B114-01528468120D}" vid="{4850C8DD-F9BA-478B-9637-533962C4B9F0}"/>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suda</Template>
  <TotalTime>4686</TotalTime>
  <Words>2905</Words>
  <Application>Microsoft Office PowerPoint</Application>
  <PresentationFormat>全屏显示(4:3)</PresentationFormat>
  <Paragraphs>519</Paragraphs>
  <Slides>76</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Helvetica</vt:lpstr>
      <vt:lpstr>宋体</vt:lpstr>
      <vt:lpstr>Arial</vt:lpstr>
      <vt:lpstr>华文新魏</vt:lpstr>
      <vt:lpstr>Wingdings</vt:lpstr>
      <vt:lpstr>Times New Roman</vt:lpstr>
      <vt:lpstr>Monotype Sorts</vt:lpstr>
      <vt:lpstr>suda</vt:lpstr>
      <vt:lpstr>第8章 内存管理（一） 内存管理背景</vt:lpstr>
      <vt:lpstr>内容</vt:lpstr>
      <vt:lpstr>基本硬件</vt:lpstr>
      <vt:lpstr>独立运行内存空间</vt:lpstr>
      <vt:lpstr>基址寄存器和界限寄存器的硬件支持</vt:lpstr>
      <vt:lpstr>指令和数据绑定到内存</vt:lpstr>
      <vt:lpstr>地址绑定的三个阶段</vt:lpstr>
      <vt:lpstr>逻辑地址和物理地址</vt:lpstr>
      <vt:lpstr>使用重定位寄存器的动态重定位</vt:lpstr>
      <vt:lpstr>内存管理单元（MMU）</vt:lpstr>
      <vt:lpstr>动态加载(Dynamic Loading)</vt:lpstr>
      <vt:lpstr>动态链接(Dynamic Linking)</vt:lpstr>
      <vt:lpstr>第8章 内存管理（二） 连续内存分配</vt:lpstr>
      <vt:lpstr>连续内存分配</vt:lpstr>
      <vt:lpstr>单一连续分配</vt:lpstr>
      <vt:lpstr>固定分区分配</vt:lpstr>
      <vt:lpstr>划分分区的方法</vt:lpstr>
      <vt:lpstr>内存分配</vt:lpstr>
      <vt:lpstr>可变分区分配 </vt:lpstr>
      <vt:lpstr>存储分配算法</vt:lpstr>
      <vt:lpstr>内存回收</vt:lpstr>
      <vt:lpstr>内存回收</vt:lpstr>
      <vt:lpstr>碎片</vt:lpstr>
      <vt:lpstr>紧缩例子</vt:lpstr>
      <vt:lpstr>第8章 内存管理（三） 分页内存管理</vt:lpstr>
      <vt:lpstr>离散内存管理方案</vt:lpstr>
      <vt:lpstr>分页（Paging）</vt:lpstr>
      <vt:lpstr>逻辑内存和物理内存的分页模型</vt:lpstr>
      <vt:lpstr>地址转换机制</vt:lpstr>
      <vt:lpstr>分页的硬件支持</vt:lpstr>
      <vt:lpstr>分页的例子</vt:lpstr>
      <vt:lpstr>空闲帧的分配</vt:lpstr>
      <vt:lpstr>页表的实现</vt:lpstr>
      <vt:lpstr>TLB</vt:lpstr>
      <vt:lpstr>使用TLB的分页硬件</vt:lpstr>
      <vt:lpstr>有效访问时间</vt:lpstr>
      <vt:lpstr>内存保护</vt:lpstr>
      <vt:lpstr>页表中的有效位和无效位</vt:lpstr>
      <vt:lpstr>页共享</vt:lpstr>
      <vt:lpstr>一个共享页的例子</vt:lpstr>
      <vt:lpstr>第8章 内存管理（四） 页表结构</vt:lpstr>
      <vt:lpstr>页表结构</vt:lpstr>
      <vt:lpstr>两级页表机制</vt:lpstr>
      <vt:lpstr>一个两级分页的例子</vt:lpstr>
      <vt:lpstr>地址转换机制</vt:lpstr>
      <vt:lpstr>三级分页机制</vt:lpstr>
      <vt:lpstr>Intel x86-64</vt:lpstr>
      <vt:lpstr>哈希页表</vt:lpstr>
      <vt:lpstr>哈希页表</vt:lpstr>
      <vt:lpstr>反向页表</vt:lpstr>
      <vt:lpstr>反置页表机制</vt:lpstr>
      <vt:lpstr>反向页表讨论</vt:lpstr>
      <vt:lpstr>第8章 内存管理（五） 分段内存管理</vt:lpstr>
      <vt:lpstr>用户眼中的程序</vt:lpstr>
      <vt:lpstr>分段(Segmentation )</vt:lpstr>
      <vt:lpstr>分段的逻辑视图</vt:lpstr>
      <vt:lpstr>分段机制(1) </vt:lpstr>
      <vt:lpstr>分段硬件</vt:lpstr>
      <vt:lpstr>分段例子</vt:lpstr>
      <vt:lpstr>分段机制(2)</vt:lpstr>
      <vt:lpstr>幻灯片 61</vt:lpstr>
      <vt:lpstr>分段机制(3)</vt:lpstr>
      <vt:lpstr>段页式原理</vt:lpstr>
      <vt:lpstr>例子</vt:lpstr>
      <vt:lpstr>Intel 386的段页式存储管理</vt:lpstr>
      <vt:lpstr>第八章 内存管理（六） 内存“扩充”技术</vt:lpstr>
      <vt:lpstr>内存空间不足怎么办？</vt:lpstr>
      <vt:lpstr>解决方法</vt:lpstr>
      <vt:lpstr>覆盖Overlaying</vt:lpstr>
      <vt:lpstr>一个覆盖的例子</vt:lpstr>
      <vt:lpstr>交换Swapping</vt:lpstr>
      <vt:lpstr>交换（Swapping） </vt:lpstr>
      <vt:lpstr>交换（续）</vt:lpstr>
      <vt:lpstr>交换的示意图</vt:lpstr>
      <vt:lpstr>需要考虑的问题</vt:lpstr>
      <vt:lpstr>关于讨论的问题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9  Memory Management   存储管理</dc:title>
  <dc:creator>Jiajie Xu</dc:creator>
  <cp:lastModifiedBy>Jiajie Xu</cp:lastModifiedBy>
  <cp:revision>229</cp:revision>
  <cp:lastPrinted>2000-11-29T13:41:18Z</cp:lastPrinted>
  <dcterms:created xsi:type="dcterms:W3CDTF">1999-08-02T20:13:57Z</dcterms:created>
  <dcterms:modified xsi:type="dcterms:W3CDTF">2018-11-13T01:18:54Z</dcterms:modified>
</cp:coreProperties>
</file>