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58"/>
  </p:notesMasterIdLst>
  <p:handoutMasterIdLst>
    <p:handoutMasterId r:id="rId59"/>
  </p:handoutMasterIdLst>
  <p:sldIdLst>
    <p:sldId id="354" r:id="rId2"/>
    <p:sldId id="356" r:id="rId3"/>
    <p:sldId id="364" r:id="rId4"/>
    <p:sldId id="357" r:id="rId5"/>
    <p:sldId id="365" r:id="rId6"/>
    <p:sldId id="358" r:id="rId7"/>
    <p:sldId id="359" r:id="rId8"/>
    <p:sldId id="367" r:id="rId9"/>
    <p:sldId id="372" r:id="rId10"/>
    <p:sldId id="371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00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-7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92" y="-84"/>
      </p:cViewPr>
      <p:guideLst>
        <p:guide orient="horz" pos="3020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2" charset="0"/>
              </a:defRPr>
            </a:lvl1pPr>
          </a:lstStyle>
          <a:p>
            <a:pPr>
              <a:defRPr/>
            </a:pPr>
            <a:fld id="{970A4163-162B-419F-9FF5-9BA39C36E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E373AE5-4E63-4673-9F4B-FBCF84C990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62025"/>
            <a:fld id="{33839EB5-1549-499A-BD47-037A5AF222D4}" type="slidenum">
              <a:rPr lang="en-US" altLang="en-US">
                <a:ea typeface="MS PGothic" pitchFamily="34" charset="-128"/>
              </a:rPr>
              <a:pPr defTabSz="962025"/>
              <a:t>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62025"/>
            <a:fld id="{6AE55BFB-A303-475F-A85A-085A90A5B6C4}" type="slidenum">
              <a:rPr lang="en-US" altLang="en-US">
                <a:ea typeface="MS PGothic" pitchFamily="34" charset="-128"/>
              </a:rPr>
              <a:pPr defTabSz="962025"/>
              <a:t>9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62025"/>
            <a:fld id="{39524D74-AC2A-49EB-AF7D-D971192379AA}" type="slidenum">
              <a:rPr lang="en-US" altLang="en-US">
                <a:ea typeface="MS PGothic" pitchFamily="34" charset="-128"/>
              </a:rPr>
              <a:pPr defTabSz="962025"/>
              <a:t>10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8274B9-A021-4E1D-B6FB-BCFFD1E2261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CAA072-1AA2-4E5B-9277-7A064B11BC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68F1B-3FCB-4570-BA92-1FCC24360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EA0012-1998-41FA-84F9-A4B367F46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36E27A-18C6-429B-B5CD-08AAFCBE1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A01B7-7965-459B-BAD2-A8AA9F32B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5AC0-A1B4-46B5-9039-2B76578B05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A8FB3E-9A53-422C-832B-EB10B197B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E93D4E-C5FD-4426-A4D0-E51D7574E5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F5FBEE-DA17-406C-AC24-9F0C6E6778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C6020-57BD-451C-800F-9FA2251DD4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151409-23FA-4F3A-B123-A056C85568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916791-F804-4040-900E-3022519B3F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Helvetica" pitchFamily="2" charset="0"/>
              </a:defRPr>
            </a:lvl1pPr>
          </a:lstStyle>
          <a:p>
            <a:pPr>
              <a:defRPr/>
            </a:pPr>
            <a:fld id="{6863A14A-27DA-4494-B7F0-F03C673DD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2" r:id="rId2"/>
    <p:sldLayoutId id="2147483863" r:id="rId3"/>
    <p:sldLayoutId id="2147483866" r:id="rId4"/>
    <p:sldLayoutId id="2147483867" r:id="rId5"/>
    <p:sldLayoutId id="2147483868" r:id="rId6"/>
    <p:sldLayoutId id="2147483864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第九章 虚拟内存（一）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虚拟存储技术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42925"/>
            <a:ext cx="7315200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写时复制例子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507" name="Picture 4" descr="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8" y="1433513"/>
            <a:ext cx="5516562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88" y="4019550"/>
            <a:ext cx="558958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虚拟内存的实现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虚拟内存能够通过以下手段来执行实现</a:t>
            </a:r>
            <a:r>
              <a:rPr lang="en-US" altLang="zh-CN" smtClean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虚拟页式（虚拟存储技术</a:t>
            </a:r>
            <a:r>
              <a:rPr lang="en-US" altLang="zh-CN" smtClean="0"/>
              <a:t>+</a:t>
            </a:r>
            <a:r>
              <a:rPr lang="zh-CN" altLang="en-US" smtClean="0"/>
              <a:t>页式存储管理）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虚拟段式（虚拟存储技术</a:t>
            </a:r>
            <a:r>
              <a:rPr lang="en-US" altLang="zh-CN" smtClean="0"/>
              <a:t>+</a:t>
            </a:r>
            <a:r>
              <a:rPr lang="zh-CN" altLang="en-US" smtClean="0"/>
              <a:t>段式存储管理）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虚拟页式有两种方式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请求分页</a:t>
            </a:r>
            <a:r>
              <a:rPr lang="en-US" altLang="zh-CN" smtClean="0"/>
              <a:t>（ Demand paging </a:t>
            </a:r>
            <a:r>
              <a:rPr lang="zh-CN" altLang="en-US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预调页（</a:t>
            </a:r>
            <a:r>
              <a:rPr lang="en-US" altLang="zh-CN" smtClean="0"/>
              <a:t>Prepaging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第九章 虚拟内存（二）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请求分页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285875" y="584200"/>
            <a:ext cx="6642100" cy="6461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虚拟页式存储管理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进程</a:t>
            </a:r>
            <a:r>
              <a:rPr lang="zh-CN" altLang="en-US" b="1" dirty="0" smtClean="0">
                <a:solidFill>
                  <a:srgbClr val="0000FF"/>
                </a:solidFill>
              </a:rPr>
              <a:t>开始运行之前</a:t>
            </a:r>
            <a:r>
              <a:rPr lang="zh-CN" altLang="en-US" dirty="0" smtClean="0"/>
              <a:t>，不是装入全部页面，而是</a:t>
            </a:r>
            <a:r>
              <a:rPr lang="zh-CN" altLang="en-US" b="1" dirty="0" smtClean="0"/>
              <a:t>装入一个或零个页面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运行之后</a:t>
            </a:r>
            <a:r>
              <a:rPr lang="zh-CN" altLang="en-US" dirty="0" smtClean="0"/>
              <a:t>，根据进程运行需要，</a:t>
            </a:r>
            <a:r>
              <a:rPr lang="zh-CN" altLang="en-US" b="1" dirty="0" smtClean="0"/>
              <a:t>动态装入</a:t>
            </a:r>
            <a:r>
              <a:rPr lang="zh-CN" altLang="en-US" dirty="0" smtClean="0"/>
              <a:t>其他页面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当</a:t>
            </a:r>
            <a:r>
              <a:rPr lang="zh-CN" altLang="en-US" b="1" dirty="0" smtClean="0">
                <a:solidFill>
                  <a:srgbClr val="0000FF"/>
                </a:solidFill>
              </a:rPr>
              <a:t>内存空间已满</a:t>
            </a:r>
            <a:r>
              <a:rPr lang="zh-CN" altLang="en-US" dirty="0" smtClean="0"/>
              <a:t>，而又需要装入新的页面时，则根据某种算法</a:t>
            </a:r>
            <a:r>
              <a:rPr lang="zh-CN" altLang="en-US" b="1" dirty="0" smtClean="0"/>
              <a:t>置换内存中的某个页面</a:t>
            </a:r>
            <a:r>
              <a:rPr lang="zh-CN" altLang="en-US" dirty="0" smtClean="0"/>
              <a:t>，以便装入新的页面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636588"/>
            <a:ext cx="7185025" cy="66357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请求分页（按需调页）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439863"/>
            <a:ext cx="7521575" cy="49418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只有在一个页需要的时候才把它换入内存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需要很少的</a:t>
            </a:r>
            <a:r>
              <a:rPr lang="en-US" altLang="zh-CN" sz="2000" smtClean="0"/>
              <a:t>I/O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需要很少的内存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快速响应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多用户</a:t>
            </a:r>
            <a:endParaRPr lang="en-US" altLang="zh-CN" sz="2000" smtClean="0"/>
          </a:p>
          <a:p>
            <a:pPr lvl="1">
              <a:lnSpc>
                <a:spcPct val="90000"/>
              </a:lnSpc>
            </a:pPr>
            <a:endParaRPr lang="zh-CN" altLang="en-US" sz="2000" smtClean="0"/>
          </a:p>
          <a:p>
            <a:pPr>
              <a:lnSpc>
                <a:spcPct val="90000"/>
              </a:lnSpc>
            </a:pPr>
            <a:r>
              <a:rPr lang="zh-CN" altLang="en-US" sz="2200" smtClean="0"/>
              <a:t>类似交换技术，粒度不同</a:t>
            </a:r>
          </a:p>
          <a:p>
            <a:pPr lvl="1">
              <a:lnSpc>
                <a:spcPct val="90000"/>
              </a:lnSpc>
            </a:pPr>
            <a:endParaRPr lang="en-US" altLang="zh-CN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zh-CN" alt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smtClean="0">
                <a:sym typeface="Symbol" pitchFamily="18" charset="2"/>
              </a:rPr>
              <a:t>懒惰交换</a:t>
            </a:r>
            <a:r>
              <a:rPr lang="en-US" altLang="zh-CN" sz="2400" smtClean="0">
                <a:sym typeface="Symbol" pitchFamily="18" charset="2"/>
              </a:rPr>
              <a:t>:</a:t>
            </a:r>
            <a:r>
              <a:rPr lang="zh-CN" altLang="en-US" sz="2400" smtClean="0">
                <a:sym typeface="Symbol" pitchFamily="18" charset="2"/>
              </a:rPr>
              <a:t>只有在需要页时，才将它调入内存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sym typeface="Symbol" pitchFamily="18" charset="2"/>
              </a:rPr>
              <a:t>交换程序</a:t>
            </a:r>
            <a:r>
              <a:rPr lang="en-US" altLang="zh-CN" sz="2000" smtClean="0">
                <a:sym typeface="Symbol" pitchFamily="18" charset="2"/>
              </a:rPr>
              <a:t>(swapper)</a:t>
            </a:r>
            <a:r>
              <a:rPr lang="zh-CN" altLang="en-US" sz="2000" smtClean="0">
                <a:sym typeface="Symbol" pitchFamily="18" charset="2"/>
              </a:rPr>
              <a:t>对整个进程进行操作</a:t>
            </a:r>
            <a:endParaRPr lang="en-US" altLang="zh-CN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smtClean="0">
                <a:sym typeface="Symbol" pitchFamily="18" charset="2"/>
              </a:rPr>
              <a:t>调页程序</a:t>
            </a:r>
            <a:r>
              <a:rPr lang="en-US" altLang="zh-CN" sz="2000" smtClean="0">
                <a:sym typeface="Symbol" pitchFamily="18" charset="2"/>
              </a:rPr>
              <a:t>(pager)</a:t>
            </a:r>
            <a:r>
              <a:rPr lang="zh-CN" altLang="en-US" sz="2000" smtClean="0">
                <a:sym typeface="Symbol" pitchFamily="18" charset="2"/>
              </a:rPr>
              <a:t>只是对进程的单个页进行操作</a:t>
            </a:r>
          </a:p>
        </p:txBody>
      </p:sp>
      <p:pic>
        <p:nvPicPr>
          <p:cNvPr id="14340" name="Picture 4" descr="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0338" y="1820863"/>
            <a:ext cx="3667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474663"/>
            <a:ext cx="7165975" cy="80962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有效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无效位</a:t>
            </a:r>
            <a:r>
              <a:rPr lang="en-US" altLang="zh-CN" smtClean="0">
                <a:ea typeface="宋体" pitchFamily="2" charset="-122"/>
              </a:rPr>
              <a:t>(Valid-Invalid)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536700"/>
            <a:ext cx="8334375" cy="5127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600" smtClean="0">
                <a:sym typeface="Symbol" pitchFamily="18" charset="2"/>
              </a:rPr>
              <a:t>每一个页表的表项有一个有效- 无效位相关联：</a:t>
            </a:r>
            <a:endParaRPr lang="en-US" altLang="zh-CN" sz="26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Symbol" pitchFamily="18" charset="2"/>
              </a:rPr>
              <a:t>1表示在内存，0表示不内存</a:t>
            </a:r>
          </a:p>
          <a:p>
            <a:pPr>
              <a:lnSpc>
                <a:spcPct val="90000"/>
              </a:lnSpc>
            </a:pPr>
            <a:r>
              <a:rPr lang="zh-CN" altLang="en-US" sz="2600" smtClean="0">
                <a:sym typeface="Symbol" pitchFamily="18" charset="2"/>
              </a:rPr>
              <a:t>在所有的表项中，这个位被初始化为0</a:t>
            </a:r>
          </a:p>
          <a:p>
            <a:pPr>
              <a:lnSpc>
                <a:spcPct val="90000"/>
              </a:lnSpc>
            </a:pPr>
            <a:r>
              <a:rPr lang="zh-CN" altLang="en-US" sz="2600" smtClean="0">
                <a:sym typeface="Symbol" pitchFamily="18" charset="2"/>
              </a:rPr>
              <a:t>一个页表映象的例子</a:t>
            </a:r>
            <a:br>
              <a:rPr lang="zh-CN" altLang="en-US" sz="2600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/>
            </a:r>
            <a:br>
              <a:rPr lang="zh-CN" altLang="en-US" smtClean="0">
                <a:sym typeface="Symbol" pitchFamily="18" charset="2"/>
              </a:rPr>
            </a:br>
            <a:endParaRPr lang="zh-CN" altLang="zh-CN" smtClean="0">
              <a:sym typeface="Symbol" pitchFamily="18" charset="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113338" y="3040063"/>
            <a:ext cx="3086100" cy="3033712"/>
            <a:chOff x="3048000" y="2743200"/>
            <a:chExt cx="3086100" cy="3033713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3048000" y="3048000"/>
              <a:ext cx="1905000" cy="266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3048000" y="33528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>
              <a:off x="3048000" y="36576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3048000" y="3962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3048000" y="4267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3048000" y="45720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3048000" y="5129213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3048000" y="5410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4495800" y="2743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4572000" y="30194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4572000" y="33194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4572000" y="36195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572000" y="39481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0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4572000" y="51054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0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4572000" y="5410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0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3657600" y="4648200"/>
              <a:ext cx="26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ym typeface="MT Extra" pitchFamily="18" charset="2"/>
                </a:rPr>
                <a:t></a:t>
              </a:r>
              <a:endParaRPr lang="zh-CN" altLang="en-US"/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3392488" y="2743200"/>
              <a:ext cx="8651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Frame #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4462463" y="2743200"/>
              <a:ext cx="14652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valid-invalid bit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5075238" y="5372100"/>
              <a:ext cx="10588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page table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316038" y="503238"/>
            <a:ext cx="6691312" cy="674687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有页不在内存的页表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 cstate="print"/>
          <a:srcRect l="11795" t="635" r="12021" b="1302"/>
          <a:stretch>
            <a:fillRect/>
          </a:stretch>
        </p:blipFill>
        <p:spPr bwMode="auto">
          <a:xfrm>
            <a:off x="2046288" y="1455738"/>
            <a:ext cx="5230812" cy="5049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9425"/>
            <a:ext cx="7097712" cy="649288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缺页中断（页错误）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490663"/>
            <a:ext cx="8609013" cy="5226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/>
            <a:r>
              <a:rPr lang="zh-CN" altLang="en-US" smtClean="0"/>
              <a:t>如果对一个页的访问，首次访问该页需要陷入</a:t>
            </a:r>
            <a:r>
              <a:rPr lang="en-US" altLang="zh-CN" smtClean="0"/>
              <a:t>OS </a:t>
            </a:r>
            <a:r>
              <a:rPr lang="en-US" altLang="zh-CN" smtClean="0">
                <a:sym typeface="Symbol" pitchFamily="18" charset="2"/>
              </a:rPr>
              <a:t> </a:t>
            </a:r>
            <a:r>
              <a:rPr lang="zh-CN" altLang="en-US" smtClean="0">
                <a:sym typeface="Symbol" pitchFamily="18" charset="2"/>
              </a:rPr>
              <a:t>缺页中断</a:t>
            </a:r>
            <a:r>
              <a:rPr lang="zh-CN" altLang="zh-CN" smtClean="0"/>
              <a:t>（</a:t>
            </a:r>
            <a:r>
              <a:rPr lang="en-US" altLang="zh-CN" smtClean="0"/>
              <a:t> page-fault trap</a:t>
            </a:r>
            <a:r>
              <a:rPr lang="zh-CN" altLang="zh-CN" smtClean="0"/>
              <a:t>）</a:t>
            </a:r>
            <a:endParaRPr lang="zh-CN" altLang="en-US" smtClean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访问指令或数据</a:t>
            </a:r>
            <a:endParaRPr lang="en-US" altLang="zh-CN" smtClean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查看另一个表来决定:</a:t>
            </a:r>
          </a:p>
          <a:p>
            <a:pPr marL="800100" lvl="1" indent="-342900"/>
            <a:r>
              <a:rPr lang="zh-CN" altLang="en-US" sz="2000" smtClean="0"/>
              <a:t>无效引用 </a:t>
            </a:r>
            <a:r>
              <a:rPr lang="zh-CN" altLang="en-US" sz="2000" smtClean="0">
                <a:sym typeface="Symbol" pitchFamily="18" charset="2"/>
              </a:rPr>
              <a:t> 终止</a:t>
            </a:r>
          </a:p>
          <a:p>
            <a:pPr marL="800100" lvl="1" indent="-342900"/>
            <a:r>
              <a:rPr lang="zh-CN" altLang="en-US" sz="2000" smtClean="0">
                <a:sym typeface="Symbol" pitchFamily="18" charset="2"/>
              </a:rPr>
              <a:t>仅仅不在内存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找到页在后备存储上的位置</a:t>
            </a:r>
            <a:endParaRPr lang="en-US" altLang="zh-CN" smtClean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得到空的页框，把页换入页框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重新设置页表，把有效位设为</a:t>
            </a:r>
            <a:r>
              <a:rPr lang="en-US" altLang="zh-CN" smtClean="0">
                <a:sym typeface="Symbol" pitchFamily="18" charset="2"/>
              </a:rPr>
              <a:t>v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zh-CN" altLang="en-US" smtClean="0">
                <a:sym typeface="Symbol" pitchFamily="18" charset="2"/>
              </a:rPr>
              <a:t>重启指令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缺页中断步骤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 cstate="print"/>
          <a:srcRect l="5666" t="598" r="6114" b="912"/>
          <a:stretch>
            <a:fillRect/>
          </a:stretch>
        </p:blipFill>
        <p:spPr bwMode="auto">
          <a:xfrm>
            <a:off x="1401763" y="1512888"/>
            <a:ext cx="6086475" cy="50942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373188" y="500063"/>
            <a:ext cx="6662737" cy="5762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请求分页讨论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354013" y="1439863"/>
            <a:ext cx="5930900" cy="51069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极端情况：进程执行第一行代码时，内存内没有任何代码和数据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进程创建时，没有为进程分配内存，仅建立</a:t>
            </a:r>
            <a:r>
              <a:rPr lang="en-US" altLang="zh-CN" sz="2000" smtClean="0"/>
              <a:t>PCB</a:t>
            </a:r>
            <a:endParaRPr lang="en-US" altLang="en-US" sz="2000" smtClean="0"/>
          </a:p>
          <a:p>
            <a:pPr lvl="1"/>
            <a:r>
              <a:rPr lang="zh-CN" altLang="en-US" sz="2000" smtClean="0"/>
              <a:t>导致缺页中断</a:t>
            </a:r>
            <a:endParaRPr lang="en-US" altLang="zh-CN" sz="2000" smtClean="0"/>
          </a:p>
          <a:p>
            <a:pPr lvl="1"/>
            <a:r>
              <a:rPr lang="zh-CN" altLang="en-US" sz="2000" b="1" smtClean="0">
                <a:solidFill>
                  <a:srgbClr val="3366FF"/>
                </a:solidFill>
              </a:rPr>
              <a:t>纯请求分页</a:t>
            </a:r>
            <a:endParaRPr lang="en-US" altLang="en-US" sz="2000" b="1" smtClean="0">
              <a:solidFill>
                <a:srgbClr val="3366FF"/>
              </a:solidFill>
            </a:endParaRPr>
          </a:p>
          <a:p>
            <a:r>
              <a:rPr lang="zh-CN" altLang="en-US" sz="2400" smtClean="0"/>
              <a:t>一条指令可能导致多次缺页（涉及多个页面）</a:t>
            </a:r>
            <a:endParaRPr lang="en-US" altLang="en-US" sz="2400" smtClean="0"/>
          </a:p>
          <a:p>
            <a:pPr lvl="1"/>
            <a:r>
              <a:rPr lang="zh-CN" altLang="en-US" sz="2000" b="1" smtClean="0">
                <a:solidFill>
                  <a:srgbClr val="3366FF"/>
                </a:solidFill>
              </a:rPr>
              <a:t>幸运的是，程序具有局部性（</a:t>
            </a:r>
            <a:r>
              <a:rPr lang="en-US" altLang="en-US" sz="2000" b="1" smtClean="0">
                <a:solidFill>
                  <a:srgbClr val="3366FF"/>
                </a:solidFill>
              </a:rPr>
              <a:t>locality of reference</a:t>
            </a:r>
            <a:r>
              <a:rPr lang="zh-CN" altLang="en-US" sz="2000" b="1" smtClean="0">
                <a:solidFill>
                  <a:srgbClr val="3366FF"/>
                </a:solidFill>
              </a:rPr>
              <a:t>）</a:t>
            </a:r>
            <a:endParaRPr lang="en-US" altLang="en-US" sz="2000" b="1" smtClean="0">
              <a:solidFill>
                <a:srgbClr val="3366FF"/>
              </a:solidFill>
            </a:endParaRPr>
          </a:p>
          <a:p>
            <a:r>
              <a:rPr lang="zh-CN" altLang="en-US" sz="2400" smtClean="0"/>
              <a:t>请求分页需要硬件支持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带有效无效位的页表</a:t>
            </a:r>
            <a:endParaRPr lang="en-US" altLang="en-US" sz="2000" smtClean="0"/>
          </a:p>
          <a:p>
            <a:pPr lvl="1"/>
            <a:r>
              <a:rPr lang="zh-CN" altLang="en-US" sz="2000" smtClean="0"/>
              <a:t>交换空间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指令重启</a:t>
            </a:r>
            <a:endParaRPr lang="en-US" altLang="en-US" sz="2000" smtClean="0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838825" y="1787525"/>
            <a:ext cx="3028950" cy="3816350"/>
            <a:chOff x="1701" y="1253"/>
            <a:chExt cx="2857" cy="2187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2290" y="1253"/>
              <a:ext cx="2268" cy="2187"/>
              <a:chOff x="2290" y="1253"/>
              <a:chExt cx="2268" cy="2187"/>
            </a:xfrm>
          </p:grpSpPr>
          <p:sp>
            <p:nvSpPr>
              <p:cNvPr id="19475" name="Rectangle 33"/>
              <p:cNvSpPr>
                <a:spLocks noChangeArrowheads="1"/>
              </p:cNvSpPr>
              <p:nvPr/>
            </p:nvSpPr>
            <p:spPr bwMode="auto">
              <a:xfrm>
                <a:off x="2290" y="3076"/>
                <a:ext cx="2268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76" name="Rectangle 32"/>
              <p:cNvSpPr>
                <a:spLocks noChangeArrowheads="1"/>
              </p:cNvSpPr>
              <p:nvPr/>
            </p:nvSpPr>
            <p:spPr bwMode="auto">
              <a:xfrm>
                <a:off x="2290" y="2711"/>
                <a:ext cx="2268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77" name="Rectangle 31"/>
              <p:cNvSpPr>
                <a:spLocks noChangeArrowheads="1"/>
              </p:cNvSpPr>
              <p:nvPr/>
            </p:nvSpPr>
            <p:spPr bwMode="auto">
              <a:xfrm>
                <a:off x="2290" y="2347"/>
                <a:ext cx="2268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78" name="Rectangle 30"/>
              <p:cNvSpPr>
                <a:spLocks noChangeArrowheads="1"/>
              </p:cNvSpPr>
              <p:nvPr/>
            </p:nvSpPr>
            <p:spPr bwMode="auto">
              <a:xfrm>
                <a:off x="2290" y="1982"/>
                <a:ext cx="2268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79" name="Rectangle 29"/>
              <p:cNvSpPr>
                <a:spLocks noChangeArrowheads="1"/>
              </p:cNvSpPr>
              <p:nvPr/>
            </p:nvSpPr>
            <p:spPr bwMode="auto">
              <a:xfrm>
                <a:off x="2290" y="1618"/>
                <a:ext cx="2268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80" name="Rectangle 28"/>
              <p:cNvSpPr>
                <a:spLocks noChangeArrowheads="1"/>
              </p:cNvSpPr>
              <p:nvPr/>
            </p:nvSpPr>
            <p:spPr bwMode="auto">
              <a:xfrm>
                <a:off x="2290" y="1253"/>
                <a:ext cx="2268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Monotype Sorts" pitchFamily="2" charset="2"/>
                  <a:buNone/>
                  <a:tabLst>
                    <a:tab pos="2686050" algn="l"/>
                  </a:tabLst>
                </a:pPr>
                <a:endParaRPr lang="zh-CN" altLang="zh-CN" sz="25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481" name="Line 34"/>
              <p:cNvSpPr>
                <a:spLocks noChangeShapeType="1"/>
              </p:cNvSpPr>
              <p:nvPr/>
            </p:nvSpPr>
            <p:spPr bwMode="auto">
              <a:xfrm>
                <a:off x="2290" y="1253"/>
                <a:ext cx="226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2" name="Line 35"/>
              <p:cNvSpPr>
                <a:spLocks noChangeShapeType="1"/>
              </p:cNvSpPr>
              <p:nvPr/>
            </p:nvSpPr>
            <p:spPr bwMode="auto">
              <a:xfrm>
                <a:off x="2290" y="1618"/>
                <a:ext cx="22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3" name="Line 36"/>
              <p:cNvSpPr>
                <a:spLocks noChangeShapeType="1"/>
              </p:cNvSpPr>
              <p:nvPr/>
            </p:nvSpPr>
            <p:spPr bwMode="auto">
              <a:xfrm>
                <a:off x="2290" y="1982"/>
                <a:ext cx="22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4" name="Line 37"/>
              <p:cNvSpPr>
                <a:spLocks noChangeShapeType="1"/>
              </p:cNvSpPr>
              <p:nvPr/>
            </p:nvSpPr>
            <p:spPr bwMode="auto">
              <a:xfrm>
                <a:off x="2290" y="2347"/>
                <a:ext cx="22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5" name="Line 38"/>
              <p:cNvSpPr>
                <a:spLocks noChangeShapeType="1"/>
              </p:cNvSpPr>
              <p:nvPr/>
            </p:nvSpPr>
            <p:spPr bwMode="auto">
              <a:xfrm>
                <a:off x="2290" y="2711"/>
                <a:ext cx="22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6" name="Line 39"/>
              <p:cNvSpPr>
                <a:spLocks noChangeShapeType="1"/>
              </p:cNvSpPr>
              <p:nvPr/>
            </p:nvSpPr>
            <p:spPr bwMode="auto">
              <a:xfrm>
                <a:off x="2290" y="3076"/>
                <a:ext cx="22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7" name="Line 40"/>
              <p:cNvSpPr>
                <a:spLocks noChangeShapeType="1"/>
              </p:cNvSpPr>
              <p:nvPr/>
            </p:nvSpPr>
            <p:spPr bwMode="auto">
              <a:xfrm>
                <a:off x="2290" y="3440"/>
                <a:ext cx="226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8" name="Line 41"/>
              <p:cNvSpPr>
                <a:spLocks noChangeShapeType="1"/>
              </p:cNvSpPr>
              <p:nvPr/>
            </p:nvSpPr>
            <p:spPr bwMode="auto">
              <a:xfrm>
                <a:off x="2290" y="1253"/>
                <a:ext cx="0" cy="21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9" name="Line 42"/>
              <p:cNvSpPr>
                <a:spLocks noChangeShapeType="1"/>
              </p:cNvSpPr>
              <p:nvPr/>
            </p:nvSpPr>
            <p:spPr bwMode="auto">
              <a:xfrm>
                <a:off x="4558" y="1253"/>
                <a:ext cx="0" cy="21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2" name="Text Box 56"/>
            <p:cNvSpPr txBox="1">
              <a:spLocks noChangeArrowheads="1"/>
            </p:cNvSpPr>
            <p:nvPr/>
          </p:nvSpPr>
          <p:spPr bwMode="auto">
            <a:xfrm>
              <a:off x="1917" y="1298"/>
              <a:ext cx="40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9463" name="Text Box 57"/>
            <p:cNvSpPr txBox="1">
              <a:spLocks noChangeArrowheads="1"/>
            </p:cNvSpPr>
            <p:nvPr/>
          </p:nvSpPr>
          <p:spPr bwMode="auto">
            <a:xfrm>
              <a:off x="1842" y="1661"/>
              <a:ext cx="54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9464" name="Text Box 58"/>
            <p:cNvSpPr txBox="1">
              <a:spLocks noChangeArrowheads="1"/>
            </p:cNvSpPr>
            <p:nvPr/>
          </p:nvSpPr>
          <p:spPr bwMode="auto">
            <a:xfrm>
              <a:off x="1898" y="2024"/>
              <a:ext cx="388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9465" name="Text Box 59"/>
            <p:cNvSpPr txBox="1">
              <a:spLocks noChangeArrowheads="1"/>
            </p:cNvSpPr>
            <p:nvPr/>
          </p:nvSpPr>
          <p:spPr bwMode="auto">
            <a:xfrm>
              <a:off x="1818" y="2744"/>
              <a:ext cx="590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66" name="Text Box 60"/>
            <p:cNvSpPr txBox="1">
              <a:spLocks noChangeArrowheads="1"/>
            </p:cNvSpPr>
            <p:nvPr/>
          </p:nvSpPr>
          <p:spPr bwMode="auto">
            <a:xfrm>
              <a:off x="1861" y="2432"/>
              <a:ext cx="499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9467" name="Text Box 61"/>
            <p:cNvSpPr txBox="1">
              <a:spLocks noChangeArrowheads="1"/>
            </p:cNvSpPr>
            <p:nvPr/>
          </p:nvSpPr>
          <p:spPr bwMode="auto">
            <a:xfrm>
              <a:off x="1701" y="3113"/>
              <a:ext cx="81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68" name="Rectangle 62"/>
            <p:cNvSpPr>
              <a:spLocks noChangeArrowheads="1"/>
            </p:cNvSpPr>
            <p:nvPr/>
          </p:nvSpPr>
          <p:spPr bwMode="auto">
            <a:xfrm>
              <a:off x="2835" y="1434"/>
              <a:ext cx="1224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Text Box 63"/>
            <p:cNvSpPr txBox="1">
              <a:spLocks noChangeArrowheads="1"/>
            </p:cNvSpPr>
            <p:nvPr/>
          </p:nvSpPr>
          <p:spPr bwMode="auto">
            <a:xfrm>
              <a:off x="2336" y="1373"/>
              <a:ext cx="545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B:</a:t>
              </a:r>
            </a:p>
          </p:txBody>
        </p:sp>
        <p:sp>
          <p:nvSpPr>
            <p:cNvPr id="19470" name="Rectangle 64"/>
            <p:cNvSpPr>
              <a:spLocks noChangeArrowheads="1"/>
            </p:cNvSpPr>
            <p:nvPr/>
          </p:nvSpPr>
          <p:spPr bwMode="auto">
            <a:xfrm>
              <a:off x="2851" y="2154"/>
              <a:ext cx="1224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65"/>
            <p:cNvSpPr txBox="1">
              <a:spLocks noChangeArrowheads="1"/>
            </p:cNvSpPr>
            <p:nvPr/>
          </p:nvSpPr>
          <p:spPr bwMode="auto">
            <a:xfrm>
              <a:off x="2352" y="2093"/>
              <a:ext cx="54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A:</a:t>
              </a:r>
            </a:p>
          </p:txBody>
        </p:sp>
        <p:sp>
          <p:nvSpPr>
            <p:cNvPr id="19472" name="Rectangle 66"/>
            <p:cNvSpPr>
              <a:spLocks noChangeArrowheads="1"/>
            </p:cNvSpPr>
            <p:nvPr/>
          </p:nvSpPr>
          <p:spPr bwMode="auto">
            <a:xfrm>
              <a:off x="2835" y="2890"/>
              <a:ext cx="1224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Text Box 68"/>
            <p:cNvSpPr txBox="1">
              <a:spLocks noChangeArrowheads="1"/>
            </p:cNvSpPr>
            <p:nvPr/>
          </p:nvSpPr>
          <p:spPr bwMode="auto">
            <a:xfrm>
              <a:off x="2953" y="2876"/>
              <a:ext cx="1021" cy="40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00"/>
                  </a:solidFill>
                </a:rPr>
                <a:t>COPY A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00"/>
                  </a:solidFill>
                </a:rPr>
                <a:t>TO B</a:t>
              </a:r>
            </a:p>
          </p:txBody>
        </p:sp>
        <p:sp>
          <p:nvSpPr>
            <p:cNvPr id="19474" name="Text Box 69"/>
            <p:cNvSpPr txBox="1">
              <a:spLocks noChangeArrowheads="1"/>
            </p:cNvSpPr>
            <p:nvPr/>
          </p:nvSpPr>
          <p:spPr bwMode="auto">
            <a:xfrm>
              <a:off x="3064" y="2680"/>
              <a:ext cx="817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</a:rPr>
                <a:t>指令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888" y="382588"/>
            <a:ext cx="6954837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背景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582738"/>
            <a:ext cx="8299450" cy="46593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代码必须装入内存才能执行，但是并不是所有代码必须全部装入内存</a:t>
            </a:r>
            <a:endParaRPr lang="en-US" altLang="zh-CN" sz="3200" smtClean="0"/>
          </a:p>
          <a:p>
            <a:pPr lvl="1"/>
            <a:r>
              <a:rPr lang="zh-CN" altLang="en-US" sz="2800" smtClean="0"/>
              <a:t>错误代码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不常用的函数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大的数据结构</a:t>
            </a:r>
            <a:endParaRPr lang="en-US" altLang="zh-CN" sz="2800" smtClean="0"/>
          </a:p>
          <a:p>
            <a:pPr lvl="1"/>
            <a:endParaRPr lang="en-US" altLang="zh-CN" sz="2400" smtClean="0"/>
          </a:p>
          <a:p>
            <a:pPr lvl="1">
              <a:buFont typeface="Monotype Sort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415925"/>
            <a:ext cx="6886575" cy="457200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请求分页的性能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8142288" cy="4564063"/>
          </a:xfrm>
        </p:spPr>
        <p:txBody>
          <a:bodyPr/>
          <a:lstStyle/>
          <a:p>
            <a:pPr>
              <a:tabLst>
                <a:tab pos="2165350" algn="l"/>
                <a:tab pos="2857500" algn="l"/>
              </a:tabLst>
              <a:defRPr/>
            </a:pPr>
            <a:r>
              <a:rPr lang="zh-CN" altLang="en-US" b="1" dirty="0" smtClean="0">
                <a:sym typeface="Symbol" pitchFamily="18" charset="2"/>
              </a:rPr>
              <a:t>缺页率（缺页的概率）</a:t>
            </a:r>
            <a:r>
              <a:rPr lang="zh-CN" altLang="en-US" dirty="0" smtClean="0">
                <a:sym typeface="Symbol" pitchFamily="18" charset="2"/>
              </a:rPr>
              <a:t>：</a:t>
            </a:r>
            <a:r>
              <a:rPr lang="zh-CN" altLang="zh-CN" dirty="0" smtClean="0"/>
              <a:t>0 </a:t>
            </a:r>
            <a:r>
              <a:rPr lang="zh-CN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  1.0</a:t>
            </a:r>
            <a:endParaRPr lang="zh-CN" altLang="en-US" dirty="0" smtClean="0">
              <a:sym typeface="Symbol" pitchFamily="18" charset="2"/>
            </a:endParaRPr>
          </a:p>
          <a:p>
            <a:pPr lvl="1">
              <a:tabLst>
                <a:tab pos="2165350" algn="l"/>
                <a:tab pos="2857500" algn="l"/>
              </a:tabLst>
              <a:defRPr/>
            </a:pPr>
            <a:r>
              <a:rPr lang="zh-CN" altLang="en-US" sz="2200" dirty="0" smtClean="0">
                <a:sym typeface="Symbol" pitchFamily="18" charset="2"/>
              </a:rPr>
              <a:t>如果 </a:t>
            </a:r>
            <a:r>
              <a:rPr lang="en-US" altLang="zh-CN" sz="2200" i="1" dirty="0" smtClean="0">
                <a:sym typeface="Symbol" pitchFamily="18" charset="2"/>
              </a:rPr>
              <a:t>p</a:t>
            </a:r>
            <a:r>
              <a:rPr lang="en-US" altLang="zh-CN" sz="2200" dirty="0" smtClean="0">
                <a:sym typeface="Symbol" pitchFamily="18" charset="2"/>
              </a:rPr>
              <a:t> = 0 ，</a:t>
            </a:r>
            <a:r>
              <a:rPr lang="zh-CN" altLang="en-US" sz="2200" dirty="0" smtClean="0">
                <a:sym typeface="Symbol" pitchFamily="18" charset="2"/>
              </a:rPr>
              <a:t>没有缺页</a:t>
            </a:r>
          </a:p>
          <a:p>
            <a:pPr lvl="1">
              <a:tabLst>
                <a:tab pos="2165350" algn="l"/>
                <a:tab pos="2857500" algn="l"/>
              </a:tabLst>
              <a:defRPr/>
            </a:pPr>
            <a:r>
              <a:rPr lang="zh-CN" altLang="en-US" sz="2200" dirty="0" smtClean="0">
                <a:sym typeface="Symbol" pitchFamily="18" charset="2"/>
              </a:rPr>
              <a:t>如果 </a:t>
            </a:r>
            <a:r>
              <a:rPr lang="en-US" altLang="zh-CN" sz="2200" i="1" dirty="0" smtClean="0">
                <a:sym typeface="Symbol" pitchFamily="18" charset="2"/>
              </a:rPr>
              <a:t>p</a:t>
            </a:r>
            <a:r>
              <a:rPr lang="en-US" altLang="zh-CN" sz="2200" dirty="0" smtClean="0">
                <a:sym typeface="Symbol" pitchFamily="18" charset="2"/>
              </a:rPr>
              <a:t> = 1</a:t>
            </a:r>
            <a:r>
              <a:rPr lang="zh-CN" altLang="en-US" sz="2200" dirty="0" smtClean="0">
                <a:sym typeface="Symbol" pitchFamily="18" charset="2"/>
              </a:rPr>
              <a:t>， 每次访问都缺页</a:t>
            </a:r>
          </a:p>
          <a:p>
            <a:pPr>
              <a:tabLst>
                <a:tab pos="2165350" algn="l"/>
                <a:tab pos="2857500" algn="l"/>
              </a:tabLst>
              <a:defRPr/>
            </a:pPr>
            <a:r>
              <a:rPr lang="zh-CN" altLang="en-US" dirty="0" smtClean="0">
                <a:sym typeface="Symbol" pitchFamily="18" charset="2"/>
              </a:rPr>
              <a:t>有效</a:t>
            </a:r>
            <a:r>
              <a:rPr lang="zh-CN" altLang="en-US" dirty="0">
                <a:sym typeface="Symbol" pitchFamily="18" charset="2"/>
              </a:rPr>
              <a:t>访问</a:t>
            </a:r>
            <a:r>
              <a:rPr lang="zh-CN" altLang="en-US" dirty="0" smtClean="0">
                <a:sym typeface="Symbol" pitchFamily="18" charset="2"/>
              </a:rPr>
              <a:t>时间</a:t>
            </a:r>
            <a:r>
              <a:rPr lang="en-US" altLang="zh-CN" dirty="0" smtClean="0">
                <a:sym typeface="Symbol" pitchFamily="18" charset="2"/>
              </a:rPr>
              <a:t>（ EAT </a:t>
            </a:r>
            <a:r>
              <a:rPr lang="zh-CN" altLang="en-US" dirty="0" smtClean="0">
                <a:sym typeface="Symbol" pitchFamily="18" charset="2"/>
              </a:rPr>
              <a:t>）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zh-CN" altLang="zh-CN" dirty="0" smtClean="0">
                <a:sym typeface="Symbol" pitchFamily="18" charset="2"/>
              </a:rPr>
              <a:t>	</a:t>
            </a:r>
            <a:r>
              <a:rPr lang="zh-CN" altLang="en-US" dirty="0" smtClean="0">
                <a:sym typeface="Symbol" pitchFamily="18" charset="2"/>
              </a:rPr>
              <a:t>  </a:t>
            </a:r>
            <a:r>
              <a:rPr lang="en-US" altLang="zh-CN" sz="2600" dirty="0" smtClean="0">
                <a:sym typeface="Symbol" pitchFamily="18" charset="2"/>
              </a:rPr>
              <a:t>EAT = (1 – </a:t>
            </a:r>
            <a:r>
              <a:rPr lang="en-US" altLang="zh-CN" sz="2600" i="1" dirty="0" smtClean="0">
                <a:sym typeface="Symbol" pitchFamily="18" charset="2"/>
              </a:rPr>
              <a:t>p</a:t>
            </a:r>
            <a:r>
              <a:rPr lang="en-US" altLang="zh-CN" sz="2600" dirty="0" smtClean="0">
                <a:sym typeface="Symbol" pitchFamily="18" charset="2"/>
              </a:rPr>
              <a:t>) x </a:t>
            </a:r>
            <a:r>
              <a:rPr lang="zh-CN" altLang="en-US" sz="2600" dirty="0" smtClean="0">
                <a:sym typeface="Symbol" pitchFamily="18" charset="2"/>
              </a:rPr>
              <a:t>内存访问时间</a:t>
            </a:r>
            <a:r>
              <a:rPr lang="en-US" altLang="zh-CN" sz="2600" dirty="0" smtClean="0">
                <a:sym typeface="Symbol" pitchFamily="18" charset="2"/>
              </a:rPr>
              <a:t>+ </a:t>
            </a:r>
            <a:r>
              <a:rPr lang="en-US" altLang="zh-CN" sz="2600" i="1" dirty="0" smtClean="0">
                <a:sym typeface="Symbol" pitchFamily="18" charset="2"/>
              </a:rPr>
              <a:t>p</a:t>
            </a:r>
            <a:r>
              <a:rPr lang="en-US" altLang="zh-CN" sz="2600" dirty="0" smtClean="0">
                <a:sym typeface="Symbol" pitchFamily="18" charset="2"/>
              </a:rPr>
              <a:t> x</a:t>
            </a:r>
            <a:r>
              <a:rPr lang="zh-CN" altLang="en-US" sz="2600" dirty="0">
                <a:sym typeface="Symbol" pitchFamily="18" charset="2"/>
              </a:rPr>
              <a:t> </a:t>
            </a:r>
            <a:r>
              <a:rPr lang="zh-CN" altLang="en-US" sz="2600" dirty="0" smtClean="0">
                <a:sym typeface="Symbol" pitchFamily="18" charset="2"/>
              </a:rPr>
              <a:t>页错误时间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altLang="zh-CN" dirty="0" smtClean="0">
                <a:sym typeface="Symbol" pitchFamily="18" charset="2"/>
              </a:rPr>
              <a:t>	</a:t>
            </a:r>
          </a:p>
          <a:p>
            <a:pPr>
              <a:tabLst>
                <a:tab pos="2165350" algn="l"/>
                <a:tab pos="2857500" algn="l"/>
              </a:tabLst>
              <a:defRPr/>
            </a:pPr>
            <a:r>
              <a:rPr lang="zh-CN" altLang="en-US" dirty="0" smtClean="0">
                <a:sym typeface="Symbol" pitchFamily="18" charset="2"/>
              </a:rPr>
              <a:t>页错误时间</a:t>
            </a:r>
            <a:r>
              <a:rPr lang="en-US" altLang="zh-CN" dirty="0" smtClean="0">
                <a:sym typeface="Symbol" pitchFamily="18" charset="2"/>
              </a:rPr>
              <a:t>=</a:t>
            </a:r>
            <a:r>
              <a:rPr lang="zh-CN" altLang="en-US" dirty="0" smtClean="0">
                <a:sym typeface="Symbol" pitchFamily="18" charset="2"/>
              </a:rPr>
              <a:t>处理缺页中断</a:t>
            </a:r>
            <a:endParaRPr lang="en-US" altLang="zh-CN" dirty="0" smtClean="0"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altLang="zh-CN" dirty="0" smtClean="0">
                <a:sym typeface="Symbol" pitchFamily="18" charset="2"/>
              </a:rPr>
              <a:t>	+ [</a:t>
            </a:r>
            <a:r>
              <a:rPr lang="zh-CN" altLang="en-US" dirty="0" smtClean="0">
                <a:sym typeface="Symbol" pitchFamily="18" charset="2"/>
              </a:rPr>
              <a:t>页交换出去时间 </a:t>
            </a:r>
            <a:r>
              <a:rPr lang="en-US" altLang="zh-CN" dirty="0" smtClean="0">
                <a:sym typeface="Symbol" pitchFamily="18" charset="2"/>
              </a:rPr>
              <a:t>]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altLang="zh-CN" dirty="0" smtClean="0">
                <a:sym typeface="Symbol" pitchFamily="18" charset="2"/>
              </a:rPr>
              <a:t>		+ </a:t>
            </a:r>
            <a:r>
              <a:rPr lang="zh-CN" altLang="en-US" dirty="0" smtClean="0">
                <a:sym typeface="Symbol" pitchFamily="18" charset="2"/>
              </a:rPr>
              <a:t>读入页时间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altLang="zh-CN" dirty="0" smtClean="0">
                <a:sym typeface="Symbol" pitchFamily="18" charset="2"/>
              </a:rPr>
              <a:t>		+ </a:t>
            </a:r>
            <a:r>
              <a:rPr lang="zh-CN" altLang="en-US" dirty="0" smtClean="0">
                <a:sym typeface="Symbol" pitchFamily="18" charset="2"/>
              </a:rPr>
              <a:t>重启进程开销</a:t>
            </a:r>
            <a:endParaRPr lang="en-US" altLang="zh-CN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395288"/>
            <a:ext cx="6886575" cy="730250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一个请求分页的例子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38275"/>
            <a:ext cx="8072437" cy="5243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74825" algn="l"/>
                <a:tab pos="2279650" algn="l"/>
              </a:tabLst>
            </a:pPr>
            <a:r>
              <a:rPr lang="zh-CN" altLang="en-US" smtClean="0"/>
              <a:t>存取内存的时间</a:t>
            </a:r>
            <a:r>
              <a:rPr lang="en-US" altLang="zh-CN" smtClean="0"/>
              <a:t>= 200 (ns)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zh-CN" altLang="en-US" smtClean="0"/>
              <a:t>平均缺页处理时间 </a:t>
            </a:r>
            <a:r>
              <a:rPr lang="en-US" altLang="zh-CN" smtClean="0"/>
              <a:t>= 8 (ms)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n-US" altLang="zh-CN" smtClean="0"/>
              <a:t>EAT = (1 – p) x 200ns + p (8ms)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mtClean="0"/>
              <a:t>	        = (1 – p)  x 200 + p x 8,000,000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mtClean="0"/>
              <a:t>              = 200 + p x 7,999,800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endParaRPr lang="en-US" altLang="zh-CN" smtClean="0"/>
          </a:p>
          <a:p>
            <a:pPr>
              <a:tabLst>
                <a:tab pos="1774825" algn="l"/>
                <a:tab pos="2279650" algn="l"/>
              </a:tabLst>
            </a:pPr>
            <a:r>
              <a:rPr lang="zh-CN" altLang="en-US" smtClean="0"/>
              <a:t>如果每</a:t>
            </a:r>
            <a:r>
              <a:rPr lang="en-US" altLang="zh-CN" smtClean="0"/>
              <a:t>1,000</a:t>
            </a:r>
            <a:r>
              <a:rPr lang="zh-CN" altLang="en-US" smtClean="0"/>
              <a:t>次访问中有一个页错误，那么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mtClean="0"/>
              <a:t>         EAT = 8.2 us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endParaRPr lang="en-US" altLang="zh-CN" smtClean="0"/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altLang="zh-CN" smtClean="0"/>
              <a:t>      </a:t>
            </a:r>
            <a:r>
              <a:rPr lang="zh-CN" altLang="en-US" b="1" smtClean="0"/>
              <a:t>这是导致计算机速度放慢</a:t>
            </a:r>
            <a:r>
              <a:rPr lang="en-US" altLang="zh-CN" b="1" smtClean="0"/>
              <a:t>40</a:t>
            </a:r>
            <a:r>
              <a:rPr lang="zh-CN" altLang="en-US" b="1" smtClean="0"/>
              <a:t>倍的影响因子</a:t>
            </a:r>
            <a:r>
              <a:rPr lang="zh-CN" altLang="en-US" smtClean="0"/>
              <a:t>！</a:t>
            </a: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60463" y="481013"/>
            <a:ext cx="7335837" cy="5762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请求分页性能优化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806450" y="1582738"/>
            <a:ext cx="7575550" cy="467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页面转换时采用交换空间，而不是文件系统</a:t>
            </a:r>
            <a:endParaRPr lang="en-US" altLang="en-US" dirty="0" smtClean="0"/>
          </a:p>
          <a:p>
            <a:pPr lvl="1"/>
            <a:r>
              <a:rPr lang="zh-CN" altLang="en-US" sz="2400" dirty="0" smtClean="0"/>
              <a:t>交换区的块大，比文件系统服务快速</a:t>
            </a:r>
            <a:endParaRPr lang="en-US" altLang="en-US" sz="2400" dirty="0" smtClean="0"/>
          </a:p>
          <a:p>
            <a:r>
              <a:rPr lang="zh-CN" altLang="en-US" dirty="0" smtClean="0"/>
              <a:t>在进程装载时，把整个进程拷贝到交换区</a:t>
            </a:r>
            <a:endParaRPr lang="en-US" altLang="en-US" dirty="0" smtClean="0"/>
          </a:p>
          <a:p>
            <a:pPr lvl="1"/>
            <a:r>
              <a:rPr lang="zh-CN" altLang="en-US" sz="2400" dirty="0" smtClean="0"/>
              <a:t>基于交换区调页</a:t>
            </a:r>
            <a:endParaRPr lang="en-US" altLang="en-US" sz="2400" dirty="0" smtClean="0"/>
          </a:p>
          <a:p>
            <a:pPr lvl="1"/>
            <a:r>
              <a:rPr lang="zh-CN" altLang="en-US" sz="2400" dirty="0" smtClean="0"/>
              <a:t>早期的</a:t>
            </a:r>
            <a:r>
              <a:rPr lang="en-US" altLang="en-US" sz="2400" dirty="0" smtClean="0"/>
              <a:t> BSD Unix</a:t>
            </a:r>
          </a:p>
          <a:p>
            <a:r>
              <a:rPr lang="zh-CN" altLang="en-US" dirty="0" smtClean="0"/>
              <a:t>利用文件系统进行交换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Solaris</a:t>
            </a:r>
            <a:r>
              <a:rPr lang="zh-CN" altLang="en-US" sz="2400" dirty="0" smtClean="0"/>
              <a:t>和当前的</a:t>
            </a:r>
            <a:r>
              <a:rPr lang="en-US" altLang="en-US" sz="2400" dirty="0" smtClean="0"/>
              <a:t>BSD</a:t>
            </a:r>
          </a:p>
          <a:p>
            <a:pPr lvl="1"/>
            <a:r>
              <a:rPr lang="zh-CN" altLang="en-US" sz="2400" dirty="0" smtClean="0"/>
              <a:t>部分内容仍旧需要交换区（堆栈等）</a:t>
            </a:r>
            <a:endParaRPr lang="en-US" altLang="zh-CN" sz="2400" dirty="0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第九章 虚拟内存（三）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页面置换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471488"/>
            <a:ext cx="7373938" cy="5302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需要页置换的情况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 cstate="print"/>
          <a:srcRect l="702" t="2161" r="702" b="2161"/>
          <a:stretch>
            <a:fillRect/>
          </a:stretch>
        </p:blipFill>
        <p:spPr bwMode="auto">
          <a:xfrm>
            <a:off x="877888" y="1431925"/>
            <a:ext cx="6986587" cy="508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531813"/>
            <a:ext cx="6886575" cy="646112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如果没有空闲帧怎么办？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547813"/>
            <a:ext cx="8212137" cy="4922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页置换—找到内存中没有使用的一些页，换出</a:t>
            </a:r>
          </a:p>
          <a:p>
            <a:r>
              <a:rPr lang="zh-CN" altLang="en-US" smtClean="0"/>
              <a:t>同一个页可能会被装入内存多次</a:t>
            </a:r>
            <a:endParaRPr lang="en-US" altLang="zh-CN" smtClean="0"/>
          </a:p>
          <a:p>
            <a:endParaRPr lang="en-US" altLang="zh-CN" sz="2000" smtClean="0"/>
          </a:p>
          <a:p>
            <a:r>
              <a:rPr lang="zh-CN" altLang="en-US" smtClean="0"/>
              <a:t>基本页置换方法</a:t>
            </a:r>
            <a:endParaRPr lang="en-US" altLang="zh-CN" smtClean="0"/>
          </a:p>
          <a:p>
            <a:pPr marL="781050" lvl="1" indent="-381000">
              <a:buFont typeface="Monotype Sorts" pitchFamily="2" charset="2"/>
              <a:buAutoNum type="arabicPeriod"/>
            </a:pPr>
            <a:r>
              <a:rPr lang="zh-CN" altLang="en-US" sz="2400" smtClean="0"/>
              <a:t>查找所需页在磁盘上的位置</a:t>
            </a:r>
            <a:endParaRPr lang="en-US" altLang="zh-CN" sz="2400" smtClean="0"/>
          </a:p>
          <a:p>
            <a:pPr marL="781050" lvl="1" indent="-381000">
              <a:buFont typeface="Monotype Sorts" pitchFamily="2" charset="2"/>
              <a:buAutoNum type="arabicPeriod"/>
            </a:pPr>
            <a:r>
              <a:rPr lang="zh-CN" altLang="en-US" sz="2400" smtClean="0"/>
              <a:t>查找一空闲页框</a:t>
            </a:r>
          </a:p>
          <a:p>
            <a:pPr marL="1200150" lvl="2" indent="-342900">
              <a:buFont typeface="Monotype Sorts" pitchFamily="2" charset="2"/>
              <a:buChar char="n"/>
            </a:pPr>
            <a:r>
              <a:rPr lang="en-US" altLang="zh-CN" sz="2000" smtClean="0"/>
              <a:t> </a:t>
            </a:r>
            <a:r>
              <a:rPr lang="zh-CN" altLang="en-US" sz="2000" smtClean="0"/>
              <a:t>如果有空闲页框，就使用它</a:t>
            </a:r>
          </a:p>
          <a:p>
            <a:pPr marL="1200150" lvl="2" indent="-342900">
              <a:buFont typeface="Monotype Sorts" pitchFamily="2" charset="2"/>
              <a:buChar char="n"/>
            </a:pPr>
            <a:r>
              <a:rPr lang="en-US" altLang="zh-CN" sz="2000" smtClean="0"/>
              <a:t> </a:t>
            </a:r>
            <a:r>
              <a:rPr lang="zh-CN" altLang="en-US" sz="2000" smtClean="0"/>
              <a:t>如果没有空闲页框，使用页置换算法选择一个“牺牲”页框</a:t>
            </a:r>
          </a:p>
          <a:p>
            <a:pPr marL="1200150" lvl="2" indent="-342900">
              <a:buFont typeface="Monotype Sorts" pitchFamily="2" charset="2"/>
              <a:buChar char="n"/>
            </a:pPr>
            <a:r>
              <a:rPr lang="zh-CN" altLang="en-US" sz="2000" smtClean="0"/>
              <a:t>将“牺牲”帧的内容写到磁盘上，更新页表和帧表</a:t>
            </a:r>
            <a:endParaRPr lang="en-US" altLang="zh-CN" sz="2000" smtClean="0"/>
          </a:p>
          <a:p>
            <a:pPr marL="781050" lvl="1" indent="-381000">
              <a:buFont typeface="Monotype Sorts" pitchFamily="2" charset="2"/>
              <a:buAutoNum type="arabicPeriod"/>
            </a:pPr>
            <a:r>
              <a:rPr lang="zh-CN" altLang="en-US" sz="2400" smtClean="0"/>
              <a:t>将所需页读入（新）空闲页框，更新页表和帧表</a:t>
            </a:r>
            <a:endParaRPr lang="en-US" altLang="zh-CN" sz="2400" smtClean="0"/>
          </a:p>
          <a:p>
            <a:pPr marL="781050" lvl="1" indent="-381000">
              <a:buFont typeface="Monotype Sorts" pitchFamily="2" charset="2"/>
              <a:buAutoNum type="arabicPeriod"/>
            </a:pPr>
            <a:r>
              <a:rPr lang="zh-CN" altLang="en-US" sz="2400" smtClean="0"/>
              <a:t>重启用户进程</a:t>
            </a: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6525" y="439738"/>
            <a:ext cx="7339013" cy="7207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页置换过程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 l="694" t="1534" r="694" b="1534"/>
          <a:stretch>
            <a:fillRect/>
          </a:stretch>
        </p:blipFill>
        <p:spPr bwMode="auto">
          <a:xfrm>
            <a:off x="831850" y="1449388"/>
            <a:ext cx="7005638" cy="5164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83538" cy="45259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如果发生页置换，则缺页处理时间加倍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修改位</a:t>
            </a:r>
            <a:r>
              <a:rPr lang="en-US" altLang="zh-CN" i="1" dirty="0"/>
              <a:t>modify</a:t>
            </a:r>
            <a:r>
              <a:rPr lang="en-US" altLang="zh-CN" dirty="0"/>
              <a:t> </a:t>
            </a:r>
            <a:r>
              <a:rPr lang="en-US" altLang="zh-CN" i="1" dirty="0"/>
              <a:t>bit</a:t>
            </a:r>
            <a:r>
              <a:rPr lang="zh-CN" altLang="en-US" dirty="0"/>
              <a:t>或脏 </a:t>
            </a:r>
            <a:r>
              <a:rPr lang="en-US" altLang="zh-CN" dirty="0"/>
              <a:t>(</a:t>
            </a:r>
            <a:r>
              <a:rPr lang="en-US" altLang="zh-CN" i="1" dirty="0"/>
              <a:t>dirty bit</a:t>
            </a:r>
            <a:r>
              <a:rPr lang="en-US" altLang="zh-CN" dirty="0"/>
              <a:t>) </a:t>
            </a:r>
            <a:r>
              <a:rPr lang="zh-CN" altLang="en-US" dirty="0"/>
              <a:t>来防止页面转移过多—只有被修改的页面才写入磁盘</a:t>
            </a:r>
          </a:p>
          <a:p>
            <a:pPr>
              <a:defRPr/>
            </a:pPr>
            <a:r>
              <a:rPr lang="zh-CN" altLang="en-US" dirty="0"/>
              <a:t>页置换完善了逻辑内存和物理内存的划分—在一个较小的物理内存基础之上可以提供一个大的虚拟内存</a:t>
            </a:r>
          </a:p>
          <a:p>
            <a:pPr marL="381000" indent="-381000">
              <a:buFont typeface="Monotype Sorts" pitchFamily="2" charset="2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301750" y="681038"/>
            <a:ext cx="7115175" cy="51435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页置换讨论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503238"/>
            <a:ext cx="6886575" cy="65722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页置换算法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635125"/>
            <a:ext cx="8440737" cy="4605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3146425" algn="ctr"/>
              </a:tabLst>
            </a:pPr>
            <a:r>
              <a:rPr lang="zh-CN" altLang="en-US" sz="2800" b="1" smtClean="0"/>
              <a:t>找出一个导致最小缺页率的算法</a:t>
            </a:r>
          </a:p>
          <a:p>
            <a:pPr>
              <a:tabLst>
                <a:tab pos="3146425" algn="ctr"/>
              </a:tabLst>
            </a:pPr>
            <a:r>
              <a:rPr lang="zh-CN" altLang="en-US" smtClean="0"/>
              <a:t>通过运行一个内存访问的特殊序列（访问序列），计算这个序列的缺页次数</a:t>
            </a:r>
          </a:p>
          <a:p>
            <a:pPr>
              <a:tabLst>
                <a:tab pos="3146425" algn="ctr"/>
              </a:tabLst>
            </a:pPr>
            <a:r>
              <a:rPr lang="zh-CN" altLang="en-US" smtClean="0"/>
              <a:t>访问序列是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zh-CN" altLang="zh-CN" smtClean="0"/>
              <a:t>		1 2, 3, 4, 1, 2, 5, 1, 2, 3, 4, 5.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 cstate="print"/>
          <a:srcRect l="2744" t="12727" r="1289" b="12070"/>
          <a:stretch>
            <a:fillRect/>
          </a:stretch>
        </p:blipFill>
        <p:spPr bwMode="auto">
          <a:xfrm>
            <a:off x="1395413" y="1533525"/>
            <a:ext cx="6494462" cy="39893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247775" y="573088"/>
            <a:ext cx="7507288" cy="6572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缺页次数与帧数量关系图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程序部分装入优点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600" smtClean="0"/>
              <a:t>局部性原理：一个程序只要部分装入内存就可以运行</a:t>
            </a:r>
            <a:endParaRPr lang="en-US" altLang="zh-CN" sz="2600" smtClean="0"/>
          </a:p>
          <a:p>
            <a:pPr lvl="1"/>
            <a:r>
              <a:rPr lang="zh-CN" altLang="en-US" sz="2400" smtClean="0"/>
              <a:t>整个程序不是同一时间都要运行</a:t>
            </a:r>
            <a:endParaRPr lang="en-US" altLang="en-US" sz="2400" smtClean="0"/>
          </a:p>
          <a:p>
            <a:endParaRPr lang="en-US" altLang="zh-CN" sz="2600" smtClean="0"/>
          </a:p>
          <a:p>
            <a:r>
              <a:rPr lang="zh-CN" altLang="en-US" sz="2600" smtClean="0"/>
              <a:t>程序部分装入技术优点</a:t>
            </a:r>
            <a:endParaRPr lang="en-US" altLang="zh-CN" sz="2600" smtClean="0"/>
          </a:p>
          <a:p>
            <a:pPr lvl="1"/>
            <a:r>
              <a:rPr lang="zh-CN" altLang="en-US" sz="2400" smtClean="0"/>
              <a:t>进程大小不再受到物理内存大小限制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每个进程需要的内存更小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更多进程可以并发运行</a:t>
            </a:r>
            <a:endParaRPr lang="en-US" altLang="en-US" sz="2400" smtClean="0"/>
          </a:p>
          <a:p>
            <a:pPr lvl="1"/>
            <a:r>
              <a:rPr lang="en-US" altLang="en-US" sz="2400" smtClean="0"/>
              <a:t>I/O</a:t>
            </a:r>
            <a:r>
              <a:rPr lang="zh-CN" altLang="en-US" sz="2400" smtClean="0"/>
              <a:t>更少</a:t>
            </a:r>
            <a:endParaRPr lang="en-US" altLang="en-US" sz="2400" smtClean="0"/>
          </a:p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页面置换算法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最优置换置换算法（</a:t>
            </a:r>
            <a:r>
              <a:rPr lang="en-US" altLang="zh-CN" smtClean="0"/>
              <a:t>OPT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先进先出置换算法（</a:t>
            </a:r>
            <a:r>
              <a:rPr lang="en-US" altLang="zh-CN" smtClean="0"/>
              <a:t>FIFO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最近最少使用置换算法（</a:t>
            </a:r>
            <a:r>
              <a:rPr lang="en-US" altLang="zh-CN" smtClean="0"/>
              <a:t>LRU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近似</a:t>
            </a:r>
            <a:r>
              <a:rPr lang="en-US" altLang="zh-CN" smtClean="0"/>
              <a:t>LRU</a:t>
            </a:r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zh-CN" altLang="en-US" smtClean="0"/>
              <a:t>二次机会法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要求：</a:t>
            </a:r>
            <a:endParaRPr lang="en-US" altLang="zh-CN" smtClean="0"/>
          </a:p>
          <a:p>
            <a:pPr lvl="1"/>
            <a:r>
              <a:rPr lang="zh-CN" altLang="en-US" smtClean="0"/>
              <a:t>掌握设计思想、算法应用</a:t>
            </a:r>
            <a:endParaRPr lang="en-US" altLang="zh-CN" smtClean="0"/>
          </a:p>
          <a:p>
            <a:pPr lvl="1"/>
            <a:r>
              <a:rPr lang="zh-CN" altLang="en-US" smtClean="0"/>
              <a:t>了解部分算法的实现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469900"/>
            <a:ext cx="6886575" cy="655638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先进先出</a:t>
            </a:r>
            <a:r>
              <a:rPr lang="en-US" altLang="zh-CN" smtClean="0">
                <a:ea typeface="宋体" pitchFamily="2" charset="-122"/>
              </a:rPr>
              <a:t>(FIFO)</a:t>
            </a:r>
            <a:r>
              <a:rPr lang="zh-CN" altLang="en-US" smtClean="0">
                <a:ea typeface="宋体" pitchFamily="2" charset="-122"/>
              </a:rPr>
              <a:t>算法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517650"/>
            <a:ext cx="8223250" cy="1824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置换在内存中驻留时间最长的页面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容易理解和实现、但性能不总是很好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实现：使用</a:t>
            </a:r>
            <a:r>
              <a:rPr lang="en-US" altLang="zh-CN" smtClean="0"/>
              <a:t>FIFO</a:t>
            </a:r>
            <a:r>
              <a:rPr lang="zh-CN" altLang="en-US" smtClean="0"/>
              <a:t>队列管理内存中的所有页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 l="655" t="32359" r="452" b="32361"/>
          <a:stretch>
            <a:fillRect/>
          </a:stretch>
        </p:blipFill>
        <p:spPr bwMode="auto">
          <a:xfrm>
            <a:off x="239713" y="3556000"/>
            <a:ext cx="8659812" cy="2316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Belady</a:t>
            </a:r>
            <a:r>
              <a:rPr lang="zh-CN" altLang="en-US" smtClean="0">
                <a:ea typeface="宋体" pitchFamily="2" charset="-122"/>
              </a:rPr>
              <a:t>异常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474663" y="1476375"/>
            <a:ext cx="6594475" cy="2339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引用串 </a:t>
            </a:r>
            <a:r>
              <a:rPr lang="en-US" altLang="zh-CN" smtClean="0"/>
              <a:t>: 1, 2, 3, 4, 1, 2, 5, 1, 2, 3, 4, 5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3 </a:t>
            </a:r>
            <a:r>
              <a:rPr lang="zh-CN" altLang="en-US" smtClean="0"/>
              <a:t>个页框， </a:t>
            </a:r>
            <a:r>
              <a:rPr lang="en-US" altLang="zh-CN" smtClean="0"/>
              <a:t>9</a:t>
            </a:r>
            <a:r>
              <a:rPr lang="zh-CN" altLang="en-US" smtClean="0"/>
              <a:t>次缺页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4 </a:t>
            </a:r>
            <a:r>
              <a:rPr lang="zh-CN" altLang="en-US" smtClean="0"/>
              <a:t>个页框，</a:t>
            </a:r>
            <a:r>
              <a:rPr lang="en-US" altLang="zh-CN" smtClean="0"/>
              <a:t>10</a:t>
            </a:r>
            <a:r>
              <a:rPr lang="zh-CN" altLang="en-US" smtClean="0"/>
              <a:t>次缺页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FIFO</a:t>
            </a:r>
            <a:r>
              <a:rPr lang="zh-CN" altLang="en-US" smtClean="0"/>
              <a:t>算法可能会产生</a:t>
            </a:r>
            <a:r>
              <a:rPr lang="en-US" altLang="zh-CN" smtClean="0"/>
              <a:t>Belady</a:t>
            </a:r>
            <a:r>
              <a:rPr lang="zh-CN" altLang="zh-CN" smtClean="0"/>
              <a:t>异常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sym typeface="Symbol" pitchFamily="18" charset="2"/>
              </a:rPr>
              <a:t>更多的页框 </a:t>
            </a:r>
            <a:r>
              <a:rPr lang="en-US" altLang="zh-CN" sz="2000" smtClean="0">
                <a:sym typeface="Symbol" pitchFamily="18" charset="2"/>
              </a:rPr>
              <a:t> </a:t>
            </a:r>
            <a:r>
              <a:rPr lang="zh-CN" altLang="en-US" sz="2000" smtClean="0">
                <a:sym typeface="Symbol" pitchFamily="18" charset="2"/>
              </a:rPr>
              <a:t>更多的缺页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 l="1105" t="8435" r="3175" b="9081"/>
          <a:stretch>
            <a:fillRect/>
          </a:stretch>
        </p:blipFill>
        <p:spPr bwMode="auto">
          <a:xfrm>
            <a:off x="4284663" y="3587750"/>
            <a:ext cx="4473575" cy="28892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500063"/>
            <a:ext cx="6724650" cy="69532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最优置换算法</a:t>
            </a:r>
            <a:r>
              <a:rPr lang="en-US" altLang="zh-CN" smtClean="0">
                <a:ea typeface="宋体" pitchFamily="2" charset="-122"/>
              </a:rPr>
              <a:t>OPT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562100"/>
            <a:ext cx="7894637" cy="22717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90713" algn="l"/>
              </a:tabLst>
            </a:pPr>
            <a:r>
              <a:rPr lang="zh-CN" altLang="en-US" smtClean="0"/>
              <a:t>被置换的页是将来不再需要的或最远的将来才会被使用的页</a:t>
            </a:r>
          </a:p>
          <a:p>
            <a:pPr>
              <a:tabLst>
                <a:tab pos="1890713" algn="l"/>
              </a:tabLst>
            </a:pPr>
            <a:endParaRPr lang="en-US" altLang="zh-CN" smtClean="0"/>
          </a:p>
          <a:p>
            <a:pPr>
              <a:tabLst>
                <a:tab pos="1890713" algn="l"/>
              </a:tabLst>
            </a:pPr>
            <a:r>
              <a:rPr lang="zh-CN" altLang="en-US" smtClean="0"/>
              <a:t>实现？</a:t>
            </a:r>
          </a:p>
          <a:p>
            <a:pPr>
              <a:tabLst>
                <a:tab pos="1890713" algn="l"/>
              </a:tabLst>
            </a:pPr>
            <a:r>
              <a:rPr lang="zh-CN" altLang="en-US" smtClean="0"/>
              <a:t>作用：作为一种标准来衡量其它算法的性能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 l="471" t="32074" r="781" b="32076"/>
          <a:stretch>
            <a:fillRect/>
          </a:stretch>
        </p:blipFill>
        <p:spPr bwMode="auto">
          <a:xfrm>
            <a:off x="436563" y="4170363"/>
            <a:ext cx="8342312" cy="2271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74650"/>
            <a:ext cx="6886575" cy="592138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最近最少使用算法</a:t>
            </a:r>
            <a:r>
              <a:rPr lang="en-US" altLang="zh-CN" smtClean="0">
                <a:ea typeface="宋体" pitchFamily="2" charset="-122"/>
              </a:rPr>
              <a:t>(LRU)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573213"/>
            <a:ext cx="7824788" cy="22082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置换最长时间没有使用的页</a:t>
            </a:r>
            <a:endParaRPr lang="en-US" altLang="zh-CN" smtClean="0"/>
          </a:p>
          <a:p>
            <a:r>
              <a:rPr lang="zh-CN" altLang="en-US" smtClean="0"/>
              <a:t>性能接近</a:t>
            </a:r>
            <a:r>
              <a:rPr lang="en-US" altLang="zh-CN" smtClean="0"/>
              <a:t>OPT</a:t>
            </a:r>
          </a:p>
          <a:p>
            <a:r>
              <a:rPr lang="zh-CN" altLang="en-US" smtClean="0"/>
              <a:t>实现：计数器（时间戳）或栈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smtClean="0"/>
              <a:t>		    </a:t>
            </a:r>
            <a:r>
              <a:rPr lang="en-US" altLang="zh-CN" smtClean="0"/>
              <a:t>=&gt; </a:t>
            </a:r>
            <a:r>
              <a:rPr lang="zh-CN" altLang="en-US" smtClean="0"/>
              <a:t>开销大、需要硬件支持</a:t>
            </a:r>
            <a:endParaRPr lang="zh-CN" altLang="zh-CN" smtClean="0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 cstate="print"/>
          <a:srcRect l="809" t="32875" r="789" b="32362"/>
          <a:stretch>
            <a:fillRect/>
          </a:stretch>
        </p:blipFill>
        <p:spPr bwMode="auto">
          <a:xfrm>
            <a:off x="577850" y="4433888"/>
            <a:ext cx="7778750" cy="20605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47675"/>
            <a:ext cx="6480175" cy="730250"/>
          </a:xfrm>
        </p:spPr>
        <p:txBody>
          <a:bodyPr anchor="t"/>
          <a:lstStyle/>
          <a:p>
            <a:r>
              <a:rPr lang="en-US" altLang="zh-CN" smtClean="0">
                <a:ea typeface="宋体" pitchFamily="2" charset="-122"/>
              </a:rPr>
              <a:t>LRU</a:t>
            </a:r>
            <a:r>
              <a:rPr lang="zh-CN" altLang="en-US" smtClean="0">
                <a:ea typeface="宋体" pitchFamily="2" charset="-122"/>
              </a:rPr>
              <a:t>近似算法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54163"/>
            <a:ext cx="8142287" cy="4591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在没有硬件支持的系统中，可使用</a:t>
            </a:r>
            <a:r>
              <a:rPr lang="en-US" altLang="zh-CN" smtClean="0"/>
              <a:t>LRU</a:t>
            </a:r>
            <a:r>
              <a:rPr lang="zh-CN" altLang="en-US" smtClean="0"/>
              <a:t>近似算法</a:t>
            </a:r>
            <a:endParaRPr lang="en-US" altLang="zh-CN" smtClean="0"/>
          </a:p>
          <a:p>
            <a:r>
              <a:rPr lang="zh-CN" altLang="en-US" smtClean="0"/>
              <a:t>访问位</a:t>
            </a:r>
          </a:p>
          <a:p>
            <a:pPr lvl="1"/>
            <a:r>
              <a:rPr lang="zh-CN" altLang="en-US" sz="2400" smtClean="0"/>
              <a:t>每个页都与一个位相关联，初始值为0</a:t>
            </a:r>
          </a:p>
          <a:p>
            <a:pPr lvl="1"/>
            <a:r>
              <a:rPr lang="zh-CN" altLang="en-US" sz="2400" smtClean="0"/>
              <a:t>当页访问时设位1</a:t>
            </a:r>
          </a:p>
          <a:p>
            <a:endParaRPr lang="en-US" altLang="zh-CN" smtClean="0"/>
          </a:p>
          <a:p>
            <a:r>
              <a:rPr lang="zh-CN" altLang="en-US" smtClean="0"/>
              <a:t>附加引用位算法</a:t>
            </a:r>
            <a:endParaRPr lang="en-US" altLang="zh-CN" smtClean="0"/>
          </a:p>
          <a:p>
            <a:r>
              <a:rPr lang="zh-CN" altLang="en-US" smtClean="0"/>
              <a:t>二次机会算法</a:t>
            </a:r>
            <a:endParaRPr lang="en-US" altLang="zh-CN" smtClean="0"/>
          </a:p>
          <a:p>
            <a:r>
              <a:rPr lang="zh-CN" altLang="en-US" smtClean="0"/>
              <a:t>增强型二次机会算法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二次机会算法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需要访问位</a:t>
            </a:r>
          </a:p>
          <a:p>
            <a:r>
              <a:rPr lang="zh-CN" altLang="en-US" smtClean="0"/>
              <a:t>如果访问位为</a:t>
            </a:r>
            <a:r>
              <a:rPr lang="en-US" altLang="zh-CN" smtClean="0"/>
              <a:t>0</a:t>
            </a:r>
            <a:r>
              <a:rPr lang="zh-CN" altLang="en-US" smtClean="0"/>
              <a:t>，直接置换</a:t>
            </a:r>
            <a:endParaRPr lang="en-US" altLang="zh-CN" smtClean="0"/>
          </a:p>
          <a:p>
            <a:r>
              <a:rPr lang="zh-CN" altLang="en-US" smtClean="0"/>
              <a:t>如果将要交换的页访问位是1，则:</a:t>
            </a:r>
          </a:p>
          <a:p>
            <a:pPr lvl="1"/>
            <a:r>
              <a:rPr lang="zh-CN" altLang="en-US" sz="2400" smtClean="0"/>
              <a:t>把访问位设位0</a:t>
            </a:r>
          </a:p>
          <a:p>
            <a:pPr lvl="1"/>
            <a:r>
              <a:rPr lang="zh-CN" altLang="en-US" sz="2400" smtClean="0"/>
              <a:t>把页留在内存中</a:t>
            </a:r>
          </a:p>
          <a:p>
            <a:pPr lvl="1"/>
            <a:r>
              <a:rPr lang="zh-CN" altLang="en-US" sz="2400" smtClean="0"/>
              <a:t>以同样的规则，替换下一个页</a:t>
            </a:r>
            <a:endParaRPr lang="en-US" altLang="zh-CN" sz="2400" smtClean="0"/>
          </a:p>
          <a:p>
            <a:r>
              <a:rPr lang="zh-CN" altLang="en-US" smtClean="0"/>
              <a:t>实现：时钟置换（顺时针方式）</a:t>
            </a:r>
          </a:p>
          <a:p>
            <a:endParaRPr lang="en-US" altLang="zh-CN" smtClean="0"/>
          </a:p>
          <a:p>
            <a:r>
              <a:rPr lang="en-US" altLang="zh-CN" smtClean="0"/>
              <a:t>FIFO</a:t>
            </a:r>
            <a:r>
              <a:rPr lang="zh-CN" altLang="en-US" smtClean="0"/>
              <a:t>的增强算法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1389063" y="404813"/>
            <a:ext cx="7356475" cy="614362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二次机会置换算法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 l="8766" t="983" r="8766" b="983"/>
          <a:stretch>
            <a:fillRect/>
          </a:stretch>
        </p:blipFill>
        <p:spPr bwMode="auto">
          <a:xfrm>
            <a:off x="1657350" y="1470025"/>
            <a:ext cx="5845175" cy="5210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第九章 虚拟内存（四）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颠簸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本讲内容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页框分配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系统颠簸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1562100"/>
            <a:ext cx="7404100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ym typeface="Wingdings" pitchFamily="2" charset="2"/>
              </a:rPr>
              <a:t>1968</a:t>
            </a:r>
            <a:r>
              <a:rPr lang="zh-CN" altLang="en-US" dirty="0" smtClean="0">
                <a:sym typeface="Wingdings" pitchFamily="2" charset="2"/>
              </a:rPr>
              <a:t>年，</a:t>
            </a:r>
            <a:r>
              <a:rPr lang="en-US" altLang="zh-CN" dirty="0" smtClean="0">
                <a:sym typeface="Wingdings" pitchFamily="2" charset="2"/>
              </a:rPr>
              <a:t>Denning</a:t>
            </a:r>
            <a:r>
              <a:rPr lang="zh-CN" altLang="en-US" dirty="0" smtClean="0">
                <a:sym typeface="Wingdings" pitchFamily="2" charset="2"/>
              </a:rPr>
              <a:t>指出：程序在执行时将呈现出</a:t>
            </a:r>
            <a:r>
              <a:rPr lang="zh-CN" altLang="en-US" b="1" dirty="0" smtClean="0">
                <a:sym typeface="Wingdings" pitchFamily="2" charset="2"/>
              </a:rPr>
              <a:t>局部性规律</a:t>
            </a:r>
            <a:r>
              <a:rPr lang="zh-CN" altLang="en-US" dirty="0" smtClean="0">
                <a:sym typeface="Wingdings" pitchFamily="2" charset="2"/>
              </a:rPr>
              <a:t>，即在一较短的时间内，程序的执行仅局限于某个部分；相应地，它所访问的存储空间也局限于某个区域</a:t>
            </a:r>
          </a:p>
          <a:p>
            <a:pPr lvl="1"/>
            <a:r>
              <a:rPr lang="zh-CN" altLang="en-US" sz="2200" dirty="0" smtClean="0">
                <a:sym typeface="Wingdings" pitchFamily="2" charset="2"/>
              </a:rPr>
              <a:t>程序执行时，除了少部分的转移和过程调用外，在</a:t>
            </a:r>
            <a:r>
              <a:rPr lang="zh-CN" altLang="en-US" sz="2200" b="1" dirty="0" smtClean="0">
                <a:solidFill>
                  <a:srgbClr val="0000FF"/>
                </a:solidFill>
                <a:sym typeface="Wingdings" pitchFamily="2" charset="2"/>
              </a:rPr>
              <a:t>大多数情况下仍然是顺序执行</a:t>
            </a:r>
            <a:r>
              <a:rPr lang="zh-CN" altLang="en-US" sz="2200" dirty="0" smtClean="0">
                <a:sym typeface="Wingdings" pitchFamily="2" charset="2"/>
              </a:rPr>
              <a:t>的</a:t>
            </a:r>
          </a:p>
          <a:p>
            <a:pPr lvl="1"/>
            <a:r>
              <a:rPr lang="zh-CN" altLang="en-US" sz="2200" dirty="0" smtClean="0">
                <a:sym typeface="Wingdings" pitchFamily="2" charset="2"/>
              </a:rPr>
              <a:t>过程调用将会使程序的执行轨迹由一部分区域转至另一部分区域，</a:t>
            </a:r>
            <a:r>
              <a:rPr lang="zh-CN" altLang="en-US" sz="2200" b="1" dirty="0" smtClean="0">
                <a:solidFill>
                  <a:srgbClr val="0000FF"/>
                </a:solidFill>
                <a:sym typeface="Wingdings" pitchFamily="2" charset="2"/>
              </a:rPr>
              <a:t>过程调用的深度一般小于</a:t>
            </a:r>
            <a:r>
              <a:rPr lang="en-US" altLang="zh-CN" sz="2200" b="1" dirty="0" smtClean="0">
                <a:solidFill>
                  <a:srgbClr val="0000FF"/>
                </a:solidFill>
                <a:sym typeface="Wingdings" pitchFamily="2" charset="2"/>
              </a:rPr>
              <a:t>5</a:t>
            </a:r>
            <a:r>
              <a:rPr lang="zh-CN" altLang="en-US" sz="2200" dirty="0" smtClean="0">
                <a:sym typeface="Wingdings" pitchFamily="2" charset="2"/>
              </a:rPr>
              <a:t>。程序将会在一段时间内都局限在这些过程的范围内运行</a:t>
            </a:r>
          </a:p>
          <a:p>
            <a:pPr lvl="1"/>
            <a:r>
              <a:rPr lang="zh-CN" altLang="en-US" sz="2200" dirty="0" smtClean="0">
                <a:sym typeface="Wingdings" pitchFamily="2" charset="2"/>
              </a:rPr>
              <a:t>程序中存在许多</a:t>
            </a:r>
            <a:r>
              <a:rPr lang="zh-CN" altLang="en-US" sz="2200" b="1" dirty="0" smtClean="0">
                <a:solidFill>
                  <a:srgbClr val="0000FF"/>
                </a:solidFill>
                <a:sym typeface="Wingdings" pitchFamily="2" charset="2"/>
              </a:rPr>
              <a:t>循环结构</a:t>
            </a:r>
            <a:r>
              <a:rPr lang="zh-CN" altLang="en-US" sz="2200" dirty="0" smtClean="0">
                <a:sym typeface="Wingdings" pitchFamily="2" charset="2"/>
              </a:rPr>
              <a:t>，多次执行</a:t>
            </a:r>
          </a:p>
          <a:p>
            <a:pPr lvl="1"/>
            <a:r>
              <a:rPr lang="zh-CN" altLang="en-US" sz="2200" dirty="0" smtClean="0">
                <a:sym typeface="Wingdings" pitchFamily="2" charset="2"/>
              </a:rPr>
              <a:t>对数据结构的处理局限于很小的范围</a:t>
            </a:r>
          </a:p>
        </p:txBody>
      </p:sp>
      <p:pic>
        <p:nvPicPr>
          <p:cNvPr id="15363" name="Picture 4" descr="PeterDenning-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0588" y="0"/>
            <a:ext cx="182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138" y="615950"/>
            <a:ext cx="743426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局部性原理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423863"/>
            <a:ext cx="7199313" cy="912812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页框的分配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必须满足：每个进程所需要最少的页数</a:t>
            </a:r>
          </a:p>
          <a:p>
            <a:r>
              <a:rPr lang="zh-CN" altLang="en-US" smtClean="0"/>
              <a:t>例子</a:t>
            </a:r>
            <a:r>
              <a:rPr lang="en-US" altLang="zh-CN" smtClean="0"/>
              <a:t>:  IBM 370 – 6 </a:t>
            </a:r>
            <a:r>
              <a:rPr lang="zh-CN" altLang="en-US" smtClean="0"/>
              <a:t>处理 </a:t>
            </a:r>
            <a:r>
              <a:rPr lang="en-US" altLang="zh-CN" smtClean="0"/>
              <a:t>SS MOVE </a:t>
            </a:r>
            <a:r>
              <a:rPr lang="zh-CN" altLang="en-US" smtClean="0"/>
              <a:t>指令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z="2400" smtClean="0"/>
              <a:t>指令是</a:t>
            </a:r>
            <a:r>
              <a:rPr lang="en-US" altLang="zh-CN" sz="2400" smtClean="0"/>
              <a:t> 6 </a:t>
            </a:r>
            <a:r>
              <a:rPr lang="zh-CN" altLang="en-US" sz="2400" smtClean="0"/>
              <a:t>个字节</a:t>
            </a:r>
            <a:r>
              <a:rPr lang="en-US" altLang="zh-CN" sz="2400" smtClean="0"/>
              <a:t>, </a:t>
            </a:r>
            <a:r>
              <a:rPr lang="zh-CN" altLang="en-US" sz="2400" smtClean="0"/>
              <a:t>可能跨越</a:t>
            </a:r>
            <a:r>
              <a:rPr lang="en-US" altLang="zh-CN" sz="2400" smtClean="0"/>
              <a:t> 2 </a:t>
            </a:r>
            <a:r>
              <a:rPr lang="zh-CN" altLang="en-US" sz="2400" smtClean="0"/>
              <a:t>页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2 </a:t>
            </a:r>
            <a:r>
              <a:rPr lang="zh-CN" altLang="en-US" sz="2400" smtClean="0"/>
              <a:t>页处理</a:t>
            </a:r>
            <a:r>
              <a:rPr lang="en-US" altLang="zh-CN" sz="2400" smtClean="0"/>
              <a:t> from</a:t>
            </a:r>
          </a:p>
          <a:p>
            <a:pPr lvl="1"/>
            <a:r>
              <a:rPr lang="en-US" altLang="zh-CN" sz="2400" smtClean="0"/>
              <a:t>2 </a:t>
            </a:r>
            <a:r>
              <a:rPr lang="zh-CN" altLang="en-US" sz="2400" smtClean="0"/>
              <a:t>页处理</a:t>
            </a:r>
            <a:r>
              <a:rPr lang="en-US" altLang="zh-CN" sz="2400" smtClean="0"/>
              <a:t> to</a:t>
            </a:r>
          </a:p>
          <a:p>
            <a:r>
              <a:rPr lang="zh-CN" altLang="en-US" smtClean="0"/>
              <a:t>两个主要的分配策略.</a:t>
            </a:r>
            <a:endParaRPr lang="en-US" altLang="zh-CN" smtClean="0"/>
          </a:p>
          <a:p>
            <a:pPr lvl="1"/>
            <a:r>
              <a:rPr lang="zh-CN" altLang="en-US" sz="2400" smtClean="0"/>
              <a:t>固定分配</a:t>
            </a:r>
          </a:p>
          <a:p>
            <a:pPr lvl="1"/>
            <a:r>
              <a:rPr lang="zh-CN" altLang="en-US" sz="2400" smtClean="0"/>
              <a:t>优先级分配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508000"/>
            <a:ext cx="6254750" cy="635000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固定分配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423988"/>
            <a:ext cx="7672387" cy="214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平均分配 –均分法</a:t>
            </a:r>
            <a:endParaRPr lang="en-US" altLang="zh-CN" smtClean="0"/>
          </a:p>
          <a:p>
            <a:pPr lvl="1"/>
            <a:r>
              <a:rPr lang="zh-CN" altLang="en-US" smtClean="0"/>
              <a:t>例：如果有100个页框，和5个进程，则每个进程分给20个页</a:t>
            </a:r>
          </a:p>
          <a:p>
            <a:r>
              <a:rPr lang="zh-CN" altLang="en-US" smtClean="0"/>
              <a:t>按比率分配 – 根据每个进程的大小来分配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7388" y="3709988"/>
          <a:ext cx="4276725" cy="2092325"/>
        </p:xfrm>
        <a:graphic>
          <a:graphicData uri="http://schemas.openxmlformats.org/presentationml/2006/ole">
            <p:oleObj spid="_x0000_s40962" name="公式" r:id="rId3" imgW="2336760" imgH="1143000" progId="Equation.3">
              <p:embed/>
            </p:oleObj>
          </a:graphicData>
        </a:graphic>
      </p:graphicFrame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5205413" y="3719513"/>
          <a:ext cx="2260600" cy="2811462"/>
        </p:xfrm>
        <a:graphic>
          <a:graphicData uri="http://schemas.openxmlformats.org/presentationml/2006/ole">
            <p:oleObj spid="_x0000_s40963" name="Equation" r:id="rId4" imgW="1676400" imgH="2184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401638"/>
            <a:ext cx="6403975" cy="82867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优先级分配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13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根据优先级而不是进程大小来使用比率分配策略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如果进程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产生一个缺页</a:t>
            </a:r>
          </a:p>
          <a:p>
            <a:pPr lvl="1"/>
            <a:r>
              <a:rPr lang="zh-CN" altLang="en-US" sz="2400" smtClean="0"/>
              <a:t>选择替换其中的一个页框</a:t>
            </a:r>
          </a:p>
          <a:p>
            <a:pPr lvl="1"/>
            <a:r>
              <a:rPr lang="zh-CN" altLang="en-US" sz="2400" smtClean="0"/>
              <a:t>从一个较低优先级的进程中选择一个页面来替换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463" y="374650"/>
            <a:ext cx="6591300" cy="768350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全局置换和局部置换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2497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全局置换 – 进程在所有的页框中选择一个替换页面；一个进程可以从另一个进程中获得页框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局部置换 – 每个进程只从属于它自己的页框中选择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8" y="298450"/>
            <a:ext cx="6254750" cy="73977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颠簸</a:t>
            </a:r>
            <a:r>
              <a:rPr lang="en-US" altLang="zh-CN" smtClean="0">
                <a:ea typeface="宋体" pitchFamily="2" charset="-122"/>
              </a:rPr>
              <a:t>Thrashing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663" y="1441450"/>
            <a:ext cx="8229600" cy="2919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如果一个进程没有足够的页，那么缺页率将很高，这将导致:</a:t>
            </a:r>
          </a:p>
          <a:p>
            <a:pPr lvl="1"/>
            <a:r>
              <a:rPr lang="en-US" altLang="zh-CN" sz="2000" smtClean="0"/>
              <a:t>CPU</a:t>
            </a:r>
            <a:r>
              <a:rPr lang="zh-CN" altLang="en-US" sz="2000" smtClean="0"/>
              <a:t>利用率低下.</a:t>
            </a:r>
          </a:p>
          <a:p>
            <a:pPr lvl="1"/>
            <a:r>
              <a:rPr lang="zh-CN" altLang="en-US" sz="2000" smtClean="0"/>
              <a:t>操作系统认为需要增加多道程序的道数</a:t>
            </a:r>
          </a:p>
          <a:p>
            <a:pPr lvl="1"/>
            <a:r>
              <a:rPr lang="zh-CN" altLang="en-US" sz="2000" smtClean="0"/>
              <a:t>系统中将加入一个新的进程</a:t>
            </a:r>
          </a:p>
          <a:p>
            <a:r>
              <a:rPr lang="zh-CN" altLang="en-US" smtClean="0"/>
              <a:t>颠簸（抖动） </a:t>
            </a:r>
            <a:r>
              <a:rPr lang="zh-CN" altLang="en-US" smtClean="0">
                <a:sym typeface="Symbol" pitchFamily="18" charset="2"/>
              </a:rPr>
              <a:t>  一个进程的页面经常换入换出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/>
          <a:srcRect l="760" t="14096" r="562" b="14427"/>
          <a:stretch>
            <a:fillRect/>
          </a:stretch>
        </p:blipFill>
        <p:spPr bwMode="auto">
          <a:xfrm>
            <a:off x="2662238" y="4024313"/>
            <a:ext cx="473710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487363"/>
            <a:ext cx="6296025" cy="655637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局部模型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474788"/>
            <a:ext cx="4643437" cy="49514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局部模型</a:t>
            </a:r>
            <a:r>
              <a:rPr lang="en-US" altLang="zh-CN" dirty="0"/>
              <a:t>(</a:t>
            </a:r>
            <a:r>
              <a:rPr lang="en-US" altLang="zh-CN" dirty="0" smtClean="0"/>
              <a:t>Locality model)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sz="2200" dirty="0" smtClean="0"/>
              <a:t>进程从一个</a:t>
            </a:r>
            <a:r>
              <a:rPr lang="zh-CN" altLang="en-US" sz="2200" dirty="0"/>
              <a:t>局部</a:t>
            </a:r>
            <a:r>
              <a:rPr lang="zh-CN" altLang="en-US" sz="2200" dirty="0" smtClean="0"/>
              <a:t>移到另一个局部</a:t>
            </a:r>
          </a:p>
          <a:p>
            <a:pPr lvl="1">
              <a:defRPr/>
            </a:pPr>
            <a:r>
              <a:rPr lang="zh-CN" altLang="en-US" sz="2200" dirty="0"/>
              <a:t>局部</a:t>
            </a:r>
            <a:r>
              <a:rPr lang="zh-CN" altLang="en-US" sz="2200" dirty="0" smtClean="0"/>
              <a:t>可能重叠</a:t>
            </a:r>
            <a:endParaRPr lang="en-US" altLang="zh-CN" sz="2200" dirty="0" smtClean="0"/>
          </a:p>
          <a:p>
            <a:pPr lvl="1">
              <a:defRPr/>
            </a:pPr>
            <a:endParaRPr lang="zh-CN" altLang="en-US" sz="2000" dirty="0" smtClean="0"/>
          </a:p>
          <a:p>
            <a:pPr>
              <a:defRPr/>
            </a:pPr>
            <a:r>
              <a:rPr lang="zh-CN" altLang="en-US" dirty="0" smtClean="0"/>
              <a:t>为什么颠簸会发生</a:t>
            </a:r>
            <a:br>
              <a:rPr lang="zh-CN" altLang="en-US" dirty="0" smtClean="0"/>
            </a:b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sym typeface="Symbol" pitchFamily="18" charset="2"/>
              </a:rPr>
              <a:t>分配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的页框</a:t>
            </a:r>
            <a:r>
              <a:rPr lang="zh-CN" altLang="en-US" sz="2400" dirty="0" smtClean="0">
                <a:solidFill>
                  <a:srgbClr val="FF0000"/>
                </a:solidFill>
                <a:sym typeface="Symbol" pitchFamily="18" charset="2"/>
              </a:rPr>
              <a:t>数 </a:t>
            </a:r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&lt; </a:t>
            </a:r>
            <a:r>
              <a:rPr lang="zh-CN" altLang="en-US" sz="2400" dirty="0" smtClean="0">
                <a:solidFill>
                  <a:srgbClr val="FF0000"/>
                </a:solidFill>
                <a:sym typeface="Symbol" pitchFamily="18" charset="2"/>
              </a:rPr>
              <a:t>局部大小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之和</a:t>
            </a:r>
            <a:endParaRPr lang="en-US" altLang="zh-CN" sz="24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19460" name="Picture 1" descr="9_19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813" y="1474788"/>
            <a:ext cx="363537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531813"/>
            <a:ext cx="6710362" cy="315912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工作集</a:t>
            </a:r>
            <a:r>
              <a:rPr lang="en-US" altLang="zh-CN" smtClean="0">
                <a:ea typeface="宋体" pitchFamily="2" charset="-122"/>
              </a:rPr>
              <a:t>(Working-Set)</a:t>
            </a:r>
            <a:r>
              <a:rPr lang="zh-CN" altLang="en-US" smtClean="0">
                <a:ea typeface="宋体" pitchFamily="2" charset="-122"/>
              </a:rPr>
              <a:t>模型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443038"/>
            <a:ext cx="8599488" cy="2214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Symbol" pitchFamily="18" charset="2"/>
              </a:rPr>
              <a:t>  工作集窗口  固定数目的页的引用</a:t>
            </a:r>
            <a:endParaRPr lang="en-US" altLang="zh-CN" smtClean="0">
              <a:sym typeface="Symbol" pitchFamily="18" charset="2"/>
            </a:endParaRPr>
          </a:p>
          <a:p>
            <a:pPr marL="857250" lvl="1" indent="-457200"/>
            <a:r>
              <a:rPr lang="zh-CN" altLang="en-US" smtClean="0">
                <a:sym typeface="Symbol" pitchFamily="18" charset="2"/>
              </a:rPr>
              <a:t>例如</a:t>
            </a:r>
            <a:r>
              <a:rPr lang="en-US" altLang="zh-CN" smtClean="0">
                <a:sym typeface="Symbol" pitchFamily="18" charset="2"/>
              </a:rPr>
              <a:t>:  10,000 </a:t>
            </a:r>
            <a:r>
              <a:rPr lang="zh-CN" altLang="en-US" smtClean="0">
                <a:sym typeface="Symbol" pitchFamily="18" charset="2"/>
              </a:rPr>
              <a:t>个引用</a:t>
            </a:r>
            <a:endParaRPr lang="en-US" altLang="zh-CN" smtClean="0">
              <a:sym typeface="Symbol" pitchFamily="18" charset="2"/>
            </a:endParaRPr>
          </a:p>
          <a:p>
            <a:pPr marL="857250" lvl="1" indent="-457200"/>
            <a:endParaRPr lang="zh-CN" altLang="en-US" sz="2000" smtClean="0">
              <a:sym typeface="Symbol" pitchFamily="18" charset="2"/>
            </a:endParaRPr>
          </a:p>
          <a:p>
            <a:r>
              <a:rPr lang="en-US" altLang="zh-CN" i="1" smtClean="0">
                <a:sym typeface="Symbol" pitchFamily="18" charset="2"/>
              </a:rPr>
              <a:t>WSS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zh-CN" altLang="en-US" smtClean="0">
                <a:sym typeface="Symbol" pitchFamily="18" charset="2"/>
              </a:rPr>
              <a:t>进程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zh-CN" altLang="en-US" smtClean="0">
                <a:sym typeface="Symbol" pitchFamily="18" charset="2"/>
              </a:rPr>
              <a:t>的工作集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zh-CN" altLang="en-US" sz="2600" smtClean="0">
                <a:sym typeface="Symbol" pitchFamily="18" charset="2"/>
              </a:rPr>
              <a:t>最近</a:t>
            </a:r>
            <a:r>
              <a:rPr lang="en-US" altLang="zh-CN" sz="2600" smtClean="0">
                <a:sym typeface="Symbol" pitchFamily="18" charset="2"/>
              </a:rPr>
              <a:t></a:t>
            </a:r>
            <a:r>
              <a:rPr lang="zh-CN" altLang="en-US" sz="2600" smtClean="0">
                <a:sym typeface="Symbol" pitchFamily="18" charset="2"/>
              </a:rPr>
              <a:t>中所有页的引用</a:t>
            </a:r>
            <a:r>
              <a:rPr lang="en-US" altLang="zh-CN" sz="2600" smtClean="0">
                <a:sym typeface="Symbol" pitchFamily="18" charset="2"/>
              </a:rPr>
              <a:t> (</a:t>
            </a:r>
            <a:r>
              <a:rPr lang="zh-CN" altLang="en-US" sz="2600" smtClean="0">
                <a:sym typeface="Symbol" pitchFamily="18" charset="2"/>
              </a:rPr>
              <a:t>随时间变化</a:t>
            </a:r>
            <a:r>
              <a:rPr lang="en-US" altLang="zh-CN" sz="2600" smtClean="0">
                <a:sym typeface="Symbol" pitchFamily="18" charset="2"/>
              </a:rPr>
              <a:t>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 l="452" t="34947" r="688" b="35550"/>
          <a:stretch>
            <a:fillRect/>
          </a:stretch>
        </p:blipFill>
        <p:spPr bwMode="auto">
          <a:xfrm>
            <a:off x="493713" y="3940175"/>
            <a:ext cx="8262937" cy="1849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工作集模型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1507" name="内容占位符 1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676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Symbol" pitchFamily="18" charset="2"/>
              </a:rPr>
              <a:t>工作集大小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>
                <a:sym typeface="Symbol" pitchFamily="18" charset="2"/>
              </a:rPr>
              <a:t>如果</a:t>
            </a:r>
            <a:r>
              <a:rPr lang="en-US" altLang="zh-CN" smtClean="0">
                <a:sym typeface="Symbol" pitchFamily="18" charset="2"/>
              </a:rPr>
              <a:t>  </a:t>
            </a:r>
            <a:r>
              <a:rPr lang="zh-CN" altLang="en-US" smtClean="0">
                <a:sym typeface="Symbol" pitchFamily="18" charset="2"/>
              </a:rPr>
              <a:t>太小，那么它不能包含整个局部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>
                <a:sym typeface="Symbol" pitchFamily="18" charset="2"/>
              </a:rPr>
              <a:t>如果  太大，那么它可能包含多个局部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>
                <a:sym typeface="Symbol" pitchFamily="18" charset="2"/>
              </a:rPr>
              <a:t>如果  </a:t>
            </a:r>
            <a:r>
              <a:rPr lang="en-US" altLang="zh-CN" smtClean="0">
                <a:sym typeface="Symbol" pitchFamily="18" charset="2"/>
              </a:rPr>
              <a:t>=  </a:t>
            </a:r>
            <a:r>
              <a:rPr lang="zh-CN" altLang="en-US" smtClean="0">
                <a:sym typeface="Symbol" pitchFamily="18" charset="2"/>
              </a:rPr>
              <a:t>，那么工作集合为进程执行所接触到的所有页的集合</a:t>
            </a:r>
          </a:p>
          <a:p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 </a:t>
            </a:r>
            <a:r>
              <a:rPr lang="en-US" altLang="zh-CN" i="1" smtClean="0">
                <a:sym typeface="Symbol" pitchFamily="18" charset="2"/>
              </a:rPr>
              <a:t>WSS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 </a:t>
            </a:r>
            <a:r>
              <a:rPr lang="zh-CN" altLang="en-US" smtClean="0">
                <a:sym typeface="Symbol" pitchFamily="18" charset="2"/>
              </a:rPr>
              <a:t>总的页框需求量 </a:t>
            </a:r>
          </a:p>
          <a:p>
            <a:r>
              <a:rPr lang="zh-CN" altLang="en-US" smtClean="0">
                <a:sym typeface="Symbol" pitchFamily="18" charset="2"/>
              </a:rPr>
              <a:t>如果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&gt;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smtClean="0">
                <a:sym typeface="Symbol" pitchFamily="18" charset="2"/>
              </a:rPr>
              <a:t>  </a:t>
            </a:r>
            <a:r>
              <a:rPr lang="zh-CN" altLang="en-US" smtClean="0">
                <a:sym typeface="Symbol" pitchFamily="18" charset="2"/>
              </a:rPr>
              <a:t>颠簸</a:t>
            </a:r>
          </a:p>
          <a:p>
            <a:r>
              <a:rPr lang="zh-CN" altLang="en-US" smtClean="0">
                <a:sym typeface="Symbol" pitchFamily="18" charset="2"/>
              </a:rPr>
              <a:t>策略：如果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&gt; m, </a:t>
            </a:r>
            <a:r>
              <a:rPr lang="zh-CN" altLang="en-US" smtClean="0">
                <a:sym typeface="Symbol" pitchFamily="18" charset="2"/>
              </a:rPr>
              <a:t>则暂停一个进程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困难：跟踪工作集</a:t>
            </a:r>
            <a:endParaRPr lang="en-US" altLang="zh-CN" smtClean="0">
              <a:sym typeface="Symbol" pitchFamily="18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433388"/>
            <a:ext cx="6380163" cy="639762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缺页率（</a:t>
            </a:r>
            <a:r>
              <a:rPr lang="en-US" altLang="zh-CN" smtClean="0">
                <a:ea typeface="宋体" pitchFamily="2" charset="-122"/>
              </a:rPr>
              <a:t>PFF</a:t>
            </a:r>
            <a:r>
              <a:rPr lang="zh-CN" altLang="en-US" smtClean="0">
                <a:ea typeface="宋体" pitchFamily="2" charset="-122"/>
              </a:rPr>
              <a:t>）策略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3" y="4748213"/>
            <a:ext cx="7029450" cy="1695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设置可接受的缺页率</a:t>
            </a:r>
          </a:p>
          <a:p>
            <a:pPr lvl="1"/>
            <a:r>
              <a:rPr lang="zh-CN" altLang="en-US" sz="2400" smtClean="0"/>
              <a:t>如果缺页率太低，回收一些进程的页框</a:t>
            </a:r>
          </a:p>
          <a:p>
            <a:pPr lvl="1"/>
            <a:r>
              <a:rPr lang="zh-CN" altLang="en-US" sz="2400" smtClean="0"/>
              <a:t>如果缺页率太高，就分给进程一些页框</a:t>
            </a:r>
            <a:endParaRPr lang="en-US" altLang="zh-CN" sz="240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 l="580" t="18047" r="580" b="18515"/>
          <a:stretch>
            <a:fillRect/>
          </a:stretch>
        </p:blipFill>
        <p:spPr bwMode="auto">
          <a:xfrm>
            <a:off x="1160463" y="1477963"/>
            <a:ext cx="6056312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第九章 虚拟内存（六）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虚拟内存其他考虑</a:t>
            </a:r>
          </a:p>
        </p:txBody>
      </p:sp>
      <p:sp>
        <p:nvSpPr>
          <p:cNvPr id="14339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虚拟内存技术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虚拟存储技术：当进程运行时，先将其一部分装入内存，另一部分暂留在磁盘，当要执行的指令或访问的数据不在内存时，由操作系统自动完成将它们从磁盘调入内存执行。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虚拟地址空间：分配给进程的虚拟内存</a:t>
            </a:r>
            <a:endParaRPr lang="en-US" altLang="zh-CN" smtClean="0"/>
          </a:p>
          <a:p>
            <a:r>
              <a:rPr lang="zh-CN" altLang="en-US" smtClean="0"/>
              <a:t>虚拟地址：在虚拟内存中指令或数据的位置</a:t>
            </a:r>
            <a:endParaRPr lang="en-US" altLang="zh-CN" smtClean="0"/>
          </a:p>
          <a:p>
            <a:r>
              <a:rPr lang="zh-CN" altLang="en-US" smtClean="0"/>
              <a:t>虚拟内存：把内存和磁盘有机结合起来使用，得到一个容量很大的“内存”，即</a:t>
            </a:r>
            <a:r>
              <a:rPr lang="zh-CN" altLang="en-US" b="1" smtClean="0">
                <a:solidFill>
                  <a:srgbClr val="FF0000"/>
                </a:solidFill>
              </a:rPr>
              <a:t>虚存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预调页</a:t>
            </a:r>
            <a:endParaRPr lang="en-US" altLang="zh-CN" smtClean="0"/>
          </a:p>
          <a:p>
            <a:r>
              <a:rPr lang="zh-CN" altLang="en-US" smtClean="0"/>
              <a:t>页大小</a:t>
            </a:r>
            <a:endParaRPr lang="en-US" altLang="zh-CN" smtClean="0"/>
          </a:p>
          <a:p>
            <a:r>
              <a:rPr lang="en-US" altLang="zh-CN" smtClean="0"/>
              <a:t>TLB</a:t>
            </a:r>
            <a:r>
              <a:rPr lang="zh-CN" altLang="en-US" smtClean="0"/>
              <a:t>范围</a:t>
            </a:r>
            <a:endParaRPr lang="en-US" altLang="zh-CN" smtClean="0"/>
          </a:p>
          <a:p>
            <a:r>
              <a:rPr lang="zh-CN" altLang="en-US" smtClean="0"/>
              <a:t>反向页表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互锁</a:t>
            </a:r>
            <a:endParaRPr lang="en-US" altLang="zh-CN" smtClean="0"/>
          </a:p>
          <a:p>
            <a:r>
              <a:rPr lang="zh-CN" altLang="en-US" smtClean="0"/>
              <a:t>程序结构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77825"/>
            <a:ext cx="6794500" cy="782638"/>
          </a:xfrm>
        </p:spPr>
        <p:txBody>
          <a:bodyPr anchor="t"/>
          <a:lstStyle/>
          <a:p>
            <a:r>
              <a:rPr lang="zh-CN" altLang="en-US" b="1" smtClean="0">
                <a:ea typeface="宋体" pitchFamily="2" charset="-122"/>
              </a:rPr>
              <a:t>预先调页</a:t>
            </a:r>
            <a:br>
              <a:rPr lang="zh-CN" altLang="en-US" b="1" smtClean="0">
                <a:ea typeface="宋体" pitchFamily="2" charset="-122"/>
              </a:rPr>
            </a:br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在进程启动初期，减少大量的缺页中断</a:t>
            </a:r>
          </a:p>
          <a:p>
            <a:r>
              <a:rPr lang="zh-CN" altLang="en-US" smtClean="0"/>
              <a:t>在引用前，调入进程的所有或一些需要的页面</a:t>
            </a:r>
          </a:p>
          <a:p>
            <a:r>
              <a:rPr lang="zh-CN" altLang="en-US" smtClean="0"/>
              <a:t>如果预调入的页面没有被使用，则内存被浪费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页面尺寸选择</a:t>
            </a:r>
            <a:br>
              <a:rPr lang="zh-CN" altLang="en-US" b="1" smtClean="0">
                <a:ea typeface="宋体" pitchFamily="2" charset="-122"/>
              </a:rPr>
            </a:b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碎片 </a:t>
            </a:r>
            <a:r>
              <a:rPr lang="en-US" altLang="zh-CN" smtClean="0"/>
              <a:t>– </a:t>
            </a:r>
            <a:r>
              <a:rPr lang="zh-CN" altLang="en-US" smtClean="0"/>
              <a:t>需要小的页</a:t>
            </a:r>
          </a:p>
          <a:p>
            <a:r>
              <a:rPr lang="zh-CN" altLang="en-US" smtClean="0"/>
              <a:t>表大小 </a:t>
            </a:r>
            <a:r>
              <a:rPr lang="en-US" altLang="zh-CN" smtClean="0"/>
              <a:t>– </a:t>
            </a:r>
            <a:r>
              <a:rPr lang="zh-CN" altLang="en-US" smtClean="0"/>
              <a:t>需要大的页</a:t>
            </a:r>
          </a:p>
          <a:p>
            <a:r>
              <a:rPr lang="en-US" altLang="zh-CN" smtClean="0"/>
              <a:t>I/O </a:t>
            </a:r>
            <a:r>
              <a:rPr lang="zh-CN" altLang="en-US" smtClean="0"/>
              <a:t>开销 </a:t>
            </a:r>
            <a:r>
              <a:rPr lang="en-US" altLang="zh-CN" smtClean="0"/>
              <a:t>– </a:t>
            </a:r>
            <a:r>
              <a:rPr lang="zh-CN" altLang="en-US" smtClean="0"/>
              <a:t>需要大的页</a:t>
            </a:r>
          </a:p>
          <a:p>
            <a:r>
              <a:rPr lang="zh-CN" altLang="en-US" smtClean="0"/>
              <a:t>程序局部 </a:t>
            </a:r>
            <a:r>
              <a:rPr lang="en-US" altLang="zh-CN" smtClean="0"/>
              <a:t>– </a:t>
            </a:r>
            <a:r>
              <a:rPr lang="zh-CN" altLang="en-US" smtClean="0"/>
              <a:t>需要小的页</a:t>
            </a:r>
            <a:endParaRPr lang="en-US" altLang="zh-CN" smtClean="0"/>
          </a:p>
          <a:p>
            <a:r>
              <a:rPr lang="zh-CN" altLang="en-US" smtClean="0"/>
              <a:t>缺页次数 </a:t>
            </a:r>
            <a:r>
              <a:rPr lang="en-US" altLang="zh-CN" smtClean="0"/>
              <a:t>– </a:t>
            </a:r>
            <a:r>
              <a:rPr lang="zh-CN" altLang="en-US" smtClean="0"/>
              <a:t>需要大的页</a:t>
            </a:r>
            <a:endParaRPr lang="en-US" altLang="zh-CN" smtClean="0"/>
          </a:p>
          <a:p>
            <a:r>
              <a:rPr lang="zh-CN" altLang="en-US" smtClean="0"/>
              <a:t>其他因素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没有最佳答案，总的来说，趋向</a:t>
            </a:r>
            <a:r>
              <a:rPr lang="zh-CN" altLang="en-US" b="1" smtClean="0"/>
              <a:t>更大的页</a:t>
            </a:r>
            <a:endParaRPr lang="en-US" altLang="zh-CN" b="1" smtClean="0"/>
          </a:p>
          <a:p>
            <a:endParaRPr lang="zh-CN" altLang="en-US" smtClean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TLB </a:t>
            </a:r>
            <a:r>
              <a:rPr lang="zh-CN" altLang="en-US" smtClean="0">
                <a:ea typeface="宋体" pitchFamily="2" charset="-122"/>
              </a:rPr>
              <a:t>范围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81988" cy="4826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TLB </a:t>
            </a:r>
            <a:r>
              <a:rPr lang="zh-CN" altLang="en-US" smtClean="0"/>
              <a:t>范围 </a:t>
            </a:r>
            <a:r>
              <a:rPr lang="en-US" altLang="zh-CN" smtClean="0"/>
              <a:t>– </a:t>
            </a:r>
            <a:r>
              <a:rPr lang="zh-CN" altLang="en-US" smtClean="0"/>
              <a:t>通过</a:t>
            </a:r>
            <a:r>
              <a:rPr lang="en-US" altLang="zh-CN" smtClean="0"/>
              <a:t>TLB</a:t>
            </a:r>
            <a:r>
              <a:rPr lang="zh-CN" altLang="en-US" smtClean="0"/>
              <a:t>所访问的内存量</a:t>
            </a:r>
            <a:endParaRPr lang="en-US" altLang="zh-CN" smtClean="0"/>
          </a:p>
          <a:p>
            <a:r>
              <a:rPr lang="en-US" altLang="zh-CN" smtClean="0"/>
              <a:t>TLB </a:t>
            </a:r>
            <a:r>
              <a:rPr lang="zh-CN" altLang="en-US" smtClean="0"/>
              <a:t>范围 </a:t>
            </a:r>
            <a:r>
              <a:rPr lang="en-US" altLang="zh-CN" smtClean="0"/>
              <a:t>= (TLB </a:t>
            </a:r>
            <a:r>
              <a:rPr lang="zh-CN" altLang="en-US" smtClean="0"/>
              <a:t>大小</a:t>
            </a:r>
            <a:r>
              <a:rPr lang="en-US" altLang="zh-CN" smtClean="0"/>
              <a:t>) X (</a:t>
            </a:r>
            <a:r>
              <a:rPr lang="zh-CN" altLang="en-US" smtClean="0"/>
              <a:t>页大小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理想情况下，一个进程的工作集应存放在</a:t>
            </a:r>
            <a:r>
              <a:rPr lang="en-US" altLang="zh-CN" smtClean="0"/>
              <a:t> TLB</a:t>
            </a:r>
            <a:r>
              <a:rPr lang="zh-CN" altLang="en-US" smtClean="0"/>
              <a:t>中</a:t>
            </a:r>
          </a:p>
          <a:p>
            <a:pPr lvl="1"/>
            <a:r>
              <a:rPr lang="zh-CN" altLang="en-US" smtClean="0"/>
              <a:t>否则会有大量的缺页中断</a:t>
            </a:r>
            <a:endParaRPr lang="en-US" altLang="zh-CN" smtClean="0"/>
          </a:p>
          <a:p>
            <a:r>
              <a:rPr lang="zh-CN" altLang="en-US" smtClean="0"/>
              <a:t>增加页的大小</a:t>
            </a:r>
            <a:endParaRPr lang="en-US" altLang="zh-CN" smtClean="0"/>
          </a:p>
          <a:p>
            <a:pPr lvl="1"/>
            <a:r>
              <a:rPr lang="zh-CN" altLang="en-US" smtClean="0"/>
              <a:t>对于不需要大页的应用程序而言，这将导致碎片的增加</a:t>
            </a:r>
            <a:endParaRPr lang="en-US" altLang="zh-CN" smtClean="0"/>
          </a:p>
          <a:p>
            <a:r>
              <a:rPr lang="zh-CN" altLang="en-US" smtClean="0"/>
              <a:t>提供多种页的大小</a:t>
            </a:r>
            <a:endParaRPr lang="en-US" altLang="zh-CN" smtClean="0"/>
          </a:p>
          <a:p>
            <a:pPr lvl="1"/>
            <a:r>
              <a:rPr lang="zh-CN" altLang="en-US" smtClean="0"/>
              <a:t>这允许需要大页的应用程序有机会使用大页而不增加碎片的大小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反向页表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反向页表降低了保存的物理内存</a:t>
            </a:r>
            <a:endParaRPr lang="en-US" altLang="zh-CN" dirty="0" smtClean="0"/>
          </a:p>
          <a:p>
            <a:r>
              <a:rPr lang="zh-CN" altLang="en-US" dirty="0" smtClean="0"/>
              <a:t>不再包括进程逻辑地址空间的完整信息</a:t>
            </a:r>
            <a:endParaRPr lang="en-US" altLang="zh-CN" dirty="0" smtClean="0"/>
          </a:p>
          <a:p>
            <a:r>
              <a:rPr lang="zh-CN" altLang="en-US" dirty="0" smtClean="0"/>
              <a:t>为了提供这种信息，进程必须保留一个</a:t>
            </a:r>
            <a:r>
              <a:rPr lang="zh-CN" altLang="en-US" b="1" dirty="0" smtClean="0"/>
              <a:t>外部页表</a:t>
            </a:r>
            <a:endParaRPr lang="en-US" altLang="zh-CN" b="1" dirty="0" smtClean="0"/>
          </a:p>
          <a:p>
            <a:r>
              <a:rPr lang="zh-CN" altLang="en-US" dirty="0" smtClean="0"/>
              <a:t>外部页表可根据需要换进或换出内存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366713"/>
            <a:ext cx="6886575" cy="457200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程序结构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913" y="1458913"/>
            <a:ext cx="5164137" cy="4397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319463" algn="l"/>
                <a:tab pos="3651250" algn="l"/>
              </a:tabLst>
            </a:pPr>
            <a:r>
              <a:rPr lang="zh-CN" altLang="en-US" smtClean="0"/>
              <a:t>程序结构可能影响系统性能</a:t>
            </a:r>
            <a:endParaRPr lang="en-US" altLang="zh-CN" smtClean="0"/>
          </a:p>
          <a:p>
            <a:pPr lvl="1">
              <a:tabLst>
                <a:tab pos="3319463" algn="l"/>
                <a:tab pos="3651250" algn="l"/>
              </a:tabLst>
            </a:pPr>
            <a:r>
              <a:rPr lang="en-US" altLang="zh-CN" sz="2200" smtClean="0"/>
              <a:t>array A[1024, 1024] of integer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zh-CN" altLang="en-US" sz="2200" smtClean="0"/>
              <a:t>每行保存在一页</a:t>
            </a:r>
            <a:endParaRPr lang="en-US" altLang="zh-CN" sz="2200" smtClean="0"/>
          </a:p>
          <a:p>
            <a:pPr lvl="1">
              <a:tabLst>
                <a:tab pos="3319463" algn="l"/>
                <a:tab pos="3651250" algn="l"/>
              </a:tabLst>
            </a:pPr>
            <a:r>
              <a:rPr lang="zh-CN" altLang="en-US" sz="2200" smtClean="0"/>
              <a:t>分配一个页框</a:t>
            </a:r>
            <a:endParaRPr lang="en-US" altLang="zh-CN" sz="2200" smtClean="0"/>
          </a:p>
          <a:p>
            <a:pPr lvl="1">
              <a:tabLst>
                <a:tab pos="3319463" algn="l"/>
                <a:tab pos="3651250" algn="l"/>
              </a:tabLst>
            </a:pPr>
            <a:endParaRPr lang="en-US" altLang="zh-CN" sz="2200" smtClean="0"/>
          </a:p>
          <a:p>
            <a:pPr lvl="1">
              <a:tabLst>
                <a:tab pos="3319463" algn="l"/>
                <a:tab pos="3651250" algn="l"/>
              </a:tabLst>
            </a:pPr>
            <a:endParaRPr lang="en-US" altLang="zh-CN" sz="2200" smtClean="0"/>
          </a:p>
          <a:p>
            <a:pPr lvl="1">
              <a:tabLst>
                <a:tab pos="3319463" algn="l"/>
                <a:tab pos="3651250" algn="l"/>
              </a:tabLst>
            </a:pPr>
            <a:r>
              <a:rPr lang="zh-CN" altLang="en-US" sz="2200" smtClean="0"/>
              <a:t>程序</a:t>
            </a:r>
            <a:r>
              <a:rPr lang="en-US" altLang="zh-CN" sz="2200" smtClean="0"/>
              <a:t>1</a:t>
            </a:r>
            <a:r>
              <a:rPr lang="zh-CN" altLang="en-US" sz="2200" smtClean="0"/>
              <a:t>：</a:t>
            </a:r>
            <a:r>
              <a:rPr lang="en-US" altLang="zh-CN" sz="2200" smtClean="0"/>
              <a:t>1024 x 1024 </a:t>
            </a:r>
            <a:r>
              <a:rPr lang="zh-CN" altLang="en-US" sz="2200" smtClean="0"/>
              <a:t>缺页</a:t>
            </a:r>
            <a:endParaRPr lang="en-US" altLang="zh-CN" sz="2200" smtClean="0"/>
          </a:p>
          <a:p>
            <a:pPr lvl="1">
              <a:tabLst>
                <a:tab pos="3319463" algn="l"/>
                <a:tab pos="3651250" algn="l"/>
              </a:tabLst>
            </a:pPr>
            <a:r>
              <a:rPr lang="zh-CN" altLang="en-US" sz="2200" smtClean="0"/>
              <a:t>程序</a:t>
            </a:r>
            <a:r>
              <a:rPr lang="en-US" altLang="zh-CN" sz="2200" smtClean="0"/>
              <a:t>2</a:t>
            </a:r>
            <a:r>
              <a:rPr lang="zh-CN" altLang="en-US" sz="2200" smtClean="0"/>
              <a:t>：</a:t>
            </a:r>
            <a:r>
              <a:rPr lang="en-US" altLang="zh-CN" sz="2200" smtClean="0"/>
              <a:t>1024 </a:t>
            </a:r>
            <a:r>
              <a:rPr lang="zh-CN" altLang="en-US" sz="2200" smtClean="0"/>
              <a:t>次缺页</a:t>
            </a:r>
            <a:endParaRPr lang="en-US" altLang="zh-CN" sz="2200" smtClean="0"/>
          </a:p>
          <a:p>
            <a:pPr>
              <a:tabLst>
                <a:tab pos="3319463" algn="l"/>
                <a:tab pos="3651250" algn="l"/>
              </a:tabLst>
            </a:pPr>
            <a:r>
              <a:rPr lang="zh-CN" altLang="en-US" sz="2400" smtClean="0"/>
              <a:t>其它因素（编译器、载入器、程序设计语言）对调页都有影响</a:t>
            </a:r>
            <a:endParaRPr lang="en-US" altLang="zh-CN" sz="2400" smtClean="0"/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5862638" y="1865313"/>
            <a:ext cx="2668587" cy="1570037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  </a:t>
            </a:r>
            <a:r>
              <a:rPr lang="zh-CN" altLang="en-US">
                <a:solidFill>
                  <a:srgbClr val="C00000"/>
                </a:solidFill>
              </a:rPr>
              <a:t>程序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endParaRPr lang="en-US" altLang="zh-CN">
              <a:solidFill>
                <a:srgbClr val="C00000"/>
              </a:solidFill>
            </a:endParaRPr>
          </a:p>
          <a:p>
            <a:pPr algn="ctr"/>
            <a:r>
              <a:rPr lang="en-US" altLang="zh-CN" sz="2000">
                <a:solidFill>
                  <a:srgbClr val="C00000"/>
                </a:solidFill>
              </a:rPr>
              <a:t>for</a:t>
            </a:r>
            <a:r>
              <a:rPr lang="en-US" altLang="zh-CN" sz="2000" i="1">
                <a:solidFill>
                  <a:srgbClr val="C00000"/>
                </a:solidFill>
              </a:rPr>
              <a:t> j</a:t>
            </a:r>
            <a:r>
              <a:rPr lang="en-US" altLang="zh-CN" sz="2000">
                <a:solidFill>
                  <a:srgbClr val="C00000"/>
                </a:solidFill>
              </a:rPr>
              <a:t> := 1 to 1024 do</a:t>
            </a:r>
            <a:br>
              <a:rPr lang="en-US" altLang="zh-CN" sz="2000">
                <a:solidFill>
                  <a:srgbClr val="C00000"/>
                </a:solidFill>
              </a:rPr>
            </a:br>
            <a:r>
              <a:rPr lang="en-US" altLang="zh-CN" sz="2000">
                <a:solidFill>
                  <a:srgbClr val="C00000"/>
                </a:solidFill>
              </a:rPr>
              <a:t>for</a:t>
            </a:r>
            <a:r>
              <a:rPr lang="en-US" altLang="zh-CN" sz="2000" i="1">
                <a:solidFill>
                  <a:srgbClr val="C00000"/>
                </a:solidFill>
              </a:rPr>
              <a:t> i</a:t>
            </a:r>
            <a:r>
              <a:rPr lang="en-US" altLang="zh-CN" sz="2000">
                <a:solidFill>
                  <a:srgbClr val="C00000"/>
                </a:solidFill>
              </a:rPr>
              <a:t> := 1 to 1024 do</a:t>
            </a:r>
            <a:br>
              <a:rPr lang="en-US" altLang="zh-CN" sz="2000">
                <a:solidFill>
                  <a:srgbClr val="C00000"/>
                </a:solidFill>
              </a:rPr>
            </a:br>
            <a:r>
              <a:rPr lang="en-US" altLang="zh-CN" sz="2000">
                <a:solidFill>
                  <a:srgbClr val="C00000"/>
                </a:solidFill>
              </a:rPr>
              <a:t>    A[</a:t>
            </a:r>
            <a:r>
              <a:rPr lang="en-US" altLang="zh-CN" sz="2000" i="1">
                <a:solidFill>
                  <a:srgbClr val="C00000"/>
                </a:solidFill>
              </a:rPr>
              <a:t>i,j</a:t>
            </a:r>
            <a:r>
              <a:rPr lang="en-US" altLang="zh-CN" sz="2000">
                <a:solidFill>
                  <a:srgbClr val="C00000"/>
                </a:solidFill>
              </a:rPr>
              <a:t>] := 0;</a:t>
            </a:r>
            <a:r>
              <a:rPr lang="en-US" altLang="zh-CN">
                <a:solidFill>
                  <a:srgbClr val="C00000"/>
                </a:solidFill>
              </a:rPr>
              <a:t/>
            </a:r>
            <a:br>
              <a:rPr lang="en-US" altLang="zh-CN">
                <a:solidFill>
                  <a:srgbClr val="C00000"/>
                </a:solidFill>
              </a:rPr>
            </a:br>
            <a:endParaRPr lang="zh-CN" altLang="en-US">
              <a:latin typeface="Arial" pitchFamily="34" charset="0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5862638" y="4070350"/>
            <a:ext cx="2668587" cy="15700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  </a:t>
            </a:r>
            <a:r>
              <a:rPr lang="zh-CN" altLang="en-US">
                <a:solidFill>
                  <a:srgbClr val="C00000"/>
                </a:solidFill>
              </a:rPr>
              <a:t>程序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endParaRPr lang="en-US" altLang="zh-CN">
              <a:solidFill>
                <a:srgbClr val="C00000"/>
              </a:solidFill>
            </a:endParaRPr>
          </a:p>
          <a:p>
            <a:pPr algn="ctr"/>
            <a:r>
              <a:rPr lang="en-US" altLang="zh-CN" sz="2000">
                <a:solidFill>
                  <a:srgbClr val="C00000"/>
                </a:solidFill>
              </a:rPr>
              <a:t>for</a:t>
            </a:r>
            <a:r>
              <a:rPr lang="en-US" altLang="zh-CN" sz="2000" i="1">
                <a:solidFill>
                  <a:srgbClr val="C00000"/>
                </a:solidFill>
              </a:rPr>
              <a:t> i</a:t>
            </a:r>
            <a:r>
              <a:rPr lang="en-US" altLang="zh-CN" sz="2000">
                <a:solidFill>
                  <a:srgbClr val="C00000"/>
                </a:solidFill>
              </a:rPr>
              <a:t> := 1 to 1024 do</a:t>
            </a:r>
            <a:br>
              <a:rPr lang="en-US" altLang="zh-CN" sz="2000">
                <a:solidFill>
                  <a:srgbClr val="C00000"/>
                </a:solidFill>
              </a:rPr>
            </a:br>
            <a:r>
              <a:rPr lang="en-US" altLang="zh-CN" sz="2000">
                <a:solidFill>
                  <a:srgbClr val="C00000"/>
                </a:solidFill>
              </a:rPr>
              <a:t>for</a:t>
            </a:r>
            <a:r>
              <a:rPr lang="en-US" altLang="zh-CN" sz="2000" i="1">
                <a:solidFill>
                  <a:srgbClr val="C00000"/>
                </a:solidFill>
              </a:rPr>
              <a:t> j</a:t>
            </a:r>
            <a:r>
              <a:rPr lang="en-US" altLang="zh-CN" sz="2000">
                <a:solidFill>
                  <a:srgbClr val="C00000"/>
                </a:solidFill>
              </a:rPr>
              <a:t> := 1 to 1024 do</a:t>
            </a:r>
            <a:br>
              <a:rPr lang="en-US" altLang="zh-CN" sz="2000">
                <a:solidFill>
                  <a:srgbClr val="C00000"/>
                </a:solidFill>
              </a:rPr>
            </a:br>
            <a:r>
              <a:rPr lang="en-US" altLang="zh-CN" sz="2000">
                <a:solidFill>
                  <a:srgbClr val="C00000"/>
                </a:solidFill>
              </a:rPr>
              <a:t>    A[</a:t>
            </a:r>
            <a:r>
              <a:rPr lang="en-US" altLang="zh-CN" sz="2000" i="1">
                <a:solidFill>
                  <a:srgbClr val="C00000"/>
                </a:solidFill>
              </a:rPr>
              <a:t>i,j</a:t>
            </a:r>
            <a:r>
              <a:rPr lang="en-US" altLang="zh-CN" sz="2000">
                <a:solidFill>
                  <a:srgbClr val="C00000"/>
                </a:solidFill>
              </a:rPr>
              <a:t>] := 0;</a:t>
            </a:r>
            <a:r>
              <a:rPr lang="en-US" altLang="zh-CN">
                <a:solidFill>
                  <a:srgbClr val="C00000"/>
                </a:solidFill>
              </a:rPr>
              <a:t/>
            </a:r>
            <a:br>
              <a:rPr lang="en-US" altLang="zh-CN">
                <a:solidFill>
                  <a:srgbClr val="C00000"/>
                </a:solidFill>
              </a:rPr>
            </a:b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 </a:t>
            </a:r>
            <a:r>
              <a:rPr lang="zh-CN" altLang="en-US" smtClean="0">
                <a:ea typeface="宋体" pitchFamily="2" charset="-122"/>
              </a:rPr>
              <a:t>互锁</a:t>
            </a:r>
            <a:br>
              <a:rPr lang="zh-CN" altLang="en-US" smtClean="0">
                <a:ea typeface="宋体" pitchFamily="2" charset="-122"/>
              </a:rPr>
            </a:b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4568825" cy="3832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319463" algn="l"/>
                <a:tab pos="3651250" algn="l"/>
              </a:tabLst>
            </a:pPr>
            <a:r>
              <a:rPr lang="zh-CN" altLang="en-US" smtClean="0"/>
              <a:t>允许某些页在内存中被锁住</a:t>
            </a:r>
          </a:p>
          <a:p>
            <a:pPr>
              <a:tabLst>
                <a:tab pos="3319463" algn="l"/>
                <a:tab pos="3651250" algn="l"/>
              </a:tabLst>
            </a:pPr>
            <a:r>
              <a:rPr lang="en-US" altLang="zh-CN" smtClean="0"/>
              <a:t>I/O</a:t>
            </a:r>
            <a:r>
              <a:rPr lang="zh-CN" altLang="en-US" smtClean="0"/>
              <a:t>时，正在进行</a:t>
            </a:r>
            <a:r>
              <a:rPr lang="en-US" altLang="zh-CN" smtClean="0"/>
              <a:t>I/O</a:t>
            </a:r>
            <a:r>
              <a:rPr lang="zh-CN" altLang="en-US" smtClean="0"/>
              <a:t>的页面不允许被置换算法置换出内存</a:t>
            </a:r>
          </a:p>
          <a:p>
            <a:pPr marL="457200" lvl="1" indent="0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endParaRPr lang="zh-CN" altLang="en-US" smtClean="0"/>
          </a:p>
          <a:p>
            <a:pPr>
              <a:tabLst>
                <a:tab pos="3319463" algn="l"/>
                <a:tab pos="3651250" algn="l"/>
              </a:tabLst>
            </a:pPr>
            <a:endParaRPr lang="zh-CN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 l="18478" t="1178" r="18478" b="1450"/>
          <a:stretch>
            <a:fillRect/>
          </a:stretch>
        </p:blipFill>
        <p:spPr bwMode="auto">
          <a:xfrm>
            <a:off x="5402263" y="1466850"/>
            <a:ext cx="3214687" cy="37258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28650"/>
            <a:ext cx="7169150" cy="650875"/>
          </a:xfrm>
        </p:spPr>
        <p:txBody>
          <a:bodyPr anchor="t"/>
          <a:lstStyle/>
          <a:p>
            <a:r>
              <a:rPr lang="zh-CN" altLang="en-US" smtClean="0">
                <a:ea typeface="宋体" pitchFamily="2" charset="-122"/>
              </a:rPr>
              <a:t>虚拟内存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547813"/>
            <a:ext cx="8177212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虚拟内存—区分开物理内存和用户逻辑内存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只有部分运行的程序需要在内存中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逻辑地址空间能够比物理地址空间大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允许多个进程共享同一地址空间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允许更有效的进程创建</a:t>
            </a:r>
          </a:p>
          <a:p>
            <a:pPr lvl="1"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3150" y="581025"/>
            <a:ext cx="7635875" cy="54451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虚拟内存大于物理内存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 cstate="print"/>
          <a:srcRect l="3516" t="1007" r="3751" b="1042"/>
          <a:stretch>
            <a:fillRect/>
          </a:stretch>
        </p:blipFill>
        <p:spPr bwMode="auto">
          <a:xfrm>
            <a:off x="2638425" y="1577975"/>
            <a:ext cx="6205538" cy="4916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98450" y="1627188"/>
            <a:ext cx="2216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</a:rPr>
              <a:t>虚拟存储器的大小由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个因素决定：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、操作系统字长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、内存外存容量和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013" y="688975"/>
            <a:ext cx="6642100" cy="769938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使用虚拟内存的共享库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 l="702" t="6815" r="1163" b="6815"/>
          <a:stretch>
            <a:fillRect/>
          </a:stretch>
        </p:blipFill>
        <p:spPr bwMode="auto">
          <a:xfrm>
            <a:off x="1652588" y="1949450"/>
            <a:ext cx="5667375" cy="3740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633413"/>
            <a:ext cx="6573838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写时复制（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Copy-on-Write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652588"/>
            <a:ext cx="7824787" cy="3921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写时复制允许父进程和子进程在初始化时共享页面</a:t>
            </a:r>
            <a:endParaRPr lang="en-US" altLang="zh-CN" smtClean="0"/>
          </a:p>
          <a:p>
            <a:pPr lvl="1"/>
            <a:r>
              <a:rPr lang="zh-CN" altLang="en-US" sz="2000" smtClean="0"/>
              <a:t>如果其中一个进程修改了一个共享页面，会产生副本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更加高效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应用在</a:t>
            </a:r>
            <a:r>
              <a:rPr lang="en-US" altLang="zh-CN" sz="2000" smtClean="0"/>
              <a:t>Windows XP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等系统</a:t>
            </a:r>
            <a:endParaRPr lang="en-US" altLang="zh-CN" sz="2000" smtClean="0"/>
          </a:p>
          <a:p>
            <a:endParaRPr lang="en-US" altLang="en-US" smtClean="0"/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zh-CN" altLang="en-US" smtClean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fork()</a:t>
            </a:r>
            <a:r>
              <a:rPr lang="zh-CN" altLang="en-US" smtClean="0">
                <a:latin typeface="Courier New" pitchFamily="49" charset="0"/>
              </a:rPr>
              <a:t>变形，不使用写时复制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6822</TotalTime>
  <Words>2392</Words>
  <Application>Microsoft Office PowerPoint</Application>
  <PresentationFormat>全屏显示(4:3)</PresentationFormat>
  <Paragraphs>351</Paragraphs>
  <Slides>56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Helvetica</vt:lpstr>
      <vt:lpstr>宋体</vt:lpstr>
      <vt:lpstr>Arial</vt:lpstr>
      <vt:lpstr>华文新魏</vt:lpstr>
      <vt:lpstr>Wingdings</vt:lpstr>
      <vt:lpstr>Times New Roman</vt:lpstr>
      <vt:lpstr>Monotype Sorts</vt:lpstr>
      <vt:lpstr>Courier New</vt:lpstr>
      <vt:lpstr>MS PGothic</vt:lpstr>
      <vt:lpstr>suda</vt:lpstr>
      <vt:lpstr>Microsoft 公式 3.0</vt:lpstr>
      <vt:lpstr>Microsoft Equation 3.0</vt:lpstr>
      <vt:lpstr>第九章 虚拟内存（一） 虚拟存储技术</vt:lpstr>
      <vt:lpstr>背景</vt:lpstr>
      <vt:lpstr>程序部分装入优点</vt:lpstr>
      <vt:lpstr>局部性原理</vt:lpstr>
      <vt:lpstr>虚拟内存技术</vt:lpstr>
      <vt:lpstr>虚拟内存</vt:lpstr>
      <vt:lpstr>虚拟内存大于物理内存</vt:lpstr>
      <vt:lpstr>使用虚拟内存的共享库</vt:lpstr>
      <vt:lpstr>写时复制（Copy-on-Write）</vt:lpstr>
      <vt:lpstr>写时复制例子</vt:lpstr>
      <vt:lpstr>虚拟内存的实现</vt:lpstr>
      <vt:lpstr>第九章 虚拟内存（二） 请求分页</vt:lpstr>
      <vt:lpstr>虚拟页式存储管理</vt:lpstr>
      <vt:lpstr>请求分页（按需调页）</vt:lpstr>
      <vt:lpstr>有效-无效位(Valid-Invalid)</vt:lpstr>
      <vt:lpstr>有页不在内存的页表</vt:lpstr>
      <vt:lpstr>缺页中断（页错误）</vt:lpstr>
      <vt:lpstr>缺页中断步骤</vt:lpstr>
      <vt:lpstr>请求分页讨论</vt:lpstr>
      <vt:lpstr>请求分页的性能</vt:lpstr>
      <vt:lpstr>一个请求分页的例子</vt:lpstr>
      <vt:lpstr>请求分页性能优化</vt:lpstr>
      <vt:lpstr>第九章 虚拟内存（三） 页面置换</vt:lpstr>
      <vt:lpstr>需要页置换的情况</vt:lpstr>
      <vt:lpstr>如果没有空闲帧怎么办？</vt:lpstr>
      <vt:lpstr>页置换过程</vt:lpstr>
      <vt:lpstr>页置换讨论</vt:lpstr>
      <vt:lpstr>页置换算法</vt:lpstr>
      <vt:lpstr>缺页次数与帧数量关系图</vt:lpstr>
      <vt:lpstr>页面置换算法</vt:lpstr>
      <vt:lpstr>先进先出(FIFO)算法</vt:lpstr>
      <vt:lpstr>Belady异常</vt:lpstr>
      <vt:lpstr>最优置换算法OPT</vt:lpstr>
      <vt:lpstr>最近最少使用算法(LRU) </vt:lpstr>
      <vt:lpstr>LRU近似算法</vt:lpstr>
      <vt:lpstr>二次机会算法</vt:lpstr>
      <vt:lpstr>二次机会置换算法</vt:lpstr>
      <vt:lpstr>第九章 虚拟内存（四） 系统颠簸</vt:lpstr>
      <vt:lpstr>本讲内容</vt:lpstr>
      <vt:lpstr>页框的分配</vt:lpstr>
      <vt:lpstr>固定分配</vt:lpstr>
      <vt:lpstr>优先级分配</vt:lpstr>
      <vt:lpstr>全局置换和局部置换</vt:lpstr>
      <vt:lpstr>颠簸Thrashing </vt:lpstr>
      <vt:lpstr>局部模型</vt:lpstr>
      <vt:lpstr>工作集(Working-Set)模型</vt:lpstr>
      <vt:lpstr>工作集模型</vt:lpstr>
      <vt:lpstr>缺页率（PFF）策略</vt:lpstr>
      <vt:lpstr>第九章 虚拟内存（六） 虚拟内存其他考虑</vt:lpstr>
      <vt:lpstr>内容</vt:lpstr>
      <vt:lpstr>预先调页 </vt:lpstr>
      <vt:lpstr>页面尺寸选择 </vt:lpstr>
      <vt:lpstr>TLB 范围 </vt:lpstr>
      <vt:lpstr>反向页表</vt:lpstr>
      <vt:lpstr>程序结构</vt:lpstr>
      <vt:lpstr>I/O 互锁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9  Memory Management   存储管理</dc:title>
  <dc:creator>hlwang</dc:creator>
  <cp:lastModifiedBy>Jiajie Xu</cp:lastModifiedBy>
  <cp:revision>282</cp:revision>
  <cp:lastPrinted>2000-11-29T13:41:18Z</cp:lastPrinted>
  <dcterms:created xsi:type="dcterms:W3CDTF">1999-08-02T20:13:57Z</dcterms:created>
  <dcterms:modified xsi:type="dcterms:W3CDTF">2018-11-20T01:47:37Z</dcterms:modified>
</cp:coreProperties>
</file>