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633" r:id="rId2"/>
    <p:sldId id="496" r:id="rId3"/>
    <p:sldId id="572" r:id="rId4"/>
    <p:sldId id="497" r:id="rId5"/>
    <p:sldId id="642" r:id="rId6"/>
    <p:sldId id="643" r:id="rId7"/>
    <p:sldId id="644" r:id="rId8"/>
    <p:sldId id="502" r:id="rId9"/>
    <p:sldId id="645" r:id="rId10"/>
    <p:sldId id="646" r:id="rId11"/>
    <p:sldId id="647" r:id="rId12"/>
    <p:sldId id="648" r:id="rId13"/>
    <p:sldId id="649" r:id="rId14"/>
    <p:sldId id="510" r:id="rId15"/>
    <p:sldId id="650" r:id="rId16"/>
    <p:sldId id="512" r:id="rId17"/>
    <p:sldId id="513" r:id="rId18"/>
    <p:sldId id="514" r:id="rId19"/>
    <p:sldId id="515" r:id="rId20"/>
    <p:sldId id="516" r:id="rId21"/>
    <p:sldId id="517" r:id="rId22"/>
    <p:sldId id="519" r:id="rId23"/>
    <p:sldId id="520" r:id="rId24"/>
    <p:sldId id="521" r:id="rId25"/>
    <p:sldId id="523" r:id="rId26"/>
    <p:sldId id="525" r:id="rId27"/>
    <p:sldId id="550" r:id="rId28"/>
    <p:sldId id="529" r:id="rId29"/>
    <p:sldId id="530" r:id="rId30"/>
    <p:sldId id="531" r:id="rId31"/>
    <p:sldId id="651" r:id="rId32"/>
    <p:sldId id="652" r:id="rId33"/>
    <p:sldId id="653" r:id="rId34"/>
    <p:sldId id="561" r:id="rId35"/>
    <p:sldId id="563" r:id="rId36"/>
    <p:sldId id="564" r:id="rId37"/>
    <p:sldId id="612" r:id="rId38"/>
    <p:sldId id="627" r:id="rId39"/>
    <p:sldId id="578" r:id="rId40"/>
    <p:sldId id="616" r:id="rId41"/>
    <p:sldId id="565" r:id="rId42"/>
    <p:sldId id="579" r:id="rId43"/>
    <p:sldId id="620" r:id="rId44"/>
    <p:sldId id="638" r:id="rId45"/>
    <p:sldId id="621" r:id="rId46"/>
    <p:sldId id="630" r:id="rId47"/>
    <p:sldId id="631" r:id="rId48"/>
    <p:sldId id="625" r:id="rId49"/>
    <p:sldId id="567" r:id="rId50"/>
    <p:sldId id="568" r:id="rId51"/>
    <p:sldId id="569" r:id="rId52"/>
    <p:sldId id="584" r:id="rId53"/>
    <p:sldId id="654" r:id="rId54"/>
    <p:sldId id="655" r:id="rId55"/>
    <p:sldId id="656" r:id="rId56"/>
    <p:sldId id="657" r:id="rId57"/>
    <p:sldId id="658" r:id="rId58"/>
    <p:sldId id="659" r:id="rId59"/>
    <p:sldId id="660" r:id="rId60"/>
    <p:sldId id="661" r:id="rId61"/>
    <p:sldId id="662" r:id="rId62"/>
    <p:sldId id="663" r:id="rId63"/>
    <p:sldId id="664"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F6FF9F"/>
    <a:srgbClr val="E602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2326" autoAdjust="0"/>
  </p:normalViewPr>
  <p:slideViewPr>
    <p:cSldViewPr>
      <p:cViewPr varScale="1">
        <p:scale>
          <a:sx n="145" d="100"/>
          <a:sy n="145" d="100"/>
        </p:scale>
        <p:origin x="4698" y="1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37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50.xml"/><Relationship Id="rId13" Type="http://schemas.openxmlformats.org/officeDocument/2006/relationships/slide" Target="slides/slide56.xml"/><Relationship Id="rId18" Type="http://schemas.openxmlformats.org/officeDocument/2006/relationships/slide" Target="slides/slide61.xml"/><Relationship Id="rId3" Type="http://schemas.openxmlformats.org/officeDocument/2006/relationships/slide" Target="slides/slide8.xml"/><Relationship Id="rId7" Type="http://schemas.openxmlformats.org/officeDocument/2006/relationships/slide" Target="slides/slide25.xml"/><Relationship Id="rId12" Type="http://schemas.openxmlformats.org/officeDocument/2006/relationships/slide" Target="slides/slide55.xml"/><Relationship Id="rId17" Type="http://schemas.openxmlformats.org/officeDocument/2006/relationships/slide" Target="slides/slide60.xml"/><Relationship Id="rId2" Type="http://schemas.openxmlformats.org/officeDocument/2006/relationships/slide" Target="slides/slide7.xml"/><Relationship Id="rId16" Type="http://schemas.openxmlformats.org/officeDocument/2006/relationships/slide" Target="slides/slide59.xml"/><Relationship Id="rId20" Type="http://schemas.openxmlformats.org/officeDocument/2006/relationships/slide" Target="slides/slide63.xml"/><Relationship Id="rId1" Type="http://schemas.openxmlformats.org/officeDocument/2006/relationships/slide" Target="slides/slide2.xml"/><Relationship Id="rId6" Type="http://schemas.openxmlformats.org/officeDocument/2006/relationships/slide" Target="slides/slide24.xml"/><Relationship Id="rId11" Type="http://schemas.openxmlformats.org/officeDocument/2006/relationships/slide" Target="slides/slide54.xml"/><Relationship Id="rId5" Type="http://schemas.openxmlformats.org/officeDocument/2006/relationships/slide" Target="slides/slide23.xml"/><Relationship Id="rId15" Type="http://schemas.openxmlformats.org/officeDocument/2006/relationships/slide" Target="slides/slide58.xml"/><Relationship Id="rId10" Type="http://schemas.openxmlformats.org/officeDocument/2006/relationships/slide" Target="slides/slide53.xml"/><Relationship Id="rId19" Type="http://schemas.openxmlformats.org/officeDocument/2006/relationships/slide" Target="slides/slide62.xml"/><Relationship Id="rId4" Type="http://schemas.openxmlformats.org/officeDocument/2006/relationships/slide" Target="slides/slide19.xml"/><Relationship Id="rId9" Type="http://schemas.openxmlformats.org/officeDocument/2006/relationships/slide" Target="slides/slide51.xml"/><Relationship Id="rId14"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C9D25547-AE30-4ABE-B27E-96395EDE267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zh-CN" altLang="en-US"/>
          </a:p>
        </p:txBody>
      </p:sp>
      <p:sp>
        <p:nvSpPr>
          <p:cNvPr id="360451" name="Rectangle 3">
            <a:extLst>
              <a:ext uri="{FF2B5EF4-FFF2-40B4-BE49-F238E27FC236}">
                <a16:creationId xmlns:a16="http://schemas.microsoft.com/office/drawing/2014/main" id="{BA27B629-A2CE-40ED-A0DC-118302CC1273}"/>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360452" name="Rectangle 4">
            <a:extLst>
              <a:ext uri="{FF2B5EF4-FFF2-40B4-BE49-F238E27FC236}">
                <a16:creationId xmlns:a16="http://schemas.microsoft.com/office/drawing/2014/main" id="{BE37E0A3-FD95-4365-B5C2-3D62E1AD84F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60453" name="Rectangle 5">
            <a:extLst>
              <a:ext uri="{FF2B5EF4-FFF2-40B4-BE49-F238E27FC236}">
                <a16:creationId xmlns:a16="http://schemas.microsoft.com/office/drawing/2014/main" id="{0723D540-F4A2-4042-BDCA-2ABCF48D4D2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11C015A1-DBFD-45C7-8B4C-42F75D9BBC7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EEA2E5B-7201-4936-97AF-CCBFC6247C1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zh-CN" altLang="en-US"/>
          </a:p>
        </p:txBody>
      </p:sp>
      <p:sp>
        <p:nvSpPr>
          <p:cNvPr id="44035" name="Rectangle 3">
            <a:extLst>
              <a:ext uri="{FF2B5EF4-FFF2-40B4-BE49-F238E27FC236}">
                <a16:creationId xmlns:a16="http://schemas.microsoft.com/office/drawing/2014/main" id="{14F206E4-5B83-4D70-A847-8D3B22FECFB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6148" name="Rectangle 4">
            <a:extLst>
              <a:ext uri="{FF2B5EF4-FFF2-40B4-BE49-F238E27FC236}">
                <a16:creationId xmlns:a16="http://schemas.microsoft.com/office/drawing/2014/main" id="{EF3C82B5-A19A-4B52-922B-BB6A6C0C34D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a:extLst>
              <a:ext uri="{FF2B5EF4-FFF2-40B4-BE49-F238E27FC236}">
                <a16:creationId xmlns:a16="http://schemas.microsoft.com/office/drawing/2014/main" id="{D25E1260-EB40-4E8F-9DD2-C752E139D42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4038" name="Rectangle 6">
            <a:extLst>
              <a:ext uri="{FF2B5EF4-FFF2-40B4-BE49-F238E27FC236}">
                <a16:creationId xmlns:a16="http://schemas.microsoft.com/office/drawing/2014/main" id="{738F6D18-8382-4F99-9AA7-B046920B2CE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44039" name="Rectangle 7">
            <a:extLst>
              <a:ext uri="{FF2B5EF4-FFF2-40B4-BE49-F238E27FC236}">
                <a16:creationId xmlns:a16="http://schemas.microsoft.com/office/drawing/2014/main" id="{4164CA60-C94D-43A3-8FCD-D78D7F94374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D5B96F46-6ECC-4313-B18A-9F9C0CA528F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A9C2E80-F3F1-49C0-9EFA-B3640CC512F5}"/>
              </a:ext>
            </a:extLst>
          </p:cNvPr>
          <p:cNvSpPr>
            <a:spLocks noGrp="1" noRot="1" noChangeAspect="1" noTextEdit="1"/>
          </p:cNvSpPr>
          <p:nvPr>
            <p:ph type="sldImg"/>
          </p:nvPr>
        </p:nvSpPr>
        <p:spPr>
          <a:ln/>
        </p:spPr>
      </p:sp>
      <p:sp>
        <p:nvSpPr>
          <p:cNvPr id="6147" name="备注占位符 2">
            <a:extLst>
              <a:ext uri="{FF2B5EF4-FFF2-40B4-BE49-F238E27FC236}">
                <a16:creationId xmlns:a16="http://schemas.microsoft.com/office/drawing/2014/main" id="{6FAE765B-6D01-4948-B551-35EA418707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a:extLst>
              <a:ext uri="{FF2B5EF4-FFF2-40B4-BE49-F238E27FC236}">
                <a16:creationId xmlns:a16="http://schemas.microsoft.com/office/drawing/2014/main" id="{50891537-B93E-45D1-BD06-CC14EAA73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FB96B0-DE56-4B91-A879-ED2F9CB6A5AD}" type="slidenum">
              <a:rPr lang="zh-CN" altLang="en-US" sz="1300"/>
              <a:pPr>
                <a:spcBef>
                  <a:spcPct val="0"/>
                </a:spcBef>
              </a:pPr>
              <a:t>1</a:t>
            </a:fld>
            <a:endParaRPr lang="en-US" altLang="zh-CN" sz="1300"/>
          </a:p>
        </p:txBody>
      </p:sp>
    </p:spTree>
    <p:extLst>
      <p:ext uri="{BB962C8B-B14F-4D97-AF65-F5344CB8AC3E}">
        <p14:creationId xmlns:p14="http://schemas.microsoft.com/office/powerpoint/2010/main" val="404183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5B96F46-6ECC-4313-B18A-9F9C0CA528FF}" type="slidenum">
              <a:rPr lang="zh-CN" altLang="en-US" smtClean="0"/>
              <a:pPr>
                <a:defRPr/>
              </a:pPr>
              <a:t>35</a:t>
            </a:fld>
            <a:endParaRPr lang="en-US" altLang="zh-CN"/>
          </a:p>
        </p:txBody>
      </p:sp>
    </p:spTree>
    <p:extLst>
      <p:ext uri="{BB962C8B-B14F-4D97-AF65-F5344CB8AC3E}">
        <p14:creationId xmlns:p14="http://schemas.microsoft.com/office/powerpoint/2010/main" val="100859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314AD508-6BE5-4C98-9659-256A209F882F}"/>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73620F38-1995-443A-AE7D-FF65B0BDBA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	pDC-&gt;FillSolidRect(rect,RGB(0,0,255));  //</a:t>
            </a:r>
            <a:r>
              <a:rPr lang="zh-CN" altLang="en-US">
                <a:latin typeface="Arial" panose="020B0604020202020204" pitchFamily="34" charset="0"/>
              </a:rPr>
              <a:t>设置背景</a:t>
            </a:r>
          </a:p>
          <a:p>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F531B755-A196-49D1-86DB-7E83A00135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01105B-CAC4-4622-92CF-582C0A09B740}" type="slidenum">
              <a:rPr lang="zh-CN" altLang="en-US"/>
              <a:pPr>
                <a:spcBef>
                  <a:spcPct val="0"/>
                </a:spcBef>
              </a:pPr>
              <a:t>40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B15DB3DC-B3FC-4ABE-A7BC-22FA59CFE81D}"/>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75FE67F0-844A-4AB3-BE8B-BB0415DE27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HAL</a:t>
            </a:r>
            <a:r>
              <a:rPr lang="zh-CN" altLang="en-US">
                <a:latin typeface="Arial" panose="020B0604020202020204" pitchFamily="34" charset="0"/>
              </a:rPr>
              <a:t>的全称是”硬件抽象层</a:t>
            </a:r>
            <a:r>
              <a:rPr lang="en-US" altLang="zh-CN">
                <a:latin typeface="Arial" panose="020B0604020202020204" pitchFamily="34" charset="0"/>
              </a:rPr>
              <a:t>(Hardware Abstraction Layer)".</a:t>
            </a:r>
            <a:r>
              <a:rPr lang="zh-CN" altLang="en-US">
                <a:latin typeface="Arial" panose="020B0604020202020204" pitchFamily="34" charset="0"/>
              </a:rPr>
              <a:t>它位于操作</a:t>
            </a:r>
            <a:br>
              <a:rPr lang="zh-CN" altLang="en-US">
                <a:latin typeface="Arial" panose="020B0604020202020204" pitchFamily="34" charset="0"/>
              </a:rPr>
            </a:br>
            <a:r>
              <a:rPr lang="zh-CN" altLang="en-US">
                <a:latin typeface="Arial" panose="020B0604020202020204" pitchFamily="34" charset="0"/>
              </a:rPr>
              <a:t>系统和桌面软件之间</a:t>
            </a:r>
            <a:r>
              <a:rPr lang="en-US" altLang="zh-CN">
                <a:latin typeface="Arial" panose="020B0604020202020204" pitchFamily="34" charset="0"/>
              </a:rPr>
              <a:t>,</a:t>
            </a:r>
            <a:r>
              <a:rPr lang="zh-CN" altLang="en-US">
                <a:latin typeface="Arial" panose="020B0604020202020204" pitchFamily="34" charset="0"/>
              </a:rPr>
              <a:t>负责将硬件信息传递给上层的桌面软件</a:t>
            </a:r>
            <a:r>
              <a:rPr lang="en-US" altLang="zh-CN">
                <a:latin typeface="Arial" panose="020B0604020202020204" pitchFamily="34" charset="0"/>
              </a:rPr>
              <a:t>.</a:t>
            </a:r>
            <a:br>
              <a:rPr lang="en-US" altLang="zh-CN">
                <a:latin typeface="Arial" panose="020B0604020202020204" pitchFamily="34" charset="0"/>
              </a:rPr>
            </a:br>
            <a:endParaRPr lang="zh-CN" altLang="en-US">
              <a:latin typeface="Arial" panose="020B0604020202020204" pitchFamily="34" charset="0"/>
            </a:endParaRPr>
          </a:p>
        </p:txBody>
      </p:sp>
      <p:sp>
        <p:nvSpPr>
          <p:cNvPr id="46084" name="灯片编号占位符 3">
            <a:extLst>
              <a:ext uri="{FF2B5EF4-FFF2-40B4-BE49-F238E27FC236}">
                <a16:creationId xmlns:a16="http://schemas.microsoft.com/office/drawing/2014/main" id="{E9142E72-1BB1-44D0-ADCA-1CA00EC272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1E94CD-7526-4B4F-8000-B994F85C5396}" type="slidenum">
              <a:rPr lang="zh-CN" altLang="en-US"/>
              <a:pPr>
                <a:spcBef>
                  <a:spcPct val="0"/>
                </a:spcBef>
              </a:pPr>
              <a:t>43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B15DB3DC-B3FC-4ABE-A7BC-22FA59CFE81D}"/>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75FE67F0-844A-4AB3-BE8B-BB0415DE27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HAL</a:t>
            </a:r>
            <a:r>
              <a:rPr lang="zh-CN" altLang="en-US">
                <a:latin typeface="Arial" panose="020B0604020202020204" pitchFamily="34" charset="0"/>
              </a:rPr>
              <a:t>的全称是”硬件抽象层</a:t>
            </a:r>
            <a:r>
              <a:rPr lang="en-US" altLang="zh-CN">
                <a:latin typeface="Arial" panose="020B0604020202020204" pitchFamily="34" charset="0"/>
              </a:rPr>
              <a:t>(Hardware Abstraction Layer)".</a:t>
            </a:r>
            <a:r>
              <a:rPr lang="zh-CN" altLang="en-US">
                <a:latin typeface="Arial" panose="020B0604020202020204" pitchFamily="34" charset="0"/>
              </a:rPr>
              <a:t>它位于操作</a:t>
            </a:r>
            <a:br>
              <a:rPr lang="zh-CN" altLang="en-US">
                <a:latin typeface="Arial" panose="020B0604020202020204" pitchFamily="34" charset="0"/>
              </a:rPr>
            </a:br>
            <a:r>
              <a:rPr lang="zh-CN" altLang="en-US">
                <a:latin typeface="Arial" panose="020B0604020202020204" pitchFamily="34" charset="0"/>
              </a:rPr>
              <a:t>系统和桌面软件之间</a:t>
            </a:r>
            <a:r>
              <a:rPr lang="en-US" altLang="zh-CN">
                <a:latin typeface="Arial" panose="020B0604020202020204" pitchFamily="34" charset="0"/>
              </a:rPr>
              <a:t>,</a:t>
            </a:r>
            <a:r>
              <a:rPr lang="zh-CN" altLang="en-US">
                <a:latin typeface="Arial" panose="020B0604020202020204" pitchFamily="34" charset="0"/>
              </a:rPr>
              <a:t>负责将硬件信息传递给上层的桌面软件</a:t>
            </a:r>
            <a:r>
              <a:rPr lang="en-US" altLang="zh-CN">
                <a:latin typeface="Arial" panose="020B0604020202020204" pitchFamily="34" charset="0"/>
              </a:rPr>
              <a:t>.</a:t>
            </a:r>
            <a:br>
              <a:rPr lang="en-US" altLang="zh-CN">
                <a:latin typeface="Arial" panose="020B0604020202020204" pitchFamily="34" charset="0"/>
              </a:rPr>
            </a:br>
            <a:endParaRPr lang="zh-CN" altLang="en-US">
              <a:latin typeface="Arial" panose="020B0604020202020204" pitchFamily="34" charset="0"/>
            </a:endParaRPr>
          </a:p>
        </p:txBody>
      </p:sp>
      <p:sp>
        <p:nvSpPr>
          <p:cNvPr id="46084" name="灯片编号占位符 3">
            <a:extLst>
              <a:ext uri="{FF2B5EF4-FFF2-40B4-BE49-F238E27FC236}">
                <a16:creationId xmlns:a16="http://schemas.microsoft.com/office/drawing/2014/main" id="{E9142E72-1BB1-44D0-ADCA-1CA00EC272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1E94CD-7526-4B4F-8000-B994F85C5396}" type="slidenum">
              <a:rPr lang="zh-CN" altLang="en-US"/>
              <a:pPr>
                <a:spcBef>
                  <a:spcPct val="0"/>
                </a:spcBef>
              </a:pPr>
              <a:t>44</a:t>
            </a:fld>
            <a:endParaRPr lang="en-US" altLang="zh-CN"/>
          </a:p>
        </p:txBody>
      </p:sp>
    </p:spTree>
    <p:extLst>
      <p:ext uri="{BB962C8B-B14F-4D97-AF65-F5344CB8AC3E}">
        <p14:creationId xmlns:p14="http://schemas.microsoft.com/office/powerpoint/2010/main" val="3680674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7A80497F-A19E-466C-BFB3-BFDF090F27B0}"/>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1A215CE3-BEA4-4C98-A336-10617F9414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HAL</a:t>
            </a:r>
            <a:r>
              <a:rPr lang="zh-CN" altLang="en-US">
                <a:latin typeface="Arial" panose="020B0604020202020204" pitchFamily="34" charset="0"/>
              </a:rPr>
              <a:t>的全称是”硬件抽象层</a:t>
            </a:r>
            <a:r>
              <a:rPr lang="en-US" altLang="zh-CN">
                <a:latin typeface="Arial" panose="020B0604020202020204" pitchFamily="34" charset="0"/>
              </a:rPr>
              <a:t>(Hardware Abstraction Layer)".</a:t>
            </a:r>
            <a:r>
              <a:rPr lang="zh-CN" altLang="en-US">
                <a:latin typeface="Arial" panose="020B0604020202020204" pitchFamily="34" charset="0"/>
              </a:rPr>
              <a:t>它位于操作</a:t>
            </a:r>
            <a:br>
              <a:rPr lang="zh-CN" altLang="en-US">
                <a:latin typeface="Arial" panose="020B0604020202020204" pitchFamily="34" charset="0"/>
              </a:rPr>
            </a:br>
            <a:r>
              <a:rPr lang="zh-CN" altLang="en-US">
                <a:latin typeface="Arial" panose="020B0604020202020204" pitchFamily="34" charset="0"/>
              </a:rPr>
              <a:t>系统和桌面软件之间</a:t>
            </a:r>
            <a:r>
              <a:rPr lang="en-US" altLang="zh-CN">
                <a:latin typeface="Arial" panose="020B0604020202020204" pitchFamily="34" charset="0"/>
              </a:rPr>
              <a:t>,</a:t>
            </a:r>
            <a:r>
              <a:rPr lang="zh-CN" altLang="en-US">
                <a:latin typeface="Arial" panose="020B0604020202020204" pitchFamily="34" charset="0"/>
              </a:rPr>
              <a:t>负责将硬件信息传递给上层的桌面软件</a:t>
            </a:r>
            <a:r>
              <a:rPr lang="en-US" altLang="zh-CN">
                <a:latin typeface="Arial" panose="020B0604020202020204" pitchFamily="34" charset="0"/>
              </a:rPr>
              <a:t>.</a:t>
            </a:r>
            <a:br>
              <a:rPr lang="en-US" altLang="zh-CN">
                <a:latin typeface="Arial" panose="020B0604020202020204" pitchFamily="34" charset="0"/>
              </a:rPr>
            </a:br>
            <a:endParaRPr lang="zh-CN" altLang="en-US">
              <a:latin typeface="Arial" panose="020B0604020202020204" pitchFamily="34" charset="0"/>
            </a:endParaRPr>
          </a:p>
        </p:txBody>
      </p:sp>
      <p:sp>
        <p:nvSpPr>
          <p:cNvPr id="48132" name="灯片编号占位符 3">
            <a:extLst>
              <a:ext uri="{FF2B5EF4-FFF2-40B4-BE49-F238E27FC236}">
                <a16:creationId xmlns:a16="http://schemas.microsoft.com/office/drawing/2014/main" id="{582C6468-2422-444E-B616-AB66709B9C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64062B-5016-4E80-930D-2D3881B6A6F6}" type="slidenum">
              <a:rPr lang="zh-CN" altLang="en-US"/>
              <a:pPr>
                <a:spcBef>
                  <a:spcPct val="0"/>
                </a:spcBef>
              </a:pPr>
              <a:t>45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650DBD4C-3158-42FC-AFAB-DCD005B9C760}"/>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8508C40B-0CA2-4BDE-ADA2-07A97DF63C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HAL</a:t>
            </a:r>
            <a:r>
              <a:rPr lang="zh-CN" altLang="en-US">
                <a:latin typeface="Arial" panose="020B0604020202020204" pitchFamily="34" charset="0"/>
              </a:rPr>
              <a:t>的全称是”硬件抽象层</a:t>
            </a:r>
            <a:r>
              <a:rPr lang="en-US" altLang="zh-CN">
                <a:latin typeface="Arial" panose="020B0604020202020204" pitchFamily="34" charset="0"/>
              </a:rPr>
              <a:t>(Hardware Abstraction Layer)".</a:t>
            </a:r>
            <a:r>
              <a:rPr lang="zh-CN" altLang="en-US">
                <a:latin typeface="Arial" panose="020B0604020202020204" pitchFamily="34" charset="0"/>
              </a:rPr>
              <a:t>它位于操作</a:t>
            </a:r>
            <a:br>
              <a:rPr lang="zh-CN" altLang="en-US">
                <a:latin typeface="Arial" panose="020B0604020202020204" pitchFamily="34" charset="0"/>
              </a:rPr>
            </a:br>
            <a:r>
              <a:rPr lang="zh-CN" altLang="en-US">
                <a:latin typeface="Arial" panose="020B0604020202020204" pitchFamily="34" charset="0"/>
              </a:rPr>
              <a:t>系统和桌面软件之间</a:t>
            </a:r>
            <a:r>
              <a:rPr lang="en-US" altLang="zh-CN">
                <a:latin typeface="Arial" panose="020B0604020202020204" pitchFamily="34" charset="0"/>
              </a:rPr>
              <a:t>,</a:t>
            </a:r>
            <a:r>
              <a:rPr lang="zh-CN" altLang="en-US">
                <a:latin typeface="Arial" panose="020B0604020202020204" pitchFamily="34" charset="0"/>
              </a:rPr>
              <a:t>负责将硬件信息传递给上层的桌面软件</a:t>
            </a:r>
            <a:r>
              <a:rPr lang="en-US" altLang="zh-CN">
                <a:latin typeface="Arial" panose="020B0604020202020204" pitchFamily="34" charset="0"/>
              </a:rPr>
              <a:t>.</a:t>
            </a:r>
            <a:br>
              <a:rPr lang="en-US" altLang="zh-CN">
                <a:latin typeface="Arial" panose="020B0604020202020204" pitchFamily="34" charset="0"/>
              </a:rPr>
            </a:br>
            <a:endParaRPr lang="zh-CN" altLang="en-US">
              <a:latin typeface="Arial" panose="020B0604020202020204" pitchFamily="34" charset="0"/>
            </a:endParaRPr>
          </a:p>
        </p:txBody>
      </p:sp>
      <p:sp>
        <p:nvSpPr>
          <p:cNvPr id="50180" name="灯片编号占位符 3">
            <a:extLst>
              <a:ext uri="{FF2B5EF4-FFF2-40B4-BE49-F238E27FC236}">
                <a16:creationId xmlns:a16="http://schemas.microsoft.com/office/drawing/2014/main" id="{1F27CF71-F92A-458B-800A-067B4A01E3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369F1B-78D4-4C11-AA1C-0E4C0E0CB413}" type="slidenum">
              <a:rPr lang="zh-CN" altLang="en-US"/>
              <a:pPr>
                <a:spcBef>
                  <a:spcPct val="0"/>
                </a:spcBef>
              </a:pPr>
              <a:t>46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3F26B260-A84E-4B92-AE69-DC67A6008C04}"/>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EEE8B785-E199-41F9-AAF6-05C4E20939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HAL</a:t>
            </a:r>
            <a:r>
              <a:rPr lang="zh-CN" altLang="en-US">
                <a:latin typeface="Arial" panose="020B0604020202020204" pitchFamily="34" charset="0"/>
              </a:rPr>
              <a:t>的全称是”硬件抽象层</a:t>
            </a:r>
            <a:r>
              <a:rPr lang="en-US" altLang="zh-CN">
                <a:latin typeface="Arial" panose="020B0604020202020204" pitchFamily="34" charset="0"/>
              </a:rPr>
              <a:t>(Hardware Abstraction Layer)".</a:t>
            </a:r>
            <a:r>
              <a:rPr lang="zh-CN" altLang="en-US">
                <a:latin typeface="Arial" panose="020B0604020202020204" pitchFamily="34" charset="0"/>
              </a:rPr>
              <a:t>它位于操作</a:t>
            </a:r>
            <a:br>
              <a:rPr lang="zh-CN" altLang="en-US">
                <a:latin typeface="Arial" panose="020B0604020202020204" pitchFamily="34" charset="0"/>
              </a:rPr>
            </a:br>
            <a:r>
              <a:rPr lang="zh-CN" altLang="en-US">
                <a:latin typeface="Arial" panose="020B0604020202020204" pitchFamily="34" charset="0"/>
              </a:rPr>
              <a:t>系统和桌面软件之间</a:t>
            </a:r>
            <a:r>
              <a:rPr lang="en-US" altLang="zh-CN">
                <a:latin typeface="Arial" panose="020B0604020202020204" pitchFamily="34" charset="0"/>
              </a:rPr>
              <a:t>,</a:t>
            </a:r>
            <a:r>
              <a:rPr lang="zh-CN" altLang="en-US">
                <a:latin typeface="Arial" panose="020B0604020202020204" pitchFamily="34" charset="0"/>
              </a:rPr>
              <a:t>负责将硬件信息传递给上层的桌面软件</a:t>
            </a:r>
            <a:r>
              <a:rPr lang="en-US" altLang="zh-CN">
                <a:latin typeface="Arial" panose="020B0604020202020204" pitchFamily="34" charset="0"/>
              </a:rPr>
              <a:t>.</a:t>
            </a:r>
            <a:br>
              <a:rPr lang="en-US" altLang="zh-CN">
                <a:latin typeface="Arial" panose="020B0604020202020204" pitchFamily="34" charset="0"/>
              </a:rPr>
            </a:br>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0DE87FB1-0255-4E70-B08C-5A1484251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8E680-4842-4BB3-96BC-F70F9CD662FA}" type="slidenum">
              <a:rPr lang="zh-CN" altLang="en-US"/>
              <a:pPr>
                <a:spcBef>
                  <a:spcPct val="0"/>
                </a:spcBef>
              </a:pPr>
              <a:t>47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图元是指构成需要绘制几何体的点、线和多边形，应用程序阶段其实质就是建模。</a:t>
            </a:r>
            <a:endParaRPr lang="en-US" altLang="zh-CN" dirty="0"/>
          </a:p>
          <a:p>
            <a:r>
              <a:rPr lang="zh-CN" altLang="en-US" dirty="0"/>
              <a:t>几何处理阶段是以每个顶点为基础对图元进行处理，从</a:t>
            </a:r>
            <a:r>
              <a:rPr lang="en-US" altLang="zh-CN" dirty="0"/>
              <a:t>3D</a:t>
            </a:r>
            <a:r>
              <a:rPr lang="zh-CN" altLang="en-US" dirty="0"/>
              <a:t>坐标变换为</a:t>
            </a:r>
            <a:r>
              <a:rPr lang="en-US" altLang="zh-CN" dirty="0"/>
              <a:t>2D</a:t>
            </a:r>
            <a:r>
              <a:rPr lang="zh-CN" altLang="en-US" dirty="0"/>
              <a:t>屏幕坐标。在此过程中将进行投影、裁剪、消隐等操作。</a:t>
            </a:r>
            <a:endParaRPr lang="en-US" altLang="zh-CN" dirty="0"/>
          </a:p>
          <a:p>
            <a:r>
              <a:rPr lang="zh-CN" altLang="en-US" dirty="0"/>
              <a:t>光栅处理阶段的任务是对每个像素点进行准确的配色，在显存中生成可以直接用于屏幕显示的像素颜色数据。</a:t>
            </a:r>
          </a:p>
        </p:txBody>
      </p:sp>
      <p:sp>
        <p:nvSpPr>
          <p:cNvPr id="4" name="灯片编号占位符 3"/>
          <p:cNvSpPr>
            <a:spLocks noGrp="1"/>
          </p:cNvSpPr>
          <p:nvPr>
            <p:ph type="sldNum" sz="quarter" idx="5"/>
          </p:nvPr>
        </p:nvSpPr>
        <p:spPr/>
        <p:txBody>
          <a:bodyPr/>
          <a:lstStyle/>
          <a:p>
            <a:pPr>
              <a:defRPr/>
            </a:pPr>
            <a:fld id="{D5B96F46-6ECC-4313-B18A-9F9C0CA528FF}" type="slidenum">
              <a:rPr lang="zh-CN" altLang="en-US" smtClean="0"/>
              <a:pPr>
                <a:defRPr/>
              </a:pPr>
              <a:t>53</a:t>
            </a:fld>
            <a:endParaRPr lang="en-US" altLang="zh-CN"/>
          </a:p>
        </p:txBody>
      </p:sp>
    </p:spTree>
    <p:extLst>
      <p:ext uri="{BB962C8B-B14F-4D97-AF65-F5344CB8AC3E}">
        <p14:creationId xmlns:p14="http://schemas.microsoft.com/office/powerpoint/2010/main" val="352329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引入了</a:t>
            </a:r>
            <a:r>
              <a:rPr lang="en-US" altLang="zh-CN" dirty="0"/>
              <a:t>OpenGL</a:t>
            </a:r>
            <a:r>
              <a:rPr lang="zh-CN" altLang="en-US" dirty="0"/>
              <a:t>以后的图形流水线</a:t>
            </a:r>
            <a:endParaRPr lang="en-US" altLang="zh-CN" dirty="0"/>
          </a:p>
          <a:p>
            <a:r>
              <a:rPr lang="zh-CN" altLang="en-US" dirty="0"/>
              <a:t>其中灰色背景的步骤是可编程的，白色的部分是由硬件完成的、可进行调整和修改干预的可能性不大</a:t>
            </a:r>
          </a:p>
        </p:txBody>
      </p:sp>
      <p:sp>
        <p:nvSpPr>
          <p:cNvPr id="4" name="灯片编号占位符 3"/>
          <p:cNvSpPr>
            <a:spLocks noGrp="1"/>
          </p:cNvSpPr>
          <p:nvPr>
            <p:ph type="sldNum" sz="quarter" idx="5"/>
          </p:nvPr>
        </p:nvSpPr>
        <p:spPr/>
        <p:txBody>
          <a:bodyPr/>
          <a:lstStyle/>
          <a:p>
            <a:pPr>
              <a:defRPr/>
            </a:pPr>
            <a:fld id="{D5B96F46-6ECC-4313-B18A-9F9C0CA528FF}" type="slidenum">
              <a:rPr lang="zh-CN" altLang="en-US" smtClean="0"/>
              <a:pPr>
                <a:defRPr/>
              </a:pPr>
              <a:t>54</a:t>
            </a:fld>
            <a:endParaRPr lang="en-US" altLang="zh-CN"/>
          </a:p>
        </p:txBody>
      </p:sp>
    </p:spTree>
    <p:extLst>
      <p:ext uri="{BB962C8B-B14F-4D97-AF65-F5344CB8AC3E}">
        <p14:creationId xmlns:p14="http://schemas.microsoft.com/office/powerpoint/2010/main" val="317979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A5D5216-1EB0-4068-9A70-3490EA738C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CD60D8-8BF8-4F61-9AE3-0C95DB13408D}" type="slidenum">
              <a:rPr lang="zh-CN" altLang="en-US"/>
              <a:pPr>
                <a:spcBef>
                  <a:spcPct val="0"/>
                </a:spcBef>
              </a:pPr>
              <a:t>2</a:t>
            </a:fld>
            <a:endParaRPr lang="en-US" altLang="zh-CN"/>
          </a:p>
        </p:txBody>
      </p:sp>
      <p:sp>
        <p:nvSpPr>
          <p:cNvPr id="11267" name="Rectangle 2">
            <a:extLst>
              <a:ext uri="{FF2B5EF4-FFF2-40B4-BE49-F238E27FC236}">
                <a16:creationId xmlns:a16="http://schemas.microsoft.com/office/drawing/2014/main" id="{1918E3FB-0162-4E03-A1F8-C9C7CABDCA5A}"/>
              </a:ext>
            </a:extLst>
          </p:cNvPr>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kumimoji="1" lang="zh-CN" altLang="en-US">
                <a:latin typeface="Times New Roman" panose="02020603050405020304" pitchFamily="18" charset="0"/>
                <a:ea typeface="宋体" panose="02010600030101010101" pitchFamily="2" charset="-122"/>
              </a:rPr>
              <a:t>计算机图形学</a:t>
            </a:r>
          </a:p>
        </p:txBody>
      </p:sp>
      <p:sp>
        <p:nvSpPr>
          <p:cNvPr id="11268" name="Rectangle 3">
            <a:extLst>
              <a:ext uri="{FF2B5EF4-FFF2-40B4-BE49-F238E27FC236}">
                <a16:creationId xmlns:a16="http://schemas.microsoft.com/office/drawing/2014/main" id="{51B6DA8C-0E70-427D-B64C-C4A2A7A671B3}"/>
              </a:ext>
            </a:extLst>
          </p:cNvPr>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1EDE12B-90CB-4A5D-8D43-58C50BE7E4C3}" type="datetime1">
              <a:rPr kumimoji="1" lang="zh-CN" altLang="en-US">
                <a:latin typeface="Times New Roman" panose="02020603050405020304" pitchFamily="18" charset="0"/>
                <a:ea typeface="宋体" panose="02010600030101010101" pitchFamily="2" charset="-122"/>
              </a:rPr>
              <a:pPr algn="r" eaLnBrk="1" hangingPunct="1">
                <a:spcBef>
                  <a:spcPct val="0"/>
                </a:spcBef>
              </a:pPr>
              <a:t>2023-09-22</a:t>
            </a:fld>
            <a:endParaRPr kumimoji="1" lang="en-US" altLang="zh-CN">
              <a:latin typeface="Times New Roman" panose="02020603050405020304" pitchFamily="18" charset="0"/>
              <a:ea typeface="宋体" panose="02010600030101010101" pitchFamily="2" charset="-122"/>
            </a:endParaRPr>
          </a:p>
        </p:txBody>
      </p:sp>
      <p:sp>
        <p:nvSpPr>
          <p:cNvPr id="11269" name="Rectangle 2">
            <a:extLst>
              <a:ext uri="{FF2B5EF4-FFF2-40B4-BE49-F238E27FC236}">
                <a16:creationId xmlns:a16="http://schemas.microsoft.com/office/drawing/2014/main" id="{22304FDF-1850-4D2F-B7A4-A573617D1834}"/>
              </a:ext>
            </a:extLst>
          </p:cNvPr>
          <p:cNvSpPr>
            <a:spLocks noGrp="1" noRot="1" noChangeAspect="1" noChangeArrowheads="1" noTextEdit="1"/>
          </p:cNvSpPr>
          <p:nvPr>
            <p:ph type="sldImg"/>
          </p:nvPr>
        </p:nvSpPr>
        <p:spPr>
          <a:ln/>
        </p:spPr>
      </p:sp>
      <p:sp>
        <p:nvSpPr>
          <p:cNvPr id="11270" name="Rectangle 3">
            <a:extLst>
              <a:ext uri="{FF2B5EF4-FFF2-40B4-BE49-F238E27FC236}">
                <a16:creationId xmlns:a16="http://schemas.microsoft.com/office/drawing/2014/main" id="{70EE47AD-B897-4667-9AB6-FF0B7274B1D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FFB51C1D-8D89-4A7F-8F77-5227798C7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9CFE8B1B-5A76-4701-B089-614E5EA5533B}" type="slidenum">
              <a:rPr lang="zh-CN" altLang="en-US">
                <a:ea typeface="宋体" panose="02010600030101010101" pitchFamily="2" charset="-122"/>
              </a:rPr>
              <a:pPr eaLnBrk="1" hangingPunct="1"/>
              <a:t>19</a:t>
            </a:fld>
            <a:endParaRPr lang="en-US" altLang="zh-CN">
              <a:ea typeface="宋体" panose="02010600030101010101" pitchFamily="2" charset="-122"/>
            </a:endParaRPr>
          </a:p>
        </p:txBody>
      </p:sp>
      <p:sp>
        <p:nvSpPr>
          <p:cNvPr id="49155" name="Rectangle 2">
            <a:extLst>
              <a:ext uri="{FF2B5EF4-FFF2-40B4-BE49-F238E27FC236}">
                <a16:creationId xmlns:a16="http://schemas.microsoft.com/office/drawing/2014/main" id="{F6BCD2EF-8D14-4E58-8196-5BC34563A5CF}"/>
              </a:ext>
            </a:extLst>
          </p:cNvPr>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1200">
                <a:latin typeface="Times New Roman" panose="02020603050405020304" pitchFamily="18" charset="0"/>
                <a:ea typeface="宋体" panose="02010600030101010101" pitchFamily="2" charset="-122"/>
              </a:rPr>
              <a:t>计算机图形学</a:t>
            </a:r>
          </a:p>
        </p:txBody>
      </p:sp>
      <p:sp>
        <p:nvSpPr>
          <p:cNvPr id="49156" name="Rectangle 3">
            <a:extLst>
              <a:ext uri="{FF2B5EF4-FFF2-40B4-BE49-F238E27FC236}">
                <a16:creationId xmlns:a16="http://schemas.microsoft.com/office/drawing/2014/main" id="{9CFD97A6-CF50-4673-8434-9C8CC6800F28}"/>
              </a:ext>
            </a:extLst>
          </p:cNvPr>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03D3C42A-8134-40AC-B39F-D34654B383B2}" type="datetime1">
              <a:rPr kumimoji="1" lang="zh-CN" altLang="en-US" sz="1200">
                <a:latin typeface="Times New Roman" panose="02020603050405020304" pitchFamily="18" charset="0"/>
                <a:ea typeface="宋体" panose="02010600030101010101" pitchFamily="2" charset="-122"/>
              </a:rPr>
              <a:pPr algn="r" eaLnBrk="1" hangingPunct="1"/>
              <a:t>2023-09-22</a:t>
            </a:fld>
            <a:endParaRPr kumimoji="1" lang="en-US" altLang="zh-CN" sz="1200">
              <a:latin typeface="Times New Roman" panose="02020603050405020304" pitchFamily="18" charset="0"/>
              <a:ea typeface="宋体" panose="02010600030101010101" pitchFamily="2" charset="-122"/>
            </a:endParaRPr>
          </a:p>
        </p:txBody>
      </p:sp>
      <p:sp>
        <p:nvSpPr>
          <p:cNvPr id="49157" name="Rectangle 2">
            <a:extLst>
              <a:ext uri="{FF2B5EF4-FFF2-40B4-BE49-F238E27FC236}">
                <a16:creationId xmlns:a16="http://schemas.microsoft.com/office/drawing/2014/main" id="{816B4053-DDA4-47FD-A4AB-BDE210C456BA}"/>
              </a:ext>
            </a:extLst>
          </p:cNvPr>
          <p:cNvSpPr>
            <a:spLocks noGrp="1" noRot="1" noChangeAspect="1" noChangeArrowheads="1" noTextEdit="1"/>
          </p:cNvSpPr>
          <p:nvPr>
            <p:ph type="sldImg"/>
          </p:nvPr>
        </p:nvSpPr>
        <p:spPr>
          <a:ln/>
        </p:spPr>
      </p:sp>
      <p:sp>
        <p:nvSpPr>
          <p:cNvPr id="49158" name="Rectangle 3">
            <a:extLst>
              <a:ext uri="{FF2B5EF4-FFF2-40B4-BE49-F238E27FC236}">
                <a16:creationId xmlns:a16="http://schemas.microsoft.com/office/drawing/2014/main" id="{4EE12581-4132-4503-A566-25822FF63C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幼圆" panose="02010509060101010101" pitchFamily="49" charset="-122"/>
              </a:rPr>
              <a:t>由于</a:t>
            </a:r>
            <a:r>
              <a:rPr lang="en-US" altLang="zh-CN">
                <a:latin typeface="Arial" panose="020B0604020202020204" pitchFamily="34" charset="0"/>
                <a:ea typeface="幼圆" panose="02010509060101010101" pitchFamily="49" charset="-122"/>
              </a:rPr>
              <a:t>CRT</a:t>
            </a:r>
            <a:r>
              <a:rPr lang="zh-CN" altLang="en-US">
                <a:latin typeface="Arial" panose="020B0604020202020204" pitchFamily="34" charset="0"/>
                <a:ea typeface="幼圆" panose="02010509060101010101" pitchFamily="49" charset="-122"/>
              </a:rPr>
              <a:t>内侧的荧光粉在接受电子束的轰击时，只能维持短暂的发光，根据人眼视觉暂留的特性，需要不断进行刷新才能有稳定的视觉效果，因此刷新是指以每秒30帧以上的频率反复扫描不断地显示每一帧图像。图像的刷新频率等于帧扫描的频率（帧频），用每秒刷新的帧数表示。目前刷新频率标准为每秒50~120帧。</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87C05C8-A9E0-47FF-A386-9B12FEC6A3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7074D4DE-8998-4D4E-867B-4B3A481FE056}" type="slidenum">
              <a:rPr lang="zh-CN" altLang="en-US">
                <a:ea typeface="宋体" panose="02010600030101010101" pitchFamily="2" charset="-122"/>
              </a:rPr>
              <a:pPr eaLnBrk="1" hangingPunct="1"/>
              <a:t>22</a:t>
            </a:fld>
            <a:endParaRPr lang="en-US" altLang="zh-CN">
              <a:ea typeface="宋体" panose="02010600030101010101" pitchFamily="2" charset="-122"/>
            </a:endParaRPr>
          </a:p>
        </p:txBody>
      </p:sp>
      <p:sp>
        <p:nvSpPr>
          <p:cNvPr id="50179" name="Rectangle 2">
            <a:extLst>
              <a:ext uri="{FF2B5EF4-FFF2-40B4-BE49-F238E27FC236}">
                <a16:creationId xmlns:a16="http://schemas.microsoft.com/office/drawing/2014/main" id="{84425094-AF60-4C80-B310-603218540D0E}"/>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48048F3-108D-4D64-A714-3E92D0426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信管</a:t>
            </a:r>
            <a:r>
              <a:rPr lang="en-US" altLang="zh-CN">
                <a:latin typeface="Arial" panose="020B0604020202020204" pitchFamily="34" charset="0"/>
              </a:rPr>
              <a:t>06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BDBEE36-3D45-497F-88F1-77C9FE28F7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9CCAE98-3F48-4D20-8B15-A00C6ECE71F8}" type="slidenum">
              <a:rPr lang="zh-CN" altLang="en-US">
                <a:ea typeface="宋体" panose="02010600030101010101" pitchFamily="2" charset="-122"/>
              </a:rPr>
              <a:pPr eaLnBrk="1" hangingPunct="1"/>
              <a:t>23</a:t>
            </a:fld>
            <a:endParaRPr lang="en-US" altLang="zh-CN">
              <a:ea typeface="宋体" panose="02010600030101010101" pitchFamily="2" charset="-122"/>
            </a:endParaRPr>
          </a:p>
        </p:txBody>
      </p:sp>
      <p:sp>
        <p:nvSpPr>
          <p:cNvPr id="51203" name="Rectangle 2">
            <a:extLst>
              <a:ext uri="{FF2B5EF4-FFF2-40B4-BE49-F238E27FC236}">
                <a16:creationId xmlns:a16="http://schemas.microsoft.com/office/drawing/2014/main" id="{5D56BBDA-0D5A-498A-98FF-82D7DA29272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6921BDA-F3C3-46ED-A9AA-28A662289A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信息</a:t>
            </a:r>
            <a:r>
              <a:rPr lang="en-US" altLang="zh-CN">
                <a:latin typeface="Arial" panose="020B0604020202020204" pitchFamily="34" charset="0"/>
              </a:rPr>
              <a:t>06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B1BF82F-77D4-4F17-8FB8-2B1AB750B8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BAB8F13F-6E0B-4B30-A248-DA6698C6374D}" type="slidenum">
              <a:rPr lang="zh-CN" altLang="en-US">
                <a:ea typeface="宋体" panose="02010600030101010101" pitchFamily="2" charset="-122"/>
              </a:rPr>
              <a:pPr eaLnBrk="1" hangingPunct="1"/>
              <a:t>24</a:t>
            </a:fld>
            <a:endParaRPr lang="en-US" altLang="zh-CN">
              <a:ea typeface="宋体" panose="02010600030101010101" pitchFamily="2" charset="-122"/>
            </a:endParaRPr>
          </a:p>
        </p:txBody>
      </p:sp>
      <p:sp>
        <p:nvSpPr>
          <p:cNvPr id="52227" name="Rectangle 2">
            <a:extLst>
              <a:ext uri="{FF2B5EF4-FFF2-40B4-BE49-F238E27FC236}">
                <a16:creationId xmlns:a16="http://schemas.microsoft.com/office/drawing/2014/main" id="{1B95B2EB-2F89-4110-BAB3-B8219DCF5F1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738CF05-ABA5-4998-9E5D-EA31F75C8E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808AF9F-B06D-40F3-AA12-03A22E8E4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6AD1772-50CC-4D6E-BF9D-F19F76A03A1D}" type="slidenum">
              <a:rPr lang="zh-CN" altLang="en-US">
                <a:ea typeface="宋体" panose="02010600030101010101" pitchFamily="2" charset="-122"/>
              </a:rPr>
              <a:pPr eaLnBrk="1" hangingPunct="1"/>
              <a:t>30</a:t>
            </a:fld>
            <a:endParaRPr lang="en-US" altLang="zh-CN">
              <a:ea typeface="宋体" panose="02010600030101010101" pitchFamily="2" charset="-122"/>
            </a:endParaRPr>
          </a:p>
        </p:txBody>
      </p:sp>
      <p:sp>
        <p:nvSpPr>
          <p:cNvPr id="53251" name="Rectangle 2">
            <a:extLst>
              <a:ext uri="{FF2B5EF4-FFF2-40B4-BE49-F238E27FC236}">
                <a16:creationId xmlns:a16="http://schemas.microsoft.com/office/drawing/2014/main" id="{87B9C229-A868-4A4D-85D3-5317D056065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CE66058-218B-43E7-9AD9-6943A6183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一次课内容到此为止</a:t>
            </a:r>
            <a:r>
              <a:rPr lang="en-US" altLang="zh-CN">
                <a:latin typeface="Arial" panose="020B0604020202020204" pitchFamily="34" charset="0"/>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808AF9F-B06D-40F3-AA12-03A22E8E4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6AD1772-50CC-4D6E-BF9D-F19F76A03A1D}" type="slidenum">
              <a:rPr lang="zh-CN" altLang="en-US">
                <a:ea typeface="宋体" panose="02010600030101010101" pitchFamily="2" charset="-122"/>
              </a:rPr>
              <a:pPr eaLnBrk="1" hangingPunct="1"/>
              <a:t>32</a:t>
            </a:fld>
            <a:endParaRPr lang="en-US" altLang="zh-CN">
              <a:ea typeface="宋体" panose="02010600030101010101" pitchFamily="2" charset="-122"/>
            </a:endParaRPr>
          </a:p>
        </p:txBody>
      </p:sp>
      <p:sp>
        <p:nvSpPr>
          <p:cNvPr id="53251" name="Rectangle 2">
            <a:extLst>
              <a:ext uri="{FF2B5EF4-FFF2-40B4-BE49-F238E27FC236}">
                <a16:creationId xmlns:a16="http://schemas.microsoft.com/office/drawing/2014/main" id="{87B9C229-A868-4A4D-85D3-5317D056065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CE66058-218B-43E7-9AD9-6943A6183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一次课内容到此为止</a:t>
            </a:r>
            <a:r>
              <a:rPr lang="en-US" altLang="zh-CN">
                <a:latin typeface="Arial" panose="020B0604020202020204" pitchFamily="34" charset="0"/>
              </a:rPr>
              <a:t>.</a:t>
            </a:r>
          </a:p>
        </p:txBody>
      </p:sp>
    </p:spTree>
    <p:extLst>
      <p:ext uri="{BB962C8B-B14F-4D97-AF65-F5344CB8AC3E}">
        <p14:creationId xmlns:p14="http://schemas.microsoft.com/office/powerpoint/2010/main" val="400401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808AF9F-B06D-40F3-AA12-03A22E8E4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6AD1772-50CC-4D6E-BF9D-F19F76A03A1D}" type="slidenum">
              <a:rPr lang="zh-CN" altLang="en-US">
                <a:ea typeface="宋体" panose="02010600030101010101" pitchFamily="2" charset="-122"/>
              </a:rPr>
              <a:pPr eaLnBrk="1" hangingPunct="1"/>
              <a:t>33</a:t>
            </a:fld>
            <a:endParaRPr lang="en-US" altLang="zh-CN">
              <a:ea typeface="宋体" panose="02010600030101010101" pitchFamily="2" charset="-122"/>
            </a:endParaRPr>
          </a:p>
        </p:txBody>
      </p:sp>
      <p:sp>
        <p:nvSpPr>
          <p:cNvPr id="53251" name="Rectangle 2">
            <a:extLst>
              <a:ext uri="{FF2B5EF4-FFF2-40B4-BE49-F238E27FC236}">
                <a16:creationId xmlns:a16="http://schemas.microsoft.com/office/drawing/2014/main" id="{87B9C229-A868-4A4D-85D3-5317D056065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CE66058-218B-43E7-9AD9-6943A6183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一次课内容到此为止</a:t>
            </a:r>
            <a:r>
              <a:rPr lang="en-US" altLang="zh-CN">
                <a:latin typeface="Arial" panose="020B0604020202020204" pitchFamily="34" charset="0"/>
              </a:rPr>
              <a:t>.</a:t>
            </a:r>
          </a:p>
        </p:txBody>
      </p:sp>
    </p:spTree>
    <p:extLst>
      <p:ext uri="{BB962C8B-B14F-4D97-AF65-F5344CB8AC3E}">
        <p14:creationId xmlns:p14="http://schemas.microsoft.com/office/powerpoint/2010/main" val="295270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5D022D6-8A3D-4D31-A654-819936E84D75}"/>
              </a:ext>
            </a:extLst>
          </p:cNvPr>
          <p:cNvSpPr>
            <a:spLocks noGrp="1" noChangeArrowheads="1"/>
          </p:cNvSpPr>
          <p:nvPr>
            <p:ph type="dt" sz="half" idx="10"/>
          </p:nvPr>
        </p:nvSpPr>
        <p:spPr/>
        <p:txBody>
          <a:bodyPr/>
          <a:lstStyle>
            <a:lvl1pPr>
              <a:defRPr/>
            </a:lvl1pPr>
          </a:lstStyle>
          <a:p>
            <a:pPr>
              <a:defRPr/>
            </a:pPr>
            <a:fld id="{D257427F-83F0-4DD9-A121-DC35805B9101}" type="datetime10">
              <a:rPr lang="zh-CN" altLang="en-US"/>
              <a:pPr>
                <a:defRPr/>
              </a:pPr>
              <a:t>08:57</a:t>
            </a:fld>
            <a:endParaRPr lang="en-US" altLang="zh-CN"/>
          </a:p>
        </p:txBody>
      </p:sp>
      <p:sp>
        <p:nvSpPr>
          <p:cNvPr id="5" name="Rectangle 5">
            <a:extLst>
              <a:ext uri="{FF2B5EF4-FFF2-40B4-BE49-F238E27FC236}">
                <a16:creationId xmlns:a16="http://schemas.microsoft.com/office/drawing/2014/main" id="{D56DC20D-6111-42C5-ABC1-55F08B850C18}"/>
              </a:ext>
            </a:extLst>
          </p:cNvPr>
          <p:cNvSpPr>
            <a:spLocks noGrp="1" noChangeArrowheads="1"/>
          </p:cNvSpPr>
          <p:nvPr>
            <p:ph type="ftr" sz="quarter" idx="11"/>
          </p:nvPr>
        </p:nvSpPr>
        <p:spPr/>
        <p:txBody>
          <a:bodyPr/>
          <a:lstStyle>
            <a:lvl1pPr>
              <a:defRPr/>
            </a:lvl1pPr>
          </a:lstStyle>
          <a:p>
            <a:pPr>
              <a:defRPr/>
            </a:pPr>
            <a:r>
              <a:rPr lang="zh-CN" altLang="en-US"/>
              <a:t>Overview</a:t>
            </a:r>
            <a:endParaRPr lang="en-US" altLang="zh-CN"/>
          </a:p>
        </p:txBody>
      </p:sp>
      <p:sp>
        <p:nvSpPr>
          <p:cNvPr id="6" name="Rectangle 6">
            <a:extLst>
              <a:ext uri="{FF2B5EF4-FFF2-40B4-BE49-F238E27FC236}">
                <a16:creationId xmlns:a16="http://schemas.microsoft.com/office/drawing/2014/main" id="{057727D9-9F97-444B-9EA0-C34D648AF73E}"/>
              </a:ext>
            </a:extLst>
          </p:cNvPr>
          <p:cNvSpPr>
            <a:spLocks noGrp="1" noChangeArrowheads="1"/>
          </p:cNvSpPr>
          <p:nvPr>
            <p:ph type="sldNum" sz="quarter" idx="12"/>
          </p:nvPr>
        </p:nvSpPr>
        <p:spPr/>
        <p:txBody>
          <a:bodyPr/>
          <a:lstStyle>
            <a:lvl1pPr>
              <a:defRPr smtClean="0"/>
            </a:lvl1pPr>
          </a:lstStyle>
          <a:p>
            <a:pPr>
              <a:defRPr/>
            </a:pPr>
            <a:fld id="{1BE19B1E-B419-4157-9110-66C0C7FEBF7F}" type="slidenum">
              <a:rPr lang="zh-CN" altLang="en-US"/>
              <a:pPr>
                <a:defRPr/>
              </a:pPr>
              <a:t>‹#›</a:t>
            </a:fld>
            <a:endParaRPr lang="en-US" altLang="zh-CN"/>
          </a:p>
        </p:txBody>
      </p:sp>
    </p:spTree>
    <p:extLst>
      <p:ext uri="{BB962C8B-B14F-4D97-AF65-F5344CB8AC3E}">
        <p14:creationId xmlns:p14="http://schemas.microsoft.com/office/powerpoint/2010/main" val="47506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BC7268D-1825-4894-9A39-804E1B74FC47}"/>
              </a:ext>
            </a:extLst>
          </p:cNvPr>
          <p:cNvSpPr>
            <a:spLocks noGrp="1" noChangeArrowheads="1"/>
          </p:cNvSpPr>
          <p:nvPr>
            <p:ph type="dt" sz="half" idx="10"/>
          </p:nvPr>
        </p:nvSpPr>
        <p:spPr/>
        <p:txBody>
          <a:bodyPr/>
          <a:lstStyle>
            <a:lvl1pPr>
              <a:defRPr/>
            </a:lvl1pPr>
          </a:lstStyle>
          <a:p>
            <a:pPr>
              <a:defRPr/>
            </a:pPr>
            <a:fld id="{5DDBD549-05AB-4D06-B757-EB89A3B7DD96}" type="datetime10">
              <a:rPr lang="zh-CN" altLang="en-US"/>
              <a:pPr>
                <a:defRPr/>
              </a:pPr>
              <a:t>08:57</a:t>
            </a:fld>
            <a:endParaRPr lang="en-US" altLang="zh-CN"/>
          </a:p>
        </p:txBody>
      </p:sp>
      <p:sp>
        <p:nvSpPr>
          <p:cNvPr id="5" name="Rectangle 5">
            <a:extLst>
              <a:ext uri="{FF2B5EF4-FFF2-40B4-BE49-F238E27FC236}">
                <a16:creationId xmlns:a16="http://schemas.microsoft.com/office/drawing/2014/main" id="{D7747B41-70E8-4BF1-B6B4-2BA2AA69DE32}"/>
              </a:ext>
            </a:extLst>
          </p:cNvPr>
          <p:cNvSpPr>
            <a:spLocks noGrp="1" noChangeArrowheads="1"/>
          </p:cNvSpPr>
          <p:nvPr>
            <p:ph type="ftr" sz="quarter" idx="11"/>
          </p:nvPr>
        </p:nvSpPr>
        <p:spPr/>
        <p:txBody>
          <a:bodyPr/>
          <a:lstStyle>
            <a:lvl1pPr>
              <a:defRPr/>
            </a:lvl1pPr>
          </a:lstStyle>
          <a:p>
            <a:pPr>
              <a:defRPr/>
            </a:pPr>
            <a:r>
              <a:rPr lang="zh-CN" altLang="en-US"/>
              <a:t>Overview</a:t>
            </a:r>
            <a:endParaRPr lang="en-US" altLang="zh-CN"/>
          </a:p>
        </p:txBody>
      </p:sp>
      <p:sp>
        <p:nvSpPr>
          <p:cNvPr id="6" name="Rectangle 6">
            <a:extLst>
              <a:ext uri="{FF2B5EF4-FFF2-40B4-BE49-F238E27FC236}">
                <a16:creationId xmlns:a16="http://schemas.microsoft.com/office/drawing/2014/main" id="{26FD6903-AE9E-43D5-886C-B33B50C23A01}"/>
              </a:ext>
            </a:extLst>
          </p:cNvPr>
          <p:cNvSpPr>
            <a:spLocks noGrp="1" noChangeArrowheads="1"/>
          </p:cNvSpPr>
          <p:nvPr>
            <p:ph type="sldNum" sz="quarter" idx="12"/>
          </p:nvPr>
        </p:nvSpPr>
        <p:spPr/>
        <p:txBody>
          <a:bodyPr/>
          <a:lstStyle>
            <a:lvl1pPr>
              <a:defRPr smtClean="0"/>
            </a:lvl1pPr>
          </a:lstStyle>
          <a:p>
            <a:pPr>
              <a:defRPr/>
            </a:pPr>
            <a:fld id="{60B64C44-2FAC-463C-B476-F18134CB4F2F}" type="slidenum">
              <a:rPr lang="zh-CN" altLang="en-US"/>
              <a:pPr>
                <a:defRPr/>
              </a:pPr>
              <a:t>‹#›</a:t>
            </a:fld>
            <a:r>
              <a:rPr lang="en-US" altLang="zh-CN"/>
              <a:t> /41</a:t>
            </a:r>
          </a:p>
        </p:txBody>
      </p:sp>
    </p:spTree>
    <p:extLst>
      <p:ext uri="{BB962C8B-B14F-4D97-AF65-F5344CB8AC3E}">
        <p14:creationId xmlns:p14="http://schemas.microsoft.com/office/powerpoint/2010/main" val="402432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3D66C26-06FA-4E12-9D34-8DE2C3FABB9C}"/>
              </a:ext>
            </a:extLst>
          </p:cNvPr>
          <p:cNvSpPr>
            <a:spLocks noGrp="1" noChangeArrowheads="1"/>
          </p:cNvSpPr>
          <p:nvPr>
            <p:ph type="dt" sz="half" idx="10"/>
          </p:nvPr>
        </p:nvSpPr>
        <p:spPr/>
        <p:txBody>
          <a:bodyPr/>
          <a:lstStyle>
            <a:lvl1pPr>
              <a:defRPr/>
            </a:lvl1pPr>
          </a:lstStyle>
          <a:p>
            <a:pPr>
              <a:defRPr/>
            </a:pPr>
            <a:fld id="{C4FDE996-1DF8-415A-8DA0-FC0FA6F804C4}" type="datetime10">
              <a:rPr lang="zh-CN" altLang="en-US"/>
              <a:pPr>
                <a:defRPr/>
              </a:pPr>
              <a:t>08:57</a:t>
            </a:fld>
            <a:endParaRPr lang="en-US" altLang="zh-CN"/>
          </a:p>
        </p:txBody>
      </p:sp>
      <p:sp>
        <p:nvSpPr>
          <p:cNvPr id="3" name="Rectangle 5">
            <a:extLst>
              <a:ext uri="{FF2B5EF4-FFF2-40B4-BE49-F238E27FC236}">
                <a16:creationId xmlns:a16="http://schemas.microsoft.com/office/drawing/2014/main" id="{4CAC4C46-710E-4109-B0BB-45A01846F396}"/>
              </a:ext>
            </a:extLst>
          </p:cNvPr>
          <p:cNvSpPr>
            <a:spLocks noGrp="1" noChangeArrowheads="1"/>
          </p:cNvSpPr>
          <p:nvPr>
            <p:ph type="ftr" sz="quarter" idx="11"/>
          </p:nvPr>
        </p:nvSpPr>
        <p:spPr/>
        <p:txBody>
          <a:bodyPr/>
          <a:lstStyle>
            <a:lvl1pPr>
              <a:defRPr/>
            </a:lvl1pPr>
          </a:lstStyle>
          <a:p>
            <a:pPr>
              <a:defRPr/>
            </a:pPr>
            <a:r>
              <a:rPr lang="zh-CN" altLang="en-US"/>
              <a:t>Overview</a:t>
            </a:r>
            <a:endParaRPr lang="en-US" altLang="zh-CN"/>
          </a:p>
        </p:txBody>
      </p:sp>
      <p:sp>
        <p:nvSpPr>
          <p:cNvPr id="4" name="Rectangle 6">
            <a:extLst>
              <a:ext uri="{FF2B5EF4-FFF2-40B4-BE49-F238E27FC236}">
                <a16:creationId xmlns:a16="http://schemas.microsoft.com/office/drawing/2014/main" id="{43160FE2-AB84-42BB-A110-B14065C4BDF2}"/>
              </a:ext>
            </a:extLst>
          </p:cNvPr>
          <p:cNvSpPr>
            <a:spLocks noGrp="1" noChangeArrowheads="1"/>
          </p:cNvSpPr>
          <p:nvPr>
            <p:ph type="sldNum" sz="quarter" idx="12"/>
          </p:nvPr>
        </p:nvSpPr>
        <p:spPr/>
        <p:txBody>
          <a:bodyPr/>
          <a:lstStyle>
            <a:lvl1pPr>
              <a:defRPr smtClean="0"/>
            </a:lvl1pPr>
          </a:lstStyle>
          <a:p>
            <a:pPr>
              <a:defRPr/>
            </a:pPr>
            <a:fld id="{4F181B98-154D-4C91-8F2D-3A9538B51698}" type="slidenum">
              <a:rPr lang="zh-CN" altLang="en-US"/>
              <a:pPr>
                <a:defRPr/>
              </a:pPr>
              <a:t>‹#›</a:t>
            </a:fld>
            <a:r>
              <a:rPr lang="en-US" altLang="zh-CN"/>
              <a:t> /41</a:t>
            </a:r>
          </a:p>
        </p:txBody>
      </p:sp>
    </p:spTree>
    <p:extLst>
      <p:ext uri="{BB962C8B-B14F-4D97-AF65-F5344CB8AC3E}">
        <p14:creationId xmlns:p14="http://schemas.microsoft.com/office/powerpoint/2010/main" val="334233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76200"/>
            <a:ext cx="87630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219200"/>
            <a:ext cx="43053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219200"/>
            <a:ext cx="43053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8FE48E3-FD1B-4F7B-B7C6-7C0334B88B8F}"/>
              </a:ext>
            </a:extLst>
          </p:cNvPr>
          <p:cNvSpPr>
            <a:spLocks noGrp="1" noChangeArrowheads="1"/>
          </p:cNvSpPr>
          <p:nvPr>
            <p:ph type="dt" sz="half" idx="10"/>
          </p:nvPr>
        </p:nvSpPr>
        <p:spPr/>
        <p:txBody>
          <a:bodyPr/>
          <a:lstStyle>
            <a:lvl1pPr>
              <a:defRPr/>
            </a:lvl1pPr>
          </a:lstStyle>
          <a:p>
            <a:pPr>
              <a:defRPr/>
            </a:pPr>
            <a:fld id="{FA2139F1-25E8-4DA1-B076-E550FE0F5668}" type="datetime10">
              <a:rPr lang="zh-CN" altLang="en-US"/>
              <a:pPr>
                <a:defRPr/>
              </a:pPr>
              <a:t>08:57</a:t>
            </a:fld>
            <a:endParaRPr lang="en-US" altLang="zh-CN"/>
          </a:p>
        </p:txBody>
      </p:sp>
      <p:sp>
        <p:nvSpPr>
          <p:cNvPr id="6" name="Rectangle 5">
            <a:extLst>
              <a:ext uri="{FF2B5EF4-FFF2-40B4-BE49-F238E27FC236}">
                <a16:creationId xmlns:a16="http://schemas.microsoft.com/office/drawing/2014/main" id="{50406162-1C7E-4EA8-8959-60EAFB7A23C3}"/>
              </a:ext>
            </a:extLst>
          </p:cNvPr>
          <p:cNvSpPr>
            <a:spLocks noGrp="1" noChangeArrowheads="1"/>
          </p:cNvSpPr>
          <p:nvPr>
            <p:ph type="ftr" sz="quarter" idx="11"/>
          </p:nvPr>
        </p:nvSpPr>
        <p:spPr/>
        <p:txBody>
          <a:bodyPr/>
          <a:lstStyle>
            <a:lvl1pPr>
              <a:defRPr/>
            </a:lvl1pPr>
          </a:lstStyle>
          <a:p>
            <a:pPr>
              <a:defRPr/>
            </a:pPr>
            <a:r>
              <a:rPr lang="zh-CN" altLang="en-US"/>
              <a:t>Overview</a:t>
            </a:r>
            <a:endParaRPr lang="en-US" altLang="zh-CN"/>
          </a:p>
        </p:txBody>
      </p:sp>
      <p:sp>
        <p:nvSpPr>
          <p:cNvPr id="7" name="Rectangle 6">
            <a:extLst>
              <a:ext uri="{FF2B5EF4-FFF2-40B4-BE49-F238E27FC236}">
                <a16:creationId xmlns:a16="http://schemas.microsoft.com/office/drawing/2014/main" id="{99D2DD63-9E87-4186-8B3E-CEDA5E943F0D}"/>
              </a:ext>
            </a:extLst>
          </p:cNvPr>
          <p:cNvSpPr>
            <a:spLocks noGrp="1" noChangeArrowheads="1"/>
          </p:cNvSpPr>
          <p:nvPr>
            <p:ph type="sldNum" sz="quarter" idx="12"/>
          </p:nvPr>
        </p:nvSpPr>
        <p:spPr/>
        <p:txBody>
          <a:bodyPr/>
          <a:lstStyle>
            <a:lvl1pPr>
              <a:defRPr smtClean="0"/>
            </a:lvl1pPr>
          </a:lstStyle>
          <a:p>
            <a:pPr>
              <a:defRPr/>
            </a:pPr>
            <a:fld id="{3FC70200-105E-499C-BCA6-27C61F7E5AB7}" type="slidenum">
              <a:rPr lang="zh-CN" altLang="en-US"/>
              <a:pPr>
                <a:defRPr/>
              </a:pPr>
              <a:t>‹#›</a:t>
            </a:fld>
            <a:r>
              <a:rPr lang="en-US" altLang="zh-CN"/>
              <a:t> /41</a:t>
            </a:r>
          </a:p>
        </p:txBody>
      </p:sp>
    </p:spTree>
    <p:extLst>
      <p:ext uri="{BB962C8B-B14F-4D97-AF65-F5344CB8AC3E}">
        <p14:creationId xmlns:p14="http://schemas.microsoft.com/office/powerpoint/2010/main" val="1157133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B8E80C-3B1A-4B3D-AF08-F08BD01F834A}"/>
              </a:ext>
            </a:extLst>
          </p:cNvPr>
          <p:cNvSpPr>
            <a:spLocks noGrp="1" noChangeArrowheads="1"/>
          </p:cNvSpPr>
          <p:nvPr>
            <p:ph type="title"/>
          </p:nvPr>
        </p:nvSpPr>
        <p:spPr bwMode="auto">
          <a:xfrm>
            <a:off x="152400" y="762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DB1A7B37-0816-4C47-BF4D-A093341CD6EB}"/>
              </a:ext>
            </a:extLst>
          </p:cNvPr>
          <p:cNvSpPr>
            <a:spLocks noGrp="1" noChangeArrowheads="1"/>
          </p:cNvSpPr>
          <p:nvPr>
            <p:ph type="body" idx="1"/>
          </p:nvPr>
        </p:nvSpPr>
        <p:spPr bwMode="auto">
          <a:xfrm>
            <a:off x="228600" y="1219200"/>
            <a:ext cx="8763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a:extLst>
              <a:ext uri="{FF2B5EF4-FFF2-40B4-BE49-F238E27FC236}">
                <a16:creationId xmlns:a16="http://schemas.microsoft.com/office/drawing/2014/main" id="{820FB301-DE75-441B-BAE7-798F0BA7122F}"/>
              </a:ext>
            </a:extLst>
          </p:cNvPr>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fld id="{E856A2BD-A3CD-47EB-82E7-729CB9438B51}" type="datetime10">
              <a:rPr lang="zh-CN" altLang="en-US"/>
              <a:pPr>
                <a:defRPr/>
              </a:pPr>
              <a:t>08:57</a:t>
            </a:fld>
            <a:endParaRPr lang="en-US" altLang="zh-CN"/>
          </a:p>
        </p:txBody>
      </p:sp>
      <p:sp>
        <p:nvSpPr>
          <p:cNvPr id="3" name="Rectangle 5">
            <a:extLst>
              <a:ext uri="{FF2B5EF4-FFF2-40B4-BE49-F238E27FC236}">
                <a16:creationId xmlns:a16="http://schemas.microsoft.com/office/drawing/2014/main" id="{A0044299-1B11-4274-A30B-4D42B943AEE0}"/>
              </a:ext>
            </a:extLst>
          </p:cNvPr>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r>
              <a:rPr lang="zh-CN" altLang="en-US"/>
              <a:t>Overview</a:t>
            </a:r>
            <a:endParaRPr lang="en-US" altLang="zh-CN"/>
          </a:p>
        </p:txBody>
      </p:sp>
      <p:sp>
        <p:nvSpPr>
          <p:cNvPr id="1030" name="Rectangle 6">
            <a:extLst>
              <a:ext uri="{FF2B5EF4-FFF2-40B4-BE49-F238E27FC236}">
                <a16:creationId xmlns:a16="http://schemas.microsoft.com/office/drawing/2014/main" id="{64B562C8-5490-4FB2-81D3-6EFB1F066435}"/>
              </a:ext>
            </a:extLst>
          </p:cNvPr>
          <p:cNvSpPr>
            <a:spLocks noGrp="1" noChangeArrowheads="1"/>
          </p:cNvSpPr>
          <p:nvPr>
            <p:ph type="sldNum" sz="quarter" idx="4"/>
          </p:nvPr>
        </p:nvSpPr>
        <p:spPr bwMode="auto">
          <a:xfrm>
            <a:off x="6553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anose="02010600030101010101" pitchFamily="2" charset="-122"/>
              </a:defRPr>
            </a:lvl1pPr>
          </a:lstStyle>
          <a:p>
            <a:pPr>
              <a:defRPr/>
            </a:pPr>
            <a:fld id="{CCC48BD8-B159-4596-9876-E4BBA2054798}" type="slidenum">
              <a:rPr lang="zh-CN" altLang="en-US"/>
              <a:pPr>
                <a:defRPr/>
              </a:pPr>
              <a:t>‹#›</a:t>
            </a:fld>
            <a:r>
              <a:rPr lang="en-US" altLang="zh-CN"/>
              <a:t>/41</a:t>
            </a:r>
          </a:p>
        </p:txBody>
      </p:sp>
      <p:pic>
        <p:nvPicPr>
          <p:cNvPr id="1031" name="Picture 8">
            <a:extLst>
              <a:ext uri="{FF2B5EF4-FFF2-40B4-BE49-F238E27FC236}">
                <a16:creationId xmlns:a16="http://schemas.microsoft.com/office/drawing/2014/main" id="{E263840C-57A8-41F6-AF59-D3F83EA6618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2400" y="152400"/>
            <a:ext cx="1066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9">
            <a:extLst>
              <a:ext uri="{FF2B5EF4-FFF2-40B4-BE49-F238E27FC236}">
                <a16:creationId xmlns:a16="http://schemas.microsoft.com/office/drawing/2014/main" id="{A47F474C-96E6-45DD-B5CB-55AA03FDF193}"/>
              </a:ext>
            </a:extLst>
          </p:cNvPr>
          <p:cNvSpPr>
            <a:spLocks noChangeShapeType="1"/>
          </p:cNvSpPr>
          <p:nvPr userDrawn="1"/>
        </p:nvSpPr>
        <p:spPr bwMode="auto">
          <a:xfrm>
            <a:off x="609600" y="990600"/>
            <a:ext cx="61722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2.jpg"/></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5.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4.e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8.jpeg"/><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1B143FDD-E19B-4E68-BD7C-1F1E9667952B}"/>
              </a:ext>
            </a:extLst>
          </p:cNvPr>
          <p:cNvGraphicFramePr>
            <a:graphicFrameLocks noChangeAspect="1"/>
          </p:cNvGraphicFramePr>
          <p:nvPr/>
        </p:nvGraphicFramePr>
        <p:xfrm>
          <a:off x="1681163" y="1600200"/>
          <a:ext cx="5861050" cy="3581400"/>
        </p:xfrm>
        <a:graphic>
          <a:graphicData uri="http://schemas.openxmlformats.org/presentationml/2006/ole">
            <mc:AlternateContent xmlns:mc="http://schemas.openxmlformats.org/markup-compatibility/2006">
              <mc:Choice xmlns:v="urn:schemas-microsoft-com:vml" Requires="v">
                <p:oleObj spid="_x0000_s55377" name="Image" r:id="rId4" imgW="7047619" imgH="3974603" progId="Photoshop.Image.7">
                  <p:embed/>
                </p:oleObj>
              </mc:Choice>
              <mc:Fallback>
                <p:oleObj name="Image" r:id="rId4" imgW="7047619" imgH="3974603" progId="Photoshop.Image.7">
                  <p:embed/>
                  <p:pic>
                    <p:nvPicPr>
                      <p:cNvPr id="5122" name="Object 3">
                        <a:extLst>
                          <a:ext uri="{FF2B5EF4-FFF2-40B4-BE49-F238E27FC236}">
                            <a16:creationId xmlns:a16="http://schemas.microsoft.com/office/drawing/2014/main" id="{1B143FDD-E19B-4E68-BD7C-1F1E96679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1600200"/>
                        <a:ext cx="586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a:extLst>
              <a:ext uri="{FF2B5EF4-FFF2-40B4-BE49-F238E27FC236}">
                <a16:creationId xmlns:a16="http://schemas.microsoft.com/office/drawing/2014/main" id="{6C9D8658-CAF8-4335-A167-EC2CC27ABB5D}"/>
              </a:ext>
            </a:extLst>
          </p:cNvPr>
          <p:cNvSpPr>
            <a:spLocks noGrp="1" noChangeArrowheads="1"/>
          </p:cNvSpPr>
          <p:nvPr>
            <p:ph type="ctrTitle"/>
          </p:nvPr>
        </p:nvSpPr>
        <p:spPr>
          <a:xfrm>
            <a:off x="1828800" y="152400"/>
            <a:ext cx="4953000" cy="762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图形系统</a:t>
            </a:r>
          </a:p>
        </p:txBody>
      </p:sp>
      <p:sp>
        <p:nvSpPr>
          <p:cNvPr id="5124" name="Rectangle 5">
            <a:extLst>
              <a:ext uri="{FF2B5EF4-FFF2-40B4-BE49-F238E27FC236}">
                <a16:creationId xmlns:a16="http://schemas.microsoft.com/office/drawing/2014/main" id="{F67EB888-4AC4-4131-8DC9-EA98719AE2BF}"/>
              </a:ext>
            </a:extLst>
          </p:cNvPr>
          <p:cNvSpPr>
            <a:spLocks noChangeArrowheads="1"/>
          </p:cNvSpPr>
          <p:nvPr/>
        </p:nvSpPr>
        <p:spPr bwMode="auto">
          <a:xfrm>
            <a:off x="3810000" y="10668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800" dirty="0">
                <a:solidFill>
                  <a:schemeClr val="accent2"/>
                </a:solidFill>
                <a:latin typeface="微软雅黑" panose="020B0503020204020204" pitchFamily="34" charset="-122"/>
                <a:ea typeface="微软雅黑" panose="020B0503020204020204" pitchFamily="34" charset="-122"/>
              </a:rPr>
              <a:t>计算机图形学</a:t>
            </a:r>
          </a:p>
        </p:txBody>
      </p:sp>
    </p:spTree>
    <p:extLst>
      <p:ext uri="{BB962C8B-B14F-4D97-AF65-F5344CB8AC3E}">
        <p14:creationId xmlns:p14="http://schemas.microsoft.com/office/powerpoint/2010/main" val="42110545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D5F7FE3E-9B42-46BC-87D7-67581F1BE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CAC78B5-2A7A-4BE6-A390-CDC474E54CE7}" type="slidenum">
              <a:rPr lang="zh-CN" altLang="en-US">
                <a:ea typeface="宋体" panose="02010600030101010101" pitchFamily="2" charset="-122"/>
              </a:rPr>
              <a:pPr eaLnBrk="1" hangingPunct="1"/>
              <a:t>10</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38CD7B4D-6D38-4090-937A-4776D3C8157F}"/>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C7B43CEA-E8A3-4F2B-AAE1-12E16B05D0A5}" type="slidenum">
              <a:rPr lang="zh-CN" altLang="en-US" sz="1400">
                <a:ea typeface="宋体" panose="02010600030101010101" pitchFamily="2" charset="-122"/>
              </a:rPr>
              <a:pPr algn="r" eaLnBrk="1" hangingPunct="1"/>
              <a:t>10</a:t>
            </a:fld>
            <a:endParaRPr lang="en-US" altLang="zh-CN" sz="1400">
              <a:ea typeface="宋体" panose="02010600030101010101" pitchFamily="2" charset="-122"/>
            </a:endParaRPr>
          </a:p>
        </p:txBody>
      </p:sp>
      <p:sp>
        <p:nvSpPr>
          <p:cNvPr id="13316" name="Rectangle 2">
            <a:extLst>
              <a:ext uri="{FF2B5EF4-FFF2-40B4-BE49-F238E27FC236}">
                <a16:creationId xmlns:a16="http://schemas.microsoft.com/office/drawing/2014/main" id="{55A6CCBE-C0C5-4239-B72E-E787D94CB3F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Liquid Crystal Display </a:t>
            </a:r>
            <a:endParaRPr lang="zh-CN" altLang="en-US">
              <a:ea typeface="宋体" panose="02010600030101010101" pitchFamily="2" charset="-122"/>
            </a:endParaRPr>
          </a:p>
        </p:txBody>
      </p:sp>
      <p:sp>
        <p:nvSpPr>
          <p:cNvPr id="17414" name="Rectangle 3">
            <a:extLst>
              <a:ext uri="{FF2B5EF4-FFF2-40B4-BE49-F238E27FC236}">
                <a16:creationId xmlns:a16="http://schemas.microsoft.com/office/drawing/2014/main" id="{6ED239C6-3E8C-4B1B-BC3E-C9FB10CC6198}"/>
              </a:ext>
            </a:extLst>
          </p:cNvPr>
          <p:cNvSpPr>
            <a:spLocks noGrp="1" noChangeArrowheads="1"/>
          </p:cNvSpPr>
          <p:nvPr>
            <p:ph type="body" idx="4294967295"/>
          </p:nvPr>
        </p:nvSpPr>
        <p:spPr>
          <a:xfrm>
            <a:off x="381000" y="1219200"/>
            <a:ext cx="8610600" cy="5181600"/>
          </a:xfrm>
        </p:spPr>
        <p:txBody>
          <a:bodyPr/>
          <a:lstStyle/>
          <a:p>
            <a:pPr marL="0" lvl="2" indent="0" eaLnBrk="1" hangingPunct="1">
              <a:lnSpc>
                <a:spcPct val="90000"/>
              </a:lnSpc>
              <a:buNone/>
            </a:pPr>
            <a:r>
              <a:rPr lang="en-US" altLang="zh-CN" sz="3200" b="1" dirty="0">
                <a:ea typeface="宋体" panose="02010600030101010101" pitchFamily="2" charset="-122"/>
              </a:rPr>
              <a:t>LCD</a:t>
            </a:r>
            <a:r>
              <a:rPr lang="zh-CN" altLang="en-US" sz="3200" b="1" dirty="0">
                <a:ea typeface="宋体" panose="02010600030101010101" pitchFamily="2" charset="-122"/>
              </a:rPr>
              <a:t>显示器的优点：</a:t>
            </a:r>
          </a:p>
          <a:p>
            <a:pPr marL="363538" lvl="2" indent="-363538" eaLnBrk="1" hangingPunct="1">
              <a:lnSpc>
                <a:spcPct val="90000"/>
              </a:lnSpc>
            </a:pPr>
            <a:r>
              <a:rPr lang="zh-CN" altLang="en-US" sz="3200" dirty="0">
                <a:ea typeface="宋体" panose="02010600030101010101" pitchFamily="2" charset="-122"/>
              </a:rPr>
              <a:t>外观小巧精致，厚度只有6.5~8</a:t>
            </a:r>
            <a:r>
              <a:rPr lang="en-US" altLang="zh-CN" sz="3200" dirty="0">
                <a:ea typeface="宋体" panose="02010600030101010101" pitchFamily="2" charset="-122"/>
              </a:rPr>
              <a:t>cm</a:t>
            </a:r>
            <a:r>
              <a:rPr lang="zh-CN" altLang="en-US" sz="3200" dirty="0">
                <a:ea typeface="宋体" panose="02010600030101010101" pitchFamily="2" charset="-122"/>
              </a:rPr>
              <a:t>左右</a:t>
            </a:r>
          </a:p>
          <a:p>
            <a:pPr marL="363538" lvl="2" indent="-363538" eaLnBrk="1" hangingPunct="1">
              <a:lnSpc>
                <a:spcPct val="90000"/>
              </a:lnSpc>
            </a:pPr>
            <a:r>
              <a:rPr lang="zh-CN" altLang="en-US" sz="3200" dirty="0">
                <a:ea typeface="宋体" panose="02010600030101010101" pitchFamily="2" charset="-122"/>
              </a:rPr>
              <a:t>不会产生</a:t>
            </a:r>
            <a:r>
              <a:rPr lang="en-US" altLang="zh-CN" sz="3200" dirty="0">
                <a:ea typeface="宋体" panose="02010600030101010101" pitchFamily="2" charset="-122"/>
              </a:rPr>
              <a:t>CRT</a:t>
            </a:r>
            <a:r>
              <a:rPr lang="zh-CN" altLang="en-US" sz="3200" dirty="0">
                <a:ea typeface="宋体" panose="02010600030101010101" pitchFamily="2" charset="-122"/>
              </a:rPr>
              <a:t>那样的因为刷新频率低而出现的闪烁现象</a:t>
            </a:r>
          </a:p>
          <a:p>
            <a:pPr marL="363538" lvl="2" indent="-363538" eaLnBrk="1" hangingPunct="1">
              <a:lnSpc>
                <a:spcPct val="90000"/>
              </a:lnSpc>
            </a:pPr>
            <a:r>
              <a:rPr lang="zh-CN" altLang="en-US" sz="3200" dirty="0">
                <a:ea typeface="宋体" panose="02010600030101010101" pitchFamily="2" charset="-122"/>
              </a:rPr>
              <a:t>工作电压低，功耗小，节约能源</a:t>
            </a:r>
          </a:p>
          <a:p>
            <a:pPr marL="363538" lvl="2" indent="-363538" eaLnBrk="1" hangingPunct="1">
              <a:lnSpc>
                <a:spcPct val="90000"/>
              </a:lnSpc>
            </a:pPr>
            <a:r>
              <a:rPr lang="zh-CN" altLang="en-US" sz="3200" dirty="0">
                <a:ea typeface="宋体" panose="02010600030101010101" pitchFamily="2" charset="-122"/>
              </a:rPr>
              <a:t>没有电磁辐射，对人体健康没有任何影响</a:t>
            </a:r>
          </a:p>
        </p:txBody>
      </p:sp>
      <p:sp>
        <p:nvSpPr>
          <p:cNvPr id="13319" name="日期占位符 1">
            <a:extLst>
              <a:ext uri="{FF2B5EF4-FFF2-40B4-BE49-F238E27FC236}">
                <a16:creationId xmlns:a16="http://schemas.microsoft.com/office/drawing/2014/main" id="{6230BF46-26B6-47D3-B724-63F19A1B172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9B460892-A9F2-42E7-BD9A-CA9CCD030C77}"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4">
                                            <p:txEl>
                                              <p:pRg st="1" end="1"/>
                                            </p:txEl>
                                          </p:spTgt>
                                        </p:tgtEl>
                                        <p:attrNameLst>
                                          <p:attrName>style.visibility</p:attrName>
                                        </p:attrNameLst>
                                      </p:cBhvr>
                                      <p:to>
                                        <p:strVal val="visible"/>
                                      </p:to>
                                    </p:set>
                                    <p:animEffect transition="in" filter="blinds(horizontal)">
                                      <p:cBhvr>
                                        <p:cTn id="7" dur="500"/>
                                        <p:tgtEl>
                                          <p:spTgt spid="174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4">
                                            <p:txEl>
                                              <p:pRg st="2" end="2"/>
                                            </p:txEl>
                                          </p:spTgt>
                                        </p:tgtEl>
                                        <p:attrNameLst>
                                          <p:attrName>style.visibility</p:attrName>
                                        </p:attrNameLst>
                                      </p:cBhvr>
                                      <p:to>
                                        <p:strVal val="visible"/>
                                      </p:to>
                                    </p:set>
                                    <p:animEffect transition="in" filter="blinds(horizontal)">
                                      <p:cBhvr>
                                        <p:cTn id="12" dur="500"/>
                                        <p:tgtEl>
                                          <p:spTgt spid="174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4">
                                            <p:txEl>
                                              <p:pRg st="3" end="3"/>
                                            </p:txEl>
                                          </p:spTgt>
                                        </p:tgtEl>
                                        <p:attrNameLst>
                                          <p:attrName>style.visibility</p:attrName>
                                        </p:attrNameLst>
                                      </p:cBhvr>
                                      <p:to>
                                        <p:strVal val="visible"/>
                                      </p:to>
                                    </p:set>
                                    <p:animEffect transition="in" filter="blinds(horizontal)">
                                      <p:cBhvr>
                                        <p:cTn id="17" dur="500"/>
                                        <p:tgtEl>
                                          <p:spTgt spid="174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4">
                                            <p:txEl>
                                              <p:pRg st="4" end="4"/>
                                            </p:txEl>
                                          </p:spTgt>
                                        </p:tgtEl>
                                        <p:attrNameLst>
                                          <p:attrName>style.visibility</p:attrName>
                                        </p:attrNameLst>
                                      </p:cBhvr>
                                      <p:to>
                                        <p:strVal val="visible"/>
                                      </p:to>
                                    </p:set>
                                    <p:animEffect transition="in" filter="blinds(horizontal)">
                                      <p:cBhvr>
                                        <p:cTn id="22" dur="500"/>
                                        <p:tgtEl>
                                          <p:spTgt spid="174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A266F099-3397-4433-B069-C78285E3A6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DB0D5E62-5C1C-43DE-9977-42B854A9CB02}" type="slidenum">
              <a:rPr lang="zh-CN" altLang="en-US">
                <a:ea typeface="宋体" panose="02010600030101010101" pitchFamily="2" charset="-122"/>
              </a:rPr>
              <a:pPr eaLnBrk="1" hangingPunct="1"/>
              <a:t>11</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09FD40A7-8E86-4B56-AC5D-20B48614553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A0C6C605-D305-4611-8881-0EC2D5AE4CA4}" type="slidenum">
              <a:rPr lang="zh-CN" altLang="en-US" sz="1400">
                <a:ea typeface="宋体" panose="02010600030101010101" pitchFamily="2" charset="-122"/>
              </a:rPr>
              <a:pPr algn="r" eaLnBrk="1" hangingPunct="1"/>
              <a:t>11</a:t>
            </a:fld>
            <a:endParaRPr lang="en-US" altLang="zh-CN" sz="1400">
              <a:ea typeface="宋体" panose="02010600030101010101" pitchFamily="2" charset="-122"/>
            </a:endParaRPr>
          </a:p>
        </p:txBody>
      </p:sp>
      <p:sp>
        <p:nvSpPr>
          <p:cNvPr id="14340" name="Rectangle 2">
            <a:extLst>
              <a:ext uri="{FF2B5EF4-FFF2-40B4-BE49-F238E27FC236}">
                <a16:creationId xmlns:a16="http://schemas.microsoft.com/office/drawing/2014/main" id="{84BF8D02-7BEE-4B54-A455-F9C530A3B10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LCD</a:t>
            </a:r>
            <a:r>
              <a:rPr lang="zh-CN" altLang="en-US">
                <a:ea typeface="宋体" panose="02010600030101010101" pitchFamily="2" charset="-122"/>
              </a:rPr>
              <a:t>显示基本原理</a:t>
            </a:r>
          </a:p>
        </p:txBody>
      </p:sp>
      <p:sp>
        <p:nvSpPr>
          <p:cNvPr id="18438" name="Rectangle 3">
            <a:extLst>
              <a:ext uri="{FF2B5EF4-FFF2-40B4-BE49-F238E27FC236}">
                <a16:creationId xmlns:a16="http://schemas.microsoft.com/office/drawing/2014/main" id="{B3AC4408-1CF2-45C2-89EC-D7F2AF987383}"/>
              </a:ext>
            </a:extLst>
          </p:cNvPr>
          <p:cNvSpPr>
            <a:spLocks noGrp="1" noChangeArrowheads="1"/>
          </p:cNvSpPr>
          <p:nvPr>
            <p:ph type="body" idx="4294967295"/>
          </p:nvPr>
        </p:nvSpPr>
        <p:spPr>
          <a:xfrm>
            <a:off x="395288" y="1196975"/>
            <a:ext cx="8497887" cy="5184775"/>
          </a:xfrm>
        </p:spPr>
        <p:txBody>
          <a:bodyPr/>
          <a:lstStyle/>
          <a:p>
            <a:pPr eaLnBrk="1" hangingPunct="1"/>
            <a:r>
              <a:rPr lang="zh-CN" altLang="en-US">
                <a:ea typeface="宋体" panose="02010600030101010101" pitchFamily="2" charset="-122"/>
              </a:rPr>
              <a:t>液晶是一种介于液体和固体之间的特殊物质。当液晶受到电压的影响时，就会改变它的物理性质而发生形变，此时通过它的光的折射角度就会发生变化，而产生色彩</a:t>
            </a:r>
            <a:endParaRPr lang="en-US" altLang="zh-CN" sz="2800">
              <a:ea typeface="宋体" panose="02010600030101010101" pitchFamily="2" charset="-122"/>
            </a:endParaRPr>
          </a:p>
          <a:p>
            <a:pPr eaLnBrk="1" hangingPunct="1"/>
            <a:r>
              <a:rPr lang="zh-CN" altLang="en-US">
                <a:ea typeface="宋体" panose="02010600030101010101" pitchFamily="2" charset="-122"/>
              </a:rPr>
              <a:t>液晶显示器的工作原理是利用液晶的物理特性，在通电时导通，使液晶排列变得有秩序，使光线容易通过；不通电时，排列则变得混乱，阻止光线通过</a:t>
            </a:r>
            <a:r>
              <a:rPr lang="zh-CN" altLang="en-US" sz="2800">
                <a:ea typeface="宋体" panose="02010600030101010101" pitchFamily="2" charset="-122"/>
              </a:rPr>
              <a:t> </a:t>
            </a:r>
            <a:endParaRPr lang="en-US" altLang="zh-CN" sz="2800">
              <a:ea typeface="宋体" panose="02010600030101010101" pitchFamily="2" charset="-122"/>
            </a:endParaRPr>
          </a:p>
        </p:txBody>
      </p:sp>
      <p:sp>
        <p:nvSpPr>
          <p:cNvPr id="14342" name="日期占位符 1">
            <a:extLst>
              <a:ext uri="{FF2B5EF4-FFF2-40B4-BE49-F238E27FC236}">
                <a16:creationId xmlns:a16="http://schemas.microsoft.com/office/drawing/2014/main" id="{D21CDCC0-FF0D-4BD5-9261-561E0211002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81620B1-EE89-43A5-9E2A-B7735AF968EB}"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8">
                                            <p:txEl>
                                              <p:pRg st="1" end="1"/>
                                            </p:txEl>
                                          </p:spTgt>
                                        </p:tgtEl>
                                        <p:attrNameLst>
                                          <p:attrName>style.visibility</p:attrName>
                                        </p:attrNameLst>
                                      </p:cBhvr>
                                      <p:to>
                                        <p:strVal val="visible"/>
                                      </p:to>
                                    </p:set>
                                    <p:animEffect transition="in" filter="blinds(horizontal)">
                                      <p:cBhvr>
                                        <p:cTn id="7" dur="500"/>
                                        <p:tgtEl>
                                          <p:spTgt spid="18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5214D0BA-9677-48BC-ABC0-27E2CD035F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B89B1108-B751-472A-9B0B-21638BBF99B7}" type="slidenum">
              <a:rPr lang="zh-CN" altLang="en-US">
                <a:ea typeface="宋体" panose="02010600030101010101" pitchFamily="2" charset="-122"/>
              </a:rPr>
              <a:pPr eaLnBrk="1" hangingPunct="1"/>
              <a:t>12</a:t>
            </a:fld>
            <a:endParaRPr lang="en-US" altLang="zh-CN">
              <a:ea typeface="宋体" panose="02010600030101010101" pitchFamily="2" charset="-122"/>
            </a:endParaRPr>
          </a:p>
        </p:txBody>
      </p:sp>
      <p:sp>
        <p:nvSpPr>
          <p:cNvPr id="15" name="灯片编号占位符 3">
            <a:extLst>
              <a:ext uri="{FF2B5EF4-FFF2-40B4-BE49-F238E27FC236}">
                <a16:creationId xmlns:a16="http://schemas.microsoft.com/office/drawing/2014/main" id="{F7896522-3B0E-4623-A671-0242EB23B42E}"/>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C45A28AE-6CF5-4056-94C5-7BB2318AF1D7}" type="slidenum">
              <a:rPr lang="zh-CN" altLang="en-US" sz="1400">
                <a:ea typeface="宋体" panose="02010600030101010101" pitchFamily="2" charset="-122"/>
              </a:rPr>
              <a:pPr algn="r" eaLnBrk="1" hangingPunct="1"/>
              <a:t>12</a:t>
            </a:fld>
            <a:endParaRPr lang="en-US" altLang="zh-CN" sz="1400">
              <a:ea typeface="宋体" panose="02010600030101010101" pitchFamily="2" charset="-122"/>
            </a:endParaRPr>
          </a:p>
        </p:txBody>
      </p:sp>
      <p:sp>
        <p:nvSpPr>
          <p:cNvPr id="20485" name="Rectangle 3">
            <a:extLst>
              <a:ext uri="{FF2B5EF4-FFF2-40B4-BE49-F238E27FC236}">
                <a16:creationId xmlns:a16="http://schemas.microsoft.com/office/drawing/2014/main" id="{77F3C419-1941-4161-B27A-7F9D326D1952}"/>
              </a:ext>
            </a:extLst>
          </p:cNvPr>
          <p:cNvSpPr>
            <a:spLocks noGrp="1" noChangeArrowheads="1"/>
          </p:cNvSpPr>
          <p:nvPr>
            <p:ph type="body" idx="4294967295"/>
          </p:nvPr>
        </p:nvSpPr>
        <p:spPr>
          <a:xfrm>
            <a:off x="457200" y="1143000"/>
            <a:ext cx="8447088" cy="5348288"/>
          </a:xfrm>
        </p:spPr>
        <p:txBody>
          <a:bodyPr/>
          <a:lstStyle/>
          <a:p>
            <a:pPr eaLnBrk="1" hangingPunct="1">
              <a:lnSpc>
                <a:spcPct val="90000"/>
              </a:lnSpc>
            </a:pPr>
            <a:r>
              <a:rPr lang="zh-CN" altLang="en-US" dirty="0">
                <a:latin typeface="宋体" panose="02010600030101010101" pitchFamily="2" charset="-122"/>
                <a:ea typeface="宋体" panose="02010600030101010101" pitchFamily="2" charset="-122"/>
              </a:rPr>
              <a:t>液晶显示器</a:t>
            </a:r>
            <a:r>
              <a:rPr lang="en-US" altLang="zh-CN" dirty="0">
                <a:latin typeface="宋体" panose="02010600030101010101" pitchFamily="2" charset="-122"/>
                <a:ea typeface="宋体" panose="02010600030101010101" pitchFamily="2" charset="-122"/>
              </a:rPr>
              <a:t>LCD</a:t>
            </a:r>
          </a:p>
          <a:p>
            <a:pPr eaLnBrk="1" hangingPunct="1">
              <a:lnSpc>
                <a:spcPct val="90000"/>
              </a:lnSpc>
            </a:pPr>
            <a:r>
              <a:rPr lang="en-US" altLang="zh-CN" dirty="0">
                <a:latin typeface="宋体" panose="02010600030101010101" pitchFamily="2" charset="-122"/>
                <a:ea typeface="宋体" panose="02010600030101010101" pitchFamily="2" charset="-122"/>
              </a:rPr>
              <a:t>Liquid Crystal Display</a:t>
            </a:r>
          </a:p>
          <a:p>
            <a:pPr eaLnBrk="1" hangingPunct="1">
              <a:lnSpc>
                <a:spcPct val="90000"/>
              </a:lnSpc>
            </a:pPr>
            <a:endParaRPr lang="en-US" altLang="zh-CN" sz="2800" dirty="0">
              <a:latin typeface="宋体" panose="02010600030101010101" pitchFamily="2" charset="-122"/>
              <a:ea typeface="宋体" panose="02010600030101010101" pitchFamily="2" charset="-122"/>
            </a:endParaRPr>
          </a:p>
          <a:p>
            <a:pPr eaLnBrk="1" hangingPunct="1">
              <a:lnSpc>
                <a:spcPct val="90000"/>
              </a:lnSpc>
            </a:pPr>
            <a:endParaRPr lang="zh-CN" altLang="en-US" sz="2800" dirty="0">
              <a:latin typeface="宋体" panose="02010600030101010101" pitchFamily="2" charset="-122"/>
              <a:ea typeface="宋体" panose="02010600030101010101" pitchFamily="2" charset="-122"/>
            </a:endParaRPr>
          </a:p>
          <a:p>
            <a:pPr eaLnBrk="1" hangingPunct="1">
              <a:lnSpc>
                <a:spcPct val="90000"/>
              </a:lnSpc>
            </a:pPr>
            <a:endParaRPr lang="zh-CN" altLang="en-US" sz="2800" dirty="0">
              <a:latin typeface="宋体" panose="02010600030101010101" pitchFamily="2" charset="-122"/>
              <a:ea typeface="宋体" panose="02010600030101010101" pitchFamily="2" charset="-122"/>
            </a:endParaRPr>
          </a:p>
          <a:p>
            <a:pPr eaLnBrk="1" hangingPunct="1">
              <a:lnSpc>
                <a:spcPct val="90000"/>
              </a:lnSpc>
            </a:pPr>
            <a:endParaRPr lang="en-US" altLang="zh-CN" sz="2800" dirty="0">
              <a:latin typeface="宋体" panose="02010600030101010101" pitchFamily="2" charset="-122"/>
              <a:ea typeface="宋体" panose="02010600030101010101" pitchFamily="2" charset="-122"/>
            </a:endParaRPr>
          </a:p>
          <a:p>
            <a:pPr eaLnBrk="1" hangingPunct="1">
              <a:lnSpc>
                <a:spcPct val="90000"/>
              </a:lnSpc>
            </a:pPr>
            <a:endParaRPr lang="zh-CN" altLang="en-US" sz="2800" dirty="0">
              <a:latin typeface="宋体" panose="02010600030101010101" pitchFamily="2" charset="-122"/>
              <a:ea typeface="宋体" panose="02010600030101010101" pitchFamily="2" charset="-122"/>
            </a:endParaRPr>
          </a:p>
          <a:p>
            <a:pPr eaLnBrk="1" hangingPunct="1">
              <a:lnSpc>
                <a:spcPct val="90000"/>
              </a:lnSpc>
            </a:pPr>
            <a:r>
              <a:rPr lang="zh-CN" altLang="en-US" sz="2800" dirty="0">
                <a:latin typeface="宋体" panose="02010600030101010101" pitchFamily="2" charset="-122"/>
                <a:ea typeface="宋体" panose="02010600030101010101" pitchFamily="2" charset="-122"/>
              </a:rPr>
              <a:t>液晶屏幕后面有一个背光，这个光源先穿过第一层偏光板，再来到液晶体上，而当光线透过液晶体时，就会产生光线的色泽改变，从液晶体射出来的光线，还必须经过一块彩色滤光片以及第二块偏光板</a:t>
            </a:r>
          </a:p>
        </p:txBody>
      </p:sp>
      <p:sp>
        <p:nvSpPr>
          <p:cNvPr id="15366" name="日期占位符 1">
            <a:extLst>
              <a:ext uri="{FF2B5EF4-FFF2-40B4-BE49-F238E27FC236}">
                <a16:creationId xmlns:a16="http://schemas.microsoft.com/office/drawing/2014/main" id="{48A883DD-E1E5-45C5-ADAD-2EA4FBB59D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A8F21D2-BD0A-4F00-801F-DECFFD05B249}"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pic>
        <p:nvPicPr>
          <p:cNvPr id="3" name="图片 2">
            <a:extLst>
              <a:ext uri="{FF2B5EF4-FFF2-40B4-BE49-F238E27FC236}">
                <a16:creationId xmlns:a16="http://schemas.microsoft.com/office/drawing/2014/main" id="{75ADB3C4-D208-4428-9EE2-36D2A6E22858}"/>
              </a:ext>
            </a:extLst>
          </p:cNvPr>
          <p:cNvPicPr>
            <a:picLocks noChangeAspect="1"/>
          </p:cNvPicPr>
          <p:nvPr/>
        </p:nvPicPr>
        <p:blipFill rotWithShape="1">
          <a:blip r:embed="rId2">
            <a:extLst>
              <a:ext uri="{28A0092B-C50C-407E-A947-70E740481C1C}">
                <a14:useLocalDpi xmlns:a14="http://schemas.microsoft.com/office/drawing/2010/main" val="0"/>
              </a:ext>
            </a:extLst>
          </a:blip>
          <a:srcRect t="11404"/>
          <a:stretch/>
        </p:blipFill>
        <p:spPr>
          <a:xfrm>
            <a:off x="2743200" y="2209800"/>
            <a:ext cx="3511550" cy="2340352"/>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7" end="7"/>
                                            </p:txEl>
                                          </p:spTgt>
                                        </p:tgtEl>
                                        <p:attrNameLst>
                                          <p:attrName>style.visibility</p:attrName>
                                        </p:attrNameLst>
                                      </p:cBhvr>
                                      <p:to>
                                        <p:strVal val="visible"/>
                                      </p:to>
                                    </p:set>
                                    <p:animEffect transition="in" filter="blinds(horizontal)">
                                      <p:cBhvr>
                                        <p:cTn id="7" dur="500"/>
                                        <p:tgtEl>
                                          <p:spTgt spid="20485">
                                            <p:txEl>
                                              <p:pRg st="7" end="7"/>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F95DCE38-A6D6-4F37-9C8E-118DBDB20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E07EFF0-5256-4600-BEB4-0B31AFB5D85B}" type="slidenum">
              <a:rPr lang="zh-CN" altLang="en-US">
                <a:ea typeface="宋体" panose="02010600030101010101" pitchFamily="2" charset="-122"/>
              </a:rPr>
              <a:pPr eaLnBrk="1" hangingPunct="1"/>
              <a:t>13</a:t>
            </a:fld>
            <a:endParaRPr lang="en-US" altLang="zh-CN">
              <a:ea typeface="宋体" panose="02010600030101010101" pitchFamily="2" charset="-122"/>
            </a:endParaRPr>
          </a:p>
        </p:txBody>
      </p:sp>
      <p:sp>
        <p:nvSpPr>
          <p:cNvPr id="16387" name="AutoShape 2">
            <a:extLst>
              <a:ext uri="{FF2B5EF4-FFF2-40B4-BE49-F238E27FC236}">
                <a16:creationId xmlns:a16="http://schemas.microsoft.com/office/drawing/2014/main" id="{5C4D8E99-F5FF-4BE1-A4ED-245823EFB14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21508" name="矩形 3">
            <a:extLst>
              <a:ext uri="{FF2B5EF4-FFF2-40B4-BE49-F238E27FC236}">
                <a16:creationId xmlns:a16="http://schemas.microsoft.com/office/drawing/2014/main" id="{31399496-A49F-4BB6-8622-77031604127A}"/>
              </a:ext>
            </a:extLst>
          </p:cNvPr>
          <p:cNvSpPr>
            <a:spLocks noChangeArrowheads="1"/>
          </p:cNvSpPr>
          <p:nvPr/>
        </p:nvSpPr>
        <p:spPr bwMode="auto">
          <a:xfrm>
            <a:off x="533400" y="1143000"/>
            <a:ext cx="8153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lang="en-US" altLang="zh-CN" sz="2400">
                <a:solidFill>
                  <a:schemeClr val="accent2"/>
                </a:solidFill>
                <a:ea typeface="宋体" panose="02010600030101010101" pitchFamily="2" charset="-122"/>
              </a:rPr>
              <a:t>Thin Film Transistor</a:t>
            </a:r>
            <a:r>
              <a:rPr lang="zh-CN" altLang="en-US" sz="2400">
                <a:solidFill>
                  <a:schemeClr val="accent2"/>
                </a:solidFill>
                <a:ea typeface="宋体" panose="02010600030101010101" pitchFamily="2" charset="-122"/>
              </a:rPr>
              <a:t>采用</a:t>
            </a:r>
            <a:r>
              <a:rPr lang="zh-CN" altLang="en-US" sz="2400">
                <a:latin typeface="宋体" panose="02010600030101010101" pitchFamily="2" charset="-122"/>
                <a:ea typeface="宋体" panose="02010600030101010101" pitchFamily="2" charset="-122"/>
              </a:rPr>
              <a:t>主动式矩阵的驱动方式，让每个像素都对应一个组电极，电压通过扫描（或称作一定时间充电）方式，来控制每个像素的状态 </a:t>
            </a:r>
          </a:p>
          <a:p>
            <a:pPr eaLnBrk="1" hangingPunct="1"/>
            <a:r>
              <a:rPr lang="zh-CN" altLang="en-US" sz="2400">
                <a:latin typeface="宋体" panose="02010600030101010101" pitchFamily="2" charset="-122"/>
                <a:ea typeface="宋体" panose="02010600030101010101" pitchFamily="2" charset="-122"/>
              </a:rPr>
              <a:t>利用薄膜技术所做成的硅晶体管电极，通过扫描法来选择任意一个像素点（</a:t>
            </a:r>
            <a:r>
              <a:rPr lang="en-US" altLang="zh-CN" sz="2400">
                <a:latin typeface="宋体" panose="02010600030101010101" pitchFamily="2" charset="-122"/>
                <a:ea typeface="宋体" panose="02010600030101010101" pitchFamily="2" charset="-122"/>
              </a:rPr>
              <a:t>pixel</a:t>
            </a:r>
            <a:r>
              <a:rPr lang="zh-CN" altLang="en-US" sz="2400">
                <a:latin typeface="宋体" panose="02010600030101010101" pitchFamily="2" charset="-122"/>
                <a:ea typeface="宋体" panose="02010600030101010101" pitchFamily="2" charset="-122"/>
              </a:rPr>
              <a:t>）的开与关</a:t>
            </a:r>
          </a:p>
        </p:txBody>
      </p:sp>
      <p:sp>
        <p:nvSpPr>
          <p:cNvPr id="16389" name="AutoShape 4">
            <a:extLst>
              <a:ext uri="{FF2B5EF4-FFF2-40B4-BE49-F238E27FC236}">
                <a16:creationId xmlns:a16="http://schemas.microsoft.com/office/drawing/2014/main" id="{6B55EA0B-965F-4945-8AE0-431EFD03DF5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6390" name="AutoShape 6">
            <a:extLst>
              <a:ext uri="{FF2B5EF4-FFF2-40B4-BE49-F238E27FC236}">
                <a16:creationId xmlns:a16="http://schemas.microsoft.com/office/drawing/2014/main" id="{CA79F3CA-1016-473D-9ADD-6FF4CD737962}"/>
              </a:ext>
            </a:extLst>
          </p:cNvPr>
          <p:cNvSpPr>
            <a:spLocks noChangeAspect="1" noChangeArrowheads="1"/>
          </p:cNvSpPr>
          <p:nvPr/>
        </p:nvSpPr>
        <p:spPr bwMode="auto">
          <a:xfrm>
            <a:off x="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6391" name="AutoShape 8">
            <a:extLst>
              <a:ext uri="{FF2B5EF4-FFF2-40B4-BE49-F238E27FC236}">
                <a16:creationId xmlns:a16="http://schemas.microsoft.com/office/drawing/2014/main" id="{392B7AE3-D61A-4EA2-8DC8-E48CD4AE274E}"/>
              </a:ext>
            </a:extLst>
          </p:cNvPr>
          <p:cNvSpPr>
            <a:spLocks noChangeAspect="1" noChangeArrowheads="1"/>
          </p:cNvSpPr>
          <p:nvPr/>
        </p:nvSpPr>
        <p:spPr bwMode="auto">
          <a:xfrm>
            <a:off x="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6392" name="AutoShape 10">
            <a:extLst>
              <a:ext uri="{FF2B5EF4-FFF2-40B4-BE49-F238E27FC236}">
                <a16:creationId xmlns:a16="http://schemas.microsoft.com/office/drawing/2014/main" id="{8F5D6BDC-E0F3-4B8F-B009-F09ECE513CC1}"/>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pic>
        <p:nvPicPr>
          <p:cNvPr id="16393" name="Picture 11">
            <a:extLst>
              <a:ext uri="{FF2B5EF4-FFF2-40B4-BE49-F238E27FC236}">
                <a16:creationId xmlns:a16="http://schemas.microsoft.com/office/drawing/2014/main" id="{12116DBC-B0C9-4246-A24B-86A9734D9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38600"/>
            <a:ext cx="27241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4">
            <a:extLst>
              <a:ext uri="{FF2B5EF4-FFF2-40B4-BE49-F238E27FC236}">
                <a16:creationId xmlns:a16="http://schemas.microsoft.com/office/drawing/2014/main" id="{2EFC9FCD-F326-4D17-A70D-76BEE7EEF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505200"/>
            <a:ext cx="47529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26C64E21-A43B-4E60-9633-45BFE41B3EF6}"/>
              </a:ext>
            </a:extLst>
          </p:cNvPr>
          <p:cNvSpPr/>
          <p:nvPr/>
        </p:nvSpPr>
        <p:spPr>
          <a:xfrm>
            <a:off x="1219200" y="228600"/>
            <a:ext cx="6705600" cy="769938"/>
          </a:xfrm>
          <a:prstGeom prst="rect">
            <a:avLst/>
          </a:prstGeom>
        </p:spPr>
        <p:txBody>
          <a:bodyPr>
            <a:spAutoFit/>
          </a:bodyPr>
          <a:lstStyle/>
          <a:p>
            <a:pPr>
              <a:defRPr/>
            </a:pPr>
            <a:r>
              <a:rPr lang="en-US" altLang="zh-CN" sz="4400" dirty="0">
                <a:solidFill>
                  <a:schemeClr val="accent2"/>
                </a:solidFill>
                <a:latin typeface="+mj-lt"/>
                <a:ea typeface="宋体" pitchFamily="2" charset="-122"/>
                <a:cs typeface="+mj-cs"/>
              </a:rPr>
              <a:t>TFT</a:t>
            </a:r>
            <a:r>
              <a:rPr lang="zh-CN" altLang="en-US" sz="4400" dirty="0">
                <a:solidFill>
                  <a:schemeClr val="accent2"/>
                </a:solidFill>
                <a:latin typeface="+mj-lt"/>
                <a:ea typeface="宋体" pitchFamily="2" charset="-122"/>
                <a:cs typeface="+mj-cs"/>
              </a:rPr>
              <a:t>薄膜场效应晶体管</a:t>
            </a:r>
          </a:p>
        </p:txBody>
      </p:sp>
      <p:sp>
        <p:nvSpPr>
          <p:cNvPr id="16396" name="日期占位符 1">
            <a:extLst>
              <a:ext uri="{FF2B5EF4-FFF2-40B4-BE49-F238E27FC236}">
                <a16:creationId xmlns:a16="http://schemas.microsoft.com/office/drawing/2014/main" id="{8331CD32-5923-44EF-9FC6-EE90B048BE2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6BCA035A-A96E-49BD-9912-77E445158932}"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7" dur="500"/>
                                        <p:tgtEl>
                                          <p:spTgt spid="215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blinds(horizontal)">
                                      <p:cBhvr>
                                        <p:cTn id="12"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BA3DA12A-64CE-4892-99C8-707B457830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C6303382-22F3-4B63-8422-AE074A53F797}" type="slidenum">
              <a:rPr lang="zh-CN" altLang="en-US">
                <a:ea typeface="宋体" panose="02010600030101010101" pitchFamily="2" charset="-122"/>
              </a:rPr>
              <a:pPr eaLnBrk="1" hangingPunct="1"/>
              <a:t>14</a:t>
            </a:fld>
            <a:endParaRPr lang="en-US" altLang="zh-CN">
              <a:ea typeface="宋体" panose="02010600030101010101" pitchFamily="2" charset="-122"/>
            </a:endParaRPr>
          </a:p>
        </p:txBody>
      </p:sp>
      <p:sp>
        <p:nvSpPr>
          <p:cNvPr id="7" name="灯片编号占位符 3">
            <a:extLst>
              <a:ext uri="{FF2B5EF4-FFF2-40B4-BE49-F238E27FC236}">
                <a16:creationId xmlns:a16="http://schemas.microsoft.com/office/drawing/2014/main" id="{DFC97065-AE45-4D2B-9B0A-49B6D1377FB6}"/>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6546BAA1-2ACA-4AA2-BD29-592CE16CEB2A}" type="slidenum">
              <a:rPr lang="zh-CN" altLang="en-US" sz="1400">
                <a:ea typeface="宋体" panose="02010600030101010101" pitchFamily="2" charset="-122"/>
              </a:rPr>
              <a:pPr algn="r" eaLnBrk="1" hangingPunct="1"/>
              <a:t>14</a:t>
            </a:fld>
            <a:endParaRPr lang="en-US" altLang="zh-CN" sz="1400">
              <a:ea typeface="宋体" panose="02010600030101010101" pitchFamily="2" charset="-122"/>
            </a:endParaRPr>
          </a:p>
        </p:txBody>
      </p:sp>
      <p:sp>
        <p:nvSpPr>
          <p:cNvPr id="22533" name="Rectangle 3">
            <a:extLst>
              <a:ext uri="{FF2B5EF4-FFF2-40B4-BE49-F238E27FC236}">
                <a16:creationId xmlns:a16="http://schemas.microsoft.com/office/drawing/2014/main" id="{31AC6604-B9DE-4344-9A93-63D38247E2B3}"/>
              </a:ext>
            </a:extLst>
          </p:cNvPr>
          <p:cNvSpPr>
            <a:spLocks noGrp="1" noChangeArrowheads="1"/>
          </p:cNvSpPr>
          <p:nvPr>
            <p:ph type="body" idx="4294967295"/>
          </p:nvPr>
        </p:nvSpPr>
        <p:spPr>
          <a:xfrm>
            <a:off x="304800" y="1295400"/>
            <a:ext cx="7935913" cy="2589213"/>
          </a:xfrm>
        </p:spPr>
        <p:txBody>
          <a:bodyPr/>
          <a:lstStyle/>
          <a:p>
            <a:pPr eaLnBrk="1" hangingPunct="1"/>
            <a:r>
              <a:rPr lang="en-US" altLang="zh-CN" sz="3600" dirty="0">
                <a:latin typeface="宋体" panose="02010600030101010101" pitchFamily="2" charset="-122"/>
                <a:ea typeface="宋体" panose="02010600030101010101" pitchFamily="2" charset="-122"/>
              </a:rPr>
              <a:t>LCD</a:t>
            </a:r>
            <a:r>
              <a:rPr lang="zh-CN" altLang="en-US" sz="3600" dirty="0">
                <a:latin typeface="宋体" panose="02010600030101010101" pitchFamily="2" charset="-122"/>
                <a:ea typeface="宋体" panose="02010600030101010101" pitchFamily="2" charset="-122"/>
              </a:rPr>
              <a:t>缺点：</a:t>
            </a:r>
            <a:endParaRPr lang="en-US" altLang="zh-CN" sz="3600" dirty="0">
              <a:latin typeface="宋体" panose="02010600030101010101" pitchFamily="2" charset="-122"/>
              <a:ea typeface="宋体" panose="02010600030101010101" pitchFamily="2" charset="-122"/>
            </a:endParaRPr>
          </a:p>
          <a:p>
            <a:pPr lvl="1" eaLnBrk="1" hangingPunct="1"/>
            <a:r>
              <a:rPr lang="zh-CN" altLang="en-US" sz="3200" dirty="0"/>
              <a:t>可视偏转角度有固定有效范围问题</a:t>
            </a:r>
            <a:endParaRPr lang="en-US" altLang="zh-CN" sz="3200" dirty="0">
              <a:latin typeface="宋体" panose="02010600030101010101" pitchFamily="2" charset="-122"/>
              <a:ea typeface="宋体" panose="02010600030101010101" pitchFamily="2" charset="-122"/>
            </a:endParaRPr>
          </a:p>
          <a:p>
            <a:pPr lvl="1" eaLnBrk="1" hangingPunct="1"/>
            <a:r>
              <a:rPr lang="zh-CN" altLang="en-US" sz="3200" dirty="0">
                <a:latin typeface="宋体" panose="02010600030101010101" pitchFamily="2" charset="-122"/>
                <a:ea typeface="宋体" panose="02010600030101010101" pitchFamily="2" charset="-122"/>
              </a:rPr>
              <a:t>最佳分辨率问题</a:t>
            </a:r>
            <a:endParaRPr lang="en-US" altLang="zh-CN" sz="3200" dirty="0">
              <a:latin typeface="宋体" panose="02010600030101010101" pitchFamily="2" charset="-122"/>
              <a:ea typeface="宋体" panose="02010600030101010101" pitchFamily="2" charset="-122"/>
            </a:endParaRPr>
          </a:p>
          <a:p>
            <a:pPr lvl="1" eaLnBrk="1" hangingPunct="1"/>
            <a:r>
              <a:rPr lang="zh-CN" altLang="en-US" sz="3200" dirty="0">
                <a:latin typeface="宋体" panose="02010600030101010101" pitchFamily="2" charset="-122"/>
                <a:ea typeface="宋体" panose="02010600030101010101" pitchFamily="2" charset="-122"/>
              </a:rPr>
              <a:t>坏点</a:t>
            </a:r>
          </a:p>
        </p:txBody>
      </p:sp>
      <p:sp>
        <p:nvSpPr>
          <p:cNvPr id="17413" name="Rectangle 5">
            <a:extLst>
              <a:ext uri="{FF2B5EF4-FFF2-40B4-BE49-F238E27FC236}">
                <a16:creationId xmlns:a16="http://schemas.microsoft.com/office/drawing/2014/main" id="{2498C659-50E7-461A-837F-E429EFD63FB5}"/>
              </a:ext>
            </a:extLst>
          </p:cNvPr>
          <p:cNvSpPr>
            <a:spLocks noChangeArrowheads="1"/>
          </p:cNvSpPr>
          <p:nvPr/>
        </p:nvSpPr>
        <p:spPr bwMode="auto">
          <a:xfrm>
            <a:off x="152400" y="762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ctr" eaLnBrk="1" hangingPunct="1"/>
            <a:r>
              <a:rPr lang="zh-CN" altLang="en-US" sz="4400">
                <a:solidFill>
                  <a:schemeClr val="accent2"/>
                </a:solidFill>
                <a:ea typeface="宋体" panose="02010600030101010101" pitchFamily="2" charset="-122"/>
              </a:rPr>
              <a:t>显示设备</a:t>
            </a:r>
            <a:r>
              <a:rPr lang="en-US" altLang="zh-CN" sz="4400">
                <a:solidFill>
                  <a:schemeClr val="accent2"/>
                </a:solidFill>
                <a:ea typeface="宋体" panose="02010600030101010101" pitchFamily="2" charset="-122"/>
              </a:rPr>
              <a:t>-LCD</a:t>
            </a:r>
            <a:endParaRPr lang="zh-CN" altLang="en-US" sz="4400">
              <a:solidFill>
                <a:schemeClr val="accent2"/>
              </a:solidFill>
              <a:ea typeface="宋体" panose="02010600030101010101" pitchFamily="2" charset="-122"/>
            </a:endParaRPr>
          </a:p>
        </p:txBody>
      </p:sp>
      <p:sp>
        <p:nvSpPr>
          <p:cNvPr id="17414" name="AutoShape 9">
            <a:extLst>
              <a:ext uri="{FF2B5EF4-FFF2-40B4-BE49-F238E27FC236}">
                <a16:creationId xmlns:a16="http://schemas.microsoft.com/office/drawing/2014/main" id="{5A0BA7AF-1A24-456C-A85E-FD05BDFEC3E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7415" name="AutoShape 11">
            <a:extLst>
              <a:ext uri="{FF2B5EF4-FFF2-40B4-BE49-F238E27FC236}">
                <a16:creationId xmlns:a16="http://schemas.microsoft.com/office/drawing/2014/main" id="{251F6502-285E-49A7-9F98-77AEB373980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pic>
        <p:nvPicPr>
          <p:cNvPr id="17416" name="Picture 11">
            <a:extLst>
              <a:ext uri="{FF2B5EF4-FFF2-40B4-BE49-F238E27FC236}">
                <a16:creationId xmlns:a16="http://schemas.microsoft.com/office/drawing/2014/main" id="{9469F33A-87E4-4640-BE81-EC2B87D08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191000"/>
            <a:ext cx="2768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3">
            <a:extLst>
              <a:ext uri="{FF2B5EF4-FFF2-40B4-BE49-F238E27FC236}">
                <a16:creationId xmlns:a16="http://schemas.microsoft.com/office/drawing/2014/main" id="{05CEB1AE-7275-4237-A1E5-D658A3E73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4800"/>
            <a:ext cx="2857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日期占位符 1">
            <a:extLst>
              <a:ext uri="{FF2B5EF4-FFF2-40B4-BE49-F238E27FC236}">
                <a16:creationId xmlns:a16="http://schemas.microsoft.com/office/drawing/2014/main" id="{AC86D8D1-95EA-4FCF-84A0-86A80342443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ED954437-A5DA-4B88-8567-856F19E13498}"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533">
                                            <p:txEl>
                                              <p:pRg st="2" end="2"/>
                                            </p:txEl>
                                          </p:spTgt>
                                        </p:tgtEl>
                                        <p:attrNameLst>
                                          <p:attrName>style.visibility</p:attrName>
                                        </p:attrNameLst>
                                      </p:cBhvr>
                                      <p:to>
                                        <p:strVal val="visible"/>
                                      </p:to>
                                    </p:set>
                                    <p:animEffect transition="in" filter="checkerboard(across)">
                                      <p:cBhvr>
                                        <p:cTn id="7" dur="500"/>
                                        <p:tgtEl>
                                          <p:spTgt spid="2253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533">
                                            <p:txEl>
                                              <p:pRg st="3" end="3"/>
                                            </p:txEl>
                                          </p:spTgt>
                                        </p:tgtEl>
                                        <p:attrNameLst>
                                          <p:attrName>style.visibility</p:attrName>
                                        </p:attrNameLst>
                                      </p:cBhvr>
                                      <p:to>
                                        <p:strVal val="visible"/>
                                      </p:to>
                                    </p:set>
                                    <p:animEffect transition="in" filter="checkerboard(across)">
                                      <p:cBhvr>
                                        <p:cTn id="12" dur="500"/>
                                        <p:tgtEl>
                                          <p:spTgt spid="22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1DC6F510-E3B7-432A-B006-FA294DED1F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51EADDB-C07F-4066-AE40-9CABEE84F82E}" type="slidenum">
              <a:rPr lang="zh-CN" altLang="en-US">
                <a:ea typeface="宋体" panose="02010600030101010101" pitchFamily="2" charset="-122"/>
              </a:rPr>
              <a:pPr eaLnBrk="1" hangingPunct="1"/>
              <a:t>15</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214BA7CA-1839-48B7-B43D-D9974546C4CC}"/>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D50A4DC8-8989-4A65-9CC0-9A4108C19765}" type="slidenum">
              <a:rPr lang="zh-CN" altLang="en-US" sz="1400">
                <a:ea typeface="宋体" panose="02010600030101010101" pitchFamily="2" charset="-122"/>
              </a:rPr>
              <a:pPr algn="r" eaLnBrk="1" hangingPunct="1"/>
              <a:t>15</a:t>
            </a:fld>
            <a:endParaRPr lang="en-US" altLang="zh-CN" sz="1400">
              <a:ea typeface="宋体" panose="02010600030101010101" pitchFamily="2" charset="-122"/>
            </a:endParaRPr>
          </a:p>
        </p:txBody>
      </p:sp>
      <p:sp>
        <p:nvSpPr>
          <p:cNvPr id="18436" name="Rectangle 2">
            <a:extLst>
              <a:ext uri="{FF2B5EF4-FFF2-40B4-BE49-F238E27FC236}">
                <a16:creationId xmlns:a16="http://schemas.microsoft.com/office/drawing/2014/main" id="{F7D9A154-73FF-4117-AD5F-898F68754786}"/>
              </a:ext>
            </a:extLst>
          </p:cNvPr>
          <p:cNvSpPr>
            <a:spLocks noGrp="1" noChangeArrowheads="1"/>
          </p:cNvSpPr>
          <p:nvPr>
            <p:ph type="title" idx="4294967295"/>
          </p:nvPr>
        </p:nvSpPr>
        <p:spPr>
          <a:xfrm>
            <a:off x="1331913" y="76200"/>
            <a:ext cx="7583487" cy="914400"/>
          </a:xfrm>
        </p:spPr>
        <p:txBody>
          <a:bodyPr/>
          <a:lstStyle/>
          <a:p>
            <a:pPr algn="l" eaLnBrk="1" hangingPunct="1"/>
            <a:r>
              <a:rPr lang="zh-CN" altLang="en-US">
                <a:latin typeface="宋体" panose="02010600030101010101" pitchFamily="2" charset="-122"/>
                <a:ea typeface="宋体" panose="02010600030101010101" pitchFamily="2" charset="-122"/>
              </a:rPr>
              <a:t>未来显示器</a:t>
            </a:r>
          </a:p>
        </p:txBody>
      </p:sp>
      <p:sp>
        <p:nvSpPr>
          <p:cNvPr id="18437" name="Rectangle 3">
            <a:extLst>
              <a:ext uri="{FF2B5EF4-FFF2-40B4-BE49-F238E27FC236}">
                <a16:creationId xmlns:a16="http://schemas.microsoft.com/office/drawing/2014/main" id="{2F10D5F1-80A2-46BC-B7C4-138E1E788F03}"/>
              </a:ext>
            </a:extLst>
          </p:cNvPr>
          <p:cNvSpPr>
            <a:spLocks noGrp="1" noChangeArrowheads="1"/>
          </p:cNvSpPr>
          <p:nvPr>
            <p:ph type="body" idx="4294967295"/>
          </p:nvPr>
        </p:nvSpPr>
        <p:spPr>
          <a:xfrm>
            <a:off x="228600" y="1143000"/>
            <a:ext cx="8763000" cy="5257800"/>
          </a:xfrm>
        </p:spPr>
        <p:txBody>
          <a:bodyPr/>
          <a:lstStyle/>
          <a:p>
            <a:pPr eaLnBrk="1" hangingPunct="1">
              <a:lnSpc>
                <a:spcPct val="90000"/>
              </a:lnSpc>
            </a:pPr>
            <a:r>
              <a:rPr lang="zh-CN" altLang="en-US">
                <a:latin typeface="宋体" panose="02010600030101010101" pitchFamily="2" charset="-122"/>
                <a:ea typeface="宋体" panose="02010600030101010101" pitchFamily="2" charset="-122"/>
              </a:rPr>
              <a:t>发光聚合物技术，坚不可摧；柔韧性好，可以卷起来；显示画面具有无与伦比的清晰度，无锯齿现象。</a:t>
            </a:r>
            <a:endParaRPr lang="en-US" altLang="zh-CN">
              <a:latin typeface="宋体" panose="02010600030101010101" pitchFamily="2" charset="-122"/>
              <a:ea typeface="宋体" panose="02010600030101010101" pitchFamily="2" charset="-122"/>
            </a:endParaRPr>
          </a:p>
          <a:p>
            <a:pPr eaLnBrk="1" hangingPunct="1">
              <a:lnSpc>
                <a:spcPct val="90000"/>
              </a:lnSpc>
            </a:pPr>
            <a:r>
              <a:rPr lang="zh-CN" altLang="en-US">
                <a:latin typeface="宋体" panose="02010600030101010101" pitchFamily="2" charset="-122"/>
                <a:ea typeface="宋体" panose="02010600030101010101" pitchFamily="2" charset="-122"/>
              </a:rPr>
              <a:t>三维显示器</a:t>
            </a:r>
          </a:p>
        </p:txBody>
      </p:sp>
      <p:pic>
        <p:nvPicPr>
          <p:cNvPr id="18438" name="Picture 10">
            <a:extLst>
              <a:ext uri="{FF2B5EF4-FFF2-40B4-BE49-F238E27FC236}">
                <a16:creationId xmlns:a16="http://schemas.microsoft.com/office/drawing/2014/main" id="{0B8186A0-512E-4EA4-BF0A-3F54FA574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1">
            <a:extLst>
              <a:ext uri="{FF2B5EF4-FFF2-40B4-BE49-F238E27FC236}">
                <a16:creationId xmlns:a16="http://schemas.microsoft.com/office/drawing/2014/main" id="{B4BD8653-022C-4B0C-90C9-4BA1A6A42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6237"/>
          <a:stretch>
            <a:fillRect/>
          </a:stretch>
        </p:blipFill>
        <p:spPr bwMode="auto">
          <a:xfrm>
            <a:off x="4876800" y="2333625"/>
            <a:ext cx="38100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日期占位符 1">
            <a:extLst>
              <a:ext uri="{FF2B5EF4-FFF2-40B4-BE49-F238E27FC236}">
                <a16:creationId xmlns:a16="http://schemas.microsoft.com/office/drawing/2014/main" id="{7CEBABE0-FD50-40D8-9FB0-FC320FCF59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70308E06-8062-48C2-B5E9-DD81E7A01110}"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740AEA31-D539-43D4-86AA-B46391B55A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9C8DFF3-784B-44D4-9C01-CC784F4359B6}" type="slidenum">
              <a:rPr lang="zh-CN" altLang="en-US">
                <a:ea typeface="宋体" panose="02010600030101010101" pitchFamily="2" charset="-122"/>
              </a:rPr>
              <a:pPr eaLnBrk="1" hangingPunct="1"/>
              <a:t>16</a:t>
            </a:fld>
            <a:endParaRPr lang="en-US" altLang="zh-CN">
              <a:ea typeface="宋体" panose="02010600030101010101" pitchFamily="2" charset="-122"/>
            </a:endParaRPr>
          </a:p>
        </p:txBody>
      </p:sp>
      <p:sp>
        <p:nvSpPr>
          <p:cNvPr id="10" name="灯片编号占位符 5">
            <a:extLst>
              <a:ext uri="{FF2B5EF4-FFF2-40B4-BE49-F238E27FC236}">
                <a16:creationId xmlns:a16="http://schemas.microsoft.com/office/drawing/2014/main" id="{5ADFEA3F-C5E8-4B94-B609-26F3D7E506B6}"/>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F1360687-0118-4A00-94B8-CBB5ABD40071}" type="slidenum">
              <a:rPr lang="zh-CN" altLang="en-US" sz="1400">
                <a:ea typeface="宋体" panose="02010600030101010101" pitchFamily="2" charset="-122"/>
              </a:rPr>
              <a:pPr algn="r" eaLnBrk="1" hangingPunct="1"/>
              <a:t>16</a:t>
            </a:fld>
            <a:endParaRPr lang="en-US" altLang="zh-CN" sz="1400">
              <a:ea typeface="宋体" panose="02010600030101010101" pitchFamily="2" charset="-122"/>
            </a:endParaRPr>
          </a:p>
        </p:txBody>
      </p:sp>
      <p:sp>
        <p:nvSpPr>
          <p:cNvPr id="19460" name="Rectangle 2">
            <a:extLst>
              <a:ext uri="{FF2B5EF4-FFF2-40B4-BE49-F238E27FC236}">
                <a16:creationId xmlns:a16="http://schemas.microsoft.com/office/drawing/2014/main" id="{CAFE5CFE-15FB-4E01-B123-2BBA23DA87FA}"/>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第二章  图形系统</a:t>
            </a:r>
            <a:endParaRPr lang="en-US" altLang="zh-CN">
              <a:ea typeface="宋体" panose="02010600030101010101" pitchFamily="2" charset="-122"/>
            </a:endParaRPr>
          </a:p>
        </p:txBody>
      </p:sp>
      <p:sp>
        <p:nvSpPr>
          <p:cNvPr id="19461" name="Rectangle 3">
            <a:extLst>
              <a:ext uri="{FF2B5EF4-FFF2-40B4-BE49-F238E27FC236}">
                <a16:creationId xmlns:a16="http://schemas.microsoft.com/office/drawing/2014/main" id="{626FA51A-AD73-46C6-B480-3849DAAE43B9}"/>
              </a:ext>
            </a:extLst>
          </p:cNvPr>
          <p:cNvSpPr>
            <a:spLocks noGrp="1" noChangeArrowheads="1"/>
          </p:cNvSpPr>
          <p:nvPr>
            <p:ph type="body" idx="4294967295"/>
          </p:nvPr>
        </p:nvSpPr>
        <p:spPr>
          <a:xfrm>
            <a:off x="228600" y="1125538"/>
            <a:ext cx="8763000" cy="5275262"/>
          </a:xfrm>
        </p:spPr>
        <p:txBody>
          <a:bodyPr/>
          <a:lstStyle/>
          <a:p>
            <a:pPr eaLnBrk="1" hangingPunct="1"/>
            <a:r>
              <a:rPr lang="zh-CN" altLang="en-US" dirty="0">
                <a:ea typeface="宋体" panose="02010600030101010101" pitchFamily="2" charset="-122"/>
              </a:rPr>
              <a:t>硬件层面</a:t>
            </a:r>
          </a:p>
          <a:p>
            <a:pPr lvl="1" eaLnBrk="1" hangingPunct="1"/>
            <a:r>
              <a:rPr lang="zh-CN" altLang="en-US" dirty="0">
                <a:ea typeface="宋体" panose="02010600030101010101" pitchFamily="2" charset="-122"/>
              </a:rPr>
              <a:t>设备显示原理：</a:t>
            </a:r>
            <a:r>
              <a:rPr lang="en-US" altLang="zh-CN" dirty="0">
                <a:ea typeface="宋体" panose="02010600030101010101" pitchFamily="2" charset="-122"/>
              </a:rPr>
              <a:t>CRT</a:t>
            </a:r>
            <a:r>
              <a:rPr lang="zh-CN" altLang="en-US" dirty="0">
                <a:ea typeface="宋体" panose="02010600030101010101" pitchFamily="2" charset="-122"/>
              </a:rPr>
              <a:t>、</a:t>
            </a:r>
            <a:r>
              <a:rPr lang="en-US" altLang="zh-CN" dirty="0">
                <a:ea typeface="宋体" panose="02010600030101010101" pitchFamily="2" charset="-122"/>
              </a:rPr>
              <a:t>LCD</a:t>
            </a:r>
          </a:p>
          <a:p>
            <a:pPr lvl="1" eaLnBrk="1" hangingPunct="1"/>
            <a:r>
              <a:rPr lang="zh-CN" altLang="en-US" dirty="0">
                <a:solidFill>
                  <a:schemeClr val="accent2"/>
                </a:solidFill>
                <a:ea typeface="宋体" panose="02010600030101010101" pitchFamily="2" charset="-122"/>
              </a:rPr>
              <a:t>设备显示方式：随机、光栅</a:t>
            </a:r>
          </a:p>
          <a:p>
            <a:pPr lvl="1" eaLnBrk="1" hangingPunct="1"/>
            <a:r>
              <a:rPr lang="zh-CN" altLang="en-US" dirty="0">
                <a:ea typeface="宋体" panose="02010600030101010101" pitchFamily="2" charset="-122"/>
              </a:rPr>
              <a:t>显示系统组成结构：简单、典型、专用</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显卡和图形处理器</a:t>
            </a:r>
          </a:p>
          <a:p>
            <a:pPr eaLnBrk="1" hangingPunct="1"/>
            <a:r>
              <a:rPr lang="zh-CN" altLang="en-US" dirty="0">
                <a:ea typeface="宋体" panose="02010600030101010101" pitchFamily="2" charset="-122"/>
              </a:rPr>
              <a:t>软件层面</a:t>
            </a:r>
          </a:p>
          <a:p>
            <a:pPr lvl="1" eaLnBrk="1" hangingPunct="1"/>
            <a:r>
              <a:rPr lang="zh-CN" altLang="en-US" dirty="0">
                <a:ea typeface="宋体" panose="02010600030101010101" pitchFamily="2" charset="-122"/>
              </a:rPr>
              <a:t>图形软件</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图形系统标准</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图形流水线</a:t>
            </a:r>
          </a:p>
          <a:p>
            <a:pPr eaLnBrk="1" hangingPunct="1"/>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19462" name="AutoShape 5">
            <a:extLst>
              <a:ext uri="{FF2B5EF4-FFF2-40B4-BE49-F238E27FC236}">
                <a16:creationId xmlns:a16="http://schemas.microsoft.com/office/drawing/2014/main" id="{CD0425E9-9A5E-4FFA-96B6-1326E0254E60}"/>
              </a:ext>
            </a:extLst>
          </p:cNvPr>
          <p:cNvSpPr>
            <a:spLocks noChangeArrowheads="1"/>
          </p:cNvSpPr>
          <p:nvPr/>
        </p:nvSpPr>
        <p:spPr bwMode="auto">
          <a:xfrm>
            <a:off x="7380288" y="549275"/>
            <a:ext cx="1582737" cy="1222375"/>
          </a:xfrm>
          <a:prstGeom prst="rtTriangle">
            <a:avLst/>
          </a:prstGeom>
          <a:noFill/>
          <a:ln w="1905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9463" name="Oval 6">
            <a:extLst>
              <a:ext uri="{FF2B5EF4-FFF2-40B4-BE49-F238E27FC236}">
                <a16:creationId xmlns:a16="http://schemas.microsoft.com/office/drawing/2014/main" id="{64CADBC9-6AA0-4AB9-8E01-719FDD2D9002}"/>
              </a:ext>
            </a:extLst>
          </p:cNvPr>
          <p:cNvSpPr>
            <a:spLocks noChangeArrowheads="1"/>
          </p:cNvSpPr>
          <p:nvPr/>
        </p:nvSpPr>
        <p:spPr bwMode="auto">
          <a:xfrm>
            <a:off x="8459788" y="476250"/>
            <a:ext cx="73025" cy="73025"/>
          </a:xfrm>
          <a:prstGeom prst="ellipse">
            <a:avLst/>
          </a:prstGeom>
          <a:solidFill>
            <a:schemeClr val="accent2"/>
          </a:solidFill>
          <a:ln w="9525" algn="ctr">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ctr" eaLnBrk="1" hangingPunct="1">
              <a:spcBef>
                <a:spcPct val="20000"/>
              </a:spcBef>
            </a:pPr>
            <a:endParaRPr lang="zh-CN" altLang="en-US">
              <a:solidFill>
                <a:schemeClr val="accent2"/>
              </a:solidFill>
              <a:latin typeface="Times New Roman" panose="02020603050405020304" pitchFamily="18" charset="0"/>
              <a:ea typeface="宋体" panose="02010600030101010101" pitchFamily="2" charset="-122"/>
            </a:endParaRPr>
          </a:p>
        </p:txBody>
      </p:sp>
      <p:sp>
        <p:nvSpPr>
          <p:cNvPr id="24585" name="AutoShape 7">
            <a:extLst>
              <a:ext uri="{FF2B5EF4-FFF2-40B4-BE49-F238E27FC236}">
                <a16:creationId xmlns:a16="http://schemas.microsoft.com/office/drawing/2014/main" id="{F1564E2E-7EFF-4C75-8ADB-D26FBF9F3254}"/>
              </a:ext>
            </a:extLst>
          </p:cNvPr>
          <p:cNvSpPr>
            <a:spLocks noChangeArrowheads="1"/>
          </p:cNvSpPr>
          <p:nvPr/>
        </p:nvSpPr>
        <p:spPr bwMode="auto">
          <a:xfrm>
            <a:off x="7092950" y="3929063"/>
            <a:ext cx="1655763" cy="868362"/>
          </a:xfrm>
          <a:prstGeom prst="wedgeRoundRectCallout">
            <a:avLst>
              <a:gd name="adj1" fmla="val 11171"/>
              <a:gd name="adj2" fmla="val -29332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spcBef>
                <a:spcPct val="20000"/>
              </a:spcBef>
              <a:defRPr/>
            </a:pPr>
            <a:r>
              <a:rPr lang="zh-CN" altLang="en-US" sz="2400" dirty="0">
                <a:solidFill>
                  <a:schemeClr val="accent2"/>
                </a:solidFill>
                <a:ea typeface="宋体" pitchFamily="2" charset="-122"/>
              </a:rPr>
              <a:t>如何显示线条</a:t>
            </a:r>
            <a:r>
              <a:rPr lang="en-US" altLang="zh-CN" sz="2400" dirty="0">
                <a:solidFill>
                  <a:schemeClr val="accent2"/>
                </a:solidFill>
                <a:ea typeface="宋体" pitchFamily="2" charset="-122"/>
              </a:rPr>
              <a:t>?</a:t>
            </a:r>
          </a:p>
        </p:txBody>
      </p:sp>
      <p:sp>
        <p:nvSpPr>
          <p:cNvPr id="19465" name="日期占位符 1">
            <a:extLst>
              <a:ext uri="{FF2B5EF4-FFF2-40B4-BE49-F238E27FC236}">
                <a16:creationId xmlns:a16="http://schemas.microsoft.com/office/drawing/2014/main" id="{C215794F-3D35-457B-839D-FF418B5000D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DB66CB2-FCEE-488A-BCA0-68F3EAA83B3A}"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785C4218-A707-4F95-B353-1F8E543E11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34523EF9-FEE3-4D2E-8E8A-F13AE6156CD7}" type="slidenum">
              <a:rPr lang="zh-CN" altLang="en-US">
                <a:ea typeface="宋体" panose="02010600030101010101" pitchFamily="2" charset="-122"/>
              </a:rPr>
              <a:pPr eaLnBrk="1" hangingPunct="1"/>
              <a:t>17</a:t>
            </a:fld>
            <a:endParaRPr lang="en-US" altLang="zh-CN">
              <a:ea typeface="宋体" panose="02010600030101010101" pitchFamily="2" charset="-122"/>
            </a:endParaRPr>
          </a:p>
        </p:txBody>
      </p:sp>
      <p:sp>
        <p:nvSpPr>
          <p:cNvPr id="7" name="灯片编号占位符 5">
            <a:extLst>
              <a:ext uri="{FF2B5EF4-FFF2-40B4-BE49-F238E27FC236}">
                <a16:creationId xmlns:a16="http://schemas.microsoft.com/office/drawing/2014/main" id="{B31E9157-3521-4E9C-A993-BAB127F8F823}"/>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64B1C44-E2A6-4890-B17D-8F1ED8482F04}" type="slidenum">
              <a:rPr lang="zh-CN" altLang="en-US" sz="1400">
                <a:ea typeface="宋体" panose="02010600030101010101" pitchFamily="2" charset="-122"/>
              </a:rPr>
              <a:pPr algn="r" eaLnBrk="1" hangingPunct="1"/>
              <a:t>17</a:t>
            </a:fld>
            <a:endParaRPr lang="en-US" altLang="zh-CN" sz="1400">
              <a:ea typeface="宋体" panose="02010600030101010101" pitchFamily="2" charset="-122"/>
            </a:endParaRPr>
          </a:p>
        </p:txBody>
      </p:sp>
      <p:sp>
        <p:nvSpPr>
          <p:cNvPr id="21508" name="Rectangle 2">
            <a:extLst>
              <a:ext uri="{FF2B5EF4-FFF2-40B4-BE49-F238E27FC236}">
                <a16:creationId xmlns:a16="http://schemas.microsoft.com/office/drawing/2014/main" id="{CA4A6C5B-3F16-44CD-A5CA-F99033DB0852}"/>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显示方式</a:t>
            </a:r>
            <a:r>
              <a:rPr lang="en-US" altLang="zh-CN">
                <a:ea typeface="宋体" panose="02010600030101010101" pitchFamily="2" charset="-122"/>
              </a:rPr>
              <a:t>-</a:t>
            </a:r>
            <a:r>
              <a:rPr lang="zh-CN" altLang="en-US">
                <a:ea typeface="宋体" panose="02010600030101010101" pitchFamily="2" charset="-122"/>
              </a:rPr>
              <a:t>随机扫描</a:t>
            </a:r>
          </a:p>
        </p:txBody>
      </p:sp>
      <p:sp>
        <p:nvSpPr>
          <p:cNvPr id="21509" name="Rectangle 3">
            <a:extLst>
              <a:ext uri="{FF2B5EF4-FFF2-40B4-BE49-F238E27FC236}">
                <a16:creationId xmlns:a16="http://schemas.microsoft.com/office/drawing/2014/main" id="{7720DC63-B3D3-44A6-B97B-AFBFBC360E1C}"/>
              </a:ext>
            </a:extLst>
          </p:cNvPr>
          <p:cNvSpPr>
            <a:spLocks noGrp="1" noChangeArrowheads="1"/>
          </p:cNvSpPr>
          <p:nvPr>
            <p:ph type="body" idx="4294967295"/>
          </p:nvPr>
        </p:nvSpPr>
        <p:spPr/>
        <p:txBody>
          <a:bodyPr/>
          <a:lstStyle/>
          <a:p>
            <a:pPr eaLnBrk="1" hangingPunct="1"/>
            <a:r>
              <a:rPr lang="zh-CN" altLang="en-US" sz="3600">
                <a:ea typeface="宋体" panose="02010600030101010101" pitchFamily="2" charset="-122"/>
              </a:rPr>
              <a:t>特点：电子束可随意移动，只扫描荧屏上要显示的部分</a:t>
            </a:r>
          </a:p>
          <a:p>
            <a:pPr eaLnBrk="1" hangingPunct="1"/>
            <a:r>
              <a:rPr lang="zh-CN" altLang="en-US" sz="3600">
                <a:ea typeface="宋体" panose="02010600030101010101" pitchFamily="2" charset="-122"/>
              </a:rPr>
              <a:t>逻辑部件：刷新存储器</a:t>
            </a:r>
            <a:r>
              <a:rPr lang="en-US" altLang="zh-CN" sz="3600">
                <a:ea typeface="宋体" panose="02010600030101010101" pitchFamily="2" charset="-122"/>
              </a:rPr>
              <a:t>,</a:t>
            </a:r>
            <a:r>
              <a:rPr lang="zh-CN" altLang="en-US" sz="3600">
                <a:ea typeface="宋体" panose="02010600030101010101" pitchFamily="2" charset="-122"/>
              </a:rPr>
              <a:t>显示处理器</a:t>
            </a:r>
            <a:r>
              <a:rPr lang="en-US" altLang="zh-CN" sz="3600">
                <a:ea typeface="宋体" panose="02010600030101010101" pitchFamily="2" charset="-122"/>
              </a:rPr>
              <a:t>, CRT</a:t>
            </a:r>
          </a:p>
        </p:txBody>
      </p:sp>
      <p:pic>
        <p:nvPicPr>
          <p:cNvPr id="21510" name="Picture 4" descr="1p18">
            <a:extLst>
              <a:ext uri="{FF2B5EF4-FFF2-40B4-BE49-F238E27FC236}">
                <a16:creationId xmlns:a16="http://schemas.microsoft.com/office/drawing/2014/main" id="{3C3B1DB0-5325-46E8-9D20-4B9B56125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10000"/>
            <a:ext cx="62103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日期占位符 1">
            <a:extLst>
              <a:ext uri="{FF2B5EF4-FFF2-40B4-BE49-F238E27FC236}">
                <a16:creationId xmlns:a16="http://schemas.microsoft.com/office/drawing/2014/main" id="{70B988AA-87BE-47B9-97A9-5BDF0DD287A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F67CF65-E612-4A00-8D86-5B4E2EF9AE0A}"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3E8D3D05-75E7-410F-A7A5-6D491BEF8C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285C150-6746-4313-B578-E967B905BE8F}" type="slidenum">
              <a:rPr lang="zh-CN" altLang="en-US">
                <a:ea typeface="宋体" panose="02010600030101010101" pitchFamily="2" charset="-122"/>
              </a:rPr>
              <a:pPr eaLnBrk="1" hangingPunct="1"/>
              <a:t>18</a:t>
            </a:fld>
            <a:endParaRPr lang="en-US" altLang="zh-CN">
              <a:ea typeface="宋体" panose="02010600030101010101" pitchFamily="2" charset="-122"/>
            </a:endParaRPr>
          </a:p>
        </p:txBody>
      </p:sp>
      <p:sp>
        <p:nvSpPr>
          <p:cNvPr id="7" name="灯片编号占位符 5">
            <a:extLst>
              <a:ext uri="{FF2B5EF4-FFF2-40B4-BE49-F238E27FC236}">
                <a16:creationId xmlns:a16="http://schemas.microsoft.com/office/drawing/2014/main" id="{F24DB554-E8E5-48E6-854F-267FD6595983}"/>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043C322D-73D5-401B-A4AB-4497352E6623}" type="slidenum">
              <a:rPr lang="zh-CN" altLang="en-US" sz="1400">
                <a:ea typeface="宋体" panose="02010600030101010101" pitchFamily="2" charset="-122"/>
              </a:rPr>
              <a:pPr algn="r" eaLnBrk="1" hangingPunct="1"/>
              <a:t>18</a:t>
            </a:fld>
            <a:endParaRPr lang="en-US" altLang="zh-CN" sz="1400">
              <a:ea typeface="宋体" panose="02010600030101010101" pitchFamily="2" charset="-122"/>
            </a:endParaRPr>
          </a:p>
        </p:txBody>
      </p:sp>
      <p:sp>
        <p:nvSpPr>
          <p:cNvPr id="22532" name="Rectangle 2">
            <a:extLst>
              <a:ext uri="{FF2B5EF4-FFF2-40B4-BE49-F238E27FC236}">
                <a16:creationId xmlns:a16="http://schemas.microsoft.com/office/drawing/2014/main" id="{3443DF63-2F99-491A-BD57-C7827FF8BB23}"/>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显示方式</a:t>
            </a:r>
            <a:r>
              <a:rPr lang="en-US" altLang="zh-CN">
                <a:ea typeface="宋体" panose="02010600030101010101" pitchFamily="2" charset="-122"/>
              </a:rPr>
              <a:t>-</a:t>
            </a:r>
            <a:r>
              <a:rPr lang="zh-CN" altLang="en-US">
                <a:ea typeface="宋体" panose="02010600030101010101" pitchFamily="2" charset="-122"/>
              </a:rPr>
              <a:t>随机扫描</a:t>
            </a:r>
          </a:p>
        </p:txBody>
      </p:sp>
      <p:sp>
        <p:nvSpPr>
          <p:cNvPr id="27654" name="Rectangle 3">
            <a:extLst>
              <a:ext uri="{FF2B5EF4-FFF2-40B4-BE49-F238E27FC236}">
                <a16:creationId xmlns:a16="http://schemas.microsoft.com/office/drawing/2014/main" id="{419F6F1D-0602-40B5-8D11-7AF61FAEE0BF}"/>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随机扫描显示器是为画线应用设计</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图形修改方便，可以作无级放大，无锯齿状</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图形显示质量与一帧的画线数量有关</a:t>
            </a:r>
            <a:r>
              <a:rPr lang="en-US" altLang="zh-CN" dirty="0">
                <a:ea typeface="宋体" panose="02010600030101010101" pitchFamily="2" charset="-122"/>
              </a:rPr>
              <a:t>:</a:t>
            </a:r>
            <a:r>
              <a:rPr lang="zh-CN" altLang="en-US" dirty="0">
                <a:ea typeface="宋体" panose="02010600030101010101" pitchFamily="2" charset="-122"/>
              </a:rPr>
              <a:t>当一帧线条太多，无法维持</a:t>
            </a:r>
            <a:r>
              <a:rPr lang="en-US" altLang="zh-CN" dirty="0">
                <a:ea typeface="宋体" panose="02010600030101010101" pitchFamily="2" charset="-122"/>
              </a:rPr>
              <a:t>30</a:t>
            </a:r>
            <a:r>
              <a:rPr lang="zh-CN" altLang="en-US" dirty="0">
                <a:ea typeface="宋体" panose="02010600030101010101" pitchFamily="2" charset="-122"/>
              </a:rPr>
              <a:t>～</a:t>
            </a:r>
            <a:r>
              <a:rPr lang="en-US" altLang="zh-CN" dirty="0">
                <a:ea typeface="宋体" panose="02010600030101010101" pitchFamily="2" charset="-122"/>
              </a:rPr>
              <a:t>60</a:t>
            </a:r>
            <a:r>
              <a:rPr lang="zh-CN" altLang="en-US" dirty="0">
                <a:ea typeface="宋体" panose="02010600030101010101" pitchFamily="2" charset="-122"/>
              </a:rPr>
              <a:t>帧</a:t>
            </a:r>
            <a:r>
              <a:rPr lang="en-US" altLang="zh-CN" dirty="0">
                <a:ea typeface="宋体" panose="02010600030101010101" pitchFamily="2" charset="-122"/>
              </a:rPr>
              <a:t>/</a:t>
            </a:r>
            <a:r>
              <a:rPr lang="zh-CN" altLang="en-US" dirty="0">
                <a:ea typeface="宋体" panose="02010600030101010101" pitchFamily="2" charset="-122"/>
              </a:rPr>
              <a:t>秒刷新频率，就会出现满屏闪烁</a:t>
            </a:r>
          </a:p>
          <a:p>
            <a:pPr eaLnBrk="1" hangingPunct="1"/>
            <a:endParaRPr lang="zh-CN" altLang="en-US" dirty="0">
              <a:ea typeface="宋体" panose="02010600030101010101" pitchFamily="2" charset="-122"/>
            </a:endParaRPr>
          </a:p>
        </p:txBody>
      </p:sp>
      <p:pic>
        <p:nvPicPr>
          <p:cNvPr id="22534" name="Picture 4" descr="1p18">
            <a:extLst>
              <a:ext uri="{FF2B5EF4-FFF2-40B4-BE49-F238E27FC236}">
                <a16:creationId xmlns:a16="http://schemas.microsoft.com/office/drawing/2014/main" id="{6CC684EE-A27E-4AB0-9FCA-FC8BB094B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437063"/>
            <a:ext cx="62103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日期占位符 1">
            <a:extLst>
              <a:ext uri="{FF2B5EF4-FFF2-40B4-BE49-F238E27FC236}">
                <a16:creationId xmlns:a16="http://schemas.microsoft.com/office/drawing/2014/main" id="{6CC012E9-8F9C-49B5-8D32-9B20E929FC4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863C47D-877A-4EA8-84AD-9B905CA6135D}"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4">
                                            <p:txEl>
                                              <p:pRg st="0" end="0"/>
                                            </p:txEl>
                                          </p:spTgt>
                                        </p:tgtEl>
                                        <p:attrNameLst>
                                          <p:attrName>style.visibility</p:attrName>
                                        </p:attrNameLst>
                                      </p:cBhvr>
                                      <p:to>
                                        <p:strVal val="visible"/>
                                      </p:to>
                                    </p:set>
                                    <p:animEffect transition="in" filter="blinds(horizontal)">
                                      <p:cBhvr>
                                        <p:cTn id="7" dur="500"/>
                                        <p:tgtEl>
                                          <p:spTgt spid="276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4">
                                            <p:txEl>
                                              <p:pRg st="1" end="1"/>
                                            </p:txEl>
                                          </p:spTgt>
                                        </p:tgtEl>
                                        <p:attrNameLst>
                                          <p:attrName>style.visibility</p:attrName>
                                        </p:attrNameLst>
                                      </p:cBhvr>
                                      <p:to>
                                        <p:strVal val="visible"/>
                                      </p:to>
                                    </p:set>
                                    <p:animEffect transition="in" filter="blinds(horizontal)">
                                      <p:cBhvr>
                                        <p:cTn id="12" dur="500"/>
                                        <p:tgtEl>
                                          <p:spTgt spid="276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4">
                                            <p:txEl>
                                              <p:pRg st="2" end="2"/>
                                            </p:txEl>
                                          </p:spTgt>
                                        </p:tgtEl>
                                        <p:attrNameLst>
                                          <p:attrName>style.visibility</p:attrName>
                                        </p:attrNameLst>
                                      </p:cBhvr>
                                      <p:to>
                                        <p:strVal val="visible"/>
                                      </p:to>
                                    </p:set>
                                    <p:animEffect transition="in" filter="blinds(horizontal)">
                                      <p:cBhvr>
                                        <p:cTn id="17" dur="500"/>
                                        <p:tgtEl>
                                          <p:spTgt spid="276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0CB1A287-11D2-4EA9-8D1C-4770E160ED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979B7D95-0ECB-4369-A4EE-3521E06BC75B}" type="slidenum">
              <a:rPr lang="zh-CN" altLang="en-US">
                <a:ea typeface="宋体" panose="02010600030101010101" pitchFamily="2" charset="-122"/>
              </a:rPr>
              <a:pPr eaLnBrk="1" hangingPunct="1"/>
              <a:t>19</a:t>
            </a:fld>
            <a:endParaRPr lang="en-US" altLang="zh-CN">
              <a:ea typeface="宋体" panose="02010600030101010101" pitchFamily="2" charset="-122"/>
            </a:endParaRPr>
          </a:p>
        </p:txBody>
      </p:sp>
      <p:sp>
        <p:nvSpPr>
          <p:cNvPr id="7" name="灯片编号占位符 5">
            <a:extLst>
              <a:ext uri="{FF2B5EF4-FFF2-40B4-BE49-F238E27FC236}">
                <a16:creationId xmlns:a16="http://schemas.microsoft.com/office/drawing/2014/main" id="{079ED0E7-C4DE-490E-A463-D228BBE6C1D9}"/>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7B0F4084-C42D-4B11-923D-35175068E599}" type="slidenum">
              <a:rPr lang="zh-CN" altLang="en-US" sz="1400">
                <a:ea typeface="宋体" panose="02010600030101010101" pitchFamily="2" charset="-122"/>
              </a:rPr>
              <a:pPr algn="r" eaLnBrk="1" hangingPunct="1"/>
              <a:t>19</a:t>
            </a:fld>
            <a:endParaRPr lang="en-US" altLang="zh-CN" sz="1400">
              <a:ea typeface="宋体" panose="02010600030101010101" pitchFamily="2" charset="-122"/>
            </a:endParaRPr>
          </a:p>
        </p:txBody>
      </p:sp>
      <p:sp>
        <p:nvSpPr>
          <p:cNvPr id="23556" name="Rectangle 2">
            <a:extLst>
              <a:ext uri="{FF2B5EF4-FFF2-40B4-BE49-F238E27FC236}">
                <a16:creationId xmlns:a16="http://schemas.microsoft.com/office/drawing/2014/main" id="{E954B4C2-C025-4A0C-A29C-BCB488E07789}"/>
              </a:ext>
            </a:extLst>
          </p:cNvPr>
          <p:cNvSpPr>
            <a:spLocks noGrp="1" noChangeArrowheads="1"/>
          </p:cNvSpPr>
          <p:nvPr>
            <p:ph type="title" idx="4294967295"/>
          </p:nvPr>
        </p:nvSpPr>
        <p:spPr>
          <a:xfrm>
            <a:off x="1403350" y="76200"/>
            <a:ext cx="7512050" cy="914400"/>
          </a:xfrm>
        </p:spPr>
        <p:txBody>
          <a:bodyPr/>
          <a:lstStyle/>
          <a:p>
            <a:pPr eaLnBrk="1" hangingPunct="1"/>
            <a:r>
              <a:rPr lang="zh-CN" altLang="en-US">
                <a:ea typeface="宋体" panose="02010600030101010101" pitchFamily="2" charset="-122"/>
              </a:rPr>
              <a:t>显示方式</a:t>
            </a:r>
            <a:r>
              <a:rPr lang="en-US" altLang="zh-CN">
                <a:ea typeface="宋体" panose="02010600030101010101" pitchFamily="2" charset="-122"/>
              </a:rPr>
              <a:t>-</a:t>
            </a:r>
            <a:r>
              <a:rPr lang="zh-CN" altLang="en-US">
                <a:ea typeface="宋体" panose="02010600030101010101" pitchFamily="2" charset="-122"/>
              </a:rPr>
              <a:t>光栅扫描显示</a:t>
            </a:r>
          </a:p>
        </p:txBody>
      </p:sp>
      <p:sp>
        <p:nvSpPr>
          <p:cNvPr id="28678" name="Rectangle 3">
            <a:extLst>
              <a:ext uri="{FF2B5EF4-FFF2-40B4-BE49-F238E27FC236}">
                <a16:creationId xmlns:a16="http://schemas.microsoft.com/office/drawing/2014/main" id="{9D1A12A5-0A20-45EB-BFBC-795262EBD78D}"/>
              </a:ext>
            </a:extLst>
          </p:cNvPr>
          <p:cNvSpPr>
            <a:spLocks noGrp="1" noChangeArrowheads="1"/>
          </p:cNvSpPr>
          <p:nvPr>
            <p:ph type="body" idx="4294967295"/>
          </p:nvPr>
        </p:nvSpPr>
        <p:spPr>
          <a:xfrm>
            <a:off x="238125" y="1171575"/>
            <a:ext cx="8905875" cy="3933825"/>
          </a:xfrm>
        </p:spPr>
        <p:txBody>
          <a:bodyPr/>
          <a:lstStyle/>
          <a:p>
            <a:pPr eaLnBrk="1" hangingPunct="1">
              <a:lnSpc>
                <a:spcPct val="90000"/>
              </a:lnSpc>
            </a:pPr>
            <a:r>
              <a:rPr lang="zh-CN" altLang="en-US" dirty="0">
                <a:ea typeface="宋体" panose="02010600030101010101" pitchFamily="2" charset="-122"/>
              </a:rPr>
              <a:t>电子束依照固定的路线进行扫描</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电子束先从荧光屏左上角开始，向右扫一条水平线，然后迅速地回扫到左边偏下一点的位置，再扫第二条水平线，照此固定的路径及顺序扫下去，直到最后一条水平线</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刷新</a:t>
            </a:r>
            <a:r>
              <a:rPr lang="en-US" altLang="zh-CN" dirty="0">
                <a:ea typeface="宋体" panose="02010600030101010101" pitchFamily="2" charset="-122"/>
              </a:rPr>
              <a:t>,</a:t>
            </a:r>
            <a:r>
              <a:rPr lang="zh-CN" altLang="en-US" dirty="0">
                <a:ea typeface="宋体" panose="02010600030101010101" pitchFamily="2" charset="-122"/>
              </a:rPr>
              <a:t>刷新率</a:t>
            </a:r>
            <a:r>
              <a:rPr lang="en-US" altLang="zh-CN" dirty="0">
                <a:ea typeface="宋体" panose="02010600030101010101" pitchFamily="2" charset="-122"/>
              </a:rPr>
              <a:t>, </a:t>
            </a:r>
            <a:r>
              <a:rPr lang="zh-CN" altLang="en-US" dirty="0">
                <a:ea typeface="宋体" panose="02010600030101010101" pitchFamily="2" charset="-122"/>
              </a:rPr>
              <a:t>分辨率 </a:t>
            </a:r>
          </a:p>
        </p:txBody>
      </p:sp>
      <p:pic>
        <p:nvPicPr>
          <p:cNvPr id="28679" name="Picture 4">
            <a:extLst>
              <a:ext uri="{FF2B5EF4-FFF2-40B4-BE49-F238E27FC236}">
                <a16:creationId xmlns:a16="http://schemas.microsoft.com/office/drawing/2014/main" id="{92AE85FD-C487-4E44-91D3-C4B7B1508145}"/>
              </a:ext>
            </a:extLst>
          </p:cNvPr>
          <p:cNvPicPr>
            <a:picLocks noChangeAspect="1" noChangeArrowheads="1"/>
          </p:cNvPicPr>
          <p:nvPr/>
        </p:nvPicPr>
        <p:blipFill>
          <a:blip r:embed="rId3">
            <a:lum contrast="96000"/>
            <a:extLst>
              <a:ext uri="{28A0092B-C50C-407E-A947-70E740481C1C}">
                <a14:useLocalDpi xmlns:a14="http://schemas.microsoft.com/office/drawing/2010/main" val="0"/>
              </a:ext>
            </a:extLst>
          </a:blip>
          <a:srcRect/>
          <a:stretch>
            <a:fillRect/>
          </a:stretch>
        </p:blipFill>
        <p:spPr bwMode="auto">
          <a:xfrm>
            <a:off x="5486400" y="3832225"/>
            <a:ext cx="3311525"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Group 8">
            <a:extLst>
              <a:ext uri="{FF2B5EF4-FFF2-40B4-BE49-F238E27FC236}">
                <a16:creationId xmlns:a16="http://schemas.microsoft.com/office/drawing/2014/main" id="{F4BA3285-89A6-439D-9AC4-CC23BC0982F3}"/>
              </a:ext>
            </a:extLst>
          </p:cNvPr>
          <p:cNvGrpSpPr>
            <a:grpSpLocks/>
          </p:cNvGrpSpPr>
          <p:nvPr/>
        </p:nvGrpSpPr>
        <p:grpSpPr bwMode="auto">
          <a:xfrm>
            <a:off x="838200" y="4343400"/>
            <a:ext cx="2362200" cy="2057400"/>
            <a:chOff x="4704" y="672"/>
            <a:chExt cx="1008" cy="960"/>
          </a:xfrm>
        </p:grpSpPr>
        <p:sp>
          <p:nvSpPr>
            <p:cNvPr id="23561" name="Rectangle 4">
              <a:extLst>
                <a:ext uri="{FF2B5EF4-FFF2-40B4-BE49-F238E27FC236}">
                  <a16:creationId xmlns:a16="http://schemas.microsoft.com/office/drawing/2014/main" id="{743E5246-6F0D-4D21-AFF9-0D21AB8A6F37}"/>
                </a:ext>
              </a:extLst>
            </p:cNvPr>
            <p:cNvSpPr>
              <a:spLocks noChangeArrowheads="1"/>
            </p:cNvSpPr>
            <p:nvPr/>
          </p:nvSpPr>
          <p:spPr bwMode="auto">
            <a:xfrm>
              <a:off x="4704" y="672"/>
              <a:ext cx="1008" cy="960"/>
            </a:xfrm>
            <a:prstGeom prst="rect">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2" name="Oval 5">
              <a:extLst>
                <a:ext uri="{FF2B5EF4-FFF2-40B4-BE49-F238E27FC236}">
                  <a16:creationId xmlns:a16="http://schemas.microsoft.com/office/drawing/2014/main" id="{DEE73E47-492E-45C0-90C0-71744BFE7B14}"/>
                </a:ext>
              </a:extLst>
            </p:cNvPr>
            <p:cNvSpPr>
              <a:spLocks noChangeArrowheads="1"/>
            </p:cNvSpPr>
            <p:nvPr/>
          </p:nvSpPr>
          <p:spPr bwMode="auto">
            <a:xfrm>
              <a:off x="4704"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3" name="Oval 6">
              <a:extLst>
                <a:ext uri="{FF2B5EF4-FFF2-40B4-BE49-F238E27FC236}">
                  <a16:creationId xmlns:a16="http://schemas.microsoft.com/office/drawing/2014/main" id="{36CE0E61-FBE2-43DB-ADF9-CD7AA00D6612}"/>
                </a:ext>
              </a:extLst>
            </p:cNvPr>
            <p:cNvSpPr>
              <a:spLocks noChangeArrowheads="1"/>
            </p:cNvSpPr>
            <p:nvPr/>
          </p:nvSpPr>
          <p:spPr bwMode="auto">
            <a:xfrm>
              <a:off x="4800"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4" name="Oval 7">
              <a:extLst>
                <a:ext uri="{FF2B5EF4-FFF2-40B4-BE49-F238E27FC236}">
                  <a16:creationId xmlns:a16="http://schemas.microsoft.com/office/drawing/2014/main" id="{F04184C9-B8C7-4B3B-9B12-5DD3EC455BD6}"/>
                </a:ext>
              </a:extLst>
            </p:cNvPr>
            <p:cNvSpPr>
              <a:spLocks noChangeArrowheads="1"/>
            </p:cNvSpPr>
            <p:nvPr/>
          </p:nvSpPr>
          <p:spPr bwMode="auto">
            <a:xfrm>
              <a:off x="4896"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5" name="Oval 8">
              <a:extLst>
                <a:ext uri="{FF2B5EF4-FFF2-40B4-BE49-F238E27FC236}">
                  <a16:creationId xmlns:a16="http://schemas.microsoft.com/office/drawing/2014/main" id="{B106814D-564E-4F31-BE12-C672EAAE2FA1}"/>
                </a:ext>
              </a:extLst>
            </p:cNvPr>
            <p:cNvSpPr>
              <a:spLocks noChangeArrowheads="1"/>
            </p:cNvSpPr>
            <p:nvPr/>
          </p:nvSpPr>
          <p:spPr bwMode="auto">
            <a:xfrm>
              <a:off x="4992"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6" name="Oval 9">
              <a:extLst>
                <a:ext uri="{FF2B5EF4-FFF2-40B4-BE49-F238E27FC236}">
                  <a16:creationId xmlns:a16="http://schemas.microsoft.com/office/drawing/2014/main" id="{9DECC83D-75BC-42F9-81B8-864F32DFED2A}"/>
                </a:ext>
              </a:extLst>
            </p:cNvPr>
            <p:cNvSpPr>
              <a:spLocks noChangeArrowheads="1"/>
            </p:cNvSpPr>
            <p:nvPr/>
          </p:nvSpPr>
          <p:spPr bwMode="auto">
            <a:xfrm>
              <a:off x="5088"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7" name="Oval 10">
              <a:extLst>
                <a:ext uri="{FF2B5EF4-FFF2-40B4-BE49-F238E27FC236}">
                  <a16:creationId xmlns:a16="http://schemas.microsoft.com/office/drawing/2014/main" id="{D9A7E215-84C8-4CDF-9316-52780B1D3AC6}"/>
                </a:ext>
              </a:extLst>
            </p:cNvPr>
            <p:cNvSpPr>
              <a:spLocks noChangeArrowheads="1"/>
            </p:cNvSpPr>
            <p:nvPr/>
          </p:nvSpPr>
          <p:spPr bwMode="auto">
            <a:xfrm>
              <a:off x="5184"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8" name="Oval 11">
              <a:extLst>
                <a:ext uri="{FF2B5EF4-FFF2-40B4-BE49-F238E27FC236}">
                  <a16:creationId xmlns:a16="http://schemas.microsoft.com/office/drawing/2014/main" id="{0A5A37AA-B270-472B-AE18-5E23B55A042F}"/>
                </a:ext>
              </a:extLst>
            </p:cNvPr>
            <p:cNvSpPr>
              <a:spLocks noChangeArrowheads="1"/>
            </p:cNvSpPr>
            <p:nvPr/>
          </p:nvSpPr>
          <p:spPr bwMode="auto">
            <a:xfrm>
              <a:off x="4848"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69" name="Oval 12">
              <a:extLst>
                <a:ext uri="{FF2B5EF4-FFF2-40B4-BE49-F238E27FC236}">
                  <a16:creationId xmlns:a16="http://schemas.microsoft.com/office/drawing/2014/main" id="{CBE16130-D459-4B3D-B847-A6E95FCF987D}"/>
                </a:ext>
              </a:extLst>
            </p:cNvPr>
            <p:cNvSpPr>
              <a:spLocks noChangeArrowheads="1"/>
            </p:cNvSpPr>
            <p:nvPr/>
          </p:nvSpPr>
          <p:spPr bwMode="auto">
            <a:xfrm>
              <a:off x="494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0" name="Oval 13">
              <a:extLst>
                <a:ext uri="{FF2B5EF4-FFF2-40B4-BE49-F238E27FC236}">
                  <a16:creationId xmlns:a16="http://schemas.microsoft.com/office/drawing/2014/main" id="{AA0BB04C-B898-48EA-986B-4D3C9E7D2B91}"/>
                </a:ext>
              </a:extLst>
            </p:cNvPr>
            <p:cNvSpPr>
              <a:spLocks noChangeArrowheads="1"/>
            </p:cNvSpPr>
            <p:nvPr/>
          </p:nvSpPr>
          <p:spPr bwMode="auto">
            <a:xfrm>
              <a:off x="5040"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1" name="Oval 14">
              <a:extLst>
                <a:ext uri="{FF2B5EF4-FFF2-40B4-BE49-F238E27FC236}">
                  <a16:creationId xmlns:a16="http://schemas.microsoft.com/office/drawing/2014/main" id="{0E0AE220-6AC0-4490-94D7-699732A6CE11}"/>
                </a:ext>
              </a:extLst>
            </p:cNvPr>
            <p:cNvSpPr>
              <a:spLocks noChangeArrowheads="1"/>
            </p:cNvSpPr>
            <p:nvPr/>
          </p:nvSpPr>
          <p:spPr bwMode="auto">
            <a:xfrm>
              <a:off x="5136"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2" name="Oval 15">
              <a:extLst>
                <a:ext uri="{FF2B5EF4-FFF2-40B4-BE49-F238E27FC236}">
                  <a16:creationId xmlns:a16="http://schemas.microsoft.com/office/drawing/2014/main" id="{26B2FE65-392C-4EE6-8C8F-CB511BD1D553}"/>
                </a:ext>
              </a:extLst>
            </p:cNvPr>
            <p:cNvSpPr>
              <a:spLocks noChangeArrowheads="1"/>
            </p:cNvSpPr>
            <p:nvPr/>
          </p:nvSpPr>
          <p:spPr bwMode="auto">
            <a:xfrm>
              <a:off x="5232"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3" name="Oval 16">
              <a:extLst>
                <a:ext uri="{FF2B5EF4-FFF2-40B4-BE49-F238E27FC236}">
                  <a16:creationId xmlns:a16="http://schemas.microsoft.com/office/drawing/2014/main" id="{C6F074BF-210E-4E80-A56E-BB280450B6D5}"/>
                </a:ext>
              </a:extLst>
            </p:cNvPr>
            <p:cNvSpPr>
              <a:spLocks noChangeArrowheads="1"/>
            </p:cNvSpPr>
            <p:nvPr/>
          </p:nvSpPr>
          <p:spPr bwMode="auto">
            <a:xfrm>
              <a:off x="5328"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4" name="Oval 17">
              <a:extLst>
                <a:ext uri="{FF2B5EF4-FFF2-40B4-BE49-F238E27FC236}">
                  <a16:creationId xmlns:a16="http://schemas.microsoft.com/office/drawing/2014/main" id="{1F1426F4-4478-4BA9-AC4C-486DB24467FA}"/>
                </a:ext>
              </a:extLst>
            </p:cNvPr>
            <p:cNvSpPr>
              <a:spLocks noChangeArrowheads="1"/>
            </p:cNvSpPr>
            <p:nvPr/>
          </p:nvSpPr>
          <p:spPr bwMode="auto">
            <a:xfrm>
              <a:off x="4992"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5" name="Oval 18">
              <a:extLst>
                <a:ext uri="{FF2B5EF4-FFF2-40B4-BE49-F238E27FC236}">
                  <a16:creationId xmlns:a16="http://schemas.microsoft.com/office/drawing/2014/main" id="{0F4593DE-8B28-497D-ACA7-7BF2C95EA4ED}"/>
                </a:ext>
              </a:extLst>
            </p:cNvPr>
            <p:cNvSpPr>
              <a:spLocks noChangeArrowheads="1"/>
            </p:cNvSpPr>
            <p:nvPr/>
          </p:nvSpPr>
          <p:spPr bwMode="auto">
            <a:xfrm>
              <a:off x="5088"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6" name="Oval 19">
              <a:extLst>
                <a:ext uri="{FF2B5EF4-FFF2-40B4-BE49-F238E27FC236}">
                  <a16:creationId xmlns:a16="http://schemas.microsoft.com/office/drawing/2014/main" id="{E4E3C81D-CC35-4A71-B097-073F91CA7D68}"/>
                </a:ext>
              </a:extLst>
            </p:cNvPr>
            <p:cNvSpPr>
              <a:spLocks noChangeArrowheads="1"/>
            </p:cNvSpPr>
            <p:nvPr/>
          </p:nvSpPr>
          <p:spPr bwMode="auto">
            <a:xfrm>
              <a:off x="5184"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7" name="Oval 20">
              <a:extLst>
                <a:ext uri="{FF2B5EF4-FFF2-40B4-BE49-F238E27FC236}">
                  <a16:creationId xmlns:a16="http://schemas.microsoft.com/office/drawing/2014/main" id="{17B93A8F-1DD8-463A-B355-5BA6F854C83C}"/>
                </a:ext>
              </a:extLst>
            </p:cNvPr>
            <p:cNvSpPr>
              <a:spLocks noChangeArrowheads="1"/>
            </p:cNvSpPr>
            <p:nvPr/>
          </p:nvSpPr>
          <p:spPr bwMode="auto">
            <a:xfrm>
              <a:off x="5280"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8" name="Oval 21">
              <a:extLst>
                <a:ext uri="{FF2B5EF4-FFF2-40B4-BE49-F238E27FC236}">
                  <a16:creationId xmlns:a16="http://schemas.microsoft.com/office/drawing/2014/main" id="{C9D1242E-91AB-4286-8CF5-A6A4E20EECD8}"/>
                </a:ext>
              </a:extLst>
            </p:cNvPr>
            <p:cNvSpPr>
              <a:spLocks noChangeArrowheads="1"/>
            </p:cNvSpPr>
            <p:nvPr/>
          </p:nvSpPr>
          <p:spPr bwMode="auto">
            <a:xfrm>
              <a:off x="5376"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79" name="Oval 22">
              <a:extLst>
                <a:ext uri="{FF2B5EF4-FFF2-40B4-BE49-F238E27FC236}">
                  <a16:creationId xmlns:a16="http://schemas.microsoft.com/office/drawing/2014/main" id="{C7B95BEE-67D0-4632-BEA6-5746FFFA150C}"/>
                </a:ext>
              </a:extLst>
            </p:cNvPr>
            <p:cNvSpPr>
              <a:spLocks noChangeArrowheads="1"/>
            </p:cNvSpPr>
            <p:nvPr/>
          </p:nvSpPr>
          <p:spPr bwMode="auto">
            <a:xfrm>
              <a:off x="5136"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0" name="Oval 23">
              <a:extLst>
                <a:ext uri="{FF2B5EF4-FFF2-40B4-BE49-F238E27FC236}">
                  <a16:creationId xmlns:a16="http://schemas.microsoft.com/office/drawing/2014/main" id="{3F9BF7F3-D580-440C-A998-888833D81854}"/>
                </a:ext>
              </a:extLst>
            </p:cNvPr>
            <p:cNvSpPr>
              <a:spLocks noChangeArrowheads="1"/>
            </p:cNvSpPr>
            <p:nvPr/>
          </p:nvSpPr>
          <p:spPr bwMode="auto">
            <a:xfrm>
              <a:off x="5232"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1" name="Oval 24">
              <a:extLst>
                <a:ext uri="{FF2B5EF4-FFF2-40B4-BE49-F238E27FC236}">
                  <a16:creationId xmlns:a16="http://schemas.microsoft.com/office/drawing/2014/main" id="{AF133EC9-78A6-4143-84A3-977B73B7DB02}"/>
                </a:ext>
              </a:extLst>
            </p:cNvPr>
            <p:cNvSpPr>
              <a:spLocks noChangeArrowheads="1"/>
            </p:cNvSpPr>
            <p:nvPr/>
          </p:nvSpPr>
          <p:spPr bwMode="auto">
            <a:xfrm>
              <a:off x="5328"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2" name="Oval 25">
              <a:extLst>
                <a:ext uri="{FF2B5EF4-FFF2-40B4-BE49-F238E27FC236}">
                  <a16:creationId xmlns:a16="http://schemas.microsoft.com/office/drawing/2014/main" id="{EF20D97C-F8ED-49A7-AEF3-2DAB8DA75EAE}"/>
                </a:ext>
              </a:extLst>
            </p:cNvPr>
            <p:cNvSpPr>
              <a:spLocks noChangeArrowheads="1"/>
            </p:cNvSpPr>
            <p:nvPr/>
          </p:nvSpPr>
          <p:spPr bwMode="auto">
            <a:xfrm>
              <a:off x="5424"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3" name="Oval 26">
              <a:extLst>
                <a:ext uri="{FF2B5EF4-FFF2-40B4-BE49-F238E27FC236}">
                  <a16:creationId xmlns:a16="http://schemas.microsoft.com/office/drawing/2014/main" id="{311A9B3C-8D17-4131-917C-24DA1231936C}"/>
                </a:ext>
              </a:extLst>
            </p:cNvPr>
            <p:cNvSpPr>
              <a:spLocks noChangeArrowheads="1"/>
            </p:cNvSpPr>
            <p:nvPr/>
          </p:nvSpPr>
          <p:spPr bwMode="auto">
            <a:xfrm>
              <a:off x="5280"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4" name="Oval 27">
              <a:extLst>
                <a:ext uri="{FF2B5EF4-FFF2-40B4-BE49-F238E27FC236}">
                  <a16:creationId xmlns:a16="http://schemas.microsoft.com/office/drawing/2014/main" id="{61E56AA2-712C-4074-BAA5-3A0B5BE7058A}"/>
                </a:ext>
              </a:extLst>
            </p:cNvPr>
            <p:cNvSpPr>
              <a:spLocks noChangeArrowheads="1"/>
            </p:cNvSpPr>
            <p:nvPr/>
          </p:nvSpPr>
          <p:spPr bwMode="auto">
            <a:xfrm>
              <a:off x="5376"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5" name="Oval 28">
              <a:extLst>
                <a:ext uri="{FF2B5EF4-FFF2-40B4-BE49-F238E27FC236}">
                  <a16:creationId xmlns:a16="http://schemas.microsoft.com/office/drawing/2014/main" id="{5022C947-BCAA-4927-8DD6-D36C0DA15B12}"/>
                </a:ext>
              </a:extLst>
            </p:cNvPr>
            <p:cNvSpPr>
              <a:spLocks noChangeArrowheads="1"/>
            </p:cNvSpPr>
            <p:nvPr/>
          </p:nvSpPr>
          <p:spPr bwMode="auto">
            <a:xfrm>
              <a:off x="5472"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6" name="Oval 29">
              <a:extLst>
                <a:ext uri="{FF2B5EF4-FFF2-40B4-BE49-F238E27FC236}">
                  <a16:creationId xmlns:a16="http://schemas.microsoft.com/office/drawing/2014/main" id="{C3F6E564-BE5B-48BE-925B-800E81A84375}"/>
                </a:ext>
              </a:extLst>
            </p:cNvPr>
            <p:cNvSpPr>
              <a:spLocks noChangeArrowheads="1"/>
            </p:cNvSpPr>
            <p:nvPr/>
          </p:nvSpPr>
          <p:spPr bwMode="auto">
            <a:xfrm>
              <a:off x="5424"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7" name="Oval 30">
              <a:extLst>
                <a:ext uri="{FF2B5EF4-FFF2-40B4-BE49-F238E27FC236}">
                  <a16:creationId xmlns:a16="http://schemas.microsoft.com/office/drawing/2014/main" id="{10C99025-8AB6-4243-95F0-B7EF9477B728}"/>
                </a:ext>
              </a:extLst>
            </p:cNvPr>
            <p:cNvSpPr>
              <a:spLocks noChangeArrowheads="1"/>
            </p:cNvSpPr>
            <p:nvPr/>
          </p:nvSpPr>
          <p:spPr bwMode="auto">
            <a:xfrm>
              <a:off x="5520"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8" name="Oval 31">
              <a:extLst>
                <a:ext uri="{FF2B5EF4-FFF2-40B4-BE49-F238E27FC236}">
                  <a16:creationId xmlns:a16="http://schemas.microsoft.com/office/drawing/2014/main" id="{FA26A9CD-E438-43DE-8ADC-F4E991376A4C}"/>
                </a:ext>
              </a:extLst>
            </p:cNvPr>
            <p:cNvSpPr>
              <a:spLocks noChangeArrowheads="1"/>
            </p:cNvSpPr>
            <p:nvPr/>
          </p:nvSpPr>
          <p:spPr bwMode="auto">
            <a:xfrm>
              <a:off x="5568"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89" name="Oval 32">
              <a:extLst>
                <a:ext uri="{FF2B5EF4-FFF2-40B4-BE49-F238E27FC236}">
                  <a16:creationId xmlns:a16="http://schemas.microsoft.com/office/drawing/2014/main" id="{51D2B084-1C43-4D28-BD68-8FF9FE1BBC12}"/>
                </a:ext>
              </a:extLst>
            </p:cNvPr>
            <p:cNvSpPr>
              <a:spLocks noChangeArrowheads="1"/>
            </p:cNvSpPr>
            <p:nvPr/>
          </p:nvSpPr>
          <p:spPr bwMode="auto">
            <a:xfrm>
              <a:off x="4752"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0" name="Oval 33">
              <a:extLst>
                <a:ext uri="{FF2B5EF4-FFF2-40B4-BE49-F238E27FC236}">
                  <a16:creationId xmlns:a16="http://schemas.microsoft.com/office/drawing/2014/main" id="{3BF029C1-4731-4E90-9CBD-7C2E2C11BDCB}"/>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1" name="Oval 34">
              <a:extLst>
                <a:ext uri="{FF2B5EF4-FFF2-40B4-BE49-F238E27FC236}">
                  <a16:creationId xmlns:a16="http://schemas.microsoft.com/office/drawing/2014/main" id="{388856E3-4622-4E24-857D-2CEB9EC3D5AF}"/>
                </a:ext>
              </a:extLst>
            </p:cNvPr>
            <p:cNvSpPr>
              <a:spLocks noChangeArrowheads="1"/>
            </p:cNvSpPr>
            <p:nvPr/>
          </p:nvSpPr>
          <p:spPr bwMode="auto">
            <a:xfrm>
              <a:off x="494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2" name="Oval 35">
              <a:extLst>
                <a:ext uri="{FF2B5EF4-FFF2-40B4-BE49-F238E27FC236}">
                  <a16:creationId xmlns:a16="http://schemas.microsoft.com/office/drawing/2014/main" id="{26829E85-2A61-4F62-9EEF-6741B307315C}"/>
                </a:ext>
              </a:extLst>
            </p:cNvPr>
            <p:cNvSpPr>
              <a:spLocks noChangeArrowheads="1"/>
            </p:cNvSpPr>
            <p:nvPr/>
          </p:nvSpPr>
          <p:spPr bwMode="auto">
            <a:xfrm>
              <a:off x="5040"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3" name="Oval 36">
              <a:extLst>
                <a:ext uri="{FF2B5EF4-FFF2-40B4-BE49-F238E27FC236}">
                  <a16:creationId xmlns:a16="http://schemas.microsoft.com/office/drawing/2014/main" id="{DBF9B34C-CD7B-4718-87BC-E179564C55EA}"/>
                </a:ext>
              </a:extLst>
            </p:cNvPr>
            <p:cNvSpPr>
              <a:spLocks noChangeArrowheads="1"/>
            </p:cNvSpPr>
            <p:nvPr/>
          </p:nvSpPr>
          <p:spPr bwMode="auto">
            <a:xfrm>
              <a:off x="5568"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4" name="Oval 37">
              <a:extLst>
                <a:ext uri="{FF2B5EF4-FFF2-40B4-BE49-F238E27FC236}">
                  <a16:creationId xmlns:a16="http://schemas.microsoft.com/office/drawing/2014/main" id="{DA02F765-6884-4509-91D5-247F694DBA88}"/>
                </a:ext>
              </a:extLst>
            </p:cNvPr>
            <p:cNvSpPr>
              <a:spLocks noChangeArrowheads="1"/>
            </p:cNvSpPr>
            <p:nvPr/>
          </p:nvSpPr>
          <p:spPr bwMode="auto">
            <a:xfrm>
              <a:off x="5136"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5" name="Oval 38">
              <a:extLst>
                <a:ext uri="{FF2B5EF4-FFF2-40B4-BE49-F238E27FC236}">
                  <a16:creationId xmlns:a16="http://schemas.microsoft.com/office/drawing/2014/main" id="{52B38C1D-FB51-41C0-80D7-584C6AA4D7FC}"/>
                </a:ext>
              </a:extLst>
            </p:cNvPr>
            <p:cNvSpPr>
              <a:spLocks noChangeArrowheads="1"/>
            </p:cNvSpPr>
            <p:nvPr/>
          </p:nvSpPr>
          <p:spPr bwMode="auto">
            <a:xfrm>
              <a:off x="5232"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6" name="Oval 39">
              <a:extLst>
                <a:ext uri="{FF2B5EF4-FFF2-40B4-BE49-F238E27FC236}">
                  <a16:creationId xmlns:a16="http://schemas.microsoft.com/office/drawing/2014/main" id="{5CF2CF3C-E78F-4E76-8CE6-4D801B4A6ACB}"/>
                </a:ext>
              </a:extLst>
            </p:cNvPr>
            <p:cNvSpPr>
              <a:spLocks noChangeArrowheads="1"/>
            </p:cNvSpPr>
            <p:nvPr/>
          </p:nvSpPr>
          <p:spPr bwMode="auto">
            <a:xfrm>
              <a:off x="5328"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7" name="Oval 40">
              <a:extLst>
                <a:ext uri="{FF2B5EF4-FFF2-40B4-BE49-F238E27FC236}">
                  <a16:creationId xmlns:a16="http://schemas.microsoft.com/office/drawing/2014/main" id="{E76A36BB-8235-41F5-A6BF-9AE2514CABCB}"/>
                </a:ext>
              </a:extLst>
            </p:cNvPr>
            <p:cNvSpPr>
              <a:spLocks noChangeArrowheads="1"/>
            </p:cNvSpPr>
            <p:nvPr/>
          </p:nvSpPr>
          <p:spPr bwMode="auto">
            <a:xfrm>
              <a:off x="5280"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8" name="Oval 41">
              <a:extLst>
                <a:ext uri="{FF2B5EF4-FFF2-40B4-BE49-F238E27FC236}">
                  <a16:creationId xmlns:a16="http://schemas.microsoft.com/office/drawing/2014/main" id="{C17F512C-8D69-4C98-B0A8-3DA213B3FCD2}"/>
                </a:ext>
              </a:extLst>
            </p:cNvPr>
            <p:cNvSpPr>
              <a:spLocks noChangeArrowheads="1"/>
            </p:cNvSpPr>
            <p:nvPr/>
          </p:nvSpPr>
          <p:spPr bwMode="auto">
            <a:xfrm>
              <a:off x="5376"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599" name="Oval 42">
              <a:extLst>
                <a:ext uri="{FF2B5EF4-FFF2-40B4-BE49-F238E27FC236}">
                  <a16:creationId xmlns:a16="http://schemas.microsoft.com/office/drawing/2014/main" id="{4B50BB64-1F11-4513-8B85-79E8B648F6A6}"/>
                </a:ext>
              </a:extLst>
            </p:cNvPr>
            <p:cNvSpPr>
              <a:spLocks noChangeArrowheads="1"/>
            </p:cNvSpPr>
            <p:nvPr/>
          </p:nvSpPr>
          <p:spPr bwMode="auto">
            <a:xfrm>
              <a:off x="5472"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0" name="Oval 43">
              <a:extLst>
                <a:ext uri="{FF2B5EF4-FFF2-40B4-BE49-F238E27FC236}">
                  <a16:creationId xmlns:a16="http://schemas.microsoft.com/office/drawing/2014/main" id="{CD3C6404-4A51-4690-9BF8-833BA8FBC6CC}"/>
                </a:ext>
              </a:extLst>
            </p:cNvPr>
            <p:cNvSpPr>
              <a:spLocks noChangeArrowheads="1"/>
            </p:cNvSpPr>
            <p:nvPr/>
          </p:nvSpPr>
          <p:spPr bwMode="auto">
            <a:xfrm>
              <a:off x="4704"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1" name="Oval 44">
              <a:extLst>
                <a:ext uri="{FF2B5EF4-FFF2-40B4-BE49-F238E27FC236}">
                  <a16:creationId xmlns:a16="http://schemas.microsoft.com/office/drawing/2014/main" id="{011EE0A1-C6C9-4A19-8402-33EFD632451D}"/>
                </a:ext>
              </a:extLst>
            </p:cNvPr>
            <p:cNvSpPr>
              <a:spLocks noChangeArrowheads="1"/>
            </p:cNvSpPr>
            <p:nvPr/>
          </p:nvSpPr>
          <p:spPr bwMode="auto">
            <a:xfrm>
              <a:off x="4800"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2" name="Oval 45">
              <a:extLst>
                <a:ext uri="{FF2B5EF4-FFF2-40B4-BE49-F238E27FC236}">
                  <a16:creationId xmlns:a16="http://schemas.microsoft.com/office/drawing/2014/main" id="{8BC55BE1-4A87-45A2-85DC-A27B8F6D6CEB}"/>
                </a:ext>
              </a:extLst>
            </p:cNvPr>
            <p:cNvSpPr>
              <a:spLocks noChangeArrowheads="1"/>
            </p:cNvSpPr>
            <p:nvPr/>
          </p:nvSpPr>
          <p:spPr bwMode="auto">
            <a:xfrm>
              <a:off x="4896"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3" name="Oval 46">
              <a:extLst>
                <a:ext uri="{FF2B5EF4-FFF2-40B4-BE49-F238E27FC236}">
                  <a16:creationId xmlns:a16="http://schemas.microsoft.com/office/drawing/2014/main" id="{CF3A6C4F-D256-4FB8-97D4-A587A255D7A5}"/>
                </a:ext>
              </a:extLst>
            </p:cNvPr>
            <p:cNvSpPr>
              <a:spLocks noChangeArrowheads="1"/>
            </p:cNvSpPr>
            <p:nvPr/>
          </p:nvSpPr>
          <p:spPr bwMode="auto">
            <a:xfrm>
              <a:off x="4992"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4" name="Oval 47">
              <a:extLst>
                <a:ext uri="{FF2B5EF4-FFF2-40B4-BE49-F238E27FC236}">
                  <a16:creationId xmlns:a16="http://schemas.microsoft.com/office/drawing/2014/main" id="{78D9A193-A882-47ED-BFE8-BDA95D0E779E}"/>
                </a:ext>
              </a:extLst>
            </p:cNvPr>
            <p:cNvSpPr>
              <a:spLocks noChangeArrowheads="1"/>
            </p:cNvSpPr>
            <p:nvPr/>
          </p:nvSpPr>
          <p:spPr bwMode="auto">
            <a:xfrm>
              <a:off x="5088"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5" name="Oval 48">
              <a:extLst>
                <a:ext uri="{FF2B5EF4-FFF2-40B4-BE49-F238E27FC236}">
                  <a16:creationId xmlns:a16="http://schemas.microsoft.com/office/drawing/2014/main" id="{196DF113-FDF5-4D8E-94C7-2385A2CFB797}"/>
                </a:ext>
              </a:extLst>
            </p:cNvPr>
            <p:cNvSpPr>
              <a:spLocks noChangeArrowheads="1"/>
            </p:cNvSpPr>
            <p:nvPr/>
          </p:nvSpPr>
          <p:spPr bwMode="auto">
            <a:xfrm>
              <a:off x="5184"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6" name="Oval 49">
              <a:extLst>
                <a:ext uri="{FF2B5EF4-FFF2-40B4-BE49-F238E27FC236}">
                  <a16:creationId xmlns:a16="http://schemas.microsoft.com/office/drawing/2014/main" id="{D32339FC-C950-42CF-95A0-8F135F604115}"/>
                </a:ext>
              </a:extLst>
            </p:cNvPr>
            <p:cNvSpPr>
              <a:spLocks noChangeArrowheads="1"/>
            </p:cNvSpPr>
            <p:nvPr/>
          </p:nvSpPr>
          <p:spPr bwMode="auto">
            <a:xfrm>
              <a:off x="4752"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7" name="Oval 50">
              <a:extLst>
                <a:ext uri="{FF2B5EF4-FFF2-40B4-BE49-F238E27FC236}">
                  <a16:creationId xmlns:a16="http://schemas.microsoft.com/office/drawing/2014/main" id="{7614EB46-27B8-4148-8065-FE0E94A3CB45}"/>
                </a:ext>
              </a:extLst>
            </p:cNvPr>
            <p:cNvSpPr>
              <a:spLocks noChangeArrowheads="1"/>
            </p:cNvSpPr>
            <p:nvPr/>
          </p:nvSpPr>
          <p:spPr bwMode="auto">
            <a:xfrm>
              <a:off x="4848"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8" name="Oval 51">
              <a:extLst>
                <a:ext uri="{FF2B5EF4-FFF2-40B4-BE49-F238E27FC236}">
                  <a16:creationId xmlns:a16="http://schemas.microsoft.com/office/drawing/2014/main" id="{1A26D94A-FFCD-4AAA-8840-94076E624606}"/>
                </a:ext>
              </a:extLst>
            </p:cNvPr>
            <p:cNvSpPr>
              <a:spLocks noChangeArrowheads="1"/>
            </p:cNvSpPr>
            <p:nvPr/>
          </p:nvSpPr>
          <p:spPr bwMode="auto">
            <a:xfrm>
              <a:off x="4944"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09" name="Oval 52">
              <a:extLst>
                <a:ext uri="{FF2B5EF4-FFF2-40B4-BE49-F238E27FC236}">
                  <a16:creationId xmlns:a16="http://schemas.microsoft.com/office/drawing/2014/main" id="{151EA4DE-F571-4477-8DE3-C8C9F1C8223E}"/>
                </a:ext>
              </a:extLst>
            </p:cNvPr>
            <p:cNvSpPr>
              <a:spLocks noChangeArrowheads="1"/>
            </p:cNvSpPr>
            <p:nvPr/>
          </p:nvSpPr>
          <p:spPr bwMode="auto">
            <a:xfrm>
              <a:off x="5040"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0" name="Oval 53">
              <a:extLst>
                <a:ext uri="{FF2B5EF4-FFF2-40B4-BE49-F238E27FC236}">
                  <a16:creationId xmlns:a16="http://schemas.microsoft.com/office/drawing/2014/main" id="{F621BDF2-4D6F-46FD-BA2A-0CCE88FF5AAE}"/>
                </a:ext>
              </a:extLst>
            </p:cNvPr>
            <p:cNvSpPr>
              <a:spLocks noChangeArrowheads="1"/>
            </p:cNvSpPr>
            <p:nvPr/>
          </p:nvSpPr>
          <p:spPr bwMode="auto">
            <a:xfrm>
              <a:off x="4704"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1" name="Oval 54">
              <a:extLst>
                <a:ext uri="{FF2B5EF4-FFF2-40B4-BE49-F238E27FC236}">
                  <a16:creationId xmlns:a16="http://schemas.microsoft.com/office/drawing/2014/main" id="{91EBBBBA-8536-4BC6-BEF2-4104CB0D1302}"/>
                </a:ext>
              </a:extLst>
            </p:cNvPr>
            <p:cNvSpPr>
              <a:spLocks noChangeArrowheads="1"/>
            </p:cNvSpPr>
            <p:nvPr/>
          </p:nvSpPr>
          <p:spPr bwMode="auto">
            <a:xfrm>
              <a:off x="4800"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2" name="Oval 55">
              <a:extLst>
                <a:ext uri="{FF2B5EF4-FFF2-40B4-BE49-F238E27FC236}">
                  <a16:creationId xmlns:a16="http://schemas.microsoft.com/office/drawing/2014/main" id="{455F1C35-6792-4EA0-951D-72C360E98199}"/>
                </a:ext>
              </a:extLst>
            </p:cNvPr>
            <p:cNvSpPr>
              <a:spLocks noChangeArrowheads="1"/>
            </p:cNvSpPr>
            <p:nvPr/>
          </p:nvSpPr>
          <p:spPr bwMode="auto">
            <a:xfrm>
              <a:off x="4896"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3" name="Oval 56">
              <a:extLst>
                <a:ext uri="{FF2B5EF4-FFF2-40B4-BE49-F238E27FC236}">
                  <a16:creationId xmlns:a16="http://schemas.microsoft.com/office/drawing/2014/main" id="{F28D81AF-4053-492F-B85C-FB251608F4BD}"/>
                </a:ext>
              </a:extLst>
            </p:cNvPr>
            <p:cNvSpPr>
              <a:spLocks noChangeArrowheads="1"/>
            </p:cNvSpPr>
            <p:nvPr/>
          </p:nvSpPr>
          <p:spPr bwMode="auto">
            <a:xfrm>
              <a:off x="4752"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4" name="Oval 57">
              <a:extLst>
                <a:ext uri="{FF2B5EF4-FFF2-40B4-BE49-F238E27FC236}">
                  <a16:creationId xmlns:a16="http://schemas.microsoft.com/office/drawing/2014/main" id="{64E9D32F-460E-41C6-9AB9-2CB4A1594C80}"/>
                </a:ext>
              </a:extLst>
            </p:cNvPr>
            <p:cNvSpPr>
              <a:spLocks noChangeArrowheads="1"/>
            </p:cNvSpPr>
            <p:nvPr/>
          </p:nvSpPr>
          <p:spPr bwMode="auto">
            <a:xfrm>
              <a:off x="5520"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5" name="Oval 58">
              <a:extLst>
                <a:ext uri="{FF2B5EF4-FFF2-40B4-BE49-F238E27FC236}">
                  <a16:creationId xmlns:a16="http://schemas.microsoft.com/office/drawing/2014/main" id="{905D06AD-6B3A-4853-A97B-FEA035779C48}"/>
                </a:ext>
              </a:extLst>
            </p:cNvPr>
            <p:cNvSpPr>
              <a:spLocks noChangeArrowheads="1"/>
            </p:cNvSpPr>
            <p:nvPr/>
          </p:nvSpPr>
          <p:spPr bwMode="auto">
            <a:xfrm>
              <a:off x="5616"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6" name="Oval 59">
              <a:extLst>
                <a:ext uri="{FF2B5EF4-FFF2-40B4-BE49-F238E27FC236}">
                  <a16:creationId xmlns:a16="http://schemas.microsoft.com/office/drawing/2014/main" id="{BA3E9E78-91DC-4A20-B454-2961B6C49D7D}"/>
                </a:ext>
              </a:extLst>
            </p:cNvPr>
            <p:cNvSpPr>
              <a:spLocks noChangeArrowheads="1"/>
            </p:cNvSpPr>
            <p:nvPr/>
          </p:nvSpPr>
          <p:spPr bwMode="auto">
            <a:xfrm>
              <a:off x="5424"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7" name="Oval 60">
              <a:extLst>
                <a:ext uri="{FF2B5EF4-FFF2-40B4-BE49-F238E27FC236}">
                  <a16:creationId xmlns:a16="http://schemas.microsoft.com/office/drawing/2014/main" id="{BD476BA3-9C7B-49CC-9CA5-576925FF16F4}"/>
                </a:ext>
              </a:extLst>
            </p:cNvPr>
            <p:cNvSpPr>
              <a:spLocks noChangeArrowheads="1"/>
            </p:cNvSpPr>
            <p:nvPr/>
          </p:nvSpPr>
          <p:spPr bwMode="auto">
            <a:xfrm>
              <a:off x="5472"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8" name="Oval 61">
              <a:extLst>
                <a:ext uri="{FF2B5EF4-FFF2-40B4-BE49-F238E27FC236}">
                  <a16:creationId xmlns:a16="http://schemas.microsoft.com/office/drawing/2014/main" id="{579AD800-27AC-44FE-8D8D-ED23E1C8476D}"/>
                </a:ext>
              </a:extLst>
            </p:cNvPr>
            <p:cNvSpPr>
              <a:spLocks noChangeArrowheads="1"/>
            </p:cNvSpPr>
            <p:nvPr/>
          </p:nvSpPr>
          <p:spPr bwMode="auto">
            <a:xfrm>
              <a:off x="5520"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19" name="Oval 62">
              <a:extLst>
                <a:ext uri="{FF2B5EF4-FFF2-40B4-BE49-F238E27FC236}">
                  <a16:creationId xmlns:a16="http://schemas.microsoft.com/office/drawing/2014/main" id="{A3B054E1-4F32-4E08-9527-4B68AFE8350B}"/>
                </a:ext>
              </a:extLst>
            </p:cNvPr>
            <p:cNvSpPr>
              <a:spLocks noChangeArrowheads="1"/>
            </p:cNvSpPr>
            <p:nvPr/>
          </p:nvSpPr>
          <p:spPr bwMode="auto">
            <a:xfrm>
              <a:off x="5568"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3620" name="Oval 63">
              <a:extLst>
                <a:ext uri="{FF2B5EF4-FFF2-40B4-BE49-F238E27FC236}">
                  <a16:creationId xmlns:a16="http://schemas.microsoft.com/office/drawing/2014/main" id="{E801BA5F-A30C-497A-9AC6-547E38368B1B}"/>
                </a:ext>
              </a:extLst>
            </p:cNvPr>
            <p:cNvSpPr>
              <a:spLocks noChangeArrowheads="1"/>
            </p:cNvSpPr>
            <p:nvPr/>
          </p:nvSpPr>
          <p:spPr bwMode="auto">
            <a:xfrm>
              <a:off x="5616"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grpSp>
      <p:sp>
        <p:nvSpPr>
          <p:cNvPr id="23560" name="日期占位符 1">
            <a:extLst>
              <a:ext uri="{FF2B5EF4-FFF2-40B4-BE49-F238E27FC236}">
                <a16:creationId xmlns:a16="http://schemas.microsoft.com/office/drawing/2014/main" id="{A545B867-FF5D-4FBD-A2E9-ABBDC4E051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66AE34E-167A-4AF4-8FCC-ED11DA13584B}"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8">
                                            <p:txEl>
                                              <p:pRg st="1" end="1"/>
                                            </p:txEl>
                                          </p:spTgt>
                                        </p:tgtEl>
                                        <p:attrNameLst>
                                          <p:attrName>style.visibility</p:attrName>
                                        </p:attrNameLst>
                                      </p:cBhvr>
                                      <p:to>
                                        <p:strVal val="visible"/>
                                      </p:to>
                                    </p:set>
                                    <p:animEffect transition="in" filter="blinds(horizontal)">
                                      <p:cBhvr>
                                        <p:cTn id="7" dur="500"/>
                                        <p:tgtEl>
                                          <p:spTgt spid="286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blinds(horizontal)">
                                      <p:cBhvr>
                                        <p:cTn id="12" dur="500"/>
                                        <p:tgtEl>
                                          <p:spTgt spid="286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8">
                                            <p:txEl>
                                              <p:pRg st="2" end="2"/>
                                            </p:txEl>
                                          </p:spTgt>
                                        </p:tgtEl>
                                        <p:attrNameLst>
                                          <p:attrName>style.visibility</p:attrName>
                                        </p:attrNameLst>
                                      </p:cBhvr>
                                      <p:to>
                                        <p:strVal val="visible"/>
                                      </p:to>
                                    </p:set>
                                    <p:animEffect transition="in" filter="blinds(horizontal)">
                                      <p:cBhvr>
                                        <p:cTn id="17" dur="500"/>
                                        <p:tgtEl>
                                          <p:spTgt spid="286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98DDA6EE-E9C2-49A8-AFD4-D1C1BE3BA5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C3DD46-68C4-48C2-99F1-8132C0FE2618}" type="slidenum">
              <a:rPr lang="zh-CN" altLang="en-US" sz="1400">
                <a:latin typeface="Arial" panose="020B0604020202020204" pitchFamily="34" charset="0"/>
              </a:rPr>
              <a:pPr>
                <a:spcBef>
                  <a:spcPct val="0"/>
                </a:spcBef>
                <a:buFontTx/>
                <a:buNone/>
              </a:pPr>
              <a:t>2</a:t>
            </a:fld>
            <a:endParaRPr lang="en-US" altLang="zh-CN" sz="1400">
              <a:latin typeface="Arial" panose="020B0604020202020204" pitchFamily="34" charset="0"/>
            </a:endParaRPr>
          </a:p>
        </p:txBody>
      </p:sp>
      <p:sp>
        <p:nvSpPr>
          <p:cNvPr id="9" name="页脚占位符 4">
            <a:extLst>
              <a:ext uri="{FF2B5EF4-FFF2-40B4-BE49-F238E27FC236}">
                <a16:creationId xmlns:a16="http://schemas.microsoft.com/office/drawing/2014/main" id="{5D4AE9DC-309F-4753-AB65-3DB61D486258}"/>
              </a:ext>
            </a:extLst>
          </p:cNvPr>
          <p:cNvSpPr txBox="1">
            <a:spLocks noGrp="1"/>
          </p:cNvSpPr>
          <p:nvPr/>
        </p:nvSpPr>
        <p:spPr bwMode="auto">
          <a:xfrm>
            <a:off x="3124200" y="6461125"/>
            <a:ext cx="2895600" cy="320675"/>
          </a:xfrm>
          <a:prstGeom prst="rect">
            <a:avLst/>
          </a:prstGeom>
          <a:noFill/>
          <a:ln>
            <a:miter lim="800000"/>
            <a:headEnd/>
            <a:tailEnd/>
          </a:ln>
        </p:spPr>
        <p:txBody>
          <a:bodyPr/>
          <a:lstStyle/>
          <a:p>
            <a:pPr algn="ctr" eaLnBrk="1" hangingPunct="1">
              <a:defRPr/>
            </a:pPr>
            <a:r>
              <a:rPr lang="zh-CN" altLang="en-US" sz="1400">
                <a:latin typeface="+mj-lt"/>
                <a:ea typeface="宋体" pitchFamily="2" charset="-122"/>
              </a:rPr>
              <a:t>HPU</a:t>
            </a:r>
            <a:endParaRPr lang="en-US" altLang="zh-CN" sz="1400">
              <a:latin typeface="+mj-lt"/>
              <a:ea typeface="宋体" pitchFamily="2" charset="-122"/>
            </a:endParaRPr>
          </a:p>
        </p:txBody>
      </p:sp>
      <p:sp>
        <p:nvSpPr>
          <p:cNvPr id="10244" name="灯片编号占位符 5">
            <a:extLst>
              <a:ext uri="{FF2B5EF4-FFF2-40B4-BE49-F238E27FC236}">
                <a16:creationId xmlns:a16="http://schemas.microsoft.com/office/drawing/2014/main" id="{50F3C8BF-FB25-4A3D-AE5A-7AADBCDD062D}"/>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F1E2816A-0C5C-4B4A-9D9F-73019589DB10}"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2</a:t>
            </a:fld>
            <a:endParaRPr lang="en-US" altLang="zh-CN" sz="1400">
              <a:latin typeface="Arial" panose="020B0604020202020204" pitchFamily="34" charset="0"/>
              <a:ea typeface="宋体" panose="02010600030101010101" pitchFamily="2" charset="-122"/>
            </a:endParaRPr>
          </a:p>
        </p:txBody>
      </p:sp>
      <p:sp>
        <p:nvSpPr>
          <p:cNvPr id="10245" name="Rectangle 2">
            <a:extLst>
              <a:ext uri="{FF2B5EF4-FFF2-40B4-BE49-F238E27FC236}">
                <a16:creationId xmlns:a16="http://schemas.microsoft.com/office/drawing/2014/main" id="{7AAA6CFD-BBB6-451B-B3E2-2EE4A982183C}"/>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a:t>
            </a:r>
          </a:p>
        </p:txBody>
      </p:sp>
      <p:sp>
        <p:nvSpPr>
          <p:cNvPr id="4102" name="Rectangle 3">
            <a:extLst>
              <a:ext uri="{FF2B5EF4-FFF2-40B4-BE49-F238E27FC236}">
                <a16:creationId xmlns:a16="http://schemas.microsoft.com/office/drawing/2014/main" id="{D7DFD504-5837-4628-8ED5-ADD27BE45C5A}"/>
              </a:ext>
            </a:extLst>
          </p:cNvPr>
          <p:cNvSpPr>
            <a:spLocks noGrp="1" noChangeArrowheads="1"/>
          </p:cNvSpPr>
          <p:nvPr>
            <p:ph type="body" idx="4294967295"/>
          </p:nvPr>
        </p:nvSpPr>
        <p:spPr>
          <a:xfrm>
            <a:off x="250825" y="1196975"/>
            <a:ext cx="8642350" cy="5184775"/>
          </a:xfrm>
        </p:spPr>
        <p:txBody>
          <a:bodyPr/>
          <a:lstStyle/>
          <a:p>
            <a:r>
              <a:rPr lang="en-US" altLang="zh-CN" sz="3600" b="1" dirty="0">
                <a:solidFill>
                  <a:schemeClr val="accent2"/>
                </a:solidFill>
                <a:ea typeface="宋体" panose="02010600030101010101" pitchFamily="2" charset="-122"/>
              </a:rPr>
              <a:t>What:</a:t>
            </a:r>
            <a:r>
              <a:rPr lang="zh-CN" altLang="en-US" sz="3600" b="1" dirty="0">
                <a:solidFill>
                  <a:schemeClr val="accent2"/>
                </a:solidFill>
                <a:ea typeface="宋体" panose="02010600030101010101" pitchFamily="2" charset="-122"/>
              </a:rPr>
              <a:t>什么是图形系统</a:t>
            </a:r>
            <a:r>
              <a:rPr lang="en-US" altLang="zh-CN" sz="3600" b="1" dirty="0">
                <a:solidFill>
                  <a:schemeClr val="accent2"/>
                </a:solidFill>
                <a:ea typeface="宋体" panose="02010600030101010101" pitchFamily="2" charset="-122"/>
              </a:rPr>
              <a:t>?</a:t>
            </a:r>
          </a:p>
          <a:p>
            <a:r>
              <a:rPr lang="en-US" altLang="zh-CN" sz="3600" dirty="0">
                <a:ea typeface="宋体" panose="02010600030101010101" pitchFamily="2" charset="-122"/>
              </a:rPr>
              <a:t>Why: </a:t>
            </a:r>
            <a:r>
              <a:rPr lang="zh-CN" altLang="en-US" sz="3600" dirty="0">
                <a:ea typeface="宋体" panose="02010600030101010101" pitchFamily="2" charset="-122"/>
              </a:rPr>
              <a:t>为何要了解图形系统</a:t>
            </a:r>
            <a:r>
              <a:rPr lang="en-US" altLang="zh-CN" sz="3600" dirty="0">
                <a:ea typeface="宋体" panose="02010600030101010101" pitchFamily="2" charset="-122"/>
              </a:rPr>
              <a:t>?</a:t>
            </a:r>
          </a:p>
          <a:p>
            <a:r>
              <a:rPr lang="en-US" altLang="zh-CN" sz="3600" dirty="0">
                <a:ea typeface="宋体" panose="02010600030101010101" pitchFamily="2" charset="-122"/>
              </a:rPr>
              <a:t>How: </a:t>
            </a:r>
            <a:r>
              <a:rPr lang="zh-CN" altLang="en-US" sz="3600" dirty="0">
                <a:ea typeface="宋体" panose="02010600030101010101" pitchFamily="2" charset="-122"/>
              </a:rPr>
              <a:t>如何使用图形系统？</a:t>
            </a:r>
            <a:endParaRPr lang="en-US" altLang="zh-CN" sz="3600" dirty="0">
              <a:ea typeface="宋体" panose="02010600030101010101" pitchFamily="2" charset="-122"/>
            </a:endParaRPr>
          </a:p>
        </p:txBody>
      </p:sp>
      <p:sp>
        <p:nvSpPr>
          <p:cNvPr id="10247" name="日期占位符 1">
            <a:extLst>
              <a:ext uri="{FF2B5EF4-FFF2-40B4-BE49-F238E27FC236}">
                <a16:creationId xmlns:a16="http://schemas.microsoft.com/office/drawing/2014/main" id="{F3934A5E-3A61-4541-8C30-49828581A4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A3C7567-0E50-49B6-9037-C4E94C7200A4}"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pic>
        <p:nvPicPr>
          <p:cNvPr id="56322" name="Picture 2" descr="https://timgsa.baidu.com/timg?image&amp;quality=80&amp;size=b9999_10000&amp;sec=1513228796729&amp;di=8d5242a1a6f2321e3c6d9f643f970b72&amp;imgtype=0&amp;src=http%3A%2F%2Fwww.51zixuewang.com%2Fuploads%2Fallimg%2F160922%2F041F03U2_0.jpg">
            <a:extLst>
              <a:ext uri="{FF2B5EF4-FFF2-40B4-BE49-F238E27FC236}">
                <a16:creationId xmlns:a16="http://schemas.microsoft.com/office/drawing/2014/main" id="{29AEDA40-20E9-4D3A-998C-7A8F7A01A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540760"/>
            <a:ext cx="4861560" cy="3241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DA7E7EE1-63B3-4A62-A53A-C0CFE2D7B2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01C2BC4-42E9-4604-9C9A-C07EB4CAF0F1}" type="slidenum">
              <a:rPr lang="zh-CN" altLang="en-US">
                <a:ea typeface="宋体" panose="02010600030101010101" pitchFamily="2" charset="-122"/>
              </a:rPr>
              <a:pPr eaLnBrk="1" hangingPunct="1"/>
              <a:t>20</a:t>
            </a:fld>
            <a:endParaRPr lang="en-US" altLang="zh-CN">
              <a:ea typeface="宋体" panose="02010600030101010101" pitchFamily="2" charset="-122"/>
            </a:endParaRPr>
          </a:p>
        </p:txBody>
      </p:sp>
      <p:sp>
        <p:nvSpPr>
          <p:cNvPr id="7" name="灯片编号占位符 5">
            <a:extLst>
              <a:ext uri="{FF2B5EF4-FFF2-40B4-BE49-F238E27FC236}">
                <a16:creationId xmlns:a16="http://schemas.microsoft.com/office/drawing/2014/main" id="{82622AAB-2121-4F88-99EB-55FE91E591EE}"/>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889C8CDE-FA93-40C3-BD0C-C5B5B88FB5A6}" type="slidenum">
              <a:rPr lang="zh-CN" altLang="en-US" sz="1400">
                <a:ea typeface="宋体" panose="02010600030101010101" pitchFamily="2" charset="-122"/>
              </a:rPr>
              <a:pPr algn="r" eaLnBrk="1" hangingPunct="1"/>
              <a:t>20</a:t>
            </a:fld>
            <a:endParaRPr lang="en-US" altLang="zh-CN" sz="1400">
              <a:ea typeface="宋体" panose="02010600030101010101" pitchFamily="2" charset="-122"/>
            </a:endParaRPr>
          </a:p>
        </p:txBody>
      </p:sp>
      <p:sp>
        <p:nvSpPr>
          <p:cNvPr id="24580" name="Rectangle 2">
            <a:extLst>
              <a:ext uri="{FF2B5EF4-FFF2-40B4-BE49-F238E27FC236}">
                <a16:creationId xmlns:a16="http://schemas.microsoft.com/office/drawing/2014/main" id="{0E93859F-602A-46FA-B1F0-D1F1EFE3A0B9}"/>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光栅显示器</a:t>
            </a:r>
          </a:p>
        </p:txBody>
      </p:sp>
      <p:sp>
        <p:nvSpPr>
          <p:cNvPr id="29702" name="Rectangle 3">
            <a:extLst>
              <a:ext uri="{FF2B5EF4-FFF2-40B4-BE49-F238E27FC236}">
                <a16:creationId xmlns:a16="http://schemas.microsoft.com/office/drawing/2014/main" id="{99D8C825-3647-4BEE-A42D-C9978CA11DB5}"/>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每个屏幕点称作像素</a:t>
            </a:r>
            <a:endParaRPr lang="en-US" altLang="zh-CN" dirty="0">
              <a:ea typeface="宋体" panose="02010600030101010101" pitchFamily="2" charset="-122"/>
            </a:endParaRPr>
          </a:p>
          <a:p>
            <a:pPr eaLnBrk="1" hangingPunct="1"/>
            <a:r>
              <a:rPr lang="zh-CN" altLang="en-US" dirty="0">
                <a:ea typeface="宋体" panose="02010600030101010101" pitchFamily="2" charset="-122"/>
              </a:rPr>
              <a:t>光栅显示：排成矩形阵列的光栅</a:t>
            </a:r>
            <a:endParaRPr lang="en-US" altLang="zh-CN" dirty="0">
              <a:ea typeface="宋体" panose="02010600030101010101" pitchFamily="2" charset="-122"/>
            </a:endParaRPr>
          </a:p>
        </p:txBody>
      </p:sp>
      <p:pic>
        <p:nvPicPr>
          <p:cNvPr id="24582" name="Picture 4" descr="1p16">
            <a:extLst>
              <a:ext uri="{FF2B5EF4-FFF2-40B4-BE49-F238E27FC236}">
                <a16:creationId xmlns:a16="http://schemas.microsoft.com/office/drawing/2014/main" id="{C2D27DC0-6CB4-4F70-BBF1-0A6A37EA224D}"/>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4800600" y="3124200"/>
            <a:ext cx="380523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3" name="Group 8">
            <a:extLst>
              <a:ext uri="{FF2B5EF4-FFF2-40B4-BE49-F238E27FC236}">
                <a16:creationId xmlns:a16="http://schemas.microsoft.com/office/drawing/2014/main" id="{F2AB42D9-9178-4D26-99FA-1E4F167A8473}"/>
              </a:ext>
            </a:extLst>
          </p:cNvPr>
          <p:cNvGrpSpPr>
            <a:grpSpLocks/>
          </p:cNvGrpSpPr>
          <p:nvPr/>
        </p:nvGrpSpPr>
        <p:grpSpPr bwMode="auto">
          <a:xfrm>
            <a:off x="609600" y="3657600"/>
            <a:ext cx="2743200" cy="2438400"/>
            <a:chOff x="4704" y="672"/>
            <a:chExt cx="1008" cy="960"/>
          </a:xfrm>
        </p:grpSpPr>
        <p:sp>
          <p:nvSpPr>
            <p:cNvPr id="24585" name="Rectangle 4">
              <a:extLst>
                <a:ext uri="{FF2B5EF4-FFF2-40B4-BE49-F238E27FC236}">
                  <a16:creationId xmlns:a16="http://schemas.microsoft.com/office/drawing/2014/main" id="{5CDCAD25-7304-42F0-BBFE-BB77AEB24EBF}"/>
                </a:ext>
              </a:extLst>
            </p:cNvPr>
            <p:cNvSpPr>
              <a:spLocks noChangeArrowheads="1"/>
            </p:cNvSpPr>
            <p:nvPr/>
          </p:nvSpPr>
          <p:spPr bwMode="auto">
            <a:xfrm>
              <a:off x="4704" y="672"/>
              <a:ext cx="1008" cy="960"/>
            </a:xfrm>
            <a:prstGeom prst="rect">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86" name="Oval 5">
              <a:extLst>
                <a:ext uri="{FF2B5EF4-FFF2-40B4-BE49-F238E27FC236}">
                  <a16:creationId xmlns:a16="http://schemas.microsoft.com/office/drawing/2014/main" id="{77FBEA8C-09A6-4E2A-BC1D-E9CC56F3B344}"/>
                </a:ext>
              </a:extLst>
            </p:cNvPr>
            <p:cNvSpPr>
              <a:spLocks noChangeArrowheads="1"/>
            </p:cNvSpPr>
            <p:nvPr/>
          </p:nvSpPr>
          <p:spPr bwMode="auto">
            <a:xfrm>
              <a:off x="4704"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87" name="Oval 6">
              <a:extLst>
                <a:ext uri="{FF2B5EF4-FFF2-40B4-BE49-F238E27FC236}">
                  <a16:creationId xmlns:a16="http://schemas.microsoft.com/office/drawing/2014/main" id="{D2317A45-0A63-43AB-8D8B-075808CFC716}"/>
                </a:ext>
              </a:extLst>
            </p:cNvPr>
            <p:cNvSpPr>
              <a:spLocks noChangeArrowheads="1"/>
            </p:cNvSpPr>
            <p:nvPr/>
          </p:nvSpPr>
          <p:spPr bwMode="auto">
            <a:xfrm>
              <a:off x="4800"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88" name="Oval 7">
              <a:extLst>
                <a:ext uri="{FF2B5EF4-FFF2-40B4-BE49-F238E27FC236}">
                  <a16:creationId xmlns:a16="http://schemas.microsoft.com/office/drawing/2014/main" id="{D66B8C57-9CEB-4740-80BB-45F7C62988F8}"/>
                </a:ext>
              </a:extLst>
            </p:cNvPr>
            <p:cNvSpPr>
              <a:spLocks noChangeArrowheads="1"/>
            </p:cNvSpPr>
            <p:nvPr/>
          </p:nvSpPr>
          <p:spPr bwMode="auto">
            <a:xfrm>
              <a:off x="4896"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89" name="Oval 8">
              <a:extLst>
                <a:ext uri="{FF2B5EF4-FFF2-40B4-BE49-F238E27FC236}">
                  <a16:creationId xmlns:a16="http://schemas.microsoft.com/office/drawing/2014/main" id="{60DA7AAB-0452-49C3-BCD6-6926C8AC3A59}"/>
                </a:ext>
              </a:extLst>
            </p:cNvPr>
            <p:cNvSpPr>
              <a:spLocks noChangeArrowheads="1"/>
            </p:cNvSpPr>
            <p:nvPr/>
          </p:nvSpPr>
          <p:spPr bwMode="auto">
            <a:xfrm>
              <a:off x="4992"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0" name="Oval 9">
              <a:extLst>
                <a:ext uri="{FF2B5EF4-FFF2-40B4-BE49-F238E27FC236}">
                  <a16:creationId xmlns:a16="http://schemas.microsoft.com/office/drawing/2014/main" id="{291EEE6A-6EAE-4CFD-A5D1-7549A7D75D89}"/>
                </a:ext>
              </a:extLst>
            </p:cNvPr>
            <p:cNvSpPr>
              <a:spLocks noChangeArrowheads="1"/>
            </p:cNvSpPr>
            <p:nvPr/>
          </p:nvSpPr>
          <p:spPr bwMode="auto">
            <a:xfrm>
              <a:off x="5088"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1" name="Oval 10">
              <a:extLst>
                <a:ext uri="{FF2B5EF4-FFF2-40B4-BE49-F238E27FC236}">
                  <a16:creationId xmlns:a16="http://schemas.microsoft.com/office/drawing/2014/main" id="{61B98BF5-B449-4BD9-AEC1-E811023490AB}"/>
                </a:ext>
              </a:extLst>
            </p:cNvPr>
            <p:cNvSpPr>
              <a:spLocks noChangeArrowheads="1"/>
            </p:cNvSpPr>
            <p:nvPr/>
          </p:nvSpPr>
          <p:spPr bwMode="auto">
            <a:xfrm>
              <a:off x="5184"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2" name="Oval 11">
              <a:extLst>
                <a:ext uri="{FF2B5EF4-FFF2-40B4-BE49-F238E27FC236}">
                  <a16:creationId xmlns:a16="http://schemas.microsoft.com/office/drawing/2014/main" id="{9C75BABD-9CC2-4DB9-8214-9A493E51D1ED}"/>
                </a:ext>
              </a:extLst>
            </p:cNvPr>
            <p:cNvSpPr>
              <a:spLocks noChangeArrowheads="1"/>
            </p:cNvSpPr>
            <p:nvPr/>
          </p:nvSpPr>
          <p:spPr bwMode="auto">
            <a:xfrm>
              <a:off x="4848"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3" name="Oval 12">
              <a:extLst>
                <a:ext uri="{FF2B5EF4-FFF2-40B4-BE49-F238E27FC236}">
                  <a16:creationId xmlns:a16="http://schemas.microsoft.com/office/drawing/2014/main" id="{46E2BBA4-A70E-42B0-A805-A9D7C58676BC}"/>
                </a:ext>
              </a:extLst>
            </p:cNvPr>
            <p:cNvSpPr>
              <a:spLocks noChangeArrowheads="1"/>
            </p:cNvSpPr>
            <p:nvPr/>
          </p:nvSpPr>
          <p:spPr bwMode="auto">
            <a:xfrm>
              <a:off x="494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4" name="Oval 13">
              <a:extLst>
                <a:ext uri="{FF2B5EF4-FFF2-40B4-BE49-F238E27FC236}">
                  <a16:creationId xmlns:a16="http://schemas.microsoft.com/office/drawing/2014/main" id="{AB6CAB5D-23DA-4F00-87F0-5822C96F9ACF}"/>
                </a:ext>
              </a:extLst>
            </p:cNvPr>
            <p:cNvSpPr>
              <a:spLocks noChangeArrowheads="1"/>
            </p:cNvSpPr>
            <p:nvPr/>
          </p:nvSpPr>
          <p:spPr bwMode="auto">
            <a:xfrm>
              <a:off x="5040"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5" name="Oval 14">
              <a:extLst>
                <a:ext uri="{FF2B5EF4-FFF2-40B4-BE49-F238E27FC236}">
                  <a16:creationId xmlns:a16="http://schemas.microsoft.com/office/drawing/2014/main" id="{735F770B-C57B-45B8-BB0B-1617B1458622}"/>
                </a:ext>
              </a:extLst>
            </p:cNvPr>
            <p:cNvSpPr>
              <a:spLocks noChangeArrowheads="1"/>
            </p:cNvSpPr>
            <p:nvPr/>
          </p:nvSpPr>
          <p:spPr bwMode="auto">
            <a:xfrm>
              <a:off x="5136"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6" name="Oval 15">
              <a:extLst>
                <a:ext uri="{FF2B5EF4-FFF2-40B4-BE49-F238E27FC236}">
                  <a16:creationId xmlns:a16="http://schemas.microsoft.com/office/drawing/2014/main" id="{D93081DF-BC59-4C9E-B5B0-49BDCC5EEB4F}"/>
                </a:ext>
              </a:extLst>
            </p:cNvPr>
            <p:cNvSpPr>
              <a:spLocks noChangeArrowheads="1"/>
            </p:cNvSpPr>
            <p:nvPr/>
          </p:nvSpPr>
          <p:spPr bwMode="auto">
            <a:xfrm>
              <a:off x="5232"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7" name="Oval 16">
              <a:extLst>
                <a:ext uri="{FF2B5EF4-FFF2-40B4-BE49-F238E27FC236}">
                  <a16:creationId xmlns:a16="http://schemas.microsoft.com/office/drawing/2014/main" id="{ADFD02E6-A49A-460D-B687-DCA3FA4A22AE}"/>
                </a:ext>
              </a:extLst>
            </p:cNvPr>
            <p:cNvSpPr>
              <a:spLocks noChangeArrowheads="1"/>
            </p:cNvSpPr>
            <p:nvPr/>
          </p:nvSpPr>
          <p:spPr bwMode="auto">
            <a:xfrm>
              <a:off x="5328"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8" name="Oval 17">
              <a:extLst>
                <a:ext uri="{FF2B5EF4-FFF2-40B4-BE49-F238E27FC236}">
                  <a16:creationId xmlns:a16="http://schemas.microsoft.com/office/drawing/2014/main" id="{DE255C79-2FF7-40FA-A457-1B1F6F65AF51}"/>
                </a:ext>
              </a:extLst>
            </p:cNvPr>
            <p:cNvSpPr>
              <a:spLocks noChangeArrowheads="1"/>
            </p:cNvSpPr>
            <p:nvPr/>
          </p:nvSpPr>
          <p:spPr bwMode="auto">
            <a:xfrm>
              <a:off x="4992"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599" name="Oval 18">
              <a:extLst>
                <a:ext uri="{FF2B5EF4-FFF2-40B4-BE49-F238E27FC236}">
                  <a16:creationId xmlns:a16="http://schemas.microsoft.com/office/drawing/2014/main" id="{93A9AF6B-A69D-408B-8A36-704A469ABE12}"/>
                </a:ext>
              </a:extLst>
            </p:cNvPr>
            <p:cNvSpPr>
              <a:spLocks noChangeArrowheads="1"/>
            </p:cNvSpPr>
            <p:nvPr/>
          </p:nvSpPr>
          <p:spPr bwMode="auto">
            <a:xfrm>
              <a:off x="5088"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0" name="Oval 19">
              <a:extLst>
                <a:ext uri="{FF2B5EF4-FFF2-40B4-BE49-F238E27FC236}">
                  <a16:creationId xmlns:a16="http://schemas.microsoft.com/office/drawing/2014/main" id="{02F0F5D2-DF3E-412C-A087-7B153D12FEF4}"/>
                </a:ext>
              </a:extLst>
            </p:cNvPr>
            <p:cNvSpPr>
              <a:spLocks noChangeArrowheads="1"/>
            </p:cNvSpPr>
            <p:nvPr/>
          </p:nvSpPr>
          <p:spPr bwMode="auto">
            <a:xfrm>
              <a:off x="5184"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1" name="Oval 20">
              <a:extLst>
                <a:ext uri="{FF2B5EF4-FFF2-40B4-BE49-F238E27FC236}">
                  <a16:creationId xmlns:a16="http://schemas.microsoft.com/office/drawing/2014/main" id="{85B4E7F9-FC96-4AD8-96EA-09E357ABF280}"/>
                </a:ext>
              </a:extLst>
            </p:cNvPr>
            <p:cNvSpPr>
              <a:spLocks noChangeArrowheads="1"/>
            </p:cNvSpPr>
            <p:nvPr/>
          </p:nvSpPr>
          <p:spPr bwMode="auto">
            <a:xfrm>
              <a:off x="5280"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2" name="Oval 21">
              <a:extLst>
                <a:ext uri="{FF2B5EF4-FFF2-40B4-BE49-F238E27FC236}">
                  <a16:creationId xmlns:a16="http://schemas.microsoft.com/office/drawing/2014/main" id="{AB043053-3F50-4CB6-867D-08CC694ACE89}"/>
                </a:ext>
              </a:extLst>
            </p:cNvPr>
            <p:cNvSpPr>
              <a:spLocks noChangeArrowheads="1"/>
            </p:cNvSpPr>
            <p:nvPr/>
          </p:nvSpPr>
          <p:spPr bwMode="auto">
            <a:xfrm>
              <a:off x="5376"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3" name="Oval 22">
              <a:extLst>
                <a:ext uri="{FF2B5EF4-FFF2-40B4-BE49-F238E27FC236}">
                  <a16:creationId xmlns:a16="http://schemas.microsoft.com/office/drawing/2014/main" id="{B7C5A848-46A5-44B2-BF1F-6B15A2758BDD}"/>
                </a:ext>
              </a:extLst>
            </p:cNvPr>
            <p:cNvSpPr>
              <a:spLocks noChangeArrowheads="1"/>
            </p:cNvSpPr>
            <p:nvPr/>
          </p:nvSpPr>
          <p:spPr bwMode="auto">
            <a:xfrm>
              <a:off x="5136"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4" name="Oval 23">
              <a:extLst>
                <a:ext uri="{FF2B5EF4-FFF2-40B4-BE49-F238E27FC236}">
                  <a16:creationId xmlns:a16="http://schemas.microsoft.com/office/drawing/2014/main" id="{1A935253-9F17-4416-AFD5-E81705623FE4}"/>
                </a:ext>
              </a:extLst>
            </p:cNvPr>
            <p:cNvSpPr>
              <a:spLocks noChangeArrowheads="1"/>
            </p:cNvSpPr>
            <p:nvPr/>
          </p:nvSpPr>
          <p:spPr bwMode="auto">
            <a:xfrm>
              <a:off x="5232"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5" name="Oval 24">
              <a:extLst>
                <a:ext uri="{FF2B5EF4-FFF2-40B4-BE49-F238E27FC236}">
                  <a16:creationId xmlns:a16="http://schemas.microsoft.com/office/drawing/2014/main" id="{EEFF8A13-F969-4B37-B5EE-1415DB8908DB}"/>
                </a:ext>
              </a:extLst>
            </p:cNvPr>
            <p:cNvSpPr>
              <a:spLocks noChangeArrowheads="1"/>
            </p:cNvSpPr>
            <p:nvPr/>
          </p:nvSpPr>
          <p:spPr bwMode="auto">
            <a:xfrm>
              <a:off x="5328"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6" name="Oval 25">
              <a:extLst>
                <a:ext uri="{FF2B5EF4-FFF2-40B4-BE49-F238E27FC236}">
                  <a16:creationId xmlns:a16="http://schemas.microsoft.com/office/drawing/2014/main" id="{FA62C06A-ABD2-44F4-A585-AA83B03ACD5B}"/>
                </a:ext>
              </a:extLst>
            </p:cNvPr>
            <p:cNvSpPr>
              <a:spLocks noChangeArrowheads="1"/>
            </p:cNvSpPr>
            <p:nvPr/>
          </p:nvSpPr>
          <p:spPr bwMode="auto">
            <a:xfrm>
              <a:off x="5424"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7" name="Oval 26">
              <a:extLst>
                <a:ext uri="{FF2B5EF4-FFF2-40B4-BE49-F238E27FC236}">
                  <a16:creationId xmlns:a16="http://schemas.microsoft.com/office/drawing/2014/main" id="{EC11BF9A-D2E7-47BB-9A91-86E8B2A9EE56}"/>
                </a:ext>
              </a:extLst>
            </p:cNvPr>
            <p:cNvSpPr>
              <a:spLocks noChangeArrowheads="1"/>
            </p:cNvSpPr>
            <p:nvPr/>
          </p:nvSpPr>
          <p:spPr bwMode="auto">
            <a:xfrm>
              <a:off x="5280"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8" name="Oval 27">
              <a:extLst>
                <a:ext uri="{FF2B5EF4-FFF2-40B4-BE49-F238E27FC236}">
                  <a16:creationId xmlns:a16="http://schemas.microsoft.com/office/drawing/2014/main" id="{2CB8FBA8-8D63-4F99-A0C9-F6F285686A4D}"/>
                </a:ext>
              </a:extLst>
            </p:cNvPr>
            <p:cNvSpPr>
              <a:spLocks noChangeArrowheads="1"/>
            </p:cNvSpPr>
            <p:nvPr/>
          </p:nvSpPr>
          <p:spPr bwMode="auto">
            <a:xfrm>
              <a:off x="5376"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09" name="Oval 28">
              <a:extLst>
                <a:ext uri="{FF2B5EF4-FFF2-40B4-BE49-F238E27FC236}">
                  <a16:creationId xmlns:a16="http://schemas.microsoft.com/office/drawing/2014/main" id="{7025DC8E-2803-47BC-9023-3B13E9466146}"/>
                </a:ext>
              </a:extLst>
            </p:cNvPr>
            <p:cNvSpPr>
              <a:spLocks noChangeArrowheads="1"/>
            </p:cNvSpPr>
            <p:nvPr/>
          </p:nvSpPr>
          <p:spPr bwMode="auto">
            <a:xfrm>
              <a:off x="5472"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0" name="Oval 29">
              <a:extLst>
                <a:ext uri="{FF2B5EF4-FFF2-40B4-BE49-F238E27FC236}">
                  <a16:creationId xmlns:a16="http://schemas.microsoft.com/office/drawing/2014/main" id="{3552A366-9A2C-402F-B043-251B470687A0}"/>
                </a:ext>
              </a:extLst>
            </p:cNvPr>
            <p:cNvSpPr>
              <a:spLocks noChangeArrowheads="1"/>
            </p:cNvSpPr>
            <p:nvPr/>
          </p:nvSpPr>
          <p:spPr bwMode="auto">
            <a:xfrm>
              <a:off x="5424"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1" name="Oval 30">
              <a:extLst>
                <a:ext uri="{FF2B5EF4-FFF2-40B4-BE49-F238E27FC236}">
                  <a16:creationId xmlns:a16="http://schemas.microsoft.com/office/drawing/2014/main" id="{2DD0AB21-F808-4A9C-80BA-8B71CBC9174E}"/>
                </a:ext>
              </a:extLst>
            </p:cNvPr>
            <p:cNvSpPr>
              <a:spLocks noChangeArrowheads="1"/>
            </p:cNvSpPr>
            <p:nvPr/>
          </p:nvSpPr>
          <p:spPr bwMode="auto">
            <a:xfrm>
              <a:off x="5520"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2" name="Oval 31">
              <a:extLst>
                <a:ext uri="{FF2B5EF4-FFF2-40B4-BE49-F238E27FC236}">
                  <a16:creationId xmlns:a16="http://schemas.microsoft.com/office/drawing/2014/main" id="{9A14C260-E115-4279-92F4-FC914BA4BB16}"/>
                </a:ext>
              </a:extLst>
            </p:cNvPr>
            <p:cNvSpPr>
              <a:spLocks noChangeArrowheads="1"/>
            </p:cNvSpPr>
            <p:nvPr/>
          </p:nvSpPr>
          <p:spPr bwMode="auto">
            <a:xfrm>
              <a:off x="5568"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3" name="Oval 32">
              <a:extLst>
                <a:ext uri="{FF2B5EF4-FFF2-40B4-BE49-F238E27FC236}">
                  <a16:creationId xmlns:a16="http://schemas.microsoft.com/office/drawing/2014/main" id="{7BA3EFDB-144A-4FF3-BECE-2AB0C8D2B135}"/>
                </a:ext>
              </a:extLst>
            </p:cNvPr>
            <p:cNvSpPr>
              <a:spLocks noChangeArrowheads="1"/>
            </p:cNvSpPr>
            <p:nvPr/>
          </p:nvSpPr>
          <p:spPr bwMode="auto">
            <a:xfrm>
              <a:off x="4752"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4" name="Oval 33">
              <a:extLst>
                <a:ext uri="{FF2B5EF4-FFF2-40B4-BE49-F238E27FC236}">
                  <a16:creationId xmlns:a16="http://schemas.microsoft.com/office/drawing/2014/main" id="{06E7E234-8B79-43B7-B0C6-67BFBBAEA73C}"/>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5" name="Oval 34">
              <a:extLst>
                <a:ext uri="{FF2B5EF4-FFF2-40B4-BE49-F238E27FC236}">
                  <a16:creationId xmlns:a16="http://schemas.microsoft.com/office/drawing/2014/main" id="{749115BD-9947-42FC-AD6D-F973C7C28761}"/>
                </a:ext>
              </a:extLst>
            </p:cNvPr>
            <p:cNvSpPr>
              <a:spLocks noChangeArrowheads="1"/>
            </p:cNvSpPr>
            <p:nvPr/>
          </p:nvSpPr>
          <p:spPr bwMode="auto">
            <a:xfrm>
              <a:off x="494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6" name="Oval 35">
              <a:extLst>
                <a:ext uri="{FF2B5EF4-FFF2-40B4-BE49-F238E27FC236}">
                  <a16:creationId xmlns:a16="http://schemas.microsoft.com/office/drawing/2014/main" id="{731520F3-DFB2-4273-B0C5-C9CDAEA2C811}"/>
                </a:ext>
              </a:extLst>
            </p:cNvPr>
            <p:cNvSpPr>
              <a:spLocks noChangeArrowheads="1"/>
            </p:cNvSpPr>
            <p:nvPr/>
          </p:nvSpPr>
          <p:spPr bwMode="auto">
            <a:xfrm>
              <a:off x="5040"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7" name="Oval 36">
              <a:extLst>
                <a:ext uri="{FF2B5EF4-FFF2-40B4-BE49-F238E27FC236}">
                  <a16:creationId xmlns:a16="http://schemas.microsoft.com/office/drawing/2014/main" id="{F3BE882D-7976-414E-98FE-CBD558228102}"/>
                </a:ext>
              </a:extLst>
            </p:cNvPr>
            <p:cNvSpPr>
              <a:spLocks noChangeArrowheads="1"/>
            </p:cNvSpPr>
            <p:nvPr/>
          </p:nvSpPr>
          <p:spPr bwMode="auto">
            <a:xfrm>
              <a:off x="5568"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8" name="Oval 37">
              <a:extLst>
                <a:ext uri="{FF2B5EF4-FFF2-40B4-BE49-F238E27FC236}">
                  <a16:creationId xmlns:a16="http://schemas.microsoft.com/office/drawing/2014/main" id="{F3B84C6B-28CD-491F-ABAC-2BBF322003D5}"/>
                </a:ext>
              </a:extLst>
            </p:cNvPr>
            <p:cNvSpPr>
              <a:spLocks noChangeArrowheads="1"/>
            </p:cNvSpPr>
            <p:nvPr/>
          </p:nvSpPr>
          <p:spPr bwMode="auto">
            <a:xfrm>
              <a:off x="5136"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19" name="Oval 38">
              <a:extLst>
                <a:ext uri="{FF2B5EF4-FFF2-40B4-BE49-F238E27FC236}">
                  <a16:creationId xmlns:a16="http://schemas.microsoft.com/office/drawing/2014/main" id="{0EFF383E-CE48-4A5F-A501-831821D3D03A}"/>
                </a:ext>
              </a:extLst>
            </p:cNvPr>
            <p:cNvSpPr>
              <a:spLocks noChangeArrowheads="1"/>
            </p:cNvSpPr>
            <p:nvPr/>
          </p:nvSpPr>
          <p:spPr bwMode="auto">
            <a:xfrm>
              <a:off x="5232"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0" name="Oval 39">
              <a:extLst>
                <a:ext uri="{FF2B5EF4-FFF2-40B4-BE49-F238E27FC236}">
                  <a16:creationId xmlns:a16="http://schemas.microsoft.com/office/drawing/2014/main" id="{A03C40F4-D1F6-467F-913F-D92C404F2047}"/>
                </a:ext>
              </a:extLst>
            </p:cNvPr>
            <p:cNvSpPr>
              <a:spLocks noChangeArrowheads="1"/>
            </p:cNvSpPr>
            <p:nvPr/>
          </p:nvSpPr>
          <p:spPr bwMode="auto">
            <a:xfrm>
              <a:off x="5328"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1" name="Oval 40">
              <a:extLst>
                <a:ext uri="{FF2B5EF4-FFF2-40B4-BE49-F238E27FC236}">
                  <a16:creationId xmlns:a16="http://schemas.microsoft.com/office/drawing/2014/main" id="{3527D5A3-39A2-4F11-951B-6B3CB1679F30}"/>
                </a:ext>
              </a:extLst>
            </p:cNvPr>
            <p:cNvSpPr>
              <a:spLocks noChangeArrowheads="1"/>
            </p:cNvSpPr>
            <p:nvPr/>
          </p:nvSpPr>
          <p:spPr bwMode="auto">
            <a:xfrm>
              <a:off x="5280"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2" name="Oval 41">
              <a:extLst>
                <a:ext uri="{FF2B5EF4-FFF2-40B4-BE49-F238E27FC236}">
                  <a16:creationId xmlns:a16="http://schemas.microsoft.com/office/drawing/2014/main" id="{0DA606C7-12FD-4396-B211-D613F9A7584B}"/>
                </a:ext>
              </a:extLst>
            </p:cNvPr>
            <p:cNvSpPr>
              <a:spLocks noChangeArrowheads="1"/>
            </p:cNvSpPr>
            <p:nvPr/>
          </p:nvSpPr>
          <p:spPr bwMode="auto">
            <a:xfrm>
              <a:off x="5376"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3" name="Oval 42">
              <a:extLst>
                <a:ext uri="{FF2B5EF4-FFF2-40B4-BE49-F238E27FC236}">
                  <a16:creationId xmlns:a16="http://schemas.microsoft.com/office/drawing/2014/main" id="{C3D28473-4EF1-443D-B9B4-99D7C5E6B885}"/>
                </a:ext>
              </a:extLst>
            </p:cNvPr>
            <p:cNvSpPr>
              <a:spLocks noChangeArrowheads="1"/>
            </p:cNvSpPr>
            <p:nvPr/>
          </p:nvSpPr>
          <p:spPr bwMode="auto">
            <a:xfrm>
              <a:off x="5472"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4" name="Oval 43">
              <a:extLst>
                <a:ext uri="{FF2B5EF4-FFF2-40B4-BE49-F238E27FC236}">
                  <a16:creationId xmlns:a16="http://schemas.microsoft.com/office/drawing/2014/main" id="{5D2A3C2E-6581-4335-B7AF-F35573C17D64}"/>
                </a:ext>
              </a:extLst>
            </p:cNvPr>
            <p:cNvSpPr>
              <a:spLocks noChangeArrowheads="1"/>
            </p:cNvSpPr>
            <p:nvPr/>
          </p:nvSpPr>
          <p:spPr bwMode="auto">
            <a:xfrm>
              <a:off x="4704"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5" name="Oval 44">
              <a:extLst>
                <a:ext uri="{FF2B5EF4-FFF2-40B4-BE49-F238E27FC236}">
                  <a16:creationId xmlns:a16="http://schemas.microsoft.com/office/drawing/2014/main" id="{1B8EDE54-EFF4-4503-AA81-DCE25871C97D}"/>
                </a:ext>
              </a:extLst>
            </p:cNvPr>
            <p:cNvSpPr>
              <a:spLocks noChangeArrowheads="1"/>
            </p:cNvSpPr>
            <p:nvPr/>
          </p:nvSpPr>
          <p:spPr bwMode="auto">
            <a:xfrm>
              <a:off x="4800"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6" name="Oval 45">
              <a:extLst>
                <a:ext uri="{FF2B5EF4-FFF2-40B4-BE49-F238E27FC236}">
                  <a16:creationId xmlns:a16="http://schemas.microsoft.com/office/drawing/2014/main" id="{6FEBB11B-963E-4C2B-8406-A5E3DE19A147}"/>
                </a:ext>
              </a:extLst>
            </p:cNvPr>
            <p:cNvSpPr>
              <a:spLocks noChangeArrowheads="1"/>
            </p:cNvSpPr>
            <p:nvPr/>
          </p:nvSpPr>
          <p:spPr bwMode="auto">
            <a:xfrm>
              <a:off x="4896"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7" name="Oval 46">
              <a:extLst>
                <a:ext uri="{FF2B5EF4-FFF2-40B4-BE49-F238E27FC236}">
                  <a16:creationId xmlns:a16="http://schemas.microsoft.com/office/drawing/2014/main" id="{13116E89-6EA8-48C8-B9B0-958ECCF4CF41}"/>
                </a:ext>
              </a:extLst>
            </p:cNvPr>
            <p:cNvSpPr>
              <a:spLocks noChangeArrowheads="1"/>
            </p:cNvSpPr>
            <p:nvPr/>
          </p:nvSpPr>
          <p:spPr bwMode="auto">
            <a:xfrm>
              <a:off x="4992"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8" name="Oval 47">
              <a:extLst>
                <a:ext uri="{FF2B5EF4-FFF2-40B4-BE49-F238E27FC236}">
                  <a16:creationId xmlns:a16="http://schemas.microsoft.com/office/drawing/2014/main" id="{8193D830-DC77-4EFB-9E80-F7AFB80B85A5}"/>
                </a:ext>
              </a:extLst>
            </p:cNvPr>
            <p:cNvSpPr>
              <a:spLocks noChangeArrowheads="1"/>
            </p:cNvSpPr>
            <p:nvPr/>
          </p:nvSpPr>
          <p:spPr bwMode="auto">
            <a:xfrm>
              <a:off x="5088"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29" name="Oval 48">
              <a:extLst>
                <a:ext uri="{FF2B5EF4-FFF2-40B4-BE49-F238E27FC236}">
                  <a16:creationId xmlns:a16="http://schemas.microsoft.com/office/drawing/2014/main" id="{E0AF8064-CE4B-4276-894B-2507F8D1EBBD}"/>
                </a:ext>
              </a:extLst>
            </p:cNvPr>
            <p:cNvSpPr>
              <a:spLocks noChangeArrowheads="1"/>
            </p:cNvSpPr>
            <p:nvPr/>
          </p:nvSpPr>
          <p:spPr bwMode="auto">
            <a:xfrm>
              <a:off x="5184"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0" name="Oval 49">
              <a:extLst>
                <a:ext uri="{FF2B5EF4-FFF2-40B4-BE49-F238E27FC236}">
                  <a16:creationId xmlns:a16="http://schemas.microsoft.com/office/drawing/2014/main" id="{2F58A1E4-EB92-4C6B-9D2C-6CEB317FEC11}"/>
                </a:ext>
              </a:extLst>
            </p:cNvPr>
            <p:cNvSpPr>
              <a:spLocks noChangeArrowheads="1"/>
            </p:cNvSpPr>
            <p:nvPr/>
          </p:nvSpPr>
          <p:spPr bwMode="auto">
            <a:xfrm>
              <a:off x="4752"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1" name="Oval 50">
              <a:extLst>
                <a:ext uri="{FF2B5EF4-FFF2-40B4-BE49-F238E27FC236}">
                  <a16:creationId xmlns:a16="http://schemas.microsoft.com/office/drawing/2014/main" id="{B3DBD600-B07A-4458-8961-AA15F0FABD3A}"/>
                </a:ext>
              </a:extLst>
            </p:cNvPr>
            <p:cNvSpPr>
              <a:spLocks noChangeArrowheads="1"/>
            </p:cNvSpPr>
            <p:nvPr/>
          </p:nvSpPr>
          <p:spPr bwMode="auto">
            <a:xfrm>
              <a:off x="4848"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2" name="Oval 51">
              <a:extLst>
                <a:ext uri="{FF2B5EF4-FFF2-40B4-BE49-F238E27FC236}">
                  <a16:creationId xmlns:a16="http://schemas.microsoft.com/office/drawing/2014/main" id="{985BA315-BFE0-4D0A-9B7E-D760866F9B36}"/>
                </a:ext>
              </a:extLst>
            </p:cNvPr>
            <p:cNvSpPr>
              <a:spLocks noChangeArrowheads="1"/>
            </p:cNvSpPr>
            <p:nvPr/>
          </p:nvSpPr>
          <p:spPr bwMode="auto">
            <a:xfrm>
              <a:off x="4944"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3" name="Oval 52">
              <a:extLst>
                <a:ext uri="{FF2B5EF4-FFF2-40B4-BE49-F238E27FC236}">
                  <a16:creationId xmlns:a16="http://schemas.microsoft.com/office/drawing/2014/main" id="{D92CD150-3789-46EA-837A-5D08A1651ED6}"/>
                </a:ext>
              </a:extLst>
            </p:cNvPr>
            <p:cNvSpPr>
              <a:spLocks noChangeArrowheads="1"/>
            </p:cNvSpPr>
            <p:nvPr/>
          </p:nvSpPr>
          <p:spPr bwMode="auto">
            <a:xfrm>
              <a:off x="5040"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4" name="Oval 53">
              <a:extLst>
                <a:ext uri="{FF2B5EF4-FFF2-40B4-BE49-F238E27FC236}">
                  <a16:creationId xmlns:a16="http://schemas.microsoft.com/office/drawing/2014/main" id="{3382DAD7-0C36-418B-A4BF-ECC2ADE1E3A2}"/>
                </a:ext>
              </a:extLst>
            </p:cNvPr>
            <p:cNvSpPr>
              <a:spLocks noChangeArrowheads="1"/>
            </p:cNvSpPr>
            <p:nvPr/>
          </p:nvSpPr>
          <p:spPr bwMode="auto">
            <a:xfrm>
              <a:off x="4704"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5" name="Oval 54">
              <a:extLst>
                <a:ext uri="{FF2B5EF4-FFF2-40B4-BE49-F238E27FC236}">
                  <a16:creationId xmlns:a16="http://schemas.microsoft.com/office/drawing/2014/main" id="{D2B98322-54C1-45CF-B938-483F876F99E0}"/>
                </a:ext>
              </a:extLst>
            </p:cNvPr>
            <p:cNvSpPr>
              <a:spLocks noChangeArrowheads="1"/>
            </p:cNvSpPr>
            <p:nvPr/>
          </p:nvSpPr>
          <p:spPr bwMode="auto">
            <a:xfrm>
              <a:off x="4800"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6" name="Oval 55">
              <a:extLst>
                <a:ext uri="{FF2B5EF4-FFF2-40B4-BE49-F238E27FC236}">
                  <a16:creationId xmlns:a16="http://schemas.microsoft.com/office/drawing/2014/main" id="{C71C4E85-F070-429E-9197-784B88D35458}"/>
                </a:ext>
              </a:extLst>
            </p:cNvPr>
            <p:cNvSpPr>
              <a:spLocks noChangeArrowheads="1"/>
            </p:cNvSpPr>
            <p:nvPr/>
          </p:nvSpPr>
          <p:spPr bwMode="auto">
            <a:xfrm>
              <a:off x="4896"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7" name="Oval 56">
              <a:extLst>
                <a:ext uri="{FF2B5EF4-FFF2-40B4-BE49-F238E27FC236}">
                  <a16:creationId xmlns:a16="http://schemas.microsoft.com/office/drawing/2014/main" id="{F65F6D43-542F-479C-8A17-FD1168775600}"/>
                </a:ext>
              </a:extLst>
            </p:cNvPr>
            <p:cNvSpPr>
              <a:spLocks noChangeArrowheads="1"/>
            </p:cNvSpPr>
            <p:nvPr/>
          </p:nvSpPr>
          <p:spPr bwMode="auto">
            <a:xfrm>
              <a:off x="4752"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8" name="Oval 57">
              <a:extLst>
                <a:ext uri="{FF2B5EF4-FFF2-40B4-BE49-F238E27FC236}">
                  <a16:creationId xmlns:a16="http://schemas.microsoft.com/office/drawing/2014/main" id="{26B2602E-C56A-4042-8BA4-A7F2CDA5534E}"/>
                </a:ext>
              </a:extLst>
            </p:cNvPr>
            <p:cNvSpPr>
              <a:spLocks noChangeArrowheads="1"/>
            </p:cNvSpPr>
            <p:nvPr/>
          </p:nvSpPr>
          <p:spPr bwMode="auto">
            <a:xfrm>
              <a:off x="5520"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39" name="Oval 58">
              <a:extLst>
                <a:ext uri="{FF2B5EF4-FFF2-40B4-BE49-F238E27FC236}">
                  <a16:creationId xmlns:a16="http://schemas.microsoft.com/office/drawing/2014/main" id="{8AB52703-0D2B-478E-A0DC-AD91A099EAC4}"/>
                </a:ext>
              </a:extLst>
            </p:cNvPr>
            <p:cNvSpPr>
              <a:spLocks noChangeArrowheads="1"/>
            </p:cNvSpPr>
            <p:nvPr/>
          </p:nvSpPr>
          <p:spPr bwMode="auto">
            <a:xfrm>
              <a:off x="5616"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40" name="Oval 59">
              <a:extLst>
                <a:ext uri="{FF2B5EF4-FFF2-40B4-BE49-F238E27FC236}">
                  <a16:creationId xmlns:a16="http://schemas.microsoft.com/office/drawing/2014/main" id="{644DCE79-BFA0-4B0F-A3F5-21943F5FCF15}"/>
                </a:ext>
              </a:extLst>
            </p:cNvPr>
            <p:cNvSpPr>
              <a:spLocks noChangeArrowheads="1"/>
            </p:cNvSpPr>
            <p:nvPr/>
          </p:nvSpPr>
          <p:spPr bwMode="auto">
            <a:xfrm>
              <a:off x="5424"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41" name="Oval 60">
              <a:extLst>
                <a:ext uri="{FF2B5EF4-FFF2-40B4-BE49-F238E27FC236}">
                  <a16:creationId xmlns:a16="http://schemas.microsoft.com/office/drawing/2014/main" id="{B5211D29-2ED0-4189-A7CE-FB9C8A24654A}"/>
                </a:ext>
              </a:extLst>
            </p:cNvPr>
            <p:cNvSpPr>
              <a:spLocks noChangeArrowheads="1"/>
            </p:cNvSpPr>
            <p:nvPr/>
          </p:nvSpPr>
          <p:spPr bwMode="auto">
            <a:xfrm>
              <a:off x="5472"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42" name="Oval 61">
              <a:extLst>
                <a:ext uri="{FF2B5EF4-FFF2-40B4-BE49-F238E27FC236}">
                  <a16:creationId xmlns:a16="http://schemas.microsoft.com/office/drawing/2014/main" id="{4D16BA18-E758-4F0F-A486-BDF6A87D5D7D}"/>
                </a:ext>
              </a:extLst>
            </p:cNvPr>
            <p:cNvSpPr>
              <a:spLocks noChangeArrowheads="1"/>
            </p:cNvSpPr>
            <p:nvPr/>
          </p:nvSpPr>
          <p:spPr bwMode="auto">
            <a:xfrm>
              <a:off x="5520"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43" name="Oval 62">
              <a:extLst>
                <a:ext uri="{FF2B5EF4-FFF2-40B4-BE49-F238E27FC236}">
                  <a16:creationId xmlns:a16="http://schemas.microsoft.com/office/drawing/2014/main" id="{C56E79D1-3CF3-4E23-9500-8B9167324EFD}"/>
                </a:ext>
              </a:extLst>
            </p:cNvPr>
            <p:cNvSpPr>
              <a:spLocks noChangeArrowheads="1"/>
            </p:cNvSpPr>
            <p:nvPr/>
          </p:nvSpPr>
          <p:spPr bwMode="auto">
            <a:xfrm>
              <a:off x="5568"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24644" name="Oval 63">
              <a:extLst>
                <a:ext uri="{FF2B5EF4-FFF2-40B4-BE49-F238E27FC236}">
                  <a16:creationId xmlns:a16="http://schemas.microsoft.com/office/drawing/2014/main" id="{D7D458B5-DFCB-491A-942F-0173EC75A1FC}"/>
                </a:ext>
              </a:extLst>
            </p:cNvPr>
            <p:cNvSpPr>
              <a:spLocks noChangeArrowheads="1"/>
            </p:cNvSpPr>
            <p:nvPr/>
          </p:nvSpPr>
          <p:spPr bwMode="auto">
            <a:xfrm>
              <a:off x="5616"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grpSp>
      <p:sp>
        <p:nvSpPr>
          <p:cNvPr id="24584" name="日期占位符 1">
            <a:extLst>
              <a:ext uri="{FF2B5EF4-FFF2-40B4-BE49-F238E27FC236}">
                <a16:creationId xmlns:a16="http://schemas.microsoft.com/office/drawing/2014/main" id="{B082DAB5-EE5D-4AC5-AE52-201876C8F6B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986C79A-CE3D-4807-BA02-59C76F8F6E37}"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2">
                                            <p:txEl>
                                              <p:pRg st="1" end="1"/>
                                            </p:txEl>
                                          </p:spTgt>
                                        </p:tgtEl>
                                        <p:attrNameLst>
                                          <p:attrName>style.visibility</p:attrName>
                                        </p:attrNameLst>
                                      </p:cBhvr>
                                      <p:to>
                                        <p:strVal val="visible"/>
                                      </p:to>
                                    </p:set>
                                    <p:animEffect transition="in" filter="blinds(horizontal)">
                                      <p:cBhvr>
                                        <p:cTn id="7" dur="500"/>
                                        <p:tgtEl>
                                          <p:spTgt spid="297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238A72A4-3955-4CCE-BE37-3DF3730AA1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B8CA215-35CA-4CC1-B19A-EA6CB2F37EDB}" type="slidenum">
              <a:rPr lang="zh-CN" altLang="en-US">
                <a:ea typeface="宋体" panose="02010600030101010101" pitchFamily="2" charset="-122"/>
              </a:rPr>
              <a:pPr eaLnBrk="1" hangingPunct="1"/>
              <a:t>21</a:t>
            </a:fld>
            <a:endParaRPr lang="en-US" altLang="zh-CN">
              <a:ea typeface="宋体" panose="02010600030101010101" pitchFamily="2" charset="-122"/>
            </a:endParaRPr>
          </a:p>
        </p:txBody>
      </p:sp>
      <p:sp>
        <p:nvSpPr>
          <p:cNvPr id="7" name="灯片编号占位符 5">
            <a:extLst>
              <a:ext uri="{FF2B5EF4-FFF2-40B4-BE49-F238E27FC236}">
                <a16:creationId xmlns:a16="http://schemas.microsoft.com/office/drawing/2014/main" id="{89A5E693-CC1E-4E49-9675-21DDB51A50FE}"/>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FE3FB079-E853-41A9-9142-B92E36272CBB}" type="slidenum">
              <a:rPr lang="zh-CN" altLang="en-US" sz="1400">
                <a:ea typeface="宋体" panose="02010600030101010101" pitchFamily="2" charset="-122"/>
              </a:rPr>
              <a:pPr algn="r" eaLnBrk="1" hangingPunct="1"/>
              <a:t>21</a:t>
            </a:fld>
            <a:endParaRPr lang="en-US" altLang="zh-CN" sz="1400">
              <a:ea typeface="宋体" panose="02010600030101010101" pitchFamily="2" charset="-122"/>
            </a:endParaRPr>
          </a:p>
        </p:txBody>
      </p:sp>
      <p:sp>
        <p:nvSpPr>
          <p:cNvPr id="25604" name="Rectangle 2">
            <a:extLst>
              <a:ext uri="{FF2B5EF4-FFF2-40B4-BE49-F238E27FC236}">
                <a16:creationId xmlns:a16="http://schemas.microsoft.com/office/drawing/2014/main" id="{7E605B2F-4EF8-4C37-81DF-704C6B61816E}"/>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显示方式</a:t>
            </a:r>
            <a:r>
              <a:rPr lang="en-US" altLang="zh-CN">
                <a:ea typeface="宋体" panose="02010600030101010101" pitchFamily="2" charset="-122"/>
              </a:rPr>
              <a:t>-</a:t>
            </a:r>
            <a:r>
              <a:rPr lang="zh-CN" altLang="en-US">
                <a:ea typeface="宋体" panose="02010600030101010101" pitchFamily="2" charset="-122"/>
              </a:rPr>
              <a:t>光栅扫描显示</a:t>
            </a:r>
          </a:p>
        </p:txBody>
      </p:sp>
      <p:sp>
        <p:nvSpPr>
          <p:cNvPr id="30726" name="Rectangle 3">
            <a:extLst>
              <a:ext uri="{FF2B5EF4-FFF2-40B4-BE49-F238E27FC236}">
                <a16:creationId xmlns:a16="http://schemas.microsoft.com/office/drawing/2014/main" id="{1D41D644-CBB2-4FD5-8802-58862D935D98}"/>
              </a:ext>
            </a:extLst>
          </p:cNvPr>
          <p:cNvSpPr>
            <a:spLocks noGrp="1" noChangeArrowheads="1"/>
          </p:cNvSpPr>
          <p:nvPr>
            <p:ph type="body" idx="4294967295"/>
          </p:nvPr>
        </p:nvSpPr>
        <p:spPr/>
        <p:txBody>
          <a:bodyPr/>
          <a:lstStyle/>
          <a:p>
            <a:pPr eaLnBrk="1" hangingPunct="1"/>
            <a:r>
              <a:rPr lang="zh-CN" altLang="en-US">
                <a:ea typeface="宋体" panose="02010600030101010101" pitchFamily="2" charset="-122"/>
              </a:rPr>
              <a:t>图形定义存放在</a:t>
            </a:r>
            <a:r>
              <a:rPr lang="zh-CN" altLang="en-US">
                <a:solidFill>
                  <a:schemeClr val="accent2"/>
                </a:solidFill>
                <a:ea typeface="宋体" panose="02010600030101010101" pitchFamily="2" charset="-122"/>
              </a:rPr>
              <a:t>帧缓冲器</a:t>
            </a:r>
            <a:r>
              <a:rPr lang="zh-CN" altLang="en-US">
                <a:ea typeface="宋体" panose="02010600030101010101" pitchFamily="2" charset="-122"/>
              </a:rPr>
              <a:t>中，帧缓冲器保存了对应屏幕所有点的亮度值</a:t>
            </a:r>
            <a:endParaRPr lang="en-US" altLang="zh-CN">
              <a:ea typeface="宋体" panose="02010600030101010101" pitchFamily="2" charset="-122"/>
            </a:endParaRPr>
          </a:p>
          <a:p>
            <a:pPr eaLnBrk="1" hangingPunct="1"/>
            <a:r>
              <a:rPr lang="zh-CN" altLang="en-US">
                <a:solidFill>
                  <a:schemeClr val="accent2"/>
                </a:solidFill>
                <a:ea typeface="宋体" panose="02010600030101010101" pitchFamily="2" charset="-122"/>
              </a:rPr>
              <a:t>视频控制器</a:t>
            </a:r>
            <a:r>
              <a:rPr lang="zh-CN" altLang="en-US">
                <a:ea typeface="宋体" panose="02010600030101010101" pitchFamily="2" charset="-122"/>
              </a:rPr>
              <a:t>是负责刷新的部件，它建立了帧缓冲器内存单元与屏幕像素之间一一对应的关系</a:t>
            </a:r>
          </a:p>
          <a:p>
            <a:pPr eaLnBrk="1" hangingPunct="1"/>
            <a:endParaRPr lang="zh-CN" altLang="en-US">
              <a:ea typeface="宋体" panose="02010600030101010101" pitchFamily="2" charset="-122"/>
            </a:endParaRPr>
          </a:p>
        </p:txBody>
      </p:sp>
      <p:pic>
        <p:nvPicPr>
          <p:cNvPr id="30727" name="Picture 4" descr="1p23">
            <a:extLst>
              <a:ext uri="{FF2B5EF4-FFF2-40B4-BE49-F238E27FC236}">
                <a16:creationId xmlns:a16="http://schemas.microsoft.com/office/drawing/2014/main" id="{0BED1B5F-9C47-4FD3-927B-75C7A96A345A}"/>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2590800" y="3962400"/>
            <a:ext cx="63182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linds(horizontal)">
                                      <p:cBhvr>
                                        <p:cTn id="7" dur="500"/>
                                        <p:tgtEl>
                                          <p:spTgt spid="307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6">
                                            <p:txEl>
                                              <p:pRg st="1" end="1"/>
                                            </p:txEl>
                                          </p:spTgt>
                                        </p:tgtEl>
                                        <p:attrNameLst>
                                          <p:attrName>style.visibility</p:attrName>
                                        </p:attrNameLst>
                                      </p:cBhvr>
                                      <p:to>
                                        <p:strVal val="visible"/>
                                      </p:to>
                                    </p:set>
                                    <p:animEffect transition="in" filter="blinds(horizontal)">
                                      <p:cBhvr>
                                        <p:cTn id="12" dur="500"/>
                                        <p:tgtEl>
                                          <p:spTgt spid="307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6505335E-34A2-4361-A1D8-1DCBEBBFB7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2E8D3D0-746F-4431-BB74-3EBA6E370A40}" type="slidenum">
              <a:rPr lang="zh-CN" altLang="en-US">
                <a:ea typeface="宋体" panose="02010600030101010101" pitchFamily="2" charset="-122"/>
              </a:rPr>
              <a:pPr eaLnBrk="1" hangingPunct="1"/>
              <a:t>22</a:t>
            </a:fld>
            <a:endParaRPr lang="en-US" altLang="zh-CN">
              <a:ea typeface="宋体" panose="02010600030101010101" pitchFamily="2" charset="-122"/>
            </a:endParaRPr>
          </a:p>
        </p:txBody>
      </p:sp>
      <p:sp>
        <p:nvSpPr>
          <p:cNvPr id="7" name="灯片编号占位符 5">
            <a:extLst>
              <a:ext uri="{FF2B5EF4-FFF2-40B4-BE49-F238E27FC236}">
                <a16:creationId xmlns:a16="http://schemas.microsoft.com/office/drawing/2014/main" id="{F411309E-CD4F-4C71-8D1E-82E3FC28C293}"/>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2BFD31BB-E3EC-4AB0-A184-EE93247B44A6}" type="slidenum">
              <a:rPr lang="zh-CN" altLang="en-US" sz="1400">
                <a:ea typeface="宋体" panose="02010600030101010101" pitchFamily="2" charset="-122"/>
              </a:rPr>
              <a:pPr algn="r" eaLnBrk="1" hangingPunct="1"/>
              <a:t>22</a:t>
            </a:fld>
            <a:endParaRPr lang="en-US" altLang="zh-CN" sz="1400">
              <a:ea typeface="宋体" panose="02010600030101010101" pitchFamily="2" charset="-122"/>
            </a:endParaRPr>
          </a:p>
        </p:txBody>
      </p:sp>
      <p:sp>
        <p:nvSpPr>
          <p:cNvPr id="26628" name="Rectangle 2">
            <a:extLst>
              <a:ext uri="{FF2B5EF4-FFF2-40B4-BE49-F238E27FC236}">
                <a16:creationId xmlns:a16="http://schemas.microsoft.com/office/drawing/2014/main" id="{83767FE1-B528-4D46-9B9F-E88DF8FEB2AE}"/>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光栅扫描显示系统</a:t>
            </a:r>
          </a:p>
        </p:txBody>
      </p:sp>
      <p:sp>
        <p:nvSpPr>
          <p:cNvPr id="26629" name="Rectangle 3">
            <a:extLst>
              <a:ext uri="{FF2B5EF4-FFF2-40B4-BE49-F238E27FC236}">
                <a16:creationId xmlns:a16="http://schemas.microsoft.com/office/drawing/2014/main" id="{BF00F270-CD95-422A-8D1C-1742897A3F76}"/>
              </a:ext>
            </a:extLst>
          </p:cNvPr>
          <p:cNvSpPr>
            <a:spLocks noGrp="1" noChangeArrowheads="1"/>
          </p:cNvSpPr>
          <p:nvPr>
            <p:ph type="body" idx="4294967295"/>
          </p:nvPr>
        </p:nvSpPr>
        <p:spPr>
          <a:xfrm>
            <a:off x="250825" y="1052513"/>
            <a:ext cx="8763000" cy="5181600"/>
          </a:xfrm>
        </p:spPr>
        <p:txBody>
          <a:bodyPr/>
          <a:lstStyle/>
          <a:p>
            <a:pPr eaLnBrk="1" hangingPunct="1"/>
            <a:r>
              <a:rPr lang="zh-CN" altLang="en-US">
                <a:ea typeface="宋体" panose="02010600030101010101" pitchFamily="2" charset="-122"/>
              </a:rPr>
              <a:t>像素的亮度范围取决于帧缓存的位数</a:t>
            </a:r>
            <a:endParaRPr lang="en-US" altLang="zh-CN">
              <a:ea typeface="宋体" panose="02010600030101010101" pitchFamily="2" charset="-122"/>
            </a:endParaRPr>
          </a:p>
          <a:p>
            <a:pPr eaLnBrk="1" hangingPunct="1"/>
            <a:r>
              <a:rPr lang="zh-CN" altLang="en-US">
                <a:ea typeface="宋体" panose="02010600030101010101" pitchFamily="2" charset="-122"/>
              </a:rPr>
              <a:t>简单的黑白显示中，每个像素只有两个亮度值：亮、暗</a:t>
            </a:r>
            <a:endParaRPr lang="en-US" altLang="zh-CN">
              <a:ea typeface="宋体" panose="02010600030101010101" pitchFamily="2" charset="-122"/>
            </a:endParaRPr>
          </a:p>
          <a:p>
            <a:pPr eaLnBrk="1" hangingPunct="1"/>
            <a:r>
              <a:rPr lang="zh-CN" altLang="en-US">
                <a:ea typeface="宋体" panose="02010600030101010101" pitchFamily="2" charset="-122"/>
              </a:rPr>
              <a:t>每个像素只需一位来控制屏幕位置的亮度</a:t>
            </a:r>
          </a:p>
        </p:txBody>
      </p:sp>
      <p:pic>
        <p:nvPicPr>
          <p:cNvPr id="26630" name="Picture 4" descr="1p23">
            <a:extLst>
              <a:ext uri="{FF2B5EF4-FFF2-40B4-BE49-F238E27FC236}">
                <a16:creationId xmlns:a16="http://schemas.microsoft.com/office/drawing/2014/main" id="{DC1F92F0-92B0-4428-AE4C-351B0EBAE56F}"/>
              </a:ext>
            </a:extLst>
          </p:cNvPr>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944563" y="3200400"/>
            <a:ext cx="7361237"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73C2011A-431B-4A1E-AA51-6E75AA0C0A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B09F65EB-9412-44CE-9CDC-67166B4FBB6A}" type="slidenum">
              <a:rPr lang="zh-CN" altLang="en-US">
                <a:ea typeface="宋体" panose="02010600030101010101" pitchFamily="2" charset="-122"/>
              </a:rPr>
              <a:pPr eaLnBrk="1" hangingPunct="1"/>
              <a:t>23</a:t>
            </a:fld>
            <a:endParaRPr lang="en-US" altLang="zh-CN">
              <a:ea typeface="宋体" panose="02010600030101010101" pitchFamily="2" charset="-122"/>
            </a:endParaRPr>
          </a:p>
        </p:txBody>
      </p:sp>
      <p:sp>
        <p:nvSpPr>
          <p:cNvPr id="7" name="灯片编号占位符 3">
            <a:extLst>
              <a:ext uri="{FF2B5EF4-FFF2-40B4-BE49-F238E27FC236}">
                <a16:creationId xmlns:a16="http://schemas.microsoft.com/office/drawing/2014/main" id="{7A8B1E05-C22D-42AA-B5D5-101E17482217}"/>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C1809F5-F1F9-4FF1-AB4E-80A465D792CE}" type="slidenum">
              <a:rPr lang="zh-CN" altLang="en-US" sz="1400">
                <a:ea typeface="宋体" panose="02010600030101010101" pitchFamily="2" charset="-122"/>
              </a:rPr>
              <a:pPr algn="r" eaLnBrk="1" hangingPunct="1"/>
              <a:t>23</a:t>
            </a:fld>
            <a:endParaRPr lang="en-US" altLang="zh-CN" sz="1400">
              <a:ea typeface="宋体" panose="02010600030101010101" pitchFamily="2" charset="-122"/>
            </a:endParaRPr>
          </a:p>
        </p:txBody>
      </p:sp>
      <p:sp>
        <p:nvSpPr>
          <p:cNvPr id="31750" name="Rectangle 3">
            <a:extLst>
              <a:ext uri="{FF2B5EF4-FFF2-40B4-BE49-F238E27FC236}">
                <a16:creationId xmlns:a16="http://schemas.microsoft.com/office/drawing/2014/main" id="{061F72B0-0D64-4E99-8EFB-D5D2F2C5958D}"/>
              </a:ext>
            </a:extLst>
          </p:cNvPr>
          <p:cNvSpPr>
            <a:spLocks noGrp="1" noChangeArrowheads="1"/>
          </p:cNvSpPr>
          <p:nvPr>
            <p:ph type="body" idx="4294967295"/>
          </p:nvPr>
        </p:nvSpPr>
        <p:spPr>
          <a:xfrm>
            <a:off x="685800" y="1066800"/>
            <a:ext cx="7991475" cy="3810000"/>
          </a:xfrm>
        </p:spPr>
        <p:txBody>
          <a:bodyPr/>
          <a:lstStyle/>
          <a:p>
            <a:pPr eaLnBrk="1" hangingPunct="1"/>
            <a:r>
              <a:rPr lang="zh-CN" altLang="en-US" dirty="0">
                <a:latin typeface="宋体" panose="02010600030101010101" pitchFamily="2" charset="-122"/>
                <a:ea typeface="宋体" panose="02010600030101010101" pitchFamily="2" charset="-122"/>
              </a:rPr>
              <a:t>黑白光栅显示器的逻辑框图如上：其中帧缓存是一块连续的计算机存储器。对于黑白单灰度显示器每一像素需要一位存储器，对一个1024×1024像素组成的黑白单灰度显示器所需要的最小缓存为多少位</a:t>
            </a:r>
            <a:r>
              <a:rPr lang="en-US" altLang="zh-CN" dirty="0">
                <a:latin typeface="宋体" panose="02010600030101010101" pitchFamily="2" charset="-122"/>
                <a:ea typeface="宋体" panose="02010600030101010101" pitchFamily="2" charset="-122"/>
              </a:rPr>
              <a:t>?</a:t>
            </a:r>
          </a:p>
          <a:p>
            <a:pPr eaLnBrk="1" hangingPunct="1"/>
            <a:r>
              <a:rPr lang="zh-CN" altLang="en-US" dirty="0">
                <a:latin typeface="宋体" panose="02010600030101010101" pitchFamily="2" charset="-122"/>
                <a:ea typeface="宋体" panose="02010600030101010101" pitchFamily="2" charset="-122"/>
              </a:rPr>
              <a:t>2</a:t>
            </a:r>
            <a:r>
              <a:rPr lang="zh-CN" altLang="en-US" baseline="30000"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位</a:t>
            </a:r>
            <a:r>
              <a:rPr lang="en-US" altLang="zh-CN" dirty="0">
                <a:latin typeface="宋体" panose="02010600030101010101" pitchFamily="2" charset="-122"/>
                <a:ea typeface="宋体" panose="02010600030101010101" pitchFamily="2" charset="-122"/>
              </a:rPr>
              <a:t>=2</a:t>
            </a:r>
            <a:r>
              <a:rPr lang="en-US" altLang="zh-CN" baseline="30000" dirty="0">
                <a:latin typeface="宋体" panose="02010600030101010101" pitchFamily="2" charset="-122"/>
                <a:ea typeface="宋体" panose="02010600030101010101" pitchFamily="2" charset="-122"/>
              </a:rPr>
              <a:t>10</a:t>
            </a:r>
            <a:r>
              <a:rPr lang="en-US" altLang="zh-CN" dirty="0">
                <a:latin typeface="宋体" panose="02010600030101010101" pitchFamily="2" charset="-122"/>
                <a:ea typeface="宋体" panose="02010600030101010101" pitchFamily="2" charset="-122"/>
              </a:rPr>
              <a:t>*2</a:t>
            </a:r>
            <a:r>
              <a:rPr lang="en-US" altLang="zh-CN" baseline="30000" dirty="0">
                <a:latin typeface="宋体" panose="02010600030101010101" pitchFamily="2" charset="-122"/>
                <a:ea typeface="宋体" panose="02010600030101010101" pitchFamily="2" charset="-122"/>
              </a:rPr>
              <a:t>10</a:t>
            </a:r>
          </a:p>
        </p:txBody>
      </p:sp>
      <p:pic>
        <p:nvPicPr>
          <p:cNvPr id="27653" name="Picture 4" descr="fig1-8a">
            <a:extLst>
              <a:ext uri="{FF2B5EF4-FFF2-40B4-BE49-F238E27FC236}">
                <a16:creationId xmlns:a16="http://schemas.microsoft.com/office/drawing/2014/main" id="{2E18F9AF-D6D1-42E9-8EA2-5990E9499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572000"/>
            <a:ext cx="74104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2">
            <a:extLst>
              <a:ext uri="{FF2B5EF4-FFF2-40B4-BE49-F238E27FC236}">
                <a16:creationId xmlns:a16="http://schemas.microsoft.com/office/drawing/2014/main" id="{29C95D65-90B3-45AD-899A-2F9820F4C185}"/>
              </a:ext>
            </a:extLst>
          </p:cNvPr>
          <p:cNvSpPr txBox="1">
            <a:spLocks noChangeArrowheads="1"/>
          </p:cNvSpPr>
          <p:nvPr/>
        </p:nvSpPr>
        <p:spPr bwMode="auto">
          <a:xfrm>
            <a:off x="152400" y="762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ctr" eaLnBrk="1" hangingPunct="1"/>
            <a:r>
              <a:rPr lang="zh-CN" altLang="en-US" sz="4400">
                <a:latin typeface="宋体" panose="02010600030101010101" pitchFamily="2" charset="-122"/>
                <a:ea typeface="宋体" panose="02010600030101010101" pitchFamily="2" charset="-122"/>
              </a:rPr>
              <a:t>黑白光栅扫描显示器</a:t>
            </a:r>
            <a:endParaRPr lang="zh-CN" altLang="en-US" sz="4400"/>
          </a:p>
        </p:txBody>
      </p:sp>
      <p:sp>
        <p:nvSpPr>
          <p:cNvPr id="27655" name="日期占位符 1">
            <a:extLst>
              <a:ext uri="{FF2B5EF4-FFF2-40B4-BE49-F238E27FC236}">
                <a16:creationId xmlns:a16="http://schemas.microsoft.com/office/drawing/2014/main" id="{2664C2EC-77B7-4A89-BD79-E9092CC29C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6B2F453-BA0C-49DF-8B60-128EB6C2AF5F}"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50">
                                            <p:txEl>
                                              <p:pRg st="1" end="1"/>
                                            </p:txEl>
                                          </p:spTgt>
                                        </p:tgtEl>
                                        <p:attrNameLst>
                                          <p:attrName>style.visibility</p:attrName>
                                        </p:attrNameLst>
                                      </p:cBhvr>
                                      <p:to>
                                        <p:strVal val="visible"/>
                                      </p:to>
                                    </p:set>
                                    <p:animEffect transition="in" filter="checkerboard(across)">
                                      <p:cBhvr>
                                        <p:cTn id="7" dur="500"/>
                                        <p:tgtEl>
                                          <p:spTgt spid="317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4" name="Rectangle 3">
            <a:extLst>
              <a:ext uri="{FF2B5EF4-FFF2-40B4-BE49-F238E27FC236}">
                <a16:creationId xmlns:a16="http://schemas.microsoft.com/office/drawing/2014/main" id="{D97EB014-DC48-4E78-ADC8-445F1727BF91}"/>
              </a:ext>
            </a:extLst>
          </p:cNvPr>
          <p:cNvSpPr>
            <a:spLocks noGrp="1" noChangeArrowheads="1"/>
          </p:cNvSpPr>
          <p:nvPr>
            <p:ph type="body" idx="4294967295"/>
          </p:nvPr>
        </p:nvSpPr>
        <p:spPr>
          <a:xfrm>
            <a:off x="381000" y="1143000"/>
            <a:ext cx="8458200" cy="3124200"/>
          </a:xfrm>
        </p:spPr>
        <p:txBody>
          <a:bodyPr/>
          <a:lstStyle/>
          <a:p>
            <a:pPr eaLnBrk="1" hangingPunct="1"/>
            <a:r>
              <a:rPr lang="zh-CN" altLang="en-US" sz="3600">
                <a:latin typeface="宋体" panose="02010600030101010101" pitchFamily="2" charset="-122"/>
                <a:ea typeface="宋体" panose="02010600030101010101" pitchFamily="2" charset="-122"/>
              </a:rPr>
              <a:t>在光栅图形显示器中需要足够的帧缓存才能反映图形的颜色和灰度等级。如下图，帧缓存每个单元具有</a:t>
            </a:r>
            <a:r>
              <a:rPr lang="en-US" altLang="zh-CN" sz="3600">
                <a:latin typeface="宋体" panose="02010600030101010101" pitchFamily="2" charset="-122"/>
                <a:ea typeface="宋体" panose="02010600030101010101" pitchFamily="2" charset="-122"/>
              </a:rPr>
              <a:t>3</a:t>
            </a:r>
            <a:r>
              <a:rPr lang="zh-CN" altLang="en-US" sz="3600">
                <a:latin typeface="宋体" panose="02010600030101010101" pitchFamily="2" charset="-122"/>
                <a:ea typeface="宋体" panose="02010600030101010101" pitchFamily="2" charset="-122"/>
              </a:rPr>
              <a:t>位，则显示器上每个像素可以显示的亮度有几种？</a:t>
            </a:r>
            <a:endParaRPr lang="en-US" altLang="zh-CN" sz="3600">
              <a:latin typeface="宋体" panose="02010600030101010101" pitchFamily="2" charset="-122"/>
              <a:ea typeface="宋体" panose="02010600030101010101" pitchFamily="2" charset="-122"/>
            </a:endParaRPr>
          </a:p>
          <a:p>
            <a:pPr eaLnBrk="1" hangingPunct="1"/>
            <a:r>
              <a:rPr lang="en-US" altLang="zh-CN" sz="3600">
                <a:latin typeface="宋体" panose="02010600030101010101" pitchFamily="2" charset="-122"/>
                <a:ea typeface="宋体" panose="02010600030101010101" pitchFamily="2" charset="-122"/>
              </a:rPr>
              <a:t>8</a:t>
            </a:r>
          </a:p>
          <a:p>
            <a:pPr eaLnBrk="1" hangingPunct="1"/>
            <a:r>
              <a:rPr lang="zh-CN" altLang="en-US" sz="3600">
                <a:latin typeface="宋体" panose="02010600030101010101" pitchFamily="2" charset="-122"/>
                <a:ea typeface="宋体" panose="02010600030101010101" pitchFamily="2" charset="-122"/>
              </a:rPr>
              <a:t>2</a:t>
            </a:r>
            <a:r>
              <a:rPr lang="en-US" altLang="zh-CN" sz="3600" baseline="30000">
                <a:latin typeface="宋体" panose="02010600030101010101" pitchFamily="2" charset="-122"/>
                <a:ea typeface="宋体" panose="02010600030101010101" pitchFamily="2" charset="-122"/>
              </a:rPr>
              <a:t>3</a:t>
            </a:r>
            <a:endParaRPr lang="zh-CN" altLang="en-US" sz="3600">
              <a:latin typeface="宋体" panose="02010600030101010101" pitchFamily="2" charset="-122"/>
              <a:ea typeface="宋体" panose="02010600030101010101" pitchFamily="2" charset="-122"/>
            </a:endParaRPr>
          </a:p>
        </p:txBody>
      </p:sp>
      <p:sp>
        <p:nvSpPr>
          <p:cNvPr id="28675" name="灯片编号占位符 3">
            <a:extLst>
              <a:ext uri="{FF2B5EF4-FFF2-40B4-BE49-F238E27FC236}">
                <a16:creationId xmlns:a16="http://schemas.microsoft.com/office/drawing/2014/main" id="{8BE41A64-1926-44B4-968A-3AD014BFDF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BD831C97-1CAF-4312-9A93-E880F34E28A7}" type="slidenum">
              <a:rPr lang="zh-CN" altLang="en-US">
                <a:ea typeface="宋体" panose="02010600030101010101" pitchFamily="2" charset="-122"/>
              </a:rPr>
              <a:pPr eaLnBrk="1" hangingPunct="1"/>
              <a:t>24</a:t>
            </a:fld>
            <a:endParaRPr lang="en-US" altLang="zh-CN">
              <a:ea typeface="宋体" panose="02010600030101010101" pitchFamily="2" charset="-122"/>
            </a:endParaRPr>
          </a:p>
        </p:txBody>
      </p:sp>
      <p:sp>
        <p:nvSpPr>
          <p:cNvPr id="7" name="灯片编号占位符 3">
            <a:extLst>
              <a:ext uri="{FF2B5EF4-FFF2-40B4-BE49-F238E27FC236}">
                <a16:creationId xmlns:a16="http://schemas.microsoft.com/office/drawing/2014/main" id="{6E403A78-5554-4E4F-BE7C-FC9033CC3F1F}"/>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A5D33C8E-F9AD-4B3C-A8EE-B6AF57CFCF19}" type="slidenum">
              <a:rPr lang="zh-CN" altLang="en-US" sz="1400">
                <a:ea typeface="宋体" panose="02010600030101010101" pitchFamily="2" charset="-122"/>
              </a:rPr>
              <a:pPr algn="r" eaLnBrk="1" hangingPunct="1"/>
              <a:t>24</a:t>
            </a:fld>
            <a:endParaRPr lang="en-US" altLang="zh-CN" sz="1400">
              <a:ea typeface="宋体" panose="02010600030101010101" pitchFamily="2" charset="-122"/>
            </a:endParaRPr>
          </a:p>
        </p:txBody>
      </p:sp>
      <p:pic>
        <p:nvPicPr>
          <p:cNvPr id="28677" name="Picture 4" descr="fig1-8c">
            <a:extLst>
              <a:ext uri="{FF2B5EF4-FFF2-40B4-BE49-F238E27FC236}">
                <a16:creationId xmlns:a16="http://schemas.microsoft.com/office/drawing/2014/main" id="{CB2A4D7B-F421-4BBC-AF8F-32C20830D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648200"/>
            <a:ext cx="7162800" cy="2058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678" name="Rectangle 2">
            <a:extLst>
              <a:ext uri="{FF2B5EF4-FFF2-40B4-BE49-F238E27FC236}">
                <a16:creationId xmlns:a16="http://schemas.microsoft.com/office/drawing/2014/main" id="{74F99C20-A8A2-42F8-B086-D7E557F9A915}"/>
              </a:ext>
            </a:extLst>
          </p:cNvPr>
          <p:cNvSpPr txBox="1">
            <a:spLocks noChangeArrowheads="1"/>
          </p:cNvSpPr>
          <p:nvPr/>
        </p:nvSpPr>
        <p:spPr bwMode="auto">
          <a:xfrm>
            <a:off x="152400" y="762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ctr" eaLnBrk="1" hangingPunct="1"/>
            <a:r>
              <a:rPr lang="zh-CN" altLang="en-US" sz="4400">
                <a:latin typeface="宋体" panose="02010600030101010101" pitchFamily="2" charset="-122"/>
                <a:ea typeface="宋体" panose="02010600030101010101" pitchFamily="2" charset="-122"/>
              </a:rPr>
              <a:t>彩色光栅扫描显示器</a:t>
            </a:r>
            <a:endParaRPr lang="zh-CN" altLang="en-US" sz="4400"/>
          </a:p>
        </p:txBody>
      </p:sp>
      <p:sp>
        <p:nvSpPr>
          <p:cNvPr id="28679" name="日期占位符 1">
            <a:extLst>
              <a:ext uri="{FF2B5EF4-FFF2-40B4-BE49-F238E27FC236}">
                <a16:creationId xmlns:a16="http://schemas.microsoft.com/office/drawing/2014/main" id="{0F3E57B3-7425-4A07-9D42-B50C8999F23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B3A938C-CA0A-4F26-B0E3-472DBC477078}"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4">
                                            <p:txEl>
                                              <p:pRg st="1" end="1"/>
                                            </p:txEl>
                                          </p:spTgt>
                                        </p:tgtEl>
                                        <p:attrNameLst>
                                          <p:attrName>style.visibility</p:attrName>
                                        </p:attrNameLst>
                                      </p:cBhvr>
                                      <p:to>
                                        <p:strVal val="visible"/>
                                      </p:to>
                                    </p:set>
                                    <p:animEffect transition="in" filter="blinds(horizontal)">
                                      <p:cBhvr>
                                        <p:cTn id="7" dur="500"/>
                                        <p:tgtEl>
                                          <p:spTgt spid="3277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2774">
                                            <p:txEl>
                                              <p:pRg st="2" end="2"/>
                                            </p:txEl>
                                          </p:spTgt>
                                        </p:tgtEl>
                                        <p:attrNameLst>
                                          <p:attrName>style.visibility</p:attrName>
                                        </p:attrNameLst>
                                      </p:cBhvr>
                                      <p:to>
                                        <p:strVal val="visible"/>
                                      </p:to>
                                    </p:set>
                                    <p:animEffect transition="in" filter="checkerboard(across)">
                                      <p:cBhvr>
                                        <p:cTn id="12" dur="500"/>
                                        <p:tgtEl>
                                          <p:spTgt spid="327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C8EB19B2-CFFE-4229-9D56-7405ED7A3C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38F0B45A-5713-4850-AAA8-DBFD06D0D137}" type="slidenum">
              <a:rPr lang="zh-CN" altLang="en-US">
                <a:ea typeface="宋体" panose="02010600030101010101" pitchFamily="2" charset="-122"/>
              </a:rPr>
              <a:pPr eaLnBrk="1" hangingPunct="1"/>
              <a:t>25</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F3EF761-DF8F-4BAF-9896-245E7BE27F9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F23C68B4-8E18-4610-A842-813DD06BACA5}" type="slidenum">
              <a:rPr lang="zh-CN" altLang="en-US" sz="1400">
                <a:ea typeface="宋体" panose="02010600030101010101" pitchFamily="2" charset="-122"/>
              </a:rPr>
              <a:pPr algn="r" eaLnBrk="1" hangingPunct="1"/>
              <a:t>25</a:t>
            </a:fld>
            <a:endParaRPr lang="en-US" altLang="zh-CN" sz="1400">
              <a:ea typeface="宋体" panose="02010600030101010101" pitchFamily="2" charset="-122"/>
            </a:endParaRPr>
          </a:p>
        </p:txBody>
      </p:sp>
      <p:sp>
        <p:nvSpPr>
          <p:cNvPr id="29700" name="Rectangle 2">
            <a:extLst>
              <a:ext uri="{FF2B5EF4-FFF2-40B4-BE49-F238E27FC236}">
                <a16:creationId xmlns:a16="http://schemas.microsoft.com/office/drawing/2014/main" id="{B0988729-DF2A-45CC-8342-7C6261C29A40}"/>
              </a:ext>
            </a:extLst>
          </p:cNvPr>
          <p:cNvSpPr>
            <a:spLocks noGrp="1" noChangeArrowheads="1"/>
          </p:cNvSpPr>
          <p:nvPr>
            <p:ph type="title" idx="4294967295"/>
          </p:nvPr>
        </p:nvSpPr>
        <p:spPr>
          <a:xfrm>
            <a:off x="1619250" y="76200"/>
            <a:ext cx="7296150" cy="914400"/>
          </a:xfrm>
        </p:spPr>
        <p:txBody>
          <a:bodyPr/>
          <a:lstStyle/>
          <a:p>
            <a:pPr algn="l" eaLnBrk="1" hangingPunct="1"/>
            <a:r>
              <a:rPr lang="zh-CN" altLang="en-US">
                <a:ea typeface="宋体" panose="02010600030101010101" pitchFamily="2" charset="-122"/>
              </a:rPr>
              <a:t>彩色光栅扫描显示器</a:t>
            </a:r>
          </a:p>
        </p:txBody>
      </p:sp>
      <p:sp>
        <p:nvSpPr>
          <p:cNvPr id="4103" name="Rectangle 3">
            <a:extLst>
              <a:ext uri="{FF2B5EF4-FFF2-40B4-BE49-F238E27FC236}">
                <a16:creationId xmlns:a16="http://schemas.microsoft.com/office/drawing/2014/main" id="{252157AB-DF53-4450-9EFE-ECD99DD5375D}"/>
              </a:ext>
            </a:extLst>
          </p:cNvPr>
          <p:cNvSpPr>
            <a:spLocks noGrp="1" noChangeArrowheads="1"/>
          </p:cNvSpPr>
          <p:nvPr>
            <p:ph type="body" idx="4294967295"/>
          </p:nvPr>
        </p:nvSpPr>
        <p:spPr/>
        <p:txBody>
          <a:bodyPr/>
          <a:lstStyle/>
          <a:p>
            <a:pPr marL="342900" lvl="2" indent="-342900" eaLnBrk="1" hangingPunct="1"/>
            <a:r>
              <a:rPr lang="zh-CN" altLang="en-US" sz="3200" b="1" dirty="0">
                <a:ea typeface="宋体" panose="02010600030101010101" pitchFamily="2" charset="-122"/>
              </a:rPr>
              <a:t>分辨率</a:t>
            </a:r>
            <a:r>
              <a:rPr lang="en-US" altLang="zh-CN" sz="3200" b="1" dirty="0">
                <a:ea typeface="宋体" panose="02010600030101010101" pitchFamily="2" charset="-122"/>
              </a:rPr>
              <a:t>M*N、</a:t>
            </a:r>
            <a:r>
              <a:rPr lang="zh-CN" altLang="en-US" sz="3200" b="1" dirty="0">
                <a:ea typeface="宋体" panose="02010600030101010101" pitchFamily="2" charset="-122"/>
              </a:rPr>
              <a:t>颜色个数</a:t>
            </a:r>
            <a:r>
              <a:rPr lang="en-US" altLang="zh-CN" sz="3200" b="1" dirty="0">
                <a:ea typeface="宋体" panose="02010600030101010101" pitchFamily="2" charset="-122"/>
              </a:rPr>
              <a:t>K</a:t>
            </a:r>
            <a:r>
              <a:rPr lang="zh-CN" altLang="en-US" sz="3200" b="1" dirty="0">
                <a:ea typeface="宋体" panose="02010600030101010101" pitchFamily="2" charset="-122"/>
              </a:rPr>
              <a:t>与帧缓存大小</a:t>
            </a:r>
            <a:r>
              <a:rPr lang="en-US" altLang="zh-CN" sz="3200" b="1" dirty="0">
                <a:ea typeface="宋体" panose="02010600030101010101" pitchFamily="2" charset="-122"/>
              </a:rPr>
              <a:t>V</a:t>
            </a:r>
            <a:r>
              <a:rPr lang="zh-CN" altLang="en-US" sz="3200" b="1" dirty="0">
                <a:ea typeface="宋体" panose="02010600030101010101" pitchFamily="2" charset="-122"/>
              </a:rPr>
              <a:t>的关系</a:t>
            </a:r>
          </a:p>
          <a:p>
            <a:pPr eaLnBrk="1" hangingPunct="1"/>
            <a:endParaRPr lang="en-US" altLang="zh-CN" sz="2800" dirty="0">
              <a:ea typeface="宋体" panose="02010600030101010101" pitchFamily="2" charset="-122"/>
              <a:cs typeface="Times New Roman" panose="02020603050405020304" pitchFamily="18" charset="0"/>
            </a:endParaRPr>
          </a:p>
          <a:p>
            <a:pPr eaLnBrk="1" hangingPunct="1"/>
            <a:r>
              <a:rPr lang="zh-CN" altLang="en-US" dirty="0">
                <a:ea typeface="宋体" panose="02010600030101010101" pitchFamily="2" charset="-122"/>
                <a:cs typeface="Times New Roman" panose="02020603050405020304" pitchFamily="18" charset="0"/>
              </a:rPr>
              <a:t>分辨率是1024×1024的显示器若要显示</a:t>
            </a:r>
            <a:r>
              <a:rPr lang="en-US" altLang="zh-CN" dirty="0">
                <a:ea typeface="宋体" panose="02010600030101010101" pitchFamily="2" charset="-122"/>
                <a:cs typeface="Times New Roman" panose="02020603050405020304" pitchFamily="18" charset="0"/>
              </a:rPr>
              <a:t>8</a:t>
            </a:r>
            <a:r>
              <a:rPr lang="zh-CN" altLang="en-US" dirty="0">
                <a:ea typeface="宋体" panose="02010600030101010101" pitchFamily="2" charset="-122"/>
                <a:cs typeface="Times New Roman" panose="02020603050405020304" pitchFamily="18" charset="0"/>
              </a:rPr>
              <a:t>种颜色，需要帧缓存大小至少为多少</a:t>
            </a:r>
            <a:r>
              <a:rPr lang="en-US" altLang="zh-CN" dirty="0">
                <a:ea typeface="宋体" panose="02010600030101010101" pitchFamily="2" charset="-122"/>
                <a:cs typeface="Times New Roman" panose="02020603050405020304" pitchFamily="18" charset="0"/>
              </a:rPr>
              <a:t>KB?</a:t>
            </a:r>
          </a:p>
          <a:p>
            <a:pPr eaLnBrk="1" hangingPunct="1"/>
            <a:r>
              <a:rPr lang="en-US" altLang="zh-CN" dirty="0">
                <a:ea typeface="宋体" panose="02010600030101010101" pitchFamily="2" charset="-122"/>
                <a:cs typeface="Times New Roman" panose="02020603050405020304" pitchFamily="18" charset="0"/>
              </a:rPr>
              <a:t>1024*1024*log</a:t>
            </a:r>
            <a:r>
              <a:rPr lang="en-US" altLang="zh-CN" baseline="-25000" dirty="0">
                <a:ea typeface="宋体" panose="02010600030101010101" pitchFamily="2" charset="-122"/>
                <a:cs typeface="Times New Roman" panose="02020603050405020304" pitchFamily="18" charset="0"/>
              </a:rPr>
              <a:t>2</a:t>
            </a:r>
            <a:r>
              <a:rPr lang="en-US" altLang="zh-CN" dirty="0">
                <a:ea typeface="宋体" panose="02010600030101010101" pitchFamily="2" charset="-122"/>
                <a:cs typeface="Times New Roman" panose="02020603050405020304" pitchFamily="18" charset="0"/>
              </a:rPr>
              <a:t>8 (bit)</a:t>
            </a:r>
          </a:p>
          <a:p>
            <a:pPr eaLnBrk="1" hangingPunct="1"/>
            <a:r>
              <a:rPr lang="en-US" altLang="zh-CN" dirty="0">
                <a:ea typeface="宋体" panose="02010600030101010101" pitchFamily="2" charset="-122"/>
                <a:cs typeface="Times New Roman" panose="02020603050405020304" pitchFamily="18" charset="0"/>
              </a:rPr>
              <a:t>1024*1024*log</a:t>
            </a:r>
            <a:r>
              <a:rPr lang="en-US" altLang="zh-CN" baseline="-25000" dirty="0">
                <a:ea typeface="宋体" panose="02010600030101010101" pitchFamily="2" charset="-122"/>
                <a:cs typeface="Times New Roman" panose="02020603050405020304" pitchFamily="18" charset="0"/>
              </a:rPr>
              <a:t>2</a:t>
            </a:r>
            <a:r>
              <a:rPr lang="en-US" altLang="zh-CN" dirty="0">
                <a:ea typeface="宋体" panose="02010600030101010101" pitchFamily="2" charset="-122"/>
                <a:cs typeface="Times New Roman" panose="02020603050405020304" pitchFamily="18" charset="0"/>
              </a:rPr>
              <a:t>8/8/1024 (</a:t>
            </a:r>
            <a:r>
              <a:rPr lang="en-US" altLang="zh-CN" dirty="0" err="1">
                <a:ea typeface="宋体" panose="02010600030101010101" pitchFamily="2" charset="-122"/>
                <a:cs typeface="Times New Roman" panose="02020603050405020304" pitchFamily="18" charset="0"/>
              </a:rPr>
              <a:t>KByte</a:t>
            </a:r>
            <a:r>
              <a:rPr lang="en-US" altLang="zh-CN" dirty="0">
                <a:ea typeface="宋体" panose="02010600030101010101" pitchFamily="2" charset="-122"/>
                <a:cs typeface="Times New Roman" panose="02020603050405020304" pitchFamily="18" charset="0"/>
              </a:rPr>
              <a:t>)</a:t>
            </a:r>
          </a:p>
          <a:p>
            <a:pPr eaLnBrk="1" hangingPunct="1"/>
            <a:endParaRPr lang="en-US" altLang="zh-CN" sz="2800" dirty="0">
              <a:ea typeface="宋体" panose="02010600030101010101" pitchFamily="2" charset="-122"/>
              <a:cs typeface="Times New Roman" panose="02020603050405020304" pitchFamily="18" charset="0"/>
            </a:endParaRPr>
          </a:p>
        </p:txBody>
      </p:sp>
      <p:graphicFrame>
        <p:nvGraphicFramePr>
          <p:cNvPr id="29702" name="Object 4">
            <a:extLst>
              <a:ext uri="{FF2B5EF4-FFF2-40B4-BE49-F238E27FC236}">
                <a16:creationId xmlns:a16="http://schemas.microsoft.com/office/drawing/2014/main" id="{86528E09-FC6E-4FDC-94C6-878F9D440F14}"/>
              </a:ext>
            </a:extLst>
          </p:cNvPr>
          <p:cNvGraphicFramePr>
            <a:graphicFrameLocks noChangeAspect="1"/>
          </p:cNvGraphicFramePr>
          <p:nvPr/>
        </p:nvGraphicFramePr>
        <p:xfrm>
          <a:off x="2819400" y="2057400"/>
          <a:ext cx="3325813" cy="571500"/>
        </p:xfrm>
        <a:graphic>
          <a:graphicData uri="http://schemas.openxmlformats.org/presentationml/2006/ole">
            <mc:AlternateContent xmlns:mc="http://schemas.openxmlformats.org/markup-compatibility/2006">
              <mc:Choice xmlns:v="urn:schemas-microsoft-com:vml" Requires="v">
                <p:oleObj spid="_x0000_s57392" name="Equation" r:id="rId3" imgW="1333500" imgH="228600" progId="Equation.3">
                  <p:embed/>
                </p:oleObj>
              </mc:Choice>
              <mc:Fallback>
                <p:oleObj name="Equation" r:id="rId3" imgW="1333500" imgH="228600" progId="Equation.3">
                  <p:embed/>
                  <p:pic>
                    <p:nvPicPr>
                      <p:cNvPr id="29702" name="Object 4">
                        <a:extLst>
                          <a:ext uri="{FF2B5EF4-FFF2-40B4-BE49-F238E27FC236}">
                            <a16:creationId xmlns:a16="http://schemas.microsoft.com/office/drawing/2014/main" id="{86528E09-FC6E-4FDC-94C6-878F9D440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057400"/>
                        <a:ext cx="3325813" cy="571500"/>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日期占位符 1">
            <a:extLst>
              <a:ext uri="{FF2B5EF4-FFF2-40B4-BE49-F238E27FC236}">
                <a16:creationId xmlns:a16="http://schemas.microsoft.com/office/drawing/2014/main" id="{4159A9DB-C0E4-40FE-9824-05D7536A96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3574956C-5CEB-4B8A-810C-3F342A9FD22E}"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3">
                                            <p:txEl>
                                              <p:pRg st="2" end="2"/>
                                            </p:txEl>
                                          </p:spTgt>
                                        </p:tgtEl>
                                        <p:attrNameLst>
                                          <p:attrName>style.visibility</p:attrName>
                                        </p:attrNameLst>
                                      </p:cBhvr>
                                      <p:to>
                                        <p:strVal val="visible"/>
                                      </p:to>
                                    </p:set>
                                    <p:animEffect transition="in" filter="blinds(horizontal)">
                                      <p:cBhvr>
                                        <p:cTn id="7" dur="500"/>
                                        <p:tgtEl>
                                          <p:spTgt spid="41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03">
                                            <p:txEl>
                                              <p:pRg st="3" end="3"/>
                                            </p:txEl>
                                          </p:spTgt>
                                        </p:tgtEl>
                                        <p:attrNameLst>
                                          <p:attrName>style.visibility</p:attrName>
                                        </p:attrNameLst>
                                      </p:cBhvr>
                                      <p:to>
                                        <p:strVal val="visible"/>
                                      </p:to>
                                    </p:set>
                                    <p:animEffect transition="in" filter="blinds(horizontal)">
                                      <p:cBhvr>
                                        <p:cTn id="12" dur="500"/>
                                        <p:tgtEl>
                                          <p:spTgt spid="41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103">
                                            <p:txEl>
                                              <p:pRg st="4" end="4"/>
                                            </p:txEl>
                                          </p:spTgt>
                                        </p:tgtEl>
                                        <p:attrNameLst>
                                          <p:attrName>style.visibility</p:attrName>
                                        </p:attrNameLst>
                                      </p:cBhvr>
                                      <p:to>
                                        <p:strVal val="visible"/>
                                      </p:to>
                                    </p:set>
                                    <p:animEffect transition="in" filter="checkerboard(across)">
                                      <p:cBhvr>
                                        <p:cTn id="17" dur="500"/>
                                        <p:tgtEl>
                                          <p:spTgt spid="41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4C99BD28-1ECF-49C2-902B-2B7770F550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608B8D6-16CC-4B24-8EC4-BB91734DC2FF}" type="slidenum">
              <a:rPr lang="zh-CN" altLang="en-US">
                <a:ea typeface="宋体" panose="02010600030101010101" pitchFamily="2" charset="-122"/>
              </a:rPr>
              <a:pPr eaLnBrk="1" hangingPunct="1"/>
              <a:t>26</a:t>
            </a:fld>
            <a:endParaRPr lang="en-US" altLang="zh-CN">
              <a:ea typeface="宋体" panose="02010600030101010101" pitchFamily="2" charset="-122"/>
            </a:endParaRPr>
          </a:p>
        </p:txBody>
      </p:sp>
      <p:pic>
        <p:nvPicPr>
          <p:cNvPr id="30723" name="Picture 7" descr="hue2">
            <a:extLst>
              <a:ext uri="{FF2B5EF4-FFF2-40B4-BE49-F238E27FC236}">
                <a16:creationId xmlns:a16="http://schemas.microsoft.com/office/drawing/2014/main" id="{88767BCA-B461-4310-80CA-A7F0DF456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08475"/>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8CAB8DE1-FF88-45BE-9EE6-41CA5A86D5A9}"/>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3AA7BB65-D8A7-427F-A719-01570BFFD0D6}" type="slidenum">
              <a:rPr lang="zh-CN" altLang="en-US" sz="1400">
                <a:ea typeface="宋体" panose="02010600030101010101" pitchFamily="2" charset="-122"/>
              </a:rPr>
              <a:pPr algn="r" eaLnBrk="1" hangingPunct="1"/>
              <a:t>26</a:t>
            </a:fld>
            <a:endParaRPr lang="en-US" altLang="zh-CN" sz="1400">
              <a:ea typeface="宋体" panose="02010600030101010101" pitchFamily="2" charset="-122"/>
            </a:endParaRPr>
          </a:p>
        </p:txBody>
      </p:sp>
      <p:sp>
        <p:nvSpPr>
          <p:cNvPr id="30725" name="Rectangle 2">
            <a:extLst>
              <a:ext uri="{FF2B5EF4-FFF2-40B4-BE49-F238E27FC236}">
                <a16:creationId xmlns:a16="http://schemas.microsoft.com/office/drawing/2014/main" id="{88177D3B-5B62-46A1-AF4D-36F35BE6D8C7}"/>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显示方式</a:t>
            </a:r>
            <a:r>
              <a:rPr lang="en-US" altLang="zh-CN">
                <a:ea typeface="宋体" panose="02010600030101010101" pitchFamily="2" charset="-122"/>
              </a:rPr>
              <a:t>-</a:t>
            </a:r>
            <a:r>
              <a:rPr lang="zh-CN" altLang="en-US">
                <a:ea typeface="宋体" panose="02010600030101010101" pitchFamily="2" charset="-122"/>
              </a:rPr>
              <a:t>光栅扫描显示</a:t>
            </a:r>
          </a:p>
        </p:txBody>
      </p:sp>
      <p:sp>
        <p:nvSpPr>
          <p:cNvPr id="35847" name="Rectangle 3">
            <a:extLst>
              <a:ext uri="{FF2B5EF4-FFF2-40B4-BE49-F238E27FC236}">
                <a16:creationId xmlns:a16="http://schemas.microsoft.com/office/drawing/2014/main" id="{F124A666-DDE9-49D0-B2DD-732C300688F6}"/>
              </a:ext>
            </a:extLst>
          </p:cNvPr>
          <p:cNvSpPr>
            <a:spLocks noGrp="1" noChangeArrowheads="1"/>
          </p:cNvSpPr>
          <p:nvPr>
            <p:ph type="body" idx="4294967295"/>
          </p:nvPr>
        </p:nvSpPr>
        <p:spPr>
          <a:xfrm>
            <a:off x="228600" y="990600"/>
            <a:ext cx="8763000" cy="5181600"/>
          </a:xfrm>
        </p:spPr>
        <p:txBody>
          <a:bodyPr/>
          <a:lstStyle/>
          <a:p>
            <a:pPr eaLnBrk="1" hangingPunct="1"/>
            <a:r>
              <a:rPr lang="zh-CN" altLang="en-US" dirty="0">
                <a:ea typeface="宋体" panose="02010600030101010101" pitchFamily="2" charset="-122"/>
              </a:rPr>
              <a:t>优点：可显示物体轮廓线，且能对每一像素的色彩控制，因而可进行实面积填充，使得真实感图形成为可能</a:t>
            </a:r>
          </a:p>
          <a:p>
            <a:pPr eaLnBrk="1" hangingPunct="1"/>
            <a:r>
              <a:rPr lang="zh-CN" altLang="en-US" dirty="0">
                <a:ea typeface="宋体" panose="02010600030101010101" pitchFamily="2" charset="-122"/>
              </a:rPr>
              <a:t>缺点：</a:t>
            </a:r>
            <a:r>
              <a:rPr lang="en-US" altLang="zh-CN" dirty="0">
                <a:ea typeface="宋体" panose="02010600030101010101" pitchFamily="2" charset="-122"/>
              </a:rPr>
              <a:t>(1)</a:t>
            </a:r>
            <a:r>
              <a:rPr lang="zh-CN" altLang="en-US" dirty="0">
                <a:ea typeface="宋体" panose="02010600030101010101" pitchFamily="2" charset="-122"/>
              </a:rPr>
              <a:t>需扫描转换即将图形的描述转换成帧缓存中像素信息</a:t>
            </a:r>
            <a:endParaRPr lang="en-US" altLang="zh-CN" dirty="0">
              <a:ea typeface="宋体" panose="02010600030101010101" pitchFamily="2" charset="-122"/>
            </a:endParaRPr>
          </a:p>
          <a:p>
            <a:pPr eaLnBrk="1" hangingPunct="1"/>
            <a:r>
              <a:rPr lang="en-US" altLang="zh-CN" dirty="0">
                <a:ea typeface="宋体" panose="02010600030101010101" pitchFamily="2" charset="-122"/>
              </a:rPr>
              <a:t>(2)</a:t>
            </a:r>
            <a:r>
              <a:rPr lang="zh-CN" altLang="en-US" dirty="0">
                <a:ea typeface="宋体" panose="02010600030101010101" pitchFamily="2" charset="-122"/>
              </a:rPr>
              <a:t>走样</a:t>
            </a:r>
            <a:r>
              <a:rPr lang="en-US" altLang="zh-CN" dirty="0">
                <a:ea typeface="宋体" panose="02010600030101010101" pitchFamily="2" charset="-122"/>
              </a:rPr>
              <a:t>:</a:t>
            </a:r>
            <a:r>
              <a:rPr lang="zh-CN" altLang="en-US" dirty="0">
                <a:ea typeface="宋体" panose="02010600030101010101" pitchFamily="2" charset="-122"/>
              </a:rPr>
              <a:t>显示斜线时存在线条边缘的阶梯效应 </a:t>
            </a:r>
          </a:p>
        </p:txBody>
      </p:sp>
      <p:pic>
        <p:nvPicPr>
          <p:cNvPr id="30727" name="Picture 8" descr="hue6">
            <a:extLst>
              <a:ext uri="{FF2B5EF4-FFF2-40B4-BE49-F238E27FC236}">
                <a16:creationId xmlns:a16="http://schemas.microsoft.com/office/drawing/2014/main" id="{AE9CB290-90D2-47C1-8EEF-A2F0B0256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4306888"/>
            <a:ext cx="231457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日期占位符 1">
            <a:extLst>
              <a:ext uri="{FF2B5EF4-FFF2-40B4-BE49-F238E27FC236}">
                <a16:creationId xmlns:a16="http://schemas.microsoft.com/office/drawing/2014/main" id="{35B337A9-FE42-4C83-9333-2C06A307B2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DB0844E2-6021-4DAE-91FD-7B786F0E7C87}"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pic>
        <p:nvPicPr>
          <p:cNvPr id="30729" name="Picture 10" descr="5P2">
            <a:extLst>
              <a:ext uri="{FF2B5EF4-FFF2-40B4-BE49-F238E27FC236}">
                <a16:creationId xmlns:a16="http://schemas.microsoft.com/office/drawing/2014/main" id="{4E7AD73C-CDC4-44D9-A2BF-4C6C534C03B8}"/>
              </a:ext>
            </a:extLst>
          </p:cNvPr>
          <p:cNvPicPr>
            <a:picLocks noChangeAspect="1" noChangeArrowheads="1"/>
          </p:cNvPicPr>
          <p:nvPr/>
        </p:nvPicPr>
        <p:blipFill>
          <a:blip r:embed="rId4">
            <a:lum bright="-98000" contrast="100000"/>
            <a:extLst>
              <a:ext uri="{28A0092B-C50C-407E-A947-70E740481C1C}">
                <a14:useLocalDpi xmlns:a14="http://schemas.microsoft.com/office/drawing/2010/main" val="0"/>
              </a:ext>
            </a:extLst>
          </a:blip>
          <a:srcRect t="4150" r="53413" b="13713"/>
          <a:stretch>
            <a:fillRect/>
          </a:stretch>
        </p:blipFill>
        <p:spPr bwMode="auto">
          <a:xfrm>
            <a:off x="6553200" y="4656138"/>
            <a:ext cx="2095500" cy="1590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7">
                                            <p:txEl>
                                              <p:pRg st="1" end="1"/>
                                            </p:txEl>
                                          </p:spTgt>
                                        </p:tgtEl>
                                        <p:attrNameLst>
                                          <p:attrName>style.visibility</p:attrName>
                                        </p:attrNameLst>
                                      </p:cBhvr>
                                      <p:to>
                                        <p:strVal val="visible"/>
                                      </p:to>
                                    </p:set>
                                    <p:animEffect transition="in" filter="checkerboard(across)">
                                      <p:cBhvr>
                                        <p:cTn id="7" dur="500"/>
                                        <p:tgtEl>
                                          <p:spTgt spid="358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847">
                                            <p:txEl>
                                              <p:pRg st="2" end="2"/>
                                            </p:txEl>
                                          </p:spTgt>
                                        </p:tgtEl>
                                        <p:attrNameLst>
                                          <p:attrName>style.visibility</p:attrName>
                                        </p:attrNameLst>
                                      </p:cBhvr>
                                      <p:to>
                                        <p:strVal val="visible"/>
                                      </p:to>
                                    </p:set>
                                    <p:animEffect transition="in" filter="checkerboard(across)">
                                      <p:cBhvr>
                                        <p:cTn id="12" dur="500"/>
                                        <p:tgtEl>
                                          <p:spTgt spid="358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AD612922-9059-4F9D-8EB4-E084591058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5EE63B1-FD94-4486-889D-C21CE1C95E8F}" type="slidenum">
              <a:rPr lang="zh-CN" altLang="en-US">
                <a:ea typeface="宋体" panose="02010600030101010101" pitchFamily="2" charset="-122"/>
              </a:rPr>
              <a:pPr eaLnBrk="1" hangingPunct="1"/>
              <a:t>27</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83D1E93B-C685-49C3-85F2-6DF61459862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8889C25C-9D67-456C-B12B-19F1BD26A666}" type="slidenum">
              <a:rPr lang="zh-CN" altLang="en-US" sz="1400">
                <a:ea typeface="宋体" panose="02010600030101010101" pitchFamily="2" charset="-122"/>
              </a:rPr>
              <a:pPr algn="r" eaLnBrk="1" hangingPunct="1"/>
              <a:t>27</a:t>
            </a:fld>
            <a:endParaRPr lang="en-US" altLang="zh-CN" sz="1400">
              <a:ea typeface="宋体" panose="02010600030101010101" pitchFamily="2" charset="-122"/>
            </a:endParaRPr>
          </a:p>
        </p:txBody>
      </p:sp>
      <p:sp>
        <p:nvSpPr>
          <p:cNvPr id="31748" name="Rectangle 2">
            <a:extLst>
              <a:ext uri="{FF2B5EF4-FFF2-40B4-BE49-F238E27FC236}">
                <a16:creationId xmlns:a16="http://schemas.microsoft.com/office/drawing/2014/main" id="{3DCB4C45-AEA8-49F6-A321-9176261CE636}"/>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a:t>
            </a:r>
            <a:endParaRPr lang="en-US" altLang="zh-CN">
              <a:ea typeface="宋体" panose="02010600030101010101" pitchFamily="2" charset="-122"/>
            </a:endParaRPr>
          </a:p>
        </p:txBody>
      </p:sp>
      <p:sp>
        <p:nvSpPr>
          <p:cNvPr id="31749" name="Rectangle 3">
            <a:extLst>
              <a:ext uri="{FF2B5EF4-FFF2-40B4-BE49-F238E27FC236}">
                <a16:creationId xmlns:a16="http://schemas.microsoft.com/office/drawing/2014/main" id="{85D4F2D8-5EC7-47E5-80AB-7CF0BB8DA7B3}"/>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硬件层面</a:t>
            </a:r>
          </a:p>
          <a:p>
            <a:pPr lvl="1" eaLnBrk="1" hangingPunct="1"/>
            <a:r>
              <a:rPr lang="zh-CN" altLang="en-US" dirty="0">
                <a:ea typeface="宋体" panose="02010600030101010101" pitchFamily="2" charset="-122"/>
              </a:rPr>
              <a:t>设备显示原理：</a:t>
            </a:r>
            <a:r>
              <a:rPr lang="en-US" altLang="zh-CN" dirty="0">
                <a:ea typeface="宋体" panose="02010600030101010101" pitchFamily="2" charset="-122"/>
              </a:rPr>
              <a:t>CRT</a:t>
            </a:r>
            <a:r>
              <a:rPr lang="zh-CN" altLang="en-US" dirty="0">
                <a:ea typeface="宋体" panose="02010600030101010101" pitchFamily="2" charset="-122"/>
              </a:rPr>
              <a:t>、</a:t>
            </a:r>
            <a:r>
              <a:rPr lang="en-US" altLang="zh-CN" dirty="0">
                <a:ea typeface="宋体" panose="02010600030101010101" pitchFamily="2" charset="-122"/>
              </a:rPr>
              <a:t>LCD</a:t>
            </a:r>
          </a:p>
          <a:p>
            <a:pPr lvl="1" eaLnBrk="1" hangingPunct="1"/>
            <a:r>
              <a:rPr lang="zh-CN" altLang="en-US" dirty="0">
                <a:ea typeface="宋体" panose="02010600030101010101" pitchFamily="2" charset="-122"/>
              </a:rPr>
              <a:t>设备显示方式：随机、光栅</a:t>
            </a:r>
          </a:p>
          <a:p>
            <a:pPr lvl="1" eaLnBrk="1" hangingPunct="1"/>
            <a:r>
              <a:rPr lang="zh-CN" altLang="en-US" dirty="0">
                <a:solidFill>
                  <a:schemeClr val="accent2"/>
                </a:solidFill>
                <a:ea typeface="宋体" panose="02010600030101010101" pitchFamily="2" charset="-122"/>
              </a:rPr>
              <a:t>显示系统组成结构：简单、典型、专用</a:t>
            </a:r>
            <a:endParaRPr lang="en-US" altLang="zh-CN" dirty="0">
              <a:solidFill>
                <a:schemeClr val="accent2"/>
              </a:solidFill>
              <a:ea typeface="宋体" panose="02010600030101010101" pitchFamily="2" charset="-122"/>
            </a:endParaRPr>
          </a:p>
          <a:p>
            <a:pPr lvl="1" eaLnBrk="1" hangingPunct="1"/>
            <a:r>
              <a:rPr lang="zh-CN" altLang="en-US" dirty="0">
                <a:ea typeface="宋体" panose="02010600030101010101" pitchFamily="2" charset="-122"/>
              </a:rPr>
              <a:t>显卡和图形处理器</a:t>
            </a:r>
            <a:endParaRPr lang="zh-CN" altLang="en-US" dirty="0">
              <a:solidFill>
                <a:schemeClr val="accent2"/>
              </a:solidFill>
              <a:ea typeface="宋体" panose="02010600030101010101" pitchFamily="2" charset="-122"/>
            </a:endParaRPr>
          </a:p>
          <a:p>
            <a:pPr eaLnBrk="1" hangingPunct="1"/>
            <a:r>
              <a:rPr lang="zh-CN" altLang="en-US" dirty="0">
                <a:ea typeface="宋体" panose="02010600030101010101" pitchFamily="2" charset="-122"/>
              </a:rPr>
              <a:t>软件层面</a:t>
            </a:r>
          </a:p>
          <a:p>
            <a:pPr lvl="1" eaLnBrk="1" hangingPunct="1"/>
            <a:r>
              <a:rPr lang="zh-CN" altLang="en-US" dirty="0">
                <a:ea typeface="宋体" panose="02010600030101010101" pitchFamily="2" charset="-122"/>
              </a:rPr>
              <a:t>图形软件</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图形系统标准</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图形流水线</a:t>
            </a:r>
          </a:p>
        </p:txBody>
      </p:sp>
      <p:sp>
        <p:nvSpPr>
          <p:cNvPr id="31750" name="日期占位符 1">
            <a:extLst>
              <a:ext uri="{FF2B5EF4-FFF2-40B4-BE49-F238E27FC236}">
                <a16:creationId xmlns:a16="http://schemas.microsoft.com/office/drawing/2014/main" id="{D682E461-94EE-454A-8A94-AB0CADB58E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DA386126-9AE5-47BB-99B4-F419B260E3DC}"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1E954C9B-2C24-4619-A639-6D5FA90B1E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B7A109F1-A76A-4AC9-B151-F95BEC5BBB68}" type="slidenum">
              <a:rPr lang="zh-CN" altLang="en-US">
                <a:ea typeface="宋体" panose="02010600030101010101" pitchFamily="2" charset="-122"/>
              </a:rPr>
              <a:pPr eaLnBrk="1" hangingPunct="1"/>
              <a:t>28</a:t>
            </a:fld>
            <a:endParaRPr lang="en-US" altLang="zh-CN">
              <a:ea typeface="宋体" panose="02010600030101010101" pitchFamily="2" charset="-122"/>
            </a:endParaRPr>
          </a:p>
        </p:txBody>
      </p:sp>
      <p:sp>
        <p:nvSpPr>
          <p:cNvPr id="8" name="灯片编号占位符 5">
            <a:extLst>
              <a:ext uri="{FF2B5EF4-FFF2-40B4-BE49-F238E27FC236}">
                <a16:creationId xmlns:a16="http://schemas.microsoft.com/office/drawing/2014/main" id="{EF2C8161-A5E3-4995-A77B-3F1EBFF7C2EC}"/>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3C0CBF08-4738-4243-87E6-D6A2D062E8C7}" type="slidenum">
              <a:rPr lang="zh-CN" altLang="en-US" sz="1400">
                <a:ea typeface="宋体" panose="02010600030101010101" pitchFamily="2" charset="-122"/>
              </a:rPr>
              <a:pPr algn="r" eaLnBrk="1" hangingPunct="1"/>
              <a:t>28</a:t>
            </a:fld>
            <a:endParaRPr lang="en-US" altLang="zh-CN" sz="1400">
              <a:ea typeface="宋体" panose="02010600030101010101" pitchFamily="2" charset="-122"/>
            </a:endParaRPr>
          </a:p>
        </p:txBody>
      </p:sp>
      <p:sp>
        <p:nvSpPr>
          <p:cNvPr id="32772" name="Rectangle 2">
            <a:extLst>
              <a:ext uri="{FF2B5EF4-FFF2-40B4-BE49-F238E27FC236}">
                <a16:creationId xmlns:a16="http://schemas.microsoft.com/office/drawing/2014/main" id="{8BE27E9A-0E48-4929-8B53-B80EFA1A4102}"/>
              </a:ext>
            </a:extLst>
          </p:cNvPr>
          <p:cNvSpPr>
            <a:spLocks noGrp="1" noChangeArrowheads="1"/>
          </p:cNvSpPr>
          <p:nvPr>
            <p:ph type="body" idx="4294967295"/>
          </p:nvPr>
        </p:nvSpPr>
        <p:spPr>
          <a:xfrm>
            <a:off x="107950" y="609600"/>
            <a:ext cx="7969250" cy="5257800"/>
          </a:xfrm>
        </p:spPr>
        <p:txBody>
          <a:bodyPr/>
          <a:lstStyle/>
          <a:p>
            <a:pPr lvl="2" eaLnBrk="1" hangingPunct="1"/>
            <a:endParaRPr lang="zh-CN" altLang="en-US" sz="2800">
              <a:solidFill>
                <a:srgbClr val="FFFF00"/>
              </a:solidFill>
              <a:ea typeface="宋体" panose="02010600030101010101" pitchFamily="2" charset="-122"/>
            </a:endParaRPr>
          </a:p>
          <a:p>
            <a:pPr lvl="2" eaLnBrk="1" hangingPunct="1"/>
            <a:r>
              <a:rPr lang="zh-CN" altLang="en-US" sz="3200">
                <a:ea typeface="宋体" panose="02010600030101010101" pitchFamily="2" charset="-122"/>
              </a:rPr>
              <a:t>简单的光栅扫描图形显示系统的结构</a:t>
            </a:r>
          </a:p>
          <a:p>
            <a:pPr lvl="2" eaLnBrk="1" hangingPunct="1"/>
            <a:endParaRPr lang="zh-CN" altLang="en-US" sz="1800">
              <a:ea typeface="宋体" panose="02010600030101010101" pitchFamily="2" charset="-122"/>
            </a:endParaRPr>
          </a:p>
          <a:p>
            <a:pPr lvl="2" eaLnBrk="1" hangingPunct="1"/>
            <a:endParaRPr lang="zh-CN" altLang="en-US" sz="1800">
              <a:ea typeface="宋体" panose="02010600030101010101" pitchFamily="2" charset="-122"/>
            </a:endParaRPr>
          </a:p>
          <a:p>
            <a:pPr lvl="2" eaLnBrk="1" hangingPunct="1"/>
            <a:endParaRPr lang="zh-CN" altLang="en-US" sz="1800">
              <a:ea typeface="宋体" panose="02010600030101010101" pitchFamily="2" charset="-122"/>
            </a:endParaRPr>
          </a:p>
          <a:p>
            <a:pPr lvl="2" eaLnBrk="1" hangingPunct="1"/>
            <a:endParaRPr lang="zh-CN" altLang="en-US" sz="1800">
              <a:ea typeface="宋体" panose="02010600030101010101" pitchFamily="2" charset="-122"/>
            </a:endParaRPr>
          </a:p>
          <a:p>
            <a:pPr lvl="2" eaLnBrk="1" hangingPunct="1"/>
            <a:endParaRPr lang="zh-CN" altLang="en-US" sz="1800">
              <a:ea typeface="宋体" panose="02010600030101010101" pitchFamily="2" charset="-122"/>
            </a:endParaRPr>
          </a:p>
          <a:p>
            <a:pPr lvl="2" eaLnBrk="1" hangingPunct="1"/>
            <a:endParaRPr lang="zh-CN" altLang="en-US" sz="1800">
              <a:ea typeface="宋体" panose="02010600030101010101" pitchFamily="2" charset="-122"/>
            </a:endParaRPr>
          </a:p>
          <a:p>
            <a:pPr lvl="2" eaLnBrk="1" hangingPunct="1"/>
            <a:endParaRPr lang="zh-CN" altLang="en-US" sz="1800">
              <a:ea typeface="宋体" panose="02010600030101010101" pitchFamily="2" charset="-122"/>
            </a:endParaRPr>
          </a:p>
          <a:p>
            <a:pPr lvl="2" eaLnBrk="1" hangingPunct="1"/>
            <a:endParaRPr lang="zh-CN" altLang="en-US" sz="1800" b="1">
              <a:solidFill>
                <a:srgbClr val="FFFF00"/>
              </a:solidFill>
              <a:ea typeface="宋体" panose="02010600030101010101" pitchFamily="2" charset="-122"/>
            </a:endParaRPr>
          </a:p>
        </p:txBody>
      </p:sp>
      <p:pic>
        <p:nvPicPr>
          <p:cNvPr id="32773" name="Picture 3" descr="1p25">
            <a:extLst>
              <a:ext uri="{FF2B5EF4-FFF2-40B4-BE49-F238E27FC236}">
                <a16:creationId xmlns:a16="http://schemas.microsoft.com/office/drawing/2014/main" id="{0A5181F5-EDB3-4280-885D-4667623C9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16113"/>
            <a:ext cx="4835525"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1396" name="Text Box 4">
            <a:extLst>
              <a:ext uri="{FF2B5EF4-FFF2-40B4-BE49-F238E27FC236}">
                <a16:creationId xmlns:a16="http://schemas.microsoft.com/office/drawing/2014/main" id="{3963D3F3-BE4D-4904-9FB3-36131B01E8F2}"/>
              </a:ext>
            </a:extLst>
          </p:cNvPr>
          <p:cNvSpPr txBox="1">
            <a:spLocks noChangeArrowheads="1"/>
          </p:cNvSpPr>
          <p:nvPr/>
        </p:nvSpPr>
        <p:spPr bwMode="auto">
          <a:xfrm>
            <a:off x="1752600" y="4868863"/>
            <a:ext cx="7035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2800">
                <a:latin typeface="Times New Roman" panose="02020603050405020304" pitchFamily="18" charset="0"/>
                <a:ea typeface="宋体" panose="02010600030101010101" pitchFamily="2" charset="-122"/>
              </a:rPr>
              <a:t>其中，帧缓存为系统内存任一块区域，视频控制器能够直接存取该区域以刷新屏幕。</a:t>
            </a:r>
          </a:p>
        </p:txBody>
      </p:sp>
      <p:sp>
        <p:nvSpPr>
          <p:cNvPr id="32775" name="Rectangle 5">
            <a:extLst>
              <a:ext uri="{FF2B5EF4-FFF2-40B4-BE49-F238E27FC236}">
                <a16:creationId xmlns:a16="http://schemas.microsoft.com/office/drawing/2014/main" id="{605551A8-17FD-4004-B46A-912D09CA169C}"/>
              </a:ext>
            </a:extLst>
          </p:cNvPr>
          <p:cNvSpPr>
            <a:spLocks noGrp="1" noChangeArrowheads="1"/>
          </p:cNvSpPr>
          <p:nvPr>
            <p:ph type="title" idx="4294967295"/>
          </p:nvPr>
        </p:nvSpPr>
        <p:spPr>
          <a:xfrm>
            <a:off x="685800" y="152400"/>
            <a:ext cx="7772400" cy="609600"/>
          </a:xfrm>
          <a:noFill/>
        </p:spPr>
        <p:txBody>
          <a:bodyPr/>
          <a:lstStyle/>
          <a:p>
            <a:pPr eaLnBrk="1" hangingPunct="1"/>
            <a:r>
              <a:rPr lang="zh-CN" altLang="en-US">
                <a:ea typeface="宋体" panose="02010600030101010101" pitchFamily="2" charset="-122"/>
              </a:rPr>
              <a:t>光栅显示系统的结构</a:t>
            </a:r>
            <a:r>
              <a:rPr lang="en-US" altLang="zh-CN">
                <a:ea typeface="宋体" panose="02010600030101010101" pitchFamily="2" charset="-122"/>
              </a:rPr>
              <a:t>-</a:t>
            </a:r>
            <a:r>
              <a:rPr lang="zh-CN" altLang="en-US">
                <a:ea typeface="宋体" panose="02010600030101010101" pitchFamily="2" charset="-122"/>
              </a:rPr>
              <a:t>简单</a:t>
            </a:r>
          </a:p>
        </p:txBody>
      </p:sp>
      <p:sp>
        <p:nvSpPr>
          <p:cNvPr id="32776" name="日期占位符 1">
            <a:extLst>
              <a:ext uri="{FF2B5EF4-FFF2-40B4-BE49-F238E27FC236}">
                <a16:creationId xmlns:a16="http://schemas.microsoft.com/office/drawing/2014/main" id="{8729B2CC-E95C-4E08-9B9A-277BEBFFA7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E747D19F-C990-422F-B5EC-8AC9EBC57AA1}"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checkerboard(across)">
                                      <p:cBhvr>
                                        <p:cTn id="7" dur="500"/>
                                        <p:tgtEl>
                                          <p:spTgt spid="571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409FA681-F5F6-47C9-9C7E-C78CCB3C90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9BCC5F5A-4512-400D-BBF4-AA0264A32525}" type="slidenum">
              <a:rPr lang="zh-CN" altLang="en-US">
                <a:ea typeface="宋体" panose="02010600030101010101" pitchFamily="2" charset="-122"/>
              </a:rPr>
              <a:pPr eaLnBrk="1" hangingPunct="1"/>
              <a:t>29</a:t>
            </a:fld>
            <a:endParaRPr lang="en-US" altLang="zh-CN">
              <a:ea typeface="宋体" panose="02010600030101010101" pitchFamily="2" charset="-122"/>
            </a:endParaRPr>
          </a:p>
        </p:txBody>
      </p:sp>
      <p:sp>
        <p:nvSpPr>
          <p:cNvPr id="9" name="灯片编号占位符 5">
            <a:extLst>
              <a:ext uri="{FF2B5EF4-FFF2-40B4-BE49-F238E27FC236}">
                <a16:creationId xmlns:a16="http://schemas.microsoft.com/office/drawing/2014/main" id="{5A92733C-6E00-495F-B643-CA0FBB80775C}"/>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A449A972-DB43-42B0-BB1A-DE4CB4ED041C}" type="slidenum">
              <a:rPr lang="zh-CN" altLang="en-US" sz="1400">
                <a:ea typeface="宋体" panose="02010600030101010101" pitchFamily="2" charset="-122"/>
              </a:rPr>
              <a:pPr algn="r" eaLnBrk="1" hangingPunct="1"/>
              <a:t>29</a:t>
            </a:fld>
            <a:endParaRPr lang="en-US" altLang="zh-CN" sz="1400">
              <a:ea typeface="宋体" panose="02010600030101010101" pitchFamily="2" charset="-122"/>
            </a:endParaRPr>
          </a:p>
        </p:txBody>
      </p:sp>
      <p:sp>
        <p:nvSpPr>
          <p:cNvPr id="33796" name="Rectangle 2">
            <a:extLst>
              <a:ext uri="{FF2B5EF4-FFF2-40B4-BE49-F238E27FC236}">
                <a16:creationId xmlns:a16="http://schemas.microsoft.com/office/drawing/2014/main" id="{BFA3AADA-CC1C-44B7-881F-77269DE1DEA7}"/>
              </a:ext>
            </a:extLst>
          </p:cNvPr>
          <p:cNvSpPr>
            <a:spLocks noGrp="1" noChangeArrowheads="1"/>
          </p:cNvSpPr>
          <p:nvPr>
            <p:ph type="body" idx="4294967295"/>
          </p:nvPr>
        </p:nvSpPr>
        <p:spPr>
          <a:xfrm>
            <a:off x="179388" y="609600"/>
            <a:ext cx="8785225" cy="5257800"/>
          </a:xfrm>
          <a:noFill/>
        </p:spPr>
        <p:txBody>
          <a:bodyPr/>
          <a:lstStyle/>
          <a:p>
            <a:pPr lvl="2" eaLnBrk="1" hangingPunct="1">
              <a:buFontTx/>
              <a:buNone/>
            </a:pPr>
            <a:endParaRPr lang="zh-CN" altLang="en-US" sz="1800">
              <a:ea typeface="宋体" panose="02010600030101010101" pitchFamily="2" charset="-122"/>
            </a:endParaRPr>
          </a:p>
          <a:p>
            <a:pPr lvl="2" eaLnBrk="1" hangingPunct="1"/>
            <a:endParaRPr lang="zh-CN" altLang="en-US" sz="1800">
              <a:ea typeface="宋体" panose="02010600030101010101" pitchFamily="2" charset="-122"/>
            </a:endParaRPr>
          </a:p>
          <a:p>
            <a:pPr lvl="2" eaLnBrk="1" hangingPunct="1"/>
            <a:r>
              <a:rPr lang="zh-CN" altLang="en-US" sz="3200">
                <a:ea typeface="宋体" panose="02010600030101010101" pitchFamily="2" charset="-122"/>
              </a:rPr>
              <a:t>较为典型的光栅扫描图形显示系统的结构</a:t>
            </a:r>
          </a:p>
        </p:txBody>
      </p:sp>
      <p:pic>
        <p:nvPicPr>
          <p:cNvPr id="33797" name="Picture 3" descr="1p26">
            <a:extLst>
              <a:ext uri="{FF2B5EF4-FFF2-40B4-BE49-F238E27FC236}">
                <a16:creationId xmlns:a16="http://schemas.microsoft.com/office/drawing/2014/main" id="{109C4E95-D1B5-4352-B754-6D644C466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963738"/>
            <a:ext cx="5273675"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4">
            <a:extLst>
              <a:ext uri="{FF2B5EF4-FFF2-40B4-BE49-F238E27FC236}">
                <a16:creationId xmlns:a16="http://schemas.microsoft.com/office/drawing/2014/main" id="{A9F2F2B5-4A5D-420E-8411-9098644F3253}"/>
              </a:ext>
            </a:extLst>
          </p:cNvPr>
          <p:cNvSpPr txBox="1">
            <a:spLocks noChangeArrowheads="1"/>
          </p:cNvSpPr>
          <p:nvPr/>
        </p:nvSpPr>
        <p:spPr bwMode="auto">
          <a:xfrm>
            <a:off x="5334000" y="3505200"/>
            <a:ext cx="35369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2800" b="1">
                <a:latin typeface="Times New Roman" panose="02020603050405020304" pitchFamily="18" charset="0"/>
                <a:ea typeface="宋体" panose="02010600030101010101" pitchFamily="2" charset="-122"/>
              </a:rPr>
              <a:t>帧缓存</a:t>
            </a:r>
            <a:r>
              <a:rPr kumimoji="1" lang="zh-CN" altLang="en-US" sz="2800">
                <a:latin typeface="Times New Roman" panose="02020603050405020304" pitchFamily="18" charset="0"/>
                <a:ea typeface="宋体" panose="02010600030101010101" pitchFamily="2" charset="-122"/>
              </a:rPr>
              <a:t>可以是专用存储器，也可是系统内存中的一块固定区域</a:t>
            </a:r>
          </a:p>
        </p:txBody>
      </p:sp>
      <p:sp>
        <p:nvSpPr>
          <p:cNvPr id="38920" name="Text Box 5">
            <a:extLst>
              <a:ext uri="{FF2B5EF4-FFF2-40B4-BE49-F238E27FC236}">
                <a16:creationId xmlns:a16="http://schemas.microsoft.com/office/drawing/2014/main" id="{8B787696-F060-4BE1-A136-D33749E6DF13}"/>
              </a:ext>
            </a:extLst>
          </p:cNvPr>
          <p:cNvSpPr txBox="1">
            <a:spLocks noChangeArrowheads="1"/>
          </p:cNvSpPr>
          <p:nvPr/>
        </p:nvSpPr>
        <p:spPr bwMode="auto">
          <a:xfrm>
            <a:off x="990600" y="5181600"/>
            <a:ext cx="489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3200">
                <a:latin typeface="Times New Roman" panose="02020603050405020304" pitchFamily="18" charset="0"/>
                <a:ea typeface="宋体" panose="02010600030101010101" pitchFamily="2" charset="-122"/>
              </a:rPr>
              <a:t>视频控制器</a:t>
            </a:r>
            <a:r>
              <a:rPr kumimoji="1" lang="en-US" altLang="zh-CN" sz="3200">
                <a:latin typeface="Times New Roman" panose="02020603050405020304" pitchFamily="18" charset="0"/>
                <a:ea typeface="宋体" panose="02010600030101010101" pitchFamily="2" charset="-122"/>
              </a:rPr>
              <a:t>+</a:t>
            </a:r>
            <a:r>
              <a:rPr kumimoji="1" lang="zh-CN" altLang="en-US" sz="3200">
                <a:latin typeface="Times New Roman" panose="02020603050405020304" pitchFamily="18" charset="0"/>
                <a:ea typeface="宋体" panose="02010600030101010101" pitchFamily="2" charset="-122"/>
              </a:rPr>
              <a:t>帧缓存</a:t>
            </a:r>
            <a:r>
              <a:rPr kumimoji="1" lang="en-US" altLang="zh-CN" sz="3200">
                <a:latin typeface="Times New Roman" panose="02020603050405020304" pitchFamily="18" charset="0"/>
                <a:ea typeface="宋体" panose="02010600030101010101" pitchFamily="2" charset="-122"/>
              </a:rPr>
              <a:t>=?</a:t>
            </a:r>
            <a:endParaRPr kumimoji="1" lang="zh-CN" altLang="en-US" sz="3200">
              <a:latin typeface="Times New Roman" panose="02020603050405020304" pitchFamily="18" charset="0"/>
              <a:ea typeface="宋体" panose="02010600030101010101" pitchFamily="2" charset="-122"/>
            </a:endParaRPr>
          </a:p>
        </p:txBody>
      </p:sp>
      <p:sp>
        <p:nvSpPr>
          <p:cNvPr id="33800" name="Rectangle 6">
            <a:extLst>
              <a:ext uri="{FF2B5EF4-FFF2-40B4-BE49-F238E27FC236}">
                <a16:creationId xmlns:a16="http://schemas.microsoft.com/office/drawing/2014/main" id="{4E95DFCC-E815-4BA8-A66A-A193B8387BA0}"/>
              </a:ext>
            </a:extLst>
          </p:cNvPr>
          <p:cNvSpPr>
            <a:spLocks noGrp="1" noChangeArrowheads="1"/>
          </p:cNvSpPr>
          <p:nvPr>
            <p:ph type="title" idx="4294967295"/>
          </p:nvPr>
        </p:nvSpPr>
        <p:spPr>
          <a:xfrm>
            <a:off x="685800" y="152400"/>
            <a:ext cx="7772400" cy="609600"/>
          </a:xfrm>
          <a:noFill/>
        </p:spPr>
        <p:txBody>
          <a:bodyPr/>
          <a:lstStyle/>
          <a:p>
            <a:pPr eaLnBrk="1" hangingPunct="1"/>
            <a:r>
              <a:rPr lang="zh-CN" altLang="en-US">
                <a:ea typeface="宋体" panose="02010600030101010101" pitchFamily="2" charset="-122"/>
              </a:rPr>
              <a:t>光栅显示系统的结构</a:t>
            </a:r>
            <a:r>
              <a:rPr lang="en-US" altLang="zh-CN">
                <a:ea typeface="宋体" panose="02010600030101010101" pitchFamily="2" charset="-122"/>
              </a:rPr>
              <a:t>-</a:t>
            </a:r>
            <a:r>
              <a:rPr lang="zh-CN" altLang="en-US">
                <a:ea typeface="宋体" panose="02010600030101010101" pitchFamily="2" charset="-122"/>
              </a:rPr>
              <a:t>典型</a:t>
            </a:r>
          </a:p>
        </p:txBody>
      </p:sp>
      <p:sp>
        <p:nvSpPr>
          <p:cNvPr id="10" name="Text Box 5">
            <a:extLst>
              <a:ext uri="{FF2B5EF4-FFF2-40B4-BE49-F238E27FC236}">
                <a16:creationId xmlns:a16="http://schemas.microsoft.com/office/drawing/2014/main" id="{8F876DC6-7FAB-4723-ADDD-1CD2E3A30F08}"/>
              </a:ext>
            </a:extLst>
          </p:cNvPr>
          <p:cNvSpPr txBox="1">
            <a:spLocks noChangeArrowheads="1"/>
          </p:cNvSpPr>
          <p:nvPr/>
        </p:nvSpPr>
        <p:spPr bwMode="auto">
          <a:xfrm>
            <a:off x="990600" y="5867400"/>
            <a:ext cx="489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3200">
                <a:latin typeface="Times New Roman" panose="02020603050405020304" pitchFamily="18" charset="0"/>
                <a:ea typeface="宋体" panose="02010600030101010101" pitchFamily="2" charset="-122"/>
              </a:rPr>
              <a:t>视频控制器</a:t>
            </a:r>
            <a:r>
              <a:rPr kumimoji="1" lang="en-US" altLang="zh-CN" sz="3200">
                <a:latin typeface="Times New Roman" panose="02020603050405020304" pitchFamily="18" charset="0"/>
                <a:ea typeface="宋体" panose="02010600030101010101" pitchFamily="2" charset="-122"/>
              </a:rPr>
              <a:t>+</a:t>
            </a:r>
            <a:r>
              <a:rPr kumimoji="1" lang="zh-CN" altLang="en-US" sz="3200">
                <a:latin typeface="Times New Roman" panose="02020603050405020304" pitchFamily="18" charset="0"/>
                <a:ea typeface="宋体" panose="02010600030101010101" pitchFamily="2" charset="-122"/>
              </a:rPr>
              <a:t>帧缓存</a:t>
            </a:r>
            <a:r>
              <a:rPr kumimoji="1" lang="en-US" altLang="zh-CN" sz="3200">
                <a:latin typeface="Times New Roman" panose="02020603050405020304" pitchFamily="18" charset="0"/>
                <a:ea typeface="宋体" panose="02010600030101010101" pitchFamily="2" charset="-122"/>
              </a:rPr>
              <a:t>=</a:t>
            </a:r>
            <a:r>
              <a:rPr kumimoji="1" lang="zh-CN" altLang="en-US" sz="3200">
                <a:latin typeface="Times New Roman" panose="02020603050405020304" pitchFamily="18" charset="0"/>
                <a:ea typeface="宋体" panose="02010600030101010101" pitchFamily="2" charset="-122"/>
              </a:rPr>
              <a:t>显卡</a:t>
            </a:r>
          </a:p>
        </p:txBody>
      </p:sp>
      <p:sp>
        <p:nvSpPr>
          <p:cNvPr id="33802" name="日期占位符 1">
            <a:extLst>
              <a:ext uri="{FF2B5EF4-FFF2-40B4-BE49-F238E27FC236}">
                <a16:creationId xmlns:a16="http://schemas.microsoft.com/office/drawing/2014/main" id="{BCA69F6C-5160-469D-BC9D-082B399F62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73AD685-3B6F-4BA6-8DD4-56AFF5E752C2}"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blinds(horizontal)">
                                      <p:cBhvr>
                                        <p:cTn id="7" dur="500"/>
                                        <p:tgtEl>
                                          <p:spTgt spid="3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blinds(horizontal)">
                                      <p:cBhvr>
                                        <p:cTn id="12" dur="500"/>
                                        <p:tgtEl>
                                          <p:spTgt spid="38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P spid="38920"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BD34282C-FBCE-45DC-B16A-B16A210D85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18631D-54D8-4082-9C77-0AF85BDC5520}" type="slidenum">
              <a:rPr lang="zh-CN" altLang="en-US" sz="1400">
                <a:latin typeface="Arial" panose="020B0604020202020204" pitchFamily="34" charset="0"/>
              </a:rPr>
              <a:pPr>
                <a:spcBef>
                  <a:spcPct val="0"/>
                </a:spcBef>
                <a:buFontTx/>
                <a:buNone/>
              </a:pPr>
              <a:t>3</a:t>
            </a:fld>
            <a:endParaRPr lang="en-US" altLang="zh-CN" sz="1400">
              <a:latin typeface="Arial" panose="020B0604020202020204" pitchFamily="34" charset="0"/>
            </a:endParaRPr>
          </a:p>
        </p:txBody>
      </p:sp>
      <p:sp>
        <p:nvSpPr>
          <p:cNvPr id="14339" name="灯片编号占位符 5">
            <a:extLst>
              <a:ext uri="{FF2B5EF4-FFF2-40B4-BE49-F238E27FC236}">
                <a16:creationId xmlns:a16="http://schemas.microsoft.com/office/drawing/2014/main" id="{220C381A-6634-4A33-8A32-F9E6FD6B829A}"/>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D2CEDBE4-6BF8-4BC3-B3A4-1A92A3199C8A}"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3</a:t>
            </a:fld>
            <a:endParaRPr lang="en-US" altLang="zh-CN" sz="1400">
              <a:latin typeface="Arial" panose="020B0604020202020204" pitchFamily="34" charset="0"/>
              <a:ea typeface="宋体" panose="02010600030101010101" pitchFamily="2" charset="-122"/>
            </a:endParaRPr>
          </a:p>
        </p:txBody>
      </p:sp>
      <p:sp>
        <p:nvSpPr>
          <p:cNvPr id="14340" name="Rectangle 2">
            <a:extLst>
              <a:ext uri="{FF2B5EF4-FFF2-40B4-BE49-F238E27FC236}">
                <a16:creationId xmlns:a16="http://schemas.microsoft.com/office/drawing/2014/main" id="{D6BA88DC-0B4B-4C5A-9655-35C1EDF84F81}"/>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图形系统结构</a:t>
            </a:r>
          </a:p>
        </p:txBody>
      </p:sp>
      <p:sp>
        <p:nvSpPr>
          <p:cNvPr id="14341" name="Rectangle 3">
            <a:extLst>
              <a:ext uri="{FF2B5EF4-FFF2-40B4-BE49-F238E27FC236}">
                <a16:creationId xmlns:a16="http://schemas.microsoft.com/office/drawing/2014/main" id="{F6EB7889-3A63-4AC9-B507-AD55BA15736A}"/>
              </a:ext>
            </a:extLst>
          </p:cNvPr>
          <p:cNvSpPr>
            <a:spLocks noGrp="1" noChangeArrowheads="1"/>
          </p:cNvSpPr>
          <p:nvPr>
            <p:ph type="body" idx="4294967295"/>
          </p:nvPr>
        </p:nvSpPr>
        <p:spPr/>
        <p:txBody>
          <a:bodyPr/>
          <a:lstStyle/>
          <a:p>
            <a:pPr eaLnBrk="1" hangingPunct="1"/>
            <a:r>
              <a:rPr lang="zh-CN" altLang="en-US" b="1">
                <a:solidFill>
                  <a:schemeClr val="accent2"/>
                </a:solidFill>
                <a:ea typeface="宋体" panose="02010600030101010101" pitchFamily="2" charset="-122"/>
              </a:rPr>
              <a:t>交互式</a:t>
            </a:r>
            <a:r>
              <a:rPr lang="zh-CN" altLang="en-US">
                <a:ea typeface="宋体" panose="02010600030101010101" pitchFamily="2" charset="-122"/>
              </a:rPr>
              <a:t>图形系统</a:t>
            </a:r>
            <a:r>
              <a:rPr lang="en-US" altLang="zh-CN">
                <a:ea typeface="宋体" panose="02010600030101010101" pitchFamily="2" charset="-122"/>
              </a:rPr>
              <a:t>=</a:t>
            </a:r>
            <a:r>
              <a:rPr lang="zh-CN" altLang="en-US">
                <a:ea typeface="宋体" panose="02010600030101010101" pitchFamily="2" charset="-122"/>
              </a:rPr>
              <a:t>硬件设备</a:t>
            </a:r>
            <a:r>
              <a:rPr lang="en-US" altLang="zh-CN">
                <a:ea typeface="宋体" panose="02010600030101010101" pitchFamily="2" charset="-122"/>
              </a:rPr>
              <a:t>+</a:t>
            </a:r>
            <a:r>
              <a:rPr lang="zh-CN" altLang="en-US">
                <a:ea typeface="宋体" panose="02010600030101010101" pitchFamily="2" charset="-122"/>
              </a:rPr>
              <a:t>软件系统</a:t>
            </a:r>
            <a:r>
              <a:rPr lang="en-US" altLang="zh-CN">
                <a:ea typeface="宋体" panose="02010600030101010101" pitchFamily="2" charset="-122"/>
              </a:rPr>
              <a:t>+</a:t>
            </a:r>
            <a:r>
              <a:rPr lang="zh-CN" altLang="en-US">
                <a:ea typeface="宋体" panose="02010600030101010101" pitchFamily="2" charset="-122"/>
              </a:rPr>
              <a:t>人 </a:t>
            </a:r>
          </a:p>
        </p:txBody>
      </p:sp>
      <p:sp>
        <p:nvSpPr>
          <p:cNvPr id="14342" name="Rectangle 4">
            <a:extLst>
              <a:ext uri="{FF2B5EF4-FFF2-40B4-BE49-F238E27FC236}">
                <a16:creationId xmlns:a16="http://schemas.microsoft.com/office/drawing/2014/main" id="{EEF5B7D5-94EC-4FE4-A4CF-FCBA480FC025}"/>
              </a:ext>
            </a:extLst>
          </p:cNvPr>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buFontTx/>
              <a:buNone/>
            </a:pPr>
            <a:endParaRPr lang="zh-CN" altLang="en-US" sz="1800">
              <a:ea typeface="宋体" panose="02010600030101010101" pitchFamily="2" charset="-122"/>
            </a:endParaRPr>
          </a:p>
        </p:txBody>
      </p:sp>
      <p:graphicFrame>
        <p:nvGraphicFramePr>
          <p:cNvPr id="3074" name="Object 5">
            <a:extLst>
              <a:ext uri="{FF2B5EF4-FFF2-40B4-BE49-F238E27FC236}">
                <a16:creationId xmlns:a16="http://schemas.microsoft.com/office/drawing/2014/main" id="{D2D69DE8-F3AF-44D3-B86B-67860C722C65}"/>
              </a:ext>
            </a:extLst>
          </p:cNvPr>
          <p:cNvGraphicFramePr>
            <a:graphicFrameLocks noChangeAspect="1"/>
          </p:cNvGraphicFramePr>
          <p:nvPr/>
        </p:nvGraphicFramePr>
        <p:xfrm>
          <a:off x="1366838" y="1828800"/>
          <a:ext cx="6562725" cy="4513263"/>
        </p:xfrm>
        <a:graphic>
          <a:graphicData uri="http://schemas.openxmlformats.org/presentationml/2006/ole">
            <mc:AlternateContent xmlns:mc="http://schemas.openxmlformats.org/markup-compatibility/2006">
              <mc:Choice xmlns:v="urn:schemas-microsoft-com:vml" Requires="v">
                <p:oleObj spid="_x0000_s14429" name="Visio" r:id="rId3" imgW="3706713" imgH="2549069" progId="Visio.Drawing.11">
                  <p:embed/>
                </p:oleObj>
              </mc:Choice>
              <mc:Fallback>
                <p:oleObj name="Visio" r:id="rId3" imgW="3706713" imgH="254906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1828800"/>
                        <a:ext cx="656272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Rectangle 8">
            <a:extLst>
              <a:ext uri="{FF2B5EF4-FFF2-40B4-BE49-F238E27FC236}">
                <a16:creationId xmlns:a16="http://schemas.microsoft.com/office/drawing/2014/main" id="{B247AD32-8465-4B75-A1C5-B2CA8A77FC26}"/>
              </a:ext>
            </a:extLst>
          </p:cNvPr>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4345" name="日期占位符 1">
            <a:extLst>
              <a:ext uri="{FF2B5EF4-FFF2-40B4-BE49-F238E27FC236}">
                <a16:creationId xmlns:a16="http://schemas.microsoft.com/office/drawing/2014/main" id="{1720F218-29D3-429C-816C-C80E1647C41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8B65A6E-5149-44B3-85D9-2B0B65A751B9}"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8174B9F0-0368-4A71-A39F-042CAD4380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1A79290-EBD4-434A-B614-84B3FC8BDD9B}" type="slidenum">
              <a:rPr lang="zh-CN" altLang="en-US">
                <a:ea typeface="宋体" panose="02010600030101010101" pitchFamily="2" charset="-122"/>
              </a:rPr>
              <a:pPr eaLnBrk="1" hangingPunct="1"/>
              <a:t>30</a:t>
            </a:fld>
            <a:endParaRPr lang="en-US" altLang="zh-CN">
              <a:ea typeface="宋体" panose="02010600030101010101" pitchFamily="2" charset="-122"/>
            </a:endParaRPr>
          </a:p>
        </p:txBody>
      </p:sp>
      <p:sp>
        <p:nvSpPr>
          <p:cNvPr id="9" name="灯片编号占位符 5">
            <a:extLst>
              <a:ext uri="{FF2B5EF4-FFF2-40B4-BE49-F238E27FC236}">
                <a16:creationId xmlns:a16="http://schemas.microsoft.com/office/drawing/2014/main" id="{97E3C88B-4A61-4B53-B2FF-EE63680F1B48}"/>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5E5646D4-021B-46DE-A941-5CDEB26B6D53}" type="slidenum">
              <a:rPr lang="zh-CN" altLang="en-US" sz="1400">
                <a:ea typeface="宋体" panose="02010600030101010101" pitchFamily="2" charset="-122"/>
              </a:rPr>
              <a:pPr algn="r" eaLnBrk="1" hangingPunct="1"/>
              <a:t>30</a:t>
            </a:fld>
            <a:endParaRPr lang="en-US" altLang="zh-CN" sz="1400">
              <a:ea typeface="宋体" panose="02010600030101010101" pitchFamily="2" charset="-122"/>
            </a:endParaRPr>
          </a:p>
        </p:txBody>
      </p:sp>
      <p:sp>
        <p:nvSpPr>
          <p:cNvPr id="34820" name="Rectangle 2">
            <a:extLst>
              <a:ext uri="{FF2B5EF4-FFF2-40B4-BE49-F238E27FC236}">
                <a16:creationId xmlns:a16="http://schemas.microsoft.com/office/drawing/2014/main" id="{5B3367DB-C731-46B5-A056-750C6B507558}"/>
              </a:ext>
            </a:extLst>
          </p:cNvPr>
          <p:cNvSpPr>
            <a:spLocks noGrp="1" noChangeArrowheads="1"/>
          </p:cNvSpPr>
          <p:nvPr>
            <p:ph type="title" idx="4294967295"/>
          </p:nvPr>
        </p:nvSpPr>
        <p:spPr>
          <a:xfrm>
            <a:off x="685800" y="152400"/>
            <a:ext cx="7772400" cy="609600"/>
          </a:xfrm>
          <a:noFill/>
        </p:spPr>
        <p:txBody>
          <a:bodyPr/>
          <a:lstStyle/>
          <a:p>
            <a:pPr eaLnBrk="1" hangingPunct="1"/>
            <a:r>
              <a:rPr lang="zh-CN" altLang="en-US">
                <a:ea typeface="宋体" panose="02010600030101010101" pitchFamily="2" charset="-122"/>
              </a:rPr>
              <a:t>光栅显示系统的结构</a:t>
            </a:r>
            <a:r>
              <a:rPr lang="en-US" altLang="zh-CN">
                <a:ea typeface="宋体" panose="02010600030101010101" pitchFamily="2" charset="-122"/>
              </a:rPr>
              <a:t>-</a:t>
            </a:r>
            <a:r>
              <a:rPr lang="zh-CN" altLang="en-US">
                <a:ea typeface="宋体" panose="02010600030101010101" pitchFamily="2" charset="-122"/>
              </a:rPr>
              <a:t>专用</a:t>
            </a:r>
          </a:p>
        </p:txBody>
      </p:sp>
      <p:sp>
        <p:nvSpPr>
          <p:cNvPr id="34821" name="Rectangle 3">
            <a:extLst>
              <a:ext uri="{FF2B5EF4-FFF2-40B4-BE49-F238E27FC236}">
                <a16:creationId xmlns:a16="http://schemas.microsoft.com/office/drawing/2014/main" id="{0425E423-F800-4995-8AF2-5D36872842C1}"/>
              </a:ext>
            </a:extLst>
          </p:cNvPr>
          <p:cNvSpPr>
            <a:spLocks noGrp="1" noChangeArrowheads="1"/>
          </p:cNvSpPr>
          <p:nvPr>
            <p:ph type="body" idx="4294967295"/>
          </p:nvPr>
        </p:nvSpPr>
        <p:spPr>
          <a:xfrm>
            <a:off x="323850" y="1125538"/>
            <a:ext cx="8496300" cy="5327650"/>
          </a:xfrm>
          <a:noFill/>
        </p:spPr>
        <p:txBody>
          <a:bodyPr/>
          <a:lstStyle/>
          <a:p>
            <a:pPr lvl="2" eaLnBrk="1" hangingPunct="1"/>
            <a:r>
              <a:rPr lang="zh-CN" altLang="en-US" sz="2800">
                <a:ea typeface="宋体" panose="02010600030101010101" pitchFamily="2" charset="-122"/>
              </a:rPr>
              <a:t>具有专用显示处理器的光栅显示系统的结构</a:t>
            </a:r>
          </a:p>
          <a:p>
            <a:pPr lvl="2" eaLnBrk="1" hangingPunct="1">
              <a:buFontTx/>
              <a:buNone/>
            </a:pPr>
            <a:endParaRPr lang="zh-CN" altLang="en-US" sz="2800">
              <a:solidFill>
                <a:schemeClr val="accent2"/>
              </a:solidFill>
              <a:ea typeface="宋体" panose="02010600030101010101" pitchFamily="2" charset="-122"/>
            </a:endParaRPr>
          </a:p>
        </p:txBody>
      </p:sp>
      <p:pic>
        <p:nvPicPr>
          <p:cNvPr id="34822" name="Picture 4" descr="1p28">
            <a:extLst>
              <a:ext uri="{FF2B5EF4-FFF2-40B4-BE49-F238E27FC236}">
                <a16:creationId xmlns:a16="http://schemas.microsoft.com/office/drawing/2014/main" id="{B790C1FA-D60A-4C0F-A2DA-FC406CDCEFE3}"/>
              </a:ext>
            </a:extLst>
          </p:cNvPr>
          <p:cNvPicPr>
            <a:picLocks noChangeAspect="1" noChangeArrowheads="1"/>
          </p:cNvPicPr>
          <p:nvPr/>
        </p:nvPicPr>
        <p:blipFill>
          <a:blip r:embed="rId3">
            <a:lum contrast="96000"/>
            <a:extLst>
              <a:ext uri="{28A0092B-C50C-407E-A947-70E740481C1C}">
                <a14:useLocalDpi xmlns:a14="http://schemas.microsoft.com/office/drawing/2010/main" val="0"/>
              </a:ext>
            </a:extLst>
          </a:blip>
          <a:srcRect/>
          <a:stretch>
            <a:fillRect/>
          </a:stretch>
        </p:blipFill>
        <p:spPr bwMode="auto">
          <a:xfrm>
            <a:off x="395288" y="1798638"/>
            <a:ext cx="5243512"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 Box 5">
            <a:extLst>
              <a:ext uri="{FF2B5EF4-FFF2-40B4-BE49-F238E27FC236}">
                <a16:creationId xmlns:a16="http://schemas.microsoft.com/office/drawing/2014/main" id="{47884F5E-AB47-4187-A79A-347E81EA61B1}"/>
              </a:ext>
            </a:extLst>
          </p:cNvPr>
          <p:cNvSpPr txBox="1">
            <a:spLocks noChangeArrowheads="1"/>
          </p:cNvSpPr>
          <p:nvPr/>
        </p:nvSpPr>
        <p:spPr bwMode="auto">
          <a:xfrm>
            <a:off x="838200" y="5257800"/>
            <a:ext cx="7272338"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ctr" eaLnBrk="1" hangingPunct="1"/>
            <a:r>
              <a:rPr kumimoji="1" lang="zh-CN" altLang="en-US" sz="3200">
                <a:latin typeface="Times New Roman" panose="02020603050405020304" pitchFamily="18" charset="0"/>
                <a:ea typeface="宋体" panose="02010600030101010101" pitchFamily="2" charset="-122"/>
              </a:rPr>
              <a:t>视频控制器+帧缓存+显示处理器</a:t>
            </a:r>
            <a:r>
              <a:rPr kumimoji="1" lang="en-US" altLang="zh-CN" sz="3200">
                <a:latin typeface="Times New Roman" panose="02020603050405020304" pitchFamily="18" charset="0"/>
                <a:ea typeface="宋体" panose="02010600030101010101" pitchFamily="2" charset="-122"/>
              </a:rPr>
              <a:t>=?</a:t>
            </a:r>
            <a:endParaRPr kumimoji="1" lang="zh-CN" altLang="en-US" sz="3200">
              <a:latin typeface="Times New Roman" panose="02020603050405020304" pitchFamily="18" charset="0"/>
              <a:ea typeface="宋体" panose="02010600030101010101" pitchFamily="2" charset="-122"/>
            </a:endParaRPr>
          </a:p>
        </p:txBody>
      </p:sp>
      <p:sp>
        <p:nvSpPr>
          <p:cNvPr id="34824" name="Text Box 6">
            <a:extLst>
              <a:ext uri="{FF2B5EF4-FFF2-40B4-BE49-F238E27FC236}">
                <a16:creationId xmlns:a16="http://schemas.microsoft.com/office/drawing/2014/main" id="{EA3F4C84-9AD2-47CA-B9E6-C8AA3DA87266}"/>
              </a:ext>
            </a:extLst>
          </p:cNvPr>
          <p:cNvSpPr txBox="1">
            <a:spLocks noChangeArrowheads="1"/>
          </p:cNvSpPr>
          <p:nvPr/>
        </p:nvSpPr>
        <p:spPr bwMode="auto">
          <a:xfrm>
            <a:off x="5638800" y="2133600"/>
            <a:ext cx="3352800" cy="3081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2800" b="1" dirty="0">
                <a:latin typeface="Times New Roman" panose="02020603050405020304" pitchFamily="18" charset="0"/>
                <a:ea typeface="宋体" panose="02010600030101010101" pitchFamily="2" charset="-122"/>
              </a:rPr>
              <a:t>显示处理器</a:t>
            </a:r>
            <a:r>
              <a:rPr kumimoji="1" lang="en-US" altLang="zh-CN" sz="2800" b="1" dirty="0">
                <a:latin typeface="Times New Roman" panose="02020603050405020304" pitchFamily="18" charset="0"/>
                <a:ea typeface="宋体" panose="02010600030101010101" pitchFamily="2" charset="-122"/>
              </a:rPr>
              <a:t>:</a:t>
            </a:r>
            <a:r>
              <a:rPr kumimoji="1" lang="zh-CN" altLang="en-US" sz="2800" dirty="0">
                <a:latin typeface="Times New Roman" panose="02020603050405020304" pitchFamily="18" charset="0"/>
                <a:ea typeface="宋体" panose="02010600030101010101" pitchFamily="2" charset="-122"/>
              </a:rPr>
              <a:t>代替</a:t>
            </a:r>
            <a:r>
              <a:rPr kumimoji="1" lang="en-US" altLang="zh-CN" sz="2800" dirty="0">
                <a:latin typeface="Times New Roman" panose="02020603050405020304" pitchFamily="18" charset="0"/>
                <a:ea typeface="宋体" panose="02010600030101010101" pitchFamily="2" charset="-122"/>
              </a:rPr>
              <a:t>CPU</a:t>
            </a:r>
            <a:r>
              <a:rPr kumimoji="1" lang="zh-CN" altLang="en-US" sz="2800" dirty="0">
                <a:latin typeface="Times New Roman" panose="02020603050405020304" pitchFamily="18" charset="0"/>
                <a:ea typeface="宋体" panose="02010600030101010101" pitchFamily="2" charset="-122"/>
              </a:rPr>
              <a:t>完成部分图形处理功能，扫描转换、几何变换、裁剪、光栅操作、纹理映射等</a:t>
            </a:r>
            <a:r>
              <a:rPr kumimoji="1" lang="en-US" altLang="zh-CN" sz="2800" dirty="0">
                <a:latin typeface="Times New Roman" panose="02020603050405020304" pitchFamily="18" charset="0"/>
                <a:ea typeface="宋体" panose="02010600030101010101" pitchFamily="2" charset="-122"/>
              </a:rPr>
              <a:t>,</a:t>
            </a:r>
            <a:r>
              <a:rPr kumimoji="1" lang="zh-CN" altLang="en-US" sz="2800" dirty="0">
                <a:latin typeface="Times New Roman" panose="02020603050405020304" pitchFamily="18" charset="0"/>
                <a:ea typeface="宋体" panose="02010600030101010101" pitchFamily="2" charset="-122"/>
              </a:rPr>
              <a:t>提高了显示质量和显示速度</a:t>
            </a:r>
            <a:endParaRPr kumimoji="1" lang="en-US" altLang="zh-CN" sz="2800" dirty="0">
              <a:latin typeface="Times New Roman" panose="02020603050405020304" pitchFamily="18" charset="0"/>
              <a:ea typeface="宋体" panose="02010600030101010101" pitchFamily="2" charset="-122"/>
            </a:endParaRPr>
          </a:p>
        </p:txBody>
      </p:sp>
      <p:sp>
        <p:nvSpPr>
          <p:cNvPr id="10" name="Text Box 5">
            <a:extLst>
              <a:ext uri="{FF2B5EF4-FFF2-40B4-BE49-F238E27FC236}">
                <a16:creationId xmlns:a16="http://schemas.microsoft.com/office/drawing/2014/main" id="{277896E2-A500-4CAC-A1A0-8D32B8BA3A77}"/>
              </a:ext>
            </a:extLst>
          </p:cNvPr>
          <p:cNvSpPr txBox="1">
            <a:spLocks noChangeArrowheads="1"/>
          </p:cNvSpPr>
          <p:nvPr/>
        </p:nvSpPr>
        <p:spPr bwMode="auto">
          <a:xfrm>
            <a:off x="1295400" y="6019800"/>
            <a:ext cx="6738938"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3200">
                <a:latin typeface="Times New Roman" panose="02020603050405020304" pitchFamily="18" charset="0"/>
                <a:ea typeface="宋体" panose="02010600030101010101" pitchFamily="2" charset="-122"/>
              </a:rPr>
              <a:t>图形加速卡</a:t>
            </a:r>
          </a:p>
        </p:txBody>
      </p:sp>
      <p:sp>
        <p:nvSpPr>
          <p:cNvPr id="34826" name="日期占位符 1">
            <a:extLst>
              <a:ext uri="{FF2B5EF4-FFF2-40B4-BE49-F238E27FC236}">
                <a16:creationId xmlns:a16="http://schemas.microsoft.com/office/drawing/2014/main" id="{80A056DE-064C-4CF6-81CC-97A4AF9C68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E345B17-6DB8-44DF-97DA-5B74BCD28254}"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blinds(horizontal)">
                                      <p:cBhvr>
                                        <p:cTn id="7" dur="500"/>
                                        <p:tgtEl>
                                          <p:spTgt spid="39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AD612922-9059-4F9D-8EB4-E084591058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5EE63B1-FD94-4486-889D-C21CE1C95E8F}" type="slidenum">
              <a:rPr lang="zh-CN" altLang="en-US">
                <a:ea typeface="宋体" panose="02010600030101010101" pitchFamily="2" charset="-122"/>
              </a:rPr>
              <a:pPr eaLnBrk="1" hangingPunct="1"/>
              <a:t>31</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83D1E93B-C685-49C3-85F2-6DF61459862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8889C25C-9D67-456C-B12B-19F1BD26A666}" type="slidenum">
              <a:rPr lang="zh-CN" altLang="en-US" sz="1400">
                <a:ea typeface="宋体" panose="02010600030101010101" pitchFamily="2" charset="-122"/>
              </a:rPr>
              <a:pPr algn="r" eaLnBrk="1" hangingPunct="1"/>
              <a:t>31</a:t>
            </a:fld>
            <a:endParaRPr lang="en-US" altLang="zh-CN" sz="1400">
              <a:ea typeface="宋体" panose="02010600030101010101" pitchFamily="2" charset="-122"/>
            </a:endParaRPr>
          </a:p>
        </p:txBody>
      </p:sp>
      <p:sp>
        <p:nvSpPr>
          <p:cNvPr id="31748" name="Rectangle 2">
            <a:extLst>
              <a:ext uri="{FF2B5EF4-FFF2-40B4-BE49-F238E27FC236}">
                <a16:creationId xmlns:a16="http://schemas.microsoft.com/office/drawing/2014/main" id="{3DCB4C45-AEA8-49F6-A321-9176261CE636}"/>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a:t>
            </a:r>
            <a:endParaRPr lang="en-US" altLang="zh-CN">
              <a:ea typeface="宋体" panose="02010600030101010101" pitchFamily="2" charset="-122"/>
            </a:endParaRPr>
          </a:p>
        </p:txBody>
      </p:sp>
      <p:sp>
        <p:nvSpPr>
          <p:cNvPr id="31749" name="Rectangle 3">
            <a:extLst>
              <a:ext uri="{FF2B5EF4-FFF2-40B4-BE49-F238E27FC236}">
                <a16:creationId xmlns:a16="http://schemas.microsoft.com/office/drawing/2014/main" id="{85D4F2D8-5EC7-47E5-80AB-7CF0BB8DA7B3}"/>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硬件层面</a:t>
            </a:r>
          </a:p>
          <a:p>
            <a:pPr lvl="1" eaLnBrk="1" hangingPunct="1"/>
            <a:r>
              <a:rPr lang="zh-CN" altLang="en-US" dirty="0">
                <a:ea typeface="宋体" panose="02010600030101010101" pitchFamily="2" charset="-122"/>
              </a:rPr>
              <a:t>设备显示原理：</a:t>
            </a:r>
            <a:r>
              <a:rPr lang="en-US" altLang="zh-CN" dirty="0">
                <a:ea typeface="宋体" panose="02010600030101010101" pitchFamily="2" charset="-122"/>
              </a:rPr>
              <a:t>CRT</a:t>
            </a:r>
            <a:r>
              <a:rPr lang="zh-CN" altLang="en-US" dirty="0">
                <a:ea typeface="宋体" panose="02010600030101010101" pitchFamily="2" charset="-122"/>
              </a:rPr>
              <a:t>、</a:t>
            </a:r>
            <a:r>
              <a:rPr lang="en-US" altLang="zh-CN" dirty="0">
                <a:ea typeface="宋体" panose="02010600030101010101" pitchFamily="2" charset="-122"/>
              </a:rPr>
              <a:t>LCD</a:t>
            </a:r>
          </a:p>
          <a:p>
            <a:pPr lvl="1" eaLnBrk="1" hangingPunct="1"/>
            <a:r>
              <a:rPr lang="zh-CN" altLang="en-US" dirty="0">
                <a:ea typeface="宋体" panose="02010600030101010101" pitchFamily="2" charset="-122"/>
              </a:rPr>
              <a:t>设备显示方式：随机、光栅</a:t>
            </a:r>
          </a:p>
          <a:p>
            <a:pPr lvl="1" eaLnBrk="1" hangingPunct="1"/>
            <a:r>
              <a:rPr lang="zh-CN" altLang="en-US" dirty="0">
                <a:ea typeface="宋体" panose="02010600030101010101" pitchFamily="2" charset="-122"/>
              </a:rPr>
              <a:t>显示系统组成结构：简单、典型、专用</a:t>
            </a:r>
            <a:endParaRPr lang="en-US" altLang="zh-CN" dirty="0">
              <a:ea typeface="宋体" panose="02010600030101010101" pitchFamily="2" charset="-122"/>
            </a:endParaRPr>
          </a:p>
          <a:p>
            <a:pPr lvl="1" eaLnBrk="1" hangingPunct="1"/>
            <a:r>
              <a:rPr lang="zh-CN" altLang="en-US" dirty="0">
                <a:solidFill>
                  <a:schemeClr val="accent2"/>
                </a:solidFill>
                <a:ea typeface="宋体" panose="02010600030101010101" pitchFamily="2" charset="-122"/>
              </a:rPr>
              <a:t>显卡和图形处理器</a:t>
            </a:r>
          </a:p>
          <a:p>
            <a:pPr eaLnBrk="1" hangingPunct="1"/>
            <a:r>
              <a:rPr lang="zh-CN" altLang="en-US" dirty="0">
                <a:ea typeface="宋体" panose="02010600030101010101" pitchFamily="2" charset="-122"/>
              </a:rPr>
              <a:t>软件层面</a:t>
            </a:r>
          </a:p>
          <a:p>
            <a:pPr lvl="1" eaLnBrk="1" hangingPunct="1"/>
            <a:r>
              <a:rPr lang="zh-CN" altLang="en-US" dirty="0">
                <a:ea typeface="宋体" panose="02010600030101010101" pitchFamily="2" charset="-122"/>
              </a:rPr>
              <a:t>图形软件</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图形系统标准</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图形流水线</a:t>
            </a:r>
          </a:p>
        </p:txBody>
      </p:sp>
      <p:sp>
        <p:nvSpPr>
          <p:cNvPr id="31750" name="日期占位符 1">
            <a:extLst>
              <a:ext uri="{FF2B5EF4-FFF2-40B4-BE49-F238E27FC236}">
                <a16:creationId xmlns:a16="http://schemas.microsoft.com/office/drawing/2014/main" id="{D682E461-94EE-454A-8A94-AB0CADB58E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DA386126-9AE5-47BB-99B4-F419B260E3DC}"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388214046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8174B9F0-0368-4A71-A39F-042CAD4380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1A79290-EBD4-434A-B614-84B3FC8BDD9B}" type="slidenum">
              <a:rPr lang="zh-CN" altLang="en-US">
                <a:ea typeface="宋体" panose="02010600030101010101" pitchFamily="2" charset="-122"/>
              </a:rPr>
              <a:pPr eaLnBrk="1" hangingPunct="1"/>
              <a:t>32</a:t>
            </a:fld>
            <a:endParaRPr lang="en-US" altLang="zh-CN">
              <a:ea typeface="宋体" panose="02010600030101010101" pitchFamily="2" charset="-122"/>
            </a:endParaRPr>
          </a:p>
        </p:txBody>
      </p:sp>
      <p:sp>
        <p:nvSpPr>
          <p:cNvPr id="9" name="灯片编号占位符 5">
            <a:extLst>
              <a:ext uri="{FF2B5EF4-FFF2-40B4-BE49-F238E27FC236}">
                <a16:creationId xmlns:a16="http://schemas.microsoft.com/office/drawing/2014/main" id="{97E3C88B-4A61-4B53-B2FF-EE63680F1B48}"/>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5E5646D4-021B-46DE-A941-5CDEB26B6D53}" type="slidenum">
              <a:rPr lang="zh-CN" altLang="en-US" sz="1400">
                <a:ea typeface="宋体" panose="02010600030101010101" pitchFamily="2" charset="-122"/>
              </a:rPr>
              <a:pPr algn="r" eaLnBrk="1" hangingPunct="1"/>
              <a:t>32</a:t>
            </a:fld>
            <a:endParaRPr lang="en-US" altLang="zh-CN" sz="1400">
              <a:ea typeface="宋体" panose="02010600030101010101" pitchFamily="2" charset="-122"/>
            </a:endParaRPr>
          </a:p>
        </p:txBody>
      </p:sp>
      <p:sp>
        <p:nvSpPr>
          <p:cNvPr id="34820" name="Rectangle 2">
            <a:extLst>
              <a:ext uri="{FF2B5EF4-FFF2-40B4-BE49-F238E27FC236}">
                <a16:creationId xmlns:a16="http://schemas.microsoft.com/office/drawing/2014/main" id="{5B3367DB-C731-46B5-A056-750C6B507558}"/>
              </a:ext>
            </a:extLst>
          </p:cNvPr>
          <p:cNvSpPr>
            <a:spLocks noGrp="1" noChangeArrowheads="1"/>
          </p:cNvSpPr>
          <p:nvPr>
            <p:ph type="title" idx="4294967295"/>
          </p:nvPr>
        </p:nvSpPr>
        <p:spPr>
          <a:xfrm>
            <a:off x="685800" y="152400"/>
            <a:ext cx="7772400" cy="609600"/>
          </a:xfrm>
          <a:noFill/>
        </p:spPr>
        <p:txBody>
          <a:bodyPr/>
          <a:lstStyle/>
          <a:p>
            <a:pPr eaLnBrk="1" hangingPunct="1"/>
            <a:r>
              <a:rPr lang="zh-CN" altLang="en-US" dirty="0">
                <a:ea typeface="宋体" panose="02010600030101010101" pitchFamily="2" charset="-122"/>
              </a:rPr>
              <a:t>显卡</a:t>
            </a:r>
          </a:p>
        </p:txBody>
      </p:sp>
      <p:sp>
        <p:nvSpPr>
          <p:cNvPr id="34821" name="Rectangle 3">
            <a:extLst>
              <a:ext uri="{FF2B5EF4-FFF2-40B4-BE49-F238E27FC236}">
                <a16:creationId xmlns:a16="http://schemas.microsoft.com/office/drawing/2014/main" id="{0425E423-F800-4995-8AF2-5D36872842C1}"/>
              </a:ext>
            </a:extLst>
          </p:cNvPr>
          <p:cNvSpPr>
            <a:spLocks noGrp="1" noChangeArrowheads="1"/>
          </p:cNvSpPr>
          <p:nvPr>
            <p:ph type="body" idx="4294967295"/>
          </p:nvPr>
        </p:nvSpPr>
        <p:spPr>
          <a:xfrm>
            <a:off x="323850" y="1125538"/>
            <a:ext cx="8496300" cy="5327650"/>
          </a:xfrm>
          <a:noFill/>
        </p:spPr>
        <p:txBody>
          <a:bodyPr/>
          <a:lstStyle/>
          <a:p>
            <a:pPr eaLnBrk="1" hangingPunct="1"/>
            <a:r>
              <a:rPr lang="zh-CN" altLang="en-US" sz="2800" dirty="0">
                <a:ea typeface="宋体" panose="02010600030101010101" pitchFamily="2" charset="-122"/>
              </a:rPr>
              <a:t>显卡，全称为显示接口卡或显示适配器，其作用是控制计算机的图形输出，负责将</a:t>
            </a:r>
            <a:r>
              <a:rPr lang="en-US" altLang="zh-CN" sz="2800" dirty="0">
                <a:ea typeface="宋体" panose="02010600030101010101" pitchFamily="2" charset="-122"/>
              </a:rPr>
              <a:t>CPU</a:t>
            </a:r>
            <a:r>
              <a:rPr lang="zh-CN" altLang="en-US" sz="2800" dirty="0">
                <a:ea typeface="宋体" panose="02010600030101010101" pitchFamily="2" charset="-122"/>
              </a:rPr>
              <a:t>送来的图形数据处理成显示器能接受的格式，并最终送到显示器形成图像</a:t>
            </a:r>
            <a:endParaRPr lang="en-US" altLang="zh-CN" sz="2800" dirty="0">
              <a:ea typeface="宋体" panose="02010600030101010101" pitchFamily="2" charset="-122"/>
            </a:endParaRPr>
          </a:p>
          <a:p>
            <a:pPr eaLnBrk="1" hangingPunct="1"/>
            <a:r>
              <a:rPr lang="zh-CN" altLang="en-US" sz="2800" dirty="0">
                <a:ea typeface="宋体" panose="02010600030101010101" pitchFamily="2" charset="-122"/>
              </a:rPr>
              <a:t>主要由图形处理器、显存和数模转换器等组成</a:t>
            </a:r>
            <a:endParaRPr lang="en-US" altLang="zh-CN" sz="2800" dirty="0">
              <a:ea typeface="宋体" panose="02010600030101010101" pitchFamily="2" charset="-122"/>
            </a:endParaRPr>
          </a:p>
          <a:p>
            <a:pPr marL="914400" lvl="2" indent="0" eaLnBrk="1" hangingPunct="1">
              <a:buNone/>
            </a:pPr>
            <a:endParaRPr lang="zh-CN" altLang="en-US" sz="2800" dirty="0">
              <a:ea typeface="宋体" panose="02010600030101010101" pitchFamily="2" charset="-122"/>
            </a:endParaRPr>
          </a:p>
          <a:p>
            <a:pPr lvl="2" eaLnBrk="1" hangingPunct="1">
              <a:buFontTx/>
              <a:buNone/>
            </a:pPr>
            <a:endParaRPr lang="zh-CN" altLang="en-US" sz="2800" dirty="0">
              <a:solidFill>
                <a:schemeClr val="accent2"/>
              </a:solidFill>
              <a:ea typeface="宋体" panose="02010600030101010101" pitchFamily="2" charset="-122"/>
            </a:endParaRPr>
          </a:p>
        </p:txBody>
      </p:sp>
      <p:sp>
        <p:nvSpPr>
          <p:cNvPr id="34826" name="日期占位符 1">
            <a:extLst>
              <a:ext uri="{FF2B5EF4-FFF2-40B4-BE49-F238E27FC236}">
                <a16:creationId xmlns:a16="http://schemas.microsoft.com/office/drawing/2014/main" id="{80A056DE-064C-4CF6-81CC-97A4AF9C68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E345B17-6DB8-44DF-97DA-5B74BCD28254}"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pic>
        <p:nvPicPr>
          <p:cNvPr id="5" name="图片 4">
            <a:extLst>
              <a:ext uri="{FF2B5EF4-FFF2-40B4-BE49-F238E27FC236}">
                <a16:creationId xmlns:a16="http://schemas.microsoft.com/office/drawing/2014/main" id="{C3DE5660-8D4F-416F-8353-5941770496E2}"/>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8518" t="32222" r="7037" b="25533"/>
          <a:stretch/>
        </p:blipFill>
        <p:spPr>
          <a:xfrm>
            <a:off x="5002408" y="3851101"/>
            <a:ext cx="2819400" cy="1881361"/>
          </a:xfrm>
          <a:prstGeom prst="rect">
            <a:avLst/>
          </a:prstGeom>
        </p:spPr>
      </p:pic>
      <p:pic>
        <p:nvPicPr>
          <p:cNvPr id="7" name="图片 6">
            <a:extLst>
              <a:ext uri="{FF2B5EF4-FFF2-40B4-BE49-F238E27FC236}">
                <a16:creationId xmlns:a16="http://schemas.microsoft.com/office/drawing/2014/main" id="{E901A7C9-8F51-4EBB-9507-6BC6851D8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2899" y="3760080"/>
            <a:ext cx="2528695" cy="1972382"/>
          </a:xfrm>
          <a:prstGeom prst="rect">
            <a:avLst/>
          </a:prstGeom>
        </p:spPr>
      </p:pic>
    </p:spTree>
    <p:extLst>
      <p:ext uri="{BB962C8B-B14F-4D97-AF65-F5344CB8AC3E}">
        <p14:creationId xmlns:p14="http://schemas.microsoft.com/office/powerpoint/2010/main" val="3818492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8174B9F0-0368-4A71-A39F-042CAD4380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1A79290-EBD4-434A-B614-84B3FC8BDD9B}" type="slidenum">
              <a:rPr lang="zh-CN" altLang="en-US">
                <a:ea typeface="宋体" panose="02010600030101010101" pitchFamily="2" charset="-122"/>
              </a:rPr>
              <a:pPr eaLnBrk="1" hangingPunct="1"/>
              <a:t>33</a:t>
            </a:fld>
            <a:endParaRPr lang="en-US" altLang="zh-CN">
              <a:ea typeface="宋体" panose="02010600030101010101" pitchFamily="2" charset="-122"/>
            </a:endParaRPr>
          </a:p>
        </p:txBody>
      </p:sp>
      <p:sp>
        <p:nvSpPr>
          <p:cNvPr id="9" name="灯片编号占位符 5">
            <a:extLst>
              <a:ext uri="{FF2B5EF4-FFF2-40B4-BE49-F238E27FC236}">
                <a16:creationId xmlns:a16="http://schemas.microsoft.com/office/drawing/2014/main" id="{97E3C88B-4A61-4B53-B2FF-EE63680F1B48}"/>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5E5646D4-021B-46DE-A941-5CDEB26B6D53}" type="slidenum">
              <a:rPr lang="zh-CN" altLang="en-US" sz="1400">
                <a:ea typeface="宋体" panose="02010600030101010101" pitchFamily="2" charset="-122"/>
              </a:rPr>
              <a:pPr algn="r" eaLnBrk="1" hangingPunct="1"/>
              <a:t>33</a:t>
            </a:fld>
            <a:endParaRPr lang="en-US" altLang="zh-CN" sz="1400">
              <a:ea typeface="宋体" panose="02010600030101010101" pitchFamily="2" charset="-122"/>
            </a:endParaRPr>
          </a:p>
        </p:txBody>
      </p:sp>
      <p:sp>
        <p:nvSpPr>
          <p:cNvPr id="34820" name="Rectangle 2">
            <a:extLst>
              <a:ext uri="{FF2B5EF4-FFF2-40B4-BE49-F238E27FC236}">
                <a16:creationId xmlns:a16="http://schemas.microsoft.com/office/drawing/2014/main" id="{5B3367DB-C731-46B5-A056-750C6B507558}"/>
              </a:ext>
            </a:extLst>
          </p:cNvPr>
          <p:cNvSpPr>
            <a:spLocks noGrp="1" noChangeArrowheads="1"/>
          </p:cNvSpPr>
          <p:nvPr>
            <p:ph type="title" idx="4294967295"/>
          </p:nvPr>
        </p:nvSpPr>
        <p:spPr>
          <a:xfrm>
            <a:off x="685800" y="152400"/>
            <a:ext cx="7772400" cy="609600"/>
          </a:xfrm>
          <a:noFill/>
        </p:spPr>
        <p:txBody>
          <a:bodyPr/>
          <a:lstStyle/>
          <a:p>
            <a:pPr eaLnBrk="1" hangingPunct="1"/>
            <a:r>
              <a:rPr lang="zh-CN" altLang="en-US" dirty="0">
                <a:ea typeface="宋体" panose="02010600030101010101" pitchFamily="2" charset="-122"/>
              </a:rPr>
              <a:t>图形处理器</a:t>
            </a:r>
          </a:p>
        </p:txBody>
      </p:sp>
      <p:sp>
        <p:nvSpPr>
          <p:cNvPr id="34821" name="Rectangle 3">
            <a:extLst>
              <a:ext uri="{FF2B5EF4-FFF2-40B4-BE49-F238E27FC236}">
                <a16:creationId xmlns:a16="http://schemas.microsoft.com/office/drawing/2014/main" id="{0425E423-F800-4995-8AF2-5D36872842C1}"/>
              </a:ext>
            </a:extLst>
          </p:cNvPr>
          <p:cNvSpPr>
            <a:spLocks noGrp="1" noChangeArrowheads="1"/>
          </p:cNvSpPr>
          <p:nvPr>
            <p:ph type="body" idx="4294967295"/>
          </p:nvPr>
        </p:nvSpPr>
        <p:spPr>
          <a:xfrm>
            <a:off x="323850" y="1125538"/>
            <a:ext cx="8496300" cy="5327650"/>
          </a:xfrm>
          <a:noFill/>
        </p:spPr>
        <p:txBody>
          <a:bodyPr/>
          <a:lstStyle/>
          <a:p>
            <a:pPr eaLnBrk="1" hangingPunct="1"/>
            <a:r>
              <a:rPr lang="zh-CN" altLang="en-US" sz="2800" dirty="0">
                <a:ea typeface="宋体" panose="02010600030101010101" pitchFamily="2" charset="-122"/>
              </a:rPr>
              <a:t>图形处理器，简称</a:t>
            </a:r>
            <a:r>
              <a:rPr lang="en-US" altLang="zh-CN" sz="2800" dirty="0">
                <a:ea typeface="宋体" panose="02010600030101010101" pitchFamily="2" charset="-122"/>
              </a:rPr>
              <a:t>GPU</a:t>
            </a:r>
            <a:r>
              <a:rPr lang="zh-CN" altLang="en-US" sz="2800" dirty="0">
                <a:ea typeface="宋体" panose="02010600030101010101" pitchFamily="2" charset="-122"/>
              </a:rPr>
              <a:t>，它是显卡的“心脏”，专用于执行图形显示的复杂计算，从而分担了</a:t>
            </a:r>
            <a:r>
              <a:rPr lang="en-US" altLang="zh-CN" sz="2800" dirty="0">
                <a:ea typeface="宋体" panose="02010600030101010101" pitchFamily="2" charset="-122"/>
              </a:rPr>
              <a:t>CPU</a:t>
            </a:r>
            <a:r>
              <a:rPr lang="zh-CN" altLang="en-US" sz="2800" dirty="0">
                <a:ea typeface="宋体" panose="02010600030101010101" pitchFamily="2" charset="-122"/>
              </a:rPr>
              <a:t>的图形处理任务</a:t>
            </a:r>
            <a:endParaRPr lang="en-US" altLang="zh-CN" sz="2800" dirty="0">
              <a:ea typeface="宋体" panose="02010600030101010101" pitchFamily="2" charset="-122"/>
            </a:endParaRPr>
          </a:p>
          <a:p>
            <a:pPr marL="342900" lvl="2" indent="-342900" eaLnBrk="1" hangingPunct="1"/>
            <a:r>
              <a:rPr lang="en-US" altLang="zh-CN" sz="2800" dirty="0">
                <a:ea typeface="宋体" panose="02010600030101010101" pitchFamily="2" charset="-122"/>
                <a:cs typeface="+mn-cs"/>
              </a:rPr>
              <a:t>GPU</a:t>
            </a:r>
            <a:r>
              <a:rPr lang="zh-CN" altLang="en-US" sz="2800" dirty="0">
                <a:ea typeface="宋体" panose="02010600030101010101" pitchFamily="2" charset="-122"/>
                <a:cs typeface="+mn-cs"/>
              </a:rPr>
              <a:t>的发展历程</a:t>
            </a:r>
            <a:endParaRPr lang="en-US" altLang="zh-CN" sz="2800" dirty="0">
              <a:ea typeface="宋体" panose="02010600030101010101" pitchFamily="2" charset="-122"/>
              <a:cs typeface="+mn-cs"/>
            </a:endParaRPr>
          </a:p>
          <a:p>
            <a:pPr marL="800100" lvl="3" indent="-342900" eaLnBrk="1" hangingPunct="1"/>
            <a:r>
              <a:rPr lang="en-US" altLang="zh-CN" sz="2400" dirty="0">
                <a:ea typeface="宋体" panose="02010600030101010101" pitchFamily="2" charset="-122"/>
                <a:cs typeface="+mn-cs"/>
              </a:rPr>
              <a:t>1991</a:t>
            </a:r>
            <a:r>
              <a:rPr lang="zh-CN" altLang="en-US" sz="2400" dirty="0">
                <a:ea typeface="宋体" panose="02010600030101010101" pitchFamily="2" charset="-122"/>
                <a:cs typeface="+mn-cs"/>
              </a:rPr>
              <a:t>年前：无</a:t>
            </a:r>
            <a:r>
              <a:rPr lang="en-US" altLang="zh-CN" sz="2400" dirty="0">
                <a:ea typeface="宋体" panose="02010600030101010101" pitchFamily="2" charset="-122"/>
                <a:cs typeface="+mn-cs"/>
              </a:rPr>
              <a:t>GPU</a:t>
            </a:r>
            <a:r>
              <a:rPr lang="zh-CN" altLang="en-US" sz="2400" dirty="0">
                <a:ea typeface="宋体" panose="02010600030101010101" pitchFamily="2" charset="-122"/>
                <a:cs typeface="+mn-cs"/>
              </a:rPr>
              <a:t>，显示功能全部由</a:t>
            </a:r>
            <a:r>
              <a:rPr lang="en-US" altLang="zh-CN" sz="2400" dirty="0">
                <a:ea typeface="宋体" panose="02010600030101010101" pitchFamily="2" charset="-122"/>
                <a:cs typeface="+mn-cs"/>
              </a:rPr>
              <a:t>CPU</a:t>
            </a:r>
            <a:r>
              <a:rPr lang="zh-CN" altLang="en-US" sz="2400" dirty="0">
                <a:ea typeface="宋体" panose="02010600030101010101" pitchFamily="2" charset="-122"/>
                <a:cs typeface="+mn-cs"/>
              </a:rPr>
              <a:t>承担</a:t>
            </a:r>
            <a:endParaRPr lang="en-US" altLang="zh-CN" sz="2400" dirty="0">
              <a:ea typeface="宋体" panose="02010600030101010101" pitchFamily="2" charset="-122"/>
              <a:cs typeface="+mn-cs"/>
            </a:endParaRPr>
          </a:p>
          <a:p>
            <a:pPr marL="800100" lvl="3" indent="-342900" eaLnBrk="1" hangingPunct="1"/>
            <a:r>
              <a:rPr lang="en-US" altLang="zh-CN" sz="2400" dirty="0">
                <a:ea typeface="宋体" panose="02010600030101010101" pitchFamily="2" charset="-122"/>
                <a:cs typeface="+mn-cs"/>
              </a:rPr>
              <a:t>1991-2001</a:t>
            </a:r>
            <a:r>
              <a:rPr lang="zh-CN" altLang="en-US" sz="2400" dirty="0">
                <a:ea typeface="宋体" panose="02010600030101010101" pitchFamily="2" charset="-122"/>
                <a:cs typeface="+mn-cs"/>
              </a:rPr>
              <a:t>：用于</a:t>
            </a:r>
            <a:r>
              <a:rPr lang="en-US" altLang="zh-CN" sz="2400" dirty="0">
                <a:ea typeface="宋体" panose="02010600030101010101" pitchFamily="2" charset="-122"/>
                <a:cs typeface="+mn-cs"/>
              </a:rPr>
              <a:t>2D</a:t>
            </a:r>
            <a:r>
              <a:rPr lang="zh-CN" altLang="en-US" sz="2400" dirty="0">
                <a:ea typeface="宋体" panose="02010600030101010101" pitchFamily="2" charset="-122"/>
                <a:cs typeface="+mn-cs"/>
              </a:rPr>
              <a:t>图形运算、功能单一的图形加速器</a:t>
            </a:r>
            <a:endParaRPr lang="en-US" altLang="zh-CN" sz="2400" dirty="0">
              <a:ea typeface="宋体" panose="02010600030101010101" pitchFamily="2" charset="-122"/>
              <a:cs typeface="+mn-cs"/>
            </a:endParaRPr>
          </a:p>
          <a:p>
            <a:pPr marL="800100" lvl="3" indent="-342900" eaLnBrk="1" hangingPunct="1"/>
            <a:r>
              <a:rPr lang="en-US" altLang="zh-CN" sz="2400" dirty="0">
                <a:ea typeface="宋体" panose="02010600030101010101" pitchFamily="2" charset="-122"/>
                <a:cs typeface="+mn-cs"/>
              </a:rPr>
              <a:t>2001-2006</a:t>
            </a:r>
            <a:r>
              <a:rPr lang="zh-CN" altLang="en-US" sz="2400" dirty="0">
                <a:ea typeface="宋体" panose="02010600030101010101" pitchFamily="2" charset="-122"/>
                <a:cs typeface="+mn-cs"/>
              </a:rPr>
              <a:t>：可编程图形处理器。用特殊的方法将</a:t>
            </a:r>
            <a:r>
              <a:rPr lang="en-US" altLang="zh-CN" sz="2400" dirty="0">
                <a:ea typeface="宋体" panose="02010600030101010101" pitchFamily="2" charset="-122"/>
                <a:cs typeface="+mn-cs"/>
              </a:rPr>
              <a:t>GPU</a:t>
            </a:r>
            <a:r>
              <a:rPr lang="zh-CN" altLang="en-US" sz="2400" dirty="0">
                <a:ea typeface="宋体" panose="02010600030101010101" pitchFamily="2" charset="-122"/>
                <a:cs typeface="+mn-cs"/>
              </a:rPr>
              <a:t>用于非图形的通用计算任务</a:t>
            </a:r>
            <a:endParaRPr lang="en-US" altLang="zh-CN" sz="2400" dirty="0">
              <a:ea typeface="宋体" panose="02010600030101010101" pitchFamily="2" charset="-122"/>
              <a:cs typeface="+mn-cs"/>
            </a:endParaRPr>
          </a:p>
          <a:p>
            <a:pPr marL="800100" lvl="3" indent="-342900" eaLnBrk="1" hangingPunct="1"/>
            <a:r>
              <a:rPr lang="en-US" altLang="zh-CN" sz="2400" dirty="0">
                <a:ea typeface="宋体" panose="02010600030101010101" pitchFamily="2" charset="-122"/>
                <a:cs typeface="+mn-cs"/>
              </a:rPr>
              <a:t>2006</a:t>
            </a:r>
            <a:r>
              <a:rPr lang="zh-CN" altLang="en-US" sz="2400" dirty="0">
                <a:ea typeface="宋体" panose="02010600030101010101" pitchFamily="2" charset="-122"/>
                <a:cs typeface="+mn-cs"/>
              </a:rPr>
              <a:t>以后：图形处理能力更加强大、且直接支持通用计算功能、多核心支持并行计算</a:t>
            </a:r>
            <a:endParaRPr lang="en-US" altLang="zh-CN" sz="2400" dirty="0">
              <a:ea typeface="宋体" panose="02010600030101010101" pitchFamily="2" charset="-122"/>
              <a:cs typeface="+mn-cs"/>
            </a:endParaRPr>
          </a:p>
          <a:p>
            <a:pPr marL="800100" lvl="3" indent="-342900" eaLnBrk="1" hangingPunct="1"/>
            <a:endParaRPr lang="en-US" altLang="zh-CN" sz="2400" dirty="0">
              <a:ea typeface="宋体" panose="02010600030101010101" pitchFamily="2" charset="-122"/>
              <a:cs typeface="+mn-cs"/>
            </a:endParaRPr>
          </a:p>
          <a:p>
            <a:pPr marL="914400" lvl="2" indent="0" eaLnBrk="1" hangingPunct="1">
              <a:buNone/>
            </a:pPr>
            <a:endParaRPr lang="zh-CN" altLang="en-US" sz="2800" dirty="0">
              <a:ea typeface="宋体" panose="02010600030101010101" pitchFamily="2" charset="-122"/>
            </a:endParaRPr>
          </a:p>
          <a:p>
            <a:pPr lvl="2" eaLnBrk="1" hangingPunct="1">
              <a:buFontTx/>
              <a:buNone/>
            </a:pPr>
            <a:endParaRPr lang="zh-CN" altLang="en-US" sz="2800" dirty="0">
              <a:solidFill>
                <a:schemeClr val="accent2"/>
              </a:solidFill>
              <a:ea typeface="宋体" panose="02010600030101010101" pitchFamily="2" charset="-122"/>
            </a:endParaRPr>
          </a:p>
        </p:txBody>
      </p:sp>
      <p:sp>
        <p:nvSpPr>
          <p:cNvPr id="34826" name="日期占位符 1">
            <a:extLst>
              <a:ext uri="{FF2B5EF4-FFF2-40B4-BE49-F238E27FC236}">
                <a16:creationId xmlns:a16="http://schemas.microsoft.com/office/drawing/2014/main" id="{80A056DE-064C-4CF6-81CC-97A4AF9C68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E345B17-6DB8-44DF-97DA-5B74BCD28254}"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BA655107-9356-4A68-858E-758AFE1E1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133600"/>
            <a:ext cx="4313209" cy="2743200"/>
          </a:xfrm>
          <a:prstGeom prst="rect">
            <a:avLst/>
          </a:prstGeom>
        </p:spPr>
      </p:pic>
    </p:spTree>
    <p:extLst>
      <p:ext uri="{BB962C8B-B14F-4D97-AF65-F5344CB8AC3E}">
        <p14:creationId xmlns:p14="http://schemas.microsoft.com/office/powerpoint/2010/main" val="318952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51839006-43E6-4A24-AFB9-91169E24BC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7B8AF62B-0F5B-4A2C-9F61-3AE6DD1042DE}" type="slidenum">
              <a:rPr lang="zh-CN" altLang="en-US">
                <a:ea typeface="宋体" panose="02010600030101010101" pitchFamily="2" charset="-122"/>
              </a:rPr>
              <a:pPr eaLnBrk="1" hangingPunct="1"/>
              <a:t>34</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01354736-3A8A-49CA-A96F-7E9FC2ED35BE}"/>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2FED413D-9EFE-4881-9E9D-2B29DA30079A}" type="slidenum">
              <a:rPr lang="zh-CN" altLang="en-US" sz="1400">
                <a:ea typeface="宋体" panose="02010600030101010101" pitchFamily="2" charset="-122"/>
              </a:rPr>
              <a:pPr algn="r" eaLnBrk="1" hangingPunct="1"/>
              <a:t>34</a:t>
            </a:fld>
            <a:endParaRPr lang="en-US" altLang="zh-CN" sz="1400">
              <a:ea typeface="宋体" panose="02010600030101010101" pitchFamily="2" charset="-122"/>
            </a:endParaRPr>
          </a:p>
        </p:txBody>
      </p:sp>
      <p:sp>
        <p:nvSpPr>
          <p:cNvPr id="35844" name="Rectangle 2">
            <a:extLst>
              <a:ext uri="{FF2B5EF4-FFF2-40B4-BE49-F238E27FC236}">
                <a16:creationId xmlns:a16="http://schemas.microsoft.com/office/drawing/2014/main" id="{48B29E23-4991-451B-A674-BFC0EB498202}"/>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a:t>
            </a:r>
            <a:endParaRPr lang="en-US" altLang="zh-CN">
              <a:ea typeface="宋体" panose="02010600030101010101" pitchFamily="2" charset="-122"/>
            </a:endParaRPr>
          </a:p>
        </p:txBody>
      </p:sp>
      <p:sp>
        <p:nvSpPr>
          <p:cNvPr id="35845" name="Rectangle 3">
            <a:extLst>
              <a:ext uri="{FF2B5EF4-FFF2-40B4-BE49-F238E27FC236}">
                <a16:creationId xmlns:a16="http://schemas.microsoft.com/office/drawing/2014/main" id="{159B8505-C0A4-4229-82D4-EA29CD2C624D}"/>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硬件层面</a:t>
            </a:r>
          </a:p>
          <a:p>
            <a:pPr lvl="1" eaLnBrk="1" hangingPunct="1"/>
            <a:r>
              <a:rPr lang="zh-CN" altLang="en-US" dirty="0">
                <a:ea typeface="宋体" panose="02010600030101010101" pitchFamily="2" charset="-122"/>
              </a:rPr>
              <a:t>设备显示原理：</a:t>
            </a:r>
            <a:r>
              <a:rPr lang="en-US" altLang="zh-CN" dirty="0">
                <a:ea typeface="宋体" panose="02010600030101010101" pitchFamily="2" charset="-122"/>
              </a:rPr>
              <a:t>CRT</a:t>
            </a:r>
            <a:r>
              <a:rPr lang="zh-CN" altLang="en-US" dirty="0">
                <a:ea typeface="宋体" panose="02010600030101010101" pitchFamily="2" charset="-122"/>
              </a:rPr>
              <a:t>、</a:t>
            </a:r>
            <a:r>
              <a:rPr lang="en-US" altLang="zh-CN" dirty="0">
                <a:ea typeface="宋体" panose="02010600030101010101" pitchFamily="2" charset="-122"/>
              </a:rPr>
              <a:t>LCD</a:t>
            </a:r>
          </a:p>
          <a:p>
            <a:pPr lvl="1" eaLnBrk="1" hangingPunct="1"/>
            <a:r>
              <a:rPr lang="zh-CN" altLang="en-US" dirty="0">
                <a:ea typeface="宋体" panose="02010600030101010101" pitchFamily="2" charset="-122"/>
              </a:rPr>
              <a:t>设备显示方式：随机、光栅</a:t>
            </a:r>
          </a:p>
          <a:p>
            <a:pPr lvl="1" eaLnBrk="1" hangingPunct="1"/>
            <a:r>
              <a:rPr lang="zh-CN" altLang="en-US" dirty="0">
                <a:ea typeface="宋体" panose="02010600030101010101" pitchFamily="2" charset="-122"/>
              </a:rPr>
              <a:t>显示系统组成结构：简单、典型、专用</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显卡和图形处理器</a:t>
            </a:r>
          </a:p>
          <a:p>
            <a:pPr eaLnBrk="1" hangingPunct="1"/>
            <a:r>
              <a:rPr lang="zh-CN" altLang="en-US" dirty="0">
                <a:solidFill>
                  <a:schemeClr val="accent2"/>
                </a:solidFill>
                <a:ea typeface="宋体" panose="02010600030101010101" pitchFamily="2" charset="-122"/>
              </a:rPr>
              <a:t>软件层面</a:t>
            </a:r>
          </a:p>
          <a:p>
            <a:pPr lvl="1" eaLnBrk="1" hangingPunct="1"/>
            <a:r>
              <a:rPr lang="zh-CN" altLang="en-US" dirty="0">
                <a:ea typeface="宋体" panose="02010600030101010101" pitchFamily="2" charset="-122"/>
              </a:rPr>
              <a:t>图形软件</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图形系统标准</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图形流水线</a:t>
            </a:r>
          </a:p>
        </p:txBody>
      </p:sp>
      <p:sp>
        <p:nvSpPr>
          <p:cNvPr id="40967" name="AutoShape 4">
            <a:extLst>
              <a:ext uri="{FF2B5EF4-FFF2-40B4-BE49-F238E27FC236}">
                <a16:creationId xmlns:a16="http://schemas.microsoft.com/office/drawing/2014/main" id="{192E76EA-41A7-48D8-A773-4B4D9A4B38A7}"/>
              </a:ext>
            </a:extLst>
          </p:cNvPr>
          <p:cNvSpPr>
            <a:spLocks noChangeArrowheads="1"/>
          </p:cNvSpPr>
          <p:nvPr/>
        </p:nvSpPr>
        <p:spPr bwMode="auto">
          <a:xfrm>
            <a:off x="5105400" y="3657600"/>
            <a:ext cx="2438400" cy="762000"/>
          </a:xfrm>
          <a:prstGeom prst="wedgeRoundRectCallout">
            <a:avLst>
              <a:gd name="adj1" fmla="val -82078"/>
              <a:gd name="adj2" fmla="val -36805"/>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3200" dirty="0">
                <a:ea typeface="宋体" pitchFamily="2" charset="-122"/>
              </a:rPr>
              <a:t>如何画点</a:t>
            </a:r>
            <a:r>
              <a:rPr lang="en-US" altLang="zh-CN" sz="3200" dirty="0">
                <a:ea typeface="宋体" pitchFamily="2" charset="-122"/>
              </a:rPr>
              <a:t>?</a:t>
            </a:r>
            <a:endParaRPr lang="zh-CN" altLang="en-US" sz="3200" dirty="0">
              <a:ea typeface="宋体" pitchFamily="2" charset="-122"/>
            </a:endParaRPr>
          </a:p>
        </p:txBody>
      </p:sp>
      <p:sp>
        <p:nvSpPr>
          <p:cNvPr id="35847" name="日期占位符 1">
            <a:extLst>
              <a:ext uri="{FF2B5EF4-FFF2-40B4-BE49-F238E27FC236}">
                <a16:creationId xmlns:a16="http://schemas.microsoft.com/office/drawing/2014/main" id="{FAAE5961-5800-49A4-8D0C-C5C6154042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EBFB5351-9E84-4025-8B13-9C8622D70F9C}"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a:extLst>
              <a:ext uri="{FF2B5EF4-FFF2-40B4-BE49-F238E27FC236}">
                <a16:creationId xmlns:a16="http://schemas.microsoft.com/office/drawing/2014/main" id="{1F04ED74-057F-4B86-9FCA-BE980B1DC3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D1C8C74-0475-403C-9544-9740B8787A83}" type="slidenum">
              <a:rPr lang="zh-CN" altLang="en-US">
                <a:ea typeface="宋体" panose="02010600030101010101" pitchFamily="2" charset="-122"/>
              </a:rPr>
              <a:pPr eaLnBrk="1" hangingPunct="1"/>
              <a:t>35</a:t>
            </a:fld>
            <a:endParaRPr lang="en-US" altLang="zh-CN">
              <a:ea typeface="宋体" panose="02010600030101010101" pitchFamily="2" charset="-122"/>
            </a:endParaRPr>
          </a:p>
        </p:txBody>
      </p:sp>
      <p:sp>
        <p:nvSpPr>
          <p:cNvPr id="36867" name="Rectangle 2">
            <a:extLst>
              <a:ext uri="{FF2B5EF4-FFF2-40B4-BE49-F238E27FC236}">
                <a16:creationId xmlns:a16="http://schemas.microsoft.com/office/drawing/2014/main" id="{F1BB528E-B981-4747-A8E6-29EB702D0724}"/>
              </a:ext>
            </a:extLst>
          </p:cNvPr>
          <p:cNvSpPr>
            <a:spLocks noGrp="1" noChangeArrowheads="1"/>
          </p:cNvSpPr>
          <p:nvPr>
            <p:ph type="title"/>
          </p:nvPr>
        </p:nvSpPr>
        <p:spPr/>
        <p:txBody>
          <a:bodyPr/>
          <a:lstStyle/>
          <a:p>
            <a:pPr eaLnBrk="1" hangingPunct="1"/>
            <a:r>
              <a:rPr lang="zh-CN" altLang="en-US">
                <a:ea typeface="宋体" panose="02010600030101010101" pitchFamily="2" charset="-122"/>
              </a:rPr>
              <a:t>图形软件分类</a:t>
            </a:r>
          </a:p>
        </p:txBody>
      </p:sp>
      <p:sp>
        <p:nvSpPr>
          <p:cNvPr id="36868" name="Rectangle 3">
            <a:extLst>
              <a:ext uri="{FF2B5EF4-FFF2-40B4-BE49-F238E27FC236}">
                <a16:creationId xmlns:a16="http://schemas.microsoft.com/office/drawing/2014/main" id="{62799C4A-6CAF-47C1-BE61-78140FD4CA80}"/>
              </a:ext>
            </a:extLst>
          </p:cNvPr>
          <p:cNvSpPr>
            <a:spLocks noGrp="1" noChangeArrowheads="1"/>
          </p:cNvSpPr>
          <p:nvPr>
            <p:ph type="body" sz="half" idx="1"/>
          </p:nvPr>
        </p:nvSpPr>
        <p:spPr/>
        <p:txBody>
          <a:bodyPr/>
          <a:lstStyle/>
          <a:p>
            <a:pPr eaLnBrk="1" hangingPunct="1"/>
            <a:r>
              <a:rPr lang="zh-CN" altLang="en-US" sz="2800">
                <a:ea typeface="宋体" panose="02010600030101010101" pitchFamily="2" charset="-122"/>
              </a:rPr>
              <a:t>软件层次</a:t>
            </a:r>
          </a:p>
        </p:txBody>
      </p:sp>
      <p:sp>
        <p:nvSpPr>
          <p:cNvPr id="36869" name="Rectangle 4">
            <a:extLst>
              <a:ext uri="{FF2B5EF4-FFF2-40B4-BE49-F238E27FC236}">
                <a16:creationId xmlns:a16="http://schemas.microsoft.com/office/drawing/2014/main" id="{DF1E79BD-95EF-4A65-A6CA-985269851A55}"/>
              </a:ext>
            </a:extLst>
          </p:cNvPr>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graphicFrame>
        <p:nvGraphicFramePr>
          <p:cNvPr id="36870" name="Object 5">
            <a:extLst>
              <a:ext uri="{FF2B5EF4-FFF2-40B4-BE49-F238E27FC236}">
                <a16:creationId xmlns:a16="http://schemas.microsoft.com/office/drawing/2014/main" id="{D9AD4B21-B827-40D9-8D07-E1DA81A1ACD4}"/>
              </a:ext>
            </a:extLst>
          </p:cNvPr>
          <p:cNvGraphicFramePr>
            <a:graphicFrameLocks noChangeAspect="1"/>
          </p:cNvGraphicFramePr>
          <p:nvPr/>
        </p:nvGraphicFramePr>
        <p:xfrm>
          <a:off x="2287588" y="1676400"/>
          <a:ext cx="6246812" cy="4241800"/>
        </p:xfrm>
        <a:graphic>
          <a:graphicData uri="http://schemas.openxmlformats.org/presentationml/2006/ole">
            <mc:AlternateContent xmlns:mc="http://schemas.openxmlformats.org/markup-compatibility/2006">
              <mc:Choice xmlns:v="urn:schemas-microsoft-com:vml" Requires="v">
                <p:oleObj spid="_x0000_s58466" name="Visio" r:id="rId4" imgW="3412927" imgH="2317373" progId="Visio.Drawing.11">
                  <p:embed/>
                </p:oleObj>
              </mc:Choice>
              <mc:Fallback>
                <p:oleObj name="Visio" r:id="rId4" imgW="3412927" imgH="2317373" progId="Visio.Drawing.11">
                  <p:embed/>
                  <p:pic>
                    <p:nvPicPr>
                      <p:cNvPr id="36870" name="Object 5">
                        <a:extLst>
                          <a:ext uri="{FF2B5EF4-FFF2-40B4-BE49-F238E27FC236}">
                            <a16:creationId xmlns:a16="http://schemas.microsoft.com/office/drawing/2014/main" id="{D9AD4B21-B827-40D9-8D07-E1DA81A1A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8" y="1676400"/>
                        <a:ext cx="6246812"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1" name="Object 6">
            <a:extLst>
              <a:ext uri="{FF2B5EF4-FFF2-40B4-BE49-F238E27FC236}">
                <a16:creationId xmlns:a16="http://schemas.microsoft.com/office/drawing/2014/main" id="{52112337-92B3-4ED1-8186-CFDB3B5D0081}"/>
              </a:ext>
            </a:extLst>
          </p:cNvPr>
          <p:cNvGraphicFramePr>
            <a:graphicFrameLocks noGrp="1" noChangeAspect="1"/>
          </p:cNvGraphicFramePr>
          <p:nvPr>
            <p:ph sz="half" idx="2"/>
          </p:nvPr>
        </p:nvGraphicFramePr>
        <p:xfrm>
          <a:off x="447675" y="2270125"/>
          <a:ext cx="1598613" cy="3306763"/>
        </p:xfrm>
        <a:graphic>
          <a:graphicData uri="http://schemas.openxmlformats.org/presentationml/2006/ole">
            <mc:AlternateContent xmlns:mc="http://schemas.openxmlformats.org/markup-compatibility/2006">
              <mc:Choice xmlns:v="urn:schemas-microsoft-com:vml" Requires="v">
                <p:oleObj spid="_x0000_s58467" name="Visio" r:id="rId6" imgW="694670" imgH="1438096" progId="Visio.Drawing.11">
                  <p:embed/>
                </p:oleObj>
              </mc:Choice>
              <mc:Fallback>
                <p:oleObj name="Visio" r:id="rId6" imgW="694670" imgH="1438096" progId="Visio.Drawing.11">
                  <p:embed/>
                  <p:pic>
                    <p:nvPicPr>
                      <p:cNvPr id="36871" name="Object 6">
                        <a:extLst>
                          <a:ext uri="{FF2B5EF4-FFF2-40B4-BE49-F238E27FC236}">
                            <a16:creationId xmlns:a16="http://schemas.microsoft.com/office/drawing/2014/main" id="{52112337-92B3-4ED1-8186-CFDB3B5D00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75" y="2270125"/>
                        <a:ext cx="1598613"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2" name="日期占位符 1">
            <a:extLst>
              <a:ext uri="{FF2B5EF4-FFF2-40B4-BE49-F238E27FC236}">
                <a16:creationId xmlns:a16="http://schemas.microsoft.com/office/drawing/2014/main" id="{CD531B39-A565-4083-9DE1-36DDA0BB4B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D753848-DD70-4721-8E16-83795D94B25E}"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D8141B3B-E5FC-494E-8C67-4E10094F85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F8D78F0-2B3B-4AFF-A1B2-C07A0BDBFF30}" type="slidenum">
              <a:rPr lang="zh-CN" altLang="en-US">
                <a:ea typeface="宋体" panose="02010600030101010101" pitchFamily="2" charset="-122"/>
              </a:rPr>
              <a:pPr eaLnBrk="1" hangingPunct="1"/>
              <a:t>36</a:t>
            </a:fld>
            <a:endParaRPr lang="en-US" altLang="zh-CN">
              <a:ea typeface="宋体" panose="02010600030101010101" pitchFamily="2" charset="-122"/>
            </a:endParaRPr>
          </a:p>
        </p:txBody>
      </p:sp>
      <p:sp>
        <p:nvSpPr>
          <p:cNvPr id="4" name="日期占位符 3">
            <a:extLst>
              <a:ext uri="{FF2B5EF4-FFF2-40B4-BE49-F238E27FC236}">
                <a16:creationId xmlns:a16="http://schemas.microsoft.com/office/drawing/2014/main" id="{0E740CBB-4C39-4136-B666-1F20BEDE92C4}"/>
              </a:ext>
            </a:extLst>
          </p:cNvPr>
          <p:cNvSpPr txBox="1">
            <a:spLocks noGrp="1"/>
          </p:cNvSpPr>
          <p:nvPr/>
        </p:nvSpPr>
        <p:spPr bwMode="auto">
          <a:xfrm>
            <a:off x="457200" y="6461125"/>
            <a:ext cx="2133600" cy="320675"/>
          </a:xfrm>
          <a:prstGeom prst="rect">
            <a:avLst/>
          </a:prstGeom>
          <a:noFill/>
          <a:ln>
            <a:miter lim="800000"/>
            <a:headEnd/>
            <a:tailEnd/>
          </a:ln>
        </p:spPr>
        <p:txBody>
          <a:bodyPr/>
          <a:lstStyle/>
          <a:p>
            <a:pPr>
              <a:defRPr/>
            </a:pPr>
            <a:fld id="{DCC35AF2-C302-434F-8354-A85171DD191F}" type="datetime1">
              <a:rPr lang="zh-CN" altLang="en-US" sz="1400">
                <a:latin typeface="+mj-lt"/>
                <a:ea typeface="宋体" pitchFamily="2" charset="-122"/>
              </a:rPr>
              <a:pPr>
                <a:defRPr/>
              </a:pPr>
              <a:t>2023-09-22</a:t>
            </a:fld>
            <a:endParaRPr lang="en-US" altLang="zh-CN" sz="1400">
              <a:latin typeface="+mj-lt"/>
              <a:ea typeface="宋体" pitchFamily="2" charset="-122"/>
            </a:endParaRPr>
          </a:p>
        </p:txBody>
      </p:sp>
      <p:sp>
        <p:nvSpPr>
          <p:cNvPr id="6" name="灯片编号占位符 5">
            <a:extLst>
              <a:ext uri="{FF2B5EF4-FFF2-40B4-BE49-F238E27FC236}">
                <a16:creationId xmlns:a16="http://schemas.microsoft.com/office/drawing/2014/main" id="{A544CD69-1FB2-4EFF-A579-80476A57F374}"/>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A08625AD-0789-49AB-B917-87DFC287B5EC}" type="slidenum">
              <a:rPr lang="zh-CN" altLang="en-US" sz="1400">
                <a:ea typeface="宋体" panose="02010600030101010101" pitchFamily="2" charset="-122"/>
              </a:rPr>
              <a:pPr algn="r" eaLnBrk="1" hangingPunct="1"/>
              <a:t>36</a:t>
            </a:fld>
            <a:endParaRPr lang="en-US" altLang="zh-CN" sz="1400">
              <a:ea typeface="宋体" panose="02010600030101010101" pitchFamily="2" charset="-122"/>
            </a:endParaRPr>
          </a:p>
        </p:txBody>
      </p:sp>
      <p:sp>
        <p:nvSpPr>
          <p:cNvPr id="37893" name="Rectangle 2">
            <a:extLst>
              <a:ext uri="{FF2B5EF4-FFF2-40B4-BE49-F238E27FC236}">
                <a16:creationId xmlns:a16="http://schemas.microsoft.com/office/drawing/2014/main" id="{229B2B6C-F090-4EE0-9726-5BB3262E7251}"/>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图形软件分类</a:t>
            </a:r>
          </a:p>
        </p:txBody>
      </p:sp>
      <p:sp>
        <p:nvSpPr>
          <p:cNvPr id="41990" name="Rectangle 3">
            <a:extLst>
              <a:ext uri="{FF2B5EF4-FFF2-40B4-BE49-F238E27FC236}">
                <a16:creationId xmlns:a16="http://schemas.microsoft.com/office/drawing/2014/main" id="{D8D539B5-7E3B-4147-853F-FF1E82EE4577}"/>
              </a:ext>
            </a:extLst>
          </p:cNvPr>
          <p:cNvSpPr>
            <a:spLocks noGrp="1" noChangeArrowheads="1"/>
          </p:cNvSpPr>
          <p:nvPr>
            <p:ph type="body" idx="4294967295"/>
          </p:nvPr>
        </p:nvSpPr>
        <p:spPr>
          <a:xfrm>
            <a:off x="228600" y="1143000"/>
            <a:ext cx="8763000" cy="5181600"/>
          </a:xfrm>
        </p:spPr>
        <p:txBody>
          <a:bodyPr/>
          <a:lstStyle/>
          <a:p>
            <a:pPr eaLnBrk="1" hangingPunct="1"/>
            <a:r>
              <a:rPr lang="zh-CN" altLang="en-US" sz="2800" dirty="0">
                <a:ea typeface="宋体" panose="02010600030101010101" pitchFamily="2" charset="-122"/>
              </a:rPr>
              <a:t>第一层</a:t>
            </a:r>
            <a:r>
              <a:rPr lang="en-US" altLang="zh-CN" sz="2800" dirty="0">
                <a:ea typeface="宋体" panose="02010600030101010101" pitchFamily="2" charset="-122"/>
              </a:rPr>
              <a:t>:</a:t>
            </a:r>
            <a:r>
              <a:rPr lang="zh-CN" altLang="en-US" sz="2800" dirty="0">
                <a:ea typeface="宋体" panose="02010600030101010101" pitchFamily="2" charset="-122"/>
              </a:rPr>
              <a:t> 面向系统。称为</a:t>
            </a:r>
            <a:r>
              <a:rPr lang="zh-CN" altLang="en-US" sz="2800" b="1" dirty="0">
                <a:solidFill>
                  <a:srgbClr val="0000FF"/>
                </a:solidFill>
                <a:ea typeface="宋体" panose="02010600030101010101" pitchFamily="2" charset="-122"/>
              </a:rPr>
              <a:t>设备驱动程序</a:t>
            </a:r>
            <a:r>
              <a:rPr lang="zh-CN" altLang="en-US" sz="2800" dirty="0">
                <a:ea typeface="宋体" panose="02010600030101010101" pitchFamily="2" charset="-122"/>
              </a:rPr>
              <a:t>，主要解决图形设备与计算机的通讯接口等问题，由操作系统或设备硬件厂商开发</a:t>
            </a:r>
          </a:p>
          <a:p>
            <a:pPr eaLnBrk="1" hangingPunct="1"/>
            <a:r>
              <a:rPr lang="zh-CN" altLang="en-US" sz="2800" dirty="0">
                <a:ea typeface="宋体" panose="02010600030101010101" pitchFamily="2" charset="-122"/>
              </a:rPr>
              <a:t>第二层</a:t>
            </a:r>
            <a:r>
              <a:rPr lang="en-US" altLang="zh-CN" sz="2800" dirty="0">
                <a:ea typeface="宋体" panose="02010600030101010101" pitchFamily="2" charset="-122"/>
              </a:rPr>
              <a:t>: </a:t>
            </a:r>
            <a:r>
              <a:rPr lang="zh-CN" altLang="en-US" sz="2800" dirty="0">
                <a:ea typeface="宋体" panose="02010600030101010101" pitchFamily="2" charset="-122"/>
              </a:rPr>
              <a:t>面向系统和用户。称为</a:t>
            </a:r>
            <a:r>
              <a:rPr lang="zh-CN" altLang="en-US" sz="2800" b="1" dirty="0">
                <a:solidFill>
                  <a:srgbClr val="0000FF"/>
                </a:solidFill>
                <a:ea typeface="宋体" panose="02010600030101010101" pitchFamily="2" charset="-122"/>
              </a:rPr>
              <a:t>基本子程序</a:t>
            </a:r>
            <a:r>
              <a:rPr lang="zh-CN" altLang="en-US" sz="2800" dirty="0">
                <a:ea typeface="宋体" panose="02010600030101010101" pitchFamily="2" charset="-122"/>
              </a:rPr>
              <a:t>，完成图元的生成、设备的管理等功能，目前这个层次上的图形支撑软件已经标准化，如</a:t>
            </a:r>
            <a:r>
              <a:rPr lang="en-US" altLang="zh-CN" sz="2800" dirty="0">
                <a:ea typeface="宋体" panose="02010600030101010101" pitchFamily="2" charset="-122"/>
              </a:rPr>
              <a:t>GKS</a:t>
            </a:r>
            <a:r>
              <a:rPr lang="zh-CN" altLang="en-US" sz="2800" dirty="0">
                <a:ea typeface="宋体" panose="02010600030101010101" pitchFamily="2" charset="-122"/>
              </a:rPr>
              <a:t>、</a:t>
            </a:r>
            <a:r>
              <a:rPr lang="en-US" altLang="zh-CN" sz="2800" dirty="0">
                <a:ea typeface="宋体" panose="02010600030101010101" pitchFamily="2" charset="-122"/>
              </a:rPr>
              <a:t>PHIGS</a:t>
            </a:r>
            <a:r>
              <a:rPr lang="zh-CN" altLang="en-US" sz="2800" dirty="0">
                <a:ea typeface="宋体" panose="02010600030101010101" pitchFamily="2" charset="-122"/>
              </a:rPr>
              <a:t>和</a:t>
            </a:r>
            <a:r>
              <a:rPr lang="en-US" altLang="zh-CN" sz="2800" dirty="0">
                <a:ea typeface="宋体" panose="02010600030101010101" pitchFamily="2" charset="-122"/>
              </a:rPr>
              <a:t>CGI</a:t>
            </a:r>
            <a:r>
              <a:rPr lang="zh-CN" altLang="en-US" sz="2800" dirty="0">
                <a:ea typeface="宋体" panose="02010600030101010101" pitchFamily="2" charset="-122"/>
              </a:rPr>
              <a:t>等</a:t>
            </a:r>
          </a:p>
          <a:p>
            <a:pPr eaLnBrk="1" hangingPunct="1"/>
            <a:r>
              <a:rPr lang="zh-CN" altLang="en-US" sz="2800" dirty="0">
                <a:ea typeface="宋体" panose="02010600030101010101" pitchFamily="2" charset="-122"/>
              </a:rPr>
              <a:t>第三层</a:t>
            </a:r>
            <a:r>
              <a:rPr lang="en-US" altLang="zh-CN" sz="2800" dirty="0">
                <a:ea typeface="宋体" panose="02010600030101010101" pitchFamily="2" charset="-122"/>
              </a:rPr>
              <a:t>: </a:t>
            </a:r>
            <a:r>
              <a:rPr lang="zh-CN" altLang="en-US" sz="2800" dirty="0">
                <a:ea typeface="宋体" panose="02010600030101010101" pitchFamily="2" charset="-122"/>
              </a:rPr>
              <a:t>面向用户。称为</a:t>
            </a:r>
            <a:r>
              <a:rPr lang="zh-CN" altLang="en-US" sz="2800" b="1" dirty="0">
                <a:solidFill>
                  <a:srgbClr val="0000FF"/>
                </a:solidFill>
                <a:ea typeface="宋体" panose="02010600030101010101" pitchFamily="2" charset="-122"/>
              </a:rPr>
              <a:t>功能子程序或应用程序接口</a:t>
            </a:r>
            <a:r>
              <a:rPr lang="zh-CN" altLang="en-US" sz="2800" dirty="0">
                <a:ea typeface="宋体" panose="02010600030101010101" pitchFamily="2" charset="-122"/>
              </a:rPr>
              <a:t>，建立图形数据结构，定义、修改和输出图形，要求具有较强的交互功能，使用方便，风格好，概念明确，容易阅读，便于维护和移植，</a:t>
            </a:r>
            <a:r>
              <a:rPr lang="en-US" altLang="zh-CN" sz="2800" dirty="0">
                <a:ea typeface="宋体" panose="02010600030101010101" pitchFamily="2" charset="-122"/>
              </a:rPr>
              <a:t>OpenGL</a:t>
            </a:r>
            <a:r>
              <a:rPr lang="zh-CN" altLang="en-US" sz="2800" dirty="0">
                <a:ea typeface="宋体" panose="02010600030101010101" pitchFamily="2" charset="-122"/>
              </a:rPr>
              <a:t>、</a:t>
            </a:r>
            <a:r>
              <a:rPr lang="en-US" altLang="zh-CN" sz="2800" dirty="0">
                <a:ea typeface="宋体" panose="02010600030101010101" pitchFamily="2" charset="-122"/>
              </a:rPr>
              <a:t>DirectX</a:t>
            </a:r>
            <a:r>
              <a:rPr lang="zh-CN" altLang="en-US" sz="2800" dirty="0">
                <a:ea typeface="宋体" panose="02010600030101010101" pitchFamily="2" charset="-122"/>
              </a:rPr>
              <a:t>和</a:t>
            </a:r>
            <a:r>
              <a:rPr lang="en-US" altLang="zh-CN" sz="2800" dirty="0">
                <a:ea typeface="宋体" panose="02010600030101010101" pitchFamily="2" charset="-122"/>
              </a:rPr>
              <a:t>Java 3D</a:t>
            </a:r>
            <a:r>
              <a:rPr lang="zh-CN" altLang="en-US" sz="2800" dirty="0">
                <a:ea typeface="宋体" panose="02010600030101010101" pitchFamily="2" charset="-122"/>
              </a:rPr>
              <a:t>便属于这一层次</a:t>
            </a:r>
          </a:p>
        </p:txBody>
      </p:sp>
      <p:sp>
        <p:nvSpPr>
          <p:cNvPr id="37895" name="日期占位符 1">
            <a:extLst>
              <a:ext uri="{FF2B5EF4-FFF2-40B4-BE49-F238E27FC236}">
                <a16:creationId xmlns:a16="http://schemas.microsoft.com/office/drawing/2014/main" id="{F63AF73D-B1E6-4F06-87E9-06887AC165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E1BF395A-9353-4AFF-ACFF-C50B37331FF5}"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90">
                                            <p:txEl>
                                              <p:pRg st="0" end="0"/>
                                            </p:txEl>
                                          </p:spTgt>
                                        </p:tgtEl>
                                        <p:attrNameLst>
                                          <p:attrName>style.visibility</p:attrName>
                                        </p:attrNameLst>
                                      </p:cBhvr>
                                      <p:to>
                                        <p:strVal val="visible"/>
                                      </p:to>
                                    </p:set>
                                    <p:animEffect transition="in" filter="blinds(horizontal)">
                                      <p:cBhvr>
                                        <p:cTn id="7" dur="500"/>
                                        <p:tgtEl>
                                          <p:spTgt spid="419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90">
                                            <p:txEl>
                                              <p:pRg st="1" end="1"/>
                                            </p:txEl>
                                          </p:spTgt>
                                        </p:tgtEl>
                                        <p:attrNameLst>
                                          <p:attrName>style.visibility</p:attrName>
                                        </p:attrNameLst>
                                      </p:cBhvr>
                                      <p:to>
                                        <p:strVal val="visible"/>
                                      </p:to>
                                    </p:set>
                                    <p:animEffect transition="in" filter="blinds(horizontal)">
                                      <p:cBhvr>
                                        <p:cTn id="12" dur="500"/>
                                        <p:tgtEl>
                                          <p:spTgt spid="419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90">
                                            <p:txEl>
                                              <p:pRg st="2" end="2"/>
                                            </p:txEl>
                                          </p:spTgt>
                                        </p:tgtEl>
                                        <p:attrNameLst>
                                          <p:attrName>style.visibility</p:attrName>
                                        </p:attrNameLst>
                                      </p:cBhvr>
                                      <p:to>
                                        <p:strVal val="visible"/>
                                      </p:to>
                                    </p:set>
                                    <p:animEffect transition="in" filter="blinds(horizontal)">
                                      <p:cBhvr>
                                        <p:cTn id="17" dur="500"/>
                                        <p:tgtEl>
                                          <p:spTgt spid="419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9BA0D202-FC70-4538-AAD1-E4D37E28C639}"/>
              </a:ext>
            </a:extLst>
          </p:cNvPr>
          <p:cNvSpPr>
            <a:spLocks noGrp="1"/>
          </p:cNvSpPr>
          <p:nvPr>
            <p:ph type="sldNum" sz="quarter" idx="12"/>
          </p:nvPr>
        </p:nvSpPr>
        <p:spPr>
          <a:xfrm>
            <a:off x="457200" y="6461125"/>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spcBef>
                <a:spcPct val="0"/>
              </a:spcBef>
              <a:buFontTx/>
              <a:buNone/>
            </a:pPr>
            <a:fld id="{FCF66345-9016-4EA0-99ED-E4315187EF05}" type="slidenum">
              <a:rPr lang="es-ES" altLang="zh-CN" sz="1800">
                <a:latin typeface="Arial" panose="020B0604020202020204" pitchFamily="34" charset="0"/>
              </a:rPr>
              <a:pPr lvl="1" eaLnBrk="1" hangingPunct="1">
                <a:spcBef>
                  <a:spcPct val="0"/>
                </a:spcBef>
                <a:buFontTx/>
                <a:buNone/>
              </a:pPr>
              <a:t>37</a:t>
            </a:fld>
            <a:endParaRPr lang="es-ES" altLang="zh-CN" sz="1800">
              <a:latin typeface="Arial" panose="020B0604020202020204" pitchFamily="34" charset="0"/>
            </a:endParaRPr>
          </a:p>
        </p:txBody>
      </p:sp>
      <p:sp>
        <p:nvSpPr>
          <p:cNvPr id="36867" name="Rectangle 1026">
            <a:extLst>
              <a:ext uri="{FF2B5EF4-FFF2-40B4-BE49-F238E27FC236}">
                <a16:creationId xmlns:a16="http://schemas.microsoft.com/office/drawing/2014/main" id="{D999C39E-E4ED-40B5-B242-85AC21F60993}"/>
              </a:ext>
            </a:extLst>
          </p:cNvPr>
          <p:cNvSpPr>
            <a:spLocks noGrp="1" noChangeArrowheads="1"/>
          </p:cNvSpPr>
          <p:nvPr>
            <p:ph type="title"/>
          </p:nvPr>
        </p:nvSpPr>
        <p:spPr>
          <a:xfrm>
            <a:off x="1371600" y="228600"/>
            <a:ext cx="7086600" cy="838200"/>
          </a:xfrm>
        </p:spPr>
        <p:txBody>
          <a:bodyPr/>
          <a:lstStyle/>
          <a:p>
            <a:r>
              <a:rPr lang="zh-CN" altLang="en-US">
                <a:ea typeface="宋体" panose="02010600030101010101" pitchFamily="2" charset="-122"/>
              </a:rPr>
              <a:t>应用程序接口</a:t>
            </a:r>
            <a:r>
              <a:rPr lang="en-US" altLang="zh-CN">
                <a:ea typeface="宋体" panose="02010600030101010101" pitchFamily="2" charset="-122"/>
              </a:rPr>
              <a:t>API</a:t>
            </a:r>
          </a:p>
        </p:txBody>
      </p:sp>
      <p:sp>
        <p:nvSpPr>
          <p:cNvPr id="48131" name="Rectangle 1027">
            <a:extLst>
              <a:ext uri="{FF2B5EF4-FFF2-40B4-BE49-F238E27FC236}">
                <a16:creationId xmlns:a16="http://schemas.microsoft.com/office/drawing/2014/main" id="{72F73181-56F4-4266-800A-B539100378D6}"/>
              </a:ext>
            </a:extLst>
          </p:cNvPr>
          <p:cNvSpPr>
            <a:spLocks noGrp="1" noChangeArrowheads="1"/>
          </p:cNvSpPr>
          <p:nvPr>
            <p:ph type="body" idx="1"/>
          </p:nvPr>
        </p:nvSpPr>
        <p:spPr/>
        <p:txBody>
          <a:bodyPr/>
          <a:lstStyle/>
          <a:p>
            <a:r>
              <a:rPr lang="zh-CN" altLang="en-US" dirty="0">
                <a:ea typeface="宋体" panose="02010600030101010101" pitchFamily="2" charset="-122"/>
              </a:rPr>
              <a:t>应用程序接口</a:t>
            </a:r>
            <a:r>
              <a:rPr lang="en-US" altLang="zh-CN" dirty="0">
                <a:ea typeface="宋体" panose="02010600030101010101" pitchFamily="2" charset="-122"/>
              </a:rPr>
              <a:t>API</a:t>
            </a:r>
            <a:r>
              <a:rPr lang="zh-CN" altLang="en-US" dirty="0">
                <a:ea typeface="宋体" panose="02010600030101010101" pitchFamily="2" charset="-122"/>
              </a:rPr>
              <a:t>：图形库</a:t>
            </a:r>
            <a:endParaRPr lang="en-US" altLang="zh-CN" dirty="0">
              <a:ea typeface="宋体" panose="02010600030101010101" pitchFamily="2" charset="-122"/>
            </a:endParaRPr>
          </a:p>
          <a:p>
            <a:r>
              <a:rPr lang="zh-CN" altLang="en-US" dirty="0">
                <a:ea typeface="宋体" panose="02010600030101010101" pitchFamily="2" charset="-122"/>
              </a:rPr>
              <a:t>典型</a:t>
            </a:r>
            <a:r>
              <a:rPr lang="en-US" altLang="zh-CN" dirty="0">
                <a:ea typeface="宋体" panose="02010600030101010101" pitchFamily="2" charset="-122"/>
              </a:rPr>
              <a:t>API</a:t>
            </a:r>
            <a:r>
              <a:rPr lang="zh-CN" altLang="en-US" dirty="0">
                <a:ea typeface="宋体" panose="02010600030101010101" pitchFamily="2" charset="-122"/>
              </a:rPr>
              <a:t>：</a:t>
            </a:r>
            <a:r>
              <a:rPr lang="en-US" altLang="zh-CN" dirty="0">
                <a:ea typeface="宋体" panose="02010600030101010101" pitchFamily="2" charset="-122"/>
              </a:rPr>
              <a:t>OpenGL</a:t>
            </a:r>
            <a:r>
              <a:rPr lang="zh-CN" altLang="en-US" dirty="0">
                <a:ea typeface="宋体" panose="02010600030101010101" pitchFamily="2" charset="-122"/>
              </a:rPr>
              <a:t>、</a:t>
            </a:r>
            <a:r>
              <a:rPr lang="en-US" altLang="zh-CN" dirty="0">
                <a:ea typeface="宋体" panose="02010600030101010101" pitchFamily="2" charset="-122"/>
              </a:rPr>
              <a:t>Direct3D</a:t>
            </a:r>
          </a:p>
          <a:p>
            <a:r>
              <a:rPr lang="en-US" altLang="zh-CN" dirty="0">
                <a:ea typeface="宋体" panose="02010600030101010101" pitchFamily="2" charset="-122"/>
              </a:rPr>
              <a:t>API</a:t>
            </a:r>
            <a:r>
              <a:rPr lang="zh-CN" altLang="en-US" dirty="0">
                <a:ea typeface="宋体" panose="02010600030101010101" pitchFamily="2" charset="-122"/>
              </a:rPr>
              <a:t>是开发者级别的用户进行图形应用软件开发的接口</a:t>
            </a:r>
            <a:endParaRPr lang="en-US" altLang="zh-CN" dirty="0">
              <a:ea typeface="宋体" panose="02010600030101010101" pitchFamily="2" charset="-122"/>
            </a:endParaRPr>
          </a:p>
        </p:txBody>
      </p:sp>
      <p:pic>
        <p:nvPicPr>
          <p:cNvPr id="48133" name="Picture 1029" descr="ftp://ftp.cs.unm.edu/pub/angel/BOOK/SECOND_EDITION/FIGURES/JPEG/an01f22.jpg">
            <a:extLst>
              <a:ext uri="{FF2B5EF4-FFF2-40B4-BE49-F238E27FC236}">
                <a16:creationId xmlns:a16="http://schemas.microsoft.com/office/drawing/2014/main" id="{A82D34D3-49C0-45C9-A0E8-D0501F86D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3429000"/>
            <a:ext cx="795655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日期占位符 1">
            <a:extLst>
              <a:ext uri="{FF2B5EF4-FFF2-40B4-BE49-F238E27FC236}">
                <a16:creationId xmlns:a16="http://schemas.microsoft.com/office/drawing/2014/main" id="{96AEEC92-ECA5-4D1E-93D1-ABB3ADA12B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36622F4-5A0B-4E0A-A82F-15C2422BD355}" type="datetime10">
              <a:rPr lang="zh-CN" altLang="en-US" sz="1400" smtClean="0">
                <a:latin typeface="Arial" panose="020B0604020202020204" pitchFamily="34" charset="0"/>
              </a:rPr>
              <a:pPr>
                <a:spcBef>
                  <a:spcPct val="0"/>
                </a:spcBef>
                <a:buFontTx/>
                <a:buNone/>
              </a:pPr>
              <a:t>08:57</a:t>
            </a:fld>
            <a:endParaRPr lang="en-US" altLang="zh-CN" sz="1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fade">
                                      <p:cBhvr>
                                        <p:cTn id="12" dur="500"/>
                                        <p:tgtEl>
                                          <p:spTgt spid="48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8131">
                                            <p:txEl>
                                              <p:pRg st="1" end="1"/>
                                            </p:txEl>
                                          </p:spTgt>
                                        </p:tgtEl>
                                        <p:attrNameLst>
                                          <p:attrName>style.visibility</p:attrName>
                                        </p:attrNameLst>
                                      </p:cBhvr>
                                      <p:to>
                                        <p:strVal val="visible"/>
                                      </p:to>
                                    </p:set>
                                    <p:animEffect transition="in" filter="fade">
                                      <p:cBhvr>
                                        <p:cTn id="17" dur="500"/>
                                        <p:tgtEl>
                                          <p:spTgt spid="481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131">
                                            <p:txEl>
                                              <p:pRg st="2" end="2"/>
                                            </p:txEl>
                                          </p:spTgt>
                                        </p:tgtEl>
                                        <p:attrNameLst>
                                          <p:attrName>style.visibility</p:attrName>
                                        </p:attrNameLst>
                                      </p:cBhvr>
                                      <p:to>
                                        <p:strVal val="visible"/>
                                      </p:to>
                                    </p:set>
                                    <p:animEffect transition="in" filter="fade">
                                      <p:cBhvr>
                                        <p:cTn id="22"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E0005579-EA5B-4730-A8B1-25DC67FB2B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C370C75-752E-4704-9CDF-361FB70C16FC}" type="slidenum">
              <a:rPr lang="zh-CN" altLang="en-US" sz="1400">
                <a:latin typeface="Arial" panose="020B0604020202020204" pitchFamily="34" charset="0"/>
              </a:rPr>
              <a:pPr>
                <a:spcBef>
                  <a:spcPct val="0"/>
                </a:spcBef>
                <a:buFontTx/>
                <a:buNone/>
              </a:pPr>
              <a:t>38</a:t>
            </a:fld>
            <a:endParaRPr lang="en-US" altLang="zh-CN" sz="1400">
              <a:latin typeface="Arial" panose="020B0604020202020204" pitchFamily="34" charset="0"/>
            </a:endParaRPr>
          </a:p>
        </p:txBody>
      </p:sp>
      <p:sp>
        <p:nvSpPr>
          <p:cNvPr id="4" name="日期占位符 3">
            <a:extLst>
              <a:ext uri="{FF2B5EF4-FFF2-40B4-BE49-F238E27FC236}">
                <a16:creationId xmlns:a16="http://schemas.microsoft.com/office/drawing/2014/main" id="{573DF5FE-48B6-4E27-B93C-613ED8F342CA}"/>
              </a:ext>
            </a:extLst>
          </p:cNvPr>
          <p:cNvSpPr txBox="1">
            <a:spLocks noGrp="1"/>
          </p:cNvSpPr>
          <p:nvPr/>
        </p:nvSpPr>
        <p:spPr bwMode="auto">
          <a:xfrm>
            <a:off x="457200" y="6461125"/>
            <a:ext cx="2133600" cy="320675"/>
          </a:xfrm>
          <a:prstGeom prst="rect">
            <a:avLst/>
          </a:prstGeom>
          <a:noFill/>
          <a:ln>
            <a:miter lim="800000"/>
            <a:headEnd/>
            <a:tailEnd/>
          </a:ln>
        </p:spPr>
        <p:txBody>
          <a:bodyPr/>
          <a:lstStyle/>
          <a:p>
            <a:pPr eaLnBrk="1" hangingPunct="1">
              <a:defRPr/>
            </a:pPr>
            <a:fld id="{DCC35AF2-C302-434F-8354-A85171DD191F}" type="datetime1">
              <a:rPr lang="zh-CN" altLang="en-US" sz="1400">
                <a:latin typeface="+mj-lt"/>
                <a:ea typeface="宋体" pitchFamily="2" charset="-122"/>
              </a:rPr>
              <a:pPr eaLnBrk="1" hangingPunct="1">
                <a:defRPr/>
              </a:pPr>
              <a:t>2023-09-22</a:t>
            </a:fld>
            <a:endParaRPr lang="en-US" altLang="zh-CN" sz="1400">
              <a:latin typeface="+mj-lt"/>
              <a:ea typeface="宋体" pitchFamily="2" charset="-122"/>
            </a:endParaRPr>
          </a:p>
        </p:txBody>
      </p:sp>
      <p:sp>
        <p:nvSpPr>
          <p:cNvPr id="37892" name="灯片编号占位符 5">
            <a:extLst>
              <a:ext uri="{FF2B5EF4-FFF2-40B4-BE49-F238E27FC236}">
                <a16:creationId xmlns:a16="http://schemas.microsoft.com/office/drawing/2014/main" id="{D0D79A58-204B-40A9-9F84-9C50C923BB84}"/>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16D5D61F-96C9-4E6B-97D0-06C7963D8E8C}"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38</a:t>
            </a:fld>
            <a:endParaRPr lang="en-US" altLang="zh-CN" sz="1400">
              <a:latin typeface="Arial" panose="020B0604020202020204" pitchFamily="34" charset="0"/>
              <a:ea typeface="宋体" panose="02010600030101010101" pitchFamily="2" charset="-122"/>
            </a:endParaRPr>
          </a:p>
        </p:txBody>
      </p:sp>
      <p:sp>
        <p:nvSpPr>
          <p:cNvPr id="37893" name="Rectangle 2">
            <a:extLst>
              <a:ext uri="{FF2B5EF4-FFF2-40B4-BE49-F238E27FC236}">
                <a16:creationId xmlns:a16="http://schemas.microsoft.com/office/drawing/2014/main" id="{E7AF206C-CFB4-4726-87CB-1F7B5484566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Why </a:t>
            </a:r>
            <a:r>
              <a:rPr lang="zh-CN" altLang="en-US">
                <a:ea typeface="宋体" panose="02010600030101010101" pitchFamily="2" charset="-122"/>
              </a:rPr>
              <a:t>图形</a:t>
            </a:r>
            <a:r>
              <a:rPr lang="en-US" altLang="zh-CN">
                <a:ea typeface="宋体" panose="02010600030101010101" pitchFamily="2" charset="-122"/>
              </a:rPr>
              <a:t>API</a:t>
            </a:r>
            <a:endParaRPr lang="zh-CN" altLang="en-US">
              <a:ea typeface="宋体" panose="02010600030101010101" pitchFamily="2" charset="-122"/>
            </a:endParaRPr>
          </a:p>
        </p:txBody>
      </p:sp>
      <p:sp>
        <p:nvSpPr>
          <p:cNvPr id="41990" name="Rectangle 3">
            <a:extLst>
              <a:ext uri="{FF2B5EF4-FFF2-40B4-BE49-F238E27FC236}">
                <a16:creationId xmlns:a16="http://schemas.microsoft.com/office/drawing/2014/main" id="{4BE986FE-371A-4D9A-8831-DE818A3A5E0C}"/>
              </a:ext>
            </a:extLst>
          </p:cNvPr>
          <p:cNvSpPr>
            <a:spLocks noGrp="1" noChangeArrowheads="1"/>
          </p:cNvSpPr>
          <p:nvPr>
            <p:ph type="body" idx="4294967295"/>
          </p:nvPr>
        </p:nvSpPr>
        <p:spPr>
          <a:xfrm>
            <a:off x="228600" y="1143000"/>
            <a:ext cx="8763000" cy="5181600"/>
          </a:xfrm>
        </p:spPr>
        <p:txBody>
          <a:bodyPr/>
          <a:lstStyle/>
          <a:p>
            <a:pPr eaLnBrk="1" hangingPunct="1"/>
            <a:r>
              <a:rPr lang="zh-CN" altLang="en-US">
                <a:ea typeface="宋体" panose="02010600030101010101" pitchFamily="2" charset="-122"/>
              </a:rPr>
              <a:t>绘图程序足够？</a:t>
            </a:r>
            <a:endParaRPr lang="en-US" altLang="zh-CN">
              <a:ea typeface="宋体" panose="02010600030101010101" pitchFamily="2" charset="-122"/>
            </a:endParaRPr>
          </a:p>
          <a:p>
            <a:pPr eaLnBrk="1" hangingPunct="1"/>
            <a:r>
              <a:rPr lang="zh-CN" altLang="en-US">
                <a:ea typeface="宋体" panose="02010600030101010101" pitchFamily="2" charset="-122"/>
              </a:rPr>
              <a:t>复杂图形</a:t>
            </a:r>
            <a:endParaRPr lang="en-US" altLang="zh-CN">
              <a:ea typeface="宋体" panose="02010600030101010101" pitchFamily="2" charset="-122"/>
            </a:endParaRPr>
          </a:p>
          <a:p>
            <a:pPr eaLnBrk="1" hangingPunct="1"/>
            <a:r>
              <a:rPr lang="zh-CN" altLang="en-US">
                <a:ea typeface="宋体" panose="02010600030101010101" pitchFamily="2" charset="-122"/>
              </a:rPr>
              <a:t>自定义逻辑</a:t>
            </a:r>
          </a:p>
        </p:txBody>
      </p:sp>
      <p:sp>
        <p:nvSpPr>
          <p:cNvPr id="37895" name="日期占位符 1">
            <a:extLst>
              <a:ext uri="{FF2B5EF4-FFF2-40B4-BE49-F238E27FC236}">
                <a16:creationId xmlns:a16="http://schemas.microsoft.com/office/drawing/2014/main" id="{0C4E110C-CF3E-4DB0-9D5C-9F92765A925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9BDFFB-1A23-4DF4-B993-552B19EB2861}"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pic>
        <p:nvPicPr>
          <p:cNvPr id="63490" name="Picture 2" descr="http://img610.ph.126.net/hPQcrMQdYb07prwZt28mjw==/1951184538559916247.jpg">
            <a:extLst>
              <a:ext uri="{FF2B5EF4-FFF2-40B4-BE49-F238E27FC236}">
                <a16:creationId xmlns:a16="http://schemas.microsoft.com/office/drawing/2014/main" id="{8DC58B11-7FB2-4B57-9D45-3AC7644E3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11488"/>
            <a:ext cx="396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3">
            <a:extLst>
              <a:ext uri="{FF2B5EF4-FFF2-40B4-BE49-F238E27FC236}">
                <a16:creationId xmlns:a16="http://schemas.microsoft.com/office/drawing/2014/main" id="{0008E4AE-0E4A-4FF5-BEE1-49D6F9DAA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158"/>
          <a:stretch>
            <a:fillRect/>
          </a:stretch>
        </p:blipFill>
        <p:spPr bwMode="auto">
          <a:xfrm>
            <a:off x="4576763" y="2133600"/>
            <a:ext cx="43037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90">
                                            <p:txEl>
                                              <p:pRg st="0" end="0"/>
                                            </p:txEl>
                                          </p:spTgt>
                                        </p:tgtEl>
                                        <p:attrNameLst>
                                          <p:attrName>style.visibility</p:attrName>
                                        </p:attrNameLst>
                                      </p:cBhvr>
                                      <p:to>
                                        <p:strVal val="visible"/>
                                      </p:to>
                                    </p:set>
                                    <p:animEffect transition="in" filter="blinds(horizontal)">
                                      <p:cBhvr>
                                        <p:cTn id="7" dur="500"/>
                                        <p:tgtEl>
                                          <p:spTgt spid="419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3490"/>
                                        </p:tgtEl>
                                        <p:attrNameLst>
                                          <p:attrName>style.visibility</p:attrName>
                                        </p:attrNameLst>
                                      </p:cBhvr>
                                      <p:to>
                                        <p:strVal val="visible"/>
                                      </p:to>
                                    </p:set>
                                    <p:animEffect transition="in" filter="fade">
                                      <p:cBhvr>
                                        <p:cTn id="12" dur="500"/>
                                        <p:tgtEl>
                                          <p:spTgt spid="634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90">
                                            <p:txEl>
                                              <p:pRg st="1" end="1"/>
                                            </p:txEl>
                                          </p:spTgt>
                                        </p:tgtEl>
                                        <p:attrNameLst>
                                          <p:attrName>style.visibility</p:attrName>
                                        </p:attrNameLst>
                                      </p:cBhvr>
                                      <p:to>
                                        <p:strVal val="visible"/>
                                      </p:to>
                                    </p:set>
                                    <p:animEffect transition="in" filter="blinds(horizontal)">
                                      <p:cBhvr>
                                        <p:cTn id="17" dur="500"/>
                                        <p:tgtEl>
                                          <p:spTgt spid="4199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3491"/>
                                        </p:tgtEl>
                                        <p:attrNameLst>
                                          <p:attrName>style.visibility</p:attrName>
                                        </p:attrNameLst>
                                      </p:cBhvr>
                                      <p:to>
                                        <p:strVal val="visible"/>
                                      </p:to>
                                    </p:set>
                                    <p:animEffect transition="in" filter="fade">
                                      <p:cBhvr>
                                        <p:cTn id="22" dur="500"/>
                                        <p:tgtEl>
                                          <p:spTgt spid="634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990">
                                            <p:txEl>
                                              <p:pRg st="2" end="2"/>
                                            </p:txEl>
                                          </p:spTgt>
                                        </p:tgtEl>
                                        <p:attrNameLst>
                                          <p:attrName>style.visibility</p:attrName>
                                        </p:attrNameLst>
                                      </p:cBhvr>
                                      <p:to>
                                        <p:strVal val="visible"/>
                                      </p:to>
                                    </p:set>
                                    <p:animEffect transition="in" filter="blinds(horizontal)">
                                      <p:cBhvr>
                                        <p:cTn id="27" dur="500"/>
                                        <p:tgtEl>
                                          <p:spTgt spid="419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83589D01-9261-45B1-97D7-83B5B988FB25}"/>
              </a:ext>
            </a:extLst>
          </p:cNvPr>
          <p:cNvSpPr>
            <a:spLocks noGrp="1"/>
          </p:cNvSpPr>
          <p:nvPr>
            <p:ph type="title"/>
          </p:nvPr>
        </p:nvSpPr>
        <p:spPr/>
        <p:txBody>
          <a:bodyPr/>
          <a:lstStyle/>
          <a:p>
            <a:r>
              <a:rPr lang="en-US" altLang="zh-CN" dirty="0">
                <a:ea typeface="宋体" panose="02010600030101010101" pitchFamily="2" charset="-122"/>
              </a:rPr>
              <a:t>Point with GDI</a:t>
            </a:r>
            <a:endParaRPr lang="zh-CN" altLang="en-US" dirty="0">
              <a:ea typeface="宋体" panose="02010600030101010101" pitchFamily="2" charset="-122"/>
            </a:endParaRPr>
          </a:p>
        </p:txBody>
      </p:sp>
      <p:sp>
        <p:nvSpPr>
          <p:cNvPr id="38915" name="内容占位符 2">
            <a:extLst>
              <a:ext uri="{FF2B5EF4-FFF2-40B4-BE49-F238E27FC236}">
                <a16:creationId xmlns:a16="http://schemas.microsoft.com/office/drawing/2014/main" id="{C007BF4E-22AC-4087-93C4-9975C136C8EC}"/>
              </a:ext>
            </a:extLst>
          </p:cNvPr>
          <p:cNvSpPr>
            <a:spLocks noGrp="1"/>
          </p:cNvSpPr>
          <p:nvPr>
            <p:ph idx="1"/>
          </p:nvPr>
        </p:nvSpPr>
        <p:spPr>
          <a:xfrm>
            <a:off x="304800" y="1219200"/>
            <a:ext cx="8001000" cy="5181600"/>
          </a:xfrm>
        </p:spPr>
        <p:txBody>
          <a:bodyPr/>
          <a:lstStyle/>
          <a:p>
            <a:pPr>
              <a:buFontTx/>
              <a:buNone/>
              <a:defRPr/>
            </a:pPr>
            <a:r>
              <a:rPr lang="en-US" altLang="zh-CN" sz="2400" dirty="0">
                <a:ea typeface="宋体" pitchFamily="2" charset="-122"/>
              </a:rPr>
              <a:t>	RECT </a:t>
            </a:r>
            <a:r>
              <a:rPr lang="en-US" altLang="zh-CN" sz="2400" dirty="0" err="1">
                <a:ea typeface="宋体" pitchFamily="2" charset="-122"/>
              </a:rPr>
              <a:t>rc</a:t>
            </a:r>
            <a:r>
              <a:rPr lang="en-US" altLang="zh-CN" sz="2400" dirty="0">
                <a:ea typeface="宋体" pitchFamily="2" charset="-122"/>
              </a:rPr>
              <a:t>;</a:t>
            </a:r>
          </a:p>
          <a:p>
            <a:pPr>
              <a:buFontTx/>
              <a:buNone/>
              <a:defRPr/>
            </a:pPr>
            <a:r>
              <a:rPr lang="en-US" altLang="zh-CN" sz="2400" dirty="0">
                <a:ea typeface="宋体" pitchFamily="2" charset="-122"/>
              </a:rPr>
              <a:t>	</a:t>
            </a:r>
            <a:r>
              <a:rPr lang="en-US" altLang="zh-CN" sz="2400" dirty="0" err="1">
                <a:ea typeface="宋体" pitchFamily="2" charset="-122"/>
              </a:rPr>
              <a:t>GetClientRect</a:t>
            </a:r>
            <a:r>
              <a:rPr lang="en-US" altLang="zh-CN" sz="2400" dirty="0">
                <a:ea typeface="宋体" pitchFamily="2" charset="-122"/>
              </a:rPr>
              <a:t>(</a:t>
            </a:r>
            <a:r>
              <a:rPr lang="en-US" altLang="zh-CN" sz="2400" dirty="0" err="1">
                <a:ea typeface="宋体" pitchFamily="2" charset="-122"/>
              </a:rPr>
              <a:t>hwnd</a:t>
            </a:r>
            <a:r>
              <a:rPr lang="en-US" altLang="zh-CN" sz="2400" dirty="0">
                <a:ea typeface="宋体" pitchFamily="2" charset="-122"/>
              </a:rPr>
              <a:t>, &amp;</a:t>
            </a:r>
            <a:r>
              <a:rPr lang="en-US" altLang="zh-CN" sz="2400" dirty="0" err="1">
                <a:ea typeface="宋体" pitchFamily="2" charset="-122"/>
              </a:rPr>
              <a:t>rc</a:t>
            </a:r>
            <a:r>
              <a:rPr lang="en-US" altLang="zh-CN" sz="2400" dirty="0">
                <a:ea typeface="宋体" pitchFamily="2" charset="-122"/>
              </a:rPr>
              <a:t>);            </a:t>
            </a:r>
          </a:p>
          <a:p>
            <a:pPr marL="271463" indent="-271463">
              <a:buFontTx/>
              <a:buNone/>
              <a:defRPr/>
            </a:pPr>
            <a:r>
              <a:rPr lang="en-US" altLang="zh-CN" sz="2400" dirty="0">
                <a:ea typeface="宋体" pitchFamily="2" charset="-122"/>
              </a:rPr>
              <a:t>	</a:t>
            </a:r>
            <a:r>
              <a:rPr lang="en-US" altLang="zh-CN" sz="2400" dirty="0" err="1">
                <a:ea typeface="宋体" pitchFamily="2" charset="-122"/>
              </a:rPr>
              <a:t>hdc</a:t>
            </a:r>
            <a:r>
              <a:rPr lang="en-US" altLang="zh-CN" sz="2400" dirty="0">
                <a:ea typeface="宋体" pitchFamily="2" charset="-122"/>
              </a:rPr>
              <a:t> = </a:t>
            </a:r>
            <a:r>
              <a:rPr lang="en-US" altLang="zh-CN" sz="2400" dirty="0" err="1">
                <a:ea typeface="宋体" pitchFamily="2" charset="-122"/>
              </a:rPr>
              <a:t>BeginPaint</a:t>
            </a:r>
            <a:r>
              <a:rPr lang="en-US" altLang="zh-CN" sz="2400" dirty="0">
                <a:ea typeface="宋体" pitchFamily="2" charset="-122"/>
              </a:rPr>
              <a:t> (</a:t>
            </a:r>
            <a:r>
              <a:rPr lang="en-US" altLang="zh-CN" sz="2400" dirty="0" err="1">
                <a:ea typeface="宋体" pitchFamily="2" charset="-122"/>
              </a:rPr>
              <a:t>hwnd</a:t>
            </a:r>
            <a:r>
              <a:rPr lang="en-US" altLang="zh-CN" sz="2400" dirty="0">
                <a:ea typeface="宋体" pitchFamily="2" charset="-122"/>
              </a:rPr>
              <a:t>, &amp;</a:t>
            </a:r>
            <a:r>
              <a:rPr lang="en-US" altLang="zh-CN" sz="2400" dirty="0" err="1">
                <a:ea typeface="宋体" pitchFamily="2" charset="-122"/>
              </a:rPr>
              <a:t>ps</a:t>
            </a:r>
            <a:r>
              <a:rPr lang="en-US" altLang="zh-CN" sz="2400" dirty="0">
                <a:ea typeface="宋体" pitchFamily="2" charset="-122"/>
              </a:rPr>
              <a:t>) ; 		</a:t>
            </a:r>
          </a:p>
          <a:p>
            <a:pPr>
              <a:buFontTx/>
              <a:buNone/>
              <a:defRPr/>
            </a:pPr>
            <a:r>
              <a:rPr lang="en-US" altLang="zh-CN" sz="2400" dirty="0">
                <a:ea typeface="宋体" pitchFamily="2" charset="-122"/>
              </a:rPr>
              <a:t>	</a:t>
            </a:r>
            <a:r>
              <a:rPr lang="en-US" altLang="zh-CN" sz="2400" dirty="0" err="1">
                <a:solidFill>
                  <a:schemeClr val="accent2"/>
                </a:solidFill>
                <a:ea typeface="宋体" pitchFamily="2" charset="-122"/>
              </a:rPr>
              <a:t>SetPixel</a:t>
            </a:r>
            <a:r>
              <a:rPr lang="en-US" altLang="zh-CN" sz="2400" dirty="0">
                <a:ea typeface="宋体" pitchFamily="2" charset="-122"/>
              </a:rPr>
              <a:t> (</a:t>
            </a:r>
            <a:r>
              <a:rPr lang="en-US" altLang="zh-CN" sz="2400" dirty="0" err="1">
                <a:ea typeface="宋体" pitchFamily="2" charset="-122"/>
              </a:rPr>
              <a:t>hdc</a:t>
            </a:r>
            <a:r>
              <a:rPr lang="en-US" altLang="zh-CN" sz="2400" dirty="0">
                <a:ea typeface="宋体" pitchFamily="2" charset="-122"/>
              </a:rPr>
              <a:t>, 90, 45, (0,0,0)) ;</a:t>
            </a:r>
          </a:p>
          <a:p>
            <a:pPr>
              <a:buFontTx/>
              <a:buNone/>
              <a:defRPr/>
            </a:pPr>
            <a:r>
              <a:rPr lang="en-US" altLang="zh-CN" sz="2400" dirty="0">
                <a:ea typeface="宋体" pitchFamily="2" charset="-122"/>
              </a:rPr>
              <a:t>	for (x = 0 ; x &lt; </a:t>
            </a:r>
            <a:r>
              <a:rPr lang="en-US" altLang="zh-CN" sz="2400" dirty="0" err="1">
                <a:ea typeface="宋体" pitchFamily="2" charset="-122"/>
              </a:rPr>
              <a:t>rc.right</a:t>
            </a:r>
            <a:r>
              <a:rPr lang="en-US" altLang="zh-CN" sz="2400" dirty="0">
                <a:ea typeface="宋体" pitchFamily="2" charset="-122"/>
              </a:rPr>
              <a:t> ; x+= 100)			</a:t>
            </a:r>
          </a:p>
          <a:p>
            <a:pPr>
              <a:buFontTx/>
              <a:buNone/>
              <a:defRPr/>
            </a:pPr>
            <a:r>
              <a:rPr lang="en-US" altLang="zh-CN" sz="2400" dirty="0">
                <a:ea typeface="宋体" pitchFamily="2" charset="-122"/>
              </a:rPr>
              <a:t>	{			</a:t>
            </a:r>
          </a:p>
          <a:p>
            <a:pPr>
              <a:buFontTx/>
              <a:buNone/>
              <a:defRPr/>
            </a:pPr>
            <a:r>
              <a:rPr lang="en-US" altLang="zh-CN" sz="2400" dirty="0">
                <a:ea typeface="宋体" pitchFamily="2" charset="-122"/>
              </a:rPr>
              <a:t>	    </a:t>
            </a:r>
            <a:r>
              <a:rPr lang="en-US" altLang="zh-CN" sz="2400" dirty="0" err="1">
                <a:ea typeface="宋体" pitchFamily="2" charset="-122"/>
              </a:rPr>
              <a:t>MoveToEx</a:t>
            </a:r>
            <a:r>
              <a:rPr lang="en-US" altLang="zh-CN" sz="2400" dirty="0">
                <a:ea typeface="宋体" pitchFamily="2" charset="-122"/>
              </a:rPr>
              <a:t> (</a:t>
            </a:r>
            <a:r>
              <a:rPr lang="en-US" altLang="zh-CN" sz="2400" dirty="0" err="1">
                <a:ea typeface="宋体" pitchFamily="2" charset="-122"/>
              </a:rPr>
              <a:t>hdc</a:t>
            </a:r>
            <a:r>
              <a:rPr lang="en-US" altLang="zh-CN" sz="2400" dirty="0">
                <a:ea typeface="宋体" pitchFamily="2" charset="-122"/>
              </a:rPr>
              <a:t>, x, 0, NULL) ;        </a:t>
            </a:r>
          </a:p>
          <a:p>
            <a:pPr>
              <a:buFontTx/>
              <a:buNone/>
              <a:defRPr/>
            </a:pPr>
            <a:r>
              <a:rPr lang="en-US" altLang="zh-CN" sz="2400" dirty="0">
                <a:ea typeface="宋体" pitchFamily="2" charset="-122"/>
              </a:rPr>
              <a:t>	    </a:t>
            </a:r>
            <a:r>
              <a:rPr lang="en-US" altLang="zh-CN" sz="2400" dirty="0" err="1">
                <a:ea typeface="宋体" pitchFamily="2" charset="-122"/>
              </a:rPr>
              <a:t>LineTo</a:t>
            </a:r>
            <a:r>
              <a:rPr lang="en-US" altLang="zh-CN" sz="2400" dirty="0">
                <a:ea typeface="宋体" pitchFamily="2" charset="-122"/>
              </a:rPr>
              <a:t> (</a:t>
            </a:r>
            <a:r>
              <a:rPr lang="en-US" altLang="zh-CN" sz="2400" dirty="0" err="1">
                <a:ea typeface="宋体" pitchFamily="2" charset="-122"/>
              </a:rPr>
              <a:t>hdc</a:t>
            </a:r>
            <a:r>
              <a:rPr lang="en-US" altLang="zh-CN" sz="2400" dirty="0">
                <a:ea typeface="宋体" pitchFamily="2" charset="-122"/>
              </a:rPr>
              <a:t>, x, </a:t>
            </a:r>
            <a:r>
              <a:rPr lang="en-US" altLang="zh-CN" sz="2400" dirty="0" err="1">
                <a:ea typeface="宋体" pitchFamily="2" charset="-122"/>
              </a:rPr>
              <a:t>rc.bottom</a:t>
            </a:r>
            <a:r>
              <a:rPr lang="en-US" altLang="zh-CN" sz="2400" dirty="0">
                <a:ea typeface="宋体" pitchFamily="2" charset="-122"/>
              </a:rPr>
              <a:t>) ;			</a:t>
            </a:r>
          </a:p>
          <a:p>
            <a:pPr>
              <a:buFontTx/>
              <a:buNone/>
              <a:defRPr/>
            </a:pPr>
            <a:r>
              <a:rPr lang="en-US" altLang="zh-CN" sz="2400" dirty="0">
                <a:ea typeface="宋体" pitchFamily="2" charset="-122"/>
              </a:rPr>
              <a:t>	}        </a:t>
            </a:r>
          </a:p>
          <a:p>
            <a:pPr>
              <a:buFontTx/>
              <a:buNone/>
              <a:defRPr/>
            </a:pPr>
            <a:r>
              <a:rPr lang="en-US" altLang="zh-CN" sz="2400" dirty="0">
                <a:ea typeface="宋体" pitchFamily="2" charset="-122"/>
              </a:rPr>
              <a:t>	</a:t>
            </a:r>
            <a:r>
              <a:rPr lang="en-US" altLang="zh-CN" sz="2400" dirty="0" err="1">
                <a:ea typeface="宋体" pitchFamily="2" charset="-122"/>
              </a:rPr>
              <a:t>EndPaint</a:t>
            </a:r>
            <a:r>
              <a:rPr lang="en-US" altLang="zh-CN" sz="2400" dirty="0">
                <a:ea typeface="宋体" pitchFamily="2" charset="-122"/>
              </a:rPr>
              <a:t>(</a:t>
            </a:r>
            <a:r>
              <a:rPr lang="en-US" altLang="zh-CN" sz="2400" dirty="0" err="1">
                <a:ea typeface="宋体" pitchFamily="2" charset="-122"/>
              </a:rPr>
              <a:t>hwnd</a:t>
            </a:r>
            <a:r>
              <a:rPr lang="en-US" altLang="zh-CN" sz="2400" dirty="0">
                <a:ea typeface="宋体" pitchFamily="2" charset="-122"/>
              </a:rPr>
              <a:t>, &amp;</a:t>
            </a:r>
            <a:r>
              <a:rPr lang="en-US" altLang="zh-CN" sz="2400" dirty="0" err="1">
                <a:ea typeface="宋体" pitchFamily="2" charset="-122"/>
              </a:rPr>
              <a:t>ps</a:t>
            </a:r>
            <a:r>
              <a:rPr lang="en-US" altLang="zh-CN" sz="2400" dirty="0">
                <a:ea typeface="宋体" pitchFamily="2" charset="-122"/>
              </a:rPr>
              <a:t>);</a:t>
            </a:r>
          </a:p>
          <a:p>
            <a:pPr>
              <a:buFontTx/>
              <a:buNone/>
              <a:defRPr/>
            </a:pPr>
            <a:r>
              <a:rPr lang="en-US" altLang="zh-CN" sz="2400" dirty="0">
                <a:ea typeface="宋体" pitchFamily="2" charset="-122"/>
              </a:rPr>
              <a:t>	return 0 ;</a:t>
            </a:r>
            <a:endParaRPr lang="zh-CN" altLang="en-US" sz="2400" dirty="0">
              <a:ea typeface="宋体" pitchFamily="2" charset="-122"/>
            </a:endParaRPr>
          </a:p>
        </p:txBody>
      </p:sp>
      <p:sp>
        <p:nvSpPr>
          <p:cNvPr id="38916" name="灯片编号占位符 3">
            <a:extLst>
              <a:ext uri="{FF2B5EF4-FFF2-40B4-BE49-F238E27FC236}">
                <a16:creationId xmlns:a16="http://schemas.microsoft.com/office/drawing/2014/main" id="{D91BF8C5-A722-4F1B-A9AF-06A36D692F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2BB3A53-6EE6-45B7-BC19-8F059AD4B5FC}" type="slidenum">
              <a:rPr lang="zh-CN" altLang="en-US">
                <a:ea typeface="宋体" panose="02010600030101010101" pitchFamily="2" charset="-122"/>
              </a:rPr>
              <a:pPr eaLnBrk="1" hangingPunct="1"/>
              <a:t>39</a:t>
            </a:fld>
            <a:endParaRPr lang="en-US" altLang="zh-CN">
              <a:ea typeface="宋体" panose="02010600030101010101" pitchFamily="2" charset="-122"/>
            </a:endParaRPr>
          </a:p>
        </p:txBody>
      </p:sp>
      <p:pic>
        <p:nvPicPr>
          <p:cNvPr id="5" name="Picture 8">
            <a:extLst>
              <a:ext uri="{FF2B5EF4-FFF2-40B4-BE49-F238E27FC236}">
                <a16:creationId xmlns:a16="http://schemas.microsoft.com/office/drawing/2014/main" id="{0693128D-DB2C-4FB5-9E01-DFC3A1AAC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175" y="1143000"/>
            <a:ext cx="393382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日期占位符 1">
            <a:extLst>
              <a:ext uri="{FF2B5EF4-FFF2-40B4-BE49-F238E27FC236}">
                <a16:creationId xmlns:a16="http://schemas.microsoft.com/office/drawing/2014/main" id="{BF38B323-498E-4292-8FAB-2E6F288FCD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C9993CF6-52A0-4516-965F-89799A8CB575}"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9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9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8915">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8915">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8915">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8915">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8915">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915">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8915">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6D82D346-4543-4590-9869-374B64D418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F98648D-9A34-4418-B7A6-AF201EEB03D5}" type="slidenum">
              <a:rPr lang="zh-CN" altLang="en-US">
                <a:ea typeface="宋体" panose="02010600030101010101" pitchFamily="2" charset="-122"/>
              </a:rPr>
              <a:pPr eaLnBrk="1" hangingPunct="1"/>
              <a:t>4</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9F33A77-805A-4645-9C3D-90624E8A707C}"/>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573626DE-9481-442D-B072-3A40CE8B7B45}" type="slidenum">
              <a:rPr lang="zh-CN" altLang="en-US" sz="1400">
                <a:ea typeface="宋体" panose="02010600030101010101" pitchFamily="2" charset="-122"/>
              </a:rPr>
              <a:pPr algn="r" eaLnBrk="1" hangingPunct="1"/>
              <a:t>4</a:t>
            </a:fld>
            <a:endParaRPr lang="en-US" altLang="zh-CN" sz="1400">
              <a:ea typeface="宋体" panose="02010600030101010101" pitchFamily="2" charset="-122"/>
            </a:endParaRPr>
          </a:p>
        </p:txBody>
      </p:sp>
      <p:sp>
        <p:nvSpPr>
          <p:cNvPr id="6148" name="Rectangle 2">
            <a:extLst>
              <a:ext uri="{FF2B5EF4-FFF2-40B4-BE49-F238E27FC236}">
                <a16:creationId xmlns:a16="http://schemas.microsoft.com/office/drawing/2014/main" id="{15561930-5313-41B7-B5E7-C263B51F042B}"/>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a:t>
            </a:r>
            <a:endParaRPr lang="en-US" altLang="zh-CN">
              <a:ea typeface="宋体" panose="02010600030101010101" pitchFamily="2" charset="-122"/>
            </a:endParaRPr>
          </a:p>
        </p:txBody>
      </p:sp>
      <p:sp>
        <p:nvSpPr>
          <p:cNvPr id="11270" name="Rectangle 3">
            <a:extLst>
              <a:ext uri="{FF2B5EF4-FFF2-40B4-BE49-F238E27FC236}">
                <a16:creationId xmlns:a16="http://schemas.microsoft.com/office/drawing/2014/main" id="{4F0F4A9A-519A-44EA-9292-D11CAB057F0B}"/>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硬件层面</a:t>
            </a:r>
          </a:p>
          <a:p>
            <a:pPr lvl="1" eaLnBrk="1" hangingPunct="1"/>
            <a:r>
              <a:rPr lang="zh-CN" altLang="en-US" dirty="0">
                <a:solidFill>
                  <a:schemeClr val="accent2">
                    <a:lumMod val="60000"/>
                    <a:lumOff val="40000"/>
                  </a:schemeClr>
                </a:solidFill>
                <a:ea typeface="宋体" panose="02010600030101010101" pitchFamily="2" charset="-122"/>
              </a:rPr>
              <a:t>设备显示原理：</a:t>
            </a:r>
            <a:r>
              <a:rPr lang="en-US" altLang="zh-CN" dirty="0">
                <a:solidFill>
                  <a:schemeClr val="accent2">
                    <a:lumMod val="60000"/>
                    <a:lumOff val="40000"/>
                  </a:schemeClr>
                </a:solidFill>
                <a:ea typeface="宋体" panose="02010600030101010101" pitchFamily="2" charset="-122"/>
              </a:rPr>
              <a:t>CRT</a:t>
            </a:r>
            <a:r>
              <a:rPr lang="zh-CN" altLang="en-US" dirty="0">
                <a:solidFill>
                  <a:schemeClr val="accent2">
                    <a:lumMod val="60000"/>
                    <a:lumOff val="40000"/>
                  </a:schemeClr>
                </a:solidFill>
                <a:ea typeface="宋体" panose="02010600030101010101" pitchFamily="2" charset="-122"/>
              </a:rPr>
              <a:t>、</a:t>
            </a:r>
            <a:r>
              <a:rPr lang="en-US" altLang="zh-CN" dirty="0">
                <a:solidFill>
                  <a:schemeClr val="accent2">
                    <a:lumMod val="60000"/>
                    <a:lumOff val="40000"/>
                  </a:schemeClr>
                </a:solidFill>
                <a:ea typeface="宋体" panose="02010600030101010101" pitchFamily="2" charset="-122"/>
              </a:rPr>
              <a:t>LCD</a:t>
            </a:r>
          </a:p>
          <a:p>
            <a:pPr lvl="1" eaLnBrk="1" hangingPunct="1"/>
            <a:r>
              <a:rPr lang="zh-CN" altLang="en-US" dirty="0">
                <a:ea typeface="宋体" panose="02010600030101010101" pitchFamily="2" charset="-122"/>
              </a:rPr>
              <a:t>设备显示方式：随机、光栅</a:t>
            </a:r>
          </a:p>
          <a:p>
            <a:pPr lvl="1" eaLnBrk="1" hangingPunct="1"/>
            <a:r>
              <a:rPr lang="zh-CN" altLang="en-US" dirty="0">
                <a:ea typeface="宋体" panose="02010600030101010101" pitchFamily="2" charset="-122"/>
              </a:rPr>
              <a:t>显示系统组成结构：简单、典型、专用</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显卡和图形处理器</a:t>
            </a:r>
          </a:p>
          <a:p>
            <a:pPr eaLnBrk="1" hangingPunct="1"/>
            <a:r>
              <a:rPr lang="zh-CN" altLang="en-US" dirty="0">
                <a:ea typeface="宋体" panose="02010600030101010101" pitchFamily="2" charset="-122"/>
              </a:rPr>
              <a:t>软件层面</a:t>
            </a:r>
          </a:p>
          <a:p>
            <a:pPr lvl="1" eaLnBrk="1" hangingPunct="1"/>
            <a:r>
              <a:rPr lang="zh-CN" altLang="en-US" dirty="0">
                <a:ea typeface="宋体" panose="02010600030101010101" pitchFamily="2" charset="-122"/>
              </a:rPr>
              <a:t>图形软件</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图形系统标准</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图形流水线</a:t>
            </a:r>
          </a:p>
        </p:txBody>
      </p:sp>
      <p:sp>
        <p:nvSpPr>
          <p:cNvPr id="6150" name="日期占位符 1">
            <a:extLst>
              <a:ext uri="{FF2B5EF4-FFF2-40B4-BE49-F238E27FC236}">
                <a16:creationId xmlns:a16="http://schemas.microsoft.com/office/drawing/2014/main" id="{26CBF606-2A52-4767-9110-29ECBBBFAF5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03566EB-AEC4-4992-A945-F7273B6DB085}"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animEffect transition="in" filter="blinds(horizontal)">
                                      <p:cBhvr>
                                        <p:cTn id="7" dur="500"/>
                                        <p:tgtEl>
                                          <p:spTgt spid="112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70">
                                            <p:txEl>
                                              <p:pRg st="1" end="1"/>
                                            </p:txEl>
                                          </p:spTgt>
                                        </p:tgtEl>
                                        <p:attrNameLst>
                                          <p:attrName>style.visibility</p:attrName>
                                        </p:attrNameLst>
                                      </p:cBhvr>
                                      <p:to>
                                        <p:strVal val="visible"/>
                                      </p:to>
                                    </p:set>
                                    <p:animEffect transition="in" filter="blinds(horizontal)">
                                      <p:cBhvr>
                                        <p:cTn id="12" dur="500"/>
                                        <p:tgtEl>
                                          <p:spTgt spid="112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70">
                                            <p:txEl>
                                              <p:pRg st="2" end="2"/>
                                            </p:txEl>
                                          </p:spTgt>
                                        </p:tgtEl>
                                        <p:attrNameLst>
                                          <p:attrName>style.visibility</p:attrName>
                                        </p:attrNameLst>
                                      </p:cBhvr>
                                      <p:to>
                                        <p:strVal val="visible"/>
                                      </p:to>
                                    </p:set>
                                    <p:animEffect transition="in" filter="blinds(horizontal)">
                                      <p:cBhvr>
                                        <p:cTn id="17" dur="500"/>
                                        <p:tgtEl>
                                          <p:spTgt spid="112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70">
                                            <p:txEl>
                                              <p:pRg st="3" end="3"/>
                                            </p:txEl>
                                          </p:spTgt>
                                        </p:tgtEl>
                                        <p:attrNameLst>
                                          <p:attrName>style.visibility</p:attrName>
                                        </p:attrNameLst>
                                      </p:cBhvr>
                                      <p:to>
                                        <p:strVal val="visible"/>
                                      </p:to>
                                    </p:set>
                                    <p:animEffect transition="in" filter="blinds(horizontal)">
                                      <p:cBhvr>
                                        <p:cTn id="22" dur="500"/>
                                        <p:tgtEl>
                                          <p:spTgt spid="112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70">
                                            <p:txEl>
                                              <p:pRg st="4" end="4"/>
                                            </p:txEl>
                                          </p:spTgt>
                                        </p:tgtEl>
                                        <p:attrNameLst>
                                          <p:attrName>style.visibility</p:attrName>
                                        </p:attrNameLst>
                                      </p:cBhvr>
                                      <p:to>
                                        <p:strVal val="visible"/>
                                      </p:to>
                                    </p:set>
                                    <p:animEffect transition="in" filter="blinds(horizontal)">
                                      <p:cBhvr>
                                        <p:cTn id="27" dur="500"/>
                                        <p:tgtEl>
                                          <p:spTgt spid="112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270">
                                            <p:txEl>
                                              <p:pRg st="5" end="5"/>
                                            </p:txEl>
                                          </p:spTgt>
                                        </p:tgtEl>
                                        <p:attrNameLst>
                                          <p:attrName>style.visibility</p:attrName>
                                        </p:attrNameLst>
                                      </p:cBhvr>
                                      <p:to>
                                        <p:strVal val="visible"/>
                                      </p:to>
                                    </p:set>
                                    <p:animEffect transition="in" filter="blinds(horizontal)">
                                      <p:cBhvr>
                                        <p:cTn id="32" dur="500"/>
                                        <p:tgtEl>
                                          <p:spTgt spid="112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270">
                                            <p:txEl>
                                              <p:pRg st="6" end="6"/>
                                            </p:txEl>
                                          </p:spTgt>
                                        </p:tgtEl>
                                        <p:attrNameLst>
                                          <p:attrName>style.visibility</p:attrName>
                                        </p:attrNameLst>
                                      </p:cBhvr>
                                      <p:to>
                                        <p:strVal val="visible"/>
                                      </p:to>
                                    </p:set>
                                    <p:animEffect transition="in" filter="blinds(horizontal)">
                                      <p:cBhvr>
                                        <p:cTn id="37" dur="500"/>
                                        <p:tgtEl>
                                          <p:spTgt spid="112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1270">
                                            <p:txEl>
                                              <p:pRg st="7" end="7"/>
                                            </p:txEl>
                                          </p:spTgt>
                                        </p:tgtEl>
                                        <p:attrNameLst>
                                          <p:attrName>style.visibility</p:attrName>
                                        </p:attrNameLst>
                                      </p:cBhvr>
                                      <p:to>
                                        <p:strVal val="visible"/>
                                      </p:to>
                                    </p:set>
                                    <p:animEffect transition="in" filter="blinds(horizontal)">
                                      <p:cBhvr>
                                        <p:cTn id="42" dur="500"/>
                                        <p:tgtEl>
                                          <p:spTgt spid="112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270">
                                            <p:txEl>
                                              <p:pRg st="8" end="8"/>
                                            </p:txEl>
                                          </p:spTgt>
                                        </p:tgtEl>
                                        <p:attrNameLst>
                                          <p:attrName>style.visibility</p:attrName>
                                        </p:attrNameLst>
                                      </p:cBhvr>
                                      <p:to>
                                        <p:strVal val="visible"/>
                                      </p:to>
                                    </p:set>
                                    <p:animEffect transition="in" filter="blinds(horizontal)">
                                      <p:cBhvr>
                                        <p:cTn id="47" dur="500"/>
                                        <p:tgtEl>
                                          <p:spTgt spid="112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36445303-97D4-40BD-8E24-FCA1A5203E4C}"/>
              </a:ext>
            </a:extLst>
          </p:cNvPr>
          <p:cNvSpPr>
            <a:spLocks noGrp="1" noChangeArrowheads="1"/>
          </p:cNvSpPr>
          <p:nvPr>
            <p:ph type="title"/>
          </p:nvPr>
        </p:nvSpPr>
        <p:spPr/>
        <p:txBody>
          <a:bodyPr/>
          <a:lstStyle/>
          <a:p>
            <a:r>
              <a:rPr lang="en-US" altLang="zh-CN">
                <a:ea typeface="宋体" panose="02010600030101010101" pitchFamily="2" charset="-122"/>
              </a:rPr>
              <a:t>Point with MFC/GDI</a:t>
            </a:r>
            <a:endParaRPr lang="zh-CN" altLang="en-US">
              <a:ea typeface="宋体" panose="02010600030101010101" pitchFamily="2" charset="-122"/>
            </a:endParaRPr>
          </a:p>
        </p:txBody>
      </p:sp>
      <p:sp>
        <p:nvSpPr>
          <p:cNvPr id="38915" name="内容占位符 2">
            <a:extLst>
              <a:ext uri="{FF2B5EF4-FFF2-40B4-BE49-F238E27FC236}">
                <a16:creationId xmlns:a16="http://schemas.microsoft.com/office/drawing/2014/main" id="{2676246B-994D-4C13-B532-6E8EB3482A7F}"/>
              </a:ext>
            </a:extLst>
          </p:cNvPr>
          <p:cNvSpPr>
            <a:spLocks noGrp="1" noChangeArrowheads="1"/>
          </p:cNvSpPr>
          <p:nvPr>
            <p:ph idx="1"/>
          </p:nvPr>
        </p:nvSpPr>
        <p:spPr>
          <a:xfrm>
            <a:off x="304800" y="1219200"/>
            <a:ext cx="8001000" cy="5181600"/>
          </a:xfrm>
        </p:spPr>
        <p:txBody>
          <a:bodyPr/>
          <a:lstStyle/>
          <a:p>
            <a:pPr marL="0" indent="0">
              <a:buFontTx/>
              <a:buNone/>
            </a:pPr>
            <a:r>
              <a:rPr lang="en-US" altLang="zh-CN" sz="2400">
                <a:ea typeface="宋体" panose="02010600030101010101" pitchFamily="2" charset="-122"/>
              </a:rPr>
              <a:t>void CPointView::OnDraw(CDC* pDC)</a:t>
            </a:r>
          </a:p>
          <a:p>
            <a:pPr marL="0" indent="0">
              <a:buFontTx/>
              <a:buNone/>
            </a:pPr>
            <a:r>
              <a:rPr lang="en-US" altLang="zh-CN" sz="2400">
                <a:ea typeface="宋体" panose="02010600030101010101" pitchFamily="2" charset="-122"/>
              </a:rPr>
              <a:t>{</a:t>
            </a:r>
          </a:p>
          <a:p>
            <a:pPr marL="0" indent="0">
              <a:buFontTx/>
              <a:buNone/>
            </a:pPr>
            <a:r>
              <a:rPr lang="en-US" altLang="zh-CN" sz="2400">
                <a:ea typeface="宋体" panose="02010600030101010101" pitchFamily="2" charset="-122"/>
              </a:rPr>
              <a:t>	CRect rect;</a:t>
            </a:r>
          </a:p>
          <a:p>
            <a:pPr marL="0" indent="0">
              <a:buFontTx/>
              <a:buNone/>
            </a:pPr>
            <a:r>
              <a:rPr lang="en-US" altLang="zh-CN" sz="2400">
                <a:ea typeface="宋体" panose="02010600030101010101" pitchFamily="2" charset="-122"/>
              </a:rPr>
              <a:t>	GetClientRect(rect);</a:t>
            </a:r>
          </a:p>
          <a:p>
            <a:pPr marL="0" indent="0">
              <a:buFontTx/>
              <a:buNone/>
            </a:pPr>
            <a:r>
              <a:rPr lang="en-US" altLang="zh-CN" sz="2400">
                <a:ea typeface="宋体" panose="02010600030101010101" pitchFamily="2" charset="-122"/>
              </a:rPr>
              <a:t>	pDC-&gt;SetPixel(90, 45, (0,0,0));</a:t>
            </a:r>
          </a:p>
          <a:p>
            <a:pPr marL="0" indent="0">
              <a:buFontTx/>
              <a:buNone/>
            </a:pPr>
            <a:r>
              <a:rPr lang="en-US" altLang="zh-CN" sz="2400">
                <a:ea typeface="宋体" panose="02010600030101010101" pitchFamily="2" charset="-122"/>
              </a:rPr>
              <a:t>	for (int x = 0 ; x &lt; rect.right ; x+= 100)	</a:t>
            </a:r>
          </a:p>
          <a:p>
            <a:pPr marL="0" indent="0">
              <a:buFontTx/>
              <a:buNone/>
            </a:pPr>
            <a:r>
              <a:rPr lang="zh-CN" altLang="en-US" sz="2400">
                <a:ea typeface="宋体" panose="02010600030101010101" pitchFamily="2" charset="-122"/>
              </a:rPr>
              <a:t>	</a:t>
            </a:r>
            <a:r>
              <a:rPr lang="en-US" altLang="zh-CN" sz="2400">
                <a:ea typeface="宋体" panose="02010600030101010101" pitchFamily="2" charset="-122"/>
              </a:rPr>
              <a:t>{			</a:t>
            </a:r>
          </a:p>
          <a:p>
            <a:pPr marL="0" indent="0">
              <a:buFontTx/>
              <a:buNone/>
            </a:pPr>
            <a:r>
              <a:rPr lang="en-US" altLang="zh-CN" sz="2400">
                <a:ea typeface="宋体" panose="02010600030101010101" pitchFamily="2" charset="-122"/>
              </a:rPr>
              <a:t>	    pDC-&gt;MoveTo(x, 0) ;        </a:t>
            </a:r>
          </a:p>
          <a:p>
            <a:pPr marL="0" indent="0">
              <a:buFontTx/>
              <a:buNone/>
            </a:pPr>
            <a:r>
              <a:rPr lang="en-US" altLang="zh-CN" sz="2400">
                <a:ea typeface="宋体" panose="02010600030101010101" pitchFamily="2" charset="-122"/>
              </a:rPr>
              <a:t>	    pDC-&gt;LineTo (x, rect.bottom) ;			</a:t>
            </a:r>
          </a:p>
          <a:p>
            <a:pPr marL="0" indent="0">
              <a:buFontTx/>
              <a:buNone/>
            </a:pPr>
            <a:r>
              <a:rPr lang="zh-CN" altLang="en-US" sz="2400">
                <a:ea typeface="宋体" panose="02010600030101010101" pitchFamily="2" charset="-122"/>
              </a:rPr>
              <a:t>	</a:t>
            </a:r>
            <a:r>
              <a:rPr lang="en-US" altLang="zh-CN" sz="2400">
                <a:ea typeface="宋体" panose="02010600030101010101" pitchFamily="2" charset="-122"/>
              </a:rPr>
              <a:t>}</a:t>
            </a:r>
          </a:p>
          <a:p>
            <a:pPr marL="0" indent="0">
              <a:buFontTx/>
              <a:buNone/>
            </a:pPr>
            <a:r>
              <a:rPr lang="en-US" altLang="zh-CN" sz="2400">
                <a:ea typeface="宋体" panose="02010600030101010101" pitchFamily="2" charset="-122"/>
              </a:rPr>
              <a:t>}</a:t>
            </a:r>
            <a:endParaRPr lang="zh-CN" altLang="en-US" sz="2400">
              <a:ea typeface="宋体" panose="02010600030101010101" pitchFamily="2" charset="-122"/>
            </a:endParaRPr>
          </a:p>
        </p:txBody>
      </p:sp>
      <p:sp>
        <p:nvSpPr>
          <p:cNvPr id="40964" name="灯片编号占位符 3">
            <a:extLst>
              <a:ext uri="{FF2B5EF4-FFF2-40B4-BE49-F238E27FC236}">
                <a16:creationId xmlns:a16="http://schemas.microsoft.com/office/drawing/2014/main" id="{5F638495-BD84-4A20-BE80-17D682991F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B896E8F-B737-404F-B122-358938AA07E2}" type="slidenum">
              <a:rPr lang="zh-CN" altLang="en-US" sz="1400">
                <a:latin typeface="Arial" panose="020B0604020202020204" pitchFamily="34" charset="0"/>
              </a:rPr>
              <a:pPr>
                <a:spcBef>
                  <a:spcPct val="0"/>
                </a:spcBef>
                <a:buFontTx/>
                <a:buNone/>
              </a:pPr>
              <a:t>40</a:t>
            </a:fld>
            <a:endParaRPr lang="en-US" altLang="zh-CN" sz="1400">
              <a:latin typeface="Arial" panose="020B0604020202020204" pitchFamily="34" charset="0"/>
            </a:endParaRPr>
          </a:p>
        </p:txBody>
      </p:sp>
      <p:sp>
        <p:nvSpPr>
          <p:cNvPr id="40965" name="日期占位符 1">
            <a:extLst>
              <a:ext uri="{FF2B5EF4-FFF2-40B4-BE49-F238E27FC236}">
                <a16:creationId xmlns:a16="http://schemas.microsoft.com/office/drawing/2014/main" id="{82AC4E23-BD2A-428B-A07D-5C1D7AA759C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B70BCB5-C221-4987-928A-040179FA5111}"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pic>
        <p:nvPicPr>
          <p:cNvPr id="6" name="Picture 2">
            <a:extLst>
              <a:ext uri="{FF2B5EF4-FFF2-40B4-BE49-F238E27FC236}">
                <a16:creationId xmlns:a16="http://schemas.microsoft.com/office/drawing/2014/main" id="{C59CF1AA-1998-46B9-A056-00C373B4A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24784"/>
            <a:ext cx="3550920" cy="300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1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CEEA9D79-8DCE-49FC-9B7A-15EF4DA575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38214408-0426-46A9-BB31-D21848B582B7}" type="slidenum">
              <a:rPr lang="zh-CN" altLang="en-US">
                <a:ea typeface="宋体" panose="02010600030101010101" pitchFamily="2" charset="-122"/>
              </a:rPr>
              <a:pPr eaLnBrk="1" hangingPunct="1"/>
              <a:t>41</a:t>
            </a:fld>
            <a:endParaRPr lang="en-US" altLang="zh-CN">
              <a:ea typeface="宋体" panose="02010600030101010101" pitchFamily="2" charset="-122"/>
            </a:endParaRPr>
          </a:p>
        </p:txBody>
      </p:sp>
      <p:sp>
        <p:nvSpPr>
          <p:cNvPr id="4" name="日期占位符 3">
            <a:extLst>
              <a:ext uri="{FF2B5EF4-FFF2-40B4-BE49-F238E27FC236}">
                <a16:creationId xmlns:a16="http://schemas.microsoft.com/office/drawing/2014/main" id="{12CCD567-362B-4EAE-A2B0-9DF59AEEA4F1}"/>
              </a:ext>
            </a:extLst>
          </p:cNvPr>
          <p:cNvSpPr txBox="1">
            <a:spLocks noGrp="1"/>
          </p:cNvSpPr>
          <p:nvPr/>
        </p:nvSpPr>
        <p:spPr bwMode="auto">
          <a:xfrm>
            <a:off x="457200" y="6461125"/>
            <a:ext cx="2133600" cy="320675"/>
          </a:xfrm>
          <a:prstGeom prst="rect">
            <a:avLst/>
          </a:prstGeom>
          <a:noFill/>
          <a:ln>
            <a:miter lim="800000"/>
            <a:headEnd/>
            <a:tailEnd/>
          </a:ln>
        </p:spPr>
        <p:txBody>
          <a:bodyPr/>
          <a:lstStyle/>
          <a:p>
            <a:pPr>
              <a:defRPr/>
            </a:pPr>
            <a:fld id="{4D933EA8-CEBB-44CD-898C-ABE04D0F77C4}" type="datetime1">
              <a:rPr lang="zh-CN" altLang="en-US" sz="1400">
                <a:latin typeface="+mj-lt"/>
                <a:ea typeface="宋体" pitchFamily="2" charset="-122"/>
              </a:rPr>
              <a:pPr>
                <a:defRPr/>
              </a:pPr>
              <a:t>2023-09-22</a:t>
            </a:fld>
            <a:endParaRPr lang="en-US" altLang="zh-CN" sz="1400">
              <a:latin typeface="+mj-lt"/>
              <a:ea typeface="宋体" pitchFamily="2" charset="-122"/>
            </a:endParaRPr>
          </a:p>
        </p:txBody>
      </p:sp>
      <p:sp>
        <p:nvSpPr>
          <p:cNvPr id="6" name="灯片编号占位符 5">
            <a:extLst>
              <a:ext uri="{FF2B5EF4-FFF2-40B4-BE49-F238E27FC236}">
                <a16:creationId xmlns:a16="http://schemas.microsoft.com/office/drawing/2014/main" id="{56ADF6B5-CD39-4916-B445-34F144ED4C5B}"/>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86F052A4-251A-43A6-84E7-1E25B42FC415}" type="slidenum">
              <a:rPr lang="zh-CN" altLang="en-US" sz="1400">
                <a:ea typeface="宋体" panose="02010600030101010101" pitchFamily="2" charset="-122"/>
              </a:rPr>
              <a:pPr algn="r" eaLnBrk="1" hangingPunct="1"/>
              <a:t>41</a:t>
            </a:fld>
            <a:endParaRPr lang="en-US" altLang="zh-CN" sz="1400">
              <a:ea typeface="宋体" panose="02010600030101010101" pitchFamily="2" charset="-122"/>
            </a:endParaRPr>
          </a:p>
        </p:txBody>
      </p:sp>
      <p:sp>
        <p:nvSpPr>
          <p:cNvPr id="39941" name="Rectangle 2">
            <a:extLst>
              <a:ext uri="{FF2B5EF4-FFF2-40B4-BE49-F238E27FC236}">
                <a16:creationId xmlns:a16="http://schemas.microsoft.com/office/drawing/2014/main" id="{1B4A12CA-68AC-4D88-A557-954744F16F27}"/>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图形支撑软件</a:t>
            </a:r>
          </a:p>
        </p:txBody>
      </p:sp>
      <p:sp>
        <p:nvSpPr>
          <p:cNvPr id="44038" name="Rectangle 3">
            <a:extLst>
              <a:ext uri="{FF2B5EF4-FFF2-40B4-BE49-F238E27FC236}">
                <a16:creationId xmlns:a16="http://schemas.microsoft.com/office/drawing/2014/main" id="{18A15F97-E319-4BD7-A80D-01FC39B8FBF4}"/>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OpenGL:</a:t>
            </a:r>
            <a:r>
              <a:rPr lang="zh-CN" altLang="en-US">
                <a:ea typeface="宋体" panose="02010600030101010101" pitchFamily="2" charset="-122"/>
              </a:rPr>
              <a:t>一个独立于图形硬件的高效图形软件接口</a:t>
            </a:r>
            <a:r>
              <a:rPr lang="en-US" altLang="zh-CN">
                <a:ea typeface="宋体" panose="02010600030101010101" pitchFamily="2" charset="-122"/>
              </a:rPr>
              <a:t>,</a:t>
            </a:r>
            <a:r>
              <a:rPr lang="zh-CN" altLang="en-US">
                <a:ea typeface="宋体" panose="02010600030101010101" pitchFamily="2" charset="-122"/>
              </a:rPr>
              <a:t>一个开放的图形软件包</a:t>
            </a:r>
            <a:r>
              <a:rPr lang="en-US" altLang="zh-CN">
                <a:ea typeface="宋体" panose="02010600030101010101" pitchFamily="2" charset="-122"/>
              </a:rPr>
              <a:t>/</a:t>
            </a:r>
            <a:r>
              <a:rPr lang="zh-CN" altLang="en-US">
                <a:ea typeface="宋体" panose="02010600030101010101" pitchFamily="2" charset="-122"/>
              </a:rPr>
              <a:t>库</a:t>
            </a:r>
            <a:r>
              <a:rPr lang="en-US" altLang="zh-CN">
                <a:ea typeface="宋体" panose="02010600030101010101" pitchFamily="2" charset="-122"/>
              </a:rPr>
              <a:t>,</a:t>
            </a:r>
            <a:r>
              <a:rPr lang="zh-CN" altLang="en-US">
                <a:ea typeface="宋体" panose="02010600030101010101" pitchFamily="2" charset="-122"/>
              </a:rPr>
              <a:t>跨平台</a:t>
            </a:r>
            <a:r>
              <a:rPr lang="en-US" altLang="zh-CN">
                <a:ea typeface="宋体" panose="02010600030101010101" pitchFamily="2" charset="-122"/>
              </a:rPr>
              <a:t>,</a:t>
            </a:r>
            <a:r>
              <a:rPr lang="zh-CN" altLang="en-US">
                <a:ea typeface="宋体" panose="02010600030101010101" pitchFamily="2" charset="-122"/>
              </a:rPr>
              <a:t>可扩展</a:t>
            </a:r>
            <a:endParaRPr lang="en-US" altLang="zh-CN">
              <a:ea typeface="宋体" panose="02010600030101010101" pitchFamily="2" charset="-122"/>
            </a:endParaRPr>
          </a:p>
          <a:p>
            <a:pPr eaLnBrk="1" hangingPunct="1"/>
            <a:r>
              <a:rPr lang="zh-CN" altLang="en-US">
                <a:ea typeface="宋体" panose="02010600030101010101" pitchFamily="2" charset="-122"/>
              </a:rPr>
              <a:t>由</a:t>
            </a:r>
            <a:r>
              <a:rPr lang="en-US" altLang="zh-CN">
                <a:ea typeface="宋体" panose="02010600030101010101" pitchFamily="2" charset="-122"/>
              </a:rPr>
              <a:t>SGI</a:t>
            </a:r>
            <a:r>
              <a:rPr lang="zh-CN" altLang="en-US">
                <a:ea typeface="宋体" panose="02010600030101010101" pitchFamily="2" charset="-122"/>
              </a:rPr>
              <a:t>公司推出</a:t>
            </a:r>
            <a:r>
              <a:rPr lang="en-US" altLang="zh-CN">
                <a:ea typeface="宋体" panose="02010600030101010101" pitchFamily="2" charset="-122"/>
              </a:rPr>
              <a:t>,</a:t>
            </a:r>
            <a:r>
              <a:rPr lang="zh-CN" altLang="en-US">
                <a:ea typeface="宋体" panose="02010600030101010101" pitchFamily="2" charset="-122"/>
              </a:rPr>
              <a:t>被</a:t>
            </a:r>
            <a:r>
              <a:rPr lang="en-US" altLang="zh-CN">
                <a:ea typeface="宋体" panose="02010600030101010101" pitchFamily="2" charset="-122"/>
              </a:rPr>
              <a:t>IBM,Intel,Microsoft</a:t>
            </a:r>
            <a:r>
              <a:rPr lang="zh-CN" altLang="en-US">
                <a:ea typeface="宋体" panose="02010600030101010101" pitchFamily="2" charset="-122"/>
              </a:rPr>
              <a:t>等公司所采用的三维图形标准</a:t>
            </a:r>
            <a:endParaRPr lang="en-US" altLang="zh-CN">
              <a:ea typeface="宋体" panose="02010600030101010101" pitchFamily="2" charset="-122"/>
            </a:endParaRPr>
          </a:p>
          <a:p>
            <a:pPr eaLnBrk="1" hangingPunct="1"/>
            <a:r>
              <a:rPr lang="zh-CN" altLang="en-US">
                <a:ea typeface="宋体" panose="02010600030101010101" pitchFamily="2" charset="-122"/>
              </a:rPr>
              <a:t>它提供了近</a:t>
            </a:r>
            <a:r>
              <a:rPr lang="en-US" altLang="zh-CN">
                <a:ea typeface="宋体" panose="02010600030101010101" pitchFamily="2" charset="-122"/>
              </a:rPr>
              <a:t>200</a:t>
            </a:r>
            <a:r>
              <a:rPr lang="zh-CN" altLang="en-US">
                <a:ea typeface="宋体" panose="02010600030101010101" pitchFamily="2" charset="-122"/>
              </a:rPr>
              <a:t>个函数</a:t>
            </a:r>
            <a:r>
              <a:rPr lang="en-US" altLang="zh-CN">
                <a:ea typeface="宋体" panose="02010600030101010101" pitchFamily="2" charset="-122"/>
              </a:rPr>
              <a:t>,</a:t>
            </a:r>
            <a:r>
              <a:rPr lang="zh-CN" altLang="en-US">
                <a:ea typeface="宋体" panose="02010600030101010101" pitchFamily="2" charset="-122"/>
              </a:rPr>
              <a:t>利用其可以开发出现实世界相似的三维景象</a:t>
            </a:r>
            <a:endParaRPr lang="en-US" altLang="zh-CN">
              <a:ea typeface="宋体" panose="02010600030101010101" pitchFamily="2" charset="-122"/>
            </a:endParaRPr>
          </a:p>
          <a:p>
            <a:pPr eaLnBrk="1" hangingPunct="1"/>
            <a:endParaRPr lang="zh-CN" altLang="en-US">
              <a:ea typeface="宋体" panose="02010600030101010101" pitchFamily="2" charset="-122"/>
            </a:endParaRPr>
          </a:p>
        </p:txBody>
      </p:sp>
      <p:sp>
        <p:nvSpPr>
          <p:cNvPr id="39943" name="日期占位符 1">
            <a:extLst>
              <a:ext uri="{FF2B5EF4-FFF2-40B4-BE49-F238E27FC236}">
                <a16:creationId xmlns:a16="http://schemas.microsoft.com/office/drawing/2014/main" id="{8E794D6D-364E-41CE-B476-370AACE21A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E8B99F83-7B26-4FC3-9BC9-75E267AEAC4A}"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8">
                                            <p:txEl>
                                              <p:pRg st="1" end="1"/>
                                            </p:txEl>
                                          </p:spTgt>
                                        </p:tgtEl>
                                        <p:attrNameLst>
                                          <p:attrName>style.visibility</p:attrName>
                                        </p:attrNameLst>
                                      </p:cBhvr>
                                      <p:to>
                                        <p:strVal val="visible"/>
                                      </p:to>
                                    </p:set>
                                    <p:animEffect transition="in" filter="blinds(horizontal)">
                                      <p:cBhvr>
                                        <p:cTn id="7" dur="500"/>
                                        <p:tgtEl>
                                          <p:spTgt spid="440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8">
                                            <p:txEl>
                                              <p:pRg st="2" end="2"/>
                                            </p:txEl>
                                          </p:spTgt>
                                        </p:tgtEl>
                                        <p:attrNameLst>
                                          <p:attrName>style.visibility</p:attrName>
                                        </p:attrNameLst>
                                      </p:cBhvr>
                                      <p:to>
                                        <p:strVal val="visible"/>
                                      </p:to>
                                    </p:set>
                                    <p:animEffect transition="in" filter="blinds(horizontal)">
                                      <p:cBhvr>
                                        <p:cTn id="12" dur="500"/>
                                        <p:tgtEl>
                                          <p:spTgt spid="440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D3FE3253-127A-4B7B-B1F3-F4011C9632AA}"/>
              </a:ext>
            </a:extLst>
          </p:cNvPr>
          <p:cNvSpPr>
            <a:spLocks noGrp="1"/>
          </p:cNvSpPr>
          <p:nvPr>
            <p:ph type="title"/>
          </p:nvPr>
        </p:nvSpPr>
        <p:spPr/>
        <p:txBody>
          <a:bodyPr/>
          <a:lstStyle/>
          <a:p>
            <a:r>
              <a:rPr lang="en-US" altLang="zh-CN">
                <a:ea typeface="宋体" panose="02010600030101010101" pitchFamily="2" charset="-122"/>
              </a:rPr>
              <a:t>Point with OpenGL</a:t>
            </a:r>
            <a:endParaRPr lang="zh-CN" altLang="en-US">
              <a:ea typeface="宋体" panose="02010600030101010101" pitchFamily="2" charset="-122"/>
            </a:endParaRPr>
          </a:p>
        </p:txBody>
      </p:sp>
      <p:sp>
        <p:nvSpPr>
          <p:cNvPr id="40963" name="内容占位符 2">
            <a:extLst>
              <a:ext uri="{FF2B5EF4-FFF2-40B4-BE49-F238E27FC236}">
                <a16:creationId xmlns:a16="http://schemas.microsoft.com/office/drawing/2014/main" id="{8CE787F2-C1D8-4941-A97F-CCFDD387EAA2}"/>
              </a:ext>
            </a:extLst>
          </p:cNvPr>
          <p:cNvSpPr>
            <a:spLocks noGrp="1"/>
          </p:cNvSpPr>
          <p:nvPr>
            <p:ph idx="1"/>
          </p:nvPr>
        </p:nvSpPr>
        <p:spPr/>
        <p:txBody>
          <a:bodyPr/>
          <a:lstStyle/>
          <a:p>
            <a:pPr>
              <a:buFontTx/>
              <a:buNone/>
            </a:pPr>
            <a:r>
              <a:rPr lang="en-US" altLang="zh-CN" sz="2400">
                <a:ea typeface="宋体" panose="02010600030101010101" pitchFamily="2" charset="-122"/>
              </a:rPr>
              <a:t>#include &lt;GL/glut.h&gt;</a:t>
            </a:r>
          </a:p>
          <a:p>
            <a:pPr>
              <a:buFontTx/>
              <a:buNone/>
            </a:pPr>
            <a:r>
              <a:rPr lang="en-US" altLang="zh-CN" sz="2400">
                <a:ea typeface="宋体" panose="02010600030101010101" pitchFamily="2" charset="-122"/>
              </a:rPr>
              <a:t>void myDisplay(void)</a:t>
            </a:r>
          </a:p>
          <a:p>
            <a:pPr>
              <a:buFontTx/>
              <a:buNone/>
            </a:pPr>
            <a:r>
              <a:rPr lang="en-US" altLang="zh-CN" sz="2400">
                <a:ea typeface="宋体" panose="02010600030101010101" pitchFamily="2" charset="-122"/>
              </a:rPr>
              <a:t>{</a:t>
            </a:r>
          </a:p>
          <a:p>
            <a:pPr>
              <a:buFontTx/>
              <a:buNone/>
            </a:pPr>
            <a:r>
              <a:rPr lang="en-US" altLang="zh-CN" sz="2400">
                <a:ea typeface="宋体" panose="02010600030101010101" pitchFamily="2" charset="-122"/>
              </a:rPr>
              <a:t> glClearColor(0.0, 0.0, 0.0, 0.0);</a:t>
            </a:r>
          </a:p>
          <a:p>
            <a:pPr>
              <a:buFontTx/>
              <a:buNone/>
            </a:pPr>
            <a:r>
              <a:rPr lang="en-US" altLang="zh-CN" sz="2400">
                <a:ea typeface="宋体" panose="02010600030101010101" pitchFamily="2" charset="-122"/>
              </a:rPr>
              <a:t> glClear(GL_COLOR_BUFFER_BIT);</a:t>
            </a:r>
          </a:p>
          <a:p>
            <a:pPr>
              <a:buFontTx/>
              <a:buNone/>
            </a:pPr>
            <a:r>
              <a:rPr lang="en-US" altLang="zh-CN" sz="2400">
                <a:ea typeface="宋体" panose="02010600030101010101" pitchFamily="2" charset="-122"/>
              </a:rPr>
              <a:t> glColor3f (1.0f, 1.0f, 1.0f); </a:t>
            </a:r>
          </a:p>
          <a:p>
            <a:pPr>
              <a:buFontTx/>
              <a:buNone/>
            </a:pPr>
            <a:r>
              <a:rPr lang="en-US" altLang="zh-CN" sz="2400">
                <a:ea typeface="宋体" panose="02010600030101010101" pitchFamily="2" charset="-122"/>
              </a:rPr>
              <a:t> glPointSize(3);</a:t>
            </a:r>
          </a:p>
          <a:p>
            <a:pPr>
              <a:buFontTx/>
              <a:buNone/>
            </a:pPr>
            <a:r>
              <a:rPr lang="en-US" altLang="zh-CN" sz="2400">
                <a:ea typeface="宋体" panose="02010600030101010101" pitchFamily="2" charset="-122"/>
              </a:rPr>
              <a:t> glBegin (GL_POINTS);</a:t>
            </a:r>
          </a:p>
          <a:p>
            <a:pPr>
              <a:buFontTx/>
              <a:buNone/>
            </a:pPr>
            <a:r>
              <a:rPr lang="en-US" altLang="zh-CN" sz="2400">
                <a:ea typeface="宋体" panose="02010600030101010101" pitchFamily="2" charset="-122"/>
              </a:rPr>
              <a:t> glColor3f (1.0f, 0.0f, 0.0f);   glVertex2f (-0.4f, -0.4f);</a:t>
            </a:r>
          </a:p>
          <a:p>
            <a:pPr>
              <a:buFontTx/>
              <a:buNone/>
            </a:pPr>
            <a:r>
              <a:rPr lang="en-US" altLang="zh-CN" sz="2400">
                <a:ea typeface="宋体" panose="02010600030101010101" pitchFamily="2" charset="-122"/>
              </a:rPr>
              <a:t> glEnd ();</a:t>
            </a:r>
          </a:p>
          <a:p>
            <a:pPr>
              <a:buFontTx/>
              <a:buNone/>
            </a:pPr>
            <a:r>
              <a:rPr lang="en-US" altLang="zh-CN" sz="2400">
                <a:ea typeface="宋体" panose="02010600030101010101" pitchFamily="2" charset="-122"/>
              </a:rPr>
              <a:t> glFlush();</a:t>
            </a:r>
          </a:p>
          <a:p>
            <a:pPr>
              <a:buFontTx/>
              <a:buNone/>
            </a:pPr>
            <a:r>
              <a:rPr lang="en-US" altLang="zh-CN" sz="2400">
                <a:ea typeface="宋体" panose="02010600030101010101" pitchFamily="2" charset="-122"/>
              </a:rPr>
              <a:t>}</a:t>
            </a:r>
          </a:p>
        </p:txBody>
      </p:sp>
      <p:sp>
        <p:nvSpPr>
          <p:cNvPr id="40964" name="灯片编号占位符 3">
            <a:extLst>
              <a:ext uri="{FF2B5EF4-FFF2-40B4-BE49-F238E27FC236}">
                <a16:creationId xmlns:a16="http://schemas.microsoft.com/office/drawing/2014/main" id="{535A9EC8-4077-4CC0-B06C-BAA5D5C10D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F35A9D3-4DE3-46D1-B008-9B7BC3BA41B5}" type="slidenum">
              <a:rPr lang="zh-CN" altLang="en-US">
                <a:ea typeface="宋体" panose="02010600030101010101" pitchFamily="2" charset="-122"/>
              </a:rPr>
              <a:pPr eaLnBrk="1" hangingPunct="1"/>
              <a:t>42</a:t>
            </a:fld>
            <a:endParaRPr lang="en-US" altLang="zh-CN">
              <a:ea typeface="宋体" panose="02010600030101010101" pitchFamily="2" charset="-122"/>
            </a:endParaRPr>
          </a:p>
        </p:txBody>
      </p:sp>
      <p:sp>
        <p:nvSpPr>
          <p:cNvPr id="40965" name="日期占位符 1">
            <a:extLst>
              <a:ext uri="{FF2B5EF4-FFF2-40B4-BE49-F238E27FC236}">
                <a16:creationId xmlns:a16="http://schemas.microsoft.com/office/drawing/2014/main" id="{AABE7962-FFCE-4ED7-BC32-0852A923423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6676A7EB-2115-468D-A6BD-F50061F542A0}"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pic>
        <p:nvPicPr>
          <p:cNvPr id="6" name="Picture 3">
            <a:extLst>
              <a:ext uri="{FF2B5EF4-FFF2-40B4-BE49-F238E27FC236}">
                <a16:creationId xmlns:a16="http://schemas.microsoft.com/office/drawing/2014/main" id="{B9041065-9B30-4925-8344-C1A7B1E8D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1" y="1158875"/>
            <a:ext cx="3200400" cy="334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4EFACB55-3219-40FC-B030-23299B75CB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12B8D9B-2459-4414-86F6-61C505296C38}" type="slidenum">
              <a:rPr lang="zh-CN" altLang="en-US" sz="1400">
                <a:latin typeface="Arial" panose="020B0604020202020204" pitchFamily="34" charset="0"/>
              </a:rPr>
              <a:pPr>
                <a:spcBef>
                  <a:spcPct val="0"/>
                </a:spcBef>
                <a:buFontTx/>
                <a:buNone/>
              </a:pPr>
              <a:t>43</a:t>
            </a:fld>
            <a:endParaRPr lang="en-US" altLang="zh-CN" sz="1400">
              <a:latin typeface="Arial" panose="020B0604020202020204" pitchFamily="34" charset="0"/>
            </a:endParaRPr>
          </a:p>
        </p:txBody>
      </p:sp>
      <p:sp>
        <p:nvSpPr>
          <p:cNvPr id="4" name="日期占位符 3">
            <a:extLst>
              <a:ext uri="{FF2B5EF4-FFF2-40B4-BE49-F238E27FC236}">
                <a16:creationId xmlns:a16="http://schemas.microsoft.com/office/drawing/2014/main" id="{1E9172E8-8D6C-4F20-8C59-0C17FEAAB4CB}"/>
              </a:ext>
            </a:extLst>
          </p:cNvPr>
          <p:cNvSpPr txBox="1">
            <a:spLocks noGrp="1"/>
          </p:cNvSpPr>
          <p:nvPr/>
        </p:nvSpPr>
        <p:spPr bwMode="auto">
          <a:xfrm>
            <a:off x="457200" y="6461125"/>
            <a:ext cx="2133600" cy="320675"/>
          </a:xfrm>
          <a:prstGeom prst="rect">
            <a:avLst/>
          </a:prstGeom>
          <a:noFill/>
          <a:ln>
            <a:miter lim="800000"/>
            <a:headEnd/>
            <a:tailEnd/>
          </a:ln>
        </p:spPr>
        <p:txBody>
          <a:bodyPr/>
          <a:lstStyle/>
          <a:p>
            <a:pPr eaLnBrk="1" hangingPunct="1">
              <a:defRPr/>
            </a:pPr>
            <a:fld id="{869A09A1-F7B2-4F45-B7DE-0B110DD3F6BF}" type="datetime1">
              <a:rPr lang="zh-CN" altLang="en-US" sz="1400">
                <a:latin typeface="+mj-lt"/>
                <a:ea typeface="宋体" pitchFamily="2" charset="-122"/>
              </a:rPr>
              <a:pPr eaLnBrk="1" hangingPunct="1">
                <a:defRPr/>
              </a:pPr>
              <a:t>2023-09-22</a:t>
            </a:fld>
            <a:endParaRPr lang="en-US" altLang="zh-CN" sz="1400">
              <a:latin typeface="+mj-lt"/>
              <a:ea typeface="宋体" pitchFamily="2" charset="-122"/>
            </a:endParaRPr>
          </a:p>
        </p:txBody>
      </p:sp>
      <p:sp>
        <p:nvSpPr>
          <p:cNvPr id="45060" name="灯片编号占位符 5">
            <a:extLst>
              <a:ext uri="{FF2B5EF4-FFF2-40B4-BE49-F238E27FC236}">
                <a16:creationId xmlns:a16="http://schemas.microsoft.com/office/drawing/2014/main" id="{DE4BDBDE-1116-46A9-AE23-460DC125D761}"/>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CCB4CEB3-6A65-4E45-B4A1-ED28BE2D65E8}"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43</a:t>
            </a:fld>
            <a:endParaRPr lang="en-US" altLang="zh-CN" sz="1400">
              <a:latin typeface="Arial" panose="020B0604020202020204" pitchFamily="34" charset="0"/>
              <a:ea typeface="宋体" panose="02010600030101010101" pitchFamily="2" charset="-122"/>
            </a:endParaRPr>
          </a:p>
        </p:txBody>
      </p:sp>
      <p:sp>
        <p:nvSpPr>
          <p:cNvPr id="45061" name="Rectangle 2">
            <a:extLst>
              <a:ext uri="{FF2B5EF4-FFF2-40B4-BE49-F238E27FC236}">
                <a16:creationId xmlns:a16="http://schemas.microsoft.com/office/drawing/2014/main" id="{BE559CA2-8298-4DD9-A958-30000CE90E5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DirectX</a:t>
            </a:r>
            <a:endParaRPr lang="zh-CN" altLang="en-US">
              <a:ea typeface="宋体" panose="02010600030101010101" pitchFamily="2" charset="-122"/>
            </a:endParaRPr>
          </a:p>
        </p:txBody>
      </p:sp>
      <p:sp>
        <p:nvSpPr>
          <p:cNvPr id="46086" name="Rectangle 3">
            <a:extLst>
              <a:ext uri="{FF2B5EF4-FFF2-40B4-BE49-F238E27FC236}">
                <a16:creationId xmlns:a16="http://schemas.microsoft.com/office/drawing/2014/main" id="{F5ED2A89-DEB5-4F2A-BE2E-AD1804FD9958}"/>
              </a:ext>
            </a:extLst>
          </p:cNvPr>
          <p:cNvSpPr>
            <a:spLocks noGrp="1" noChangeArrowheads="1"/>
          </p:cNvSpPr>
          <p:nvPr>
            <p:ph type="body" idx="4294967295"/>
          </p:nvPr>
        </p:nvSpPr>
        <p:spPr>
          <a:xfrm>
            <a:off x="228600" y="1066800"/>
            <a:ext cx="8763000" cy="5181600"/>
          </a:xfrm>
        </p:spPr>
        <p:txBody>
          <a:bodyPr/>
          <a:lstStyle/>
          <a:p>
            <a:pPr eaLnBrk="1" hangingPunct="1"/>
            <a:r>
              <a:rPr lang="zh-CN" altLang="en-US">
                <a:ea typeface="宋体" panose="02010600030101010101" pitchFamily="2" charset="-122"/>
              </a:rPr>
              <a:t>一组低级“应用程序编程接口 </a:t>
            </a:r>
            <a:r>
              <a:rPr lang="en-US" altLang="zh-CN">
                <a:ea typeface="宋体" panose="02010600030101010101" pitchFamily="2" charset="-122"/>
              </a:rPr>
              <a:t>(API)”</a:t>
            </a:r>
            <a:r>
              <a:rPr lang="zh-CN" altLang="en-US">
                <a:ea typeface="宋体" panose="02010600030101010101" pitchFamily="2" charset="-122"/>
              </a:rPr>
              <a:t>，可为 </a:t>
            </a:r>
            <a:r>
              <a:rPr lang="en-US" altLang="zh-CN">
                <a:ea typeface="宋体" panose="02010600030101010101" pitchFamily="2" charset="-122"/>
              </a:rPr>
              <a:t>Windows </a:t>
            </a:r>
            <a:r>
              <a:rPr lang="zh-CN" altLang="en-US">
                <a:ea typeface="宋体" panose="02010600030101010101" pitchFamily="2" charset="-122"/>
              </a:rPr>
              <a:t>程序提供高性能硬件加速多媒体支持</a:t>
            </a:r>
            <a:endParaRPr lang="en-US" altLang="zh-CN">
              <a:ea typeface="宋体" panose="02010600030101010101" pitchFamily="2" charset="-122"/>
            </a:endParaRPr>
          </a:p>
          <a:p>
            <a:pPr eaLnBrk="1" hangingPunct="1"/>
            <a:r>
              <a:rPr lang="en-US" altLang="zh-CN" b="1">
                <a:solidFill>
                  <a:schemeClr val="accent2"/>
                </a:solidFill>
                <a:ea typeface="宋体" panose="02010600030101010101" pitchFamily="2" charset="-122"/>
              </a:rPr>
              <a:t>Direct</a:t>
            </a:r>
            <a:r>
              <a:rPr lang="en-US" altLang="zh-CN">
                <a:ea typeface="宋体" panose="02010600030101010101" pitchFamily="2" charset="-122"/>
              </a:rPr>
              <a:t>X</a:t>
            </a:r>
            <a:r>
              <a:rPr lang="zh-CN" altLang="en-US">
                <a:ea typeface="宋体" panose="02010600030101010101" pitchFamily="2" charset="-122"/>
              </a:rPr>
              <a:t>：</a:t>
            </a:r>
            <a:r>
              <a:rPr lang="zh-CN" altLang="en-US" b="1">
                <a:solidFill>
                  <a:schemeClr val="accent2"/>
                </a:solidFill>
                <a:ea typeface="宋体" panose="02010600030101010101" pitchFamily="2" charset="-122"/>
              </a:rPr>
              <a:t>直接</a:t>
            </a:r>
            <a:r>
              <a:rPr lang="zh-CN" altLang="en-US">
                <a:ea typeface="宋体" panose="02010600030101010101" pitchFamily="2" charset="-122"/>
              </a:rPr>
              <a:t>访问显卡与声卡功能，确保多媒体程序能够充分利用高性能硬件</a:t>
            </a:r>
            <a:r>
              <a:rPr lang="en-US" altLang="zh-CN">
                <a:ea typeface="宋体" panose="02010600030101010101" pitchFamily="2" charset="-122"/>
              </a:rPr>
              <a:t>,</a:t>
            </a:r>
            <a:r>
              <a:rPr lang="zh-CN" altLang="en-US">
                <a:ea typeface="宋体" panose="02010600030101010101" pitchFamily="2" charset="-122"/>
              </a:rPr>
              <a:t>从而提供逼真的三维 图形与声音效果</a:t>
            </a:r>
            <a:endParaRPr lang="en-US" altLang="zh-CN">
              <a:ea typeface="宋体" panose="02010600030101010101" pitchFamily="2" charset="-122"/>
            </a:endParaRPr>
          </a:p>
          <a:p>
            <a:pPr eaLnBrk="1" hangingPunct="1"/>
            <a:r>
              <a:rPr lang="en-US" altLang="zh-CN">
                <a:ea typeface="宋体" panose="02010600030101010101" pitchFamily="2" charset="-122"/>
              </a:rPr>
              <a:t>Direct</a:t>
            </a:r>
            <a:r>
              <a:rPr lang="en-US" altLang="zh-CN" b="1">
                <a:solidFill>
                  <a:schemeClr val="accent2"/>
                </a:solidFill>
                <a:ea typeface="宋体" panose="02010600030101010101" pitchFamily="2" charset="-122"/>
              </a:rPr>
              <a:t>X</a:t>
            </a:r>
            <a:r>
              <a:rPr lang="zh-CN" altLang="en-US">
                <a:ea typeface="宋体" panose="02010600030101010101" pitchFamily="2" charset="-122"/>
              </a:rPr>
              <a:t>：由</a:t>
            </a:r>
            <a:r>
              <a:rPr lang="zh-CN" altLang="en-US" b="1">
                <a:solidFill>
                  <a:schemeClr val="accent2"/>
                </a:solidFill>
                <a:ea typeface="宋体" panose="02010600030101010101" pitchFamily="2" charset="-122"/>
              </a:rPr>
              <a:t>很多</a:t>
            </a:r>
            <a:r>
              <a:rPr lang="en-US" altLang="zh-CN">
                <a:ea typeface="宋体" panose="02010600030101010101" pitchFamily="2" charset="-122"/>
              </a:rPr>
              <a:t>API</a:t>
            </a:r>
            <a:r>
              <a:rPr lang="zh-CN" altLang="en-US">
                <a:ea typeface="宋体" panose="02010600030101010101" pitchFamily="2" charset="-122"/>
              </a:rPr>
              <a:t>组成，可以分为四大部分，显示、声音、输入和网络部分</a:t>
            </a:r>
            <a:r>
              <a:rPr lang="en-US" altLang="zh-CN">
                <a:ea typeface="宋体" panose="02010600030101010101" pitchFamily="2" charset="-122"/>
              </a:rPr>
              <a:t>DirectDraw,Direct3D,DirectSound, Direct Input, DirectPlay</a:t>
            </a:r>
          </a:p>
          <a:p>
            <a:pPr eaLnBrk="1" hangingPunct="1"/>
            <a:endParaRPr lang="zh-CN" altLang="en-US">
              <a:ea typeface="宋体" panose="02010600030101010101" pitchFamily="2" charset="-122"/>
            </a:endParaRPr>
          </a:p>
        </p:txBody>
      </p:sp>
      <p:sp>
        <p:nvSpPr>
          <p:cNvPr id="45064" name="日期占位符 1">
            <a:extLst>
              <a:ext uri="{FF2B5EF4-FFF2-40B4-BE49-F238E27FC236}">
                <a16:creationId xmlns:a16="http://schemas.microsoft.com/office/drawing/2014/main" id="{165F09B5-23BF-4909-B86B-D9795BF6D8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03BA6BD-E262-4674-B1BB-423A688441D3}"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6">
                                            <p:txEl>
                                              <p:pRg st="1" end="1"/>
                                            </p:txEl>
                                          </p:spTgt>
                                        </p:tgtEl>
                                        <p:attrNameLst>
                                          <p:attrName>style.visibility</p:attrName>
                                        </p:attrNameLst>
                                      </p:cBhvr>
                                      <p:to>
                                        <p:strVal val="visible"/>
                                      </p:to>
                                    </p:set>
                                    <p:animEffect transition="in" filter="blinds(horizontal)">
                                      <p:cBhvr>
                                        <p:cTn id="7" dur="500"/>
                                        <p:tgtEl>
                                          <p:spTgt spid="460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6">
                                            <p:txEl>
                                              <p:pRg st="2" end="2"/>
                                            </p:txEl>
                                          </p:spTgt>
                                        </p:tgtEl>
                                        <p:attrNameLst>
                                          <p:attrName>style.visibility</p:attrName>
                                        </p:attrNameLst>
                                      </p:cBhvr>
                                      <p:to>
                                        <p:strVal val="visible"/>
                                      </p:to>
                                    </p:set>
                                    <p:animEffect transition="in" filter="blinds(horizontal)">
                                      <p:cBhvr>
                                        <p:cTn id="12" dur="500"/>
                                        <p:tgtEl>
                                          <p:spTgt spid="460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4EFACB55-3219-40FC-B030-23299B75CB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12B8D9B-2459-4414-86F6-61C505296C38}" type="slidenum">
              <a:rPr lang="zh-CN" altLang="en-US" sz="1400">
                <a:latin typeface="Arial" panose="020B0604020202020204" pitchFamily="34" charset="0"/>
              </a:rPr>
              <a:pPr>
                <a:spcBef>
                  <a:spcPct val="0"/>
                </a:spcBef>
                <a:buFontTx/>
                <a:buNone/>
              </a:pPr>
              <a:t>44</a:t>
            </a:fld>
            <a:endParaRPr lang="en-US" altLang="zh-CN" sz="1400">
              <a:latin typeface="Arial" panose="020B0604020202020204" pitchFamily="34" charset="0"/>
            </a:endParaRPr>
          </a:p>
        </p:txBody>
      </p:sp>
      <p:sp>
        <p:nvSpPr>
          <p:cNvPr id="4" name="日期占位符 3">
            <a:extLst>
              <a:ext uri="{FF2B5EF4-FFF2-40B4-BE49-F238E27FC236}">
                <a16:creationId xmlns:a16="http://schemas.microsoft.com/office/drawing/2014/main" id="{1E9172E8-8D6C-4F20-8C59-0C17FEAAB4CB}"/>
              </a:ext>
            </a:extLst>
          </p:cNvPr>
          <p:cNvSpPr txBox="1">
            <a:spLocks noGrp="1"/>
          </p:cNvSpPr>
          <p:nvPr/>
        </p:nvSpPr>
        <p:spPr bwMode="auto">
          <a:xfrm>
            <a:off x="457200" y="6461125"/>
            <a:ext cx="2133600" cy="320675"/>
          </a:xfrm>
          <a:prstGeom prst="rect">
            <a:avLst/>
          </a:prstGeom>
          <a:noFill/>
          <a:ln>
            <a:miter lim="800000"/>
            <a:headEnd/>
            <a:tailEnd/>
          </a:ln>
        </p:spPr>
        <p:txBody>
          <a:bodyPr/>
          <a:lstStyle/>
          <a:p>
            <a:pPr eaLnBrk="1" hangingPunct="1">
              <a:defRPr/>
            </a:pPr>
            <a:fld id="{869A09A1-F7B2-4F45-B7DE-0B110DD3F6BF}" type="datetime1">
              <a:rPr lang="zh-CN" altLang="en-US" sz="1400">
                <a:latin typeface="+mj-lt"/>
                <a:ea typeface="宋体" pitchFamily="2" charset="-122"/>
              </a:rPr>
              <a:pPr eaLnBrk="1" hangingPunct="1">
                <a:defRPr/>
              </a:pPr>
              <a:t>2023-09-22</a:t>
            </a:fld>
            <a:endParaRPr lang="en-US" altLang="zh-CN" sz="1400">
              <a:latin typeface="+mj-lt"/>
              <a:ea typeface="宋体" pitchFamily="2" charset="-122"/>
            </a:endParaRPr>
          </a:p>
        </p:txBody>
      </p:sp>
      <p:sp>
        <p:nvSpPr>
          <p:cNvPr id="45060" name="灯片编号占位符 5">
            <a:extLst>
              <a:ext uri="{FF2B5EF4-FFF2-40B4-BE49-F238E27FC236}">
                <a16:creationId xmlns:a16="http://schemas.microsoft.com/office/drawing/2014/main" id="{DE4BDBDE-1116-46A9-AE23-460DC125D761}"/>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CCB4CEB3-6A65-4E45-B4A1-ED28BE2D65E8}"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44</a:t>
            </a:fld>
            <a:endParaRPr lang="en-US" altLang="zh-CN" sz="1400">
              <a:latin typeface="Arial" panose="020B0604020202020204" pitchFamily="34" charset="0"/>
              <a:ea typeface="宋体" panose="02010600030101010101" pitchFamily="2" charset="-122"/>
            </a:endParaRPr>
          </a:p>
        </p:txBody>
      </p:sp>
      <p:sp>
        <p:nvSpPr>
          <p:cNvPr id="45061" name="Rectangle 2">
            <a:extLst>
              <a:ext uri="{FF2B5EF4-FFF2-40B4-BE49-F238E27FC236}">
                <a16:creationId xmlns:a16="http://schemas.microsoft.com/office/drawing/2014/main" id="{BE559CA2-8298-4DD9-A958-30000CE90E5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DirectX</a:t>
            </a:r>
            <a:endParaRPr lang="zh-CN" altLang="en-US">
              <a:ea typeface="宋体" panose="02010600030101010101" pitchFamily="2" charset="-122"/>
            </a:endParaRPr>
          </a:p>
        </p:txBody>
      </p:sp>
      <p:sp>
        <p:nvSpPr>
          <p:cNvPr id="46086" name="Rectangle 3">
            <a:extLst>
              <a:ext uri="{FF2B5EF4-FFF2-40B4-BE49-F238E27FC236}">
                <a16:creationId xmlns:a16="http://schemas.microsoft.com/office/drawing/2014/main" id="{F5ED2A89-DEB5-4F2A-BE2E-AD1804FD9958}"/>
              </a:ext>
            </a:extLst>
          </p:cNvPr>
          <p:cNvSpPr>
            <a:spLocks noGrp="1" noChangeArrowheads="1"/>
          </p:cNvSpPr>
          <p:nvPr>
            <p:ph type="body" idx="4294967295"/>
          </p:nvPr>
        </p:nvSpPr>
        <p:spPr>
          <a:xfrm>
            <a:off x="228600" y="1066800"/>
            <a:ext cx="8763000" cy="5181600"/>
          </a:xfrm>
        </p:spPr>
        <p:txBody>
          <a:bodyPr/>
          <a:lstStyle/>
          <a:p>
            <a:pPr eaLnBrk="1" hangingPunct="1"/>
            <a:r>
              <a:rPr lang="zh-CN" altLang="en-US" dirty="0">
                <a:ea typeface="宋体" panose="02010600030101010101" pitchFamily="2" charset="-122"/>
              </a:rPr>
              <a:t>框架体系</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pic>
        <p:nvPicPr>
          <p:cNvPr id="43016" name="Picture 8" descr="pic26.gif (6791 bytes)">
            <a:extLst>
              <a:ext uri="{FF2B5EF4-FFF2-40B4-BE49-F238E27FC236}">
                <a16:creationId xmlns:a16="http://schemas.microsoft.com/office/drawing/2014/main" id="{21B7501F-1985-4400-BB0D-2097846A3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2238375"/>
            <a:ext cx="457200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日期占位符 1">
            <a:extLst>
              <a:ext uri="{FF2B5EF4-FFF2-40B4-BE49-F238E27FC236}">
                <a16:creationId xmlns:a16="http://schemas.microsoft.com/office/drawing/2014/main" id="{165F09B5-23BF-4909-B86B-D9795BF6D8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03BA6BD-E262-4674-B1BB-423A688441D3}"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spTree>
    <p:extLst>
      <p:ext uri="{BB962C8B-B14F-4D97-AF65-F5344CB8AC3E}">
        <p14:creationId xmlns:p14="http://schemas.microsoft.com/office/powerpoint/2010/main" val="4163214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3112B5F3-C63C-4DD8-A725-10B5B667B6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B5D7635-B59F-4388-A933-CB5C150A736F}" type="slidenum">
              <a:rPr lang="zh-CN" altLang="en-US" sz="1400">
                <a:latin typeface="Arial" panose="020B0604020202020204" pitchFamily="34" charset="0"/>
              </a:rPr>
              <a:pPr>
                <a:spcBef>
                  <a:spcPct val="0"/>
                </a:spcBef>
                <a:buFontTx/>
                <a:buNone/>
              </a:pPr>
              <a:t>45</a:t>
            </a:fld>
            <a:endParaRPr lang="en-US" altLang="zh-CN" sz="1400">
              <a:latin typeface="Arial" panose="020B0604020202020204" pitchFamily="34" charset="0"/>
            </a:endParaRPr>
          </a:p>
        </p:txBody>
      </p:sp>
      <p:sp>
        <p:nvSpPr>
          <p:cNvPr id="4" name="日期占位符 3">
            <a:extLst>
              <a:ext uri="{FF2B5EF4-FFF2-40B4-BE49-F238E27FC236}">
                <a16:creationId xmlns:a16="http://schemas.microsoft.com/office/drawing/2014/main" id="{C1E69277-E457-4E86-92B2-0993F4B57EED}"/>
              </a:ext>
            </a:extLst>
          </p:cNvPr>
          <p:cNvSpPr txBox="1">
            <a:spLocks noGrp="1"/>
          </p:cNvSpPr>
          <p:nvPr/>
        </p:nvSpPr>
        <p:spPr bwMode="auto">
          <a:xfrm>
            <a:off x="457200" y="6461125"/>
            <a:ext cx="2133600" cy="320675"/>
          </a:xfrm>
          <a:prstGeom prst="rect">
            <a:avLst/>
          </a:prstGeom>
          <a:noFill/>
          <a:ln>
            <a:miter lim="800000"/>
            <a:headEnd/>
            <a:tailEnd/>
          </a:ln>
        </p:spPr>
        <p:txBody>
          <a:bodyPr/>
          <a:lstStyle/>
          <a:p>
            <a:pPr eaLnBrk="1" hangingPunct="1">
              <a:defRPr/>
            </a:pPr>
            <a:fld id="{869A09A1-F7B2-4F45-B7DE-0B110DD3F6BF}" type="datetime1">
              <a:rPr lang="zh-CN" altLang="en-US" sz="1400">
                <a:latin typeface="+mj-lt"/>
                <a:ea typeface="宋体" pitchFamily="2" charset="-122"/>
              </a:rPr>
              <a:pPr eaLnBrk="1" hangingPunct="1">
                <a:defRPr/>
              </a:pPr>
              <a:t>2023-09-22</a:t>
            </a:fld>
            <a:endParaRPr lang="en-US" altLang="zh-CN" sz="1400">
              <a:latin typeface="+mj-lt"/>
              <a:ea typeface="宋体" pitchFamily="2" charset="-122"/>
            </a:endParaRPr>
          </a:p>
        </p:txBody>
      </p:sp>
      <p:sp>
        <p:nvSpPr>
          <p:cNvPr id="47108" name="灯片编号占位符 5">
            <a:extLst>
              <a:ext uri="{FF2B5EF4-FFF2-40B4-BE49-F238E27FC236}">
                <a16:creationId xmlns:a16="http://schemas.microsoft.com/office/drawing/2014/main" id="{BE476B44-B1B5-4986-A73E-239464451AB4}"/>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7DF663FA-946A-44DD-87EB-794927746B4E}"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45</a:t>
            </a:fld>
            <a:endParaRPr lang="en-US" altLang="zh-CN" sz="1400">
              <a:latin typeface="Arial" panose="020B0604020202020204" pitchFamily="34" charset="0"/>
              <a:ea typeface="宋体" panose="02010600030101010101" pitchFamily="2" charset="-122"/>
            </a:endParaRPr>
          </a:p>
        </p:txBody>
      </p:sp>
      <p:sp>
        <p:nvSpPr>
          <p:cNvPr id="47109" name="Rectangle 2">
            <a:extLst>
              <a:ext uri="{FF2B5EF4-FFF2-40B4-BE49-F238E27FC236}">
                <a16:creationId xmlns:a16="http://schemas.microsoft.com/office/drawing/2014/main" id="{85C1C67D-8DE7-41E7-A735-4123CE05777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DirectX</a:t>
            </a:r>
            <a:endParaRPr lang="zh-CN" altLang="en-US">
              <a:ea typeface="宋体" panose="02010600030101010101" pitchFamily="2" charset="-122"/>
            </a:endParaRPr>
          </a:p>
        </p:txBody>
      </p:sp>
      <p:sp>
        <p:nvSpPr>
          <p:cNvPr id="47110" name="Rectangle 3">
            <a:extLst>
              <a:ext uri="{FF2B5EF4-FFF2-40B4-BE49-F238E27FC236}">
                <a16:creationId xmlns:a16="http://schemas.microsoft.com/office/drawing/2014/main" id="{79B1540C-A0F1-4A3C-8FD9-FDED34681B52}"/>
              </a:ext>
            </a:extLst>
          </p:cNvPr>
          <p:cNvSpPr>
            <a:spLocks noGrp="1" noChangeArrowheads="1"/>
          </p:cNvSpPr>
          <p:nvPr>
            <p:ph type="body" idx="4294967295"/>
          </p:nvPr>
        </p:nvSpPr>
        <p:spPr>
          <a:xfrm>
            <a:off x="228600" y="1066800"/>
            <a:ext cx="8839200" cy="5181600"/>
          </a:xfrm>
        </p:spPr>
        <p:txBody>
          <a:bodyPr/>
          <a:lstStyle/>
          <a:p>
            <a:pPr marL="0" indent="0">
              <a:buFontTx/>
              <a:buNone/>
            </a:pPr>
            <a:r>
              <a:rPr lang="en-US" altLang="zh-CN" sz="2400">
                <a:ea typeface="宋体" panose="02010600030101010101" pitchFamily="2" charset="-122"/>
              </a:rPr>
              <a:t>void Render(){</a:t>
            </a:r>
          </a:p>
          <a:p>
            <a:pPr marL="0" indent="0">
              <a:buFontTx/>
              <a:buNone/>
            </a:pPr>
            <a:r>
              <a:rPr lang="en-US" altLang="zh-CN" sz="2400">
                <a:ea typeface="宋体" panose="02010600030101010101" pitchFamily="2" charset="-122"/>
              </a:rPr>
              <a:t>   g_pD3DDevice-&gt;Clear(0, NULL, D3DCLEAR_TARGET | D3DCLEAR_ZBUFFER,D3DCOLOR_XRGB(0, 128, 0), 1.0f, 0);</a:t>
            </a:r>
          </a:p>
          <a:p>
            <a:pPr marL="0" indent="0">
              <a:buFontTx/>
              <a:buNone/>
            </a:pPr>
            <a:r>
              <a:rPr lang="en-US" altLang="zh-CN" sz="2400">
                <a:ea typeface="宋体" panose="02010600030101010101" pitchFamily="2" charset="-122"/>
              </a:rPr>
              <a:t>   g_pD3DDevice-&gt;BeginScene(); </a:t>
            </a:r>
          </a:p>
          <a:p>
            <a:pPr marL="0" indent="0">
              <a:buFontTx/>
              <a:buNone/>
            </a:pPr>
            <a:r>
              <a:rPr lang="en-US" altLang="zh-CN" sz="2400">
                <a:ea typeface="宋体" panose="02010600030101010101" pitchFamily="2" charset="-122"/>
              </a:rPr>
              <a:t>   g_pD3DDevice-&gt;SetStreamSource(0, g_pD3DVBuffer, 0, sizeof(MYVERTEX));</a:t>
            </a:r>
          </a:p>
          <a:p>
            <a:pPr marL="0" indent="0">
              <a:buFontTx/>
              <a:buNone/>
            </a:pPr>
            <a:r>
              <a:rPr lang="en-US" altLang="zh-CN" sz="2400">
                <a:ea typeface="宋体" panose="02010600030101010101" pitchFamily="2" charset="-122"/>
              </a:rPr>
              <a:t>   g_pD3DDevice-&gt;SetFVF(D3DFVF_MYVERTEX);</a:t>
            </a:r>
          </a:p>
          <a:p>
            <a:pPr marL="0" indent="0">
              <a:buFontTx/>
              <a:buNone/>
            </a:pPr>
            <a:r>
              <a:rPr lang="en-US" altLang="zh-CN" sz="2400">
                <a:ea typeface="宋体" panose="02010600030101010101" pitchFamily="2" charset="-122"/>
              </a:rPr>
              <a:t>   g_pD3DDevice-&gt;DrawPrimitive(D3DPT_TRIANGLESTRIP, 0, 6); </a:t>
            </a:r>
          </a:p>
          <a:p>
            <a:pPr marL="0" indent="0">
              <a:buFontTx/>
              <a:buNone/>
            </a:pPr>
            <a:r>
              <a:rPr lang="en-US" altLang="zh-CN" sz="2400">
                <a:ea typeface="宋体" panose="02010600030101010101" pitchFamily="2" charset="-122"/>
              </a:rPr>
              <a:t>   g_pD3DDevice-&gt;EndScene();</a:t>
            </a:r>
          </a:p>
          <a:p>
            <a:pPr marL="0" indent="0">
              <a:buFontTx/>
              <a:buNone/>
            </a:pPr>
            <a:r>
              <a:rPr lang="en-US" altLang="zh-CN" sz="2400">
                <a:ea typeface="宋体" panose="02010600030101010101" pitchFamily="2" charset="-122"/>
              </a:rPr>
              <a:t>   g_pD3DDevice-&gt;Present(NULL, NULL, NULL, NULL);</a:t>
            </a:r>
          </a:p>
          <a:p>
            <a:pPr marL="0" indent="0">
              <a:buFontTx/>
              <a:buNone/>
            </a:pPr>
            <a:r>
              <a:rPr lang="en-US" altLang="zh-CN" sz="2400">
                <a:ea typeface="宋体" panose="02010600030101010101" pitchFamily="2" charset="-122"/>
              </a:rPr>
              <a:t>}</a:t>
            </a:r>
          </a:p>
        </p:txBody>
      </p:sp>
      <p:sp>
        <p:nvSpPr>
          <p:cNvPr id="47111" name="日期占位符 1">
            <a:extLst>
              <a:ext uri="{FF2B5EF4-FFF2-40B4-BE49-F238E27FC236}">
                <a16:creationId xmlns:a16="http://schemas.microsoft.com/office/drawing/2014/main" id="{F379DDFF-4E97-4834-A15E-E88764FF4D8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3CE62E8-43D4-4D36-B1E0-7E358098EED5}"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6DC14401-AB7A-4482-A89F-3D9DAFBE18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82FA15F-478C-4021-98D4-F39B039CDEAB}" type="slidenum">
              <a:rPr lang="zh-CN" altLang="en-US" sz="1400">
                <a:latin typeface="Arial" panose="020B0604020202020204" pitchFamily="34" charset="0"/>
              </a:rPr>
              <a:pPr>
                <a:spcBef>
                  <a:spcPct val="0"/>
                </a:spcBef>
                <a:buFontTx/>
                <a:buNone/>
              </a:pPr>
              <a:t>46</a:t>
            </a:fld>
            <a:endParaRPr lang="en-US" altLang="zh-CN" sz="1400">
              <a:latin typeface="Arial" panose="020B0604020202020204" pitchFamily="34" charset="0"/>
            </a:endParaRPr>
          </a:p>
        </p:txBody>
      </p:sp>
      <p:sp>
        <p:nvSpPr>
          <p:cNvPr id="4" name="日期占位符 3">
            <a:extLst>
              <a:ext uri="{FF2B5EF4-FFF2-40B4-BE49-F238E27FC236}">
                <a16:creationId xmlns:a16="http://schemas.microsoft.com/office/drawing/2014/main" id="{55488BC2-CF43-46FD-A24B-C476C40BB525}"/>
              </a:ext>
            </a:extLst>
          </p:cNvPr>
          <p:cNvSpPr txBox="1">
            <a:spLocks noGrp="1"/>
          </p:cNvSpPr>
          <p:nvPr/>
        </p:nvSpPr>
        <p:spPr bwMode="auto">
          <a:xfrm>
            <a:off x="457200" y="6461125"/>
            <a:ext cx="2133600" cy="320675"/>
          </a:xfrm>
          <a:prstGeom prst="rect">
            <a:avLst/>
          </a:prstGeom>
          <a:noFill/>
          <a:ln>
            <a:miter lim="800000"/>
            <a:headEnd/>
            <a:tailEnd/>
          </a:ln>
        </p:spPr>
        <p:txBody>
          <a:bodyPr/>
          <a:lstStyle/>
          <a:p>
            <a:pPr eaLnBrk="1" hangingPunct="1">
              <a:defRPr/>
            </a:pPr>
            <a:fld id="{869A09A1-F7B2-4F45-B7DE-0B110DD3F6BF}" type="datetime1">
              <a:rPr lang="zh-CN" altLang="en-US" sz="1400">
                <a:latin typeface="+mj-lt"/>
                <a:ea typeface="宋体" pitchFamily="2" charset="-122"/>
              </a:rPr>
              <a:pPr eaLnBrk="1" hangingPunct="1">
                <a:defRPr/>
              </a:pPr>
              <a:t>2023-09-22</a:t>
            </a:fld>
            <a:endParaRPr lang="en-US" altLang="zh-CN" sz="1400">
              <a:latin typeface="+mj-lt"/>
              <a:ea typeface="宋体" pitchFamily="2" charset="-122"/>
            </a:endParaRPr>
          </a:p>
        </p:txBody>
      </p:sp>
      <p:sp>
        <p:nvSpPr>
          <p:cNvPr id="49156" name="灯片编号占位符 5">
            <a:extLst>
              <a:ext uri="{FF2B5EF4-FFF2-40B4-BE49-F238E27FC236}">
                <a16:creationId xmlns:a16="http://schemas.microsoft.com/office/drawing/2014/main" id="{13DB3C55-763C-45D0-AAB5-B57FDEBEA863}"/>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EBCDB464-1C29-447A-88F7-C445F82A132B}"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46</a:t>
            </a:fld>
            <a:endParaRPr lang="en-US" altLang="zh-CN" sz="1400">
              <a:latin typeface="Arial" panose="020B0604020202020204" pitchFamily="34" charset="0"/>
              <a:ea typeface="宋体" panose="02010600030101010101" pitchFamily="2" charset="-122"/>
            </a:endParaRPr>
          </a:p>
        </p:txBody>
      </p:sp>
      <p:sp>
        <p:nvSpPr>
          <p:cNvPr id="49157" name="Rectangle 2">
            <a:extLst>
              <a:ext uri="{FF2B5EF4-FFF2-40B4-BE49-F238E27FC236}">
                <a16:creationId xmlns:a16="http://schemas.microsoft.com/office/drawing/2014/main" id="{7782DEA5-FEE7-42DE-94EF-60E7D051173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OpenGL</a:t>
            </a:r>
            <a:r>
              <a:rPr lang="zh-CN" altLang="en-US">
                <a:ea typeface="宋体" panose="02010600030101010101" pitchFamily="2" charset="-122"/>
              </a:rPr>
              <a:t>与</a:t>
            </a:r>
            <a:r>
              <a:rPr lang="en-US" altLang="zh-CN">
                <a:ea typeface="宋体" panose="02010600030101010101" pitchFamily="2" charset="-122"/>
              </a:rPr>
              <a:t>DirectX</a:t>
            </a:r>
            <a:endParaRPr lang="zh-CN" altLang="en-US">
              <a:ea typeface="宋体" panose="02010600030101010101" pitchFamily="2" charset="-122"/>
            </a:endParaRPr>
          </a:p>
        </p:txBody>
      </p:sp>
      <p:sp>
        <p:nvSpPr>
          <p:cNvPr id="46086" name="Rectangle 3">
            <a:extLst>
              <a:ext uri="{FF2B5EF4-FFF2-40B4-BE49-F238E27FC236}">
                <a16:creationId xmlns:a16="http://schemas.microsoft.com/office/drawing/2014/main" id="{4C94CB37-8A84-47EC-AB8E-E291DE52B741}"/>
              </a:ext>
            </a:extLst>
          </p:cNvPr>
          <p:cNvSpPr>
            <a:spLocks noGrp="1" noChangeArrowheads="1"/>
          </p:cNvSpPr>
          <p:nvPr>
            <p:ph type="body" idx="4294967295"/>
          </p:nvPr>
        </p:nvSpPr>
        <p:spPr>
          <a:xfrm>
            <a:off x="228600" y="1066800"/>
            <a:ext cx="8763000" cy="5181600"/>
          </a:xfrm>
        </p:spPr>
        <p:txBody>
          <a:bodyPr/>
          <a:lstStyle/>
          <a:p>
            <a:pPr eaLnBrk="1" hangingPunct="1"/>
            <a:r>
              <a:rPr lang="en-US" altLang="zh-CN">
                <a:ea typeface="宋体" panose="02010600030101010101" pitchFamily="2" charset="-122"/>
              </a:rPr>
              <a:t>OpenGL</a:t>
            </a:r>
            <a:r>
              <a:rPr lang="zh-CN" altLang="en-US">
                <a:ea typeface="宋体" panose="02010600030101010101" pitchFamily="2" charset="-122"/>
              </a:rPr>
              <a:t>是跨平台标准，且有各个平台实现；</a:t>
            </a:r>
            <a:r>
              <a:rPr lang="en-US" altLang="zh-CN">
                <a:ea typeface="宋体" panose="02010600030101010101" pitchFamily="2" charset="-122"/>
              </a:rPr>
              <a:t>DirectX</a:t>
            </a:r>
            <a:r>
              <a:rPr lang="zh-CN" altLang="en-US">
                <a:ea typeface="宋体" panose="02010600030101010101" pitchFamily="2" charset="-122"/>
              </a:rPr>
              <a:t>仅应用于</a:t>
            </a:r>
            <a:r>
              <a:rPr lang="en-US" altLang="zh-CN">
                <a:ea typeface="宋体" panose="02010600030101010101" pitchFamily="2" charset="-122"/>
              </a:rPr>
              <a:t>Windows</a:t>
            </a:r>
            <a:r>
              <a:rPr lang="zh-CN" altLang="en-US">
                <a:ea typeface="宋体" panose="02010600030101010101" pitchFamily="2" charset="-122"/>
              </a:rPr>
              <a:t>，由</a:t>
            </a:r>
            <a:r>
              <a:rPr lang="en-US" altLang="zh-CN">
                <a:ea typeface="宋体" panose="02010600030101010101" pitchFamily="2" charset="-122"/>
              </a:rPr>
              <a:t>Microsoft</a:t>
            </a:r>
            <a:r>
              <a:rPr lang="zh-CN" altLang="en-US">
                <a:ea typeface="宋体" panose="02010600030101010101" pitchFamily="2" charset="-122"/>
              </a:rPr>
              <a:t>独立开发</a:t>
            </a:r>
          </a:p>
          <a:p>
            <a:pPr eaLnBrk="1" hangingPunct="1"/>
            <a:r>
              <a:rPr lang="en-US" altLang="zh-CN">
                <a:ea typeface="宋体" panose="02010600030101010101" pitchFamily="2" charset="-122"/>
              </a:rPr>
              <a:t>OpenGL</a:t>
            </a:r>
            <a:r>
              <a:rPr lang="zh-CN" altLang="en-US">
                <a:ea typeface="宋体" panose="02010600030101010101" pitchFamily="2" charset="-122"/>
              </a:rPr>
              <a:t>仅提供图形绘制功能，甚至没有交互功能；</a:t>
            </a:r>
            <a:r>
              <a:rPr lang="en-US" altLang="zh-CN">
                <a:ea typeface="宋体" panose="02010600030101010101" pitchFamily="2" charset="-122"/>
              </a:rPr>
              <a:t>DirectX</a:t>
            </a:r>
            <a:r>
              <a:rPr lang="zh-CN" altLang="en-US">
                <a:ea typeface="宋体" panose="02010600030101010101" pitchFamily="2" charset="-122"/>
              </a:rPr>
              <a:t>则提供了多媒体程序开发所需的全部</a:t>
            </a:r>
            <a:r>
              <a:rPr lang="en-US" altLang="zh-CN">
                <a:ea typeface="宋体" panose="02010600030101010101" pitchFamily="2" charset="-122"/>
              </a:rPr>
              <a:t>API</a:t>
            </a:r>
          </a:p>
          <a:p>
            <a:pPr eaLnBrk="1" hangingPunct="1"/>
            <a:r>
              <a:rPr lang="en-US" altLang="zh-CN">
                <a:ea typeface="宋体" panose="02010600030101010101" pitchFamily="2" charset="-122"/>
              </a:rPr>
              <a:t>OpenGL</a:t>
            </a:r>
            <a:r>
              <a:rPr lang="zh-CN" altLang="en-US">
                <a:ea typeface="宋体" panose="02010600030101010101" pitchFamily="2" charset="-122"/>
              </a:rPr>
              <a:t>是函数库；</a:t>
            </a:r>
            <a:r>
              <a:rPr lang="en-US" altLang="zh-CN">
                <a:ea typeface="宋体" panose="02010600030101010101" pitchFamily="2" charset="-122"/>
              </a:rPr>
              <a:t>DirectX</a:t>
            </a:r>
            <a:r>
              <a:rPr lang="zh-CN" altLang="en-US">
                <a:ea typeface="宋体" panose="02010600030101010101" pitchFamily="2" charset="-122"/>
              </a:rPr>
              <a:t>则是组件库</a:t>
            </a:r>
          </a:p>
          <a:p>
            <a:pPr eaLnBrk="1" hangingPunct="1"/>
            <a:r>
              <a:rPr lang="en-US" altLang="zh-CN">
                <a:ea typeface="宋体" panose="02010600030101010101" pitchFamily="2" charset="-122"/>
              </a:rPr>
              <a:t>OpenGL</a:t>
            </a:r>
            <a:r>
              <a:rPr lang="zh-CN" altLang="en-US">
                <a:ea typeface="宋体" panose="02010600030101010101" pitchFamily="2" charset="-122"/>
              </a:rPr>
              <a:t>各版本向后兼容；</a:t>
            </a:r>
            <a:r>
              <a:rPr lang="en-US" altLang="zh-CN">
                <a:ea typeface="宋体" panose="02010600030101010101" pitchFamily="2" charset="-122"/>
              </a:rPr>
              <a:t>DirectX</a:t>
            </a:r>
            <a:r>
              <a:rPr lang="zh-CN" altLang="en-US">
                <a:ea typeface="宋体" panose="02010600030101010101" pitchFamily="2" charset="-122"/>
              </a:rPr>
              <a:t>的体系结构则在不停变化，并不向后兼容</a:t>
            </a:r>
            <a:endParaRPr lang="en-US" altLang="zh-CN">
              <a:ea typeface="宋体" panose="02010600030101010101" pitchFamily="2" charset="-122"/>
            </a:endParaRPr>
          </a:p>
          <a:p>
            <a:pPr eaLnBrk="1" hangingPunct="1"/>
            <a:endParaRPr lang="zh-CN" altLang="en-US">
              <a:ea typeface="宋体" panose="02010600030101010101" pitchFamily="2" charset="-122"/>
            </a:endParaRPr>
          </a:p>
        </p:txBody>
      </p:sp>
      <p:sp>
        <p:nvSpPr>
          <p:cNvPr id="49159" name="日期占位符 1">
            <a:extLst>
              <a:ext uri="{FF2B5EF4-FFF2-40B4-BE49-F238E27FC236}">
                <a16:creationId xmlns:a16="http://schemas.microsoft.com/office/drawing/2014/main" id="{EA6D5928-A851-4CC2-9DB9-E93D47C5B8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7E0E2B-2748-429C-981B-A692721B4BA0}"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6">
                                            <p:txEl>
                                              <p:pRg st="0" end="0"/>
                                            </p:txEl>
                                          </p:spTgt>
                                        </p:tgtEl>
                                        <p:attrNameLst>
                                          <p:attrName>style.visibility</p:attrName>
                                        </p:attrNameLst>
                                      </p:cBhvr>
                                      <p:to>
                                        <p:strVal val="visible"/>
                                      </p:to>
                                    </p:set>
                                    <p:animEffect transition="in" filter="blinds(horizontal)">
                                      <p:cBhvr>
                                        <p:cTn id="7" dur="500"/>
                                        <p:tgtEl>
                                          <p:spTgt spid="460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6">
                                            <p:txEl>
                                              <p:pRg st="1" end="1"/>
                                            </p:txEl>
                                          </p:spTgt>
                                        </p:tgtEl>
                                        <p:attrNameLst>
                                          <p:attrName>style.visibility</p:attrName>
                                        </p:attrNameLst>
                                      </p:cBhvr>
                                      <p:to>
                                        <p:strVal val="visible"/>
                                      </p:to>
                                    </p:set>
                                    <p:animEffect transition="in" filter="blinds(horizontal)">
                                      <p:cBhvr>
                                        <p:cTn id="12" dur="500"/>
                                        <p:tgtEl>
                                          <p:spTgt spid="460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6">
                                            <p:txEl>
                                              <p:pRg st="2" end="2"/>
                                            </p:txEl>
                                          </p:spTgt>
                                        </p:tgtEl>
                                        <p:attrNameLst>
                                          <p:attrName>style.visibility</p:attrName>
                                        </p:attrNameLst>
                                      </p:cBhvr>
                                      <p:to>
                                        <p:strVal val="visible"/>
                                      </p:to>
                                    </p:set>
                                    <p:animEffect transition="in" filter="blinds(horizontal)">
                                      <p:cBhvr>
                                        <p:cTn id="17" dur="500"/>
                                        <p:tgtEl>
                                          <p:spTgt spid="460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6">
                                            <p:txEl>
                                              <p:pRg st="3" end="3"/>
                                            </p:txEl>
                                          </p:spTgt>
                                        </p:tgtEl>
                                        <p:attrNameLst>
                                          <p:attrName>style.visibility</p:attrName>
                                        </p:attrNameLst>
                                      </p:cBhvr>
                                      <p:to>
                                        <p:strVal val="visible"/>
                                      </p:to>
                                    </p:set>
                                    <p:animEffect transition="in" filter="blinds(horizontal)">
                                      <p:cBhvr>
                                        <p:cTn id="22" dur="500"/>
                                        <p:tgtEl>
                                          <p:spTgt spid="460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15921A16-4DFF-4C92-939C-58AAC34308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7A04C27-30CC-4B2F-961F-9F85D5B2839F}" type="slidenum">
              <a:rPr lang="zh-CN" altLang="en-US" sz="1400">
                <a:latin typeface="Arial" panose="020B0604020202020204" pitchFamily="34" charset="0"/>
              </a:rPr>
              <a:pPr>
                <a:spcBef>
                  <a:spcPct val="0"/>
                </a:spcBef>
                <a:buFontTx/>
                <a:buNone/>
              </a:pPr>
              <a:t>47</a:t>
            </a:fld>
            <a:endParaRPr lang="en-US" altLang="zh-CN" sz="1400">
              <a:latin typeface="Arial" panose="020B0604020202020204" pitchFamily="34" charset="0"/>
            </a:endParaRPr>
          </a:p>
        </p:txBody>
      </p:sp>
      <p:sp>
        <p:nvSpPr>
          <p:cNvPr id="4" name="日期占位符 3">
            <a:extLst>
              <a:ext uri="{FF2B5EF4-FFF2-40B4-BE49-F238E27FC236}">
                <a16:creationId xmlns:a16="http://schemas.microsoft.com/office/drawing/2014/main" id="{63E12875-88B5-4487-911A-D14201AD48D2}"/>
              </a:ext>
            </a:extLst>
          </p:cNvPr>
          <p:cNvSpPr txBox="1">
            <a:spLocks noGrp="1"/>
          </p:cNvSpPr>
          <p:nvPr/>
        </p:nvSpPr>
        <p:spPr bwMode="auto">
          <a:xfrm>
            <a:off x="457200" y="6461125"/>
            <a:ext cx="2133600" cy="320675"/>
          </a:xfrm>
          <a:prstGeom prst="rect">
            <a:avLst/>
          </a:prstGeom>
          <a:noFill/>
          <a:ln>
            <a:miter lim="800000"/>
            <a:headEnd/>
            <a:tailEnd/>
          </a:ln>
        </p:spPr>
        <p:txBody>
          <a:bodyPr/>
          <a:lstStyle/>
          <a:p>
            <a:pPr eaLnBrk="1" hangingPunct="1">
              <a:defRPr/>
            </a:pPr>
            <a:fld id="{869A09A1-F7B2-4F45-B7DE-0B110DD3F6BF}" type="datetime1">
              <a:rPr lang="zh-CN" altLang="en-US" sz="1400">
                <a:latin typeface="+mj-lt"/>
                <a:ea typeface="宋体" pitchFamily="2" charset="-122"/>
              </a:rPr>
              <a:pPr eaLnBrk="1" hangingPunct="1">
                <a:defRPr/>
              </a:pPr>
              <a:t>2023-09-22</a:t>
            </a:fld>
            <a:endParaRPr lang="en-US" altLang="zh-CN" sz="1400">
              <a:latin typeface="+mj-lt"/>
              <a:ea typeface="宋体" pitchFamily="2" charset="-122"/>
            </a:endParaRPr>
          </a:p>
        </p:txBody>
      </p:sp>
      <p:sp>
        <p:nvSpPr>
          <p:cNvPr id="51204" name="灯片编号占位符 5">
            <a:extLst>
              <a:ext uri="{FF2B5EF4-FFF2-40B4-BE49-F238E27FC236}">
                <a16:creationId xmlns:a16="http://schemas.microsoft.com/office/drawing/2014/main" id="{58B90A0C-BFBB-4395-8B64-49869E1EF774}"/>
              </a:ext>
            </a:extLst>
          </p:cNvPr>
          <p:cNvSpPr txBox="1">
            <a:spLocks noGrp="1" noChangeArrowheads="1"/>
          </p:cNvSpPr>
          <p:nvPr/>
        </p:nvSpPr>
        <p:spPr bwMode="auto">
          <a:xfrm>
            <a:off x="6553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707BDF93-85C9-4EC1-849A-0017A1376316}"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47</a:t>
            </a:fld>
            <a:endParaRPr lang="en-US" altLang="zh-CN" sz="1400">
              <a:latin typeface="Arial" panose="020B0604020202020204" pitchFamily="34" charset="0"/>
              <a:ea typeface="宋体" panose="02010600030101010101" pitchFamily="2" charset="-122"/>
            </a:endParaRPr>
          </a:p>
        </p:txBody>
      </p:sp>
      <p:sp>
        <p:nvSpPr>
          <p:cNvPr id="51205" name="Rectangle 2">
            <a:extLst>
              <a:ext uri="{FF2B5EF4-FFF2-40B4-BE49-F238E27FC236}">
                <a16:creationId xmlns:a16="http://schemas.microsoft.com/office/drawing/2014/main" id="{32DE188D-2027-4103-BBF0-6BDDF3EBB85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OpenGL</a:t>
            </a:r>
            <a:r>
              <a:rPr lang="zh-CN" altLang="en-US">
                <a:ea typeface="宋体" panose="02010600030101010101" pitchFamily="2" charset="-122"/>
              </a:rPr>
              <a:t>与</a:t>
            </a:r>
            <a:r>
              <a:rPr lang="en-US" altLang="zh-CN">
                <a:ea typeface="宋体" panose="02010600030101010101" pitchFamily="2" charset="-122"/>
              </a:rPr>
              <a:t>DirectX</a:t>
            </a:r>
            <a:endParaRPr lang="zh-CN" altLang="en-US">
              <a:ea typeface="宋体" panose="02010600030101010101" pitchFamily="2" charset="-122"/>
            </a:endParaRPr>
          </a:p>
        </p:txBody>
      </p:sp>
      <p:sp>
        <p:nvSpPr>
          <p:cNvPr id="46086" name="Rectangle 3">
            <a:extLst>
              <a:ext uri="{FF2B5EF4-FFF2-40B4-BE49-F238E27FC236}">
                <a16:creationId xmlns:a16="http://schemas.microsoft.com/office/drawing/2014/main" id="{7BC54D71-A73A-4F13-BDB7-7B32FE5A6B18}"/>
              </a:ext>
            </a:extLst>
          </p:cNvPr>
          <p:cNvSpPr>
            <a:spLocks noGrp="1" noChangeArrowheads="1"/>
          </p:cNvSpPr>
          <p:nvPr>
            <p:ph type="body" idx="4294967295"/>
          </p:nvPr>
        </p:nvSpPr>
        <p:spPr>
          <a:xfrm>
            <a:off x="228600" y="1066800"/>
            <a:ext cx="8763000" cy="5181600"/>
          </a:xfrm>
        </p:spPr>
        <p:txBody>
          <a:bodyPr/>
          <a:lstStyle/>
          <a:p>
            <a:pPr eaLnBrk="1" hangingPunct="1"/>
            <a:r>
              <a:rPr lang="zh-CN" altLang="en-US">
                <a:ea typeface="宋体" panose="02010600030101010101" pitchFamily="2" charset="-122"/>
              </a:rPr>
              <a:t>一般显卡厂商都支持</a:t>
            </a:r>
            <a:r>
              <a:rPr lang="en-US" altLang="zh-CN">
                <a:ea typeface="宋体" panose="02010600030101010101" pitchFamily="2" charset="-122"/>
              </a:rPr>
              <a:t>OpenGL</a:t>
            </a:r>
            <a:r>
              <a:rPr lang="zh-CN" altLang="en-US">
                <a:ea typeface="宋体" panose="02010600030101010101" pitchFamily="2" charset="-122"/>
              </a:rPr>
              <a:t>和</a:t>
            </a:r>
            <a:r>
              <a:rPr lang="en-US" altLang="zh-CN">
                <a:ea typeface="宋体" panose="02010600030101010101" pitchFamily="2" charset="-122"/>
              </a:rPr>
              <a:t>DirectX</a:t>
            </a:r>
            <a:r>
              <a:rPr lang="zh-CN" altLang="en-US">
                <a:ea typeface="宋体" panose="02010600030101010101" pitchFamily="2" charset="-122"/>
              </a:rPr>
              <a:t>，同时针对两者进行硬件优化</a:t>
            </a:r>
          </a:p>
          <a:p>
            <a:pPr eaLnBrk="1" hangingPunct="1"/>
            <a:r>
              <a:rPr lang="zh-CN" altLang="en-US">
                <a:ea typeface="宋体" panose="02010600030101010101" pitchFamily="2" charset="-122"/>
              </a:rPr>
              <a:t>教学、科研方面</a:t>
            </a:r>
            <a:r>
              <a:rPr lang="en-US" altLang="zh-CN">
                <a:ea typeface="宋体" panose="02010600030101010101" pitchFamily="2" charset="-122"/>
              </a:rPr>
              <a:t>OpenGL</a:t>
            </a:r>
            <a:r>
              <a:rPr lang="zh-CN" altLang="en-US">
                <a:ea typeface="宋体" panose="02010600030101010101" pitchFamily="2" charset="-122"/>
              </a:rPr>
              <a:t>是主流，游戏开发、商业应用则基本采用</a:t>
            </a:r>
            <a:r>
              <a:rPr lang="en-US" altLang="zh-CN">
                <a:ea typeface="宋体" panose="02010600030101010101" pitchFamily="2" charset="-122"/>
              </a:rPr>
              <a:t>DirectX</a:t>
            </a:r>
          </a:p>
          <a:p>
            <a:pPr eaLnBrk="1" hangingPunct="1"/>
            <a:r>
              <a:rPr lang="zh-CN" altLang="en-US">
                <a:ea typeface="宋体" panose="02010600030101010101" pitchFamily="2" charset="-122"/>
              </a:rPr>
              <a:t>需要跨平台应用时，只能用</a:t>
            </a:r>
            <a:r>
              <a:rPr lang="en-US" altLang="zh-CN">
                <a:ea typeface="宋体" panose="02010600030101010101" pitchFamily="2" charset="-122"/>
              </a:rPr>
              <a:t>OpenGL</a:t>
            </a:r>
          </a:p>
          <a:p>
            <a:pPr eaLnBrk="1" hangingPunct="1"/>
            <a:r>
              <a:rPr lang="en-US" altLang="zh-CN">
                <a:ea typeface="宋体" panose="02010600030101010101" pitchFamily="2" charset="-122"/>
              </a:rPr>
              <a:t>WebGL: HTML5</a:t>
            </a:r>
            <a:r>
              <a:rPr lang="zh-CN" altLang="en-US">
                <a:ea typeface="宋体" panose="02010600030101010101" pitchFamily="2" charset="-122"/>
              </a:rPr>
              <a:t>与</a:t>
            </a:r>
            <a:r>
              <a:rPr lang="en-US" altLang="zh-CN">
                <a:ea typeface="宋体" panose="02010600030101010101" pitchFamily="2" charset="-122"/>
              </a:rPr>
              <a:t>JavaScript</a:t>
            </a:r>
          </a:p>
          <a:p>
            <a:pPr eaLnBrk="1" hangingPunct="1"/>
            <a:endParaRPr lang="zh-CN" altLang="en-US">
              <a:ea typeface="宋体" panose="02010600030101010101" pitchFamily="2" charset="-122"/>
            </a:endParaRPr>
          </a:p>
        </p:txBody>
      </p:sp>
      <p:sp>
        <p:nvSpPr>
          <p:cNvPr id="51207" name="日期占位符 1">
            <a:extLst>
              <a:ext uri="{FF2B5EF4-FFF2-40B4-BE49-F238E27FC236}">
                <a16:creationId xmlns:a16="http://schemas.microsoft.com/office/drawing/2014/main" id="{F3C1BFAF-E2D2-430A-AA40-B5FE5E8A4B1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26E0704-5934-4391-8768-14B4C4FCE691}"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6">
                                            <p:txEl>
                                              <p:pRg st="0" end="0"/>
                                            </p:txEl>
                                          </p:spTgt>
                                        </p:tgtEl>
                                        <p:attrNameLst>
                                          <p:attrName>style.visibility</p:attrName>
                                        </p:attrNameLst>
                                      </p:cBhvr>
                                      <p:to>
                                        <p:strVal val="visible"/>
                                      </p:to>
                                    </p:set>
                                    <p:animEffect transition="in" filter="blinds(horizontal)">
                                      <p:cBhvr>
                                        <p:cTn id="7" dur="500"/>
                                        <p:tgtEl>
                                          <p:spTgt spid="460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6">
                                            <p:txEl>
                                              <p:pRg st="1" end="1"/>
                                            </p:txEl>
                                          </p:spTgt>
                                        </p:tgtEl>
                                        <p:attrNameLst>
                                          <p:attrName>style.visibility</p:attrName>
                                        </p:attrNameLst>
                                      </p:cBhvr>
                                      <p:to>
                                        <p:strVal val="visible"/>
                                      </p:to>
                                    </p:set>
                                    <p:animEffect transition="in" filter="blinds(horizontal)">
                                      <p:cBhvr>
                                        <p:cTn id="12" dur="500"/>
                                        <p:tgtEl>
                                          <p:spTgt spid="460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6">
                                            <p:txEl>
                                              <p:pRg st="2" end="2"/>
                                            </p:txEl>
                                          </p:spTgt>
                                        </p:tgtEl>
                                        <p:attrNameLst>
                                          <p:attrName>style.visibility</p:attrName>
                                        </p:attrNameLst>
                                      </p:cBhvr>
                                      <p:to>
                                        <p:strVal val="visible"/>
                                      </p:to>
                                    </p:set>
                                    <p:animEffect transition="in" filter="blinds(horizontal)">
                                      <p:cBhvr>
                                        <p:cTn id="17" dur="500"/>
                                        <p:tgtEl>
                                          <p:spTgt spid="460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6">
                                            <p:txEl>
                                              <p:pRg st="3" end="3"/>
                                            </p:txEl>
                                          </p:spTgt>
                                        </p:tgtEl>
                                        <p:attrNameLst>
                                          <p:attrName>style.visibility</p:attrName>
                                        </p:attrNameLst>
                                      </p:cBhvr>
                                      <p:to>
                                        <p:strVal val="visible"/>
                                      </p:to>
                                    </p:set>
                                    <p:animEffect transition="in" filter="blinds(horizontal)">
                                      <p:cBhvr>
                                        <p:cTn id="22" dur="500"/>
                                        <p:tgtEl>
                                          <p:spTgt spid="460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a:extLst>
              <a:ext uri="{FF2B5EF4-FFF2-40B4-BE49-F238E27FC236}">
                <a16:creationId xmlns:a16="http://schemas.microsoft.com/office/drawing/2014/main" id="{37319883-981A-4C08-960A-8E053FBE10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E89316-2193-491A-B21A-345A541B2F4F}" type="datetime10">
              <a:rPr lang="zh-CN" altLang="en-US" sz="1400" smtClean="0">
                <a:latin typeface="Arial" panose="020B0604020202020204" pitchFamily="34" charset="0"/>
              </a:rPr>
              <a:pPr>
                <a:spcBef>
                  <a:spcPct val="0"/>
                </a:spcBef>
                <a:buFontTx/>
                <a:buNone/>
              </a:pPr>
              <a:t>08:57</a:t>
            </a:fld>
            <a:endParaRPr lang="en-US" altLang="zh-CN" sz="1400">
              <a:latin typeface="Arial" panose="020B0604020202020204" pitchFamily="34" charset="0"/>
            </a:endParaRPr>
          </a:p>
        </p:txBody>
      </p:sp>
      <p:sp>
        <p:nvSpPr>
          <p:cNvPr id="53251" name="灯片编号占位符 2">
            <a:extLst>
              <a:ext uri="{FF2B5EF4-FFF2-40B4-BE49-F238E27FC236}">
                <a16:creationId xmlns:a16="http://schemas.microsoft.com/office/drawing/2014/main" id="{9693FC9C-4291-4ECF-A999-64095E6C4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E41981C-FBFA-4724-BB69-6E007454748B}" type="slidenum">
              <a:rPr lang="zh-CN" altLang="en-US" sz="1400">
                <a:latin typeface="Arial" panose="020B0604020202020204" pitchFamily="34" charset="0"/>
              </a:rPr>
              <a:pPr>
                <a:spcBef>
                  <a:spcPct val="0"/>
                </a:spcBef>
                <a:buFontTx/>
                <a:buNone/>
              </a:pPr>
              <a:t>48</a:t>
            </a:fld>
            <a:endParaRPr lang="en-US" altLang="zh-CN" sz="1400">
              <a:latin typeface="Arial" panose="020B0604020202020204" pitchFamily="34" charset="0"/>
            </a:endParaRPr>
          </a:p>
        </p:txBody>
      </p:sp>
      <p:graphicFrame>
        <p:nvGraphicFramePr>
          <p:cNvPr id="4" name="表格 3">
            <a:extLst>
              <a:ext uri="{FF2B5EF4-FFF2-40B4-BE49-F238E27FC236}">
                <a16:creationId xmlns:a16="http://schemas.microsoft.com/office/drawing/2014/main" id="{15CA386B-C1F9-4933-8EB5-2C9484807289}"/>
              </a:ext>
            </a:extLst>
          </p:cNvPr>
          <p:cNvGraphicFramePr>
            <a:graphicFrameLocks noGrp="1"/>
          </p:cNvGraphicFramePr>
          <p:nvPr/>
        </p:nvGraphicFramePr>
        <p:xfrm>
          <a:off x="304800" y="1371600"/>
          <a:ext cx="8343900" cy="3825874"/>
        </p:xfrm>
        <a:graphic>
          <a:graphicData uri="http://schemas.openxmlformats.org/drawingml/2006/table">
            <a:tbl>
              <a:tblPr>
                <a:tableStyleId>{5DA37D80-6434-44D0-A028-1B22A696006F}</a:tableStyleId>
              </a:tblPr>
              <a:tblGrid>
                <a:gridCol w="1295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2109788">
                  <a:extLst>
                    <a:ext uri="{9D8B030D-6E8A-4147-A177-3AD203B41FA5}">
                      <a16:colId xmlns:a16="http://schemas.microsoft.com/office/drawing/2014/main" val="20003"/>
                    </a:ext>
                  </a:extLst>
                </a:gridCol>
                <a:gridCol w="1738312">
                  <a:extLst>
                    <a:ext uri="{9D8B030D-6E8A-4147-A177-3AD203B41FA5}">
                      <a16:colId xmlns:a16="http://schemas.microsoft.com/office/drawing/2014/main" val="20004"/>
                    </a:ext>
                  </a:extLst>
                </a:gridCol>
              </a:tblGrid>
              <a:tr h="9296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b="1" u="none" strike="noStrike" cap="none" normalizeH="0" baseline="0" dirty="0">
                          <a:ln>
                            <a:noFill/>
                          </a:ln>
                          <a:effectLst/>
                        </a:rPr>
                        <a:t>技术</a:t>
                      </a:r>
                      <a:endParaRPr kumimoji="0" lang="zh-CN" altLang="en-US" sz="2800" b="1"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b="1" u="none" strike="noStrike" cap="none" normalizeH="0" baseline="0" dirty="0">
                          <a:ln>
                            <a:noFill/>
                          </a:ln>
                          <a:effectLst/>
                        </a:rPr>
                        <a:t>实现层次</a:t>
                      </a:r>
                      <a:endParaRPr kumimoji="0" lang="zh-CN" altLang="en-US" sz="2800" b="1"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b="1" u="none" strike="noStrike" cap="none" normalizeH="0" baseline="0" dirty="0">
                          <a:ln>
                            <a:noFill/>
                          </a:ln>
                          <a:effectLst/>
                        </a:rPr>
                        <a:t>开发难度</a:t>
                      </a:r>
                      <a:endParaRPr kumimoji="0" lang="zh-CN" altLang="en-US" sz="2800" b="1"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b="1" u="none" strike="noStrike" cap="none" normalizeH="0" baseline="0" dirty="0">
                          <a:ln>
                            <a:noFill/>
                          </a:ln>
                          <a:effectLst/>
                        </a:rPr>
                        <a:t>扩展性</a:t>
                      </a:r>
                      <a:endParaRPr kumimoji="0" lang="zh-CN" altLang="en-US" sz="2800" b="1"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b="1" u="none" strike="noStrike" cap="none" normalizeH="0" baseline="0" dirty="0">
                          <a:ln>
                            <a:noFill/>
                          </a:ln>
                          <a:effectLst/>
                        </a:rPr>
                        <a:t>应用领域</a:t>
                      </a:r>
                      <a:endParaRPr kumimoji="0" lang="zh-CN" altLang="en-US" sz="2800" b="1"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extLst>
                  <a:ext uri="{0D108BD9-81ED-4DB2-BD59-A6C34878D82A}">
                    <a16:rowId xmlns:a16="http://schemas.microsoft.com/office/drawing/2014/main" val="10000"/>
                  </a:ext>
                </a:extLst>
              </a:tr>
              <a:tr h="1036849">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2800" u="none" strike="noStrike" cap="none" normalizeH="0" baseline="0" dirty="0">
                          <a:ln>
                            <a:noFill/>
                          </a:ln>
                          <a:effectLst/>
                        </a:rPr>
                        <a:t>OpenGL</a:t>
                      </a:r>
                      <a:endParaRPr kumimoji="0" lang="en-US" altLang="zh-CN"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a:ln>
                            <a:noFill/>
                          </a:ln>
                          <a:effectLst/>
                        </a:rPr>
                        <a:t>底层</a:t>
                      </a:r>
                      <a:endParaRPr kumimoji="0" lang="en-US" altLang="zh-CN" sz="2800" u="none" strike="noStrike" cap="none" normalizeH="0" baseline="0">
                        <a:ln>
                          <a:noFill/>
                        </a:ln>
                        <a:effectLs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a:ln>
                            <a:noFill/>
                          </a:ln>
                          <a:effectLst/>
                        </a:rPr>
                        <a:t>（显卡）</a:t>
                      </a:r>
                      <a:endParaRPr kumimoji="0" lang="zh-CN" altLang="en-US" sz="2800" b="0" i="0" u="none" strike="noStrike" cap="none" normalizeH="0" baseline="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2800" u="none" strike="noStrike" cap="none" normalizeH="0" baseline="0" dirty="0">
                          <a:ln>
                            <a:noFill/>
                          </a:ln>
                          <a:effectLst/>
                        </a:rPr>
                        <a:t>C\C++</a:t>
                      </a:r>
                    </a:p>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（难）</a:t>
                      </a:r>
                      <a:endParaRPr kumimoji="0" lang="zh-CN" altLang="en-US"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多平台</a:t>
                      </a:r>
                      <a:endParaRPr kumimoji="0" lang="en-US" altLang="zh-CN" sz="2800" u="none" strike="noStrike" cap="none" normalizeH="0" baseline="0" dirty="0">
                        <a:ln>
                          <a:noFill/>
                        </a:ln>
                        <a:effectLs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（较好）</a:t>
                      </a:r>
                      <a:endParaRPr kumimoji="0" lang="zh-CN" altLang="en-US"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三维设计软件</a:t>
                      </a:r>
                      <a:endParaRPr kumimoji="0" lang="en-US" altLang="zh-CN"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extLst>
                  <a:ext uri="{0D108BD9-81ED-4DB2-BD59-A6C34878D82A}">
                    <a16:rowId xmlns:a16="http://schemas.microsoft.com/office/drawing/2014/main" val="10001"/>
                  </a:ext>
                </a:extLst>
              </a:tr>
              <a:tr h="9296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2800" u="none" strike="noStrike" cap="none" normalizeH="0" baseline="0" dirty="0">
                          <a:ln>
                            <a:noFill/>
                          </a:ln>
                          <a:effectLst/>
                        </a:rPr>
                        <a:t>DirectX</a:t>
                      </a:r>
                      <a:endParaRPr kumimoji="0" lang="en-US" altLang="zh-CN"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a:ln>
                            <a:noFill/>
                          </a:ln>
                          <a:effectLst/>
                        </a:rPr>
                        <a:t>底层（操作系统）</a:t>
                      </a:r>
                      <a:endParaRPr kumimoji="0" lang="zh-CN" altLang="en-US" sz="2800" b="0" i="0" u="none" strike="noStrike" cap="none" normalizeH="0" baseline="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C++</a:t>
                      </a:r>
                    </a:p>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a:ln>
                            <a:noFill/>
                          </a:ln>
                          <a:effectLst/>
                        </a:rPr>
                        <a:t>（较难）</a:t>
                      </a:r>
                      <a:endParaRPr kumimoji="0" lang="zh-CN" altLang="en-US" sz="2800" b="0" i="0" u="none" strike="noStrike" cap="none" normalizeH="0" baseline="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2800" u="none" strike="noStrike" cap="none" normalizeH="0" baseline="0" dirty="0">
                          <a:ln>
                            <a:noFill/>
                          </a:ln>
                          <a:effectLst/>
                        </a:rPr>
                        <a:t>Windows</a:t>
                      </a:r>
                      <a:r>
                        <a:rPr kumimoji="0" lang="zh-CN" altLang="en-US" sz="2800" u="none" strike="noStrike" cap="none" normalizeH="0" baseline="0" dirty="0">
                          <a:ln>
                            <a:noFill/>
                          </a:ln>
                          <a:effectLst/>
                        </a:rPr>
                        <a:t>平台</a:t>
                      </a:r>
                      <a:endParaRPr kumimoji="0" lang="en-US" altLang="zh-CN" sz="2800" u="none" strike="noStrike" cap="none" normalizeH="0" baseline="0" dirty="0">
                        <a:ln>
                          <a:noFill/>
                        </a:ln>
                        <a:effectLs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（差）</a:t>
                      </a:r>
                      <a:endParaRPr kumimoji="0" lang="zh-CN" altLang="en-US"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三维游戏</a:t>
                      </a:r>
                      <a:endParaRPr kumimoji="0" lang="en-US" altLang="zh-CN"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extLst>
                  <a:ext uri="{0D108BD9-81ED-4DB2-BD59-A6C34878D82A}">
                    <a16:rowId xmlns:a16="http://schemas.microsoft.com/office/drawing/2014/main" val="10002"/>
                  </a:ext>
                </a:extLst>
              </a:tr>
              <a:tr h="9296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itchFamily="2" charset="-122"/>
                          <a:cs typeface="Times New Roman" panose="02020603050405020304" pitchFamily="18" charset="0"/>
                        </a:rPr>
                        <a:t>WebGL</a:t>
                      </a:r>
                      <a:endParaRPr kumimoji="0" lang="en-US"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宋体" pitchFamily="2" charset="-122"/>
                          <a:ea typeface="宋体" pitchFamily="2" charset="-122"/>
                        </a:rPr>
                        <a:t>浏览器</a:t>
                      </a: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2800" u="none" strike="noStrike" cap="none" normalizeH="0" baseline="0" dirty="0">
                          <a:ln>
                            <a:noFill/>
                          </a:ln>
                          <a:effectLst/>
                        </a:rPr>
                        <a:t>JavaScript</a:t>
                      </a:r>
                    </a:p>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（较易）</a:t>
                      </a:r>
                      <a:endParaRPr kumimoji="0" lang="zh-CN" altLang="en-US"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多平台</a:t>
                      </a:r>
                      <a:endParaRPr kumimoji="0" lang="en-US" altLang="zh-CN" sz="2800" u="none" strike="noStrike" cap="none" normalizeH="0" baseline="0" dirty="0">
                        <a:ln>
                          <a:noFill/>
                        </a:ln>
                        <a:effectLs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（好）</a:t>
                      </a:r>
                      <a:endParaRPr kumimoji="0" lang="zh-CN" altLang="en-US"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2800" u="none" strike="noStrike" cap="none" normalizeH="0" baseline="0" dirty="0">
                          <a:ln>
                            <a:noFill/>
                          </a:ln>
                          <a:effectLst/>
                        </a:rPr>
                        <a:t>网络三维显示</a:t>
                      </a:r>
                      <a:endParaRPr kumimoji="0" lang="en-US" altLang="zh-CN" sz="2800" b="0" i="0" u="none" strike="noStrike" cap="none" normalizeH="0" baseline="0" dirty="0">
                        <a:ln>
                          <a:noFill/>
                        </a:ln>
                        <a:solidFill>
                          <a:srgbClr val="000000"/>
                        </a:solidFill>
                        <a:effectLst/>
                        <a:latin typeface="宋体" pitchFamily="2" charset="-122"/>
                        <a:ea typeface="宋体" pitchFamily="2" charset="-122"/>
                      </a:endParaRPr>
                    </a:p>
                  </a:txBody>
                  <a:tcPr marL="23813" marR="23813" marT="38108" marB="38108" horzOverflow="overflow"/>
                </a:tc>
                <a:extLst>
                  <a:ext uri="{0D108BD9-81ED-4DB2-BD59-A6C34878D82A}">
                    <a16:rowId xmlns:a16="http://schemas.microsoft.com/office/drawing/2014/main" val="10003"/>
                  </a:ext>
                </a:extLst>
              </a:tr>
            </a:tbl>
          </a:graphicData>
        </a:graphic>
      </p:graphicFrame>
      <p:sp>
        <p:nvSpPr>
          <p:cNvPr id="53284" name="Rectangle 1">
            <a:extLst>
              <a:ext uri="{FF2B5EF4-FFF2-40B4-BE49-F238E27FC236}">
                <a16:creationId xmlns:a16="http://schemas.microsoft.com/office/drawing/2014/main" id="{C64F7227-D6E2-41AE-A6DD-5855E456960D}"/>
              </a:ext>
            </a:extLst>
          </p:cNvPr>
          <p:cNvSpPr>
            <a:spLocks noChangeArrowheads="1"/>
          </p:cNvSpPr>
          <p:nvPr/>
        </p:nvSpPr>
        <p:spPr bwMode="auto">
          <a:xfrm>
            <a:off x="2903538" y="1219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zh-CN" sz="1800">
              <a:latin typeface="Arial" panose="020B0604020202020204" pitchFamily="34" charset="0"/>
            </a:endParaRPr>
          </a:p>
        </p:txBody>
      </p:sp>
      <p:sp>
        <p:nvSpPr>
          <p:cNvPr id="53285" name="Rectangle 2">
            <a:extLst>
              <a:ext uri="{FF2B5EF4-FFF2-40B4-BE49-F238E27FC236}">
                <a16:creationId xmlns:a16="http://schemas.microsoft.com/office/drawing/2014/main" id="{6113DFDB-89CF-44F0-B764-A7530EC7B187}"/>
              </a:ext>
            </a:extLst>
          </p:cNvPr>
          <p:cNvSpPr txBox="1">
            <a:spLocks noChangeArrowheads="1"/>
          </p:cNvSpPr>
          <p:nvPr/>
        </p:nvSpPr>
        <p:spPr bwMode="auto">
          <a:xfrm>
            <a:off x="152400" y="762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a:solidFill>
                  <a:schemeClr val="accent2"/>
                </a:solidFill>
                <a:latin typeface="Arial" panose="020B0604020202020204" pitchFamily="34" charset="0"/>
                <a:ea typeface="宋体" panose="02010600030101010101" pitchFamily="2" charset="-122"/>
              </a:rPr>
              <a:t>图形</a:t>
            </a:r>
            <a:r>
              <a:rPr lang="en-US" altLang="zh-CN" sz="4400">
                <a:solidFill>
                  <a:schemeClr val="accent2"/>
                </a:solidFill>
                <a:latin typeface="Arial" panose="020B0604020202020204" pitchFamily="34" charset="0"/>
                <a:ea typeface="宋体" panose="02010600030101010101" pitchFamily="2" charset="-122"/>
              </a:rPr>
              <a:t>API</a:t>
            </a:r>
            <a:r>
              <a:rPr lang="zh-CN" altLang="en-US" sz="4400">
                <a:solidFill>
                  <a:schemeClr val="accent2"/>
                </a:solidFill>
                <a:latin typeface="Arial" panose="020B0604020202020204" pitchFamily="34" charset="0"/>
                <a:ea typeface="宋体" panose="02010600030101010101" pitchFamily="2" charset="-122"/>
              </a:rPr>
              <a:t>对比</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8F1691D6-66C7-4D96-8D5F-0F7A427E50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1475F1B-95EF-4DE4-8612-5A04E5A03AE0}" type="slidenum">
              <a:rPr lang="zh-CN" altLang="en-US">
                <a:ea typeface="宋体" panose="02010600030101010101" pitchFamily="2" charset="-122"/>
              </a:rPr>
              <a:pPr eaLnBrk="1" hangingPunct="1"/>
              <a:t>49</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A61249E4-275D-4D07-AA4B-DA0DB58C8B1B}"/>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AA4B0204-59B9-4ADD-9588-BDFEFE2F9BF8}" type="slidenum">
              <a:rPr lang="zh-CN" altLang="en-US" sz="1400">
                <a:ea typeface="宋体" panose="02010600030101010101" pitchFamily="2" charset="-122"/>
              </a:rPr>
              <a:pPr algn="r" eaLnBrk="1" hangingPunct="1"/>
              <a:t>49</a:t>
            </a:fld>
            <a:endParaRPr lang="en-US" altLang="zh-CN" sz="1400">
              <a:ea typeface="宋体" panose="02010600030101010101" pitchFamily="2" charset="-122"/>
            </a:endParaRPr>
          </a:p>
        </p:txBody>
      </p:sp>
      <p:sp>
        <p:nvSpPr>
          <p:cNvPr id="43012" name="Rectangle 2">
            <a:extLst>
              <a:ext uri="{FF2B5EF4-FFF2-40B4-BE49-F238E27FC236}">
                <a16:creationId xmlns:a16="http://schemas.microsoft.com/office/drawing/2014/main" id="{10F90745-B6B5-457E-8015-2C4174270273}"/>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a:t>
            </a:r>
            <a:endParaRPr lang="en-US" altLang="zh-CN">
              <a:ea typeface="宋体" panose="02010600030101010101" pitchFamily="2" charset="-122"/>
            </a:endParaRPr>
          </a:p>
        </p:txBody>
      </p:sp>
      <p:sp>
        <p:nvSpPr>
          <p:cNvPr id="43013" name="Rectangle 3">
            <a:extLst>
              <a:ext uri="{FF2B5EF4-FFF2-40B4-BE49-F238E27FC236}">
                <a16:creationId xmlns:a16="http://schemas.microsoft.com/office/drawing/2014/main" id="{7FC97EB3-457D-4D4E-8E91-D74F21C79FFF}"/>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硬件层面</a:t>
            </a:r>
          </a:p>
          <a:p>
            <a:pPr lvl="1" eaLnBrk="1" hangingPunct="1"/>
            <a:r>
              <a:rPr lang="zh-CN" altLang="en-US" dirty="0">
                <a:ea typeface="宋体" panose="02010600030101010101" pitchFamily="2" charset="-122"/>
              </a:rPr>
              <a:t>设备显示原理：</a:t>
            </a:r>
            <a:r>
              <a:rPr lang="en-US" altLang="zh-CN" dirty="0">
                <a:ea typeface="宋体" panose="02010600030101010101" pitchFamily="2" charset="-122"/>
              </a:rPr>
              <a:t>CRT</a:t>
            </a:r>
            <a:r>
              <a:rPr lang="zh-CN" altLang="en-US" dirty="0">
                <a:ea typeface="宋体" panose="02010600030101010101" pitchFamily="2" charset="-122"/>
              </a:rPr>
              <a:t>、</a:t>
            </a:r>
            <a:r>
              <a:rPr lang="en-US" altLang="zh-CN" dirty="0">
                <a:ea typeface="宋体" panose="02010600030101010101" pitchFamily="2" charset="-122"/>
              </a:rPr>
              <a:t>LCD</a:t>
            </a:r>
          </a:p>
          <a:p>
            <a:pPr lvl="1" eaLnBrk="1" hangingPunct="1"/>
            <a:r>
              <a:rPr lang="zh-CN" altLang="en-US" dirty="0">
                <a:ea typeface="宋体" panose="02010600030101010101" pitchFamily="2" charset="-122"/>
              </a:rPr>
              <a:t>设备显示方式：随机、光栅</a:t>
            </a:r>
          </a:p>
          <a:p>
            <a:pPr lvl="1" eaLnBrk="1" hangingPunct="1"/>
            <a:r>
              <a:rPr lang="zh-CN" altLang="en-US" dirty="0">
                <a:ea typeface="宋体" panose="02010600030101010101" pitchFamily="2" charset="-122"/>
              </a:rPr>
              <a:t>显示系统组成结构：简单、典型、专用</a:t>
            </a:r>
          </a:p>
          <a:p>
            <a:pPr eaLnBrk="1" hangingPunct="1"/>
            <a:r>
              <a:rPr lang="zh-CN" altLang="en-US" dirty="0">
                <a:ea typeface="宋体" panose="02010600030101010101" pitchFamily="2" charset="-122"/>
              </a:rPr>
              <a:t>软件层面</a:t>
            </a:r>
          </a:p>
          <a:p>
            <a:pPr lvl="1" eaLnBrk="1" hangingPunct="1"/>
            <a:r>
              <a:rPr lang="zh-CN" altLang="en-US" dirty="0">
                <a:ea typeface="宋体" panose="02010600030101010101" pitchFamily="2" charset="-122"/>
              </a:rPr>
              <a:t>图形软件</a:t>
            </a:r>
            <a:endParaRPr lang="en-US" altLang="zh-CN" dirty="0">
              <a:ea typeface="宋体" panose="02010600030101010101" pitchFamily="2" charset="-122"/>
            </a:endParaRPr>
          </a:p>
          <a:p>
            <a:pPr eaLnBrk="1" hangingPunct="1"/>
            <a:r>
              <a:rPr lang="zh-CN" altLang="en-US" dirty="0">
                <a:solidFill>
                  <a:schemeClr val="accent2"/>
                </a:solidFill>
                <a:ea typeface="宋体" panose="02010600030101010101" pitchFamily="2" charset="-122"/>
              </a:rPr>
              <a:t>图形系统标准</a:t>
            </a:r>
            <a:endParaRPr lang="en-US" altLang="zh-CN" dirty="0">
              <a:solidFill>
                <a:schemeClr val="accent2"/>
              </a:solidFill>
              <a:ea typeface="宋体" panose="02010600030101010101" pitchFamily="2" charset="-122"/>
            </a:endParaRPr>
          </a:p>
          <a:p>
            <a:pPr eaLnBrk="1" hangingPunct="1"/>
            <a:r>
              <a:rPr lang="zh-CN" altLang="en-US" dirty="0">
                <a:ea typeface="宋体" panose="02010600030101010101" pitchFamily="2" charset="-122"/>
              </a:rPr>
              <a:t>图形流水线</a:t>
            </a:r>
          </a:p>
        </p:txBody>
      </p:sp>
      <p:sp>
        <p:nvSpPr>
          <p:cNvPr id="7" name="AutoShape 4">
            <a:extLst>
              <a:ext uri="{FF2B5EF4-FFF2-40B4-BE49-F238E27FC236}">
                <a16:creationId xmlns:a16="http://schemas.microsoft.com/office/drawing/2014/main" id="{3262A411-1F5D-4ACA-BBE4-FFFF1489191A}"/>
              </a:ext>
            </a:extLst>
          </p:cNvPr>
          <p:cNvSpPr>
            <a:spLocks noChangeArrowheads="1"/>
          </p:cNvSpPr>
          <p:nvPr/>
        </p:nvSpPr>
        <p:spPr bwMode="auto">
          <a:xfrm>
            <a:off x="4114800" y="4648200"/>
            <a:ext cx="2895600" cy="838200"/>
          </a:xfrm>
          <a:prstGeom prst="wedgeRoundRectCallout">
            <a:avLst>
              <a:gd name="adj1" fmla="val -82078"/>
              <a:gd name="adj2" fmla="val -36805"/>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3200">
                <a:ea typeface="宋体" pitchFamily="2" charset="-122"/>
              </a:rPr>
              <a:t>为何要有标准</a:t>
            </a:r>
            <a:r>
              <a:rPr lang="en-US" altLang="zh-CN" sz="3200" dirty="0">
                <a:ea typeface="宋体" pitchFamily="2" charset="-122"/>
              </a:rPr>
              <a:t>?</a:t>
            </a:r>
            <a:endParaRPr lang="zh-CN" altLang="en-US" sz="3200" dirty="0">
              <a:ea typeface="宋体" pitchFamily="2" charset="-122"/>
            </a:endParaRPr>
          </a:p>
        </p:txBody>
      </p:sp>
      <p:sp>
        <p:nvSpPr>
          <p:cNvPr id="43015" name="日期占位符 1">
            <a:extLst>
              <a:ext uri="{FF2B5EF4-FFF2-40B4-BE49-F238E27FC236}">
                <a16:creationId xmlns:a16="http://schemas.microsoft.com/office/drawing/2014/main" id="{752C6169-282C-4236-BB61-E6E040E94C8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355E4AF2-FF65-4727-B9F2-5E0BFB998FF1}"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2670181D-38CE-45F2-AC3A-556C1AAE28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66E3B9DC-BC29-4983-B38A-BF08AD94540B}" type="slidenum">
              <a:rPr lang="zh-CN" altLang="en-US">
                <a:ea typeface="宋体" panose="02010600030101010101" pitchFamily="2" charset="-122"/>
              </a:rPr>
              <a:pPr eaLnBrk="1" hangingPunct="1"/>
              <a:t>5</a:t>
            </a:fld>
            <a:endParaRPr lang="en-US" altLang="zh-CN">
              <a:ea typeface="宋体" panose="02010600030101010101" pitchFamily="2" charset="-122"/>
            </a:endParaRPr>
          </a:p>
        </p:txBody>
      </p:sp>
      <p:sp>
        <p:nvSpPr>
          <p:cNvPr id="8" name="灯片编号占位符 5">
            <a:extLst>
              <a:ext uri="{FF2B5EF4-FFF2-40B4-BE49-F238E27FC236}">
                <a16:creationId xmlns:a16="http://schemas.microsoft.com/office/drawing/2014/main" id="{F15FCCE3-FED0-41A7-851F-DE39980F8E88}"/>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E6649294-08C5-4E26-8520-6B388D74F4C6}" type="slidenum">
              <a:rPr lang="zh-CN" altLang="en-US" sz="1400">
                <a:ea typeface="宋体" panose="02010600030101010101" pitchFamily="2" charset="-122"/>
              </a:rPr>
              <a:pPr algn="r" eaLnBrk="1" hangingPunct="1"/>
              <a:t>5</a:t>
            </a:fld>
            <a:endParaRPr lang="en-US" altLang="zh-CN" sz="1400">
              <a:ea typeface="宋体" panose="02010600030101010101" pitchFamily="2" charset="-122"/>
            </a:endParaRPr>
          </a:p>
        </p:txBody>
      </p:sp>
      <p:sp>
        <p:nvSpPr>
          <p:cNvPr id="7172" name="Rectangle 2">
            <a:extLst>
              <a:ext uri="{FF2B5EF4-FFF2-40B4-BE49-F238E27FC236}">
                <a16:creationId xmlns:a16="http://schemas.microsoft.com/office/drawing/2014/main" id="{1F67EFA7-DC36-4949-A6E6-BA78758CC83F}"/>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显示设备</a:t>
            </a:r>
          </a:p>
        </p:txBody>
      </p:sp>
      <p:sp>
        <p:nvSpPr>
          <p:cNvPr id="12294" name="Rectangle 3">
            <a:extLst>
              <a:ext uri="{FF2B5EF4-FFF2-40B4-BE49-F238E27FC236}">
                <a16:creationId xmlns:a16="http://schemas.microsoft.com/office/drawing/2014/main" id="{8BB2067E-96EB-453F-B64E-1230B6964F61}"/>
              </a:ext>
            </a:extLst>
          </p:cNvPr>
          <p:cNvSpPr>
            <a:spLocks noGrp="1" noChangeArrowheads="1"/>
          </p:cNvSpPr>
          <p:nvPr>
            <p:ph type="body" idx="4294967295"/>
          </p:nvPr>
        </p:nvSpPr>
        <p:spPr/>
        <p:txBody>
          <a:bodyPr/>
          <a:lstStyle/>
          <a:p>
            <a:pPr eaLnBrk="1" hangingPunct="1"/>
            <a:r>
              <a:rPr lang="zh-CN" altLang="en-US" sz="2800">
                <a:ea typeface="宋体" panose="02010600030101010101" pitchFamily="2" charset="-122"/>
              </a:rPr>
              <a:t>彩色阴极射线管</a:t>
            </a:r>
            <a:r>
              <a:rPr lang="en-US" altLang="zh-CN" sz="2800">
                <a:ea typeface="宋体" panose="02010600030101010101" pitchFamily="2" charset="-122"/>
              </a:rPr>
              <a:t>CRT</a:t>
            </a:r>
            <a:endParaRPr lang="zh-CN" altLang="en-US" sz="2800">
              <a:ea typeface="宋体" panose="02010600030101010101" pitchFamily="2" charset="-122"/>
            </a:endParaRPr>
          </a:p>
          <a:p>
            <a:pPr eaLnBrk="1" hangingPunct="1"/>
            <a:endParaRPr lang="zh-CN" altLang="en-US" sz="2800">
              <a:ea typeface="宋体" panose="02010600030101010101" pitchFamily="2" charset="-122"/>
            </a:endParaRPr>
          </a:p>
          <a:p>
            <a:pPr eaLnBrk="1" hangingPunct="1"/>
            <a:r>
              <a:rPr lang="zh-CN" altLang="en-US" sz="2800">
                <a:ea typeface="宋体" panose="02010600030101010101" pitchFamily="2" charset="-122"/>
              </a:rPr>
              <a:t>液晶显示器</a:t>
            </a:r>
          </a:p>
        </p:txBody>
      </p:sp>
      <p:pic>
        <p:nvPicPr>
          <p:cNvPr id="7174" name="Picture 4" descr="1p21">
            <a:extLst>
              <a:ext uri="{FF2B5EF4-FFF2-40B4-BE49-F238E27FC236}">
                <a16:creationId xmlns:a16="http://schemas.microsoft.com/office/drawing/2014/main" id="{3B524DEA-52D0-46CD-B496-6D97D802D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412875"/>
            <a:ext cx="4572000"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日期占位符 1">
            <a:extLst>
              <a:ext uri="{FF2B5EF4-FFF2-40B4-BE49-F238E27FC236}">
                <a16:creationId xmlns:a16="http://schemas.microsoft.com/office/drawing/2014/main" id="{19170B7B-6833-4536-AEB6-112978178D6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F29F6AA-A614-4AC1-BC00-D288B2E07861}"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pic>
        <p:nvPicPr>
          <p:cNvPr id="3" name="图片 2">
            <a:extLst>
              <a:ext uri="{FF2B5EF4-FFF2-40B4-BE49-F238E27FC236}">
                <a16:creationId xmlns:a16="http://schemas.microsoft.com/office/drawing/2014/main" id="{C05E1D1F-DE24-4A0C-9CF7-B6512AB13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50" y="3324225"/>
            <a:ext cx="3086100" cy="2314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4">
                                            <p:txEl>
                                              <p:pRg st="2" end="2"/>
                                            </p:txEl>
                                          </p:spTgt>
                                        </p:tgtEl>
                                        <p:attrNameLst>
                                          <p:attrName>style.visibility</p:attrName>
                                        </p:attrNameLst>
                                      </p:cBhvr>
                                      <p:to>
                                        <p:strVal val="visible"/>
                                      </p:to>
                                    </p:set>
                                    <p:animEffect transition="in" filter="blinds(horizontal)">
                                      <p:cBhvr>
                                        <p:cTn id="7" dur="500"/>
                                        <p:tgtEl>
                                          <p:spTgt spid="122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50</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50</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图形系统标准</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p:txBody>
          <a:bodyPr/>
          <a:lstStyle/>
          <a:p>
            <a:pPr eaLnBrk="1" hangingPunct="1"/>
            <a:r>
              <a:rPr lang="zh-CN" altLang="en-US">
                <a:ea typeface="宋体" panose="02010600030101010101" pitchFamily="2" charset="-122"/>
              </a:rPr>
              <a:t>图形标准：图形系统及其相关应用系统中各界面之间进行数据传送和通信的接口标准，及供图形应用程序调用的子程序功能及其格式标准</a:t>
            </a:r>
            <a:endParaRPr lang="en-US" altLang="zh-CN">
              <a:ea typeface="宋体" panose="02010600030101010101" pitchFamily="2" charset="-122"/>
            </a:endParaRPr>
          </a:p>
          <a:p>
            <a:pPr eaLnBrk="1" hangingPunct="1"/>
            <a:r>
              <a:rPr lang="zh-CN" altLang="en-US">
                <a:ea typeface="宋体" panose="02010600030101010101" pitchFamily="2" charset="-122"/>
              </a:rPr>
              <a:t>前者</a:t>
            </a:r>
            <a:r>
              <a:rPr lang="en-US" altLang="zh-CN">
                <a:ea typeface="宋体" panose="02010600030101010101" pitchFamily="2" charset="-122"/>
              </a:rPr>
              <a:t>: </a:t>
            </a:r>
            <a:r>
              <a:rPr lang="zh-CN" altLang="en-US">
                <a:ea typeface="宋体" panose="02010600030101010101" pitchFamily="2" charset="-122"/>
              </a:rPr>
              <a:t>数据及文件格式标准</a:t>
            </a:r>
            <a:endParaRPr lang="en-US" altLang="zh-CN">
              <a:ea typeface="宋体" panose="02010600030101010101" pitchFamily="2" charset="-122"/>
            </a:endParaRPr>
          </a:p>
          <a:p>
            <a:pPr eaLnBrk="1" hangingPunct="1"/>
            <a:r>
              <a:rPr lang="zh-CN" altLang="en-US">
                <a:ea typeface="宋体" panose="02010600030101010101" pitchFamily="2" charset="-122"/>
              </a:rPr>
              <a:t>后者</a:t>
            </a:r>
            <a:r>
              <a:rPr lang="en-US" altLang="zh-CN">
                <a:ea typeface="宋体" panose="02010600030101010101" pitchFamily="2" charset="-122"/>
              </a:rPr>
              <a:t>: </a:t>
            </a:r>
            <a:r>
              <a:rPr lang="zh-CN" altLang="en-US">
                <a:ea typeface="宋体" panose="02010600030101010101" pitchFamily="2" charset="-122"/>
              </a:rPr>
              <a:t>子程序界面标准</a:t>
            </a: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graphicFrame>
        <p:nvGraphicFramePr>
          <p:cNvPr id="2" name="对象 1">
            <a:extLst>
              <a:ext uri="{FF2B5EF4-FFF2-40B4-BE49-F238E27FC236}">
                <a16:creationId xmlns:a16="http://schemas.microsoft.com/office/drawing/2014/main" id="{36A46779-3558-4193-9D51-660EC64C66BB}"/>
              </a:ext>
            </a:extLst>
          </p:cNvPr>
          <p:cNvGraphicFramePr>
            <a:graphicFrameLocks noChangeAspect="1"/>
          </p:cNvGraphicFramePr>
          <p:nvPr/>
        </p:nvGraphicFramePr>
        <p:xfrm>
          <a:off x="6705600" y="2998788"/>
          <a:ext cx="1828800" cy="3783012"/>
        </p:xfrm>
        <a:graphic>
          <a:graphicData uri="http://schemas.openxmlformats.org/presentationml/2006/ole">
            <mc:AlternateContent xmlns:mc="http://schemas.openxmlformats.org/markup-compatibility/2006">
              <mc:Choice xmlns:v="urn:schemas-microsoft-com:vml" Requires="v">
                <p:oleObj spid="_x0000_s59439" name="Visio" r:id="rId3" imgW="694670" imgH="1438096" progId="Visio.Drawing.11">
                  <p:embed/>
                </p:oleObj>
              </mc:Choice>
              <mc:Fallback>
                <p:oleObj name="Visio" r:id="rId3" imgW="694670" imgH="1438096" progId="Visio.Drawing.11">
                  <p:embed/>
                  <p:pic>
                    <p:nvPicPr>
                      <p:cNvPr id="2" name="对象 1">
                        <a:extLst>
                          <a:ext uri="{FF2B5EF4-FFF2-40B4-BE49-F238E27FC236}">
                            <a16:creationId xmlns:a16="http://schemas.microsoft.com/office/drawing/2014/main" id="{36A46779-3558-4193-9D51-660EC64C6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998788"/>
                        <a:ext cx="1828800" cy="37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8134">
                                            <p:txEl>
                                              <p:pRg st="1" end="1"/>
                                            </p:txEl>
                                          </p:spTgt>
                                        </p:tgtEl>
                                        <p:attrNameLst>
                                          <p:attrName>style.visibility</p:attrName>
                                        </p:attrNameLst>
                                      </p:cBhvr>
                                      <p:to>
                                        <p:strVal val="visible"/>
                                      </p:to>
                                    </p:set>
                                    <p:animEffect transition="in" filter="blinds(horizontal)">
                                      <p:cBhvr>
                                        <p:cTn id="15" dur="500"/>
                                        <p:tgtEl>
                                          <p:spTgt spid="4813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8134">
                                            <p:txEl>
                                              <p:pRg st="2" end="2"/>
                                            </p:txEl>
                                          </p:spTgt>
                                        </p:tgtEl>
                                        <p:attrNameLst>
                                          <p:attrName>style.visibility</p:attrName>
                                        </p:attrNameLst>
                                      </p:cBhvr>
                                      <p:to>
                                        <p:strVal val="visible"/>
                                      </p:to>
                                    </p:set>
                                    <p:animEffect transition="in" filter="blinds(horizontal)">
                                      <p:cBhvr>
                                        <p:cTn id="20" dur="500"/>
                                        <p:tgtEl>
                                          <p:spTgt spid="481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F48EAB4C-77AA-4E2A-9B18-D48095E11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01227CB4-0CC7-4928-9157-CD040DDA800D}" type="slidenum">
              <a:rPr lang="zh-CN" altLang="en-US">
                <a:ea typeface="宋体" panose="02010600030101010101" pitchFamily="2" charset="-122"/>
              </a:rPr>
              <a:pPr eaLnBrk="1" hangingPunct="1"/>
              <a:t>51</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CF76898C-DF43-4E6D-88BE-1C331C77B6F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9C83493D-6070-448E-88E6-22B1588C63DE}" type="slidenum">
              <a:rPr lang="zh-CN" altLang="en-US" sz="1400">
                <a:ea typeface="宋体" panose="02010600030101010101" pitchFamily="2" charset="-122"/>
              </a:rPr>
              <a:pPr algn="r" eaLnBrk="1" hangingPunct="1"/>
              <a:t>51</a:t>
            </a:fld>
            <a:endParaRPr lang="en-US" altLang="zh-CN" sz="1400">
              <a:ea typeface="宋体" panose="02010600030101010101" pitchFamily="2" charset="-122"/>
            </a:endParaRPr>
          </a:p>
        </p:txBody>
      </p:sp>
      <p:sp>
        <p:nvSpPr>
          <p:cNvPr id="45060" name="Rectangle 2">
            <a:extLst>
              <a:ext uri="{FF2B5EF4-FFF2-40B4-BE49-F238E27FC236}">
                <a16:creationId xmlns:a16="http://schemas.microsoft.com/office/drawing/2014/main" id="{CF5DD0B8-4972-4175-A428-27A62C8E4FD1}"/>
              </a:ext>
            </a:extLst>
          </p:cNvPr>
          <p:cNvSpPr>
            <a:spLocks noGrp="1" noChangeArrowheads="1"/>
          </p:cNvSpPr>
          <p:nvPr>
            <p:ph type="title" idx="4294967295"/>
          </p:nvPr>
        </p:nvSpPr>
        <p:spPr>
          <a:xfrm>
            <a:off x="1619250" y="115888"/>
            <a:ext cx="6762750" cy="865187"/>
          </a:xfrm>
        </p:spPr>
        <p:txBody>
          <a:bodyPr/>
          <a:lstStyle/>
          <a:p>
            <a:pPr algn="l" eaLnBrk="1" hangingPunct="1"/>
            <a:r>
              <a:rPr lang="zh-CN" altLang="en-US">
                <a:ea typeface="宋体" panose="02010600030101010101" pitchFamily="2" charset="-122"/>
              </a:rPr>
              <a:t>图形系统标准分类</a:t>
            </a:r>
            <a:endParaRPr lang="en-US" altLang="zh-CN">
              <a:ea typeface="宋体" panose="02010600030101010101" pitchFamily="2" charset="-122"/>
            </a:endParaRPr>
          </a:p>
        </p:txBody>
      </p:sp>
      <p:sp>
        <p:nvSpPr>
          <p:cNvPr id="49158" name="Rectangle 3">
            <a:extLst>
              <a:ext uri="{FF2B5EF4-FFF2-40B4-BE49-F238E27FC236}">
                <a16:creationId xmlns:a16="http://schemas.microsoft.com/office/drawing/2014/main" id="{4638EDCC-11DD-4B42-ACFE-0544E8E1BE82}"/>
              </a:ext>
            </a:extLst>
          </p:cNvPr>
          <p:cNvSpPr>
            <a:spLocks noGrp="1" noChangeArrowheads="1"/>
          </p:cNvSpPr>
          <p:nvPr>
            <p:ph type="body" idx="4294967295"/>
          </p:nvPr>
        </p:nvSpPr>
        <p:spPr>
          <a:xfrm>
            <a:off x="685800" y="990600"/>
            <a:ext cx="7772400" cy="5105400"/>
          </a:xfrm>
        </p:spPr>
        <p:txBody>
          <a:bodyPr/>
          <a:lstStyle/>
          <a:p>
            <a:pPr eaLnBrk="1" hangingPunct="1">
              <a:defRPr/>
            </a:pPr>
            <a:r>
              <a:rPr lang="zh-CN" altLang="en-US" sz="2800" dirty="0">
                <a:ea typeface="宋体" pitchFamily="2" charset="-122"/>
              </a:rPr>
              <a:t>面向图形设备的接口标准：</a:t>
            </a:r>
          </a:p>
          <a:p>
            <a:pPr marL="1165225" lvl="2" indent="-714375" eaLnBrk="1" hangingPunct="1">
              <a:buFontTx/>
              <a:buNone/>
              <a:defRPr/>
            </a:pPr>
            <a:r>
              <a:rPr lang="zh-CN" altLang="en-US" dirty="0">
                <a:ea typeface="宋体" pitchFamily="2" charset="-122"/>
              </a:rPr>
              <a:t>计算机图形元文件(</a:t>
            </a:r>
            <a:r>
              <a:rPr lang="en-US" altLang="zh-CN" dirty="0">
                <a:ea typeface="宋体" pitchFamily="2" charset="-122"/>
              </a:rPr>
              <a:t>CGM)，(</a:t>
            </a:r>
            <a:r>
              <a:rPr lang="en-US" altLang="zh-CN" dirty="0" err="1">
                <a:ea typeface="宋体" pitchFamily="2" charset="-122"/>
              </a:rPr>
              <a:t>CRT,Mouse</a:t>
            </a:r>
            <a:r>
              <a:rPr lang="en-US" altLang="zh-CN" dirty="0">
                <a:ea typeface="宋体" pitchFamily="2" charset="-122"/>
              </a:rPr>
              <a:t>,…)</a:t>
            </a:r>
          </a:p>
          <a:p>
            <a:pPr marL="1165225" lvl="2" indent="-714375" eaLnBrk="1" hangingPunct="1">
              <a:buFontTx/>
              <a:buNone/>
              <a:defRPr/>
            </a:pPr>
            <a:r>
              <a:rPr lang="zh-CN" altLang="en-US" dirty="0">
                <a:ea typeface="宋体" pitchFamily="2" charset="-122"/>
              </a:rPr>
              <a:t>计算机图形接口(</a:t>
            </a:r>
            <a:r>
              <a:rPr lang="en-US" altLang="zh-CN" dirty="0">
                <a:ea typeface="宋体" pitchFamily="2" charset="-122"/>
              </a:rPr>
              <a:t>CGI)</a:t>
            </a:r>
            <a:r>
              <a:rPr lang="zh-CN" altLang="en-US" dirty="0">
                <a:ea typeface="宋体" pitchFamily="2" charset="-122"/>
              </a:rPr>
              <a:t>，设备驱动程序</a:t>
            </a:r>
          </a:p>
          <a:p>
            <a:pPr eaLnBrk="1" hangingPunct="1">
              <a:defRPr/>
            </a:pPr>
            <a:r>
              <a:rPr lang="zh-CN" altLang="en-US" sz="2800" dirty="0">
                <a:ea typeface="宋体" pitchFamily="2" charset="-122"/>
              </a:rPr>
              <a:t>面向应用软件的标准：</a:t>
            </a:r>
          </a:p>
          <a:p>
            <a:pPr lvl="2" indent="-692150" eaLnBrk="1" hangingPunct="1">
              <a:buFontTx/>
              <a:buNone/>
              <a:defRPr/>
            </a:pPr>
            <a:r>
              <a:rPr lang="zh-CN" altLang="en-US" dirty="0">
                <a:ea typeface="宋体" pitchFamily="2" charset="-122"/>
              </a:rPr>
              <a:t>程序员层次交互式图形系统（</a:t>
            </a:r>
            <a:r>
              <a:rPr lang="en-US" altLang="zh-CN" dirty="0">
                <a:ea typeface="宋体" pitchFamily="2" charset="-122"/>
              </a:rPr>
              <a:t>PHIGS)</a:t>
            </a:r>
            <a:endParaRPr lang="zh-CN" altLang="en-US" dirty="0">
              <a:ea typeface="宋体" pitchFamily="2" charset="-122"/>
            </a:endParaRPr>
          </a:p>
          <a:p>
            <a:pPr marL="450850" lvl="2" indent="0" eaLnBrk="1" hangingPunct="1">
              <a:buFontTx/>
              <a:buNone/>
              <a:defRPr/>
            </a:pPr>
            <a:r>
              <a:rPr lang="zh-CN" altLang="en-US" dirty="0">
                <a:ea typeface="宋体" pitchFamily="2" charset="-122"/>
              </a:rPr>
              <a:t>三维图形核心系统</a:t>
            </a:r>
            <a:r>
              <a:rPr lang="en-US" altLang="zh-CN" dirty="0">
                <a:ea typeface="宋体" pitchFamily="2" charset="-122"/>
              </a:rPr>
              <a:t>GKS</a:t>
            </a:r>
          </a:p>
          <a:p>
            <a:pPr eaLnBrk="1" hangingPunct="1">
              <a:defRPr/>
            </a:pPr>
            <a:r>
              <a:rPr lang="zh-CN" altLang="en-US" sz="2800" dirty="0">
                <a:ea typeface="宋体" pitchFamily="2" charset="-122"/>
              </a:rPr>
              <a:t>面向图形应用系统中工程和产品数据模型及其文件格式：</a:t>
            </a:r>
          </a:p>
          <a:p>
            <a:pPr lvl="1" eaLnBrk="1" hangingPunct="1">
              <a:buFontTx/>
              <a:buNone/>
              <a:defRPr/>
            </a:pPr>
            <a:r>
              <a:rPr lang="zh-CN" altLang="en-US" sz="2400" dirty="0">
                <a:ea typeface="宋体" pitchFamily="2" charset="-122"/>
              </a:rPr>
              <a:t>基本图形转换规范（</a:t>
            </a:r>
            <a:r>
              <a:rPr lang="en-US" altLang="zh-CN" sz="2400" dirty="0">
                <a:ea typeface="宋体" pitchFamily="2" charset="-122"/>
              </a:rPr>
              <a:t>IGES）</a:t>
            </a:r>
          </a:p>
          <a:p>
            <a:pPr lvl="1" eaLnBrk="1" hangingPunct="1">
              <a:buFontTx/>
              <a:buNone/>
              <a:defRPr/>
            </a:pPr>
            <a:r>
              <a:rPr lang="zh-CN" altLang="en-US" sz="2400" dirty="0">
                <a:ea typeface="宋体" pitchFamily="2" charset="-122"/>
              </a:rPr>
              <a:t>产品数据转换规范（</a:t>
            </a:r>
            <a:r>
              <a:rPr lang="en-US" altLang="zh-CN" sz="2400" dirty="0">
                <a:ea typeface="宋体" pitchFamily="2" charset="-122"/>
              </a:rPr>
              <a:t>STEP）</a:t>
            </a:r>
          </a:p>
          <a:p>
            <a:pPr eaLnBrk="1" hangingPunct="1">
              <a:defRPr/>
            </a:pPr>
            <a:endParaRPr lang="zh-CN" altLang="en-US" sz="2800" dirty="0">
              <a:ea typeface="宋体" pitchFamily="2" charset="-122"/>
            </a:endParaRPr>
          </a:p>
        </p:txBody>
      </p:sp>
      <p:sp>
        <p:nvSpPr>
          <p:cNvPr id="45062" name="日期占位符 1">
            <a:extLst>
              <a:ext uri="{FF2B5EF4-FFF2-40B4-BE49-F238E27FC236}">
                <a16:creationId xmlns:a16="http://schemas.microsoft.com/office/drawing/2014/main" id="{92BBA287-F4C6-427C-887C-CD48051EA6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C0274D86-8553-4DD9-98F4-C2378BC6A2A9}"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7ABF830B-982D-4A6F-A3EA-9F5A2BCFC4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C43E9847-0896-4E80-B457-5342405AC870}" type="slidenum">
              <a:rPr lang="zh-CN" altLang="en-US">
                <a:ea typeface="宋体" panose="02010600030101010101" pitchFamily="2" charset="-122"/>
              </a:rPr>
              <a:pPr eaLnBrk="1" hangingPunct="1"/>
              <a:t>52</a:t>
            </a:fld>
            <a:endParaRPr lang="en-US" altLang="zh-CN">
              <a:ea typeface="宋体" panose="02010600030101010101" pitchFamily="2" charset="-122"/>
            </a:endParaRPr>
          </a:p>
        </p:txBody>
      </p:sp>
      <p:sp>
        <p:nvSpPr>
          <p:cNvPr id="4" name="日期占位符 3">
            <a:extLst>
              <a:ext uri="{FF2B5EF4-FFF2-40B4-BE49-F238E27FC236}">
                <a16:creationId xmlns:a16="http://schemas.microsoft.com/office/drawing/2014/main" id="{7306567C-DB7C-4915-B344-D7AD5B92D6D4}"/>
              </a:ext>
            </a:extLst>
          </p:cNvPr>
          <p:cNvSpPr txBox="1">
            <a:spLocks noGrp="1"/>
          </p:cNvSpPr>
          <p:nvPr/>
        </p:nvSpPr>
        <p:spPr bwMode="auto">
          <a:xfrm>
            <a:off x="457200" y="6461125"/>
            <a:ext cx="2133600" cy="320675"/>
          </a:xfrm>
          <a:prstGeom prst="rect">
            <a:avLst/>
          </a:prstGeom>
          <a:noFill/>
          <a:ln>
            <a:miter lim="800000"/>
            <a:headEnd/>
            <a:tailEnd/>
          </a:ln>
        </p:spPr>
        <p:txBody>
          <a:bodyPr/>
          <a:lstStyle/>
          <a:p>
            <a:pPr>
              <a:defRPr/>
            </a:pPr>
            <a:endParaRPr lang="en-US" altLang="zh-CN" sz="1400" dirty="0">
              <a:latin typeface="+mj-lt"/>
              <a:ea typeface="宋体" pitchFamily="2" charset="-122"/>
            </a:endParaRPr>
          </a:p>
        </p:txBody>
      </p:sp>
      <p:sp>
        <p:nvSpPr>
          <p:cNvPr id="6" name="灯片编号占位符 5">
            <a:extLst>
              <a:ext uri="{FF2B5EF4-FFF2-40B4-BE49-F238E27FC236}">
                <a16:creationId xmlns:a16="http://schemas.microsoft.com/office/drawing/2014/main" id="{8DB46909-FA74-4271-85B2-C8419DC437A9}"/>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D58ED21D-6E1C-4808-8810-2D5837580D0F}" type="slidenum">
              <a:rPr lang="zh-CN" altLang="en-US" sz="1400">
                <a:ea typeface="宋体" panose="02010600030101010101" pitchFamily="2" charset="-122"/>
              </a:rPr>
              <a:pPr algn="r" eaLnBrk="1" hangingPunct="1"/>
              <a:t>52</a:t>
            </a:fld>
            <a:endParaRPr lang="en-US" altLang="zh-CN" sz="1400">
              <a:ea typeface="宋体" panose="02010600030101010101" pitchFamily="2" charset="-122"/>
            </a:endParaRPr>
          </a:p>
        </p:txBody>
      </p:sp>
      <p:sp>
        <p:nvSpPr>
          <p:cNvPr id="46085" name="Rectangle 2">
            <a:extLst>
              <a:ext uri="{FF2B5EF4-FFF2-40B4-BE49-F238E27FC236}">
                <a16:creationId xmlns:a16="http://schemas.microsoft.com/office/drawing/2014/main" id="{CEDD6983-93BB-44BF-A08F-61E4E841DC18}"/>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图形系统</a:t>
            </a:r>
            <a:endParaRPr lang="en-US" altLang="zh-CN">
              <a:ea typeface="宋体" panose="02010600030101010101" pitchFamily="2" charset="-122"/>
            </a:endParaRPr>
          </a:p>
        </p:txBody>
      </p:sp>
      <p:sp>
        <p:nvSpPr>
          <p:cNvPr id="46086" name="Rectangle 3">
            <a:extLst>
              <a:ext uri="{FF2B5EF4-FFF2-40B4-BE49-F238E27FC236}">
                <a16:creationId xmlns:a16="http://schemas.microsoft.com/office/drawing/2014/main" id="{C6C56F0B-8B5B-41DE-9BCA-A1414AC0E475}"/>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硬件层面</a:t>
            </a:r>
          </a:p>
          <a:p>
            <a:pPr lvl="1" eaLnBrk="1" hangingPunct="1"/>
            <a:r>
              <a:rPr lang="zh-CN" altLang="en-US" dirty="0">
                <a:ea typeface="宋体" panose="02010600030101010101" pitchFamily="2" charset="-122"/>
              </a:rPr>
              <a:t>设备显示原理：</a:t>
            </a:r>
            <a:r>
              <a:rPr lang="en-US" altLang="zh-CN" dirty="0">
                <a:ea typeface="宋体" panose="02010600030101010101" pitchFamily="2" charset="-122"/>
              </a:rPr>
              <a:t>CRT</a:t>
            </a:r>
            <a:r>
              <a:rPr lang="zh-CN" altLang="en-US" dirty="0">
                <a:ea typeface="宋体" panose="02010600030101010101" pitchFamily="2" charset="-122"/>
              </a:rPr>
              <a:t>、</a:t>
            </a:r>
            <a:r>
              <a:rPr lang="en-US" altLang="zh-CN" dirty="0">
                <a:ea typeface="宋体" panose="02010600030101010101" pitchFamily="2" charset="-122"/>
              </a:rPr>
              <a:t>LCD</a:t>
            </a:r>
          </a:p>
          <a:p>
            <a:pPr lvl="1" eaLnBrk="1" hangingPunct="1"/>
            <a:r>
              <a:rPr lang="zh-CN" altLang="en-US" dirty="0">
                <a:ea typeface="宋体" panose="02010600030101010101" pitchFamily="2" charset="-122"/>
              </a:rPr>
              <a:t>设备显示方式：随机、光栅</a:t>
            </a:r>
          </a:p>
          <a:p>
            <a:pPr lvl="1" eaLnBrk="1" hangingPunct="1"/>
            <a:r>
              <a:rPr lang="zh-CN" altLang="en-US" dirty="0">
                <a:ea typeface="宋体" panose="02010600030101010101" pitchFamily="2" charset="-122"/>
              </a:rPr>
              <a:t>显示系统组成结构：简单、典型、专用</a:t>
            </a:r>
          </a:p>
          <a:p>
            <a:pPr eaLnBrk="1" hangingPunct="1"/>
            <a:r>
              <a:rPr lang="zh-CN" altLang="en-US" dirty="0">
                <a:ea typeface="宋体" panose="02010600030101010101" pitchFamily="2" charset="-122"/>
              </a:rPr>
              <a:t>软件层面</a:t>
            </a:r>
          </a:p>
          <a:p>
            <a:pPr lvl="1" eaLnBrk="1" hangingPunct="1"/>
            <a:r>
              <a:rPr lang="zh-CN" altLang="en-US" dirty="0">
                <a:ea typeface="宋体" panose="02010600030101010101" pitchFamily="2" charset="-122"/>
              </a:rPr>
              <a:t>图形软件</a:t>
            </a:r>
            <a:endParaRPr lang="en-US" altLang="zh-CN" dirty="0">
              <a:ea typeface="宋体" panose="02010600030101010101" pitchFamily="2" charset="-122"/>
            </a:endParaRPr>
          </a:p>
          <a:p>
            <a:pPr eaLnBrk="1" hangingPunct="1"/>
            <a:r>
              <a:rPr lang="zh-CN" altLang="en-US" dirty="0">
                <a:ea typeface="宋体" panose="02010600030101010101" pitchFamily="2" charset="-122"/>
              </a:rPr>
              <a:t>图形系统标准</a:t>
            </a:r>
            <a:endParaRPr lang="en-US" altLang="zh-CN" dirty="0">
              <a:ea typeface="宋体" panose="02010600030101010101" pitchFamily="2" charset="-122"/>
            </a:endParaRPr>
          </a:p>
          <a:p>
            <a:pPr eaLnBrk="1" hangingPunct="1"/>
            <a:r>
              <a:rPr lang="zh-CN" altLang="en-US" dirty="0">
                <a:solidFill>
                  <a:schemeClr val="accent2">
                    <a:lumMod val="60000"/>
                    <a:lumOff val="40000"/>
                  </a:schemeClr>
                </a:solidFill>
                <a:ea typeface="宋体" panose="02010600030101010101" pitchFamily="2" charset="-122"/>
              </a:rPr>
              <a:t>图形流水线</a:t>
            </a:r>
          </a:p>
        </p:txBody>
      </p:sp>
      <p:sp>
        <p:nvSpPr>
          <p:cNvPr id="46087" name="日期占位符 1">
            <a:extLst>
              <a:ext uri="{FF2B5EF4-FFF2-40B4-BE49-F238E27FC236}">
                <a16:creationId xmlns:a16="http://schemas.microsoft.com/office/drawing/2014/main" id="{057B87A4-DDD1-4097-AB00-7BEB593AC6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D3F0969-AA91-4A69-B249-55973E2A92B4}"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53</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53</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zh-CN" altLang="en-US" dirty="0">
                <a:ea typeface="宋体" panose="02010600030101010101" pitchFamily="2" charset="-122"/>
              </a:rPr>
              <a:t>图形流水线</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1143000"/>
          </a:xfrm>
        </p:spPr>
        <p:txBody>
          <a:bodyPr/>
          <a:lstStyle/>
          <a:p>
            <a:pPr eaLnBrk="1" hangingPunct="1"/>
            <a:r>
              <a:rPr lang="zh-CN" altLang="en-US" dirty="0">
                <a:ea typeface="宋体" panose="02010600030101010101" pitchFamily="2" charset="-122"/>
              </a:rPr>
              <a:t>图形流水线是指从建模开始到生成图形显示结果的完整流程</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
        <p:nvSpPr>
          <p:cNvPr id="4" name="文本框 3">
            <a:extLst>
              <a:ext uri="{FF2B5EF4-FFF2-40B4-BE49-F238E27FC236}">
                <a16:creationId xmlns:a16="http://schemas.microsoft.com/office/drawing/2014/main" id="{BD659F13-E994-406A-B69E-625DE9056C15}"/>
              </a:ext>
            </a:extLst>
          </p:cNvPr>
          <p:cNvSpPr txBox="1"/>
          <p:nvPr/>
        </p:nvSpPr>
        <p:spPr>
          <a:xfrm>
            <a:off x="685800" y="2819400"/>
            <a:ext cx="1676400" cy="369332"/>
          </a:xfrm>
          <a:prstGeom prst="rect">
            <a:avLst/>
          </a:prstGeom>
          <a:noFill/>
          <a:ln>
            <a:solidFill>
              <a:schemeClr val="accent2">
                <a:shade val="95000"/>
                <a:satMod val="105000"/>
              </a:schemeClr>
            </a:solidFill>
          </a:ln>
        </p:spPr>
        <p:txBody>
          <a:bodyPr wrap="square" rtlCol="0">
            <a:spAutoFit/>
          </a:bodyPr>
          <a:lstStyle/>
          <a:p>
            <a:pPr algn="ctr"/>
            <a:r>
              <a:rPr lang="zh-CN" altLang="en-US" dirty="0">
                <a:ea typeface="黑体" panose="02010609060101010101" pitchFamily="49" charset="-122"/>
              </a:rPr>
              <a:t>应用程序阶段</a:t>
            </a:r>
          </a:p>
        </p:txBody>
      </p:sp>
      <p:sp>
        <p:nvSpPr>
          <p:cNvPr id="10" name="文本框 9">
            <a:extLst>
              <a:ext uri="{FF2B5EF4-FFF2-40B4-BE49-F238E27FC236}">
                <a16:creationId xmlns:a16="http://schemas.microsoft.com/office/drawing/2014/main" id="{84C00E4C-C76C-4716-9407-4F607AE87666}"/>
              </a:ext>
            </a:extLst>
          </p:cNvPr>
          <p:cNvSpPr txBox="1"/>
          <p:nvPr/>
        </p:nvSpPr>
        <p:spPr>
          <a:xfrm>
            <a:off x="3695700" y="2819400"/>
            <a:ext cx="1676400" cy="369332"/>
          </a:xfrm>
          <a:prstGeom prst="rect">
            <a:avLst/>
          </a:prstGeom>
          <a:noFill/>
          <a:ln>
            <a:solidFill>
              <a:schemeClr val="accent2">
                <a:shade val="95000"/>
                <a:satMod val="105000"/>
              </a:schemeClr>
            </a:solidFill>
          </a:ln>
        </p:spPr>
        <p:txBody>
          <a:bodyPr wrap="square" rtlCol="0">
            <a:spAutoFit/>
          </a:bodyPr>
          <a:lstStyle/>
          <a:p>
            <a:pPr algn="ctr"/>
            <a:r>
              <a:rPr lang="zh-CN" altLang="en-US" dirty="0">
                <a:ea typeface="黑体" panose="02010609060101010101" pitchFamily="49" charset="-122"/>
              </a:rPr>
              <a:t>几何处理阶段</a:t>
            </a:r>
          </a:p>
        </p:txBody>
      </p:sp>
      <p:sp>
        <p:nvSpPr>
          <p:cNvPr id="11" name="文本框 10">
            <a:extLst>
              <a:ext uri="{FF2B5EF4-FFF2-40B4-BE49-F238E27FC236}">
                <a16:creationId xmlns:a16="http://schemas.microsoft.com/office/drawing/2014/main" id="{389E4D78-D145-4539-BD98-91BE51869667}"/>
              </a:ext>
            </a:extLst>
          </p:cNvPr>
          <p:cNvSpPr txBox="1"/>
          <p:nvPr/>
        </p:nvSpPr>
        <p:spPr>
          <a:xfrm>
            <a:off x="6324600" y="2819400"/>
            <a:ext cx="1676400" cy="369332"/>
          </a:xfrm>
          <a:prstGeom prst="rect">
            <a:avLst/>
          </a:prstGeom>
          <a:noFill/>
          <a:ln>
            <a:solidFill>
              <a:schemeClr val="accent2">
                <a:shade val="95000"/>
                <a:satMod val="105000"/>
              </a:schemeClr>
            </a:solidFill>
          </a:ln>
        </p:spPr>
        <p:txBody>
          <a:bodyPr wrap="square" rtlCol="0">
            <a:spAutoFit/>
          </a:bodyPr>
          <a:lstStyle/>
          <a:p>
            <a:pPr algn="ctr"/>
            <a:r>
              <a:rPr lang="zh-CN" altLang="en-US" dirty="0">
                <a:ea typeface="黑体" panose="02010609060101010101" pitchFamily="49" charset="-122"/>
              </a:rPr>
              <a:t>光栅处理阶段</a:t>
            </a:r>
          </a:p>
        </p:txBody>
      </p:sp>
      <p:cxnSp>
        <p:nvCxnSpPr>
          <p:cNvPr id="7" name="直接箭头连接符 6">
            <a:extLst>
              <a:ext uri="{FF2B5EF4-FFF2-40B4-BE49-F238E27FC236}">
                <a16:creationId xmlns:a16="http://schemas.microsoft.com/office/drawing/2014/main" id="{FCC29939-3026-479C-9D22-B4B223291BF0}"/>
              </a:ext>
            </a:extLst>
          </p:cNvPr>
          <p:cNvCxnSpPr>
            <a:stCxn id="4" idx="3"/>
            <a:endCxn id="10" idx="1"/>
          </p:cNvCxnSpPr>
          <p:nvPr/>
        </p:nvCxnSpPr>
        <p:spPr>
          <a:xfrm>
            <a:off x="2362200" y="3004066"/>
            <a:ext cx="13335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FB65554-EDB1-4A68-9CEE-030FFEB24EC2}"/>
              </a:ext>
            </a:extLst>
          </p:cNvPr>
          <p:cNvCxnSpPr>
            <a:stCxn id="10" idx="3"/>
            <a:endCxn id="11" idx="1"/>
          </p:cNvCxnSpPr>
          <p:nvPr/>
        </p:nvCxnSpPr>
        <p:spPr>
          <a:xfrm>
            <a:off x="5372100" y="3004066"/>
            <a:ext cx="9525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4E09C36-9C54-48C0-BA82-F590F32471B0}"/>
              </a:ext>
            </a:extLst>
          </p:cNvPr>
          <p:cNvSpPr txBox="1"/>
          <p:nvPr/>
        </p:nvSpPr>
        <p:spPr>
          <a:xfrm>
            <a:off x="2667000" y="2709446"/>
            <a:ext cx="647700" cy="338554"/>
          </a:xfrm>
          <a:prstGeom prst="rect">
            <a:avLst/>
          </a:prstGeom>
          <a:noFill/>
        </p:spPr>
        <p:txBody>
          <a:bodyPr wrap="square" rtlCol="0">
            <a:spAutoFit/>
          </a:bodyPr>
          <a:lstStyle/>
          <a:p>
            <a:pPr algn="ctr"/>
            <a:r>
              <a:rPr lang="zh-CN" altLang="en-US" sz="1600" dirty="0">
                <a:ea typeface="微软雅黑" panose="020B0503020204020204" pitchFamily="34" charset="-122"/>
              </a:rPr>
              <a:t>图元</a:t>
            </a:r>
          </a:p>
        </p:txBody>
      </p:sp>
      <p:sp>
        <p:nvSpPr>
          <p:cNvPr id="17" name="文本框 16">
            <a:extLst>
              <a:ext uri="{FF2B5EF4-FFF2-40B4-BE49-F238E27FC236}">
                <a16:creationId xmlns:a16="http://schemas.microsoft.com/office/drawing/2014/main" id="{C6493009-891E-4AFB-BF0F-7AD504DDAE43}"/>
              </a:ext>
            </a:extLst>
          </p:cNvPr>
          <p:cNvSpPr txBox="1"/>
          <p:nvPr/>
        </p:nvSpPr>
        <p:spPr>
          <a:xfrm>
            <a:off x="5524500" y="2716828"/>
            <a:ext cx="647700" cy="338554"/>
          </a:xfrm>
          <a:prstGeom prst="rect">
            <a:avLst/>
          </a:prstGeom>
          <a:noFill/>
        </p:spPr>
        <p:txBody>
          <a:bodyPr wrap="square" rtlCol="0">
            <a:spAutoFit/>
          </a:bodyPr>
          <a:lstStyle/>
          <a:p>
            <a:pPr algn="ctr"/>
            <a:r>
              <a:rPr lang="zh-CN" altLang="en-US" sz="1600" dirty="0">
                <a:ea typeface="微软雅黑" panose="020B0503020204020204" pitchFamily="34" charset="-122"/>
              </a:rPr>
              <a:t>顶点</a:t>
            </a:r>
          </a:p>
        </p:txBody>
      </p:sp>
    </p:spTree>
    <p:extLst>
      <p:ext uri="{BB962C8B-B14F-4D97-AF65-F5344CB8AC3E}">
        <p14:creationId xmlns:p14="http://schemas.microsoft.com/office/powerpoint/2010/main" val="177553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54</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54</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zh-CN" altLang="en-US" dirty="0">
                <a:ea typeface="宋体" panose="02010600030101010101" pitchFamily="2" charset="-122"/>
              </a:rPr>
              <a:t>图形流水线</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199"/>
            <a:ext cx="8763000" cy="1752597"/>
          </a:xfrm>
        </p:spPr>
        <p:txBody>
          <a:bodyPr/>
          <a:lstStyle/>
          <a:p>
            <a:pPr eaLnBrk="1" hangingPunct="1"/>
            <a:r>
              <a:rPr lang="zh-CN" altLang="en-US" dirty="0">
                <a:ea typeface="宋体" panose="02010600030101010101" pitchFamily="2" charset="-122"/>
              </a:rPr>
              <a:t>图形流水线的各个阶段都开放了相应的</a:t>
            </a:r>
            <a:r>
              <a:rPr lang="en-US" altLang="zh-CN" dirty="0">
                <a:ea typeface="宋体" panose="02010600030101010101" pitchFamily="2" charset="-122"/>
              </a:rPr>
              <a:t>API</a:t>
            </a:r>
            <a:r>
              <a:rPr lang="zh-CN" altLang="en-US" dirty="0">
                <a:ea typeface="宋体" panose="02010600030101010101" pitchFamily="2" charset="-122"/>
              </a:rPr>
              <a:t>接口以支持用户的自定义</a:t>
            </a:r>
            <a:endParaRPr lang="en-US" altLang="zh-CN" dirty="0">
              <a:ea typeface="宋体" panose="02010600030101010101" pitchFamily="2" charset="-122"/>
            </a:endParaRPr>
          </a:p>
          <a:p>
            <a:pPr eaLnBrk="1" hangingPunct="1"/>
            <a:r>
              <a:rPr lang="zh-CN" altLang="en-US" dirty="0">
                <a:ea typeface="宋体" panose="02010600030101010101" pitchFamily="2" charset="-122"/>
              </a:rPr>
              <a:t>最主要的</a:t>
            </a:r>
            <a:r>
              <a:rPr lang="en-US" altLang="zh-CN" dirty="0">
                <a:ea typeface="宋体" panose="02010600030101010101" pitchFamily="2" charset="-122"/>
              </a:rPr>
              <a:t>API</a:t>
            </a:r>
            <a:r>
              <a:rPr lang="zh-CN" altLang="en-US" dirty="0">
                <a:ea typeface="宋体" panose="02010600030101010101" pitchFamily="2" charset="-122"/>
              </a:rPr>
              <a:t>有</a:t>
            </a:r>
            <a:r>
              <a:rPr lang="en-US" altLang="zh-CN" b="1" dirty="0">
                <a:solidFill>
                  <a:srgbClr val="0000FF"/>
                </a:solidFill>
                <a:ea typeface="宋体" panose="02010600030101010101" pitchFamily="2" charset="-122"/>
              </a:rPr>
              <a:t>OpenGL</a:t>
            </a:r>
            <a:r>
              <a:rPr lang="zh-CN" altLang="en-US" dirty="0">
                <a:ea typeface="宋体" panose="02010600030101010101" pitchFamily="2" charset="-122"/>
              </a:rPr>
              <a:t>和</a:t>
            </a:r>
            <a:r>
              <a:rPr lang="en-US" altLang="zh-CN" dirty="0">
                <a:ea typeface="宋体" panose="02010600030101010101" pitchFamily="2" charset="-122"/>
              </a:rPr>
              <a:t>Direct3D</a:t>
            </a: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
        <p:nvSpPr>
          <p:cNvPr id="4" name="文本框 3">
            <a:extLst>
              <a:ext uri="{FF2B5EF4-FFF2-40B4-BE49-F238E27FC236}">
                <a16:creationId xmlns:a16="http://schemas.microsoft.com/office/drawing/2014/main" id="{BD659F13-E994-406A-B69E-625DE9056C15}"/>
              </a:ext>
            </a:extLst>
          </p:cNvPr>
          <p:cNvSpPr txBox="1"/>
          <p:nvPr/>
        </p:nvSpPr>
        <p:spPr>
          <a:xfrm>
            <a:off x="457200" y="4479929"/>
            <a:ext cx="1066800" cy="338554"/>
          </a:xfrm>
          <a:prstGeom prst="rect">
            <a:avLst/>
          </a:prstGeom>
          <a:solidFill>
            <a:schemeClr val="accent3">
              <a:lumMod val="85000"/>
            </a:schemeClr>
          </a:solidFill>
          <a:ln>
            <a:solidFill>
              <a:schemeClr val="accent2">
                <a:shade val="95000"/>
                <a:satMod val="105000"/>
              </a:schemeClr>
            </a:solidFill>
          </a:ln>
        </p:spPr>
        <p:txBody>
          <a:bodyPr wrap="square" rtlCol="0">
            <a:spAutoFit/>
          </a:bodyPr>
          <a:lstStyle/>
          <a:p>
            <a:pPr algn="ctr"/>
            <a:r>
              <a:rPr lang="zh-CN" altLang="en-US" sz="1600" dirty="0">
                <a:ea typeface="黑体" panose="02010609060101010101" pitchFamily="49" charset="-122"/>
              </a:rPr>
              <a:t>应用程序</a:t>
            </a:r>
          </a:p>
        </p:txBody>
      </p:sp>
      <p:sp>
        <p:nvSpPr>
          <p:cNvPr id="10" name="文本框 9">
            <a:extLst>
              <a:ext uri="{FF2B5EF4-FFF2-40B4-BE49-F238E27FC236}">
                <a16:creationId xmlns:a16="http://schemas.microsoft.com/office/drawing/2014/main" id="{84C00E4C-C76C-4716-9407-4F607AE87666}"/>
              </a:ext>
            </a:extLst>
          </p:cNvPr>
          <p:cNvSpPr txBox="1"/>
          <p:nvPr/>
        </p:nvSpPr>
        <p:spPr>
          <a:xfrm>
            <a:off x="2057400" y="4483109"/>
            <a:ext cx="1219200" cy="338554"/>
          </a:xfrm>
          <a:prstGeom prst="rect">
            <a:avLst/>
          </a:prstGeom>
          <a:solidFill>
            <a:schemeClr val="accent3">
              <a:lumMod val="85000"/>
            </a:schemeClr>
          </a:solidFill>
          <a:ln>
            <a:solidFill>
              <a:schemeClr val="accent2">
                <a:shade val="95000"/>
                <a:satMod val="105000"/>
              </a:schemeClr>
            </a:solidFill>
          </a:ln>
        </p:spPr>
        <p:txBody>
          <a:bodyPr wrap="square" rtlCol="0">
            <a:spAutoFit/>
          </a:bodyPr>
          <a:lstStyle/>
          <a:p>
            <a:pPr algn="ctr"/>
            <a:r>
              <a:rPr lang="zh-CN" altLang="en-US" sz="1600" dirty="0">
                <a:ea typeface="黑体" panose="02010609060101010101" pitchFamily="49" charset="-122"/>
              </a:rPr>
              <a:t>顶点着色器</a:t>
            </a:r>
          </a:p>
        </p:txBody>
      </p:sp>
      <p:sp>
        <p:nvSpPr>
          <p:cNvPr id="11" name="文本框 10">
            <a:extLst>
              <a:ext uri="{FF2B5EF4-FFF2-40B4-BE49-F238E27FC236}">
                <a16:creationId xmlns:a16="http://schemas.microsoft.com/office/drawing/2014/main" id="{389E4D78-D145-4539-BD98-91BE51869667}"/>
              </a:ext>
            </a:extLst>
          </p:cNvPr>
          <p:cNvSpPr txBox="1"/>
          <p:nvPr/>
        </p:nvSpPr>
        <p:spPr>
          <a:xfrm>
            <a:off x="3886200" y="4478762"/>
            <a:ext cx="1066800" cy="338554"/>
          </a:xfrm>
          <a:prstGeom prst="rect">
            <a:avLst/>
          </a:prstGeom>
          <a:noFill/>
          <a:ln>
            <a:solidFill>
              <a:schemeClr val="accent2">
                <a:shade val="95000"/>
                <a:satMod val="105000"/>
              </a:schemeClr>
            </a:solidFill>
          </a:ln>
        </p:spPr>
        <p:txBody>
          <a:bodyPr wrap="square" rtlCol="0">
            <a:spAutoFit/>
          </a:bodyPr>
          <a:lstStyle/>
          <a:p>
            <a:pPr algn="ctr"/>
            <a:r>
              <a:rPr lang="zh-CN" altLang="en-US" sz="1600" dirty="0">
                <a:ea typeface="黑体" panose="02010609060101010101" pitchFamily="49" charset="-122"/>
              </a:rPr>
              <a:t>光栅化器</a:t>
            </a:r>
          </a:p>
        </p:txBody>
      </p:sp>
      <p:cxnSp>
        <p:nvCxnSpPr>
          <p:cNvPr id="7" name="直接箭头连接符 6">
            <a:extLst>
              <a:ext uri="{FF2B5EF4-FFF2-40B4-BE49-F238E27FC236}">
                <a16:creationId xmlns:a16="http://schemas.microsoft.com/office/drawing/2014/main" id="{FCC29939-3026-479C-9D22-B4B223291BF0}"/>
              </a:ext>
            </a:extLst>
          </p:cNvPr>
          <p:cNvCxnSpPr>
            <a:cxnSpLocks/>
            <a:stCxn id="4" idx="3"/>
            <a:endCxn id="10" idx="1"/>
          </p:cNvCxnSpPr>
          <p:nvPr/>
        </p:nvCxnSpPr>
        <p:spPr>
          <a:xfrm>
            <a:off x="1524000" y="4649206"/>
            <a:ext cx="533400" cy="318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FB65554-EDB1-4A68-9CEE-030FFEB24EC2}"/>
              </a:ext>
            </a:extLst>
          </p:cNvPr>
          <p:cNvCxnSpPr>
            <a:cxnSpLocks/>
            <a:stCxn id="10" idx="3"/>
            <a:endCxn id="11" idx="1"/>
          </p:cNvCxnSpPr>
          <p:nvPr/>
        </p:nvCxnSpPr>
        <p:spPr>
          <a:xfrm flipV="1">
            <a:off x="3276600" y="4648039"/>
            <a:ext cx="609600" cy="43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6493009-891E-4AFB-BF0F-7AD504DDAE43}"/>
              </a:ext>
            </a:extLst>
          </p:cNvPr>
          <p:cNvSpPr txBox="1"/>
          <p:nvPr/>
        </p:nvSpPr>
        <p:spPr>
          <a:xfrm>
            <a:off x="2921000" y="3653383"/>
            <a:ext cx="647700" cy="338554"/>
          </a:xfrm>
          <a:prstGeom prst="rect">
            <a:avLst/>
          </a:prstGeom>
          <a:noFill/>
        </p:spPr>
        <p:txBody>
          <a:bodyPr wrap="square" rtlCol="0">
            <a:spAutoFit/>
          </a:bodyPr>
          <a:lstStyle/>
          <a:p>
            <a:pPr algn="ctr"/>
            <a:r>
              <a:rPr lang="en-US" altLang="zh-CN" sz="1600" dirty="0">
                <a:ea typeface="微软雅黑" panose="020B0503020204020204" pitchFamily="34" charset="-122"/>
              </a:rPr>
              <a:t>3D</a:t>
            </a:r>
            <a:endParaRPr lang="zh-CN" altLang="en-US" sz="1600" dirty="0">
              <a:ea typeface="微软雅黑" panose="020B0503020204020204" pitchFamily="34" charset="-122"/>
            </a:endParaRPr>
          </a:p>
        </p:txBody>
      </p:sp>
      <p:sp>
        <p:nvSpPr>
          <p:cNvPr id="28" name="文本框 27">
            <a:extLst>
              <a:ext uri="{FF2B5EF4-FFF2-40B4-BE49-F238E27FC236}">
                <a16:creationId xmlns:a16="http://schemas.microsoft.com/office/drawing/2014/main" id="{6A9DF896-7F2C-4688-99D8-9733DB0CFB80}"/>
              </a:ext>
            </a:extLst>
          </p:cNvPr>
          <p:cNvSpPr txBox="1"/>
          <p:nvPr/>
        </p:nvSpPr>
        <p:spPr>
          <a:xfrm>
            <a:off x="5562600" y="4472412"/>
            <a:ext cx="1219200" cy="338554"/>
          </a:xfrm>
          <a:prstGeom prst="rect">
            <a:avLst/>
          </a:prstGeom>
          <a:solidFill>
            <a:schemeClr val="accent3">
              <a:lumMod val="85000"/>
            </a:schemeClr>
          </a:solidFill>
          <a:ln>
            <a:solidFill>
              <a:schemeClr val="accent2">
                <a:shade val="95000"/>
                <a:satMod val="105000"/>
              </a:schemeClr>
            </a:solidFill>
          </a:ln>
        </p:spPr>
        <p:txBody>
          <a:bodyPr wrap="square" rtlCol="0">
            <a:spAutoFit/>
          </a:bodyPr>
          <a:lstStyle/>
          <a:p>
            <a:pPr algn="ctr"/>
            <a:r>
              <a:rPr lang="zh-CN" altLang="en-US" sz="1600" dirty="0">
                <a:ea typeface="黑体" panose="02010609060101010101" pitchFamily="49" charset="-122"/>
              </a:rPr>
              <a:t>片元着色器</a:t>
            </a:r>
          </a:p>
        </p:txBody>
      </p:sp>
      <p:sp>
        <p:nvSpPr>
          <p:cNvPr id="29" name="文本框 28">
            <a:extLst>
              <a:ext uri="{FF2B5EF4-FFF2-40B4-BE49-F238E27FC236}">
                <a16:creationId xmlns:a16="http://schemas.microsoft.com/office/drawing/2014/main" id="{6249D060-2F98-4ED9-A4F8-1179A16A0012}"/>
              </a:ext>
            </a:extLst>
          </p:cNvPr>
          <p:cNvSpPr txBox="1"/>
          <p:nvPr/>
        </p:nvSpPr>
        <p:spPr>
          <a:xfrm>
            <a:off x="7315200" y="4482778"/>
            <a:ext cx="1143000" cy="338554"/>
          </a:xfrm>
          <a:prstGeom prst="rect">
            <a:avLst/>
          </a:prstGeom>
          <a:noFill/>
          <a:ln>
            <a:solidFill>
              <a:schemeClr val="accent2">
                <a:shade val="95000"/>
                <a:satMod val="105000"/>
              </a:schemeClr>
            </a:solidFill>
          </a:ln>
        </p:spPr>
        <p:txBody>
          <a:bodyPr wrap="square" rtlCol="0">
            <a:spAutoFit/>
          </a:bodyPr>
          <a:lstStyle/>
          <a:p>
            <a:pPr algn="ctr"/>
            <a:r>
              <a:rPr lang="zh-CN" altLang="en-US" sz="1600" dirty="0">
                <a:ea typeface="黑体" panose="02010609060101010101" pitchFamily="49" charset="-122"/>
              </a:rPr>
              <a:t>帧缓存</a:t>
            </a:r>
          </a:p>
        </p:txBody>
      </p:sp>
      <p:cxnSp>
        <p:nvCxnSpPr>
          <p:cNvPr id="25" name="直接箭头连接符 24">
            <a:extLst>
              <a:ext uri="{FF2B5EF4-FFF2-40B4-BE49-F238E27FC236}">
                <a16:creationId xmlns:a16="http://schemas.microsoft.com/office/drawing/2014/main" id="{043C82F8-B844-4ABD-8D27-BE89A9D150F1}"/>
              </a:ext>
            </a:extLst>
          </p:cNvPr>
          <p:cNvCxnSpPr>
            <a:stCxn id="11" idx="3"/>
            <a:endCxn id="28" idx="1"/>
          </p:cNvCxnSpPr>
          <p:nvPr/>
        </p:nvCxnSpPr>
        <p:spPr>
          <a:xfrm flipV="1">
            <a:off x="4953000" y="4641689"/>
            <a:ext cx="609600" cy="635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5CEE116-A2D5-4F4E-AC07-C360783E8F58}"/>
              </a:ext>
            </a:extLst>
          </p:cNvPr>
          <p:cNvCxnSpPr>
            <a:stCxn id="28" idx="3"/>
            <a:endCxn id="29" idx="1"/>
          </p:cNvCxnSpPr>
          <p:nvPr/>
        </p:nvCxnSpPr>
        <p:spPr>
          <a:xfrm>
            <a:off x="6781800" y="4641689"/>
            <a:ext cx="533400" cy="1036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C28E1E2-D52C-4820-9A03-C05C9B8FD22C}"/>
              </a:ext>
            </a:extLst>
          </p:cNvPr>
          <p:cNvCxnSpPr/>
          <p:nvPr/>
        </p:nvCxnSpPr>
        <p:spPr>
          <a:xfrm>
            <a:off x="1790700" y="4038600"/>
            <a:ext cx="0" cy="129540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3A8E40F-5802-4F71-B659-F086F5207112}"/>
              </a:ext>
            </a:extLst>
          </p:cNvPr>
          <p:cNvCxnSpPr/>
          <p:nvPr/>
        </p:nvCxnSpPr>
        <p:spPr>
          <a:xfrm>
            <a:off x="3568700" y="3657600"/>
            <a:ext cx="0" cy="1295400"/>
          </a:xfrm>
          <a:prstGeom prst="line">
            <a:avLst/>
          </a:prstGeom>
          <a:ln>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55FF33B-367B-4F7B-8198-529D45083A6F}"/>
              </a:ext>
            </a:extLst>
          </p:cNvPr>
          <p:cNvCxnSpPr/>
          <p:nvPr/>
        </p:nvCxnSpPr>
        <p:spPr>
          <a:xfrm>
            <a:off x="609600" y="5181600"/>
            <a:ext cx="11811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EDC4D7D-D8D4-42B3-9AFE-ED63527A9568}"/>
              </a:ext>
            </a:extLst>
          </p:cNvPr>
          <p:cNvCxnSpPr>
            <a:cxnSpLocks/>
          </p:cNvCxnSpPr>
          <p:nvPr/>
        </p:nvCxnSpPr>
        <p:spPr>
          <a:xfrm flipH="1">
            <a:off x="1790700" y="5181600"/>
            <a:ext cx="10287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A0044290-7D7F-4037-B4C1-B9EABE01F4D0}"/>
              </a:ext>
            </a:extLst>
          </p:cNvPr>
          <p:cNvSpPr txBox="1"/>
          <p:nvPr/>
        </p:nvSpPr>
        <p:spPr>
          <a:xfrm>
            <a:off x="3562350" y="3640640"/>
            <a:ext cx="647700" cy="338554"/>
          </a:xfrm>
          <a:prstGeom prst="rect">
            <a:avLst/>
          </a:prstGeom>
          <a:noFill/>
        </p:spPr>
        <p:txBody>
          <a:bodyPr wrap="square" rtlCol="0">
            <a:spAutoFit/>
          </a:bodyPr>
          <a:lstStyle/>
          <a:p>
            <a:pPr algn="ctr"/>
            <a:r>
              <a:rPr lang="en-US" altLang="zh-CN" sz="1600" dirty="0">
                <a:ea typeface="微软雅黑" panose="020B0503020204020204" pitchFamily="34" charset="-122"/>
              </a:rPr>
              <a:t>2D</a:t>
            </a:r>
            <a:endParaRPr lang="zh-CN" altLang="en-US" sz="1600" dirty="0">
              <a:ea typeface="微软雅黑" panose="020B0503020204020204" pitchFamily="34" charset="-122"/>
            </a:endParaRPr>
          </a:p>
        </p:txBody>
      </p:sp>
      <p:sp>
        <p:nvSpPr>
          <p:cNvPr id="43" name="文本框 42">
            <a:extLst>
              <a:ext uri="{FF2B5EF4-FFF2-40B4-BE49-F238E27FC236}">
                <a16:creationId xmlns:a16="http://schemas.microsoft.com/office/drawing/2014/main" id="{C5102615-E2DC-4138-8ACD-5CEB5CB8E09E}"/>
              </a:ext>
            </a:extLst>
          </p:cNvPr>
          <p:cNvSpPr txBox="1"/>
          <p:nvPr/>
        </p:nvSpPr>
        <p:spPr>
          <a:xfrm>
            <a:off x="1974850" y="5267256"/>
            <a:ext cx="647700" cy="338554"/>
          </a:xfrm>
          <a:prstGeom prst="rect">
            <a:avLst/>
          </a:prstGeom>
          <a:noFill/>
        </p:spPr>
        <p:txBody>
          <a:bodyPr wrap="square" rtlCol="0">
            <a:spAutoFit/>
          </a:bodyPr>
          <a:lstStyle/>
          <a:p>
            <a:pPr algn="ctr"/>
            <a:r>
              <a:rPr lang="en-US" altLang="zh-CN" sz="1600" dirty="0">
                <a:ea typeface="微软雅黑" panose="020B0503020204020204" pitchFamily="34" charset="-122"/>
              </a:rPr>
              <a:t>GPU</a:t>
            </a:r>
            <a:endParaRPr lang="zh-CN" altLang="en-US" sz="1600" dirty="0">
              <a:ea typeface="微软雅黑" panose="020B0503020204020204" pitchFamily="34" charset="-122"/>
            </a:endParaRPr>
          </a:p>
        </p:txBody>
      </p:sp>
      <p:sp>
        <p:nvSpPr>
          <p:cNvPr id="44" name="文本框 43">
            <a:extLst>
              <a:ext uri="{FF2B5EF4-FFF2-40B4-BE49-F238E27FC236}">
                <a16:creationId xmlns:a16="http://schemas.microsoft.com/office/drawing/2014/main" id="{F13DACA1-12B1-45FE-8C81-7BB9E3150B94}"/>
              </a:ext>
            </a:extLst>
          </p:cNvPr>
          <p:cNvSpPr txBox="1"/>
          <p:nvPr/>
        </p:nvSpPr>
        <p:spPr>
          <a:xfrm>
            <a:off x="876300" y="5269083"/>
            <a:ext cx="647700" cy="338554"/>
          </a:xfrm>
          <a:prstGeom prst="rect">
            <a:avLst/>
          </a:prstGeom>
          <a:noFill/>
        </p:spPr>
        <p:txBody>
          <a:bodyPr wrap="square" rtlCol="0">
            <a:spAutoFit/>
          </a:bodyPr>
          <a:lstStyle/>
          <a:p>
            <a:pPr algn="ctr"/>
            <a:r>
              <a:rPr lang="en-US" altLang="zh-CN" sz="1600" dirty="0">
                <a:ea typeface="微软雅黑" panose="020B0503020204020204" pitchFamily="34" charset="-122"/>
              </a:rPr>
              <a:t>CPU</a:t>
            </a:r>
            <a:endParaRPr lang="zh-CN" altLang="en-US" sz="1600" dirty="0">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AF9858E6-9EF4-4D26-A033-150A83A25CA3}"/>
              </a:ext>
            </a:extLst>
          </p:cNvPr>
          <p:cNvCxnSpPr/>
          <p:nvPr/>
        </p:nvCxnSpPr>
        <p:spPr>
          <a:xfrm>
            <a:off x="2387600" y="3968750"/>
            <a:ext cx="11811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C58F04FF-86C0-4893-A274-9113DC072D0C}"/>
              </a:ext>
            </a:extLst>
          </p:cNvPr>
          <p:cNvCxnSpPr>
            <a:cxnSpLocks/>
          </p:cNvCxnSpPr>
          <p:nvPr/>
        </p:nvCxnSpPr>
        <p:spPr>
          <a:xfrm flipH="1">
            <a:off x="3568700" y="3968750"/>
            <a:ext cx="10287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33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7" grpId="0"/>
      <p:bldP spid="28" grpId="0" animBg="1"/>
      <p:bldP spid="29" grpId="0" animBg="1"/>
      <p:bldP spid="42" grpId="0"/>
      <p:bldP spid="43" grpId="0"/>
      <p:bldP spid="4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55</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55</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常用的程序设计语言，</a:t>
            </a:r>
            <a:r>
              <a:rPr lang="en-US" altLang="zh-CN" dirty="0">
                <a:ea typeface="宋体" panose="02010600030101010101" pitchFamily="2" charset="-122"/>
              </a:rPr>
              <a:t>C</a:t>
            </a: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a:t>
            </a:r>
            <a:r>
              <a:rPr lang="en-US" altLang="zh-CN" dirty="0">
                <a:ea typeface="宋体" panose="02010600030101010101" pitchFamily="2" charset="-122"/>
              </a:rPr>
              <a:t>Java</a:t>
            </a:r>
            <a:r>
              <a:rPr lang="zh-CN" altLang="en-US" dirty="0">
                <a:ea typeface="宋体" panose="02010600030101010101" pitchFamily="2" charset="-122"/>
              </a:rPr>
              <a:t>和</a:t>
            </a:r>
            <a:r>
              <a:rPr lang="en-US" altLang="zh-CN" dirty="0">
                <a:ea typeface="宋体" panose="02010600030101010101" pitchFamily="2" charset="-122"/>
              </a:rPr>
              <a:t>Python</a:t>
            </a:r>
            <a:r>
              <a:rPr lang="zh-CN" altLang="en-US" dirty="0">
                <a:ea typeface="宋体" panose="02010600030101010101" pitchFamily="2" charset="-122"/>
              </a:rPr>
              <a:t>等都支持</a:t>
            </a:r>
            <a:r>
              <a:rPr lang="en-US" altLang="zh-CN" dirty="0">
                <a:ea typeface="宋体" panose="02010600030101010101" pitchFamily="2" charset="-122"/>
              </a:rPr>
              <a:t>OpenGL</a:t>
            </a:r>
            <a:r>
              <a:rPr lang="zh-CN" altLang="en-US" dirty="0">
                <a:ea typeface="宋体" panose="02010600030101010101" pitchFamily="2" charset="-122"/>
              </a:rPr>
              <a:t>的开发</a:t>
            </a:r>
            <a:endParaRPr lang="en-US" altLang="zh-CN" dirty="0">
              <a:ea typeface="宋体" panose="02010600030101010101" pitchFamily="2" charset="-122"/>
            </a:endParaRPr>
          </a:p>
          <a:p>
            <a:pPr eaLnBrk="1" hangingPunct="1"/>
            <a:r>
              <a:rPr lang="zh-CN" altLang="en-US" dirty="0">
                <a:ea typeface="宋体" panose="02010600030101010101" pitchFamily="2" charset="-122"/>
              </a:rPr>
              <a:t>本学期仅讨论如何在</a:t>
            </a:r>
            <a:r>
              <a:rPr lang="en-US" altLang="zh-CN" dirty="0">
                <a:ea typeface="宋体" panose="02010600030101010101" pitchFamily="2" charset="-122"/>
              </a:rPr>
              <a:t>C</a:t>
            </a:r>
            <a:r>
              <a:rPr lang="zh-CN" altLang="en-US" dirty="0">
                <a:ea typeface="宋体" panose="02010600030101010101" pitchFamily="2" charset="-122"/>
              </a:rPr>
              <a:t>（主要）、</a:t>
            </a:r>
            <a:r>
              <a:rPr lang="en-US" altLang="zh-CN" dirty="0">
                <a:ea typeface="宋体" panose="02010600030101010101" pitchFamily="2" charset="-122"/>
              </a:rPr>
              <a:t>C++</a:t>
            </a:r>
            <a:r>
              <a:rPr lang="zh-CN" altLang="en-US" dirty="0">
                <a:ea typeface="宋体" panose="02010600030101010101" pitchFamily="2" charset="-122"/>
              </a:rPr>
              <a:t>下的</a:t>
            </a:r>
            <a:r>
              <a:rPr lang="en-US" altLang="zh-CN" dirty="0">
                <a:ea typeface="宋体" panose="02010600030101010101" pitchFamily="2" charset="-122"/>
              </a:rPr>
              <a:t>OpenGL</a:t>
            </a:r>
            <a:r>
              <a:rPr lang="zh-CN" altLang="en-US" dirty="0">
                <a:ea typeface="宋体" panose="02010600030101010101" pitchFamily="2" charset="-122"/>
              </a:rPr>
              <a:t>编程方法</a:t>
            </a:r>
            <a:endParaRPr lang="en-US" altLang="zh-CN" dirty="0">
              <a:ea typeface="宋体" panose="02010600030101010101" pitchFamily="2" charset="-122"/>
            </a:endParaRPr>
          </a:p>
          <a:p>
            <a:pPr eaLnBrk="1" hangingPunct="1"/>
            <a:r>
              <a:rPr lang="en-US" altLang="zh-CN" dirty="0">
                <a:ea typeface="宋体" panose="02010600030101010101" pitchFamily="2" charset="-122"/>
              </a:rPr>
              <a:t>OpenGL</a:t>
            </a:r>
            <a:r>
              <a:rPr lang="zh-CN" altLang="en-US" dirty="0">
                <a:ea typeface="宋体" panose="02010600030101010101" pitchFamily="2" charset="-122"/>
              </a:rPr>
              <a:t>库都是由一系列函数构成的，不支持类</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3420316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56</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56</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1600200"/>
          </a:xfrm>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库结构</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83CE3A9A-1D5A-49BB-B37E-F8EF520BE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24" y="1886220"/>
            <a:ext cx="4910476" cy="4304762"/>
          </a:xfrm>
          <a:prstGeom prst="rect">
            <a:avLst/>
          </a:prstGeom>
        </p:spPr>
      </p:pic>
    </p:spTree>
    <p:extLst>
      <p:ext uri="{BB962C8B-B14F-4D97-AF65-F5344CB8AC3E}">
        <p14:creationId xmlns:p14="http://schemas.microsoft.com/office/powerpoint/2010/main" val="32273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57</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57</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1600200"/>
          </a:xfrm>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数据类型</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pic>
        <p:nvPicPr>
          <p:cNvPr id="4" name="图片 3">
            <a:extLst>
              <a:ext uri="{FF2B5EF4-FFF2-40B4-BE49-F238E27FC236}">
                <a16:creationId xmlns:a16="http://schemas.microsoft.com/office/drawing/2014/main" id="{3EB2D97F-E992-4ABA-9379-34B1EEB5B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895" y="2362200"/>
            <a:ext cx="6938010" cy="3086100"/>
          </a:xfrm>
          <a:prstGeom prst="rect">
            <a:avLst/>
          </a:prstGeom>
        </p:spPr>
      </p:pic>
    </p:spTree>
    <p:extLst>
      <p:ext uri="{BB962C8B-B14F-4D97-AF65-F5344CB8AC3E}">
        <p14:creationId xmlns:p14="http://schemas.microsoft.com/office/powerpoint/2010/main" val="1433578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58</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58</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1600200"/>
          </a:xfrm>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函数命名规范</a:t>
            </a:r>
            <a:endParaRPr lang="en-US" altLang="zh-CN" dirty="0">
              <a:ea typeface="宋体" panose="02010600030101010101" pitchFamily="2" charset="-122"/>
            </a:endParaRPr>
          </a:p>
          <a:p>
            <a:pPr lvl="1" eaLnBrk="1" hangingPunct="1"/>
            <a:r>
              <a:rPr lang="en-US" altLang="zh-CN" dirty="0" err="1">
                <a:ea typeface="宋体" panose="02010600030101010101" pitchFamily="2" charset="-122"/>
              </a:rPr>
              <a:t>glColor</a:t>
            </a:r>
            <a:r>
              <a:rPr lang="en-US" altLang="zh-CN" dirty="0">
                <a:ea typeface="宋体" panose="02010600030101010101" pitchFamily="2" charset="-122"/>
              </a:rPr>
              <a:t>*   </a:t>
            </a:r>
            <a:r>
              <a:rPr lang="en-US" altLang="zh-CN" sz="2000" dirty="0">
                <a:ea typeface="宋体" panose="02010600030101010101" pitchFamily="2" charset="-122"/>
              </a:rPr>
              <a:t>//</a:t>
            </a:r>
            <a:r>
              <a:rPr lang="zh-CN" altLang="en-US" sz="2000" dirty="0">
                <a:ea typeface="宋体" panose="02010600030101010101" pitchFamily="2" charset="-122"/>
              </a:rPr>
              <a:t>*代表</a:t>
            </a:r>
            <a:r>
              <a:rPr lang="zh-CN" altLang="en-US" sz="2000" b="1" dirty="0">
                <a:solidFill>
                  <a:srgbClr val="0000FF"/>
                </a:solidFill>
                <a:ea typeface="宋体" panose="02010600030101010101" pitchFamily="2" charset="-122"/>
              </a:rPr>
              <a:t>函数名后缀</a:t>
            </a:r>
            <a:r>
              <a:rPr lang="en-US" altLang="zh-CN" sz="2000" dirty="0">
                <a:ea typeface="宋体" panose="02010600030101010101" pitchFamily="2" charset="-122"/>
              </a:rPr>
              <a:t>,</a:t>
            </a:r>
            <a:r>
              <a:rPr lang="zh-CN" altLang="en-US" sz="2000" dirty="0">
                <a:ea typeface="宋体" panose="02010600030101010101" pitchFamily="2" charset="-122"/>
              </a:rPr>
              <a:t>由</a:t>
            </a:r>
            <a:r>
              <a:rPr lang="zh-CN" altLang="en-US" sz="2000" b="1" dirty="0">
                <a:solidFill>
                  <a:srgbClr val="0000FF"/>
                </a:solidFill>
                <a:ea typeface="宋体" panose="02010600030101010101" pitchFamily="2" charset="-122"/>
              </a:rPr>
              <a:t>数量</a:t>
            </a:r>
            <a:r>
              <a:rPr lang="en-US" altLang="zh-CN" sz="2000" b="1" dirty="0">
                <a:solidFill>
                  <a:srgbClr val="0000FF"/>
                </a:solidFill>
                <a:ea typeface="宋体" panose="02010600030101010101" pitchFamily="2" charset="-122"/>
              </a:rPr>
              <a:t>+</a:t>
            </a:r>
            <a:r>
              <a:rPr lang="zh-CN" altLang="en-US" sz="2000" b="1" dirty="0">
                <a:solidFill>
                  <a:srgbClr val="0000FF"/>
                </a:solidFill>
                <a:ea typeface="宋体" panose="02010600030101010101" pitchFamily="2" charset="-122"/>
              </a:rPr>
              <a:t>类型</a:t>
            </a:r>
            <a:r>
              <a:rPr lang="en-US" altLang="zh-CN" sz="2000" b="1" dirty="0">
                <a:solidFill>
                  <a:srgbClr val="0000FF"/>
                </a:solidFill>
                <a:ea typeface="宋体" panose="02010600030101010101" pitchFamily="2" charset="-122"/>
              </a:rPr>
              <a:t>+</a:t>
            </a:r>
            <a:r>
              <a:rPr lang="zh-CN" altLang="en-US" sz="2000" b="1" dirty="0">
                <a:solidFill>
                  <a:srgbClr val="0000FF"/>
                </a:solidFill>
                <a:ea typeface="宋体" panose="02010600030101010101" pitchFamily="2" charset="-122"/>
              </a:rPr>
              <a:t>向量标志</a:t>
            </a:r>
            <a:r>
              <a:rPr lang="zh-CN" altLang="en-US" sz="2000" dirty="0">
                <a:ea typeface="宋体" panose="02010600030101010101" pitchFamily="2" charset="-122"/>
              </a:rPr>
              <a:t>三部分构成</a:t>
            </a:r>
            <a:endParaRPr lang="en-US" altLang="zh-CN" sz="2000" dirty="0">
              <a:ea typeface="宋体" panose="02010600030101010101" pitchFamily="2" charset="-122"/>
            </a:endParaRPr>
          </a:p>
          <a:p>
            <a:pPr lvl="1" eaLnBrk="1" hangingPunct="1"/>
            <a:r>
              <a:rPr lang="en-US" altLang="zh-CN" dirty="0">
                <a:ea typeface="宋体" panose="02010600030101010101" pitchFamily="2" charset="-122"/>
              </a:rPr>
              <a:t>glColor3b</a:t>
            </a:r>
          </a:p>
          <a:p>
            <a:pPr lvl="1" eaLnBrk="1" hangingPunct="1"/>
            <a:r>
              <a:rPr lang="en-US" altLang="zh-CN" dirty="0">
                <a:ea typeface="宋体" panose="02010600030101010101" pitchFamily="2" charset="-122"/>
              </a:rPr>
              <a:t>glColor3d</a:t>
            </a:r>
          </a:p>
          <a:p>
            <a:pPr lvl="1" eaLnBrk="1" hangingPunct="1"/>
            <a:r>
              <a:rPr lang="en-US" altLang="zh-CN" dirty="0">
                <a:ea typeface="宋体" panose="02010600030101010101" pitchFamily="2" charset="-122"/>
              </a:rPr>
              <a:t>glColor3f</a:t>
            </a:r>
          </a:p>
          <a:p>
            <a:pPr lvl="1" eaLnBrk="1" hangingPunct="1"/>
            <a:r>
              <a:rPr lang="en-US" altLang="zh-CN" dirty="0">
                <a:ea typeface="宋体" panose="02010600030101010101" pitchFamily="2" charset="-122"/>
              </a:rPr>
              <a:t>glColor3bv</a:t>
            </a:r>
          </a:p>
          <a:p>
            <a:pPr lvl="1" eaLnBrk="1" hangingPunct="1"/>
            <a:r>
              <a:rPr lang="zh-CN" altLang="en-US" dirty="0">
                <a:ea typeface="宋体" panose="02010600030101010101" pitchFamily="2" charset="-122"/>
              </a:rPr>
              <a:t>不支持函数重载。不同数据类型、参数个数的函数一定会在函数名上加以区分</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部分没有命名变化的函数不需要使用函数名后缀，如</a:t>
            </a:r>
            <a:r>
              <a:rPr lang="en-US" altLang="zh-CN" dirty="0" err="1">
                <a:ea typeface="宋体" panose="02010600030101010101" pitchFamily="2" charset="-122"/>
              </a:rPr>
              <a:t>glEnable</a:t>
            </a:r>
            <a:r>
              <a:rPr lang="zh-CN" altLang="en-US" dirty="0">
                <a:ea typeface="宋体" panose="02010600030101010101" pitchFamily="2" charset="-122"/>
              </a:rPr>
              <a:t>、</a:t>
            </a:r>
            <a:r>
              <a:rPr lang="en-US" altLang="zh-CN" dirty="0" err="1">
                <a:ea typeface="宋体" panose="02010600030101010101" pitchFamily="2" charset="-122"/>
              </a:rPr>
              <a:t>glClear</a:t>
            </a:r>
            <a:r>
              <a:rPr lang="zh-CN" altLang="en-US" dirty="0">
                <a:ea typeface="宋体" panose="02010600030101010101" pitchFamily="2" charset="-122"/>
              </a:rPr>
              <a:t>等</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2863168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59</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59</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1600200"/>
          </a:xfrm>
        </p:spPr>
        <p:txBody>
          <a:bodyPr/>
          <a:lstStyle/>
          <a:p>
            <a:pPr eaLnBrk="1" hangingPunct="1"/>
            <a:r>
              <a:rPr lang="zh-CN" altLang="en-US" dirty="0">
                <a:ea typeface="宋体" panose="02010600030101010101" pitchFamily="2" charset="-122"/>
              </a:rPr>
              <a:t>状态机制</a:t>
            </a:r>
            <a:endParaRPr lang="en-US" altLang="zh-CN" dirty="0">
              <a:ea typeface="宋体" panose="02010600030101010101" pitchFamily="2" charset="-122"/>
            </a:endParaRPr>
          </a:p>
          <a:p>
            <a:pPr lvl="1" eaLnBrk="1" hangingPunct="1"/>
            <a:r>
              <a:rPr lang="en-US" altLang="zh-CN" dirty="0" err="1">
                <a:ea typeface="宋体" panose="02010600030101010101" pitchFamily="2" charset="-122"/>
              </a:rPr>
              <a:t>glEnable</a:t>
            </a:r>
            <a:endParaRPr lang="en-US" altLang="zh-CN" dirty="0">
              <a:ea typeface="宋体" panose="02010600030101010101" pitchFamily="2" charset="-122"/>
            </a:endParaRPr>
          </a:p>
          <a:p>
            <a:pPr lvl="1" eaLnBrk="1" hangingPunct="1"/>
            <a:r>
              <a:rPr lang="en-US" altLang="zh-CN" dirty="0" err="1">
                <a:ea typeface="宋体" panose="02010600030101010101" pitchFamily="2" charset="-122"/>
              </a:rPr>
              <a:t>glDisable</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支持的主要属性</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GL_DEPTH_TEST		//</a:t>
            </a:r>
            <a:r>
              <a:rPr lang="zh-CN" altLang="en-US" dirty="0">
                <a:ea typeface="宋体" panose="02010600030101010101" pitchFamily="2" charset="-122"/>
              </a:rPr>
              <a:t>隐藏面消除的深度测试</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GL_LIGHTING		//</a:t>
            </a:r>
            <a:r>
              <a:rPr lang="zh-CN" altLang="en-US" dirty="0">
                <a:ea typeface="宋体" panose="02010600030101010101" pitchFamily="2" charset="-122"/>
              </a:rPr>
              <a:t>开启光照模型</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690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E39E4FF1-6B21-4577-AF26-B56BEE46F5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C7032909-D7F3-4BEC-806B-40BDCA59711A}" type="slidenum">
              <a:rPr lang="zh-CN" altLang="en-US">
                <a:ea typeface="宋体" panose="02010600030101010101" pitchFamily="2" charset="-122"/>
              </a:rPr>
              <a:pPr eaLnBrk="1" hangingPunct="1"/>
              <a:t>6</a:t>
            </a:fld>
            <a:endParaRPr lang="en-US" altLang="zh-CN">
              <a:ea typeface="宋体" panose="02010600030101010101" pitchFamily="2" charset="-122"/>
            </a:endParaRPr>
          </a:p>
        </p:txBody>
      </p:sp>
      <p:sp>
        <p:nvSpPr>
          <p:cNvPr id="8195" name="Rectangle 2">
            <a:extLst>
              <a:ext uri="{FF2B5EF4-FFF2-40B4-BE49-F238E27FC236}">
                <a16:creationId xmlns:a16="http://schemas.microsoft.com/office/drawing/2014/main" id="{B3791A7B-CFF4-4B86-A51C-3749660C17B2}"/>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显示设备</a:t>
            </a:r>
            <a:r>
              <a:rPr lang="en-US" altLang="zh-CN">
                <a:ea typeface="宋体" panose="02010600030101010101" pitchFamily="2" charset="-122"/>
              </a:rPr>
              <a:t>-CRT</a:t>
            </a:r>
          </a:p>
        </p:txBody>
      </p:sp>
      <p:sp>
        <p:nvSpPr>
          <p:cNvPr id="8196" name="Rectangle 3">
            <a:extLst>
              <a:ext uri="{FF2B5EF4-FFF2-40B4-BE49-F238E27FC236}">
                <a16:creationId xmlns:a16="http://schemas.microsoft.com/office/drawing/2014/main" id="{296F6A20-7F51-4A58-B57A-7D857A87B106}"/>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 阴极射线管</a:t>
            </a:r>
            <a:r>
              <a:rPr lang="en-US" altLang="zh-CN" dirty="0">
                <a:ea typeface="宋体" panose="02010600030101010101" pitchFamily="2" charset="-122"/>
              </a:rPr>
              <a:t>(CRT- Cathode Ray Tube)</a:t>
            </a:r>
          </a:p>
          <a:p>
            <a:pPr eaLnBrk="1" hangingPunct="1"/>
            <a:r>
              <a:rPr lang="zh-CN" altLang="en-US" dirty="0">
                <a:ea typeface="宋体" panose="02010600030101010101" pitchFamily="2" charset="-122"/>
              </a:rPr>
              <a:t>组成：包括电子枪、加速结构、聚焦系统、偏转系统、荧光屏</a:t>
            </a:r>
          </a:p>
        </p:txBody>
      </p:sp>
      <p:sp>
        <p:nvSpPr>
          <p:cNvPr id="8197" name="Rectangle 4">
            <a:extLst>
              <a:ext uri="{FF2B5EF4-FFF2-40B4-BE49-F238E27FC236}">
                <a16:creationId xmlns:a16="http://schemas.microsoft.com/office/drawing/2014/main" id="{9746A0D5-AEB0-444A-9CE5-74840D8C3AE6}"/>
              </a:ext>
            </a:extLst>
          </p:cNvPr>
          <p:cNvSpPr>
            <a:spLocks noChangeArrowheads="1"/>
          </p:cNvSpPr>
          <p:nvPr/>
        </p:nvSpPr>
        <p:spPr bwMode="auto">
          <a:xfrm>
            <a:off x="0" y="2222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graphicFrame>
        <p:nvGraphicFramePr>
          <p:cNvPr id="8198" name="Object 5">
            <a:extLst>
              <a:ext uri="{FF2B5EF4-FFF2-40B4-BE49-F238E27FC236}">
                <a16:creationId xmlns:a16="http://schemas.microsoft.com/office/drawing/2014/main" id="{94A6249D-02F7-45BD-B787-0B4B4B271474}"/>
              </a:ext>
            </a:extLst>
          </p:cNvPr>
          <p:cNvGraphicFramePr>
            <a:graphicFrameLocks noChangeAspect="1"/>
          </p:cNvGraphicFramePr>
          <p:nvPr/>
        </p:nvGraphicFramePr>
        <p:xfrm>
          <a:off x="762000" y="3124200"/>
          <a:ext cx="6323013" cy="2825750"/>
        </p:xfrm>
        <a:graphic>
          <a:graphicData uri="http://schemas.openxmlformats.org/presentationml/2006/ole">
            <mc:AlternateContent xmlns:mc="http://schemas.openxmlformats.org/markup-compatibility/2006">
              <mc:Choice xmlns:v="urn:schemas-microsoft-com:vml" Requires="v">
                <p:oleObj spid="_x0000_s56367" name="Visio" r:id="rId3" imgW="6368713" imgH="2846189" progId="Visio.Drawing.11">
                  <p:embed/>
                </p:oleObj>
              </mc:Choice>
              <mc:Fallback>
                <p:oleObj name="Visio" r:id="rId3" imgW="6368713" imgH="2846189" progId="Visio.Drawing.11">
                  <p:embed/>
                  <p:pic>
                    <p:nvPicPr>
                      <p:cNvPr id="8198" name="Object 5">
                        <a:extLst>
                          <a:ext uri="{FF2B5EF4-FFF2-40B4-BE49-F238E27FC236}">
                            <a16:creationId xmlns:a16="http://schemas.microsoft.com/office/drawing/2014/main" id="{94A6249D-02F7-45BD-B787-0B4B4B271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24200"/>
                        <a:ext cx="6323013"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6" name="AutoShape 4">
            <a:extLst>
              <a:ext uri="{FF2B5EF4-FFF2-40B4-BE49-F238E27FC236}">
                <a16:creationId xmlns:a16="http://schemas.microsoft.com/office/drawing/2014/main" id="{77415A64-05A1-436B-911C-7ED41366EA39}"/>
              </a:ext>
            </a:extLst>
          </p:cNvPr>
          <p:cNvSpPr>
            <a:spLocks noChangeArrowheads="1"/>
          </p:cNvSpPr>
          <p:nvPr/>
        </p:nvSpPr>
        <p:spPr bwMode="auto">
          <a:xfrm>
            <a:off x="6400800" y="5943600"/>
            <a:ext cx="2590800" cy="762000"/>
          </a:xfrm>
          <a:prstGeom prst="wedgeRoundRectCallout">
            <a:avLst>
              <a:gd name="adj1" fmla="val -39781"/>
              <a:gd name="adj2" fmla="val -8711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defRPr/>
            </a:pPr>
            <a:r>
              <a:rPr lang="zh-CN" altLang="en-US" sz="2800">
                <a:solidFill>
                  <a:schemeClr val="accent2"/>
                </a:solidFill>
                <a:ea typeface="宋体" pitchFamily="2" charset="-122"/>
              </a:rPr>
              <a:t>如何产生彩色</a:t>
            </a:r>
            <a:r>
              <a:rPr lang="en-US" altLang="zh-CN" sz="2800">
                <a:solidFill>
                  <a:schemeClr val="accent2"/>
                </a:solidFill>
                <a:ea typeface="宋体" pitchFamily="2" charset="-122"/>
              </a:rPr>
              <a:t>?</a:t>
            </a:r>
            <a:endParaRPr lang="zh-CN" altLang="en-US" sz="2800">
              <a:solidFill>
                <a:schemeClr val="accent2"/>
              </a:solidFill>
              <a:ea typeface="宋体" pitchFamily="2" charset="-122"/>
            </a:endParaRPr>
          </a:p>
        </p:txBody>
      </p:sp>
      <p:sp>
        <p:nvSpPr>
          <p:cNvPr id="8201" name="日期占位符 1">
            <a:extLst>
              <a:ext uri="{FF2B5EF4-FFF2-40B4-BE49-F238E27FC236}">
                <a16:creationId xmlns:a16="http://schemas.microsoft.com/office/drawing/2014/main" id="{DA9E9491-BC6B-442D-978E-F926F5EAAF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71F76B7-97EA-4933-A16C-94951BCEB575}"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pic>
        <p:nvPicPr>
          <p:cNvPr id="3082" name="Picture 10">
            <a:extLst>
              <a:ext uri="{FF2B5EF4-FFF2-40B4-BE49-F238E27FC236}">
                <a16:creationId xmlns:a16="http://schemas.microsoft.com/office/drawing/2014/main" id="{5B6F1E03-5251-4DFA-8BA5-37327E3E08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3263" y="990600"/>
            <a:ext cx="33607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Effect transition="in" filter="blinds(horizontal)">
                                      <p:cBhvr>
                                        <p:cTn id="7" dur="500"/>
                                        <p:tgtEl>
                                          <p:spTgt spid="3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checkerboard(across)">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60</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60</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1600200"/>
          </a:xfrm>
        </p:spPr>
        <p:txBody>
          <a:bodyPr/>
          <a:lstStyle/>
          <a:p>
            <a:pPr marL="0" indent="0" eaLnBrk="1" hangingPunct="1">
              <a:buNone/>
            </a:pPr>
            <a:r>
              <a:rPr lang="zh-CN" altLang="en-US" sz="2800" dirty="0">
                <a:ea typeface="宋体" panose="02010600030101010101" pitchFamily="2" charset="-122"/>
              </a:rPr>
              <a:t>常用</a:t>
            </a:r>
            <a:r>
              <a:rPr lang="en-US" altLang="zh-CN" sz="2800" dirty="0">
                <a:ea typeface="宋体" panose="02010600030101010101" pitchFamily="2" charset="-122"/>
              </a:rPr>
              <a:t>OpenGL</a:t>
            </a:r>
            <a:r>
              <a:rPr lang="zh-CN" altLang="en-US" sz="2800" dirty="0">
                <a:ea typeface="宋体" panose="02010600030101010101" pitchFamily="2" charset="-122"/>
              </a:rPr>
              <a:t>函数</a:t>
            </a:r>
            <a:endParaRPr lang="en-US" altLang="zh-CN" sz="2800" dirty="0">
              <a:ea typeface="宋体" panose="02010600030101010101" pitchFamily="2" charset="-122"/>
            </a:endParaRPr>
          </a:p>
          <a:p>
            <a:pPr marL="625475" lvl="1" indent="-265113" eaLnBrk="1" hangingPunct="1">
              <a:buFont typeface="Wingdings" panose="05000000000000000000" pitchFamily="2" charset="2"/>
              <a:buChar char="l"/>
            </a:pPr>
            <a:r>
              <a:rPr lang="zh-CN" altLang="en-US" sz="2200" dirty="0">
                <a:ea typeface="宋体" panose="02010600030101010101" pitchFamily="2" charset="-122"/>
              </a:rPr>
              <a:t>包含头文件 </a:t>
            </a:r>
            <a:r>
              <a:rPr lang="en-US" altLang="zh-CN" sz="2200" dirty="0">
                <a:ea typeface="宋体" panose="02010600030101010101" pitchFamily="2" charset="-122"/>
              </a:rPr>
              <a:t>&lt;GL\</a:t>
            </a:r>
            <a:r>
              <a:rPr lang="en-US" altLang="zh-CN" sz="2200" dirty="0" err="1">
                <a:ea typeface="宋体" panose="02010600030101010101" pitchFamily="2" charset="-122"/>
              </a:rPr>
              <a:t>glut.h</a:t>
            </a:r>
            <a:r>
              <a:rPr lang="en-US" altLang="zh-CN" sz="2200" dirty="0">
                <a:ea typeface="宋体" panose="02010600030101010101" pitchFamily="2" charset="-122"/>
              </a:rPr>
              <a:t>&gt;</a:t>
            </a:r>
          </a:p>
          <a:p>
            <a:pPr marL="625475" lvl="1" indent="-265113" eaLnBrk="1" hangingPunct="1">
              <a:buFont typeface="Wingdings" panose="05000000000000000000" pitchFamily="2" charset="2"/>
              <a:buChar char="l"/>
            </a:pPr>
            <a:r>
              <a:rPr lang="en-US" altLang="zh-CN" sz="2200" dirty="0" err="1">
                <a:ea typeface="宋体" panose="02010600030101010101" pitchFamily="2" charset="-122"/>
              </a:rPr>
              <a:t>glClearColor</a:t>
            </a:r>
            <a:r>
              <a:rPr lang="en-US" altLang="zh-CN" sz="2200" dirty="0">
                <a:ea typeface="宋体" panose="02010600030101010101" pitchFamily="2" charset="-122"/>
              </a:rPr>
              <a:t>(1.0f,1.0f,1.0f,1.0f) //</a:t>
            </a:r>
            <a:r>
              <a:rPr lang="zh-CN" altLang="en-US" sz="2200" dirty="0">
                <a:ea typeface="宋体" panose="02010600030101010101" pitchFamily="2" charset="-122"/>
              </a:rPr>
              <a:t>第</a:t>
            </a:r>
            <a:r>
              <a:rPr lang="en-US" altLang="zh-CN" sz="2200" dirty="0">
                <a:ea typeface="宋体" panose="02010600030101010101" pitchFamily="2" charset="-122"/>
              </a:rPr>
              <a:t>4</a:t>
            </a:r>
            <a:r>
              <a:rPr lang="zh-CN" altLang="en-US" sz="2200" dirty="0">
                <a:ea typeface="宋体" panose="02010600030101010101" pitchFamily="2" charset="-122"/>
              </a:rPr>
              <a:t>个参数</a:t>
            </a:r>
            <a:r>
              <a:rPr lang="en-US" altLang="zh-CN" sz="2200" dirty="0">
                <a:ea typeface="宋体" panose="02010600030101010101" pitchFamily="2" charset="-122"/>
              </a:rPr>
              <a:t>alpha,</a:t>
            </a:r>
            <a:r>
              <a:rPr lang="zh-CN" altLang="en-US" sz="2200" dirty="0">
                <a:ea typeface="宋体" panose="02010600030101010101" pitchFamily="2" charset="-122"/>
              </a:rPr>
              <a:t>与透明度和纹理有关系</a:t>
            </a:r>
            <a:endParaRPr lang="en-US" altLang="zh-CN" sz="2200" dirty="0">
              <a:ea typeface="宋体" panose="02010600030101010101" pitchFamily="2" charset="-122"/>
            </a:endParaRPr>
          </a:p>
          <a:p>
            <a:pPr marL="625475" lvl="1" indent="-265113" eaLnBrk="1" hangingPunct="1">
              <a:buFont typeface="Wingdings" panose="05000000000000000000" pitchFamily="2" charset="2"/>
              <a:buChar char="l"/>
            </a:pPr>
            <a:r>
              <a:rPr lang="en-US" altLang="zh-CN" sz="2200" dirty="0" err="1">
                <a:ea typeface="宋体" panose="02010600030101010101" pitchFamily="2" charset="-122"/>
              </a:rPr>
              <a:t>glClear</a:t>
            </a:r>
            <a:r>
              <a:rPr lang="en-US" altLang="zh-CN" sz="2200" dirty="0">
                <a:ea typeface="宋体" panose="02010600030101010101" pitchFamily="2" charset="-122"/>
              </a:rPr>
              <a:t>(GL_COLOR_BUFFER_BIT|GL_DEPTH_BUFFER_BIT)</a:t>
            </a:r>
          </a:p>
          <a:p>
            <a:pPr marL="625475" lvl="1" indent="-265113" eaLnBrk="1" hangingPunct="1">
              <a:buFont typeface="Wingdings" panose="05000000000000000000" pitchFamily="2" charset="2"/>
              <a:buChar char="l"/>
            </a:pPr>
            <a:r>
              <a:rPr lang="en-US" altLang="zh-CN" sz="2200" dirty="0" err="1">
                <a:ea typeface="宋体" panose="02010600030101010101" pitchFamily="2" charset="-122"/>
              </a:rPr>
              <a:t>glBegin</a:t>
            </a:r>
            <a:r>
              <a:rPr lang="en-US" altLang="zh-CN" sz="2200" dirty="0">
                <a:ea typeface="宋体" panose="02010600030101010101" pitchFamily="2" charset="-122"/>
              </a:rPr>
              <a:t>(GL_POINTS)  </a:t>
            </a:r>
            <a:r>
              <a:rPr lang="en-US" altLang="zh-CN" sz="2200" dirty="0" err="1">
                <a:ea typeface="宋体" panose="02010600030101010101" pitchFamily="2" charset="-122"/>
              </a:rPr>
              <a:t>glEnd</a:t>
            </a:r>
            <a:r>
              <a:rPr lang="en-US" altLang="zh-CN" sz="2200" dirty="0">
                <a:ea typeface="宋体" panose="02010600030101010101" pitchFamily="2" charset="-122"/>
              </a:rPr>
              <a:t>()</a:t>
            </a:r>
          </a:p>
          <a:p>
            <a:pPr marL="625475" lvl="1" indent="-265113" eaLnBrk="1" hangingPunct="1">
              <a:buFont typeface="Wingdings" panose="05000000000000000000" pitchFamily="2" charset="2"/>
              <a:buChar char="l"/>
            </a:pPr>
            <a:r>
              <a:rPr lang="en-US" altLang="zh-CN" sz="2200" dirty="0" err="1">
                <a:ea typeface="宋体" panose="02010600030101010101" pitchFamily="2" charset="-122"/>
              </a:rPr>
              <a:t>glColor</a:t>
            </a:r>
            <a:r>
              <a:rPr lang="en-US" altLang="zh-CN" sz="2200" dirty="0">
                <a:ea typeface="宋体" panose="02010600030101010101" pitchFamily="2" charset="-122"/>
              </a:rPr>
              <a:t>*</a:t>
            </a:r>
          </a:p>
          <a:p>
            <a:pPr marL="625475" lvl="1" indent="-265113" eaLnBrk="1" hangingPunct="1">
              <a:buFont typeface="Wingdings" panose="05000000000000000000" pitchFamily="2" charset="2"/>
              <a:buChar char="l"/>
            </a:pPr>
            <a:r>
              <a:rPr lang="en-US" altLang="zh-CN" sz="2200" dirty="0" err="1">
                <a:ea typeface="宋体" panose="02010600030101010101" pitchFamily="2" charset="-122"/>
              </a:rPr>
              <a:t>glVertex</a:t>
            </a:r>
            <a:r>
              <a:rPr lang="en-US" altLang="zh-CN" sz="2200" dirty="0">
                <a:ea typeface="宋体" panose="02010600030101010101" pitchFamily="2" charset="-122"/>
              </a:rPr>
              <a:t>*  glVertex2f(0.0f,0.0f) glVertex3f(0.0f,0.0f,1.0f) </a:t>
            </a:r>
          </a:p>
          <a:p>
            <a:pPr marL="625475" lvl="1" indent="-265113" eaLnBrk="1" hangingPunct="1">
              <a:buFont typeface="Wingdings" panose="05000000000000000000" pitchFamily="2" charset="2"/>
              <a:buChar char="l"/>
            </a:pPr>
            <a:r>
              <a:rPr lang="en-US" altLang="zh-CN" sz="2200" dirty="0" err="1">
                <a:ea typeface="宋体" panose="02010600030101010101" pitchFamily="2" charset="-122"/>
              </a:rPr>
              <a:t>GLfloat</a:t>
            </a:r>
            <a:r>
              <a:rPr lang="en-US" altLang="zh-CN" sz="2200" dirty="0">
                <a:ea typeface="宋体" panose="02010600030101010101" pitchFamily="2" charset="-122"/>
              </a:rPr>
              <a:t> p[3]={0.0f,0.0f,1.0f};  glVertex3fv(p)</a:t>
            </a:r>
          </a:p>
          <a:p>
            <a:pPr marL="625475" lvl="1" indent="-265113" eaLnBrk="1" hangingPunct="1">
              <a:buFont typeface="Wingdings" panose="05000000000000000000" pitchFamily="2" charset="2"/>
              <a:buChar char="l"/>
            </a:pPr>
            <a:r>
              <a:rPr lang="en-US" altLang="zh-CN" sz="2200" dirty="0" err="1">
                <a:ea typeface="宋体" panose="02010600030101010101" pitchFamily="2" charset="-122"/>
              </a:rPr>
              <a:t>glEnable</a:t>
            </a:r>
            <a:r>
              <a:rPr lang="en-US" altLang="zh-CN" sz="2200" dirty="0">
                <a:ea typeface="宋体" panose="02010600030101010101" pitchFamily="2" charset="-122"/>
              </a:rPr>
              <a:t>(GL_DEPTH_TEST)   </a:t>
            </a:r>
            <a:r>
              <a:rPr lang="en-US" altLang="zh-CN" sz="2200" dirty="0" err="1">
                <a:ea typeface="宋体" panose="02010600030101010101" pitchFamily="2" charset="-122"/>
              </a:rPr>
              <a:t>glDisable</a:t>
            </a:r>
            <a:r>
              <a:rPr lang="en-US" altLang="zh-CN" sz="2200" dirty="0">
                <a:ea typeface="宋体" panose="02010600030101010101" pitchFamily="2" charset="-122"/>
              </a:rPr>
              <a:t>(GL_DEPTH_TEST)</a:t>
            </a: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1343963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61</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61</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4876800"/>
          </a:xfrm>
        </p:spPr>
        <p:txBody>
          <a:bodyPr/>
          <a:lstStyle/>
          <a:p>
            <a:pPr eaLnBrk="1" hangingPunct="1"/>
            <a:r>
              <a:rPr lang="zh-CN" altLang="en-US" dirty="0">
                <a:ea typeface="宋体" panose="02010600030101010101" pitchFamily="2" charset="-122"/>
              </a:rPr>
              <a:t>坐标空间基本概念</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屏幕坐标系</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图形显示在屏幕坐标系中</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位于屏幕上的矩形区域（窗口）</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以像素为单位，度量为</a:t>
            </a:r>
            <a:r>
              <a:rPr lang="en-US" altLang="zh-CN" dirty="0" err="1">
                <a:ea typeface="宋体" panose="02010600030101010101" pitchFamily="2" charset="-122"/>
              </a:rPr>
              <a:t>int</a:t>
            </a:r>
            <a:r>
              <a:rPr lang="zh-CN" altLang="en-US" dirty="0">
                <a:ea typeface="宋体" panose="02010600030101010101" pitchFamily="2" charset="-122"/>
              </a:rPr>
              <a:t>类型</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默认原点在窗口中央，</a:t>
            </a:r>
            <a:r>
              <a:rPr lang="en-US" altLang="zh-CN" dirty="0">
                <a:ea typeface="宋体" panose="02010600030101010101" pitchFamily="2" charset="-122"/>
              </a:rPr>
              <a:t>X</a:t>
            </a:r>
            <a:r>
              <a:rPr lang="zh-CN" altLang="en-US" dirty="0">
                <a:ea typeface="宋体" panose="02010600030101010101" pitchFamily="2" charset="-122"/>
              </a:rPr>
              <a:t>轴正向向右，</a:t>
            </a:r>
            <a:r>
              <a:rPr lang="en-US" altLang="zh-CN" dirty="0">
                <a:ea typeface="宋体" panose="02010600030101010101" pitchFamily="2" charset="-122"/>
              </a:rPr>
              <a:t>Y</a:t>
            </a:r>
            <a:r>
              <a:rPr lang="zh-CN" altLang="en-US" dirty="0">
                <a:ea typeface="宋体" panose="02010600030101010101" pitchFamily="2" charset="-122"/>
              </a:rPr>
              <a:t>轴正向向上</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1039712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62</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62</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4876800"/>
          </a:xfrm>
        </p:spPr>
        <p:txBody>
          <a:bodyPr/>
          <a:lstStyle/>
          <a:p>
            <a:pPr eaLnBrk="1" hangingPunct="1"/>
            <a:r>
              <a:rPr lang="zh-CN" altLang="en-US" dirty="0">
                <a:ea typeface="宋体" panose="02010600030101010101" pitchFamily="2" charset="-122"/>
              </a:rPr>
              <a:t>坐标空间基本概念</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世界坐标系</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需要绘制的物体在世界坐标系中进行模型定义</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以物体空间的尺寸大小进行度量，度量为浮点型</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根据物体空间的实际需求来定义世界坐标系的原点以及各坐标轴方向，</a:t>
            </a:r>
            <a:r>
              <a:rPr lang="en-US" altLang="zh-CN" dirty="0">
                <a:ea typeface="宋体" panose="02010600030101010101" pitchFamily="2" charset="-122"/>
              </a:rPr>
              <a:t>3</a:t>
            </a:r>
            <a:r>
              <a:rPr lang="zh-CN" altLang="en-US" dirty="0">
                <a:ea typeface="宋体" panose="02010600030101010101" pitchFamily="2" charset="-122"/>
              </a:rPr>
              <a:t>维右手坐标系</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1387179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E3D74B8A-FAD9-4FC0-A4E1-98C41A291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133FFC2-AB6C-404F-B100-A57AEBEB5A6C}" type="slidenum">
              <a:rPr lang="zh-CN" altLang="en-US">
                <a:ea typeface="宋体" panose="02010600030101010101" pitchFamily="2" charset="-122"/>
              </a:rPr>
              <a:pPr eaLnBrk="1" hangingPunct="1"/>
              <a:t>63</a:t>
            </a:fld>
            <a:endParaRPr lang="en-US" altLang="zh-CN">
              <a:ea typeface="宋体" panose="02010600030101010101" pitchFamily="2" charset="-122"/>
            </a:endParaRPr>
          </a:p>
        </p:txBody>
      </p:sp>
      <p:sp>
        <p:nvSpPr>
          <p:cNvPr id="6" name="灯片编号占位符 5">
            <a:extLst>
              <a:ext uri="{FF2B5EF4-FFF2-40B4-BE49-F238E27FC236}">
                <a16:creationId xmlns:a16="http://schemas.microsoft.com/office/drawing/2014/main" id="{768697A5-A862-4EA5-BB2A-A7403AE5A185}"/>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B5225F42-7FDB-4977-829B-BE6B3C0CD5B2}" type="slidenum">
              <a:rPr lang="zh-CN" altLang="en-US" sz="1400">
                <a:ea typeface="宋体" panose="02010600030101010101" pitchFamily="2" charset="-122"/>
              </a:rPr>
              <a:pPr algn="r" eaLnBrk="1" hangingPunct="1"/>
              <a:t>63</a:t>
            </a:fld>
            <a:endParaRPr lang="en-US" altLang="zh-CN" sz="1400">
              <a:ea typeface="宋体" panose="02010600030101010101" pitchFamily="2" charset="-122"/>
            </a:endParaRPr>
          </a:p>
        </p:txBody>
      </p:sp>
      <p:sp>
        <p:nvSpPr>
          <p:cNvPr id="44036" name="Rectangle 2">
            <a:extLst>
              <a:ext uri="{FF2B5EF4-FFF2-40B4-BE49-F238E27FC236}">
                <a16:creationId xmlns:a16="http://schemas.microsoft.com/office/drawing/2014/main" id="{A2BDBD16-389A-4834-9F32-185B34CD3425}"/>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OpenGL</a:t>
            </a:r>
            <a:r>
              <a:rPr lang="zh-CN" altLang="en-US" dirty="0">
                <a:ea typeface="宋体" panose="02010600030101010101" pitchFamily="2" charset="-122"/>
              </a:rPr>
              <a:t>应用程序开发初步</a:t>
            </a:r>
          </a:p>
        </p:txBody>
      </p:sp>
      <p:sp>
        <p:nvSpPr>
          <p:cNvPr id="48134" name="Rectangle 3">
            <a:extLst>
              <a:ext uri="{FF2B5EF4-FFF2-40B4-BE49-F238E27FC236}">
                <a16:creationId xmlns:a16="http://schemas.microsoft.com/office/drawing/2014/main" id="{F95A522C-220B-44DE-A5EA-B47A7CE0637B}"/>
              </a:ext>
            </a:extLst>
          </p:cNvPr>
          <p:cNvSpPr>
            <a:spLocks noGrp="1" noChangeArrowheads="1"/>
          </p:cNvSpPr>
          <p:nvPr>
            <p:ph type="body" idx="4294967295"/>
          </p:nvPr>
        </p:nvSpPr>
        <p:spPr>
          <a:xfrm>
            <a:off x="228600" y="1219200"/>
            <a:ext cx="8763000" cy="4876800"/>
          </a:xfrm>
        </p:spPr>
        <p:txBody>
          <a:bodyPr/>
          <a:lstStyle/>
          <a:p>
            <a:pPr eaLnBrk="1" hangingPunct="1"/>
            <a:r>
              <a:rPr lang="zh-CN" altLang="en-US" dirty="0">
                <a:ea typeface="宋体" panose="02010600030101010101" pitchFamily="2" charset="-122"/>
              </a:rPr>
              <a:t>坐标空间基本概念</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世界坐标系和屏幕坐标系的关系</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世界坐标系经过投影变换以及视图区变换后变换为屏幕坐标系，其中主要考虑投影变换（</a:t>
            </a:r>
            <a:r>
              <a:rPr lang="en-US" altLang="zh-CN" dirty="0">
                <a:ea typeface="宋体" panose="02010600030101010101" pitchFamily="2" charset="-122"/>
              </a:rPr>
              <a:t>3D-&gt;2D</a:t>
            </a:r>
            <a:r>
              <a:rPr lang="zh-CN" altLang="en-US" dirty="0">
                <a:ea typeface="宋体" panose="02010600030101010101" pitchFamily="2" charset="-122"/>
              </a:rPr>
              <a:t>）</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具体内容将在本课程后面章节中进行阐述</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在目前程序中采用</a:t>
            </a:r>
            <a:r>
              <a:rPr lang="en-US" altLang="zh-CN" dirty="0">
                <a:ea typeface="宋体" panose="02010600030101010101" pitchFamily="2" charset="-122"/>
              </a:rPr>
              <a:t>OpenGL</a:t>
            </a:r>
            <a:r>
              <a:rPr lang="zh-CN" altLang="en-US" dirty="0">
                <a:ea typeface="宋体" panose="02010600030101010101" pitchFamily="2" charset="-122"/>
              </a:rPr>
              <a:t>默认的投影变换和视图变换</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在该默认配置下，世界坐标系</a:t>
            </a:r>
            <a:r>
              <a:rPr lang="en-US" altLang="zh-CN" dirty="0">
                <a:ea typeface="宋体" panose="02010600030101010101" pitchFamily="2" charset="-122"/>
              </a:rPr>
              <a:t>XYZ</a:t>
            </a:r>
            <a:r>
              <a:rPr lang="zh-CN" altLang="en-US" dirty="0">
                <a:ea typeface="宋体" panose="02010600030101010101" pitchFamily="2" charset="-122"/>
              </a:rPr>
              <a:t>坐标范围为</a:t>
            </a:r>
            <a:r>
              <a:rPr lang="en-US" altLang="zh-CN" dirty="0">
                <a:ea typeface="宋体" panose="02010600030101010101" pitchFamily="2" charset="-122"/>
              </a:rPr>
              <a:t>[-1.0,1.0]</a:t>
            </a:r>
            <a:r>
              <a:rPr lang="zh-CN" altLang="en-US" dirty="0">
                <a:ea typeface="宋体" panose="02010600030101010101" pitchFamily="2" charset="-122"/>
              </a:rPr>
              <a:t>，超过这个范围的物体模型将不可见</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屏幕坐标系和世界坐标系的位置映射关系</a:t>
            </a:r>
            <a:endParaRPr lang="en-US" altLang="zh-CN" dirty="0">
              <a:ea typeface="宋体" panose="02010600030101010101" pitchFamily="2" charset="-122"/>
            </a:endParaRPr>
          </a:p>
          <a:p>
            <a:pPr lvl="3" eaLnBrk="1" hangingPunct="1"/>
            <a:r>
              <a:rPr lang="zh-CN" altLang="en-US" dirty="0">
                <a:ea typeface="宋体" panose="02010600030101010101" pitchFamily="2" charset="-122"/>
              </a:rPr>
              <a:t>世界坐标系</a:t>
            </a:r>
            <a:r>
              <a:rPr lang="en-US" altLang="zh-CN" dirty="0">
                <a:ea typeface="宋体" panose="02010600030101010101" pitchFamily="2" charset="-122"/>
              </a:rPr>
              <a:t>(-1.0,1.0,</a:t>
            </a:r>
            <a:r>
              <a:rPr lang="en-US" altLang="zh-CN" sz="2400" b="1" dirty="0">
                <a:solidFill>
                  <a:srgbClr val="0000FF"/>
                </a:solidFill>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显示在窗口左上角</a:t>
            </a:r>
            <a:endParaRPr lang="en-US" altLang="zh-CN" dirty="0">
              <a:ea typeface="宋体" panose="02010600030101010101" pitchFamily="2" charset="-122"/>
            </a:endParaRPr>
          </a:p>
          <a:p>
            <a:pPr lvl="3" eaLnBrk="1" hangingPunct="1"/>
            <a:r>
              <a:rPr lang="zh-CN" altLang="en-US" dirty="0">
                <a:ea typeface="宋体" panose="02010600030101010101" pitchFamily="2" charset="-122"/>
              </a:rPr>
              <a:t>世界坐标系</a:t>
            </a:r>
            <a:r>
              <a:rPr lang="en-US" altLang="zh-CN" dirty="0">
                <a:ea typeface="宋体" panose="02010600030101010101" pitchFamily="2" charset="-122"/>
              </a:rPr>
              <a:t>(1.0,-1.0,</a:t>
            </a:r>
            <a:r>
              <a:rPr lang="en-US" altLang="zh-CN" sz="2400" b="1" dirty="0">
                <a:solidFill>
                  <a:srgbClr val="0000FF"/>
                </a:solidFill>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显示在窗口右下角</a:t>
            </a:r>
            <a:endParaRPr lang="en-US" altLang="zh-CN" dirty="0">
              <a:ea typeface="宋体" panose="02010600030101010101" pitchFamily="2" charset="-122"/>
            </a:endParaRPr>
          </a:p>
        </p:txBody>
      </p:sp>
      <p:sp>
        <p:nvSpPr>
          <p:cNvPr id="44038" name="日期占位符 1">
            <a:extLst>
              <a:ext uri="{FF2B5EF4-FFF2-40B4-BE49-F238E27FC236}">
                <a16:creationId xmlns:a16="http://schemas.microsoft.com/office/drawing/2014/main" id="{DD7C9E1D-7FF4-4EBC-B2BE-30EFF67FEC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A088F28D-440C-4218-B767-E5368D5A124E}"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extLst>
      <p:ext uri="{BB962C8B-B14F-4D97-AF65-F5344CB8AC3E}">
        <p14:creationId xmlns:p14="http://schemas.microsoft.com/office/powerpoint/2010/main" val="77027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18E424AF-E05A-4136-A90A-12E7EFA8CA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BE52D6A-4841-476A-9406-4EC369A23455}" type="slidenum">
              <a:rPr lang="zh-CN" altLang="en-US">
                <a:ea typeface="宋体" panose="02010600030101010101" pitchFamily="2" charset="-122"/>
              </a:rPr>
              <a:pPr eaLnBrk="1" hangingPunct="1"/>
              <a:t>7</a:t>
            </a:fld>
            <a:endParaRPr lang="en-US" altLang="zh-CN">
              <a:ea typeface="宋体" panose="02010600030101010101" pitchFamily="2" charset="-122"/>
            </a:endParaRPr>
          </a:p>
        </p:txBody>
      </p:sp>
      <p:sp>
        <p:nvSpPr>
          <p:cNvPr id="8" name="日期占位符 3">
            <a:extLst>
              <a:ext uri="{FF2B5EF4-FFF2-40B4-BE49-F238E27FC236}">
                <a16:creationId xmlns:a16="http://schemas.microsoft.com/office/drawing/2014/main" id="{898D1783-CF88-4C91-8BF2-2FF7B8EF73BD}"/>
              </a:ext>
            </a:extLst>
          </p:cNvPr>
          <p:cNvSpPr txBox="1">
            <a:spLocks noGrp="1"/>
          </p:cNvSpPr>
          <p:nvPr/>
        </p:nvSpPr>
        <p:spPr bwMode="auto">
          <a:xfrm>
            <a:off x="457200" y="6461125"/>
            <a:ext cx="2133600" cy="320675"/>
          </a:xfrm>
          <a:prstGeom prst="rect">
            <a:avLst/>
          </a:prstGeom>
          <a:noFill/>
          <a:ln>
            <a:miter lim="800000"/>
            <a:headEnd/>
            <a:tailEnd/>
          </a:ln>
        </p:spPr>
        <p:txBody>
          <a:bodyPr/>
          <a:lstStyle/>
          <a:p>
            <a:pPr>
              <a:defRPr/>
            </a:pPr>
            <a:fld id="{BA12A1CE-4B90-461C-96F8-940060404156}" type="datetime1">
              <a:rPr lang="zh-CN" altLang="en-US" sz="1400">
                <a:latin typeface="+mj-lt"/>
                <a:ea typeface="宋体" pitchFamily="2" charset="-122"/>
              </a:rPr>
              <a:pPr>
                <a:defRPr/>
              </a:pPr>
              <a:t>2023-09-22</a:t>
            </a:fld>
            <a:endParaRPr lang="en-US" altLang="zh-CN" sz="1400">
              <a:latin typeface="+mj-lt"/>
              <a:ea typeface="宋体" pitchFamily="2" charset="-122"/>
            </a:endParaRPr>
          </a:p>
        </p:txBody>
      </p:sp>
      <p:sp>
        <p:nvSpPr>
          <p:cNvPr id="10" name="灯片编号占位符 5">
            <a:extLst>
              <a:ext uri="{FF2B5EF4-FFF2-40B4-BE49-F238E27FC236}">
                <a16:creationId xmlns:a16="http://schemas.microsoft.com/office/drawing/2014/main" id="{4B548B40-0515-4F2E-9C32-E93C04354B5F}"/>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EA0EBA44-63EC-448E-AA4D-85D3FAC3B525}" type="slidenum">
              <a:rPr lang="zh-CN" altLang="en-US" sz="1400">
                <a:ea typeface="宋体" panose="02010600030101010101" pitchFamily="2" charset="-122"/>
              </a:rPr>
              <a:pPr algn="r" eaLnBrk="1" hangingPunct="1"/>
              <a:t>7</a:t>
            </a:fld>
            <a:endParaRPr lang="en-US" altLang="zh-CN" sz="1400">
              <a:ea typeface="宋体" panose="02010600030101010101" pitchFamily="2" charset="-122"/>
            </a:endParaRPr>
          </a:p>
        </p:txBody>
      </p:sp>
      <p:sp>
        <p:nvSpPr>
          <p:cNvPr id="10245" name="Rectangle 2">
            <a:extLst>
              <a:ext uri="{FF2B5EF4-FFF2-40B4-BE49-F238E27FC236}">
                <a16:creationId xmlns:a16="http://schemas.microsoft.com/office/drawing/2014/main" id="{5553D935-8289-43BB-871B-2897D4A55263}"/>
              </a:ext>
            </a:extLst>
          </p:cNvPr>
          <p:cNvSpPr>
            <a:spLocks noGrp="1" noChangeArrowheads="1"/>
          </p:cNvSpPr>
          <p:nvPr>
            <p:ph type="title" idx="4294967295"/>
          </p:nvPr>
        </p:nvSpPr>
        <p:spPr>
          <a:xfrm>
            <a:off x="685800" y="152400"/>
            <a:ext cx="7772400" cy="609600"/>
          </a:xfrm>
        </p:spPr>
        <p:txBody>
          <a:bodyPr/>
          <a:lstStyle/>
          <a:p>
            <a:pPr eaLnBrk="1" hangingPunct="1"/>
            <a:r>
              <a:rPr lang="zh-CN" altLang="en-US" sz="3600">
                <a:ea typeface="宋体" panose="02010600030101010101" pitchFamily="2" charset="-122"/>
              </a:rPr>
              <a:t>彩色阴极射线管-</a:t>
            </a:r>
            <a:r>
              <a:rPr lang="zh-CN" altLang="en-US" sz="2800">
                <a:ea typeface="宋体" panose="02010600030101010101" pitchFamily="2" charset="-122"/>
              </a:rPr>
              <a:t>影孔板法</a:t>
            </a:r>
          </a:p>
        </p:txBody>
      </p:sp>
      <p:sp>
        <p:nvSpPr>
          <p:cNvPr id="10246" name="Rectangle 3">
            <a:extLst>
              <a:ext uri="{FF2B5EF4-FFF2-40B4-BE49-F238E27FC236}">
                <a16:creationId xmlns:a16="http://schemas.microsoft.com/office/drawing/2014/main" id="{E2BFF109-B236-44AA-B27A-FAA3C9AC7FBA}"/>
              </a:ext>
            </a:extLst>
          </p:cNvPr>
          <p:cNvSpPr>
            <a:spLocks noGrp="1" noChangeArrowheads="1"/>
          </p:cNvSpPr>
          <p:nvPr>
            <p:ph type="body" idx="4294967295"/>
          </p:nvPr>
        </p:nvSpPr>
        <p:spPr>
          <a:xfrm>
            <a:off x="685800" y="1123950"/>
            <a:ext cx="7772400" cy="5257800"/>
          </a:xfrm>
        </p:spPr>
        <p:txBody>
          <a:bodyPr/>
          <a:lstStyle/>
          <a:p>
            <a:pPr marL="0" lvl="1" indent="0" eaLnBrk="1" hangingPunct="1">
              <a:buFontTx/>
              <a:buNone/>
            </a:pPr>
            <a:r>
              <a:rPr lang="zh-CN" altLang="en-US" sz="2400" b="1" dirty="0">
                <a:ea typeface="宋体" panose="02010600030101010101" pitchFamily="2" charset="-122"/>
              </a:rPr>
              <a:t>点状影孔板工作原理</a:t>
            </a:r>
          </a:p>
          <a:p>
            <a:pPr marL="361950" lvl="2" indent="-361950" eaLnBrk="1" hangingPunct="1"/>
            <a:r>
              <a:rPr lang="zh-CN" altLang="en-US" b="1" dirty="0">
                <a:ea typeface="宋体" panose="02010600030101010101" pitchFamily="2" charset="-122"/>
              </a:rPr>
              <a:t>三支电子枪</a:t>
            </a:r>
          </a:p>
          <a:p>
            <a:pPr marL="361950" lvl="2" indent="-361950" eaLnBrk="1" hangingPunct="1"/>
            <a:r>
              <a:rPr lang="zh-CN" altLang="en-US" b="1" dirty="0">
                <a:ea typeface="宋体" panose="02010600030101010101" pitchFamily="2" charset="-122"/>
              </a:rPr>
              <a:t>红、绿、蓝三基色</a:t>
            </a:r>
          </a:p>
          <a:p>
            <a:pPr marL="361950" lvl="2" indent="-361950" eaLnBrk="1" hangingPunct="1"/>
            <a:r>
              <a:rPr lang="zh-CN" altLang="en-US" b="1" dirty="0">
                <a:ea typeface="宋体" panose="02010600030101010101" pitchFamily="2" charset="-122"/>
              </a:rPr>
              <a:t>荧光点很小并充分靠近</a:t>
            </a:r>
          </a:p>
        </p:txBody>
      </p:sp>
      <p:pic>
        <p:nvPicPr>
          <p:cNvPr id="11271" name="Picture 4" descr="1p13">
            <a:extLst>
              <a:ext uri="{FF2B5EF4-FFF2-40B4-BE49-F238E27FC236}">
                <a16:creationId xmlns:a16="http://schemas.microsoft.com/office/drawing/2014/main" id="{1EEDFFEB-11C5-4320-941C-C8CEB6182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51546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6">
            <a:extLst>
              <a:ext uri="{FF2B5EF4-FFF2-40B4-BE49-F238E27FC236}">
                <a16:creationId xmlns:a16="http://schemas.microsoft.com/office/drawing/2014/main" id="{A22C57BD-B649-4564-B350-966AE37E59D0}"/>
              </a:ext>
            </a:extLst>
          </p:cNvPr>
          <p:cNvSpPr txBox="1">
            <a:spLocks noChangeArrowheads="1"/>
          </p:cNvSpPr>
          <p:nvPr/>
        </p:nvSpPr>
        <p:spPr bwMode="auto">
          <a:xfrm>
            <a:off x="669925" y="4211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kumimoji="1" lang="zh-CN" altLang="en-US" sz="2400">
              <a:latin typeface="Times New Roman" panose="02020603050405020304" pitchFamily="18" charset="0"/>
              <a:ea typeface="宋体" panose="02010600030101010101" pitchFamily="2" charset="-122"/>
            </a:endParaRPr>
          </a:p>
        </p:txBody>
      </p:sp>
      <p:sp>
        <p:nvSpPr>
          <p:cNvPr id="11274" name="Text Box 7">
            <a:extLst>
              <a:ext uri="{FF2B5EF4-FFF2-40B4-BE49-F238E27FC236}">
                <a16:creationId xmlns:a16="http://schemas.microsoft.com/office/drawing/2014/main" id="{5A3DACC5-EAC1-4B3E-9DC5-F1286E08C1C9}"/>
              </a:ext>
            </a:extLst>
          </p:cNvPr>
          <p:cNvSpPr txBox="1">
            <a:spLocks noChangeArrowheads="1"/>
          </p:cNvSpPr>
          <p:nvPr/>
        </p:nvSpPr>
        <p:spPr bwMode="auto">
          <a:xfrm>
            <a:off x="5170488" y="4191000"/>
            <a:ext cx="35575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marL="342900" indent="-342900" eaLnBrk="1" hangingPunct="1">
              <a:buFont typeface="Wingdings" panose="05000000000000000000" pitchFamily="2" charset="2"/>
              <a:buChar char="Ø"/>
            </a:pPr>
            <a:r>
              <a:rPr kumimoji="1" lang="zh-CN" altLang="en-US" sz="2000" dirty="0">
                <a:latin typeface="Times New Roman" panose="02020603050405020304" pitchFamily="18" charset="0"/>
                <a:ea typeface="宋体" panose="02010600030101010101" pitchFamily="2" charset="-122"/>
              </a:rPr>
              <a:t>电子枪、影孔板中的一个小孔和</a:t>
            </a:r>
            <a:r>
              <a:rPr kumimoji="1" lang="zh-CN" altLang="en-US" sz="2000" b="1" dirty="0">
                <a:latin typeface="Times New Roman" panose="02020603050405020304" pitchFamily="18" charset="0"/>
                <a:ea typeface="宋体" panose="02010600030101010101" pitchFamily="2" charset="-122"/>
              </a:rPr>
              <a:t>荧光点</a:t>
            </a:r>
            <a:r>
              <a:rPr kumimoji="1" lang="zh-CN" altLang="en-US" sz="2000" dirty="0">
                <a:latin typeface="Times New Roman" panose="02020603050405020304" pitchFamily="18" charset="0"/>
                <a:ea typeface="宋体" panose="02010600030101010101" pitchFamily="2" charset="-122"/>
              </a:rPr>
              <a:t>呈一直线；</a:t>
            </a:r>
          </a:p>
          <a:p>
            <a:pPr marL="342900" indent="-342900" eaLnBrk="1" hangingPunct="1">
              <a:buFont typeface="Wingdings" panose="05000000000000000000" pitchFamily="2" charset="2"/>
              <a:buChar char="Ø"/>
            </a:pPr>
            <a:r>
              <a:rPr kumimoji="1" lang="zh-CN" altLang="en-US" sz="2000" dirty="0">
                <a:latin typeface="Times New Roman" panose="02020603050405020304" pitchFamily="18" charset="0"/>
                <a:ea typeface="宋体" panose="02010600030101010101" pitchFamily="2" charset="-122"/>
              </a:rPr>
              <a:t>每个小孔与一个像素（即三个</a:t>
            </a:r>
            <a:r>
              <a:rPr kumimoji="1" lang="zh-CN" altLang="en-US" sz="2000" b="1" dirty="0">
                <a:latin typeface="Times New Roman" panose="02020603050405020304" pitchFamily="18" charset="0"/>
                <a:ea typeface="宋体" panose="02010600030101010101" pitchFamily="2" charset="-122"/>
              </a:rPr>
              <a:t>荧光点</a:t>
            </a:r>
            <a:r>
              <a:rPr kumimoji="1" lang="zh-CN" altLang="en-US" sz="2000" dirty="0">
                <a:latin typeface="Times New Roman" panose="02020603050405020304" pitchFamily="18" charset="0"/>
                <a:ea typeface="宋体" panose="02010600030101010101" pitchFamily="2" charset="-122"/>
              </a:rPr>
              <a:t>）对应</a:t>
            </a:r>
          </a:p>
        </p:txBody>
      </p:sp>
      <p:grpSp>
        <p:nvGrpSpPr>
          <p:cNvPr id="2" name="Group 8">
            <a:extLst>
              <a:ext uri="{FF2B5EF4-FFF2-40B4-BE49-F238E27FC236}">
                <a16:creationId xmlns:a16="http://schemas.microsoft.com/office/drawing/2014/main" id="{DA68D3F3-A3EE-411C-8DA1-7639B015F182}"/>
              </a:ext>
            </a:extLst>
          </p:cNvPr>
          <p:cNvGrpSpPr>
            <a:grpSpLocks/>
          </p:cNvGrpSpPr>
          <p:nvPr/>
        </p:nvGrpSpPr>
        <p:grpSpPr bwMode="auto">
          <a:xfrm>
            <a:off x="5410200" y="1143000"/>
            <a:ext cx="2971800" cy="2514600"/>
            <a:chOff x="4704" y="672"/>
            <a:chExt cx="1008" cy="960"/>
          </a:xfrm>
        </p:grpSpPr>
        <p:sp>
          <p:nvSpPr>
            <p:cNvPr id="10252" name="Rectangle 4">
              <a:extLst>
                <a:ext uri="{FF2B5EF4-FFF2-40B4-BE49-F238E27FC236}">
                  <a16:creationId xmlns:a16="http://schemas.microsoft.com/office/drawing/2014/main" id="{F3711EA5-4930-46F5-A41D-07E58656DF99}"/>
                </a:ext>
              </a:extLst>
            </p:cNvPr>
            <p:cNvSpPr>
              <a:spLocks noChangeArrowheads="1"/>
            </p:cNvSpPr>
            <p:nvPr/>
          </p:nvSpPr>
          <p:spPr bwMode="auto">
            <a:xfrm>
              <a:off x="4704" y="672"/>
              <a:ext cx="1008" cy="960"/>
            </a:xfrm>
            <a:prstGeom prst="rect">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53" name="Oval 5">
              <a:extLst>
                <a:ext uri="{FF2B5EF4-FFF2-40B4-BE49-F238E27FC236}">
                  <a16:creationId xmlns:a16="http://schemas.microsoft.com/office/drawing/2014/main" id="{41F2B72D-583B-431E-8B4B-6F5C582C7D1A}"/>
                </a:ext>
              </a:extLst>
            </p:cNvPr>
            <p:cNvSpPr>
              <a:spLocks noChangeArrowheads="1"/>
            </p:cNvSpPr>
            <p:nvPr/>
          </p:nvSpPr>
          <p:spPr bwMode="auto">
            <a:xfrm>
              <a:off x="4704"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54" name="Oval 6">
              <a:extLst>
                <a:ext uri="{FF2B5EF4-FFF2-40B4-BE49-F238E27FC236}">
                  <a16:creationId xmlns:a16="http://schemas.microsoft.com/office/drawing/2014/main" id="{5A8400B8-C723-46E7-93FE-3546A036DF24}"/>
                </a:ext>
              </a:extLst>
            </p:cNvPr>
            <p:cNvSpPr>
              <a:spLocks noChangeArrowheads="1"/>
            </p:cNvSpPr>
            <p:nvPr/>
          </p:nvSpPr>
          <p:spPr bwMode="auto">
            <a:xfrm>
              <a:off x="4800"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55" name="Oval 7">
              <a:extLst>
                <a:ext uri="{FF2B5EF4-FFF2-40B4-BE49-F238E27FC236}">
                  <a16:creationId xmlns:a16="http://schemas.microsoft.com/office/drawing/2014/main" id="{59575DDE-C3BA-405D-BF7D-6F704D94BBF6}"/>
                </a:ext>
              </a:extLst>
            </p:cNvPr>
            <p:cNvSpPr>
              <a:spLocks noChangeArrowheads="1"/>
            </p:cNvSpPr>
            <p:nvPr/>
          </p:nvSpPr>
          <p:spPr bwMode="auto">
            <a:xfrm>
              <a:off x="4896"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56" name="Oval 8">
              <a:extLst>
                <a:ext uri="{FF2B5EF4-FFF2-40B4-BE49-F238E27FC236}">
                  <a16:creationId xmlns:a16="http://schemas.microsoft.com/office/drawing/2014/main" id="{B72695E8-91B7-4A0F-A192-12CB569AB7D3}"/>
                </a:ext>
              </a:extLst>
            </p:cNvPr>
            <p:cNvSpPr>
              <a:spLocks noChangeArrowheads="1"/>
            </p:cNvSpPr>
            <p:nvPr/>
          </p:nvSpPr>
          <p:spPr bwMode="auto">
            <a:xfrm>
              <a:off x="4992"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57" name="Oval 9">
              <a:extLst>
                <a:ext uri="{FF2B5EF4-FFF2-40B4-BE49-F238E27FC236}">
                  <a16:creationId xmlns:a16="http://schemas.microsoft.com/office/drawing/2014/main" id="{71DFCB6B-D187-4F72-8CC2-9EBAAE84160A}"/>
                </a:ext>
              </a:extLst>
            </p:cNvPr>
            <p:cNvSpPr>
              <a:spLocks noChangeArrowheads="1"/>
            </p:cNvSpPr>
            <p:nvPr/>
          </p:nvSpPr>
          <p:spPr bwMode="auto">
            <a:xfrm>
              <a:off x="5088"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58" name="Oval 10">
              <a:extLst>
                <a:ext uri="{FF2B5EF4-FFF2-40B4-BE49-F238E27FC236}">
                  <a16:creationId xmlns:a16="http://schemas.microsoft.com/office/drawing/2014/main" id="{42A6F4A5-F01B-48FD-A588-4E360259C459}"/>
                </a:ext>
              </a:extLst>
            </p:cNvPr>
            <p:cNvSpPr>
              <a:spLocks noChangeArrowheads="1"/>
            </p:cNvSpPr>
            <p:nvPr/>
          </p:nvSpPr>
          <p:spPr bwMode="auto">
            <a:xfrm>
              <a:off x="5184"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59" name="Oval 11">
              <a:extLst>
                <a:ext uri="{FF2B5EF4-FFF2-40B4-BE49-F238E27FC236}">
                  <a16:creationId xmlns:a16="http://schemas.microsoft.com/office/drawing/2014/main" id="{BE1C8D1D-37AC-4AB2-A68F-1A6B7DFEA62A}"/>
                </a:ext>
              </a:extLst>
            </p:cNvPr>
            <p:cNvSpPr>
              <a:spLocks noChangeArrowheads="1"/>
            </p:cNvSpPr>
            <p:nvPr/>
          </p:nvSpPr>
          <p:spPr bwMode="auto">
            <a:xfrm>
              <a:off x="4848"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0" name="Oval 12">
              <a:extLst>
                <a:ext uri="{FF2B5EF4-FFF2-40B4-BE49-F238E27FC236}">
                  <a16:creationId xmlns:a16="http://schemas.microsoft.com/office/drawing/2014/main" id="{9520F64C-A7A9-4E10-A0D7-60E3D433C2A9}"/>
                </a:ext>
              </a:extLst>
            </p:cNvPr>
            <p:cNvSpPr>
              <a:spLocks noChangeArrowheads="1"/>
            </p:cNvSpPr>
            <p:nvPr/>
          </p:nvSpPr>
          <p:spPr bwMode="auto">
            <a:xfrm>
              <a:off x="494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1" name="Oval 13">
              <a:extLst>
                <a:ext uri="{FF2B5EF4-FFF2-40B4-BE49-F238E27FC236}">
                  <a16:creationId xmlns:a16="http://schemas.microsoft.com/office/drawing/2014/main" id="{9B9B170E-06D2-4457-91EC-D7986B45DBF4}"/>
                </a:ext>
              </a:extLst>
            </p:cNvPr>
            <p:cNvSpPr>
              <a:spLocks noChangeArrowheads="1"/>
            </p:cNvSpPr>
            <p:nvPr/>
          </p:nvSpPr>
          <p:spPr bwMode="auto">
            <a:xfrm>
              <a:off x="5040"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2" name="Oval 14">
              <a:extLst>
                <a:ext uri="{FF2B5EF4-FFF2-40B4-BE49-F238E27FC236}">
                  <a16:creationId xmlns:a16="http://schemas.microsoft.com/office/drawing/2014/main" id="{C59524C0-DE01-4B5F-8A6D-03111D9F35C3}"/>
                </a:ext>
              </a:extLst>
            </p:cNvPr>
            <p:cNvSpPr>
              <a:spLocks noChangeArrowheads="1"/>
            </p:cNvSpPr>
            <p:nvPr/>
          </p:nvSpPr>
          <p:spPr bwMode="auto">
            <a:xfrm>
              <a:off x="5136"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3" name="Oval 15">
              <a:extLst>
                <a:ext uri="{FF2B5EF4-FFF2-40B4-BE49-F238E27FC236}">
                  <a16:creationId xmlns:a16="http://schemas.microsoft.com/office/drawing/2014/main" id="{52D4D89D-265A-48D3-8894-16D779069DAB}"/>
                </a:ext>
              </a:extLst>
            </p:cNvPr>
            <p:cNvSpPr>
              <a:spLocks noChangeArrowheads="1"/>
            </p:cNvSpPr>
            <p:nvPr/>
          </p:nvSpPr>
          <p:spPr bwMode="auto">
            <a:xfrm>
              <a:off x="5232"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4" name="Oval 16">
              <a:extLst>
                <a:ext uri="{FF2B5EF4-FFF2-40B4-BE49-F238E27FC236}">
                  <a16:creationId xmlns:a16="http://schemas.microsoft.com/office/drawing/2014/main" id="{383427AF-A459-4EBC-9F86-C8741E795AD5}"/>
                </a:ext>
              </a:extLst>
            </p:cNvPr>
            <p:cNvSpPr>
              <a:spLocks noChangeArrowheads="1"/>
            </p:cNvSpPr>
            <p:nvPr/>
          </p:nvSpPr>
          <p:spPr bwMode="auto">
            <a:xfrm>
              <a:off x="5328"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5" name="Oval 17">
              <a:extLst>
                <a:ext uri="{FF2B5EF4-FFF2-40B4-BE49-F238E27FC236}">
                  <a16:creationId xmlns:a16="http://schemas.microsoft.com/office/drawing/2014/main" id="{96B37760-5F38-4108-BBF6-994DA19655CF}"/>
                </a:ext>
              </a:extLst>
            </p:cNvPr>
            <p:cNvSpPr>
              <a:spLocks noChangeArrowheads="1"/>
            </p:cNvSpPr>
            <p:nvPr/>
          </p:nvSpPr>
          <p:spPr bwMode="auto">
            <a:xfrm>
              <a:off x="4992"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6" name="Oval 18">
              <a:extLst>
                <a:ext uri="{FF2B5EF4-FFF2-40B4-BE49-F238E27FC236}">
                  <a16:creationId xmlns:a16="http://schemas.microsoft.com/office/drawing/2014/main" id="{CE2A425C-AC09-492B-A0FD-D9AB27B19723}"/>
                </a:ext>
              </a:extLst>
            </p:cNvPr>
            <p:cNvSpPr>
              <a:spLocks noChangeArrowheads="1"/>
            </p:cNvSpPr>
            <p:nvPr/>
          </p:nvSpPr>
          <p:spPr bwMode="auto">
            <a:xfrm>
              <a:off x="5088"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7" name="Oval 19">
              <a:extLst>
                <a:ext uri="{FF2B5EF4-FFF2-40B4-BE49-F238E27FC236}">
                  <a16:creationId xmlns:a16="http://schemas.microsoft.com/office/drawing/2014/main" id="{9D39B894-7828-45EB-8591-7C33CFE81F7F}"/>
                </a:ext>
              </a:extLst>
            </p:cNvPr>
            <p:cNvSpPr>
              <a:spLocks noChangeArrowheads="1"/>
            </p:cNvSpPr>
            <p:nvPr/>
          </p:nvSpPr>
          <p:spPr bwMode="auto">
            <a:xfrm>
              <a:off x="5184"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8" name="Oval 20">
              <a:extLst>
                <a:ext uri="{FF2B5EF4-FFF2-40B4-BE49-F238E27FC236}">
                  <a16:creationId xmlns:a16="http://schemas.microsoft.com/office/drawing/2014/main" id="{DAC52A96-D894-4C93-8C07-03FD883995B3}"/>
                </a:ext>
              </a:extLst>
            </p:cNvPr>
            <p:cNvSpPr>
              <a:spLocks noChangeArrowheads="1"/>
            </p:cNvSpPr>
            <p:nvPr/>
          </p:nvSpPr>
          <p:spPr bwMode="auto">
            <a:xfrm>
              <a:off x="5280"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69" name="Oval 21">
              <a:extLst>
                <a:ext uri="{FF2B5EF4-FFF2-40B4-BE49-F238E27FC236}">
                  <a16:creationId xmlns:a16="http://schemas.microsoft.com/office/drawing/2014/main" id="{33D0DC7E-3109-46D4-807E-3FD7DDAE162B}"/>
                </a:ext>
              </a:extLst>
            </p:cNvPr>
            <p:cNvSpPr>
              <a:spLocks noChangeArrowheads="1"/>
            </p:cNvSpPr>
            <p:nvPr/>
          </p:nvSpPr>
          <p:spPr bwMode="auto">
            <a:xfrm>
              <a:off x="5376"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0" name="Oval 22">
              <a:extLst>
                <a:ext uri="{FF2B5EF4-FFF2-40B4-BE49-F238E27FC236}">
                  <a16:creationId xmlns:a16="http://schemas.microsoft.com/office/drawing/2014/main" id="{1D205D43-6575-4655-8F65-F97A49CEEE60}"/>
                </a:ext>
              </a:extLst>
            </p:cNvPr>
            <p:cNvSpPr>
              <a:spLocks noChangeArrowheads="1"/>
            </p:cNvSpPr>
            <p:nvPr/>
          </p:nvSpPr>
          <p:spPr bwMode="auto">
            <a:xfrm>
              <a:off x="5136"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1" name="Oval 23">
              <a:extLst>
                <a:ext uri="{FF2B5EF4-FFF2-40B4-BE49-F238E27FC236}">
                  <a16:creationId xmlns:a16="http://schemas.microsoft.com/office/drawing/2014/main" id="{A1058443-952C-4FAA-BCA9-2635047F3D00}"/>
                </a:ext>
              </a:extLst>
            </p:cNvPr>
            <p:cNvSpPr>
              <a:spLocks noChangeArrowheads="1"/>
            </p:cNvSpPr>
            <p:nvPr/>
          </p:nvSpPr>
          <p:spPr bwMode="auto">
            <a:xfrm>
              <a:off x="5232"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2" name="Oval 24">
              <a:extLst>
                <a:ext uri="{FF2B5EF4-FFF2-40B4-BE49-F238E27FC236}">
                  <a16:creationId xmlns:a16="http://schemas.microsoft.com/office/drawing/2014/main" id="{6BE288C7-A5AA-4EEC-9D0C-73BA6692209C}"/>
                </a:ext>
              </a:extLst>
            </p:cNvPr>
            <p:cNvSpPr>
              <a:spLocks noChangeArrowheads="1"/>
            </p:cNvSpPr>
            <p:nvPr/>
          </p:nvSpPr>
          <p:spPr bwMode="auto">
            <a:xfrm>
              <a:off x="5328"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3" name="Oval 25">
              <a:extLst>
                <a:ext uri="{FF2B5EF4-FFF2-40B4-BE49-F238E27FC236}">
                  <a16:creationId xmlns:a16="http://schemas.microsoft.com/office/drawing/2014/main" id="{9581D533-CA03-4BE5-820E-CEE49F68BC93}"/>
                </a:ext>
              </a:extLst>
            </p:cNvPr>
            <p:cNvSpPr>
              <a:spLocks noChangeArrowheads="1"/>
            </p:cNvSpPr>
            <p:nvPr/>
          </p:nvSpPr>
          <p:spPr bwMode="auto">
            <a:xfrm>
              <a:off x="5424"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4" name="Oval 26">
              <a:extLst>
                <a:ext uri="{FF2B5EF4-FFF2-40B4-BE49-F238E27FC236}">
                  <a16:creationId xmlns:a16="http://schemas.microsoft.com/office/drawing/2014/main" id="{241EAB2B-0535-4E4F-A5DB-EBA89ECDD749}"/>
                </a:ext>
              </a:extLst>
            </p:cNvPr>
            <p:cNvSpPr>
              <a:spLocks noChangeArrowheads="1"/>
            </p:cNvSpPr>
            <p:nvPr/>
          </p:nvSpPr>
          <p:spPr bwMode="auto">
            <a:xfrm>
              <a:off x="5280"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5" name="Oval 27">
              <a:extLst>
                <a:ext uri="{FF2B5EF4-FFF2-40B4-BE49-F238E27FC236}">
                  <a16:creationId xmlns:a16="http://schemas.microsoft.com/office/drawing/2014/main" id="{C01462F0-2713-4F65-A3BF-7336D2E65D26}"/>
                </a:ext>
              </a:extLst>
            </p:cNvPr>
            <p:cNvSpPr>
              <a:spLocks noChangeArrowheads="1"/>
            </p:cNvSpPr>
            <p:nvPr/>
          </p:nvSpPr>
          <p:spPr bwMode="auto">
            <a:xfrm>
              <a:off x="5376"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6" name="Oval 28">
              <a:extLst>
                <a:ext uri="{FF2B5EF4-FFF2-40B4-BE49-F238E27FC236}">
                  <a16:creationId xmlns:a16="http://schemas.microsoft.com/office/drawing/2014/main" id="{B29458AE-1DF9-411B-879C-1FBC6873266E}"/>
                </a:ext>
              </a:extLst>
            </p:cNvPr>
            <p:cNvSpPr>
              <a:spLocks noChangeArrowheads="1"/>
            </p:cNvSpPr>
            <p:nvPr/>
          </p:nvSpPr>
          <p:spPr bwMode="auto">
            <a:xfrm>
              <a:off x="5472"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7" name="Oval 29">
              <a:extLst>
                <a:ext uri="{FF2B5EF4-FFF2-40B4-BE49-F238E27FC236}">
                  <a16:creationId xmlns:a16="http://schemas.microsoft.com/office/drawing/2014/main" id="{AFDAA7E1-6157-4730-8703-FA312EB3C0B0}"/>
                </a:ext>
              </a:extLst>
            </p:cNvPr>
            <p:cNvSpPr>
              <a:spLocks noChangeArrowheads="1"/>
            </p:cNvSpPr>
            <p:nvPr/>
          </p:nvSpPr>
          <p:spPr bwMode="auto">
            <a:xfrm>
              <a:off x="5424"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8" name="Oval 30">
              <a:extLst>
                <a:ext uri="{FF2B5EF4-FFF2-40B4-BE49-F238E27FC236}">
                  <a16:creationId xmlns:a16="http://schemas.microsoft.com/office/drawing/2014/main" id="{9E16CC97-7592-4D0A-9CD8-4D7A1FDE415C}"/>
                </a:ext>
              </a:extLst>
            </p:cNvPr>
            <p:cNvSpPr>
              <a:spLocks noChangeArrowheads="1"/>
            </p:cNvSpPr>
            <p:nvPr/>
          </p:nvSpPr>
          <p:spPr bwMode="auto">
            <a:xfrm>
              <a:off x="5520"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79" name="Oval 31">
              <a:extLst>
                <a:ext uri="{FF2B5EF4-FFF2-40B4-BE49-F238E27FC236}">
                  <a16:creationId xmlns:a16="http://schemas.microsoft.com/office/drawing/2014/main" id="{C4C08398-6A86-4579-814A-6919ABCB9D31}"/>
                </a:ext>
              </a:extLst>
            </p:cNvPr>
            <p:cNvSpPr>
              <a:spLocks noChangeArrowheads="1"/>
            </p:cNvSpPr>
            <p:nvPr/>
          </p:nvSpPr>
          <p:spPr bwMode="auto">
            <a:xfrm>
              <a:off x="5568" y="72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0" name="Oval 32">
              <a:extLst>
                <a:ext uri="{FF2B5EF4-FFF2-40B4-BE49-F238E27FC236}">
                  <a16:creationId xmlns:a16="http://schemas.microsoft.com/office/drawing/2014/main" id="{4F6BEEC9-EE88-4CB5-ABC8-76B398B8769C}"/>
                </a:ext>
              </a:extLst>
            </p:cNvPr>
            <p:cNvSpPr>
              <a:spLocks noChangeArrowheads="1"/>
            </p:cNvSpPr>
            <p:nvPr/>
          </p:nvSpPr>
          <p:spPr bwMode="auto">
            <a:xfrm>
              <a:off x="4752" y="9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1" name="Oval 33">
              <a:extLst>
                <a:ext uri="{FF2B5EF4-FFF2-40B4-BE49-F238E27FC236}">
                  <a16:creationId xmlns:a16="http://schemas.microsoft.com/office/drawing/2014/main" id="{5098DBA1-DDD2-4F11-8541-981357A495A4}"/>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2" name="Oval 34">
              <a:extLst>
                <a:ext uri="{FF2B5EF4-FFF2-40B4-BE49-F238E27FC236}">
                  <a16:creationId xmlns:a16="http://schemas.microsoft.com/office/drawing/2014/main" id="{6824E262-F543-42CD-ADBF-8C4F1BBCE8DA}"/>
                </a:ext>
              </a:extLst>
            </p:cNvPr>
            <p:cNvSpPr>
              <a:spLocks noChangeArrowheads="1"/>
            </p:cNvSpPr>
            <p:nvPr/>
          </p:nvSpPr>
          <p:spPr bwMode="auto">
            <a:xfrm>
              <a:off x="494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3" name="Oval 35">
              <a:extLst>
                <a:ext uri="{FF2B5EF4-FFF2-40B4-BE49-F238E27FC236}">
                  <a16:creationId xmlns:a16="http://schemas.microsoft.com/office/drawing/2014/main" id="{E91C27D2-F945-415B-AEB0-1E220DDE2076}"/>
                </a:ext>
              </a:extLst>
            </p:cNvPr>
            <p:cNvSpPr>
              <a:spLocks noChangeArrowheads="1"/>
            </p:cNvSpPr>
            <p:nvPr/>
          </p:nvSpPr>
          <p:spPr bwMode="auto">
            <a:xfrm>
              <a:off x="5040"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4" name="Oval 36">
              <a:extLst>
                <a:ext uri="{FF2B5EF4-FFF2-40B4-BE49-F238E27FC236}">
                  <a16:creationId xmlns:a16="http://schemas.microsoft.com/office/drawing/2014/main" id="{6976218C-0657-4D55-A911-7DED93A29604}"/>
                </a:ext>
              </a:extLst>
            </p:cNvPr>
            <p:cNvSpPr>
              <a:spLocks noChangeArrowheads="1"/>
            </p:cNvSpPr>
            <p:nvPr/>
          </p:nvSpPr>
          <p:spPr bwMode="auto">
            <a:xfrm>
              <a:off x="5568"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5" name="Oval 37">
              <a:extLst>
                <a:ext uri="{FF2B5EF4-FFF2-40B4-BE49-F238E27FC236}">
                  <a16:creationId xmlns:a16="http://schemas.microsoft.com/office/drawing/2014/main" id="{907D9665-3A53-48EB-9798-A1FFB2B45DE4}"/>
                </a:ext>
              </a:extLst>
            </p:cNvPr>
            <p:cNvSpPr>
              <a:spLocks noChangeArrowheads="1"/>
            </p:cNvSpPr>
            <p:nvPr/>
          </p:nvSpPr>
          <p:spPr bwMode="auto">
            <a:xfrm>
              <a:off x="5136"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6" name="Oval 38">
              <a:extLst>
                <a:ext uri="{FF2B5EF4-FFF2-40B4-BE49-F238E27FC236}">
                  <a16:creationId xmlns:a16="http://schemas.microsoft.com/office/drawing/2014/main" id="{0FDF6405-AD0E-4D67-A082-754E52E90F88}"/>
                </a:ext>
              </a:extLst>
            </p:cNvPr>
            <p:cNvSpPr>
              <a:spLocks noChangeArrowheads="1"/>
            </p:cNvSpPr>
            <p:nvPr/>
          </p:nvSpPr>
          <p:spPr bwMode="auto">
            <a:xfrm>
              <a:off x="5232"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7" name="Oval 39">
              <a:extLst>
                <a:ext uri="{FF2B5EF4-FFF2-40B4-BE49-F238E27FC236}">
                  <a16:creationId xmlns:a16="http://schemas.microsoft.com/office/drawing/2014/main" id="{734D3BC6-4A98-49FD-8E6D-A157A1F79DB9}"/>
                </a:ext>
              </a:extLst>
            </p:cNvPr>
            <p:cNvSpPr>
              <a:spLocks noChangeArrowheads="1"/>
            </p:cNvSpPr>
            <p:nvPr/>
          </p:nvSpPr>
          <p:spPr bwMode="auto">
            <a:xfrm>
              <a:off x="5328"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8" name="Oval 40">
              <a:extLst>
                <a:ext uri="{FF2B5EF4-FFF2-40B4-BE49-F238E27FC236}">
                  <a16:creationId xmlns:a16="http://schemas.microsoft.com/office/drawing/2014/main" id="{820CDADA-61BA-4D7D-B99D-30C882DAD679}"/>
                </a:ext>
              </a:extLst>
            </p:cNvPr>
            <p:cNvSpPr>
              <a:spLocks noChangeArrowheads="1"/>
            </p:cNvSpPr>
            <p:nvPr/>
          </p:nvSpPr>
          <p:spPr bwMode="auto">
            <a:xfrm>
              <a:off x="5280"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89" name="Oval 41">
              <a:extLst>
                <a:ext uri="{FF2B5EF4-FFF2-40B4-BE49-F238E27FC236}">
                  <a16:creationId xmlns:a16="http://schemas.microsoft.com/office/drawing/2014/main" id="{EE1C7716-2840-4555-8B1C-0080CAB4BB86}"/>
                </a:ext>
              </a:extLst>
            </p:cNvPr>
            <p:cNvSpPr>
              <a:spLocks noChangeArrowheads="1"/>
            </p:cNvSpPr>
            <p:nvPr/>
          </p:nvSpPr>
          <p:spPr bwMode="auto">
            <a:xfrm>
              <a:off x="5376"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0" name="Oval 42">
              <a:extLst>
                <a:ext uri="{FF2B5EF4-FFF2-40B4-BE49-F238E27FC236}">
                  <a16:creationId xmlns:a16="http://schemas.microsoft.com/office/drawing/2014/main" id="{35BD0499-C4A7-49BE-8533-802BB76B0016}"/>
                </a:ext>
              </a:extLst>
            </p:cNvPr>
            <p:cNvSpPr>
              <a:spLocks noChangeArrowheads="1"/>
            </p:cNvSpPr>
            <p:nvPr/>
          </p:nvSpPr>
          <p:spPr bwMode="auto">
            <a:xfrm>
              <a:off x="5472"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1" name="Oval 43">
              <a:extLst>
                <a:ext uri="{FF2B5EF4-FFF2-40B4-BE49-F238E27FC236}">
                  <a16:creationId xmlns:a16="http://schemas.microsoft.com/office/drawing/2014/main" id="{A877E421-BA10-40A2-8390-F46F817A2F91}"/>
                </a:ext>
              </a:extLst>
            </p:cNvPr>
            <p:cNvSpPr>
              <a:spLocks noChangeArrowheads="1"/>
            </p:cNvSpPr>
            <p:nvPr/>
          </p:nvSpPr>
          <p:spPr bwMode="auto">
            <a:xfrm>
              <a:off x="4704" y="100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2" name="Oval 44">
              <a:extLst>
                <a:ext uri="{FF2B5EF4-FFF2-40B4-BE49-F238E27FC236}">
                  <a16:creationId xmlns:a16="http://schemas.microsoft.com/office/drawing/2014/main" id="{4136D2FB-1663-497A-9CF3-6A825E8ECB26}"/>
                </a:ext>
              </a:extLst>
            </p:cNvPr>
            <p:cNvSpPr>
              <a:spLocks noChangeArrowheads="1"/>
            </p:cNvSpPr>
            <p:nvPr/>
          </p:nvSpPr>
          <p:spPr bwMode="auto">
            <a:xfrm>
              <a:off x="4800"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3" name="Oval 45">
              <a:extLst>
                <a:ext uri="{FF2B5EF4-FFF2-40B4-BE49-F238E27FC236}">
                  <a16:creationId xmlns:a16="http://schemas.microsoft.com/office/drawing/2014/main" id="{EA45243E-C094-4993-B764-57840F6570B8}"/>
                </a:ext>
              </a:extLst>
            </p:cNvPr>
            <p:cNvSpPr>
              <a:spLocks noChangeArrowheads="1"/>
            </p:cNvSpPr>
            <p:nvPr/>
          </p:nvSpPr>
          <p:spPr bwMode="auto">
            <a:xfrm>
              <a:off x="4896"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4" name="Oval 46">
              <a:extLst>
                <a:ext uri="{FF2B5EF4-FFF2-40B4-BE49-F238E27FC236}">
                  <a16:creationId xmlns:a16="http://schemas.microsoft.com/office/drawing/2014/main" id="{64F07B38-2405-46AD-98EC-89F763925012}"/>
                </a:ext>
              </a:extLst>
            </p:cNvPr>
            <p:cNvSpPr>
              <a:spLocks noChangeArrowheads="1"/>
            </p:cNvSpPr>
            <p:nvPr/>
          </p:nvSpPr>
          <p:spPr bwMode="auto">
            <a:xfrm>
              <a:off x="4992"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5" name="Oval 47">
              <a:extLst>
                <a:ext uri="{FF2B5EF4-FFF2-40B4-BE49-F238E27FC236}">
                  <a16:creationId xmlns:a16="http://schemas.microsoft.com/office/drawing/2014/main" id="{BA65B07B-6B76-4659-95CE-3053C38B45E1}"/>
                </a:ext>
              </a:extLst>
            </p:cNvPr>
            <p:cNvSpPr>
              <a:spLocks noChangeArrowheads="1"/>
            </p:cNvSpPr>
            <p:nvPr/>
          </p:nvSpPr>
          <p:spPr bwMode="auto">
            <a:xfrm>
              <a:off x="5088"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6" name="Oval 48">
              <a:extLst>
                <a:ext uri="{FF2B5EF4-FFF2-40B4-BE49-F238E27FC236}">
                  <a16:creationId xmlns:a16="http://schemas.microsoft.com/office/drawing/2014/main" id="{F1699C8D-09A2-41BD-93CA-D7CAD4F6CF1D}"/>
                </a:ext>
              </a:extLst>
            </p:cNvPr>
            <p:cNvSpPr>
              <a:spLocks noChangeArrowheads="1"/>
            </p:cNvSpPr>
            <p:nvPr/>
          </p:nvSpPr>
          <p:spPr bwMode="auto">
            <a:xfrm>
              <a:off x="5184"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7" name="Oval 49">
              <a:extLst>
                <a:ext uri="{FF2B5EF4-FFF2-40B4-BE49-F238E27FC236}">
                  <a16:creationId xmlns:a16="http://schemas.microsoft.com/office/drawing/2014/main" id="{2082DCE3-D1E7-4B6B-8BDB-1C046B30380A}"/>
                </a:ext>
              </a:extLst>
            </p:cNvPr>
            <p:cNvSpPr>
              <a:spLocks noChangeArrowheads="1"/>
            </p:cNvSpPr>
            <p:nvPr/>
          </p:nvSpPr>
          <p:spPr bwMode="auto">
            <a:xfrm>
              <a:off x="4752"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8" name="Oval 50">
              <a:extLst>
                <a:ext uri="{FF2B5EF4-FFF2-40B4-BE49-F238E27FC236}">
                  <a16:creationId xmlns:a16="http://schemas.microsoft.com/office/drawing/2014/main" id="{76B6B54C-E4E4-4850-A29A-6183EC756BA7}"/>
                </a:ext>
              </a:extLst>
            </p:cNvPr>
            <p:cNvSpPr>
              <a:spLocks noChangeArrowheads="1"/>
            </p:cNvSpPr>
            <p:nvPr/>
          </p:nvSpPr>
          <p:spPr bwMode="auto">
            <a:xfrm>
              <a:off x="4848"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299" name="Oval 51">
              <a:extLst>
                <a:ext uri="{FF2B5EF4-FFF2-40B4-BE49-F238E27FC236}">
                  <a16:creationId xmlns:a16="http://schemas.microsoft.com/office/drawing/2014/main" id="{6764AE0C-DB4F-423F-847C-7A46FE642234}"/>
                </a:ext>
              </a:extLst>
            </p:cNvPr>
            <p:cNvSpPr>
              <a:spLocks noChangeArrowheads="1"/>
            </p:cNvSpPr>
            <p:nvPr/>
          </p:nvSpPr>
          <p:spPr bwMode="auto">
            <a:xfrm>
              <a:off x="4944"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0" name="Oval 52">
              <a:extLst>
                <a:ext uri="{FF2B5EF4-FFF2-40B4-BE49-F238E27FC236}">
                  <a16:creationId xmlns:a16="http://schemas.microsoft.com/office/drawing/2014/main" id="{601FD4F4-7A98-4050-AD75-B56433526604}"/>
                </a:ext>
              </a:extLst>
            </p:cNvPr>
            <p:cNvSpPr>
              <a:spLocks noChangeArrowheads="1"/>
            </p:cNvSpPr>
            <p:nvPr/>
          </p:nvSpPr>
          <p:spPr bwMode="auto">
            <a:xfrm>
              <a:off x="5040"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1" name="Oval 53">
              <a:extLst>
                <a:ext uri="{FF2B5EF4-FFF2-40B4-BE49-F238E27FC236}">
                  <a16:creationId xmlns:a16="http://schemas.microsoft.com/office/drawing/2014/main" id="{D3427E26-9685-486B-8469-59F7BC0098AC}"/>
                </a:ext>
              </a:extLst>
            </p:cNvPr>
            <p:cNvSpPr>
              <a:spLocks noChangeArrowheads="1"/>
            </p:cNvSpPr>
            <p:nvPr/>
          </p:nvSpPr>
          <p:spPr bwMode="auto">
            <a:xfrm>
              <a:off x="4704"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2" name="Oval 54">
              <a:extLst>
                <a:ext uri="{FF2B5EF4-FFF2-40B4-BE49-F238E27FC236}">
                  <a16:creationId xmlns:a16="http://schemas.microsoft.com/office/drawing/2014/main" id="{1CFBF8CB-5701-4C57-9605-B709ABAD2D28}"/>
                </a:ext>
              </a:extLst>
            </p:cNvPr>
            <p:cNvSpPr>
              <a:spLocks noChangeArrowheads="1"/>
            </p:cNvSpPr>
            <p:nvPr/>
          </p:nvSpPr>
          <p:spPr bwMode="auto">
            <a:xfrm>
              <a:off x="4800"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3" name="Oval 55">
              <a:extLst>
                <a:ext uri="{FF2B5EF4-FFF2-40B4-BE49-F238E27FC236}">
                  <a16:creationId xmlns:a16="http://schemas.microsoft.com/office/drawing/2014/main" id="{80A7B112-AB44-40EB-819F-EAC432AB2AC6}"/>
                </a:ext>
              </a:extLst>
            </p:cNvPr>
            <p:cNvSpPr>
              <a:spLocks noChangeArrowheads="1"/>
            </p:cNvSpPr>
            <p:nvPr/>
          </p:nvSpPr>
          <p:spPr bwMode="auto">
            <a:xfrm>
              <a:off x="4896"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4" name="Oval 56">
              <a:extLst>
                <a:ext uri="{FF2B5EF4-FFF2-40B4-BE49-F238E27FC236}">
                  <a16:creationId xmlns:a16="http://schemas.microsoft.com/office/drawing/2014/main" id="{AFC965A2-FA9C-4855-ABDC-A3E9D163CEEB}"/>
                </a:ext>
              </a:extLst>
            </p:cNvPr>
            <p:cNvSpPr>
              <a:spLocks noChangeArrowheads="1"/>
            </p:cNvSpPr>
            <p:nvPr/>
          </p:nvSpPr>
          <p:spPr bwMode="auto">
            <a:xfrm>
              <a:off x="4752"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5" name="Oval 57">
              <a:extLst>
                <a:ext uri="{FF2B5EF4-FFF2-40B4-BE49-F238E27FC236}">
                  <a16:creationId xmlns:a16="http://schemas.microsoft.com/office/drawing/2014/main" id="{93A2CDE2-BF21-460C-8A91-6B3C77E09B27}"/>
                </a:ext>
              </a:extLst>
            </p:cNvPr>
            <p:cNvSpPr>
              <a:spLocks noChangeArrowheads="1"/>
            </p:cNvSpPr>
            <p:nvPr/>
          </p:nvSpPr>
          <p:spPr bwMode="auto">
            <a:xfrm>
              <a:off x="5520"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6" name="Oval 58">
              <a:extLst>
                <a:ext uri="{FF2B5EF4-FFF2-40B4-BE49-F238E27FC236}">
                  <a16:creationId xmlns:a16="http://schemas.microsoft.com/office/drawing/2014/main" id="{D635C07A-3E2C-44D5-A9DD-0A09EC16D380}"/>
                </a:ext>
              </a:extLst>
            </p:cNvPr>
            <p:cNvSpPr>
              <a:spLocks noChangeArrowheads="1"/>
            </p:cNvSpPr>
            <p:nvPr/>
          </p:nvSpPr>
          <p:spPr bwMode="auto">
            <a:xfrm>
              <a:off x="5616"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7" name="Oval 59">
              <a:extLst>
                <a:ext uri="{FF2B5EF4-FFF2-40B4-BE49-F238E27FC236}">
                  <a16:creationId xmlns:a16="http://schemas.microsoft.com/office/drawing/2014/main" id="{466A060C-E56E-4F7E-8593-969B3ADE615F}"/>
                </a:ext>
              </a:extLst>
            </p:cNvPr>
            <p:cNvSpPr>
              <a:spLocks noChangeArrowheads="1"/>
            </p:cNvSpPr>
            <p:nvPr/>
          </p:nvSpPr>
          <p:spPr bwMode="auto">
            <a:xfrm>
              <a:off x="5424"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8" name="Oval 60">
              <a:extLst>
                <a:ext uri="{FF2B5EF4-FFF2-40B4-BE49-F238E27FC236}">
                  <a16:creationId xmlns:a16="http://schemas.microsoft.com/office/drawing/2014/main" id="{8AFD83D3-D542-44C8-BC9E-C719E68DF236}"/>
                </a:ext>
              </a:extLst>
            </p:cNvPr>
            <p:cNvSpPr>
              <a:spLocks noChangeArrowheads="1"/>
            </p:cNvSpPr>
            <p:nvPr/>
          </p:nvSpPr>
          <p:spPr bwMode="auto">
            <a:xfrm>
              <a:off x="5472"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09" name="Oval 61">
              <a:extLst>
                <a:ext uri="{FF2B5EF4-FFF2-40B4-BE49-F238E27FC236}">
                  <a16:creationId xmlns:a16="http://schemas.microsoft.com/office/drawing/2014/main" id="{61668DF2-CA9B-4316-AFA6-6EFFFCC9DA17}"/>
                </a:ext>
              </a:extLst>
            </p:cNvPr>
            <p:cNvSpPr>
              <a:spLocks noChangeArrowheads="1"/>
            </p:cNvSpPr>
            <p:nvPr/>
          </p:nvSpPr>
          <p:spPr bwMode="auto">
            <a:xfrm>
              <a:off x="5520"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10" name="Oval 62">
              <a:extLst>
                <a:ext uri="{FF2B5EF4-FFF2-40B4-BE49-F238E27FC236}">
                  <a16:creationId xmlns:a16="http://schemas.microsoft.com/office/drawing/2014/main" id="{53247C53-F467-4016-9EEC-BF3F08597415}"/>
                </a:ext>
              </a:extLst>
            </p:cNvPr>
            <p:cNvSpPr>
              <a:spLocks noChangeArrowheads="1"/>
            </p:cNvSpPr>
            <p:nvPr/>
          </p:nvSpPr>
          <p:spPr bwMode="auto">
            <a:xfrm>
              <a:off x="5568"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0311" name="Oval 63">
              <a:extLst>
                <a:ext uri="{FF2B5EF4-FFF2-40B4-BE49-F238E27FC236}">
                  <a16:creationId xmlns:a16="http://schemas.microsoft.com/office/drawing/2014/main" id="{8AE78F67-CDDB-4169-92DD-80C8AEA93508}"/>
                </a:ext>
              </a:extLst>
            </p:cNvPr>
            <p:cNvSpPr>
              <a:spLocks noChangeArrowheads="1"/>
            </p:cNvSpPr>
            <p:nvPr/>
          </p:nvSpPr>
          <p:spPr bwMode="auto">
            <a:xfrm>
              <a:off x="5616" y="148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grpSp>
      <p:sp>
        <p:nvSpPr>
          <p:cNvPr id="10251" name="日期占位符 2">
            <a:extLst>
              <a:ext uri="{FF2B5EF4-FFF2-40B4-BE49-F238E27FC236}">
                <a16:creationId xmlns:a16="http://schemas.microsoft.com/office/drawing/2014/main" id="{DB49B0E7-377D-43BA-B7DF-7F66E787554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D1BBEB-AB9C-4E10-9CD8-4200B3ECC2C6}"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blinds(horizontal)">
                                      <p:cBhvr>
                                        <p:cTn id="7" dur="500"/>
                                        <p:tgtEl>
                                          <p:spTgt spid="11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4"/>
                                        </p:tgtEl>
                                        <p:attrNameLst>
                                          <p:attrName>style.visibility</p:attrName>
                                        </p:attrNameLst>
                                      </p:cBhvr>
                                      <p:to>
                                        <p:strVal val="visible"/>
                                      </p:to>
                                    </p:set>
                                    <p:animEffect transition="in" filter="blinds(horizontal)">
                                      <p:cBhvr>
                                        <p:cTn id="17"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C3930C80-F8C1-4840-BDC2-149387B979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F34865C5-A39B-46CD-9869-5537C58B43DF}" type="slidenum">
              <a:rPr lang="zh-CN" altLang="en-US">
                <a:ea typeface="宋体" panose="02010600030101010101" pitchFamily="2" charset="-122"/>
              </a:rPr>
              <a:pPr eaLnBrk="1" hangingPunct="1"/>
              <a:t>8</a:t>
            </a:fld>
            <a:endParaRPr lang="en-US" altLang="zh-CN">
              <a:ea typeface="宋体" panose="02010600030101010101" pitchFamily="2" charset="-122"/>
            </a:endParaRPr>
          </a:p>
        </p:txBody>
      </p:sp>
      <p:sp>
        <p:nvSpPr>
          <p:cNvPr id="8" name="灯片编号占位符 5">
            <a:extLst>
              <a:ext uri="{FF2B5EF4-FFF2-40B4-BE49-F238E27FC236}">
                <a16:creationId xmlns:a16="http://schemas.microsoft.com/office/drawing/2014/main" id="{EFD994CF-4B4C-466D-8115-86DA954EE801}"/>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802EFE88-CD37-496A-A2E8-092FCF82CF5D}" type="slidenum">
              <a:rPr lang="zh-CN" altLang="en-US" sz="1400">
                <a:ea typeface="宋体" panose="02010600030101010101" pitchFamily="2" charset="-122"/>
              </a:rPr>
              <a:pPr algn="r" eaLnBrk="1" hangingPunct="1"/>
              <a:t>8</a:t>
            </a:fld>
            <a:endParaRPr lang="en-US" altLang="zh-CN" sz="1400">
              <a:ea typeface="宋体" panose="02010600030101010101" pitchFamily="2" charset="-122"/>
            </a:endParaRPr>
          </a:p>
        </p:txBody>
      </p:sp>
      <p:pic>
        <p:nvPicPr>
          <p:cNvPr id="11268" name="Picture 2" descr="1p15">
            <a:extLst>
              <a:ext uri="{FF2B5EF4-FFF2-40B4-BE49-F238E27FC236}">
                <a16:creationId xmlns:a16="http://schemas.microsoft.com/office/drawing/2014/main" id="{36938E32-A0F7-45F0-B80D-F53BB4E9F8CC}"/>
              </a:ext>
            </a:extLst>
          </p:cNvPr>
          <p:cNvPicPr>
            <a:picLocks noChangeAspect="1" noChangeArrowheads="1"/>
          </p:cNvPicPr>
          <p:nvPr/>
        </p:nvPicPr>
        <p:blipFill>
          <a:blip r:embed="rId2">
            <a:lum contrast="72000"/>
            <a:extLst>
              <a:ext uri="{28A0092B-C50C-407E-A947-70E740481C1C}">
                <a14:useLocalDpi xmlns:a14="http://schemas.microsoft.com/office/drawing/2010/main" val="0"/>
              </a:ext>
            </a:extLst>
          </a:blip>
          <a:srcRect/>
          <a:stretch>
            <a:fillRect/>
          </a:stretch>
        </p:blipFill>
        <p:spPr bwMode="auto">
          <a:xfrm>
            <a:off x="685800" y="1219200"/>
            <a:ext cx="41148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descr="1p16">
            <a:extLst>
              <a:ext uri="{FF2B5EF4-FFF2-40B4-BE49-F238E27FC236}">
                <a16:creationId xmlns:a16="http://schemas.microsoft.com/office/drawing/2014/main" id="{78414D57-1ACF-4D39-B9E0-C29C56991A46}"/>
              </a:ext>
            </a:extLst>
          </p:cNvPr>
          <p:cNvPicPr>
            <a:picLocks noChangeAspect="1" noChangeArrowheads="1"/>
          </p:cNvPicPr>
          <p:nvPr/>
        </p:nvPicPr>
        <p:blipFill>
          <a:blip r:embed="rId3">
            <a:lum contrast="72000"/>
            <a:extLst>
              <a:ext uri="{28A0092B-C50C-407E-A947-70E740481C1C}">
                <a14:useLocalDpi xmlns:a14="http://schemas.microsoft.com/office/drawing/2010/main" val="0"/>
              </a:ext>
            </a:extLst>
          </a:blip>
          <a:srcRect/>
          <a:stretch>
            <a:fillRect/>
          </a:stretch>
        </p:blipFill>
        <p:spPr bwMode="auto">
          <a:xfrm>
            <a:off x="5257800" y="1219200"/>
            <a:ext cx="34702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4">
            <a:extLst>
              <a:ext uri="{FF2B5EF4-FFF2-40B4-BE49-F238E27FC236}">
                <a16:creationId xmlns:a16="http://schemas.microsoft.com/office/drawing/2014/main" id="{0C97A269-885E-4E23-9373-EE1ACB4C01C8}"/>
              </a:ext>
            </a:extLst>
          </p:cNvPr>
          <p:cNvSpPr txBox="1">
            <a:spLocks noChangeArrowheads="1"/>
          </p:cNvSpPr>
          <p:nvPr/>
        </p:nvSpPr>
        <p:spPr bwMode="auto">
          <a:xfrm>
            <a:off x="323850" y="4365625"/>
            <a:ext cx="8640763"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2800" dirty="0">
                <a:solidFill>
                  <a:schemeClr val="accent2"/>
                </a:solidFill>
                <a:latin typeface="Times New Roman" panose="02020603050405020304" pitchFamily="18" charset="0"/>
                <a:ea typeface="宋体" panose="02010600030101010101" pitchFamily="2" charset="-122"/>
              </a:rPr>
              <a:t>显示器能显示颜色个数</a:t>
            </a:r>
            <a:r>
              <a:rPr kumimoji="1" lang="en-US" altLang="zh-CN" sz="2800" dirty="0">
                <a:latin typeface="Times New Roman" panose="02020603050405020304" pitchFamily="18" charset="0"/>
                <a:ea typeface="宋体" panose="02010600030101010101" pitchFamily="2" charset="-122"/>
              </a:rPr>
              <a:t>:</a:t>
            </a:r>
            <a:r>
              <a:rPr kumimoji="1" lang="zh-CN" altLang="en-US" sz="2800" dirty="0">
                <a:latin typeface="Times New Roman" panose="02020603050405020304" pitchFamily="18" charset="0"/>
                <a:ea typeface="宋体" panose="02010600030101010101" pitchFamily="2" charset="-122"/>
              </a:rPr>
              <a:t>调节各电子枪发生的电子束强度，来控制各色光点亮度</a:t>
            </a:r>
          </a:p>
          <a:p>
            <a:pPr eaLnBrk="1" hangingPunct="1"/>
            <a:r>
              <a:rPr kumimoji="1" lang="zh-CN" altLang="en-US" sz="2800" dirty="0">
                <a:latin typeface="Times New Roman" panose="02020603050405020304" pitchFamily="18" charset="0"/>
                <a:ea typeface="宋体" panose="02010600030101010101" pitchFamily="2" charset="-122"/>
              </a:rPr>
              <a:t>如果每支电子枪发出电子束的强度有256个等级，则显示器能同时显示256*256*256=16</a:t>
            </a:r>
            <a:r>
              <a:rPr kumimoji="1" lang="en-US" altLang="zh-CN" sz="2800" dirty="0">
                <a:latin typeface="Times New Roman" panose="02020603050405020304" pitchFamily="18" charset="0"/>
                <a:ea typeface="宋体" panose="02010600030101010101" pitchFamily="2" charset="-122"/>
              </a:rPr>
              <a:t>M</a:t>
            </a:r>
            <a:r>
              <a:rPr kumimoji="1" lang="zh-CN" altLang="en-US" sz="2800" dirty="0">
                <a:latin typeface="Times New Roman" panose="02020603050405020304" pitchFamily="18" charset="0"/>
                <a:ea typeface="宋体" panose="02010600030101010101" pitchFamily="2" charset="-122"/>
              </a:rPr>
              <a:t>种颜色</a:t>
            </a:r>
            <a:r>
              <a:rPr kumimoji="1" lang="en-US" altLang="zh-CN" sz="2800" dirty="0">
                <a:latin typeface="Times New Roman" panose="02020603050405020304" pitchFamily="18" charset="0"/>
                <a:ea typeface="宋体" panose="02010600030101010101" pitchFamily="2" charset="-122"/>
              </a:rPr>
              <a:t>-</a:t>
            </a:r>
            <a:r>
              <a:rPr kumimoji="1" lang="zh-CN" altLang="en-US" sz="2800" dirty="0">
                <a:latin typeface="Times New Roman" panose="02020603050405020304" pitchFamily="18" charset="0"/>
                <a:ea typeface="宋体" panose="02010600030101010101" pitchFamily="2" charset="-122"/>
              </a:rPr>
              <a:t>真彩色系统</a:t>
            </a:r>
          </a:p>
        </p:txBody>
      </p:sp>
      <p:sp>
        <p:nvSpPr>
          <p:cNvPr id="11271" name="Rectangle 5">
            <a:extLst>
              <a:ext uri="{FF2B5EF4-FFF2-40B4-BE49-F238E27FC236}">
                <a16:creationId xmlns:a16="http://schemas.microsoft.com/office/drawing/2014/main" id="{9BEC4993-D7AE-4F8B-9F92-6AF8CC3BAC42}"/>
              </a:ext>
            </a:extLst>
          </p:cNvPr>
          <p:cNvSpPr>
            <a:spLocks noGrp="1" noChangeArrowheads="1"/>
          </p:cNvSpPr>
          <p:nvPr>
            <p:ph type="title" idx="4294967295"/>
          </p:nvPr>
        </p:nvSpPr>
        <p:spPr>
          <a:xfrm>
            <a:off x="685800" y="152400"/>
            <a:ext cx="7772400" cy="609600"/>
          </a:xfrm>
          <a:noFill/>
        </p:spPr>
        <p:txBody>
          <a:bodyPr/>
          <a:lstStyle/>
          <a:p>
            <a:pPr eaLnBrk="1" hangingPunct="1"/>
            <a:r>
              <a:rPr lang="zh-CN" altLang="en-US" sz="3600">
                <a:ea typeface="宋体" panose="02010600030101010101" pitchFamily="2" charset="-122"/>
              </a:rPr>
              <a:t>彩色阴极射线管-</a:t>
            </a:r>
            <a:r>
              <a:rPr lang="zh-CN" altLang="en-US" sz="2800">
                <a:ea typeface="宋体" panose="02010600030101010101" pitchFamily="2" charset="-122"/>
              </a:rPr>
              <a:t>影孔板法</a:t>
            </a:r>
          </a:p>
        </p:txBody>
      </p:sp>
      <p:sp>
        <p:nvSpPr>
          <p:cNvPr id="11273" name="日期占位符 1">
            <a:extLst>
              <a:ext uri="{FF2B5EF4-FFF2-40B4-BE49-F238E27FC236}">
                <a16:creationId xmlns:a16="http://schemas.microsoft.com/office/drawing/2014/main" id="{195CED25-152A-4464-9239-1044E463DB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B325C493-6D46-4EE6-A14C-BA8ACB67E863}" type="datetime10">
              <a:rPr lang="zh-CN" altLang="en-US" smtClean="0">
                <a:ea typeface="宋体" panose="02010600030101010101" pitchFamily="2" charset="-122"/>
              </a:rPr>
              <a:pPr eaLnBrk="1" hangingPunct="1"/>
              <a:t>08:57</a:t>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Effect transition="in" filter="checkerboard(across)">
                                      <p:cBhvr>
                                        <p:cTn id="7" dur="500"/>
                                        <p:tgtEl>
                                          <p:spTgt spid="153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67">
                                            <p:txEl>
                                              <p:pRg st="1" end="1"/>
                                            </p:txEl>
                                          </p:spTgt>
                                        </p:tgtEl>
                                        <p:attrNameLst>
                                          <p:attrName>style.visibility</p:attrName>
                                        </p:attrNameLst>
                                      </p:cBhvr>
                                      <p:to>
                                        <p:strVal val="visible"/>
                                      </p:to>
                                    </p:set>
                                    <p:animEffect transition="in" filter="checkerboard(across)">
                                      <p:cBhvr>
                                        <p:cTn id="12" dur="500"/>
                                        <p:tgtEl>
                                          <p:spTgt spid="153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85D2E9C5-3CD0-44F5-84EC-FC89CD746A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8DD92A78-EB9F-45E8-8F1C-A45BA358DFD2}" type="slidenum">
              <a:rPr lang="zh-CN" altLang="en-US">
                <a:ea typeface="宋体" panose="02010600030101010101" pitchFamily="2" charset="-122"/>
              </a:rPr>
              <a:pPr eaLnBrk="1" hangingPunct="1"/>
              <a:t>9</a:t>
            </a:fld>
            <a:endParaRPr lang="en-US" altLang="zh-CN">
              <a:ea typeface="宋体" panose="02010600030101010101" pitchFamily="2" charset="-122"/>
            </a:endParaRPr>
          </a:p>
        </p:txBody>
      </p:sp>
      <p:sp>
        <p:nvSpPr>
          <p:cNvPr id="7" name="灯片编号占位符 5">
            <a:extLst>
              <a:ext uri="{FF2B5EF4-FFF2-40B4-BE49-F238E27FC236}">
                <a16:creationId xmlns:a16="http://schemas.microsoft.com/office/drawing/2014/main" id="{31351BEF-158B-4C24-A6E3-A59617115506}"/>
              </a:ext>
            </a:extLst>
          </p:cNvPr>
          <p:cNvSpPr txBox="1">
            <a:spLocks noGrp="1"/>
          </p:cNvSpPr>
          <p:nvPr/>
        </p:nvSpPr>
        <p:spPr bwMode="auto">
          <a:xfrm>
            <a:off x="6553200" y="6461125"/>
            <a:ext cx="2133600" cy="320675"/>
          </a:xfrm>
          <a:prstGeom prst="rect">
            <a:avLst/>
          </a:prstGeom>
          <a:noFill/>
          <a:ln>
            <a:miter lim="800000"/>
            <a:headEnd/>
            <a:tailEnd/>
          </a:ln>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8A9B2E42-F825-4B64-9EFE-5ED28D40F605}" type="slidenum">
              <a:rPr lang="zh-CN" altLang="en-US" sz="1400">
                <a:ea typeface="宋体" panose="02010600030101010101" pitchFamily="2" charset="-122"/>
              </a:rPr>
              <a:pPr algn="r" eaLnBrk="1" hangingPunct="1"/>
              <a:t>9</a:t>
            </a:fld>
            <a:endParaRPr lang="en-US" altLang="zh-CN" sz="1400">
              <a:ea typeface="宋体" panose="02010600030101010101" pitchFamily="2" charset="-122"/>
            </a:endParaRPr>
          </a:p>
        </p:txBody>
      </p:sp>
      <p:sp>
        <p:nvSpPr>
          <p:cNvPr id="12292" name="Rectangle 2">
            <a:extLst>
              <a:ext uri="{FF2B5EF4-FFF2-40B4-BE49-F238E27FC236}">
                <a16:creationId xmlns:a16="http://schemas.microsoft.com/office/drawing/2014/main" id="{1797B8E7-EAD8-46B1-A8CA-917F86DE277E}"/>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显示设备</a:t>
            </a:r>
            <a:r>
              <a:rPr lang="en-US" altLang="zh-CN">
                <a:ea typeface="宋体" panose="02010600030101010101" pitchFamily="2" charset="-122"/>
              </a:rPr>
              <a:t>-LCD</a:t>
            </a:r>
            <a:endParaRPr lang="zh-CN" altLang="en-US">
              <a:ea typeface="宋体" panose="02010600030101010101" pitchFamily="2" charset="-122"/>
            </a:endParaRPr>
          </a:p>
        </p:txBody>
      </p:sp>
      <p:sp>
        <p:nvSpPr>
          <p:cNvPr id="12293" name="Rectangle 3">
            <a:extLst>
              <a:ext uri="{FF2B5EF4-FFF2-40B4-BE49-F238E27FC236}">
                <a16:creationId xmlns:a16="http://schemas.microsoft.com/office/drawing/2014/main" id="{9E0E9C7D-03DF-453B-806B-60FC70D2BA70}"/>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CRT</a:t>
            </a:r>
            <a:r>
              <a:rPr lang="zh-CN" altLang="en-US" dirty="0">
                <a:ea typeface="宋体" panose="02010600030101010101" pitchFamily="2" charset="-122"/>
              </a:rPr>
              <a:t>固有的物理结构限制了它向更广的显示领域发展</a:t>
            </a:r>
          </a:p>
          <a:p>
            <a:pPr eaLnBrk="1" hangingPunct="1"/>
            <a:r>
              <a:rPr lang="zh-CN" altLang="en-US" dirty="0">
                <a:ea typeface="宋体" panose="02010600030101010101" pitchFamily="2" charset="-122"/>
              </a:rPr>
              <a:t>屏幕的加大使得需要更大的偏转距离，因此必然导致显像管加长，显示器体积必然要加大，使用时就会受到空间限制</a:t>
            </a:r>
            <a:endParaRPr lang="en-US" altLang="zh-CN" dirty="0">
              <a:ea typeface="宋体" panose="02010600030101010101" pitchFamily="2" charset="-122"/>
            </a:endParaRPr>
          </a:p>
          <a:p>
            <a:pPr marL="342900" lvl="2" indent="-342900" eaLnBrk="1" hangingPunct="1"/>
            <a:r>
              <a:rPr lang="en-US" altLang="zh-CN" sz="3200" dirty="0">
                <a:ea typeface="宋体" panose="02010600030101010101" pitchFamily="2" charset="-122"/>
              </a:rPr>
              <a:t>CRT</a:t>
            </a:r>
            <a:r>
              <a:rPr lang="zh-CN" altLang="en-US" sz="3200" dirty="0">
                <a:ea typeface="宋体" panose="02010600030101010101" pitchFamily="2" charset="-122"/>
              </a:rPr>
              <a:t>是利用电子枪发射电子束来产生图像，容易受电磁波干扰</a:t>
            </a:r>
            <a:endParaRPr lang="en-US" altLang="zh-CN" sz="3200" dirty="0">
              <a:ea typeface="宋体" panose="02010600030101010101" pitchFamily="2" charset="-122"/>
            </a:endParaRPr>
          </a:p>
          <a:p>
            <a:pPr marL="342900" lvl="2" indent="-342900" eaLnBrk="1" hangingPunct="1"/>
            <a:r>
              <a:rPr lang="zh-CN" altLang="en-US" sz="3200" dirty="0">
                <a:ea typeface="宋体" panose="02010600030101010101" pitchFamily="2" charset="-122"/>
              </a:rPr>
              <a:t>长期电磁辐射会对健康产生不良影响</a:t>
            </a:r>
          </a:p>
          <a:p>
            <a:pPr marL="342900" lvl="2" indent="-342900" eaLnBrk="1" hangingPunct="1"/>
            <a:endParaRPr lang="zh-CN" altLang="en-US" sz="2800"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12294" name="日期占位符 1">
            <a:extLst>
              <a:ext uri="{FF2B5EF4-FFF2-40B4-BE49-F238E27FC236}">
                <a16:creationId xmlns:a16="http://schemas.microsoft.com/office/drawing/2014/main" id="{1053563B-FB71-456A-8B26-52C0829AD2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64DFEC19-9969-47FB-BAB3-F71D78BE543B}" type="datetime10">
              <a:rPr lang="zh-CN" altLang="en-US" smtClean="0">
                <a:ea typeface="宋体" panose="02010600030101010101" pitchFamily="2" charset="-122"/>
              </a:rPr>
              <a:pPr eaLnBrk="1" hangingPunct="1"/>
              <a:t>08:57</a:t>
            </a:fld>
            <a:endParaRPr lang="en-US" altLang="zh-CN"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ea typeface="微软雅黑" panose="020B0503020204020204" pitchFamily="34" charset="-122"/>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8815</TotalTime>
  <Words>3843</Words>
  <Application>Microsoft Office PowerPoint</Application>
  <PresentationFormat>全屏显示(4:3)</PresentationFormat>
  <Paragraphs>626</Paragraphs>
  <Slides>63</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75" baseType="lpstr">
      <vt:lpstr>黑体</vt:lpstr>
      <vt:lpstr>华文彩云</vt:lpstr>
      <vt:lpstr>宋体</vt:lpstr>
      <vt:lpstr>微软雅黑</vt:lpstr>
      <vt:lpstr>幼圆</vt:lpstr>
      <vt:lpstr>Arial</vt:lpstr>
      <vt:lpstr>Times New Roman</vt:lpstr>
      <vt:lpstr>Wingdings</vt:lpstr>
      <vt:lpstr>Default Design</vt:lpstr>
      <vt:lpstr>Image</vt:lpstr>
      <vt:lpstr>Visio</vt:lpstr>
      <vt:lpstr>Equation</vt:lpstr>
      <vt:lpstr>图形系统</vt:lpstr>
      <vt:lpstr>图形系统</vt:lpstr>
      <vt:lpstr>图形系统结构</vt:lpstr>
      <vt:lpstr>图形系统</vt:lpstr>
      <vt:lpstr>显示设备</vt:lpstr>
      <vt:lpstr>显示设备-CRT</vt:lpstr>
      <vt:lpstr>彩色阴极射线管-影孔板法</vt:lpstr>
      <vt:lpstr>彩色阴极射线管-影孔板法</vt:lpstr>
      <vt:lpstr>显示设备-LCD</vt:lpstr>
      <vt:lpstr>Liquid Crystal Display </vt:lpstr>
      <vt:lpstr>LCD显示基本原理</vt:lpstr>
      <vt:lpstr>PowerPoint 演示文稿</vt:lpstr>
      <vt:lpstr>PowerPoint 演示文稿</vt:lpstr>
      <vt:lpstr>PowerPoint 演示文稿</vt:lpstr>
      <vt:lpstr>未来显示器</vt:lpstr>
      <vt:lpstr>第二章  图形系统</vt:lpstr>
      <vt:lpstr>显示方式-随机扫描</vt:lpstr>
      <vt:lpstr>显示方式-随机扫描</vt:lpstr>
      <vt:lpstr>显示方式-光栅扫描显示</vt:lpstr>
      <vt:lpstr>光栅显示器</vt:lpstr>
      <vt:lpstr>显示方式-光栅扫描显示</vt:lpstr>
      <vt:lpstr>光栅扫描显示系统</vt:lpstr>
      <vt:lpstr>PowerPoint 演示文稿</vt:lpstr>
      <vt:lpstr>PowerPoint 演示文稿</vt:lpstr>
      <vt:lpstr>彩色光栅扫描显示器</vt:lpstr>
      <vt:lpstr>显示方式-光栅扫描显示</vt:lpstr>
      <vt:lpstr>图形系统</vt:lpstr>
      <vt:lpstr>光栅显示系统的结构-简单</vt:lpstr>
      <vt:lpstr>光栅显示系统的结构-典型</vt:lpstr>
      <vt:lpstr>光栅显示系统的结构-专用</vt:lpstr>
      <vt:lpstr>图形系统</vt:lpstr>
      <vt:lpstr>显卡</vt:lpstr>
      <vt:lpstr>图形处理器</vt:lpstr>
      <vt:lpstr>图形系统</vt:lpstr>
      <vt:lpstr>图形软件分类</vt:lpstr>
      <vt:lpstr>图形软件分类</vt:lpstr>
      <vt:lpstr>应用程序接口API</vt:lpstr>
      <vt:lpstr>Why 图形API</vt:lpstr>
      <vt:lpstr>Point with GDI</vt:lpstr>
      <vt:lpstr>Point with MFC/GDI</vt:lpstr>
      <vt:lpstr>图形支撑软件</vt:lpstr>
      <vt:lpstr>Point with OpenGL</vt:lpstr>
      <vt:lpstr>DirectX</vt:lpstr>
      <vt:lpstr>DirectX</vt:lpstr>
      <vt:lpstr>DirectX</vt:lpstr>
      <vt:lpstr>OpenGL与DirectX</vt:lpstr>
      <vt:lpstr>OpenGL与DirectX</vt:lpstr>
      <vt:lpstr>PowerPoint 演示文稿</vt:lpstr>
      <vt:lpstr>图形系统</vt:lpstr>
      <vt:lpstr>图形系统标准</vt:lpstr>
      <vt:lpstr>图形系统标准分类</vt:lpstr>
      <vt:lpstr>图形系统</vt:lpstr>
      <vt:lpstr>图形流水线</vt:lpstr>
      <vt:lpstr>图形流水线</vt:lpstr>
      <vt:lpstr>OpenGL应用程序开发初步</vt:lpstr>
      <vt:lpstr>OpenGL应用程序开发初步</vt:lpstr>
      <vt:lpstr>OpenGL应用程序开发初步</vt:lpstr>
      <vt:lpstr>OpenGL应用程序开发初步</vt:lpstr>
      <vt:lpstr>OpenGL应用程序开发初步</vt:lpstr>
      <vt:lpstr>OpenGL应用程序开发初步</vt:lpstr>
      <vt:lpstr>OpenGL应用程序开发初步</vt:lpstr>
      <vt:lpstr>OpenGL应用程序开发初步</vt:lpstr>
      <vt:lpstr>OpenGL应用程序开发初步</vt:lpstr>
    </vt:vector>
  </TitlesOfParts>
  <Company>Computer Graphics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Luxo</dc:title>
  <dc:creator>fredo</dc:creator>
  <cp:lastModifiedBy>Jiang Xiaofeng</cp:lastModifiedBy>
  <cp:revision>433</cp:revision>
  <dcterms:created xsi:type="dcterms:W3CDTF">2003-09-03T17:18:17Z</dcterms:created>
  <dcterms:modified xsi:type="dcterms:W3CDTF">2023-09-22T01:02:09Z</dcterms:modified>
</cp:coreProperties>
</file>