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38"/>
  </p:notesMasterIdLst>
  <p:handoutMasterIdLst>
    <p:handoutMasterId r:id="rId39"/>
  </p:handoutMasterIdLst>
  <p:sldIdLst>
    <p:sldId id="410" r:id="rId2"/>
    <p:sldId id="376" r:id="rId3"/>
    <p:sldId id="377" r:id="rId4"/>
    <p:sldId id="378" r:id="rId5"/>
    <p:sldId id="411" r:id="rId6"/>
    <p:sldId id="379" r:id="rId7"/>
    <p:sldId id="380" r:id="rId8"/>
    <p:sldId id="381" r:id="rId9"/>
    <p:sldId id="482" r:id="rId10"/>
    <p:sldId id="382" r:id="rId11"/>
    <p:sldId id="383" r:id="rId12"/>
    <p:sldId id="384" r:id="rId13"/>
    <p:sldId id="418" r:id="rId14"/>
    <p:sldId id="386" r:id="rId15"/>
    <p:sldId id="387" r:id="rId16"/>
    <p:sldId id="388" r:id="rId17"/>
    <p:sldId id="389" r:id="rId18"/>
    <p:sldId id="390" r:id="rId19"/>
    <p:sldId id="424" r:id="rId20"/>
    <p:sldId id="419" r:id="rId21"/>
    <p:sldId id="420" r:id="rId22"/>
    <p:sldId id="391" r:id="rId23"/>
    <p:sldId id="392" r:id="rId24"/>
    <p:sldId id="393" r:id="rId25"/>
    <p:sldId id="394" r:id="rId26"/>
    <p:sldId id="396" r:id="rId27"/>
    <p:sldId id="397" r:id="rId28"/>
    <p:sldId id="398" r:id="rId29"/>
    <p:sldId id="399" r:id="rId30"/>
    <p:sldId id="400" r:id="rId31"/>
    <p:sldId id="401" r:id="rId32"/>
    <p:sldId id="402" r:id="rId33"/>
    <p:sldId id="403" r:id="rId34"/>
    <p:sldId id="404" r:id="rId35"/>
    <p:sldId id="405" r:id="rId36"/>
    <p:sldId id="481" r:id="rId37"/>
  </p:sldIdLst>
  <p:sldSz cx="9906000" cy="6858000" type="A4"/>
  <p:notesSz cx="6934200" cy="93964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p15:guide id="1" orient="horz" pos="2959">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CC33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93355" autoAdjust="0"/>
  </p:normalViewPr>
  <p:slideViewPr>
    <p:cSldViewPr snapToGrid="0">
      <p:cViewPr varScale="1">
        <p:scale>
          <a:sx n="147" d="100"/>
          <a:sy n="147" d="100"/>
        </p:scale>
        <p:origin x="4194" y="11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1806" y="-90"/>
      </p:cViewPr>
      <p:guideLst>
        <p:guide orient="horz" pos="2959"/>
        <p:guide pos="218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20.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21.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2.emf"/><Relationship Id="rId1" Type="http://schemas.openxmlformats.org/officeDocument/2006/relationships/image" Target="../media/image21.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18.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2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1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6.emf"/><Relationship Id="rId1" Type="http://schemas.openxmlformats.org/officeDocument/2006/relationships/image" Target="../media/image18.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18.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D33E570-C907-4CF1-A1C3-0869FDBA3B08}"/>
              </a:ext>
            </a:extLst>
          </p:cNvPr>
          <p:cNvSpPr>
            <a:spLocks noGrp="1" noChangeArrowheads="1"/>
          </p:cNvSpPr>
          <p:nvPr>
            <p:ph type="body" sz="quarter" idx="3"/>
          </p:nvPr>
        </p:nvSpPr>
        <p:spPr bwMode="auto">
          <a:xfrm>
            <a:off x="923925" y="4467225"/>
            <a:ext cx="5086350" cy="3956050"/>
          </a:xfrm>
          <a:prstGeom prst="rect">
            <a:avLst/>
          </a:prstGeom>
          <a:noFill/>
          <a:ln w="12700">
            <a:noFill/>
            <a:miter lim="800000"/>
            <a:headEnd/>
            <a:tailEnd/>
          </a:ln>
          <a:effectLst/>
        </p:spPr>
        <p:txBody>
          <a:bodyPr vert="horz" wrap="square" lIns="89343" tIns="43888" rIns="89343" bIns="43888" numCol="1" anchor="t" anchorCtr="0" compatLnSpc="1">
            <a:prstTxWarp prst="textNoShape">
              <a:avLst/>
            </a:prstTxWarp>
          </a:bodyPr>
          <a:lstStyle/>
          <a:p>
            <a:pPr lvl="0"/>
            <a:r>
              <a:rPr lang="en-US" altLang="zh-CN" noProof="0"/>
              <a:t>Click to edit Master notes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1" name="Rectangle 3">
            <a:extLst>
              <a:ext uri="{FF2B5EF4-FFF2-40B4-BE49-F238E27FC236}">
                <a16:creationId xmlns:a16="http://schemas.microsoft.com/office/drawing/2014/main" id="{72B5131C-85A2-4C8A-A04F-DCB71EB25165}"/>
              </a:ext>
            </a:extLst>
          </p:cNvPr>
          <p:cNvSpPr>
            <a:spLocks noGrp="1" noRot="1" noChangeAspect="1" noChangeArrowheads="1" noTextEdit="1"/>
          </p:cNvSpPr>
          <p:nvPr>
            <p:ph type="sldImg" idx="2"/>
          </p:nvPr>
        </p:nvSpPr>
        <p:spPr bwMode="auto">
          <a:xfrm>
            <a:off x="1089025" y="819150"/>
            <a:ext cx="4757738" cy="32940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BA9C2E80-F3F1-49C0-9EFA-B3640CC512F5}"/>
              </a:ext>
            </a:extLst>
          </p:cNvPr>
          <p:cNvSpPr>
            <a:spLocks noGrp="1" noRot="1" noChangeAspect="1" noTextEdit="1"/>
          </p:cNvSpPr>
          <p:nvPr>
            <p:ph type="sldImg"/>
          </p:nvPr>
        </p:nvSpPr>
        <p:spPr>
          <a:xfrm>
            <a:off x="1089025" y="819150"/>
            <a:ext cx="4757738" cy="3294063"/>
          </a:xfrm>
          <a:ln/>
        </p:spPr>
      </p:sp>
      <p:sp>
        <p:nvSpPr>
          <p:cNvPr id="6147" name="备注占位符 2">
            <a:extLst>
              <a:ext uri="{FF2B5EF4-FFF2-40B4-BE49-F238E27FC236}">
                <a16:creationId xmlns:a16="http://schemas.microsoft.com/office/drawing/2014/main" id="{6FAE765B-6D01-4948-B551-35EA418707E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148" name="灯片编号占位符 3">
            <a:extLst>
              <a:ext uri="{FF2B5EF4-FFF2-40B4-BE49-F238E27FC236}">
                <a16:creationId xmlns:a16="http://schemas.microsoft.com/office/drawing/2014/main" id="{50891537-B93E-45D1-BD06-CC14EAA73B0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AFB96B0-DE56-4B91-A879-ED2F9CB6A5AD}" type="slidenum">
              <a:rPr lang="zh-CN" altLang="en-US" sz="1300"/>
              <a:pPr>
                <a:spcBef>
                  <a:spcPct val="0"/>
                </a:spcBef>
              </a:pPr>
              <a:t>1</a:t>
            </a:fld>
            <a:endParaRPr lang="en-US" altLang="zh-CN" sz="1300"/>
          </a:p>
        </p:txBody>
      </p:sp>
    </p:spTree>
    <p:extLst>
      <p:ext uri="{BB962C8B-B14F-4D97-AF65-F5344CB8AC3E}">
        <p14:creationId xmlns:p14="http://schemas.microsoft.com/office/powerpoint/2010/main" val="1370508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引入边表的数据结构。它的本质其实是一个指针数组，数组中各元素代表一个链表。这个边表能准确反映那条多边形的边首次出现在哪条扫描线的相交关系中、同时也能准确反映每条边有相交关系的最后一条扫描线。</a:t>
            </a:r>
          </a:p>
        </p:txBody>
      </p:sp>
    </p:spTree>
    <p:extLst>
      <p:ext uri="{BB962C8B-B14F-4D97-AF65-F5344CB8AC3E}">
        <p14:creationId xmlns:p14="http://schemas.microsoft.com/office/powerpoint/2010/main" val="1107828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5443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xmin</a:t>
            </a:r>
            <a:r>
              <a:rPr lang="zh-CN" altLang="en-US" dirty="0"/>
              <a:t>是该边和与其相交的第</a:t>
            </a:r>
            <a:r>
              <a:rPr lang="en-US" altLang="zh-CN" dirty="0"/>
              <a:t>1</a:t>
            </a:r>
            <a:r>
              <a:rPr lang="zh-CN" altLang="en-US" dirty="0"/>
              <a:t>条扫描线相交的交点的坐标</a:t>
            </a:r>
          </a:p>
        </p:txBody>
      </p:sp>
    </p:spTree>
    <p:extLst>
      <p:ext uri="{BB962C8B-B14F-4D97-AF65-F5344CB8AC3E}">
        <p14:creationId xmlns:p14="http://schemas.microsoft.com/office/powerpoint/2010/main" val="885133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B2C3303E-216D-47C3-AB3E-A163D0BA62AA}"/>
              </a:ext>
            </a:extLst>
          </p:cNvPr>
          <p:cNvSpPr>
            <a:spLocks noGrp="1" noRot="1" noChangeAspect="1" noChangeArrowheads="1" noTextEdit="1"/>
          </p:cNvSpPr>
          <p:nvPr>
            <p:ph type="sldImg"/>
          </p:nvPr>
        </p:nvSpPr>
        <p:spPr>
          <a:xfrm>
            <a:off x="1089025" y="819150"/>
            <a:ext cx="4757738" cy="3294063"/>
          </a:xfrm>
          <a:ln/>
        </p:spPr>
      </p:sp>
      <p:sp>
        <p:nvSpPr>
          <p:cNvPr id="30723" name="备注占位符 2">
            <a:extLst>
              <a:ext uri="{FF2B5EF4-FFF2-40B4-BE49-F238E27FC236}">
                <a16:creationId xmlns:a16="http://schemas.microsoft.com/office/drawing/2014/main" id="{227CAD1D-305A-4D58-9BAF-ADACD714018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计</a:t>
            </a:r>
            <a:r>
              <a:rPr lang="en-US" altLang="zh-CN" dirty="0">
                <a:latin typeface="Arial" panose="020B0604020202020204" pitchFamily="34" charset="0"/>
              </a:rPr>
              <a:t>06</a:t>
            </a:r>
            <a:endParaRPr lang="zh-CN" altLang="en-US" dirty="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0575488-0316-40A9-AC4E-9DE8F6132B0E}"/>
              </a:ext>
            </a:extLst>
          </p:cNvPr>
          <p:cNvSpPr>
            <a:spLocks noGrp="1" noRot="1" noChangeAspect="1" noChangeArrowheads="1" noTextEdit="1"/>
          </p:cNvSpPr>
          <p:nvPr>
            <p:ph type="sldImg"/>
          </p:nvPr>
        </p:nvSpPr>
        <p:spPr>
          <a:xfrm>
            <a:off x="1089025" y="819150"/>
            <a:ext cx="4757738" cy="3294063"/>
          </a:xfrm>
          <a:ln/>
        </p:spPr>
      </p:sp>
      <p:sp>
        <p:nvSpPr>
          <p:cNvPr id="33795" name="Rectangle 3">
            <a:extLst>
              <a:ext uri="{FF2B5EF4-FFF2-40B4-BE49-F238E27FC236}">
                <a16:creationId xmlns:a16="http://schemas.microsoft.com/office/drawing/2014/main" id="{0CF905DE-F2B7-49E6-82C9-27D6C5C92CE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边表的构造相当于重建多边形的信息</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首先我们从</a:t>
            </a:r>
            <a:r>
              <a:rPr lang="en-US" altLang="zh-CN" dirty="0"/>
              <a:t>ET</a:t>
            </a:r>
            <a:r>
              <a:rPr lang="zh-CN" altLang="en-US" dirty="0"/>
              <a:t>中取出第</a:t>
            </a:r>
            <a:r>
              <a:rPr lang="en-US" altLang="zh-CN" dirty="0"/>
              <a:t>1</a:t>
            </a:r>
            <a:r>
              <a:rPr lang="zh-CN" altLang="en-US" dirty="0"/>
              <a:t>个非空元素，将其作为第</a:t>
            </a:r>
            <a:r>
              <a:rPr lang="en-US" altLang="zh-CN" dirty="0"/>
              <a:t>1</a:t>
            </a:r>
            <a:r>
              <a:rPr lang="zh-CN" altLang="en-US" dirty="0"/>
              <a:t>条目标扫描线，构成</a:t>
            </a:r>
            <a:r>
              <a:rPr lang="en-US" altLang="zh-CN" dirty="0"/>
              <a:t>AET</a:t>
            </a:r>
            <a:r>
              <a:rPr lang="zh-CN" altLang="en-US" dirty="0"/>
              <a:t>表</a:t>
            </a:r>
          </a:p>
        </p:txBody>
      </p:sp>
    </p:spTree>
    <p:extLst>
      <p:ext uri="{BB962C8B-B14F-4D97-AF65-F5344CB8AC3E}">
        <p14:creationId xmlns:p14="http://schemas.microsoft.com/office/powerpoint/2010/main" val="1470188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1F726A3-9117-46EF-8EAB-13D7752700B8}"/>
              </a:ext>
            </a:extLst>
          </p:cNvPr>
          <p:cNvSpPr>
            <a:spLocks noGrp="1" noRot="1" noChangeAspect="1" noChangeArrowheads="1" noTextEdit="1"/>
          </p:cNvSpPr>
          <p:nvPr>
            <p:ph type="sldImg"/>
          </p:nvPr>
        </p:nvSpPr>
        <p:spPr>
          <a:xfrm>
            <a:off x="1089025" y="819150"/>
            <a:ext cx="4757738" cy="3294063"/>
          </a:xfrm>
          <a:ln/>
        </p:spPr>
      </p:sp>
      <p:sp>
        <p:nvSpPr>
          <p:cNvPr id="38915" name="Rectangle 3">
            <a:extLst>
              <a:ext uri="{FF2B5EF4-FFF2-40B4-BE49-F238E27FC236}">
                <a16:creationId xmlns:a16="http://schemas.microsoft.com/office/drawing/2014/main" id="{4E67268E-E91A-4D85-B249-68E865CB5F5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5833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线框到填充是图形绘制方式的必然结果</a:t>
            </a:r>
          </a:p>
        </p:txBody>
      </p:sp>
    </p:spTree>
    <p:extLst>
      <p:ext uri="{BB962C8B-B14F-4D97-AF65-F5344CB8AC3E}">
        <p14:creationId xmlns:p14="http://schemas.microsoft.com/office/powerpoint/2010/main" val="377765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多边形是边界封闭的、可以用于填充的基本图元</a:t>
            </a:r>
          </a:p>
        </p:txBody>
      </p:sp>
    </p:spTree>
    <p:extLst>
      <p:ext uri="{BB962C8B-B14F-4D97-AF65-F5344CB8AC3E}">
        <p14:creationId xmlns:p14="http://schemas.microsoft.com/office/powerpoint/2010/main" val="1214444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5B82611-9257-4A89-BDC5-8883FACF4740}"/>
              </a:ext>
            </a:extLst>
          </p:cNvPr>
          <p:cNvSpPr>
            <a:spLocks noGrp="1" noRot="1" noChangeAspect="1" noChangeArrowheads="1" noTextEdit="1"/>
          </p:cNvSpPr>
          <p:nvPr>
            <p:ph type="sldImg"/>
          </p:nvPr>
        </p:nvSpPr>
        <p:spPr>
          <a:xfrm>
            <a:off x="1089025" y="819150"/>
            <a:ext cx="4757738" cy="3294063"/>
          </a:xfrm>
          <a:ln/>
        </p:spPr>
      </p:sp>
      <p:sp>
        <p:nvSpPr>
          <p:cNvPr id="11267" name="Rectangle 3">
            <a:extLst>
              <a:ext uri="{FF2B5EF4-FFF2-40B4-BE49-F238E27FC236}">
                <a16:creationId xmlns:a16="http://schemas.microsoft.com/office/drawing/2014/main" id="{CCCCFC63-D9F1-496E-8426-EAA7F5C4973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奇数个交点，在多边形内；偶数个交点，在多边形外。</a:t>
            </a:r>
            <a:endParaRPr lang="en-US" altLang="zh-CN"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0A26726-FA2F-4BDE-8D05-211EF8383A39}"/>
              </a:ext>
            </a:extLst>
          </p:cNvPr>
          <p:cNvSpPr>
            <a:spLocks noGrp="1" noRot="1" noChangeAspect="1" noChangeArrowheads="1" noTextEdit="1"/>
          </p:cNvSpPr>
          <p:nvPr>
            <p:ph type="sldImg"/>
          </p:nvPr>
        </p:nvSpPr>
        <p:spPr>
          <a:xfrm>
            <a:off x="1089025" y="819150"/>
            <a:ext cx="4757738" cy="3294063"/>
          </a:xfrm>
          <a:ln/>
        </p:spPr>
      </p:sp>
      <p:sp>
        <p:nvSpPr>
          <p:cNvPr id="15363" name="Rectangle 3">
            <a:extLst>
              <a:ext uri="{FF2B5EF4-FFF2-40B4-BE49-F238E27FC236}">
                <a16:creationId xmlns:a16="http://schemas.microsoft.com/office/drawing/2014/main" id="{0780FD60-1828-4359-8E5B-42DD5FE4E8C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以每条扫描线作为循环流程的判断目标</a:t>
            </a:r>
          </a:p>
        </p:txBody>
      </p:sp>
    </p:spTree>
    <p:extLst>
      <p:ext uri="{BB962C8B-B14F-4D97-AF65-F5344CB8AC3E}">
        <p14:creationId xmlns:p14="http://schemas.microsoft.com/office/powerpoint/2010/main" val="3546956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相邻扫描线之间与同一条边的相交拓扑关系基本不变；而且对同一条边而言，相邻扫描线交点的计算上也有规律可以利用</a:t>
            </a:r>
          </a:p>
        </p:txBody>
      </p:sp>
    </p:spTree>
    <p:extLst>
      <p:ext uri="{BB962C8B-B14F-4D97-AF65-F5344CB8AC3E}">
        <p14:creationId xmlns:p14="http://schemas.microsoft.com/office/powerpoint/2010/main" val="70148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5719CA1D-7AB6-43D1-8338-7748F35B27C8}"/>
              </a:ext>
            </a:extLst>
          </p:cNvPr>
          <p:cNvSpPr>
            <a:spLocks noGrp="1" noRot="1" noChangeAspect="1" noChangeArrowheads="1" noTextEdit="1"/>
          </p:cNvSpPr>
          <p:nvPr>
            <p:ph type="sldImg"/>
          </p:nvPr>
        </p:nvSpPr>
        <p:spPr>
          <a:xfrm>
            <a:off x="1089025" y="819150"/>
            <a:ext cx="4757738" cy="3294063"/>
          </a:xfrm>
          <a:ln/>
        </p:spPr>
      </p:sp>
      <p:sp>
        <p:nvSpPr>
          <p:cNvPr id="26627" name="备注占位符 2">
            <a:extLst>
              <a:ext uri="{FF2B5EF4-FFF2-40B4-BE49-F238E27FC236}">
                <a16:creationId xmlns:a16="http://schemas.microsoft.com/office/drawing/2014/main" id="{5CD32859-2A7E-4228-98CB-A572FED8FE0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计本</a:t>
            </a:r>
            <a:r>
              <a:rPr lang="en-US" altLang="zh-CN">
                <a:latin typeface="Arial" panose="020B0604020202020204" pitchFamily="34" charset="0"/>
              </a:rPr>
              <a:t>08</a:t>
            </a:r>
            <a:endParaRPr lang="zh-CN" altLang="en-US">
              <a:latin typeface="Arial" panose="020B0604020202020204" pitchFamily="34" charset="0"/>
            </a:endParaRPr>
          </a:p>
        </p:txBody>
      </p:sp>
    </p:spTree>
    <p:extLst>
      <p:ext uri="{BB962C8B-B14F-4D97-AF65-F5344CB8AC3E}">
        <p14:creationId xmlns:p14="http://schemas.microsoft.com/office/powerpoint/2010/main" val="3767639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引入边表（</a:t>
            </a:r>
            <a:r>
              <a:rPr lang="en-US" altLang="zh-CN" dirty="0"/>
              <a:t>ET</a:t>
            </a:r>
            <a:r>
              <a:rPr lang="zh-CN" altLang="en-US" dirty="0"/>
              <a:t>）的数据结构</a:t>
            </a:r>
          </a:p>
        </p:txBody>
      </p:sp>
    </p:spTree>
    <p:extLst>
      <p:ext uri="{BB962C8B-B14F-4D97-AF65-F5344CB8AC3E}">
        <p14:creationId xmlns:p14="http://schemas.microsoft.com/office/powerpoint/2010/main" val="3076100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7"/>
            <a:ext cx="8420100" cy="1470025"/>
          </a:xfrm>
        </p:spPr>
        <p:txBody>
          <a:bodyPr/>
          <a:lstStyle/>
          <a:p>
            <a:r>
              <a:rPr lang="zh-CN" altLang="en-US"/>
              <a:t>单击此处编辑母版标题样式</a:t>
            </a:r>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881368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1816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807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65100" y="76200"/>
            <a:ext cx="949325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247650" y="1219200"/>
            <a:ext cx="4670426"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70475" y="1219200"/>
            <a:ext cx="4670426"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06141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65100" y="76200"/>
            <a:ext cx="949325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247650" y="1219200"/>
            <a:ext cx="4670426"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070475" y="1219200"/>
            <a:ext cx="4670426" cy="2514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070475" y="3886200"/>
            <a:ext cx="4670426" cy="2514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539135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7D3E058-57F2-4AC9-BF3E-F2F8F9259636}"/>
              </a:ext>
            </a:extLst>
          </p:cNvPr>
          <p:cNvSpPr>
            <a:spLocks noGrp="1" noChangeArrowheads="1"/>
          </p:cNvSpPr>
          <p:nvPr>
            <p:ph type="title"/>
          </p:nvPr>
        </p:nvSpPr>
        <p:spPr bwMode="auto">
          <a:xfrm>
            <a:off x="165100" y="76200"/>
            <a:ext cx="9493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0BDFAAF-250A-4912-910A-0508D6FC7959}"/>
              </a:ext>
            </a:extLst>
          </p:cNvPr>
          <p:cNvSpPr>
            <a:spLocks noGrp="1" noChangeArrowheads="1"/>
          </p:cNvSpPr>
          <p:nvPr>
            <p:ph type="body" idx="1"/>
          </p:nvPr>
        </p:nvSpPr>
        <p:spPr bwMode="auto">
          <a:xfrm>
            <a:off x="247650" y="1219200"/>
            <a:ext cx="949325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1" name="Picture 7">
            <a:extLst>
              <a:ext uri="{FF2B5EF4-FFF2-40B4-BE49-F238E27FC236}">
                <a16:creationId xmlns:a16="http://schemas.microsoft.com/office/drawing/2014/main" id="{0D931B24-F5CF-4C92-B749-FE58500995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100" y="152402"/>
            <a:ext cx="1155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a:extLst>
              <a:ext uri="{FF2B5EF4-FFF2-40B4-BE49-F238E27FC236}">
                <a16:creationId xmlns:a16="http://schemas.microsoft.com/office/drawing/2014/main" id="{A296F327-AB2B-4046-B1D6-86AEB597DA74}"/>
              </a:ext>
            </a:extLst>
          </p:cNvPr>
          <p:cNvSpPr>
            <a:spLocks noChangeShapeType="1"/>
          </p:cNvSpPr>
          <p:nvPr/>
        </p:nvSpPr>
        <p:spPr bwMode="auto">
          <a:xfrm>
            <a:off x="660400" y="990600"/>
            <a:ext cx="668655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Lst>
  <p:hf hdr="0" ftr="0"/>
  <p:txStyles>
    <p:titleStyle>
      <a:lvl1pPr algn="ctr" rtl="0" eaLnBrk="0" fontAlgn="base" hangingPunct="0">
        <a:spcBef>
          <a:spcPct val="0"/>
        </a:spcBef>
        <a:spcAft>
          <a:spcPct val="0"/>
        </a:spcAft>
        <a:defRPr sz="44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Arial" charset="0"/>
        </a:defRPr>
      </a:lvl2pPr>
      <a:lvl3pPr algn="ctr" rtl="0" eaLnBrk="0" fontAlgn="base" hangingPunct="0">
        <a:spcBef>
          <a:spcPct val="0"/>
        </a:spcBef>
        <a:spcAft>
          <a:spcPct val="0"/>
        </a:spcAft>
        <a:defRPr sz="4400">
          <a:solidFill>
            <a:schemeClr val="accent2"/>
          </a:solidFill>
          <a:latin typeface="Arial" charset="0"/>
        </a:defRPr>
      </a:lvl3pPr>
      <a:lvl4pPr algn="ctr" rtl="0" eaLnBrk="0" fontAlgn="base" hangingPunct="0">
        <a:spcBef>
          <a:spcPct val="0"/>
        </a:spcBef>
        <a:spcAft>
          <a:spcPct val="0"/>
        </a:spcAft>
        <a:defRPr sz="4400">
          <a:solidFill>
            <a:schemeClr val="accent2"/>
          </a:solidFill>
          <a:latin typeface="Arial" charset="0"/>
        </a:defRPr>
      </a:lvl4pPr>
      <a:lvl5pPr algn="ctr" rtl="0" eaLnBrk="0" fontAlgn="base" hangingPunct="0">
        <a:spcBef>
          <a:spcPct val="0"/>
        </a:spcBef>
        <a:spcAft>
          <a:spcPct val="0"/>
        </a:spcAft>
        <a:defRPr sz="4400">
          <a:solidFill>
            <a:schemeClr val="accent2"/>
          </a:solidFill>
          <a:latin typeface="Arial" charset="0"/>
        </a:defRPr>
      </a:lvl5pPr>
      <a:lvl6pPr marL="457200" algn="ctr" rtl="0" fontAlgn="base">
        <a:spcBef>
          <a:spcPct val="0"/>
        </a:spcBef>
        <a:spcAft>
          <a:spcPct val="0"/>
        </a:spcAft>
        <a:defRPr sz="4400">
          <a:solidFill>
            <a:schemeClr val="accent2"/>
          </a:solidFill>
          <a:latin typeface="Arial" charset="0"/>
        </a:defRPr>
      </a:lvl6pPr>
      <a:lvl7pPr marL="914400" algn="ctr" rtl="0" fontAlgn="base">
        <a:spcBef>
          <a:spcPct val="0"/>
        </a:spcBef>
        <a:spcAft>
          <a:spcPct val="0"/>
        </a:spcAft>
        <a:defRPr sz="4400">
          <a:solidFill>
            <a:schemeClr val="accent2"/>
          </a:solidFill>
          <a:latin typeface="Arial" charset="0"/>
        </a:defRPr>
      </a:lvl7pPr>
      <a:lvl8pPr marL="1371600" algn="ctr" rtl="0" fontAlgn="base">
        <a:spcBef>
          <a:spcPct val="0"/>
        </a:spcBef>
        <a:spcAft>
          <a:spcPct val="0"/>
        </a:spcAft>
        <a:defRPr sz="4400">
          <a:solidFill>
            <a:schemeClr val="accent2"/>
          </a:solidFill>
          <a:latin typeface="Arial" charset="0"/>
        </a:defRPr>
      </a:lvl8pPr>
      <a:lvl9pPr marL="1828800" algn="ctr" rtl="0" fontAlgn="base">
        <a:spcBef>
          <a:spcPct val="0"/>
        </a:spcBef>
        <a:spcAft>
          <a:spcPct val="0"/>
        </a:spcAft>
        <a:defRPr sz="4400">
          <a:solidFill>
            <a:schemeClr val="accent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3.bin"/><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4.bin"/><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9.jpeg"/><Relationship Id="rId5" Type="http://schemas.openxmlformats.org/officeDocument/2006/relationships/image" Target="../media/image16.e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17.e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8.emf"/><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19.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1.emf"/><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image" Target="../media/image20.emf"/><Relationship Id="rId4"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11.emf"/><Relationship Id="rId5" Type="http://schemas.openxmlformats.org/officeDocument/2006/relationships/oleObject" Target="../embeddings/oleObject14.bin"/><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10.xml"/><Relationship Id="rId7" Type="http://schemas.openxmlformats.org/officeDocument/2006/relationships/image" Target="../media/image22.emf"/><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oleObject" Target="../embeddings/oleObject16.bin"/><Relationship Id="rId5" Type="http://schemas.openxmlformats.org/officeDocument/2006/relationships/image" Target="../media/image21.emf"/><Relationship Id="rId4" Type="http://schemas.openxmlformats.org/officeDocument/2006/relationships/oleObject" Target="../embeddings/oleObject15.bin"/><Relationship Id="rId9" Type="http://schemas.openxmlformats.org/officeDocument/2006/relationships/image" Target="../media/image11.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8.emf"/><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oleObject" Target="../embeddings/oleObject19.bin"/><Relationship Id="rId5" Type="http://schemas.openxmlformats.org/officeDocument/2006/relationships/image" Target="../media/image23.wmf"/><Relationship Id="rId4" Type="http://schemas.openxmlformats.org/officeDocument/2006/relationships/oleObject" Target="../embeddings/oleObject18.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Microsoft_Visio_2003-2010_Drawing.vsd"/><Relationship Id="rId5" Type="http://schemas.openxmlformats.org/officeDocument/2006/relationships/image" Target="../media/image18.emf"/><Relationship Id="rId4" Type="http://schemas.openxmlformats.org/officeDocument/2006/relationships/oleObject" Target="../embeddings/oleObject20.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2.e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22.bin"/><Relationship Id="rId5" Type="http://schemas.openxmlformats.org/officeDocument/2006/relationships/image" Target="../media/image18.emf"/><Relationship Id="rId4" Type="http://schemas.openxmlformats.org/officeDocument/2006/relationships/oleObject" Target="../embeddings/oleObject21.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18.emf"/><Relationship Id="rId5" Type="http://schemas.openxmlformats.org/officeDocument/2006/relationships/oleObject" Target="../embeddings/oleObject24.bin"/><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18.emf"/><Relationship Id="rId4" Type="http://schemas.openxmlformats.org/officeDocument/2006/relationships/oleObject" Target="../embeddings/oleObject25.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image" Target="../media/image25.emf"/><Relationship Id="rId5" Type="http://schemas.openxmlformats.org/officeDocument/2006/relationships/oleObject" Target="../embeddings/oleObject27.bin"/><Relationship Id="rId4" Type="http://schemas.openxmlformats.org/officeDocument/2006/relationships/image" Target="../media/image1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3.xml"/><Relationship Id="rId1" Type="http://schemas.openxmlformats.org/officeDocument/2006/relationships/vmlDrawing" Target="../drawings/vmlDrawing21.vml"/><Relationship Id="rId4" Type="http://schemas.openxmlformats.org/officeDocument/2006/relationships/image" Target="../media/image18.e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15.xml"/><Relationship Id="rId7" Type="http://schemas.openxmlformats.org/officeDocument/2006/relationships/image" Target="../media/image26.emf"/><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oleObject" Target="../embeddings/oleObject30.bin"/><Relationship Id="rId5" Type="http://schemas.openxmlformats.org/officeDocument/2006/relationships/image" Target="../media/image18.emf"/><Relationship Id="rId4" Type="http://schemas.openxmlformats.org/officeDocument/2006/relationships/oleObject" Target="../embeddings/oleObject29.bin"/><Relationship Id="rId9" Type="http://schemas.openxmlformats.org/officeDocument/2006/relationships/image" Target="../media/image25.emf"/></Relationships>
</file>

<file path=ppt/slides/_rels/slide34.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notesSlide" Target="../notesSlides/notesSlide16.xml"/><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8.emf"/><Relationship Id="rId5" Type="http://schemas.openxmlformats.org/officeDocument/2006/relationships/oleObject" Target="../embeddings/oleObject32.bin"/><Relationship Id="rId4" Type="http://schemas.openxmlformats.org/officeDocument/2006/relationships/hyperlink" Target="5&#22522;&#26412;&#22270;&#24418;&#25195;&#25551;&#36716;&#25442;/&#22635;&#20805;&#31639;&#27861;/AET&#34920;.SWF" TargetMode="Externa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35.bin"/><Relationship Id="rId5" Type="http://schemas.openxmlformats.org/officeDocument/2006/relationships/image" Target="../media/image26.emf"/><Relationship Id="rId4" Type="http://schemas.openxmlformats.org/officeDocument/2006/relationships/oleObject" Target="../embeddings/oleObject34.bin"/></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05_Polygon%20Raster/&#22855;&#20598;&#35268;&#21017;.SW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3">
            <a:extLst>
              <a:ext uri="{FF2B5EF4-FFF2-40B4-BE49-F238E27FC236}">
                <a16:creationId xmlns:a16="http://schemas.microsoft.com/office/drawing/2014/main" id="{1B143FDD-E19B-4E68-BD7C-1F1E9667952B}"/>
              </a:ext>
            </a:extLst>
          </p:cNvPr>
          <p:cNvGraphicFramePr>
            <a:graphicFrameLocks noChangeAspect="1"/>
          </p:cNvGraphicFramePr>
          <p:nvPr/>
        </p:nvGraphicFramePr>
        <p:xfrm>
          <a:off x="2062163" y="1600200"/>
          <a:ext cx="5861050" cy="3581400"/>
        </p:xfrm>
        <a:graphic>
          <a:graphicData uri="http://schemas.openxmlformats.org/presentationml/2006/ole">
            <mc:AlternateContent xmlns:mc="http://schemas.openxmlformats.org/markup-compatibility/2006">
              <mc:Choice xmlns:v="urn:schemas-microsoft-com:vml" Requires="v">
                <p:oleObj spid="_x0000_s42063" name="Image" r:id="rId4" imgW="7047619" imgH="3974603" progId="Photoshop.Image.7">
                  <p:embed/>
                </p:oleObj>
              </mc:Choice>
              <mc:Fallback>
                <p:oleObj name="Image" r:id="rId4" imgW="7047619" imgH="3974603" progId="Photoshop.Image.7">
                  <p:embed/>
                  <p:pic>
                    <p:nvPicPr>
                      <p:cNvPr id="5122" name="Object 3">
                        <a:extLst>
                          <a:ext uri="{FF2B5EF4-FFF2-40B4-BE49-F238E27FC236}">
                            <a16:creationId xmlns:a16="http://schemas.microsoft.com/office/drawing/2014/main" id="{1B143FDD-E19B-4E68-BD7C-1F1E966795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2163" y="1600200"/>
                        <a:ext cx="586105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Rectangle 4">
            <a:extLst>
              <a:ext uri="{FF2B5EF4-FFF2-40B4-BE49-F238E27FC236}">
                <a16:creationId xmlns:a16="http://schemas.microsoft.com/office/drawing/2014/main" id="{6C9D8658-CAF8-4335-A167-EC2CC27ABB5D}"/>
              </a:ext>
            </a:extLst>
          </p:cNvPr>
          <p:cNvSpPr>
            <a:spLocks noGrp="1" noChangeArrowheads="1"/>
          </p:cNvSpPr>
          <p:nvPr>
            <p:ph type="ctrTitle"/>
          </p:nvPr>
        </p:nvSpPr>
        <p:spPr>
          <a:xfrm>
            <a:off x="2209800" y="152400"/>
            <a:ext cx="4953000" cy="762000"/>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多边形区域填充</a:t>
            </a:r>
          </a:p>
        </p:txBody>
      </p:sp>
      <p:sp>
        <p:nvSpPr>
          <p:cNvPr id="5124" name="Rectangle 5">
            <a:extLst>
              <a:ext uri="{FF2B5EF4-FFF2-40B4-BE49-F238E27FC236}">
                <a16:creationId xmlns:a16="http://schemas.microsoft.com/office/drawing/2014/main" id="{F67EB888-4AC4-4131-8DC9-EA98719AE2BF}"/>
              </a:ext>
            </a:extLst>
          </p:cNvPr>
          <p:cNvSpPr>
            <a:spLocks noChangeArrowheads="1"/>
          </p:cNvSpPr>
          <p:nvPr/>
        </p:nvSpPr>
        <p:spPr bwMode="auto">
          <a:xfrm>
            <a:off x="4191000" y="1066803"/>
            <a:ext cx="289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r>
              <a:rPr lang="zh-CN" altLang="en-US" sz="2800" dirty="0">
                <a:solidFill>
                  <a:schemeClr val="accent2"/>
                </a:solidFill>
                <a:latin typeface="微软雅黑" panose="020B0503020204020204" pitchFamily="34" charset="-122"/>
                <a:ea typeface="微软雅黑" panose="020B0503020204020204" pitchFamily="34" charset="-122"/>
              </a:rPr>
              <a:t>计算机图形学</a:t>
            </a:r>
          </a:p>
        </p:txBody>
      </p:sp>
    </p:spTree>
    <p:extLst>
      <p:ext uri="{BB962C8B-B14F-4D97-AF65-F5344CB8AC3E}">
        <p14:creationId xmlns:p14="http://schemas.microsoft.com/office/powerpoint/2010/main" val="421105458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DCBA13E6-90EC-4719-9692-E52557E43723}"/>
              </a:ext>
            </a:extLst>
          </p:cNvPr>
          <p:cNvSpPr>
            <a:spLocks noGrp="1" noChangeArrowheads="1"/>
          </p:cNvSpPr>
          <p:nvPr>
            <p:ph type="title"/>
          </p:nvPr>
        </p:nvSpPr>
        <p:spPr>
          <a:xfrm>
            <a:off x="742950" y="0"/>
            <a:ext cx="8420100" cy="1143000"/>
          </a:xfrm>
        </p:spPr>
        <p:txBody>
          <a:bodyPr/>
          <a:lstStyle/>
          <a:p>
            <a:pPr eaLnBrk="1" hangingPunct="1"/>
            <a:r>
              <a:rPr lang="zh-CN" altLang="en-US" dirty="0">
                <a:ea typeface="黑体" panose="02010609060101010101" pitchFamily="49" charset="-122"/>
              </a:rPr>
              <a:t>逐点填充法</a:t>
            </a:r>
          </a:p>
        </p:txBody>
      </p:sp>
      <p:sp>
        <p:nvSpPr>
          <p:cNvPr id="9220" name="Rectangle 3">
            <a:extLst>
              <a:ext uri="{FF2B5EF4-FFF2-40B4-BE49-F238E27FC236}">
                <a16:creationId xmlns:a16="http://schemas.microsoft.com/office/drawing/2014/main" id="{0401B059-708A-4FEC-9C15-6D05688FD6DE}"/>
              </a:ext>
            </a:extLst>
          </p:cNvPr>
          <p:cNvSpPr>
            <a:spLocks noGrp="1" noChangeArrowheads="1"/>
          </p:cNvSpPr>
          <p:nvPr>
            <p:ph type="body" idx="1"/>
          </p:nvPr>
        </p:nvSpPr>
        <p:spPr>
          <a:xfrm>
            <a:off x="742950" y="1066800"/>
            <a:ext cx="8420100" cy="5029200"/>
          </a:xfrm>
        </p:spPr>
        <p:txBody>
          <a:bodyPr/>
          <a:lstStyle/>
          <a:p>
            <a:pPr marL="990600" lvl="1" indent="-533400" eaLnBrk="1" hangingPunct="1">
              <a:buNone/>
              <a:defRPr/>
            </a:pPr>
            <a:r>
              <a:rPr lang="en-US" altLang="zh-CN" b="1" dirty="0">
                <a:latin typeface="宋体" pitchFamily="2" charset="-122"/>
                <a:ea typeface="宋体" pitchFamily="2" charset="-122"/>
              </a:rPr>
              <a:t>2. </a:t>
            </a:r>
            <a:r>
              <a:rPr lang="zh-CN" altLang="en-US" b="1" dirty="0">
                <a:latin typeface="宋体" pitchFamily="2" charset="-122"/>
                <a:ea typeface="宋体" pitchFamily="2" charset="-122"/>
              </a:rPr>
              <a:t>累计角度法</a:t>
            </a:r>
          </a:p>
          <a:p>
            <a:pPr marL="1165225" lvl="3" indent="-719138" eaLnBrk="1" hangingPunct="1">
              <a:buFont typeface="+mj-ea"/>
              <a:buAutoNum type="circleNumDbPlain"/>
              <a:defRPr/>
            </a:pPr>
            <a:r>
              <a:rPr lang="zh-CN" altLang="en-US" sz="2400" b="1" dirty="0">
                <a:latin typeface="宋体" pitchFamily="2" charset="-122"/>
                <a:ea typeface="宋体" pitchFamily="2" charset="-122"/>
              </a:rPr>
              <a:t>从目标</a:t>
            </a:r>
            <a:r>
              <a:rPr lang="en-US" altLang="zh-CN" sz="2400" b="1" dirty="0">
                <a:latin typeface="宋体" pitchFamily="2" charset="-122"/>
                <a:ea typeface="宋体" pitchFamily="2" charset="-122"/>
              </a:rPr>
              <a:t>v</a:t>
            </a:r>
            <a:r>
              <a:rPr lang="zh-CN" altLang="en-US" sz="2400" b="1" dirty="0">
                <a:latin typeface="宋体" pitchFamily="2" charset="-122"/>
                <a:ea typeface="宋体" pitchFamily="2" charset="-122"/>
              </a:rPr>
              <a:t>点向多边形</a:t>
            </a:r>
            <a:r>
              <a:rPr lang="en-US" altLang="zh-CN" sz="2400" b="1" dirty="0">
                <a:latin typeface="宋体" pitchFamily="2" charset="-122"/>
                <a:ea typeface="宋体" pitchFamily="2" charset="-122"/>
              </a:rPr>
              <a:t>P</a:t>
            </a:r>
            <a:r>
              <a:rPr lang="zh-CN" altLang="en-US" sz="2400" b="1" dirty="0">
                <a:latin typeface="宋体" pitchFamily="2" charset="-122"/>
                <a:ea typeface="宋体" pitchFamily="2" charset="-122"/>
              </a:rPr>
              <a:t>顶点发出射线，形成有向角</a:t>
            </a:r>
          </a:p>
          <a:p>
            <a:pPr marL="1165225" lvl="3" indent="-719138" eaLnBrk="1" hangingPunct="1">
              <a:buFontTx/>
              <a:buAutoNum type="circleNumDbPlain"/>
              <a:defRPr/>
            </a:pPr>
            <a:r>
              <a:rPr lang="zh-CN" altLang="en-US" sz="2400" b="1" dirty="0">
                <a:latin typeface="宋体" pitchFamily="2" charset="-122"/>
                <a:ea typeface="宋体" pitchFamily="2" charset="-122"/>
              </a:rPr>
              <a:t>计算有相交的和，得出结论</a:t>
            </a:r>
          </a:p>
          <a:p>
            <a:pPr marL="1752600" lvl="3" indent="-381000" eaLnBrk="1" hangingPunct="1">
              <a:buFontTx/>
              <a:buAutoNum type="circleNumDbPlain"/>
              <a:defRPr/>
            </a:pPr>
            <a:endParaRPr lang="zh-CN" altLang="en-US" sz="2800" b="1" dirty="0">
              <a:latin typeface="宋体" pitchFamily="2" charset="-122"/>
              <a:ea typeface="宋体" pitchFamily="2" charset="-122"/>
            </a:endParaRPr>
          </a:p>
          <a:p>
            <a:pPr marL="1752600" lvl="3" indent="-381000" eaLnBrk="1" hangingPunct="1">
              <a:buNone/>
              <a:defRPr/>
            </a:pPr>
            <a:endParaRPr lang="zh-CN" altLang="en-US" sz="2800" b="1" dirty="0">
              <a:latin typeface="宋体" pitchFamily="2" charset="-122"/>
              <a:ea typeface="宋体" pitchFamily="2" charset="-122"/>
            </a:endParaRPr>
          </a:p>
          <a:p>
            <a:pPr marL="1752600" lvl="3" indent="-381000" eaLnBrk="1" hangingPunct="1">
              <a:buNone/>
              <a:defRPr/>
            </a:pPr>
            <a:endParaRPr lang="zh-CN" altLang="en-US" sz="2800" b="1" dirty="0">
              <a:latin typeface="宋体" pitchFamily="2" charset="-122"/>
              <a:ea typeface="宋体" pitchFamily="2" charset="-122"/>
            </a:endParaRPr>
          </a:p>
        </p:txBody>
      </p:sp>
      <p:graphicFrame>
        <p:nvGraphicFramePr>
          <p:cNvPr id="12293" name="Object 4">
            <a:extLst>
              <a:ext uri="{FF2B5EF4-FFF2-40B4-BE49-F238E27FC236}">
                <a16:creationId xmlns:a16="http://schemas.microsoft.com/office/drawing/2014/main" id="{04A90969-57AB-4682-8370-EB6AD09B1D56}"/>
              </a:ext>
            </a:extLst>
          </p:cNvPr>
          <p:cNvGraphicFramePr>
            <a:graphicFrameLocks noChangeAspect="1"/>
          </p:cNvGraphicFramePr>
          <p:nvPr>
            <p:extLst>
              <p:ext uri="{D42A27DB-BD31-4B8C-83A1-F6EECF244321}">
                <p14:modId xmlns:p14="http://schemas.microsoft.com/office/powerpoint/2010/main" val="1964559297"/>
              </p:ext>
            </p:extLst>
          </p:nvPr>
        </p:nvGraphicFramePr>
        <p:xfrm>
          <a:off x="3552998" y="2689228"/>
          <a:ext cx="2896712" cy="840902"/>
        </p:xfrm>
        <a:graphic>
          <a:graphicData uri="http://schemas.openxmlformats.org/presentationml/2006/ole">
            <mc:AlternateContent xmlns:mc="http://schemas.openxmlformats.org/markup-compatibility/2006">
              <mc:Choice xmlns:v="urn:schemas-microsoft-com:vml" Requires="v">
                <p:oleObj spid="_x0000_s12453" name="Equation" r:id="rId3" imgW="1663700" imgH="482600" progId="Equation.3">
                  <p:embed/>
                </p:oleObj>
              </mc:Choice>
              <mc:Fallback>
                <p:oleObj name="Equation" r:id="rId3" imgW="16637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998" y="2689228"/>
                        <a:ext cx="2896712" cy="840902"/>
                      </a:xfrm>
                      <a:prstGeom prst="rect">
                        <a:avLst/>
                      </a:prstGeom>
                      <a:solidFill>
                        <a:schemeClr val="bg1"/>
                      </a:solidFill>
                      <a:ln>
                        <a:noFill/>
                      </a:ln>
                      <a:extLst/>
                    </p:spPr>
                  </p:pic>
                </p:oleObj>
              </mc:Fallback>
            </mc:AlternateContent>
          </a:graphicData>
        </a:graphic>
      </p:graphicFrame>
      <p:graphicFrame>
        <p:nvGraphicFramePr>
          <p:cNvPr id="12294" name="Object 5">
            <a:extLst>
              <a:ext uri="{FF2B5EF4-FFF2-40B4-BE49-F238E27FC236}">
                <a16:creationId xmlns:a16="http://schemas.microsoft.com/office/drawing/2014/main" id="{B63F00E7-3FE3-47F1-B1A2-C01D928B2B48}"/>
              </a:ext>
            </a:extLst>
          </p:cNvPr>
          <p:cNvGraphicFramePr>
            <a:graphicFrameLocks noChangeAspect="1"/>
          </p:cNvGraphicFramePr>
          <p:nvPr>
            <p:extLst>
              <p:ext uri="{D42A27DB-BD31-4B8C-83A1-F6EECF244321}">
                <p14:modId xmlns:p14="http://schemas.microsoft.com/office/powerpoint/2010/main" val="3339496816"/>
              </p:ext>
            </p:extLst>
          </p:nvPr>
        </p:nvGraphicFramePr>
        <p:xfrm>
          <a:off x="8394094" y="1614083"/>
          <a:ext cx="320675" cy="481012"/>
        </p:xfrm>
        <a:graphic>
          <a:graphicData uri="http://schemas.openxmlformats.org/presentationml/2006/ole">
            <mc:AlternateContent xmlns:mc="http://schemas.openxmlformats.org/markup-compatibility/2006">
              <mc:Choice xmlns:v="urn:schemas-microsoft-com:vml" Requires="v">
                <p:oleObj spid="_x0000_s12454" name="Equation" r:id="rId5" imgW="152334" imgH="228501" progId="Equation.3">
                  <p:embed/>
                </p:oleObj>
              </mc:Choice>
              <mc:Fallback>
                <p:oleObj name="Equation" r:id="rId5" imgW="152334" imgH="22850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4094" y="1614083"/>
                        <a:ext cx="320675" cy="4810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日期占位符 1">
            <a:extLst>
              <a:ext uri="{FF2B5EF4-FFF2-40B4-BE49-F238E27FC236}">
                <a16:creationId xmlns:a16="http://schemas.microsoft.com/office/drawing/2014/main" id="{BFF7184E-D9D0-46E1-B772-AAE44619A0BF}"/>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D862FA8-14C1-45D4-A051-4B358B5E415C}"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pic>
        <p:nvPicPr>
          <p:cNvPr id="9" name="图片 8" descr="图片1">
            <a:extLst>
              <a:ext uri="{FF2B5EF4-FFF2-40B4-BE49-F238E27FC236}">
                <a16:creationId xmlns:a16="http://schemas.microsoft.com/office/drawing/2014/main" id="{FCDF2968-1B7E-47CD-951D-5A7CEFF106A2}"/>
              </a:ext>
            </a:extLst>
          </p:cNvPr>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1782462" y="3978590"/>
            <a:ext cx="3170538" cy="2879410"/>
          </a:xfrm>
          <a:prstGeom prst="rect">
            <a:avLst/>
          </a:prstGeom>
          <a:noFill/>
          <a:ln>
            <a:noFill/>
          </a:ln>
        </p:spPr>
      </p:pic>
      <p:pic>
        <p:nvPicPr>
          <p:cNvPr id="10" name="图片 9" descr="图片1">
            <a:extLst>
              <a:ext uri="{FF2B5EF4-FFF2-40B4-BE49-F238E27FC236}">
                <a16:creationId xmlns:a16="http://schemas.microsoft.com/office/drawing/2014/main" id="{654D8249-EF74-4C82-A370-4C2697D1F49F}"/>
              </a:ext>
            </a:extLst>
          </p:cNvPr>
          <p:cNvPicPr/>
          <p:nvPr/>
        </p:nvPicPr>
        <p:blipFill>
          <a:blip r:embed="rId8" cstate="hqprint">
            <a:extLst>
              <a:ext uri="{28A0092B-C50C-407E-A947-70E740481C1C}">
                <a14:useLocalDpi xmlns:a14="http://schemas.microsoft.com/office/drawing/2010/main" val="0"/>
              </a:ext>
            </a:extLst>
          </a:blip>
          <a:srcRect t="1520"/>
          <a:stretch>
            <a:fillRect/>
          </a:stretch>
        </p:blipFill>
        <p:spPr bwMode="auto">
          <a:xfrm>
            <a:off x="6449710" y="4063530"/>
            <a:ext cx="2960990" cy="2397597"/>
          </a:xfrm>
          <a:prstGeom prst="rect">
            <a:avLst/>
          </a:prstGeom>
          <a:noFill/>
          <a:ln>
            <a:noFill/>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1A5B56B3-9C2D-4509-9C5B-645AED70110E}"/>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E689670-2C12-47E4-A6FE-C5AE817EE7FB}" type="slidenum">
              <a:rPr lang="zh-CN" altLang="en-US" sz="1400">
                <a:latin typeface="Arial" panose="020B0604020202020204" pitchFamily="34" charset="0"/>
              </a:rPr>
              <a:pPr>
                <a:spcBef>
                  <a:spcPct val="0"/>
                </a:spcBef>
                <a:buFontTx/>
                <a:buNone/>
              </a:pPr>
              <a:t>11</a:t>
            </a:fld>
            <a:endParaRPr lang="en-US" altLang="zh-CN" sz="1400">
              <a:latin typeface="Arial" panose="020B0604020202020204" pitchFamily="34" charset="0"/>
            </a:endParaRPr>
          </a:p>
        </p:txBody>
      </p:sp>
      <p:sp>
        <p:nvSpPr>
          <p:cNvPr id="13315" name="Text Box 2">
            <a:extLst>
              <a:ext uri="{FF2B5EF4-FFF2-40B4-BE49-F238E27FC236}">
                <a16:creationId xmlns:a16="http://schemas.microsoft.com/office/drawing/2014/main" id="{1E66B330-B682-45AD-8DCE-CAB4CCD461C5}"/>
              </a:ext>
            </a:extLst>
          </p:cNvPr>
          <p:cNvSpPr txBox="1">
            <a:spLocks noChangeArrowheads="1"/>
          </p:cNvSpPr>
          <p:nvPr/>
        </p:nvSpPr>
        <p:spPr bwMode="auto">
          <a:xfrm>
            <a:off x="620713" y="1123952"/>
            <a:ext cx="8990012" cy="4524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kumimoji="1" lang="en-US" altLang="zh-CN" b="1" i="1">
                <a:ea typeface="宋体" panose="02010600030101010101" pitchFamily="2" charset="-122"/>
              </a:rPr>
              <a:t>void FillPolygonPbyP(Polygon *P,int polygonColor)</a:t>
            </a:r>
            <a:endParaRPr kumimoji="1" lang="en-US" altLang="zh-CN" b="1">
              <a:ea typeface="宋体" panose="02010600030101010101" pitchFamily="2" charset="-122"/>
            </a:endParaRPr>
          </a:p>
          <a:p>
            <a:pPr eaLnBrk="1" hangingPunct="1">
              <a:spcBef>
                <a:spcPct val="0"/>
              </a:spcBef>
              <a:buFontTx/>
              <a:buNone/>
            </a:pPr>
            <a:r>
              <a:rPr kumimoji="1" lang="en-US" altLang="zh-CN" b="1" i="1">
                <a:ea typeface="宋体" panose="02010600030101010101" pitchFamily="2" charset="-122"/>
              </a:rPr>
              <a:t>{  int x,y;		</a:t>
            </a:r>
            <a:endParaRPr kumimoji="1" lang="en-US" altLang="zh-CN" b="1">
              <a:ea typeface="宋体" panose="02010600030101010101" pitchFamily="2" charset="-122"/>
            </a:endParaRPr>
          </a:p>
          <a:p>
            <a:pPr eaLnBrk="1" hangingPunct="1">
              <a:spcBef>
                <a:spcPct val="0"/>
              </a:spcBef>
              <a:buFontTx/>
              <a:buNone/>
            </a:pPr>
            <a:r>
              <a:rPr kumimoji="1" lang="en-US" altLang="zh-CN" b="1" i="1">
                <a:ea typeface="宋体" panose="02010600030101010101" pitchFamily="2" charset="-122"/>
              </a:rPr>
              <a:t>   for(y = screen-ymin;y &lt;= screen-ymax;y++)</a:t>
            </a:r>
            <a:endParaRPr kumimoji="1" lang="en-US" altLang="zh-CN" b="1">
              <a:ea typeface="宋体" panose="02010600030101010101" pitchFamily="2" charset="-122"/>
            </a:endParaRPr>
          </a:p>
          <a:p>
            <a:pPr eaLnBrk="1" hangingPunct="1">
              <a:spcBef>
                <a:spcPct val="0"/>
              </a:spcBef>
              <a:buFontTx/>
              <a:buNone/>
            </a:pPr>
            <a:r>
              <a:rPr kumimoji="1" lang="en-US" altLang="zh-CN" b="1" i="1">
                <a:ea typeface="宋体" panose="02010600030101010101" pitchFamily="2" charset="-122"/>
              </a:rPr>
              <a:t>    for(x = screen-xmin;x &lt;= screen-xmax;x++)</a:t>
            </a:r>
            <a:endParaRPr kumimoji="1" lang="en-US" altLang="zh-CN" b="1">
              <a:ea typeface="宋体" panose="02010600030101010101" pitchFamily="2" charset="-122"/>
            </a:endParaRPr>
          </a:p>
          <a:p>
            <a:pPr eaLnBrk="1" hangingPunct="1">
              <a:spcBef>
                <a:spcPct val="0"/>
              </a:spcBef>
              <a:buFontTx/>
              <a:buNone/>
            </a:pPr>
            <a:r>
              <a:rPr kumimoji="1" lang="en-US" altLang="zh-CN" b="1" i="1">
                <a:ea typeface="宋体" panose="02010600030101010101" pitchFamily="2" charset="-122"/>
              </a:rPr>
              <a:t>     if(IsInside(P,x,y))</a:t>
            </a:r>
            <a:endParaRPr kumimoji="1" lang="en-US" altLang="zh-CN" b="1">
              <a:ea typeface="宋体" panose="02010600030101010101" pitchFamily="2" charset="-122"/>
            </a:endParaRPr>
          </a:p>
          <a:p>
            <a:pPr eaLnBrk="1" hangingPunct="1">
              <a:spcBef>
                <a:spcPct val="0"/>
              </a:spcBef>
              <a:buFontTx/>
              <a:buNone/>
            </a:pPr>
            <a:r>
              <a:rPr kumimoji="1" lang="en-US" altLang="zh-CN" b="1" i="1">
                <a:ea typeface="宋体" panose="02010600030101010101" pitchFamily="2" charset="-122"/>
              </a:rPr>
              <a:t>	PutPixel(x,y,polygonColor);</a:t>
            </a:r>
            <a:endParaRPr kumimoji="1" lang="en-US" altLang="zh-CN" b="1">
              <a:ea typeface="宋体" panose="02010600030101010101" pitchFamily="2" charset="-122"/>
            </a:endParaRPr>
          </a:p>
          <a:p>
            <a:pPr eaLnBrk="1" hangingPunct="1">
              <a:spcBef>
                <a:spcPct val="0"/>
              </a:spcBef>
              <a:buFontTx/>
              <a:buNone/>
            </a:pPr>
            <a:r>
              <a:rPr kumimoji="1" lang="en-US" altLang="zh-CN" b="1" i="1">
                <a:ea typeface="宋体" panose="02010600030101010101" pitchFamily="2" charset="-122"/>
              </a:rPr>
              <a:t>    else</a:t>
            </a:r>
            <a:endParaRPr kumimoji="1" lang="en-US" altLang="zh-CN" b="1">
              <a:ea typeface="宋体" panose="02010600030101010101" pitchFamily="2" charset="-122"/>
            </a:endParaRPr>
          </a:p>
          <a:p>
            <a:pPr eaLnBrk="1" hangingPunct="1">
              <a:spcBef>
                <a:spcPct val="0"/>
              </a:spcBef>
              <a:buFontTx/>
              <a:buNone/>
            </a:pPr>
            <a:r>
              <a:rPr kumimoji="1" lang="en-US" altLang="zh-CN" b="1" i="1">
                <a:ea typeface="宋体" panose="02010600030101010101" pitchFamily="2" charset="-122"/>
              </a:rPr>
              <a:t>      PutPixel(x,y,backgroundColor);</a:t>
            </a:r>
            <a:endParaRPr kumimoji="1" lang="en-US" altLang="zh-CN" b="1">
              <a:ea typeface="宋体" panose="02010600030101010101" pitchFamily="2" charset="-122"/>
            </a:endParaRPr>
          </a:p>
          <a:p>
            <a:pPr eaLnBrk="1" hangingPunct="1">
              <a:spcBef>
                <a:spcPct val="0"/>
              </a:spcBef>
              <a:buFontTx/>
              <a:buNone/>
            </a:pPr>
            <a:r>
              <a:rPr kumimoji="1" lang="en-US" altLang="zh-CN" b="1" i="1">
                <a:ea typeface="宋体" panose="02010600030101010101" pitchFamily="2" charset="-122"/>
              </a:rPr>
              <a:t>}/*end of FillPolygonPbyP()	*/</a:t>
            </a:r>
          </a:p>
        </p:txBody>
      </p:sp>
      <p:sp>
        <p:nvSpPr>
          <p:cNvPr id="13316" name="Rectangle 4">
            <a:extLst>
              <a:ext uri="{FF2B5EF4-FFF2-40B4-BE49-F238E27FC236}">
                <a16:creationId xmlns:a16="http://schemas.microsoft.com/office/drawing/2014/main" id="{A9C97068-D7ED-4954-96CC-D1DE1572AA21}"/>
              </a:ext>
            </a:extLst>
          </p:cNvPr>
          <p:cNvSpPr>
            <a:spLocks noGrp="1" noChangeArrowheads="1"/>
          </p:cNvSpPr>
          <p:nvPr>
            <p:ph type="title" idx="4294967295"/>
          </p:nvPr>
        </p:nvSpPr>
        <p:spPr>
          <a:xfrm>
            <a:off x="742950" y="0"/>
            <a:ext cx="8420100" cy="1143000"/>
          </a:xfrm>
        </p:spPr>
        <p:txBody>
          <a:bodyPr/>
          <a:lstStyle/>
          <a:p>
            <a:pPr eaLnBrk="1" hangingPunct="1"/>
            <a:r>
              <a:rPr lang="zh-CN" altLang="en-US" dirty="0">
                <a:ea typeface="黑体" panose="02010609060101010101" pitchFamily="49" charset="-122"/>
              </a:rPr>
              <a:t>逐点填充法</a:t>
            </a:r>
          </a:p>
        </p:txBody>
      </p:sp>
      <p:pic>
        <p:nvPicPr>
          <p:cNvPr id="13318" name="Picture 5">
            <a:extLst>
              <a:ext uri="{FF2B5EF4-FFF2-40B4-BE49-F238E27FC236}">
                <a16:creationId xmlns:a16="http://schemas.microsoft.com/office/drawing/2014/main" id="{724A9C47-9276-4989-B47E-79006D425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0215" y="4646615"/>
            <a:ext cx="3125787" cy="221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日期占位符 1">
            <a:extLst>
              <a:ext uri="{FF2B5EF4-FFF2-40B4-BE49-F238E27FC236}">
                <a16:creationId xmlns:a16="http://schemas.microsoft.com/office/drawing/2014/main" id="{9950363B-4C55-4A1A-82DF-0206FAD0DEFC}"/>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6BF8694-CB52-43C3-B4CB-8FE54E12A9EF}"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52F4A38E-65F1-407B-891A-D42DDEE80EA9}"/>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77008A4-4697-47B5-9A8B-B7063A76F644}" type="slidenum">
              <a:rPr lang="zh-CN" altLang="en-US" sz="1400">
                <a:latin typeface="Arial" panose="020B0604020202020204" pitchFamily="34" charset="0"/>
              </a:rPr>
              <a:pPr>
                <a:spcBef>
                  <a:spcPct val="0"/>
                </a:spcBef>
                <a:buFontTx/>
                <a:buNone/>
              </a:pPr>
              <a:t>12</a:t>
            </a:fld>
            <a:endParaRPr lang="en-US" altLang="zh-CN" sz="1400">
              <a:latin typeface="Arial" panose="020B0604020202020204" pitchFamily="34" charset="0"/>
            </a:endParaRPr>
          </a:p>
        </p:txBody>
      </p:sp>
      <p:sp>
        <p:nvSpPr>
          <p:cNvPr id="14339" name="Rectangle 2">
            <a:extLst>
              <a:ext uri="{FF2B5EF4-FFF2-40B4-BE49-F238E27FC236}">
                <a16:creationId xmlns:a16="http://schemas.microsoft.com/office/drawing/2014/main" id="{2C117EAE-44DB-42A1-A766-67FE15834DC0}"/>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逐点填充法</a:t>
            </a:r>
          </a:p>
        </p:txBody>
      </p:sp>
      <p:sp>
        <p:nvSpPr>
          <p:cNvPr id="14340" name="Rectangle 3">
            <a:extLst>
              <a:ext uri="{FF2B5EF4-FFF2-40B4-BE49-F238E27FC236}">
                <a16:creationId xmlns:a16="http://schemas.microsoft.com/office/drawing/2014/main" id="{4A8D249C-C0A7-4113-B9A1-1796D3A55602}"/>
              </a:ext>
            </a:extLst>
          </p:cNvPr>
          <p:cNvSpPr>
            <a:spLocks noGrp="1" noChangeArrowheads="1"/>
          </p:cNvSpPr>
          <p:nvPr>
            <p:ph type="body" idx="1"/>
          </p:nvPr>
        </p:nvSpPr>
        <p:spPr>
          <a:xfrm>
            <a:off x="247650" y="1122365"/>
            <a:ext cx="9493250" cy="5278437"/>
          </a:xfrm>
        </p:spPr>
        <p:txBody>
          <a:bodyPr/>
          <a:lstStyle/>
          <a:p>
            <a:pPr eaLnBrk="1" hangingPunct="1"/>
            <a:r>
              <a:rPr lang="zh-CN" altLang="en-US" dirty="0">
                <a:latin typeface="宋体" panose="02010600030101010101" pitchFamily="2" charset="-122"/>
                <a:ea typeface="宋体" panose="02010600030101010101" pitchFamily="2" charset="-122"/>
              </a:rPr>
              <a:t>逐点判断的算法虽然程序简单，但不可取</a:t>
            </a:r>
            <a:endParaRPr lang="en-US" altLang="zh-CN" dirty="0">
              <a:latin typeface="宋体" panose="02010600030101010101" pitchFamily="2" charset="-122"/>
              <a:ea typeface="宋体" panose="02010600030101010101" pitchFamily="2" charset="-122"/>
            </a:endParaRPr>
          </a:p>
          <a:p>
            <a:pPr eaLnBrk="1" hangingPunct="1"/>
            <a:r>
              <a:rPr lang="zh-CN" altLang="en-US" dirty="0">
                <a:latin typeface="宋体" panose="02010600030101010101" pitchFamily="2" charset="-122"/>
                <a:ea typeface="宋体" panose="02010600030101010101" pitchFamily="2" charset="-122"/>
              </a:rPr>
              <a:t>原因</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算法割断了各像素之间的联系，孤立地考察各像素与多边形的内外关系，使得大量像素都要一一判别</a:t>
            </a:r>
            <a:endParaRPr lang="en-US" altLang="zh-CN" dirty="0">
              <a:latin typeface="宋体" panose="02010600030101010101" pitchFamily="2" charset="-122"/>
              <a:ea typeface="宋体" panose="02010600030101010101" pitchFamily="2" charset="-122"/>
            </a:endParaRPr>
          </a:p>
          <a:p>
            <a:pPr eaLnBrk="1" hangingPunct="1"/>
            <a:r>
              <a:rPr lang="zh-CN" altLang="en-US" dirty="0">
                <a:latin typeface="宋体" panose="02010600030101010101" pitchFamily="2" charset="-122"/>
                <a:ea typeface="宋体" panose="02010600030101010101" pitchFamily="2" charset="-122"/>
              </a:rPr>
              <a:t>每次判别要多次求交，需要做大量乘除运算，费时</a:t>
            </a:r>
            <a:endParaRPr lang="en-US" altLang="zh-CN" dirty="0">
              <a:latin typeface="宋体" panose="02010600030101010101" pitchFamily="2" charset="-122"/>
              <a:ea typeface="宋体" panose="02010600030101010101" pitchFamily="2" charset="-122"/>
            </a:endParaRPr>
          </a:p>
          <a:p>
            <a:pPr eaLnBrk="1" hangingPunct="1"/>
            <a:r>
              <a:rPr lang="zh-CN" altLang="en-US" dirty="0">
                <a:latin typeface="宋体" panose="02010600030101010101" pitchFamily="2" charset="-122"/>
                <a:ea typeface="宋体" panose="02010600030101010101" pitchFamily="2" charset="-122"/>
              </a:rPr>
              <a:t>缩小范围：包围盒</a:t>
            </a:r>
          </a:p>
        </p:txBody>
      </p:sp>
      <p:pic>
        <p:nvPicPr>
          <p:cNvPr id="14341" name="Picture 5">
            <a:extLst>
              <a:ext uri="{FF2B5EF4-FFF2-40B4-BE49-F238E27FC236}">
                <a16:creationId xmlns:a16="http://schemas.microsoft.com/office/drawing/2014/main" id="{BD1AB8A5-1F40-4E8B-B5AE-396E8BB8B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338" y="3890965"/>
            <a:ext cx="4030662"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AutoShape 4">
            <a:extLst>
              <a:ext uri="{FF2B5EF4-FFF2-40B4-BE49-F238E27FC236}">
                <a16:creationId xmlns:a16="http://schemas.microsoft.com/office/drawing/2014/main" id="{1220C79C-3A79-45A9-96F2-1AAE0D447B99}"/>
              </a:ext>
            </a:extLst>
          </p:cNvPr>
          <p:cNvSpPr>
            <a:spLocks noChangeArrowheads="1"/>
          </p:cNvSpPr>
          <p:nvPr/>
        </p:nvSpPr>
        <p:spPr bwMode="auto">
          <a:xfrm>
            <a:off x="3663950" y="6019802"/>
            <a:ext cx="1803400" cy="608013"/>
          </a:xfrm>
          <a:prstGeom prst="wedgeRoundRectCallout">
            <a:avLst>
              <a:gd name="adj1" fmla="val 57590"/>
              <a:gd name="adj2" fmla="val -99340"/>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zh-CN" altLang="en-US" sz="2800" dirty="0">
                <a:solidFill>
                  <a:schemeClr val="accent2"/>
                </a:solidFill>
                <a:ea typeface="宋体" pitchFamily="2" charset="-122"/>
              </a:rPr>
              <a:t>能否改进</a:t>
            </a:r>
            <a:r>
              <a:rPr lang="en-US" altLang="zh-CN" sz="2800" dirty="0">
                <a:solidFill>
                  <a:schemeClr val="accent2"/>
                </a:solidFill>
                <a:ea typeface="宋体" pitchFamily="2" charset="-122"/>
              </a:rPr>
              <a:t>?</a:t>
            </a:r>
            <a:endParaRPr lang="zh-CN" altLang="en-US" sz="2800" dirty="0">
              <a:solidFill>
                <a:schemeClr val="accent2"/>
              </a:solidFill>
              <a:ea typeface="宋体" pitchFamily="2" charset="-122"/>
            </a:endParaRPr>
          </a:p>
        </p:txBody>
      </p:sp>
      <p:sp>
        <p:nvSpPr>
          <p:cNvPr id="14343" name="日期占位符 1">
            <a:extLst>
              <a:ext uri="{FF2B5EF4-FFF2-40B4-BE49-F238E27FC236}">
                <a16:creationId xmlns:a16="http://schemas.microsoft.com/office/drawing/2014/main" id="{AF5423AD-14AE-41C3-BC99-78891DCCFB89}"/>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849C039-682B-434E-871A-5B8484B57304}"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sp>
        <p:nvSpPr>
          <p:cNvPr id="8" name="矩形 7">
            <a:extLst>
              <a:ext uri="{FF2B5EF4-FFF2-40B4-BE49-F238E27FC236}">
                <a16:creationId xmlns:a16="http://schemas.microsoft.com/office/drawing/2014/main" id="{9624A446-6C28-4C1B-88FA-0034392551CE}"/>
              </a:ext>
            </a:extLst>
          </p:cNvPr>
          <p:cNvSpPr>
            <a:spLocks noChangeArrowheads="1"/>
          </p:cNvSpPr>
          <p:nvPr/>
        </p:nvSpPr>
        <p:spPr bwMode="auto">
          <a:xfrm>
            <a:off x="6311652" y="4556379"/>
            <a:ext cx="2435307" cy="1463423"/>
          </a:xfrm>
          <a:prstGeom prst="rect">
            <a:avLst/>
          </a:prstGeom>
          <a:solidFill>
            <a:schemeClr val="bg1">
              <a:alpha val="0"/>
            </a:schemeClr>
          </a:solidFill>
          <a:ln w="31750" algn="ctr">
            <a:solidFill>
              <a:srgbClr val="C00000"/>
            </a:solidFill>
            <a:miter lim="800000"/>
            <a:headEnd/>
            <a:tailEnd/>
          </a:ln>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checkerboard(across)">
                                      <p:cBhvr>
                                        <p:cTn id="7" dur="500"/>
                                        <p:tgtEl>
                                          <p:spTgt spid="2867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5686CEFE-6C30-41E3-920C-201B4F704C8C}"/>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多边形光栅化</a:t>
            </a:r>
            <a:endParaRPr lang="en-US" altLang="zh-CN" dirty="0">
              <a:ea typeface="黑体" panose="02010609060101010101" pitchFamily="49" charset="-122"/>
            </a:endParaRPr>
          </a:p>
        </p:txBody>
      </p:sp>
      <p:sp>
        <p:nvSpPr>
          <p:cNvPr id="40964" name="Rectangle 3">
            <a:extLst>
              <a:ext uri="{FF2B5EF4-FFF2-40B4-BE49-F238E27FC236}">
                <a16:creationId xmlns:a16="http://schemas.microsoft.com/office/drawing/2014/main" id="{912209D2-ECC9-4016-A410-0F9F628E9B90}"/>
              </a:ext>
            </a:extLst>
          </p:cNvPr>
          <p:cNvSpPr>
            <a:spLocks noGrp="1" noChangeArrowheads="1"/>
          </p:cNvSpPr>
          <p:nvPr>
            <p:ph type="body" idx="1"/>
          </p:nvPr>
        </p:nvSpPr>
        <p:spPr/>
        <p:txBody>
          <a:bodyPr/>
          <a:lstStyle/>
          <a:p>
            <a:pPr eaLnBrk="1" hangingPunct="1"/>
            <a:r>
              <a:rPr lang="zh-CN" altLang="en-US" dirty="0">
                <a:ea typeface="宋体" panose="02010600030101010101" pitchFamily="2" charset="-122"/>
              </a:rPr>
              <a:t>逐点填充法</a:t>
            </a:r>
            <a:endParaRPr lang="en-US" altLang="zh-CN" dirty="0">
              <a:ea typeface="宋体" panose="02010600030101010101" pitchFamily="2" charset="-122"/>
            </a:endParaRPr>
          </a:p>
          <a:p>
            <a:pPr eaLnBrk="1" hangingPunct="1"/>
            <a:r>
              <a:rPr lang="zh-CN" altLang="en-US" b="1" dirty="0">
                <a:solidFill>
                  <a:srgbClr val="0000FF"/>
                </a:solidFill>
                <a:ea typeface="宋体" panose="02010600030101010101" pitchFamily="2" charset="-122"/>
              </a:rPr>
              <a:t>扫描线填充法</a:t>
            </a:r>
            <a:endParaRPr lang="en-US" altLang="zh-CN" b="1" dirty="0">
              <a:solidFill>
                <a:srgbClr val="0000FF"/>
              </a:solidFill>
              <a:ea typeface="宋体" panose="02010600030101010101" pitchFamily="2" charset="-122"/>
            </a:endParaRPr>
          </a:p>
          <a:p>
            <a:pPr eaLnBrk="1" hangingPunct="1"/>
            <a:r>
              <a:rPr lang="zh-CN" altLang="en-US" dirty="0">
                <a:ea typeface="宋体" panose="02010600030101010101" pitchFamily="2" charset="-122"/>
              </a:rPr>
              <a:t>活动边表填充法</a:t>
            </a:r>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p:txBody>
      </p:sp>
      <p:pic>
        <p:nvPicPr>
          <p:cNvPr id="9" name="Picture 2" descr="https://timgsa.baidu.com/timg?image&amp;quality=80&amp;size=b9999_10000&amp;sec=1513312104083&amp;di=9a40e03ecc168b94cf9e6df7eefe3eaf&amp;imgtype=jpg&amp;src=http%3A%2F%2Fimg2.imgtn.bdimg.com%2Fit%2Fu%3D19193382%2C2137982823%26fm%3D214%26gp%3D0.jpg">
            <a:extLst>
              <a:ext uri="{FF2B5EF4-FFF2-40B4-BE49-F238E27FC236}">
                <a16:creationId xmlns:a16="http://schemas.microsoft.com/office/drawing/2014/main" id="{0A5C32D4-C2FE-458D-A2B5-C4A09D310D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18" t="24351" r="8707" b="9813"/>
          <a:stretch/>
        </p:blipFill>
        <p:spPr bwMode="auto">
          <a:xfrm>
            <a:off x="1777184" y="3249291"/>
            <a:ext cx="7351776" cy="3292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519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6">
            <a:extLst>
              <a:ext uri="{FF2B5EF4-FFF2-40B4-BE49-F238E27FC236}">
                <a16:creationId xmlns:a16="http://schemas.microsoft.com/office/drawing/2014/main" id="{A4A6EB0A-1E15-4038-95FA-029857CF0F59}"/>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0359EC5-A0A8-4D0C-9ED6-70D01371C137}" type="slidenum">
              <a:rPr lang="zh-CN" altLang="en-US" sz="1400">
                <a:latin typeface="Arial" panose="020B0604020202020204" pitchFamily="34" charset="0"/>
              </a:rPr>
              <a:pPr>
                <a:spcBef>
                  <a:spcPct val="0"/>
                </a:spcBef>
                <a:buFontTx/>
                <a:buNone/>
              </a:pPr>
              <a:t>14</a:t>
            </a:fld>
            <a:endParaRPr lang="en-US" altLang="zh-CN" sz="1400">
              <a:latin typeface="Arial" panose="020B0604020202020204" pitchFamily="34" charset="0"/>
            </a:endParaRPr>
          </a:p>
        </p:txBody>
      </p:sp>
      <p:sp>
        <p:nvSpPr>
          <p:cNvPr id="16387" name="Rectangle 5">
            <a:extLst>
              <a:ext uri="{FF2B5EF4-FFF2-40B4-BE49-F238E27FC236}">
                <a16:creationId xmlns:a16="http://schemas.microsoft.com/office/drawing/2014/main" id="{2768FA65-2840-43CA-A046-CD8E72193118}"/>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扫描线填充法</a:t>
            </a:r>
          </a:p>
        </p:txBody>
      </p:sp>
      <p:sp>
        <p:nvSpPr>
          <p:cNvPr id="16388" name="Rectangle 3">
            <a:extLst>
              <a:ext uri="{FF2B5EF4-FFF2-40B4-BE49-F238E27FC236}">
                <a16:creationId xmlns:a16="http://schemas.microsoft.com/office/drawing/2014/main" id="{A11B2B0F-DC3B-471A-9D51-F3518356FAFD}"/>
              </a:ext>
            </a:extLst>
          </p:cNvPr>
          <p:cNvSpPr>
            <a:spLocks noGrp="1" noChangeArrowheads="1"/>
          </p:cNvSpPr>
          <p:nvPr>
            <p:ph type="body" sz="half" idx="1"/>
          </p:nvPr>
        </p:nvSpPr>
        <p:spPr/>
        <p:txBody>
          <a:bodyPr/>
          <a:lstStyle/>
          <a:p>
            <a:pPr eaLnBrk="1" hangingPunct="1"/>
            <a:r>
              <a:rPr lang="zh-CN" altLang="en-US" sz="2800">
                <a:ea typeface="宋体" panose="02010600030101010101" pitchFamily="2" charset="-122"/>
              </a:rPr>
              <a:t>分析</a:t>
            </a:r>
            <a:r>
              <a:rPr lang="en-US" altLang="zh-CN" sz="2800">
                <a:ea typeface="宋体" panose="02010600030101010101" pitchFamily="2" charset="-122"/>
              </a:rPr>
              <a:t>:</a:t>
            </a:r>
          </a:p>
        </p:txBody>
      </p:sp>
      <p:graphicFrame>
        <p:nvGraphicFramePr>
          <p:cNvPr id="16389" name="Object 9">
            <a:extLst>
              <a:ext uri="{FF2B5EF4-FFF2-40B4-BE49-F238E27FC236}">
                <a16:creationId xmlns:a16="http://schemas.microsoft.com/office/drawing/2014/main" id="{699B3E2D-A37E-450F-989A-3A8A8C18F960}"/>
              </a:ext>
            </a:extLst>
          </p:cNvPr>
          <p:cNvGraphicFramePr>
            <a:graphicFrameLocks noGrp="1" noChangeAspect="1"/>
          </p:cNvGraphicFramePr>
          <p:nvPr>
            <p:ph sz="half" idx="2"/>
            <p:extLst>
              <p:ext uri="{D42A27DB-BD31-4B8C-83A1-F6EECF244321}">
                <p14:modId xmlns:p14="http://schemas.microsoft.com/office/powerpoint/2010/main" val="973520142"/>
              </p:ext>
            </p:extLst>
          </p:nvPr>
        </p:nvGraphicFramePr>
        <p:xfrm>
          <a:off x="4911725" y="1219200"/>
          <a:ext cx="4319587" cy="4760912"/>
        </p:xfrm>
        <a:graphic>
          <a:graphicData uri="http://schemas.openxmlformats.org/presentationml/2006/ole">
            <mc:AlternateContent xmlns:mc="http://schemas.openxmlformats.org/markup-compatibility/2006">
              <mc:Choice xmlns:v="urn:schemas-microsoft-com:vml" Requires="v">
                <p:oleObj spid="_x0000_s16470" name="Visio" r:id="rId4" imgW="3034963" imgH="3345001" progId="Visio.Drawing.11">
                  <p:embed/>
                </p:oleObj>
              </mc:Choice>
              <mc:Fallback>
                <p:oleObj name="Visio" r:id="rId4" imgW="3034963" imgH="3345001" progId="Visio.Drawing.11">
                  <p:embed/>
                  <p:pic>
                    <p:nvPicPr>
                      <p:cNvPr id="0" name="Object 9"/>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1725" y="1219200"/>
                        <a:ext cx="4319587" cy="47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0" name="日期占位符 1">
            <a:extLst>
              <a:ext uri="{FF2B5EF4-FFF2-40B4-BE49-F238E27FC236}">
                <a16:creationId xmlns:a16="http://schemas.microsoft.com/office/drawing/2014/main" id="{4486ADEE-D120-444B-B431-9C7FD77472CA}"/>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C6055EF-2EFB-4F42-8C30-4D15AA553593}"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pic>
        <p:nvPicPr>
          <p:cNvPr id="7" name="Picture 2" descr="https://timgsa.baidu.com/timg?image&amp;quality=80&amp;size=b9999_10000&amp;sec=1513312104083&amp;di=9a40e03ecc168b94cf9e6df7eefe3eaf&amp;imgtype=jpg&amp;src=http%3A%2F%2Fimg2.imgtn.bdimg.com%2Fit%2Fu%3D19193382%2C2137982823%26fm%3D214%26gp%3D0.jpg">
            <a:extLst>
              <a:ext uri="{FF2B5EF4-FFF2-40B4-BE49-F238E27FC236}">
                <a16:creationId xmlns:a16="http://schemas.microsoft.com/office/drawing/2014/main" id="{0A5C32D4-C2FE-458D-A2B5-C4A09D310D2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2503" t="31388" r="10183" b="16464"/>
          <a:stretch/>
        </p:blipFill>
        <p:spPr bwMode="auto">
          <a:xfrm>
            <a:off x="371828" y="2421997"/>
            <a:ext cx="3330222" cy="2607733"/>
          </a:xfrm>
          <a:prstGeom prst="rect">
            <a:avLst/>
          </a:prstGeom>
          <a:noFill/>
          <a:extLst>
            <a:ext uri="{909E8E84-426E-40DD-AFC4-6F175D3DCCD1}">
              <a14:hiddenFill xmlns:a14="http://schemas.microsoft.com/office/drawing/2010/main">
                <a:solidFill>
                  <a:srgbClr val="FFFFFF"/>
                </a:solidFill>
              </a14:hiddenFill>
            </a:ext>
          </a:extLst>
        </p:spPr>
      </p:pic>
      <p:sp>
        <p:nvSpPr>
          <p:cNvPr id="8" name="右箭头 6">
            <a:extLst>
              <a:ext uri="{FF2B5EF4-FFF2-40B4-BE49-F238E27FC236}">
                <a16:creationId xmlns:a16="http://schemas.microsoft.com/office/drawing/2014/main" id="{1F3578DA-4136-4173-B077-13C6D29B36AF}"/>
              </a:ext>
            </a:extLst>
          </p:cNvPr>
          <p:cNvSpPr/>
          <p:nvPr/>
        </p:nvSpPr>
        <p:spPr bwMode="auto">
          <a:xfrm>
            <a:off x="3840429" y="3233738"/>
            <a:ext cx="1121656" cy="57626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lstStyle/>
          <a:p>
            <a:pPr eaLnBrk="1" hangingPunct="1">
              <a:defRPr/>
            </a:pPr>
            <a:endParaRPr lang="zh-CN" altLang="en-US">
              <a:solidFill>
                <a:schemeClr val="tx1"/>
              </a:solidFill>
              <a:latin typeface="Arial" charset="0"/>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9622DE74-AFFD-4B76-899B-86EE5B737C7B}"/>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3F42F59-F4EF-4B97-AACB-5C8AF80A5C02}" type="slidenum">
              <a:rPr lang="zh-CN" altLang="en-US" sz="1400">
                <a:latin typeface="Arial" panose="020B0604020202020204" pitchFamily="34" charset="0"/>
              </a:rPr>
              <a:pPr>
                <a:spcBef>
                  <a:spcPct val="0"/>
                </a:spcBef>
                <a:buFontTx/>
                <a:buNone/>
              </a:pPr>
              <a:t>15</a:t>
            </a:fld>
            <a:endParaRPr lang="en-US" altLang="zh-CN" sz="1400">
              <a:latin typeface="Arial" panose="020B0604020202020204" pitchFamily="34" charset="0"/>
            </a:endParaRPr>
          </a:p>
        </p:txBody>
      </p:sp>
      <p:sp>
        <p:nvSpPr>
          <p:cNvPr id="17411" name="Rectangle 2">
            <a:extLst>
              <a:ext uri="{FF2B5EF4-FFF2-40B4-BE49-F238E27FC236}">
                <a16:creationId xmlns:a16="http://schemas.microsoft.com/office/drawing/2014/main" id="{1E31091F-F993-450B-B942-FB299B12F200}"/>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扫描线填充法</a:t>
            </a:r>
          </a:p>
        </p:txBody>
      </p:sp>
      <p:sp>
        <p:nvSpPr>
          <p:cNvPr id="32772" name="Rectangle 3">
            <a:extLst>
              <a:ext uri="{FF2B5EF4-FFF2-40B4-BE49-F238E27FC236}">
                <a16:creationId xmlns:a16="http://schemas.microsoft.com/office/drawing/2014/main" id="{B84A4337-2365-4698-AA39-F1ED80048B40}"/>
              </a:ext>
            </a:extLst>
          </p:cNvPr>
          <p:cNvSpPr>
            <a:spLocks noGrp="1" noChangeArrowheads="1"/>
          </p:cNvSpPr>
          <p:nvPr>
            <p:ph type="body" idx="1"/>
          </p:nvPr>
        </p:nvSpPr>
        <p:spPr>
          <a:xfrm>
            <a:off x="247650" y="1031877"/>
            <a:ext cx="9493250" cy="4748213"/>
          </a:xfrm>
        </p:spPr>
        <p:txBody>
          <a:bodyPr/>
          <a:lstStyle/>
          <a:p>
            <a:pPr algn="just" eaLnBrk="1" hangingPunct="1">
              <a:lnSpc>
                <a:spcPct val="130000"/>
              </a:lnSpc>
              <a:buFontTx/>
              <a:buNone/>
            </a:pPr>
            <a:r>
              <a:rPr lang="zh-CN" altLang="en-US" sz="2800" b="1">
                <a:ea typeface="宋体" panose="02010600030101010101" pitchFamily="2" charset="-122"/>
              </a:rPr>
              <a:t>算法步骤</a:t>
            </a:r>
            <a:r>
              <a:rPr lang="zh-CN" altLang="en-US" sz="2800">
                <a:ea typeface="宋体" panose="02010600030101010101" pitchFamily="2" charset="-122"/>
              </a:rPr>
              <a:t>：</a:t>
            </a:r>
          </a:p>
          <a:p>
            <a:pPr algn="just" eaLnBrk="1" hangingPunct="1">
              <a:lnSpc>
                <a:spcPct val="130000"/>
              </a:lnSpc>
              <a:buFontTx/>
              <a:buNone/>
            </a:pPr>
            <a:r>
              <a:rPr lang="zh-CN" altLang="en-US" sz="2800">
                <a:ea typeface="宋体" panose="02010600030101010101" pitchFamily="2" charset="-122"/>
              </a:rPr>
              <a:t>(1)确定多边形所占有的最大扫描线数</a:t>
            </a:r>
            <a:r>
              <a:rPr lang="en-US" altLang="zh-CN" sz="2800">
                <a:ea typeface="宋体" panose="02010600030101010101" pitchFamily="2" charset="-122"/>
              </a:rPr>
              <a:t>: y</a:t>
            </a:r>
            <a:r>
              <a:rPr lang="en-US" altLang="zh-CN" sz="2800" baseline="-30000">
                <a:ea typeface="宋体" panose="02010600030101010101" pitchFamily="2" charset="-122"/>
              </a:rPr>
              <a:t>min</a:t>
            </a:r>
            <a:r>
              <a:rPr lang="en-US" altLang="zh-CN" sz="2800">
                <a:ea typeface="宋体" panose="02010600030101010101" pitchFamily="2" charset="-122"/>
              </a:rPr>
              <a:t>, y</a:t>
            </a:r>
            <a:r>
              <a:rPr lang="en-US" altLang="zh-CN" sz="2800" baseline="-30000">
                <a:ea typeface="宋体" panose="02010600030101010101" pitchFamily="2" charset="-122"/>
              </a:rPr>
              <a:t>max</a:t>
            </a:r>
            <a:endParaRPr lang="en-US" altLang="zh-CN" sz="2800">
              <a:ea typeface="宋体" panose="02010600030101010101" pitchFamily="2" charset="-122"/>
            </a:endParaRPr>
          </a:p>
          <a:p>
            <a:pPr algn="just" eaLnBrk="1" hangingPunct="1">
              <a:lnSpc>
                <a:spcPct val="130000"/>
              </a:lnSpc>
              <a:buFontTx/>
              <a:buNone/>
            </a:pPr>
            <a:r>
              <a:rPr lang="en-US" altLang="zh-CN" sz="2800">
                <a:ea typeface="宋体" panose="02010600030101010101" pitchFamily="2" charset="-122"/>
              </a:rPr>
              <a:t>(2)</a:t>
            </a:r>
            <a:r>
              <a:rPr lang="zh-CN" altLang="en-US" sz="2800">
                <a:ea typeface="宋体" panose="02010600030101010101" pitchFamily="2" charset="-122"/>
              </a:rPr>
              <a:t>从</a:t>
            </a:r>
            <a:r>
              <a:rPr lang="en-US" altLang="zh-CN" sz="2800">
                <a:ea typeface="宋体" panose="02010600030101010101" pitchFamily="2" charset="-122"/>
              </a:rPr>
              <a:t>y</a:t>
            </a:r>
            <a:r>
              <a:rPr lang="en-US" altLang="zh-CN" sz="2800" baseline="-30000">
                <a:ea typeface="宋体" panose="02010600030101010101" pitchFamily="2" charset="-122"/>
              </a:rPr>
              <a:t>min</a:t>
            </a:r>
            <a:r>
              <a:rPr lang="zh-CN" altLang="en-US" sz="2800">
                <a:ea typeface="宋体" panose="02010600030101010101" pitchFamily="2" charset="-122"/>
              </a:rPr>
              <a:t>到</a:t>
            </a:r>
            <a:r>
              <a:rPr lang="en-US" altLang="zh-CN" sz="2800">
                <a:ea typeface="宋体" panose="02010600030101010101" pitchFamily="2" charset="-122"/>
              </a:rPr>
              <a:t>y</a:t>
            </a:r>
            <a:r>
              <a:rPr lang="en-US" altLang="zh-CN" sz="2800" baseline="-30000">
                <a:ea typeface="宋体" panose="02010600030101010101" pitchFamily="2" charset="-122"/>
              </a:rPr>
              <a:t>max</a:t>
            </a:r>
            <a:r>
              <a:rPr lang="en-US" altLang="zh-CN" sz="2800">
                <a:ea typeface="宋体" panose="02010600030101010101" pitchFamily="2" charset="-122"/>
              </a:rPr>
              <a:t>，</a:t>
            </a:r>
            <a:r>
              <a:rPr lang="zh-CN" altLang="en-US" sz="2800">
                <a:ea typeface="宋体" panose="02010600030101010101" pitchFamily="2" charset="-122"/>
              </a:rPr>
              <a:t>对每条扫描线</a:t>
            </a:r>
            <a:r>
              <a:rPr lang="en-US" altLang="zh-CN" sz="2800">
                <a:ea typeface="宋体" panose="02010600030101010101" pitchFamily="2" charset="-122"/>
              </a:rPr>
              <a:t>:</a:t>
            </a:r>
            <a:endParaRPr lang="zh-CN" altLang="en-US" sz="2800">
              <a:ea typeface="宋体" panose="02010600030101010101" pitchFamily="2" charset="-122"/>
            </a:endParaRPr>
          </a:p>
          <a:p>
            <a:pPr algn="just" eaLnBrk="1" hangingPunct="1">
              <a:lnSpc>
                <a:spcPct val="130000"/>
              </a:lnSpc>
              <a:buFontTx/>
              <a:buNone/>
            </a:pPr>
            <a:r>
              <a:rPr lang="zh-CN" altLang="en-US" sz="2800">
                <a:ea typeface="宋体" panose="02010600030101010101" pitchFamily="2" charset="-122"/>
              </a:rPr>
              <a:t>		</a:t>
            </a:r>
            <a:r>
              <a:rPr lang="en-US" altLang="zh-CN" sz="2800">
                <a:ea typeface="宋体" panose="02010600030101010101" pitchFamily="2" charset="-122"/>
              </a:rPr>
              <a:t>a.</a:t>
            </a:r>
            <a:r>
              <a:rPr lang="zh-CN" altLang="en-US" sz="2800">
                <a:ea typeface="宋体" panose="02010600030101010101" pitchFamily="2" charset="-122"/>
              </a:rPr>
              <a:t>求交</a:t>
            </a:r>
          </a:p>
          <a:p>
            <a:pPr algn="just" eaLnBrk="1" hangingPunct="1">
              <a:lnSpc>
                <a:spcPct val="130000"/>
              </a:lnSpc>
              <a:buFontTx/>
              <a:buNone/>
            </a:pPr>
            <a:r>
              <a:rPr lang="zh-CN" altLang="en-US" sz="2800">
                <a:ea typeface="宋体" panose="02010600030101010101" pitchFamily="2" charset="-122"/>
              </a:rPr>
              <a:t>		</a:t>
            </a:r>
            <a:r>
              <a:rPr lang="en-US" altLang="zh-CN" sz="2800">
                <a:ea typeface="宋体" panose="02010600030101010101" pitchFamily="2" charset="-122"/>
              </a:rPr>
              <a:t>b.</a:t>
            </a:r>
            <a:r>
              <a:rPr lang="zh-CN" altLang="en-US" sz="2800">
                <a:ea typeface="宋体" panose="02010600030101010101" pitchFamily="2" charset="-122"/>
              </a:rPr>
              <a:t>排序</a:t>
            </a:r>
          </a:p>
          <a:p>
            <a:pPr algn="just" eaLnBrk="1" hangingPunct="1">
              <a:lnSpc>
                <a:spcPct val="130000"/>
              </a:lnSpc>
              <a:buFontTx/>
              <a:buNone/>
            </a:pPr>
            <a:r>
              <a:rPr lang="zh-CN" altLang="en-US" sz="2800">
                <a:ea typeface="宋体" panose="02010600030101010101" pitchFamily="2" charset="-122"/>
              </a:rPr>
              <a:t>		</a:t>
            </a:r>
            <a:r>
              <a:rPr lang="en-US" altLang="zh-CN" sz="2800">
                <a:ea typeface="宋体" panose="02010600030101010101" pitchFamily="2" charset="-122"/>
              </a:rPr>
              <a:t>c.</a:t>
            </a:r>
            <a:r>
              <a:rPr lang="zh-CN" altLang="en-US" sz="2800">
                <a:ea typeface="宋体" panose="02010600030101010101" pitchFamily="2" charset="-122"/>
              </a:rPr>
              <a:t>交点配对</a:t>
            </a:r>
          </a:p>
          <a:p>
            <a:pPr algn="just" eaLnBrk="1" hangingPunct="1">
              <a:lnSpc>
                <a:spcPct val="130000"/>
              </a:lnSpc>
              <a:buFontTx/>
              <a:buNone/>
            </a:pPr>
            <a:r>
              <a:rPr lang="zh-CN" altLang="en-US" sz="2800">
                <a:ea typeface="宋体" panose="02010600030101010101" pitchFamily="2" charset="-122"/>
              </a:rPr>
              <a:t>		</a:t>
            </a:r>
            <a:r>
              <a:rPr lang="en-US" altLang="zh-CN" sz="2800">
                <a:ea typeface="宋体" panose="02010600030101010101" pitchFamily="2" charset="-122"/>
              </a:rPr>
              <a:t>d.</a:t>
            </a:r>
            <a:r>
              <a:rPr lang="zh-CN" altLang="en-US" sz="2800">
                <a:ea typeface="宋体" panose="02010600030101010101" pitchFamily="2" charset="-122"/>
              </a:rPr>
              <a:t>区间填色</a:t>
            </a:r>
          </a:p>
        </p:txBody>
      </p:sp>
      <p:graphicFrame>
        <p:nvGraphicFramePr>
          <p:cNvPr id="17414" name="Object 9">
            <a:extLst>
              <a:ext uri="{FF2B5EF4-FFF2-40B4-BE49-F238E27FC236}">
                <a16:creationId xmlns:a16="http://schemas.microsoft.com/office/drawing/2014/main" id="{E40EF895-1CC0-4641-92CB-D3F1F9C6A9C8}"/>
              </a:ext>
            </a:extLst>
          </p:cNvPr>
          <p:cNvGraphicFramePr>
            <a:graphicFrameLocks noGrp="1" noChangeAspect="1"/>
          </p:cNvGraphicFramePr>
          <p:nvPr/>
        </p:nvGraphicFramePr>
        <p:xfrm>
          <a:off x="5727700" y="2252665"/>
          <a:ext cx="4178300" cy="4605337"/>
        </p:xfrm>
        <a:graphic>
          <a:graphicData uri="http://schemas.openxmlformats.org/presentationml/2006/ole">
            <mc:AlternateContent xmlns:mc="http://schemas.openxmlformats.org/markup-compatibility/2006">
              <mc:Choice xmlns:v="urn:schemas-microsoft-com:vml" Requires="v">
                <p:oleObj spid="_x0000_s17494" name="Visio" r:id="rId3" imgW="3034963" imgH="3345001" progId="Visio.Drawing.11">
                  <p:embed/>
                </p:oleObj>
              </mc:Choice>
              <mc:Fallback>
                <p:oleObj name="Visio" r:id="rId3" imgW="3034963" imgH="3345001" progId="Visio.Drawing.11">
                  <p:embed/>
                  <p:pic>
                    <p:nvPicPr>
                      <p:cNvPr id="0" name="Object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7700" y="2252665"/>
                        <a:ext cx="4178300" cy="460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5" name="日期占位符 1">
            <a:extLst>
              <a:ext uri="{FF2B5EF4-FFF2-40B4-BE49-F238E27FC236}">
                <a16:creationId xmlns:a16="http://schemas.microsoft.com/office/drawing/2014/main" id="{73EC76BE-07A5-4385-A036-85022C090E88}"/>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3DF442A-A969-4266-BE6C-3EE760BB189F}"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2">
                                            <p:txEl>
                                              <p:pRg st="1" end="1"/>
                                            </p:txEl>
                                          </p:spTgt>
                                        </p:tgtEl>
                                        <p:attrNameLst>
                                          <p:attrName>style.visibility</p:attrName>
                                        </p:attrNameLst>
                                      </p:cBhvr>
                                      <p:to>
                                        <p:strVal val="visible"/>
                                      </p:to>
                                    </p:set>
                                    <p:animEffect transition="in" filter="blinds(horizontal)">
                                      <p:cBhvr>
                                        <p:cTn id="7" dur="500"/>
                                        <p:tgtEl>
                                          <p:spTgt spid="3277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2">
                                            <p:txEl>
                                              <p:pRg st="2" end="2"/>
                                            </p:txEl>
                                          </p:spTgt>
                                        </p:tgtEl>
                                        <p:attrNameLst>
                                          <p:attrName>style.visibility</p:attrName>
                                        </p:attrNameLst>
                                      </p:cBhvr>
                                      <p:to>
                                        <p:strVal val="visible"/>
                                      </p:to>
                                    </p:set>
                                    <p:animEffect transition="in" filter="blinds(horizontal)">
                                      <p:cBhvr>
                                        <p:cTn id="12" dur="500"/>
                                        <p:tgtEl>
                                          <p:spTgt spid="3277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72">
                                            <p:txEl>
                                              <p:pRg st="3" end="3"/>
                                            </p:txEl>
                                          </p:spTgt>
                                        </p:tgtEl>
                                        <p:attrNameLst>
                                          <p:attrName>style.visibility</p:attrName>
                                        </p:attrNameLst>
                                      </p:cBhvr>
                                      <p:to>
                                        <p:strVal val="visible"/>
                                      </p:to>
                                    </p:set>
                                    <p:animEffect transition="in" filter="blinds(horizontal)">
                                      <p:cBhvr>
                                        <p:cTn id="17" dur="500"/>
                                        <p:tgtEl>
                                          <p:spTgt spid="3277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772">
                                            <p:txEl>
                                              <p:pRg st="4" end="4"/>
                                            </p:txEl>
                                          </p:spTgt>
                                        </p:tgtEl>
                                        <p:attrNameLst>
                                          <p:attrName>style.visibility</p:attrName>
                                        </p:attrNameLst>
                                      </p:cBhvr>
                                      <p:to>
                                        <p:strVal val="visible"/>
                                      </p:to>
                                    </p:set>
                                    <p:animEffect transition="in" filter="blinds(horizontal)">
                                      <p:cBhvr>
                                        <p:cTn id="22" dur="500"/>
                                        <p:tgtEl>
                                          <p:spTgt spid="3277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2772">
                                            <p:txEl>
                                              <p:pRg st="5" end="5"/>
                                            </p:txEl>
                                          </p:spTgt>
                                        </p:tgtEl>
                                        <p:attrNameLst>
                                          <p:attrName>style.visibility</p:attrName>
                                        </p:attrNameLst>
                                      </p:cBhvr>
                                      <p:to>
                                        <p:strVal val="visible"/>
                                      </p:to>
                                    </p:set>
                                    <p:animEffect transition="in" filter="blinds(horizontal)">
                                      <p:cBhvr>
                                        <p:cTn id="27" dur="500"/>
                                        <p:tgtEl>
                                          <p:spTgt spid="32772">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2772">
                                            <p:txEl>
                                              <p:pRg st="6" end="6"/>
                                            </p:txEl>
                                          </p:spTgt>
                                        </p:tgtEl>
                                        <p:attrNameLst>
                                          <p:attrName>style.visibility</p:attrName>
                                        </p:attrNameLst>
                                      </p:cBhvr>
                                      <p:to>
                                        <p:strVal val="visible"/>
                                      </p:to>
                                    </p:set>
                                    <p:animEffect transition="in" filter="blinds(horizontal)">
                                      <p:cBhvr>
                                        <p:cTn id="32" dur="500"/>
                                        <p:tgtEl>
                                          <p:spTgt spid="3277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6">
            <a:extLst>
              <a:ext uri="{FF2B5EF4-FFF2-40B4-BE49-F238E27FC236}">
                <a16:creationId xmlns:a16="http://schemas.microsoft.com/office/drawing/2014/main" id="{1F12CB79-DA64-49A7-AEDB-EEE670A0E80C}"/>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65E5E5-95C6-4DF2-BF28-9A1FACD8B8F0}" type="slidenum">
              <a:rPr lang="zh-CN" altLang="en-US" sz="1400">
                <a:latin typeface="Arial" panose="020B0604020202020204" pitchFamily="34" charset="0"/>
              </a:rPr>
              <a:pPr>
                <a:spcBef>
                  <a:spcPct val="0"/>
                </a:spcBef>
                <a:buFontTx/>
                <a:buNone/>
              </a:pPr>
              <a:t>16</a:t>
            </a:fld>
            <a:endParaRPr lang="en-US" altLang="zh-CN" sz="1400">
              <a:latin typeface="Arial" panose="020B0604020202020204" pitchFamily="34" charset="0"/>
            </a:endParaRPr>
          </a:p>
        </p:txBody>
      </p:sp>
      <p:sp>
        <p:nvSpPr>
          <p:cNvPr id="18435" name="Rectangle 3">
            <a:extLst>
              <a:ext uri="{FF2B5EF4-FFF2-40B4-BE49-F238E27FC236}">
                <a16:creationId xmlns:a16="http://schemas.microsoft.com/office/drawing/2014/main" id="{9EFDC0BD-27A2-4713-8860-DFF9360307EB}"/>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扫描线填充法</a:t>
            </a:r>
            <a:endParaRPr lang="en-US" altLang="zh-CN" dirty="0">
              <a:ea typeface="黑体" panose="02010609060101010101" pitchFamily="49" charset="-122"/>
            </a:endParaRPr>
          </a:p>
        </p:txBody>
      </p:sp>
      <p:sp>
        <p:nvSpPr>
          <p:cNvPr id="18436" name="Rectangle 20">
            <a:extLst>
              <a:ext uri="{FF2B5EF4-FFF2-40B4-BE49-F238E27FC236}">
                <a16:creationId xmlns:a16="http://schemas.microsoft.com/office/drawing/2014/main" id="{39AE9CCF-D06F-4693-BD22-09E3D3D61AA6}"/>
              </a:ext>
            </a:extLst>
          </p:cNvPr>
          <p:cNvSpPr>
            <a:spLocks noChangeArrowheads="1"/>
          </p:cNvSpPr>
          <p:nvPr/>
        </p:nvSpPr>
        <p:spPr bwMode="auto">
          <a:xfrm>
            <a:off x="0" y="17092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8437" name="Rectangle 3">
            <a:extLst>
              <a:ext uri="{FF2B5EF4-FFF2-40B4-BE49-F238E27FC236}">
                <a16:creationId xmlns:a16="http://schemas.microsoft.com/office/drawing/2014/main" id="{E52829B2-7021-461D-8822-B51723626E58}"/>
              </a:ext>
            </a:extLst>
          </p:cNvPr>
          <p:cNvSpPr>
            <a:spLocks noChangeArrowheads="1"/>
          </p:cNvSpPr>
          <p:nvPr/>
        </p:nvSpPr>
        <p:spPr bwMode="auto">
          <a:xfrm>
            <a:off x="133350" y="1104900"/>
            <a:ext cx="949325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358775">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zh-CN" altLang="en-US">
                <a:latin typeface="宋体" panose="02010600030101010101" pitchFamily="2" charset="-122"/>
                <a:ea typeface="宋体" panose="02010600030101010101" pitchFamily="2" charset="-122"/>
              </a:rPr>
              <a:t>交点问题：</a:t>
            </a:r>
          </a:p>
          <a:p>
            <a:pPr lvl="2" eaLnBrk="1" hangingPunct="1">
              <a:buFontTx/>
              <a:buNone/>
            </a:pPr>
            <a:r>
              <a:rPr lang="en-US" altLang="zh-CN" sz="3200">
                <a:latin typeface="宋体" panose="02010600030101010101" pitchFamily="2" charset="-122"/>
                <a:ea typeface="宋体" panose="02010600030101010101" pitchFamily="2" charset="-122"/>
              </a:rPr>
              <a:t>扫描线与多边形的顶点相交时，交点的取舍，保证</a:t>
            </a:r>
            <a:r>
              <a:rPr lang="zh-CN" altLang="en-US" sz="3200">
                <a:latin typeface="宋体" panose="02010600030101010101" pitchFamily="2" charset="-122"/>
                <a:ea typeface="宋体" panose="02010600030101010101" pitchFamily="2" charset="-122"/>
              </a:rPr>
              <a:t>其</a:t>
            </a:r>
            <a:r>
              <a:rPr lang="en-US" altLang="zh-CN" sz="3200">
                <a:latin typeface="宋体" panose="02010600030101010101" pitchFamily="2" charset="-122"/>
                <a:ea typeface="宋体" panose="02010600030101010101" pitchFamily="2" charset="-122"/>
              </a:rPr>
              <a:t>正确配对</a:t>
            </a:r>
            <a:endParaRPr lang="zh-CN" altLang="en-US" sz="3200">
              <a:latin typeface="宋体" panose="02010600030101010101" pitchFamily="2" charset="-122"/>
              <a:ea typeface="宋体" panose="02010600030101010101" pitchFamily="2" charset="-122"/>
            </a:endParaRPr>
          </a:p>
          <a:p>
            <a:pPr eaLnBrk="1" hangingPunct="1"/>
            <a:endParaRPr lang="zh-CN" altLang="en-US">
              <a:latin typeface="宋体" panose="02010600030101010101" pitchFamily="2" charset="-122"/>
              <a:ea typeface="宋体" panose="02010600030101010101" pitchFamily="2" charset="-122"/>
            </a:endParaRPr>
          </a:p>
        </p:txBody>
      </p:sp>
      <p:grpSp>
        <p:nvGrpSpPr>
          <p:cNvPr id="18438" name="Group 5">
            <a:extLst>
              <a:ext uri="{FF2B5EF4-FFF2-40B4-BE49-F238E27FC236}">
                <a16:creationId xmlns:a16="http://schemas.microsoft.com/office/drawing/2014/main" id="{364182B6-DE04-46D3-8BC6-CE4A91BA53EF}"/>
              </a:ext>
            </a:extLst>
          </p:cNvPr>
          <p:cNvGrpSpPr>
            <a:grpSpLocks noChangeAspect="1"/>
          </p:cNvGrpSpPr>
          <p:nvPr/>
        </p:nvGrpSpPr>
        <p:grpSpPr bwMode="auto">
          <a:xfrm>
            <a:off x="169863" y="3189288"/>
            <a:ext cx="5891212" cy="3440112"/>
            <a:chOff x="2284" y="2019"/>
            <a:chExt cx="7200" cy="4212"/>
          </a:xfrm>
        </p:grpSpPr>
        <p:sp>
          <p:nvSpPr>
            <p:cNvPr id="18441" name="AutoShape 21">
              <a:extLst>
                <a:ext uri="{FF2B5EF4-FFF2-40B4-BE49-F238E27FC236}">
                  <a16:creationId xmlns:a16="http://schemas.microsoft.com/office/drawing/2014/main" id="{614138D5-C12C-487F-AD33-0E2128569435}"/>
                </a:ext>
              </a:extLst>
            </p:cNvPr>
            <p:cNvSpPr>
              <a:spLocks noChangeAspect="1" noChangeArrowheads="1" noTextEdit="1"/>
            </p:cNvSpPr>
            <p:nvPr/>
          </p:nvSpPr>
          <p:spPr bwMode="auto">
            <a:xfrm>
              <a:off x="2284" y="2019"/>
              <a:ext cx="7200" cy="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a:lstStyle/>
            <a:p>
              <a:endParaRPr lang="zh-CN" altLang="en-US"/>
            </a:p>
          </p:txBody>
        </p:sp>
        <p:sp>
          <p:nvSpPr>
            <p:cNvPr id="18442" name="Line 20">
              <a:extLst>
                <a:ext uri="{FF2B5EF4-FFF2-40B4-BE49-F238E27FC236}">
                  <a16:creationId xmlns:a16="http://schemas.microsoft.com/office/drawing/2014/main" id="{4A7EF243-36AD-4DDD-A0CC-84E69F6D86F7}"/>
                </a:ext>
              </a:extLst>
            </p:cNvPr>
            <p:cNvSpPr>
              <a:spLocks noChangeShapeType="1"/>
            </p:cNvSpPr>
            <p:nvPr/>
          </p:nvSpPr>
          <p:spPr bwMode="auto">
            <a:xfrm>
              <a:off x="2660" y="2562"/>
              <a:ext cx="56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3" name="Line 19">
              <a:extLst>
                <a:ext uri="{FF2B5EF4-FFF2-40B4-BE49-F238E27FC236}">
                  <a16:creationId xmlns:a16="http://schemas.microsoft.com/office/drawing/2014/main" id="{69672116-8C34-4995-A080-80D8F753AEB5}"/>
                </a:ext>
              </a:extLst>
            </p:cNvPr>
            <p:cNvSpPr>
              <a:spLocks noChangeShapeType="1"/>
            </p:cNvSpPr>
            <p:nvPr/>
          </p:nvSpPr>
          <p:spPr bwMode="auto">
            <a:xfrm>
              <a:off x="2660" y="3242"/>
              <a:ext cx="56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4" name="Line 18">
              <a:extLst>
                <a:ext uri="{FF2B5EF4-FFF2-40B4-BE49-F238E27FC236}">
                  <a16:creationId xmlns:a16="http://schemas.microsoft.com/office/drawing/2014/main" id="{4DA7ED09-CE84-448D-AC25-808EB8CB7B77}"/>
                </a:ext>
              </a:extLst>
            </p:cNvPr>
            <p:cNvSpPr>
              <a:spLocks noChangeShapeType="1"/>
            </p:cNvSpPr>
            <p:nvPr/>
          </p:nvSpPr>
          <p:spPr bwMode="auto">
            <a:xfrm>
              <a:off x="2816" y="4736"/>
              <a:ext cx="54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5" name="Line 17">
              <a:extLst>
                <a:ext uri="{FF2B5EF4-FFF2-40B4-BE49-F238E27FC236}">
                  <a16:creationId xmlns:a16="http://schemas.microsoft.com/office/drawing/2014/main" id="{0EDF1094-E7E2-4CD6-92FB-038127AE5F9D}"/>
                </a:ext>
              </a:extLst>
            </p:cNvPr>
            <p:cNvSpPr>
              <a:spLocks noChangeShapeType="1"/>
            </p:cNvSpPr>
            <p:nvPr/>
          </p:nvSpPr>
          <p:spPr bwMode="auto">
            <a:xfrm>
              <a:off x="2816" y="5416"/>
              <a:ext cx="54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6" name="Line 16">
              <a:extLst>
                <a:ext uri="{FF2B5EF4-FFF2-40B4-BE49-F238E27FC236}">
                  <a16:creationId xmlns:a16="http://schemas.microsoft.com/office/drawing/2014/main" id="{63500382-5AF1-44FE-9F1D-78AF35CD129F}"/>
                </a:ext>
              </a:extLst>
            </p:cNvPr>
            <p:cNvSpPr>
              <a:spLocks noChangeShapeType="1"/>
            </p:cNvSpPr>
            <p:nvPr/>
          </p:nvSpPr>
          <p:spPr bwMode="auto">
            <a:xfrm>
              <a:off x="4538" y="2562"/>
              <a:ext cx="0" cy="217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7" name="Line 15">
              <a:extLst>
                <a:ext uri="{FF2B5EF4-FFF2-40B4-BE49-F238E27FC236}">
                  <a16:creationId xmlns:a16="http://schemas.microsoft.com/office/drawing/2014/main" id="{B8CA3707-CFEC-4EE4-BED9-CDB8D9523CE5}"/>
                </a:ext>
              </a:extLst>
            </p:cNvPr>
            <p:cNvSpPr>
              <a:spLocks noChangeShapeType="1"/>
            </p:cNvSpPr>
            <p:nvPr/>
          </p:nvSpPr>
          <p:spPr bwMode="auto">
            <a:xfrm>
              <a:off x="4538" y="4736"/>
              <a:ext cx="1409" cy="6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8448" name="AutoShape 14">
              <a:extLst>
                <a:ext uri="{FF2B5EF4-FFF2-40B4-BE49-F238E27FC236}">
                  <a16:creationId xmlns:a16="http://schemas.microsoft.com/office/drawing/2014/main" id="{C5697E20-4A63-4E37-9002-CE2D2E45D579}"/>
                </a:ext>
              </a:extLst>
            </p:cNvPr>
            <p:cNvCxnSpPr>
              <a:cxnSpLocks noChangeShapeType="1"/>
            </p:cNvCxnSpPr>
            <p:nvPr/>
          </p:nvCxnSpPr>
          <p:spPr bwMode="auto">
            <a:xfrm flipV="1">
              <a:off x="5947" y="4193"/>
              <a:ext cx="2191" cy="122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8449" name="Line 13">
              <a:extLst>
                <a:ext uri="{FF2B5EF4-FFF2-40B4-BE49-F238E27FC236}">
                  <a16:creationId xmlns:a16="http://schemas.microsoft.com/office/drawing/2014/main" id="{E33F5C0D-C364-4A9C-A2E8-23C6EA60B4B2}"/>
                </a:ext>
              </a:extLst>
            </p:cNvPr>
            <p:cNvSpPr>
              <a:spLocks noChangeShapeType="1"/>
            </p:cNvSpPr>
            <p:nvPr/>
          </p:nvSpPr>
          <p:spPr bwMode="auto">
            <a:xfrm flipH="1">
              <a:off x="6886" y="4193"/>
              <a:ext cx="125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0" name="Line 12">
              <a:extLst>
                <a:ext uri="{FF2B5EF4-FFF2-40B4-BE49-F238E27FC236}">
                  <a16:creationId xmlns:a16="http://schemas.microsoft.com/office/drawing/2014/main" id="{098CFF34-FB37-4C2F-806C-2A74741E85C3}"/>
                </a:ext>
              </a:extLst>
            </p:cNvPr>
            <p:cNvSpPr>
              <a:spLocks noChangeShapeType="1"/>
            </p:cNvSpPr>
            <p:nvPr/>
          </p:nvSpPr>
          <p:spPr bwMode="auto">
            <a:xfrm flipH="1" flipV="1">
              <a:off x="6416" y="2291"/>
              <a:ext cx="470" cy="19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1" name="Line 11">
              <a:extLst>
                <a:ext uri="{FF2B5EF4-FFF2-40B4-BE49-F238E27FC236}">
                  <a16:creationId xmlns:a16="http://schemas.microsoft.com/office/drawing/2014/main" id="{430C713D-B812-4DC7-AEB9-31BEBA7CDF08}"/>
                </a:ext>
              </a:extLst>
            </p:cNvPr>
            <p:cNvSpPr>
              <a:spLocks noChangeShapeType="1"/>
            </p:cNvSpPr>
            <p:nvPr/>
          </p:nvSpPr>
          <p:spPr bwMode="auto">
            <a:xfrm flipH="1">
              <a:off x="5477" y="2291"/>
              <a:ext cx="939" cy="149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2" name="Line 10">
              <a:extLst>
                <a:ext uri="{FF2B5EF4-FFF2-40B4-BE49-F238E27FC236}">
                  <a16:creationId xmlns:a16="http://schemas.microsoft.com/office/drawing/2014/main" id="{9601411F-CFD8-43C3-9999-AA26CCAC130D}"/>
                </a:ext>
              </a:extLst>
            </p:cNvPr>
            <p:cNvSpPr>
              <a:spLocks noChangeShapeType="1"/>
            </p:cNvSpPr>
            <p:nvPr/>
          </p:nvSpPr>
          <p:spPr bwMode="auto">
            <a:xfrm flipH="1" flipV="1">
              <a:off x="4538" y="2562"/>
              <a:ext cx="939" cy="122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3" name="Text Box 9">
              <a:extLst>
                <a:ext uri="{FF2B5EF4-FFF2-40B4-BE49-F238E27FC236}">
                  <a16:creationId xmlns:a16="http://schemas.microsoft.com/office/drawing/2014/main" id="{5B40C568-F4CF-4D78-946E-CE4A8B1120BE}"/>
                </a:ext>
              </a:extLst>
            </p:cNvPr>
            <p:cNvSpPr txBox="1">
              <a:spLocks noChangeArrowheads="1"/>
            </p:cNvSpPr>
            <p:nvPr/>
          </p:nvSpPr>
          <p:spPr bwMode="auto">
            <a:xfrm>
              <a:off x="2764" y="2193"/>
              <a:ext cx="1409" cy="408"/>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CN" sz="1600">
                  <a:ea typeface="宋体" panose="02010600030101010101" pitchFamily="2" charset="-122"/>
                  <a:cs typeface="Times New Roman" panose="02020603050405020304" pitchFamily="18" charset="0"/>
                </a:rPr>
                <a:t>Scan line4</a:t>
              </a:r>
            </a:p>
          </p:txBody>
        </p:sp>
        <p:sp>
          <p:nvSpPr>
            <p:cNvPr id="18454" name="Text Box 8">
              <a:extLst>
                <a:ext uri="{FF2B5EF4-FFF2-40B4-BE49-F238E27FC236}">
                  <a16:creationId xmlns:a16="http://schemas.microsoft.com/office/drawing/2014/main" id="{48BBCAF8-A14A-4025-A71D-ECABE1951F47}"/>
                </a:ext>
              </a:extLst>
            </p:cNvPr>
            <p:cNvSpPr txBox="1">
              <a:spLocks noChangeArrowheads="1"/>
            </p:cNvSpPr>
            <p:nvPr/>
          </p:nvSpPr>
          <p:spPr bwMode="auto">
            <a:xfrm>
              <a:off x="2764" y="2873"/>
              <a:ext cx="1409" cy="407"/>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CN" sz="1600">
                  <a:ea typeface="宋体" panose="02010600030101010101" pitchFamily="2" charset="-122"/>
                  <a:cs typeface="Times New Roman" panose="02020603050405020304" pitchFamily="18" charset="0"/>
                </a:rPr>
                <a:t>Scan line1</a:t>
              </a:r>
            </a:p>
          </p:txBody>
        </p:sp>
        <p:sp>
          <p:nvSpPr>
            <p:cNvPr id="18455" name="Text Box 7">
              <a:extLst>
                <a:ext uri="{FF2B5EF4-FFF2-40B4-BE49-F238E27FC236}">
                  <a16:creationId xmlns:a16="http://schemas.microsoft.com/office/drawing/2014/main" id="{D3AC7477-84DA-4EBD-97D7-ACDB7D1B3C3F}"/>
                </a:ext>
              </a:extLst>
            </p:cNvPr>
            <p:cNvSpPr txBox="1">
              <a:spLocks noChangeArrowheads="1"/>
            </p:cNvSpPr>
            <p:nvPr/>
          </p:nvSpPr>
          <p:spPr bwMode="auto">
            <a:xfrm>
              <a:off x="2764" y="4367"/>
              <a:ext cx="1409" cy="408"/>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CN" sz="1600">
                  <a:ea typeface="宋体" panose="02010600030101010101" pitchFamily="2" charset="-122"/>
                  <a:cs typeface="Times New Roman" panose="02020603050405020304" pitchFamily="18" charset="0"/>
                </a:rPr>
                <a:t>Scan line2</a:t>
              </a:r>
            </a:p>
          </p:txBody>
        </p:sp>
        <p:sp>
          <p:nvSpPr>
            <p:cNvPr id="18456" name="Text Box 6">
              <a:extLst>
                <a:ext uri="{FF2B5EF4-FFF2-40B4-BE49-F238E27FC236}">
                  <a16:creationId xmlns:a16="http://schemas.microsoft.com/office/drawing/2014/main" id="{B50E7CBE-5235-4388-BEB7-13834C187C05}"/>
                </a:ext>
              </a:extLst>
            </p:cNvPr>
            <p:cNvSpPr txBox="1">
              <a:spLocks noChangeArrowheads="1"/>
            </p:cNvSpPr>
            <p:nvPr/>
          </p:nvSpPr>
          <p:spPr bwMode="auto">
            <a:xfrm>
              <a:off x="2764" y="5046"/>
              <a:ext cx="1409" cy="408"/>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CN" sz="1600">
                  <a:ea typeface="宋体" panose="02010600030101010101" pitchFamily="2" charset="-122"/>
                  <a:cs typeface="Times New Roman" panose="02020603050405020304" pitchFamily="18" charset="0"/>
                </a:rPr>
                <a:t>Scan line3</a:t>
              </a:r>
            </a:p>
          </p:txBody>
        </p:sp>
      </p:grpSp>
      <p:graphicFrame>
        <p:nvGraphicFramePr>
          <p:cNvPr id="18439" name="Object 5">
            <a:extLst>
              <a:ext uri="{FF2B5EF4-FFF2-40B4-BE49-F238E27FC236}">
                <a16:creationId xmlns:a16="http://schemas.microsoft.com/office/drawing/2014/main" id="{416EF0AD-C427-4090-A20B-A3A9217CA1C8}"/>
              </a:ext>
            </a:extLst>
          </p:cNvPr>
          <p:cNvGraphicFramePr>
            <a:graphicFrameLocks noChangeAspect="1"/>
          </p:cNvGraphicFramePr>
          <p:nvPr/>
        </p:nvGraphicFramePr>
        <p:xfrm>
          <a:off x="5529265" y="2257427"/>
          <a:ext cx="4376737" cy="4600575"/>
        </p:xfrm>
        <a:graphic>
          <a:graphicData uri="http://schemas.openxmlformats.org/presentationml/2006/ole">
            <mc:AlternateContent xmlns:mc="http://schemas.openxmlformats.org/markup-compatibility/2006">
              <mc:Choice xmlns:v="urn:schemas-microsoft-com:vml" Requires="v">
                <p:oleObj spid="_x0000_s18535" name="Visio" r:id="rId3" imgW="2957870" imgH="3114973" progId="Visio.Drawing.11">
                  <p:embed/>
                </p:oleObj>
              </mc:Choice>
              <mc:Fallback>
                <p:oleObj name="Visio" r:id="rId3" imgW="2957870" imgH="3114973"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9265" y="2257427"/>
                        <a:ext cx="4376737"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0" name="日期占位符 1">
            <a:extLst>
              <a:ext uri="{FF2B5EF4-FFF2-40B4-BE49-F238E27FC236}">
                <a16:creationId xmlns:a16="http://schemas.microsoft.com/office/drawing/2014/main" id="{B65EC6A0-019B-415B-8B36-CC2779D51827}"/>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4DDEC46-8F6B-4D35-836B-694E42EBD190}"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CC2646A9-C75C-4A12-9FD2-000EF3ABAB4C}"/>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7235098-3E4E-4C69-AF19-374DCB5EDC62}" type="slidenum">
              <a:rPr lang="zh-CN" altLang="en-US" sz="1400">
                <a:latin typeface="Arial" panose="020B0604020202020204" pitchFamily="34" charset="0"/>
              </a:rPr>
              <a:pPr>
                <a:spcBef>
                  <a:spcPct val="0"/>
                </a:spcBef>
                <a:buFontTx/>
                <a:buNone/>
              </a:pPr>
              <a:t>17</a:t>
            </a:fld>
            <a:endParaRPr lang="en-US" altLang="zh-CN" sz="1400">
              <a:latin typeface="Arial" panose="020B0604020202020204" pitchFamily="34" charset="0"/>
            </a:endParaRPr>
          </a:p>
        </p:txBody>
      </p:sp>
      <p:sp>
        <p:nvSpPr>
          <p:cNvPr id="19459" name="Rectangle 2">
            <a:extLst>
              <a:ext uri="{FF2B5EF4-FFF2-40B4-BE49-F238E27FC236}">
                <a16:creationId xmlns:a16="http://schemas.microsoft.com/office/drawing/2014/main" id="{75750725-1CC4-4AB7-BB67-7D19D418DF63}"/>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扫描线填充法</a:t>
            </a:r>
          </a:p>
        </p:txBody>
      </p:sp>
      <p:sp>
        <p:nvSpPr>
          <p:cNvPr id="8197" name="Rectangle 3">
            <a:extLst>
              <a:ext uri="{FF2B5EF4-FFF2-40B4-BE49-F238E27FC236}">
                <a16:creationId xmlns:a16="http://schemas.microsoft.com/office/drawing/2014/main" id="{5177B632-AC1E-4722-A458-5E0C94F1FEAC}"/>
              </a:ext>
            </a:extLst>
          </p:cNvPr>
          <p:cNvSpPr>
            <a:spLocks noGrp="1" noChangeArrowheads="1"/>
          </p:cNvSpPr>
          <p:nvPr>
            <p:ph type="body" idx="1"/>
          </p:nvPr>
        </p:nvSpPr>
        <p:spPr>
          <a:xfrm>
            <a:off x="247650" y="1177927"/>
            <a:ext cx="9493250" cy="5222875"/>
          </a:xfrm>
        </p:spPr>
        <p:txBody>
          <a:bodyPr/>
          <a:lstStyle/>
          <a:p>
            <a:pPr marL="358775" lvl="1" indent="-358775" algn="just" eaLnBrk="1" hangingPunct="1">
              <a:spcBef>
                <a:spcPct val="0"/>
              </a:spcBef>
              <a:buClr>
                <a:schemeClr val="tx1"/>
              </a:buClr>
              <a:buFontTx/>
              <a:buChar char="•"/>
            </a:pPr>
            <a:r>
              <a:rPr lang="zh-CN" altLang="en-US" sz="3200" dirty="0">
                <a:ea typeface="宋体" panose="02010600030101010101" pitchFamily="2" charset="-122"/>
              </a:rPr>
              <a:t>若顶点是极值点时，按两个或零个交点计</a:t>
            </a:r>
            <a:r>
              <a:rPr lang="en-US" altLang="zh-CN" sz="3200" dirty="0">
                <a:ea typeface="宋体" panose="02010600030101010101" pitchFamily="2" charset="-122"/>
              </a:rPr>
              <a:t>: p1, p3</a:t>
            </a:r>
            <a:endParaRPr lang="zh-CN" altLang="en-US" sz="3200" dirty="0">
              <a:ea typeface="宋体" panose="02010600030101010101" pitchFamily="2" charset="-122"/>
            </a:endParaRPr>
          </a:p>
          <a:p>
            <a:pPr marL="358775" lvl="1" indent="-358775" algn="just" eaLnBrk="1" hangingPunct="1">
              <a:buClr>
                <a:schemeClr val="tx1"/>
              </a:buClr>
              <a:buFontTx/>
              <a:buChar char="•"/>
            </a:pPr>
            <a:r>
              <a:rPr lang="zh-CN" altLang="en-US" sz="3200" dirty="0">
                <a:ea typeface="宋体" panose="02010600030101010101" pitchFamily="2" charset="-122"/>
              </a:rPr>
              <a:t>否则按一个交点计</a:t>
            </a:r>
            <a:r>
              <a:rPr lang="en-US" altLang="zh-CN" sz="3200" dirty="0">
                <a:ea typeface="宋体" panose="02010600030101010101" pitchFamily="2" charset="-122"/>
              </a:rPr>
              <a:t>: p2</a:t>
            </a:r>
            <a:r>
              <a:rPr lang="zh-CN" altLang="en-US" sz="3200" dirty="0">
                <a:solidFill>
                  <a:schemeClr val="bg1"/>
                </a:solidFill>
                <a:ea typeface="宋体" panose="02010600030101010101" pitchFamily="2" charset="-122"/>
              </a:rPr>
              <a:t>上开下闭或上闭下开 </a:t>
            </a:r>
          </a:p>
        </p:txBody>
      </p:sp>
      <p:graphicFrame>
        <p:nvGraphicFramePr>
          <p:cNvPr id="19461" name="Object 5">
            <a:extLst>
              <a:ext uri="{FF2B5EF4-FFF2-40B4-BE49-F238E27FC236}">
                <a16:creationId xmlns:a16="http://schemas.microsoft.com/office/drawing/2014/main" id="{A0B17377-9C84-4BA2-AF57-1A0ED495461D}"/>
              </a:ext>
            </a:extLst>
          </p:cNvPr>
          <p:cNvGraphicFramePr>
            <a:graphicFrameLocks noChangeAspect="1"/>
          </p:cNvGraphicFramePr>
          <p:nvPr/>
        </p:nvGraphicFramePr>
        <p:xfrm>
          <a:off x="4997450" y="1698627"/>
          <a:ext cx="4908550" cy="5159375"/>
        </p:xfrm>
        <a:graphic>
          <a:graphicData uri="http://schemas.openxmlformats.org/presentationml/2006/ole">
            <mc:AlternateContent xmlns:mc="http://schemas.openxmlformats.org/markup-compatibility/2006">
              <mc:Choice xmlns:v="urn:schemas-microsoft-com:vml" Requires="v">
                <p:oleObj spid="_x0000_s19541" name="Visio" r:id="rId3" imgW="2957870" imgH="3114973" progId="Visio.Drawing.11">
                  <p:embed/>
                </p:oleObj>
              </mc:Choice>
              <mc:Fallback>
                <p:oleObj name="Visio" r:id="rId3" imgW="2957870" imgH="3114973"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7450" y="1698627"/>
                        <a:ext cx="4908550"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日期占位符 1">
            <a:extLst>
              <a:ext uri="{FF2B5EF4-FFF2-40B4-BE49-F238E27FC236}">
                <a16:creationId xmlns:a16="http://schemas.microsoft.com/office/drawing/2014/main" id="{E98985F9-4712-423E-B681-B31A7DFB23EE}"/>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025C686-697C-4713-BEEB-76E6CFA7BFDD}"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animEffect transition="in" filter="blinds(horizontal)">
                                      <p:cBhvr>
                                        <p:cTn id="7" dur="500"/>
                                        <p:tgtEl>
                                          <p:spTgt spid="81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97">
                                            <p:txEl>
                                              <p:pRg st="1" end="1"/>
                                            </p:txEl>
                                          </p:spTgt>
                                        </p:tgtEl>
                                        <p:attrNameLst>
                                          <p:attrName>style.visibility</p:attrName>
                                        </p:attrNameLst>
                                      </p:cBhvr>
                                      <p:to>
                                        <p:strVal val="visible"/>
                                      </p:to>
                                    </p:set>
                                    <p:animEffect transition="in" filter="blinds(horizontal)">
                                      <p:cBhvr>
                                        <p:cTn id="12" dur="500"/>
                                        <p:tgtEl>
                                          <p:spTgt spid="81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2">
            <a:extLst>
              <a:ext uri="{FF2B5EF4-FFF2-40B4-BE49-F238E27FC236}">
                <a16:creationId xmlns:a16="http://schemas.microsoft.com/office/drawing/2014/main" id="{BFD970C1-0147-4D7B-8EED-D328666B6D3F}"/>
              </a:ext>
            </a:extLst>
          </p:cNvPr>
          <p:cNvSpPr txBox="1">
            <a:spLocks noChangeArrowheads="1"/>
          </p:cNvSpPr>
          <p:nvPr/>
        </p:nvSpPr>
        <p:spPr bwMode="auto">
          <a:xfrm>
            <a:off x="384175" y="1082675"/>
            <a:ext cx="7894638" cy="563231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kumimoji="1" lang="en-US" altLang="zh-CN" sz="2400" b="1" i="1" dirty="0">
                <a:ea typeface="宋体" panose="02010600030101010101" pitchFamily="2" charset="-122"/>
              </a:rPr>
              <a:t>void </a:t>
            </a:r>
            <a:r>
              <a:rPr kumimoji="1" lang="en-US" altLang="zh-CN" sz="2400" b="1" i="1" dirty="0" err="1">
                <a:ea typeface="宋体" panose="02010600030101010101" pitchFamily="2" charset="-122"/>
              </a:rPr>
              <a:t>FillPolygonbySL</a:t>
            </a:r>
            <a:r>
              <a:rPr kumimoji="1" lang="en-US" altLang="zh-CN" sz="2400" b="1" i="1" dirty="0">
                <a:ea typeface="宋体" panose="02010600030101010101" pitchFamily="2" charset="-122"/>
              </a:rPr>
              <a:t>(Polygon *</a:t>
            </a:r>
            <a:r>
              <a:rPr kumimoji="1" lang="en-US" altLang="zh-CN" sz="2400" b="1" i="1" dirty="0" err="1">
                <a:ea typeface="宋体" panose="02010600030101010101" pitchFamily="2" charset="-122"/>
              </a:rPr>
              <a:t>P,int</a:t>
            </a:r>
            <a:r>
              <a:rPr kumimoji="1" lang="en-US" altLang="zh-CN" sz="2400" b="1" i="1" dirty="0">
                <a:ea typeface="宋体" panose="02010600030101010101" pitchFamily="2" charset="-122"/>
              </a:rPr>
              <a:t> </a:t>
            </a:r>
            <a:r>
              <a:rPr kumimoji="1" lang="en-US" altLang="zh-CN" sz="2400" b="1" i="1" dirty="0" err="1">
                <a:ea typeface="宋体" panose="02010600030101010101" pitchFamily="2" charset="-122"/>
              </a:rPr>
              <a:t>polygonColor</a:t>
            </a:r>
            <a:r>
              <a:rPr kumimoji="1" lang="en-US" altLang="zh-CN" sz="2400" b="1" i="1" dirty="0">
                <a:ea typeface="宋体" panose="02010600030101010101" pitchFamily="2" charset="-122"/>
              </a:rPr>
              <a:t>)</a:t>
            </a:r>
            <a:endParaRPr kumimoji="1" lang="en-US" altLang="zh-CN" sz="2400" b="1" dirty="0">
              <a:ea typeface="宋体" panose="02010600030101010101" pitchFamily="2" charset="-122"/>
            </a:endParaRPr>
          </a:p>
          <a:p>
            <a:pPr eaLnBrk="1" hangingPunct="1">
              <a:spcBef>
                <a:spcPct val="0"/>
              </a:spcBef>
              <a:buFontTx/>
              <a:buNone/>
            </a:pPr>
            <a:r>
              <a:rPr kumimoji="1" lang="en-US" altLang="zh-CN" sz="2400" b="1" i="1" dirty="0">
                <a:ea typeface="宋体" panose="02010600030101010101" pitchFamily="2" charset="-122"/>
              </a:rPr>
              <a:t>{</a:t>
            </a:r>
          </a:p>
          <a:p>
            <a:pPr eaLnBrk="1" hangingPunct="1">
              <a:spcBef>
                <a:spcPct val="0"/>
              </a:spcBef>
              <a:buFontTx/>
              <a:buNone/>
            </a:pPr>
            <a:r>
              <a:rPr kumimoji="1" lang="en-US" altLang="zh-CN" sz="2400" b="1" i="1" dirty="0">
                <a:ea typeface="宋体" panose="02010600030101010101" pitchFamily="2" charset="-122"/>
              </a:rPr>
              <a:t>    </a:t>
            </a:r>
            <a:r>
              <a:rPr kumimoji="1" lang="en-US" altLang="zh-CN" sz="2400" b="1" i="1" dirty="0" err="1">
                <a:ea typeface="宋体" panose="02010600030101010101" pitchFamily="2" charset="-122"/>
              </a:rPr>
              <a:t>int</a:t>
            </a:r>
            <a:r>
              <a:rPr kumimoji="1" lang="en-US" altLang="zh-CN" sz="2400" b="1" i="1" dirty="0">
                <a:ea typeface="宋体" panose="02010600030101010101" pitchFamily="2" charset="-122"/>
              </a:rPr>
              <a:t> y;    Edge e;</a:t>
            </a:r>
          </a:p>
          <a:p>
            <a:pPr eaLnBrk="1" hangingPunct="1">
              <a:spcBef>
                <a:spcPct val="0"/>
              </a:spcBef>
              <a:buFontTx/>
              <a:buNone/>
            </a:pPr>
            <a:r>
              <a:rPr kumimoji="1" lang="en-US" altLang="zh-CN" sz="2400" b="1" i="1" dirty="0">
                <a:ea typeface="宋体" panose="02010600030101010101" pitchFamily="2" charset="-122"/>
              </a:rPr>
              <a:t>   for(y = </a:t>
            </a:r>
            <a:r>
              <a:rPr kumimoji="1" lang="en-US" altLang="zh-CN" sz="2400" b="1" i="1" dirty="0" err="1">
                <a:ea typeface="宋体" panose="02010600030101010101" pitchFamily="2" charset="-122"/>
              </a:rPr>
              <a:t>ymin;y</a:t>
            </a:r>
            <a:r>
              <a:rPr kumimoji="1" lang="en-US" altLang="zh-CN" sz="2400" b="1" i="1" dirty="0">
                <a:ea typeface="宋体" panose="02010600030101010101" pitchFamily="2" charset="-122"/>
              </a:rPr>
              <a:t> &lt;= </a:t>
            </a:r>
            <a:r>
              <a:rPr kumimoji="1" lang="en-US" altLang="zh-CN" sz="2400" b="1" i="1" dirty="0" err="1">
                <a:ea typeface="宋体" panose="02010600030101010101" pitchFamily="2" charset="-122"/>
              </a:rPr>
              <a:t>ymax;y</a:t>
            </a:r>
            <a:r>
              <a:rPr kumimoji="1" lang="en-US" altLang="zh-CN" sz="2400" b="1" i="1" dirty="0">
                <a:ea typeface="宋体" panose="02010600030101010101" pitchFamily="2" charset="-122"/>
              </a:rPr>
              <a:t>++)</a:t>
            </a:r>
            <a:endParaRPr kumimoji="1" lang="en-US" altLang="zh-CN" sz="2400" b="1" dirty="0">
              <a:ea typeface="宋体" panose="02010600030101010101" pitchFamily="2" charset="-122"/>
            </a:endParaRPr>
          </a:p>
          <a:p>
            <a:pPr eaLnBrk="1" hangingPunct="1">
              <a:spcBef>
                <a:spcPct val="0"/>
              </a:spcBef>
              <a:buFontTx/>
              <a:buNone/>
            </a:pPr>
            <a:r>
              <a:rPr kumimoji="1" lang="en-US" altLang="zh-CN" sz="2400" b="1" i="1" dirty="0">
                <a:ea typeface="宋体" panose="02010600030101010101" pitchFamily="2" charset="-122"/>
              </a:rPr>
              <a:t>   {</a:t>
            </a:r>
          </a:p>
          <a:p>
            <a:pPr eaLnBrk="1" hangingPunct="1">
              <a:spcBef>
                <a:spcPct val="0"/>
              </a:spcBef>
              <a:buFontTx/>
              <a:buNone/>
            </a:pPr>
            <a:r>
              <a:rPr kumimoji="1" lang="en-US" altLang="zh-CN" sz="2400" b="1" i="1" dirty="0">
                <a:ea typeface="宋体" panose="02010600030101010101" pitchFamily="2" charset="-122"/>
              </a:rPr>
              <a:t>        for(e = </a:t>
            </a:r>
            <a:r>
              <a:rPr kumimoji="1" lang="en-US" altLang="zh-CN" sz="2400" b="1" i="1" dirty="0" err="1">
                <a:ea typeface="宋体" panose="02010600030101010101" pitchFamily="2" charset="-122"/>
              </a:rPr>
              <a:t>first-edge;e</a:t>
            </a:r>
            <a:r>
              <a:rPr kumimoji="1" lang="en-US" altLang="zh-CN" sz="2400" b="1" i="1" dirty="0">
                <a:ea typeface="宋体" panose="02010600030101010101" pitchFamily="2" charset="-122"/>
              </a:rPr>
              <a:t> &lt;= </a:t>
            </a:r>
            <a:r>
              <a:rPr kumimoji="1" lang="en-US" altLang="zh-CN" sz="2400" b="1" i="1" dirty="0" err="1">
                <a:ea typeface="宋体" panose="02010600030101010101" pitchFamily="2" charset="-122"/>
              </a:rPr>
              <a:t>last-edge;e</a:t>
            </a:r>
            <a:r>
              <a:rPr kumimoji="1" lang="en-US" altLang="zh-CN" sz="2400" b="1" i="1" dirty="0">
                <a:ea typeface="宋体" panose="02010600030101010101" pitchFamily="2" charset="-122"/>
              </a:rPr>
              <a:t>++)</a:t>
            </a:r>
            <a:endParaRPr kumimoji="1" lang="en-US" altLang="zh-CN" sz="2400" b="1" dirty="0">
              <a:ea typeface="宋体" panose="02010600030101010101" pitchFamily="2" charset="-122"/>
            </a:endParaRPr>
          </a:p>
          <a:p>
            <a:pPr eaLnBrk="1" hangingPunct="1">
              <a:spcBef>
                <a:spcPct val="0"/>
              </a:spcBef>
              <a:buFontTx/>
              <a:buNone/>
            </a:pPr>
            <a:r>
              <a:rPr kumimoji="1" lang="en-US" altLang="zh-CN" sz="2400" b="1" i="1" dirty="0">
                <a:ea typeface="宋体" panose="02010600030101010101" pitchFamily="2" charset="-122"/>
              </a:rPr>
              <a:t>        {</a:t>
            </a:r>
          </a:p>
          <a:p>
            <a:pPr eaLnBrk="1" hangingPunct="1">
              <a:spcBef>
                <a:spcPct val="0"/>
              </a:spcBef>
              <a:buFontTx/>
              <a:buNone/>
            </a:pPr>
            <a:r>
              <a:rPr kumimoji="1" lang="en-US" altLang="zh-CN" sz="2400" b="1" i="1" dirty="0">
                <a:ea typeface="宋体" panose="02010600030101010101" pitchFamily="2" charset="-122"/>
              </a:rPr>
              <a:t>             if(</a:t>
            </a:r>
            <a:r>
              <a:rPr kumimoji="1" lang="en-US" altLang="zh-CN" sz="2400" b="1" i="1" dirty="0" err="1">
                <a:ea typeface="宋体" panose="02010600030101010101" pitchFamily="2" charset="-122"/>
              </a:rPr>
              <a:t>IsIntersect</a:t>
            </a:r>
            <a:r>
              <a:rPr kumimoji="1" lang="en-US" altLang="zh-CN" sz="2400" b="1" i="1" dirty="0">
                <a:ea typeface="宋体" panose="02010600030101010101" pitchFamily="2" charset="-122"/>
              </a:rPr>
              <a:t>(</a:t>
            </a:r>
            <a:r>
              <a:rPr kumimoji="1" lang="en-US" altLang="zh-CN" sz="2400" b="1" i="1" dirty="0" err="1">
                <a:ea typeface="宋体" panose="02010600030101010101" pitchFamily="2" charset="-122"/>
              </a:rPr>
              <a:t>e,y</a:t>
            </a:r>
            <a:r>
              <a:rPr kumimoji="1" lang="en-US" altLang="zh-CN" sz="2400" b="1" i="1" dirty="0">
                <a:ea typeface="宋体" panose="02010600030101010101" pitchFamily="2" charset="-122"/>
              </a:rPr>
              <a:t>))</a:t>
            </a:r>
          </a:p>
          <a:p>
            <a:pPr eaLnBrk="1" hangingPunct="1">
              <a:spcBef>
                <a:spcPct val="0"/>
              </a:spcBef>
              <a:buFontTx/>
              <a:buNone/>
            </a:pPr>
            <a:r>
              <a:rPr kumimoji="1" lang="en-US" altLang="zh-CN" sz="2400" b="1" i="1" dirty="0">
                <a:ea typeface="宋体" panose="02010600030101010101" pitchFamily="2" charset="-122"/>
              </a:rPr>
              <a:t>           	     </a:t>
            </a:r>
            <a:r>
              <a:rPr kumimoji="1" lang="en-US" altLang="zh-CN" sz="2400" b="1" i="1" dirty="0" err="1">
                <a:ea typeface="宋体" panose="02010600030101010101" pitchFamily="2" charset="-122"/>
              </a:rPr>
              <a:t>RecordPoint</a:t>
            </a:r>
            <a:r>
              <a:rPr kumimoji="1" lang="en-US" altLang="zh-CN" sz="2400" b="1" i="1" dirty="0">
                <a:ea typeface="宋体" panose="02010600030101010101" pitchFamily="2" charset="-122"/>
              </a:rPr>
              <a:t>(</a:t>
            </a:r>
            <a:r>
              <a:rPr kumimoji="1" lang="en-US" altLang="zh-CN" sz="2400" b="1" i="1" dirty="0" err="1">
                <a:ea typeface="宋体" panose="02010600030101010101" pitchFamily="2" charset="-122"/>
              </a:rPr>
              <a:t>x,y</a:t>
            </a:r>
            <a:r>
              <a:rPr kumimoji="1" lang="en-US" altLang="zh-CN" sz="2400" b="1" i="1" dirty="0">
                <a:ea typeface="宋体" panose="02010600030101010101" pitchFamily="2" charset="-122"/>
              </a:rPr>
              <a:t>);</a:t>
            </a:r>
          </a:p>
          <a:p>
            <a:pPr eaLnBrk="1" hangingPunct="1">
              <a:spcBef>
                <a:spcPct val="0"/>
              </a:spcBef>
              <a:buFontTx/>
              <a:buNone/>
            </a:pPr>
            <a:r>
              <a:rPr kumimoji="1" lang="en-US" altLang="zh-CN" sz="2400" b="1" i="1" dirty="0">
                <a:ea typeface="宋体" panose="02010600030101010101" pitchFamily="2" charset="-122"/>
              </a:rPr>
              <a:t>         } </a:t>
            </a:r>
            <a:r>
              <a:rPr kumimoji="1" lang="en-US" altLang="zh-CN" sz="2000" b="1" i="1" dirty="0">
                <a:solidFill>
                  <a:srgbClr val="0000FF"/>
                </a:solidFill>
                <a:ea typeface="宋体" panose="02010600030101010101" pitchFamily="2" charset="-122"/>
              </a:rPr>
              <a:t>//</a:t>
            </a:r>
            <a:r>
              <a:rPr kumimoji="1" lang="zh-CN" altLang="en-US" sz="2000" b="1" i="1" dirty="0">
                <a:solidFill>
                  <a:srgbClr val="0000FF"/>
                </a:solidFill>
                <a:ea typeface="宋体" panose="02010600030101010101" pitchFamily="2" charset="-122"/>
              </a:rPr>
              <a:t>求当前扫描线和各边全部交点</a:t>
            </a:r>
            <a:endParaRPr kumimoji="1" lang="en-US" altLang="zh-CN" sz="2000" b="1" i="1" dirty="0">
              <a:solidFill>
                <a:srgbClr val="0000FF"/>
              </a:solidFill>
              <a:ea typeface="宋体" panose="02010600030101010101" pitchFamily="2" charset="-122"/>
            </a:endParaRPr>
          </a:p>
          <a:p>
            <a:pPr eaLnBrk="1" hangingPunct="1">
              <a:spcBef>
                <a:spcPct val="0"/>
              </a:spcBef>
              <a:buFontTx/>
              <a:buNone/>
            </a:pPr>
            <a:r>
              <a:rPr kumimoji="1" lang="en-US" altLang="zh-CN" sz="2400" b="1" i="1" dirty="0">
                <a:ea typeface="宋体" panose="02010600030101010101" pitchFamily="2" charset="-122"/>
              </a:rPr>
              <a:t>        </a:t>
            </a:r>
            <a:r>
              <a:rPr kumimoji="1" lang="en-US" altLang="zh-CN" sz="2400" b="1" i="1" dirty="0" err="1">
                <a:ea typeface="宋体" panose="02010600030101010101" pitchFamily="2" charset="-122"/>
              </a:rPr>
              <a:t>SortPoint</a:t>
            </a:r>
            <a:r>
              <a:rPr kumimoji="1" lang="en-US" altLang="zh-CN" sz="2400" b="1" i="1" dirty="0">
                <a:ea typeface="宋体" panose="02010600030101010101" pitchFamily="2" charset="-122"/>
              </a:rPr>
              <a:t>;  </a:t>
            </a:r>
            <a:r>
              <a:rPr kumimoji="1" lang="en-US" altLang="zh-CN" sz="2000" b="1" i="1" dirty="0">
                <a:solidFill>
                  <a:srgbClr val="0000FF"/>
                </a:solidFill>
                <a:ea typeface="宋体" panose="02010600030101010101" pitchFamily="2" charset="-122"/>
              </a:rPr>
              <a:t>//</a:t>
            </a:r>
            <a:r>
              <a:rPr kumimoji="1" lang="zh-CN" altLang="en-US" sz="2000" b="1" i="1" dirty="0">
                <a:solidFill>
                  <a:srgbClr val="0000FF"/>
                </a:solidFill>
                <a:ea typeface="宋体" panose="02010600030101010101" pitchFamily="2" charset="-122"/>
              </a:rPr>
              <a:t>排序</a:t>
            </a:r>
            <a:endParaRPr kumimoji="1" lang="en-US" altLang="zh-CN" sz="2000" b="1" i="1" dirty="0">
              <a:solidFill>
                <a:srgbClr val="0000FF"/>
              </a:solidFill>
              <a:ea typeface="宋体" panose="02010600030101010101" pitchFamily="2" charset="-122"/>
            </a:endParaRPr>
          </a:p>
          <a:p>
            <a:pPr eaLnBrk="1" hangingPunct="1">
              <a:spcBef>
                <a:spcPct val="0"/>
              </a:spcBef>
              <a:buFontTx/>
              <a:buNone/>
            </a:pPr>
            <a:r>
              <a:rPr kumimoji="1" lang="zh-CN" altLang="en-US" sz="2400" b="1" i="1" dirty="0">
                <a:ea typeface="宋体" panose="02010600030101010101" pitchFamily="2" charset="-122"/>
              </a:rPr>
              <a:t>        </a:t>
            </a:r>
            <a:r>
              <a:rPr kumimoji="1" lang="en-US" altLang="zh-CN" sz="2400" b="1" i="1" dirty="0" err="1">
                <a:ea typeface="宋体" panose="02010600030101010101" pitchFamily="2" charset="-122"/>
              </a:rPr>
              <a:t>PairPoint</a:t>
            </a:r>
            <a:r>
              <a:rPr kumimoji="1" lang="en-US" altLang="zh-CN" sz="2400" b="1" i="1" dirty="0">
                <a:ea typeface="宋体" panose="02010600030101010101" pitchFamily="2" charset="-122"/>
              </a:rPr>
              <a:t>;  </a:t>
            </a:r>
            <a:r>
              <a:rPr kumimoji="1" lang="en-US" altLang="zh-CN" sz="2000" b="1" i="1" dirty="0">
                <a:solidFill>
                  <a:srgbClr val="0000FF"/>
                </a:solidFill>
                <a:ea typeface="宋体" panose="02010600030101010101" pitchFamily="2" charset="-122"/>
              </a:rPr>
              <a:t>//</a:t>
            </a:r>
            <a:r>
              <a:rPr kumimoji="1" lang="zh-CN" altLang="en-US" sz="2000" b="1" i="1" dirty="0">
                <a:solidFill>
                  <a:srgbClr val="0000FF"/>
                </a:solidFill>
                <a:ea typeface="宋体" panose="02010600030101010101" pitchFamily="2" charset="-122"/>
              </a:rPr>
              <a:t>配对</a:t>
            </a:r>
            <a:endParaRPr kumimoji="1" lang="en-US" altLang="zh-CN" sz="2000" b="1" i="1" dirty="0">
              <a:solidFill>
                <a:srgbClr val="0000FF"/>
              </a:solidFill>
              <a:ea typeface="宋体" panose="02010600030101010101" pitchFamily="2" charset="-122"/>
            </a:endParaRPr>
          </a:p>
          <a:p>
            <a:pPr eaLnBrk="1" hangingPunct="1">
              <a:spcBef>
                <a:spcPct val="0"/>
              </a:spcBef>
              <a:buFontTx/>
              <a:buNone/>
            </a:pPr>
            <a:r>
              <a:rPr kumimoji="1" lang="zh-CN" altLang="en-US" sz="2400" b="1" i="1" dirty="0">
                <a:ea typeface="宋体" panose="02010600030101010101" pitchFamily="2" charset="-122"/>
              </a:rPr>
              <a:t>        </a:t>
            </a:r>
            <a:r>
              <a:rPr kumimoji="1" lang="en-US" altLang="zh-CN" sz="2400" b="1" i="1" dirty="0">
                <a:ea typeface="宋体" panose="02010600030101010101" pitchFamily="2" charset="-122"/>
              </a:rPr>
              <a:t>Fill; </a:t>
            </a:r>
            <a:r>
              <a:rPr kumimoji="1" lang="en-US" altLang="zh-CN" sz="2000" b="1" i="1" dirty="0">
                <a:solidFill>
                  <a:srgbClr val="0000FF"/>
                </a:solidFill>
                <a:ea typeface="宋体" panose="02010600030101010101" pitchFamily="2" charset="-122"/>
              </a:rPr>
              <a:t>//</a:t>
            </a:r>
            <a:r>
              <a:rPr kumimoji="1" lang="zh-CN" altLang="en-US" sz="2000" b="1" i="1" dirty="0">
                <a:solidFill>
                  <a:srgbClr val="0000FF"/>
                </a:solidFill>
                <a:ea typeface="宋体" panose="02010600030101010101" pitchFamily="2" charset="-122"/>
              </a:rPr>
              <a:t>填充</a:t>
            </a:r>
            <a:endParaRPr kumimoji="1" lang="en-US" altLang="zh-CN" sz="2000" b="1" i="1" dirty="0">
              <a:solidFill>
                <a:srgbClr val="0000FF"/>
              </a:solidFill>
              <a:ea typeface="宋体" panose="02010600030101010101" pitchFamily="2" charset="-122"/>
            </a:endParaRPr>
          </a:p>
          <a:p>
            <a:pPr eaLnBrk="1" hangingPunct="1">
              <a:spcBef>
                <a:spcPct val="0"/>
              </a:spcBef>
              <a:buFontTx/>
              <a:buNone/>
            </a:pPr>
            <a:r>
              <a:rPr kumimoji="1" lang="en-US" altLang="zh-CN" sz="2400" b="1" i="1" dirty="0">
                <a:ea typeface="宋体" panose="02010600030101010101" pitchFamily="2" charset="-122"/>
              </a:rPr>
              <a:t>    }</a:t>
            </a:r>
            <a:endParaRPr kumimoji="1" lang="en-US" altLang="zh-CN" sz="2400" b="1" dirty="0">
              <a:ea typeface="宋体" panose="02010600030101010101" pitchFamily="2" charset="-122"/>
            </a:endParaRPr>
          </a:p>
          <a:p>
            <a:pPr eaLnBrk="1" hangingPunct="1">
              <a:spcBef>
                <a:spcPct val="0"/>
              </a:spcBef>
              <a:buFontTx/>
              <a:buNone/>
            </a:pPr>
            <a:r>
              <a:rPr kumimoji="1" lang="en-US" altLang="zh-CN" sz="2400" b="1" i="1" dirty="0">
                <a:ea typeface="宋体" panose="02010600030101010101" pitchFamily="2" charset="-122"/>
              </a:rPr>
              <a:t>}</a:t>
            </a:r>
          </a:p>
        </p:txBody>
      </p:sp>
      <p:sp>
        <p:nvSpPr>
          <p:cNvPr id="20482" name="灯片编号占位符 3">
            <a:extLst>
              <a:ext uri="{FF2B5EF4-FFF2-40B4-BE49-F238E27FC236}">
                <a16:creationId xmlns:a16="http://schemas.microsoft.com/office/drawing/2014/main" id="{40CC2868-581C-4706-8AC6-48D36A5AD2FD}"/>
              </a:ext>
            </a:extLst>
          </p:cNvPr>
          <p:cNvSpPr txBox="1">
            <a:spLocks noGrp="1"/>
          </p:cNvSpPr>
          <p:nvPr/>
        </p:nvSpPr>
        <p:spPr bwMode="auto">
          <a:xfrm>
            <a:off x="7099300" y="6461127"/>
            <a:ext cx="2311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6984CEC2-6FBB-426C-A457-FC841A416F5B}" type="slidenum">
              <a:rPr lang="zh-CN" altLang="en-US" sz="1400">
                <a:latin typeface="Arial" panose="020B0604020202020204" pitchFamily="34" charset="0"/>
                <a:ea typeface="宋体" panose="02010600030101010101" pitchFamily="2" charset="-122"/>
              </a:rPr>
              <a:pPr algn="r" eaLnBrk="1" hangingPunct="1">
                <a:spcBef>
                  <a:spcPct val="0"/>
                </a:spcBef>
                <a:buFontTx/>
                <a:buNone/>
              </a:pPr>
              <a:t>18</a:t>
            </a:fld>
            <a:endParaRPr lang="en-US" altLang="zh-CN" sz="1400">
              <a:latin typeface="Arial" panose="020B0604020202020204" pitchFamily="34" charset="0"/>
              <a:ea typeface="宋体" panose="02010600030101010101" pitchFamily="2" charset="-122"/>
            </a:endParaRPr>
          </a:p>
        </p:txBody>
      </p:sp>
      <p:sp>
        <p:nvSpPr>
          <p:cNvPr id="20484" name="Rectangle 4">
            <a:extLst>
              <a:ext uri="{FF2B5EF4-FFF2-40B4-BE49-F238E27FC236}">
                <a16:creationId xmlns:a16="http://schemas.microsoft.com/office/drawing/2014/main" id="{6E938A6F-4BBD-43C5-A78C-99B0799CCFC3}"/>
              </a:ext>
            </a:extLst>
          </p:cNvPr>
          <p:cNvSpPr>
            <a:spLocks noGrp="1" noChangeArrowheads="1"/>
          </p:cNvSpPr>
          <p:nvPr>
            <p:ph type="title" idx="4294967295"/>
          </p:nvPr>
        </p:nvSpPr>
        <p:spPr>
          <a:xfrm>
            <a:off x="742950" y="112715"/>
            <a:ext cx="8355894" cy="777875"/>
          </a:xfrm>
        </p:spPr>
        <p:txBody>
          <a:bodyPr/>
          <a:lstStyle/>
          <a:p>
            <a:pPr eaLnBrk="1" hangingPunct="1"/>
            <a:r>
              <a:rPr lang="zh-CN" altLang="en-US" dirty="0">
                <a:ea typeface="黑体" panose="02010609060101010101" pitchFamily="49" charset="-122"/>
              </a:rPr>
              <a:t>扫描线填充法实现</a:t>
            </a:r>
          </a:p>
        </p:txBody>
      </p:sp>
      <p:sp>
        <p:nvSpPr>
          <p:cNvPr id="20486" name="Rectangle 10">
            <a:extLst>
              <a:ext uri="{FF2B5EF4-FFF2-40B4-BE49-F238E27FC236}">
                <a16:creationId xmlns:a16="http://schemas.microsoft.com/office/drawing/2014/main" id="{A1F995FC-7317-439B-9237-B8D593D8AE11}"/>
              </a:ext>
            </a:extLst>
          </p:cNvPr>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0487" name="Rectangle 12">
            <a:extLst>
              <a:ext uri="{FF2B5EF4-FFF2-40B4-BE49-F238E27FC236}">
                <a16:creationId xmlns:a16="http://schemas.microsoft.com/office/drawing/2014/main" id="{4DD003DF-5111-4896-A46F-FF5E3BA0FB7B}"/>
              </a:ext>
            </a:extLst>
          </p:cNvPr>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0488" name="Rectangle 10">
            <a:extLst>
              <a:ext uri="{FF2B5EF4-FFF2-40B4-BE49-F238E27FC236}">
                <a16:creationId xmlns:a16="http://schemas.microsoft.com/office/drawing/2014/main" id="{3D3ED3DD-986E-471E-8471-D628B63FDF78}"/>
              </a:ext>
            </a:extLst>
          </p:cNvPr>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graphicFrame>
        <p:nvGraphicFramePr>
          <p:cNvPr id="20489" name="Object 9">
            <a:extLst>
              <a:ext uri="{FF2B5EF4-FFF2-40B4-BE49-F238E27FC236}">
                <a16:creationId xmlns:a16="http://schemas.microsoft.com/office/drawing/2014/main" id="{983FDEA6-080C-432A-B133-782DDBFF8C8E}"/>
              </a:ext>
            </a:extLst>
          </p:cNvPr>
          <p:cNvGraphicFramePr>
            <a:graphicFrameLocks noChangeAspect="1"/>
          </p:cNvGraphicFramePr>
          <p:nvPr/>
        </p:nvGraphicFramePr>
        <p:xfrm>
          <a:off x="5730877" y="2198688"/>
          <a:ext cx="4175125" cy="4659312"/>
        </p:xfrm>
        <a:graphic>
          <a:graphicData uri="http://schemas.openxmlformats.org/presentationml/2006/ole">
            <mc:AlternateContent xmlns:mc="http://schemas.openxmlformats.org/markup-compatibility/2006">
              <mc:Choice xmlns:v="urn:schemas-microsoft-com:vml" Requires="v">
                <p:oleObj spid="_x0000_s20570" name="Visio" r:id="rId3" imgW="2957870" imgH="3307497" progId="Visio.Drawing.11">
                  <p:embed/>
                </p:oleObj>
              </mc:Choice>
              <mc:Fallback>
                <p:oleObj name="Visio" r:id="rId3" imgW="2957870" imgH="3307497"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0877" y="2198688"/>
                        <a:ext cx="4175125" cy="465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0" name="日期占位符 1">
            <a:extLst>
              <a:ext uri="{FF2B5EF4-FFF2-40B4-BE49-F238E27FC236}">
                <a16:creationId xmlns:a16="http://schemas.microsoft.com/office/drawing/2014/main" id="{57C17823-5C03-4FE0-8811-F75B48751043}"/>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8523940-5E17-4424-84F3-C90C1F9A895F}"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sp>
        <p:nvSpPr>
          <p:cNvPr id="20491" name="灯片编号占位符 2">
            <a:extLst>
              <a:ext uri="{FF2B5EF4-FFF2-40B4-BE49-F238E27FC236}">
                <a16:creationId xmlns:a16="http://schemas.microsoft.com/office/drawing/2014/main" id="{1D85153A-5E05-4189-A9EA-CACAF302C601}"/>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B028D34-41C9-4A78-B4D8-9F3C01E54D7F}" type="slidenum">
              <a:rPr lang="zh-CN" altLang="en-US" sz="1400">
                <a:latin typeface="Arial" panose="020B0604020202020204" pitchFamily="34" charset="0"/>
              </a:rPr>
              <a:pPr>
                <a:spcBef>
                  <a:spcPct val="0"/>
                </a:spcBef>
                <a:buFontTx/>
                <a:buNone/>
              </a:pPr>
              <a:t>18</a:t>
            </a:fld>
            <a:endParaRPr lang="en-US" altLang="zh-CN" sz="1400">
              <a:latin typeface="Arial" panose="020B0604020202020204" pitchFamily="34"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2">
            <a:extLst>
              <a:ext uri="{FF2B5EF4-FFF2-40B4-BE49-F238E27FC236}">
                <a16:creationId xmlns:a16="http://schemas.microsoft.com/office/drawing/2014/main" id="{BFD970C1-0147-4D7B-8EED-D328666B6D3F}"/>
              </a:ext>
            </a:extLst>
          </p:cNvPr>
          <p:cNvSpPr txBox="1">
            <a:spLocks noChangeArrowheads="1"/>
          </p:cNvSpPr>
          <p:nvPr/>
        </p:nvSpPr>
        <p:spPr bwMode="auto">
          <a:xfrm>
            <a:off x="495300" y="1979395"/>
            <a:ext cx="7894638" cy="470898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kumimoji="1" lang="en-US" altLang="zh-CN" sz="2000" i="1" dirty="0">
                <a:solidFill>
                  <a:schemeClr val="bg2"/>
                </a:solidFill>
                <a:ea typeface="宋体" panose="02010600030101010101" pitchFamily="2" charset="-122"/>
              </a:rPr>
              <a:t>void </a:t>
            </a:r>
            <a:r>
              <a:rPr kumimoji="1" lang="en-US" altLang="zh-CN" sz="2000" i="1" dirty="0" err="1">
                <a:solidFill>
                  <a:schemeClr val="bg2"/>
                </a:solidFill>
                <a:ea typeface="宋体" panose="02010600030101010101" pitchFamily="2" charset="-122"/>
              </a:rPr>
              <a:t>FillPolygonbySL</a:t>
            </a:r>
            <a:r>
              <a:rPr kumimoji="1" lang="en-US" altLang="zh-CN" sz="2000" i="1" dirty="0">
                <a:solidFill>
                  <a:schemeClr val="bg2"/>
                </a:solidFill>
                <a:ea typeface="宋体" panose="02010600030101010101" pitchFamily="2" charset="-122"/>
              </a:rPr>
              <a:t>(Polygon *</a:t>
            </a:r>
            <a:r>
              <a:rPr kumimoji="1" lang="en-US" altLang="zh-CN" sz="2000" i="1" dirty="0" err="1">
                <a:solidFill>
                  <a:schemeClr val="bg2"/>
                </a:solidFill>
                <a:ea typeface="宋体" panose="02010600030101010101" pitchFamily="2" charset="-122"/>
              </a:rPr>
              <a:t>P,int</a:t>
            </a:r>
            <a:r>
              <a:rPr kumimoji="1" lang="en-US" altLang="zh-CN" sz="2000" i="1" dirty="0">
                <a:solidFill>
                  <a:schemeClr val="bg2"/>
                </a:solidFill>
                <a:ea typeface="宋体" panose="02010600030101010101" pitchFamily="2" charset="-122"/>
              </a:rPr>
              <a:t> </a:t>
            </a:r>
            <a:r>
              <a:rPr kumimoji="1" lang="en-US" altLang="zh-CN" sz="2000" i="1" dirty="0" err="1">
                <a:solidFill>
                  <a:schemeClr val="bg2"/>
                </a:solidFill>
                <a:ea typeface="宋体" panose="02010600030101010101" pitchFamily="2" charset="-122"/>
              </a:rPr>
              <a:t>polygonColor</a:t>
            </a:r>
            <a:r>
              <a:rPr kumimoji="1" lang="en-US" altLang="zh-CN" sz="2000" i="1" dirty="0">
                <a:solidFill>
                  <a:schemeClr val="bg2"/>
                </a:solidFill>
                <a:ea typeface="宋体" panose="02010600030101010101" pitchFamily="2" charset="-122"/>
              </a:rPr>
              <a:t>)</a:t>
            </a:r>
            <a:endParaRPr kumimoji="1" lang="en-US" altLang="zh-CN" sz="2000" dirty="0">
              <a:solidFill>
                <a:schemeClr val="bg2"/>
              </a:solidFill>
              <a:ea typeface="宋体" panose="02010600030101010101" pitchFamily="2" charset="-122"/>
            </a:endParaRPr>
          </a:p>
          <a:p>
            <a:pPr eaLnBrk="1" hangingPunct="1">
              <a:spcBef>
                <a:spcPct val="0"/>
              </a:spcBef>
              <a:buFontTx/>
              <a:buNone/>
            </a:pPr>
            <a:r>
              <a:rPr kumimoji="1" lang="en-US" altLang="zh-CN" sz="2000" i="1" dirty="0">
                <a:solidFill>
                  <a:schemeClr val="bg2"/>
                </a:solidFill>
                <a:ea typeface="宋体" panose="02010600030101010101" pitchFamily="2" charset="-122"/>
              </a:rPr>
              <a:t>{</a:t>
            </a:r>
          </a:p>
          <a:p>
            <a:pPr eaLnBrk="1" hangingPunct="1">
              <a:spcBef>
                <a:spcPct val="0"/>
              </a:spcBef>
              <a:buFontTx/>
              <a:buNone/>
            </a:pPr>
            <a:r>
              <a:rPr kumimoji="1" lang="en-US" altLang="zh-CN" sz="2000" i="1" dirty="0">
                <a:solidFill>
                  <a:schemeClr val="bg2"/>
                </a:solidFill>
                <a:ea typeface="宋体" panose="02010600030101010101" pitchFamily="2" charset="-122"/>
              </a:rPr>
              <a:t>    </a:t>
            </a:r>
            <a:r>
              <a:rPr kumimoji="1" lang="en-US" altLang="zh-CN" sz="2000" i="1" dirty="0" err="1">
                <a:solidFill>
                  <a:schemeClr val="bg2"/>
                </a:solidFill>
                <a:ea typeface="宋体" panose="02010600030101010101" pitchFamily="2" charset="-122"/>
              </a:rPr>
              <a:t>int</a:t>
            </a:r>
            <a:r>
              <a:rPr kumimoji="1" lang="en-US" altLang="zh-CN" sz="2000" i="1" dirty="0">
                <a:solidFill>
                  <a:schemeClr val="bg2"/>
                </a:solidFill>
                <a:ea typeface="宋体" panose="02010600030101010101" pitchFamily="2" charset="-122"/>
              </a:rPr>
              <a:t> y;    Edge e;</a:t>
            </a:r>
          </a:p>
          <a:p>
            <a:pPr eaLnBrk="1" hangingPunct="1">
              <a:spcBef>
                <a:spcPct val="0"/>
              </a:spcBef>
              <a:buFontTx/>
              <a:buNone/>
            </a:pPr>
            <a:r>
              <a:rPr kumimoji="1" lang="en-US" altLang="zh-CN" sz="2000" i="1" dirty="0">
                <a:solidFill>
                  <a:schemeClr val="bg2"/>
                </a:solidFill>
                <a:ea typeface="宋体" panose="02010600030101010101" pitchFamily="2" charset="-122"/>
              </a:rPr>
              <a:t>   for(y = </a:t>
            </a:r>
            <a:r>
              <a:rPr kumimoji="1" lang="en-US" altLang="zh-CN" sz="2000" i="1" dirty="0" err="1">
                <a:solidFill>
                  <a:schemeClr val="bg2"/>
                </a:solidFill>
                <a:ea typeface="宋体" panose="02010600030101010101" pitchFamily="2" charset="-122"/>
              </a:rPr>
              <a:t>ymin;y</a:t>
            </a:r>
            <a:r>
              <a:rPr kumimoji="1" lang="en-US" altLang="zh-CN" sz="2000" i="1" dirty="0">
                <a:solidFill>
                  <a:schemeClr val="bg2"/>
                </a:solidFill>
                <a:ea typeface="宋体" panose="02010600030101010101" pitchFamily="2" charset="-122"/>
              </a:rPr>
              <a:t> &lt;= </a:t>
            </a:r>
            <a:r>
              <a:rPr kumimoji="1" lang="en-US" altLang="zh-CN" sz="2000" i="1" dirty="0" err="1">
                <a:solidFill>
                  <a:schemeClr val="bg2"/>
                </a:solidFill>
                <a:ea typeface="宋体" panose="02010600030101010101" pitchFamily="2" charset="-122"/>
              </a:rPr>
              <a:t>ymax;y</a:t>
            </a:r>
            <a:r>
              <a:rPr kumimoji="1" lang="en-US" altLang="zh-CN" sz="2000" i="1" dirty="0">
                <a:solidFill>
                  <a:schemeClr val="bg2"/>
                </a:solidFill>
                <a:ea typeface="宋体" panose="02010600030101010101" pitchFamily="2" charset="-122"/>
              </a:rPr>
              <a:t>++)</a:t>
            </a:r>
            <a:endParaRPr kumimoji="1" lang="en-US" altLang="zh-CN" sz="2000" dirty="0">
              <a:solidFill>
                <a:schemeClr val="bg2"/>
              </a:solidFill>
              <a:ea typeface="宋体" panose="02010600030101010101" pitchFamily="2" charset="-122"/>
            </a:endParaRPr>
          </a:p>
          <a:p>
            <a:pPr eaLnBrk="1" hangingPunct="1">
              <a:spcBef>
                <a:spcPct val="0"/>
              </a:spcBef>
              <a:buFontTx/>
              <a:buNone/>
            </a:pPr>
            <a:r>
              <a:rPr kumimoji="1" lang="en-US" altLang="zh-CN" sz="2000" i="1" dirty="0">
                <a:solidFill>
                  <a:schemeClr val="bg2"/>
                </a:solidFill>
                <a:ea typeface="宋体" panose="02010600030101010101" pitchFamily="2" charset="-122"/>
              </a:rPr>
              <a:t>   {</a:t>
            </a:r>
          </a:p>
          <a:p>
            <a:pPr eaLnBrk="1" hangingPunct="1">
              <a:spcBef>
                <a:spcPct val="0"/>
              </a:spcBef>
              <a:buFontTx/>
              <a:buNone/>
            </a:pPr>
            <a:r>
              <a:rPr kumimoji="1" lang="en-US" altLang="zh-CN" sz="2000" i="1" dirty="0">
                <a:solidFill>
                  <a:schemeClr val="bg2"/>
                </a:solidFill>
                <a:ea typeface="宋体" panose="02010600030101010101" pitchFamily="2" charset="-122"/>
              </a:rPr>
              <a:t>        for(e = </a:t>
            </a:r>
            <a:r>
              <a:rPr kumimoji="1" lang="en-US" altLang="zh-CN" sz="2000" i="1" dirty="0" err="1">
                <a:solidFill>
                  <a:schemeClr val="bg2"/>
                </a:solidFill>
                <a:ea typeface="宋体" panose="02010600030101010101" pitchFamily="2" charset="-122"/>
              </a:rPr>
              <a:t>first-edge;e</a:t>
            </a:r>
            <a:r>
              <a:rPr kumimoji="1" lang="en-US" altLang="zh-CN" sz="2000" i="1" dirty="0">
                <a:solidFill>
                  <a:schemeClr val="bg2"/>
                </a:solidFill>
                <a:ea typeface="宋体" panose="02010600030101010101" pitchFamily="2" charset="-122"/>
              </a:rPr>
              <a:t> &lt;= </a:t>
            </a:r>
            <a:r>
              <a:rPr kumimoji="1" lang="en-US" altLang="zh-CN" sz="2000" i="1" dirty="0" err="1">
                <a:solidFill>
                  <a:schemeClr val="bg2"/>
                </a:solidFill>
                <a:ea typeface="宋体" panose="02010600030101010101" pitchFamily="2" charset="-122"/>
              </a:rPr>
              <a:t>last-edge;e</a:t>
            </a:r>
            <a:r>
              <a:rPr kumimoji="1" lang="en-US" altLang="zh-CN" sz="2000" i="1" dirty="0">
                <a:solidFill>
                  <a:schemeClr val="bg2"/>
                </a:solidFill>
                <a:ea typeface="宋体" panose="02010600030101010101" pitchFamily="2" charset="-122"/>
              </a:rPr>
              <a:t>++)</a:t>
            </a:r>
            <a:endParaRPr kumimoji="1" lang="en-US" altLang="zh-CN" sz="2000" dirty="0">
              <a:solidFill>
                <a:schemeClr val="bg2"/>
              </a:solidFill>
              <a:ea typeface="宋体" panose="02010600030101010101" pitchFamily="2" charset="-122"/>
            </a:endParaRPr>
          </a:p>
          <a:p>
            <a:pPr eaLnBrk="1" hangingPunct="1">
              <a:spcBef>
                <a:spcPct val="0"/>
              </a:spcBef>
              <a:buFontTx/>
              <a:buNone/>
            </a:pPr>
            <a:r>
              <a:rPr kumimoji="1" lang="en-US" altLang="zh-CN" sz="2000" i="1" dirty="0">
                <a:solidFill>
                  <a:schemeClr val="bg2"/>
                </a:solidFill>
                <a:ea typeface="宋体" panose="02010600030101010101" pitchFamily="2" charset="-122"/>
              </a:rPr>
              <a:t>        {</a:t>
            </a:r>
          </a:p>
          <a:p>
            <a:pPr eaLnBrk="1" hangingPunct="1">
              <a:spcBef>
                <a:spcPct val="0"/>
              </a:spcBef>
              <a:buFontTx/>
              <a:buNone/>
            </a:pPr>
            <a:r>
              <a:rPr kumimoji="1" lang="en-US" altLang="zh-CN" sz="2000" i="1" dirty="0">
                <a:solidFill>
                  <a:schemeClr val="bg2"/>
                </a:solidFill>
                <a:ea typeface="宋体" panose="02010600030101010101" pitchFamily="2" charset="-122"/>
              </a:rPr>
              <a:t>             if(</a:t>
            </a:r>
            <a:r>
              <a:rPr kumimoji="1" lang="en-US" altLang="zh-CN" sz="2000" i="1" dirty="0" err="1">
                <a:solidFill>
                  <a:schemeClr val="bg2"/>
                </a:solidFill>
                <a:ea typeface="宋体" panose="02010600030101010101" pitchFamily="2" charset="-122"/>
              </a:rPr>
              <a:t>IsIntersect</a:t>
            </a:r>
            <a:r>
              <a:rPr kumimoji="1" lang="en-US" altLang="zh-CN" sz="2000" i="1" dirty="0">
                <a:solidFill>
                  <a:schemeClr val="bg2"/>
                </a:solidFill>
                <a:ea typeface="宋体" panose="02010600030101010101" pitchFamily="2" charset="-122"/>
              </a:rPr>
              <a:t>(</a:t>
            </a:r>
            <a:r>
              <a:rPr kumimoji="1" lang="en-US" altLang="zh-CN" sz="2000" i="1" dirty="0" err="1">
                <a:solidFill>
                  <a:schemeClr val="bg2"/>
                </a:solidFill>
                <a:ea typeface="宋体" panose="02010600030101010101" pitchFamily="2" charset="-122"/>
              </a:rPr>
              <a:t>e,y</a:t>
            </a:r>
            <a:r>
              <a:rPr kumimoji="1" lang="en-US" altLang="zh-CN" sz="2000" i="1" dirty="0">
                <a:solidFill>
                  <a:schemeClr val="bg2"/>
                </a:solidFill>
                <a:ea typeface="宋体" panose="02010600030101010101" pitchFamily="2" charset="-122"/>
              </a:rPr>
              <a:t>))</a:t>
            </a:r>
          </a:p>
          <a:p>
            <a:pPr eaLnBrk="1" hangingPunct="1">
              <a:spcBef>
                <a:spcPct val="0"/>
              </a:spcBef>
              <a:buFontTx/>
              <a:buNone/>
            </a:pPr>
            <a:r>
              <a:rPr kumimoji="1" lang="en-US" altLang="zh-CN" sz="2000" i="1" dirty="0">
                <a:solidFill>
                  <a:schemeClr val="bg2"/>
                </a:solidFill>
                <a:ea typeface="宋体" panose="02010600030101010101" pitchFamily="2" charset="-122"/>
              </a:rPr>
              <a:t>           	     </a:t>
            </a:r>
            <a:r>
              <a:rPr kumimoji="1" lang="en-US" altLang="zh-CN" sz="2000" i="1" dirty="0" err="1">
                <a:solidFill>
                  <a:schemeClr val="bg2"/>
                </a:solidFill>
                <a:ea typeface="宋体" panose="02010600030101010101" pitchFamily="2" charset="-122"/>
              </a:rPr>
              <a:t>RecordPoint</a:t>
            </a:r>
            <a:r>
              <a:rPr kumimoji="1" lang="en-US" altLang="zh-CN" sz="2000" i="1" dirty="0">
                <a:solidFill>
                  <a:schemeClr val="bg2"/>
                </a:solidFill>
                <a:ea typeface="宋体" panose="02010600030101010101" pitchFamily="2" charset="-122"/>
              </a:rPr>
              <a:t>(</a:t>
            </a:r>
            <a:r>
              <a:rPr kumimoji="1" lang="en-US" altLang="zh-CN" sz="2000" i="1" dirty="0" err="1">
                <a:solidFill>
                  <a:schemeClr val="bg2"/>
                </a:solidFill>
                <a:ea typeface="宋体" panose="02010600030101010101" pitchFamily="2" charset="-122"/>
              </a:rPr>
              <a:t>x,y</a:t>
            </a:r>
            <a:r>
              <a:rPr kumimoji="1" lang="en-US" altLang="zh-CN" sz="2000" i="1" dirty="0">
                <a:solidFill>
                  <a:schemeClr val="bg2"/>
                </a:solidFill>
                <a:ea typeface="宋体" panose="02010600030101010101" pitchFamily="2" charset="-122"/>
              </a:rPr>
              <a:t>);</a:t>
            </a:r>
          </a:p>
          <a:p>
            <a:pPr eaLnBrk="1" hangingPunct="1">
              <a:spcBef>
                <a:spcPct val="0"/>
              </a:spcBef>
              <a:buFontTx/>
              <a:buNone/>
            </a:pPr>
            <a:r>
              <a:rPr kumimoji="1" lang="en-US" altLang="zh-CN" sz="2000" i="1" dirty="0">
                <a:solidFill>
                  <a:schemeClr val="bg2"/>
                </a:solidFill>
                <a:ea typeface="宋体" panose="02010600030101010101" pitchFamily="2" charset="-122"/>
              </a:rPr>
              <a:t>           </a:t>
            </a:r>
            <a:r>
              <a:rPr kumimoji="1" lang="en-US" altLang="zh-CN" sz="2000" i="1" dirty="0" err="1">
                <a:solidFill>
                  <a:schemeClr val="bg2"/>
                </a:solidFill>
                <a:ea typeface="宋体" panose="02010600030101010101" pitchFamily="2" charset="-122"/>
              </a:rPr>
              <a:t>SortPoint</a:t>
            </a:r>
            <a:r>
              <a:rPr kumimoji="1" lang="en-US" altLang="zh-CN" sz="2000" i="1" dirty="0">
                <a:solidFill>
                  <a:schemeClr val="bg2"/>
                </a:solidFill>
                <a:ea typeface="宋体" panose="02010600030101010101" pitchFamily="2" charset="-122"/>
              </a:rPr>
              <a:t>;</a:t>
            </a:r>
          </a:p>
          <a:p>
            <a:pPr eaLnBrk="1" hangingPunct="1">
              <a:spcBef>
                <a:spcPct val="0"/>
              </a:spcBef>
              <a:buFontTx/>
              <a:buNone/>
            </a:pPr>
            <a:r>
              <a:rPr kumimoji="1" lang="zh-CN" altLang="en-US" sz="2000" i="1" dirty="0">
                <a:solidFill>
                  <a:schemeClr val="bg2"/>
                </a:solidFill>
                <a:ea typeface="宋体" panose="02010600030101010101" pitchFamily="2" charset="-122"/>
              </a:rPr>
              <a:t>          配对</a:t>
            </a:r>
            <a:r>
              <a:rPr kumimoji="1" lang="en-US" altLang="zh-CN" sz="2000" i="1" dirty="0">
                <a:solidFill>
                  <a:schemeClr val="bg2"/>
                </a:solidFill>
                <a:ea typeface="宋体" panose="02010600030101010101" pitchFamily="2" charset="-122"/>
              </a:rPr>
              <a:t>;</a:t>
            </a:r>
          </a:p>
          <a:p>
            <a:pPr eaLnBrk="1" hangingPunct="1">
              <a:spcBef>
                <a:spcPct val="0"/>
              </a:spcBef>
              <a:buFontTx/>
              <a:buNone/>
            </a:pPr>
            <a:r>
              <a:rPr kumimoji="1" lang="zh-CN" altLang="en-US" sz="2000" i="1" dirty="0">
                <a:solidFill>
                  <a:schemeClr val="bg2"/>
                </a:solidFill>
                <a:ea typeface="宋体" panose="02010600030101010101" pitchFamily="2" charset="-122"/>
              </a:rPr>
              <a:t>          </a:t>
            </a:r>
            <a:r>
              <a:rPr kumimoji="1" lang="en-US" altLang="zh-CN" sz="2000" i="1" dirty="0">
                <a:solidFill>
                  <a:schemeClr val="bg2"/>
                </a:solidFill>
                <a:ea typeface="宋体" panose="02010600030101010101" pitchFamily="2" charset="-122"/>
              </a:rPr>
              <a:t>Fill;</a:t>
            </a:r>
          </a:p>
          <a:p>
            <a:pPr eaLnBrk="1" hangingPunct="1">
              <a:spcBef>
                <a:spcPct val="0"/>
              </a:spcBef>
              <a:buFontTx/>
              <a:buNone/>
            </a:pPr>
            <a:r>
              <a:rPr kumimoji="1" lang="en-US" altLang="zh-CN" sz="2000" i="1" dirty="0">
                <a:solidFill>
                  <a:schemeClr val="bg2"/>
                </a:solidFill>
                <a:ea typeface="宋体" panose="02010600030101010101" pitchFamily="2" charset="-122"/>
              </a:rPr>
              <a:t>        }</a:t>
            </a:r>
          </a:p>
          <a:p>
            <a:pPr eaLnBrk="1" hangingPunct="1">
              <a:spcBef>
                <a:spcPct val="0"/>
              </a:spcBef>
              <a:buFontTx/>
              <a:buNone/>
            </a:pPr>
            <a:r>
              <a:rPr kumimoji="1" lang="en-US" altLang="zh-CN" sz="2000" i="1" dirty="0">
                <a:solidFill>
                  <a:schemeClr val="bg2"/>
                </a:solidFill>
                <a:ea typeface="宋体" panose="02010600030101010101" pitchFamily="2" charset="-122"/>
              </a:rPr>
              <a:t>    }</a:t>
            </a:r>
            <a:endParaRPr kumimoji="1" lang="en-US" altLang="zh-CN" sz="2000" dirty="0">
              <a:solidFill>
                <a:schemeClr val="bg2"/>
              </a:solidFill>
              <a:ea typeface="宋体" panose="02010600030101010101" pitchFamily="2" charset="-122"/>
            </a:endParaRPr>
          </a:p>
          <a:p>
            <a:pPr eaLnBrk="1" hangingPunct="1">
              <a:spcBef>
                <a:spcPct val="0"/>
              </a:spcBef>
              <a:buFontTx/>
              <a:buNone/>
            </a:pPr>
            <a:r>
              <a:rPr kumimoji="1" lang="en-US" altLang="zh-CN" sz="2000" i="1" dirty="0">
                <a:solidFill>
                  <a:schemeClr val="bg2"/>
                </a:solidFill>
                <a:ea typeface="宋体" panose="02010600030101010101" pitchFamily="2" charset="-122"/>
              </a:rPr>
              <a:t>}</a:t>
            </a:r>
          </a:p>
        </p:txBody>
      </p:sp>
      <p:sp>
        <p:nvSpPr>
          <p:cNvPr id="20482" name="灯片编号占位符 3">
            <a:extLst>
              <a:ext uri="{FF2B5EF4-FFF2-40B4-BE49-F238E27FC236}">
                <a16:creationId xmlns:a16="http://schemas.microsoft.com/office/drawing/2014/main" id="{40CC2868-581C-4706-8AC6-48D36A5AD2FD}"/>
              </a:ext>
            </a:extLst>
          </p:cNvPr>
          <p:cNvSpPr txBox="1">
            <a:spLocks noGrp="1"/>
          </p:cNvSpPr>
          <p:nvPr/>
        </p:nvSpPr>
        <p:spPr bwMode="auto">
          <a:xfrm>
            <a:off x="7099300" y="6461127"/>
            <a:ext cx="2311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6984CEC2-6FBB-426C-A457-FC841A416F5B}" type="slidenum">
              <a:rPr lang="zh-CN" altLang="en-US" sz="1400">
                <a:latin typeface="Arial" panose="020B0604020202020204" pitchFamily="34" charset="0"/>
                <a:ea typeface="宋体" panose="02010600030101010101" pitchFamily="2" charset="-122"/>
              </a:rPr>
              <a:pPr algn="r" eaLnBrk="1" hangingPunct="1">
                <a:spcBef>
                  <a:spcPct val="0"/>
                </a:spcBef>
                <a:buFontTx/>
                <a:buNone/>
              </a:pPr>
              <a:t>19</a:t>
            </a:fld>
            <a:endParaRPr lang="en-US" altLang="zh-CN" sz="1400">
              <a:latin typeface="Arial" panose="020B0604020202020204" pitchFamily="34" charset="0"/>
              <a:ea typeface="宋体" panose="02010600030101010101" pitchFamily="2" charset="-122"/>
            </a:endParaRPr>
          </a:p>
        </p:txBody>
      </p:sp>
      <p:sp>
        <p:nvSpPr>
          <p:cNvPr id="20484" name="Rectangle 4">
            <a:extLst>
              <a:ext uri="{FF2B5EF4-FFF2-40B4-BE49-F238E27FC236}">
                <a16:creationId xmlns:a16="http://schemas.microsoft.com/office/drawing/2014/main" id="{6E938A6F-4BBD-43C5-A78C-99B0799CCFC3}"/>
              </a:ext>
            </a:extLst>
          </p:cNvPr>
          <p:cNvSpPr>
            <a:spLocks noGrp="1" noChangeArrowheads="1"/>
          </p:cNvSpPr>
          <p:nvPr>
            <p:ph type="title" idx="4294967295"/>
          </p:nvPr>
        </p:nvSpPr>
        <p:spPr>
          <a:xfrm>
            <a:off x="742950" y="112715"/>
            <a:ext cx="8355894" cy="777875"/>
          </a:xfrm>
        </p:spPr>
        <p:txBody>
          <a:bodyPr/>
          <a:lstStyle/>
          <a:p>
            <a:pPr eaLnBrk="1" hangingPunct="1"/>
            <a:r>
              <a:rPr lang="zh-CN" altLang="en-US" dirty="0">
                <a:ea typeface="黑体" panose="02010609060101010101" pitchFamily="49" charset="-122"/>
              </a:rPr>
              <a:t>扫描线填充法分析</a:t>
            </a:r>
          </a:p>
        </p:txBody>
      </p:sp>
      <p:sp>
        <p:nvSpPr>
          <p:cNvPr id="20486" name="Rectangle 10">
            <a:extLst>
              <a:ext uri="{FF2B5EF4-FFF2-40B4-BE49-F238E27FC236}">
                <a16:creationId xmlns:a16="http://schemas.microsoft.com/office/drawing/2014/main" id="{A1F995FC-7317-439B-9237-B8D593D8AE11}"/>
              </a:ext>
            </a:extLst>
          </p:cNvPr>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0487" name="Rectangle 12">
            <a:extLst>
              <a:ext uri="{FF2B5EF4-FFF2-40B4-BE49-F238E27FC236}">
                <a16:creationId xmlns:a16="http://schemas.microsoft.com/office/drawing/2014/main" id="{4DD003DF-5111-4896-A46F-FF5E3BA0FB7B}"/>
              </a:ext>
            </a:extLst>
          </p:cNvPr>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0488" name="Rectangle 10">
            <a:extLst>
              <a:ext uri="{FF2B5EF4-FFF2-40B4-BE49-F238E27FC236}">
                <a16:creationId xmlns:a16="http://schemas.microsoft.com/office/drawing/2014/main" id="{3D3ED3DD-986E-471E-8471-D628B63FDF78}"/>
              </a:ext>
            </a:extLst>
          </p:cNvPr>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graphicFrame>
        <p:nvGraphicFramePr>
          <p:cNvPr id="20489" name="Object 9">
            <a:extLst>
              <a:ext uri="{FF2B5EF4-FFF2-40B4-BE49-F238E27FC236}">
                <a16:creationId xmlns:a16="http://schemas.microsoft.com/office/drawing/2014/main" id="{983FDEA6-080C-432A-B133-782DDBFF8C8E}"/>
              </a:ext>
            </a:extLst>
          </p:cNvPr>
          <p:cNvGraphicFramePr>
            <a:graphicFrameLocks noChangeAspect="1"/>
          </p:cNvGraphicFramePr>
          <p:nvPr/>
        </p:nvGraphicFramePr>
        <p:xfrm>
          <a:off x="5730877" y="2198688"/>
          <a:ext cx="4175125" cy="4659312"/>
        </p:xfrm>
        <a:graphic>
          <a:graphicData uri="http://schemas.openxmlformats.org/presentationml/2006/ole">
            <mc:AlternateContent xmlns:mc="http://schemas.openxmlformats.org/markup-compatibility/2006">
              <mc:Choice xmlns:v="urn:schemas-microsoft-com:vml" Requires="v">
                <p:oleObj spid="_x0000_s48167" name="Visio" r:id="rId4" imgW="2957870" imgH="3307497" progId="Visio.Drawing.11">
                  <p:embed/>
                </p:oleObj>
              </mc:Choice>
              <mc:Fallback>
                <p:oleObj name="Visio" r:id="rId4" imgW="2957870" imgH="3307497" progId="Visio.Drawing.11">
                  <p:embed/>
                  <p:pic>
                    <p:nvPicPr>
                      <p:cNvPr id="20489" name="Object 9">
                        <a:extLst>
                          <a:ext uri="{FF2B5EF4-FFF2-40B4-BE49-F238E27FC236}">
                            <a16:creationId xmlns:a16="http://schemas.microsoft.com/office/drawing/2014/main" id="{983FDEA6-080C-432A-B133-782DDBFF8C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0877" y="2198688"/>
                        <a:ext cx="4175125" cy="465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3">
            <a:extLst>
              <a:ext uri="{FF2B5EF4-FFF2-40B4-BE49-F238E27FC236}">
                <a16:creationId xmlns:a16="http://schemas.microsoft.com/office/drawing/2014/main" id="{5177B632-AC1E-4722-A458-5E0C94F1FEAC}"/>
              </a:ext>
            </a:extLst>
          </p:cNvPr>
          <p:cNvSpPr txBox="1">
            <a:spLocks noChangeArrowheads="1"/>
          </p:cNvSpPr>
          <p:nvPr/>
        </p:nvSpPr>
        <p:spPr>
          <a:xfrm>
            <a:off x="247650" y="1177927"/>
            <a:ext cx="9493250" cy="522287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58775" lvl="1" indent="-358775" algn="just" eaLnBrk="1" hangingPunct="1">
              <a:spcBef>
                <a:spcPct val="0"/>
              </a:spcBef>
              <a:buClr>
                <a:schemeClr val="tx1"/>
              </a:buClr>
              <a:buFontTx/>
              <a:buChar char="•"/>
            </a:pPr>
            <a:r>
              <a:rPr lang="zh-CN" altLang="en-US" sz="2400" kern="0" dirty="0">
                <a:ea typeface="宋体" panose="02010600030101010101" pitchFamily="2" charset="-122"/>
              </a:rPr>
              <a:t>效率较逐点填充法有所提高</a:t>
            </a:r>
            <a:r>
              <a:rPr lang="en-US" altLang="zh-CN" sz="2400" kern="0" dirty="0">
                <a:ea typeface="宋体" panose="02010600030101010101" pitchFamily="2" charset="-122"/>
              </a:rPr>
              <a:t>: </a:t>
            </a:r>
            <a:r>
              <a:rPr lang="zh-CN" altLang="en-US" sz="2400" kern="0" dirty="0">
                <a:ea typeface="宋体" panose="02010600030101010101" pitchFamily="2" charset="-122"/>
              </a:rPr>
              <a:t>利用了扫描内部各点间的相关性</a:t>
            </a:r>
            <a:endParaRPr lang="en-US" altLang="zh-CN" sz="2400" kern="0" dirty="0">
              <a:ea typeface="宋体" panose="02010600030101010101" pitchFamily="2" charset="-122"/>
            </a:endParaRPr>
          </a:p>
          <a:p>
            <a:pPr marL="358775" lvl="1" indent="-358775" algn="just" eaLnBrk="1" hangingPunct="1">
              <a:spcBef>
                <a:spcPct val="0"/>
              </a:spcBef>
              <a:buClr>
                <a:schemeClr val="tx1"/>
              </a:buClr>
              <a:buFontTx/>
              <a:buChar char="•"/>
            </a:pPr>
            <a:r>
              <a:rPr lang="zh-CN" altLang="en-US" sz="2400" kern="0" dirty="0">
                <a:ea typeface="宋体" panose="02010600030101010101" pitchFamily="2" charset="-122"/>
              </a:rPr>
              <a:t>仍有很大提升空间</a:t>
            </a:r>
          </a:p>
        </p:txBody>
      </p:sp>
    </p:spTree>
    <p:extLst>
      <p:ext uri="{BB962C8B-B14F-4D97-AF65-F5344CB8AC3E}">
        <p14:creationId xmlns:p14="http://schemas.microsoft.com/office/powerpoint/2010/main" val="90812306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12204C28-E459-4BF2-9E02-E2806808877B}"/>
              </a:ext>
            </a:extLst>
          </p:cNvPr>
          <p:cNvSpPr>
            <a:spLocks noGrp="1" noChangeArrowheads="1"/>
          </p:cNvSpPr>
          <p:nvPr>
            <p:ph type="title"/>
          </p:nvPr>
        </p:nvSpPr>
        <p:spPr/>
        <p:txBody>
          <a:bodyPr/>
          <a:lstStyle/>
          <a:p>
            <a:r>
              <a:rPr lang="zh-CN" altLang="en-US" dirty="0">
                <a:ea typeface="黑体" panose="02010609060101010101" pitchFamily="49" charset="-122"/>
              </a:rPr>
              <a:t>问题提出</a:t>
            </a:r>
          </a:p>
        </p:txBody>
      </p:sp>
      <p:sp>
        <p:nvSpPr>
          <p:cNvPr id="5123" name="内容占位符 2">
            <a:extLst>
              <a:ext uri="{FF2B5EF4-FFF2-40B4-BE49-F238E27FC236}">
                <a16:creationId xmlns:a16="http://schemas.microsoft.com/office/drawing/2014/main" id="{51242AF9-6EA3-4A17-BB3B-C2B40F29916C}"/>
              </a:ext>
            </a:extLst>
          </p:cNvPr>
          <p:cNvSpPr>
            <a:spLocks noGrp="1" noChangeArrowheads="1"/>
          </p:cNvSpPr>
          <p:nvPr>
            <p:ph idx="1"/>
          </p:nvPr>
        </p:nvSpPr>
        <p:spPr/>
        <p:txBody>
          <a:bodyPr/>
          <a:lstStyle/>
          <a:p>
            <a:r>
              <a:rPr lang="zh-CN" altLang="en-US" dirty="0">
                <a:ea typeface="宋体" panose="02010600030101010101" pitchFamily="2" charset="-122"/>
              </a:rPr>
              <a:t>线框图→彩图</a:t>
            </a:r>
          </a:p>
        </p:txBody>
      </p:sp>
      <p:sp>
        <p:nvSpPr>
          <p:cNvPr id="5124" name="灯片编号占位符 3">
            <a:extLst>
              <a:ext uri="{FF2B5EF4-FFF2-40B4-BE49-F238E27FC236}">
                <a16:creationId xmlns:a16="http://schemas.microsoft.com/office/drawing/2014/main" id="{27EC15BC-4B25-4A5A-806A-B9519A426A6C}"/>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40E38C8-51F2-4F55-B45C-BE217313DD83}" type="slidenum">
              <a:rPr lang="zh-CN" altLang="en-US" sz="1400">
                <a:latin typeface="Arial" panose="020B0604020202020204" pitchFamily="34" charset="0"/>
              </a:rPr>
              <a:pPr>
                <a:spcBef>
                  <a:spcPct val="0"/>
                </a:spcBef>
                <a:buFontTx/>
                <a:buNone/>
              </a:pPr>
              <a:t>2</a:t>
            </a:fld>
            <a:endParaRPr lang="en-US" altLang="zh-CN" sz="1400">
              <a:latin typeface="Arial" panose="020B0604020202020204" pitchFamily="34" charset="0"/>
            </a:endParaRPr>
          </a:p>
        </p:txBody>
      </p:sp>
      <p:pic>
        <p:nvPicPr>
          <p:cNvPr id="5125" name="Picture 4" descr="hue2">
            <a:extLst>
              <a:ext uri="{FF2B5EF4-FFF2-40B4-BE49-F238E27FC236}">
                <a16:creationId xmlns:a16="http://schemas.microsoft.com/office/drawing/2014/main" id="{4AB233F6-FA53-4780-9C88-2C6BF483C2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5" y="2011365"/>
            <a:ext cx="3616325"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6" descr="hue6">
            <a:extLst>
              <a:ext uri="{FF2B5EF4-FFF2-40B4-BE49-F238E27FC236}">
                <a16:creationId xmlns:a16="http://schemas.microsoft.com/office/drawing/2014/main" id="{FDC63457-6D16-4D33-AC72-04DEEC4040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777" y="2024063"/>
            <a:ext cx="3694113"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日期占位符 1">
            <a:extLst>
              <a:ext uri="{FF2B5EF4-FFF2-40B4-BE49-F238E27FC236}">
                <a16:creationId xmlns:a16="http://schemas.microsoft.com/office/drawing/2014/main" id="{63A0D9DF-901F-43DF-9323-AF1D1260AFFE}"/>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90E6C8-8415-41DD-B252-114A1897F3F3}"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sp>
        <p:nvSpPr>
          <p:cNvPr id="8" name="右箭头 6">
            <a:extLst>
              <a:ext uri="{FF2B5EF4-FFF2-40B4-BE49-F238E27FC236}">
                <a16:creationId xmlns:a16="http://schemas.microsoft.com/office/drawing/2014/main" id="{1F3578DA-4136-4173-B077-13C6D29B36AF}"/>
              </a:ext>
            </a:extLst>
          </p:cNvPr>
          <p:cNvSpPr/>
          <p:nvPr/>
        </p:nvSpPr>
        <p:spPr bwMode="auto">
          <a:xfrm>
            <a:off x="4595901" y="3521869"/>
            <a:ext cx="631648" cy="57626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lstStyle/>
          <a:p>
            <a:pPr eaLnBrk="1" hangingPunct="1">
              <a:defRPr/>
            </a:pPr>
            <a:endParaRPr lang="zh-CN" altLang="en-US">
              <a:solidFill>
                <a:schemeClr val="tx1"/>
              </a:solidFill>
              <a:latin typeface="Arial" charset="0"/>
              <a:ea typeface="宋体"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5686CEFE-6C30-41E3-920C-201B4F704C8C}"/>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多边形光栅化</a:t>
            </a:r>
            <a:endParaRPr lang="en-US" altLang="zh-CN" dirty="0">
              <a:ea typeface="黑体" panose="02010609060101010101" pitchFamily="49" charset="-122"/>
            </a:endParaRPr>
          </a:p>
        </p:txBody>
      </p:sp>
      <p:sp>
        <p:nvSpPr>
          <p:cNvPr id="40964" name="Rectangle 3">
            <a:extLst>
              <a:ext uri="{FF2B5EF4-FFF2-40B4-BE49-F238E27FC236}">
                <a16:creationId xmlns:a16="http://schemas.microsoft.com/office/drawing/2014/main" id="{912209D2-ECC9-4016-A410-0F9F628E9B90}"/>
              </a:ext>
            </a:extLst>
          </p:cNvPr>
          <p:cNvSpPr>
            <a:spLocks noGrp="1" noChangeArrowheads="1"/>
          </p:cNvSpPr>
          <p:nvPr>
            <p:ph type="body" idx="1"/>
          </p:nvPr>
        </p:nvSpPr>
        <p:spPr/>
        <p:txBody>
          <a:bodyPr/>
          <a:lstStyle/>
          <a:p>
            <a:pPr eaLnBrk="1" hangingPunct="1"/>
            <a:r>
              <a:rPr lang="zh-CN" altLang="en-US" dirty="0">
                <a:ea typeface="宋体" panose="02010600030101010101" pitchFamily="2" charset="-122"/>
              </a:rPr>
              <a:t>逐点填充法</a:t>
            </a:r>
            <a:endParaRPr lang="en-US" altLang="zh-CN" dirty="0">
              <a:ea typeface="宋体" panose="02010600030101010101" pitchFamily="2" charset="-122"/>
            </a:endParaRPr>
          </a:p>
          <a:p>
            <a:pPr eaLnBrk="1" hangingPunct="1"/>
            <a:r>
              <a:rPr lang="zh-CN" altLang="en-US" dirty="0">
                <a:ea typeface="宋体" panose="02010600030101010101" pitchFamily="2" charset="-122"/>
              </a:rPr>
              <a:t>扫描线填充法</a:t>
            </a:r>
            <a:endParaRPr lang="en-US" altLang="zh-CN" dirty="0">
              <a:ea typeface="宋体" panose="02010600030101010101" pitchFamily="2" charset="-122"/>
            </a:endParaRPr>
          </a:p>
          <a:p>
            <a:pPr eaLnBrk="1" hangingPunct="1"/>
            <a:r>
              <a:rPr lang="zh-CN" altLang="en-US" b="1" dirty="0">
                <a:solidFill>
                  <a:srgbClr val="0000FF"/>
                </a:solidFill>
                <a:ea typeface="宋体" panose="02010600030101010101" pitchFamily="2" charset="-122"/>
              </a:rPr>
              <a:t>活动边表填充法</a:t>
            </a:r>
            <a:endParaRPr lang="en-US" altLang="zh-CN" b="1" dirty="0">
              <a:solidFill>
                <a:srgbClr val="0000FF"/>
              </a:solidFill>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p:txBody>
      </p:sp>
      <p:pic>
        <p:nvPicPr>
          <p:cNvPr id="9" name="Picture 2" descr="https://timgsa.baidu.com/timg?image&amp;quality=80&amp;size=b9999_10000&amp;sec=1513312104083&amp;di=9a40e03ecc168b94cf9e6df7eefe3eaf&amp;imgtype=jpg&amp;src=http%3A%2F%2Fimg2.imgtn.bdimg.com%2Fit%2Fu%3D19193382%2C2137982823%26fm%3D214%26gp%3D0.jpg">
            <a:extLst>
              <a:ext uri="{FF2B5EF4-FFF2-40B4-BE49-F238E27FC236}">
                <a16:creationId xmlns:a16="http://schemas.microsoft.com/office/drawing/2014/main" id="{0A5C32D4-C2FE-458D-A2B5-C4A09D310D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18" t="24351" r="8707" b="9813"/>
          <a:stretch/>
        </p:blipFill>
        <p:spPr bwMode="auto">
          <a:xfrm>
            <a:off x="1777184" y="3249291"/>
            <a:ext cx="7351776" cy="3292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871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406E8D9D-D192-4A66-AC21-8ECAF764141E}"/>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A62CC79-87FF-4806-A693-C35E8AD58B2B}" type="slidenum">
              <a:rPr lang="zh-CN" altLang="en-US" sz="1400">
                <a:latin typeface="Arial" panose="020B0604020202020204" pitchFamily="34" charset="0"/>
              </a:rPr>
              <a:pPr>
                <a:spcBef>
                  <a:spcPct val="0"/>
                </a:spcBef>
                <a:buFontTx/>
                <a:buNone/>
              </a:pPr>
              <a:t>21</a:t>
            </a:fld>
            <a:endParaRPr lang="en-US" altLang="zh-CN" sz="1400">
              <a:latin typeface="Arial" panose="020B0604020202020204" pitchFamily="34" charset="0"/>
            </a:endParaRPr>
          </a:p>
        </p:txBody>
      </p:sp>
      <p:sp>
        <p:nvSpPr>
          <p:cNvPr id="25603" name="Rectangle 2">
            <a:extLst>
              <a:ext uri="{FF2B5EF4-FFF2-40B4-BE49-F238E27FC236}">
                <a16:creationId xmlns:a16="http://schemas.microsoft.com/office/drawing/2014/main" id="{15FDDACE-CAC6-4DBE-8BC4-1D1C22BD33FD}"/>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扫描线填充法分析</a:t>
            </a:r>
          </a:p>
        </p:txBody>
      </p:sp>
      <p:sp>
        <p:nvSpPr>
          <p:cNvPr id="25604" name="Rectangle 3">
            <a:extLst>
              <a:ext uri="{FF2B5EF4-FFF2-40B4-BE49-F238E27FC236}">
                <a16:creationId xmlns:a16="http://schemas.microsoft.com/office/drawing/2014/main" id="{4E5E9A7A-92AE-48EB-8AD9-54185EC446CC}"/>
              </a:ext>
            </a:extLst>
          </p:cNvPr>
          <p:cNvSpPr>
            <a:spLocks noGrp="1" noChangeArrowheads="1"/>
          </p:cNvSpPr>
          <p:nvPr>
            <p:ph type="body" idx="1"/>
          </p:nvPr>
        </p:nvSpPr>
        <p:spPr>
          <a:xfrm>
            <a:off x="247650" y="1031875"/>
            <a:ext cx="9493250" cy="5194300"/>
          </a:xfrm>
        </p:spPr>
        <p:txBody>
          <a:bodyPr/>
          <a:lstStyle/>
          <a:p>
            <a:pPr algn="just" eaLnBrk="1" hangingPunct="1">
              <a:lnSpc>
                <a:spcPct val="130000"/>
              </a:lnSpc>
              <a:buFontTx/>
              <a:buNone/>
            </a:pPr>
            <a:r>
              <a:rPr lang="zh-CN" altLang="en-US" sz="2800" b="1">
                <a:ea typeface="宋体" panose="02010600030101010101" pitchFamily="2" charset="-122"/>
              </a:rPr>
              <a:t>扫描线算法回顾</a:t>
            </a:r>
            <a:r>
              <a:rPr lang="zh-CN" altLang="en-US" sz="2800">
                <a:ea typeface="宋体" panose="02010600030101010101" pitchFamily="2" charset="-122"/>
              </a:rPr>
              <a:t>：</a:t>
            </a:r>
          </a:p>
          <a:p>
            <a:pPr algn="just" eaLnBrk="1" hangingPunct="1">
              <a:lnSpc>
                <a:spcPct val="130000"/>
              </a:lnSpc>
              <a:buFontTx/>
              <a:buNone/>
            </a:pPr>
            <a:r>
              <a:rPr lang="zh-CN" altLang="en-US" sz="2800">
                <a:ea typeface="宋体" panose="02010600030101010101" pitchFamily="2" charset="-122"/>
              </a:rPr>
              <a:t>从</a:t>
            </a:r>
            <a:r>
              <a:rPr lang="en-US" altLang="zh-CN" sz="2800">
                <a:ea typeface="宋体" panose="02010600030101010101" pitchFamily="2" charset="-122"/>
              </a:rPr>
              <a:t>y=y</a:t>
            </a:r>
            <a:r>
              <a:rPr lang="en-US" altLang="zh-CN" sz="2800" baseline="-30000">
                <a:ea typeface="宋体" panose="02010600030101010101" pitchFamily="2" charset="-122"/>
              </a:rPr>
              <a:t>min</a:t>
            </a:r>
            <a:r>
              <a:rPr lang="zh-CN" altLang="en-US" sz="2800">
                <a:ea typeface="宋体" panose="02010600030101010101" pitchFamily="2" charset="-122"/>
              </a:rPr>
              <a:t>到</a:t>
            </a:r>
            <a:r>
              <a:rPr lang="en-US" altLang="zh-CN" sz="2800">
                <a:ea typeface="宋体" panose="02010600030101010101" pitchFamily="2" charset="-122"/>
              </a:rPr>
              <a:t>y=y</a:t>
            </a:r>
            <a:r>
              <a:rPr lang="en-US" altLang="zh-CN" sz="2800" baseline="-30000">
                <a:ea typeface="宋体" panose="02010600030101010101" pitchFamily="2" charset="-122"/>
              </a:rPr>
              <a:t>max</a:t>
            </a:r>
            <a:r>
              <a:rPr lang="en-US" altLang="zh-CN" sz="2800">
                <a:ea typeface="宋体" panose="02010600030101010101" pitchFamily="2" charset="-122"/>
              </a:rPr>
              <a:t>，</a:t>
            </a:r>
            <a:endParaRPr lang="zh-CN" altLang="en-US" sz="2800">
              <a:ea typeface="宋体" panose="02010600030101010101" pitchFamily="2" charset="-122"/>
            </a:endParaRPr>
          </a:p>
          <a:p>
            <a:pPr algn="just" eaLnBrk="1" hangingPunct="1">
              <a:lnSpc>
                <a:spcPct val="130000"/>
              </a:lnSpc>
              <a:buFontTx/>
              <a:buNone/>
            </a:pPr>
            <a:r>
              <a:rPr lang="zh-CN" altLang="en-US" sz="2800">
                <a:ea typeface="宋体" panose="02010600030101010101" pitchFamily="2" charset="-122"/>
              </a:rPr>
              <a:t>对一条扫描线按如下步骤填充：</a:t>
            </a:r>
          </a:p>
          <a:p>
            <a:pPr algn="just" eaLnBrk="1" hangingPunct="1">
              <a:lnSpc>
                <a:spcPct val="130000"/>
              </a:lnSpc>
              <a:buFontTx/>
              <a:buNone/>
            </a:pPr>
            <a:r>
              <a:rPr lang="zh-CN" altLang="en-US" sz="2800">
                <a:ea typeface="宋体" panose="02010600030101010101" pitchFamily="2" charset="-122"/>
              </a:rPr>
              <a:t>		</a:t>
            </a:r>
            <a:r>
              <a:rPr lang="en-US" altLang="zh-CN" sz="2800">
                <a:ea typeface="宋体" panose="02010600030101010101" pitchFamily="2" charset="-122"/>
              </a:rPr>
              <a:t>a.</a:t>
            </a:r>
            <a:r>
              <a:rPr lang="zh-CN" altLang="en-US" sz="2800">
                <a:ea typeface="宋体" panose="02010600030101010101" pitchFamily="2" charset="-122"/>
              </a:rPr>
              <a:t>求交</a:t>
            </a:r>
          </a:p>
          <a:p>
            <a:pPr algn="just" eaLnBrk="1" hangingPunct="1">
              <a:lnSpc>
                <a:spcPct val="130000"/>
              </a:lnSpc>
              <a:buFontTx/>
              <a:buNone/>
            </a:pPr>
            <a:r>
              <a:rPr lang="zh-CN" altLang="en-US" sz="2800">
                <a:ea typeface="宋体" panose="02010600030101010101" pitchFamily="2" charset="-122"/>
              </a:rPr>
              <a:t>		</a:t>
            </a:r>
            <a:r>
              <a:rPr lang="en-US" altLang="zh-CN" sz="2800">
                <a:ea typeface="宋体" panose="02010600030101010101" pitchFamily="2" charset="-122"/>
              </a:rPr>
              <a:t>b.</a:t>
            </a:r>
            <a:r>
              <a:rPr lang="zh-CN" altLang="en-US" sz="2800">
                <a:ea typeface="宋体" panose="02010600030101010101" pitchFamily="2" charset="-122"/>
              </a:rPr>
              <a:t>排序</a:t>
            </a:r>
          </a:p>
          <a:p>
            <a:pPr algn="just" eaLnBrk="1" hangingPunct="1">
              <a:lnSpc>
                <a:spcPct val="130000"/>
              </a:lnSpc>
              <a:buFontTx/>
              <a:buNone/>
            </a:pPr>
            <a:r>
              <a:rPr lang="zh-CN" altLang="en-US" sz="2800">
                <a:ea typeface="宋体" panose="02010600030101010101" pitchFamily="2" charset="-122"/>
              </a:rPr>
              <a:t>		</a:t>
            </a:r>
            <a:r>
              <a:rPr lang="en-US" altLang="zh-CN" sz="2800">
                <a:ea typeface="宋体" panose="02010600030101010101" pitchFamily="2" charset="-122"/>
              </a:rPr>
              <a:t>c.</a:t>
            </a:r>
            <a:r>
              <a:rPr lang="zh-CN" altLang="en-US" sz="2800">
                <a:ea typeface="宋体" panose="02010600030101010101" pitchFamily="2" charset="-122"/>
              </a:rPr>
              <a:t>交点配对</a:t>
            </a:r>
          </a:p>
          <a:p>
            <a:pPr algn="just" eaLnBrk="1" hangingPunct="1">
              <a:lnSpc>
                <a:spcPct val="130000"/>
              </a:lnSpc>
              <a:buFontTx/>
              <a:buNone/>
            </a:pPr>
            <a:r>
              <a:rPr lang="zh-CN" altLang="en-US" sz="2800">
                <a:ea typeface="宋体" panose="02010600030101010101" pitchFamily="2" charset="-122"/>
              </a:rPr>
              <a:t>		</a:t>
            </a:r>
            <a:r>
              <a:rPr lang="en-US" altLang="zh-CN" sz="2800">
                <a:ea typeface="宋体" panose="02010600030101010101" pitchFamily="2" charset="-122"/>
              </a:rPr>
              <a:t>d.</a:t>
            </a:r>
            <a:r>
              <a:rPr lang="zh-CN" altLang="en-US" sz="2800">
                <a:ea typeface="宋体" panose="02010600030101010101" pitchFamily="2" charset="-122"/>
              </a:rPr>
              <a:t>区间填色</a:t>
            </a:r>
          </a:p>
        </p:txBody>
      </p:sp>
      <p:sp>
        <p:nvSpPr>
          <p:cNvPr id="7174" name="AutoShape 4">
            <a:extLst>
              <a:ext uri="{FF2B5EF4-FFF2-40B4-BE49-F238E27FC236}">
                <a16:creationId xmlns:a16="http://schemas.microsoft.com/office/drawing/2014/main" id="{016B20EA-583E-4027-A0D7-76D08C6C9B2C}"/>
              </a:ext>
            </a:extLst>
          </p:cNvPr>
          <p:cNvSpPr>
            <a:spLocks noChangeArrowheads="1"/>
          </p:cNvSpPr>
          <p:nvPr/>
        </p:nvSpPr>
        <p:spPr bwMode="auto">
          <a:xfrm>
            <a:off x="2009423" y="5921377"/>
            <a:ext cx="2854678" cy="555625"/>
          </a:xfrm>
          <a:prstGeom prst="wedgeRoundRectCallout">
            <a:avLst>
              <a:gd name="adj1" fmla="val -35796"/>
              <a:gd name="adj2" fmla="val -100317"/>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zh-CN" altLang="en-US" sz="2800" dirty="0">
                <a:solidFill>
                  <a:schemeClr val="accent2"/>
                </a:solidFill>
                <a:ea typeface="宋体" pitchFamily="2" charset="-122"/>
              </a:rPr>
              <a:t>哪一步可以改进</a:t>
            </a:r>
            <a:r>
              <a:rPr lang="en-US" altLang="zh-CN" sz="2800" dirty="0">
                <a:solidFill>
                  <a:schemeClr val="accent2"/>
                </a:solidFill>
                <a:ea typeface="宋体" pitchFamily="2" charset="-122"/>
              </a:rPr>
              <a:t>?</a:t>
            </a:r>
            <a:endParaRPr lang="zh-CN" altLang="en-US" sz="2800" dirty="0">
              <a:solidFill>
                <a:schemeClr val="accent2"/>
              </a:solidFill>
              <a:ea typeface="宋体" pitchFamily="2" charset="-122"/>
            </a:endParaRPr>
          </a:p>
        </p:txBody>
      </p:sp>
      <p:sp>
        <p:nvSpPr>
          <p:cNvPr id="25606" name="Rectangle 8">
            <a:extLst>
              <a:ext uri="{FF2B5EF4-FFF2-40B4-BE49-F238E27FC236}">
                <a16:creationId xmlns:a16="http://schemas.microsoft.com/office/drawing/2014/main" id="{37642793-003A-443F-83B7-E8277B751A14}"/>
              </a:ext>
            </a:extLst>
          </p:cNvPr>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graphicFrame>
        <p:nvGraphicFramePr>
          <p:cNvPr id="8199" name="Object 7">
            <a:extLst>
              <a:ext uri="{FF2B5EF4-FFF2-40B4-BE49-F238E27FC236}">
                <a16:creationId xmlns:a16="http://schemas.microsoft.com/office/drawing/2014/main" id="{450E2840-9CCD-4C33-A21F-E81618C46DF1}"/>
              </a:ext>
            </a:extLst>
          </p:cNvPr>
          <p:cNvGraphicFramePr>
            <a:graphicFrameLocks noChangeAspect="1"/>
          </p:cNvGraphicFramePr>
          <p:nvPr/>
        </p:nvGraphicFramePr>
        <p:xfrm>
          <a:off x="5116515" y="1560515"/>
          <a:ext cx="4789487" cy="5297487"/>
        </p:xfrm>
        <a:graphic>
          <a:graphicData uri="http://schemas.openxmlformats.org/presentationml/2006/ole">
            <mc:AlternateContent xmlns:mc="http://schemas.openxmlformats.org/markup-compatibility/2006">
              <mc:Choice xmlns:v="urn:schemas-microsoft-com:vml" Requires="v">
                <p:oleObj spid="_x0000_s45104" name="Visio" r:id="rId4" imgW="2957870" imgH="3271659" progId="Visio.Drawing.11">
                  <p:embed/>
                </p:oleObj>
              </mc:Choice>
              <mc:Fallback>
                <p:oleObj name="Visio" r:id="rId4" imgW="2957870" imgH="3271659" progId="Visio.Drawing.11">
                  <p:embed/>
                  <p:pic>
                    <p:nvPicPr>
                      <p:cNvPr id="8199" name="Object 7">
                        <a:extLst>
                          <a:ext uri="{FF2B5EF4-FFF2-40B4-BE49-F238E27FC236}">
                            <a16:creationId xmlns:a16="http://schemas.microsoft.com/office/drawing/2014/main" id="{450E2840-9CCD-4C33-A21F-E81618C46D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6515" y="1560515"/>
                        <a:ext cx="4789487" cy="529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8" name="日期占位符 1">
            <a:extLst>
              <a:ext uri="{FF2B5EF4-FFF2-40B4-BE49-F238E27FC236}">
                <a16:creationId xmlns:a16="http://schemas.microsoft.com/office/drawing/2014/main" id="{18937E03-BF63-43D8-80AB-FDEE175ADCCA}"/>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4F55FC3-ADC7-4F26-A0F7-27A92EB93AC1}"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spTree>
    <p:extLst>
      <p:ext uri="{BB962C8B-B14F-4D97-AF65-F5344CB8AC3E}">
        <p14:creationId xmlns:p14="http://schemas.microsoft.com/office/powerpoint/2010/main" val="846819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checkerboard(across)">
                                      <p:cBhvr>
                                        <p:cTn id="7"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6">
            <a:extLst>
              <a:ext uri="{FF2B5EF4-FFF2-40B4-BE49-F238E27FC236}">
                <a16:creationId xmlns:a16="http://schemas.microsoft.com/office/drawing/2014/main" id="{67CF4888-0AF6-4B91-8B05-2DEA3177D94D}"/>
              </a:ext>
            </a:extLst>
          </p:cNvPr>
          <p:cNvSpPr txBox="1">
            <a:spLocks noGrp="1"/>
          </p:cNvSpPr>
          <p:nvPr/>
        </p:nvSpPr>
        <p:spPr bwMode="auto">
          <a:xfrm>
            <a:off x="7099300" y="6461127"/>
            <a:ext cx="2311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B955B04E-6FEA-4684-B228-67EC29893CF9}" type="slidenum">
              <a:rPr lang="zh-CN" altLang="en-US" sz="1400">
                <a:latin typeface="Arial" panose="020B0604020202020204" pitchFamily="34" charset="0"/>
                <a:ea typeface="宋体" panose="02010600030101010101" pitchFamily="2" charset="-122"/>
              </a:rPr>
              <a:pPr algn="r" eaLnBrk="1" hangingPunct="1">
                <a:spcBef>
                  <a:spcPct val="0"/>
                </a:spcBef>
                <a:buFontTx/>
                <a:buNone/>
              </a:pPr>
              <a:t>22</a:t>
            </a:fld>
            <a:endParaRPr lang="en-US" altLang="zh-CN" sz="1400">
              <a:latin typeface="Arial" panose="020B0604020202020204" pitchFamily="34" charset="0"/>
              <a:ea typeface="宋体" panose="02010600030101010101" pitchFamily="2" charset="-122"/>
            </a:endParaRPr>
          </a:p>
        </p:txBody>
      </p:sp>
      <p:sp>
        <p:nvSpPr>
          <p:cNvPr id="21507" name="Rectangle 2">
            <a:extLst>
              <a:ext uri="{FF2B5EF4-FFF2-40B4-BE49-F238E27FC236}">
                <a16:creationId xmlns:a16="http://schemas.microsoft.com/office/drawing/2014/main" id="{409E2B23-249F-44ED-98BF-0309C04311B8}"/>
              </a:ext>
            </a:extLst>
          </p:cNvPr>
          <p:cNvSpPr>
            <a:spLocks noGrp="1" noChangeArrowheads="1"/>
          </p:cNvSpPr>
          <p:nvPr>
            <p:ph type="title" idx="4294967295"/>
          </p:nvPr>
        </p:nvSpPr>
        <p:spPr>
          <a:xfrm>
            <a:off x="165100" y="76200"/>
            <a:ext cx="8613775" cy="914400"/>
          </a:xfrm>
        </p:spPr>
        <p:txBody>
          <a:bodyPr/>
          <a:lstStyle/>
          <a:p>
            <a:pPr eaLnBrk="1" hangingPunct="1"/>
            <a:r>
              <a:rPr lang="zh-CN" altLang="en-US" dirty="0">
                <a:ea typeface="黑体" panose="02010609060101010101" pitchFamily="49" charset="-122"/>
              </a:rPr>
              <a:t>扫描线填充法分析</a:t>
            </a:r>
          </a:p>
        </p:txBody>
      </p:sp>
      <p:sp>
        <p:nvSpPr>
          <p:cNvPr id="21508" name="Rectangle 3">
            <a:extLst>
              <a:ext uri="{FF2B5EF4-FFF2-40B4-BE49-F238E27FC236}">
                <a16:creationId xmlns:a16="http://schemas.microsoft.com/office/drawing/2014/main" id="{B6B78FD1-7CFD-4E24-BAEE-E65F2F6B978B}"/>
              </a:ext>
            </a:extLst>
          </p:cNvPr>
          <p:cNvSpPr>
            <a:spLocks noGrp="1" noChangeArrowheads="1"/>
          </p:cNvSpPr>
          <p:nvPr>
            <p:ph type="body" sz="half" idx="4294967295"/>
          </p:nvPr>
        </p:nvSpPr>
        <p:spPr>
          <a:xfrm>
            <a:off x="212725" y="1079500"/>
            <a:ext cx="5607050" cy="5294313"/>
          </a:xfrm>
        </p:spPr>
        <p:txBody>
          <a:bodyPr/>
          <a:lstStyle/>
          <a:p>
            <a:pPr marL="0" indent="0" eaLnBrk="1" hangingPunct="1">
              <a:buNone/>
            </a:pPr>
            <a:r>
              <a:rPr kumimoji="1" lang="en-US" altLang="zh-CN" dirty="0">
                <a:ea typeface="宋体" panose="02010600030101010101" pitchFamily="2" charset="-122"/>
              </a:rPr>
              <a:t>1. </a:t>
            </a:r>
            <a:r>
              <a:rPr kumimoji="1" lang="zh-CN" altLang="en-US" dirty="0">
                <a:ea typeface="宋体" panose="02010600030101010101" pitchFamily="2" charset="-122"/>
              </a:rPr>
              <a:t>减少无效求交次数</a:t>
            </a:r>
          </a:p>
          <a:p>
            <a:pPr>
              <a:buFontTx/>
              <a:buNone/>
            </a:pPr>
            <a:r>
              <a:rPr kumimoji="1" lang="en-US" altLang="zh-CN" sz="2400" b="1" i="1" dirty="0">
                <a:ea typeface="宋体" panose="02010600030101010101" pitchFamily="2" charset="-122"/>
              </a:rPr>
              <a:t>for(y = </a:t>
            </a:r>
            <a:r>
              <a:rPr kumimoji="1" lang="en-US" altLang="zh-CN" sz="2400" b="1" i="1" dirty="0" err="1">
                <a:ea typeface="宋体" panose="02010600030101010101" pitchFamily="2" charset="-122"/>
              </a:rPr>
              <a:t>ymin;y</a:t>
            </a:r>
            <a:r>
              <a:rPr kumimoji="1" lang="en-US" altLang="zh-CN" sz="2400" b="1" i="1" dirty="0">
                <a:ea typeface="宋体" panose="02010600030101010101" pitchFamily="2" charset="-122"/>
              </a:rPr>
              <a:t> &lt;= </a:t>
            </a:r>
            <a:r>
              <a:rPr kumimoji="1" lang="en-US" altLang="zh-CN" sz="2400" b="1" i="1" dirty="0" err="1">
                <a:ea typeface="宋体" panose="02010600030101010101" pitchFamily="2" charset="-122"/>
              </a:rPr>
              <a:t>ymax;y</a:t>
            </a:r>
            <a:r>
              <a:rPr kumimoji="1" lang="en-US" altLang="zh-CN" sz="2400" b="1" i="1" dirty="0">
                <a:ea typeface="宋体" panose="02010600030101010101" pitchFamily="2" charset="-122"/>
              </a:rPr>
              <a:t>++)</a:t>
            </a:r>
            <a:endParaRPr kumimoji="1" lang="en-US" altLang="zh-CN" sz="2400" b="1" dirty="0">
              <a:ea typeface="宋体" panose="02010600030101010101" pitchFamily="2" charset="-122"/>
            </a:endParaRPr>
          </a:p>
          <a:p>
            <a:pPr>
              <a:buFontTx/>
              <a:buNone/>
            </a:pPr>
            <a:r>
              <a:rPr kumimoji="1" lang="en-US" altLang="zh-CN" sz="2400" b="1" i="1" dirty="0">
                <a:ea typeface="宋体" panose="02010600030101010101" pitchFamily="2" charset="-122"/>
              </a:rPr>
              <a:t>      {for(e = </a:t>
            </a:r>
            <a:r>
              <a:rPr kumimoji="1" lang="en-US" altLang="zh-CN" sz="2400" b="1" i="1" dirty="0" err="1">
                <a:ea typeface="宋体" panose="02010600030101010101" pitchFamily="2" charset="-122"/>
              </a:rPr>
              <a:t>first-edge;e</a:t>
            </a:r>
            <a:r>
              <a:rPr kumimoji="1" lang="en-US" altLang="zh-CN" sz="2400" b="1" i="1" dirty="0">
                <a:ea typeface="宋体" panose="02010600030101010101" pitchFamily="2" charset="-122"/>
              </a:rPr>
              <a:t> &lt;= </a:t>
            </a:r>
            <a:r>
              <a:rPr kumimoji="1" lang="en-US" altLang="zh-CN" sz="2400" b="1" i="1" dirty="0" err="1">
                <a:ea typeface="宋体" panose="02010600030101010101" pitchFamily="2" charset="-122"/>
              </a:rPr>
              <a:t>last-edge;e</a:t>
            </a:r>
            <a:r>
              <a:rPr kumimoji="1" lang="en-US" altLang="zh-CN" sz="2400" b="1" i="1" dirty="0">
                <a:ea typeface="宋体" panose="02010600030101010101" pitchFamily="2" charset="-122"/>
              </a:rPr>
              <a:t>++)</a:t>
            </a:r>
            <a:endParaRPr kumimoji="1" lang="en-US" altLang="zh-CN" sz="2400" b="1" dirty="0">
              <a:ea typeface="宋体" panose="02010600030101010101" pitchFamily="2" charset="-122"/>
            </a:endParaRPr>
          </a:p>
          <a:p>
            <a:pPr>
              <a:buFontTx/>
              <a:buNone/>
            </a:pPr>
            <a:r>
              <a:rPr kumimoji="1" lang="en-US" altLang="zh-CN" sz="2400" b="1" i="1" dirty="0">
                <a:ea typeface="宋体" panose="02010600030101010101" pitchFamily="2" charset="-122"/>
              </a:rPr>
              <a:t>	 if(</a:t>
            </a:r>
            <a:r>
              <a:rPr kumimoji="1" lang="en-US" altLang="zh-CN" sz="2400" b="1" i="1" dirty="0" err="1">
                <a:ea typeface="宋体" panose="02010600030101010101" pitchFamily="2" charset="-122"/>
              </a:rPr>
              <a:t>IsIntersect</a:t>
            </a:r>
            <a:r>
              <a:rPr kumimoji="1" lang="en-US" altLang="zh-CN" sz="2400" b="1" i="1" dirty="0">
                <a:ea typeface="宋体" panose="02010600030101010101" pitchFamily="2" charset="-122"/>
              </a:rPr>
              <a:t>(</a:t>
            </a:r>
            <a:r>
              <a:rPr kumimoji="1" lang="en-US" altLang="zh-CN" sz="2400" b="1" i="1" dirty="0" err="1">
                <a:ea typeface="宋体" panose="02010600030101010101" pitchFamily="2" charset="-122"/>
              </a:rPr>
              <a:t>e,y</a:t>
            </a:r>
            <a:r>
              <a:rPr kumimoji="1" lang="en-US" altLang="zh-CN" sz="2400" b="1" i="1" dirty="0">
                <a:ea typeface="宋体" panose="02010600030101010101" pitchFamily="2" charset="-122"/>
              </a:rPr>
              <a:t>))	  </a:t>
            </a:r>
            <a:r>
              <a:rPr kumimoji="1" lang="en-US" altLang="zh-CN" sz="2400" b="1" i="1" dirty="0" err="1">
                <a:ea typeface="宋体" panose="02010600030101010101" pitchFamily="2" charset="-122"/>
              </a:rPr>
              <a:t>RecordPoint</a:t>
            </a:r>
            <a:r>
              <a:rPr kumimoji="1" lang="en-US" altLang="zh-CN" sz="2400" b="1" i="1" dirty="0">
                <a:ea typeface="宋体" panose="02010600030101010101" pitchFamily="2" charset="-122"/>
              </a:rPr>
              <a:t>(</a:t>
            </a:r>
            <a:r>
              <a:rPr kumimoji="1" lang="en-US" altLang="zh-CN" sz="2400" b="1" i="1" dirty="0" err="1">
                <a:ea typeface="宋体" panose="02010600030101010101" pitchFamily="2" charset="-122"/>
              </a:rPr>
              <a:t>x,y</a:t>
            </a:r>
            <a:r>
              <a:rPr kumimoji="1" lang="en-US" altLang="zh-CN" sz="2400" b="1" i="1" dirty="0">
                <a:ea typeface="宋体" panose="02010600030101010101" pitchFamily="2" charset="-122"/>
              </a:rPr>
              <a:t>);</a:t>
            </a:r>
          </a:p>
          <a:p>
            <a:pPr>
              <a:buFontTx/>
              <a:buNone/>
            </a:pPr>
            <a:r>
              <a:rPr kumimoji="1" lang="en-US" altLang="zh-CN" sz="2400" b="1" i="1" dirty="0">
                <a:ea typeface="宋体" panose="02010600030101010101" pitchFamily="2" charset="-122"/>
              </a:rPr>
              <a:t>      </a:t>
            </a:r>
            <a:r>
              <a:rPr kumimoji="1" lang="en-US" altLang="zh-CN" sz="2400" b="1" i="1" dirty="0" err="1">
                <a:ea typeface="宋体" panose="02010600030101010101" pitchFamily="2" charset="-122"/>
              </a:rPr>
              <a:t>SortPoint</a:t>
            </a:r>
            <a:r>
              <a:rPr kumimoji="1" lang="en-US" altLang="zh-CN" sz="2400" b="1" i="1" dirty="0">
                <a:ea typeface="宋体" panose="02010600030101010101" pitchFamily="2" charset="-122"/>
              </a:rPr>
              <a:t>;</a:t>
            </a:r>
          </a:p>
          <a:p>
            <a:pPr>
              <a:buFontTx/>
              <a:buNone/>
            </a:pPr>
            <a:r>
              <a:rPr kumimoji="1" lang="zh-CN" altLang="en-US" sz="2400" b="1" i="1" dirty="0">
                <a:ea typeface="宋体" panose="02010600030101010101" pitchFamily="2" charset="-122"/>
              </a:rPr>
              <a:t>      配对</a:t>
            </a:r>
            <a:r>
              <a:rPr kumimoji="1" lang="en-US" altLang="zh-CN" sz="2400" b="1" i="1" dirty="0">
                <a:ea typeface="宋体" panose="02010600030101010101" pitchFamily="2" charset="-122"/>
              </a:rPr>
              <a:t>;</a:t>
            </a:r>
          </a:p>
          <a:p>
            <a:pPr>
              <a:buFontTx/>
              <a:buNone/>
            </a:pPr>
            <a:r>
              <a:rPr kumimoji="1" lang="zh-CN" altLang="en-US" sz="2400" b="1" i="1" dirty="0">
                <a:ea typeface="宋体" panose="02010600030101010101" pitchFamily="2" charset="-122"/>
              </a:rPr>
              <a:t>      </a:t>
            </a:r>
            <a:r>
              <a:rPr kumimoji="1" lang="en-US" altLang="zh-CN" sz="2400" b="1" i="1" dirty="0">
                <a:ea typeface="宋体" panose="02010600030101010101" pitchFamily="2" charset="-122"/>
              </a:rPr>
              <a:t>Fill;</a:t>
            </a:r>
          </a:p>
          <a:p>
            <a:pPr>
              <a:buFontTx/>
              <a:buNone/>
            </a:pPr>
            <a:r>
              <a:rPr kumimoji="1" lang="en-US" altLang="zh-CN" sz="2400" b="1" i="1" dirty="0">
                <a:ea typeface="宋体" panose="02010600030101010101" pitchFamily="2" charset="-122"/>
              </a:rPr>
              <a:t>     }</a:t>
            </a:r>
            <a:endParaRPr kumimoji="1" lang="zh-CN" altLang="en-US" sz="2800" dirty="0">
              <a:ea typeface="宋体" panose="02010600030101010101" pitchFamily="2" charset="-122"/>
            </a:endParaRPr>
          </a:p>
        </p:txBody>
      </p:sp>
      <p:sp>
        <p:nvSpPr>
          <p:cNvPr id="10246" name="AutoShape 4">
            <a:extLst>
              <a:ext uri="{FF2B5EF4-FFF2-40B4-BE49-F238E27FC236}">
                <a16:creationId xmlns:a16="http://schemas.microsoft.com/office/drawing/2014/main" id="{E77E33A5-2F8F-44F6-B4BE-7AEC6FA426FE}"/>
              </a:ext>
            </a:extLst>
          </p:cNvPr>
          <p:cNvSpPr>
            <a:spLocks noChangeArrowheads="1"/>
          </p:cNvSpPr>
          <p:nvPr/>
        </p:nvSpPr>
        <p:spPr bwMode="auto">
          <a:xfrm>
            <a:off x="3384552" y="4705352"/>
            <a:ext cx="2125663" cy="608013"/>
          </a:xfrm>
          <a:prstGeom prst="wedgeRoundRectCallout">
            <a:avLst>
              <a:gd name="adj1" fmla="val 56460"/>
              <a:gd name="adj2" fmla="val -13920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zh-CN" altLang="en-US" sz="2800" dirty="0">
                <a:solidFill>
                  <a:schemeClr val="accent2"/>
                </a:solidFill>
                <a:ea typeface="宋体" pitchFamily="2" charset="-122"/>
              </a:rPr>
              <a:t>如何实现</a:t>
            </a:r>
            <a:r>
              <a:rPr lang="en-US" altLang="zh-CN" sz="2800" dirty="0">
                <a:solidFill>
                  <a:schemeClr val="accent2"/>
                </a:solidFill>
                <a:ea typeface="宋体" pitchFamily="2" charset="-122"/>
              </a:rPr>
              <a:t>?</a:t>
            </a:r>
            <a:endParaRPr lang="zh-CN" altLang="en-US" sz="2800" dirty="0">
              <a:solidFill>
                <a:schemeClr val="accent2"/>
              </a:solidFill>
              <a:ea typeface="宋体" pitchFamily="2" charset="-122"/>
            </a:endParaRPr>
          </a:p>
        </p:txBody>
      </p:sp>
      <p:graphicFrame>
        <p:nvGraphicFramePr>
          <p:cNvPr id="21510" name="Object 3">
            <a:extLst>
              <a:ext uri="{FF2B5EF4-FFF2-40B4-BE49-F238E27FC236}">
                <a16:creationId xmlns:a16="http://schemas.microsoft.com/office/drawing/2014/main" id="{58B0FEF6-7AB4-455E-8A24-B6A61567ACF9}"/>
              </a:ext>
            </a:extLst>
          </p:cNvPr>
          <p:cNvGraphicFramePr>
            <a:graphicFrameLocks noChangeAspect="1"/>
          </p:cNvGraphicFramePr>
          <p:nvPr/>
        </p:nvGraphicFramePr>
        <p:xfrm>
          <a:off x="5562600" y="1044577"/>
          <a:ext cx="4343400" cy="4848225"/>
        </p:xfrm>
        <a:graphic>
          <a:graphicData uri="http://schemas.openxmlformats.org/presentationml/2006/ole">
            <mc:AlternateContent xmlns:mc="http://schemas.openxmlformats.org/markup-compatibility/2006">
              <mc:Choice xmlns:v="urn:schemas-microsoft-com:vml" Requires="v">
                <p:oleObj spid="_x0000_s21591" name="Visio" r:id="rId3" imgW="2957870" imgH="3307497" progId="Visio.Drawing.11">
                  <p:embed/>
                </p:oleObj>
              </mc:Choice>
              <mc:Fallback>
                <p:oleObj name="Visio" r:id="rId3" imgW="2957870" imgH="3307497"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044577"/>
                        <a:ext cx="434340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1" name="日期占位符 1">
            <a:extLst>
              <a:ext uri="{FF2B5EF4-FFF2-40B4-BE49-F238E27FC236}">
                <a16:creationId xmlns:a16="http://schemas.microsoft.com/office/drawing/2014/main" id="{0385F463-7248-41C1-B276-E17CE46FC6EC}"/>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812C9F0-DA86-4C32-810A-17C186E422B1}"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sp>
        <p:nvSpPr>
          <p:cNvPr id="21512" name="灯片编号占位符 2">
            <a:extLst>
              <a:ext uri="{FF2B5EF4-FFF2-40B4-BE49-F238E27FC236}">
                <a16:creationId xmlns:a16="http://schemas.microsoft.com/office/drawing/2014/main" id="{32CF33B3-5EDA-4C0D-B3B2-3DE391156A8D}"/>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DB032D6-0408-4DED-A59A-4897DDB745C1}" type="slidenum">
              <a:rPr lang="zh-CN" altLang="en-US" sz="1400">
                <a:latin typeface="Arial" panose="020B0604020202020204" pitchFamily="34" charset="0"/>
              </a:rPr>
              <a:pPr>
                <a:spcBef>
                  <a:spcPct val="0"/>
                </a:spcBef>
                <a:buFontTx/>
                <a:buNone/>
              </a:pPr>
              <a:t>22</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6"/>
                                        </p:tgtEl>
                                        <p:attrNameLst>
                                          <p:attrName>style.visibility</p:attrName>
                                        </p:attrNameLst>
                                      </p:cBhvr>
                                      <p:to>
                                        <p:strVal val="visible"/>
                                      </p:to>
                                    </p:set>
                                    <p:animEffect transition="in" filter="blinds(horizontal)">
                                      <p:cBhvr>
                                        <p:cTn id="7"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4FD274A9-59E4-4EA9-8FAA-45228FEE38F8}"/>
              </a:ext>
            </a:extLst>
          </p:cNvPr>
          <p:cNvSpPr txBox="1">
            <a:spLocks noChangeArrowheads="1"/>
          </p:cNvSpPr>
          <p:nvPr/>
        </p:nvSpPr>
        <p:spPr bwMode="auto">
          <a:xfrm>
            <a:off x="231775" y="1128713"/>
            <a:ext cx="5607050" cy="4233862"/>
          </a:xfrm>
          <a:prstGeom prst="rect">
            <a:avLst/>
          </a:prstGeom>
          <a:noFill/>
          <a:ln w="9525">
            <a:noFill/>
            <a:miter lim="800000"/>
            <a:headEnd/>
            <a:tailEnd/>
          </a:ln>
        </p:spPr>
        <p:txBody>
          <a:bodyPr/>
          <a:lstStyle/>
          <a:p>
            <a:pPr marL="342900" indent="-342900" eaLnBrk="1" hangingPunct="1">
              <a:spcBef>
                <a:spcPct val="20000"/>
              </a:spcBef>
              <a:defRPr/>
            </a:pPr>
            <a:r>
              <a:rPr kumimoji="1" lang="zh-CN" altLang="en-US" sz="3200" kern="0" dirty="0">
                <a:latin typeface="+mn-lt"/>
                <a:ea typeface="宋体" pitchFamily="2" charset="-122"/>
              </a:rPr>
              <a:t>分类</a:t>
            </a:r>
            <a:r>
              <a:rPr kumimoji="1" lang="en-US" altLang="zh-CN" sz="3200" kern="0" dirty="0">
                <a:latin typeface="+mn-lt"/>
                <a:ea typeface="宋体" pitchFamily="2" charset="-122"/>
              </a:rPr>
              <a:t>:</a:t>
            </a:r>
            <a:endParaRPr kumimoji="1" lang="zh-CN" altLang="en-US" sz="3200" kern="0" dirty="0">
              <a:latin typeface="+mn-lt"/>
              <a:ea typeface="宋体" pitchFamily="2" charset="-122"/>
            </a:endParaRPr>
          </a:p>
        </p:txBody>
      </p:sp>
      <p:sp>
        <p:nvSpPr>
          <p:cNvPr id="22531" name="灯片编号占位符 1">
            <a:extLst>
              <a:ext uri="{FF2B5EF4-FFF2-40B4-BE49-F238E27FC236}">
                <a16:creationId xmlns:a16="http://schemas.microsoft.com/office/drawing/2014/main" id="{E0C2A1FF-D26E-4E42-847F-DF8171C35718}"/>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4193EBD-D618-4D5A-BAE5-035ABDDE6CF0}" type="slidenum">
              <a:rPr lang="zh-CN" altLang="en-US" sz="1400">
                <a:latin typeface="Arial" panose="020B0604020202020204" pitchFamily="34" charset="0"/>
              </a:rPr>
              <a:pPr>
                <a:spcBef>
                  <a:spcPct val="0"/>
                </a:spcBef>
                <a:buFontTx/>
                <a:buNone/>
              </a:pPr>
              <a:t>23</a:t>
            </a:fld>
            <a:endParaRPr lang="en-US" altLang="zh-CN" sz="1400">
              <a:latin typeface="Arial" panose="020B0604020202020204" pitchFamily="34" charset="0"/>
            </a:endParaRPr>
          </a:p>
        </p:txBody>
      </p:sp>
      <p:sp>
        <p:nvSpPr>
          <p:cNvPr id="22532" name="Rectangle 6">
            <a:extLst>
              <a:ext uri="{FF2B5EF4-FFF2-40B4-BE49-F238E27FC236}">
                <a16:creationId xmlns:a16="http://schemas.microsoft.com/office/drawing/2014/main" id="{DAFF2068-84F4-4225-A8B2-ABB339970342}"/>
              </a:ext>
            </a:extLst>
          </p:cNvPr>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graphicFrame>
        <p:nvGraphicFramePr>
          <p:cNvPr id="22533" name="Object 5">
            <a:extLst>
              <a:ext uri="{FF2B5EF4-FFF2-40B4-BE49-F238E27FC236}">
                <a16:creationId xmlns:a16="http://schemas.microsoft.com/office/drawing/2014/main" id="{7A95D6C6-7F24-4019-9D3D-661A7E85F62B}"/>
              </a:ext>
            </a:extLst>
          </p:cNvPr>
          <p:cNvGraphicFramePr>
            <a:graphicFrameLocks noChangeAspect="1"/>
          </p:cNvGraphicFramePr>
          <p:nvPr/>
        </p:nvGraphicFramePr>
        <p:xfrm>
          <a:off x="0" y="2044700"/>
          <a:ext cx="5459413" cy="2995613"/>
        </p:xfrm>
        <a:graphic>
          <a:graphicData uri="http://schemas.openxmlformats.org/presentationml/2006/ole">
            <mc:AlternateContent xmlns:mc="http://schemas.openxmlformats.org/markup-compatibility/2006">
              <mc:Choice xmlns:v="urn:schemas-microsoft-com:vml" Requires="v">
                <p:oleObj spid="_x0000_s22697" name="Visio" r:id="rId4" imgW="2638663" imgH="1451015" progId="Visio.Drawing.11">
                  <p:embed/>
                </p:oleObj>
              </mc:Choice>
              <mc:Fallback>
                <p:oleObj name="Visio" r:id="rId4" imgW="2638663" imgH="1451015"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044700"/>
                        <a:ext cx="5459413" cy="29956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2">
            <a:extLst>
              <a:ext uri="{FF2B5EF4-FFF2-40B4-BE49-F238E27FC236}">
                <a16:creationId xmlns:a16="http://schemas.microsoft.com/office/drawing/2014/main" id="{E26F64BA-36CA-4B63-900B-8C67BC52B2EB}"/>
              </a:ext>
            </a:extLst>
          </p:cNvPr>
          <p:cNvSpPr txBox="1">
            <a:spLocks noChangeArrowheads="1"/>
          </p:cNvSpPr>
          <p:nvPr/>
        </p:nvSpPr>
        <p:spPr bwMode="auto">
          <a:xfrm>
            <a:off x="165100" y="76200"/>
            <a:ext cx="9245600" cy="914400"/>
          </a:xfrm>
          <a:prstGeom prst="rect">
            <a:avLst/>
          </a:prstGeom>
          <a:noFill/>
          <a:ln w="9525">
            <a:noFill/>
            <a:miter lim="800000"/>
            <a:headEnd/>
            <a:tailEnd/>
          </a:ln>
        </p:spPr>
        <p:txBody>
          <a:bodyPr anchor="ctr"/>
          <a:lstStyle/>
          <a:p>
            <a:pPr algn="ctr" eaLnBrk="1" hangingPunct="1">
              <a:defRPr/>
            </a:pPr>
            <a:r>
              <a:rPr lang="zh-CN" altLang="en-US" sz="4400" dirty="0">
                <a:solidFill>
                  <a:schemeClr val="accent2"/>
                </a:solidFill>
                <a:latin typeface="+mj-lt"/>
                <a:ea typeface="黑体" panose="02010609060101010101" pitchFamily="49" charset="-122"/>
                <a:cs typeface="+mj-cs"/>
              </a:rPr>
              <a:t>扫描线填充法分析</a:t>
            </a:r>
          </a:p>
        </p:txBody>
      </p:sp>
      <p:sp>
        <p:nvSpPr>
          <p:cNvPr id="11" name="AutoShape 4">
            <a:extLst>
              <a:ext uri="{FF2B5EF4-FFF2-40B4-BE49-F238E27FC236}">
                <a16:creationId xmlns:a16="http://schemas.microsoft.com/office/drawing/2014/main" id="{9B57514E-C9E2-4259-83C3-A13D6CAAFCA4}"/>
              </a:ext>
            </a:extLst>
          </p:cNvPr>
          <p:cNvSpPr>
            <a:spLocks noChangeArrowheads="1"/>
          </p:cNvSpPr>
          <p:nvPr/>
        </p:nvSpPr>
        <p:spPr bwMode="auto">
          <a:xfrm>
            <a:off x="3214688" y="5426077"/>
            <a:ext cx="2241550" cy="1019175"/>
          </a:xfrm>
          <a:prstGeom prst="wedgeRoundRectCallout">
            <a:avLst>
              <a:gd name="adj1" fmla="val -39062"/>
              <a:gd name="adj2" fmla="val -119136"/>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zh-CN" altLang="en-US" sz="2800" dirty="0">
                <a:solidFill>
                  <a:schemeClr val="accent2"/>
                </a:solidFill>
                <a:ea typeface="宋体" pitchFamily="2" charset="-122"/>
              </a:rPr>
              <a:t>有没有更好的方法</a:t>
            </a:r>
            <a:r>
              <a:rPr lang="en-US" altLang="zh-CN" sz="2800" dirty="0">
                <a:solidFill>
                  <a:schemeClr val="accent2"/>
                </a:solidFill>
                <a:ea typeface="宋体" pitchFamily="2" charset="-122"/>
              </a:rPr>
              <a:t>?</a:t>
            </a:r>
            <a:endParaRPr lang="zh-CN" altLang="en-US" sz="2800" dirty="0">
              <a:solidFill>
                <a:schemeClr val="accent2"/>
              </a:solidFill>
              <a:ea typeface="宋体" pitchFamily="2" charset="-122"/>
            </a:endParaRPr>
          </a:p>
        </p:txBody>
      </p:sp>
      <p:sp>
        <p:nvSpPr>
          <p:cNvPr id="22536" name="Rectangle 7">
            <a:extLst>
              <a:ext uri="{FF2B5EF4-FFF2-40B4-BE49-F238E27FC236}">
                <a16:creationId xmlns:a16="http://schemas.microsoft.com/office/drawing/2014/main" id="{D3BBB60E-A51A-408B-B467-CAAF970117B5}"/>
              </a:ext>
            </a:extLst>
          </p:cNvPr>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graphicFrame>
        <p:nvGraphicFramePr>
          <p:cNvPr id="22537" name="Object 6">
            <a:extLst>
              <a:ext uri="{FF2B5EF4-FFF2-40B4-BE49-F238E27FC236}">
                <a16:creationId xmlns:a16="http://schemas.microsoft.com/office/drawing/2014/main" id="{A82B8B9F-45B7-4B53-86D4-9EF6CF227336}"/>
              </a:ext>
            </a:extLst>
          </p:cNvPr>
          <p:cNvGraphicFramePr>
            <a:graphicFrameLocks noChangeAspect="1"/>
          </p:cNvGraphicFramePr>
          <p:nvPr/>
        </p:nvGraphicFramePr>
        <p:xfrm>
          <a:off x="5529265" y="1066802"/>
          <a:ext cx="4376737" cy="4600575"/>
        </p:xfrm>
        <a:graphic>
          <a:graphicData uri="http://schemas.openxmlformats.org/presentationml/2006/ole">
            <mc:AlternateContent xmlns:mc="http://schemas.openxmlformats.org/markup-compatibility/2006">
              <mc:Choice xmlns:v="urn:schemas-microsoft-com:vml" Requires="v">
                <p:oleObj spid="_x0000_s22698" name="Visio" r:id="rId6" imgW="2957870" imgH="3114973" progId="Visio.Drawing.11">
                  <p:embed/>
                </p:oleObj>
              </mc:Choice>
              <mc:Fallback>
                <p:oleObj name="Visio" r:id="rId6" imgW="2957870" imgH="3114973"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29265" y="1066802"/>
                        <a:ext cx="4376737"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8" name="日期占位符 1">
            <a:extLst>
              <a:ext uri="{FF2B5EF4-FFF2-40B4-BE49-F238E27FC236}">
                <a16:creationId xmlns:a16="http://schemas.microsoft.com/office/drawing/2014/main" id="{093D8458-DC1F-47E2-B758-625072FA2F81}"/>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7F596BF-5C20-46E1-95DD-B9AAB3774ED8}"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灯片编号占位符 1">
            <a:extLst>
              <a:ext uri="{FF2B5EF4-FFF2-40B4-BE49-F238E27FC236}">
                <a16:creationId xmlns:a16="http://schemas.microsoft.com/office/drawing/2014/main" id="{5AC03A1B-557C-46DB-A7D8-6CB219609FAB}"/>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B9B851E-F8BA-4F40-8B53-F7A574DF4066}" type="slidenum">
              <a:rPr lang="zh-CN" altLang="en-US" sz="1400">
                <a:latin typeface="Arial" panose="020B0604020202020204" pitchFamily="34" charset="0"/>
              </a:rPr>
              <a:pPr>
                <a:spcBef>
                  <a:spcPct val="0"/>
                </a:spcBef>
                <a:buFontTx/>
                <a:buNone/>
              </a:pPr>
              <a:t>24</a:t>
            </a:fld>
            <a:endParaRPr lang="en-US" altLang="zh-CN" sz="1400">
              <a:latin typeface="Arial" panose="020B0604020202020204" pitchFamily="34" charset="0"/>
            </a:endParaRPr>
          </a:p>
        </p:txBody>
      </p:sp>
      <p:sp>
        <p:nvSpPr>
          <p:cNvPr id="23555" name="Rectangle 6">
            <a:extLst>
              <a:ext uri="{FF2B5EF4-FFF2-40B4-BE49-F238E27FC236}">
                <a16:creationId xmlns:a16="http://schemas.microsoft.com/office/drawing/2014/main" id="{DBFADF4A-1C79-4F75-AD35-2321D3170423}"/>
              </a:ext>
            </a:extLst>
          </p:cNvPr>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graphicFrame>
        <p:nvGraphicFramePr>
          <p:cNvPr id="23556" name="Object 2">
            <a:extLst>
              <a:ext uri="{FF2B5EF4-FFF2-40B4-BE49-F238E27FC236}">
                <a16:creationId xmlns:a16="http://schemas.microsoft.com/office/drawing/2014/main" id="{2AB62972-8FA9-4D05-A2F3-DE399F74868D}"/>
              </a:ext>
            </a:extLst>
          </p:cNvPr>
          <p:cNvGraphicFramePr>
            <a:graphicFrameLocks noChangeAspect="1"/>
          </p:cNvGraphicFramePr>
          <p:nvPr/>
        </p:nvGraphicFramePr>
        <p:xfrm>
          <a:off x="0" y="2111375"/>
          <a:ext cx="5557838" cy="3048000"/>
        </p:xfrm>
        <a:graphic>
          <a:graphicData uri="http://schemas.openxmlformats.org/presentationml/2006/ole">
            <mc:AlternateContent xmlns:mc="http://schemas.openxmlformats.org/markup-compatibility/2006">
              <mc:Choice xmlns:v="urn:schemas-microsoft-com:vml" Requires="v">
                <p:oleObj spid="_x0000_s23719" name="Visio" r:id="rId3" imgW="2638663" imgH="1451015" progId="Visio.Drawing.11">
                  <p:embed/>
                </p:oleObj>
              </mc:Choice>
              <mc:Fallback>
                <p:oleObj name="Visio" r:id="rId3" imgW="2638663" imgH="1451015"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11375"/>
                        <a:ext cx="5557838" cy="30480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2">
            <a:extLst>
              <a:ext uri="{FF2B5EF4-FFF2-40B4-BE49-F238E27FC236}">
                <a16:creationId xmlns:a16="http://schemas.microsoft.com/office/drawing/2014/main" id="{AA10565C-542C-4983-ADA1-E6CC908DBEC0}"/>
              </a:ext>
            </a:extLst>
          </p:cNvPr>
          <p:cNvSpPr txBox="1">
            <a:spLocks noChangeArrowheads="1"/>
          </p:cNvSpPr>
          <p:nvPr/>
        </p:nvSpPr>
        <p:spPr bwMode="auto">
          <a:xfrm>
            <a:off x="165100" y="76200"/>
            <a:ext cx="9245600" cy="914400"/>
          </a:xfrm>
          <a:prstGeom prst="rect">
            <a:avLst/>
          </a:prstGeom>
          <a:noFill/>
          <a:ln w="9525">
            <a:noFill/>
            <a:miter lim="800000"/>
            <a:headEnd/>
            <a:tailEnd/>
          </a:ln>
        </p:spPr>
        <p:txBody>
          <a:bodyPr anchor="ctr"/>
          <a:lstStyle/>
          <a:p>
            <a:pPr algn="ctr" eaLnBrk="1" hangingPunct="1">
              <a:defRPr/>
            </a:pPr>
            <a:r>
              <a:rPr lang="zh-CN" altLang="en-US" sz="4400" dirty="0">
                <a:solidFill>
                  <a:schemeClr val="accent2"/>
                </a:solidFill>
                <a:latin typeface="+mj-lt"/>
                <a:ea typeface="黑体" panose="02010609060101010101" pitchFamily="49" charset="-122"/>
                <a:cs typeface="+mj-cs"/>
              </a:rPr>
              <a:t>扫描线填充法分析</a:t>
            </a:r>
          </a:p>
        </p:txBody>
      </p:sp>
      <p:sp>
        <p:nvSpPr>
          <p:cNvPr id="11" name="AutoShape 4">
            <a:extLst>
              <a:ext uri="{FF2B5EF4-FFF2-40B4-BE49-F238E27FC236}">
                <a16:creationId xmlns:a16="http://schemas.microsoft.com/office/drawing/2014/main" id="{8B56FE0F-3BAD-40BC-AF78-E67D2D64B9C1}"/>
              </a:ext>
            </a:extLst>
          </p:cNvPr>
          <p:cNvSpPr>
            <a:spLocks noChangeArrowheads="1"/>
          </p:cNvSpPr>
          <p:nvPr/>
        </p:nvSpPr>
        <p:spPr bwMode="auto">
          <a:xfrm>
            <a:off x="3644900" y="5664202"/>
            <a:ext cx="1887538" cy="1019175"/>
          </a:xfrm>
          <a:prstGeom prst="wedgeRoundRectCallout">
            <a:avLst>
              <a:gd name="adj1" fmla="val -39090"/>
              <a:gd name="adj2" fmla="val -133945"/>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zh-CN" altLang="en-US" sz="2800" dirty="0">
                <a:solidFill>
                  <a:schemeClr val="accent2"/>
                </a:solidFill>
                <a:ea typeface="宋体" pitchFamily="2" charset="-122"/>
              </a:rPr>
              <a:t>需要什么前提</a:t>
            </a:r>
            <a:r>
              <a:rPr lang="en-US" altLang="zh-CN" sz="2800" dirty="0">
                <a:solidFill>
                  <a:schemeClr val="accent2"/>
                </a:solidFill>
                <a:ea typeface="宋体" pitchFamily="2" charset="-122"/>
              </a:rPr>
              <a:t>?</a:t>
            </a:r>
            <a:endParaRPr lang="zh-CN" altLang="en-US" sz="2800" dirty="0">
              <a:solidFill>
                <a:schemeClr val="accent2"/>
              </a:solidFill>
              <a:ea typeface="宋体" pitchFamily="2" charset="-122"/>
            </a:endParaRPr>
          </a:p>
        </p:txBody>
      </p:sp>
      <p:graphicFrame>
        <p:nvGraphicFramePr>
          <p:cNvPr id="23559" name="Object 5">
            <a:extLst>
              <a:ext uri="{FF2B5EF4-FFF2-40B4-BE49-F238E27FC236}">
                <a16:creationId xmlns:a16="http://schemas.microsoft.com/office/drawing/2014/main" id="{B44E3224-A267-4A82-8A61-99B600CB269F}"/>
              </a:ext>
            </a:extLst>
          </p:cNvPr>
          <p:cNvGraphicFramePr>
            <a:graphicFrameLocks noChangeAspect="1"/>
          </p:cNvGraphicFramePr>
          <p:nvPr/>
        </p:nvGraphicFramePr>
        <p:xfrm>
          <a:off x="5529265" y="1066802"/>
          <a:ext cx="4376737" cy="4600575"/>
        </p:xfrm>
        <a:graphic>
          <a:graphicData uri="http://schemas.openxmlformats.org/presentationml/2006/ole">
            <mc:AlternateContent xmlns:mc="http://schemas.openxmlformats.org/markup-compatibility/2006">
              <mc:Choice xmlns:v="urn:schemas-microsoft-com:vml" Requires="v">
                <p:oleObj spid="_x0000_s23720" name="Visio" r:id="rId5" imgW="2957870" imgH="3114973" progId="Visio.Drawing.11">
                  <p:embed/>
                </p:oleObj>
              </mc:Choice>
              <mc:Fallback>
                <p:oleObj name="Visio" r:id="rId5" imgW="2957870" imgH="3114973"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9265" y="1066802"/>
                        <a:ext cx="4376737"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0" name="日期占位符 1">
            <a:extLst>
              <a:ext uri="{FF2B5EF4-FFF2-40B4-BE49-F238E27FC236}">
                <a16:creationId xmlns:a16="http://schemas.microsoft.com/office/drawing/2014/main" id="{897BCD72-1B2E-4989-8A6D-0C2B18581E6E}"/>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67D0BB7-32A9-4EC4-89F2-4D2CA170EF76}" type="datetime10">
              <a:rPr lang="zh-CN" altLang="en-US" sz="1400">
                <a:latin typeface="Arial" panose="020B0604020202020204" pitchFamily="34" charset="0"/>
              </a:rPr>
              <a:pPr>
                <a:spcBef>
                  <a:spcPct val="0"/>
                </a:spcBef>
                <a:buFontTx/>
                <a:buNone/>
              </a:pPr>
              <a:t>09:07</a:t>
            </a:fld>
            <a:endParaRPr lang="en-US" altLang="zh-CN" sz="1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a:extLst>
              <a:ext uri="{FF2B5EF4-FFF2-40B4-BE49-F238E27FC236}">
                <a16:creationId xmlns:a16="http://schemas.microsoft.com/office/drawing/2014/main" id="{CC8DE54A-DF18-4896-A789-8C957DFEEDAF}"/>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7B92B04-91D3-4324-B00C-E57E84B40441}" type="slidenum">
              <a:rPr lang="zh-CN" altLang="en-US" sz="1400">
                <a:latin typeface="Arial" panose="020B0604020202020204" pitchFamily="34" charset="0"/>
              </a:rPr>
              <a:pPr>
                <a:spcBef>
                  <a:spcPct val="0"/>
                </a:spcBef>
                <a:buFontTx/>
                <a:buNone/>
              </a:pPr>
              <a:t>25</a:t>
            </a:fld>
            <a:endParaRPr lang="en-US" altLang="zh-CN" sz="1400">
              <a:latin typeface="Arial" panose="020B0604020202020204" pitchFamily="34" charset="0"/>
            </a:endParaRPr>
          </a:p>
        </p:txBody>
      </p:sp>
      <p:sp>
        <p:nvSpPr>
          <p:cNvPr id="24579" name="Rectangle 6">
            <a:extLst>
              <a:ext uri="{FF2B5EF4-FFF2-40B4-BE49-F238E27FC236}">
                <a16:creationId xmlns:a16="http://schemas.microsoft.com/office/drawing/2014/main" id="{EEC60EED-03B8-43E2-863A-40FE3F260FA8}"/>
              </a:ext>
            </a:extLst>
          </p:cNvPr>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graphicFrame>
        <p:nvGraphicFramePr>
          <p:cNvPr id="24580" name="Object 2">
            <a:extLst>
              <a:ext uri="{FF2B5EF4-FFF2-40B4-BE49-F238E27FC236}">
                <a16:creationId xmlns:a16="http://schemas.microsoft.com/office/drawing/2014/main" id="{A554503E-1D28-41F0-8CE4-D3D333086801}"/>
              </a:ext>
            </a:extLst>
          </p:cNvPr>
          <p:cNvGraphicFramePr>
            <a:graphicFrameLocks noChangeAspect="1"/>
          </p:cNvGraphicFramePr>
          <p:nvPr/>
        </p:nvGraphicFramePr>
        <p:xfrm>
          <a:off x="5041900" y="0"/>
          <a:ext cx="4864100" cy="2668588"/>
        </p:xfrm>
        <a:graphic>
          <a:graphicData uri="http://schemas.openxmlformats.org/presentationml/2006/ole">
            <mc:AlternateContent xmlns:mc="http://schemas.openxmlformats.org/markup-compatibility/2006">
              <mc:Choice xmlns:v="urn:schemas-microsoft-com:vml" Requires="v">
                <p:oleObj spid="_x0000_s24827" name="Visio" r:id="rId4" imgW="2638663" imgH="1451015" progId="Visio.Drawing.11">
                  <p:embed/>
                </p:oleObj>
              </mc:Choice>
              <mc:Fallback>
                <p:oleObj name="Visio" r:id="rId4" imgW="2638663" imgH="1451015"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1900" y="0"/>
                        <a:ext cx="4864100" cy="266858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2">
            <a:extLst>
              <a:ext uri="{FF2B5EF4-FFF2-40B4-BE49-F238E27FC236}">
                <a16:creationId xmlns:a16="http://schemas.microsoft.com/office/drawing/2014/main" id="{F12FB206-E8A2-4057-98BD-D9248A227A7C}"/>
              </a:ext>
            </a:extLst>
          </p:cNvPr>
          <p:cNvSpPr txBox="1">
            <a:spLocks noChangeArrowheads="1"/>
          </p:cNvSpPr>
          <p:nvPr/>
        </p:nvSpPr>
        <p:spPr bwMode="auto">
          <a:xfrm>
            <a:off x="165101" y="76200"/>
            <a:ext cx="4699000" cy="914400"/>
          </a:xfrm>
          <a:prstGeom prst="rect">
            <a:avLst/>
          </a:prstGeom>
          <a:noFill/>
          <a:ln w="9525">
            <a:noFill/>
            <a:miter lim="800000"/>
            <a:headEnd/>
            <a:tailEnd/>
          </a:ln>
        </p:spPr>
        <p:txBody>
          <a:bodyPr anchor="ctr"/>
          <a:lstStyle/>
          <a:p>
            <a:pPr algn="r" eaLnBrk="1" hangingPunct="1">
              <a:defRPr/>
            </a:pPr>
            <a:r>
              <a:rPr lang="zh-CN" altLang="en-US" sz="4400" dirty="0">
                <a:solidFill>
                  <a:schemeClr val="accent2"/>
                </a:solidFill>
                <a:latin typeface="+mj-lt"/>
                <a:ea typeface="黑体" panose="02010609060101010101" pitchFamily="49" charset="-122"/>
                <a:cs typeface="+mj-cs"/>
              </a:rPr>
              <a:t>扫描线法分析</a:t>
            </a:r>
          </a:p>
        </p:txBody>
      </p:sp>
      <p:sp>
        <p:nvSpPr>
          <p:cNvPr id="24582" name="Rectangle 5">
            <a:extLst>
              <a:ext uri="{FF2B5EF4-FFF2-40B4-BE49-F238E27FC236}">
                <a16:creationId xmlns:a16="http://schemas.microsoft.com/office/drawing/2014/main" id="{D451D9F4-622D-499D-808A-059A8A574DBA}"/>
              </a:ext>
            </a:extLst>
          </p:cNvPr>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graphicFrame>
        <p:nvGraphicFramePr>
          <p:cNvPr id="14340" name="Object 4">
            <a:extLst>
              <a:ext uri="{FF2B5EF4-FFF2-40B4-BE49-F238E27FC236}">
                <a16:creationId xmlns:a16="http://schemas.microsoft.com/office/drawing/2014/main" id="{35E75463-5495-41BC-BF1B-532DF0831343}"/>
              </a:ext>
            </a:extLst>
          </p:cNvPr>
          <p:cNvGraphicFramePr>
            <a:graphicFrameLocks noChangeAspect="1"/>
          </p:cNvGraphicFramePr>
          <p:nvPr/>
        </p:nvGraphicFramePr>
        <p:xfrm>
          <a:off x="141288" y="2262188"/>
          <a:ext cx="4824412" cy="4530725"/>
        </p:xfrm>
        <a:graphic>
          <a:graphicData uri="http://schemas.openxmlformats.org/presentationml/2006/ole">
            <mc:AlternateContent xmlns:mc="http://schemas.openxmlformats.org/markup-compatibility/2006">
              <mc:Choice xmlns:v="urn:schemas-microsoft-com:vml" Requires="v">
                <p:oleObj spid="_x0000_s24828" name="Visio" r:id="rId6" imgW="2346960" imgH="2200275" progId="Visio.Drawing.11">
                  <p:embed/>
                </p:oleObj>
              </mc:Choice>
              <mc:Fallback>
                <p:oleObj name="Visio" r:id="rId6" imgW="2346960" imgH="2200275" progId="Visio.Drawing.11">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2262188"/>
                        <a:ext cx="4824412" cy="45307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4" name="Object 6">
            <a:extLst>
              <a:ext uri="{FF2B5EF4-FFF2-40B4-BE49-F238E27FC236}">
                <a16:creationId xmlns:a16="http://schemas.microsoft.com/office/drawing/2014/main" id="{BB0C84FD-3240-46C6-B98F-189771B1D9E8}"/>
              </a:ext>
            </a:extLst>
          </p:cNvPr>
          <p:cNvGraphicFramePr>
            <a:graphicFrameLocks noChangeAspect="1"/>
          </p:cNvGraphicFramePr>
          <p:nvPr/>
        </p:nvGraphicFramePr>
        <p:xfrm>
          <a:off x="5748338" y="2487615"/>
          <a:ext cx="4157662" cy="4370387"/>
        </p:xfrm>
        <a:graphic>
          <a:graphicData uri="http://schemas.openxmlformats.org/presentationml/2006/ole">
            <mc:AlternateContent xmlns:mc="http://schemas.openxmlformats.org/markup-compatibility/2006">
              <mc:Choice xmlns:v="urn:schemas-microsoft-com:vml" Requires="v">
                <p:oleObj spid="_x0000_s24829" name="Visio" r:id="rId8" imgW="2957870" imgH="3114973" progId="Visio.Drawing.11">
                  <p:embed/>
                </p:oleObj>
              </mc:Choice>
              <mc:Fallback>
                <p:oleObj name="Visio" r:id="rId8" imgW="2957870" imgH="3114973" progId="Visio.Drawing.11">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48338" y="2487615"/>
                        <a:ext cx="4157662" cy="437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6" name="日期占位符 1">
            <a:extLst>
              <a:ext uri="{FF2B5EF4-FFF2-40B4-BE49-F238E27FC236}">
                <a16:creationId xmlns:a16="http://schemas.microsoft.com/office/drawing/2014/main" id="{2E26D9A5-FC67-421D-9EEE-0270018C665E}"/>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381DBFF-819C-48D4-8553-9CEDE28C6B24}"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sp>
        <p:nvSpPr>
          <p:cNvPr id="12" name="文本框 11"/>
          <p:cNvSpPr txBox="1"/>
          <p:nvPr/>
        </p:nvSpPr>
        <p:spPr>
          <a:xfrm>
            <a:off x="615830" y="1364784"/>
            <a:ext cx="2070339" cy="523220"/>
          </a:xfrm>
          <a:prstGeom prst="rect">
            <a:avLst/>
          </a:prstGeom>
          <a:noFill/>
        </p:spPr>
        <p:txBody>
          <a:bodyPr wrap="square" rtlCol="0">
            <a:spAutoFit/>
          </a:bodyPr>
          <a:lstStyle/>
          <a:p>
            <a:pPr algn="ctr"/>
            <a:r>
              <a:rPr lang="zh-CN" altLang="en-US" sz="2800" dirty="0">
                <a:solidFill>
                  <a:srgbClr val="0000FF"/>
                </a:solidFill>
                <a:latin typeface="华文琥珀" panose="02010800040101010101" pitchFamily="2" charset="-122"/>
                <a:ea typeface="华文琥珀" panose="02010800040101010101" pitchFamily="2" charset="-122"/>
              </a:rPr>
              <a:t>边表（</a:t>
            </a:r>
            <a:r>
              <a:rPr lang="en-US" altLang="zh-CN" sz="2800" dirty="0">
                <a:solidFill>
                  <a:srgbClr val="0000FF"/>
                </a:solidFill>
                <a:latin typeface="华文琥珀" panose="02010800040101010101" pitchFamily="2" charset="-122"/>
                <a:ea typeface="华文琥珀" panose="02010800040101010101" pitchFamily="2" charset="-122"/>
              </a:rPr>
              <a:t>ET</a:t>
            </a:r>
            <a:r>
              <a:rPr lang="zh-CN" altLang="en-US" sz="2800" dirty="0">
                <a:solidFill>
                  <a:srgbClr val="0000FF"/>
                </a:solidFill>
                <a:latin typeface="华文琥珀" panose="02010800040101010101" pitchFamily="2" charset="-122"/>
                <a:ea typeface="华文琥珀"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linds(horizontal)">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6">
            <a:extLst>
              <a:ext uri="{FF2B5EF4-FFF2-40B4-BE49-F238E27FC236}">
                <a16:creationId xmlns:a16="http://schemas.microsoft.com/office/drawing/2014/main" id="{24CFD54B-F95E-472A-9B55-3674F8A77F28}"/>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67BE6D6-1ABE-42F5-8140-CB62C3662FE7}" type="slidenum">
              <a:rPr lang="zh-CN" altLang="en-US" sz="1400">
                <a:latin typeface="Arial" panose="020B0604020202020204" pitchFamily="34" charset="0"/>
              </a:rPr>
              <a:pPr>
                <a:spcBef>
                  <a:spcPct val="0"/>
                </a:spcBef>
                <a:buFontTx/>
                <a:buNone/>
              </a:pPr>
              <a:t>26</a:t>
            </a:fld>
            <a:endParaRPr lang="en-US" altLang="zh-CN" sz="1400">
              <a:latin typeface="Arial" panose="020B0604020202020204" pitchFamily="34" charset="0"/>
            </a:endParaRPr>
          </a:p>
        </p:txBody>
      </p:sp>
      <p:sp>
        <p:nvSpPr>
          <p:cNvPr id="27651" name="Rectangle 2">
            <a:extLst>
              <a:ext uri="{FF2B5EF4-FFF2-40B4-BE49-F238E27FC236}">
                <a16:creationId xmlns:a16="http://schemas.microsoft.com/office/drawing/2014/main" id="{E1797F38-E217-4F6E-B57C-53CFA324A5E6}"/>
              </a:ext>
            </a:extLst>
          </p:cNvPr>
          <p:cNvSpPr>
            <a:spLocks noGrp="1" noChangeArrowheads="1"/>
          </p:cNvSpPr>
          <p:nvPr>
            <p:ph type="title"/>
          </p:nvPr>
        </p:nvSpPr>
        <p:spPr>
          <a:xfrm>
            <a:off x="174624" y="76200"/>
            <a:ext cx="9534859" cy="914400"/>
          </a:xfrm>
        </p:spPr>
        <p:txBody>
          <a:bodyPr/>
          <a:lstStyle/>
          <a:p>
            <a:pPr eaLnBrk="1" hangingPunct="1"/>
            <a:r>
              <a:rPr lang="zh-CN" altLang="en-US" dirty="0">
                <a:ea typeface="黑体" panose="02010609060101010101" pitchFamily="49" charset="-122"/>
              </a:rPr>
              <a:t>扫描线填充法分析</a:t>
            </a:r>
          </a:p>
        </p:txBody>
      </p:sp>
      <p:sp>
        <p:nvSpPr>
          <p:cNvPr id="27652" name="Rectangle 3">
            <a:extLst>
              <a:ext uri="{FF2B5EF4-FFF2-40B4-BE49-F238E27FC236}">
                <a16:creationId xmlns:a16="http://schemas.microsoft.com/office/drawing/2014/main" id="{DBDEBFDE-3D11-40ED-8778-6575F08C0B1A}"/>
              </a:ext>
            </a:extLst>
          </p:cNvPr>
          <p:cNvSpPr>
            <a:spLocks noGrp="1" noChangeArrowheads="1"/>
          </p:cNvSpPr>
          <p:nvPr>
            <p:ph type="body" sz="half" idx="1"/>
          </p:nvPr>
        </p:nvSpPr>
        <p:spPr>
          <a:xfrm>
            <a:off x="247650" y="1106488"/>
            <a:ext cx="4718050" cy="5294312"/>
          </a:xfrm>
        </p:spPr>
        <p:txBody>
          <a:bodyPr/>
          <a:lstStyle/>
          <a:p>
            <a:pPr marL="0" indent="0" eaLnBrk="1" hangingPunct="1">
              <a:buNone/>
            </a:pPr>
            <a:r>
              <a:rPr kumimoji="1" lang="en-US" altLang="zh-CN" dirty="0">
                <a:ea typeface="宋体" panose="02010600030101010101" pitchFamily="2" charset="-122"/>
              </a:rPr>
              <a:t>2. </a:t>
            </a:r>
            <a:r>
              <a:rPr kumimoji="1" lang="zh-CN" altLang="en-US" dirty="0">
                <a:ea typeface="宋体" panose="02010600030101010101" pitchFamily="2" charset="-122"/>
              </a:rPr>
              <a:t>减少不必要交点计算</a:t>
            </a:r>
          </a:p>
          <a:p>
            <a:pPr eaLnBrk="1" hangingPunct="1"/>
            <a:endParaRPr kumimoji="1" lang="zh-CN" altLang="en-US" dirty="0">
              <a:ea typeface="宋体" panose="02010600030101010101" pitchFamily="2" charset="-122"/>
            </a:endParaRPr>
          </a:p>
        </p:txBody>
      </p:sp>
      <p:graphicFrame>
        <p:nvGraphicFramePr>
          <p:cNvPr id="9218" name="Object 4">
            <a:extLst>
              <a:ext uri="{FF2B5EF4-FFF2-40B4-BE49-F238E27FC236}">
                <a16:creationId xmlns:a16="http://schemas.microsoft.com/office/drawing/2014/main" id="{D115F9F1-15B3-426B-AA73-AE63CABD9319}"/>
              </a:ext>
            </a:extLst>
          </p:cNvPr>
          <p:cNvGraphicFramePr>
            <a:graphicFrameLocks noGrp="1" noChangeAspect="1"/>
          </p:cNvGraphicFramePr>
          <p:nvPr>
            <p:ph sz="half" idx="2"/>
          </p:nvPr>
        </p:nvGraphicFramePr>
        <p:xfrm>
          <a:off x="438150" y="2379663"/>
          <a:ext cx="4032250" cy="3803650"/>
        </p:xfrm>
        <a:graphic>
          <a:graphicData uri="http://schemas.openxmlformats.org/presentationml/2006/ole">
            <mc:AlternateContent xmlns:mc="http://schemas.openxmlformats.org/markup-compatibility/2006">
              <mc:Choice xmlns:v="urn:schemas-microsoft-com:vml" Requires="v">
                <p:oleObj spid="_x0000_s27815" r:id="rId4" imgW="2557272" imgH="2412492" progId="Visio.Drawing.5">
                  <p:embed/>
                </p:oleObj>
              </mc:Choice>
              <mc:Fallback>
                <p:oleObj r:id="rId4" imgW="2557272" imgH="2412492" progId="Visio.Drawing.5">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 y="2379663"/>
                        <a:ext cx="4032250" cy="3803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alpha val="50195"/>
                              </a:scheme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9" name="AutoShape 4">
            <a:extLst>
              <a:ext uri="{FF2B5EF4-FFF2-40B4-BE49-F238E27FC236}">
                <a16:creationId xmlns:a16="http://schemas.microsoft.com/office/drawing/2014/main" id="{C276AE6A-90E4-4A49-B88D-70D2881C1D85}"/>
              </a:ext>
            </a:extLst>
          </p:cNvPr>
          <p:cNvSpPr>
            <a:spLocks noChangeArrowheads="1"/>
          </p:cNvSpPr>
          <p:nvPr/>
        </p:nvSpPr>
        <p:spPr bwMode="auto">
          <a:xfrm>
            <a:off x="4868863" y="6205538"/>
            <a:ext cx="2552700" cy="652462"/>
          </a:xfrm>
          <a:prstGeom prst="wedgeRoundRectCallout">
            <a:avLst>
              <a:gd name="adj1" fmla="val -59284"/>
              <a:gd name="adj2" fmla="val -90549"/>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zh-CN" altLang="en-US" sz="2800">
                <a:solidFill>
                  <a:schemeClr val="accent2"/>
                </a:solidFill>
                <a:ea typeface="宋体" pitchFamily="2" charset="-122"/>
              </a:rPr>
              <a:t>需要哪些信息</a:t>
            </a:r>
            <a:r>
              <a:rPr lang="en-US" altLang="zh-CN" sz="2800">
                <a:solidFill>
                  <a:schemeClr val="accent2"/>
                </a:solidFill>
                <a:ea typeface="宋体" pitchFamily="2" charset="-122"/>
              </a:rPr>
              <a:t>?</a:t>
            </a:r>
            <a:endParaRPr lang="zh-CN" altLang="en-US" sz="2800">
              <a:solidFill>
                <a:schemeClr val="accent2"/>
              </a:solidFill>
              <a:ea typeface="宋体" pitchFamily="2" charset="-122"/>
            </a:endParaRPr>
          </a:p>
        </p:txBody>
      </p:sp>
      <p:graphicFrame>
        <p:nvGraphicFramePr>
          <p:cNvPr id="27655" name="Object 9">
            <a:extLst>
              <a:ext uri="{FF2B5EF4-FFF2-40B4-BE49-F238E27FC236}">
                <a16:creationId xmlns:a16="http://schemas.microsoft.com/office/drawing/2014/main" id="{F2F303FA-1684-4886-A0BC-86CAE7AEBFA8}"/>
              </a:ext>
            </a:extLst>
          </p:cNvPr>
          <p:cNvGraphicFramePr>
            <a:graphicFrameLocks noChangeAspect="1"/>
          </p:cNvGraphicFramePr>
          <p:nvPr/>
        </p:nvGraphicFramePr>
        <p:xfrm>
          <a:off x="5116515" y="874715"/>
          <a:ext cx="4789487" cy="5297487"/>
        </p:xfrm>
        <a:graphic>
          <a:graphicData uri="http://schemas.openxmlformats.org/presentationml/2006/ole">
            <mc:AlternateContent xmlns:mc="http://schemas.openxmlformats.org/markup-compatibility/2006">
              <mc:Choice xmlns:v="urn:schemas-microsoft-com:vml" Requires="v">
                <p:oleObj spid="_x0000_s27816" name="Visio" r:id="rId6" imgW="2957870" imgH="3271659" progId="Visio.Drawing.11">
                  <p:embed/>
                </p:oleObj>
              </mc:Choice>
              <mc:Fallback>
                <p:oleObj name="Visio" r:id="rId6" imgW="2957870" imgH="3271659" progId="Visio.Drawing.11">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6515" y="874715"/>
                        <a:ext cx="4789487" cy="529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6" name="日期占位符 1">
            <a:extLst>
              <a:ext uri="{FF2B5EF4-FFF2-40B4-BE49-F238E27FC236}">
                <a16:creationId xmlns:a16="http://schemas.microsoft.com/office/drawing/2014/main" id="{E9FA10DB-7885-4C50-AEF6-8E6190F3EB85}"/>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3585AE3-7A50-4C5B-BF7E-F1B57420C513}"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checkerboard(across)">
                                      <p:cBhvr>
                                        <p:cTn id="7" dur="500"/>
                                        <p:tgtEl>
                                          <p:spTgt spid="9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9"/>
                                        </p:tgtEl>
                                        <p:attrNameLst>
                                          <p:attrName>style.visibility</p:attrName>
                                        </p:attrNameLst>
                                      </p:cBhvr>
                                      <p:to>
                                        <p:strVal val="visible"/>
                                      </p:to>
                                    </p:set>
                                    <p:animEffect transition="in" filter="blinds(horizontal)">
                                      <p:cBhvr>
                                        <p:cTn id="12"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3C107EE0-5995-4497-8C23-49273932143D}"/>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BF0C89A-20DC-4E74-9CA9-B1BB59A480C3}" type="slidenum">
              <a:rPr lang="zh-CN" altLang="en-US" sz="1400">
                <a:latin typeface="Arial" panose="020B0604020202020204" pitchFamily="34" charset="0"/>
              </a:rPr>
              <a:pPr>
                <a:spcBef>
                  <a:spcPct val="0"/>
                </a:spcBef>
                <a:buFontTx/>
                <a:buNone/>
              </a:pPr>
              <a:t>27</a:t>
            </a:fld>
            <a:endParaRPr lang="en-US" altLang="zh-CN" sz="1400">
              <a:latin typeface="Arial" panose="020B0604020202020204" pitchFamily="34" charset="0"/>
            </a:endParaRPr>
          </a:p>
        </p:txBody>
      </p:sp>
      <p:sp>
        <p:nvSpPr>
          <p:cNvPr id="28675" name="Rectangle 2">
            <a:extLst>
              <a:ext uri="{FF2B5EF4-FFF2-40B4-BE49-F238E27FC236}">
                <a16:creationId xmlns:a16="http://schemas.microsoft.com/office/drawing/2014/main" id="{E6E5564A-46D8-4FE7-884E-8B2FD80E8CC1}"/>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扫描线填充法分析</a:t>
            </a:r>
          </a:p>
        </p:txBody>
      </p:sp>
      <p:sp>
        <p:nvSpPr>
          <p:cNvPr id="15365" name="Rectangle 3">
            <a:extLst>
              <a:ext uri="{FF2B5EF4-FFF2-40B4-BE49-F238E27FC236}">
                <a16:creationId xmlns:a16="http://schemas.microsoft.com/office/drawing/2014/main" id="{120194C7-24D3-4083-8AFF-4D9CC43DC678}"/>
              </a:ext>
            </a:extLst>
          </p:cNvPr>
          <p:cNvSpPr>
            <a:spLocks noGrp="1" noChangeArrowheads="1"/>
          </p:cNvSpPr>
          <p:nvPr>
            <p:ph type="body" idx="1"/>
          </p:nvPr>
        </p:nvSpPr>
        <p:spPr>
          <a:xfrm>
            <a:off x="247650" y="1146177"/>
            <a:ext cx="9493250" cy="5254625"/>
          </a:xfrm>
        </p:spPr>
        <p:txBody>
          <a:bodyPr/>
          <a:lstStyle/>
          <a:p>
            <a:pPr algn="just" eaLnBrk="1" hangingPunct="1">
              <a:lnSpc>
                <a:spcPct val="140000"/>
              </a:lnSpc>
              <a:buFontTx/>
              <a:buNone/>
            </a:pPr>
            <a:r>
              <a:rPr lang="zh-CN" altLang="en-US" sz="2400" dirty="0">
                <a:solidFill>
                  <a:schemeClr val="accent2"/>
                </a:solidFill>
                <a:ea typeface="宋体" panose="02010600030101010101" pitchFamily="2" charset="-122"/>
              </a:rPr>
              <a:t>边表</a:t>
            </a:r>
            <a:r>
              <a:rPr lang="zh-CN" altLang="en-US" sz="2400" dirty="0">
                <a:ea typeface="宋体" panose="02010600030101010101" pitchFamily="2" charset="-122"/>
              </a:rPr>
              <a:t>结点的数据结构定义如下：</a:t>
            </a:r>
            <a:endParaRPr lang="en-US" altLang="zh-CN" sz="2400" dirty="0">
              <a:ea typeface="宋体" panose="02010600030101010101" pitchFamily="2" charset="-122"/>
            </a:endParaRPr>
          </a:p>
          <a:p>
            <a:pPr algn="just" eaLnBrk="1" hangingPunct="1">
              <a:lnSpc>
                <a:spcPct val="140000"/>
              </a:lnSpc>
            </a:pPr>
            <a:r>
              <a:rPr lang="zh-CN" altLang="en-US" sz="2200" dirty="0">
                <a:ea typeface="宋体" panose="02010600030101010101" pitchFamily="2" charset="-122"/>
              </a:rPr>
              <a:t>扫描线与该边初始交点</a:t>
            </a:r>
            <a:r>
              <a:rPr lang="en-US" altLang="zh-CN" sz="2200" dirty="0" err="1">
                <a:ea typeface="宋体" panose="02010600030101010101" pitchFamily="2" charset="-122"/>
              </a:rPr>
              <a:t>x</a:t>
            </a:r>
            <a:r>
              <a:rPr lang="en-US" altLang="zh-CN" sz="2200" baseline="-30000" dirty="0" err="1">
                <a:ea typeface="宋体" panose="02010600030101010101" pitchFamily="2" charset="-122"/>
              </a:rPr>
              <a:t>min</a:t>
            </a:r>
            <a:endParaRPr lang="en-US" altLang="zh-CN" sz="2200" baseline="-30000" dirty="0">
              <a:ea typeface="宋体" panose="02010600030101010101" pitchFamily="2" charset="-122"/>
            </a:endParaRPr>
          </a:p>
          <a:p>
            <a:pPr algn="just" eaLnBrk="1" hangingPunct="1">
              <a:lnSpc>
                <a:spcPct val="140000"/>
              </a:lnSpc>
            </a:pPr>
            <a:r>
              <a:rPr lang="zh-CN" altLang="en-US" sz="2200" dirty="0">
                <a:ea typeface="宋体" panose="02010600030101010101" pitchFamily="2" charset="-122"/>
              </a:rPr>
              <a:t>斜率</a:t>
            </a:r>
            <a:r>
              <a:rPr lang="en-US" altLang="zh-CN" sz="2200" dirty="0">
                <a:ea typeface="宋体" panose="02010600030101010101" pitchFamily="2" charset="-122"/>
              </a:rPr>
              <a:t>k</a:t>
            </a:r>
          </a:p>
          <a:p>
            <a:pPr algn="just" eaLnBrk="1" hangingPunct="1">
              <a:lnSpc>
                <a:spcPct val="140000"/>
              </a:lnSpc>
            </a:pPr>
            <a:r>
              <a:rPr lang="zh-CN" altLang="en-US" sz="2200" dirty="0">
                <a:ea typeface="宋体" panose="02010600030101010101" pitchFamily="2" charset="-122"/>
              </a:rPr>
              <a:t>该边的最大</a:t>
            </a:r>
            <a:r>
              <a:rPr lang="en-US" altLang="zh-CN" sz="2200" dirty="0">
                <a:ea typeface="宋体" panose="02010600030101010101" pitchFamily="2" charset="-122"/>
              </a:rPr>
              <a:t>y</a:t>
            </a:r>
            <a:r>
              <a:rPr lang="zh-CN" altLang="en-US" sz="2200" dirty="0">
                <a:ea typeface="宋体" panose="02010600030101010101" pitchFamily="2" charset="-122"/>
              </a:rPr>
              <a:t>值</a:t>
            </a:r>
            <a:r>
              <a:rPr lang="en-US" altLang="zh-CN" sz="2200" dirty="0" err="1">
                <a:ea typeface="宋体" panose="02010600030101010101" pitchFamily="2" charset="-122"/>
              </a:rPr>
              <a:t>y</a:t>
            </a:r>
            <a:r>
              <a:rPr lang="en-US" altLang="zh-CN" sz="2200" baseline="-30000" dirty="0" err="1">
                <a:ea typeface="宋体" panose="02010600030101010101" pitchFamily="2" charset="-122"/>
              </a:rPr>
              <a:t>max</a:t>
            </a:r>
            <a:endParaRPr lang="en-US" altLang="zh-CN" sz="2200" dirty="0">
              <a:ea typeface="宋体" panose="02010600030101010101" pitchFamily="2" charset="-122"/>
            </a:endParaRPr>
          </a:p>
        </p:txBody>
      </p:sp>
      <p:graphicFrame>
        <p:nvGraphicFramePr>
          <p:cNvPr id="28677" name="Object 6">
            <a:extLst>
              <a:ext uri="{FF2B5EF4-FFF2-40B4-BE49-F238E27FC236}">
                <a16:creationId xmlns:a16="http://schemas.microsoft.com/office/drawing/2014/main" id="{D8BD496A-1985-4A08-A569-5CA29FF488B9}"/>
              </a:ext>
            </a:extLst>
          </p:cNvPr>
          <p:cNvGraphicFramePr>
            <a:graphicFrameLocks noChangeAspect="1"/>
          </p:cNvGraphicFramePr>
          <p:nvPr/>
        </p:nvGraphicFramePr>
        <p:xfrm>
          <a:off x="5116515" y="874715"/>
          <a:ext cx="4789487" cy="5297487"/>
        </p:xfrm>
        <a:graphic>
          <a:graphicData uri="http://schemas.openxmlformats.org/presentationml/2006/ole">
            <mc:AlternateContent xmlns:mc="http://schemas.openxmlformats.org/markup-compatibility/2006">
              <mc:Choice xmlns:v="urn:schemas-microsoft-com:vml" Requires="v">
                <p:oleObj spid="_x0000_s28843" name="Visio" r:id="rId4" imgW="2957870" imgH="3271659" progId="Visio.Drawing.11">
                  <p:embed/>
                </p:oleObj>
              </mc:Choice>
              <mc:Fallback>
                <p:oleObj name="Visio" r:id="rId4" imgW="2957870" imgH="3271659"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6515" y="874715"/>
                        <a:ext cx="4789487" cy="529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日期占位符 1">
            <a:extLst>
              <a:ext uri="{FF2B5EF4-FFF2-40B4-BE49-F238E27FC236}">
                <a16:creationId xmlns:a16="http://schemas.microsoft.com/office/drawing/2014/main" id="{1622B517-2763-4F6F-89AD-C9BF004E3942}"/>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9AA29BE-D6B1-4894-BE71-18C8FFCC86CC}" type="datetime10">
              <a:rPr lang="zh-CN" altLang="en-US" sz="1400">
                <a:latin typeface="Arial" panose="020B0604020202020204" pitchFamily="34" charset="0"/>
              </a:rPr>
              <a:pPr>
                <a:spcBef>
                  <a:spcPct val="0"/>
                </a:spcBef>
                <a:buFontTx/>
                <a:buNone/>
              </a:pPr>
              <a:t>09:07</a:t>
            </a:fld>
            <a:endParaRPr lang="en-US" altLang="zh-CN" sz="1400" dirty="0">
              <a:latin typeface="Arial" panose="020B0604020202020204" pitchFamily="34" charset="0"/>
            </a:endParaRPr>
          </a:p>
        </p:txBody>
      </p:sp>
      <p:sp>
        <p:nvSpPr>
          <p:cNvPr id="28679" name="Rectangle 9">
            <a:extLst>
              <a:ext uri="{FF2B5EF4-FFF2-40B4-BE49-F238E27FC236}">
                <a16:creationId xmlns:a16="http://schemas.microsoft.com/office/drawing/2014/main" id="{DB6A90CE-5435-4173-AFEB-D0C3BB48091A}"/>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graphicFrame>
        <p:nvGraphicFramePr>
          <p:cNvPr id="3" name="对象 2">
            <a:extLst>
              <a:ext uri="{FF2B5EF4-FFF2-40B4-BE49-F238E27FC236}">
                <a16:creationId xmlns:a16="http://schemas.microsoft.com/office/drawing/2014/main" id="{07B3B81A-952D-49E9-B131-9C572E83F91A}"/>
              </a:ext>
            </a:extLst>
          </p:cNvPr>
          <p:cNvGraphicFramePr>
            <a:graphicFrameLocks noChangeAspect="1"/>
          </p:cNvGraphicFramePr>
          <p:nvPr>
            <p:extLst>
              <p:ext uri="{D42A27DB-BD31-4B8C-83A1-F6EECF244321}">
                <p14:modId xmlns:p14="http://schemas.microsoft.com/office/powerpoint/2010/main" val="3891724821"/>
              </p:ext>
            </p:extLst>
          </p:nvPr>
        </p:nvGraphicFramePr>
        <p:xfrm>
          <a:off x="315913" y="4778375"/>
          <a:ext cx="4221162" cy="631825"/>
        </p:xfrm>
        <a:graphic>
          <a:graphicData uri="http://schemas.openxmlformats.org/presentationml/2006/ole">
            <mc:AlternateContent xmlns:mc="http://schemas.openxmlformats.org/markup-compatibility/2006">
              <mc:Choice xmlns:v="urn:schemas-microsoft-com:vml" Requires="v">
                <p:oleObj spid="_x0000_s28844" name="Visio" r:id="rId6" imgW="1933482" imgH="218881" progId="Visio.Drawing.11">
                  <p:embed/>
                </p:oleObj>
              </mc:Choice>
              <mc:Fallback>
                <p:oleObj name="Visio" r:id="rId6" imgW="1933482" imgH="218881" progId="Visio.Drawing.11">
                  <p:embed/>
                  <p:pic>
                    <p:nvPicPr>
                      <p:cNvPr id="0" name="对象 2"/>
                      <p:cNvPicPr>
                        <a:picLocks noChangeAspect="1" noChangeArrowheads="1"/>
                      </p:cNvPicPr>
                      <p:nvPr/>
                    </p:nvPicPr>
                    <p:blipFill>
                      <a:blip r:embed="rId7"/>
                      <a:srcRect/>
                      <a:stretch>
                        <a:fillRect/>
                      </a:stretch>
                    </p:blipFill>
                    <p:spPr bwMode="auto">
                      <a:xfrm>
                        <a:off x="315913" y="4778375"/>
                        <a:ext cx="4221162"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6">
            <a:extLst>
              <a:ext uri="{FF2B5EF4-FFF2-40B4-BE49-F238E27FC236}">
                <a16:creationId xmlns:a16="http://schemas.microsoft.com/office/drawing/2014/main" id="{873E60C4-98B0-4313-8EB7-F6B9B117D688}"/>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8E2E709-EAB5-4EF9-A37C-403B56A80384}" type="slidenum">
              <a:rPr lang="zh-CN" altLang="en-US" sz="1400">
                <a:latin typeface="Arial" panose="020B0604020202020204" pitchFamily="34" charset="0"/>
              </a:rPr>
              <a:pPr>
                <a:spcBef>
                  <a:spcPct val="0"/>
                </a:spcBef>
                <a:buFontTx/>
                <a:buNone/>
              </a:pPr>
              <a:t>28</a:t>
            </a:fld>
            <a:endParaRPr lang="en-US" altLang="zh-CN" sz="1400">
              <a:latin typeface="Arial" panose="020B0604020202020204" pitchFamily="34" charset="0"/>
            </a:endParaRPr>
          </a:p>
        </p:txBody>
      </p:sp>
      <p:sp>
        <p:nvSpPr>
          <p:cNvPr id="29699" name="Rectangle 2">
            <a:extLst>
              <a:ext uri="{FF2B5EF4-FFF2-40B4-BE49-F238E27FC236}">
                <a16:creationId xmlns:a16="http://schemas.microsoft.com/office/drawing/2014/main" id="{F5817344-00E5-4AE8-92A4-77CB65DAB7A7}"/>
              </a:ext>
            </a:extLst>
          </p:cNvPr>
          <p:cNvSpPr>
            <a:spLocks noGrp="1" noChangeArrowheads="1"/>
          </p:cNvSpPr>
          <p:nvPr>
            <p:ph type="title"/>
          </p:nvPr>
        </p:nvSpPr>
        <p:spPr>
          <a:xfrm>
            <a:off x="165100" y="76200"/>
            <a:ext cx="9245600" cy="914400"/>
          </a:xfrm>
        </p:spPr>
        <p:txBody>
          <a:bodyPr/>
          <a:lstStyle/>
          <a:p>
            <a:pPr eaLnBrk="1" hangingPunct="1"/>
            <a:r>
              <a:rPr lang="zh-CN" altLang="en-US" dirty="0">
                <a:ea typeface="黑体" panose="02010609060101010101" pitchFamily="49" charset="-122"/>
              </a:rPr>
              <a:t>扫描线填充法分析</a:t>
            </a:r>
          </a:p>
        </p:txBody>
      </p:sp>
      <p:sp>
        <p:nvSpPr>
          <p:cNvPr id="29700" name="Rectangle 3">
            <a:extLst>
              <a:ext uri="{FF2B5EF4-FFF2-40B4-BE49-F238E27FC236}">
                <a16:creationId xmlns:a16="http://schemas.microsoft.com/office/drawing/2014/main" id="{AE0F4C0A-CD40-4E22-872A-DE644D383044}"/>
              </a:ext>
            </a:extLst>
          </p:cNvPr>
          <p:cNvSpPr>
            <a:spLocks noGrp="1" noChangeArrowheads="1"/>
          </p:cNvSpPr>
          <p:nvPr>
            <p:ph type="body" sz="half" idx="1"/>
          </p:nvPr>
        </p:nvSpPr>
        <p:spPr>
          <a:xfrm>
            <a:off x="247650" y="1122363"/>
            <a:ext cx="4892675" cy="2047875"/>
          </a:xfrm>
        </p:spPr>
        <p:txBody>
          <a:bodyPr/>
          <a:lstStyle/>
          <a:p>
            <a:pPr eaLnBrk="1" hangingPunct="1"/>
            <a:r>
              <a:rPr kumimoji="1" lang="zh-CN" altLang="en-US" dirty="0">
                <a:ea typeface="宋体" panose="02010600030101010101" pitchFamily="2" charset="-122"/>
              </a:rPr>
              <a:t>改进</a:t>
            </a:r>
            <a:r>
              <a:rPr kumimoji="1" lang="en-US" altLang="zh-CN" dirty="0">
                <a:ea typeface="宋体" panose="02010600030101010101" pitchFamily="2" charset="-122"/>
              </a:rPr>
              <a:t>1,2</a:t>
            </a:r>
            <a:r>
              <a:rPr kumimoji="1" lang="zh-CN" altLang="en-US" dirty="0">
                <a:ea typeface="宋体" panose="02010600030101010101" pitchFamily="2" charset="-122"/>
              </a:rPr>
              <a:t>如何结合</a:t>
            </a:r>
            <a:r>
              <a:rPr kumimoji="1" lang="en-US" altLang="zh-CN" dirty="0">
                <a:ea typeface="宋体" panose="02010600030101010101" pitchFamily="2" charset="-122"/>
              </a:rPr>
              <a:t>?</a:t>
            </a:r>
          </a:p>
          <a:p>
            <a:pPr eaLnBrk="1" hangingPunct="1"/>
            <a:endParaRPr kumimoji="1" lang="en-US" altLang="zh-CN" dirty="0">
              <a:ea typeface="宋体" panose="02010600030101010101" pitchFamily="2" charset="-122"/>
            </a:endParaRPr>
          </a:p>
          <a:p>
            <a:pPr eaLnBrk="1" hangingPunct="1">
              <a:buFontTx/>
              <a:buNone/>
            </a:pPr>
            <a:endParaRPr kumimoji="1" lang="zh-CN" altLang="en-US" dirty="0">
              <a:ea typeface="宋体" panose="02010600030101010101" pitchFamily="2" charset="-122"/>
            </a:endParaRPr>
          </a:p>
        </p:txBody>
      </p:sp>
      <p:graphicFrame>
        <p:nvGraphicFramePr>
          <p:cNvPr id="29701" name="Object 6">
            <a:extLst>
              <a:ext uri="{FF2B5EF4-FFF2-40B4-BE49-F238E27FC236}">
                <a16:creationId xmlns:a16="http://schemas.microsoft.com/office/drawing/2014/main" id="{746D74C9-58E6-445F-8ED6-2C6F8E9E3841}"/>
              </a:ext>
            </a:extLst>
          </p:cNvPr>
          <p:cNvGraphicFramePr>
            <a:graphicFrameLocks noChangeAspect="1"/>
          </p:cNvGraphicFramePr>
          <p:nvPr/>
        </p:nvGraphicFramePr>
        <p:xfrm>
          <a:off x="5116515" y="874715"/>
          <a:ext cx="4789487" cy="5297487"/>
        </p:xfrm>
        <a:graphic>
          <a:graphicData uri="http://schemas.openxmlformats.org/presentationml/2006/ole">
            <mc:AlternateContent xmlns:mc="http://schemas.openxmlformats.org/markup-compatibility/2006">
              <mc:Choice xmlns:v="urn:schemas-microsoft-com:vml" Requires="v">
                <p:oleObj spid="_x0000_s29860" name="Visio" r:id="rId4" imgW="2957870" imgH="3271659" progId="Visio.Drawing.11">
                  <p:embed/>
                </p:oleObj>
              </mc:Choice>
              <mc:Fallback>
                <p:oleObj name="Visio" r:id="rId4" imgW="2957870" imgH="3271659"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6515" y="874715"/>
                        <a:ext cx="4789487" cy="529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0" name="Object 4">
            <a:extLst>
              <a:ext uri="{FF2B5EF4-FFF2-40B4-BE49-F238E27FC236}">
                <a16:creationId xmlns:a16="http://schemas.microsoft.com/office/drawing/2014/main" id="{D002A38A-D4F0-4018-A2DF-B2C916956C9A}"/>
              </a:ext>
            </a:extLst>
          </p:cNvPr>
          <p:cNvGraphicFramePr>
            <a:graphicFrameLocks noChangeAspect="1"/>
          </p:cNvGraphicFramePr>
          <p:nvPr/>
        </p:nvGraphicFramePr>
        <p:xfrm>
          <a:off x="141288" y="2262188"/>
          <a:ext cx="4824412" cy="4530725"/>
        </p:xfrm>
        <a:graphic>
          <a:graphicData uri="http://schemas.openxmlformats.org/presentationml/2006/ole">
            <mc:AlternateContent xmlns:mc="http://schemas.openxmlformats.org/markup-compatibility/2006">
              <mc:Choice xmlns:v="urn:schemas-microsoft-com:vml" Requires="v">
                <p:oleObj spid="_x0000_s29861" name="Visio" r:id="rId6" imgW="2346960" imgH="2200275" progId="Visio.Drawing.11">
                  <p:embed/>
                </p:oleObj>
              </mc:Choice>
              <mc:Fallback>
                <p:oleObj name="Visio" r:id="rId6" imgW="2346960" imgH="2200275" progId="Visio.Drawing.11">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88" y="2262188"/>
                        <a:ext cx="4824412" cy="45307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3" name="日期占位符 1">
            <a:extLst>
              <a:ext uri="{FF2B5EF4-FFF2-40B4-BE49-F238E27FC236}">
                <a16:creationId xmlns:a16="http://schemas.microsoft.com/office/drawing/2014/main" id="{2BDEEF30-F8C2-491E-9C2E-12BBF36D3086}"/>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8887C4F-663E-4B09-B614-A875C776672B}"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linds(horizontal)">
                                      <p:cBhvr>
                                        <p:cTn id="7"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5">
            <a:extLst>
              <a:ext uri="{FF2B5EF4-FFF2-40B4-BE49-F238E27FC236}">
                <a16:creationId xmlns:a16="http://schemas.microsoft.com/office/drawing/2014/main" id="{79ED9D29-97BB-4C6D-A7EF-3DD76FABEBE3}"/>
              </a:ext>
            </a:extLst>
          </p:cNvPr>
          <p:cNvGraphicFramePr>
            <a:graphicFrameLocks noChangeAspect="1"/>
          </p:cNvGraphicFramePr>
          <p:nvPr/>
        </p:nvGraphicFramePr>
        <p:xfrm>
          <a:off x="271463" y="1144588"/>
          <a:ext cx="9209087" cy="3581400"/>
        </p:xfrm>
        <a:graphic>
          <a:graphicData uri="http://schemas.openxmlformats.org/presentationml/2006/ole">
            <mc:AlternateContent xmlns:mc="http://schemas.openxmlformats.org/markup-compatibility/2006">
              <mc:Choice xmlns:v="urn:schemas-microsoft-com:vml" Requires="v">
                <p:oleObj spid="_x0000_s31908" name="Visio" r:id="rId3" imgW="6185356" imgH="2405301" progId="Visio.Drawing.11">
                  <p:embed/>
                </p:oleObj>
              </mc:Choice>
              <mc:Fallback>
                <p:oleObj name="Visio" r:id="rId3" imgW="6185356" imgH="2405301"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3" y="1144588"/>
                        <a:ext cx="9209087" cy="3581400"/>
                      </a:xfrm>
                      <a:prstGeom prst="rect">
                        <a:avLst/>
                      </a:prstGeom>
                      <a:solidFill>
                        <a:schemeClr val="bg1">
                          <a:alpha val="50195"/>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7" name="灯片编号占位符 6">
            <a:extLst>
              <a:ext uri="{FF2B5EF4-FFF2-40B4-BE49-F238E27FC236}">
                <a16:creationId xmlns:a16="http://schemas.microsoft.com/office/drawing/2014/main" id="{5215A8AB-12A0-4EED-BDA8-4E44C9972780}"/>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DD6D7ED-06AD-49F8-BBF6-8D99B54D33CF}" type="slidenum">
              <a:rPr lang="zh-CN" altLang="en-US" sz="1400">
                <a:latin typeface="Arial" panose="020B0604020202020204" pitchFamily="34" charset="0"/>
              </a:rPr>
              <a:pPr>
                <a:spcBef>
                  <a:spcPct val="0"/>
                </a:spcBef>
                <a:buFontTx/>
                <a:buNone/>
              </a:pPr>
              <a:t>29</a:t>
            </a:fld>
            <a:endParaRPr lang="en-US" altLang="zh-CN" sz="1400">
              <a:latin typeface="Arial" panose="020B0604020202020204" pitchFamily="34" charset="0"/>
            </a:endParaRPr>
          </a:p>
        </p:txBody>
      </p:sp>
      <p:sp>
        <p:nvSpPr>
          <p:cNvPr id="31748" name="Rectangle 2">
            <a:extLst>
              <a:ext uri="{FF2B5EF4-FFF2-40B4-BE49-F238E27FC236}">
                <a16:creationId xmlns:a16="http://schemas.microsoft.com/office/drawing/2014/main" id="{665E3207-495D-4FA2-A0C3-66CCAE04E535}"/>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活动边表法</a:t>
            </a:r>
            <a:endParaRPr lang="en-US" altLang="zh-CN" dirty="0">
              <a:ea typeface="黑体" panose="02010609060101010101" pitchFamily="49" charset="-122"/>
            </a:endParaRPr>
          </a:p>
        </p:txBody>
      </p:sp>
      <p:graphicFrame>
        <p:nvGraphicFramePr>
          <p:cNvPr id="31749" name="Object 7">
            <a:extLst>
              <a:ext uri="{FF2B5EF4-FFF2-40B4-BE49-F238E27FC236}">
                <a16:creationId xmlns:a16="http://schemas.microsoft.com/office/drawing/2014/main" id="{69ECF232-12DA-42CD-BFEE-1165ED36DAE4}"/>
              </a:ext>
            </a:extLst>
          </p:cNvPr>
          <p:cNvGraphicFramePr>
            <a:graphicFrameLocks noChangeAspect="1"/>
          </p:cNvGraphicFramePr>
          <p:nvPr/>
        </p:nvGraphicFramePr>
        <p:xfrm>
          <a:off x="5861050" y="2384427"/>
          <a:ext cx="4044950" cy="4473575"/>
        </p:xfrm>
        <a:graphic>
          <a:graphicData uri="http://schemas.openxmlformats.org/presentationml/2006/ole">
            <mc:AlternateContent xmlns:mc="http://schemas.openxmlformats.org/markup-compatibility/2006">
              <mc:Choice xmlns:v="urn:schemas-microsoft-com:vml" Requires="v">
                <p:oleObj spid="_x0000_s31909" name="Visio" r:id="rId5" imgW="2957870" imgH="3271659" progId="Visio.Drawing.11">
                  <p:embed/>
                </p:oleObj>
              </mc:Choice>
              <mc:Fallback>
                <p:oleObj name="Visio" r:id="rId5" imgW="2957870" imgH="3271659" progId="Visio.Drawing.11">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1050" y="2384427"/>
                        <a:ext cx="404495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AutoShape 4">
            <a:extLst>
              <a:ext uri="{FF2B5EF4-FFF2-40B4-BE49-F238E27FC236}">
                <a16:creationId xmlns:a16="http://schemas.microsoft.com/office/drawing/2014/main" id="{FBB5F8DA-E67D-4F9F-8A9E-725E377DB8BA}"/>
              </a:ext>
            </a:extLst>
          </p:cNvPr>
          <p:cNvSpPr>
            <a:spLocks noChangeArrowheads="1"/>
          </p:cNvSpPr>
          <p:nvPr/>
        </p:nvSpPr>
        <p:spPr bwMode="auto">
          <a:xfrm>
            <a:off x="3863975" y="5605463"/>
            <a:ext cx="1892300" cy="654050"/>
          </a:xfrm>
          <a:prstGeom prst="wedgeRoundRectCallout">
            <a:avLst>
              <a:gd name="adj1" fmla="val -45114"/>
              <a:gd name="adj2" fmla="val -150477"/>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zh-CN" altLang="en-US" sz="2800" dirty="0">
                <a:solidFill>
                  <a:schemeClr val="accent2"/>
                </a:solidFill>
                <a:ea typeface="宋体" pitchFamily="2" charset="-122"/>
              </a:rPr>
              <a:t>如何构建</a:t>
            </a:r>
            <a:r>
              <a:rPr lang="en-US" altLang="zh-CN" sz="2800" dirty="0">
                <a:solidFill>
                  <a:schemeClr val="accent2"/>
                </a:solidFill>
                <a:ea typeface="宋体" pitchFamily="2" charset="-122"/>
              </a:rPr>
              <a:t>?</a:t>
            </a:r>
            <a:endParaRPr lang="zh-CN" altLang="en-US" sz="2800" dirty="0">
              <a:solidFill>
                <a:schemeClr val="accent2"/>
              </a:solidFill>
              <a:ea typeface="宋体" pitchFamily="2" charset="-122"/>
            </a:endParaRPr>
          </a:p>
        </p:txBody>
      </p:sp>
      <p:sp>
        <p:nvSpPr>
          <p:cNvPr id="31751" name="日期占位符 1">
            <a:extLst>
              <a:ext uri="{FF2B5EF4-FFF2-40B4-BE49-F238E27FC236}">
                <a16:creationId xmlns:a16="http://schemas.microsoft.com/office/drawing/2014/main" id="{5CDD79E0-21A3-415A-AC3B-732CA4CF5937}"/>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00B3F2E-C43C-4DEC-A87B-39963F57C383}"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linds(horizontal)">
                                      <p:cBhvr>
                                        <p:cTn id="7" dur="500"/>
                                        <p:tgtEl>
                                          <p:spTgt spid="15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a:extLst>
              <a:ext uri="{FF2B5EF4-FFF2-40B4-BE49-F238E27FC236}">
                <a16:creationId xmlns:a16="http://schemas.microsoft.com/office/drawing/2014/main" id="{CCB83CFF-04D8-42FE-AC72-D026CBE45CCF}"/>
              </a:ext>
            </a:extLst>
          </p:cNvPr>
          <p:cNvSpPr>
            <a:spLocks noGrp="1" noChangeArrowheads="1"/>
          </p:cNvSpPr>
          <p:nvPr>
            <p:ph type="body" idx="1"/>
          </p:nvPr>
        </p:nvSpPr>
        <p:spPr>
          <a:xfrm>
            <a:off x="134938" y="1068388"/>
            <a:ext cx="9596437" cy="5303837"/>
          </a:xfrm>
        </p:spPr>
        <p:txBody>
          <a:bodyPr/>
          <a:lstStyle/>
          <a:p>
            <a:pPr algn="just" eaLnBrk="1" hangingPunct="1">
              <a:lnSpc>
                <a:spcPct val="120000"/>
              </a:lnSpc>
              <a:spcBef>
                <a:spcPct val="0"/>
              </a:spcBef>
              <a:spcAft>
                <a:spcPct val="10000"/>
              </a:spcAft>
            </a:pPr>
            <a:r>
              <a:rPr kumimoji="1" lang="zh-CN" altLang="en-US" b="1" dirty="0">
                <a:ea typeface="宋体" panose="02010600030101010101" pitchFamily="2" charset="-122"/>
              </a:rPr>
              <a:t>填充</a:t>
            </a:r>
            <a:r>
              <a:rPr kumimoji="1" lang="zh-CN" altLang="en-US" b="1" dirty="0">
                <a:solidFill>
                  <a:schemeClr val="accent2"/>
                </a:solidFill>
                <a:ea typeface="宋体" panose="02010600030101010101" pitchFamily="2" charset="-122"/>
              </a:rPr>
              <a:t>多边形</a:t>
            </a:r>
            <a:r>
              <a:rPr kumimoji="1" lang="zh-CN" altLang="en-US" b="1" dirty="0">
                <a:ea typeface="宋体" panose="02010600030101010101" pitchFamily="2" charset="-122"/>
              </a:rPr>
              <a:t>、圆、椭圆或其它简单曲线围成的区域</a:t>
            </a:r>
            <a:endParaRPr kumimoji="1" lang="en-US" altLang="zh-CN" b="1" dirty="0">
              <a:ea typeface="宋体" panose="02010600030101010101" pitchFamily="2" charset="-122"/>
            </a:endParaRPr>
          </a:p>
          <a:p>
            <a:pPr algn="just" eaLnBrk="1" hangingPunct="1">
              <a:lnSpc>
                <a:spcPct val="120000"/>
              </a:lnSpc>
              <a:spcBef>
                <a:spcPct val="0"/>
              </a:spcBef>
              <a:spcAft>
                <a:spcPct val="10000"/>
              </a:spcAft>
            </a:pPr>
            <a:r>
              <a:rPr kumimoji="1" lang="zh-CN" altLang="en-US" b="1" dirty="0">
                <a:ea typeface="黑体" panose="02010609060101010101" pitchFamily="49" charset="-122"/>
              </a:rPr>
              <a:t>多边形光栅化，也称多边形扫描转换</a:t>
            </a:r>
          </a:p>
        </p:txBody>
      </p:sp>
      <p:sp>
        <p:nvSpPr>
          <p:cNvPr id="6147" name="灯片编号占位符 5">
            <a:extLst>
              <a:ext uri="{FF2B5EF4-FFF2-40B4-BE49-F238E27FC236}">
                <a16:creationId xmlns:a16="http://schemas.microsoft.com/office/drawing/2014/main" id="{FD6EAD98-60B1-42DF-A2FF-9206B120E4B2}"/>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9984343-4CBD-48D7-A16E-279B271BE573}" type="slidenum">
              <a:rPr lang="zh-CN" altLang="en-US" sz="1400">
                <a:latin typeface="Arial" panose="020B0604020202020204" pitchFamily="34" charset="0"/>
              </a:rPr>
              <a:pPr>
                <a:spcBef>
                  <a:spcPct val="0"/>
                </a:spcBef>
                <a:buFontTx/>
                <a:buNone/>
              </a:pPr>
              <a:t>3</a:t>
            </a:fld>
            <a:endParaRPr lang="en-US" altLang="zh-CN" sz="1400">
              <a:latin typeface="Arial" panose="020B0604020202020204" pitchFamily="34" charset="0"/>
            </a:endParaRPr>
          </a:p>
        </p:txBody>
      </p:sp>
      <p:sp>
        <p:nvSpPr>
          <p:cNvPr id="6148" name="Rectangle 2">
            <a:extLst>
              <a:ext uri="{FF2B5EF4-FFF2-40B4-BE49-F238E27FC236}">
                <a16:creationId xmlns:a16="http://schemas.microsoft.com/office/drawing/2014/main" id="{8DAE358F-E95A-4EF9-BA86-7234A2217DD4}"/>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问题提出</a:t>
            </a:r>
          </a:p>
        </p:txBody>
      </p:sp>
      <p:pic>
        <p:nvPicPr>
          <p:cNvPr id="25605" name="Picture 5">
            <a:extLst>
              <a:ext uri="{FF2B5EF4-FFF2-40B4-BE49-F238E27FC236}">
                <a16:creationId xmlns:a16="http://schemas.microsoft.com/office/drawing/2014/main" id="{749766F6-FDA6-49BC-AEE1-303316271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66911"/>
          <a:stretch>
            <a:fillRect/>
          </a:stretch>
        </p:blipFill>
        <p:spPr bwMode="auto">
          <a:xfrm>
            <a:off x="434977" y="2505077"/>
            <a:ext cx="20859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06" name="Picture 6">
            <a:extLst>
              <a:ext uri="{FF2B5EF4-FFF2-40B4-BE49-F238E27FC236}">
                <a16:creationId xmlns:a16="http://schemas.microsoft.com/office/drawing/2014/main" id="{AD9A7522-C628-49EE-8279-28D203C3CA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9413"/>
          <a:stretch>
            <a:fillRect/>
          </a:stretch>
        </p:blipFill>
        <p:spPr bwMode="auto">
          <a:xfrm>
            <a:off x="3481390" y="4425950"/>
            <a:ext cx="2897187"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 name="AutoShape 4">
            <a:extLst>
              <a:ext uri="{FF2B5EF4-FFF2-40B4-BE49-F238E27FC236}">
                <a16:creationId xmlns:a16="http://schemas.microsoft.com/office/drawing/2014/main" id="{C43E452E-50FE-4BF9-AD82-21DD77EF21F7}"/>
              </a:ext>
            </a:extLst>
          </p:cNvPr>
          <p:cNvSpPr>
            <a:spLocks noChangeArrowheads="1"/>
          </p:cNvSpPr>
          <p:nvPr/>
        </p:nvSpPr>
        <p:spPr bwMode="auto">
          <a:xfrm>
            <a:off x="731838" y="4757738"/>
            <a:ext cx="2082800" cy="563562"/>
          </a:xfrm>
          <a:prstGeom prst="wedgeRoundRectCallout">
            <a:avLst>
              <a:gd name="adj1" fmla="val 62136"/>
              <a:gd name="adj2" fmla="val -122917"/>
              <a:gd name="adj3" fmla="val 166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algn="ctr" eaLnBrk="1" hangingPunct="1">
              <a:defRPr/>
            </a:pPr>
            <a:r>
              <a:rPr lang="zh-CN" altLang="en-US" sz="2800">
                <a:solidFill>
                  <a:schemeClr val="accent2"/>
                </a:solidFill>
                <a:ea typeface="宋体" pitchFamily="2" charset="-122"/>
              </a:rPr>
              <a:t>问题是什么</a:t>
            </a:r>
            <a:r>
              <a:rPr lang="en-US" altLang="zh-CN" sz="2800" dirty="0">
                <a:solidFill>
                  <a:schemeClr val="accent2"/>
                </a:solidFill>
                <a:ea typeface="宋体" pitchFamily="2" charset="-122"/>
              </a:rPr>
              <a:t>?</a:t>
            </a:r>
            <a:endParaRPr lang="zh-CN" altLang="en-US" sz="2800" dirty="0">
              <a:solidFill>
                <a:schemeClr val="accent2"/>
              </a:solidFill>
              <a:ea typeface="宋体" pitchFamily="2" charset="-122"/>
            </a:endParaRPr>
          </a:p>
        </p:txBody>
      </p:sp>
      <p:sp>
        <p:nvSpPr>
          <p:cNvPr id="6152" name="日期占位符 1">
            <a:extLst>
              <a:ext uri="{FF2B5EF4-FFF2-40B4-BE49-F238E27FC236}">
                <a16:creationId xmlns:a16="http://schemas.microsoft.com/office/drawing/2014/main" id="{495A7121-30A8-4555-9CD9-74E46627296D}"/>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0125236-4DD9-4732-89F8-FB85196788DF}"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pic>
        <p:nvPicPr>
          <p:cNvPr id="9" name="Picture 5">
            <a:extLst>
              <a:ext uri="{FF2B5EF4-FFF2-40B4-BE49-F238E27FC236}">
                <a16:creationId xmlns:a16="http://schemas.microsoft.com/office/drawing/2014/main" id="{9F747372-33F2-4F90-B9FE-D0535B36CB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3089"/>
          <a:stretch>
            <a:fillRect/>
          </a:stretch>
        </p:blipFill>
        <p:spPr bwMode="auto">
          <a:xfrm>
            <a:off x="4016377" y="2470152"/>
            <a:ext cx="42195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 name="右箭头 6">
            <a:extLst>
              <a:ext uri="{FF2B5EF4-FFF2-40B4-BE49-F238E27FC236}">
                <a16:creationId xmlns:a16="http://schemas.microsoft.com/office/drawing/2014/main" id="{1F3578DA-4136-4173-B077-13C6D29B36AF}"/>
              </a:ext>
            </a:extLst>
          </p:cNvPr>
          <p:cNvSpPr/>
          <p:nvPr/>
        </p:nvSpPr>
        <p:spPr bwMode="auto">
          <a:xfrm>
            <a:off x="2405063" y="3116263"/>
            <a:ext cx="1427162" cy="57626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lstStyle/>
          <a:p>
            <a:pPr eaLnBrk="1" hangingPunct="1">
              <a:defRPr/>
            </a:pPr>
            <a:endParaRPr lang="zh-CN" altLang="en-US">
              <a:solidFill>
                <a:schemeClr val="tx1"/>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blinds(horizontal)">
                                      <p:cBhvr>
                                        <p:cTn id="7" dur="500"/>
                                        <p:tgtEl>
                                          <p:spTgt spid="256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5606"/>
                                        </p:tgtEl>
                                        <p:attrNameLst>
                                          <p:attrName>style.visibility</p:attrName>
                                        </p:attrNameLst>
                                      </p:cBhvr>
                                      <p:to>
                                        <p:strVal val="visible"/>
                                      </p:to>
                                    </p:set>
                                    <p:animEffect transition="in" filter="blinds(horizontal)">
                                      <p:cBhvr>
                                        <p:cTn id="22" dur="500"/>
                                        <p:tgtEl>
                                          <p:spTgt spid="256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364">
                                            <p:txEl>
                                              <p:pRg st="0" end="0"/>
                                            </p:txEl>
                                          </p:spTgt>
                                        </p:tgtEl>
                                        <p:attrNameLst>
                                          <p:attrName>style.visibility</p:attrName>
                                        </p:attrNameLst>
                                      </p:cBhvr>
                                      <p:to>
                                        <p:strVal val="visible"/>
                                      </p:to>
                                    </p:set>
                                    <p:animEffect transition="in" filter="blinds(horizontal)">
                                      <p:cBhvr>
                                        <p:cTn id="27" dur="500"/>
                                        <p:tgtEl>
                                          <p:spTgt spid="1536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364">
                                            <p:txEl>
                                              <p:pRg st="1" end="1"/>
                                            </p:txEl>
                                          </p:spTgt>
                                        </p:tgtEl>
                                        <p:attrNameLst>
                                          <p:attrName>style.visibility</p:attrName>
                                        </p:attrNameLst>
                                      </p:cBhvr>
                                      <p:to>
                                        <p:strVal val="visible"/>
                                      </p:to>
                                    </p:set>
                                    <p:animEffect transition="in" filter="blinds(horizontal)">
                                      <p:cBhvr>
                                        <p:cTn id="32" dur="500"/>
                                        <p:tgtEl>
                                          <p:spTgt spid="15364">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639C2AC1-42BF-4A3F-A5F5-9CB4A1A7A8B9}"/>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0604E7A-DCBA-45FD-9A8C-BEE381E5310B}" type="slidenum">
              <a:rPr lang="zh-CN" altLang="en-US" sz="1400">
                <a:latin typeface="Arial" panose="020B0604020202020204" pitchFamily="34" charset="0"/>
              </a:rPr>
              <a:pPr>
                <a:spcBef>
                  <a:spcPct val="0"/>
                </a:spcBef>
                <a:buFontTx/>
                <a:buNone/>
              </a:pPr>
              <a:t>30</a:t>
            </a:fld>
            <a:endParaRPr lang="en-US" altLang="zh-CN" sz="1400">
              <a:latin typeface="Arial" panose="020B0604020202020204" pitchFamily="34" charset="0"/>
            </a:endParaRPr>
          </a:p>
        </p:txBody>
      </p:sp>
      <p:sp>
        <p:nvSpPr>
          <p:cNvPr id="32771" name="Rectangle 2">
            <a:extLst>
              <a:ext uri="{FF2B5EF4-FFF2-40B4-BE49-F238E27FC236}">
                <a16:creationId xmlns:a16="http://schemas.microsoft.com/office/drawing/2014/main" id="{4538E5B6-9BBD-44AB-AD11-BD3500FAE787}"/>
              </a:ext>
            </a:extLst>
          </p:cNvPr>
          <p:cNvSpPr>
            <a:spLocks noGrp="1" noChangeArrowheads="1"/>
          </p:cNvSpPr>
          <p:nvPr>
            <p:ph type="title"/>
          </p:nvPr>
        </p:nvSpPr>
        <p:spPr/>
        <p:txBody>
          <a:bodyPr/>
          <a:lstStyle/>
          <a:p>
            <a:pPr eaLnBrk="1" hangingPunct="1"/>
            <a:r>
              <a:rPr lang="en-US" altLang="zh-CN" dirty="0">
                <a:ea typeface="黑体" panose="02010609060101010101" pitchFamily="49" charset="-122"/>
              </a:rPr>
              <a:t>Edge Table</a:t>
            </a:r>
            <a:r>
              <a:rPr lang="zh-CN" altLang="en-US" dirty="0">
                <a:ea typeface="黑体" panose="02010609060101010101" pitchFamily="49" charset="-122"/>
              </a:rPr>
              <a:t>边表构建</a:t>
            </a:r>
            <a:endParaRPr lang="en-US" altLang="zh-CN" dirty="0">
              <a:ea typeface="黑体" panose="02010609060101010101" pitchFamily="49" charset="-122"/>
            </a:endParaRPr>
          </a:p>
        </p:txBody>
      </p:sp>
      <p:sp>
        <p:nvSpPr>
          <p:cNvPr id="20485" name="Rectangle 3">
            <a:extLst>
              <a:ext uri="{FF2B5EF4-FFF2-40B4-BE49-F238E27FC236}">
                <a16:creationId xmlns:a16="http://schemas.microsoft.com/office/drawing/2014/main" id="{1534FBD7-86E9-46A6-892F-1B2A1DCBC974}"/>
              </a:ext>
            </a:extLst>
          </p:cNvPr>
          <p:cNvSpPr>
            <a:spLocks noGrp="1" noChangeArrowheads="1"/>
          </p:cNvSpPr>
          <p:nvPr>
            <p:ph type="body" idx="1"/>
          </p:nvPr>
        </p:nvSpPr>
        <p:spPr>
          <a:xfrm>
            <a:off x="258763" y="990600"/>
            <a:ext cx="9310687" cy="3984625"/>
          </a:xfrm>
        </p:spPr>
        <p:txBody>
          <a:bodyPr/>
          <a:lstStyle/>
          <a:p>
            <a:pPr algn="just" eaLnBrk="1" hangingPunct="1">
              <a:lnSpc>
                <a:spcPct val="140000"/>
              </a:lnSpc>
              <a:buFontTx/>
              <a:buNone/>
            </a:pPr>
            <a:r>
              <a:rPr lang="zh-CN" altLang="en-US" sz="2800" dirty="0">
                <a:ea typeface="宋体" panose="02010600030101010101" pitchFamily="2" charset="-122"/>
              </a:rPr>
              <a:t>(1)构造一个纵向链表，链表长度为多边形占有的扫描线数，链表每个结点对应一条扫描线。</a:t>
            </a:r>
            <a:r>
              <a:rPr lang="zh-CN" altLang="en-US" b="1" dirty="0">
                <a:solidFill>
                  <a:srgbClr val="0000FF"/>
                </a:solidFill>
                <a:ea typeface="宋体" panose="02010600030101010101" pitchFamily="2" charset="-122"/>
              </a:rPr>
              <a:t>边表</a:t>
            </a:r>
          </a:p>
          <a:p>
            <a:pPr algn="just" eaLnBrk="1" hangingPunct="1">
              <a:lnSpc>
                <a:spcPct val="140000"/>
              </a:lnSpc>
              <a:buFontTx/>
              <a:buNone/>
            </a:pPr>
            <a:r>
              <a:rPr lang="en-US" altLang="zh-CN" sz="2800" dirty="0">
                <a:ea typeface="宋体" panose="02010600030101010101" pitchFamily="2" charset="-122"/>
              </a:rPr>
              <a:t>(2)</a:t>
            </a:r>
            <a:r>
              <a:rPr lang="zh-CN" altLang="en-US" sz="2800" dirty="0">
                <a:ea typeface="宋体" panose="02010600030101010101" pitchFamily="2" charset="-122"/>
              </a:rPr>
              <a:t>每条边信息形成一个结点：</a:t>
            </a:r>
            <a:r>
              <a:rPr lang="en-US" altLang="zh-CN" sz="2800" dirty="0" err="1">
                <a:ea typeface="宋体" panose="02010600030101010101" pitchFamily="2" charset="-122"/>
              </a:rPr>
              <a:t>y</a:t>
            </a:r>
            <a:r>
              <a:rPr lang="en-US" altLang="zh-CN" sz="2800" baseline="-30000" dirty="0" err="1">
                <a:ea typeface="宋体" panose="02010600030101010101" pitchFamily="2" charset="-122"/>
              </a:rPr>
              <a:t>min</a:t>
            </a:r>
            <a:r>
              <a:rPr lang="zh-CN" altLang="en-US" sz="2800" dirty="0">
                <a:ea typeface="宋体" panose="02010600030101010101" pitchFamily="2" charset="-122"/>
              </a:rPr>
              <a:t>，</a:t>
            </a:r>
            <a:r>
              <a:rPr lang="en-US" altLang="zh-CN" sz="2800" dirty="0" err="1">
                <a:ea typeface="宋体" panose="02010600030101010101" pitchFamily="2" charset="-122"/>
              </a:rPr>
              <a:t>x</a:t>
            </a:r>
            <a:r>
              <a:rPr lang="en-US" altLang="zh-CN" sz="2800" baseline="-30000" dirty="0" err="1">
                <a:ea typeface="宋体" panose="02010600030101010101" pitchFamily="2" charset="-122"/>
              </a:rPr>
              <a:t>min</a:t>
            </a:r>
            <a:r>
              <a:rPr lang="en-US" altLang="zh-CN" sz="2800" dirty="0">
                <a:ea typeface="宋体" panose="02010600030101010101" pitchFamily="2" charset="-122"/>
              </a:rPr>
              <a:t> ,</a:t>
            </a:r>
            <a:r>
              <a:rPr lang="zh-CN" altLang="en-US" sz="2800" dirty="0">
                <a:ea typeface="宋体" panose="02010600030101010101" pitchFamily="2" charset="-122"/>
              </a:rPr>
              <a:t>1/</a:t>
            </a:r>
            <a:r>
              <a:rPr lang="en-US" altLang="zh-CN" sz="2800" dirty="0" err="1">
                <a:ea typeface="宋体" panose="02010600030101010101" pitchFamily="2" charset="-122"/>
              </a:rPr>
              <a:t>k，y</a:t>
            </a:r>
            <a:r>
              <a:rPr lang="en-US" altLang="zh-CN" sz="2800" baseline="-30000" dirty="0" err="1">
                <a:ea typeface="宋体" panose="02010600030101010101" pitchFamily="2" charset="-122"/>
              </a:rPr>
              <a:t>max</a:t>
            </a:r>
            <a:endParaRPr lang="en-US" altLang="zh-CN" sz="2800" dirty="0">
              <a:ea typeface="宋体" panose="02010600030101010101" pitchFamily="2" charset="-122"/>
            </a:endParaRPr>
          </a:p>
          <a:p>
            <a:pPr algn="just" eaLnBrk="1" hangingPunct="1">
              <a:lnSpc>
                <a:spcPct val="140000"/>
              </a:lnSpc>
              <a:buFontTx/>
              <a:buNone/>
            </a:pPr>
            <a:r>
              <a:rPr lang="zh-CN" altLang="en-US" sz="2800" dirty="0">
                <a:ea typeface="宋体" panose="02010600030101010101" pitchFamily="2" charset="-122"/>
              </a:rPr>
              <a:t>(</a:t>
            </a:r>
            <a:r>
              <a:rPr lang="en-US" altLang="zh-CN" sz="2800" dirty="0">
                <a:ea typeface="宋体" panose="02010600030101010101" pitchFamily="2" charset="-122"/>
              </a:rPr>
              <a:t>3)</a:t>
            </a:r>
            <a:r>
              <a:rPr lang="zh-CN" altLang="en-US" sz="2800" dirty="0">
                <a:ea typeface="宋体" panose="02010600030101010101" pitchFamily="2" charset="-122"/>
              </a:rPr>
              <a:t>每条边链入与该边最小</a:t>
            </a:r>
            <a:r>
              <a:rPr lang="en-US" altLang="zh-CN" sz="2800" dirty="0">
                <a:ea typeface="宋体" panose="02010600030101010101" pitchFamily="2" charset="-122"/>
              </a:rPr>
              <a:t>y</a:t>
            </a:r>
            <a:r>
              <a:rPr lang="zh-CN" altLang="en-US" sz="2800" dirty="0">
                <a:ea typeface="宋体" panose="02010600030101010101" pitchFamily="2" charset="-122"/>
              </a:rPr>
              <a:t>坐标（</a:t>
            </a:r>
            <a:r>
              <a:rPr lang="en-US" altLang="zh-CN" sz="2800" dirty="0" err="1">
                <a:ea typeface="宋体" panose="02010600030101010101" pitchFamily="2" charset="-122"/>
              </a:rPr>
              <a:t>y</a:t>
            </a:r>
            <a:r>
              <a:rPr lang="en-US" altLang="zh-CN" sz="2800" baseline="-30000" dirty="0" err="1">
                <a:ea typeface="宋体" panose="02010600030101010101" pitchFamily="2" charset="-122"/>
              </a:rPr>
              <a:t>min</a:t>
            </a:r>
            <a:r>
              <a:rPr lang="en-US" altLang="zh-CN" sz="2800" baseline="-30000" dirty="0">
                <a:ea typeface="宋体" panose="02010600030101010101" pitchFamily="2" charset="-122"/>
              </a:rPr>
              <a:t> </a:t>
            </a:r>
            <a:r>
              <a:rPr lang="en-US" altLang="zh-CN" sz="2800" dirty="0">
                <a:ea typeface="宋体" panose="02010600030101010101" pitchFamily="2" charset="-122"/>
              </a:rPr>
              <a:t>）</a:t>
            </a:r>
            <a:r>
              <a:rPr lang="zh-CN" altLang="en-US" sz="2800" dirty="0">
                <a:ea typeface="宋体" panose="02010600030101010101" pitchFamily="2" charset="-122"/>
              </a:rPr>
              <a:t>相对应的扫描线</a:t>
            </a:r>
            <a:endParaRPr lang="en-US" altLang="zh-CN" sz="2800" dirty="0">
              <a:ea typeface="宋体" panose="02010600030101010101" pitchFamily="2" charset="-122"/>
            </a:endParaRPr>
          </a:p>
          <a:p>
            <a:pPr algn="just" eaLnBrk="1" hangingPunct="1">
              <a:lnSpc>
                <a:spcPct val="140000"/>
              </a:lnSpc>
              <a:buFontTx/>
              <a:buNone/>
            </a:pPr>
            <a:r>
              <a:rPr lang="en-US" altLang="zh-CN" sz="2800" dirty="0">
                <a:ea typeface="宋体" panose="02010600030101010101" pitchFamily="2" charset="-122"/>
              </a:rPr>
              <a:t>(4)</a:t>
            </a:r>
            <a:r>
              <a:rPr lang="zh-CN" altLang="en-US" sz="2800" dirty="0">
                <a:ea typeface="宋体" panose="02010600030101010101" pitchFamily="2" charset="-122"/>
              </a:rPr>
              <a:t>同一桶中若干条边按</a:t>
            </a:r>
            <a:r>
              <a:rPr lang="en-US" altLang="zh-CN" sz="2800" dirty="0" err="1">
                <a:ea typeface="宋体" panose="02010600030101010101" pitchFamily="2" charset="-122"/>
              </a:rPr>
              <a:t>x</a:t>
            </a:r>
            <a:r>
              <a:rPr lang="en-US" altLang="zh-CN" sz="2800" baseline="-30000" dirty="0" err="1">
                <a:ea typeface="宋体" panose="02010600030101010101" pitchFamily="2" charset="-122"/>
              </a:rPr>
              <a:t>min</a:t>
            </a:r>
            <a:r>
              <a:rPr lang="zh-CN" altLang="en-US" sz="2800" dirty="0">
                <a:ea typeface="宋体" panose="02010600030101010101" pitchFamily="2" charset="-122"/>
              </a:rPr>
              <a:t>由小到大排序，若</a:t>
            </a:r>
            <a:r>
              <a:rPr lang="en-US" altLang="zh-CN" sz="2800" dirty="0" err="1">
                <a:ea typeface="宋体" panose="02010600030101010101" pitchFamily="2" charset="-122"/>
              </a:rPr>
              <a:t>x</a:t>
            </a:r>
            <a:r>
              <a:rPr lang="en-US" altLang="zh-CN" sz="2800" baseline="-30000" dirty="0" err="1">
                <a:ea typeface="宋体" panose="02010600030101010101" pitchFamily="2" charset="-122"/>
              </a:rPr>
              <a:t>min</a:t>
            </a:r>
            <a:r>
              <a:rPr lang="zh-CN" altLang="en-US" sz="2800" dirty="0">
                <a:ea typeface="宋体" panose="02010600030101010101" pitchFamily="2" charset="-122"/>
              </a:rPr>
              <a:t>相等，则按照1/</a:t>
            </a:r>
            <a:r>
              <a:rPr lang="en-US" altLang="zh-CN" sz="2800" dirty="0">
                <a:ea typeface="宋体" panose="02010600030101010101" pitchFamily="2" charset="-122"/>
              </a:rPr>
              <a:t>k</a:t>
            </a:r>
            <a:r>
              <a:rPr lang="zh-CN" altLang="en-US" sz="2800" dirty="0">
                <a:ea typeface="宋体" panose="02010600030101010101" pitchFamily="2" charset="-122"/>
              </a:rPr>
              <a:t>由小到大排序</a:t>
            </a:r>
          </a:p>
        </p:txBody>
      </p:sp>
      <p:graphicFrame>
        <p:nvGraphicFramePr>
          <p:cNvPr id="32773" name="Object 7">
            <a:extLst>
              <a:ext uri="{FF2B5EF4-FFF2-40B4-BE49-F238E27FC236}">
                <a16:creationId xmlns:a16="http://schemas.microsoft.com/office/drawing/2014/main" id="{67E85032-6110-4038-B910-7D26FF2F75C2}"/>
              </a:ext>
            </a:extLst>
          </p:cNvPr>
          <p:cNvGraphicFramePr>
            <a:graphicFrameLocks noChangeAspect="1"/>
          </p:cNvGraphicFramePr>
          <p:nvPr/>
        </p:nvGraphicFramePr>
        <p:xfrm>
          <a:off x="7315200" y="3994150"/>
          <a:ext cx="2590800" cy="2863850"/>
        </p:xfrm>
        <a:graphic>
          <a:graphicData uri="http://schemas.openxmlformats.org/presentationml/2006/ole">
            <mc:AlternateContent xmlns:mc="http://schemas.openxmlformats.org/markup-compatibility/2006">
              <mc:Choice xmlns:v="urn:schemas-microsoft-com:vml" Requires="v">
                <p:oleObj spid="_x0000_s32854" name="Visio" r:id="rId4" imgW="2957870" imgH="3271659" progId="Visio.Drawing.11">
                  <p:embed/>
                </p:oleObj>
              </mc:Choice>
              <mc:Fallback>
                <p:oleObj name="Visio" r:id="rId4" imgW="2957870" imgH="3271659" progId="Visio.Drawing.11">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3994150"/>
                        <a:ext cx="2590800"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4" name="日期占位符 1">
            <a:extLst>
              <a:ext uri="{FF2B5EF4-FFF2-40B4-BE49-F238E27FC236}">
                <a16:creationId xmlns:a16="http://schemas.microsoft.com/office/drawing/2014/main" id="{124D7E0B-DC2C-4779-9CA0-882706C4B119}"/>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7FE50AC-8DA3-40DF-9E7C-0DCB7CDC5EA3}"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Effect transition="in" filter="blinds(horizontal)">
                                      <p:cBhvr>
                                        <p:cTn id="7" dur="500"/>
                                        <p:tgtEl>
                                          <p:spTgt spid="204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5">
                                            <p:txEl>
                                              <p:pRg st="1" end="1"/>
                                            </p:txEl>
                                          </p:spTgt>
                                        </p:tgtEl>
                                        <p:attrNameLst>
                                          <p:attrName>style.visibility</p:attrName>
                                        </p:attrNameLst>
                                      </p:cBhvr>
                                      <p:to>
                                        <p:strVal val="visible"/>
                                      </p:to>
                                    </p:set>
                                    <p:animEffect transition="in" filter="blinds(horizontal)">
                                      <p:cBhvr>
                                        <p:cTn id="12" dur="500"/>
                                        <p:tgtEl>
                                          <p:spTgt spid="2048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485">
                                            <p:txEl>
                                              <p:pRg st="2" end="2"/>
                                            </p:txEl>
                                          </p:spTgt>
                                        </p:tgtEl>
                                        <p:attrNameLst>
                                          <p:attrName>style.visibility</p:attrName>
                                        </p:attrNameLst>
                                      </p:cBhvr>
                                      <p:to>
                                        <p:strVal val="visible"/>
                                      </p:to>
                                    </p:set>
                                    <p:animEffect transition="in" filter="blinds(horizontal)">
                                      <p:cBhvr>
                                        <p:cTn id="17" dur="500"/>
                                        <p:tgtEl>
                                          <p:spTgt spid="2048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485">
                                            <p:txEl>
                                              <p:pRg st="3" end="3"/>
                                            </p:txEl>
                                          </p:spTgt>
                                        </p:tgtEl>
                                        <p:attrNameLst>
                                          <p:attrName>style.visibility</p:attrName>
                                        </p:attrNameLst>
                                      </p:cBhvr>
                                      <p:to>
                                        <p:strVal val="visible"/>
                                      </p:to>
                                    </p:set>
                                    <p:animEffect transition="in" filter="blinds(horizontal)">
                                      <p:cBhvr>
                                        <p:cTn id="22" dur="500"/>
                                        <p:tgtEl>
                                          <p:spTgt spid="2048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6">
            <a:extLst>
              <a:ext uri="{FF2B5EF4-FFF2-40B4-BE49-F238E27FC236}">
                <a16:creationId xmlns:a16="http://schemas.microsoft.com/office/drawing/2014/main" id="{04AC4CB7-DE0A-4003-974C-41FC95807B02}"/>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EB30B64-16F3-419C-A203-6F40972037B6}" type="slidenum">
              <a:rPr lang="zh-CN" altLang="en-US" sz="1400">
                <a:latin typeface="Arial" panose="020B0604020202020204" pitchFamily="34" charset="0"/>
              </a:rPr>
              <a:pPr>
                <a:spcBef>
                  <a:spcPct val="0"/>
                </a:spcBef>
                <a:buFontTx/>
                <a:buNone/>
              </a:pPr>
              <a:t>31</a:t>
            </a:fld>
            <a:endParaRPr lang="en-US" altLang="zh-CN" sz="1400">
              <a:latin typeface="Arial" panose="020B0604020202020204" pitchFamily="34" charset="0"/>
            </a:endParaRPr>
          </a:p>
        </p:txBody>
      </p:sp>
      <p:sp>
        <p:nvSpPr>
          <p:cNvPr id="34819" name="Rectangle 2">
            <a:extLst>
              <a:ext uri="{FF2B5EF4-FFF2-40B4-BE49-F238E27FC236}">
                <a16:creationId xmlns:a16="http://schemas.microsoft.com/office/drawing/2014/main" id="{96DAD4E7-8D20-4641-8DFA-5ACBB4F36AD2}"/>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活动边表法</a:t>
            </a:r>
            <a:endParaRPr lang="en-US" altLang="zh-CN" dirty="0">
              <a:ea typeface="黑体" panose="02010609060101010101" pitchFamily="49" charset="-122"/>
            </a:endParaRPr>
          </a:p>
        </p:txBody>
      </p:sp>
      <p:graphicFrame>
        <p:nvGraphicFramePr>
          <p:cNvPr id="34820" name="Object 7">
            <a:extLst>
              <a:ext uri="{FF2B5EF4-FFF2-40B4-BE49-F238E27FC236}">
                <a16:creationId xmlns:a16="http://schemas.microsoft.com/office/drawing/2014/main" id="{2B407A60-404B-4247-85D2-CD27F27D944A}"/>
              </a:ext>
            </a:extLst>
          </p:cNvPr>
          <p:cNvGraphicFramePr>
            <a:graphicFrameLocks noChangeAspect="1"/>
          </p:cNvGraphicFramePr>
          <p:nvPr/>
        </p:nvGraphicFramePr>
        <p:xfrm>
          <a:off x="5861050" y="2384427"/>
          <a:ext cx="4044950" cy="4473575"/>
        </p:xfrm>
        <a:graphic>
          <a:graphicData uri="http://schemas.openxmlformats.org/presentationml/2006/ole">
            <mc:AlternateContent xmlns:mc="http://schemas.openxmlformats.org/markup-compatibility/2006">
              <mc:Choice xmlns:v="urn:schemas-microsoft-com:vml" Requires="v">
                <p:oleObj spid="_x0000_s34980" name="Visio" r:id="rId3" imgW="2957870" imgH="3271659" progId="Visio.Drawing.11">
                  <p:embed/>
                </p:oleObj>
              </mc:Choice>
              <mc:Fallback>
                <p:oleObj name="Visio" r:id="rId3" imgW="2957870" imgH="3271659"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1050" y="2384427"/>
                        <a:ext cx="404495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AutoShape 4">
            <a:extLst>
              <a:ext uri="{FF2B5EF4-FFF2-40B4-BE49-F238E27FC236}">
                <a16:creationId xmlns:a16="http://schemas.microsoft.com/office/drawing/2014/main" id="{62D1531B-BF78-4FCD-BCF9-B564EEF25113}"/>
              </a:ext>
            </a:extLst>
          </p:cNvPr>
          <p:cNvSpPr>
            <a:spLocks noChangeArrowheads="1"/>
          </p:cNvSpPr>
          <p:nvPr/>
        </p:nvSpPr>
        <p:spPr bwMode="auto">
          <a:xfrm>
            <a:off x="3841750" y="5148263"/>
            <a:ext cx="1892300" cy="654050"/>
          </a:xfrm>
          <a:prstGeom prst="wedgeRoundRectCallout">
            <a:avLst>
              <a:gd name="adj1" fmla="val 68213"/>
              <a:gd name="adj2" fmla="val 40924"/>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zh-CN" altLang="en-US" sz="2800" dirty="0">
                <a:solidFill>
                  <a:schemeClr val="accent2"/>
                </a:solidFill>
                <a:ea typeface="宋体" pitchFamily="2" charset="-122"/>
              </a:rPr>
              <a:t>如何填充</a:t>
            </a:r>
            <a:r>
              <a:rPr lang="en-US" altLang="zh-CN" sz="2800" dirty="0">
                <a:solidFill>
                  <a:schemeClr val="accent2"/>
                </a:solidFill>
                <a:ea typeface="宋体" pitchFamily="2" charset="-122"/>
              </a:rPr>
              <a:t>?</a:t>
            </a:r>
            <a:endParaRPr lang="zh-CN" altLang="en-US" sz="2800" dirty="0">
              <a:solidFill>
                <a:schemeClr val="accent2"/>
              </a:solidFill>
              <a:ea typeface="宋体" pitchFamily="2" charset="-122"/>
            </a:endParaRPr>
          </a:p>
        </p:txBody>
      </p:sp>
      <p:graphicFrame>
        <p:nvGraphicFramePr>
          <p:cNvPr id="2" name="Object 5">
            <a:extLst>
              <a:ext uri="{FF2B5EF4-FFF2-40B4-BE49-F238E27FC236}">
                <a16:creationId xmlns:a16="http://schemas.microsoft.com/office/drawing/2014/main" id="{0AEF18B5-95F9-47C2-A8FF-8D44FBE5BE0B}"/>
              </a:ext>
            </a:extLst>
          </p:cNvPr>
          <p:cNvGraphicFramePr>
            <a:graphicFrameLocks noChangeAspect="1"/>
          </p:cNvGraphicFramePr>
          <p:nvPr/>
        </p:nvGraphicFramePr>
        <p:xfrm>
          <a:off x="271463" y="1144588"/>
          <a:ext cx="9209087" cy="3581400"/>
        </p:xfrm>
        <a:graphic>
          <a:graphicData uri="http://schemas.openxmlformats.org/presentationml/2006/ole">
            <mc:AlternateContent xmlns:mc="http://schemas.openxmlformats.org/markup-compatibility/2006">
              <mc:Choice xmlns:v="urn:schemas-microsoft-com:vml" Requires="v">
                <p:oleObj spid="_x0000_s34981" name="Visio" r:id="rId5" imgW="6185356" imgH="2405301" progId="Visio.Drawing.11">
                  <p:embed/>
                </p:oleObj>
              </mc:Choice>
              <mc:Fallback>
                <p:oleObj name="Visio" r:id="rId5" imgW="6185356" imgH="2405301"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463" y="1144588"/>
                        <a:ext cx="9209087" cy="3581400"/>
                      </a:xfrm>
                      <a:prstGeom prst="rect">
                        <a:avLst/>
                      </a:prstGeom>
                      <a:solidFill>
                        <a:schemeClr val="bg1">
                          <a:alpha val="50195"/>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3" name="日期占位符 2">
            <a:extLst>
              <a:ext uri="{FF2B5EF4-FFF2-40B4-BE49-F238E27FC236}">
                <a16:creationId xmlns:a16="http://schemas.microsoft.com/office/drawing/2014/main" id="{9B6C52D6-F2A1-453D-BD33-6926E569AD65}"/>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6280122-09B6-4BCC-8DB7-847889DE5D7A}"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灯片编号占位符 3">
            <a:extLst>
              <a:ext uri="{FF2B5EF4-FFF2-40B4-BE49-F238E27FC236}">
                <a16:creationId xmlns:a16="http://schemas.microsoft.com/office/drawing/2014/main" id="{59470772-BF75-4E22-BFBD-439D24C266D0}"/>
              </a:ext>
            </a:extLst>
          </p:cNvPr>
          <p:cNvSpPr txBox="1">
            <a:spLocks noGrp="1"/>
          </p:cNvSpPr>
          <p:nvPr/>
        </p:nvSpPr>
        <p:spPr bwMode="auto">
          <a:xfrm>
            <a:off x="7099300" y="6461127"/>
            <a:ext cx="2311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21C2ACF4-7F17-4442-93FA-161DF26ED607}" type="slidenum">
              <a:rPr lang="zh-CN" altLang="en-US" sz="1400">
                <a:latin typeface="Arial" panose="020B0604020202020204" pitchFamily="34" charset="0"/>
                <a:ea typeface="宋体" panose="02010600030101010101" pitchFamily="2" charset="-122"/>
              </a:rPr>
              <a:pPr algn="r" eaLnBrk="1" hangingPunct="1">
                <a:spcBef>
                  <a:spcPct val="0"/>
                </a:spcBef>
                <a:buFontTx/>
                <a:buNone/>
              </a:pPr>
              <a:t>32</a:t>
            </a:fld>
            <a:endParaRPr lang="en-US" altLang="zh-CN" sz="1400">
              <a:latin typeface="Arial" panose="020B0604020202020204" pitchFamily="34" charset="0"/>
              <a:ea typeface="宋体" panose="02010600030101010101" pitchFamily="2" charset="-122"/>
            </a:endParaRPr>
          </a:p>
        </p:txBody>
      </p:sp>
      <p:sp>
        <p:nvSpPr>
          <p:cNvPr id="35843" name="Text Box 2">
            <a:extLst>
              <a:ext uri="{FF2B5EF4-FFF2-40B4-BE49-F238E27FC236}">
                <a16:creationId xmlns:a16="http://schemas.microsoft.com/office/drawing/2014/main" id="{3FBEFA20-1EF5-4F1C-8D0A-429EAEB885EB}"/>
              </a:ext>
            </a:extLst>
          </p:cNvPr>
          <p:cNvSpPr txBox="1">
            <a:spLocks noChangeArrowheads="1"/>
          </p:cNvSpPr>
          <p:nvPr/>
        </p:nvSpPr>
        <p:spPr bwMode="auto">
          <a:xfrm>
            <a:off x="201613" y="1006475"/>
            <a:ext cx="7894637" cy="41549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kumimoji="1" lang="en-US" altLang="zh-CN" sz="2400" b="1" i="1">
                <a:ea typeface="宋体" panose="02010600030101010101" pitchFamily="2" charset="-122"/>
              </a:rPr>
              <a:t>void FillPolygonbyAET(Polygon *P,int polygonColor)</a:t>
            </a:r>
            <a:endParaRPr kumimoji="1" lang="en-US" altLang="zh-CN" sz="2400" b="1">
              <a:ea typeface="宋体" panose="02010600030101010101" pitchFamily="2" charset="-122"/>
            </a:endParaRPr>
          </a:p>
          <a:p>
            <a:pPr eaLnBrk="1" hangingPunct="1">
              <a:spcBef>
                <a:spcPct val="0"/>
              </a:spcBef>
              <a:buFontTx/>
              <a:buNone/>
            </a:pPr>
            <a:r>
              <a:rPr kumimoji="1" lang="en-US" altLang="zh-CN" sz="2400" b="1" i="1">
                <a:ea typeface="宋体" panose="02010600030101010101" pitchFamily="2" charset="-122"/>
              </a:rPr>
              <a:t>{</a:t>
            </a:r>
          </a:p>
          <a:p>
            <a:pPr eaLnBrk="1" hangingPunct="1">
              <a:spcBef>
                <a:spcPct val="0"/>
              </a:spcBef>
              <a:buFontTx/>
              <a:buNone/>
            </a:pPr>
            <a:r>
              <a:rPr kumimoji="1" lang="en-US" altLang="zh-CN" sz="2400" b="1" i="1">
                <a:ea typeface="宋体" panose="02010600030101010101" pitchFamily="2" charset="-122"/>
              </a:rPr>
              <a:t>for(y = ymin;y &lt;= ymax;y++){</a:t>
            </a:r>
          </a:p>
          <a:p>
            <a:pPr eaLnBrk="1" hangingPunct="1">
              <a:spcBef>
                <a:spcPct val="0"/>
              </a:spcBef>
              <a:buFontTx/>
              <a:buNone/>
            </a:pPr>
            <a:r>
              <a:rPr kumimoji="1" lang="en-US" altLang="zh-CN" sz="2400" b="1" i="1">
                <a:ea typeface="宋体" panose="02010600030101010101" pitchFamily="2" charset="-122"/>
              </a:rPr>
              <a:t>       if scan-line cross vertex</a:t>
            </a:r>
          </a:p>
          <a:p>
            <a:pPr eaLnBrk="1" hangingPunct="1">
              <a:spcBef>
                <a:spcPct val="0"/>
              </a:spcBef>
              <a:buFontTx/>
              <a:buNone/>
            </a:pPr>
            <a:r>
              <a:rPr kumimoji="1" lang="en-US" altLang="zh-CN" sz="2400" b="1" i="1">
                <a:ea typeface="宋体" panose="02010600030101010101" pitchFamily="2" charset="-122"/>
              </a:rPr>
              <a:t>              calculate intersection edge and point</a:t>
            </a:r>
            <a:endParaRPr kumimoji="1" lang="en-US" altLang="zh-CN" sz="2400" b="1">
              <a:ea typeface="宋体" panose="02010600030101010101" pitchFamily="2" charset="-122"/>
            </a:endParaRPr>
          </a:p>
          <a:p>
            <a:pPr eaLnBrk="1" hangingPunct="1">
              <a:spcBef>
                <a:spcPct val="0"/>
              </a:spcBef>
              <a:buFontTx/>
              <a:buNone/>
            </a:pPr>
            <a:r>
              <a:rPr kumimoji="1" lang="en-US" altLang="zh-CN" sz="2400" b="1" i="1">
                <a:ea typeface="宋体" panose="02010600030101010101" pitchFamily="2" charset="-122"/>
              </a:rPr>
              <a:t>      else </a:t>
            </a:r>
          </a:p>
          <a:p>
            <a:pPr eaLnBrk="1" hangingPunct="1">
              <a:spcBef>
                <a:spcPct val="0"/>
              </a:spcBef>
              <a:buFontTx/>
              <a:buNone/>
            </a:pPr>
            <a:r>
              <a:rPr kumimoji="1" lang="en-US" altLang="zh-CN" sz="2400" b="1" i="1">
                <a:ea typeface="宋体" panose="02010600030101010101" pitchFamily="2" charset="-122"/>
              </a:rPr>
              <a:t>               x = x + 1/k</a:t>
            </a:r>
          </a:p>
          <a:p>
            <a:pPr eaLnBrk="1" hangingPunct="1">
              <a:spcBef>
                <a:spcPct val="0"/>
              </a:spcBef>
              <a:buFontTx/>
              <a:buNone/>
            </a:pPr>
            <a:r>
              <a:rPr kumimoji="1" lang="en-US" altLang="zh-CN" sz="2400" b="1" i="1">
                <a:ea typeface="宋体" panose="02010600030101010101" pitchFamily="2" charset="-122"/>
              </a:rPr>
              <a:t>      SortPoint;</a:t>
            </a:r>
          </a:p>
          <a:p>
            <a:pPr eaLnBrk="1" hangingPunct="1">
              <a:spcBef>
                <a:spcPct val="0"/>
              </a:spcBef>
              <a:buFontTx/>
              <a:buNone/>
            </a:pPr>
            <a:r>
              <a:rPr kumimoji="1" lang="zh-CN" altLang="en-US" sz="2400" b="1" i="1">
                <a:ea typeface="宋体" panose="02010600030101010101" pitchFamily="2" charset="-122"/>
              </a:rPr>
              <a:t>      配对</a:t>
            </a:r>
            <a:r>
              <a:rPr kumimoji="1" lang="en-US" altLang="zh-CN" sz="2400" b="1" i="1">
                <a:ea typeface="宋体" panose="02010600030101010101" pitchFamily="2" charset="-122"/>
              </a:rPr>
              <a:t>;</a:t>
            </a:r>
          </a:p>
          <a:p>
            <a:pPr eaLnBrk="1" hangingPunct="1">
              <a:spcBef>
                <a:spcPct val="0"/>
              </a:spcBef>
              <a:buFontTx/>
              <a:buNone/>
            </a:pPr>
            <a:r>
              <a:rPr kumimoji="1" lang="zh-CN" altLang="en-US" sz="2400" b="1" i="1">
                <a:ea typeface="宋体" panose="02010600030101010101" pitchFamily="2" charset="-122"/>
              </a:rPr>
              <a:t>      </a:t>
            </a:r>
            <a:r>
              <a:rPr kumimoji="1" lang="en-US" altLang="zh-CN" sz="2400" b="1" i="1">
                <a:ea typeface="宋体" panose="02010600030101010101" pitchFamily="2" charset="-122"/>
              </a:rPr>
              <a:t>Fill;      }</a:t>
            </a:r>
            <a:endParaRPr kumimoji="1" lang="en-US" altLang="zh-CN" sz="2400" b="1">
              <a:ea typeface="宋体" panose="02010600030101010101" pitchFamily="2" charset="-122"/>
            </a:endParaRPr>
          </a:p>
          <a:p>
            <a:pPr eaLnBrk="1" hangingPunct="1">
              <a:spcBef>
                <a:spcPct val="0"/>
              </a:spcBef>
              <a:buFontTx/>
              <a:buNone/>
            </a:pPr>
            <a:r>
              <a:rPr kumimoji="1" lang="en-US" altLang="zh-CN" sz="2400" b="1" i="1">
                <a:ea typeface="宋体" panose="02010600030101010101" pitchFamily="2" charset="-122"/>
              </a:rPr>
              <a:t>}/*end of FillPolygonPbyP()	*/</a:t>
            </a:r>
          </a:p>
        </p:txBody>
      </p:sp>
      <p:sp>
        <p:nvSpPr>
          <p:cNvPr id="35844" name="Rectangle 4">
            <a:extLst>
              <a:ext uri="{FF2B5EF4-FFF2-40B4-BE49-F238E27FC236}">
                <a16:creationId xmlns:a16="http://schemas.microsoft.com/office/drawing/2014/main" id="{FF737B8D-22E2-48AA-A940-BE2996239CE9}"/>
              </a:ext>
            </a:extLst>
          </p:cNvPr>
          <p:cNvSpPr>
            <a:spLocks noGrp="1" noChangeArrowheads="1"/>
          </p:cNvSpPr>
          <p:nvPr>
            <p:ph type="title" idx="4294967295"/>
          </p:nvPr>
        </p:nvSpPr>
        <p:spPr>
          <a:xfrm>
            <a:off x="742950" y="112715"/>
            <a:ext cx="8420100" cy="777875"/>
          </a:xfrm>
        </p:spPr>
        <p:txBody>
          <a:bodyPr/>
          <a:lstStyle/>
          <a:p>
            <a:pPr eaLnBrk="1" hangingPunct="1"/>
            <a:r>
              <a:rPr lang="zh-CN" altLang="en-US" dirty="0">
                <a:ea typeface="黑体" panose="02010609060101010101" pitchFamily="49" charset="-122"/>
              </a:rPr>
              <a:t>活动边表法</a:t>
            </a:r>
            <a:endParaRPr lang="zh-CN" altLang="en-US" dirty="0">
              <a:ea typeface="宋体" panose="02010600030101010101" pitchFamily="2" charset="-122"/>
            </a:endParaRPr>
          </a:p>
        </p:txBody>
      </p:sp>
      <p:graphicFrame>
        <p:nvGraphicFramePr>
          <p:cNvPr id="35845" name="Object 6">
            <a:extLst>
              <a:ext uri="{FF2B5EF4-FFF2-40B4-BE49-F238E27FC236}">
                <a16:creationId xmlns:a16="http://schemas.microsoft.com/office/drawing/2014/main" id="{EF774B73-3875-49E0-928D-D66427287A0F}"/>
              </a:ext>
            </a:extLst>
          </p:cNvPr>
          <p:cNvGraphicFramePr>
            <a:graphicFrameLocks noChangeAspect="1"/>
          </p:cNvGraphicFramePr>
          <p:nvPr/>
        </p:nvGraphicFramePr>
        <p:xfrm>
          <a:off x="5791200" y="2306638"/>
          <a:ext cx="4114800" cy="4551362"/>
        </p:xfrm>
        <a:graphic>
          <a:graphicData uri="http://schemas.openxmlformats.org/presentationml/2006/ole">
            <mc:AlternateContent xmlns:mc="http://schemas.openxmlformats.org/markup-compatibility/2006">
              <mc:Choice xmlns:v="urn:schemas-microsoft-com:vml" Requires="v">
                <p:oleObj spid="_x0000_s35927" name="Visio" r:id="rId3" imgW="2957870" imgH="3271659" progId="Visio.Drawing.11">
                  <p:embed/>
                </p:oleObj>
              </mc:Choice>
              <mc:Fallback>
                <p:oleObj name="Visio" r:id="rId3" imgW="2957870" imgH="3271659"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2306638"/>
                        <a:ext cx="4114800" cy="455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AutoShape 4">
            <a:extLst>
              <a:ext uri="{FF2B5EF4-FFF2-40B4-BE49-F238E27FC236}">
                <a16:creationId xmlns:a16="http://schemas.microsoft.com/office/drawing/2014/main" id="{8F84411F-C1E1-45F3-9432-FB3D0CCDDD59}"/>
              </a:ext>
            </a:extLst>
          </p:cNvPr>
          <p:cNvSpPr>
            <a:spLocks noChangeArrowheads="1"/>
          </p:cNvSpPr>
          <p:nvPr/>
        </p:nvSpPr>
        <p:spPr bwMode="auto">
          <a:xfrm>
            <a:off x="565152" y="5594350"/>
            <a:ext cx="1579563" cy="654050"/>
          </a:xfrm>
          <a:prstGeom prst="wedgeRoundRectCallout">
            <a:avLst>
              <a:gd name="adj1" fmla="val 42326"/>
              <a:gd name="adj2" fmla="val -107204"/>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zh-CN" altLang="en-US" sz="2800">
                <a:solidFill>
                  <a:schemeClr val="accent2"/>
                </a:solidFill>
                <a:ea typeface="宋体" pitchFamily="2" charset="-122"/>
              </a:rPr>
              <a:t>细化</a:t>
            </a:r>
            <a:r>
              <a:rPr lang="en-US" altLang="zh-CN" sz="2800" dirty="0">
                <a:solidFill>
                  <a:schemeClr val="accent2"/>
                </a:solidFill>
                <a:ea typeface="宋体" pitchFamily="2" charset="-122"/>
              </a:rPr>
              <a:t>?</a:t>
            </a:r>
            <a:endParaRPr lang="zh-CN" altLang="en-US" sz="2800" dirty="0">
              <a:solidFill>
                <a:schemeClr val="accent2"/>
              </a:solidFill>
              <a:ea typeface="宋体" pitchFamily="2" charset="-122"/>
            </a:endParaRPr>
          </a:p>
        </p:txBody>
      </p:sp>
      <p:sp>
        <p:nvSpPr>
          <p:cNvPr id="35847" name="日期占位符 1">
            <a:extLst>
              <a:ext uri="{FF2B5EF4-FFF2-40B4-BE49-F238E27FC236}">
                <a16:creationId xmlns:a16="http://schemas.microsoft.com/office/drawing/2014/main" id="{4490B66A-3840-4D4F-BB3D-ABBFF89F8932}"/>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A6914A3-B9D8-44A3-9EBD-DD52D913C702}"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sp>
        <p:nvSpPr>
          <p:cNvPr id="35848" name="灯片编号占位符 2">
            <a:extLst>
              <a:ext uri="{FF2B5EF4-FFF2-40B4-BE49-F238E27FC236}">
                <a16:creationId xmlns:a16="http://schemas.microsoft.com/office/drawing/2014/main" id="{E88F3A0D-8F32-451E-A9EE-F9E99FFBECBF}"/>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A839079-F5EF-458A-8A75-07B3B57F5023}" type="slidenum">
              <a:rPr lang="zh-CN" altLang="en-US" sz="1400">
                <a:latin typeface="Arial" panose="020B0604020202020204" pitchFamily="34" charset="0"/>
              </a:rPr>
              <a:pPr>
                <a:spcBef>
                  <a:spcPct val="0"/>
                </a:spcBef>
                <a:buFontTx/>
                <a:buNone/>
              </a:pPr>
              <a:t>32</a:t>
            </a:fld>
            <a:endParaRPr lang="en-US" altLang="zh-CN" sz="140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8" name="Object 7">
            <a:extLst>
              <a:ext uri="{FF2B5EF4-FFF2-40B4-BE49-F238E27FC236}">
                <a16:creationId xmlns:a16="http://schemas.microsoft.com/office/drawing/2014/main" id="{77640FEE-4A5A-4E23-82DB-FB1B379F100E}"/>
              </a:ext>
            </a:extLst>
          </p:cNvPr>
          <p:cNvGraphicFramePr>
            <a:graphicFrameLocks noChangeAspect="1"/>
          </p:cNvGraphicFramePr>
          <p:nvPr>
            <p:extLst>
              <p:ext uri="{D42A27DB-BD31-4B8C-83A1-F6EECF244321}">
                <p14:modId xmlns:p14="http://schemas.microsoft.com/office/powerpoint/2010/main" val="4090895639"/>
              </p:ext>
            </p:extLst>
          </p:nvPr>
        </p:nvGraphicFramePr>
        <p:xfrm>
          <a:off x="6328612" y="2901533"/>
          <a:ext cx="3577389" cy="3956469"/>
        </p:xfrm>
        <a:graphic>
          <a:graphicData uri="http://schemas.openxmlformats.org/presentationml/2006/ole">
            <mc:AlternateContent xmlns:mc="http://schemas.openxmlformats.org/markup-compatibility/2006">
              <mc:Choice xmlns:v="urn:schemas-microsoft-com:vml" Requires="v">
                <p:oleObj spid="_x0000_s37110" name="Visio" r:id="rId4" imgW="2957870" imgH="3271659" progId="Visio.Drawing.11">
                  <p:embed/>
                </p:oleObj>
              </mc:Choice>
              <mc:Fallback>
                <p:oleObj name="Visio" r:id="rId4" imgW="2957870" imgH="3271659" progId="Visio.Drawing.11">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8612" y="2901533"/>
                        <a:ext cx="3577389" cy="3956469"/>
                      </a:xfrm>
                      <a:prstGeom prst="rect">
                        <a:avLst/>
                      </a:prstGeom>
                      <a:noFill/>
                      <a:ln>
                        <a:noFill/>
                      </a:ln>
                    </p:spPr>
                  </p:pic>
                </p:oleObj>
              </mc:Fallback>
            </mc:AlternateContent>
          </a:graphicData>
        </a:graphic>
      </p:graphicFrame>
      <p:sp>
        <p:nvSpPr>
          <p:cNvPr id="36867" name="Rectangle 2">
            <a:extLst>
              <a:ext uri="{FF2B5EF4-FFF2-40B4-BE49-F238E27FC236}">
                <a16:creationId xmlns:a16="http://schemas.microsoft.com/office/drawing/2014/main" id="{27C649C7-B26C-4327-B883-17050A7E84B7}"/>
              </a:ext>
            </a:extLst>
          </p:cNvPr>
          <p:cNvSpPr>
            <a:spLocks noGrp="1" noChangeArrowheads="1"/>
          </p:cNvSpPr>
          <p:nvPr>
            <p:ph type="title"/>
          </p:nvPr>
        </p:nvSpPr>
        <p:spPr>
          <a:xfrm>
            <a:off x="165099" y="76200"/>
            <a:ext cx="9508289" cy="914400"/>
          </a:xfrm>
        </p:spPr>
        <p:txBody>
          <a:bodyPr/>
          <a:lstStyle/>
          <a:p>
            <a:pPr eaLnBrk="1" hangingPunct="1"/>
            <a:r>
              <a:rPr lang="zh-CN" altLang="en-US" dirty="0">
                <a:ea typeface="黑体" panose="02010609060101010101" pitchFamily="49" charset="-122"/>
              </a:rPr>
              <a:t>活动边表法</a:t>
            </a:r>
            <a:endParaRPr lang="en-US" altLang="zh-CN" dirty="0">
              <a:ea typeface="黑体" panose="02010609060101010101" pitchFamily="49" charset="-122"/>
            </a:endParaRPr>
          </a:p>
        </p:txBody>
      </p:sp>
      <p:graphicFrame>
        <p:nvGraphicFramePr>
          <p:cNvPr id="58372" name="Object 9">
            <a:extLst>
              <a:ext uri="{FF2B5EF4-FFF2-40B4-BE49-F238E27FC236}">
                <a16:creationId xmlns:a16="http://schemas.microsoft.com/office/drawing/2014/main" id="{F0D1D95B-BF1F-42AE-8382-B53C52606E3F}"/>
              </a:ext>
            </a:extLst>
          </p:cNvPr>
          <p:cNvGraphicFramePr>
            <a:graphicFrameLocks noChangeAspect="1"/>
          </p:cNvGraphicFramePr>
          <p:nvPr>
            <p:extLst>
              <p:ext uri="{D42A27DB-BD31-4B8C-83A1-F6EECF244321}">
                <p14:modId xmlns:p14="http://schemas.microsoft.com/office/powerpoint/2010/main" val="3006320119"/>
              </p:ext>
            </p:extLst>
          </p:nvPr>
        </p:nvGraphicFramePr>
        <p:xfrm>
          <a:off x="153988" y="1073806"/>
          <a:ext cx="9220200" cy="592138"/>
        </p:xfrm>
        <a:graphic>
          <a:graphicData uri="http://schemas.openxmlformats.org/presentationml/2006/ole">
            <mc:AlternateContent xmlns:mc="http://schemas.openxmlformats.org/markup-compatibility/2006">
              <mc:Choice xmlns:v="urn:schemas-microsoft-com:vml" Requires="v">
                <p:oleObj spid="_x0000_s37111" name="Visio" r:id="rId6" imgW="6167021" imgH="406717" progId="Visio.Drawing.11">
                  <p:embed/>
                </p:oleObj>
              </mc:Choice>
              <mc:Fallback>
                <p:oleObj name="Visio" r:id="rId6" imgW="6167021" imgH="406717" progId="Visio.Drawing.11">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988" y="1073806"/>
                        <a:ext cx="9220200" cy="592138"/>
                      </a:xfrm>
                      <a:prstGeom prst="rect">
                        <a:avLst/>
                      </a:prstGeom>
                      <a:solidFill>
                        <a:srgbClr val="FFFFFF">
                          <a:alpha val="50195"/>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Box 7">
            <a:extLst>
              <a:ext uri="{FF2B5EF4-FFF2-40B4-BE49-F238E27FC236}">
                <a16:creationId xmlns:a16="http://schemas.microsoft.com/office/drawing/2014/main" id="{A2AF69DC-562E-4D9B-AA56-67C66113C1C5}"/>
              </a:ext>
            </a:extLst>
          </p:cNvPr>
          <p:cNvSpPr txBox="1">
            <a:spLocks noChangeArrowheads="1"/>
          </p:cNvSpPr>
          <p:nvPr/>
        </p:nvSpPr>
        <p:spPr bwMode="auto">
          <a:xfrm>
            <a:off x="2298034" y="1665944"/>
            <a:ext cx="60879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zh-CN" altLang="en-US" sz="2800" dirty="0">
                <a:ea typeface="宋体" panose="02010600030101010101" pitchFamily="2" charset="-122"/>
              </a:rPr>
              <a:t>活动边表</a:t>
            </a:r>
            <a:r>
              <a:rPr lang="en-US" altLang="zh-CN" sz="2800" dirty="0">
                <a:ea typeface="宋体" panose="02010600030101010101" pitchFamily="2" charset="-122"/>
              </a:rPr>
              <a:t>Active Edge Table (AET)</a:t>
            </a:r>
            <a:endParaRPr lang="zh-CN" altLang="en-US" sz="2800" dirty="0">
              <a:latin typeface="Arial" panose="020B0604020202020204" pitchFamily="34" charset="0"/>
              <a:ea typeface="宋体" panose="02010600030101010101" pitchFamily="2" charset="-122"/>
            </a:endParaRPr>
          </a:p>
        </p:txBody>
      </p:sp>
      <p:graphicFrame>
        <p:nvGraphicFramePr>
          <p:cNvPr id="2" name="Object 5">
            <a:extLst>
              <a:ext uri="{FF2B5EF4-FFF2-40B4-BE49-F238E27FC236}">
                <a16:creationId xmlns:a16="http://schemas.microsoft.com/office/drawing/2014/main" id="{84091EC5-0EE9-4DFC-B96E-5D20509A1D69}"/>
              </a:ext>
            </a:extLst>
          </p:cNvPr>
          <p:cNvGraphicFramePr>
            <a:graphicFrameLocks noChangeAspect="1"/>
          </p:cNvGraphicFramePr>
          <p:nvPr>
            <p:extLst>
              <p:ext uri="{D42A27DB-BD31-4B8C-83A1-F6EECF244321}">
                <p14:modId xmlns:p14="http://schemas.microsoft.com/office/powerpoint/2010/main" val="1229383608"/>
              </p:ext>
            </p:extLst>
          </p:nvPr>
        </p:nvGraphicFramePr>
        <p:xfrm>
          <a:off x="165100" y="2360058"/>
          <a:ext cx="9209088" cy="3581400"/>
        </p:xfrm>
        <a:graphic>
          <a:graphicData uri="http://schemas.openxmlformats.org/presentationml/2006/ole">
            <mc:AlternateContent xmlns:mc="http://schemas.openxmlformats.org/markup-compatibility/2006">
              <mc:Choice xmlns:v="urn:schemas-microsoft-com:vml" Requires="v">
                <p:oleObj spid="_x0000_s37112" name="Visio" r:id="rId8" imgW="6185356" imgH="2405301" progId="Visio.Drawing.11">
                  <p:embed/>
                </p:oleObj>
              </mc:Choice>
              <mc:Fallback>
                <p:oleObj name="Visio" r:id="rId8" imgW="6185356" imgH="2405301" progId="Visio.Drawing.11">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100" y="2360058"/>
                        <a:ext cx="9209088" cy="3581400"/>
                      </a:xfrm>
                      <a:prstGeom prst="rect">
                        <a:avLst/>
                      </a:prstGeom>
                      <a:solidFill>
                        <a:schemeClr val="bg1">
                          <a:alpha val="50195"/>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2" name="日期占位符 2">
            <a:extLst>
              <a:ext uri="{FF2B5EF4-FFF2-40B4-BE49-F238E27FC236}">
                <a16:creationId xmlns:a16="http://schemas.microsoft.com/office/drawing/2014/main" id="{046A4270-A105-4474-8EB7-3CD9F852A0A3}"/>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6AB11C3-C65C-45AE-A923-31CABA78BDC2}"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blinds(horizontal)">
                                      <p:cBhvr>
                                        <p:cTn id="7" dur="500"/>
                                        <p:tgtEl>
                                          <p:spTgt spid="583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4DCF79F6-6FFB-4760-A28B-595E620DEF6B}"/>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83C5789-E8A3-465F-889F-C228F6365728}" type="slidenum">
              <a:rPr lang="zh-CN" altLang="en-US" sz="1400">
                <a:latin typeface="Arial" panose="020B0604020202020204" pitchFamily="34" charset="0"/>
              </a:rPr>
              <a:pPr>
                <a:spcBef>
                  <a:spcPct val="0"/>
                </a:spcBef>
                <a:buFontTx/>
                <a:buNone/>
              </a:pPr>
              <a:t>34</a:t>
            </a:fld>
            <a:endParaRPr lang="en-US" altLang="zh-CN" sz="1400">
              <a:latin typeface="Arial" panose="020B0604020202020204" pitchFamily="34" charset="0"/>
            </a:endParaRPr>
          </a:p>
        </p:txBody>
      </p:sp>
      <p:sp>
        <p:nvSpPr>
          <p:cNvPr id="37891" name="Rectangle 2">
            <a:extLst>
              <a:ext uri="{FF2B5EF4-FFF2-40B4-BE49-F238E27FC236}">
                <a16:creationId xmlns:a16="http://schemas.microsoft.com/office/drawing/2014/main" id="{95B9EDE5-90A9-4DA7-8F0F-FA361346768D}"/>
              </a:ext>
            </a:extLst>
          </p:cNvPr>
          <p:cNvSpPr>
            <a:spLocks noGrp="1" noChangeArrowheads="1"/>
          </p:cNvSpPr>
          <p:nvPr>
            <p:ph type="title"/>
          </p:nvPr>
        </p:nvSpPr>
        <p:spPr>
          <a:xfrm>
            <a:off x="165100" y="76200"/>
            <a:ext cx="6934200" cy="914400"/>
          </a:xfrm>
        </p:spPr>
        <p:txBody>
          <a:bodyPr/>
          <a:lstStyle/>
          <a:p>
            <a:pPr eaLnBrk="1" hangingPunct="1"/>
            <a:r>
              <a:rPr lang="zh-CN" altLang="en-US" dirty="0">
                <a:ea typeface="黑体" panose="02010609060101010101" pitchFamily="49" charset="-122"/>
              </a:rPr>
              <a:t>活动边表法</a:t>
            </a:r>
            <a:endParaRPr lang="en-US" altLang="zh-CN" dirty="0">
              <a:ea typeface="黑体" panose="02010609060101010101" pitchFamily="49" charset="-122"/>
            </a:endParaRPr>
          </a:p>
        </p:txBody>
      </p:sp>
      <p:sp>
        <p:nvSpPr>
          <p:cNvPr id="21511" name="Rectangle 3">
            <a:extLst>
              <a:ext uri="{FF2B5EF4-FFF2-40B4-BE49-F238E27FC236}">
                <a16:creationId xmlns:a16="http://schemas.microsoft.com/office/drawing/2014/main" id="{D01E73E3-ED55-466D-8DF8-2B2DA203329B}"/>
              </a:ext>
            </a:extLst>
          </p:cNvPr>
          <p:cNvSpPr>
            <a:spLocks noGrp="1" noChangeArrowheads="1"/>
          </p:cNvSpPr>
          <p:nvPr>
            <p:ph type="body" idx="1"/>
          </p:nvPr>
        </p:nvSpPr>
        <p:spPr>
          <a:xfrm>
            <a:off x="168275" y="1039813"/>
            <a:ext cx="9455150" cy="4957762"/>
          </a:xfrm>
        </p:spPr>
        <p:txBody>
          <a:bodyPr/>
          <a:lstStyle/>
          <a:p>
            <a:pPr algn="just" eaLnBrk="1" hangingPunct="1">
              <a:lnSpc>
                <a:spcPct val="120000"/>
              </a:lnSpc>
              <a:buFontTx/>
              <a:buNone/>
              <a:defRPr/>
            </a:pPr>
            <a:r>
              <a:rPr lang="zh-CN" altLang="en-US" sz="2800" dirty="0">
                <a:ea typeface="宋体" pitchFamily="2" charset="-122"/>
                <a:hlinkClick r:id="rId4" action="ppaction://hlinkfile"/>
              </a:rPr>
              <a:t>算法步骤</a:t>
            </a:r>
            <a:r>
              <a:rPr lang="zh-CN" altLang="en-US" sz="2800" dirty="0">
                <a:ea typeface="宋体" pitchFamily="2" charset="-122"/>
              </a:rPr>
              <a:t>：</a:t>
            </a:r>
          </a:p>
          <a:p>
            <a:pPr algn="just" eaLnBrk="1" hangingPunct="1">
              <a:lnSpc>
                <a:spcPct val="120000"/>
              </a:lnSpc>
              <a:buFontTx/>
              <a:buNone/>
              <a:defRPr/>
            </a:pPr>
            <a:r>
              <a:rPr lang="zh-CN" altLang="en-US" sz="2800" dirty="0">
                <a:ea typeface="宋体" pitchFamily="2" charset="-122"/>
              </a:rPr>
              <a:t>(1)</a:t>
            </a:r>
            <a:r>
              <a:rPr lang="en-US" altLang="zh-CN" sz="2800" dirty="0">
                <a:ea typeface="宋体" pitchFamily="2" charset="-122"/>
              </a:rPr>
              <a:t>AET</a:t>
            </a:r>
            <a:r>
              <a:rPr lang="zh-CN" altLang="en-US" sz="2800" dirty="0">
                <a:ea typeface="宋体" pitchFamily="2" charset="-122"/>
              </a:rPr>
              <a:t>清空</a:t>
            </a:r>
          </a:p>
          <a:p>
            <a:pPr algn="just" eaLnBrk="1" hangingPunct="1">
              <a:lnSpc>
                <a:spcPct val="120000"/>
              </a:lnSpc>
              <a:buFontTx/>
              <a:buNone/>
              <a:defRPr/>
            </a:pPr>
            <a:r>
              <a:rPr lang="zh-CN" altLang="en-US" sz="2800" dirty="0">
                <a:ea typeface="宋体" pitchFamily="2" charset="-122"/>
              </a:rPr>
              <a:t>(2)</a:t>
            </a:r>
            <a:r>
              <a:rPr lang="en-US" altLang="zh-CN" sz="2800" dirty="0">
                <a:ea typeface="宋体" pitchFamily="2" charset="-122"/>
              </a:rPr>
              <a:t> AET=ET</a:t>
            </a:r>
            <a:r>
              <a:rPr lang="zh-CN" altLang="en-US" sz="2800" dirty="0">
                <a:ea typeface="宋体" pitchFamily="2" charset="-122"/>
              </a:rPr>
              <a:t>表中的第一行</a:t>
            </a:r>
          </a:p>
          <a:p>
            <a:pPr algn="just" eaLnBrk="1" hangingPunct="1">
              <a:lnSpc>
                <a:spcPct val="120000"/>
              </a:lnSpc>
              <a:buFontTx/>
              <a:buNone/>
              <a:defRPr/>
            </a:pPr>
            <a:r>
              <a:rPr lang="zh-CN" altLang="en-US" sz="2800" dirty="0">
                <a:ea typeface="宋体" pitchFamily="2" charset="-122"/>
              </a:rPr>
              <a:t>(3)由</a:t>
            </a:r>
            <a:r>
              <a:rPr lang="en-US" altLang="zh-CN" sz="2800" dirty="0">
                <a:ea typeface="宋体" pitchFamily="2" charset="-122"/>
              </a:rPr>
              <a:t>AET</a:t>
            </a:r>
            <a:r>
              <a:rPr lang="zh-CN" altLang="en-US" sz="2800" dirty="0">
                <a:ea typeface="宋体" pitchFamily="2" charset="-122"/>
              </a:rPr>
              <a:t>中取出交点对进行填充</a:t>
            </a:r>
          </a:p>
          <a:p>
            <a:pPr algn="just" eaLnBrk="1" hangingPunct="1">
              <a:lnSpc>
                <a:spcPct val="130000"/>
              </a:lnSpc>
              <a:buFontTx/>
              <a:buNone/>
              <a:defRPr/>
            </a:pPr>
            <a:r>
              <a:rPr lang="zh-CN" altLang="en-US" sz="2800" dirty="0">
                <a:ea typeface="宋体" pitchFamily="2" charset="-122"/>
              </a:rPr>
              <a:t>(4)</a:t>
            </a:r>
            <a:r>
              <a:rPr lang="en-US" altLang="zh-CN" sz="2800" dirty="0">
                <a:ea typeface="宋体" pitchFamily="2" charset="-122"/>
              </a:rPr>
              <a:t>y</a:t>
            </a:r>
            <a:r>
              <a:rPr lang="en-US" altLang="zh-CN" sz="2800" baseline="-30000" dirty="0">
                <a:ea typeface="宋体" pitchFamily="2" charset="-122"/>
              </a:rPr>
              <a:t>i+1</a:t>
            </a:r>
            <a:r>
              <a:rPr lang="en-US" altLang="zh-CN" sz="2800" dirty="0">
                <a:ea typeface="宋体" pitchFamily="2" charset="-122"/>
              </a:rPr>
              <a:t>=y</a:t>
            </a:r>
            <a:r>
              <a:rPr lang="en-US" altLang="zh-CN" sz="2800" baseline="-30000" dirty="0">
                <a:ea typeface="宋体" pitchFamily="2" charset="-122"/>
              </a:rPr>
              <a:t>i</a:t>
            </a:r>
            <a:r>
              <a:rPr lang="en-US" altLang="zh-CN" sz="2800" dirty="0">
                <a:ea typeface="宋体" pitchFamily="2" charset="-122"/>
              </a:rPr>
              <a:t>+1,</a:t>
            </a:r>
            <a:r>
              <a:rPr lang="zh-CN" altLang="en-US" sz="2800" dirty="0">
                <a:ea typeface="宋体" pitchFamily="2" charset="-122"/>
              </a:rPr>
              <a:t>根据</a:t>
            </a:r>
            <a:r>
              <a:rPr lang="en-US" altLang="zh-CN" sz="2800" dirty="0">
                <a:ea typeface="宋体" pitchFamily="2" charset="-122"/>
              </a:rPr>
              <a:t>x</a:t>
            </a:r>
            <a:r>
              <a:rPr lang="en-US" altLang="zh-CN" sz="2800" baseline="-30000" dirty="0">
                <a:ea typeface="宋体" pitchFamily="2" charset="-122"/>
              </a:rPr>
              <a:t>i+1</a:t>
            </a:r>
            <a:r>
              <a:rPr lang="en-US" altLang="zh-CN" sz="2800" dirty="0">
                <a:ea typeface="宋体" pitchFamily="2" charset="-122"/>
              </a:rPr>
              <a:t>=x</a:t>
            </a:r>
            <a:r>
              <a:rPr lang="en-US" altLang="zh-CN" sz="2800" baseline="-30000" dirty="0">
                <a:ea typeface="宋体" pitchFamily="2" charset="-122"/>
              </a:rPr>
              <a:t>i</a:t>
            </a:r>
            <a:r>
              <a:rPr lang="en-US" altLang="zh-CN" sz="2800" dirty="0">
                <a:ea typeface="宋体" pitchFamily="2" charset="-122"/>
              </a:rPr>
              <a:t>+1/k</a:t>
            </a:r>
            <a:r>
              <a:rPr lang="zh-CN" altLang="en-US" sz="2800" dirty="0">
                <a:ea typeface="宋体" pitchFamily="2" charset="-122"/>
              </a:rPr>
              <a:t>修改</a:t>
            </a:r>
            <a:r>
              <a:rPr lang="en-US" altLang="zh-CN" sz="2800" dirty="0">
                <a:ea typeface="宋体" pitchFamily="2" charset="-122"/>
              </a:rPr>
              <a:t>AET</a:t>
            </a:r>
          </a:p>
          <a:p>
            <a:pPr marL="0" indent="0" algn="just" eaLnBrk="1" hangingPunct="1">
              <a:lnSpc>
                <a:spcPct val="130000"/>
              </a:lnSpc>
              <a:buNone/>
              <a:defRPr/>
            </a:pPr>
            <a:r>
              <a:rPr lang="zh-CN" altLang="en-US" sz="2800" dirty="0">
                <a:ea typeface="宋体" pitchFamily="2" charset="-122"/>
              </a:rPr>
              <a:t>丢弃旧边：删除</a:t>
            </a:r>
            <a:r>
              <a:rPr lang="en-US" altLang="zh-CN" sz="2800" dirty="0">
                <a:ea typeface="宋体" pitchFamily="2" charset="-122"/>
              </a:rPr>
              <a:t>y&gt;=</a:t>
            </a:r>
            <a:r>
              <a:rPr lang="en-US" altLang="zh-CN" sz="2800" dirty="0" err="1">
                <a:ea typeface="宋体" pitchFamily="2" charset="-122"/>
              </a:rPr>
              <a:t>y</a:t>
            </a:r>
            <a:r>
              <a:rPr lang="en-US" altLang="zh-CN" sz="2800" baseline="-30000" dirty="0" err="1">
                <a:ea typeface="宋体" pitchFamily="2" charset="-122"/>
              </a:rPr>
              <a:t>max</a:t>
            </a:r>
            <a:r>
              <a:rPr lang="zh-CN" altLang="en-US" sz="2800" dirty="0">
                <a:ea typeface="宋体" pitchFamily="2" charset="-122"/>
              </a:rPr>
              <a:t>的边</a:t>
            </a:r>
            <a:endParaRPr lang="en-US" altLang="zh-CN" sz="2800" dirty="0">
              <a:ea typeface="宋体" pitchFamily="2" charset="-122"/>
            </a:endParaRPr>
          </a:p>
          <a:p>
            <a:pPr marL="0" indent="0" algn="just" eaLnBrk="1" hangingPunct="1">
              <a:lnSpc>
                <a:spcPct val="130000"/>
              </a:lnSpc>
              <a:buNone/>
              <a:defRPr/>
            </a:pPr>
            <a:r>
              <a:rPr lang="zh-CN" altLang="en-US" sz="2800" dirty="0">
                <a:ea typeface="宋体" pitchFamily="2" charset="-122"/>
              </a:rPr>
              <a:t>加入新边：合并</a:t>
            </a:r>
            <a:r>
              <a:rPr lang="en-US" altLang="zh-CN" sz="2800" dirty="0">
                <a:ea typeface="宋体" pitchFamily="2" charset="-122"/>
              </a:rPr>
              <a:t>ET</a:t>
            </a:r>
            <a:r>
              <a:rPr lang="zh-CN" altLang="en-US" sz="2800" dirty="0">
                <a:ea typeface="宋体" pitchFamily="2" charset="-122"/>
              </a:rPr>
              <a:t>表中</a:t>
            </a:r>
            <a:r>
              <a:rPr lang="en-US" altLang="zh-CN" sz="2800" dirty="0">
                <a:ea typeface="宋体" pitchFamily="2" charset="-122"/>
              </a:rPr>
              <a:t>y=y</a:t>
            </a:r>
            <a:r>
              <a:rPr lang="en-US" altLang="zh-CN" sz="2800" baseline="-30000" dirty="0">
                <a:ea typeface="宋体" pitchFamily="2" charset="-122"/>
              </a:rPr>
              <a:t>i+1</a:t>
            </a:r>
            <a:r>
              <a:rPr lang="zh-CN" altLang="en-US" sz="2800" dirty="0">
                <a:ea typeface="宋体" pitchFamily="2" charset="-122"/>
              </a:rPr>
              <a:t>桶中的边，按次序插入到</a:t>
            </a:r>
            <a:r>
              <a:rPr lang="en-US" altLang="zh-CN" sz="2800" dirty="0">
                <a:ea typeface="宋体" pitchFamily="2" charset="-122"/>
              </a:rPr>
              <a:t>AET</a:t>
            </a:r>
            <a:endParaRPr lang="zh-CN" altLang="en-US" sz="2800" dirty="0">
              <a:ea typeface="宋体" pitchFamily="2" charset="-122"/>
            </a:endParaRPr>
          </a:p>
          <a:p>
            <a:pPr algn="just" eaLnBrk="1" hangingPunct="1">
              <a:lnSpc>
                <a:spcPct val="130000"/>
              </a:lnSpc>
              <a:buFontTx/>
              <a:buNone/>
              <a:defRPr/>
            </a:pPr>
            <a:r>
              <a:rPr lang="zh-CN" altLang="en-US" sz="2800" dirty="0">
                <a:ea typeface="宋体" pitchFamily="2" charset="-122"/>
              </a:rPr>
              <a:t>(5)如</a:t>
            </a:r>
            <a:r>
              <a:rPr lang="en-US" altLang="zh-CN" sz="2800" dirty="0">
                <a:ea typeface="宋体" pitchFamily="2" charset="-122"/>
              </a:rPr>
              <a:t>AET</a:t>
            </a:r>
            <a:r>
              <a:rPr lang="zh-CN" altLang="en-US" sz="2800" dirty="0">
                <a:ea typeface="宋体" pitchFamily="2" charset="-122"/>
              </a:rPr>
              <a:t>不为空则转(3)，否则结束</a:t>
            </a:r>
          </a:p>
        </p:txBody>
      </p:sp>
      <p:graphicFrame>
        <p:nvGraphicFramePr>
          <p:cNvPr id="37893" name="Object 9">
            <a:extLst>
              <a:ext uri="{FF2B5EF4-FFF2-40B4-BE49-F238E27FC236}">
                <a16:creationId xmlns:a16="http://schemas.microsoft.com/office/drawing/2014/main" id="{C758E5F4-A469-4AF0-BA0E-7E619426B8D5}"/>
              </a:ext>
            </a:extLst>
          </p:cNvPr>
          <p:cNvGraphicFramePr>
            <a:graphicFrameLocks noChangeAspect="1"/>
          </p:cNvGraphicFramePr>
          <p:nvPr/>
        </p:nvGraphicFramePr>
        <p:xfrm>
          <a:off x="6037265" y="2"/>
          <a:ext cx="3868737" cy="4278313"/>
        </p:xfrm>
        <a:graphic>
          <a:graphicData uri="http://schemas.openxmlformats.org/presentationml/2006/ole">
            <mc:AlternateContent xmlns:mc="http://schemas.openxmlformats.org/markup-compatibility/2006">
              <mc:Choice xmlns:v="urn:schemas-microsoft-com:vml" Requires="v">
                <p:oleObj spid="_x0000_s38054" name="Visio" r:id="rId5" imgW="2957870" imgH="3271659" progId="Visio.Drawing.11">
                  <p:embed/>
                </p:oleObj>
              </mc:Choice>
              <mc:Fallback>
                <p:oleObj name="Visio" r:id="rId5" imgW="2957870" imgH="3271659" progId="Visio.Drawing.11">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7265" y="2"/>
                        <a:ext cx="3868737"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2" name="Object 9">
            <a:extLst>
              <a:ext uri="{FF2B5EF4-FFF2-40B4-BE49-F238E27FC236}">
                <a16:creationId xmlns:a16="http://schemas.microsoft.com/office/drawing/2014/main" id="{6A9C640E-B0EA-486F-92D1-A7526E168EFC}"/>
              </a:ext>
            </a:extLst>
          </p:cNvPr>
          <p:cNvGraphicFramePr>
            <a:graphicFrameLocks noChangeAspect="1"/>
          </p:cNvGraphicFramePr>
          <p:nvPr/>
        </p:nvGraphicFramePr>
        <p:xfrm>
          <a:off x="204788" y="6022975"/>
          <a:ext cx="9220200" cy="592138"/>
        </p:xfrm>
        <a:graphic>
          <a:graphicData uri="http://schemas.openxmlformats.org/presentationml/2006/ole">
            <mc:AlternateContent xmlns:mc="http://schemas.openxmlformats.org/markup-compatibility/2006">
              <mc:Choice xmlns:v="urn:schemas-microsoft-com:vml" Requires="v">
                <p:oleObj spid="_x0000_s38055" name="Visio" r:id="rId7" imgW="6167021" imgH="406717" progId="Visio.Drawing.11">
                  <p:embed/>
                </p:oleObj>
              </mc:Choice>
              <mc:Fallback>
                <p:oleObj name="Visio" r:id="rId7" imgW="6167021" imgH="406717" progId="Visio.Drawing.11">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788" y="6022975"/>
                        <a:ext cx="9220200" cy="592138"/>
                      </a:xfrm>
                      <a:prstGeom prst="rect">
                        <a:avLst/>
                      </a:prstGeom>
                      <a:solidFill>
                        <a:srgbClr val="FFFFFF">
                          <a:alpha val="50195"/>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5" name="日期占位符 1">
            <a:extLst>
              <a:ext uri="{FF2B5EF4-FFF2-40B4-BE49-F238E27FC236}">
                <a16:creationId xmlns:a16="http://schemas.microsoft.com/office/drawing/2014/main" id="{59C74323-E543-4CE3-9026-A89B855D4AC6}"/>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71A3E39-3EE9-415B-8A99-579531CAB5FF}"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11">
                                            <p:txEl>
                                              <p:pRg st="1" end="1"/>
                                            </p:txEl>
                                          </p:spTgt>
                                        </p:tgtEl>
                                        <p:attrNameLst>
                                          <p:attrName>style.visibility</p:attrName>
                                        </p:attrNameLst>
                                      </p:cBhvr>
                                      <p:to>
                                        <p:strVal val="visible"/>
                                      </p:to>
                                    </p:set>
                                    <p:animEffect transition="in" filter="blinds(horizontal)">
                                      <p:cBhvr>
                                        <p:cTn id="7" dur="500"/>
                                        <p:tgtEl>
                                          <p:spTgt spid="215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511">
                                            <p:txEl>
                                              <p:pRg st="2" end="2"/>
                                            </p:txEl>
                                          </p:spTgt>
                                        </p:tgtEl>
                                        <p:attrNameLst>
                                          <p:attrName>style.visibility</p:attrName>
                                        </p:attrNameLst>
                                      </p:cBhvr>
                                      <p:to>
                                        <p:strVal val="visible"/>
                                      </p:to>
                                    </p:set>
                                    <p:animEffect transition="in" filter="blinds(horizontal)">
                                      <p:cBhvr>
                                        <p:cTn id="12" dur="500"/>
                                        <p:tgtEl>
                                          <p:spTgt spid="215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511">
                                            <p:txEl>
                                              <p:pRg st="3" end="3"/>
                                            </p:txEl>
                                          </p:spTgt>
                                        </p:tgtEl>
                                        <p:attrNameLst>
                                          <p:attrName>style.visibility</p:attrName>
                                        </p:attrNameLst>
                                      </p:cBhvr>
                                      <p:to>
                                        <p:strVal val="visible"/>
                                      </p:to>
                                    </p:set>
                                    <p:animEffect transition="in" filter="blinds(horizontal)">
                                      <p:cBhvr>
                                        <p:cTn id="17" dur="500"/>
                                        <p:tgtEl>
                                          <p:spTgt spid="215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511">
                                            <p:txEl>
                                              <p:pRg st="4" end="4"/>
                                            </p:txEl>
                                          </p:spTgt>
                                        </p:tgtEl>
                                        <p:attrNameLst>
                                          <p:attrName>style.visibility</p:attrName>
                                        </p:attrNameLst>
                                      </p:cBhvr>
                                      <p:to>
                                        <p:strVal val="visible"/>
                                      </p:to>
                                    </p:set>
                                    <p:animEffect transition="in" filter="blinds(horizontal)">
                                      <p:cBhvr>
                                        <p:cTn id="22" dur="500"/>
                                        <p:tgtEl>
                                          <p:spTgt spid="2151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1511">
                                            <p:txEl>
                                              <p:pRg st="5" end="5"/>
                                            </p:txEl>
                                          </p:spTgt>
                                        </p:tgtEl>
                                        <p:attrNameLst>
                                          <p:attrName>style.visibility</p:attrName>
                                        </p:attrNameLst>
                                      </p:cBhvr>
                                      <p:to>
                                        <p:strVal val="visible"/>
                                      </p:to>
                                    </p:set>
                                    <p:animEffect transition="in" filter="blinds(horizontal)">
                                      <p:cBhvr>
                                        <p:cTn id="27" dur="500"/>
                                        <p:tgtEl>
                                          <p:spTgt spid="2151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1511">
                                            <p:txEl>
                                              <p:pRg st="6" end="6"/>
                                            </p:txEl>
                                          </p:spTgt>
                                        </p:tgtEl>
                                        <p:attrNameLst>
                                          <p:attrName>style.visibility</p:attrName>
                                        </p:attrNameLst>
                                      </p:cBhvr>
                                      <p:to>
                                        <p:strVal val="visible"/>
                                      </p:to>
                                    </p:set>
                                    <p:animEffect transition="in" filter="blinds(horizontal)">
                                      <p:cBhvr>
                                        <p:cTn id="32" dur="500"/>
                                        <p:tgtEl>
                                          <p:spTgt spid="2151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1511">
                                            <p:txEl>
                                              <p:pRg st="7" end="7"/>
                                            </p:txEl>
                                          </p:spTgt>
                                        </p:tgtEl>
                                        <p:attrNameLst>
                                          <p:attrName>style.visibility</p:attrName>
                                        </p:attrNameLst>
                                      </p:cBhvr>
                                      <p:to>
                                        <p:strVal val="visible"/>
                                      </p:to>
                                    </p:set>
                                    <p:animEffect transition="in" filter="blinds(horizontal)">
                                      <p:cBhvr>
                                        <p:cTn id="37" dur="500"/>
                                        <p:tgtEl>
                                          <p:spTgt spid="2151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8372"/>
                                        </p:tgtEl>
                                        <p:attrNameLst>
                                          <p:attrName>style.visibility</p:attrName>
                                        </p:attrNameLst>
                                      </p:cBhvr>
                                      <p:to>
                                        <p:strVal val="visible"/>
                                      </p:to>
                                    </p:set>
                                    <p:animEffect transition="in" filter="blinds(horizontal)">
                                      <p:cBhvr>
                                        <p:cTn id="42" dur="500"/>
                                        <p:tgtEl>
                                          <p:spTgt spid="5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8F72A0F5-A199-4388-8027-30A60CBA866E}"/>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558E25B-5FC8-429C-BEC2-4259792BE015}" type="slidenum">
              <a:rPr lang="zh-CN" altLang="en-US" sz="1400">
                <a:latin typeface="Arial" panose="020B0604020202020204" pitchFamily="34" charset="0"/>
              </a:rPr>
              <a:pPr>
                <a:spcBef>
                  <a:spcPct val="0"/>
                </a:spcBef>
                <a:buFontTx/>
                <a:buNone/>
              </a:pPr>
              <a:t>35</a:t>
            </a:fld>
            <a:endParaRPr lang="en-US" altLang="zh-CN" sz="1400">
              <a:latin typeface="Arial" panose="020B0604020202020204" pitchFamily="34" charset="0"/>
            </a:endParaRPr>
          </a:p>
        </p:txBody>
      </p:sp>
      <p:sp>
        <p:nvSpPr>
          <p:cNvPr id="39939" name="Rectangle 2">
            <a:extLst>
              <a:ext uri="{FF2B5EF4-FFF2-40B4-BE49-F238E27FC236}">
                <a16:creationId xmlns:a16="http://schemas.microsoft.com/office/drawing/2014/main" id="{EE3B729C-C6A4-44F2-8452-8EBD6D8CBE16}"/>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活动边表法</a:t>
            </a:r>
            <a:endParaRPr lang="en-US" altLang="zh-CN" dirty="0">
              <a:ea typeface="宋体" panose="02010600030101010101" pitchFamily="2" charset="-122"/>
            </a:endParaRPr>
          </a:p>
        </p:txBody>
      </p:sp>
      <p:sp>
        <p:nvSpPr>
          <p:cNvPr id="31748" name="Rectangle 3">
            <a:extLst>
              <a:ext uri="{FF2B5EF4-FFF2-40B4-BE49-F238E27FC236}">
                <a16:creationId xmlns:a16="http://schemas.microsoft.com/office/drawing/2014/main" id="{9EDD73E3-41EE-4CD6-8815-D668B5AC9DF1}"/>
              </a:ext>
            </a:extLst>
          </p:cNvPr>
          <p:cNvSpPr>
            <a:spLocks noGrp="1" noChangeArrowheads="1"/>
          </p:cNvSpPr>
          <p:nvPr>
            <p:ph type="body" idx="1"/>
          </p:nvPr>
        </p:nvSpPr>
        <p:spPr>
          <a:xfrm>
            <a:off x="247650" y="1120775"/>
            <a:ext cx="9493250" cy="5181600"/>
          </a:xfrm>
        </p:spPr>
        <p:txBody>
          <a:bodyPr/>
          <a:lstStyle/>
          <a:p>
            <a:pPr eaLnBrk="1" hangingPunct="1"/>
            <a:r>
              <a:rPr lang="zh-CN" altLang="en-US" dirty="0">
                <a:latin typeface="宋体" panose="02010600030101010101" pitchFamily="2" charset="-122"/>
                <a:ea typeface="宋体" panose="02010600030101010101" pitchFamily="2" charset="-122"/>
              </a:rPr>
              <a:t>优点：效率比逐点填充法、扫描线填充法更优</a:t>
            </a:r>
          </a:p>
          <a:p>
            <a:pPr eaLnBrk="1" hangingPunct="1"/>
            <a:r>
              <a:rPr lang="zh-CN" altLang="en-US" dirty="0">
                <a:latin typeface="宋体" panose="02010600030101010101" pitchFamily="2" charset="-122"/>
                <a:ea typeface="宋体" panose="02010600030101010101" pitchFamily="2" charset="-122"/>
              </a:rPr>
              <a:t>缺点：对各种表的维持和排序开销太大，适合软件实现而不适合硬件实现</a:t>
            </a:r>
          </a:p>
          <a:p>
            <a:pPr eaLnBrk="1" hangingPunct="1"/>
            <a:endParaRPr lang="zh-CN" altLang="en-US" dirty="0">
              <a:latin typeface="宋体" panose="02010600030101010101" pitchFamily="2" charset="-122"/>
              <a:ea typeface="宋体" panose="02010600030101010101" pitchFamily="2" charset="-122"/>
            </a:endParaRPr>
          </a:p>
        </p:txBody>
      </p:sp>
      <p:graphicFrame>
        <p:nvGraphicFramePr>
          <p:cNvPr id="58372" name="Object 9">
            <a:extLst>
              <a:ext uri="{FF2B5EF4-FFF2-40B4-BE49-F238E27FC236}">
                <a16:creationId xmlns:a16="http://schemas.microsoft.com/office/drawing/2014/main" id="{FA536326-5E64-4037-AA03-CACE2B692C0A}"/>
              </a:ext>
            </a:extLst>
          </p:cNvPr>
          <p:cNvGraphicFramePr>
            <a:graphicFrameLocks noChangeAspect="1"/>
          </p:cNvGraphicFramePr>
          <p:nvPr/>
        </p:nvGraphicFramePr>
        <p:xfrm>
          <a:off x="366713" y="2727325"/>
          <a:ext cx="8901112" cy="571500"/>
        </p:xfrm>
        <a:graphic>
          <a:graphicData uri="http://schemas.openxmlformats.org/presentationml/2006/ole">
            <mc:AlternateContent xmlns:mc="http://schemas.openxmlformats.org/markup-compatibility/2006">
              <mc:Choice xmlns:v="urn:schemas-microsoft-com:vml" Requires="v">
                <p:oleObj spid="_x0000_s40100" name="Visio" r:id="rId4" imgW="6167021" imgH="406717" progId="Visio.Drawing.11">
                  <p:embed/>
                </p:oleObj>
              </mc:Choice>
              <mc:Fallback>
                <p:oleObj name="Visio" r:id="rId4" imgW="6167021" imgH="406717" progId="Visio.Drawing.11">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713" y="2727325"/>
                        <a:ext cx="8901112" cy="571500"/>
                      </a:xfrm>
                      <a:prstGeom prst="rect">
                        <a:avLst/>
                      </a:prstGeom>
                      <a:solidFill>
                        <a:srgbClr val="FFFFFF">
                          <a:alpha val="50195"/>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2" name="Object 5">
            <a:extLst>
              <a:ext uri="{FF2B5EF4-FFF2-40B4-BE49-F238E27FC236}">
                <a16:creationId xmlns:a16="http://schemas.microsoft.com/office/drawing/2014/main" id="{D548C5C9-F8E0-40B0-88DB-5E2DE6AD645D}"/>
              </a:ext>
            </a:extLst>
          </p:cNvPr>
          <p:cNvGraphicFramePr>
            <a:graphicFrameLocks noChangeAspect="1"/>
          </p:cNvGraphicFramePr>
          <p:nvPr/>
        </p:nvGraphicFramePr>
        <p:xfrm>
          <a:off x="371475" y="3394075"/>
          <a:ext cx="8905875" cy="3463925"/>
        </p:xfrm>
        <a:graphic>
          <a:graphicData uri="http://schemas.openxmlformats.org/presentationml/2006/ole">
            <mc:AlternateContent xmlns:mc="http://schemas.openxmlformats.org/markup-compatibility/2006">
              <mc:Choice xmlns:v="urn:schemas-microsoft-com:vml" Requires="v">
                <p:oleObj spid="_x0000_s40101" name="Visio" r:id="rId6" imgW="6185356" imgH="2405301" progId="Visio.Drawing.11">
                  <p:embed/>
                </p:oleObj>
              </mc:Choice>
              <mc:Fallback>
                <p:oleObj name="Visio" r:id="rId6" imgW="6185356" imgH="2405301" progId="Visio.Drawing.11">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475" y="3394075"/>
                        <a:ext cx="8905875" cy="3463925"/>
                      </a:xfrm>
                      <a:prstGeom prst="rect">
                        <a:avLst/>
                      </a:prstGeom>
                      <a:solidFill>
                        <a:schemeClr val="bg1">
                          <a:alpha val="50195"/>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3" name="日期占位符 1">
            <a:extLst>
              <a:ext uri="{FF2B5EF4-FFF2-40B4-BE49-F238E27FC236}">
                <a16:creationId xmlns:a16="http://schemas.microsoft.com/office/drawing/2014/main" id="{C129E16F-C09B-4E8D-9C4A-D3C8ABC2DC7B}"/>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0F8C8A1-4FC6-4D3C-AAB7-CF5573C3FED9}"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Effect transition="in" filter="checkerboard(across)">
                                      <p:cBhvr>
                                        <p:cTn id="7" dur="500"/>
                                        <p:tgtEl>
                                          <p:spTgt spid="317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1748">
                                            <p:txEl>
                                              <p:pRg st="1" end="1"/>
                                            </p:txEl>
                                          </p:spTgt>
                                        </p:tgtEl>
                                        <p:attrNameLst>
                                          <p:attrName>style.visibility</p:attrName>
                                        </p:attrNameLst>
                                      </p:cBhvr>
                                      <p:to>
                                        <p:strVal val="visible"/>
                                      </p:to>
                                    </p:set>
                                    <p:animEffect transition="in" filter="checkerboard(across)">
                                      <p:cBhvr>
                                        <p:cTn id="12" dur="500"/>
                                        <p:tgtEl>
                                          <p:spTgt spid="317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372"/>
                                        </p:tgtEl>
                                        <p:attrNameLst>
                                          <p:attrName>style.visibility</p:attrName>
                                        </p:attrNameLst>
                                      </p:cBhvr>
                                      <p:to>
                                        <p:strVal val="visible"/>
                                      </p:to>
                                    </p:set>
                                    <p:animEffect transition="in" filter="blinds(horizontal)">
                                      <p:cBhvr>
                                        <p:cTn id="17" dur="500"/>
                                        <p:tgtEl>
                                          <p:spTgt spid="583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362"/>
                                        </p:tgtEl>
                                        <p:attrNameLst>
                                          <p:attrName>style.visibility</p:attrName>
                                        </p:attrNameLst>
                                      </p:cBhvr>
                                      <p:to>
                                        <p:strVal val="visible"/>
                                      </p:to>
                                    </p:set>
                                    <p:animEffect transition="in" filter="blinds(horizontal)">
                                      <p:cBhvr>
                                        <p:cTn id="22"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5686CEFE-6C30-41E3-920C-201B4F704C8C}"/>
              </a:ext>
            </a:extLst>
          </p:cNvPr>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多边形光栅化总结</a:t>
            </a:r>
            <a:endParaRPr lang="en-US" altLang="zh-CN" dirty="0">
              <a:latin typeface="黑体" panose="02010609060101010101" pitchFamily="49" charset="-122"/>
              <a:ea typeface="黑体" panose="02010609060101010101" pitchFamily="49" charset="-122"/>
            </a:endParaRPr>
          </a:p>
        </p:txBody>
      </p:sp>
      <p:sp>
        <p:nvSpPr>
          <p:cNvPr id="40964" name="Rectangle 3">
            <a:extLst>
              <a:ext uri="{FF2B5EF4-FFF2-40B4-BE49-F238E27FC236}">
                <a16:creationId xmlns:a16="http://schemas.microsoft.com/office/drawing/2014/main" id="{912209D2-ECC9-4016-A410-0F9F628E9B90}"/>
              </a:ext>
            </a:extLst>
          </p:cNvPr>
          <p:cNvSpPr>
            <a:spLocks noGrp="1" noChangeArrowheads="1"/>
          </p:cNvSpPr>
          <p:nvPr>
            <p:ph type="body" idx="1"/>
          </p:nvPr>
        </p:nvSpPr>
        <p:spPr/>
        <p:txBody>
          <a:bodyPr/>
          <a:lstStyle/>
          <a:p>
            <a:pPr eaLnBrk="1" hangingPunct="1"/>
            <a:r>
              <a:rPr lang="zh-CN" altLang="en-US" dirty="0">
                <a:ea typeface="宋体" panose="02010600030101010101" pitchFamily="2" charset="-122"/>
              </a:rPr>
              <a:t>逐点填充法：以点为对象</a:t>
            </a:r>
            <a:endParaRPr lang="en-US" altLang="zh-CN" dirty="0">
              <a:ea typeface="宋体" panose="02010600030101010101" pitchFamily="2" charset="-122"/>
            </a:endParaRPr>
          </a:p>
          <a:p>
            <a:pPr eaLnBrk="1" hangingPunct="1"/>
            <a:r>
              <a:rPr lang="zh-CN" altLang="en-US" dirty="0">
                <a:ea typeface="宋体" panose="02010600030101010101" pitchFamily="2" charset="-122"/>
              </a:rPr>
              <a:t>扫描线填充法：点→线</a:t>
            </a:r>
            <a:endParaRPr lang="en-US" altLang="zh-CN" dirty="0">
              <a:ea typeface="宋体" panose="02010600030101010101" pitchFamily="2" charset="-122"/>
            </a:endParaRPr>
          </a:p>
          <a:p>
            <a:pPr eaLnBrk="1" hangingPunct="1"/>
            <a:r>
              <a:rPr lang="zh-CN" altLang="en-US" dirty="0">
                <a:ea typeface="宋体" panose="02010600030101010101" pitchFamily="2" charset="-122"/>
              </a:rPr>
              <a:t>活动边表填充法：以边表为基础</a:t>
            </a:r>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p:txBody>
      </p:sp>
      <p:pic>
        <p:nvPicPr>
          <p:cNvPr id="9" name="Picture 2" descr="https://timgsa.baidu.com/timg?image&amp;quality=80&amp;size=b9999_10000&amp;sec=1513312104083&amp;di=9a40e03ecc168b94cf9e6df7eefe3eaf&amp;imgtype=jpg&amp;src=http%3A%2F%2Fimg2.imgtn.bdimg.com%2Fit%2Fu%3D19193382%2C2137982823%26fm%3D214%26gp%3D0.jpg">
            <a:extLst>
              <a:ext uri="{FF2B5EF4-FFF2-40B4-BE49-F238E27FC236}">
                <a16:creationId xmlns:a16="http://schemas.microsoft.com/office/drawing/2014/main" id="{0A5C32D4-C2FE-458D-A2B5-C4A09D310D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18" t="24351" r="8707" b="9813"/>
          <a:stretch/>
        </p:blipFill>
        <p:spPr bwMode="auto">
          <a:xfrm>
            <a:off x="1777184" y="3249291"/>
            <a:ext cx="7351776" cy="3292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598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DEB8ADAE-062B-4872-B02B-C819644A2155}"/>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D08BED3-64D1-41F5-A121-3FCA75156047}" type="slidenum">
              <a:rPr lang="zh-CN" altLang="en-US" sz="1400">
                <a:latin typeface="Arial" panose="020B0604020202020204" pitchFamily="34" charset="0"/>
              </a:rPr>
              <a:pPr>
                <a:spcBef>
                  <a:spcPct val="0"/>
                </a:spcBef>
                <a:buFontTx/>
                <a:buNone/>
              </a:pPr>
              <a:t>4</a:t>
            </a:fld>
            <a:endParaRPr lang="en-US" altLang="zh-CN" sz="1400">
              <a:latin typeface="Arial" panose="020B0604020202020204" pitchFamily="34" charset="0"/>
            </a:endParaRPr>
          </a:p>
        </p:txBody>
      </p:sp>
      <p:sp>
        <p:nvSpPr>
          <p:cNvPr id="7171" name="Rectangle 2">
            <a:extLst>
              <a:ext uri="{FF2B5EF4-FFF2-40B4-BE49-F238E27FC236}">
                <a16:creationId xmlns:a16="http://schemas.microsoft.com/office/drawing/2014/main" id="{9F0C6A7A-F319-4F5D-8D3C-CAAAC4A7375C}"/>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问题定义</a:t>
            </a:r>
          </a:p>
        </p:txBody>
      </p:sp>
      <p:sp>
        <p:nvSpPr>
          <p:cNvPr id="23556" name="Rectangle 3">
            <a:extLst>
              <a:ext uri="{FF2B5EF4-FFF2-40B4-BE49-F238E27FC236}">
                <a16:creationId xmlns:a16="http://schemas.microsoft.com/office/drawing/2014/main" id="{9C7C160D-85D2-46D9-AFC6-8CC710493E0B}"/>
              </a:ext>
            </a:extLst>
          </p:cNvPr>
          <p:cNvSpPr>
            <a:spLocks noGrp="1" noChangeArrowheads="1"/>
          </p:cNvSpPr>
          <p:nvPr>
            <p:ph type="body" idx="1"/>
          </p:nvPr>
        </p:nvSpPr>
        <p:spPr/>
        <p:txBody>
          <a:bodyPr/>
          <a:lstStyle/>
          <a:p>
            <a:pPr algn="just" eaLnBrk="1" hangingPunct="1">
              <a:lnSpc>
                <a:spcPct val="120000"/>
              </a:lnSpc>
              <a:spcBef>
                <a:spcPct val="0"/>
              </a:spcBef>
              <a:spcAft>
                <a:spcPct val="10000"/>
              </a:spcAft>
            </a:pPr>
            <a:r>
              <a:rPr lang="zh-CN" altLang="en-US" dirty="0">
                <a:ea typeface="宋体" panose="02010600030101010101" pitchFamily="2" charset="-122"/>
              </a:rPr>
              <a:t>输入：多边形的顶点坐标，及顶点连接关系</a:t>
            </a:r>
          </a:p>
          <a:p>
            <a:pPr algn="just" eaLnBrk="1" hangingPunct="1">
              <a:lnSpc>
                <a:spcPct val="120000"/>
              </a:lnSpc>
              <a:spcBef>
                <a:spcPct val="0"/>
              </a:spcBef>
              <a:spcAft>
                <a:spcPct val="10000"/>
              </a:spcAft>
            </a:pPr>
            <a:r>
              <a:rPr lang="zh-CN" altLang="en-US" dirty="0">
                <a:ea typeface="宋体" panose="02010600030101010101" pitchFamily="2" charset="-122"/>
              </a:rPr>
              <a:t>输出：组成多边形像素的集合</a:t>
            </a:r>
          </a:p>
          <a:p>
            <a:pPr algn="just" eaLnBrk="1" hangingPunct="1">
              <a:lnSpc>
                <a:spcPct val="120000"/>
              </a:lnSpc>
              <a:spcBef>
                <a:spcPct val="0"/>
              </a:spcBef>
              <a:spcAft>
                <a:spcPct val="15000"/>
              </a:spcAft>
            </a:pPr>
            <a:r>
              <a:rPr lang="zh-CN" altLang="en-US" b="1" dirty="0">
                <a:solidFill>
                  <a:srgbClr val="002060"/>
                </a:solidFill>
                <a:latin typeface="华文宋体" panose="02010600040101010101" pitchFamily="2" charset="-122"/>
                <a:ea typeface="华文宋体" panose="02010600040101010101" pitchFamily="2" charset="-122"/>
              </a:rPr>
              <a:t>如何解决</a:t>
            </a:r>
            <a:r>
              <a:rPr lang="en-US" altLang="zh-CN" b="1" dirty="0">
                <a:solidFill>
                  <a:srgbClr val="002060"/>
                </a:solidFill>
                <a:latin typeface="华文宋体" panose="02010600040101010101" pitchFamily="2" charset="-122"/>
                <a:ea typeface="华文宋体" panose="02010600040101010101" pitchFamily="2" charset="-122"/>
              </a:rPr>
              <a:t>?</a:t>
            </a:r>
            <a:endParaRPr lang="zh-CN" altLang="en-US" b="1" dirty="0">
              <a:solidFill>
                <a:srgbClr val="002060"/>
              </a:solidFill>
              <a:latin typeface="华文宋体" panose="02010600040101010101" pitchFamily="2" charset="-122"/>
              <a:ea typeface="华文宋体" panose="02010600040101010101" pitchFamily="2" charset="-122"/>
            </a:endParaRPr>
          </a:p>
        </p:txBody>
      </p:sp>
      <p:pic>
        <p:nvPicPr>
          <p:cNvPr id="25605" name="Picture 4">
            <a:extLst>
              <a:ext uri="{FF2B5EF4-FFF2-40B4-BE49-F238E27FC236}">
                <a16:creationId xmlns:a16="http://schemas.microsoft.com/office/drawing/2014/main" id="{0F8F0436-3479-4823-8A88-BD5F43A14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25" y="4796631"/>
            <a:ext cx="23939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5">
            <a:extLst>
              <a:ext uri="{FF2B5EF4-FFF2-40B4-BE49-F238E27FC236}">
                <a16:creationId xmlns:a16="http://schemas.microsoft.com/office/drawing/2014/main" id="{191E8275-05FB-4116-B498-D3CEA3229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944" y="4721225"/>
            <a:ext cx="2393950"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右箭头 6">
            <a:extLst>
              <a:ext uri="{FF2B5EF4-FFF2-40B4-BE49-F238E27FC236}">
                <a16:creationId xmlns:a16="http://schemas.microsoft.com/office/drawing/2014/main" id="{AFFEF034-7E74-45E7-B260-1D9E5D47357D}"/>
              </a:ext>
            </a:extLst>
          </p:cNvPr>
          <p:cNvSpPr/>
          <p:nvPr/>
        </p:nvSpPr>
        <p:spPr bwMode="auto">
          <a:xfrm>
            <a:off x="4549777" y="5280027"/>
            <a:ext cx="1427163" cy="576263"/>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lstStyle/>
          <a:p>
            <a:pPr eaLnBrk="1" hangingPunct="1">
              <a:defRPr/>
            </a:pPr>
            <a:endParaRPr lang="zh-CN" altLang="en-US">
              <a:solidFill>
                <a:schemeClr val="tx1"/>
              </a:solidFill>
              <a:latin typeface="Arial" charset="0"/>
              <a:ea typeface="宋体" pitchFamily="2" charset="-122"/>
            </a:endParaRPr>
          </a:p>
        </p:txBody>
      </p:sp>
      <p:sp>
        <p:nvSpPr>
          <p:cNvPr id="7176" name="日期占位符 1">
            <a:extLst>
              <a:ext uri="{FF2B5EF4-FFF2-40B4-BE49-F238E27FC236}">
                <a16:creationId xmlns:a16="http://schemas.microsoft.com/office/drawing/2014/main" id="{984F0C6B-A889-4DC8-A8B4-59F9936E3864}"/>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4033BD7-55D8-44DC-AF83-B84C4A22FCE1}"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blinds(horizontal)">
                                      <p:cBhvr>
                                        <p:cTn id="7" dur="500"/>
                                        <p:tgtEl>
                                          <p:spTgt spid="235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605"/>
                                        </p:tgtEl>
                                        <p:attrNameLst>
                                          <p:attrName>style.visibility</p:attrName>
                                        </p:attrNameLst>
                                      </p:cBhvr>
                                      <p:to>
                                        <p:strVal val="visible"/>
                                      </p:to>
                                    </p:set>
                                    <p:animEffect transition="in" filter="blinds(horizontal)">
                                      <p:cBhvr>
                                        <p:cTn id="12" dur="500"/>
                                        <p:tgtEl>
                                          <p:spTgt spid="256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3556">
                                            <p:txEl>
                                              <p:pRg st="1" end="1"/>
                                            </p:txEl>
                                          </p:spTgt>
                                        </p:tgtEl>
                                        <p:attrNameLst>
                                          <p:attrName>style.visibility</p:attrName>
                                        </p:attrNameLst>
                                      </p:cBhvr>
                                      <p:to>
                                        <p:strVal val="visible"/>
                                      </p:to>
                                    </p:set>
                                    <p:animEffect transition="in" filter="checkerboard(across)">
                                      <p:cBhvr>
                                        <p:cTn id="17" dur="500"/>
                                        <p:tgtEl>
                                          <p:spTgt spid="2355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par>
                                <p:cTn id="23" presetID="5" presetClass="entr" presetSubtype="10" fill="hold" nodeType="withEffect">
                                  <p:stCondLst>
                                    <p:cond delay="0"/>
                                  </p:stCondLst>
                                  <p:childTnLst>
                                    <p:set>
                                      <p:cBhvr>
                                        <p:cTn id="24" dur="1" fill="hold">
                                          <p:stCondLst>
                                            <p:cond delay="0"/>
                                          </p:stCondLst>
                                        </p:cTn>
                                        <p:tgtEl>
                                          <p:spTgt spid="25606"/>
                                        </p:tgtEl>
                                        <p:attrNameLst>
                                          <p:attrName>style.visibility</p:attrName>
                                        </p:attrNameLst>
                                      </p:cBhvr>
                                      <p:to>
                                        <p:strVal val="visible"/>
                                      </p:to>
                                    </p:set>
                                    <p:animEffect transition="in" filter="checkerboard(across)">
                                      <p:cBhvr>
                                        <p:cTn id="25" dur="500"/>
                                        <p:tgtEl>
                                          <p:spTgt spid="2560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3556">
                                            <p:txEl>
                                              <p:pRg st="2" end="2"/>
                                            </p:txEl>
                                          </p:spTgt>
                                        </p:tgtEl>
                                        <p:attrNameLst>
                                          <p:attrName>style.visibility</p:attrName>
                                        </p:attrNameLst>
                                      </p:cBhvr>
                                      <p:to>
                                        <p:strVal val="visible"/>
                                      </p:to>
                                    </p:set>
                                    <p:animEffect transition="in" filter="blinds(horizontal)">
                                      <p:cBhvr>
                                        <p:cTn id="30" dur="500"/>
                                        <p:tgtEl>
                                          <p:spTgt spid="235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5686CEFE-6C30-41E3-920C-201B4F704C8C}"/>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多边形光栅化</a:t>
            </a:r>
            <a:endParaRPr lang="en-US" altLang="zh-CN" dirty="0">
              <a:ea typeface="黑体" panose="02010609060101010101" pitchFamily="49" charset="-122"/>
            </a:endParaRPr>
          </a:p>
        </p:txBody>
      </p:sp>
      <p:sp>
        <p:nvSpPr>
          <p:cNvPr id="40964" name="Rectangle 3">
            <a:extLst>
              <a:ext uri="{FF2B5EF4-FFF2-40B4-BE49-F238E27FC236}">
                <a16:creationId xmlns:a16="http://schemas.microsoft.com/office/drawing/2014/main" id="{912209D2-ECC9-4016-A410-0F9F628E9B90}"/>
              </a:ext>
            </a:extLst>
          </p:cNvPr>
          <p:cNvSpPr>
            <a:spLocks noGrp="1" noChangeArrowheads="1"/>
          </p:cNvSpPr>
          <p:nvPr>
            <p:ph type="body" idx="1"/>
          </p:nvPr>
        </p:nvSpPr>
        <p:spPr/>
        <p:txBody>
          <a:bodyPr/>
          <a:lstStyle/>
          <a:p>
            <a:pPr eaLnBrk="1" hangingPunct="1"/>
            <a:r>
              <a:rPr lang="zh-CN" altLang="en-US" dirty="0">
                <a:ea typeface="宋体" panose="02010600030101010101" pitchFamily="2" charset="-122"/>
              </a:rPr>
              <a:t>逐点填充法</a:t>
            </a:r>
            <a:endParaRPr lang="en-US" altLang="zh-CN" dirty="0">
              <a:ea typeface="宋体" panose="02010600030101010101" pitchFamily="2" charset="-122"/>
            </a:endParaRPr>
          </a:p>
          <a:p>
            <a:pPr eaLnBrk="1" hangingPunct="1"/>
            <a:r>
              <a:rPr lang="zh-CN" altLang="en-US" dirty="0">
                <a:ea typeface="宋体" panose="02010600030101010101" pitchFamily="2" charset="-122"/>
              </a:rPr>
              <a:t>扫描线填充法</a:t>
            </a:r>
            <a:endParaRPr lang="en-US" altLang="zh-CN" dirty="0">
              <a:ea typeface="宋体" panose="02010600030101010101" pitchFamily="2" charset="-122"/>
            </a:endParaRPr>
          </a:p>
          <a:p>
            <a:pPr eaLnBrk="1" hangingPunct="1"/>
            <a:r>
              <a:rPr lang="zh-CN" altLang="en-US" dirty="0">
                <a:ea typeface="宋体" panose="02010600030101010101" pitchFamily="2" charset="-122"/>
              </a:rPr>
              <a:t>活动边表填充法</a:t>
            </a:r>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p:txBody>
      </p:sp>
      <p:pic>
        <p:nvPicPr>
          <p:cNvPr id="9" name="Picture 2" descr="https://timgsa.baidu.com/timg?image&amp;quality=80&amp;size=b9999_10000&amp;sec=1513312104083&amp;di=9a40e03ecc168b94cf9e6df7eefe3eaf&amp;imgtype=jpg&amp;src=http%3A%2F%2Fimg2.imgtn.bdimg.com%2Fit%2Fu%3D19193382%2C2137982823%26fm%3D214%26gp%3D0.jpg">
            <a:extLst>
              <a:ext uri="{FF2B5EF4-FFF2-40B4-BE49-F238E27FC236}">
                <a16:creationId xmlns:a16="http://schemas.microsoft.com/office/drawing/2014/main" id="{0A5C32D4-C2FE-458D-A2B5-C4A09D310D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18" t="24351" r="8707" b="9813"/>
          <a:stretch/>
        </p:blipFill>
        <p:spPr bwMode="auto">
          <a:xfrm>
            <a:off x="1777184" y="3249291"/>
            <a:ext cx="7351776" cy="3292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7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a:extLst>
              <a:ext uri="{FF2B5EF4-FFF2-40B4-BE49-F238E27FC236}">
                <a16:creationId xmlns:a16="http://schemas.microsoft.com/office/drawing/2014/main" id="{93527EF6-ED68-4664-915F-19D467CDB5D8}"/>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4E6FE1D-2283-40DA-BA64-40A101C3E124}" type="slidenum">
              <a:rPr lang="zh-CN" altLang="en-US" sz="1400">
                <a:latin typeface="Arial" panose="020B0604020202020204" pitchFamily="34" charset="0"/>
              </a:rPr>
              <a:pPr>
                <a:spcBef>
                  <a:spcPct val="0"/>
                </a:spcBef>
                <a:buFontTx/>
                <a:buNone/>
              </a:pPr>
              <a:t>6</a:t>
            </a:fld>
            <a:endParaRPr lang="en-US" altLang="zh-CN" sz="1400">
              <a:latin typeface="Arial" panose="020B0604020202020204" pitchFamily="34" charset="0"/>
            </a:endParaRPr>
          </a:p>
        </p:txBody>
      </p:sp>
      <p:sp>
        <p:nvSpPr>
          <p:cNvPr id="8195" name="Rectangle 2">
            <a:extLst>
              <a:ext uri="{FF2B5EF4-FFF2-40B4-BE49-F238E27FC236}">
                <a16:creationId xmlns:a16="http://schemas.microsoft.com/office/drawing/2014/main" id="{2E1B65D2-EF9E-4910-9694-4EC63B3D33A5}"/>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逐点填充法</a:t>
            </a:r>
            <a:endParaRPr lang="en-US" altLang="zh-CN" dirty="0">
              <a:ea typeface="黑体" panose="02010609060101010101" pitchFamily="49" charset="-122"/>
            </a:endParaRPr>
          </a:p>
        </p:txBody>
      </p:sp>
      <p:sp>
        <p:nvSpPr>
          <p:cNvPr id="24580" name="Rectangle 3">
            <a:extLst>
              <a:ext uri="{FF2B5EF4-FFF2-40B4-BE49-F238E27FC236}">
                <a16:creationId xmlns:a16="http://schemas.microsoft.com/office/drawing/2014/main" id="{8AC6957C-4978-4818-A950-72DB169D5A01}"/>
              </a:ext>
            </a:extLst>
          </p:cNvPr>
          <p:cNvSpPr>
            <a:spLocks noGrp="1" noChangeArrowheads="1"/>
          </p:cNvSpPr>
          <p:nvPr>
            <p:ph type="body" idx="1"/>
          </p:nvPr>
        </p:nvSpPr>
        <p:spPr/>
        <p:txBody>
          <a:bodyPr/>
          <a:lstStyle/>
          <a:p>
            <a:pPr eaLnBrk="1" hangingPunct="1"/>
            <a:r>
              <a:rPr lang="zh-CN" altLang="en-US" sz="3600" dirty="0">
                <a:ea typeface="宋体" panose="02010600030101010101" pitchFamily="2" charset="-122"/>
              </a:rPr>
              <a:t>逐个像素判别，确定其是否位于多边形内，给出多边形内部象素的集合</a:t>
            </a:r>
          </a:p>
          <a:p>
            <a:pPr eaLnBrk="1" hangingPunct="1"/>
            <a:r>
              <a:rPr lang="zh-CN" altLang="en-US" sz="3600" dirty="0">
                <a:ea typeface="宋体" panose="02010600030101010101" pitchFamily="2" charset="-122"/>
              </a:rPr>
              <a:t>如何确定一个点是否位于某多边形内？</a:t>
            </a:r>
          </a:p>
          <a:p>
            <a:pPr eaLnBrk="1" hangingPunct="1"/>
            <a:endParaRPr lang="zh-CN" altLang="en-US" sz="3600" dirty="0">
              <a:ea typeface="幼圆" panose="02010509060101010101" pitchFamily="49" charset="-122"/>
            </a:endParaRPr>
          </a:p>
        </p:txBody>
      </p:sp>
      <p:pic>
        <p:nvPicPr>
          <p:cNvPr id="8197" name="Picture 5">
            <a:extLst>
              <a:ext uri="{FF2B5EF4-FFF2-40B4-BE49-F238E27FC236}">
                <a16:creationId xmlns:a16="http://schemas.microsoft.com/office/drawing/2014/main" id="{714E0A46-D7FD-49AE-B8EC-04C71F32AB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1513" y="4687888"/>
            <a:ext cx="2393950"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日期占位符 1">
            <a:extLst>
              <a:ext uri="{FF2B5EF4-FFF2-40B4-BE49-F238E27FC236}">
                <a16:creationId xmlns:a16="http://schemas.microsoft.com/office/drawing/2014/main" id="{B5A62772-7FD2-4462-9936-4A7C2EEEC9BF}"/>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5A7121C-88FA-4374-9D14-2314B520BA5B}"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animEffect transition="in" filter="blinds(horizontal)">
                                      <p:cBhvr>
                                        <p:cTn id="11" dur="500"/>
                                        <p:tgtEl>
                                          <p:spTgt spid="2458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6ACF97E6-C7E1-44B8-9873-ED04DBD56117}"/>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AB04FBC-8DCA-4677-9FB7-E8E6CE4D2B6E}" type="slidenum">
              <a:rPr lang="zh-CN" altLang="en-US" sz="1400">
                <a:latin typeface="Arial" panose="020B0604020202020204" pitchFamily="34" charset="0"/>
              </a:rPr>
              <a:pPr>
                <a:spcBef>
                  <a:spcPct val="0"/>
                </a:spcBef>
                <a:buFontTx/>
                <a:buNone/>
              </a:pPr>
              <a:t>7</a:t>
            </a:fld>
            <a:endParaRPr lang="en-US" altLang="zh-CN" sz="1400">
              <a:latin typeface="Arial" panose="020B0604020202020204" pitchFamily="34" charset="0"/>
            </a:endParaRPr>
          </a:p>
        </p:txBody>
      </p:sp>
      <p:sp>
        <p:nvSpPr>
          <p:cNvPr id="9219" name="Rectangle 2">
            <a:extLst>
              <a:ext uri="{FF2B5EF4-FFF2-40B4-BE49-F238E27FC236}">
                <a16:creationId xmlns:a16="http://schemas.microsoft.com/office/drawing/2014/main" id="{D2A5D854-D19B-4E31-A7F4-95296844DEC2}"/>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逐点填充法</a:t>
            </a:r>
          </a:p>
        </p:txBody>
      </p:sp>
      <p:sp>
        <p:nvSpPr>
          <p:cNvPr id="28676" name="Rectangle 3">
            <a:extLst>
              <a:ext uri="{FF2B5EF4-FFF2-40B4-BE49-F238E27FC236}">
                <a16:creationId xmlns:a16="http://schemas.microsoft.com/office/drawing/2014/main" id="{CEF8FEC7-DA09-41C5-84C5-C01A2C577031}"/>
              </a:ext>
            </a:extLst>
          </p:cNvPr>
          <p:cNvSpPr>
            <a:spLocks noGrp="1" noChangeArrowheads="1"/>
          </p:cNvSpPr>
          <p:nvPr>
            <p:ph type="body" idx="1"/>
          </p:nvPr>
        </p:nvSpPr>
        <p:spPr/>
        <p:txBody>
          <a:bodyPr/>
          <a:lstStyle/>
          <a:p>
            <a:pPr eaLnBrk="1" hangingPunct="1"/>
            <a:r>
              <a:rPr lang="zh-CN" altLang="en-US" sz="3600">
                <a:latin typeface="宋体" panose="02010600030101010101" pitchFamily="2" charset="-122"/>
                <a:ea typeface="宋体" panose="02010600030101010101" pitchFamily="2" charset="-122"/>
              </a:rPr>
              <a:t>如何判断点在多边形的内外关系</a:t>
            </a:r>
          </a:p>
          <a:p>
            <a:pPr lvl="2" eaLnBrk="1" hangingPunct="1">
              <a:buFontTx/>
              <a:buNone/>
            </a:pPr>
            <a:r>
              <a:rPr lang="en-US" altLang="zh-CN" sz="3200">
                <a:latin typeface="宋体" panose="02010600030101010101" pitchFamily="2" charset="-122"/>
                <a:ea typeface="宋体" panose="02010600030101010101" pitchFamily="2" charset="-122"/>
              </a:rPr>
              <a:t>1</a:t>
            </a:r>
            <a:r>
              <a:rPr lang="zh-CN" altLang="en-US" sz="3200">
                <a:latin typeface="宋体" panose="02010600030101010101" pitchFamily="2" charset="-122"/>
                <a:ea typeface="宋体" panose="02010600030101010101" pitchFamily="2" charset="-122"/>
              </a:rPr>
              <a:t>）射线法</a:t>
            </a:r>
          </a:p>
          <a:p>
            <a:pPr lvl="2" eaLnBrk="1" hangingPunct="1">
              <a:buFontTx/>
              <a:buNone/>
            </a:pPr>
            <a:r>
              <a:rPr lang="en-US" altLang="zh-CN" sz="3200">
                <a:latin typeface="宋体" panose="02010600030101010101" pitchFamily="2" charset="-122"/>
                <a:ea typeface="宋体" panose="02010600030101010101" pitchFamily="2" charset="-122"/>
              </a:rPr>
              <a:t>2</a:t>
            </a:r>
            <a:r>
              <a:rPr lang="zh-CN" altLang="en-US" sz="3200">
                <a:latin typeface="宋体" panose="02010600030101010101" pitchFamily="2" charset="-122"/>
                <a:ea typeface="宋体" panose="02010600030101010101" pitchFamily="2" charset="-122"/>
              </a:rPr>
              <a:t>）累计角度法</a:t>
            </a:r>
          </a:p>
          <a:p>
            <a:pPr eaLnBrk="1" hangingPunct="1"/>
            <a:endParaRPr lang="zh-CN" altLang="en-US">
              <a:latin typeface="宋体" panose="02010600030101010101" pitchFamily="2" charset="-122"/>
              <a:ea typeface="宋体" panose="02010600030101010101" pitchFamily="2" charset="-122"/>
            </a:endParaRPr>
          </a:p>
        </p:txBody>
      </p:sp>
      <p:sp>
        <p:nvSpPr>
          <p:cNvPr id="9221" name="日期占位符 1">
            <a:extLst>
              <a:ext uri="{FF2B5EF4-FFF2-40B4-BE49-F238E27FC236}">
                <a16:creationId xmlns:a16="http://schemas.microsoft.com/office/drawing/2014/main" id="{CC547706-E1FC-49D3-878A-23EAD7806055}"/>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8B1D65C-3696-441A-95B2-B143089CF043}"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pic>
        <p:nvPicPr>
          <p:cNvPr id="6" name="Picture 4" descr="逐点判断法">
            <a:extLst>
              <a:ext uri="{FF2B5EF4-FFF2-40B4-BE49-F238E27FC236}">
                <a16:creationId xmlns:a16="http://schemas.microsoft.com/office/drawing/2014/main" id="{FA49A5EB-9A62-49FF-AF6B-CB72E6F12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290" y="3541714"/>
            <a:ext cx="5268912" cy="291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Effect transition="in" filter="blinds(horizontal)">
                                      <p:cBhvr>
                                        <p:cTn id="7" dur="500"/>
                                        <p:tgtEl>
                                          <p:spTgt spid="286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676">
                                            <p:txEl>
                                              <p:pRg st="1" end="1"/>
                                            </p:txEl>
                                          </p:spTgt>
                                        </p:tgtEl>
                                        <p:attrNameLst>
                                          <p:attrName>style.visibility</p:attrName>
                                        </p:attrNameLst>
                                      </p:cBhvr>
                                      <p:to>
                                        <p:strVal val="visible"/>
                                      </p:to>
                                    </p:set>
                                    <p:animEffect transition="in" filter="blinds(horizontal)">
                                      <p:cBhvr>
                                        <p:cTn id="12" dur="500"/>
                                        <p:tgtEl>
                                          <p:spTgt spid="2867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676">
                                            <p:txEl>
                                              <p:pRg st="2" end="2"/>
                                            </p:txEl>
                                          </p:spTgt>
                                        </p:tgtEl>
                                        <p:attrNameLst>
                                          <p:attrName>style.visibility</p:attrName>
                                        </p:attrNameLst>
                                      </p:cBhvr>
                                      <p:to>
                                        <p:strVal val="visible"/>
                                      </p:to>
                                    </p:set>
                                    <p:animEffect transition="in" filter="blinds(horizontal)">
                                      <p:cBhvr>
                                        <p:cTn id="17" dur="500"/>
                                        <p:tgtEl>
                                          <p:spTgt spid="286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222E06F9-C8A4-4AC6-AA98-BD2F242C3B47}"/>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F4021FE-A69E-4C81-A2F5-C58CCDE752F4}" type="slidenum">
              <a:rPr lang="zh-CN" altLang="en-US" sz="1400">
                <a:latin typeface="Arial" panose="020B0604020202020204" pitchFamily="34" charset="0"/>
              </a:rPr>
              <a:pPr>
                <a:spcBef>
                  <a:spcPct val="0"/>
                </a:spcBef>
                <a:buFontTx/>
                <a:buNone/>
              </a:pPr>
              <a:t>8</a:t>
            </a:fld>
            <a:endParaRPr lang="en-US" altLang="zh-CN" sz="1400">
              <a:latin typeface="Arial" panose="020B0604020202020204" pitchFamily="34" charset="0"/>
            </a:endParaRPr>
          </a:p>
        </p:txBody>
      </p:sp>
      <p:sp>
        <p:nvSpPr>
          <p:cNvPr id="10243" name="Rectangle 2">
            <a:extLst>
              <a:ext uri="{FF2B5EF4-FFF2-40B4-BE49-F238E27FC236}">
                <a16:creationId xmlns:a16="http://schemas.microsoft.com/office/drawing/2014/main" id="{639BFAE5-E743-404A-8F62-A4A40AF28257}"/>
              </a:ext>
            </a:extLst>
          </p:cNvPr>
          <p:cNvSpPr>
            <a:spLocks noGrp="1" noChangeArrowheads="1"/>
          </p:cNvSpPr>
          <p:nvPr>
            <p:ph type="title"/>
          </p:nvPr>
        </p:nvSpPr>
        <p:spPr>
          <a:xfrm>
            <a:off x="742950" y="0"/>
            <a:ext cx="8420100" cy="1143000"/>
          </a:xfrm>
        </p:spPr>
        <p:txBody>
          <a:bodyPr/>
          <a:lstStyle/>
          <a:p>
            <a:pPr eaLnBrk="1" hangingPunct="1"/>
            <a:r>
              <a:rPr lang="zh-CN" altLang="en-US" dirty="0">
                <a:ea typeface="黑体" panose="02010609060101010101" pitchFamily="49" charset="-122"/>
              </a:rPr>
              <a:t>逐点填充法</a:t>
            </a:r>
          </a:p>
        </p:txBody>
      </p:sp>
      <p:sp>
        <p:nvSpPr>
          <p:cNvPr id="29700" name="Rectangle 3">
            <a:extLst>
              <a:ext uri="{FF2B5EF4-FFF2-40B4-BE49-F238E27FC236}">
                <a16:creationId xmlns:a16="http://schemas.microsoft.com/office/drawing/2014/main" id="{B77CCACB-0BB4-4D2B-B4F5-E9E4C9673A82}"/>
              </a:ext>
            </a:extLst>
          </p:cNvPr>
          <p:cNvSpPr>
            <a:spLocks noGrp="1" noChangeArrowheads="1"/>
          </p:cNvSpPr>
          <p:nvPr>
            <p:ph type="body" idx="1"/>
          </p:nvPr>
        </p:nvSpPr>
        <p:spPr>
          <a:xfrm>
            <a:off x="742950" y="1066800"/>
            <a:ext cx="8420100" cy="5029200"/>
          </a:xfrm>
        </p:spPr>
        <p:txBody>
          <a:bodyPr/>
          <a:lstStyle/>
          <a:p>
            <a:pPr marL="990600" lvl="1" indent="-533400" eaLnBrk="1" hangingPunct="1">
              <a:buNone/>
              <a:defRPr/>
            </a:pPr>
            <a:r>
              <a:rPr lang="en-US" altLang="zh-CN" sz="3200" b="1" dirty="0">
                <a:latin typeface="宋体" pitchFamily="2" charset="-122"/>
                <a:ea typeface="宋体" pitchFamily="2" charset="-122"/>
              </a:rPr>
              <a:t>1. </a:t>
            </a:r>
            <a:r>
              <a:rPr lang="zh-CN" altLang="en-US" sz="3200" b="1" dirty="0">
                <a:latin typeface="宋体" pitchFamily="2" charset="-122"/>
                <a:ea typeface="宋体" pitchFamily="2" charset="-122"/>
                <a:hlinkClick r:id="rId3" action="ppaction://hlinkfile"/>
              </a:rPr>
              <a:t>射线法</a:t>
            </a:r>
            <a:endParaRPr lang="zh-CN" altLang="en-US" sz="3200" b="1" dirty="0">
              <a:latin typeface="宋体" pitchFamily="2" charset="-122"/>
              <a:ea typeface="宋体" pitchFamily="2" charset="-122"/>
            </a:endParaRPr>
          </a:p>
          <a:p>
            <a:pPr marL="1885950" lvl="3" indent="-514350" eaLnBrk="1" hangingPunct="1">
              <a:buFont typeface="+mj-ea"/>
              <a:buAutoNum type="circleNumDbPlain"/>
              <a:defRPr/>
            </a:pPr>
            <a:r>
              <a:rPr lang="zh-CN" altLang="en-US" sz="2800" b="1" dirty="0">
                <a:latin typeface="宋体" pitchFamily="2" charset="-122"/>
                <a:ea typeface="宋体" pitchFamily="2" charset="-122"/>
              </a:rPr>
              <a:t>从待判别点</a:t>
            </a:r>
            <a:r>
              <a:rPr lang="en-US" altLang="zh-CN" sz="2800" b="1" dirty="0">
                <a:latin typeface="宋体" pitchFamily="2" charset="-122"/>
                <a:ea typeface="宋体" pitchFamily="2" charset="-122"/>
              </a:rPr>
              <a:t>v</a:t>
            </a:r>
            <a:r>
              <a:rPr lang="zh-CN" altLang="en-US" sz="2800" b="1" dirty="0">
                <a:latin typeface="宋体" pitchFamily="2" charset="-122"/>
                <a:ea typeface="宋体" pitchFamily="2" charset="-122"/>
              </a:rPr>
              <a:t>发出射线</a:t>
            </a:r>
          </a:p>
          <a:p>
            <a:pPr marL="1752600" lvl="3" indent="-381000" eaLnBrk="1" hangingPunct="1">
              <a:buFontTx/>
              <a:buAutoNum type="circleNumDbPlain"/>
              <a:defRPr/>
            </a:pPr>
            <a:r>
              <a:rPr lang="zh-CN" altLang="en-US" sz="2800" b="1" dirty="0">
                <a:latin typeface="宋体" pitchFamily="2" charset="-122"/>
                <a:ea typeface="宋体" pitchFamily="2" charset="-122"/>
              </a:rPr>
              <a:t>求交点个数</a:t>
            </a:r>
            <a:r>
              <a:rPr lang="en-US" altLang="zh-CN" sz="2800" b="1" dirty="0">
                <a:latin typeface="宋体" pitchFamily="2" charset="-122"/>
                <a:ea typeface="宋体" pitchFamily="2" charset="-122"/>
              </a:rPr>
              <a:t>k</a:t>
            </a:r>
          </a:p>
          <a:p>
            <a:pPr marL="1752600" lvl="3" indent="-381000" eaLnBrk="1" hangingPunct="1">
              <a:buFontTx/>
              <a:buAutoNum type="circleNumDbPlain"/>
              <a:defRPr/>
            </a:pPr>
            <a:r>
              <a:rPr lang="en-US" altLang="zh-CN" sz="2800" b="1" dirty="0">
                <a:latin typeface="宋体" pitchFamily="2" charset="-122"/>
                <a:ea typeface="宋体" pitchFamily="2" charset="-122"/>
              </a:rPr>
              <a:t>k</a:t>
            </a:r>
            <a:r>
              <a:rPr lang="zh-CN" altLang="en-US" sz="2800" b="1" dirty="0">
                <a:latin typeface="宋体" pitchFamily="2" charset="-122"/>
                <a:ea typeface="宋体" pitchFamily="2" charset="-122"/>
              </a:rPr>
              <a:t>的奇偶性决定了点与多边形的内外关系</a:t>
            </a:r>
          </a:p>
          <a:p>
            <a:pPr marL="1371600" lvl="2" indent="-457200" eaLnBrk="1" hangingPunct="1">
              <a:buNone/>
              <a:defRPr/>
            </a:pPr>
            <a:endParaRPr lang="zh-CN" altLang="en-US" sz="2800" b="1" dirty="0">
              <a:latin typeface="宋体" pitchFamily="2" charset="-122"/>
              <a:ea typeface="宋体" pitchFamily="2" charset="-122"/>
            </a:endParaRPr>
          </a:p>
        </p:txBody>
      </p:sp>
      <p:pic>
        <p:nvPicPr>
          <p:cNvPr id="10245" name="Picture 4" descr="逐点判断法">
            <a:extLst>
              <a:ext uri="{FF2B5EF4-FFF2-40B4-BE49-F238E27FC236}">
                <a16:creationId xmlns:a16="http://schemas.microsoft.com/office/drawing/2014/main" id="{70C7ECD4-46A2-4430-9355-311A9B8BD7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8238" y="3711577"/>
            <a:ext cx="5268912" cy="291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日期占位符 1">
            <a:extLst>
              <a:ext uri="{FF2B5EF4-FFF2-40B4-BE49-F238E27FC236}">
                <a16:creationId xmlns:a16="http://schemas.microsoft.com/office/drawing/2014/main" id="{711C1155-333B-40FE-B2C4-104C7EA17A29}"/>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2F8FD30-DE02-475A-B227-E9C0899DAB8C}"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sp>
        <p:nvSpPr>
          <p:cNvPr id="7" name="AutoShape 4">
            <a:extLst>
              <a:ext uri="{FF2B5EF4-FFF2-40B4-BE49-F238E27FC236}">
                <a16:creationId xmlns:a16="http://schemas.microsoft.com/office/drawing/2014/main" id="{A4910CEB-A05E-4D4A-87D9-A38D40BD6C48}"/>
              </a:ext>
            </a:extLst>
          </p:cNvPr>
          <p:cNvSpPr>
            <a:spLocks noChangeArrowheads="1"/>
          </p:cNvSpPr>
          <p:nvPr/>
        </p:nvSpPr>
        <p:spPr bwMode="auto">
          <a:xfrm>
            <a:off x="7402513" y="3617915"/>
            <a:ext cx="2082800" cy="719137"/>
          </a:xfrm>
          <a:prstGeom prst="wedgeRoundRectCallout">
            <a:avLst>
              <a:gd name="adj1" fmla="val -50433"/>
              <a:gd name="adj2" fmla="val -89421"/>
              <a:gd name="adj3" fmla="val 166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algn="ctr" eaLnBrk="1" hangingPunct="1">
              <a:defRPr/>
            </a:pPr>
            <a:r>
              <a:rPr lang="zh-CN" altLang="en-US" sz="2800" dirty="0">
                <a:solidFill>
                  <a:schemeClr val="accent2"/>
                </a:solidFill>
                <a:ea typeface="宋体" pitchFamily="2" charset="-122"/>
              </a:rPr>
              <a:t>是这样吗</a:t>
            </a:r>
            <a:r>
              <a:rPr lang="en-US" altLang="zh-CN" sz="2800" dirty="0">
                <a:solidFill>
                  <a:schemeClr val="accent2"/>
                </a:solidFill>
                <a:ea typeface="宋体" pitchFamily="2" charset="-122"/>
              </a:rPr>
              <a:t>?</a:t>
            </a:r>
            <a:endParaRPr lang="zh-CN" altLang="en-US" sz="2800" dirty="0">
              <a:solidFill>
                <a:schemeClr val="accent2"/>
              </a:solidFill>
              <a:ea typeface="宋体" pitchFamily="2" charset="-122"/>
            </a:endParaRPr>
          </a:p>
        </p:txBody>
      </p:sp>
      <p:cxnSp>
        <p:nvCxnSpPr>
          <p:cNvPr id="3" name="直接连接符 2"/>
          <p:cNvCxnSpPr/>
          <p:nvPr/>
        </p:nvCxnSpPr>
        <p:spPr bwMode="auto">
          <a:xfrm>
            <a:off x="1522325" y="5787851"/>
            <a:ext cx="5953649" cy="0"/>
          </a:xfrm>
          <a:prstGeom prst="line">
            <a:avLst/>
          </a:prstGeom>
          <a:solidFill>
            <a:schemeClr val="accent1"/>
          </a:solidFill>
          <a:ln w="25400" cap="flat" cmpd="sng" algn="ctr">
            <a:solidFill>
              <a:srgbClr val="CC3300"/>
            </a:solidFill>
            <a:prstDash val="solid"/>
            <a:miter lim="800000"/>
            <a:headEnd type="oval" w="med" len="med"/>
            <a:tailEnd type="none" w="med" len="med"/>
          </a:ln>
          <a:effectLst/>
        </p:spPr>
      </p:cxnSp>
      <p:sp>
        <p:nvSpPr>
          <p:cNvPr id="4" name="文本框 3"/>
          <p:cNvSpPr txBox="1"/>
          <p:nvPr/>
        </p:nvSpPr>
        <p:spPr>
          <a:xfrm>
            <a:off x="1150189" y="5405887"/>
            <a:ext cx="423514" cy="369332"/>
          </a:xfrm>
          <a:prstGeom prst="rect">
            <a:avLst/>
          </a:prstGeom>
          <a:noFill/>
        </p:spPr>
        <p:txBody>
          <a:bodyPr wrap="none" rtlCol="0">
            <a:spAutoFit/>
          </a:bodyPr>
          <a:lstStyle/>
          <a:p>
            <a:r>
              <a:rPr lang="en-US" altLang="zh-CN" dirty="0"/>
              <a:t>P</a:t>
            </a:r>
            <a:r>
              <a:rPr lang="en-US" altLang="zh-CN" baseline="-25000" dirty="0"/>
              <a:t>3</a:t>
            </a:r>
            <a:endParaRPr lang="zh-CN" altLang="en-US" baseline="-25000" dirty="0"/>
          </a:p>
        </p:txBody>
      </p:sp>
      <p:cxnSp>
        <p:nvCxnSpPr>
          <p:cNvPr id="11" name="直接连接符 10"/>
          <p:cNvCxnSpPr/>
          <p:nvPr/>
        </p:nvCxnSpPr>
        <p:spPr bwMode="auto">
          <a:xfrm>
            <a:off x="1590508" y="3724209"/>
            <a:ext cx="5109341" cy="0"/>
          </a:xfrm>
          <a:prstGeom prst="line">
            <a:avLst/>
          </a:prstGeom>
          <a:solidFill>
            <a:schemeClr val="accent1"/>
          </a:solidFill>
          <a:ln w="25400" cap="flat" cmpd="sng" algn="ctr">
            <a:solidFill>
              <a:srgbClr val="CC3300"/>
            </a:solidFill>
            <a:prstDash val="solid"/>
            <a:miter lim="800000"/>
            <a:headEnd type="oval" w="med" len="med"/>
            <a:tailEnd type="none" w="med" len="med"/>
          </a:ln>
          <a:effectLst/>
        </p:spPr>
      </p:cxnSp>
      <p:sp>
        <p:nvSpPr>
          <p:cNvPr id="12" name="文本框 11"/>
          <p:cNvSpPr txBox="1"/>
          <p:nvPr/>
        </p:nvSpPr>
        <p:spPr>
          <a:xfrm>
            <a:off x="1218372" y="3342245"/>
            <a:ext cx="423514" cy="369332"/>
          </a:xfrm>
          <a:prstGeom prst="rect">
            <a:avLst/>
          </a:prstGeom>
          <a:noFill/>
        </p:spPr>
        <p:txBody>
          <a:bodyPr wrap="none" rtlCol="0">
            <a:spAutoFit/>
          </a:bodyPr>
          <a:lstStyle/>
          <a:p>
            <a:r>
              <a:rPr lang="en-US" altLang="zh-CN" dirty="0"/>
              <a:t>P</a:t>
            </a:r>
            <a:r>
              <a:rPr lang="en-US" altLang="zh-CN" baseline="-25000" dirty="0"/>
              <a:t>4</a:t>
            </a:r>
            <a:endParaRPr lang="zh-CN" altLang="en-US" baseline="-25000" dirty="0"/>
          </a:p>
        </p:txBody>
      </p:sp>
      <p:cxnSp>
        <p:nvCxnSpPr>
          <p:cNvPr id="13" name="直接连接符 12"/>
          <p:cNvCxnSpPr/>
          <p:nvPr/>
        </p:nvCxnSpPr>
        <p:spPr bwMode="auto">
          <a:xfrm>
            <a:off x="1671318" y="4964759"/>
            <a:ext cx="5953649" cy="0"/>
          </a:xfrm>
          <a:prstGeom prst="line">
            <a:avLst/>
          </a:prstGeom>
          <a:solidFill>
            <a:schemeClr val="accent1"/>
          </a:solidFill>
          <a:ln w="25400" cap="flat" cmpd="sng" algn="ctr">
            <a:solidFill>
              <a:srgbClr val="CC3300"/>
            </a:solidFill>
            <a:prstDash val="solid"/>
            <a:miter lim="800000"/>
            <a:headEnd type="oval" w="med" len="med"/>
            <a:tailEnd type="none" w="med" len="med"/>
          </a:ln>
          <a:effectLst/>
        </p:spPr>
      </p:cxnSp>
      <p:sp>
        <p:nvSpPr>
          <p:cNvPr id="14" name="文本框 13"/>
          <p:cNvSpPr txBox="1"/>
          <p:nvPr/>
        </p:nvSpPr>
        <p:spPr>
          <a:xfrm>
            <a:off x="1299182" y="4582795"/>
            <a:ext cx="423514" cy="369332"/>
          </a:xfrm>
          <a:prstGeom prst="rect">
            <a:avLst/>
          </a:prstGeom>
          <a:noFill/>
        </p:spPr>
        <p:txBody>
          <a:bodyPr wrap="none" rtlCol="0">
            <a:spAutoFit/>
          </a:bodyPr>
          <a:lstStyle/>
          <a:p>
            <a:r>
              <a:rPr lang="en-US" altLang="zh-CN" dirty="0"/>
              <a:t>P</a:t>
            </a:r>
            <a:r>
              <a:rPr lang="en-US" altLang="zh-CN" baseline="-25000" dirty="0"/>
              <a:t>5</a:t>
            </a:r>
            <a:endParaRPr lang="zh-CN" altLang="en-US" baseline="-250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blinds(horizontal)">
                                      <p:cBhvr>
                                        <p:cTn id="7" dur="500"/>
                                        <p:tgtEl>
                                          <p:spTgt spid="297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blinds(horizontal)">
                                      <p:cBhvr>
                                        <p:cTn id="12" dur="500"/>
                                        <p:tgtEl>
                                          <p:spTgt spid="297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700">
                                            <p:txEl>
                                              <p:pRg st="2" end="2"/>
                                            </p:txEl>
                                          </p:spTgt>
                                        </p:tgtEl>
                                        <p:attrNameLst>
                                          <p:attrName>style.visibility</p:attrName>
                                        </p:attrNameLst>
                                      </p:cBhvr>
                                      <p:to>
                                        <p:strVal val="visible"/>
                                      </p:to>
                                    </p:set>
                                    <p:animEffect transition="in" filter="blinds(horizontal)">
                                      <p:cBhvr>
                                        <p:cTn id="17" dur="500"/>
                                        <p:tgtEl>
                                          <p:spTgt spid="2970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700">
                                            <p:txEl>
                                              <p:pRg st="3" end="3"/>
                                            </p:txEl>
                                          </p:spTgt>
                                        </p:tgtEl>
                                        <p:attrNameLst>
                                          <p:attrName>style.visibility</p:attrName>
                                        </p:attrNameLst>
                                      </p:cBhvr>
                                      <p:to>
                                        <p:strVal val="visible"/>
                                      </p:to>
                                    </p:set>
                                    <p:animEffect transition="in" filter="blinds(horizontal)">
                                      <p:cBhvr>
                                        <p:cTn id="22" dur="500"/>
                                        <p:tgtEl>
                                          <p:spTgt spid="2970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CC2646A9-C75C-4A12-9FD2-000EF3ABAB4C}"/>
              </a:ext>
            </a:extLst>
          </p:cNvPr>
          <p:cNvSpPr>
            <a:spLocks noGrp="1"/>
          </p:cNvSpPr>
          <p:nvPr>
            <p:ph type="sldNum" sz="quarter" idx="4294967295"/>
          </p:nvPr>
        </p:nvSpPr>
        <p:spPr>
          <a:xfrm>
            <a:off x="7099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7235098-3E4E-4C69-AF19-374DCB5EDC62}" type="slidenum">
              <a:rPr lang="zh-CN" altLang="en-US" sz="1400">
                <a:latin typeface="Arial" panose="020B0604020202020204" pitchFamily="34" charset="0"/>
              </a:rPr>
              <a:pPr>
                <a:spcBef>
                  <a:spcPct val="0"/>
                </a:spcBef>
                <a:buFontTx/>
                <a:buNone/>
              </a:pPr>
              <a:t>9</a:t>
            </a:fld>
            <a:endParaRPr lang="en-US" altLang="zh-CN" sz="1400">
              <a:latin typeface="Arial" panose="020B0604020202020204" pitchFamily="34" charset="0"/>
            </a:endParaRPr>
          </a:p>
        </p:txBody>
      </p:sp>
      <p:sp>
        <p:nvSpPr>
          <p:cNvPr id="19459" name="Rectangle 2">
            <a:extLst>
              <a:ext uri="{FF2B5EF4-FFF2-40B4-BE49-F238E27FC236}">
                <a16:creationId xmlns:a16="http://schemas.microsoft.com/office/drawing/2014/main" id="{75750725-1CC4-4AB7-BB67-7D19D418DF63}"/>
              </a:ext>
            </a:extLst>
          </p:cNvPr>
          <p:cNvSpPr>
            <a:spLocks noGrp="1" noChangeArrowheads="1"/>
          </p:cNvSpPr>
          <p:nvPr>
            <p:ph type="title"/>
          </p:nvPr>
        </p:nvSpPr>
        <p:spPr/>
        <p:txBody>
          <a:bodyPr/>
          <a:lstStyle/>
          <a:p>
            <a:pPr eaLnBrk="1" hangingPunct="1"/>
            <a:r>
              <a:rPr lang="zh-CN" altLang="en-US" dirty="0">
                <a:ea typeface="黑体" panose="02010609060101010101" pitchFamily="49" charset="-122"/>
              </a:rPr>
              <a:t>逐点填充法</a:t>
            </a:r>
          </a:p>
        </p:txBody>
      </p:sp>
      <p:sp>
        <p:nvSpPr>
          <p:cNvPr id="8197" name="Rectangle 3">
            <a:extLst>
              <a:ext uri="{FF2B5EF4-FFF2-40B4-BE49-F238E27FC236}">
                <a16:creationId xmlns:a16="http://schemas.microsoft.com/office/drawing/2014/main" id="{5177B632-AC1E-4722-A458-5E0C94F1FEAC}"/>
              </a:ext>
            </a:extLst>
          </p:cNvPr>
          <p:cNvSpPr>
            <a:spLocks noGrp="1" noChangeArrowheads="1"/>
          </p:cNvSpPr>
          <p:nvPr>
            <p:ph type="body" idx="1"/>
          </p:nvPr>
        </p:nvSpPr>
        <p:spPr>
          <a:xfrm>
            <a:off x="247650" y="1177927"/>
            <a:ext cx="9493250" cy="660921"/>
          </a:xfrm>
        </p:spPr>
        <p:txBody>
          <a:bodyPr/>
          <a:lstStyle/>
          <a:p>
            <a:pPr marL="358775" lvl="1" indent="-358775" algn="just" eaLnBrk="1" hangingPunct="1">
              <a:spcBef>
                <a:spcPct val="0"/>
              </a:spcBef>
              <a:buClr>
                <a:schemeClr val="tx1"/>
              </a:buClr>
              <a:buFontTx/>
              <a:buChar char="•"/>
            </a:pPr>
            <a:r>
              <a:rPr lang="zh-CN" altLang="en-US" sz="3200" dirty="0">
                <a:ea typeface="宋体" panose="02010600030101010101" pitchFamily="2" charset="-122"/>
              </a:rPr>
              <a:t>射线正好经过多边形某顶点时的特殊性</a:t>
            </a:r>
          </a:p>
        </p:txBody>
      </p:sp>
      <p:graphicFrame>
        <p:nvGraphicFramePr>
          <p:cNvPr id="19461" name="Object 5">
            <a:extLst>
              <a:ext uri="{FF2B5EF4-FFF2-40B4-BE49-F238E27FC236}">
                <a16:creationId xmlns:a16="http://schemas.microsoft.com/office/drawing/2014/main" id="{A0B17377-9C84-4BA2-AF57-1A0ED495461D}"/>
              </a:ext>
            </a:extLst>
          </p:cNvPr>
          <p:cNvGraphicFramePr>
            <a:graphicFrameLocks noChangeAspect="1"/>
          </p:cNvGraphicFramePr>
          <p:nvPr/>
        </p:nvGraphicFramePr>
        <p:xfrm>
          <a:off x="4997450" y="1698627"/>
          <a:ext cx="4908550" cy="5159375"/>
        </p:xfrm>
        <a:graphic>
          <a:graphicData uri="http://schemas.openxmlformats.org/presentationml/2006/ole">
            <mc:AlternateContent xmlns:mc="http://schemas.openxmlformats.org/markup-compatibility/2006">
              <mc:Choice xmlns:v="urn:schemas-microsoft-com:vml" Requires="v">
                <p:oleObj spid="_x0000_s49168" name="Visio" r:id="rId3" imgW="2957870" imgH="3114973" progId="Visio.Drawing.11">
                  <p:embed/>
                </p:oleObj>
              </mc:Choice>
              <mc:Fallback>
                <p:oleObj name="Visio" r:id="rId3" imgW="2957870" imgH="3114973" progId="Visio.Drawing.11">
                  <p:embed/>
                  <p:pic>
                    <p:nvPicPr>
                      <p:cNvPr id="19461" name="Object 5">
                        <a:extLst>
                          <a:ext uri="{FF2B5EF4-FFF2-40B4-BE49-F238E27FC236}">
                            <a16:creationId xmlns:a16="http://schemas.microsoft.com/office/drawing/2014/main" id="{A0B17377-9C84-4BA2-AF57-1A0ED49546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7450" y="1698627"/>
                        <a:ext cx="4908550"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日期占位符 1">
            <a:extLst>
              <a:ext uri="{FF2B5EF4-FFF2-40B4-BE49-F238E27FC236}">
                <a16:creationId xmlns:a16="http://schemas.microsoft.com/office/drawing/2014/main" id="{E98985F9-4712-423E-B681-B31A7DFB23EE}"/>
              </a:ext>
            </a:extLst>
          </p:cNvPr>
          <p:cNvSpPr>
            <a:spLocks noGrp="1"/>
          </p:cNvSpPr>
          <p:nvPr>
            <p:ph type="dt" sz="quarter" idx="4294967295"/>
          </p:nvPr>
        </p:nvSpPr>
        <p:spPr>
          <a:xfrm>
            <a:off x="495300" y="6461127"/>
            <a:ext cx="23114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025C686-697C-4713-BEEB-76E6CFA7BFDD}" type="datetime10">
              <a:rPr lang="zh-CN" altLang="en-US" sz="1400">
                <a:latin typeface="Arial" panose="020B0604020202020204" pitchFamily="34" charset="0"/>
              </a:rPr>
              <a:pPr>
                <a:spcBef>
                  <a:spcPct val="0"/>
                </a:spcBef>
                <a:buFontTx/>
                <a:buNone/>
              </a:pPr>
              <a:t>09:07</a:t>
            </a:fld>
            <a:endParaRPr lang="en-US" altLang="zh-CN" sz="1400">
              <a:latin typeface="Arial" panose="020B0604020202020204" pitchFamily="34" charset="0"/>
            </a:endParaRPr>
          </a:p>
        </p:txBody>
      </p:sp>
      <p:sp>
        <p:nvSpPr>
          <p:cNvPr id="2" name="文本框 1"/>
          <p:cNvSpPr txBox="1"/>
          <p:nvPr/>
        </p:nvSpPr>
        <p:spPr>
          <a:xfrm>
            <a:off x="391886" y="2356338"/>
            <a:ext cx="4605564" cy="3046988"/>
          </a:xfrm>
          <a:prstGeom prst="rect">
            <a:avLst/>
          </a:prstGeom>
          <a:noFill/>
        </p:spPr>
        <p:txBody>
          <a:bodyPr wrap="square" rtlCol="0">
            <a:spAutoFit/>
          </a:bodyPr>
          <a:lstStyle/>
          <a:p>
            <a:pPr marL="358775" lvl="1" indent="-358775" algn="just" eaLnBrk="1" hangingPunct="1">
              <a:buClr>
                <a:schemeClr val="tx1"/>
              </a:buClr>
              <a:buFontTx/>
              <a:buChar char="•"/>
            </a:pPr>
            <a:r>
              <a:rPr lang="zh-CN" altLang="en-US" sz="3200" dirty="0">
                <a:ea typeface="宋体" panose="02010600030101010101" pitchFamily="2" charset="-122"/>
              </a:rPr>
              <a:t>极值点：该顶点的</a:t>
            </a:r>
            <a:r>
              <a:rPr lang="en-US" altLang="zh-CN" sz="3200" dirty="0">
                <a:ea typeface="宋体" panose="02010600030101010101" pitchFamily="2" charset="-122"/>
              </a:rPr>
              <a:t>Y</a:t>
            </a:r>
            <a:r>
              <a:rPr lang="zh-CN" altLang="en-US" sz="3200" dirty="0">
                <a:ea typeface="宋体" panose="02010600030101010101" pitchFamily="2" charset="-122"/>
              </a:rPr>
              <a:t>坐标是其两条邻边</a:t>
            </a:r>
            <a:r>
              <a:rPr lang="en-US" altLang="zh-CN" sz="3200" dirty="0">
                <a:ea typeface="宋体" panose="02010600030101010101" pitchFamily="2" charset="-122"/>
              </a:rPr>
              <a:t>Y</a:t>
            </a:r>
            <a:r>
              <a:rPr lang="zh-CN" altLang="en-US" sz="3200" dirty="0">
                <a:ea typeface="宋体" panose="02010600030101010101" pitchFamily="2" charset="-122"/>
              </a:rPr>
              <a:t>坐标的最大值或最小值</a:t>
            </a:r>
            <a:endParaRPr lang="en-US" altLang="zh-CN" sz="3200" dirty="0">
              <a:ea typeface="宋体" panose="02010600030101010101" pitchFamily="2" charset="-122"/>
            </a:endParaRPr>
          </a:p>
          <a:p>
            <a:pPr marL="358775" lvl="1" indent="-358775" algn="just" eaLnBrk="1" hangingPunct="1">
              <a:buClr>
                <a:schemeClr val="tx1"/>
              </a:buClr>
              <a:buFontTx/>
              <a:buChar char="•"/>
            </a:pPr>
            <a:r>
              <a:rPr lang="zh-CN" altLang="en-US" sz="3200" dirty="0">
                <a:ea typeface="宋体" panose="02010600030101010101" pitchFamily="2" charset="-122"/>
              </a:rPr>
              <a:t>若顶点是极值点时，按两个交点计</a:t>
            </a:r>
            <a:r>
              <a:rPr lang="en-US" altLang="zh-CN" sz="3200" dirty="0">
                <a:ea typeface="宋体" panose="02010600030101010101" pitchFamily="2" charset="-122"/>
              </a:rPr>
              <a:t>: p1, p3</a:t>
            </a:r>
            <a:endParaRPr lang="zh-CN" altLang="en-US" sz="3200" dirty="0">
              <a:ea typeface="宋体" panose="02010600030101010101" pitchFamily="2" charset="-122"/>
            </a:endParaRPr>
          </a:p>
          <a:p>
            <a:pPr marL="358775" lvl="1" indent="-358775" algn="just" eaLnBrk="1" hangingPunct="1">
              <a:buClr>
                <a:schemeClr val="tx1"/>
              </a:buClr>
              <a:buFontTx/>
              <a:buChar char="•"/>
            </a:pPr>
            <a:r>
              <a:rPr lang="zh-CN" altLang="en-US" sz="3200" dirty="0">
                <a:ea typeface="宋体" panose="02010600030101010101" pitchFamily="2" charset="-122"/>
              </a:rPr>
              <a:t>否则按一个交点计</a:t>
            </a:r>
            <a:r>
              <a:rPr lang="en-US" altLang="zh-CN" sz="3200" dirty="0">
                <a:ea typeface="宋体" panose="02010600030101010101" pitchFamily="2" charset="-122"/>
              </a:rPr>
              <a:t>: p2</a:t>
            </a:r>
          </a:p>
        </p:txBody>
      </p:sp>
    </p:spTree>
    <p:extLst>
      <p:ext uri="{BB962C8B-B14F-4D97-AF65-F5344CB8AC3E}">
        <p14:creationId xmlns:p14="http://schemas.microsoft.com/office/powerpoint/2010/main" val="3691037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animEffect transition="in" filter="blinds(horizontal)">
                                      <p:cBhvr>
                                        <p:cTn id="7" dur="500"/>
                                        <p:tgtEl>
                                          <p:spTgt spid="81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great-wall</Template>
  <TotalTime>1879988</TotalTime>
  <Pages>8</Pages>
  <Words>1606</Words>
  <Application>Microsoft Office PowerPoint</Application>
  <PresentationFormat>A4 纸张(210x297 毫米)</PresentationFormat>
  <Paragraphs>271</Paragraphs>
  <Slides>36</Slides>
  <Notes>17</Notes>
  <HiddenSlides>3</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vt:i4>
      </vt:variant>
      <vt:variant>
        <vt:lpstr>幻灯片标题</vt:lpstr>
      </vt:variant>
      <vt:variant>
        <vt:i4>36</vt:i4>
      </vt:variant>
    </vt:vector>
  </HeadingPairs>
  <TitlesOfParts>
    <vt:vector size="50" baseType="lpstr">
      <vt:lpstr>黑体</vt:lpstr>
      <vt:lpstr>华文琥珀</vt:lpstr>
      <vt:lpstr>华文宋体</vt:lpstr>
      <vt:lpstr>宋体</vt:lpstr>
      <vt:lpstr>微软雅黑</vt:lpstr>
      <vt:lpstr>幼圆</vt:lpstr>
      <vt:lpstr>Arial</vt:lpstr>
      <vt:lpstr>Times New Roman</vt:lpstr>
      <vt:lpstr>Default Design</vt:lpstr>
      <vt:lpstr>Image</vt:lpstr>
      <vt:lpstr>Visio</vt:lpstr>
      <vt:lpstr>Equation</vt:lpstr>
      <vt:lpstr>VISIO 5 Drawing</vt:lpstr>
      <vt:lpstr>Microsoft Visio 2003-2010 绘图</vt:lpstr>
      <vt:lpstr>多边形区域填充</vt:lpstr>
      <vt:lpstr>问题提出</vt:lpstr>
      <vt:lpstr>问题提出</vt:lpstr>
      <vt:lpstr>问题定义</vt:lpstr>
      <vt:lpstr>多边形光栅化</vt:lpstr>
      <vt:lpstr>逐点填充法</vt:lpstr>
      <vt:lpstr>逐点填充法</vt:lpstr>
      <vt:lpstr>逐点填充法</vt:lpstr>
      <vt:lpstr>逐点填充法</vt:lpstr>
      <vt:lpstr>逐点填充法</vt:lpstr>
      <vt:lpstr>逐点填充法</vt:lpstr>
      <vt:lpstr>逐点填充法</vt:lpstr>
      <vt:lpstr>多边形光栅化</vt:lpstr>
      <vt:lpstr>扫描线填充法</vt:lpstr>
      <vt:lpstr>扫描线填充法</vt:lpstr>
      <vt:lpstr>扫描线填充法</vt:lpstr>
      <vt:lpstr>扫描线填充法</vt:lpstr>
      <vt:lpstr>扫描线填充法实现</vt:lpstr>
      <vt:lpstr>扫描线填充法分析</vt:lpstr>
      <vt:lpstr>多边形光栅化</vt:lpstr>
      <vt:lpstr>扫描线填充法分析</vt:lpstr>
      <vt:lpstr>扫描线填充法分析</vt:lpstr>
      <vt:lpstr>PowerPoint 演示文稿</vt:lpstr>
      <vt:lpstr>PowerPoint 演示文稿</vt:lpstr>
      <vt:lpstr>PowerPoint 演示文稿</vt:lpstr>
      <vt:lpstr>扫描线填充法分析</vt:lpstr>
      <vt:lpstr>扫描线填充法分析</vt:lpstr>
      <vt:lpstr>扫描线填充法分析</vt:lpstr>
      <vt:lpstr>活动边表法</vt:lpstr>
      <vt:lpstr>Edge Table边表构建</vt:lpstr>
      <vt:lpstr>活动边表法</vt:lpstr>
      <vt:lpstr>活动边表法</vt:lpstr>
      <vt:lpstr>活动边表法</vt:lpstr>
      <vt:lpstr>活动边表法</vt:lpstr>
      <vt:lpstr>活动边表法</vt:lpstr>
      <vt:lpstr>多边形光栅化总结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Vectors</dc:title>
  <dc:subject/>
  <dc:creator/>
  <cp:keywords/>
  <dc:description/>
  <cp:lastModifiedBy>Jiang Xiaofeng</cp:lastModifiedBy>
  <cp:revision>303</cp:revision>
  <cp:lastPrinted>2010-04-30T08:12:39Z</cp:lastPrinted>
  <dcterms:created xsi:type="dcterms:W3CDTF">1996-10-25T10:30:52Z</dcterms:created>
  <dcterms:modified xsi:type="dcterms:W3CDTF">2023-10-08T01:30:52Z</dcterms:modified>
</cp:coreProperties>
</file>