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0"/>
  </p:notesMasterIdLst>
  <p:handoutMasterIdLst>
    <p:handoutMasterId r:id="rId51"/>
  </p:handoutMasterIdLst>
  <p:sldIdLst>
    <p:sldId id="481" r:id="rId2"/>
    <p:sldId id="439" r:id="rId3"/>
    <p:sldId id="473" r:id="rId4"/>
    <p:sldId id="418" r:id="rId5"/>
    <p:sldId id="419" r:id="rId6"/>
    <p:sldId id="420" r:id="rId7"/>
    <p:sldId id="474" r:id="rId8"/>
    <p:sldId id="422" r:id="rId9"/>
    <p:sldId id="423" r:id="rId10"/>
    <p:sldId id="424" r:id="rId11"/>
    <p:sldId id="425" r:id="rId12"/>
    <p:sldId id="426" r:id="rId13"/>
    <p:sldId id="485" r:id="rId14"/>
    <p:sldId id="427" r:id="rId15"/>
    <p:sldId id="428" r:id="rId16"/>
    <p:sldId id="429" r:id="rId17"/>
    <p:sldId id="430" r:id="rId18"/>
    <p:sldId id="431" r:id="rId19"/>
    <p:sldId id="432" r:id="rId20"/>
    <p:sldId id="433" r:id="rId21"/>
    <p:sldId id="438" r:id="rId22"/>
    <p:sldId id="482" r:id="rId23"/>
    <p:sldId id="440" r:id="rId24"/>
    <p:sldId id="441" r:id="rId25"/>
    <p:sldId id="442" r:id="rId26"/>
    <p:sldId id="446" r:id="rId27"/>
    <p:sldId id="444" r:id="rId28"/>
    <p:sldId id="445" r:id="rId29"/>
    <p:sldId id="447" r:id="rId30"/>
    <p:sldId id="483" r:id="rId31"/>
    <p:sldId id="448" r:id="rId32"/>
    <p:sldId id="472" r:id="rId33"/>
    <p:sldId id="449" r:id="rId34"/>
    <p:sldId id="450" r:id="rId35"/>
    <p:sldId id="451" r:id="rId36"/>
    <p:sldId id="452" r:id="rId37"/>
    <p:sldId id="453" r:id="rId38"/>
    <p:sldId id="454" r:id="rId39"/>
    <p:sldId id="455" r:id="rId40"/>
    <p:sldId id="457" r:id="rId41"/>
    <p:sldId id="458" r:id="rId42"/>
    <p:sldId id="475" r:id="rId43"/>
    <p:sldId id="463" r:id="rId44"/>
    <p:sldId id="465" r:id="rId45"/>
    <p:sldId id="476" r:id="rId46"/>
    <p:sldId id="462" r:id="rId47"/>
    <p:sldId id="466" r:id="rId48"/>
    <p:sldId id="484" r:id="rId49"/>
  </p:sldIdLst>
  <p:sldSz cx="9906000" cy="6858000" type="A4"/>
  <p:notesSz cx="6934200" cy="93964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5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7" autoAdjust="0"/>
    <p:restoredTop sz="93381" autoAdjust="0"/>
  </p:normalViewPr>
  <p:slideViewPr>
    <p:cSldViewPr snapToGrid="0">
      <p:cViewPr varScale="1">
        <p:scale>
          <a:sx n="147" d="100"/>
          <a:sy n="147" d="100"/>
        </p:scale>
        <p:origin x="4194" y="114"/>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2959"/>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38.xml"/><Relationship Id="rId13" Type="http://schemas.openxmlformats.org/officeDocument/2006/relationships/slide" Target="slides/slide45.xml"/><Relationship Id="rId3" Type="http://schemas.openxmlformats.org/officeDocument/2006/relationships/slide" Target="slides/slide33.xml"/><Relationship Id="rId7" Type="http://schemas.openxmlformats.org/officeDocument/2006/relationships/slide" Target="slides/slide37.xml"/><Relationship Id="rId12" Type="http://schemas.openxmlformats.org/officeDocument/2006/relationships/slide" Target="slides/slide42.xml"/><Relationship Id="rId2" Type="http://schemas.openxmlformats.org/officeDocument/2006/relationships/slide" Target="slides/slide32.xml"/><Relationship Id="rId1" Type="http://schemas.openxmlformats.org/officeDocument/2006/relationships/slide" Target="slides/slide31.xml"/><Relationship Id="rId6" Type="http://schemas.openxmlformats.org/officeDocument/2006/relationships/slide" Target="slides/slide36.xml"/><Relationship Id="rId11" Type="http://schemas.openxmlformats.org/officeDocument/2006/relationships/slide" Target="slides/slide41.xml"/><Relationship Id="rId5" Type="http://schemas.openxmlformats.org/officeDocument/2006/relationships/slide" Target="slides/slide35.xml"/><Relationship Id="rId15" Type="http://schemas.openxmlformats.org/officeDocument/2006/relationships/slide" Target="slides/slide47.xml"/><Relationship Id="rId10" Type="http://schemas.openxmlformats.org/officeDocument/2006/relationships/slide" Target="slides/slide40.xml"/><Relationship Id="rId4" Type="http://schemas.openxmlformats.org/officeDocument/2006/relationships/slide" Target="slides/slide34.xml"/><Relationship Id="rId9" Type="http://schemas.openxmlformats.org/officeDocument/2006/relationships/slide" Target="slides/slide39.xml"/><Relationship Id="rId14"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29C1950-9BD4-4B10-AD29-5887C978BD1E}"/>
              </a:ext>
            </a:extLst>
          </p:cNvPr>
          <p:cNvSpPr>
            <a:spLocks noGrp="1" noChangeArrowheads="1"/>
          </p:cNvSpPr>
          <p:nvPr>
            <p:ph type="body" sz="quarter" idx="3"/>
          </p:nvPr>
        </p:nvSpPr>
        <p:spPr bwMode="auto">
          <a:xfrm>
            <a:off x="923925" y="4467225"/>
            <a:ext cx="5086350" cy="3956050"/>
          </a:xfrm>
          <a:prstGeom prst="rect">
            <a:avLst/>
          </a:prstGeom>
          <a:noFill/>
          <a:ln w="12700">
            <a:noFill/>
            <a:miter lim="800000"/>
            <a:headEnd/>
            <a:tailEnd/>
          </a:ln>
          <a:effectLst/>
        </p:spPr>
        <p:txBody>
          <a:bodyPr vert="horz" wrap="square" lIns="89343" tIns="43888" rIns="89343" bIns="4388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a:extLst>
              <a:ext uri="{FF2B5EF4-FFF2-40B4-BE49-F238E27FC236}">
                <a16:creationId xmlns:a16="http://schemas.microsoft.com/office/drawing/2014/main" id="{0E688C75-F4D8-4A44-B435-A5B0AC20D9CB}"/>
              </a:ext>
            </a:extLst>
          </p:cNvPr>
          <p:cNvSpPr>
            <a:spLocks noGrp="1" noRot="1" noChangeAspect="1" noChangeArrowheads="1" noTextEdit="1"/>
          </p:cNvSpPr>
          <p:nvPr>
            <p:ph type="sldImg" idx="2"/>
          </p:nvPr>
        </p:nvSpPr>
        <p:spPr bwMode="auto">
          <a:xfrm>
            <a:off x="1089025" y="819150"/>
            <a:ext cx="4757738" cy="329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B96B0-DE56-4B91-A879-ED2F9CB6A5AD}" type="slidenum">
              <a:rPr lang="zh-CN" altLang="en-US" sz="1300"/>
              <a:pPr>
                <a:spcBef>
                  <a:spcPct val="0"/>
                </a:spcBef>
              </a:pPr>
              <a:t>1</a:t>
            </a:fld>
            <a:endParaRPr lang="en-US" altLang="zh-CN" sz="1300"/>
          </a:p>
        </p:txBody>
      </p:sp>
    </p:spTree>
    <p:extLst>
      <p:ext uri="{BB962C8B-B14F-4D97-AF65-F5344CB8AC3E}">
        <p14:creationId xmlns:p14="http://schemas.microsoft.com/office/powerpoint/2010/main" val="3059408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CC8AD91-001F-45B1-BFDA-29CB7FFD29C8}"/>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47644E-B83D-4D36-BF3D-98BC74A95BCA}"/>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C3CA195-A386-4BF7-8D36-7AF777AC78CC}"/>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E865616-04B5-449B-A5C3-33004435C2BE}"/>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2511D23-56DD-4E54-B92C-AE5DD68B153F}"/>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DF47814-B9F0-40B0-942E-45FAC803A216}"/>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C6AA063-4C8B-44E9-9C96-23D415A0EC2C}"/>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80A1FCF-8875-4423-858F-A4FE3F82E58E}"/>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1E0E86F-0F9B-459C-8648-3EBBBD1C3855}"/>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BD0507A-EC5C-4214-B300-E0A90232781B}"/>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1813DD6-1729-475F-B870-9BEE4A34F2DA}"/>
              </a:ext>
            </a:extLst>
          </p:cNvPr>
          <p:cNvSpPr>
            <a:spLocks noGrp="1" noRot="1" noChangeAspect="1" noChangeArrowheads="1" noTextEdit="1"/>
          </p:cNvSpPr>
          <p:nvPr>
            <p:ph type="sldImg"/>
          </p:nvPr>
        </p:nvSpPr>
        <p:spPr>
          <a:xfrm>
            <a:off x="922338" y="704850"/>
            <a:ext cx="5089525" cy="3524250"/>
          </a:xfrm>
          <a:ln/>
        </p:spPr>
      </p:sp>
      <p:sp>
        <p:nvSpPr>
          <p:cNvPr id="6147" name="备注占位符 2">
            <a:extLst>
              <a:ext uri="{FF2B5EF4-FFF2-40B4-BE49-F238E27FC236}">
                <a16:creationId xmlns:a16="http://schemas.microsoft.com/office/drawing/2014/main" id="{E148C5D8-309E-46DA-A189-9B75C73974C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前面所述的区域填充问题针对的是以有精确几何定义的边而形成的多边形所围成的区域内部填充问题，这种多边形区域一般只能是简单边界形状的，而且其算法更加适用于软件实现，不方便于硬件实现。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22219C3-41F9-4B7A-B127-DDC6439C4039}"/>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6E3D3E32-65C8-4FFD-B176-6168228B2E0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097</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CD6BD7CD-439D-4224-AEE0-0DD30FF4B1D8}"/>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E18ED190-EA71-4A0A-8797-BA72366F671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72X72X6763=35059392</a:t>
            </a:r>
          </a:p>
          <a:p>
            <a:r>
              <a:rPr lang="en-US" altLang="zh-CN" dirty="0">
                <a:latin typeface="Arial" panose="020B0604020202020204" pitchFamily="34" charset="0"/>
              </a:rPr>
              <a:t>35059392/8=4382424byte=4.4</a:t>
            </a:r>
            <a:r>
              <a:rPr lang="zh-CN" altLang="en-US" dirty="0">
                <a:latin typeface="Arial" panose="020B0604020202020204" pitchFamily="34" charset="0"/>
              </a:rPr>
              <a:t>兆字节存储空间</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BADA396-2AE1-49B3-83FE-5CBB7FCC9183}"/>
              </a:ext>
            </a:extLst>
          </p:cNvPr>
          <p:cNvSpPr>
            <a:spLocks noGrp="1" noRot="1" noChangeAspect="1" noChangeArrowheads="1" noTextEdit="1"/>
          </p:cNvSpPr>
          <p:nvPr>
            <p:ph type="sldImg"/>
          </p:nvPr>
        </p:nvSpPr>
        <p:spPr>
          <a:xfrm>
            <a:off x="922338" y="704850"/>
            <a:ext cx="5089525" cy="3524250"/>
          </a:xfrm>
          <a:ln/>
        </p:spPr>
      </p:sp>
      <p:sp>
        <p:nvSpPr>
          <p:cNvPr id="8195" name="备注占位符 2">
            <a:extLst>
              <a:ext uri="{FF2B5EF4-FFF2-40B4-BE49-F238E27FC236}">
                <a16:creationId xmlns:a16="http://schemas.microsoft.com/office/drawing/2014/main" id="{F9B62551-E4CA-45A8-BB0B-8B004CA0CCC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计</a:t>
            </a:r>
            <a:r>
              <a:rPr lang="en-US" altLang="zh-CN">
                <a:latin typeface="Arial" panose="020B0604020202020204" pitchFamily="34" charset="0"/>
              </a:rPr>
              <a:t>06</a:t>
            </a:r>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370FC56-CA32-459A-962C-F2311A4CAC75}"/>
              </a:ext>
            </a:extLst>
          </p:cNvPr>
          <p:cNvSpPr>
            <a:spLocks noGrp="1" noRot="1" noChangeAspect="1" noChangeArrowheads="1" noTextEdit="1"/>
          </p:cNvSpPr>
          <p:nvPr>
            <p:ph type="sldImg"/>
          </p:nvPr>
        </p:nvSpPr>
        <p:spPr>
          <a:xfrm>
            <a:off x="922338" y="704850"/>
            <a:ext cx="5089525" cy="3524250"/>
          </a:xfrm>
          <a:ln/>
        </p:spPr>
      </p:sp>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0D31588-E25E-4BEE-AAA5-7C548CA2D04C}"/>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CCC9FF4-1F1E-450B-A74E-093355A539A0}"/>
              </a:ext>
            </a:extLst>
          </p:cNvPr>
          <p:cNvSpPr>
            <a:spLocks noGrp="1" noRot="1" noChangeAspect="1" noChangeArrowheads="1" noTextEdit="1"/>
          </p:cNvSpPr>
          <p:nvPr>
            <p:ph type="sldImg"/>
          </p:nvPr>
        </p:nvSpPr>
        <p:spPr>
          <a:xfrm>
            <a:off x="922338" y="704850"/>
            <a:ext cx="5089525" cy="3524250"/>
          </a:xfrm>
          <a:ln/>
        </p:spPr>
      </p:sp>
      <p:sp>
        <p:nvSpPr>
          <p:cNvPr id="16387" name="备注占位符 2">
            <a:extLst>
              <a:ext uri="{FF2B5EF4-FFF2-40B4-BE49-F238E27FC236}">
                <a16:creationId xmlns:a16="http://schemas.microsoft.com/office/drawing/2014/main" id="{BE442831-7619-41BB-BCED-235D46DE76F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计</a:t>
            </a:r>
            <a:r>
              <a:rPr lang="en-US" altLang="zh-CN">
                <a:latin typeface="Arial" panose="020B0604020202020204" pitchFamily="34" charset="0"/>
              </a:rPr>
              <a:t>06</a:t>
            </a:r>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E8E9DF2-7A5D-4631-86B2-DB15BE5B6E28}"/>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01F832C-8452-4962-8522-A8713ED33BC4}"/>
              </a:ext>
            </a:extLst>
          </p:cNvPr>
          <p:cNvSpPr>
            <a:spLocks noGrp="1" noRot="1" noChangeAspect="1" noChangeArrowheads="1" noTextEdit="1"/>
          </p:cNvSpPr>
          <p:nvPr>
            <p:ph type="sldImg"/>
          </p:nvPr>
        </p:nvSpPr>
        <p:spPr>
          <a:xfrm>
            <a:off x="922338" y="704850"/>
            <a:ext cx="5089525" cy="3524250"/>
          </a:xfrm>
          <a:ln/>
        </p:spPr>
      </p:sp>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CB3A01C-EBE2-423D-B0CB-7E73F3C010DE}"/>
              </a:ext>
            </a:extLst>
          </p:cNvPr>
          <p:cNvSpPr>
            <a:spLocks noGrp="1" noRot="1" noChangeAspect="1" noChangeArrowheads="1" noTextEdit="1"/>
          </p:cNvSpPr>
          <p:nvPr>
            <p:ph type="sldImg"/>
          </p:nvPr>
        </p:nvSpPr>
        <p:spPr>
          <a:xfrm>
            <a:off x="922338" y="704850"/>
            <a:ext cx="5089525" cy="352425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3B2754F-9447-4AAA-B143-69F2A756F7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4ADFA61-B774-43DC-A42F-176590C161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12B3C0D-94BE-430A-B393-B65E0DA9BD76}"/>
              </a:ext>
            </a:extLst>
          </p:cNvPr>
          <p:cNvSpPr>
            <a:spLocks noGrp="1" noChangeArrowheads="1"/>
          </p:cNvSpPr>
          <p:nvPr>
            <p:ph type="sldNum" sz="quarter" idx="12"/>
          </p:nvPr>
        </p:nvSpPr>
        <p:spPr>
          <a:ln/>
        </p:spPr>
        <p:txBody>
          <a:bodyPr/>
          <a:lstStyle>
            <a:lvl1pPr>
              <a:defRPr/>
            </a:lvl1pPr>
          </a:lstStyle>
          <a:p>
            <a:pPr>
              <a:defRPr/>
            </a:pPr>
            <a:fld id="{24551216-363E-492B-A97C-9A81C07579E3}" type="slidenum">
              <a:rPr lang="zh-CN" altLang="en-US"/>
              <a:pPr>
                <a:defRPr/>
              </a:pPr>
              <a:t>‹#›</a:t>
            </a:fld>
            <a:endParaRPr lang="en-US" altLang="zh-CN"/>
          </a:p>
        </p:txBody>
      </p:sp>
    </p:spTree>
    <p:extLst>
      <p:ext uri="{BB962C8B-B14F-4D97-AF65-F5344CB8AC3E}">
        <p14:creationId xmlns:p14="http://schemas.microsoft.com/office/powerpoint/2010/main" val="12201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E0A32E9-167C-495F-BB45-0E0494A703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454ED9C-A552-4000-BC69-92B64F21B9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A77E68-C483-42F7-924A-8B703333C906}"/>
              </a:ext>
            </a:extLst>
          </p:cNvPr>
          <p:cNvSpPr>
            <a:spLocks noGrp="1" noChangeArrowheads="1"/>
          </p:cNvSpPr>
          <p:nvPr>
            <p:ph type="sldNum" sz="quarter" idx="12"/>
          </p:nvPr>
        </p:nvSpPr>
        <p:spPr>
          <a:ln/>
        </p:spPr>
        <p:txBody>
          <a:bodyPr/>
          <a:lstStyle>
            <a:lvl1pPr>
              <a:defRPr/>
            </a:lvl1pPr>
          </a:lstStyle>
          <a:p>
            <a:pPr>
              <a:defRPr/>
            </a:pPr>
            <a:fld id="{85A3E2A1-09CA-41CA-99F4-E19725283771}" type="slidenum">
              <a:rPr lang="zh-CN" altLang="en-US"/>
              <a:pPr>
                <a:defRPr/>
              </a:pPr>
              <a:t>‹#›</a:t>
            </a:fld>
            <a:endParaRPr lang="en-US" altLang="zh-CN"/>
          </a:p>
        </p:txBody>
      </p:sp>
    </p:spTree>
    <p:extLst>
      <p:ext uri="{BB962C8B-B14F-4D97-AF65-F5344CB8AC3E}">
        <p14:creationId xmlns:p14="http://schemas.microsoft.com/office/powerpoint/2010/main" val="306910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B192C4F-3874-4826-A3E7-278CB6A3A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20043EC5-64EF-448F-9045-7628D95B7CA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5C899F3-EB46-4C21-9223-ABC4F1738C66}"/>
              </a:ext>
            </a:extLst>
          </p:cNvPr>
          <p:cNvSpPr>
            <a:spLocks noGrp="1" noChangeArrowheads="1"/>
          </p:cNvSpPr>
          <p:nvPr>
            <p:ph type="sldNum" sz="quarter" idx="12"/>
          </p:nvPr>
        </p:nvSpPr>
        <p:spPr>
          <a:ln/>
        </p:spPr>
        <p:txBody>
          <a:bodyPr/>
          <a:lstStyle>
            <a:lvl1pPr>
              <a:defRPr/>
            </a:lvl1pPr>
          </a:lstStyle>
          <a:p>
            <a:pPr>
              <a:defRPr/>
            </a:pPr>
            <a:fld id="{1403F711-4F48-498E-B319-89A627256652}" type="slidenum">
              <a:rPr lang="zh-CN" altLang="en-US"/>
              <a:pPr>
                <a:defRPr/>
              </a:pPr>
              <a:t>‹#›</a:t>
            </a:fld>
            <a:endParaRPr lang="en-US" altLang="zh-CN"/>
          </a:p>
        </p:txBody>
      </p:sp>
    </p:spTree>
    <p:extLst>
      <p:ext uri="{BB962C8B-B14F-4D97-AF65-F5344CB8AC3E}">
        <p14:creationId xmlns:p14="http://schemas.microsoft.com/office/powerpoint/2010/main" val="149462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97B2A6-A8A8-4984-A69E-C4EB19C72E1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5B2DBBF-9605-4FE8-9133-63F1F5C16A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D28EF94-1319-4E42-8EE4-C695E3A2CD97}"/>
              </a:ext>
            </a:extLst>
          </p:cNvPr>
          <p:cNvSpPr>
            <a:spLocks noGrp="1" noChangeArrowheads="1"/>
          </p:cNvSpPr>
          <p:nvPr>
            <p:ph type="sldNum" sz="quarter" idx="12"/>
          </p:nvPr>
        </p:nvSpPr>
        <p:spPr>
          <a:ln/>
        </p:spPr>
        <p:txBody>
          <a:bodyPr/>
          <a:lstStyle>
            <a:lvl1pPr>
              <a:defRPr/>
            </a:lvl1pPr>
          </a:lstStyle>
          <a:p>
            <a:pPr>
              <a:defRPr/>
            </a:pPr>
            <a:fld id="{F0313E34-A083-4923-B296-6BB8A6064026}" type="slidenum">
              <a:rPr lang="zh-CN" altLang="en-US"/>
              <a:pPr>
                <a:defRPr/>
              </a:pPr>
              <a:t>‹#›</a:t>
            </a:fld>
            <a:endParaRPr lang="en-US" altLang="zh-CN"/>
          </a:p>
        </p:txBody>
      </p:sp>
    </p:spTree>
    <p:extLst>
      <p:ext uri="{BB962C8B-B14F-4D97-AF65-F5344CB8AC3E}">
        <p14:creationId xmlns:p14="http://schemas.microsoft.com/office/powerpoint/2010/main" val="33318445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CF44676-88B8-4C88-91FF-F874C4CAD372}"/>
              </a:ext>
            </a:extLst>
          </p:cNvPr>
          <p:cNvSpPr>
            <a:spLocks noGrp="1" noChangeArrowheads="1"/>
          </p:cNvSpPr>
          <p:nvPr>
            <p:ph type="title"/>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5246C0E-7889-4EE5-BBC7-074BFF258CA6}"/>
              </a:ext>
            </a:extLst>
          </p:cNvPr>
          <p:cNvSpPr>
            <a:spLocks noGrp="1" noChangeArrowheads="1"/>
          </p:cNvSpPr>
          <p:nvPr>
            <p:ph type="body" idx="1"/>
          </p:nvPr>
        </p:nvSpPr>
        <p:spPr bwMode="auto">
          <a:xfrm>
            <a:off x="247650" y="12192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364" name="Rectangle 4">
            <a:extLst>
              <a:ext uri="{FF2B5EF4-FFF2-40B4-BE49-F238E27FC236}">
                <a16:creationId xmlns:a16="http://schemas.microsoft.com/office/drawing/2014/main" id="{17BBE2E7-B735-4592-AA8C-14CB8DA5103E}"/>
              </a:ext>
            </a:extLst>
          </p:cNvPr>
          <p:cNvSpPr>
            <a:spLocks noGrp="1" noChangeArrowheads="1"/>
          </p:cNvSpPr>
          <p:nvPr>
            <p:ph type="dt" sz="half" idx="2"/>
          </p:nvPr>
        </p:nvSpPr>
        <p:spPr bwMode="auto">
          <a:xfrm>
            <a:off x="495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43365" name="Rectangle 5">
            <a:extLst>
              <a:ext uri="{FF2B5EF4-FFF2-40B4-BE49-F238E27FC236}">
                <a16:creationId xmlns:a16="http://schemas.microsoft.com/office/drawing/2014/main" id="{1F43A5BD-FAF5-44D5-BEDA-611F679DCE64}"/>
              </a:ext>
            </a:extLst>
          </p:cNvPr>
          <p:cNvSpPr>
            <a:spLocks noGrp="1" noChangeArrowheads="1"/>
          </p:cNvSpPr>
          <p:nvPr>
            <p:ph type="ftr" sz="quarter" idx="3"/>
          </p:nvPr>
        </p:nvSpPr>
        <p:spPr bwMode="auto">
          <a:xfrm>
            <a:off x="3384550" y="6461125"/>
            <a:ext cx="31369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43366" name="Rectangle 6">
            <a:extLst>
              <a:ext uri="{FF2B5EF4-FFF2-40B4-BE49-F238E27FC236}">
                <a16:creationId xmlns:a16="http://schemas.microsoft.com/office/drawing/2014/main" id="{7AFC1DAD-D546-4E80-B093-6C14AF7EB00D}"/>
              </a:ext>
            </a:extLst>
          </p:cNvPr>
          <p:cNvSpPr>
            <a:spLocks noGrp="1" noChangeArrowheads="1"/>
          </p:cNvSpPr>
          <p:nvPr>
            <p:ph type="sldNum" sz="quarter" idx="4"/>
          </p:nvPr>
        </p:nvSpPr>
        <p:spPr bwMode="auto">
          <a:xfrm>
            <a:off x="7099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a:defRPr/>
            </a:pPr>
            <a:fld id="{AA15DED2-9896-48D2-95AE-98006003998D}" type="slidenum">
              <a:rPr lang="zh-CN" altLang="en-US"/>
              <a:pPr>
                <a:defRPr/>
              </a:pPr>
              <a:t>‹#›</a:t>
            </a:fld>
            <a:endParaRPr lang="en-US" altLang="zh-CN"/>
          </a:p>
        </p:txBody>
      </p:sp>
      <p:pic>
        <p:nvPicPr>
          <p:cNvPr id="1031" name="Picture 7">
            <a:extLst>
              <a:ext uri="{FF2B5EF4-FFF2-40B4-BE49-F238E27FC236}">
                <a16:creationId xmlns:a16="http://schemas.microsoft.com/office/drawing/2014/main" id="{E11CE157-CB57-47E1-B0E1-8C589B257C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152400"/>
            <a:ext cx="1155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96FF18F8-164C-431C-B039-0A1F78EE3937}"/>
              </a:ext>
            </a:extLst>
          </p:cNvPr>
          <p:cNvSpPr>
            <a:spLocks noChangeShapeType="1"/>
          </p:cNvSpPr>
          <p:nvPr/>
        </p:nvSpPr>
        <p:spPr bwMode="auto">
          <a:xfrm>
            <a:off x="660400" y="990600"/>
            <a:ext cx="66865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hf hdr="0" ft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9.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4.png"/><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8.png"/><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4.jpeg"/><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8.png"/><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file:///C:\Program%20Files\Accessories\MSPAINT.EXE" TargetMode="Externa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emf"/><Relationship Id="rId5" Type="http://schemas.openxmlformats.org/officeDocument/2006/relationships/oleObject" Target="../embeddings/oleObject6.bin"/><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0.emf"/><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2.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emf"/><Relationship Id="rId5" Type="http://schemas.openxmlformats.org/officeDocument/2006/relationships/oleObject" Target="../embeddings/oleObject11.bin"/><Relationship Id="rId4" Type="http://schemas.openxmlformats.org/officeDocument/2006/relationships/image" Target="../media/image4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44.emf"/><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2062163" y="1600200"/>
          <a:ext cx="5861050" cy="3581400"/>
        </p:xfrm>
        <a:graphic>
          <a:graphicData uri="http://schemas.openxmlformats.org/presentationml/2006/ole">
            <mc:AlternateContent xmlns:mc="http://schemas.openxmlformats.org/markup-compatibility/2006">
              <mc:Choice xmlns:v="urn:schemas-microsoft-com:vml" Requires="v">
                <p:oleObj spid="_x0000_s76858"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1624263" y="152400"/>
            <a:ext cx="6446585" cy="762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区域填充、字符与走样</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4191000" y="1066801"/>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dirty="0">
                <a:solidFill>
                  <a:schemeClr val="accent2"/>
                </a:solidFill>
                <a:latin typeface="微软雅黑" panose="020B0503020204020204" pitchFamily="34" charset="-122"/>
                <a:ea typeface="微软雅黑" panose="020B0503020204020204" pitchFamily="34" charset="-122"/>
              </a:rPr>
              <a:t>计算机图形学</a:t>
            </a:r>
          </a:p>
        </p:txBody>
      </p:sp>
    </p:spTree>
    <p:extLst>
      <p:ext uri="{BB962C8B-B14F-4D97-AF65-F5344CB8AC3E}">
        <p14:creationId xmlns:p14="http://schemas.microsoft.com/office/powerpoint/2010/main" val="421105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0380D629-FD83-4DFB-B3CD-4C6BA8F4C2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45AB1A7-87A6-4BBA-BE57-95F321AEB0AB}" type="slidenum">
              <a:rPr lang="zh-CN" altLang="en-US" sz="1400" smtClean="0">
                <a:latin typeface="Arial" panose="020B0604020202020204" pitchFamily="34" charset="0"/>
              </a:rPr>
              <a:pPr>
                <a:spcBef>
                  <a:spcPct val="0"/>
                </a:spcBef>
                <a:buFontTx/>
                <a:buNone/>
              </a:pPr>
              <a:t>10</a:t>
            </a:fld>
            <a:endParaRPr lang="en-US" altLang="zh-CN" sz="1400">
              <a:latin typeface="Arial" panose="020B0604020202020204" pitchFamily="34" charset="0"/>
            </a:endParaRPr>
          </a:p>
        </p:txBody>
      </p:sp>
      <p:sp>
        <p:nvSpPr>
          <p:cNvPr id="21507" name="Rectangle 2">
            <a:extLst>
              <a:ext uri="{FF2B5EF4-FFF2-40B4-BE49-F238E27FC236}">
                <a16:creationId xmlns:a16="http://schemas.microsoft.com/office/drawing/2014/main" id="{9E4130F5-27E5-48FD-BC8E-F739F4F657D6}"/>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p>
        </p:txBody>
      </p:sp>
      <p:sp>
        <p:nvSpPr>
          <p:cNvPr id="281603" name="Rectangle 3">
            <a:extLst>
              <a:ext uri="{FF2B5EF4-FFF2-40B4-BE49-F238E27FC236}">
                <a16:creationId xmlns:a16="http://schemas.microsoft.com/office/drawing/2014/main" id="{49CD0A53-7D1F-4E22-9336-64D8108A83AA}"/>
              </a:ext>
            </a:extLst>
          </p:cNvPr>
          <p:cNvSpPr>
            <a:spLocks noGrp="1" noChangeArrowheads="1"/>
          </p:cNvSpPr>
          <p:nvPr>
            <p:ph type="body" idx="1"/>
          </p:nvPr>
        </p:nvSpPr>
        <p:spPr>
          <a:xfrm>
            <a:off x="165100" y="1141413"/>
            <a:ext cx="9493250" cy="5487987"/>
          </a:xfrm>
        </p:spPr>
        <p:txBody>
          <a:bodyPr/>
          <a:lstStyle/>
          <a:p>
            <a:pPr eaLnBrk="1" hangingPunct="1">
              <a:lnSpc>
                <a:spcPct val="75000"/>
              </a:lnSpc>
              <a:defRPr/>
            </a:pPr>
            <a:r>
              <a:rPr lang="en-US" altLang="zh-CN" dirty="0">
                <a:ea typeface="宋体" pitchFamily="2" charset="-122"/>
                <a:cs typeface="Times New Roman" pitchFamily="18" charset="0"/>
              </a:rPr>
              <a:t>3. </a:t>
            </a:r>
            <a:r>
              <a:rPr lang="zh-CN" altLang="en-US" dirty="0">
                <a:latin typeface="宋体" pitchFamily="2" charset="-122"/>
                <a:ea typeface="宋体" pitchFamily="2" charset="-122"/>
                <a:cs typeface="Times New Roman" pitchFamily="18" charset="0"/>
              </a:rPr>
              <a:t>递归算法实现</a:t>
            </a:r>
            <a:r>
              <a:rPr lang="zh-CN" altLang="en-US" dirty="0">
                <a:ea typeface="宋体" pitchFamily="2" charset="-122"/>
                <a:cs typeface="Times New Roman" pitchFamily="18" charset="0"/>
              </a:rPr>
              <a:t>：</a:t>
            </a:r>
          </a:p>
          <a:p>
            <a:pPr marL="0" indent="0">
              <a:buNone/>
            </a:pPr>
            <a:r>
              <a:rPr lang="en-US" altLang="zh-CN" sz="2400" dirty="0"/>
              <a:t>void FloodFill4 (int x, int y, int </a:t>
            </a:r>
            <a:r>
              <a:rPr lang="en-US" altLang="zh-CN" sz="2400" dirty="0" err="1"/>
              <a:t>oldColor</a:t>
            </a:r>
            <a:r>
              <a:rPr lang="en-US" altLang="zh-CN" sz="2400" dirty="0"/>
              <a:t>, int </a:t>
            </a:r>
            <a:r>
              <a:rPr lang="en-US" altLang="zh-CN" sz="2400" dirty="0" err="1"/>
              <a:t>newColor</a:t>
            </a:r>
            <a:r>
              <a:rPr lang="en-US" altLang="zh-CN" sz="2400" dirty="0"/>
              <a:t>)</a:t>
            </a:r>
            <a:endParaRPr lang="zh-CN" altLang="zh-CN" sz="2400" dirty="0"/>
          </a:p>
          <a:p>
            <a:pPr marL="0" indent="0">
              <a:buNone/>
            </a:pPr>
            <a:r>
              <a:rPr lang="en-US" altLang="zh-CN" sz="2400" dirty="0"/>
              <a:t>{</a:t>
            </a:r>
            <a:endParaRPr lang="zh-CN" altLang="zh-CN" sz="2400" dirty="0"/>
          </a:p>
          <a:p>
            <a:pPr marL="0" indent="0">
              <a:buNone/>
            </a:pPr>
            <a:r>
              <a:rPr lang="en-US" altLang="zh-CN" sz="2400" dirty="0"/>
              <a:t>    if (</a:t>
            </a:r>
            <a:r>
              <a:rPr lang="en-US" altLang="zh-CN" sz="2400" dirty="0" err="1"/>
              <a:t>getpixel</a:t>
            </a:r>
            <a:r>
              <a:rPr lang="en-US" altLang="zh-CN" sz="2400" dirty="0"/>
              <a:t>(x, y)==</a:t>
            </a:r>
            <a:r>
              <a:rPr lang="en-US" altLang="zh-CN" sz="2400" dirty="0" err="1"/>
              <a:t>oldColor</a:t>
            </a:r>
            <a:r>
              <a:rPr lang="en-US" altLang="zh-CN" sz="2400" dirty="0"/>
              <a:t>)</a:t>
            </a:r>
            <a:endParaRPr lang="zh-CN" altLang="zh-CN" sz="2400" dirty="0"/>
          </a:p>
          <a:p>
            <a:pPr marL="0" indent="0">
              <a:buNone/>
            </a:pPr>
            <a:r>
              <a:rPr lang="en-US" altLang="zh-CN" sz="2400" dirty="0"/>
              <a:t>    {</a:t>
            </a:r>
            <a:endParaRPr lang="zh-CN" altLang="zh-CN" sz="2400" dirty="0"/>
          </a:p>
          <a:p>
            <a:pPr marL="0" indent="0">
              <a:buNone/>
            </a:pPr>
            <a:r>
              <a:rPr lang="en-US" altLang="zh-CN" sz="2400" dirty="0"/>
              <a:t>        </a:t>
            </a:r>
            <a:r>
              <a:rPr lang="en-US" altLang="zh-CN" sz="2400" dirty="0" err="1"/>
              <a:t>setpixel</a:t>
            </a:r>
            <a:r>
              <a:rPr lang="en-US" altLang="zh-CN" sz="2400" dirty="0"/>
              <a:t>(x, y, </a:t>
            </a:r>
            <a:r>
              <a:rPr lang="en-US" altLang="zh-CN" sz="2400" dirty="0" err="1"/>
              <a:t>newColor</a:t>
            </a:r>
            <a:r>
              <a:rPr lang="en-US" altLang="zh-CN" sz="2400" dirty="0"/>
              <a:t>);</a:t>
            </a:r>
            <a:endParaRPr lang="zh-CN" altLang="zh-CN" sz="2400" dirty="0"/>
          </a:p>
          <a:p>
            <a:pPr marL="0" indent="0">
              <a:buNone/>
            </a:pPr>
            <a:r>
              <a:rPr lang="en-US" altLang="zh-CN" sz="2400" dirty="0"/>
              <a:t>        FloodFill4(x-1, y, </a:t>
            </a:r>
            <a:r>
              <a:rPr lang="en-US" altLang="zh-CN" sz="2400" dirty="0" err="1"/>
              <a:t>oldColor</a:t>
            </a:r>
            <a:r>
              <a:rPr lang="en-US" altLang="zh-CN" sz="2400" dirty="0"/>
              <a:t>, </a:t>
            </a:r>
            <a:r>
              <a:rPr lang="en-US" altLang="zh-CN" sz="2400" dirty="0" err="1"/>
              <a:t>newColor</a:t>
            </a:r>
            <a:r>
              <a:rPr lang="en-US" altLang="zh-CN" sz="2400" dirty="0"/>
              <a:t>);</a:t>
            </a:r>
            <a:endParaRPr lang="zh-CN" altLang="zh-CN" sz="2400" dirty="0"/>
          </a:p>
          <a:p>
            <a:pPr marL="0" indent="0">
              <a:buNone/>
            </a:pPr>
            <a:r>
              <a:rPr lang="en-US" altLang="zh-CN" sz="2400" dirty="0"/>
              <a:t>        FloodFill4(x, y+1, </a:t>
            </a:r>
            <a:r>
              <a:rPr lang="en-US" altLang="zh-CN" sz="2400" dirty="0" err="1"/>
              <a:t>oldColor</a:t>
            </a:r>
            <a:r>
              <a:rPr lang="en-US" altLang="zh-CN" sz="2400" dirty="0"/>
              <a:t>, </a:t>
            </a:r>
            <a:r>
              <a:rPr lang="en-US" altLang="zh-CN" sz="2400" dirty="0" err="1"/>
              <a:t>newColor</a:t>
            </a:r>
            <a:r>
              <a:rPr lang="en-US" altLang="zh-CN" sz="2400" dirty="0"/>
              <a:t>); </a:t>
            </a:r>
            <a:endParaRPr lang="zh-CN" altLang="zh-CN" sz="2400" dirty="0"/>
          </a:p>
          <a:p>
            <a:pPr marL="0" indent="0">
              <a:buNone/>
            </a:pPr>
            <a:r>
              <a:rPr lang="en-US" altLang="zh-CN" sz="2400" dirty="0"/>
              <a:t>        FloodFill4(x+1, y, </a:t>
            </a:r>
            <a:r>
              <a:rPr lang="en-US" altLang="zh-CN" sz="2400" dirty="0" err="1"/>
              <a:t>oldColor</a:t>
            </a:r>
            <a:r>
              <a:rPr lang="en-US" altLang="zh-CN" sz="2400" dirty="0"/>
              <a:t>, </a:t>
            </a:r>
            <a:r>
              <a:rPr lang="en-US" altLang="zh-CN" sz="2400" dirty="0" err="1"/>
              <a:t>newColor</a:t>
            </a:r>
            <a:r>
              <a:rPr lang="en-US" altLang="zh-CN" sz="2400" dirty="0"/>
              <a:t>); </a:t>
            </a:r>
            <a:endParaRPr lang="zh-CN" altLang="zh-CN" sz="2400" dirty="0"/>
          </a:p>
          <a:p>
            <a:pPr marL="0" indent="0">
              <a:buNone/>
            </a:pPr>
            <a:r>
              <a:rPr lang="en-US" altLang="zh-CN" sz="2400" dirty="0"/>
              <a:t>        FloodFill4(x, y-1, </a:t>
            </a:r>
            <a:r>
              <a:rPr lang="en-US" altLang="zh-CN" sz="2400" dirty="0" err="1"/>
              <a:t>oldColor</a:t>
            </a:r>
            <a:r>
              <a:rPr lang="en-US" altLang="zh-CN" sz="2400" dirty="0"/>
              <a:t>, </a:t>
            </a:r>
            <a:r>
              <a:rPr lang="en-US" altLang="zh-CN" sz="2400" dirty="0" err="1"/>
              <a:t>newColor</a:t>
            </a:r>
            <a:r>
              <a:rPr lang="en-US" altLang="zh-CN" sz="2400" dirty="0"/>
              <a:t>);</a:t>
            </a:r>
            <a:endParaRPr lang="zh-CN" altLang="zh-CN" sz="2400" dirty="0"/>
          </a:p>
          <a:p>
            <a:pPr marL="0" indent="0">
              <a:buNone/>
            </a:pPr>
            <a:r>
              <a:rPr lang="en-US" altLang="zh-CN" sz="2400" dirty="0"/>
              <a:t>    }</a:t>
            </a:r>
            <a:endParaRPr lang="zh-CN" altLang="zh-CN" sz="2400" dirty="0"/>
          </a:p>
          <a:p>
            <a:pPr marL="0" indent="0">
              <a:buNone/>
            </a:pPr>
            <a:r>
              <a:rPr lang="en-US" altLang="zh-CN" sz="2400" dirty="0"/>
              <a:t>}</a:t>
            </a:r>
            <a:r>
              <a:rPr lang="zh-CN" altLang="en-US" sz="2400" dirty="0">
                <a:solidFill>
                  <a:schemeClr val="accent2"/>
                </a:solidFill>
                <a:effectLst>
                  <a:outerShdw blurRad="38100" dist="38100" dir="2700000" algn="tl">
                    <a:srgbClr val="C0C0C0"/>
                  </a:outerShdw>
                </a:effectLst>
                <a:ea typeface="宋体" pitchFamily="2" charset="-122"/>
                <a:cs typeface="Times New Roman" pitchFamily="18" charset="0"/>
              </a:rPr>
              <a:t>　　　</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98F573BC-9FB2-4450-9509-109CAD3752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13D9BF-E495-47EB-88B4-1800280CCBE4}" type="slidenum">
              <a:rPr lang="zh-CN" altLang="en-US" sz="1400" smtClean="0">
                <a:latin typeface="Arial" panose="020B0604020202020204" pitchFamily="34" charset="0"/>
              </a:rPr>
              <a:pPr>
                <a:spcBef>
                  <a:spcPct val="0"/>
                </a:spcBef>
                <a:buFontTx/>
                <a:buNone/>
              </a:pPr>
              <a:t>11</a:t>
            </a:fld>
            <a:endParaRPr lang="en-US" altLang="zh-CN" sz="1400">
              <a:latin typeface="Arial" panose="020B0604020202020204" pitchFamily="34" charset="0"/>
            </a:endParaRPr>
          </a:p>
        </p:txBody>
      </p:sp>
      <p:sp>
        <p:nvSpPr>
          <p:cNvPr id="23555" name="Rectangle 2">
            <a:extLst>
              <a:ext uri="{FF2B5EF4-FFF2-40B4-BE49-F238E27FC236}">
                <a16:creationId xmlns:a16="http://schemas.microsoft.com/office/drawing/2014/main" id="{78A97C22-F264-4565-87AA-8E543EBC190F}"/>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p>
        </p:txBody>
      </p:sp>
      <p:sp>
        <p:nvSpPr>
          <p:cNvPr id="283651" name="Rectangle 3">
            <a:extLst>
              <a:ext uri="{FF2B5EF4-FFF2-40B4-BE49-F238E27FC236}">
                <a16:creationId xmlns:a16="http://schemas.microsoft.com/office/drawing/2014/main" id="{5F2C9ED3-2174-4E2B-A0A0-AA006165802B}"/>
              </a:ext>
            </a:extLst>
          </p:cNvPr>
          <p:cNvSpPr>
            <a:spLocks noGrp="1" noChangeArrowheads="1"/>
          </p:cNvSpPr>
          <p:nvPr>
            <p:ph type="body" idx="1"/>
          </p:nvPr>
        </p:nvSpPr>
        <p:spPr>
          <a:xfrm>
            <a:off x="165100" y="1066800"/>
            <a:ext cx="9493250" cy="5562600"/>
          </a:xfrm>
        </p:spPr>
        <p:txBody>
          <a:bodyPr/>
          <a:lstStyle/>
          <a:p>
            <a:pPr eaLnBrk="1" hangingPunct="1">
              <a:defRPr/>
            </a:pPr>
            <a:r>
              <a:rPr lang="zh-CN" altLang="en-US" dirty="0">
                <a:solidFill>
                  <a:schemeClr val="accent2"/>
                </a:solidFill>
                <a:latin typeface="宋体" pitchFamily="2" charset="-122"/>
                <a:ea typeface="宋体" pitchFamily="2" charset="-122"/>
              </a:rPr>
              <a:t>边界表示的四连通区域</a:t>
            </a:r>
            <a:endParaRPr lang="zh-CN" altLang="en-US" dirty="0">
              <a:solidFill>
                <a:schemeClr val="accent2"/>
              </a:solidFill>
              <a:ea typeface="宋体" pitchFamily="2" charset="-122"/>
            </a:endParaRPr>
          </a:p>
          <a:p>
            <a:pPr lvl="1" eaLnBrk="1" hangingPunct="1">
              <a:buFontTx/>
              <a:buNone/>
              <a:defRPr/>
            </a:pPr>
            <a:endParaRPr lang="zh-CN" altLang="en-US" sz="2400" dirty="0">
              <a:solidFill>
                <a:schemeClr val="accent1"/>
              </a:solidFill>
              <a:ea typeface="宋体" pitchFamily="2" charset="-122"/>
            </a:endParaRPr>
          </a:p>
          <a:p>
            <a:pPr lvl="1" eaLnBrk="1" hangingPunct="1">
              <a:buFontTx/>
              <a:buNone/>
              <a:defRPr/>
            </a:pPr>
            <a:r>
              <a:rPr lang="zh-CN" altLang="en-US" sz="3600" dirty="0">
                <a:solidFill>
                  <a:schemeClr val="accent2"/>
                </a:solidFill>
                <a:effectLst>
                  <a:outerShdw blurRad="38100" dist="38100" dir="2700000" algn="tl">
                    <a:srgbClr val="C0C0C0"/>
                  </a:outerShdw>
                </a:effectLst>
                <a:ea typeface="宋体" pitchFamily="2" charset="-122"/>
              </a:rPr>
              <a:t>　　　</a:t>
            </a:r>
          </a:p>
        </p:txBody>
      </p:sp>
      <p:sp>
        <p:nvSpPr>
          <p:cNvPr id="23557" name="Text Box 4">
            <a:extLst>
              <a:ext uri="{FF2B5EF4-FFF2-40B4-BE49-F238E27FC236}">
                <a16:creationId xmlns:a16="http://schemas.microsoft.com/office/drawing/2014/main" id="{55AC9DDB-4EAC-4CF3-9C66-A8559EE42AA8}"/>
              </a:ext>
            </a:extLst>
          </p:cNvPr>
          <p:cNvSpPr txBox="1">
            <a:spLocks noChangeArrowheads="1"/>
          </p:cNvSpPr>
          <p:nvPr/>
        </p:nvSpPr>
        <p:spPr bwMode="auto">
          <a:xfrm>
            <a:off x="566753" y="1521154"/>
            <a:ext cx="8689943" cy="5336846"/>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altLang="zh-CN" sz="2400" dirty="0"/>
              <a:t>void BoundaryFill4(int x, int y, int </a:t>
            </a:r>
            <a:r>
              <a:rPr lang="en-US" altLang="zh-CN" sz="2400" dirty="0" err="1"/>
              <a:t>boundaryColor</a:t>
            </a:r>
            <a:r>
              <a:rPr lang="en-US" altLang="zh-CN" sz="2400" dirty="0"/>
              <a:t>, int </a:t>
            </a:r>
            <a:r>
              <a:rPr lang="en-US" altLang="zh-CN" sz="2400" dirty="0" err="1"/>
              <a:t>newColor</a:t>
            </a:r>
            <a:r>
              <a:rPr lang="en-US" altLang="zh-CN" sz="2400" dirty="0"/>
              <a:t>)</a:t>
            </a:r>
            <a:endParaRPr lang="zh-CN" altLang="zh-CN" sz="2400" dirty="0"/>
          </a:p>
          <a:p>
            <a:pPr>
              <a:buNone/>
            </a:pPr>
            <a:r>
              <a:rPr lang="en-US" altLang="zh-CN" sz="2400" dirty="0"/>
              <a:t>{	</a:t>
            </a:r>
            <a:endParaRPr lang="zh-CN" altLang="zh-CN" sz="2400" dirty="0"/>
          </a:p>
          <a:p>
            <a:pPr>
              <a:buNone/>
            </a:pPr>
            <a:r>
              <a:rPr lang="en-US" altLang="zh-CN" sz="2400" dirty="0"/>
              <a:t>	int color = </a:t>
            </a:r>
            <a:r>
              <a:rPr lang="en-US" altLang="zh-CN" sz="2400" dirty="0" err="1"/>
              <a:t>GetPixel</a:t>
            </a:r>
            <a:r>
              <a:rPr lang="en-US" altLang="zh-CN" sz="2400" dirty="0"/>
              <a:t>(</a:t>
            </a:r>
            <a:r>
              <a:rPr lang="en-US" altLang="zh-CN" sz="2400" dirty="0" err="1"/>
              <a:t>x,y</a:t>
            </a:r>
            <a:r>
              <a:rPr lang="en-US" altLang="zh-CN" sz="2400" dirty="0"/>
              <a:t>);</a:t>
            </a:r>
            <a:endParaRPr lang="zh-CN" altLang="zh-CN" sz="2400" dirty="0"/>
          </a:p>
          <a:p>
            <a:pPr>
              <a:buNone/>
            </a:pPr>
            <a:r>
              <a:rPr lang="en-US" altLang="zh-CN" sz="2400" dirty="0"/>
              <a:t>	 if(color!= </a:t>
            </a:r>
            <a:r>
              <a:rPr lang="en-US" altLang="zh-CN" sz="2400" dirty="0" err="1"/>
              <a:t>newColor</a:t>
            </a:r>
            <a:r>
              <a:rPr lang="en-US" altLang="zh-CN" sz="2400" dirty="0"/>
              <a:t> &amp;&amp; color!= </a:t>
            </a:r>
            <a:r>
              <a:rPr lang="en-US" altLang="zh-CN" sz="2400" dirty="0" err="1"/>
              <a:t>boundaryColor</a:t>
            </a:r>
            <a:r>
              <a:rPr lang="en-US" altLang="zh-CN" sz="2400" dirty="0"/>
              <a:t>)</a:t>
            </a:r>
            <a:endParaRPr lang="zh-CN" altLang="zh-CN" sz="2400" dirty="0"/>
          </a:p>
          <a:p>
            <a:pPr>
              <a:buNone/>
            </a:pPr>
            <a:r>
              <a:rPr lang="en-US" altLang="zh-CN" sz="2400" dirty="0"/>
              <a:t>	{	</a:t>
            </a:r>
            <a:endParaRPr lang="zh-CN" altLang="zh-CN" sz="2400" dirty="0"/>
          </a:p>
          <a:p>
            <a:pPr>
              <a:buNone/>
            </a:pPr>
            <a:r>
              <a:rPr lang="en-US" altLang="zh-CN" sz="2400" dirty="0"/>
              <a:t>		</a:t>
            </a:r>
            <a:r>
              <a:rPr lang="en-US" altLang="zh-CN" sz="2400" dirty="0" err="1"/>
              <a:t>setpixel</a:t>
            </a:r>
            <a:r>
              <a:rPr lang="en-US" altLang="zh-CN" sz="2400" dirty="0"/>
              <a:t> (x, y, </a:t>
            </a:r>
            <a:r>
              <a:rPr lang="en-US" altLang="zh-CN" sz="2400" dirty="0" err="1"/>
              <a:t>newColor</a:t>
            </a:r>
            <a:r>
              <a:rPr lang="en-US" altLang="zh-CN" sz="2400" dirty="0"/>
              <a:t>);</a:t>
            </a:r>
            <a:endParaRPr lang="zh-CN" altLang="zh-CN" sz="2400" dirty="0"/>
          </a:p>
          <a:p>
            <a:pPr>
              <a:buNone/>
            </a:pPr>
            <a:r>
              <a:rPr lang="en-US" altLang="zh-CN" sz="2400" dirty="0"/>
              <a:t>		 BoundaryFill4(x,y+1, </a:t>
            </a:r>
            <a:r>
              <a:rPr lang="en-US" altLang="zh-CN" sz="2400" dirty="0" err="1"/>
              <a:t>boundaryColor</a:t>
            </a:r>
            <a:r>
              <a:rPr lang="en-US" altLang="zh-CN" sz="2400" dirty="0"/>
              <a:t>, </a:t>
            </a:r>
            <a:r>
              <a:rPr lang="en-US" altLang="zh-CN" sz="2400" dirty="0" err="1"/>
              <a:t>newColor</a:t>
            </a:r>
            <a:r>
              <a:rPr lang="en-US" altLang="zh-CN" sz="2400" dirty="0"/>
              <a:t>);</a:t>
            </a:r>
            <a:endParaRPr lang="zh-CN" altLang="zh-CN" sz="2400" dirty="0"/>
          </a:p>
          <a:p>
            <a:pPr>
              <a:buNone/>
            </a:pPr>
            <a:r>
              <a:rPr lang="en-US" altLang="zh-CN" sz="2400" dirty="0"/>
              <a:t>		 BoundaryFill4(x,y-1,fill, </a:t>
            </a:r>
            <a:r>
              <a:rPr lang="en-US" altLang="zh-CN" sz="2400" dirty="0" err="1"/>
              <a:t>boundaryColor</a:t>
            </a:r>
            <a:r>
              <a:rPr lang="en-US" altLang="zh-CN" sz="2400" dirty="0"/>
              <a:t>, </a:t>
            </a:r>
            <a:r>
              <a:rPr lang="en-US" altLang="zh-CN" sz="2400" dirty="0" err="1"/>
              <a:t>newColor</a:t>
            </a:r>
            <a:r>
              <a:rPr lang="en-US" altLang="zh-CN" sz="2400" dirty="0"/>
              <a:t>);</a:t>
            </a:r>
            <a:endParaRPr lang="zh-CN" altLang="zh-CN" sz="2400" dirty="0"/>
          </a:p>
          <a:p>
            <a:pPr>
              <a:buNone/>
            </a:pPr>
            <a:r>
              <a:rPr lang="en-US" altLang="zh-CN" sz="2400" dirty="0"/>
              <a:t>		 BoundaryFill4(x-1,y,fill, </a:t>
            </a:r>
            <a:r>
              <a:rPr lang="en-US" altLang="zh-CN" sz="2400" dirty="0" err="1"/>
              <a:t>boundaryColor</a:t>
            </a:r>
            <a:r>
              <a:rPr lang="en-US" altLang="zh-CN" sz="2400" dirty="0"/>
              <a:t>, </a:t>
            </a:r>
            <a:r>
              <a:rPr lang="en-US" altLang="zh-CN" sz="2400" dirty="0" err="1"/>
              <a:t>newColor</a:t>
            </a:r>
            <a:r>
              <a:rPr lang="en-US" altLang="zh-CN" sz="2400" dirty="0"/>
              <a:t>);</a:t>
            </a:r>
            <a:endParaRPr lang="zh-CN" altLang="zh-CN" sz="2400" dirty="0"/>
          </a:p>
          <a:p>
            <a:pPr>
              <a:buNone/>
            </a:pPr>
            <a:r>
              <a:rPr lang="en-US" altLang="zh-CN" sz="2400" dirty="0"/>
              <a:t>		 BoundaryFill4(x+1,y,fill, </a:t>
            </a:r>
            <a:r>
              <a:rPr lang="en-US" altLang="zh-CN" sz="2400" dirty="0" err="1"/>
              <a:t>boundaryColor</a:t>
            </a:r>
            <a:r>
              <a:rPr lang="en-US" altLang="zh-CN" sz="2400" dirty="0"/>
              <a:t>, </a:t>
            </a:r>
            <a:r>
              <a:rPr lang="en-US" altLang="zh-CN" sz="2400" dirty="0" err="1"/>
              <a:t>newColor</a:t>
            </a:r>
            <a:r>
              <a:rPr lang="en-US" altLang="zh-CN" sz="2400" dirty="0"/>
              <a:t>);</a:t>
            </a:r>
            <a:endParaRPr lang="zh-CN" altLang="zh-CN" sz="2400" dirty="0"/>
          </a:p>
          <a:p>
            <a:pPr>
              <a:buNone/>
            </a:pPr>
            <a:r>
              <a:rPr lang="en-US" altLang="zh-CN" sz="2400" dirty="0"/>
              <a:t>	     }</a:t>
            </a:r>
            <a:endParaRPr lang="zh-CN" altLang="zh-CN" sz="2400" dirty="0"/>
          </a:p>
          <a:p>
            <a:pPr>
              <a:buNone/>
            </a:pPr>
            <a:r>
              <a:rPr lang="en-US" altLang="zh-CN" sz="2400" dirty="0"/>
              <a:t>}</a:t>
            </a:r>
            <a:endParaRPr kumimoji="1" lang="en-US" altLang="zh-CN" sz="2400" dirty="0">
              <a:ea typeface="宋体" panose="02010600030101010101" pitchFamily="2" charset="-122"/>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0CF2425F-1E46-4D75-9F36-26935262FF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659300-EBD4-4356-B531-1ECBE55B7869}" type="slidenum">
              <a:rPr lang="zh-CN" altLang="en-US" sz="1400" smtClean="0">
                <a:latin typeface="Arial" panose="020B0604020202020204" pitchFamily="34" charset="0"/>
              </a:rPr>
              <a:pPr>
                <a:spcBef>
                  <a:spcPct val="0"/>
                </a:spcBef>
                <a:buFontTx/>
                <a:buNone/>
              </a:pPr>
              <a:t>12</a:t>
            </a:fld>
            <a:endParaRPr lang="en-US" altLang="zh-CN" sz="1400">
              <a:latin typeface="Arial" panose="020B0604020202020204" pitchFamily="34" charset="0"/>
            </a:endParaRPr>
          </a:p>
        </p:txBody>
      </p:sp>
      <p:sp>
        <p:nvSpPr>
          <p:cNvPr id="25603" name="Rectangle 2">
            <a:extLst>
              <a:ext uri="{FF2B5EF4-FFF2-40B4-BE49-F238E27FC236}">
                <a16:creationId xmlns:a16="http://schemas.microsoft.com/office/drawing/2014/main" id="{FC410107-BAE7-4080-944C-E28FAE3FF8CB}"/>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p>
        </p:txBody>
      </p:sp>
      <p:sp>
        <p:nvSpPr>
          <p:cNvPr id="285699" name="Rectangle 3">
            <a:extLst>
              <a:ext uri="{FF2B5EF4-FFF2-40B4-BE49-F238E27FC236}">
                <a16:creationId xmlns:a16="http://schemas.microsoft.com/office/drawing/2014/main" id="{0CA38458-6F50-461F-B8C8-BF09473AF4AF}"/>
              </a:ext>
            </a:extLst>
          </p:cNvPr>
          <p:cNvSpPr>
            <a:spLocks noGrp="1" noChangeArrowheads="1"/>
          </p:cNvSpPr>
          <p:nvPr>
            <p:ph type="body" idx="1"/>
          </p:nvPr>
        </p:nvSpPr>
        <p:spPr>
          <a:xfrm>
            <a:off x="165100" y="1295400"/>
            <a:ext cx="9493250" cy="5334000"/>
          </a:xfrm>
        </p:spPr>
        <p:txBody>
          <a:bodyPr/>
          <a:lstStyle/>
          <a:p>
            <a:pPr eaLnBrk="1" hangingPunct="1">
              <a:defRPr/>
            </a:pPr>
            <a:r>
              <a:rPr lang="zh-CN" altLang="en-US" dirty="0">
                <a:solidFill>
                  <a:schemeClr val="accent2"/>
                </a:solidFill>
                <a:ea typeface="宋体" pitchFamily="2" charset="-122"/>
              </a:rPr>
              <a:t>四向算法图示</a:t>
            </a:r>
            <a:r>
              <a:rPr lang="zh-CN" altLang="en-US" dirty="0">
                <a:solidFill>
                  <a:schemeClr val="accent1"/>
                </a:solidFill>
                <a:ea typeface="宋体" pitchFamily="2" charset="-122"/>
              </a:rPr>
              <a:t>：</a:t>
            </a:r>
          </a:p>
          <a:p>
            <a:pPr lvl="1" eaLnBrk="1" hangingPunct="1">
              <a:buFontTx/>
              <a:buNone/>
              <a:defRPr/>
            </a:pPr>
            <a:endParaRPr lang="zh-CN" altLang="en-US" dirty="0">
              <a:ea typeface="宋体" pitchFamily="2" charset="-122"/>
            </a:endParaRPr>
          </a:p>
          <a:p>
            <a:pPr lvl="1" eaLnBrk="1" hangingPunct="1">
              <a:buFontTx/>
              <a:buNone/>
              <a:defRPr/>
            </a:pPr>
            <a:endParaRPr lang="zh-CN" altLang="en-US" sz="3200" b="1" dirty="0">
              <a:latin typeface="宋体" pitchFamily="2" charset="-122"/>
              <a:ea typeface="宋体" pitchFamily="2" charset="-122"/>
            </a:endParaRPr>
          </a:p>
          <a:p>
            <a:pPr lvl="1" eaLnBrk="1" hangingPunct="1">
              <a:buFontTx/>
              <a:buNone/>
              <a:defRPr/>
            </a:pPr>
            <a:endParaRPr lang="zh-CN" altLang="en-US" sz="2400" dirty="0">
              <a:latin typeface="宋体" pitchFamily="2" charset="-122"/>
              <a:ea typeface="宋体" pitchFamily="2" charset="-122"/>
            </a:endParaRPr>
          </a:p>
          <a:p>
            <a:pPr eaLnBrk="1" hangingPunct="1">
              <a:defRPr/>
            </a:pPr>
            <a:endParaRPr kumimoji="1" lang="zh-CN" altLang="en-US" dirty="0">
              <a:ea typeface="宋体" pitchFamily="2" charset="-122"/>
            </a:endParaRPr>
          </a:p>
          <a:p>
            <a:pPr eaLnBrk="1" hangingPunct="1">
              <a:buFontTx/>
              <a:buNone/>
              <a:defRPr/>
            </a:pPr>
            <a:r>
              <a:rPr lang="zh-CN" altLang="en-US" sz="4400" dirty="0">
                <a:solidFill>
                  <a:schemeClr val="accent2"/>
                </a:solidFill>
                <a:effectLst>
                  <a:outerShdw blurRad="38100" dist="38100" dir="2700000" algn="tl">
                    <a:srgbClr val="C0C0C0"/>
                  </a:outerShdw>
                </a:effectLst>
                <a:ea typeface="宋体" pitchFamily="2" charset="-122"/>
              </a:rPr>
              <a:t>　　　　</a:t>
            </a:r>
          </a:p>
        </p:txBody>
      </p:sp>
      <p:pic>
        <p:nvPicPr>
          <p:cNvPr id="25605" name="Picture 4">
            <a:extLst>
              <a:ext uri="{FF2B5EF4-FFF2-40B4-BE49-F238E27FC236}">
                <a16:creationId xmlns:a16="http://schemas.microsoft.com/office/drawing/2014/main" id="{6D6E340A-0710-4101-A6B6-061111B861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057400"/>
            <a:ext cx="4524375"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a:extLst>
              <a:ext uri="{FF2B5EF4-FFF2-40B4-BE49-F238E27FC236}">
                <a16:creationId xmlns:a16="http://schemas.microsoft.com/office/drawing/2014/main" id="{439CDC55-23E4-437A-8EC6-17FC91A0B0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00" y="2057400"/>
            <a:ext cx="13192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a:extLst>
              <a:ext uri="{FF2B5EF4-FFF2-40B4-BE49-F238E27FC236}">
                <a16:creationId xmlns:a16="http://schemas.microsoft.com/office/drawing/2014/main" id="{12284DFC-28A1-46EE-AD12-5950B76084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8900" y="3581400"/>
            <a:ext cx="32194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37184-2A05-4E67-8A12-A4F05BD5FBE0}"/>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endParaRPr lang="zh-CN" altLang="en-US" dirty="0"/>
          </a:p>
        </p:txBody>
      </p:sp>
      <p:sp>
        <p:nvSpPr>
          <p:cNvPr id="3" name="内容占位符 2">
            <a:extLst>
              <a:ext uri="{FF2B5EF4-FFF2-40B4-BE49-F238E27FC236}">
                <a16:creationId xmlns:a16="http://schemas.microsoft.com/office/drawing/2014/main" id="{5D6F0F1A-6837-41C3-B1DE-DE4F1F17070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B1849DF0-9451-402F-AA4A-3B16302AD1EC}"/>
              </a:ext>
            </a:extLst>
          </p:cNvPr>
          <p:cNvSpPr>
            <a:spLocks noGrp="1"/>
          </p:cNvSpPr>
          <p:nvPr>
            <p:ph type="sldNum" sz="quarter" idx="12"/>
          </p:nvPr>
        </p:nvSpPr>
        <p:spPr/>
        <p:txBody>
          <a:bodyPr/>
          <a:lstStyle/>
          <a:p>
            <a:pPr>
              <a:defRPr/>
            </a:pPr>
            <a:fld id="{85A3E2A1-09CA-41CA-99F4-E19725283771}" type="slidenum">
              <a:rPr lang="zh-CN" altLang="en-US" smtClean="0"/>
              <a:pPr>
                <a:defRPr/>
              </a:pPr>
              <a:t>13</a:t>
            </a:fld>
            <a:endParaRPr lang="en-US" altLang="zh-CN"/>
          </a:p>
        </p:txBody>
      </p:sp>
      <p:pic>
        <p:nvPicPr>
          <p:cNvPr id="5" name="图片 4">
            <a:extLst>
              <a:ext uri="{FF2B5EF4-FFF2-40B4-BE49-F238E27FC236}">
                <a16:creationId xmlns:a16="http://schemas.microsoft.com/office/drawing/2014/main" id="{CBF992E3-1097-4998-A2B8-FA10B2198314}"/>
              </a:ext>
            </a:extLst>
          </p:cNvPr>
          <p:cNvPicPr>
            <a:picLocks noChangeAspect="1"/>
          </p:cNvPicPr>
          <p:nvPr/>
        </p:nvPicPr>
        <p:blipFill>
          <a:blip r:embed="rId2"/>
          <a:stretch>
            <a:fillRect/>
          </a:stretch>
        </p:blipFill>
        <p:spPr>
          <a:xfrm>
            <a:off x="-41275" y="1219200"/>
            <a:ext cx="9906000" cy="5514442"/>
          </a:xfrm>
          <a:prstGeom prst="rect">
            <a:avLst/>
          </a:prstGeom>
        </p:spPr>
      </p:pic>
    </p:spTree>
    <p:extLst>
      <p:ext uri="{BB962C8B-B14F-4D97-AF65-F5344CB8AC3E}">
        <p14:creationId xmlns:p14="http://schemas.microsoft.com/office/powerpoint/2010/main" val="349640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1E873156-D700-49AB-BABF-6010E5306E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1572F9-4353-4CB8-B4F1-E6CB9D559326}" type="slidenum">
              <a:rPr lang="zh-CN" altLang="en-US" sz="1400" smtClean="0">
                <a:latin typeface="Arial" panose="020B0604020202020204" pitchFamily="34" charset="0"/>
              </a:rPr>
              <a:pPr>
                <a:spcBef>
                  <a:spcPct val="0"/>
                </a:spcBef>
                <a:buFontTx/>
                <a:buNone/>
              </a:pPr>
              <a:t>14</a:t>
            </a:fld>
            <a:endParaRPr lang="en-US" altLang="zh-CN" sz="1400">
              <a:latin typeface="Arial" panose="020B0604020202020204" pitchFamily="34" charset="0"/>
            </a:endParaRPr>
          </a:p>
        </p:txBody>
      </p:sp>
      <p:sp>
        <p:nvSpPr>
          <p:cNvPr id="27651" name="Rectangle 2">
            <a:extLst>
              <a:ext uri="{FF2B5EF4-FFF2-40B4-BE49-F238E27FC236}">
                <a16:creationId xmlns:a16="http://schemas.microsoft.com/office/drawing/2014/main" id="{29D02921-1649-47BA-9816-F8B01C38B4A2}"/>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p>
        </p:txBody>
      </p:sp>
      <p:sp>
        <p:nvSpPr>
          <p:cNvPr id="287747" name="Rectangle 3">
            <a:extLst>
              <a:ext uri="{FF2B5EF4-FFF2-40B4-BE49-F238E27FC236}">
                <a16:creationId xmlns:a16="http://schemas.microsoft.com/office/drawing/2014/main" id="{92FDB736-C989-431A-84C4-6FC082F75229}"/>
              </a:ext>
            </a:extLst>
          </p:cNvPr>
          <p:cNvSpPr>
            <a:spLocks noGrp="1" noChangeArrowheads="1"/>
          </p:cNvSpPr>
          <p:nvPr>
            <p:ph type="body" idx="1"/>
          </p:nvPr>
        </p:nvSpPr>
        <p:spPr>
          <a:xfrm>
            <a:off x="165100" y="1033463"/>
            <a:ext cx="9493250" cy="5595937"/>
          </a:xfrm>
        </p:spPr>
        <p:txBody>
          <a:bodyPr/>
          <a:lstStyle/>
          <a:p>
            <a:pPr eaLnBrk="1" hangingPunct="1">
              <a:buFontTx/>
              <a:buNone/>
              <a:defRPr/>
            </a:pPr>
            <a:r>
              <a:rPr lang="en-US" altLang="zh-CN" dirty="0">
                <a:solidFill>
                  <a:schemeClr val="accent2"/>
                </a:solidFill>
                <a:ea typeface="宋体" pitchFamily="2" charset="-122"/>
                <a:cs typeface="Times New Roman" pitchFamily="18" charset="0"/>
              </a:rPr>
              <a:t>4. </a:t>
            </a:r>
            <a:r>
              <a:rPr lang="zh-CN" altLang="en-US" dirty="0">
                <a:solidFill>
                  <a:schemeClr val="accent2"/>
                </a:solidFill>
                <a:latin typeface="宋体" pitchFamily="2" charset="-122"/>
                <a:ea typeface="宋体" pitchFamily="2" charset="-122"/>
                <a:cs typeface="Times New Roman" pitchFamily="18" charset="0"/>
              </a:rPr>
              <a:t>算法分析</a:t>
            </a:r>
            <a:endParaRPr lang="zh-CN" altLang="en-US" b="1" dirty="0">
              <a:solidFill>
                <a:schemeClr val="accent2"/>
              </a:solidFill>
              <a:latin typeface="宋体" pitchFamily="2" charset="-122"/>
              <a:ea typeface="宋体" pitchFamily="2" charset="-122"/>
              <a:cs typeface="Times New Roman" pitchFamily="18" charset="0"/>
            </a:endParaRPr>
          </a:p>
          <a:p>
            <a:pPr eaLnBrk="1" hangingPunct="1">
              <a:defRPr/>
            </a:pPr>
            <a:r>
              <a:rPr lang="zh-CN" altLang="en-US" dirty="0">
                <a:latin typeface="宋体" pitchFamily="2" charset="-122"/>
                <a:ea typeface="宋体" pitchFamily="2" charset="-122"/>
                <a:cs typeface="Times New Roman" pitchFamily="18" charset="0"/>
              </a:rPr>
              <a:t>每一像素都会进</a:t>
            </a:r>
            <a:r>
              <a:rPr lang="en-US" altLang="zh-CN" dirty="0">
                <a:latin typeface="宋体" pitchFamily="2" charset="-122"/>
                <a:ea typeface="宋体" pitchFamily="2" charset="-122"/>
                <a:cs typeface="Times New Roman" pitchFamily="18" charset="0"/>
              </a:rPr>
              <a:t>/</a:t>
            </a:r>
            <a:r>
              <a:rPr lang="zh-CN" altLang="en-US" dirty="0">
                <a:latin typeface="宋体" pitchFamily="2" charset="-122"/>
                <a:ea typeface="宋体" pitchFamily="2" charset="-122"/>
                <a:cs typeface="Times New Roman" pitchFamily="18" charset="0"/>
              </a:rPr>
              <a:t>出栈一次，费时费内存</a:t>
            </a:r>
            <a:endParaRPr lang="en-US" altLang="zh-CN" dirty="0">
              <a:latin typeface="宋体" pitchFamily="2" charset="-122"/>
              <a:ea typeface="宋体" pitchFamily="2" charset="-122"/>
              <a:cs typeface="Times New Roman" pitchFamily="18" charset="0"/>
            </a:endParaRPr>
          </a:p>
          <a:p>
            <a:pPr eaLnBrk="1" hangingPunct="1">
              <a:defRPr/>
            </a:pPr>
            <a:r>
              <a:rPr lang="zh-CN" altLang="en-US" dirty="0">
                <a:latin typeface="宋体" pitchFamily="2" charset="-122"/>
                <a:ea typeface="宋体" pitchFamily="2" charset="-122"/>
                <a:cs typeface="Times New Roman" pitchFamily="18" charset="0"/>
              </a:rPr>
              <a:t>有些像素会入栈多次，降低效率；栈结构占空间</a:t>
            </a:r>
          </a:p>
          <a:p>
            <a:pPr eaLnBrk="1" hangingPunct="1">
              <a:buFontTx/>
              <a:buNone/>
              <a:defRPr/>
            </a:pPr>
            <a:r>
              <a:rPr lang="zh-CN" altLang="en-US" sz="4400" dirty="0">
                <a:solidFill>
                  <a:schemeClr val="accent2"/>
                </a:solidFill>
                <a:effectLst>
                  <a:outerShdw blurRad="38100" dist="38100" dir="2700000" algn="tl">
                    <a:srgbClr val="C0C0C0"/>
                  </a:outerShdw>
                </a:effectLst>
                <a:ea typeface="宋体" pitchFamily="2" charset="-122"/>
                <a:cs typeface="Times New Roman" pitchFamily="18" charset="0"/>
              </a:rPr>
              <a:t>　　　　</a:t>
            </a:r>
          </a:p>
        </p:txBody>
      </p:sp>
      <p:pic>
        <p:nvPicPr>
          <p:cNvPr id="27653" name="Picture 5">
            <a:extLst>
              <a:ext uri="{FF2B5EF4-FFF2-40B4-BE49-F238E27FC236}">
                <a16:creationId xmlns:a16="http://schemas.microsoft.com/office/drawing/2014/main" id="{428A6413-8A14-405D-8F6A-583EA867F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3429000"/>
            <a:ext cx="4251325"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AutoShape 4">
            <a:extLst>
              <a:ext uri="{FF2B5EF4-FFF2-40B4-BE49-F238E27FC236}">
                <a16:creationId xmlns:a16="http://schemas.microsoft.com/office/drawing/2014/main" id="{40476E15-93FC-42D6-8284-4D3503C5706B}"/>
              </a:ext>
            </a:extLst>
          </p:cNvPr>
          <p:cNvSpPr>
            <a:spLocks noChangeArrowheads="1"/>
          </p:cNvSpPr>
          <p:nvPr/>
        </p:nvSpPr>
        <p:spPr bwMode="auto">
          <a:xfrm>
            <a:off x="3232150" y="5664200"/>
            <a:ext cx="1770063" cy="514350"/>
          </a:xfrm>
          <a:prstGeom prst="wedgeRoundRectCallout">
            <a:avLst>
              <a:gd name="adj1" fmla="val 68925"/>
              <a:gd name="adj2" fmla="val -1166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如何改进</a:t>
            </a:r>
            <a:endParaRPr lang="en-US" altLang="zh-CN" sz="2800" dirty="0">
              <a:solidFill>
                <a:schemeClr val="accent2"/>
              </a:solidFill>
              <a:ea typeface="宋体"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Effect transition="in" filter="blinds(horizontal)">
                                      <p:cBhvr>
                                        <p:cTn id="7" dur="500"/>
                                        <p:tgtEl>
                                          <p:spTgt spid="287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7747">
                                            <p:txEl>
                                              <p:pRg st="2" end="2"/>
                                            </p:txEl>
                                          </p:spTgt>
                                        </p:tgtEl>
                                        <p:attrNameLst>
                                          <p:attrName>style.visibility</p:attrName>
                                        </p:attrNameLst>
                                      </p:cBhvr>
                                      <p:to>
                                        <p:strVal val="visible"/>
                                      </p:to>
                                    </p:set>
                                    <p:animEffect transition="in" filter="blinds(horizontal)">
                                      <p:cBhvr>
                                        <p:cTn id="12" dur="500"/>
                                        <p:tgtEl>
                                          <p:spTgt spid="287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9A10691-B31C-495C-9B00-C715187CBD22}"/>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扫描线种子填充算法</a:t>
            </a:r>
          </a:p>
        </p:txBody>
      </p:sp>
      <p:sp>
        <p:nvSpPr>
          <p:cNvPr id="29699" name="灯片编号占位符 5">
            <a:extLst>
              <a:ext uri="{FF2B5EF4-FFF2-40B4-BE49-F238E27FC236}">
                <a16:creationId xmlns:a16="http://schemas.microsoft.com/office/drawing/2014/main" id="{9D5D94F0-98F5-435E-B526-E73536FDF9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B6871F-3138-4C85-9DB8-7711E4C0FB20}" type="slidenum">
              <a:rPr lang="zh-CN" altLang="en-US" sz="1400" smtClean="0">
                <a:latin typeface="Arial" panose="020B0604020202020204" pitchFamily="34" charset="0"/>
              </a:rPr>
              <a:pPr>
                <a:spcBef>
                  <a:spcPct val="0"/>
                </a:spcBef>
                <a:buFontTx/>
                <a:buNone/>
              </a:pPr>
              <a:t>15</a:t>
            </a:fld>
            <a:endParaRPr lang="en-US" altLang="zh-CN" sz="1400">
              <a:latin typeface="Arial" panose="020B0604020202020204" pitchFamily="34" charset="0"/>
            </a:endParaRPr>
          </a:p>
        </p:txBody>
      </p:sp>
      <p:pic>
        <p:nvPicPr>
          <p:cNvPr id="29700" name="Picture 4">
            <a:extLst>
              <a:ext uri="{FF2B5EF4-FFF2-40B4-BE49-F238E27FC236}">
                <a16:creationId xmlns:a16="http://schemas.microsoft.com/office/drawing/2014/main" id="{68188AA7-5A3B-4899-8A9F-B538D7DB0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150" y="3603625"/>
            <a:ext cx="4167188"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5" name="Rectangle 3">
            <a:extLst>
              <a:ext uri="{FF2B5EF4-FFF2-40B4-BE49-F238E27FC236}">
                <a16:creationId xmlns:a16="http://schemas.microsoft.com/office/drawing/2014/main" id="{E93212DE-084A-44B4-B5ED-26B4DB1CF1FA}"/>
              </a:ext>
            </a:extLst>
          </p:cNvPr>
          <p:cNvSpPr>
            <a:spLocks noGrp="1" noChangeArrowheads="1"/>
          </p:cNvSpPr>
          <p:nvPr>
            <p:ph type="body" idx="1"/>
          </p:nvPr>
        </p:nvSpPr>
        <p:spPr>
          <a:xfrm>
            <a:off x="187325" y="1133475"/>
            <a:ext cx="9493250" cy="4352925"/>
          </a:xfrm>
        </p:spPr>
        <p:txBody>
          <a:bodyPr/>
          <a:lstStyle/>
          <a:p>
            <a:pPr eaLnBrk="1" hangingPunct="1">
              <a:defRPr/>
            </a:pPr>
            <a:r>
              <a:rPr lang="en-US" altLang="zh-CN" dirty="0">
                <a:solidFill>
                  <a:schemeClr val="accent2"/>
                </a:solidFill>
                <a:latin typeface="宋体" pitchFamily="2" charset="-122"/>
                <a:ea typeface="宋体" pitchFamily="2" charset="-122"/>
              </a:rPr>
              <a:t>1.</a:t>
            </a:r>
            <a:r>
              <a:rPr lang="zh-CN" altLang="en-US" dirty="0">
                <a:solidFill>
                  <a:schemeClr val="accent2"/>
                </a:solidFill>
                <a:latin typeface="宋体" pitchFamily="2" charset="-122"/>
                <a:ea typeface="宋体" pitchFamily="2" charset="-122"/>
              </a:rPr>
              <a:t>算法思想：</a:t>
            </a:r>
            <a:endParaRPr lang="en-US" altLang="zh-CN" dirty="0">
              <a:solidFill>
                <a:schemeClr val="accent2"/>
              </a:solidFill>
              <a:latin typeface="宋体" pitchFamily="2" charset="-122"/>
              <a:ea typeface="宋体" pitchFamily="2" charset="-122"/>
            </a:endParaRPr>
          </a:p>
          <a:p>
            <a:pPr eaLnBrk="1" hangingPunct="1">
              <a:defRPr/>
            </a:pPr>
            <a:r>
              <a:rPr lang="zh-CN" altLang="en-US" dirty="0">
                <a:latin typeface="宋体" pitchFamily="2" charset="-122"/>
                <a:ea typeface="宋体" pitchFamily="2" charset="-122"/>
              </a:rPr>
              <a:t>在任意不间断区间中只取一个种子像素，</a:t>
            </a:r>
            <a:endParaRPr lang="en-US" altLang="zh-CN" dirty="0">
              <a:latin typeface="宋体" pitchFamily="2" charset="-122"/>
              <a:ea typeface="宋体" pitchFamily="2" charset="-122"/>
            </a:endParaRPr>
          </a:p>
          <a:p>
            <a:pPr eaLnBrk="1" hangingPunct="1">
              <a:defRPr/>
            </a:pPr>
            <a:r>
              <a:rPr lang="zh-CN" altLang="en-US" dirty="0">
                <a:latin typeface="宋体" pitchFamily="2" charset="-122"/>
                <a:ea typeface="宋体" pitchFamily="2" charset="-122"/>
              </a:rPr>
              <a:t>填充当前扫描线上的该段区间；</a:t>
            </a:r>
            <a:endParaRPr lang="en-US" altLang="zh-CN" dirty="0">
              <a:latin typeface="宋体" pitchFamily="2" charset="-122"/>
              <a:ea typeface="宋体" pitchFamily="2" charset="-122"/>
            </a:endParaRPr>
          </a:p>
          <a:p>
            <a:pPr eaLnBrk="1" hangingPunct="1">
              <a:defRPr/>
            </a:pPr>
            <a:r>
              <a:rPr lang="zh-CN" altLang="en-US" dirty="0">
                <a:latin typeface="宋体" pitchFamily="2" charset="-122"/>
                <a:ea typeface="宋体" pitchFamily="2" charset="-122"/>
              </a:rPr>
              <a:t>确定与这一区段相邻的上下两条扫描线上位于区域内的区段，产生种子像素</a:t>
            </a:r>
            <a:endParaRPr lang="zh-CN" altLang="en-US" sz="4400" dirty="0">
              <a:solidFill>
                <a:schemeClr val="accent2"/>
              </a:solidFill>
              <a:effectLst>
                <a:outerShdw blurRad="38100" dist="38100" dir="2700000" algn="tl">
                  <a:srgbClr val="C0C0C0"/>
                </a:outerShdw>
              </a:effectLst>
              <a:ea typeface="宋体"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blinds(horizontal)">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22"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B5F52C9-8AEB-4746-BE37-62384868ED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B85335-BF15-471E-9105-5F5851163DFC}" type="slidenum">
              <a:rPr lang="zh-CN" altLang="en-US" sz="1400" smtClean="0">
                <a:latin typeface="Arial" panose="020B0604020202020204" pitchFamily="34" charset="0"/>
              </a:rPr>
              <a:pPr>
                <a:spcBef>
                  <a:spcPct val="0"/>
                </a:spcBef>
                <a:buFontTx/>
                <a:buNone/>
              </a:pPr>
              <a:t>16</a:t>
            </a:fld>
            <a:endParaRPr lang="en-US" altLang="zh-CN" sz="1400">
              <a:latin typeface="Arial" panose="020B0604020202020204" pitchFamily="34" charset="0"/>
            </a:endParaRPr>
          </a:p>
        </p:txBody>
      </p:sp>
      <p:sp>
        <p:nvSpPr>
          <p:cNvPr id="31747" name="Rectangle 2">
            <a:extLst>
              <a:ext uri="{FF2B5EF4-FFF2-40B4-BE49-F238E27FC236}">
                <a16:creationId xmlns:a16="http://schemas.microsoft.com/office/drawing/2014/main" id="{B831AF09-F3F3-420F-9131-C3A7DB27F653}"/>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扫描线种子填充算法</a:t>
            </a:r>
          </a:p>
        </p:txBody>
      </p:sp>
      <p:sp>
        <p:nvSpPr>
          <p:cNvPr id="291843" name="Rectangle 3">
            <a:extLst>
              <a:ext uri="{FF2B5EF4-FFF2-40B4-BE49-F238E27FC236}">
                <a16:creationId xmlns:a16="http://schemas.microsoft.com/office/drawing/2014/main" id="{6F3BB436-FE54-4B5C-97C4-8524AC3622C6}"/>
              </a:ext>
            </a:extLst>
          </p:cNvPr>
          <p:cNvSpPr>
            <a:spLocks noGrp="1" noChangeArrowheads="1"/>
          </p:cNvSpPr>
          <p:nvPr>
            <p:ph type="body" idx="1"/>
          </p:nvPr>
        </p:nvSpPr>
        <p:spPr>
          <a:xfrm>
            <a:off x="165100" y="1219200"/>
            <a:ext cx="9553575" cy="5213350"/>
          </a:xfrm>
        </p:spPr>
        <p:txBody>
          <a:bodyPr/>
          <a:lstStyle/>
          <a:p>
            <a:pPr eaLnBrk="1" hangingPunct="1">
              <a:lnSpc>
                <a:spcPct val="65000"/>
              </a:lnSpc>
              <a:defRPr/>
            </a:pPr>
            <a:r>
              <a:rPr lang="en-US" altLang="zh-CN" dirty="0">
                <a:solidFill>
                  <a:schemeClr val="accent2"/>
                </a:solidFill>
                <a:ea typeface="宋体" pitchFamily="2" charset="-122"/>
              </a:rPr>
              <a:t>3. </a:t>
            </a:r>
            <a:r>
              <a:rPr lang="zh-CN" altLang="en-US" dirty="0">
                <a:solidFill>
                  <a:schemeClr val="accent2"/>
                </a:solidFill>
                <a:ea typeface="宋体" pitchFamily="2" charset="-122"/>
              </a:rPr>
              <a:t>算法的栈结构实现：</a:t>
            </a:r>
          </a:p>
          <a:p>
            <a:pPr lvl="1" indent="-471488" eaLnBrk="1" hangingPunct="1">
              <a:lnSpc>
                <a:spcPct val="65000"/>
              </a:lnSpc>
              <a:buFontTx/>
              <a:buNone/>
              <a:defRPr/>
            </a:pPr>
            <a:r>
              <a:rPr lang="en-US" altLang="zh-CN" sz="3200" dirty="0">
                <a:ea typeface="宋体" pitchFamily="2" charset="-122"/>
              </a:rPr>
              <a:t>(1) </a:t>
            </a:r>
            <a:r>
              <a:rPr lang="zh-CN" altLang="en-US" sz="3200" dirty="0">
                <a:ea typeface="宋体" pitchFamily="2" charset="-122"/>
              </a:rPr>
              <a:t>种子像素入栈</a:t>
            </a:r>
            <a:endParaRPr lang="en-US" altLang="zh-CN" sz="3200" dirty="0">
              <a:ea typeface="宋体" pitchFamily="2" charset="-122"/>
            </a:endParaRPr>
          </a:p>
          <a:p>
            <a:pPr lvl="1" indent="-471488" eaLnBrk="1" hangingPunct="1">
              <a:lnSpc>
                <a:spcPct val="65000"/>
              </a:lnSpc>
              <a:buFontTx/>
              <a:buNone/>
              <a:defRPr/>
            </a:pPr>
            <a:r>
              <a:rPr lang="en-US" altLang="zh-CN" sz="3200" dirty="0">
                <a:ea typeface="宋体" pitchFamily="2" charset="-122"/>
              </a:rPr>
              <a:t>(2) </a:t>
            </a:r>
            <a:r>
              <a:rPr lang="zh-CN" altLang="en-US" sz="3200" dirty="0">
                <a:ea typeface="宋体" pitchFamily="2" charset="-122"/>
              </a:rPr>
              <a:t>当栈非空时，重复执行下述三步：</a:t>
            </a:r>
          </a:p>
          <a:p>
            <a:pPr indent="15875" algn="just" eaLnBrk="1" hangingPunct="1">
              <a:lnSpc>
                <a:spcPct val="120000"/>
              </a:lnSpc>
              <a:buFontTx/>
              <a:buNone/>
              <a:defRPr/>
            </a:pPr>
            <a:r>
              <a:rPr lang="zh-CN" altLang="en-US" dirty="0">
                <a:ea typeface="宋体" pitchFamily="2" charset="-122"/>
              </a:rPr>
              <a:t>  1)栈顶像素</a:t>
            </a:r>
            <a:r>
              <a:rPr lang="zh-CN" altLang="en-US" dirty="0">
                <a:solidFill>
                  <a:schemeClr val="accent2"/>
                </a:solidFill>
                <a:ea typeface="宋体" pitchFamily="2" charset="-122"/>
              </a:rPr>
              <a:t>出栈</a:t>
            </a:r>
            <a:endParaRPr lang="zh-CN" altLang="en-US" dirty="0">
              <a:ea typeface="宋体" pitchFamily="2" charset="-122"/>
            </a:endParaRPr>
          </a:p>
          <a:p>
            <a:pPr indent="15875" algn="just" eaLnBrk="1" hangingPunct="1">
              <a:lnSpc>
                <a:spcPct val="120000"/>
              </a:lnSpc>
              <a:buFontTx/>
              <a:buNone/>
              <a:defRPr/>
            </a:pPr>
            <a:r>
              <a:rPr lang="zh-CN" altLang="en-US" dirty="0">
                <a:ea typeface="宋体" pitchFamily="2" charset="-122"/>
              </a:rPr>
              <a:t>  2)</a:t>
            </a:r>
            <a:r>
              <a:rPr lang="zh-CN" altLang="en-US" dirty="0">
                <a:solidFill>
                  <a:schemeClr val="accent2"/>
                </a:solidFill>
                <a:ea typeface="宋体" pitchFamily="2" charset="-122"/>
              </a:rPr>
              <a:t>填充</a:t>
            </a:r>
            <a:r>
              <a:rPr lang="zh-CN" altLang="en-US" dirty="0">
                <a:ea typeface="宋体" pitchFamily="2" charset="-122"/>
              </a:rPr>
              <a:t>像素所在扫描线区间段</a:t>
            </a:r>
          </a:p>
          <a:p>
            <a:pPr indent="15875" algn="just" eaLnBrk="1" hangingPunct="1">
              <a:lnSpc>
                <a:spcPct val="120000"/>
              </a:lnSpc>
              <a:buFontTx/>
              <a:buNone/>
              <a:defRPr/>
            </a:pPr>
            <a:r>
              <a:rPr lang="zh-CN" altLang="en-US" dirty="0">
                <a:ea typeface="宋体" pitchFamily="2" charset="-122"/>
              </a:rPr>
              <a:t>  3)在区间中检查与当前扫描线相邻的上下两条扫描线的有关像素是否全为边界或已填充的像素，若存在非边界、未填充边界的像素，则把每一区间最右像素作种子像素入栈</a:t>
            </a:r>
            <a:endParaRPr lang="zh-CN" altLang="en-US" dirty="0">
              <a:solidFill>
                <a:schemeClr val="accent2"/>
              </a:solidFill>
              <a:effectLst>
                <a:outerShdw blurRad="38100" dist="38100" dir="2700000" algn="tl">
                  <a:srgbClr val="C0C0C0"/>
                </a:outerShdw>
              </a:effectLst>
              <a:ea typeface="宋体"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linds(horizontal)">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32" dur="500"/>
                                        <p:tgtEl>
                                          <p:spTgt spid="291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CD783DDD-5BEF-48D6-990F-8667142A75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60556E-121C-4EBB-AD7C-E52BFDDE2A8D}" type="slidenum">
              <a:rPr lang="zh-CN" altLang="en-US" sz="1400" smtClean="0">
                <a:latin typeface="Arial" panose="020B0604020202020204" pitchFamily="34" charset="0"/>
              </a:rPr>
              <a:pPr>
                <a:spcBef>
                  <a:spcPct val="0"/>
                </a:spcBef>
                <a:buFontTx/>
                <a:buNone/>
              </a:pPr>
              <a:t>17</a:t>
            </a:fld>
            <a:endParaRPr lang="en-US" altLang="zh-CN" sz="1400">
              <a:latin typeface="Arial" panose="020B0604020202020204" pitchFamily="34" charset="0"/>
            </a:endParaRPr>
          </a:p>
        </p:txBody>
      </p:sp>
      <p:sp>
        <p:nvSpPr>
          <p:cNvPr id="33795" name="Rectangle 2">
            <a:extLst>
              <a:ext uri="{FF2B5EF4-FFF2-40B4-BE49-F238E27FC236}">
                <a16:creationId xmlns:a16="http://schemas.microsoft.com/office/drawing/2014/main" id="{D2F84C82-C98F-4AE8-BD56-E7350307212A}"/>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扫描线种子填充算法</a:t>
            </a:r>
          </a:p>
        </p:txBody>
      </p:sp>
      <p:sp>
        <p:nvSpPr>
          <p:cNvPr id="293891" name="Rectangle 3">
            <a:extLst>
              <a:ext uri="{FF2B5EF4-FFF2-40B4-BE49-F238E27FC236}">
                <a16:creationId xmlns:a16="http://schemas.microsoft.com/office/drawing/2014/main" id="{538F4FFA-80F9-4FFE-824D-65A9A5D18472}"/>
              </a:ext>
            </a:extLst>
          </p:cNvPr>
          <p:cNvSpPr>
            <a:spLocks noGrp="1" noChangeArrowheads="1"/>
          </p:cNvSpPr>
          <p:nvPr>
            <p:ph type="body" idx="1"/>
          </p:nvPr>
        </p:nvSpPr>
        <p:spPr>
          <a:xfrm>
            <a:off x="187325" y="1165225"/>
            <a:ext cx="9493250" cy="5334000"/>
          </a:xfrm>
        </p:spPr>
        <p:txBody>
          <a:bodyPr/>
          <a:lstStyle/>
          <a:p>
            <a:pPr eaLnBrk="1" hangingPunct="1">
              <a:defRPr/>
            </a:pPr>
            <a:r>
              <a:rPr lang="en-US" altLang="zh-CN" dirty="0">
                <a:solidFill>
                  <a:schemeClr val="accent2"/>
                </a:solidFill>
                <a:ea typeface="宋体" pitchFamily="2" charset="-122"/>
              </a:rPr>
              <a:t>2. </a:t>
            </a:r>
            <a:r>
              <a:rPr lang="zh-CN" altLang="en-US" dirty="0">
                <a:solidFill>
                  <a:schemeClr val="accent2"/>
                </a:solidFill>
                <a:latin typeface="宋体" pitchFamily="2" charset="-122"/>
                <a:ea typeface="宋体" pitchFamily="2" charset="-122"/>
              </a:rPr>
              <a:t>四向算法图示</a:t>
            </a:r>
            <a:r>
              <a:rPr lang="en-US" altLang="zh-CN" dirty="0">
                <a:solidFill>
                  <a:schemeClr val="accent2"/>
                </a:solidFill>
                <a:latin typeface="宋体" pitchFamily="2" charset="-122"/>
                <a:ea typeface="宋体" pitchFamily="2" charset="-122"/>
              </a:rPr>
              <a:t>:</a:t>
            </a:r>
            <a:endParaRPr lang="zh-CN" altLang="en-US" sz="4400" dirty="0">
              <a:solidFill>
                <a:schemeClr val="accent2"/>
              </a:solidFill>
              <a:effectLst>
                <a:outerShdw blurRad="38100" dist="38100" dir="2700000" algn="tl">
                  <a:srgbClr val="C0C0C0"/>
                </a:outerShdw>
              </a:effectLst>
              <a:ea typeface="宋体" pitchFamily="2" charset="-122"/>
            </a:endParaRPr>
          </a:p>
        </p:txBody>
      </p:sp>
      <p:pic>
        <p:nvPicPr>
          <p:cNvPr id="33797" name="Picture 4">
            <a:extLst>
              <a:ext uri="{FF2B5EF4-FFF2-40B4-BE49-F238E27FC236}">
                <a16:creationId xmlns:a16="http://schemas.microsoft.com/office/drawing/2014/main" id="{EDAAFE71-AE16-4E73-9890-367BDBFE0D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713" y="1905000"/>
            <a:ext cx="2959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descr="区域填充扫描线算法(a)">
            <a:extLst>
              <a:ext uri="{FF2B5EF4-FFF2-40B4-BE49-F238E27FC236}">
                <a16:creationId xmlns:a16="http://schemas.microsoft.com/office/drawing/2014/main" id="{D44894A8-2280-4B65-9D1C-52C9F8F61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38" y="1905000"/>
            <a:ext cx="47053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0CE83B26-0887-43C0-8F4B-82D292CDBD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4E499D3-E7FA-45DB-BF02-FA98017462B3}" type="slidenum">
              <a:rPr lang="zh-CN" altLang="en-US" sz="1400" smtClean="0">
                <a:latin typeface="Arial" panose="020B0604020202020204" pitchFamily="34" charset="0"/>
              </a:rPr>
              <a:pPr>
                <a:spcBef>
                  <a:spcPct val="0"/>
                </a:spcBef>
                <a:buFontTx/>
                <a:buNone/>
              </a:pPr>
              <a:t>18</a:t>
            </a:fld>
            <a:endParaRPr lang="en-US" altLang="zh-CN" sz="1400">
              <a:latin typeface="Arial" panose="020B0604020202020204" pitchFamily="34" charset="0"/>
            </a:endParaRPr>
          </a:p>
        </p:txBody>
      </p:sp>
      <p:sp>
        <p:nvSpPr>
          <p:cNvPr id="35843" name="Rectangle 2">
            <a:extLst>
              <a:ext uri="{FF2B5EF4-FFF2-40B4-BE49-F238E27FC236}">
                <a16:creationId xmlns:a16="http://schemas.microsoft.com/office/drawing/2014/main" id="{08DF13FA-262A-4FE2-8508-5CD0833DD38B}"/>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扫描线种子填充算法</a:t>
            </a:r>
          </a:p>
        </p:txBody>
      </p:sp>
      <p:pic>
        <p:nvPicPr>
          <p:cNvPr id="35844" name="Picture 3">
            <a:extLst>
              <a:ext uri="{FF2B5EF4-FFF2-40B4-BE49-F238E27FC236}">
                <a16:creationId xmlns:a16="http://schemas.microsoft.com/office/drawing/2014/main" id="{4541AA2C-57EF-4DB0-B138-06886099A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0" y="1981200"/>
            <a:ext cx="2959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descr="区域填充扫描线算法(b)">
            <a:extLst>
              <a:ext uri="{FF2B5EF4-FFF2-40B4-BE49-F238E27FC236}">
                <a16:creationId xmlns:a16="http://schemas.microsoft.com/office/drawing/2014/main" id="{60B3A942-1F76-4A52-9B75-BE3764FB4C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47800"/>
            <a:ext cx="47053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599C87B3-12C5-40EC-A1D3-FA4CA92FBF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1BD467F-C6F2-415B-BE43-232186D2BFDC}" type="slidenum">
              <a:rPr lang="zh-CN" altLang="en-US" sz="1400" smtClean="0">
                <a:latin typeface="Arial" panose="020B0604020202020204" pitchFamily="34" charset="0"/>
              </a:rPr>
              <a:pPr>
                <a:spcBef>
                  <a:spcPct val="0"/>
                </a:spcBef>
                <a:buFontTx/>
                <a:buNone/>
              </a:pPr>
              <a:t>19</a:t>
            </a:fld>
            <a:endParaRPr lang="en-US" altLang="zh-CN" sz="1400">
              <a:latin typeface="Arial" panose="020B0604020202020204" pitchFamily="34" charset="0"/>
            </a:endParaRPr>
          </a:p>
        </p:txBody>
      </p:sp>
      <p:sp>
        <p:nvSpPr>
          <p:cNvPr id="37891" name="Rectangle 2">
            <a:extLst>
              <a:ext uri="{FF2B5EF4-FFF2-40B4-BE49-F238E27FC236}">
                <a16:creationId xmlns:a16="http://schemas.microsoft.com/office/drawing/2014/main" id="{9C312ABD-66F6-4ACE-B943-F0ACA686E444}"/>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扫描线种子填充算法</a:t>
            </a:r>
          </a:p>
        </p:txBody>
      </p:sp>
      <p:pic>
        <p:nvPicPr>
          <p:cNvPr id="37892" name="Picture 3" descr="区域填充扫描线算法(c)">
            <a:extLst>
              <a:ext uri="{FF2B5EF4-FFF2-40B4-BE49-F238E27FC236}">
                <a16:creationId xmlns:a16="http://schemas.microsoft.com/office/drawing/2014/main" id="{9E5A906C-8DA8-41D4-B1A3-A88EC133D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600200"/>
            <a:ext cx="4292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descr="区域填充扫描线算法(d)">
            <a:extLst>
              <a:ext uri="{FF2B5EF4-FFF2-40B4-BE49-F238E27FC236}">
                <a16:creationId xmlns:a16="http://schemas.microsoft.com/office/drawing/2014/main" id="{A9E75457-5E63-42D2-A2B8-8634CEFF3F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3200" y="1600200"/>
            <a:ext cx="4292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Line 5">
            <a:extLst>
              <a:ext uri="{FF2B5EF4-FFF2-40B4-BE49-F238E27FC236}">
                <a16:creationId xmlns:a16="http://schemas.microsoft.com/office/drawing/2014/main" id="{C72E010A-8C43-4779-AE1A-7FEEBD0465A6}"/>
              </a:ext>
            </a:extLst>
          </p:cNvPr>
          <p:cNvSpPr>
            <a:spLocks noChangeShapeType="1"/>
          </p:cNvSpPr>
          <p:nvPr/>
        </p:nvSpPr>
        <p:spPr bwMode="auto">
          <a:xfrm>
            <a:off x="4870450" y="3657600"/>
            <a:ext cx="41275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6">
            <a:extLst>
              <a:ext uri="{FF2B5EF4-FFF2-40B4-BE49-F238E27FC236}">
                <a16:creationId xmlns:a16="http://schemas.microsoft.com/office/drawing/2014/main" id="{A04FBEF1-1B62-4549-A830-A00FEDE5F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8F8B4D-5E58-4B46-8AC9-FC676262A543}" type="slidenum">
              <a:rPr lang="zh-CN" altLang="en-US" sz="1400" smtClean="0">
                <a:latin typeface="Arial" panose="020B0604020202020204" pitchFamily="34" charset="0"/>
              </a:rPr>
              <a:pPr>
                <a:spcBef>
                  <a:spcPct val="0"/>
                </a:spcBef>
                <a:buFontTx/>
                <a:buNone/>
              </a:pPr>
              <a:t>2</a:t>
            </a:fld>
            <a:endParaRPr lang="en-US" altLang="zh-CN" sz="1400">
              <a:latin typeface="Arial" panose="020B0604020202020204" pitchFamily="34" charset="0"/>
            </a:endParaRPr>
          </a:p>
        </p:txBody>
      </p:sp>
      <p:sp>
        <p:nvSpPr>
          <p:cNvPr id="4099" name="Rectangle 2">
            <a:extLst>
              <a:ext uri="{FF2B5EF4-FFF2-40B4-BE49-F238E27FC236}">
                <a16:creationId xmlns:a16="http://schemas.microsoft.com/office/drawing/2014/main" id="{8A6AA889-6C56-44CE-9297-9E9FA756CCF2}"/>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区域填充、字符与走样</a:t>
            </a:r>
            <a:endParaRPr lang="en-US" altLang="zh-CN" dirty="0">
              <a:ea typeface="宋体" panose="02010600030101010101" pitchFamily="2" charset="-122"/>
            </a:endParaRPr>
          </a:p>
        </p:txBody>
      </p:sp>
      <p:sp>
        <p:nvSpPr>
          <p:cNvPr id="4100" name="Rectangle 3">
            <a:extLst>
              <a:ext uri="{FF2B5EF4-FFF2-40B4-BE49-F238E27FC236}">
                <a16:creationId xmlns:a16="http://schemas.microsoft.com/office/drawing/2014/main" id="{26F40D2F-7B27-44FB-98D5-150B133A4E41}"/>
              </a:ext>
            </a:extLst>
          </p:cNvPr>
          <p:cNvSpPr>
            <a:spLocks noGrp="1" noChangeArrowheads="1"/>
          </p:cNvSpPr>
          <p:nvPr>
            <p:ph type="body" sz="half" idx="1"/>
          </p:nvPr>
        </p:nvSpPr>
        <p:spPr/>
        <p:txBody>
          <a:bodyPr/>
          <a:lstStyle/>
          <a:p>
            <a:pPr eaLnBrk="1" hangingPunct="1"/>
            <a:r>
              <a:rPr lang="zh-CN" altLang="en-US" dirty="0">
                <a:ea typeface="宋体" panose="02010600030101010101" pitchFamily="2" charset="-122"/>
              </a:rPr>
              <a:t>区域填充</a:t>
            </a:r>
            <a:endParaRPr lang="en-US" altLang="zh-CN" dirty="0">
              <a:ea typeface="宋体" panose="02010600030101010101" pitchFamily="2" charset="-122"/>
            </a:endParaRPr>
          </a:p>
          <a:p>
            <a:pPr eaLnBrk="1" hangingPunct="1"/>
            <a:r>
              <a:rPr lang="zh-CN" altLang="en-US" dirty="0">
                <a:ea typeface="宋体" panose="02010600030101010101" pitchFamily="2" charset="-122"/>
              </a:rPr>
              <a:t>字符</a:t>
            </a:r>
            <a:endParaRPr lang="en-US" altLang="zh-CN" dirty="0">
              <a:ea typeface="宋体" panose="02010600030101010101" pitchFamily="2" charset="-122"/>
            </a:endParaRPr>
          </a:p>
          <a:p>
            <a:pPr eaLnBrk="1" hangingPunct="1"/>
            <a:r>
              <a:rPr lang="zh-CN" altLang="en-US" dirty="0">
                <a:ea typeface="宋体" panose="02010600030101010101" pitchFamily="2" charset="-122"/>
              </a:rPr>
              <a:t>走样与反走样</a:t>
            </a:r>
            <a:endParaRPr lang="en-US" altLang="zh-CN" dirty="0">
              <a:ea typeface="宋体" panose="02010600030101010101" pitchFamily="2" charset="-122"/>
            </a:endParaRPr>
          </a:p>
        </p:txBody>
      </p:sp>
      <p:pic>
        <p:nvPicPr>
          <p:cNvPr id="4102" name="Picture 5" descr="002">
            <a:extLst>
              <a:ext uri="{FF2B5EF4-FFF2-40B4-BE49-F238E27FC236}">
                <a16:creationId xmlns:a16="http://schemas.microsoft.com/office/drawing/2014/main" id="{D51EEE27-DAAF-4ADC-9027-7DEEF88ED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2813050"/>
            <a:ext cx="2528887"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a:extLst>
              <a:ext uri="{FF2B5EF4-FFF2-40B4-BE49-F238E27FC236}">
                <a16:creationId xmlns:a16="http://schemas.microsoft.com/office/drawing/2014/main" id="{F6FD3DC1-A8C7-491B-8B68-B96C00EF9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3781" y="4740275"/>
            <a:ext cx="21463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4" name="Object 8">
            <a:extLst>
              <a:ext uri="{FF2B5EF4-FFF2-40B4-BE49-F238E27FC236}">
                <a16:creationId xmlns:a16="http://schemas.microsoft.com/office/drawing/2014/main" id="{9426D40D-5506-4064-953F-A5C4E6882C55}"/>
              </a:ext>
            </a:extLst>
          </p:cNvPr>
          <p:cNvGraphicFramePr>
            <a:graphicFrameLocks noGrp="1" noChangeAspect="1"/>
          </p:cNvGraphicFramePr>
          <p:nvPr>
            <p:ph sz="half" idx="2"/>
          </p:nvPr>
        </p:nvGraphicFramePr>
        <p:xfrm>
          <a:off x="8042275" y="434975"/>
          <a:ext cx="1470025" cy="1608138"/>
        </p:xfrm>
        <a:graphic>
          <a:graphicData uri="http://schemas.openxmlformats.org/presentationml/2006/ole">
            <mc:AlternateContent xmlns:mc="http://schemas.openxmlformats.org/markup-compatibility/2006">
              <mc:Choice xmlns:v="urn:schemas-microsoft-com:vml" Requires="v">
                <p:oleObj spid="_x0000_s4163" name="VISIO" r:id="rId5" imgW="577034" imgH="630463" progId="Visio.Drawing.5">
                  <p:embed/>
                </p:oleObj>
              </mc:Choice>
              <mc:Fallback>
                <p:oleObj name="VISIO" r:id="rId5" imgW="577034" imgH="630463" progId="Visio.Drawing.5">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2275" y="434975"/>
                        <a:ext cx="1470025" cy="1608138"/>
                      </a:xfrm>
                      <a:prstGeom prst="rect">
                        <a:avLst/>
                      </a:prstGeom>
                      <a:solidFill>
                        <a:schemeClr val="accent1"/>
                      </a:solidFill>
                      <a:ln>
                        <a:noFill/>
                      </a:ln>
                      <a:effectLst/>
                      <a:extLs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E79659AF-842C-4362-AB7A-0625ACBA10EB}"/>
              </a:ext>
            </a:extLst>
          </p:cNvPr>
          <p:cNvPicPr>
            <a:picLocks noChangeAspect="1"/>
          </p:cNvPicPr>
          <p:nvPr/>
        </p:nvPicPr>
        <p:blipFill>
          <a:blip r:embed="rId7"/>
          <a:stretch>
            <a:fillRect/>
          </a:stretch>
        </p:blipFill>
        <p:spPr>
          <a:xfrm>
            <a:off x="440862" y="4440238"/>
            <a:ext cx="2142000" cy="1805400"/>
          </a:xfrm>
          <a:prstGeom prst="rect">
            <a:avLst/>
          </a:prstGeom>
        </p:spPr>
      </p:pic>
      <p:pic>
        <p:nvPicPr>
          <p:cNvPr id="3" name="图片 2">
            <a:extLst>
              <a:ext uri="{FF2B5EF4-FFF2-40B4-BE49-F238E27FC236}">
                <a16:creationId xmlns:a16="http://schemas.microsoft.com/office/drawing/2014/main" id="{7283EC19-6767-4066-8E16-3648908BDB16}"/>
              </a:ext>
            </a:extLst>
          </p:cNvPr>
          <p:cNvPicPr>
            <a:picLocks noChangeAspect="1"/>
          </p:cNvPicPr>
          <p:nvPr/>
        </p:nvPicPr>
        <p:blipFill>
          <a:blip r:embed="rId8"/>
          <a:stretch>
            <a:fillRect/>
          </a:stretch>
        </p:blipFill>
        <p:spPr>
          <a:xfrm>
            <a:off x="3384000" y="4464301"/>
            <a:ext cx="2223600" cy="175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A52C3FD-2FF8-473F-A506-6CCD6CFE93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B8A7139-E2C1-499C-9082-09DA37186DB0}" type="slidenum">
              <a:rPr lang="zh-CN" altLang="en-US" sz="1400" smtClean="0">
                <a:latin typeface="Arial" panose="020B0604020202020204" pitchFamily="34" charset="0"/>
              </a:rPr>
              <a:pPr>
                <a:spcBef>
                  <a:spcPct val="0"/>
                </a:spcBef>
                <a:buFontTx/>
                <a:buNone/>
              </a:pPr>
              <a:t>20</a:t>
            </a:fld>
            <a:endParaRPr lang="en-US" altLang="zh-CN" sz="1400">
              <a:latin typeface="Arial" panose="020B0604020202020204" pitchFamily="34" charset="0"/>
            </a:endParaRPr>
          </a:p>
        </p:txBody>
      </p:sp>
      <p:sp>
        <p:nvSpPr>
          <p:cNvPr id="39939" name="Rectangle 2">
            <a:extLst>
              <a:ext uri="{FF2B5EF4-FFF2-40B4-BE49-F238E27FC236}">
                <a16:creationId xmlns:a16="http://schemas.microsoft.com/office/drawing/2014/main" id="{A99AB93E-CAF9-40FA-8A83-06C51E3ED69C}"/>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扫描线种子填充算法</a:t>
            </a:r>
          </a:p>
        </p:txBody>
      </p:sp>
      <p:sp>
        <p:nvSpPr>
          <p:cNvPr id="300035" name="Rectangle 3">
            <a:extLst>
              <a:ext uri="{FF2B5EF4-FFF2-40B4-BE49-F238E27FC236}">
                <a16:creationId xmlns:a16="http://schemas.microsoft.com/office/drawing/2014/main" id="{4BB47C96-7B61-48DE-AA33-279726FC53D7}"/>
              </a:ext>
            </a:extLst>
          </p:cNvPr>
          <p:cNvSpPr>
            <a:spLocks noGrp="1" noChangeArrowheads="1"/>
          </p:cNvSpPr>
          <p:nvPr>
            <p:ph type="body" idx="1"/>
          </p:nvPr>
        </p:nvSpPr>
        <p:spPr>
          <a:xfrm>
            <a:off x="187325" y="1143000"/>
            <a:ext cx="9493250" cy="5257800"/>
          </a:xfrm>
        </p:spPr>
        <p:txBody>
          <a:bodyPr/>
          <a:lstStyle/>
          <a:p>
            <a:pPr eaLnBrk="1" hangingPunct="1">
              <a:buFontTx/>
              <a:buNone/>
              <a:defRPr/>
            </a:pPr>
            <a:r>
              <a:rPr lang="en-US" altLang="zh-CN" dirty="0">
                <a:ea typeface="宋体" pitchFamily="2" charset="-122"/>
                <a:cs typeface="Times New Roman" pitchFamily="18" charset="0"/>
              </a:rPr>
              <a:t>4. </a:t>
            </a:r>
            <a:r>
              <a:rPr lang="zh-CN" altLang="en-US" dirty="0">
                <a:latin typeface="宋体" pitchFamily="2" charset="-122"/>
                <a:ea typeface="宋体" pitchFamily="2" charset="-122"/>
                <a:cs typeface="Times New Roman" pitchFamily="18" charset="0"/>
              </a:rPr>
              <a:t>算法分析</a:t>
            </a:r>
            <a:endParaRPr lang="zh-CN" altLang="en-US" b="1" dirty="0">
              <a:latin typeface="宋体" pitchFamily="2" charset="-122"/>
              <a:ea typeface="宋体" pitchFamily="2" charset="-122"/>
              <a:cs typeface="Times New Roman" pitchFamily="18" charset="0"/>
            </a:endParaRPr>
          </a:p>
          <a:p>
            <a:pPr eaLnBrk="1" hangingPunct="1">
              <a:defRPr/>
            </a:pPr>
            <a:r>
              <a:rPr lang="zh-CN" altLang="en-US" dirty="0">
                <a:latin typeface="宋体" pitchFamily="2" charset="-122"/>
                <a:ea typeface="宋体" pitchFamily="2" charset="-122"/>
                <a:cs typeface="Times New Roman" pitchFamily="18" charset="0"/>
              </a:rPr>
              <a:t>一次填充一段区间</a:t>
            </a:r>
            <a:r>
              <a:rPr lang="en-US" altLang="zh-CN" dirty="0">
                <a:latin typeface="宋体" pitchFamily="2" charset="-122"/>
                <a:ea typeface="宋体" pitchFamily="2" charset="-122"/>
                <a:cs typeface="Times New Roman" pitchFamily="18" charset="0"/>
              </a:rPr>
              <a:t>,</a:t>
            </a:r>
            <a:r>
              <a:rPr lang="zh-CN" altLang="en-US" dirty="0">
                <a:latin typeface="宋体" pitchFamily="2" charset="-122"/>
                <a:ea typeface="宋体" pitchFamily="2" charset="-122"/>
                <a:cs typeface="Times New Roman" pitchFamily="18" charset="0"/>
              </a:rPr>
              <a:t>非常有效</a:t>
            </a:r>
          </a:p>
          <a:p>
            <a:pPr eaLnBrk="1" hangingPunct="1">
              <a:buFontTx/>
              <a:buNone/>
              <a:defRPr/>
            </a:pPr>
            <a:r>
              <a:rPr lang="zh-CN" altLang="en-US" sz="4400" dirty="0">
                <a:solidFill>
                  <a:schemeClr val="accent2"/>
                </a:solidFill>
                <a:effectLst>
                  <a:outerShdw blurRad="38100" dist="38100" dir="2700000" algn="tl">
                    <a:srgbClr val="C0C0C0"/>
                  </a:outerShdw>
                </a:effectLst>
                <a:ea typeface="宋体" pitchFamily="2" charset="-122"/>
                <a:cs typeface="Times New Roman" pitchFamily="18" charset="0"/>
              </a:rPr>
              <a:t>　　　　</a:t>
            </a:r>
          </a:p>
        </p:txBody>
      </p:sp>
      <p:sp>
        <p:nvSpPr>
          <p:cNvPr id="24581" name="AutoShape 4">
            <a:extLst>
              <a:ext uri="{FF2B5EF4-FFF2-40B4-BE49-F238E27FC236}">
                <a16:creationId xmlns:a16="http://schemas.microsoft.com/office/drawing/2014/main" id="{0F0E941B-2588-41AB-BFDB-0CD47F2A7FC3}"/>
              </a:ext>
            </a:extLst>
          </p:cNvPr>
          <p:cNvSpPr>
            <a:spLocks noChangeArrowheads="1"/>
          </p:cNvSpPr>
          <p:nvPr/>
        </p:nvSpPr>
        <p:spPr bwMode="auto">
          <a:xfrm>
            <a:off x="5981700" y="3106738"/>
            <a:ext cx="3197225" cy="1090612"/>
          </a:xfrm>
          <a:prstGeom prst="wedgeRoundRectCallout">
            <a:avLst>
              <a:gd name="adj1" fmla="val -43090"/>
              <a:gd name="adj2" fmla="val 7310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rgbClr val="2D2D8A"/>
                </a:solidFill>
                <a:ea typeface="宋体" pitchFamily="2" charset="-122"/>
              </a:rPr>
              <a:t>区域填充与多边形扫描转换区别</a:t>
            </a:r>
            <a:r>
              <a:rPr lang="en-US" altLang="zh-CN" sz="2800" dirty="0">
                <a:solidFill>
                  <a:srgbClr val="2D2D8A"/>
                </a:solidFill>
                <a:ea typeface="宋体" pitchFamily="2" charset="-122"/>
              </a:rPr>
              <a:t>?</a:t>
            </a:r>
            <a:endParaRPr lang="en-US" altLang="zh-CN" sz="2800" dirty="0">
              <a:solidFill>
                <a:schemeClr val="accent2"/>
              </a:solidFill>
              <a:ea typeface="宋体" pitchFamily="2" charset="-122"/>
            </a:endParaRPr>
          </a:p>
        </p:txBody>
      </p:sp>
      <p:pic>
        <p:nvPicPr>
          <p:cNvPr id="21510" name="Picture 4" descr="001">
            <a:extLst>
              <a:ext uri="{FF2B5EF4-FFF2-40B4-BE49-F238E27FC236}">
                <a16:creationId xmlns:a16="http://schemas.microsoft.com/office/drawing/2014/main" id="{5E58D01F-0356-4EFD-A41A-2A5B7B93B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373438"/>
            <a:ext cx="2559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5" descr="002">
            <a:extLst>
              <a:ext uri="{FF2B5EF4-FFF2-40B4-BE49-F238E27FC236}">
                <a16:creationId xmlns:a16="http://schemas.microsoft.com/office/drawing/2014/main" id="{69658FAE-9B78-4418-AE57-72F1C3893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3" y="4903788"/>
            <a:ext cx="2528887"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86190733-6474-4495-9A10-E29F76F195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450" y="4730750"/>
            <a:ext cx="63055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blinds(horizontal)">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581"/>
                                        </p:tgtEl>
                                        <p:attrNameLst>
                                          <p:attrName>style.visibility</p:attrName>
                                        </p:attrNameLst>
                                      </p:cBhvr>
                                      <p:to>
                                        <p:strVal val="visible"/>
                                      </p:to>
                                    </p:set>
                                    <p:animEffect transition="in" filter="checkerboard(across)">
                                      <p:cBhvr>
                                        <p:cTn id="2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75A700CB-CD16-499D-AD55-ACF1086AF9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F2495E7-33CC-4B28-97FE-8CBDF40E9411}" type="slidenum">
              <a:rPr lang="zh-CN" altLang="en-US" sz="1400" smtClean="0">
                <a:latin typeface="Arial" panose="020B0604020202020204" pitchFamily="34" charset="0"/>
              </a:rPr>
              <a:pPr>
                <a:spcBef>
                  <a:spcPct val="0"/>
                </a:spcBef>
                <a:buFontTx/>
                <a:buNone/>
              </a:pPr>
              <a:t>21</a:t>
            </a:fld>
            <a:endParaRPr lang="en-US" altLang="zh-CN" sz="1400">
              <a:latin typeface="Arial" panose="020B0604020202020204" pitchFamily="34" charset="0"/>
            </a:endParaRPr>
          </a:p>
        </p:txBody>
      </p:sp>
      <p:sp>
        <p:nvSpPr>
          <p:cNvPr id="45059" name="Rectangle 2">
            <a:extLst>
              <a:ext uri="{FF2B5EF4-FFF2-40B4-BE49-F238E27FC236}">
                <a16:creationId xmlns:a16="http://schemas.microsoft.com/office/drawing/2014/main" id="{4D270B78-8D83-46B8-855C-1C7E6AAC1569}"/>
              </a:ext>
            </a:extLst>
          </p:cNvPr>
          <p:cNvSpPr>
            <a:spLocks noGrp="1" noChangeArrowheads="1"/>
          </p:cNvSpPr>
          <p:nvPr>
            <p:ph type="title"/>
          </p:nvPr>
        </p:nvSpPr>
        <p:spPr>
          <a:xfrm>
            <a:off x="966788" y="234950"/>
            <a:ext cx="8688387" cy="769441"/>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多边形扫描转换与区域填充方法</a:t>
            </a:r>
          </a:p>
        </p:txBody>
      </p:sp>
      <p:sp>
        <p:nvSpPr>
          <p:cNvPr id="27652" name="Rectangle 3">
            <a:extLst>
              <a:ext uri="{FF2B5EF4-FFF2-40B4-BE49-F238E27FC236}">
                <a16:creationId xmlns:a16="http://schemas.microsoft.com/office/drawing/2014/main" id="{C22D98B4-6644-4208-9290-31573B317B30}"/>
              </a:ext>
            </a:extLst>
          </p:cNvPr>
          <p:cNvSpPr>
            <a:spLocks noChangeArrowheads="1"/>
          </p:cNvSpPr>
          <p:nvPr/>
        </p:nvSpPr>
        <p:spPr bwMode="auto">
          <a:xfrm>
            <a:off x="141288" y="1162050"/>
            <a:ext cx="9253537"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fontAlgn="t" hangingPunct="1">
              <a:spcBef>
                <a:spcPct val="0"/>
              </a:spcBef>
            </a:pPr>
            <a:r>
              <a:rPr kumimoji="1" lang="zh-CN" altLang="en-US" dirty="0">
                <a:latin typeface="宋体" panose="02010600030101010101" pitchFamily="2" charset="-122"/>
                <a:ea typeface="宋体" panose="02010600030101010101" pitchFamily="2" charset="-122"/>
              </a:rPr>
              <a:t> </a:t>
            </a:r>
            <a:r>
              <a:rPr kumimoji="1" lang="zh-CN" altLang="en-US" dirty="0">
                <a:solidFill>
                  <a:srgbClr val="0000FF"/>
                </a:solidFill>
                <a:latin typeface="宋体" panose="02010600030101010101" pitchFamily="2" charset="-122"/>
                <a:ea typeface="宋体" panose="02010600030101010101" pitchFamily="2" charset="-122"/>
              </a:rPr>
              <a:t>联系：</a:t>
            </a:r>
            <a:r>
              <a:rPr kumimoji="1" lang="zh-CN" altLang="en-US" dirty="0">
                <a:latin typeface="宋体" panose="02010600030101010101" pitchFamily="2" charset="-122"/>
                <a:ea typeface="宋体" panose="02010600030101010101" pitchFamily="2" charset="-122"/>
              </a:rPr>
              <a:t>光栅图形面着色，可转换</a:t>
            </a:r>
            <a:endParaRPr kumimoji="1" lang="en-US" altLang="zh-CN" dirty="0">
              <a:latin typeface="宋体" panose="02010600030101010101" pitchFamily="2" charset="-122"/>
              <a:ea typeface="宋体" panose="02010600030101010101" pitchFamily="2" charset="-122"/>
            </a:endParaRPr>
          </a:p>
          <a:p>
            <a:pPr algn="just" eaLnBrk="1" fontAlgn="t" hangingPunct="1">
              <a:spcBef>
                <a:spcPct val="0"/>
              </a:spcBef>
            </a:pPr>
            <a:r>
              <a:rPr kumimoji="1" lang="zh-CN" altLang="en-US" dirty="0">
                <a:latin typeface="宋体" panose="02010600030101010101" pitchFamily="2" charset="-122"/>
                <a:ea typeface="宋体" panose="02010600030101010101" pitchFamily="2" charset="-122"/>
              </a:rPr>
              <a:t> </a:t>
            </a:r>
            <a:r>
              <a:rPr kumimoji="1" lang="zh-CN" altLang="en-US" dirty="0">
                <a:solidFill>
                  <a:srgbClr val="0000FF"/>
                </a:solidFill>
                <a:latin typeface="宋体" panose="02010600030101010101" pitchFamily="2" charset="-122"/>
                <a:ea typeface="宋体" panose="02010600030101010101" pitchFamily="2" charset="-122"/>
              </a:rPr>
              <a:t>区别：</a:t>
            </a:r>
          </a:p>
          <a:p>
            <a:pPr algn="just" eaLnBrk="1" fontAlgn="t" hangingPunct="1">
              <a:spcBef>
                <a:spcPct val="0"/>
              </a:spcBef>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1.</a:t>
            </a:r>
            <a:r>
              <a:rPr kumimoji="1" lang="zh-CN" altLang="en-US" dirty="0">
                <a:latin typeface="宋体" panose="02010600030101010101" pitchFamily="2" charset="-122"/>
                <a:ea typeface="宋体" panose="02010600030101010101" pitchFamily="2" charset="-122"/>
              </a:rPr>
              <a:t>基本思想</a:t>
            </a:r>
          </a:p>
          <a:p>
            <a:pPr algn="just" eaLnBrk="1" fontAlgn="t" hangingPunct="1">
              <a:spcBef>
                <a:spcPct val="0"/>
              </a:spcBef>
              <a:buFont typeface="Wingdings" panose="05000000000000000000" pitchFamily="2" charset="2"/>
              <a:buNone/>
            </a:pPr>
            <a:r>
              <a:rPr kumimoji="1" lang="zh-CN" altLang="en-US" dirty="0">
                <a:latin typeface="宋体" panose="02010600030101010101" pitchFamily="2" charset="-122"/>
                <a:ea typeface="宋体" panose="02010600030101010101" pitchFamily="2" charset="-122"/>
              </a:rPr>
              <a:t>  前者：顶点表示转换成点阵表示</a:t>
            </a:r>
            <a:endParaRPr kumimoji="1" lang="en-US" altLang="zh-CN" dirty="0">
              <a:latin typeface="宋体" panose="02010600030101010101" pitchFamily="2" charset="-122"/>
              <a:ea typeface="宋体" panose="02010600030101010101" pitchFamily="2" charset="-122"/>
            </a:endParaRPr>
          </a:p>
          <a:p>
            <a:pPr algn="just" eaLnBrk="1" fontAlgn="t" hangingPunct="1">
              <a:spcBef>
                <a:spcPct val="0"/>
              </a:spcBef>
              <a:buFont typeface="Wingdings" panose="05000000000000000000" pitchFamily="2" charset="2"/>
              <a:buNone/>
            </a:pPr>
            <a:r>
              <a:rPr kumimoji="1" lang="en-US" altLang="zh-CN" dirty="0">
                <a:latin typeface="宋体" panose="02010600030101010101" pitchFamily="2" charset="-122"/>
                <a:ea typeface="宋体" panose="02010600030101010101" pitchFamily="2" charset="-122"/>
              </a:rPr>
              <a:t>  </a:t>
            </a:r>
            <a:r>
              <a:rPr kumimoji="1" lang="zh-CN" altLang="en-US" dirty="0">
                <a:latin typeface="宋体" panose="02010600030101010101" pitchFamily="2" charset="-122"/>
                <a:ea typeface="宋体" panose="02010600030101010101" pitchFamily="2" charset="-122"/>
              </a:rPr>
              <a:t>后者：改变区域内填充颜色，没有改变表示方法</a:t>
            </a:r>
          </a:p>
          <a:p>
            <a:pPr algn="just" eaLnBrk="1" fontAlgn="t" hangingPunct="1">
              <a:spcBef>
                <a:spcPct val="0"/>
              </a:spcBef>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2.</a:t>
            </a:r>
            <a:r>
              <a:rPr kumimoji="1" lang="zh-CN" altLang="en-US" dirty="0">
                <a:latin typeface="宋体" panose="02010600030101010101" pitchFamily="2" charset="-122"/>
                <a:ea typeface="宋体" panose="02010600030101010101" pitchFamily="2" charset="-122"/>
              </a:rPr>
              <a:t>边界要求</a:t>
            </a:r>
          </a:p>
          <a:p>
            <a:pPr algn="just" eaLnBrk="1" fontAlgn="t" hangingPunct="1">
              <a:spcBef>
                <a:spcPct val="0"/>
              </a:spcBef>
              <a:buFont typeface="Wingdings" panose="05000000000000000000" pitchFamily="2" charset="2"/>
              <a:buNone/>
            </a:pPr>
            <a:r>
              <a:rPr kumimoji="1" lang="zh-CN" altLang="en-US" dirty="0">
                <a:latin typeface="宋体" panose="02010600030101010101" pitchFamily="2" charset="-122"/>
                <a:ea typeface="宋体" panose="02010600030101010101" pitchFamily="2" charset="-122"/>
              </a:rPr>
              <a:t>  前者：要求扫描线与多边形边界交点个数为偶数</a:t>
            </a:r>
            <a:endParaRPr kumimoji="1" lang="en-US" altLang="zh-CN" dirty="0">
              <a:latin typeface="宋体" panose="02010600030101010101" pitchFamily="2" charset="-122"/>
              <a:ea typeface="宋体" panose="02010600030101010101" pitchFamily="2" charset="-122"/>
            </a:endParaRPr>
          </a:p>
          <a:p>
            <a:pPr algn="just" eaLnBrk="1" fontAlgn="t" hangingPunct="1">
              <a:spcBef>
                <a:spcPct val="0"/>
              </a:spcBef>
              <a:buFont typeface="Wingdings" panose="05000000000000000000" pitchFamily="2" charset="2"/>
              <a:buNone/>
            </a:pPr>
            <a:r>
              <a:rPr kumimoji="1" lang="zh-CN" altLang="en-US" dirty="0">
                <a:latin typeface="宋体" panose="02010600030101010101" pitchFamily="2" charset="-122"/>
                <a:ea typeface="宋体" panose="02010600030101010101" pitchFamily="2" charset="-122"/>
              </a:rPr>
              <a:t>  后者：区域封闭</a:t>
            </a:r>
          </a:p>
          <a:p>
            <a:pPr algn="just" eaLnBrk="1" fontAlgn="t" hangingPunct="1">
              <a:spcBef>
                <a:spcPct val="0"/>
              </a:spcBef>
            </a:pP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3.</a:t>
            </a:r>
            <a:r>
              <a:rPr kumimoji="1" lang="zh-CN" altLang="en-US" dirty="0">
                <a:latin typeface="宋体" panose="02010600030101010101" pitchFamily="2" charset="-122"/>
                <a:ea typeface="宋体" panose="02010600030101010101" pitchFamily="2" charset="-122"/>
              </a:rPr>
              <a:t>基本条件</a:t>
            </a:r>
          </a:p>
          <a:p>
            <a:pPr algn="just" eaLnBrk="1" fontAlgn="t" hangingPunct="1">
              <a:spcBef>
                <a:spcPct val="0"/>
              </a:spcBef>
              <a:buFont typeface="Wingdings" panose="05000000000000000000" pitchFamily="2" charset="2"/>
              <a:buNone/>
            </a:pPr>
            <a:r>
              <a:rPr kumimoji="1" lang="zh-CN" altLang="en-US" dirty="0">
                <a:latin typeface="宋体" panose="02010600030101010101" pitchFamily="2" charset="-122"/>
                <a:ea typeface="宋体" panose="02010600030101010101" pitchFamily="2" charset="-122"/>
              </a:rPr>
              <a:t>  前者：从边界顶点信息出发</a:t>
            </a:r>
            <a:endParaRPr kumimoji="1" lang="en-US" altLang="zh-CN" dirty="0">
              <a:latin typeface="宋体" panose="02010600030101010101" pitchFamily="2" charset="-122"/>
              <a:ea typeface="宋体" panose="02010600030101010101" pitchFamily="2" charset="-122"/>
            </a:endParaRPr>
          </a:p>
          <a:p>
            <a:pPr algn="just" eaLnBrk="1" fontAlgn="t" hangingPunct="1">
              <a:spcBef>
                <a:spcPct val="0"/>
              </a:spcBef>
              <a:buFont typeface="Wingdings" panose="05000000000000000000" pitchFamily="2" charset="2"/>
              <a:buNone/>
            </a:pPr>
            <a:r>
              <a:rPr kumimoji="1" lang="en-US" altLang="zh-CN" dirty="0">
                <a:latin typeface="宋体" panose="02010600030101010101" pitchFamily="2" charset="-122"/>
                <a:ea typeface="宋体" panose="02010600030101010101" pitchFamily="2" charset="-122"/>
              </a:rPr>
              <a:t>  </a:t>
            </a:r>
            <a:r>
              <a:rPr kumimoji="1" lang="zh-CN" altLang="en-US" dirty="0">
                <a:latin typeface="宋体" panose="02010600030101010101" pitchFamily="2" charset="-122"/>
                <a:ea typeface="宋体" panose="02010600030101010101" pitchFamily="2" charset="-122"/>
              </a:rPr>
              <a:t>后者：区域内种子点</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blinds(horizontal)">
                                      <p:cBhvr>
                                        <p:cTn id="12" dur="500"/>
                                        <p:tgtEl>
                                          <p:spTgt spid="27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blinds(horizontal)">
                                      <p:cBhvr>
                                        <p:cTn id="17" dur="500"/>
                                        <p:tgtEl>
                                          <p:spTgt spid="276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blinds(horizontal)">
                                      <p:cBhvr>
                                        <p:cTn id="22" dur="500"/>
                                        <p:tgtEl>
                                          <p:spTgt spid="2765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652">
                                            <p:txEl>
                                              <p:pRg st="4" end="4"/>
                                            </p:txEl>
                                          </p:spTgt>
                                        </p:tgtEl>
                                        <p:attrNameLst>
                                          <p:attrName>style.visibility</p:attrName>
                                        </p:attrNameLst>
                                      </p:cBhvr>
                                      <p:to>
                                        <p:strVal val="visible"/>
                                      </p:to>
                                    </p:set>
                                    <p:animEffect transition="in" filter="blinds(horizontal)">
                                      <p:cBhvr>
                                        <p:cTn id="27" dur="500"/>
                                        <p:tgtEl>
                                          <p:spTgt spid="2765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652">
                                            <p:txEl>
                                              <p:pRg st="5" end="5"/>
                                            </p:txEl>
                                          </p:spTgt>
                                        </p:tgtEl>
                                        <p:attrNameLst>
                                          <p:attrName>style.visibility</p:attrName>
                                        </p:attrNameLst>
                                      </p:cBhvr>
                                      <p:to>
                                        <p:strVal val="visible"/>
                                      </p:to>
                                    </p:set>
                                    <p:animEffect transition="in" filter="blinds(horizontal)">
                                      <p:cBhvr>
                                        <p:cTn id="32" dur="500"/>
                                        <p:tgtEl>
                                          <p:spTgt spid="2765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Effect transition="in" filter="blinds(horizontal)">
                                      <p:cBhvr>
                                        <p:cTn id="37" dur="500"/>
                                        <p:tgtEl>
                                          <p:spTgt spid="2765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652">
                                            <p:txEl>
                                              <p:pRg st="7" end="7"/>
                                            </p:txEl>
                                          </p:spTgt>
                                        </p:tgtEl>
                                        <p:attrNameLst>
                                          <p:attrName>style.visibility</p:attrName>
                                        </p:attrNameLst>
                                      </p:cBhvr>
                                      <p:to>
                                        <p:strVal val="visible"/>
                                      </p:to>
                                    </p:set>
                                    <p:animEffect transition="in" filter="blinds(horizontal)">
                                      <p:cBhvr>
                                        <p:cTn id="42" dur="500"/>
                                        <p:tgtEl>
                                          <p:spTgt spid="2765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652">
                                            <p:txEl>
                                              <p:pRg st="8" end="8"/>
                                            </p:txEl>
                                          </p:spTgt>
                                        </p:tgtEl>
                                        <p:attrNameLst>
                                          <p:attrName>style.visibility</p:attrName>
                                        </p:attrNameLst>
                                      </p:cBhvr>
                                      <p:to>
                                        <p:strVal val="visible"/>
                                      </p:to>
                                    </p:set>
                                    <p:animEffect transition="in" filter="blinds(horizontal)">
                                      <p:cBhvr>
                                        <p:cTn id="47" dur="500"/>
                                        <p:tgtEl>
                                          <p:spTgt spid="2765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7652">
                                            <p:txEl>
                                              <p:pRg st="9" end="9"/>
                                            </p:txEl>
                                          </p:spTgt>
                                        </p:tgtEl>
                                        <p:attrNameLst>
                                          <p:attrName>style.visibility</p:attrName>
                                        </p:attrNameLst>
                                      </p:cBhvr>
                                      <p:to>
                                        <p:strVal val="visible"/>
                                      </p:to>
                                    </p:set>
                                    <p:animEffect transition="in" filter="blinds(horizontal)">
                                      <p:cBhvr>
                                        <p:cTn id="52" dur="500"/>
                                        <p:tgtEl>
                                          <p:spTgt spid="2765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7652">
                                            <p:txEl>
                                              <p:pRg st="10" end="10"/>
                                            </p:txEl>
                                          </p:spTgt>
                                        </p:tgtEl>
                                        <p:attrNameLst>
                                          <p:attrName>style.visibility</p:attrName>
                                        </p:attrNameLst>
                                      </p:cBhvr>
                                      <p:to>
                                        <p:strVal val="visible"/>
                                      </p:to>
                                    </p:set>
                                    <p:animEffect transition="in" filter="blinds(horizontal)">
                                      <p:cBhvr>
                                        <p:cTn id="57" dur="500"/>
                                        <p:tgtEl>
                                          <p:spTgt spid="2765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6">
            <a:extLst>
              <a:ext uri="{FF2B5EF4-FFF2-40B4-BE49-F238E27FC236}">
                <a16:creationId xmlns:a16="http://schemas.microsoft.com/office/drawing/2014/main" id="{A04FBEF1-1B62-4549-A830-A00FEDE5F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8F8B4D-5E58-4B46-8AC9-FC676262A543}" type="slidenum">
              <a:rPr lang="zh-CN" altLang="en-US" sz="1400" smtClean="0">
                <a:latin typeface="Arial" panose="020B0604020202020204" pitchFamily="34" charset="0"/>
              </a:rPr>
              <a:pPr>
                <a:spcBef>
                  <a:spcPct val="0"/>
                </a:spcBef>
                <a:buFontTx/>
                <a:buNone/>
              </a:pPr>
              <a:t>22</a:t>
            </a:fld>
            <a:endParaRPr lang="en-US" altLang="zh-CN" sz="1400">
              <a:latin typeface="Arial" panose="020B0604020202020204" pitchFamily="34" charset="0"/>
            </a:endParaRPr>
          </a:p>
        </p:txBody>
      </p:sp>
      <p:sp>
        <p:nvSpPr>
          <p:cNvPr id="4099" name="Rectangle 2">
            <a:extLst>
              <a:ext uri="{FF2B5EF4-FFF2-40B4-BE49-F238E27FC236}">
                <a16:creationId xmlns:a16="http://schemas.microsoft.com/office/drawing/2014/main" id="{8A6AA889-6C56-44CE-9297-9E9FA756CCF2}"/>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区域填充、字符与走样</a:t>
            </a:r>
            <a:endParaRPr lang="en-US" altLang="zh-CN" dirty="0">
              <a:ea typeface="宋体" panose="02010600030101010101" pitchFamily="2" charset="-122"/>
            </a:endParaRPr>
          </a:p>
        </p:txBody>
      </p:sp>
      <p:sp>
        <p:nvSpPr>
          <p:cNvPr id="4100" name="Rectangle 3">
            <a:extLst>
              <a:ext uri="{FF2B5EF4-FFF2-40B4-BE49-F238E27FC236}">
                <a16:creationId xmlns:a16="http://schemas.microsoft.com/office/drawing/2014/main" id="{26F40D2F-7B27-44FB-98D5-150B133A4E41}"/>
              </a:ext>
            </a:extLst>
          </p:cNvPr>
          <p:cNvSpPr>
            <a:spLocks noGrp="1" noChangeArrowheads="1"/>
          </p:cNvSpPr>
          <p:nvPr>
            <p:ph type="body" sz="half" idx="1"/>
          </p:nvPr>
        </p:nvSpPr>
        <p:spPr/>
        <p:txBody>
          <a:bodyPr/>
          <a:lstStyle/>
          <a:p>
            <a:pPr eaLnBrk="1" hangingPunct="1"/>
            <a:r>
              <a:rPr lang="zh-CN" altLang="en-US" dirty="0">
                <a:ea typeface="宋体" panose="02010600030101010101" pitchFamily="2" charset="-122"/>
              </a:rPr>
              <a:t>区域填充</a:t>
            </a:r>
            <a:endParaRPr lang="en-US" altLang="zh-CN" dirty="0">
              <a:ea typeface="宋体" panose="02010600030101010101" pitchFamily="2" charset="-122"/>
            </a:endParaRPr>
          </a:p>
          <a:p>
            <a:pPr eaLnBrk="1" hangingPunct="1"/>
            <a:r>
              <a:rPr lang="zh-CN" altLang="en-US" dirty="0">
                <a:ea typeface="宋体" panose="02010600030101010101" pitchFamily="2" charset="-122"/>
              </a:rPr>
              <a:t>字符</a:t>
            </a:r>
            <a:endParaRPr lang="en-US" altLang="zh-CN" dirty="0">
              <a:ea typeface="宋体" panose="02010600030101010101" pitchFamily="2" charset="-122"/>
            </a:endParaRPr>
          </a:p>
          <a:p>
            <a:pPr eaLnBrk="1" hangingPunct="1"/>
            <a:r>
              <a:rPr lang="zh-CN" altLang="en-US" dirty="0">
                <a:ea typeface="宋体" panose="02010600030101010101" pitchFamily="2" charset="-122"/>
              </a:rPr>
              <a:t>走样与反走样</a:t>
            </a:r>
            <a:endParaRPr lang="en-US" altLang="zh-CN" dirty="0">
              <a:ea typeface="宋体" panose="02010600030101010101" pitchFamily="2" charset="-122"/>
            </a:endParaRPr>
          </a:p>
        </p:txBody>
      </p:sp>
      <p:pic>
        <p:nvPicPr>
          <p:cNvPr id="4101" name="Picture 4" descr="001">
            <a:extLst>
              <a:ext uri="{FF2B5EF4-FFF2-40B4-BE49-F238E27FC236}">
                <a16:creationId xmlns:a16="http://schemas.microsoft.com/office/drawing/2014/main" id="{9844105D-CF7B-482C-8139-66716BFAB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025" y="4679950"/>
            <a:ext cx="2559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5" descr="002">
            <a:extLst>
              <a:ext uri="{FF2B5EF4-FFF2-40B4-BE49-F238E27FC236}">
                <a16:creationId xmlns:a16="http://schemas.microsoft.com/office/drawing/2014/main" id="{D51EEE27-DAAF-4ADC-9027-7DEEF88ED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488" y="2813050"/>
            <a:ext cx="2528887"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4" name="Object 8">
            <a:extLst>
              <a:ext uri="{FF2B5EF4-FFF2-40B4-BE49-F238E27FC236}">
                <a16:creationId xmlns:a16="http://schemas.microsoft.com/office/drawing/2014/main" id="{9426D40D-5506-4064-953F-A5C4E6882C55}"/>
              </a:ext>
            </a:extLst>
          </p:cNvPr>
          <p:cNvGraphicFramePr>
            <a:graphicFrameLocks noGrp="1" noChangeAspect="1"/>
          </p:cNvGraphicFramePr>
          <p:nvPr>
            <p:ph sz="half" idx="2"/>
          </p:nvPr>
        </p:nvGraphicFramePr>
        <p:xfrm>
          <a:off x="8042275" y="434975"/>
          <a:ext cx="1470025" cy="1608138"/>
        </p:xfrm>
        <a:graphic>
          <a:graphicData uri="http://schemas.openxmlformats.org/presentationml/2006/ole">
            <mc:AlternateContent xmlns:mc="http://schemas.openxmlformats.org/markup-compatibility/2006">
              <mc:Choice xmlns:v="urn:schemas-microsoft-com:vml" Requires="v">
                <p:oleObj spid="_x0000_s77880" name="VISIO" r:id="rId5" imgW="577034" imgH="630463" progId="Visio.Drawing.5">
                  <p:embed/>
                </p:oleObj>
              </mc:Choice>
              <mc:Fallback>
                <p:oleObj name="VISIO" r:id="rId5" imgW="577034" imgH="630463" progId="Visio.Drawing.5">
                  <p:embed/>
                  <p:pic>
                    <p:nvPicPr>
                      <p:cNvPr id="4104" name="Object 8">
                        <a:extLst>
                          <a:ext uri="{FF2B5EF4-FFF2-40B4-BE49-F238E27FC236}">
                            <a16:creationId xmlns:a16="http://schemas.microsoft.com/office/drawing/2014/main" id="{9426D40D-5506-4064-953F-A5C4E6882C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2275" y="434975"/>
                        <a:ext cx="1470025" cy="1608138"/>
                      </a:xfrm>
                      <a:prstGeom prst="rect">
                        <a:avLst/>
                      </a:prstGeom>
                      <a:solidFill>
                        <a:schemeClr val="accent1"/>
                      </a:solidFill>
                      <a:ln>
                        <a:noFill/>
                      </a:ln>
                      <a:effectLst/>
                      <a:extLs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4">
            <a:extLst>
              <a:ext uri="{FF2B5EF4-FFF2-40B4-BE49-F238E27FC236}">
                <a16:creationId xmlns:a16="http://schemas.microsoft.com/office/drawing/2014/main" id="{FC19DDE0-502B-4FF6-BBDD-D8AB9F107F68}"/>
              </a:ext>
            </a:extLst>
          </p:cNvPr>
          <p:cNvSpPr>
            <a:spLocks noChangeArrowheads="1"/>
          </p:cNvSpPr>
          <p:nvPr/>
        </p:nvSpPr>
        <p:spPr bwMode="auto">
          <a:xfrm>
            <a:off x="3653882" y="1582737"/>
            <a:ext cx="3065463" cy="812800"/>
          </a:xfrm>
          <a:prstGeom prst="wedgeRoundRectCallout">
            <a:avLst>
              <a:gd name="adj1" fmla="val -67635"/>
              <a:gd name="adj2" fmla="val 17432"/>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3200" dirty="0">
                <a:solidFill>
                  <a:srgbClr val="2D2D8A"/>
                </a:solidFill>
                <a:ea typeface="宋体" pitchFamily="2" charset="-122"/>
              </a:rPr>
              <a:t>字符特点？</a:t>
            </a:r>
            <a:endParaRPr lang="en-US" altLang="zh-CN" sz="3200" dirty="0">
              <a:solidFill>
                <a:srgbClr val="2D2D8A"/>
              </a:solidFill>
              <a:ea typeface="宋体" pitchFamily="2" charset="-122"/>
            </a:endParaRPr>
          </a:p>
        </p:txBody>
      </p:sp>
      <p:pic>
        <p:nvPicPr>
          <p:cNvPr id="11" name="图片 10">
            <a:extLst>
              <a:ext uri="{FF2B5EF4-FFF2-40B4-BE49-F238E27FC236}">
                <a16:creationId xmlns:a16="http://schemas.microsoft.com/office/drawing/2014/main" id="{D36D8A8D-0778-4E26-A88A-FEC1D9180C02}"/>
              </a:ext>
            </a:extLst>
          </p:cNvPr>
          <p:cNvPicPr>
            <a:picLocks noChangeAspect="1"/>
          </p:cNvPicPr>
          <p:nvPr/>
        </p:nvPicPr>
        <p:blipFill>
          <a:blip r:embed="rId7"/>
          <a:stretch>
            <a:fillRect/>
          </a:stretch>
        </p:blipFill>
        <p:spPr>
          <a:xfrm>
            <a:off x="440862" y="4440238"/>
            <a:ext cx="2142000" cy="1805400"/>
          </a:xfrm>
          <a:prstGeom prst="rect">
            <a:avLst/>
          </a:prstGeom>
        </p:spPr>
      </p:pic>
      <p:pic>
        <p:nvPicPr>
          <p:cNvPr id="12" name="图片 11">
            <a:extLst>
              <a:ext uri="{FF2B5EF4-FFF2-40B4-BE49-F238E27FC236}">
                <a16:creationId xmlns:a16="http://schemas.microsoft.com/office/drawing/2014/main" id="{906DE610-452C-4011-97FA-67413E5BDCE1}"/>
              </a:ext>
            </a:extLst>
          </p:cNvPr>
          <p:cNvPicPr>
            <a:picLocks noChangeAspect="1"/>
          </p:cNvPicPr>
          <p:nvPr/>
        </p:nvPicPr>
        <p:blipFill>
          <a:blip r:embed="rId8"/>
          <a:stretch>
            <a:fillRect/>
          </a:stretch>
        </p:blipFill>
        <p:spPr>
          <a:xfrm>
            <a:off x="3384000" y="4464301"/>
            <a:ext cx="2223600" cy="1754400"/>
          </a:xfrm>
          <a:prstGeom prst="rect">
            <a:avLst/>
          </a:prstGeom>
        </p:spPr>
      </p:pic>
    </p:spTree>
    <p:extLst>
      <p:ext uri="{BB962C8B-B14F-4D97-AF65-F5344CB8AC3E}">
        <p14:creationId xmlns:p14="http://schemas.microsoft.com/office/powerpoint/2010/main" val="84333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178A8042-9DEC-49B8-B3ED-7C29001E53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CE3229E-E61B-4776-9EB5-715C1D0F0169}" type="slidenum">
              <a:rPr lang="zh-CN" altLang="en-US" sz="1400" smtClean="0">
                <a:latin typeface="Arial" panose="020B0604020202020204" pitchFamily="34" charset="0"/>
              </a:rPr>
              <a:pPr>
                <a:spcBef>
                  <a:spcPct val="0"/>
                </a:spcBef>
                <a:buFontTx/>
                <a:buNone/>
              </a:pPr>
              <a:t>23</a:t>
            </a:fld>
            <a:endParaRPr lang="en-US" altLang="zh-CN" sz="1400">
              <a:latin typeface="Arial" panose="020B0604020202020204" pitchFamily="34" charset="0"/>
            </a:endParaRPr>
          </a:p>
        </p:txBody>
      </p:sp>
      <p:sp>
        <p:nvSpPr>
          <p:cNvPr id="48131" name="Rectangle 2">
            <a:extLst>
              <a:ext uri="{FF2B5EF4-FFF2-40B4-BE49-F238E27FC236}">
                <a16:creationId xmlns:a16="http://schemas.microsoft.com/office/drawing/2014/main" id="{A6B9AB4D-3FF7-4875-89D8-20FF2A267415}"/>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字符</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700" name="Rectangle 3">
            <a:extLst>
              <a:ext uri="{FF2B5EF4-FFF2-40B4-BE49-F238E27FC236}">
                <a16:creationId xmlns:a16="http://schemas.microsoft.com/office/drawing/2014/main" id="{0F8E3E35-0300-41BF-9B82-618912A54EED}"/>
              </a:ext>
            </a:extLst>
          </p:cNvPr>
          <p:cNvSpPr>
            <a:spLocks noGrp="1" noChangeArrowheads="1"/>
          </p:cNvSpPr>
          <p:nvPr>
            <p:ph type="body" idx="1"/>
          </p:nvPr>
        </p:nvSpPr>
        <p:spPr>
          <a:xfrm>
            <a:off x="276726" y="1066800"/>
            <a:ext cx="9381624" cy="5435600"/>
          </a:xfrm>
        </p:spPr>
        <p:txBody>
          <a:bodyPr/>
          <a:lstStyle/>
          <a:p>
            <a:pPr algn="just" eaLnBrk="1" hangingPunct="1">
              <a:lnSpc>
                <a:spcPct val="140000"/>
              </a:lnSpc>
              <a:buFontTx/>
              <a:buNone/>
            </a:pPr>
            <a:r>
              <a:rPr lang="zh-CN" altLang="en-US" sz="2800" dirty="0">
                <a:ea typeface="宋体" panose="02010600030101010101" pitchFamily="2" charset="-122"/>
              </a:rPr>
              <a:t>要显示</a:t>
            </a:r>
            <a:r>
              <a:rPr lang="zh-CN" altLang="en-US" sz="2800" b="1" dirty="0">
                <a:solidFill>
                  <a:schemeClr val="accent2"/>
                </a:solidFill>
                <a:ea typeface="宋体" panose="02010600030101010101" pitchFamily="2" charset="-122"/>
              </a:rPr>
              <a:t>字符</a:t>
            </a:r>
            <a:r>
              <a:rPr lang="en-US" altLang="zh-CN" sz="2800" dirty="0">
                <a:ea typeface="宋体" panose="02010600030101010101" pitchFamily="2" charset="-122"/>
              </a:rPr>
              <a:t>,</a:t>
            </a:r>
            <a:r>
              <a:rPr lang="zh-CN" altLang="en-US" sz="2800" dirty="0">
                <a:ea typeface="宋体" panose="02010600030101010101" pitchFamily="2" charset="-122"/>
              </a:rPr>
              <a:t>系统中必须装有</a:t>
            </a:r>
            <a:r>
              <a:rPr lang="zh-CN" altLang="en-US" sz="2800" b="1" dirty="0">
                <a:solidFill>
                  <a:schemeClr val="accent2"/>
                </a:solidFill>
                <a:ea typeface="宋体" panose="02010600030101010101" pitchFamily="2" charset="-122"/>
              </a:rPr>
              <a:t>字库</a:t>
            </a:r>
            <a:r>
              <a:rPr lang="en-US" altLang="zh-CN" sz="2800" dirty="0">
                <a:ea typeface="宋体" panose="02010600030101010101" pitchFamily="2" charset="-122"/>
              </a:rPr>
              <a:t>,</a:t>
            </a:r>
            <a:r>
              <a:rPr lang="zh-CN" altLang="en-US" sz="2800" dirty="0">
                <a:ea typeface="宋体" panose="02010600030101010101" pitchFamily="2" charset="-122"/>
              </a:rPr>
              <a:t>存储每个字符的形状信息</a:t>
            </a:r>
            <a:endParaRPr lang="en-US" altLang="zh-CN" sz="2800" dirty="0">
              <a:ea typeface="宋体" panose="02010600030101010101" pitchFamily="2" charset="-122"/>
            </a:endParaRPr>
          </a:p>
          <a:p>
            <a:pPr algn="just" eaLnBrk="1" hangingPunct="1">
              <a:lnSpc>
                <a:spcPct val="140000"/>
              </a:lnSpc>
              <a:buFontTx/>
              <a:buNone/>
            </a:pPr>
            <a:r>
              <a:rPr lang="zh-CN" altLang="en-US" sz="2800" b="1" dirty="0">
                <a:solidFill>
                  <a:schemeClr val="accent2"/>
                </a:solidFill>
                <a:ea typeface="宋体" panose="02010600030101010101" pitchFamily="2" charset="-122"/>
              </a:rPr>
              <a:t>矢量</a:t>
            </a:r>
            <a:r>
              <a:rPr lang="zh-CN" altLang="en-US" sz="2800" b="1" dirty="0">
                <a:ea typeface="宋体" panose="02010600030101010101" pitchFamily="2" charset="-122"/>
              </a:rPr>
              <a:t>字库</a:t>
            </a:r>
            <a:r>
              <a:rPr lang="zh-CN" altLang="en-US" sz="2800" dirty="0">
                <a:ea typeface="宋体" panose="02010600030101010101" pitchFamily="2" charset="-122"/>
              </a:rPr>
              <a:t>和</a:t>
            </a:r>
            <a:r>
              <a:rPr lang="zh-CN" altLang="en-US" sz="2800" b="1" dirty="0">
                <a:solidFill>
                  <a:schemeClr val="accent2"/>
                </a:solidFill>
                <a:ea typeface="宋体" panose="02010600030101010101" pitchFamily="2" charset="-122"/>
              </a:rPr>
              <a:t>点阵</a:t>
            </a:r>
            <a:r>
              <a:rPr lang="zh-CN" altLang="en-US" sz="2800" b="1" dirty="0">
                <a:ea typeface="宋体" panose="02010600030101010101" pitchFamily="2" charset="-122"/>
              </a:rPr>
              <a:t>字库</a:t>
            </a:r>
          </a:p>
          <a:p>
            <a:pPr algn="just" eaLnBrk="1" hangingPunct="1">
              <a:lnSpc>
                <a:spcPct val="140000"/>
              </a:lnSpc>
              <a:buFontTx/>
              <a:buNone/>
            </a:pPr>
            <a:r>
              <a:rPr lang="zh-CN" altLang="en-US" sz="2800" dirty="0">
                <a:ea typeface="宋体" panose="02010600030101010101" pitchFamily="2" charset="-122"/>
              </a:rPr>
              <a:t>字库中字符由一个</a:t>
            </a:r>
            <a:r>
              <a:rPr lang="zh-CN" altLang="en-US" sz="2800" b="1" dirty="0">
                <a:solidFill>
                  <a:schemeClr val="accent2"/>
                </a:solidFill>
                <a:ea typeface="宋体" panose="02010600030101010101" pitchFamily="2" charset="-122"/>
              </a:rPr>
              <a:t>编码</a:t>
            </a:r>
            <a:r>
              <a:rPr lang="zh-CN" altLang="en-US" sz="2800" dirty="0">
                <a:ea typeface="宋体" panose="02010600030101010101" pitchFamily="2" charset="-122"/>
              </a:rPr>
              <a:t>唯一标识</a:t>
            </a:r>
          </a:p>
          <a:p>
            <a:pPr algn="just" eaLnBrk="1" hangingPunct="1">
              <a:lnSpc>
                <a:spcPct val="140000"/>
              </a:lnSpc>
              <a:buFontTx/>
              <a:buNone/>
            </a:pPr>
            <a:r>
              <a:rPr lang="en-US" altLang="zh-CN" sz="2800" b="1" dirty="0">
                <a:ea typeface="宋体" panose="02010600030101010101" pitchFamily="2" charset="-122"/>
              </a:rPr>
              <a:t>ASCII</a:t>
            </a:r>
            <a:r>
              <a:rPr lang="zh-CN" altLang="en-US" sz="2800" b="1" dirty="0">
                <a:ea typeface="宋体" panose="02010600030101010101" pitchFamily="2" charset="-122"/>
              </a:rPr>
              <a:t>码：</a:t>
            </a:r>
            <a:r>
              <a:rPr lang="zh-CN" altLang="en-US" sz="2800" dirty="0">
                <a:ea typeface="宋体" panose="02010600030101010101" pitchFamily="2" charset="-122"/>
              </a:rPr>
              <a:t>“美国信息交换用标准代码集”(</a:t>
            </a:r>
            <a:r>
              <a:rPr lang="en-US" altLang="zh-CN" sz="2800" dirty="0">
                <a:ea typeface="宋体" panose="02010600030101010101" pitchFamily="2" charset="-122"/>
              </a:rPr>
              <a:t>American Standard Code for Information Interchange)</a:t>
            </a:r>
            <a:endParaRPr lang="zh-CN" altLang="en-US" sz="2800" dirty="0">
              <a:solidFill>
                <a:schemeClr val="accent2"/>
              </a:solidFill>
              <a:ea typeface="宋体" panose="02010600030101010101" pitchFamily="2" charset="-122"/>
            </a:endParaRPr>
          </a:p>
          <a:p>
            <a:pPr algn="just" eaLnBrk="1" hangingPunct="1">
              <a:lnSpc>
                <a:spcPct val="140000"/>
              </a:lnSpc>
              <a:buFontTx/>
              <a:buNone/>
            </a:pPr>
            <a:r>
              <a:rPr lang="zh-CN" altLang="en-US" sz="2800" b="1" dirty="0">
                <a:ea typeface="宋体" panose="02010600030101010101" pitchFamily="2" charset="-122"/>
              </a:rPr>
              <a:t>国标码：</a:t>
            </a:r>
            <a:r>
              <a:rPr lang="zh-CN" altLang="en-US" sz="2800" dirty="0">
                <a:ea typeface="宋体" panose="02010600030101010101" pitchFamily="2" charset="-122"/>
              </a:rPr>
              <a:t>“中华人民共和国国家标准信息交换编码，代号</a:t>
            </a:r>
            <a:r>
              <a:rPr lang="en-US" altLang="zh-CN" sz="2800" dirty="0">
                <a:ea typeface="宋体" panose="02010600030101010101" pitchFamily="2" charset="-122"/>
              </a:rPr>
              <a:t>GB2312－80</a:t>
            </a:r>
            <a:endParaRPr lang="zh-CN" altLang="en-US" sz="2800" dirty="0">
              <a:ea typeface="幼圆" panose="02010509060101010101" pitchFamily="49" charset="-122"/>
            </a:endParaRPr>
          </a:p>
        </p:txBody>
      </p:sp>
      <p:sp>
        <p:nvSpPr>
          <p:cNvPr id="5" name="AutoShape 4">
            <a:extLst>
              <a:ext uri="{FF2B5EF4-FFF2-40B4-BE49-F238E27FC236}">
                <a16:creationId xmlns:a16="http://schemas.microsoft.com/office/drawing/2014/main" id="{A9AA7E34-E8A6-42F9-BD9E-848A18B643DC}"/>
              </a:ext>
            </a:extLst>
          </p:cNvPr>
          <p:cNvSpPr>
            <a:spLocks noChangeArrowheads="1"/>
          </p:cNvSpPr>
          <p:nvPr/>
        </p:nvSpPr>
        <p:spPr bwMode="auto">
          <a:xfrm>
            <a:off x="8255000" y="2449513"/>
            <a:ext cx="866775" cy="641350"/>
          </a:xfrm>
          <a:prstGeom prst="wedgeRoundRectCallout">
            <a:avLst>
              <a:gd name="adj1" fmla="val -85181"/>
              <a:gd name="adj2" fmla="val 85429"/>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en-US" altLang="zh-CN" sz="3600" dirty="0">
                <a:solidFill>
                  <a:srgbClr val="2D2D8A"/>
                </a:solidFill>
                <a:ea typeface="宋体" pitchFamily="2" charset="-122"/>
              </a:rPr>
              <a:t>a?</a:t>
            </a:r>
            <a:endParaRPr lang="en-US" altLang="zh-CN" sz="3600" dirty="0">
              <a:solidFill>
                <a:schemeClr val="accent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blinds(horizontal)">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blinds(horizontal)">
                                      <p:cBhvr>
                                        <p:cTn id="12" dur="500"/>
                                        <p:tgtEl>
                                          <p:spTgt spid="29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00">
                                            <p:txEl>
                                              <p:pRg st="2" end="2"/>
                                            </p:txEl>
                                          </p:spTgt>
                                        </p:tgtEl>
                                        <p:attrNameLst>
                                          <p:attrName>style.visibility</p:attrName>
                                        </p:attrNameLst>
                                      </p:cBhvr>
                                      <p:to>
                                        <p:strVal val="visible"/>
                                      </p:to>
                                    </p:set>
                                    <p:animEffect transition="in" filter="blinds(horizontal)">
                                      <p:cBhvr>
                                        <p:cTn id="17" dur="500"/>
                                        <p:tgtEl>
                                          <p:spTgt spid="297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00">
                                            <p:txEl>
                                              <p:pRg st="3" end="3"/>
                                            </p:txEl>
                                          </p:spTgt>
                                        </p:tgtEl>
                                        <p:attrNameLst>
                                          <p:attrName>style.visibility</p:attrName>
                                        </p:attrNameLst>
                                      </p:cBhvr>
                                      <p:to>
                                        <p:strVal val="visible"/>
                                      </p:to>
                                    </p:set>
                                    <p:animEffect transition="in" filter="blinds(horizontal)">
                                      <p:cBhvr>
                                        <p:cTn id="22" dur="500"/>
                                        <p:tgtEl>
                                          <p:spTgt spid="297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700">
                                            <p:txEl>
                                              <p:pRg st="4" end="4"/>
                                            </p:txEl>
                                          </p:spTgt>
                                        </p:tgtEl>
                                        <p:attrNameLst>
                                          <p:attrName>style.visibility</p:attrName>
                                        </p:attrNameLst>
                                      </p:cBhvr>
                                      <p:to>
                                        <p:strVal val="visible"/>
                                      </p:to>
                                    </p:set>
                                    <p:animEffect transition="in" filter="blinds(horizontal)">
                                      <p:cBhvr>
                                        <p:cTn id="32" dur="500"/>
                                        <p:tgtEl>
                                          <p:spTgt spid="297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6">
            <a:extLst>
              <a:ext uri="{FF2B5EF4-FFF2-40B4-BE49-F238E27FC236}">
                <a16:creationId xmlns:a16="http://schemas.microsoft.com/office/drawing/2014/main" id="{C1EB641F-A18D-4F7A-873C-DE44051B56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4625A1-2C8B-4114-A65D-E65EBEA1EE20}" type="slidenum">
              <a:rPr lang="zh-CN" altLang="en-US" sz="1400" smtClean="0">
                <a:latin typeface="Arial" panose="020B0604020202020204" pitchFamily="34" charset="0"/>
              </a:rPr>
              <a:pPr>
                <a:spcBef>
                  <a:spcPct val="0"/>
                </a:spcBef>
                <a:buFontTx/>
                <a:buNone/>
              </a:pPr>
              <a:t>24</a:t>
            </a:fld>
            <a:endParaRPr lang="en-US" altLang="zh-CN" sz="1400">
              <a:latin typeface="Arial" panose="020B0604020202020204" pitchFamily="34" charset="0"/>
            </a:endParaRPr>
          </a:p>
        </p:txBody>
      </p:sp>
      <p:sp>
        <p:nvSpPr>
          <p:cNvPr id="50179" name="Rectangle 2">
            <a:extLst>
              <a:ext uri="{FF2B5EF4-FFF2-40B4-BE49-F238E27FC236}">
                <a16:creationId xmlns:a16="http://schemas.microsoft.com/office/drawing/2014/main" id="{9DEB46A6-32C0-4396-B157-62F1AADC9293}"/>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字符</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7" name="Rectangle 3">
            <a:extLst>
              <a:ext uri="{FF2B5EF4-FFF2-40B4-BE49-F238E27FC236}">
                <a16:creationId xmlns:a16="http://schemas.microsoft.com/office/drawing/2014/main" id="{61CDC3A3-CD50-46A8-A834-0DCBC9EE64FA}"/>
              </a:ext>
            </a:extLst>
          </p:cNvPr>
          <p:cNvSpPr>
            <a:spLocks noGrp="1" noChangeArrowheads="1"/>
          </p:cNvSpPr>
          <p:nvPr>
            <p:ph type="body" sz="half" idx="1"/>
          </p:nvPr>
        </p:nvSpPr>
        <p:spPr>
          <a:xfrm>
            <a:off x="247650" y="1219200"/>
            <a:ext cx="8955088" cy="5181600"/>
          </a:xfrm>
        </p:spPr>
        <p:txBody>
          <a:bodyPr/>
          <a:lstStyle/>
          <a:p>
            <a:pPr eaLnBrk="1" hangingPunct="1"/>
            <a:r>
              <a:rPr kumimoji="1" lang="zh-CN" altLang="en-US" sz="2800" b="1">
                <a:solidFill>
                  <a:srgbClr val="004C2B"/>
                </a:solidFill>
                <a:latin typeface="黑体" panose="02010609060101010101" pitchFamily="49" charset="-122"/>
                <a:ea typeface="黑体" panose="02010609060101010101" pitchFamily="49" charset="-122"/>
              </a:rPr>
              <a:t>点阵字符</a:t>
            </a:r>
          </a:p>
          <a:p>
            <a:pPr algn="just" eaLnBrk="1" hangingPunct="1">
              <a:lnSpc>
                <a:spcPct val="120000"/>
              </a:lnSpc>
              <a:buFontTx/>
              <a:buNone/>
            </a:pPr>
            <a:r>
              <a:rPr lang="zh-CN" altLang="en-US" sz="2800">
                <a:ea typeface="宋体" panose="02010600030101010101" pitchFamily="2" charset="-122"/>
              </a:rPr>
              <a:t>每个字符由一个</a:t>
            </a:r>
            <a:r>
              <a:rPr lang="zh-CN" altLang="en-US" sz="2800" b="1">
                <a:ea typeface="宋体" panose="02010600030101010101" pitchFamily="2" charset="-122"/>
              </a:rPr>
              <a:t>点阵位图</a:t>
            </a:r>
            <a:r>
              <a:rPr lang="zh-CN" altLang="en-US" sz="2800">
                <a:ea typeface="宋体" panose="02010600030101010101" pitchFamily="2" charset="-122"/>
              </a:rPr>
              <a:t>来表示</a:t>
            </a:r>
          </a:p>
          <a:p>
            <a:pPr algn="just" eaLnBrk="1" hangingPunct="1">
              <a:lnSpc>
                <a:spcPct val="120000"/>
              </a:lnSpc>
              <a:buFontTx/>
              <a:buNone/>
            </a:pPr>
            <a:r>
              <a:rPr lang="zh-CN" altLang="en-US" sz="2800" b="1">
                <a:ea typeface="宋体" panose="02010600030101010101" pitchFamily="2" charset="-122"/>
              </a:rPr>
              <a:t>显示时</a:t>
            </a:r>
            <a:r>
              <a:rPr lang="zh-CN" altLang="en-US" sz="2800">
                <a:ea typeface="宋体" panose="02010600030101010101" pitchFamily="2" charset="-122"/>
              </a:rPr>
              <a:t>：</a:t>
            </a:r>
          </a:p>
          <a:p>
            <a:pPr algn="just" eaLnBrk="1" hangingPunct="1">
              <a:lnSpc>
                <a:spcPct val="120000"/>
              </a:lnSpc>
              <a:buFontTx/>
              <a:buNone/>
            </a:pPr>
            <a:r>
              <a:rPr lang="zh-CN" altLang="en-US" sz="2800" b="1">
                <a:ea typeface="宋体" panose="02010600030101010101" pitchFamily="2" charset="-122"/>
              </a:rPr>
              <a:t>字符的像素图案</a:t>
            </a:r>
          </a:p>
        </p:txBody>
      </p:sp>
      <p:graphicFrame>
        <p:nvGraphicFramePr>
          <p:cNvPr id="50181" name="Object 4">
            <a:extLst>
              <a:ext uri="{FF2B5EF4-FFF2-40B4-BE49-F238E27FC236}">
                <a16:creationId xmlns:a16="http://schemas.microsoft.com/office/drawing/2014/main" id="{9A28DCBA-7959-4776-BD6A-64110900E4F1}"/>
              </a:ext>
            </a:extLst>
          </p:cNvPr>
          <p:cNvGraphicFramePr>
            <a:graphicFrameLocks noGrp="1" noChangeAspect="1"/>
          </p:cNvGraphicFramePr>
          <p:nvPr>
            <p:ph sz="half" idx="2"/>
          </p:nvPr>
        </p:nvGraphicFramePr>
        <p:xfrm>
          <a:off x="4562475" y="2747963"/>
          <a:ext cx="4330700" cy="3486150"/>
        </p:xfrm>
        <a:graphic>
          <a:graphicData uri="http://schemas.openxmlformats.org/presentationml/2006/ole">
            <mc:AlternateContent xmlns:mc="http://schemas.openxmlformats.org/markup-compatibility/2006">
              <mc:Choice xmlns:v="urn:schemas-microsoft-com:vml" Requires="v">
                <p:oleObj spid="_x0000_s50240" name="Visio" r:id="rId3" imgW="3078480" imgH="2479040" progId="Visio.Drawing.11">
                  <p:embed/>
                </p:oleObj>
              </mc:Choice>
              <mc:Fallback>
                <p:oleObj name="Visio" r:id="rId3" imgW="3078480" imgH="24790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5" y="2747963"/>
                        <a:ext cx="43307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4" name="Picture 7" descr="http://www.hificat.com/dpj_step/compositive_6/2.jpg">
            <a:extLst>
              <a:ext uri="{FF2B5EF4-FFF2-40B4-BE49-F238E27FC236}">
                <a16:creationId xmlns:a16="http://schemas.microsoft.com/office/drawing/2014/main" id="{81716B3C-8FB9-4A69-A439-94D59E2A36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4708525"/>
            <a:ext cx="4251325"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linds(horizontal)">
                                      <p:cBhvr>
                                        <p:cTn id="12" dur="500"/>
                                        <p:tgtEl>
                                          <p:spTgt spid="30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7" dur="500"/>
                                        <p:tgtEl>
                                          <p:spTgt spid="30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22" dur="500"/>
                                        <p:tgtEl>
                                          <p:spTgt spid="307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checkerboard(across)">
                                      <p:cBhvr>
                                        <p:cTn id="2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2518C950-327D-4DF1-AFF9-BD0C82707A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E23C670-8EDA-423E-97F8-E447D33D8A83}" type="slidenum">
              <a:rPr lang="zh-CN" altLang="en-US" sz="1400" smtClean="0">
                <a:latin typeface="Arial" panose="020B0604020202020204" pitchFamily="34" charset="0"/>
              </a:rPr>
              <a:pPr>
                <a:spcBef>
                  <a:spcPct val="0"/>
                </a:spcBef>
                <a:buFontTx/>
                <a:buNone/>
              </a:pPr>
              <a:t>25</a:t>
            </a:fld>
            <a:endParaRPr lang="en-US" altLang="zh-CN" sz="1400">
              <a:latin typeface="Arial" panose="020B0604020202020204" pitchFamily="34" charset="0"/>
            </a:endParaRPr>
          </a:p>
        </p:txBody>
      </p:sp>
      <p:sp>
        <p:nvSpPr>
          <p:cNvPr id="51203" name="Rectangle 2">
            <a:extLst>
              <a:ext uri="{FF2B5EF4-FFF2-40B4-BE49-F238E27FC236}">
                <a16:creationId xmlns:a16="http://schemas.microsoft.com/office/drawing/2014/main" id="{7BF75DD6-78D7-4211-94A8-2543EE85F28A}"/>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字符</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24" name="Rectangle 3">
            <a:extLst>
              <a:ext uri="{FF2B5EF4-FFF2-40B4-BE49-F238E27FC236}">
                <a16:creationId xmlns:a16="http://schemas.microsoft.com/office/drawing/2014/main" id="{141DCCAF-E01B-416D-8D8D-96671C488397}"/>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点阵式字符将字符表示为一个矩形点阵，由点阵中点的不同值表达字符的形状。常用的点阵大小有</a:t>
            </a:r>
            <a:r>
              <a:rPr lang="en-US" altLang="zh-CN" dirty="0">
                <a:ea typeface="宋体" panose="02010600030101010101" pitchFamily="2" charset="-122"/>
              </a:rPr>
              <a:t>5</a:t>
            </a:r>
            <a:r>
              <a:rPr lang="zh-CN" altLang="en-US" dirty="0">
                <a:ea typeface="宋体" panose="02010600030101010101" pitchFamily="2" charset="-122"/>
              </a:rPr>
              <a:t>*</a:t>
            </a:r>
            <a:r>
              <a:rPr lang="en-US" altLang="zh-CN" dirty="0">
                <a:ea typeface="宋体" panose="02010600030101010101" pitchFamily="2" charset="-122"/>
              </a:rPr>
              <a:t>7</a:t>
            </a:r>
            <a:r>
              <a:rPr lang="zh-CN" altLang="en-US" dirty="0">
                <a:ea typeface="宋体" panose="02010600030101010101" pitchFamily="2" charset="-122"/>
              </a:rPr>
              <a:t>、</a:t>
            </a:r>
            <a:r>
              <a:rPr lang="en-US" altLang="zh-CN" dirty="0">
                <a:ea typeface="宋体" panose="02010600030101010101" pitchFamily="2" charset="-122"/>
              </a:rPr>
              <a:t>7</a:t>
            </a:r>
            <a:r>
              <a:rPr lang="zh-CN" altLang="en-US" dirty="0">
                <a:ea typeface="宋体" panose="02010600030101010101" pitchFamily="2" charset="-122"/>
              </a:rPr>
              <a:t>*</a:t>
            </a:r>
            <a:r>
              <a:rPr lang="en-US" altLang="zh-CN" dirty="0">
                <a:ea typeface="宋体" panose="02010600030101010101" pitchFamily="2" charset="-122"/>
              </a:rPr>
              <a:t>9</a:t>
            </a:r>
            <a:r>
              <a:rPr lang="zh-CN" altLang="en-US" dirty="0">
                <a:ea typeface="宋体" panose="02010600030101010101" pitchFamily="2" charset="-122"/>
              </a:rPr>
              <a:t>、</a:t>
            </a:r>
            <a:r>
              <a:rPr lang="en-US" altLang="zh-CN" dirty="0">
                <a:ea typeface="宋体" panose="02010600030101010101" pitchFamily="2" charset="-122"/>
              </a:rPr>
              <a:t>8</a:t>
            </a:r>
            <a:r>
              <a:rPr lang="zh-CN" altLang="en-US" dirty="0">
                <a:ea typeface="宋体" panose="02010600030101010101" pitchFamily="2" charset="-122"/>
              </a:rPr>
              <a:t>*</a:t>
            </a:r>
            <a:r>
              <a:rPr lang="en-US" altLang="zh-CN" dirty="0">
                <a:ea typeface="宋体" panose="02010600030101010101" pitchFamily="2" charset="-122"/>
              </a:rPr>
              <a:t>8</a:t>
            </a:r>
            <a:r>
              <a:rPr lang="zh-CN" altLang="en-US" dirty="0">
                <a:ea typeface="宋体" panose="02010600030101010101" pitchFamily="2" charset="-122"/>
              </a:rPr>
              <a:t>、</a:t>
            </a:r>
            <a:r>
              <a:rPr lang="en-US" altLang="zh-CN" dirty="0">
                <a:ea typeface="宋体" panose="02010600030101010101" pitchFamily="2" charset="-122"/>
              </a:rPr>
              <a:t>16</a:t>
            </a:r>
            <a:r>
              <a:rPr lang="zh-CN" altLang="en-US" dirty="0">
                <a:ea typeface="宋体" panose="02010600030101010101" pitchFamily="2" charset="-122"/>
              </a:rPr>
              <a:t>*</a:t>
            </a:r>
            <a:r>
              <a:rPr lang="en-US" altLang="zh-CN" dirty="0">
                <a:ea typeface="宋体" panose="02010600030101010101" pitchFamily="2" charset="-122"/>
              </a:rPr>
              <a:t>16</a:t>
            </a:r>
            <a:r>
              <a:rPr lang="zh-CN" altLang="en-US" dirty="0">
                <a:ea typeface="宋体" panose="02010600030101010101" pitchFamily="2" charset="-122"/>
              </a:rPr>
              <a:t>等</a:t>
            </a:r>
          </a:p>
          <a:p>
            <a:pPr eaLnBrk="1" hangingPunct="1"/>
            <a:r>
              <a:rPr lang="zh-CN" altLang="en-US" dirty="0">
                <a:ea typeface="宋体" panose="02010600030101010101" pitchFamily="2" charset="-122"/>
              </a:rPr>
              <a:t>使用点阵式字符时，首先从字库检索原字形，再将其拷贝到帧缓存中去。在拷贝过程中，可以施加变换，以获得简单的变化</a:t>
            </a:r>
          </a:p>
        </p:txBody>
      </p:sp>
      <p:pic>
        <p:nvPicPr>
          <p:cNvPr id="30725" name="Picture 4" descr="2_4_1.gif (3270 bytes)">
            <a:extLst>
              <a:ext uri="{FF2B5EF4-FFF2-40B4-BE49-F238E27FC236}">
                <a16:creationId xmlns:a16="http://schemas.microsoft.com/office/drawing/2014/main" id="{34C4D3B1-03CC-4001-8FEB-6F37C60A9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9955"/>
          <a:stretch>
            <a:fillRect/>
          </a:stretch>
        </p:blipFill>
        <p:spPr bwMode="auto">
          <a:xfrm>
            <a:off x="2054225" y="4714875"/>
            <a:ext cx="146208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2_4_1.gif (3270 bytes)">
            <a:extLst>
              <a:ext uri="{FF2B5EF4-FFF2-40B4-BE49-F238E27FC236}">
                <a16:creationId xmlns:a16="http://schemas.microsoft.com/office/drawing/2014/main" id="{E2313932-A498-49EF-A187-B2C07D21F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465"/>
          <a:stretch>
            <a:fillRect/>
          </a:stretch>
        </p:blipFill>
        <p:spPr bwMode="auto">
          <a:xfrm>
            <a:off x="5726113" y="4725988"/>
            <a:ext cx="35782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7" dur="5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horizontal)">
                                      <p:cBhvr>
                                        <p:cTn id="12" dur="500"/>
                                        <p:tgtEl>
                                          <p:spTgt spid="30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4">
                                            <p:txEl>
                                              <p:pRg st="1" end="1"/>
                                            </p:txEl>
                                          </p:spTgt>
                                        </p:tgtEl>
                                        <p:attrNameLst>
                                          <p:attrName>style.visibility</p:attrName>
                                        </p:attrNameLst>
                                      </p:cBhvr>
                                      <p:to>
                                        <p:strVal val="visible"/>
                                      </p:to>
                                    </p:set>
                                    <p:animEffect transition="in" filter="blinds(horizontal)">
                                      <p:cBhvr>
                                        <p:cTn id="17" dur="500"/>
                                        <p:tgtEl>
                                          <p:spTgt spid="307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BAED7FD3-7BD3-40E6-975F-9B151C9A32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3A92528-A34D-493E-B084-FFF850A9C2FA}" type="slidenum">
              <a:rPr lang="zh-CN" altLang="en-US" sz="1400" smtClean="0">
                <a:latin typeface="Arial" panose="020B0604020202020204" pitchFamily="34" charset="0"/>
              </a:rPr>
              <a:pPr>
                <a:spcBef>
                  <a:spcPct val="0"/>
                </a:spcBef>
                <a:buFontTx/>
                <a:buNone/>
              </a:pPr>
              <a:t>26</a:t>
            </a:fld>
            <a:endParaRPr lang="en-US" altLang="zh-CN" sz="1400">
              <a:latin typeface="Arial" panose="020B0604020202020204" pitchFamily="34" charset="0"/>
            </a:endParaRPr>
          </a:p>
        </p:txBody>
      </p:sp>
      <p:sp>
        <p:nvSpPr>
          <p:cNvPr id="52227" name="Rectangle 2">
            <a:extLst>
              <a:ext uri="{FF2B5EF4-FFF2-40B4-BE49-F238E27FC236}">
                <a16:creationId xmlns:a16="http://schemas.microsoft.com/office/drawing/2014/main" id="{25CCA78D-1E84-49C9-8EE8-9C66F8C5E6BC}"/>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字符</a:t>
            </a:r>
          </a:p>
        </p:txBody>
      </p:sp>
      <p:sp>
        <p:nvSpPr>
          <p:cNvPr id="31748" name="Rectangle 3">
            <a:extLst>
              <a:ext uri="{FF2B5EF4-FFF2-40B4-BE49-F238E27FC236}">
                <a16:creationId xmlns:a16="http://schemas.microsoft.com/office/drawing/2014/main" id="{54C52F2B-B4A2-4D89-99D4-970FAA0E71F0}"/>
              </a:ext>
            </a:extLst>
          </p:cNvPr>
          <p:cNvSpPr>
            <a:spLocks noGrp="1" noChangeArrowheads="1"/>
          </p:cNvSpPr>
          <p:nvPr>
            <p:ph type="body" idx="1"/>
          </p:nvPr>
        </p:nvSpPr>
        <p:spPr>
          <a:xfrm>
            <a:off x="247650" y="1219200"/>
            <a:ext cx="9442450" cy="5475288"/>
          </a:xfrm>
        </p:spPr>
        <p:txBody>
          <a:bodyPr/>
          <a:lstStyle/>
          <a:p>
            <a:pPr eaLnBrk="1" hangingPunct="1"/>
            <a:r>
              <a:rPr lang="zh-CN" altLang="en-US" dirty="0">
                <a:ea typeface="宋体" panose="02010600030101010101" pitchFamily="2" charset="-122"/>
              </a:rPr>
              <a:t>当对输出字符的要求较高时，需要使用高质量的点阵字符</a:t>
            </a:r>
            <a:endParaRPr lang="en-US" altLang="zh-CN" dirty="0">
              <a:ea typeface="宋体" panose="02010600030101010101" pitchFamily="2" charset="-122"/>
            </a:endParaRPr>
          </a:p>
          <a:p>
            <a:pPr eaLnBrk="1" hangingPunct="1"/>
            <a:r>
              <a:rPr lang="en-US" altLang="zh-CN" dirty="0">
                <a:ea typeface="宋体" panose="02010600030101010101" pitchFamily="2" charset="-122"/>
              </a:rPr>
              <a:t>GB2312-80</a:t>
            </a:r>
            <a:r>
              <a:rPr lang="zh-CN" altLang="en-US" dirty="0">
                <a:ea typeface="宋体" panose="02010600030101010101" pitchFamily="2" charset="-122"/>
              </a:rPr>
              <a:t>所规定了</a:t>
            </a:r>
            <a:r>
              <a:rPr lang="en-US" altLang="zh-CN" dirty="0">
                <a:ea typeface="宋体" panose="02010600030101010101" pitchFamily="2" charset="-122"/>
              </a:rPr>
              <a:t>6763</a:t>
            </a:r>
            <a:r>
              <a:rPr lang="zh-CN" altLang="en-US" dirty="0">
                <a:ea typeface="宋体" panose="02010600030101010101" pitchFamily="2" charset="-122"/>
              </a:rPr>
              <a:t>个基本汉字。若设每个汉字是</a:t>
            </a:r>
            <a:r>
              <a:rPr lang="en-US" altLang="zh-CN" dirty="0">
                <a:ea typeface="宋体" panose="02010600030101010101" pitchFamily="2" charset="-122"/>
              </a:rPr>
              <a:t>72*72</a:t>
            </a:r>
            <a:r>
              <a:rPr lang="zh-CN" altLang="en-US" dirty="0">
                <a:ea typeface="宋体" panose="02010600030101010101" pitchFamily="2" charset="-122"/>
              </a:rPr>
              <a:t>点阵，有</a:t>
            </a:r>
            <a:r>
              <a:rPr lang="en-US" altLang="zh-CN" dirty="0">
                <a:ea typeface="宋体" panose="02010600030101010101" pitchFamily="2" charset="-122"/>
              </a:rPr>
              <a:t>10</a:t>
            </a:r>
            <a:r>
              <a:rPr lang="zh-CN" altLang="en-US" dirty="0">
                <a:ea typeface="宋体" panose="02010600030101010101" pitchFamily="2" charset="-122"/>
              </a:rPr>
              <a:t>个大小的字号，</a:t>
            </a:r>
            <a:r>
              <a:rPr lang="en-US" altLang="zh-CN" dirty="0">
                <a:ea typeface="宋体" panose="02010600030101010101" pitchFamily="2" charset="-122"/>
              </a:rPr>
              <a:t>10</a:t>
            </a:r>
            <a:r>
              <a:rPr lang="zh-CN" altLang="en-US" dirty="0">
                <a:ea typeface="宋体" panose="02010600030101010101" pitchFamily="2" charset="-122"/>
              </a:rPr>
              <a:t>种不同的字体，则</a:t>
            </a:r>
            <a:r>
              <a:rPr lang="en-US" altLang="zh-CN" dirty="0">
                <a:ea typeface="宋体" panose="02010600030101010101" pitchFamily="2" charset="-122"/>
              </a:rPr>
              <a:t>6763</a:t>
            </a:r>
            <a:r>
              <a:rPr lang="zh-CN" altLang="en-US" dirty="0">
                <a:ea typeface="宋体" panose="02010600030101010101" pitchFamily="2" charset="-122"/>
              </a:rPr>
              <a:t>个汉字需要约</a:t>
            </a:r>
            <a:r>
              <a:rPr lang="en-US" altLang="zh-CN" dirty="0">
                <a:ea typeface="宋体" panose="02010600030101010101" pitchFamily="2" charset="-122"/>
              </a:rPr>
              <a:t>418MB</a:t>
            </a:r>
            <a:r>
              <a:rPr lang="zh-CN" altLang="en-US" dirty="0">
                <a:ea typeface="宋体" panose="02010600030101010101" pitchFamily="2" charset="-122"/>
              </a:rPr>
              <a:t>的存储空间</a:t>
            </a:r>
            <a:endParaRPr lang="en-US" altLang="zh-CN" dirty="0">
              <a:ea typeface="宋体" panose="02010600030101010101" pitchFamily="2" charset="-122"/>
            </a:endParaRPr>
          </a:p>
          <a:p>
            <a:pPr eaLnBrk="1" hangingPunct="1"/>
            <a:r>
              <a:rPr lang="zh-CN" altLang="en-US" dirty="0">
                <a:ea typeface="宋体" panose="02010600030101010101" pitchFamily="2" charset="-122"/>
              </a:rPr>
              <a:t>压缩技术</a:t>
            </a:r>
            <a:r>
              <a:rPr lang="en-US" altLang="zh-CN" dirty="0">
                <a:ea typeface="宋体" panose="02010600030101010101" pitchFamily="2" charset="-122"/>
              </a:rPr>
              <a:t>:</a:t>
            </a:r>
            <a:r>
              <a:rPr lang="zh-CN" altLang="en-US" dirty="0">
                <a:ea typeface="宋体" panose="02010600030101010101" pitchFamily="2" charset="-122"/>
              </a:rPr>
              <a:t>对字型数据压缩后再存储，使用时，将压缩的数据还原为字符位图点阵</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8">
                                            <p:txEl>
                                              <p:pRg st="2" end="2"/>
                                            </p:txEl>
                                          </p:spTgt>
                                        </p:tgtEl>
                                        <p:attrNameLst>
                                          <p:attrName>style.visibility</p:attrName>
                                        </p:attrNameLst>
                                      </p:cBhvr>
                                      <p:to>
                                        <p:strVal val="visible"/>
                                      </p:to>
                                    </p:set>
                                    <p:animEffect transition="in" filter="checkerboard(across)">
                                      <p:cBhvr>
                                        <p:cTn id="7" dur="500"/>
                                        <p:tgtEl>
                                          <p:spTgt spid="31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6">
            <a:extLst>
              <a:ext uri="{FF2B5EF4-FFF2-40B4-BE49-F238E27FC236}">
                <a16:creationId xmlns:a16="http://schemas.microsoft.com/office/drawing/2014/main" id="{F97C25B4-178C-47F0-8FE3-D051B4B1A5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FCAF9D6-3FE9-4DB5-9091-6144779FF068}" type="slidenum">
              <a:rPr lang="zh-CN" altLang="en-US" sz="1400" smtClean="0">
                <a:latin typeface="Arial" panose="020B0604020202020204" pitchFamily="34" charset="0"/>
              </a:rPr>
              <a:pPr>
                <a:spcBef>
                  <a:spcPct val="0"/>
                </a:spcBef>
                <a:buFontTx/>
                <a:buNone/>
              </a:pPr>
              <a:t>27</a:t>
            </a:fld>
            <a:endParaRPr lang="en-US" altLang="zh-CN" sz="1400">
              <a:latin typeface="Arial" panose="020B0604020202020204" pitchFamily="34" charset="0"/>
            </a:endParaRPr>
          </a:p>
        </p:txBody>
      </p:sp>
      <p:sp>
        <p:nvSpPr>
          <p:cNvPr id="54275" name="Rectangle 2">
            <a:extLst>
              <a:ext uri="{FF2B5EF4-FFF2-40B4-BE49-F238E27FC236}">
                <a16:creationId xmlns:a16="http://schemas.microsoft.com/office/drawing/2014/main" id="{5CD62983-81D1-4764-8268-C5F6383F02DA}"/>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字符</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01" name="Rectangle 3">
            <a:extLst>
              <a:ext uri="{FF2B5EF4-FFF2-40B4-BE49-F238E27FC236}">
                <a16:creationId xmlns:a16="http://schemas.microsoft.com/office/drawing/2014/main" id="{98E00D66-C72F-4253-B919-DB974486FC1C}"/>
              </a:ext>
            </a:extLst>
          </p:cNvPr>
          <p:cNvSpPr>
            <a:spLocks noGrp="1" noChangeArrowheads="1"/>
          </p:cNvSpPr>
          <p:nvPr>
            <p:ph type="body" sz="half" idx="1"/>
          </p:nvPr>
        </p:nvSpPr>
        <p:spPr>
          <a:xfrm>
            <a:off x="247650" y="1219200"/>
            <a:ext cx="9347200" cy="5181600"/>
          </a:xfrm>
        </p:spPr>
        <p:txBody>
          <a:bodyPr/>
          <a:lstStyle/>
          <a:p>
            <a:pPr eaLnBrk="1" hangingPunct="1">
              <a:defRPr/>
            </a:pPr>
            <a:r>
              <a:rPr kumimoji="1" lang="zh-CN" altLang="en-US" sz="2800" b="1" dirty="0">
                <a:solidFill>
                  <a:srgbClr val="004C2B"/>
                </a:solidFill>
                <a:latin typeface="黑体" pitchFamily="2" charset="-122"/>
                <a:ea typeface="黑体" pitchFamily="2" charset="-122"/>
              </a:rPr>
              <a:t>矢量字符</a:t>
            </a:r>
          </a:p>
          <a:p>
            <a:pPr marL="0" indent="0" algn="just" eaLnBrk="1" hangingPunct="1">
              <a:lnSpc>
                <a:spcPct val="140000"/>
              </a:lnSpc>
              <a:buFontTx/>
              <a:buNone/>
              <a:defRPr/>
            </a:pPr>
            <a:r>
              <a:rPr lang="zh-CN" altLang="en-US" sz="2800" dirty="0">
                <a:ea typeface="宋体" pitchFamily="2" charset="-122"/>
              </a:rPr>
              <a:t>矢量字符采用直线和曲线段来描述字符形状</a:t>
            </a:r>
            <a:endParaRPr lang="en-US" altLang="zh-CN" sz="2800" dirty="0">
              <a:ea typeface="宋体" pitchFamily="2" charset="-122"/>
            </a:endParaRPr>
          </a:p>
          <a:p>
            <a:pPr marL="0" indent="0" algn="just" eaLnBrk="1" hangingPunct="1">
              <a:lnSpc>
                <a:spcPct val="140000"/>
              </a:lnSpc>
              <a:buFontTx/>
              <a:buNone/>
              <a:defRPr/>
            </a:pPr>
            <a:r>
              <a:rPr lang="zh-CN" altLang="en-US" sz="2800" dirty="0">
                <a:ea typeface="宋体" pitchFamily="2" charset="-122"/>
              </a:rPr>
              <a:t>矢量字符库中记录的是</a:t>
            </a:r>
            <a:r>
              <a:rPr lang="zh-CN" altLang="en-US" sz="2800" b="1" dirty="0">
                <a:ea typeface="宋体" pitchFamily="2" charset="-122"/>
              </a:rPr>
              <a:t>笔划信息</a:t>
            </a:r>
            <a:endParaRPr lang="zh-CN" altLang="en-US" sz="2800" dirty="0">
              <a:ea typeface="宋体" pitchFamily="2" charset="-122"/>
            </a:endParaRPr>
          </a:p>
          <a:p>
            <a:pPr algn="just" eaLnBrk="1" hangingPunct="1">
              <a:lnSpc>
                <a:spcPct val="140000"/>
              </a:lnSpc>
              <a:buFontTx/>
              <a:buNone/>
              <a:defRPr/>
            </a:pPr>
            <a:r>
              <a:rPr lang="zh-CN" altLang="en-US" sz="2800" b="1" dirty="0">
                <a:ea typeface="宋体" pitchFamily="2" charset="-122"/>
              </a:rPr>
              <a:t>显示时</a:t>
            </a:r>
            <a:r>
              <a:rPr lang="zh-CN" altLang="en-US" sz="2800" dirty="0">
                <a:ea typeface="宋体" pitchFamily="2" charset="-122"/>
              </a:rPr>
              <a:t>：解释字符每个笔划信息</a:t>
            </a:r>
          </a:p>
          <a:p>
            <a:pPr eaLnBrk="1" hangingPunct="1">
              <a:buFontTx/>
              <a:buNone/>
              <a:defRPr/>
            </a:pPr>
            <a:endParaRPr kumimoji="1" lang="zh-CN" altLang="en-US" sz="2800" b="1" dirty="0">
              <a:solidFill>
                <a:srgbClr val="004C2B"/>
              </a:solidFill>
              <a:latin typeface="黑体" pitchFamily="2" charset="-122"/>
              <a:ea typeface="黑体" pitchFamily="2" charset="-122"/>
            </a:endParaRPr>
          </a:p>
        </p:txBody>
      </p:sp>
      <p:graphicFrame>
        <p:nvGraphicFramePr>
          <p:cNvPr id="4098" name="Object 4">
            <a:extLst>
              <a:ext uri="{FF2B5EF4-FFF2-40B4-BE49-F238E27FC236}">
                <a16:creationId xmlns:a16="http://schemas.microsoft.com/office/drawing/2014/main" id="{FB00C274-529C-485B-85E3-CB505673D000}"/>
              </a:ext>
            </a:extLst>
          </p:cNvPr>
          <p:cNvGraphicFramePr>
            <a:graphicFrameLocks noGrp="1" noChangeAspect="1"/>
          </p:cNvGraphicFramePr>
          <p:nvPr>
            <p:ph sz="half" idx="2"/>
          </p:nvPr>
        </p:nvGraphicFramePr>
        <p:xfrm>
          <a:off x="6572250" y="3311525"/>
          <a:ext cx="2733675" cy="2989263"/>
        </p:xfrm>
        <a:graphic>
          <a:graphicData uri="http://schemas.openxmlformats.org/presentationml/2006/ole">
            <mc:AlternateContent xmlns:mc="http://schemas.openxmlformats.org/markup-compatibility/2006">
              <mc:Choice xmlns:v="urn:schemas-microsoft-com:vml" Requires="v">
                <p:oleObj spid="_x0000_s54335" name="VISIO" r:id="rId3" imgW="577034" imgH="630463" progId="Visio.Drawing.5">
                  <p:embed/>
                </p:oleObj>
              </mc:Choice>
              <mc:Fallback>
                <p:oleObj name="VISIO" r:id="rId3" imgW="577034" imgH="630463"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3311525"/>
                        <a:ext cx="2733675" cy="2989263"/>
                      </a:xfrm>
                      <a:prstGeom prst="rect">
                        <a:avLst/>
                      </a:prstGeom>
                      <a:solidFill>
                        <a:schemeClr val="accent1"/>
                      </a:solidFill>
                      <a:ln>
                        <a:noFill/>
                      </a:ln>
                      <a:effectLst/>
                      <a:extLs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blinds(horizontal)">
                                      <p:cBhvr>
                                        <p:cTn id="7" dur="500"/>
                                        <p:tgtEl>
                                          <p:spTgt spid="41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1">
                                            <p:txEl>
                                              <p:pRg st="1" end="1"/>
                                            </p:txEl>
                                          </p:spTgt>
                                        </p:tgtEl>
                                        <p:attrNameLst>
                                          <p:attrName>style.visibility</p:attrName>
                                        </p:attrNameLst>
                                      </p:cBhvr>
                                      <p:to>
                                        <p:strVal val="visible"/>
                                      </p:to>
                                    </p:set>
                                    <p:animEffect transition="in" filter="blinds(horizontal)">
                                      <p:cBhvr>
                                        <p:cTn id="12" dur="500"/>
                                        <p:tgtEl>
                                          <p:spTgt spid="41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blinds(horizontal)">
                                      <p:cBhvr>
                                        <p:cTn id="17" dur="500"/>
                                        <p:tgtEl>
                                          <p:spTgt spid="4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01">
                                            <p:txEl>
                                              <p:pRg st="2" end="2"/>
                                            </p:txEl>
                                          </p:spTgt>
                                        </p:tgtEl>
                                        <p:attrNameLst>
                                          <p:attrName>style.visibility</p:attrName>
                                        </p:attrNameLst>
                                      </p:cBhvr>
                                      <p:to>
                                        <p:strVal val="visible"/>
                                      </p:to>
                                    </p:set>
                                    <p:animEffect transition="in" filter="blinds(horizontal)">
                                      <p:cBhvr>
                                        <p:cTn id="22" dur="500"/>
                                        <p:tgtEl>
                                          <p:spTgt spid="410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01">
                                            <p:txEl>
                                              <p:pRg st="3" end="3"/>
                                            </p:txEl>
                                          </p:spTgt>
                                        </p:tgtEl>
                                        <p:attrNameLst>
                                          <p:attrName>style.visibility</p:attrName>
                                        </p:attrNameLst>
                                      </p:cBhvr>
                                      <p:to>
                                        <p:strVal val="visible"/>
                                      </p:to>
                                    </p:set>
                                    <p:animEffect transition="in" filter="blinds(horizontal)">
                                      <p:cBhvr>
                                        <p:cTn id="27" dur="500"/>
                                        <p:tgtEl>
                                          <p:spTgt spid="41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80D63CFA-2F93-4990-A666-375EFAEB4C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B7F301-D4F3-4C45-BEAF-F03E20994719}" type="slidenum">
              <a:rPr lang="zh-CN" altLang="en-US" sz="1400" smtClean="0">
                <a:latin typeface="Arial" panose="020B0604020202020204" pitchFamily="34" charset="0"/>
              </a:rPr>
              <a:pPr>
                <a:spcBef>
                  <a:spcPct val="0"/>
                </a:spcBef>
                <a:buFontTx/>
                <a:buNone/>
              </a:pPr>
              <a:t>28</a:t>
            </a:fld>
            <a:endParaRPr lang="en-US" altLang="zh-CN" sz="1400">
              <a:latin typeface="Arial" panose="020B0604020202020204" pitchFamily="34" charset="0"/>
            </a:endParaRPr>
          </a:p>
        </p:txBody>
      </p:sp>
      <p:sp>
        <p:nvSpPr>
          <p:cNvPr id="55299" name="Rectangle 2">
            <a:extLst>
              <a:ext uri="{FF2B5EF4-FFF2-40B4-BE49-F238E27FC236}">
                <a16:creationId xmlns:a16="http://schemas.microsoft.com/office/drawing/2014/main" id="{E2480D7F-8F9D-4158-8EAD-1ABC1BB02F99}"/>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矢量字符</a:t>
            </a:r>
          </a:p>
        </p:txBody>
      </p:sp>
      <p:sp>
        <p:nvSpPr>
          <p:cNvPr id="32772" name="Rectangle 3">
            <a:extLst>
              <a:ext uri="{FF2B5EF4-FFF2-40B4-BE49-F238E27FC236}">
                <a16:creationId xmlns:a16="http://schemas.microsoft.com/office/drawing/2014/main" id="{895A64B9-8407-4DFB-ABC8-68EC80D24A12}"/>
              </a:ext>
            </a:extLst>
          </p:cNvPr>
          <p:cNvSpPr>
            <a:spLocks noGrp="1" noChangeArrowheads="1"/>
          </p:cNvSpPr>
          <p:nvPr>
            <p:ph type="body" idx="1"/>
          </p:nvPr>
        </p:nvSpPr>
        <p:spPr/>
        <p:txBody>
          <a:bodyPr/>
          <a:lstStyle/>
          <a:p>
            <a:pPr eaLnBrk="1" hangingPunct="1"/>
            <a:r>
              <a:rPr lang="zh-CN" altLang="en-US" sz="2800" dirty="0">
                <a:ea typeface="宋体" panose="02010600030101010101" pitchFamily="2" charset="-122"/>
              </a:rPr>
              <a:t>矢量字符将字符表达为一个点坐标的序列，相邻两点表示一条矢量，字符的形状便由矢量序列刻划</a:t>
            </a:r>
            <a:endParaRPr lang="en-US" altLang="zh-CN" sz="2800" dirty="0">
              <a:ea typeface="宋体" panose="02010600030101010101" pitchFamily="2" charset="-122"/>
            </a:endParaRPr>
          </a:p>
          <a:p>
            <a:pPr eaLnBrk="1" hangingPunct="1"/>
            <a:r>
              <a:rPr lang="zh-CN" altLang="en-US" sz="2800" dirty="0">
                <a:ea typeface="宋体" panose="02010600030101010101" pitchFamily="2" charset="-122"/>
              </a:rPr>
              <a:t>图示矢量式表示的字符“</a:t>
            </a:r>
            <a:r>
              <a:rPr lang="en-US" altLang="zh-CN" sz="2800" dirty="0">
                <a:ea typeface="宋体" panose="02010600030101010101" pitchFamily="2" charset="-122"/>
              </a:rPr>
              <a:t>B”</a:t>
            </a:r>
            <a:r>
              <a:rPr lang="zh-CN" altLang="en-US" sz="2800" dirty="0">
                <a:ea typeface="宋体" panose="02010600030101010101" pitchFamily="2" charset="-122"/>
              </a:rPr>
              <a:t> 是由顶点序列</a:t>
            </a:r>
            <a:r>
              <a:rPr lang="en-US" altLang="zh-CN" sz="2800" dirty="0">
                <a:ea typeface="宋体" panose="02010600030101010101" pitchFamily="2" charset="-122"/>
              </a:rPr>
              <a:t>{a, b, c, d, e, f, e, g, h, </a:t>
            </a:r>
            <a:r>
              <a:rPr lang="en-US" altLang="zh-CN" sz="2800" dirty="0" err="1">
                <a:ea typeface="宋体" panose="02010600030101010101" pitchFamily="2" charset="-122"/>
              </a:rPr>
              <a:t>i</a:t>
            </a:r>
            <a:r>
              <a:rPr lang="en-US" altLang="zh-CN" sz="2800" dirty="0">
                <a:ea typeface="宋体" panose="02010600030101010101" pitchFamily="2" charset="-122"/>
              </a:rPr>
              <a:t>, j, k ,a, l}</a:t>
            </a:r>
            <a:r>
              <a:rPr lang="zh-CN" altLang="en-US" sz="2800" dirty="0">
                <a:ea typeface="宋体" panose="02010600030101010101" pitchFamily="2" charset="-122"/>
              </a:rPr>
              <a:t>的坐标表达</a:t>
            </a:r>
          </a:p>
          <a:p>
            <a:pPr eaLnBrk="1" hangingPunct="1"/>
            <a:r>
              <a:rPr lang="zh-CN" altLang="en-US" sz="2800" dirty="0">
                <a:ea typeface="宋体" panose="02010600030101010101" pitchFamily="2" charset="-122"/>
              </a:rPr>
              <a:t>调用矢量字符的过程相当于输出一个</a:t>
            </a:r>
            <a:r>
              <a:rPr lang="en-US" altLang="zh-CN" sz="2800" dirty="0">
                <a:ea typeface="宋体" panose="02010600030101010101" pitchFamily="2" charset="-122"/>
              </a:rPr>
              <a:t>polyline</a:t>
            </a:r>
          </a:p>
          <a:p>
            <a:pPr eaLnBrk="1" hangingPunct="1"/>
            <a:r>
              <a:rPr lang="zh-CN" altLang="en-US" sz="2800" dirty="0">
                <a:ea typeface="宋体" panose="02010600030101010101" pitchFamily="2" charset="-122"/>
              </a:rPr>
              <a:t>由于矢量字符具有和图形相一致的数据结构，因而可以接受任何对于图形的操作，如放大、旋转，甚至透视</a:t>
            </a:r>
          </a:p>
          <a:p>
            <a:pPr eaLnBrk="1" hangingPunct="1"/>
            <a:endParaRPr lang="zh-CN" altLang="en-US" sz="2800" dirty="0">
              <a:ea typeface="宋体" panose="02010600030101010101" pitchFamily="2" charset="-122"/>
            </a:endParaRPr>
          </a:p>
        </p:txBody>
      </p:sp>
      <p:pic>
        <p:nvPicPr>
          <p:cNvPr id="32773" name="Picture 4" descr="2_4_2.gif (2201 bytes)">
            <a:extLst>
              <a:ext uri="{FF2B5EF4-FFF2-40B4-BE49-F238E27FC236}">
                <a16:creationId xmlns:a16="http://schemas.microsoft.com/office/drawing/2014/main" id="{6BAF31EA-72C1-4C24-A064-F0F829901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841875"/>
            <a:ext cx="2413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linds(horizontal)">
                                      <p:cBhvr>
                                        <p:cTn id="7" dur="500"/>
                                        <p:tgtEl>
                                          <p:spTgt spid="3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blinds(horizontal)">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17" dur="500"/>
                                        <p:tgtEl>
                                          <p:spTgt spid="3277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22" dur="500"/>
                                        <p:tgtEl>
                                          <p:spTgt spid="3277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772">
                                            <p:txEl>
                                              <p:pRg st="3" end="3"/>
                                            </p:txEl>
                                          </p:spTgt>
                                        </p:tgtEl>
                                        <p:attrNameLst>
                                          <p:attrName>style.visibility</p:attrName>
                                        </p:attrNameLst>
                                      </p:cBhvr>
                                      <p:to>
                                        <p:strVal val="visible"/>
                                      </p:to>
                                    </p:set>
                                    <p:animEffect transition="in" filter="blinds(horizontal)">
                                      <p:cBhvr>
                                        <p:cTn id="27" dur="500"/>
                                        <p:tgtEl>
                                          <p:spTgt spid="32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4F3632A5-4C94-4CAA-8049-9CCB2E4A19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C3420D-21D3-4D48-B71F-5BB8390A9DA0}" type="slidenum">
              <a:rPr lang="zh-CN" altLang="en-US" sz="1400" smtClean="0">
                <a:latin typeface="Arial" panose="020B0604020202020204" pitchFamily="34" charset="0"/>
              </a:rPr>
              <a:pPr>
                <a:spcBef>
                  <a:spcPct val="0"/>
                </a:spcBef>
                <a:buFontTx/>
                <a:buNone/>
              </a:pPr>
              <a:t>29</a:t>
            </a:fld>
            <a:endParaRPr lang="en-US" altLang="zh-CN" sz="1400">
              <a:latin typeface="Arial" panose="020B0604020202020204" pitchFamily="34" charset="0"/>
            </a:endParaRPr>
          </a:p>
        </p:txBody>
      </p:sp>
      <p:sp>
        <p:nvSpPr>
          <p:cNvPr id="56323" name="Rectangle 2">
            <a:extLst>
              <a:ext uri="{FF2B5EF4-FFF2-40B4-BE49-F238E27FC236}">
                <a16:creationId xmlns:a16="http://schemas.microsoft.com/office/drawing/2014/main" id="{8334FBEF-B904-4559-B7A4-7B7D40B2A855}"/>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字符</a:t>
            </a:r>
          </a:p>
        </p:txBody>
      </p:sp>
      <p:sp>
        <p:nvSpPr>
          <p:cNvPr id="33796" name="Rectangle 3">
            <a:extLst>
              <a:ext uri="{FF2B5EF4-FFF2-40B4-BE49-F238E27FC236}">
                <a16:creationId xmlns:a16="http://schemas.microsoft.com/office/drawing/2014/main" id="{DE6D4D45-7537-4D79-BB54-A102670AC0A2}"/>
              </a:ext>
            </a:extLst>
          </p:cNvPr>
          <p:cNvSpPr>
            <a:spLocks noGrp="1" noChangeArrowheads="1"/>
          </p:cNvSpPr>
          <p:nvPr>
            <p:ph type="body" idx="1"/>
          </p:nvPr>
        </p:nvSpPr>
        <p:spPr>
          <a:xfrm>
            <a:off x="247650" y="1095375"/>
            <a:ext cx="9493250" cy="5584825"/>
          </a:xfrm>
        </p:spPr>
        <p:txBody>
          <a:bodyPr/>
          <a:lstStyle/>
          <a:p>
            <a:pPr eaLnBrk="1" hangingPunct="1"/>
            <a:r>
              <a:rPr lang="zh-CN" altLang="en-US" dirty="0">
                <a:solidFill>
                  <a:srgbClr val="0000FF"/>
                </a:solidFill>
                <a:ea typeface="宋体" panose="02010600030101010101" pitchFamily="2" charset="-122"/>
              </a:rPr>
              <a:t>轮廓字型法：</a:t>
            </a:r>
            <a:r>
              <a:rPr lang="zh-CN" altLang="en-US" dirty="0">
                <a:ea typeface="宋体" panose="02010600030101010101" pitchFamily="2" charset="-122"/>
              </a:rPr>
              <a:t>采用直线、</a:t>
            </a:r>
            <a:r>
              <a:rPr lang="en-US" altLang="zh-CN" dirty="0">
                <a:ea typeface="宋体" panose="02010600030101010101" pitchFamily="2" charset="-122"/>
              </a:rPr>
              <a:t>Bezier</a:t>
            </a:r>
            <a:r>
              <a:rPr lang="zh-CN" altLang="en-US" dirty="0">
                <a:ea typeface="宋体" panose="02010600030101010101" pitchFamily="2" charset="-122"/>
              </a:rPr>
              <a:t>曲线来描述字符轮廓线</a:t>
            </a:r>
            <a:r>
              <a:rPr lang="en-US" altLang="zh-CN" dirty="0">
                <a:ea typeface="宋体" panose="02010600030101010101" pitchFamily="2" charset="-122"/>
              </a:rPr>
              <a:t>,</a:t>
            </a:r>
            <a:r>
              <a:rPr lang="zh-CN" altLang="en-US" dirty="0">
                <a:ea typeface="宋体" panose="02010600030101010101" pitchFamily="2" charset="-122"/>
              </a:rPr>
              <a:t>加上一些指示横竖宽、基点基线等控制信息</a:t>
            </a:r>
            <a:endParaRPr lang="en-US" altLang="zh-CN" dirty="0">
              <a:ea typeface="宋体" panose="02010600030101010101" pitchFamily="2" charset="-122"/>
            </a:endParaRPr>
          </a:p>
          <a:p>
            <a:pPr eaLnBrk="1" hangingPunct="1"/>
            <a:r>
              <a:rPr lang="zh-CN" altLang="en-US" dirty="0">
                <a:ea typeface="宋体" panose="02010600030101010101" pitchFamily="2" charset="-122"/>
              </a:rPr>
              <a:t>采用适当的区域填充算法，可从字符轮廓线定义产生字符位图点阵</a:t>
            </a:r>
          </a:p>
          <a:p>
            <a:pPr eaLnBrk="1" hangingPunct="1"/>
            <a:r>
              <a:rPr lang="en-US" altLang="zh-CN" dirty="0">
                <a:solidFill>
                  <a:schemeClr val="accent2"/>
                </a:solidFill>
                <a:ea typeface="宋体" panose="02010600030101010101" pitchFamily="2" charset="-122"/>
              </a:rPr>
              <a:t>TrueType</a:t>
            </a:r>
            <a:r>
              <a:rPr lang="zh-CN" altLang="en-US" dirty="0">
                <a:solidFill>
                  <a:schemeClr val="accent2"/>
                </a:solidFill>
                <a:ea typeface="宋体" panose="02010600030101010101" pitchFamily="2" charset="-122"/>
              </a:rPr>
              <a:t>字型技术：</a:t>
            </a:r>
            <a:r>
              <a:rPr lang="zh-CN" altLang="en-US" dirty="0">
                <a:ea typeface="宋体" panose="02010600030101010101" pitchFamily="2" charset="-122"/>
              </a:rPr>
              <a:t>一种轮廓字型技术，已被用于为</a:t>
            </a:r>
            <a:r>
              <a:rPr lang="en-US" altLang="zh-CN" dirty="0">
                <a:ea typeface="宋体" panose="02010600030101010101" pitchFamily="2" charset="-122"/>
              </a:rPr>
              <a:t>Windows</a:t>
            </a:r>
            <a:r>
              <a:rPr lang="zh-CN" altLang="en-US" dirty="0">
                <a:ea typeface="宋体" panose="02010600030101010101" pitchFamily="2" charset="-122"/>
              </a:rPr>
              <a:t>中文版生成汉字字库</a:t>
            </a:r>
            <a:endParaRPr lang="en-US" altLang="zh-CN" dirty="0">
              <a:ea typeface="宋体" panose="02010600030101010101" pitchFamily="2" charset="-122"/>
            </a:endParaRPr>
          </a:p>
          <a:p>
            <a:pPr eaLnBrk="1" hangingPunct="1"/>
            <a:r>
              <a:rPr lang="zh-CN" altLang="en-US" dirty="0">
                <a:ea typeface="宋体" panose="02010600030101010101" pitchFamily="2" charset="-122"/>
              </a:rPr>
              <a:t>当前占领电子印刷市场的我国北大方正和华光电子印刷系统，所用字型技术是</a:t>
            </a:r>
            <a:r>
              <a:rPr lang="zh-CN" altLang="en-US" dirty="0">
                <a:solidFill>
                  <a:schemeClr val="accent2"/>
                </a:solidFill>
                <a:ea typeface="宋体" panose="02010600030101010101" pitchFamily="2" charset="-122"/>
              </a:rPr>
              <a:t>汉字字型轮廓矢量法</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blinds(horizontal)">
                                      <p:cBhvr>
                                        <p:cTn id="7" dur="500"/>
                                        <p:tgtEl>
                                          <p:spTgt spid="33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blinds(horizontal)">
                                      <p:cBhvr>
                                        <p:cTn id="12" dur="500"/>
                                        <p:tgtEl>
                                          <p:spTgt spid="33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blinds(horizontal)">
                                      <p:cBhvr>
                                        <p:cTn id="17" dur="500"/>
                                        <p:tgtEl>
                                          <p:spTgt spid="33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796">
                                            <p:txEl>
                                              <p:pRg st="3" end="3"/>
                                            </p:txEl>
                                          </p:spTgt>
                                        </p:tgtEl>
                                        <p:attrNameLst>
                                          <p:attrName>style.visibility</p:attrName>
                                        </p:attrNameLst>
                                      </p:cBhvr>
                                      <p:to>
                                        <p:strVal val="visible"/>
                                      </p:to>
                                    </p:set>
                                    <p:animEffect transition="in" filter="blinds(horizontal)">
                                      <p:cBhvr>
                                        <p:cTn id="22" dur="500"/>
                                        <p:tgtEl>
                                          <p:spTgt spid="337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994D788A-BB94-4866-9A41-2D58DF54D477}"/>
              </a:ext>
            </a:extLst>
          </p:cNvPr>
          <p:cNvSpPr txBox="1">
            <a:spLocks noChangeArrowheads="1"/>
          </p:cNvSpPr>
          <p:nvPr/>
        </p:nvSpPr>
        <p:spPr bwMode="auto">
          <a:xfrm>
            <a:off x="87313" y="1125538"/>
            <a:ext cx="9644062" cy="3217862"/>
          </a:xfrm>
          <a:prstGeom prst="rect">
            <a:avLst/>
          </a:prstGeom>
          <a:noFill/>
          <a:ln w="9525">
            <a:noFill/>
            <a:miter lim="800000"/>
            <a:headEnd/>
            <a:tailEnd/>
          </a:ln>
        </p:spPr>
        <p:txBody>
          <a:bodyPr/>
          <a:lstStyle/>
          <a:p>
            <a:pPr marL="342900" indent="-342900" eaLnBrk="1" hangingPunct="1">
              <a:spcBef>
                <a:spcPct val="20000"/>
              </a:spcBef>
              <a:buFontTx/>
              <a:buChar char="•"/>
              <a:defRPr/>
            </a:pPr>
            <a:r>
              <a:rPr kumimoji="1" lang="zh-CN" altLang="en-US" sz="3200" b="1" kern="0" dirty="0">
                <a:solidFill>
                  <a:schemeClr val="accent2"/>
                </a:solidFill>
                <a:latin typeface="+mn-lt"/>
                <a:ea typeface="宋体" pitchFamily="2" charset="-122"/>
              </a:rPr>
              <a:t>区域填充</a:t>
            </a:r>
            <a:r>
              <a:rPr lang="zh-CN" altLang="en-US" sz="3200" kern="0" dirty="0">
                <a:latin typeface="宋体" pitchFamily="2" charset="-122"/>
                <a:ea typeface="宋体" pitchFamily="2" charset="-122"/>
              </a:rPr>
              <a:t>指先将区域的一点赋予指定的颜色，然后将该颜色扩展到整个区域的过程</a:t>
            </a:r>
            <a:endParaRPr lang="en-US" altLang="zh-CN" sz="3200" kern="0" dirty="0">
              <a:latin typeface="宋体" pitchFamily="2" charset="-122"/>
              <a:ea typeface="宋体" pitchFamily="2" charset="-122"/>
            </a:endParaRPr>
          </a:p>
          <a:p>
            <a:pPr marL="342900" indent="-342900" eaLnBrk="1" hangingPunct="1">
              <a:spcBef>
                <a:spcPct val="20000"/>
              </a:spcBef>
              <a:buFontTx/>
              <a:buChar char="•"/>
              <a:defRPr/>
            </a:pPr>
            <a:r>
              <a:rPr lang="zh-CN" altLang="en-US" sz="3200" b="1" kern="0" dirty="0">
                <a:solidFill>
                  <a:srgbClr val="333399"/>
                </a:solidFill>
                <a:latin typeface="宋体" pitchFamily="2" charset="-122"/>
                <a:ea typeface="宋体" pitchFamily="2" charset="-122"/>
              </a:rPr>
              <a:t>输入</a:t>
            </a:r>
            <a:r>
              <a:rPr lang="en-US" altLang="zh-CN" sz="3200" b="1" kern="0" dirty="0">
                <a:solidFill>
                  <a:srgbClr val="333399"/>
                </a:solidFill>
                <a:latin typeface="宋体" pitchFamily="2" charset="-122"/>
                <a:ea typeface="宋体" pitchFamily="2" charset="-122"/>
              </a:rPr>
              <a:t>:</a:t>
            </a:r>
            <a:r>
              <a:rPr lang="zh-CN" altLang="en-US" sz="3200" kern="0" dirty="0">
                <a:solidFill>
                  <a:srgbClr val="000000"/>
                </a:solidFill>
                <a:latin typeface="宋体" pitchFamily="2" charset="-122"/>
                <a:ea typeface="宋体" pitchFamily="2" charset="-122"/>
              </a:rPr>
              <a:t>区域</a:t>
            </a:r>
            <a:r>
              <a:rPr lang="en-US" altLang="zh-CN" sz="3200" kern="0" dirty="0">
                <a:solidFill>
                  <a:srgbClr val="000000"/>
                </a:solidFill>
                <a:latin typeface="宋体" pitchFamily="2" charset="-122"/>
                <a:ea typeface="宋体" pitchFamily="2" charset="-122"/>
              </a:rPr>
              <a:t>,</a:t>
            </a:r>
            <a:r>
              <a:rPr lang="zh-CN" altLang="en-US" sz="3200" kern="0" dirty="0">
                <a:solidFill>
                  <a:srgbClr val="000000"/>
                </a:solidFill>
                <a:latin typeface="宋体" pitchFamily="2" charset="-122"/>
                <a:ea typeface="宋体" pitchFamily="2" charset="-122"/>
              </a:rPr>
              <a:t>区域内一点</a:t>
            </a:r>
            <a:r>
              <a:rPr lang="en-US" altLang="zh-CN" sz="3200" kern="0" dirty="0">
                <a:solidFill>
                  <a:srgbClr val="000000"/>
                </a:solidFill>
                <a:latin typeface="宋体" pitchFamily="2" charset="-122"/>
                <a:ea typeface="宋体" pitchFamily="2" charset="-122"/>
              </a:rPr>
              <a:t>,</a:t>
            </a:r>
            <a:r>
              <a:rPr lang="zh-CN" altLang="en-US" sz="3200" kern="0" dirty="0">
                <a:solidFill>
                  <a:srgbClr val="000000"/>
                </a:solidFill>
                <a:latin typeface="宋体" pitchFamily="2" charset="-122"/>
                <a:ea typeface="宋体" pitchFamily="2" charset="-122"/>
              </a:rPr>
              <a:t>颜色</a:t>
            </a:r>
            <a:endParaRPr lang="en-US" altLang="zh-CN" sz="3200" kern="0" dirty="0">
              <a:solidFill>
                <a:srgbClr val="000000"/>
              </a:solidFill>
              <a:latin typeface="宋体" pitchFamily="2" charset="-122"/>
              <a:ea typeface="宋体" pitchFamily="2" charset="-122"/>
            </a:endParaRPr>
          </a:p>
          <a:p>
            <a:pPr marL="342900" indent="-342900" eaLnBrk="1" hangingPunct="1">
              <a:spcBef>
                <a:spcPct val="20000"/>
              </a:spcBef>
              <a:buFontTx/>
              <a:buChar char="•"/>
              <a:defRPr/>
            </a:pPr>
            <a:r>
              <a:rPr lang="zh-CN" altLang="en-US" sz="3200" b="1" kern="0" dirty="0">
                <a:solidFill>
                  <a:srgbClr val="333399"/>
                </a:solidFill>
                <a:latin typeface="宋体" pitchFamily="2" charset="-122"/>
                <a:ea typeface="宋体" pitchFamily="2" charset="-122"/>
              </a:rPr>
              <a:t>输出</a:t>
            </a:r>
            <a:r>
              <a:rPr lang="en-US" altLang="zh-CN" sz="3200" b="1" kern="0" dirty="0">
                <a:solidFill>
                  <a:srgbClr val="333399"/>
                </a:solidFill>
                <a:latin typeface="宋体" pitchFamily="2" charset="-122"/>
                <a:ea typeface="宋体" pitchFamily="2" charset="-122"/>
              </a:rPr>
              <a:t>:</a:t>
            </a:r>
            <a:r>
              <a:rPr lang="zh-CN" altLang="en-US" sz="3200" kern="0" dirty="0">
                <a:solidFill>
                  <a:srgbClr val="000000"/>
                </a:solidFill>
                <a:latin typeface="宋体" pitchFamily="2" charset="-122"/>
                <a:ea typeface="宋体" pitchFamily="2" charset="-122"/>
              </a:rPr>
              <a:t>将区域内所有其它点赋上指定颜色</a:t>
            </a:r>
            <a:endParaRPr lang="en-US" altLang="zh-CN" sz="3200" kern="0" dirty="0">
              <a:solidFill>
                <a:srgbClr val="000000"/>
              </a:solidFill>
              <a:latin typeface="宋体" pitchFamily="2" charset="-122"/>
              <a:ea typeface="宋体" pitchFamily="2" charset="-122"/>
            </a:endParaRPr>
          </a:p>
          <a:p>
            <a:pPr marL="342900" indent="-342900" eaLnBrk="1" hangingPunct="1">
              <a:spcBef>
                <a:spcPct val="20000"/>
              </a:spcBef>
              <a:buFontTx/>
              <a:buChar char="•"/>
              <a:defRPr/>
            </a:pPr>
            <a:endParaRPr kumimoji="1" lang="zh-CN" altLang="en-US" sz="3200" kern="0" dirty="0">
              <a:latin typeface="+mn-lt"/>
              <a:ea typeface="宋体" pitchFamily="2" charset="-122"/>
            </a:endParaRPr>
          </a:p>
          <a:p>
            <a:pPr marL="342900" indent="-342900" eaLnBrk="1" hangingPunct="1">
              <a:spcBef>
                <a:spcPct val="20000"/>
              </a:spcBef>
              <a:defRPr/>
            </a:pPr>
            <a:r>
              <a:rPr lang="zh-CN" altLang="en-US" sz="4400" kern="0" dirty="0">
                <a:solidFill>
                  <a:schemeClr val="accent2"/>
                </a:solidFill>
                <a:effectLst>
                  <a:outerShdw blurRad="38100" dist="38100" dir="2700000" algn="tl">
                    <a:srgbClr val="C0C0C0"/>
                  </a:outerShdw>
                </a:effectLst>
                <a:latin typeface="+mn-lt"/>
                <a:ea typeface="宋体" pitchFamily="2" charset="-122"/>
              </a:rPr>
              <a:t>　　　　</a:t>
            </a:r>
            <a:r>
              <a:rPr lang="zh-CN" altLang="en-US" sz="3200" kern="0" dirty="0">
                <a:solidFill>
                  <a:schemeClr val="accent2"/>
                </a:solidFill>
                <a:effectLst>
                  <a:outerShdw blurRad="38100" dist="38100" dir="2700000" algn="tl">
                    <a:srgbClr val="C0C0C0"/>
                  </a:outerShdw>
                </a:effectLst>
                <a:latin typeface="+mn-lt"/>
                <a:ea typeface="宋体" pitchFamily="2" charset="-122"/>
              </a:rPr>
              <a:t>　　　　　　</a:t>
            </a:r>
          </a:p>
        </p:txBody>
      </p:sp>
      <p:sp>
        <p:nvSpPr>
          <p:cNvPr id="5123" name="灯片编号占位符 5">
            <a:extLst>
              <a:ext uri="{FF2B5EF4-FFF2-40B4-BE49-F238E27FC236}">
                <a16:creationId xmlns:a16="http://schemas.microsoft.com/office/drawing/2014/main" id="{0A9E3EC5-1485-4889-97C5-A17BDE5B05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3A220D3-3563-47B1-BB16-A1FC45CF8DA8}" type="slidenum">
              <a:rPr lang="zh-CN" altLang="en-US" sz="1400" smtClean="0">
                <a:latin typeface="Arial" panose="020B0604020202020204" pitchFamily="34" charset="0"/>
              </a:rPr>
              <a:pPr>
                <a:spcBef>
                  <a:spcPct val="0"/>
                </a:spcBef>
                <a:buFontTx/>
                <a:buNone/>
              </a:pPr>
              <a:t>3</a:t>
            </a:fld>
            <a:endParaRPr lang="en-US" altLang="zh-CN" sz="1400">
              <a:latin typeface="Arial" panose="020B0604020202020204" pitchFamily="34" charset="0"/>
            </a:endParaRPr>
          </a:p>
        </p:txBody>
      </p:sp>
      <p:sp>
        <p:nvSpPr>
          <p:cNvPr id="5124" name="Rectangle 2">
            <a:extLst>
              <a:ext uri="{FF2B5EF4-FFF2-40B4-BE49-F238E27FC236}">
                <a16:creationId xmlns:a16="http://schemas.microsoft.com/office/drawing/2014/main" id="{88E8102A-E8CC-436C-9F59-745FECB65CE2}"/>
              </a:ext>
            </a:extLst>
          </p:cNvPr>
          <p:cNvSpPr>
            <a:spLocks noGrp="1" noChangeArrowheads="1"/>
          </p:cNvSpPr>
          <p:nvPr>
            <p:ph type="title"/>
          </p:nvPr>
        </p:nvSpPr>
        <p:spPr>
          <a:xfrm>
            <a:off x="189163" y="150813"/>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问题提出</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7">
            <a:extLst>
              <a:ext uri="{FF2B5EF4-FFF2-40B4-BE49-F238E27FC236}">
                <a16:creationId xmlns:a16="http://schemas.microsoft.com/office/drawing/2014/main" id="{63C05676-B372-46D7-88BF-A145C205BF15}"/>
              </a:ext>
            </a:extLst>
          </p:cNvPr>
          <p:cNvGrpSpPr>
            <a:grpSpLocks/>
          </p:cNvGrpSpPr>
          <p:nvPr/>
        </p:nvGrpSpPr>
        <p:grpSpPr bwMode="auto">
          <a:xfrm>
            <a:off x="4465638" y="4605338"/>
            <a:ext cx="4041775" cy="1627187"/>
            <a:chOff x="4465638" y="4605792"/>
            <a:chExt cx="4042001" cy="1627187"/>
          </a:xfrm>
        </p:grpSpPr>
        <p:pic>
          <p:nvPicPr>
            <p:cNvPr id="5131" name="Picture 11" descr="002">
              <a:extLst>
                <a:ext uri="{FF2B5EF4-FFF2-40B4-BE49-F238E27FC236}">
                  <a16:creationId xmlns:a16="http://schemas.microsoft.com/office/drawing/2014/main" id="{413A7242-F78B-41DE-A20E-536EEDEED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752" y="4605792"/>
              <a:ext cx="2528887"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Line 12">
              <a:extLst>
                <a:ext uri="{FF2B5EF4-FFF2-40B4-BE49-F238E27FC236}">
                  <a16:creationId xmlns:a16="http://schemas.microsoft.com/office/drawing/2014/main" id="{2C649AC6-BCCF-4FAE-BEE7-E78D1A470C35}"/>
                </a:ext>
              </a:extLst>
            </p:cNvPr>
            <p:cNvSpPr>
              <a:spLocks noChangeShapeType="1"/>
            </p:cNvSpPr>
            <p:nvPr/>
          </p:nvSpPr>
          <p:spPr bwMode="auto">
            <a:xfrm>
              <a:off x="4465638" y="5397046"/>
              <a:ext cx="78105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 name="AutoShape 4">
            <a:extLst>
              <a:ext uri="{FF2B5EF4-FFF2-40B4-BE49-F238E27FC236}">
                <a16:creationId xmlns:a16="http://schemas.microsoft.com/office/drawing/2014/main" id="{94660ED7-B197-45FB-9286-EBC31CE0DE1F}"/>
              </a:ext>
            </a:extLst>
          </p:cNvPr>
          <p:cNvSpPr>
            <a:spLocks noChangeArrowheads="1"/>
          </p:cNvSpPr>
          <p:nvPr/>
        </p:nvSpPr>
        <p:spPr bwMode="auto">
          <a:xfrm>
            <a:off x="6973888" y="1708150"/>
            <a:ext cx="2414587" cy="563563"/>
          </a:xfrm>
          <a:prstGeom prst="wedgeRoundRectCallout">
            <a:avLst>
              <a:gd name="adj1" fmla="val -83969"/>
              <a:gd name="adj2" fmla="val 705"/>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2800" dirty="0">
                <a:solidFill>
                  <a:schemeClr val="accent2"/>
                </a:solidFill>
                <a:ea typeface="宋体" pitchFamily="2" charset="-122"/>
              </a:rPr>
              <a:t>问题是什么</a:t>
            </a:r>
          </a:p>
        </p:txBody>
      </p:sp>
      <p:grpSp>
        <p:nvGrpSpPr>
          <p:cNvPr id="3" name="组合 16">
            <a:extLst>
              <a:ext uri="{FF2B5EF4-FFF2-40B4-BE49-F238E27FC236}">
                <a16:creationId xmlns:a16="http://schemas.microsoft.com/office/drawing/2014/main" id="{A44CD9BA-69F5-426C-978F-1843C9FEF451}"/>
              </a:ext>
            </a:extLst>
          </p:cNvPr>
          <p:cNvGrpSpPr>
            <a:grpSpLocks/>
          </p:cNvGrpSpPr>
          <p:nvPr/>
        </p:nvGrpSpPr>
        <p:grpSpPr bwMode="auto">
          <a:xfrm>
            <a:off x="1408113" y="4483100"/>
            <a:ext cx="2559050" cy="1647825"/>
            <a:chOff x="1407659" y="4483553"/>
            <a:chExt cx="2559050" cy="1647825"/>
          </a:xfrm>
        </p:grpSpPr>
        <p:pic>
          <p:nvPicPr>
            <p:cNvPr id="5129" name="Picture 10" descr="001">
              <a:extLst>
                <a:ext uri="{FF2B5EF4-FFF2-40B4-BE49-F238E27FC236}">
                  <a16:creationId xmlns:a16="http://schemas.microsoft.com/office/drawing/2014/main" id="{CAA026B3-5D30-4240-9AF9-6F8034316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659" y="4483553"/>
              <a:ext cx="2559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椭圆 15">
              <a:extLst>
                <a:ext uri="{FF2B5EF4-FFF2-40B4-BE49-F238E27FC236}">
                  <a16:creationId xmlns:a16="http://schemas.microsoft.com/office/drawing/2014/main" id="{8EEB5A08-5717-4930-990A-9FC3655A8511}"/>
                </a:ext>
              </a:extLst>
            </p:cNvPr>
            <p:cNvSpPr>
              <a:spLocks noChangeArrowheads="1"/>
            </p:cNvSpPr>
            <p:nvPr/>
          </p:nvSpPr>
          <p:spPr bwMode="auto">
            <a:xfrm>
              <a:off x="2449287" y="5312228"/>
              <a:ext cx="108856" cy="97971"/>
            </a:xfrm>
            <a:prstGeom prst="ellipse">
              <a:avLst/>
            </a:prstGeom>
            <a:solidFill>
              <a:schemeClr val="tx1"/>
            </a:solidFill>
            <a:ln w="12700" algn="ctr">
              <a:solidFill>
                <a:schemeClr val="tx1"/>
              </a:solidFill>
              <a:miter lim="800000"/>
              <a:headEnd/>
              <a:tailEnd/>
            </a:ln>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pSp>
      <p:sp>
        <p:nvSpPr>
          <p:cNvPr id="20" name="AutoShape 4">
            <a:extLst>
              <a:ext uri="{FF2B5EF4-FFF2-40B4-BE49-F238E27FC236}">
                <a16:creationId xmlns:a16="http://schemas.microsoft.com/office/drawing/2014/main" id="{E5E5E722-1750-4AE9-9CD4-95B4B8B7B507}"/>
              </a:ext>
            </a:extLst>
          </p:cNvPr>
          <p:cNvSpPr>
            <a:spLocks noChangeArrowheads="1"/>
          </p:cNvSpPr>
          <p:nvPr/>
        </p:nvSpPr>
        <p:spPr bwMode="auto">
          <a:xfrm>
            <a:off x="7065963" y="3911600"/>
            <a:ext cx="2322512" cy="563563"/>
          </a:xfrm>
          <a:prstGeom prst="wedgeRoundRectCallout">
            <a:avLst>
              <a:gd name="adj1" fmla="val -49409"/>
              <a:gd name="adj2" fmla="val 117382"/>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如何解决</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blinds(horizontal)">
                                      <p:cBhvr>
                                        <p:cTn id="17" dur="500"/>
                                        <p:tgtEl>
                                          <p:spTgt spid="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blinds(horizontal)">
                                      <p:cBhvr>
                                        <p:cTn id="27" dur="500"/>
                                        <p:tgtEl>
                                          <p:spTgt spid="1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6">
            <a:extLst>
              <a:ext uri="{FF2B5EF4-FFF2-40B4-BE49-F238E27FC236}">
                <a16:creationId xmlns:a16="http://schemas.microsoft.com/office/drawing/2014/main" id="{A04FBEF1-1B62-4549-A830-A00FEDE5F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8F8B4D-5E58-4B46-8AC9-FC676262A543}" type="slidenum">
              <a:rPr lang="zh-CN" altLang="en-US" sz="1400" smtClean="0">
                <a:latin typeface="Arial" panose="020B0604020202020204" pitchFamily="34" charset="0"/>
              </a:rPr>
              <a:pPr>
                <a:spcBef>
                  <a:spcPct val="0"/>
                </a:spcBef>
                <a:buFontTx/>
                <a:buNone/>
              </a:pPr>
              <a:t>30</a:t>
            </a:fld>
            <a:endParaRPr lang="en-US" altLang="zh-CN" sz="1400">
              <a:latin typeface="Arial" panose="020B0604020202020204" pitchFamily="34" charset="0"/>
            </a:endParaRPr>
          </a:p>
        </p:txBody>
      </p:sp>
      <p:sp>
        <p:nvSpPr>
          <p:cNvPr id="4099" name="Rectangle 2">
            <a:extLst>
              <a:ext uri="{FF2B5EF4-FFF2-40B4-BE49-F238E27FC236}">
                <a16:creationId xmlns:a16="http://schemas.microsoft.com/office/drawing/2014/main" id="{8A6AA889-6C56-44CE-9297-9E9FA756CCF2}"/>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区域填充、字符与走样</a:t>
            </a:r>
            <a:endParaRPr lang="en-US" altLang="zh-CN" dirty="0">
              <a:ea typeface="宋体" panose="02010600030101010101" pitchFamily="2" charset="-122"/>
            </a:endParaRPr>
          </a:p>
        </p:txBody>
      </p:sp>
      <p:sp>
        <p:nvSpPr>
          <p:cNvPr id="4100" name="Rectangle 3">
            <a:extLst>
              <a:ext uri="{FF2B5EF4-FFF2-40B4-BE49-F238E27FC236}">
                <a16:creationId xmlns:a16="http://schemas.microsoft.com/office/drawing/2014/main" id="{26F40D2F-7B27-44FB-98D5-150B133A4E41}"/>
              </a:ext>
            </a:extLst>
          </p:cNvPr>
          <p:cNvSpPr>
            <a:spLocks noGrp="1" noChangeArrowheads="1"/>
          </p:cNvSpPr>
          <p:nvPr>
            <p:ph type="body" sz="half" idx="1"/>
          </p:nvPr>
        </p:nvSpPr>
        <p:spPr/>
        <p:txBody>
          <a:bodyPr/>
          <a:lstStyle/>
          <a:p>
            <a:pPr eaLnBrk="1" hangingPunct="1"/>
            <a:r>
              <a:rPr lang="zh-CN" altLang="en-US" dirty="0">
                <a:ea typeface="宋体" panose="02010600030101010101" pitchFamily="2" charset="-122"/>
              </a:rPr>
              <a:t>区域填充</a:t>
            </a:r>
            <a:endParaRPr lang="en-US" altLang="zh-CN" dirty="0">
              <a:ea typeface="宋体" panose="02010600030101010101" pitchFamily="2" charset="-122"/>
            </a:endParaRPr>
          </a:p>
          <a:p>
            <a:pPr eaLnBrk="1" hangingPunct="1"/>
            <a:r>
              <a:rPr lang="zh-CN" altLang="en-US" dirty="0">
                <a:ea typeface="宋体" panose="02010600030101010101" pitchFamily="2" charset="-122"/>
              </a:rPr>
              <a:t>字符</a:t>
            </a:r>
            <a:endParaRPr lang="en-US" altLang="zh-CN" dirty="0">
              <a:ea typeface="宋体" panose="02010600030101010101" pitchFamily="2" charset="-122"/>
            </a:endParaRPr>
          </a:p>
          <a:p>
            <a:pPr eaLnBrk="1" hangingPunct="1"/>
            <a:r>
              <a:rPr lang="zh-CN" altLang="en-US" dirty="0">
                <a:solidFill>
                  <a:srgbClr val="0000FF"/>
                </a:solidFill>
                <a:ea typeface="宋体" panose="02010600030101010101" pitchFamily="2" charset="-122"/>
              </a:rPr>
              <a:t>走样与反走样</a:t>
            </a:r>
            <a:endParaRPr lang="en-US" altLang="zh-CN" dirty="0">
              <a:solidFill>
                <a:srgbClr val="0000FF"/>
              </a:solidFill>
              <a:ea typeface="宋体" panose="02010600030101010101" pitchFamily="2" charset="-122"/>
            </a:endParaRPr>
          </a:p>
        </p:txBody>
      </p:sp>
      <p:pic>
        <p:nvPicPr>
          <p:cNvPr id="4101" name="Picture 4" descr="001">
            <a:extLst>
              <a:ext uri="{FF2B5EF4-FFF2-40B4-BE49-F238E27FC236}">
                <a16:creationId xmlns:a16="http://schemas.microsoft.com/office/drawing/2014/main" id="{9844105D-CF7B-482C-8139-66716BFAB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025" y="4679950"/>
            <a:ext cx="2559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5" descr="002">
            <a:extLst>
              <a:ext uri="{FF2B5EF4-FFF2-40B4-BE49-F238E27FC236}">
                <a16:creationId xmlns:a16="http://schemas.microsoft.com/office/drawing/2014/main" id="{D51EEE27-DAAF-4ADC-9027-7DEEF88ED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488" y="2813050"/>
            <a:ext cx="2528887"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4" name="Object 8">
            <a:extLst>
              <a:ext uri="{FF2B5EF4-FFF2-40B4-BE49-F238E27FC236}">
                <a16:creationId xmlns:a16="http://schemas.microsoft.com/office/drawing/2014/main" id="{9426D40D-5506-4064-953F-A5C4E6882C55}"/>
              </a:ext>
            </a:extLst>
          </p:cNvPr>
          <p:cNvGraphicFramePr>
            <a:graphicFrameLocks noGrp="1" noChangeAspect="1"/>
          </p:cNvGraphicFramePr>
          <p:nvPr>
            <p:ph sz="half" idx="2"/>
          </p:nvPr>
        </p:nvGraphicFramePr>
        <p:xfrm>
          <a:off x="8042275" y="434975"/>
          <a:ext cx="1470025" cy="1608138"/>
        </p:xfrm>
        <a:graphic>
          <a:graphicData uri="http://schemas.openxmlformats.org/presentationml/2006/ole">
            <mc:AlternateContent xmlns:mc="http://schemas.openxmlformats.org/markup-compatibility/2006">
              <mc:Choice xmlns:v="urn:schemas-microsoft-com:vml" Requires="v">
                <p:oleObj spid="_x0000_s78903" name="VISIO" r:id="rId5" imgW="577034" imgH="630463" progId="Visio.Drawing.5">
                  <p:embed/>
                </p:oleObj>
              </mc:Choice>
              <mc:Fallback>
                <p:oleObj name="VISIO" r:id="rId5" imgW="577034" imgH="630463" progId="Visio.Drawing.5">
                  <p:embed/>
                  <p:pic>
                    <p:nvPicPr>
                      <p:cNvPr id="4104" name="Object 8">
                        <a:extLst>
                          <a:ext uri="{FF2B5EF4-FFF2-40B4-BE49-F238E27FC236}">
                            <a16:creationId xmlns:a16="http://schemas.microsoft.com/office/drawing/2014/main" id="{9426D40D-5506-4064-953F-A5C4E6882C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2275" y="434975"/>
                        <a:ext cx="1470025" cy="1608138"/>
                      </a:xfrm>
                      <a:prstGeom prst="rect">
                        <a:avLst/>
                      </a:prstGeom>
                      <a:solidFill>
                        <a:schemeClr val="accent1"/>
                      </a:solidFill>
                      <a:ln>
                        <a:noFill/>
                      </a:ln>
                      <a:effectLst/>
                      <a:extLs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图片 8">
            <a:extLst>
              <a:ext uri="{FF2B5EF4-FFF2-40B4-BE49-F238E27FC236}">
                <a16:creationId xmlns:a16="http://schemas.microsoft.com/office/drawing/2014/main" id="{F63EBF3C-AAFC-4A81-BA6D-7F636FAD34D9}"/>
              </a:ext>
            </a:extLst>
          </p:cNvPr>
          <p:cNvPicPr>
            <a:picLocks noChangeAspect="1"/>
          </p:cNvPicPr>
          <p:nvPr/>
        </p:nvPicPr>
        <p:blipFill>
          <a:blip r:embed="rId7"/>
          <a:stretch>
            <a:fillRect/>
          </a:stretch>
        </p:blipFill>
        <p:spPr>
          <a:xfrm>
            <a:off x="440862" y="4440238"/>
            <a:ext cx="2142000" cy="1805400"/>
          </a:xfrm>
          <a:prstGeom prst="rect">
            <a:avLst/>
          </a:prstGeom>
        </p:spPr>
      </p:pic>
      <p:pic>
        <p:nvPicPr>
          <p:cNvPr id="10" name="图片 9">
            <a:extLst>
              <a:ext uri="{FF2B5EF4-FFF2-40B4-BE49-F238E27FC236}">
                <a16:creationId xmlns:a16="http://schemas.microsoft.com/office/drawing/2014/main" id="{9818BDC3-695F-45D2-B893-60FDA8848D21}"/>
              </a:ext>
            </a:extLst>
          </p:cNvPr>
          <p:cNvPicPr>
            <a:picLocks noChangeAspect="1"/>
          </p:cNvPicPr>
          <p:nvPr/>
        </p:nvPicPr>
        <p:blipFill>
          <a:blip r:embed="rId8"/>
          <a:stretch>
            <a:fillRect/>
          </a:stretch>
        </p:blipFill>
        <p:spPr>
          <a:xfrm>
            <a:off x="3384000" y="4464301"/>
            <a:ext cx="2223600" cy="1754400"/>
          </a:xfrm>
          <a:prstGeom prst="rect">
            <a:avLst/>
          </a:prstGeom>
        </p:spPr>
      </p:pic>
    </p:spTree>
    <p:extLst>
      <p:ext uri="{BB962C8B-B14F-4D97-AF65-F5344CB8AC3E}">
        <p14:creationId xmlns:p14="http://schemas.microsoft.com/office/powerpoint/2010/main" val="51363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3F9E47CE-A514-4AF5-80B6-DA9DB0A8E8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8A14AB-4AA0-49C9-B5A8-4C035CC8FC32}" type="slidenum">
              <a:rPr lang="zh-CN" altLang="en-US" sz="1400" smtClean="0">
                <a:latin typeface="Arial" panose="020B0604020202020204" pitchFamily="34" charset="0"/>
              </a:rPr>
              <a:pPr>
                <a:spcBef>
                  <a:spcPct val="0"/>
                </a:spcBef>
                <a:buFontTx/>
                <a:buNone/>
              </a:pPr>
              <a:t>31</a:t>
            </a:fld>
            <a:endParaRPr lang="en-US" altLang="zh-CN" sz="1400">
              <a:latin typeface="Arial" panose="020B0604020202020204" pitchFamily="34" charset="0"/>
            </a:endParaRPr>
          </a:p>
        </p:txBody>
      </p:sp>
      <p:sp>
        <p:nvSpPr>
          <p:cNvPr id="58371" name="Rectangle 2">
            <a:extLst>
              <a:ext uri="{FF2B5EF4-FFF2-40B4-BE49-F238E27FC236}">
                <a16:creationId xmlns:a16="http://schemas.microsoft.com/office/drawing/2014/main" id="{00BFFC42-1DFF-4A60-BDAA-5185CA72B8CE}"/>
              </a:ext>
            </a:extLst>
          </p:cNvPr>
          <p:cNvSpPr>
            <a:spLocks noGrp="1" noChangeArrowheads="1"/>
          </p:cNvSpPr>
          <p:nvPr>
            <p:ph type="title"/>
          </p:nvPr>
        </p:nvSpPr>
        <p:spPr>
          <a:xfrm>
            <a:off x="1238250" y="0"/>
            <a:ext cx="8007350" cy="1033463"/>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走样问题</a:t>
            </a:r>
          </a:p>
        </p:txBody>
      </p:sp>
      <p:sp>
        <p:nvSpPr>
          <p:cNvPr id="58372" name="内容占位符 4">
            <a:extLst>
              <a:ext uri="{FF2B5EF4-FFF2-40B4-BE49-F238E27FC236}">
                <a16:creationId xmlns:a16="http://schemas.microsoft.com/office/drawing/2014/main" id="{FCEFFECC-F072-4D7F-A4B5-2B5062D154DF}"/>
              </a:ext>
            </a:extLst>
          </p:cNvPr>
          <p:cNvSpPr>
            <a:spLocks noGrp="1" noChangeArrowheads="1"/>
          </p:cNvSpPr>
          <p:nvPr>
            <p:ph idx="1"/>
          </p:nvPr>
        </p:nvSpPr>
        <p:spPr/>
        <p:txBody>
          <a:bodyPr/>
          <a:lstStyle/>
          <a:p>
            <a:endParaRPr lang="zh-CN" altLang="en-US">
              <a:ea typeface="宋体" panose="02010600030101010101" pitchFamily="2" charset="-122"/>
            </a:endParaRPr>
          </a:p>
        </p:txBody>
      </p:sp>
      <p:pic>
        <p:nvPicPr>
          <p:cNvPr id="58373" name="Picture 5">
            <a:extLst>
              <a:ext uri="{FF2B5EF4-FFF2-40B4-BE49-F238E27FC236}">
                <a16:creationId xmlns:a16="http://schemas.microsoft.com/office/drawing/2014/main" id="{EDF6CA03-D5A5-4B6C-A8F1-0F31B70DC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239553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75" name="Picture 7">
            <a:extLst>
              <a:ext uri="{FF2B5EF4-FFF2-40B4-BE49-F238E27FC236}">
                <a16:creationId xmlns:a16="http://schemas.microsoft.com/office/drawing/2014/main" id="{6139563E-4762-4155-BB6D-4796A3C08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1089025"/>
            <a:ext cx="203200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76" name="Picture 8">
            <a:extLst>
              <a:ext uri="{FF2B5EF4-FFF2-40B4-BE49-F238E27FC236}">
                <a16:creationId xmlns:a16="http://schemas.microsoft.com/office/drawing/2014/main" id="{0B825C94-89AE-41A0-8A36-3271263C4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2536825"/>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右箭头 9">
            <a:extLst>
              <a:ext uri="{FF2B5EF4-FFF2-40B4-BE49-F238E27FC236}">
                <a16:creationId xmlns:a16="http://schemas.microsoft.com/office/drawing/2014/main" id="{4D867021-E510-4067-9915-62DD7C044A6E}"/>
              </a:ext>
            </a:extLst>
          </p:cNvPr>
          <p:cNvSpPr/>
          <p:nvPr/>
        </p:nvSpPr>
        <p:spPr bwMode="auto">
          <a:xfrm>
            <a:off x="3984625" y="4005263"/>
            <a:ext cx="2001838" cy="43656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pitchFamily="34" charset="0"/>
              <a:ea typeface="宋体" pitchFamily="2" charset="-122"/>
            </a:endParaRPr>
          </a:p>
        </p:txBody>
      </p:sp>
      <p:pic>
        <p:nvPicPr>
          <p:cNvPr id="58377" name="Picture 10">
            <a:extLst>
              <a:ext uri="{FF2B5EF4-FFF2-40B4-BE49-F238E27FC236}">
                <a16:creationId xmlns:a16="http://schemas.microsoft.com/office/drawing/2014/main" id="{074BE41A-1DA4-4DE6-9FC5-1837409125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4800600"/>
            <a:ext cx="18002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组合 23">
            <a:extLst>
              <a:ext uri="{FF2B5EF4-FFF2-40B4-BE49-F238E27FC236}">
                <a16:creationId xmlns:a16="http://schemas.microsoft.com/office/drawing/2014/main" id="{14DB6A08-12D5-49C5-9C18-1EF1AF17600E}"/>
              </a:ext>
            </a:extLst>
          </p:cNvPr>
          <p:cNvGrpSpPr>
            <a:grpSpLocks/>
          </p:cNvGrpSpPr>
          <p:nvPr/>
        </p:nvGrpSpPr>
        <p:grpSpPr bwMode="auto">
          <a:xfrm>
            <a:off x="3571875" y="4675188"/>
            <a:ext cx="2286000" cy="1844675"/>
            <a:chOff x="3571868" y="4674916"/>
            <a:chExt cx="2286016" cy="1845627"/>
          </a:xfrm>
        </p:grpSpPr>
        <p:cxnSp>
          <p:nvCxnSpPr>
            <p:cNvPr id="16" name="直接连接符 15">
              <a:extLst>
                <a:ext uri="{FF2B5EF4-FFF2-40B4-BE49-F238E27FC236}">
                  <a16:creationId xmlns:a16="http://schemas.microsoft.com/office/drawing/2014/main" id="{A99820AF-861A-4EE1-8442-4107CE01064F}"/>
                </a:ext>
              </a:extLst>
            </p:cNvPr>
            <p:cNvCxnSpPr/>
            <p:nvPr/>
          </p:nvCxnSpPr>
          <p:spPr>
            <a:xfrm flipV="1">
              <a:off x="3832220" y="4995756"/>
              <a:ext cx="1566874" cy="1513668"/>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4D2C93FA-430A-4E0B-B0D8-3D8C11EED268}"/>
                </a:ext>
              </a:extLst>
            </p:cNvPr>
            <p:cNvCxnSpPr/>
            <p:nvPr/>
          </p:nvCxnSpPr>
          <p:spPr>
            <a:xfrm>
              <a:off x="3571868" y="5245122"/>
              <a:ext cx="2286016" cy="1589"/>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46036104-29FA-476C-BF98-17FA5BEEC250}"/>
                </a:ext>
              </a:extLst>
            </p:cNvPr>
            <p:cNvCxnSpPr/>
            <p:nvPr/>
          </p:nvCxnSpPr>
          <p:spPr>
            <a:xfrm rot="5400000">
              <a:off x="3144357" y="5591380"/>
              <a:ext cx="1845627" cy="12700"/>
            </a:xfrm>
            <a:prstGeom prst="line">
              <a:avLst/>
            </a:prstGeom>
          </p:spPr>
          <p:style>
            <a:lnRef idx="1">
              <a:schemeClr val="dk1"/>
            </a:lnRef>
            <a:fillRef idx="0">
              <a:schemeClr val="dk1"/>
            </a:fillRef>
            <a:effectRef idx="0">
              <a:schemeClr val="dk1"/>
            </a:effectRef>
            <a:fontRef idx="minor">
              <a:schemeClr val="tx1"/>
            </a:fontRef>
          </p:style>
        </p:cxnSp>
      </p:grpSp>
      <p:sp>
        <p:nvSpPr>
          <p:cNvPr id="34827" name="AutoShape 4">
            <a:extLst>
              <a:ext uri="{FF2B5EF4-FFF2-40B4-BE49-F238E27FC236}">
                <a16:creationId xmlns:a16="http://schemas.microsoft.com/office/drawing/2014/main" id="{023ADB55-6591-4085-A0E5-4182AAFBBAFE}"/>
              </a:ext>
            </a:extLst>
          </p:cNvPr>
          <p:cNvSpPr>
            <a:spLocks noChangeArrowheads="1"/>
          </p:cNvSpPr>
          <p:nvPr/>
        </p:nvSpPr>
        <p:spPr bwMode="auto">
          <a:xfrm>
            <a:off x="5983288" y="5616575"/>
            <a:ext cx="1803400" cy="989013"/>
          </a:xfrm>
          <a:prstGeom prst="wedgeRoundRectCallout">
            <a:avLst>
              <a:gd name="adj1" fmla="val -85602"/>
              <a:gd name="adj2" fmla="val -4929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a:solidFill>
                  <a:schemeClr val="accent2"/>
                </a:solidFill>
                <a:ea typeface="宋体" pitchFamily="2" charset="-122"/>
              </a:rPr>
              <a:t>为什么会出现</a:t>
            </a:r>
            <a:r>
              <a:rPr lang="en-US" altLang="zh-CN" sz="2800">
                <a:solidFill>
                  <a:schemeClr val="accent2"/>
                </a:solidFill>
                <a:ea typeface="宋体" pitchFamily="2" charset="-122"/>
              </a:rPr>
              <a:t>?</a:t>
            </a:r>
            <a:endParaRPr lang="zh-CN" altLang="en-US" sz="2800">
              <a:solidFill>
                <a:schemeClr val="accent2"/>
              </a:solidFill>
              <a:ea typeface="宋体" pitchFamily="2" charset="-122"/>
            </a:endParaRPr>
          </a:p>
        </p:txBody>
      </p:sp>
      <p:sp>
        <p:nvSpPr>
          <p:cNvPr id="23" name="AutoShape 4">
            <a:extLst>
              <a:ext uri="{FF2B5EF4-FFF2-40B4-BE49-F238E27FC236}">
                <a16:creationId xmlns:a16="http://schemas.microsoft.com/office/drawing/2014/main" id="{2B7F81A5-2F9D-4D41-A061-3ABC44CFC53A}"/>
              </a:ext>
            </a:extLst>
          </p:cNvPr>
          <p:cNvSpPr>
            <a:spLocks noChangeArrowheads="1"/>
          </p:cNvSpPr>
          <p:nvPr/>
        </p:nvSpPr>
        <p:spPr bwMode="auto">
          <a:xfrm>
            <a:off x="7059613" y="1436688"/>
            <a:ext cx="1803400" cy="661987"/>
          </a:xfrm>
          <a:prstGeom prst="wedgeRoundRectCallout">
            <a:avLst>
              <a:gd name="adj1" fmla="val -46972"/>
              <a:gd name="adj2" fmla="val 106907"/>
              <a:gd name="adj3" fmla="val 16667"/>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如何达到</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nodeType="withEffect">
                                  <p:stCondLst>
                                    <p:cond delay="0"/>
                                  </p:stCondLst>
                                  <p:childTnLst>
                                    <p:set>
                                      <p:cBhvr>
                                        <p:cTn id="12" dur="1" fill="hold">
                                          <p:stCondLst>
                                            <p:cond delay="0"/>
                                          </p:stCondLst>
                                        </p:cTn>
                                        <p:tgtEl>
                                          <p:spTgt spid="32775"/>
                                        </p:tgtEl>
                                        <p:attrNameLst>
                                          <p:attrName>style.visibility</p:attrName>
                                        </p:attrNameLst>
                                      </p:cBhvr>
                                      <p:to>
                                        <p:strVal val="visible"/>
                                      </p:to>
                                    </p:set>
                                    <p:animEffect transition="in" filter="checkerboard(across)">
                                      <p:cBhvr>
                                        <p:cTn id="13" dur="500"/>
                                        <p:tgtEl>
                                          <p:spTgt spid="32775"/>
                                        </p:tgtEl>
                                      </p:cBhvr>
                                    </p:animEffect>
                                  </p:childTnLst>
                                </p:cTn>
                              </p:par>
                              <p:par>
                                <p:cTn id="14" presetID="5" presetClass="entr" presetSubtype="10" fill="hold" nodeType="withEffect">
                                  <p:stCondLst>
                                    <p:cond delay="0"/>
                                  </p:stCondLst>
                                  <p:childTnLst>
                                    <p:set>
                                      <p:cBhvr>
                                        <p:cTn id="15" dur="1" fill="hold">
                                          <p:stCondLst>
                                            <p:cond delay="0"/>
                                          </p:stCondLst>
                                        </p:cTn>
                                        <p:tgtEl>
                                          <p:spTgt spid="32776"/>
                                        </p:tgtEl>
                                        <p:attrNameLst>
                                          <p:attrName>style.visibility</p:attrName>
                                        </p:attrNameLst>
                                      </p:cBhvr>
                                      <p:to>
                                        <p:strVal val="visible"/>
                                      </p:to>
                                    </p:set>
                                    <p:animEffect transition="in" filter="checkerboard(across)">
                                      <p:cBhvr>
                                        <p:cTn id="16" dur="500"/>
                                        <p:tgtEl>
                                          <p:spTgt spid="327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4827"/>
                                        </p:tgtEl>
                                        <p:attrNameLst>
                                          <p:attrName>style.visibility</p:attrName>
                                        </p:attrNameLst>
                                      </p:cBhvr>
                                      <p:to>
                                        <p:strVal val="visible"/>
                                      </p:to>
                                    </p:set>
                                    <p:animEffect transition="in" filter="blinds(horizontal)">
                                      <p:cBhvr>
                                        <p:cTn id="21" dur="500"/>
                                        <p:tgtEl>
                                          <p:spTgt spid="348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heckerboard(across)">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4827"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0F73BA25-51AD-401B-B5DC-C744C4265B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25D355-5AD5-49B5-94AC-65375E93BA4C}" type="slidenum">
              <a:rPr lang="zh-CN" altLang="en-US" sz="1400" smtClean="0">
                <a:latin typeface="Arial" panose="020B0604020202020204" pitchFamily="34" charset="0"/>
              </a:rPr>
              <a:pPr>
                <a:spcBef>
                  <a:spcPct val="0"/>
                </a:spcBef>
                <a:buFontTx/>
                <a:buNone/>
              </a:pPr>
              <a:t>32</a:t>
            </a:fld>
            <a:endParaRPr lang="en-US" altLang="zh-CN" sz="1400">
              <a:latin typeface="Arial" panose="020B0604020202020204" pitchFamily="34" charset="0"/>
            </a:endParaRPr>
          </a:p>
        </p:txBody>
      </p:sp>
      <p:sp>
        <p:nvSpPr>
          <p:cNvPr id="59395" name="Rectangle 2">
            <a:extLst>
              <a:ext uri="{FF2B5EF4-FFF2-40B4-BE49-F238E27FC236}">
                <a16:creationId xmlns:a16="http://schemas.microsoft.com/office/drawing/2014/main" id="{4AE9DBC5-CE6B-4FD3-8B0C-FC04F5D5EE25}"/>
              </a:ext>
            </a:extLst>
          </p:cNvPr>
          <p:cNvSpPr>
            <a:spLocks noGrp="1" noChangeArrowheads="1"/>
          </p:cNvSpPr>
          <p:nvPr>
            <p:ph type="title"/>
          </p:nvPr>
        </p:nvSpPr>
        <p:spPr>
          <a:xfrm>
            <a:off x="1238250" y="0"/>
            <a:ext cx="800735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走样</a:t>
            </a:r>
          </a:p>
        </p:txBody>
      </p:sp>
      <p:sp>
        <p:nvSpPr>
          <p:cNvPr id="35844" name="Rectangle 3">
            <a:extLst>
              <a:ext uri="{FF2B5EF4-FFF2-40B4-BE49-F238E27FC236}">
                <a16:creationId xmlns:a16="http://schemas.microsoft.com/office/drawing/2014/main" id="{3A9A2C3E-1037-4BED-A0A1-A01EF94D1FE6}"/>
              </a:ext>
            </a:extLst>
          </p:cNvPr>
          <p:cNvSpPr>
            <a:spLocks noGrp="1" noChangeArrowheads="1"/>
          </p:cNvSpPr>
          <p:nvPr>
            <p:ph type="body" idx="1"/>
          </p:nvPr>
        </p:nvSpPr>
        <p:spPr>
          <a:xfrm>
            <a:off x="579438" y="1176338"/>
            <a:ext cx="8667750" cy="4114800"/>
          </a:xfrm>
        </p:spPr>
        <p:txBody>
          <a:bodyPr/>
          <a:lstStyle/>
          <a:p>
            <a:pPr eaLnBrk="1" hangingPunct="1"/>
            <a:r>
              <a:rPr lang="zh-CN" altLang="en-US" dirty="0">
                <a:latin typeface="宋体" panose="02010600030101010101" pitchFamily="2" charset="-122"/>
                <a:ea typeface="宋体" panose="02010600030101010101" pitchFamily="2" charset="-122"/>
              </a:rPr>
              <a:t>用离散量表示连续量引起的失真现象</a:t>
            </a:r>
            <a:r>
              <a:rPr lang="zh-CN" altLang="en-US" dirty="0">
                <a:ea typeface="宋体" panose="02010600030101010101" pitchFamily="2" charset="-122"/>
              </a:rPr>
              <a:t>称之为</a:t>
            </a:r>
            <a:r>
              <a:rPr lang="zh-CN" altLang="en-US" b="1" dirty="0">
                <a:ea typeface="宋体" panose="02010600030101010101" pitchFamily="2" charset="-122"/>
              </a:rPr>
              <a:t>走样</a:t>
            </a:r>
            <a:r>
              <a:rPr lang="en-US" altLang="zh-CN" dirty="0">
                <a:ea typeface="宋体" panose="02010600030101010101" pitchFamily="2" charset="-122"/>
              </a:rPr>
              <a:t>(aliasing) </a:t>
            </a:r>
            <a:endParaRPr lang="zh-CN" altLang="en-US" dirty="0">
              <a:ea typeface="宋体" panose="02010600030101010101" pitchFamily="2" charset="-122"/>
            </a:endParaRPr>
          </a:p>
          <a:p>
            <a:pPr eaLnBrk="1" hangingPunct="1"/>
            <a:r>
              <a:rPr lang="zh-CN" altLang="en-US" b="1" dirty="0">
                <a:ea typeface="宋体" panose="02010600030101010101" pitchFamily="2" charset="-122"/>
              </a:rPr>
              <a:t>光栅图形走样现象的典型表现</a:t>
            </a:r>
            <a:endParaRPr lang="zh-CN" altLang="en-US" dirty="0">
              <a:ea typeface="宋体" panose="02010600030101010101" pitchFamily="2" charset="-122"/>
            </a:endParaRPr>
          </a:p>
          <a:p>
            <a:pPr lvl="1" eaLnBrk="1" hangingPunct="1"/>
            <a:r>
              <a:rPr lang="zh-CN" altLang="en-US" sz="3200" dirty="0">
                <a:ea typeface="宋体" panose="02010600030101010101" pitchFamily="2" charset="-122"/>
              </a:rPr>
              <a:t>阶梯状边界</a:t>
            </a:r>
          </a:p>
          <a:p>
            <a:pPr lvl="1" eaLnBrk="1" hangingPunct="1"/>
            <a:r>
              <a:rPr lang="zh-CN" altLang="en-US" sz="3200" dirty="0">
                <a:ea typeface="宋体" panose="02010600030101010101" pitchFamily="2" charset="-122"/>
              </a:rPr>
              <a:t>图形细节失真</a:t>
            </a:r>
          </a:p>
          <a:p>
            <a:pPr lvl="1" eaLnBrk="1" hangingPunct="1"/>
            <a:r>
              <a:rPr lang="zh-CN" altLang="en-US" sz="3200" dirty="0">
                <a:ea typeface="宋体" panose="02010600030101010101" pitchFamily="2" charset="-122"/>
              </a:rPr>
              <a:t>狭小图形遗失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blinds(horizontal)">
                                      <p:cBhvr>
                                        <p:cTn id="7" dur="5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animEffect transition="in" filter="blinds(horizontal)">
                                      <p:cBhvr>
                                        <p:cTn id="12" dur="500"/>
                                        <p:tgtEl>
                                          <p:spTgt spid="35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Effect transition="in" filter="blinds(horizontal)">
                                      <p:cBhvr>
                                        <p:cTn id="17" dur="500"/>
                                        <p:tgtEl>
                                          <p:spTgt spid="358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4">
                                            <p:txEl>
                                              <p:pRg st="3" end="3"/>
                                            </p:txEl>
                                          </p:spTgt>
                                        </p:tgtEl>
                                        <p:attrNameLst>
                                          <p:attrName>style.visibility</p:attrName>
                                        </p:attrNameLst>
                                      </p:cBhvr>
                                      <p:to>
                                        <p:strVal val="visible"/>
                                      </p:to>
                                    </p:set>
                                    <p:animEffect transition="in" filter="blinds(horizontal)">
                                      <p:cBhvr>
                                        <p:cTn id="22" dur="500"/>
                                        <p:tgtEl>
                                          <p:spTgt spid="3584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44">
                                            <p:txEl>
                                              <p:pRg st="4" end="4"/>
                                            </p:txEl>
                                          </p:spTgt>
                                        </p:tgtEl>
                                        <p:attrNameLst>
                                          <p:attrName>style.visibility</p:attrName>
                                        </p:attrNameLst>
                                      </p:cBhvr>
                                      <p:to>
                                        <p:strVal val="visible"/>
                                      </p:to>
                                    </p:set>
                                    <p:animEffect transition="in" filter="blinds(horizontal)">
                                      <p:cBhvr>
                                        <p:cTn id="27" dur="500"/>
                                        <p:tgtEl>
                                          <p:spTgt spid="358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4AF58A1-F865-4FB2-85EC-ABFB1131B6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F4077F-F1CB-45A7-B8AF-4814F8CADB2F}" type="slidenum">
              <a:rPr lang="zh-CN" altLang="en-US" sz="1400" smtClean="0">
                <a:latin typeface="Arial" panose="020B0604020202020204" pitchFamily="34" charset="0"/>
              </a:rPr>
              <a:pPr>
                <a:spcBef>
                  <a:spcPct val="0"/>
                </a:spcBef>
                <a:buFontTx/>
                <a:buNone/>
              </a:pPr>
              <a:t>33</a:t>
            </a:fld>
            <a:endParaRPr lang="en-US" altLang="zh-CN" sz="1400">
              <a:latin typeface="Arial" panose="020B0604020202020204" pitchFamily="34" charset="0"/>
            </a:endParaRPr>
          </a:p>
        </p:txBody>
      </p:sp>
      <p:sp>
        <p:nvSpPr>
          <p:cNvPr id="60419" name="Rectangle 2">
            <a:extLst>
              <a:ext uri="{FF2B5EF4-FFF2-40B4-BE49-F238E27FC236}">
                <a16:creationId xmlns:a16="http://schemas.microsoft.com/office/drawing/2014/main" id="{73F11D6C-338E-4D2C-A465-A6ED893467EF}"/>
              </a:ext>
            </a:extLst>
          </p:cNvPr>
          <p:cNvSpPr>
            <a:spLocks noGrp="1" noChangeArrowheads="1"/>
          </p:cNvSpPr>
          <p:nvPr>
            <p:ph type="title"/>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走样现象举例</a:t>
            </a:r>
          </a:p>
        </p:txBody>
      </p:sp>
      <p:sp>
        <p:nvSpPr>
          <p:cNvPr id="60420" name="Rectangle 3">
            <a:extLst>
              <a:ext uri="{FF2B5EF4-FFF2-40B4-BE49-F238E27FC236}">
                <a16:creationId xmlns:a16="http://schemas.microsoft.com/office/drawing/2014/main" id="{4C0C24DC-F7C9-4EC8-B56D-BAE54A6356D0}"/>
              </a:ext>
            </a:extLst>
          </p:cNvPr>
          <p:cNvSpPr>
            <a:spLocks noGrp="1" noChangeArrowheads="1"/>
          </p:cNvSpPr>
          <p:nvPr>
            <p:ph type="body" idx="1"/>
          </p:nvPr>
        </p:nvSpPr>
        <p:spPr>
          <a:xfrm>
            <a:off x="742950" y="1143000"/>
            <a:ext cx="8420100" cy="4953000"/>
          </a:xfrm>
        </p:spPr>
        <p:txBody>
          <a:bodyPr/>
          <a:lstStyle/>
          <a:p>
            <a:pPr eaLnBrk="1" hangingPunct="1"/>
            <a:r>
              <a:rPr lang="zh-CN" altLang="en-US" b="1" dirty="0">
                <a:ea typeface="宋体" panose="02010600030101010101" pitchFamily="2" charset="-122"/>
              </a:rPr>
              <a:t>不光滑</a:t>
            </a:r>
            <a:r>
              <a:rPr lang="en-US" altLang="zh-CN" b="1" dirty="0">
                <a:ea typeface="宋体" panose="02010600030101010101" pitchFamily="2" charset="-122"/>
              </a:rPr>
              <a:t>(</a:t>
            </a:r>
            <a:r>
              <a:rPr lang="zh-CN" altLang="en-US" b="1" dirty="0">
                <a:ea typeface="宋体" panose="02010600030101010101" pitchFamily="2" charset="-122"/>
              </a:rPr>
              <a:t>阶梯状）的图形边界</a:t>
            </a:r>
          </a:p>
          <a:p>
            <a:pPr lvl="1" eaLnBrk="1" hangingPunct="1"/>
            <a:endParaRPr lang="zh-CN" altLang="en-US" b="1" dirty="0">
              <a:ea typeface="宋体" panose="02010600030101010101" pitchFamily="2" charset="-122"/>
            </a:endParaRPr>
          </a:p>
        </p:txBody>
      </p:sp>
      <p:sp>
        <p:nvSpPr>
          <p:cNvPr id="60422" name="Text Box 5">
            <a:hlinkClick r:id="rId2" action="ppaction://hlinkfile"/>
            <a:extLst>
              <a:ext uri="{FF2B5EF4-FFF2-40B4-BE49-F238E27FC236}">
                <a16:creationId xmlns:a16="http://schemas.microsoft.com/office/drawing/2014/main" id="{70AB206B-9A27-4A64-967C-799F0752B9B4}"/>
              </a:ext>
            </a:extLst>
          </p:cNvPr>
          <p:cNvSpPr txBox="1">
            <a:spLocks noChangeArrowheads="1"/>
          </p:cNvSpPr>
          <p:nvPr/>
        </p:nvSpPr>
        <p:spPr bwMode="auto">
          <a:xfrm>
            <a:off x="2806700" y="5257800"/>
            <a:ext cx="2452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zh-CN" altLang="en-US" sz="2400">
                <a:ea typeface="宋体" panose="02010600030101010101" pitchFamily="2" charset="-122"/>
              </a:rPr>
              <a:t>例子：</a:t>
            </a:r>
            <a:r>
              <a:rPr kumimoji="1" lang="en-US" altLang="zh-CN" sz="2400">
                <a:ea typeface="宋体" panose="02010600030101010101" pitchFamily="2" charset="-122"/>
              </a:rPr>
              <a:t>PaintBrush</a:t>
            </a:r>
          </a:p>
        </p:txBody>
      </p:sp>
      <p:pic>
        <p:nvPicPr>
          <p:cNvPr id="7" name="图片 6">
            <a:extLst>
              <a:ext uri="{FF2B5EF4-FFF2-40B4-BE49-F238E27FC236}">
                <a16:creationId xmlns:a16="http://schemas.microsoft.com/office/drawing/2014/main" id="{3F86EED1-1FAD-4D7F-8B84-0D2D47CE391E}"/>
              </a:ext>
            </a:extLst>
          </p:cNvPr>
          <p:cNvPicPr>
            <a:picLocks noChangeAspect="1"/>
          </p:cNvPicPr>
          <p:nvPr/>
        </p:nvPicPr>
        <p:blipFill>
          <a:blip r:embed="rId3"/>
          <a:stretch>
            <a:fillRect/>
          </a:stretch>
        </p:blipFill>
        <p:spPr>
          <a:xfrm>
            <a:off x="1824493" y="2526300"/>
            <a:ext cx="2142000" cy="1805400"/>
          </a:xfrm>
          <a:prstGeom prst="rect">
            <a:avLst/>
          </a:prstGeom>
        </p:spPr>
      </p:pic>
      <p:pic>
        <p:nvPicPr>
          <p:cNvPr id="8" name="图片 7">
            <a:extLst>
              <a:ext uri="{FF2B5EF4-FFF2-40B4-BE49-F238E27FC236}">
                <a16:creationId xmlns:a16="http://schemas.microsoft.com/office/drawing/2014/main" id="{E2D3BA59-87B9-4065-80CF-0C8A9BA218CE}"/>
              </a:ext>
            </a:extLst>
          </p:cNvPr>
          <p:cNvPicPr>
            <a:picLocks noChangeAspect="1"/>
          </p:cNvPicPr>
          <p:nvPr/>
        </p:nvPicPr>
        <p:blipFill>
          <a:blip r:embed="rId4"/>
          <a:stretch>
            <a:fillRect/>
          </a:stretch>
        </p:blipFill>
        <p:spPr>
          <a:xfrm>
            <a:off x="4767631" y="2550363"/>
            <a:ext cx="2223600" cy="1754400"/>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F2535946-17CF-4D63-AA82-438F05BFA1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321F57-B3BD-4184-AAB9-94D7E4E291BA}" type="slidenum">
              <a:rPr lang="zh-CN" altLang="en-US" sz="1400" smtClean="0">
                <a:latin typeface="Arial" panose="020B0604020202020204" pitchFamily="34" charset="0"/>
              </a:rPr>
              <a:pPr>
                <a:spcBef>
                  <a:spcPct val="0"/>
                </a:spcBef>
                <a:buFontTx/>
                <a:buNone/>
              </a:pPr>
              <a:t>34</a:t>
            </a:fld>
            <a:endParaRPr lang="en-US" altLang="zh-CN" sz="1400">
              <a:latin typeface="Arial" panose="020B0604020202020204" pitchFamily="34" charset="0"/>
            </a:endParaRPr>
          </a:p>
        </p:txBody>
      </p:sp>
      <p:sp>
        <p:nvSpPr>
          <p:cNvPr id="61443" name="Rectangle 2">
            <a:extLst>
              <a:ext uri="{FF2B5EF4-FFF2-40B4-BE49-F238E27FC236}">
                <a16:creationId xmlns:a16="http://schemas.microsoft.com/office/drawing/2014/main" id="{366E32DE-DCE9-4FAA-99D8-A5484EA5F008}"/>
              </a:ext>
            </a:extLst>
          </p:cNvPr>
          <p:cNvSpPr>
            <a:spLocks noGrp="1" noChangeArrowheads="1"/>
          </p:cNvSpPr>
          <p:nvPr>
            <p:ph type="title"/>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走样现象举例</a:t>
            </a:r>
          </a:p>
        </p:txBody>
      </p:sp>
      <p:sp>
        <p:nvSpPr>
          <p:cNvPr id="61444" name="Rectangle 3">
            <a:extLst>
              <a:ext uri="{FF2B5EF4-FFF2-40B4-BE49-F238E27FC236}">
                <a16:creationId xmlns:a16="http://schemas.microsoft.com/office/drawing/2014/main" id="{1DB6FEF2-5B63-4DCF-9184-D6ABE6F07BB1}"/>
              </a:ext>
            </a:extLst>
          </p:cNvPr>
          <p:cNvSpPr>
            <a:spLocks noGrp="1" noChangeArrowheads="1"/>
          </p:cNvSpPr>
          <p:nvPr>
            <p:ph type="body" idx="1"/>
          </p:nvPr>
        </p:nvSpPr>
        <p:spPr>
          <a:xfrm>
            <a:off x="742950" y="1219200"/>
            <a:ext cx="8420100" cy="4876800"/>
          </a:xfrm>
        </p:spPr>
        <p:txBody>
          <a:bodyPr/>
          <a:lstStyle/>
          <a:p>
            <a:pPr eaLnBrk="1" hangingPunct="1"/>
            <a:r>
              <a:rPr lang="zh-CN" altLang="en-US" b="1">
                <a:ea typeface="宋体" panose="02010600030101010101" pitchFamily="2" charset="-122"/>
              </a:rPr>
              <a:t>图形细节失真</a:t>
            </a:r>
          </a:p>
        </p:txBody>
      </p:sp>
      <p:pic>
        <p:nvPicPr>
          <p:cNvPr id="15" name="Picture 8">
            <a:extLst>
              <a:ext uri="{FF2B5EF4-FFF2-40B4-BE49-F238E27FC236}">
                <a16:creationId xmlns:a16="http://schemas.microsoft.com/office/drawing/2014/main" id="{F472B6DA-212E-4505-91B4-F3D1688A1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425" y="2158206"/>
            <a:ext cx="5645150"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B7119264-F103-4404-9BFF-A55FEE42CA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69D5F0-22B9-42F7-A43C-CF1E28428102}" type="slidenum">
              <a:rPr lang="zh-CN" altLang="en-US" sz="1400" smtClean="0">
                <a:latin typeface="Arial" panose="020B0604020202020204" pitchFamily="34" charset="0"/>
              </a:rPr>
              <a:pPr>
                <a:spcBef>
                  <a:spcPct val="0"/>
                </a:spcBef>
                <a:buFontTx/>
                <a:buNone/>
              </a:pPr>
              <a:t>35</a:t>
            </a:fld>
            <a:endParaRPr lang="en-US" altLang="zh-CN" sz="1400">
              <a:latin typeface="Arial" panose="020B0604020202020204" pitchFamily="34" charset="0"/>
            </a:endParaRPr>
          </a:p>
        </p:txBody>
      </p:sp>
      <p:sp>
        <p:nvSpPr>
          <p:cNvPr id="62467" name="Rectangle 2">
            <a:extLst>
              <a:ext uri="{FF2B5EF4-FFF2-40B4-BE49-F238E27FC236}">
                <a16:creationId xmlns:a16="http://schemas.microsoft.com/office/drawing/2014/main" id="{DB5CE762-AA7D-472F-A6A7-7CEB4B1F6C01}"/>
              </a:ext>
            </a:extLst>
          </p:cNvPr>
          <p:cNvSpPr>
            <a:spLocks noGrp="1" noChangeArrowheads="1"/>
          </p:cNvSpPr>
          <p:nvPr>
            <p:ph type="title"/>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走样现象举例</a:t>
            </a:r>
          </a:p>
        </p:txBody>
      </p:sp>
      <p:sp>
        <p:nvSpPr>
          <p:cNvPr id="62468" name="Rectangle 3">
            <a:extLst>
              <a:ext uri="{FF2B5EF4-FFF2-40B4-BE49-F238E27FC236}">
                <a16:creationId xmlns:a16="http://schemas.microsoft.com/office/drawing/2014/main" id="{63461601-774C-4E71-BCA5-6CB6FFEBEA8A}"/>
              </a:ext>
            </a:extLst>
          </p:cNvPr>
          <p:cNvSpPr>
            <a:spLocks noGrp="1" noChangeArrowheads="1"/>
          </p:cNvSpPr>
          <p:nvPr>
            <p:ph type="body" idx="1"/>
          </p:nvPr>
        </p:nvSpPr>
        <p:spPr>
          <a:xfrm>
            <a:off x="742950" y="1219200"/>
            <a:ext cx="8420100" cy="4876800"/>
          </a:xfrm>
        </p:spPr>
        <p:txBody>
          <a:bodyPr/>
          <a:lstStyle/>
          <a:p>
            <a:pPr eaLnBrk="1" hangingPunct="1"/>
            <a:r>
              <a:rPr lang="zh-CN" altLang="en-US" b="1" dirty="0">
                <a:ea typeface="宋体" panose="02010600030101010101" pitchFamily="2" charset="-122"/>
              </a:rPr>
              <a:t>狭小图形的遗失与动态图形的闪烁</a:t>
            </a:r>
          </a:p>
        </p:txBody>
      </p:sp>
      <p:pic>
        <p:nvPicPr>
          <p:cNvPr id="62470" name="Picture 5" descr="5P5">
            <a:extLst>
              <a:ext uri="{FF2B5EF4-FFF2-40B4-BE49-F238E27FC236}">
                <a16:creationId xmlns:a16="http://schemas.microsoft.com/office/drawing/2014/main" id="{1698BDDE-6584-4799-BA1C-E4DAFB556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450" y="1752600"/>
            <a:ext cx="27193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C812B069-48A7-4434-9A7C-535C2A4F1D97}"/>
              </a:ext>
            </a:extLst>
          </p:cNvPr>
          <p:cNvPicPr>
            <a:picLocks noChangeAspect="1"/>
          </p:cNvPicPr>
          <p:nvPr/>
        </p:nvPicPr>
        <p:blipFill>
          <a:blip r:embed="rId3"/>
          <a:stretch>
            <a:fillRect/>
          </a:stretch>
        </p:blipFill>
        <p:spPr>
          <a:xfrm>
            <a:off x="1118005" y="2059295"/>
            <a:ext cx="2111400" cy="1897200"/>
          </a:xfrm>
          <a:prstGeom prst="rect">
            <a:avLst/>
          </a:prstGeom>
        </p:spPr>
      </p:pic>
      <p:pic>
        <p:nvPicPr>
          <p:cNvPr id="3" name="图片 2">
            <a:extLst>
              <a:ext uri="{FF2B5EF4-FFF2-40B4-BE49-F238E27FC236}">
                <a16:creationId xmlns:a16="http://schemas.microsoft.com/office/drawing/2014/main" id="{523A3E61-D8D4-48F6-8DC7-F14708212322}"/>
              </a:ext>
            </a:extLst>
          </p:cNvPr>
          <p:cNvPicPr>
            <a:picLocks noChangeAspect="1"/>
          </p:cNvPicPr>
          <p:nvPr/>
        </p:nvPicPr>
        <p:blipFill>
          <a:blip r:embed="rId4"/>
          <a:stretch>
            <a:fillRect/>
          </a:stretch>
        </p:blipFill>
        <p:spPr>
          <a:xfrm>
            <a:off x="1118005" y="4141370"/>
            <a:ext cx="2111400" cy="181560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C45D1482-707A-4900-9B1F-D84BAE5C5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05A6F8-0B1D-4500-A8AC-A03BC8356584}" type="slidenum">
              <a:rPr lang="zh-CN" altLang="en-US" sz="1400" smtClean="0">
                <a:latin typeface="Arial" panose="020B0604020202020204" pitchFamily="34" charset="0"/>
              </a:rPr>
              <a:pPr>
                <a:spcBef>
                  <a:spcPct val="0"/>
                </a:spcBef>
                <a:buFontTx/>
                <a:buNone/>
              </a:pPr>
              <a:t>36</a:t>
            </a:fld>
            <a:endParaRPr lang="en-US" altLang="zh-CN" sz="1400">
              <a:latin typeface="Arial" panose="020B0604020202020204" pitchFamily="34" charset="0"/>
            </a:endParaRPr>
          </a:p>
        </p:txBody>
      </p:sp>
      <p:sp>
        <p:nvSpPr>
          <p:cNvPr id="63491" name="Rectangle 2">
            <a:extLst>
              <a:ext uri="{FF2B5EF4-FFF2-40B4-BE49-F238E27FC236}">
                <a16:creationId xmlns:a16="http://schemas.microsoft.com/office/drawing/2014/main" id="{DFCC963C-5A03-430D-9537-449910D13BF6}"/>
              </a:ext>
            </a:extLst>
          </p:cNvPr>
          <p:cNvSpPr>
            <a:spLocks noGrp="1" noChangeArrowheads="1"/>
          </p:cNvSpPr>
          <p:nvPr>
            <p:ph type="title"/>
          </p:nvPr>
        </p:nvSpPr>
        <p:spPr>
          <a:xfrm>
            <a:off x="1238250" y="0"/>
            <a:ext cx="784225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反走样概念及方法</a:t>
            </a:r>
          </a:p>
        </p:txBody>
      </p:sp>
      <p:sp>
        <p:nvSpPr>
          <p:cNvPr id="39940" name="Rectangle 3">
            <a:extLst>
              <a:ext uri="{FF2B5EF4-FFF2-40B4-BE49-F238E27FC236}">
                <a16:creationId xmlns:a16="http://schemas.microsoft.com/office/drawing/2014/main" id="{1239E96A-10F2-471B-8FAD-40D251AD523C}"/>
              </a:ext>
            </a:extLst>
          </p:cNvPr>
          <p:cNvSpPr>
            <a:spLocks noGrp="1" noChangeArrowheads="1"/>
          </p:cNvSpPr>
          <p:nvPr>
            <p:ph type="body" idx="1"/>
          </p:nvPr>
        </p:nvSpPr>
        <p:spPr>
          <a:xfrm>
            <a:off x="427038" y="1165225"/>
            <a:ext cx="8420100" cy="4724400"/>
          </a:xfrm>
        </p:spPr>
        <p:txBody>
          <a:bodyPr/>
          <a:lstStyle/>
          <a:p>
            <a:pPr eaLnBrk="1" hangingPunct="1"/>
            <a:r>
              <a:rPr lang="zh-CN" altLang="en-US">
                <a:ea typeface="宋体" panose="02010600030101010101" pitchFamily="2" charset="-122"/>
              </a:rPr>
              <a:t>用于减少或消除走样现象的技术称为</a:t>
            </a:r>
            <a:r>
              <a:rPr lang="zh-CN" altLang="en-US" b="1">
                <a:ea typeface="宋体" panose="02010600030101010101" pitchFamily="2" charset="-122"/>
              </a:rPr>
              <a:t>反走样</a:t>
            </a:r>
            <a:r>
              <a:rPr lang="en-US" altLang="zh-CN">
                <a:ea typeface="宋体" panose="02010600030101010101" pitchFamily="2" charset="-122"/>
              </a:rPr>
              <a:t>(antialiasing)</a:t>
            </a:r>
          </a:p>
          <a:p>
            <a:pPr eaLnBrk="1" hangingPunct="1">
              <a:spcBef>
                <a:spcPts val="1300"/>
              </a:spcBef>
              <a:spcAft>
                <a:spcPts val="1300"/>
              </a:spcAft>
              <a:buFont typeface="Times New Roman" panose="02020603050405020304" pitchFamily="18" charset="0"/>
              <a:buChar char="–"/>
            </a:pPr>
            <a:r>
              <a:rPr lang="zh-CN" altLang="en-US">
                <a:ea typeface="宋体" panose="02010600030101010101" pitchFamily="2" charset="-122"/>
              </a:rPr>
              <a:t>提高分辨率</a:t>
            </a:r>
            <a:endParaRPr lang="zh-CN" altLang="en-US" b="1">
              <a:ea typeface="宋体" panose="02010600030101010101" pitchFamily="2" charset="-122"/>
            </a:endParaRPr>
          </a:p>
          <a:p>
            <a:pPr eaLnBrk="1" hangingPunct="1">
              <a:spcBef>
                <a:spcPts val="1300"/>
              </a:spcBef>
              <a:spcAft>
                <a:spcPts val="1300"/>
              </a:spcAft>
              <a:buFont typeface="Times New Roman" panose="02020603050405020304" pitchFamily="18" charset="0"/>
              <a:buChar char="–"/>
            </a:pPr>
            <a:r>
              <a:rPr lang="zh-CN" altLang="en-US">
                <a:ea typeface="宋体" panose="02010600030101010101" pitchFamily="2" charset="-122"/>
              </a:rPr>
              <a:t>简单区域取样</a:t>
            </a:r>
            <a:endParaRPr lang="zh-CN" altLang="en-US" b="1">
              <a:ea typeface="宋体" panose="02010600030101010101" pitchFamily="2" charset="-122"/>
            </a:endParaRPr>
          </a:p>
          <a:p>
            <a:pPr eaLnBrk="1" hangingPunct="1">
              <a:buFont typeface="Times New Roman" panose="02020603050405020304" pitchFamily="18" charset="0"/>
              <a:buChar char="–"/>
            </a:pPr>
            <a:r>
              <a:rPr lang="zh-CN" altLang="en-US">
                <a:ea typeface="宋体" panose="02010600030101010101" pitchFamily="2" charset="-122"/>
              </a:rPr>
              <a:t>加权区域取样</a:t>
            </a:r>
          </a:p>
          <a:p>
            <a:pPr eaLnBrk="1" hangingPunct="1"/>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linds(horizontal)">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blinds(horizontal)">
                                      <p:cBhvr>
                                        <p:cTn id="12" dur="500"/>
                                        <p:tgtEl>
                                          <p:spTgt spid="3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40">
                                            <p:txEl>
                                              <p:pRg st="2" end="2"/>
                                            </p:txEl>
                                          </p:spTgt>
                                        </p:tgtEl>
                                        <p:attrNameLst>
                                          <p:attrName>style.visibility</p:attrName>
                                        </p:attrNameLst>
                                      </p:cBhvr>
                                      <p:to>
                                        <p:strVal val="visible"/>
                                      </p:to>
                                    </p:set>
                                    <p:animEffect transition="in" filter="blinds(horizontal)">
                                      <p:cBhvr>
                                        <p:cTn id="17" dur="500"/>
                                        <p:tgtEl>
                                          <p:spTgt spid="399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40">
                                            <p:txEl>
                                              <p:pRg st="3" end="3"/>
                                            </p:txEl>
                                          </p:spTgt>
                                        </p:tgtEl>
                                        <p:attrNameLst>
                                          <p:attrName>style.visibility</p:attrName>
                                        </p:attrNameLst>
                                      </p:cBhvr>
                                      <p:to>
                                        <p:strVal val="visible"/>
                                      </p:to>
                                    </p:set>
                                    <p:animEffect transition="in" filter="blinds(horizontal)">
                                      <p:cBhvr>
                                        <p:cTn id="22" dur="500"/>
                                        <p:tgtEl>
                                          <p:spTgt spid="399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E4375612-3BD5-4530-84C8-940E2F96C5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8685976-A468-4006-B8B3-850D55429600}" type="slidenum">
              <a:rPr lang="zh-CN" altLang="en-US" sz="1400" smtClean="0">
                <a:latin typeface="Arial" panose="020B0604020202020204" pitchFamily="34" charset="0"/>
              </a:rPr>
              <a:pPr>
                <a:spcBef>
                  <a:spcPct val="0"/>
                </a:spcBef>
                <a:buFontTx/>
                <a:buNone/>
              </a:pPr>
              <a:t>37</a:t>
            </a:fld>
            <a:endParaRPr lang="en-US" altLang="zh-CN" sz="1400">
              <a:latin typeface="Arial" panose="020B0604020202020204" pitchFamily="34" charset="0"/>
            </a:endParaRPr>
          </a:p>
        </p:txBody>
      </p:sp>
      <p:sp>
        <p:nvSpPr>
          <p:cNvPr id="64515" name="Rectangle 2">
            <a:extLst>
              <a:ext uri="{FF2B5EF4-FFF2-40B4-BE49-F238E27FC236}">
                <a16:creationId xmlns:a16="http://schemas.microsoft.com/office/drawing/2014/main" id="{29DF9CB1-3ACD-431B-B2C9-0AFDE89304CA}"/>
              </a:ext>
            </a:extLst>
          </p:cNvPr>
          <p:cNvSpPr>
            <a:spLocks noGrp="1" noChangeArrowheads="1"/>
          </p:cNvSpPr>
          <p:nvPr>
            <p:ph type="title"/>
          </p:nvPr>
        </p:nvSpPr>
        <p:spPr>
          <a:xfrm>
            <a:off x="1238250" y="0"/>
            <a:ext cx="784225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提高分辨率</a:t>
            </a:r>
          </a:p>
        </p:txBody>
      </p:sp>
      <p:sp>
        <p:nvSpPr>
          <p:cNvPr id="64516" name="Rectangle 3">
            <a:extLst>
              <a:ext uri="{FF2B5EF4-FFF2-40B4-BE49-F238E27FC236}">
                <a16:creationId xmlns:a16="http://schemas.microsoft.com/office/drawing/2014/main" id="{8D5AE693-1546-407D-9BBB-985950C86097}"/>
              </a:ext>
            </a:extLst>
          </p:cNvPr>
          <p:cNvSpPr>
            <a:spLocks noGrp="1" noChangeArrowheads="1"/>
          </p:cNvSpPr>
          <p:nvPr>
            <p:ph type="body" idx="1"/>
          </p:nvPr>
        </p:nvSpPr>
        <p:spPr>
          <a:xfrm>
            <a:off x="742950" y="1143000"/>
            <a:ext cx="8420100" cy="4953000"/>
          </a:xfrm>
        </p:spPr>
        <p:txBody>
          <a:bodyPr/>
          <a:lstStyle/>
          <a:p>
            <a:pPr eaLnBrk="1" hangingPunct="1"/>
            <a:r>
              <a:rPr lang="zh-CN" altLang="en-US" dirty="0">
                <a:latin typeface="宋体" panose="02010600030101010101" pitchFamily="2" charset="-122"/>
                <a:ea typeface="宋体" panose="02010600030101010101" pitchFamily="2" charset="-122"/>
              </a:rPr>
              <a:t>把显示器分辨率提高一倍，</a:t>
            </a:r>
          </a:p>
          <a:p>
            <a:pPr lvl="1" eaLnBrk="1" hangingPunct="1"/>
            <a:r>
              <a:rPr lang="zh-CN" altLang="en-US" dirty="0">
                <a:latin typeface="宋体" panose="02010600030101010101" pitchFamily="2" charset="-122"/>
                <a:ea typeface="宋体" panose="02010600030101010101" pitchFamily="2" charset="-122"/>
              </a:rPr>
              <a:t>直线经过两倍的像素，锯齿数量也增加一倍</a:t>
            </a:r>
          </a:p>
          <a:p>
            <a:pPr lvl="1" eaLnBrk="1" hangingPunct="1"/>
            <a:r>
              <a:rPr lang="zh-CN" altLang="en-US" dirty="0">
                <a:latin typeface="宋体" panose="02010600030101010101" pitchFamily="2" charset="-122"/>
                <a:ea typeface="宋体" panose="02010600030101010101" pitchFamily="2" charset="-122"/>
              </a:rPr>
              <a:t>同时每个阶梯的宽度也减小了一倍</a:t>
            </a:r>
          </a:p>
          <a:p>
            <a:pPr lvl="1" eaLnBrk="1" hangingPunct="1"/>
            <a:r>
              <a:rPr lang="zh-CN" altLang="en-US" dirty="0">
                <a:latin typeface="宋体" panose="02010600030101010101" pitchFamily="2" charset="-122"/>
                <a:ea typeface="宋体" panose="02010600030101010101" pitchFamily="2" charset="-122"/>
              </a:rPr>
              <a:t>显示的直线段看起来就更加平直光滑</a:t>
            </a:r>
          </a:p>
        </p:txBody>
      </p:sp>
      <p:grpSp>
        <p:nvGrpSpPr>
          <p:cNvPr id="64517" name="Group 4">
            <a:extLst>
              <a:ext uri="{FF2B5EF4-FFF2-40B4-BE49-F238E27FC236}">
                <a16:creationId xmlns:a16="http://schemas.microsoft.com/office/drawing/2014/main" id="{B51B2049-51F4-4AB8-AAEE-CB51FB680D03}"/>
              </a:ext>
            </a:extLst>
          </p:cNvPr>
          <p:cNvGrpSpPr>
            <a:grpSpLocks/>
          </p:cNvGrpSpPr>
          <p:nvPr/>
        </p:nvGrpSpPr>
        <p:grpSpPr bwMode="auto">
          <a:xfrm>
            <a:off x="1403350" y="3733800"/>
            <a:ext cx="6934200" cy="2209800"/>
            <a:chOff x="2014" y="12394"/>
            <a:chExt cx="6333" cy="2027"/>
          </a:xfrm>
        </p:grpSpPr>
        <p:grpSp>
          <p:nvGrpSpPr>
            <p:cNvPr id="64518" name="Group 5">
              <a:extLst>
                <a:ext uri="{FF2B5EF4-FFF2-40B4-BE49-F238E27FC236}">
                  <a16:creationId xmlns:a16="http://schemas.microsoft.com/office/drawing/2014/main" id="{96B5C0EC-0995-4BA1-B1DC-B197A114623C}"/>
                </a:ext>
              </a:extLst>
            </p:cNvPr>
            <p:cNvGrpSpPr>
              <a:grpSpLocks/>
            </p:cNvGrpSpPr>
            <p:nvPr/>
          </p:nvGrpSpPr>
          <p:grpSpPr bwMode="auto">
            <a:xfrm>
              <a:off x="2014" y="12394"/>
              <a:ext cx="2600" cy="2027"/>
              <a:chOff x="2401" y="12504"/>
              <a:chExt cx="2801" cy="2510"/>
            </a:xfrm>
          </p:grpSpPr>
          <p:sp>
            <p:nvSpPr>
              <p:cNvPr id="64651" name="Oval 6">
                <a:extLst>
                  <a:ext uri="{FF2B5EF4-FFF2-40B4-BE49-F238E27FC236}">
                    <a16:creationId xmlns:a16="http://schemas.microsoft.com/office/drawing/2014/main" id="{C3142C40-FF20-4E7D-89AF-1645C3A874EA}"/>
                  </a:ext>
                </a:extLst>
              </p:cNvPr>
              <p:cNvSpPr>
                <a:spLocks noChangeArrowheads="1"/>
              </p:cNvSpPr>
              <p:nvPr/>
            </p:nvSpPr>
            <p:spPr bwMode="auto">
              <a:xfrm>
                <a:off x="2634" y="12598"/>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2" name="Oval 7">
                <a:extLst>
                  <a:ext uri="{FF2B5EF4-FFF2-40B4-BE49-F238E27FC236}">
                    <a16:creationId xmlns:a16="http://schemas.microsoft.com/office/drawing/2014/main" id="{2E962F05-9E55-4D38-96E8-9DAF404D595D}"/>
                  </a:ext>
                </a:extLst>
              </p:cNvPr>
              <p:cNvSpPr>
                <a:spLocks noChangeArrowheads="1"/>
              </p:cNvSpPr>
              <p:nvPr/>
            </p:nvSpPr>
            <p:spPr bwMode="auto">
              <a:xfrm>
                <a:off x="3054" y="12612"/>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3" name="Oval 8">
                <a:extLst>
                  <a:ext uri="{FF2B5EF4-FFF2-40B4-BE49-F238E27FC236}">
                    <a16:creationId xmlns:a16="http://schemas.microsoft.com/office/drawing/2014/main" id="{5080E29D-E0B0-447C-B15F-74C67D90E302}"/>
                  </a:ext>
                </a:extLst>
              </p:cNvPr>
              <p:cNvSpPr>
                <a:spLocks noChangeArrowheads="1"/>
              </p:cNvSpPr>
              <p:nvPr/>
            </p:nvSpPr>
            <p:spPr bwMode="auto">
              <a:xfrm>
                <a:off x="3474" y="12612"/>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4" name="Oval 9">
                <a:extLst>
                  <a:ext uri="{FF2B5EF4-FFF2-40B4-BE49-F238E27FC236}">
                    <a16:creationId xmlns:a16="http://schemas.microsoft.com/office/drawing/2014/main" id="{60D3B208-0E29-453F-BE86-CA957EC573E3}"/>
                  </a:ext>
                </a:extLst>
              </p:cNvPr>
              <p:cNvSpPr>
                <a:spLocks noChangeArrowheads="1"/>
              </p:cNvSpPr>
              <p:nvPr/>
            </p:nvSpPr>
            <p:spPr bwMode="auto">
              <a:xfrm>
                <a:off x="3895" y="12612"/>
                <a:ext cx="394"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5" name="Oval 10">
                <a:extLst>
                  <a:ext uri="{FF2B5EF4-FFF2-40B4-BE49-F238E27FC236}">
                    <a16:creationId xmlns:a16="http://schemas.microsoft.com/office/drawing/2014/main" id="{8C20B8AB-9A13-4EF2-B484-5529A359AEB2}"/>
                  </a:ext>
                </a:extLst>
              </p:cNvPr>
              <p:cNvSpPr>
                <a:spLocks noChangeArrowheads="1"/>
              </p:cNvSpPr>
              <p:nvPr/>
            </p:nvSpPr>
            <p:spPr bwMode="auto">
              <a:xfrm>
                <a:off x="4302" y="12612"/>
                <a:ext cx="392"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6" name="Oval 11">
                <a:extLst>
                  <a:ext uri="{FF2B5EF4-FFF2-40B4-BE49-F238E27FC236}">
                    <a16:creationId xmlns:a16="http://schemas.microsoft.com/office/drawing/2014/main" id="{80D08103-3D8F-4C6C-B6A2-6CD22715A9DE}"/>
                  </a:ext>
                </a:extLst>
              </p:cNvPr>
              <p:cNvSpPr>
                <a:spLocks noChangeArrowheads="1"/>
              </p:cNvSpPr>
              <p:nvPr/>
            </p:nvSpPr>
            <p:spPr bwMode="auto">
              <a:xfrm>
                <a:off x="4722" y="12612"/>
                <a:ext cx="393" cy="44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7" name="Oval 12">
                <a:extLst>
                  <a:ext uri="{FF2B5EF4-FFF2-40B4-BE49-F238E27FC236}">
                    <a16:creationId xmlns:a16="http://schemas.microsoft.com/office/drawing/2014/main" id="{7C39BC35-29B6-4C12-9A86-8698DFC54089}"/>
                  </a:ext>
                </a:extLst>
              </p:cNvPr>
              <p:cNvSpPr>
                <a:spLocks noChangeArrowheads="1"/>
              </p:cNvSpPr>
              <p:nvPr/>
            </p:nvSpPr>
            <p:spPr bwMode="auto">
              <a:xfrm>
                <a:off x="2634" y="13067"/>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8" name="Oval 13">
                <a:extLst>
                  <a:ext uri="{FF2B5EF4-FFF2-40B4-BE49-F238E27FC236}">
                    <a16:creationId xmlns:a16="http://schemas.microsoft.com/office/drawing/2014/main" id="{D6FEBD07-0660-4955-9042-CCC3EB50DE1B}"/>
                  </a:ext>
                </a:extLst>
              </p:cNvPr>
              <p:cNvSpPr>
                <a:spLocks noChangeArrowheads="1"/>
              </p:cNvSpPr>
              <p:nvPr/>
            </p:nvSpPr>
            <p:spPr bwMode="auto">
              <a:xfrm>
                <a:off x="3054" y="13096"/>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9" name="Oval 14">
                <a:extLst>
                  <a:ext uri="{FF2B5EF4-FFF2-40B4-BE49-F238E27FC236}">
                    <a16:creationId xmlns:a16="http://schemas.microsoft.com/office/drawing/2014/main" id="{0BD1C46D-4A82-42A5-8C14-755FB74D7C38}"/>
                  </a:ext>
                </a:extLst>
              </p:cNvPr>
              <p:cNvSpPr>
                <a:spLocks noChangeArrowheads="1"/>
              </p:cNvSpPr>
              <p:nvPr/>
            </p:nvSpPr>
            <p:spPr bwMode="auto">
              <a:xfrm>
                <a:off x="3474" y="13096"/>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0" name="Oval 15">
                <a:extLst>
                  <a:ext uri="{FF2B5EF4-FFF2-40B4-BE49-F238E27FC236}">
                    <a16:creationId xmlns:a16="http://schemas.microsoft.com/office/drawing/2014/main" id="{96745511-2F7B-41FE-815E-BA087E6755D8}"/>
                  </a:ext>
                </a:extLst>
              </p:cNvPr>
              <p:cNvSpPr>
                <a:spLocks noChangeArrowheads="1"/>
              </p:cNvSpPr>
              <p:nvPr/>
            </p:nvSpPr>
            <p:spPr bwMode="auto">
              <a:xfrm>
                <a:off x="3896" y="13082"/>
                <a:ext cx="393" cy="44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1" name="Oval 16">
                <a:extLst>
                  <a:ext uri="{FF2B5EF4-FFF2-40B4-BE49-F238E27FC236}">
                    <a16:creationId xmlns:a16="http://schemas.microsoft.com/office/drawing/2014/main" id="{52B575CD-277A-4E36-8B31-A000DF19C05F}"/>
                  </a:ext>
                </a:extLst>
              </p:cNvPr>
              <p:cNvSpPr>
                <a:spLocks noChangeArrowheads="1"/>
              </p:cNvSpPr>
              <p:nvPr/>
            </p:nvSpPr>
            <p:spPr bwMode="auto">
              <a:xfrm>
                <a:off x="4302" y="13082"/>
                <a:ext cx="392" cy="44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2" name="Oval 17">
                <a:extLst>
                  <a:ext uri="{FF2B5EF4-FFF2-40B4-BE49-F238E27FC236}">
                    <a16:creationId xmlns:a16="http://schemas.microsoft.com/office/drawing/2014/main" id="{175DCBE6-949A-4B0F-907C-4DD467119958}"/>
                  </a:ext>
                </a:extLst>
              </p:cNvPr>
              <p:cNvSpPr>
                <a:spLocks noChangeArrowheads="1"/>
              </p:cNvSpPr>
              <p:nvPr/>
            </p:nvSpPr>
            <p:spPr bwMode="auto">
              <a:xfrm>
                <a:off x="4723" y="13082"/>
                <a:ext cx="392"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3" name="Oval 18">
                <a:extLst>
                  <a:ext uri="{FF2B5EF4-FFF2-40B4-BE49-F238E27FC236}">
                    <a16:creationId xmlns:a16="http://schemas.microsoft.com/office/drawing/2014/main" id="{6036A931-CB8B-4D1C-A8A8-BAF90727C1B2}"/>
                  </a:ext>
                </a:extLst>
              </p:cNvPr>
              <p:cNvSpPr>
                <a:spLocks noChangeArrowheads="1"/>
              </p:cNvSpPr>
              <p:nvPr/>
            </p:nvSpPr>
            <p:spPr bwMode="auto">
              <a:xfrm>
                <a:off x="2634" y="13524"/>
                <a:ext cx="393"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4" name="Oval 19">
                <a:extLst>
                  <a:ext uri="{FF2B5EF4-FFF2-40B4-BE49-F238E27FC236}">
                    <a16:creationId xmlns:a16="http://schemas.microsoft.com/office/drawing/2014/main" id="{AE45CCCB-37F7-49F4-9AD7-1446C2BC6366}"/>
                  </a:ext>
                </a:extLst>
              </p:cNvPr>
              <p:cNvSpPr>
                <a:spLocks noChangeArrowheads="1"/>
              </p:cNvSpPr>
              <p:nvPr/>
            </p:nvSpPr>
            <p:spPr bwMode="auto">
              <a:xfrm>
                <a:off x="3054" y="13538"/>
                <a:ext cx="393" cy="446"/>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5" name="Oval 20">
                <a:extLst>
                  <a:ext uri="{FF2B5EF4-FFF2-40B4-BE49-F238E27FC236}">
                    <a16:creationId xmlns:a16="http://schemas.microsoft.com/office/drawing/2014/main" id="{86DCF6BE-AE36-442E-9917-393517F5150D}"/>
                  </a:ext>
                </a:extLst>
              </p:cNvPr>
              <p:cNvSpPr>
                <a:spLocks noChangeArrowheads="1"/>
              </p:cNvSpPr>
              <p:nvPr/>
            </p:nvSpPr>
            <p:spPr bwMode="auto">
              <a:xfrm>
                <a:off x="3474" y="13538"/>
                <a:ext cx="393" cy="446"/>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6" name="Oval 21">
                <a:extLst>
                  <a:ext uri="{FF2B5EF4-FFF2-40B4-BE49-F238E27FC236}">
                    <a16:creationId xmlns:a16="http://schemas.microsoft.com/office/drawing/2014/main" id="{498F9CCB-64FA-4CE9-91AA-0DD193B0E42D}"/>
                  </a:ext>
                </a:extLst>
              </p:cNvPr>
              <p:cNvSpPr>
                <a:spLocks noChangeArrowheads="1"/>
              </p:cNvSpPr>
              <p:nvPr/>
            </p:nvSpPr>
            <p:spPr bwMode="auto">
              <a:xfrm>
                <a:off x="3880" y="13538"/>
                <a:ext cx="392"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7" name="Oval 22">
                <a:extLst>
                  <a:ext uri="{FF2B5EF4-FFF2-40B4-BE49-F238E27FC236}">
                    <a16:creationId xmlns:a16="http://schemas.microsoft.com/office/drawing/2014/main" id="{8B3385FD-2915-47BC-849F-61ABC4B76DD6}"/>
                  </a:ext>
                </a:extLst>
              </p:cNvPr>
              <p:cNvSpPr>
                <a:spLocks noChangeArrowheads="1"/>
              </p:cNvSpPr>
              <p:nvPr/>
            </p:nvSpPr>
            <p:spPr bwMode="auto">
              <a:xfrm>
                <a:off x="4302" y="13538"/>
                <a:ext cx="392"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8" name="Oval 23">
                <a:extLst>
                  <a:ext uri="{FF2B5EF4-FFF2-40B4-BE49-F238E27FC236}">
                    <a16:creationId xmlns:a16="http://schemas.microsoft.com/office/drawing/2014/main" id="{C73A6C2D-E862-4DAD-88AB-AF1AB5FFF17D}"/>
                  </a:ext>
                </a:extLst>
              </p:cNvPr>
              <p:cNvSpPr>
                <a:spLocks noChangeArrowheads="1"/>
              </p:cNvSpPr>
              <p:nvPr/>
            </p:nvSpPr>
            <p:spPr bwMode="auto">
              <a:xfrm>
                <a:off x="4723" y="13538"/>
                <a:ext cx="392"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69" name="Oval 24">
                <a:extLst>
                  <a:ext uri="{FF2B5EF4-FFF2-40B4-BE49-F238E27FC236}">
                    <a16:creationId xmlns:a16="http://schemas.microsoft.com/office/drawing/2014/main" id="{14203D34-55EA-482E-A7CB-A5E2A1CA1078}"/>
                  </a:ext>
                </a:extLst>
              </p:cNvPr>
              <p:cNvSpPr>
                <a:spLocks noChangeArrowheads="1"/>
              </p:cNvSpPr>
              <p:nvPr/>
            </p:nvSpPr>
            <p:spPr bwMode="auto">
              <a:xfrm>
                <a:off x="2634" y="13972"/>
                <a:ext cx="393" cy="44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0" name="Oval 25">
                <a:extLst>
                  <a:ext uri="{FF2B5EF4-FFF2-40B4-BE49-F238E27FC236}">
                    <a16:creationId xmlns:a16="http://schemas.microsoft.com/office/drawing/2014/main" id="{A21BDCC2-A2F0-448C-B3E4-94F8F413C93F}"/>
                  </a:ext>
                </a:extLst>
              </p:cNvPr>
              <p:cNvSpPr>
                <a:spLocks noChangeArrowheads="1"/>
              </p:cNvSpPr>
              <p:nvPr/>
            </p:nvSpPr>
            <p:spPr bwMode="auto">
              <a:xfrm>
                <a:off x="3054" y="13972"/>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1" name="Oval 26">
                <a:extLst>
                  <a:ext uri="{FF2B5EF4-FFF2-40B4-BE49-F238E27FC236}">
                    <a16:creationId xmlns:a16="http://schemas.microsoft.com/office/drawing/2014/main" id="{707B0356-282A-4E8E-9BDE-8294912D9B14}"/>
                  </a:ext>
                </a:extLst>
              </p:cNvPr>
              <p:cNvSpPr>
                <a:spLocks noChangeArrowheads="1"/>
              </p:cNvSpPr>
              <p:nvPr/>
            </p:nvSpPr>
            <p:spPr bwMode="auto">
              <a:xfrm>
                <a:off x="3474" y="13986"/>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2" name="Oval 27">
                <a:extLst>
                  <a:ext uri="{FF2B5EF4-FFF2-40B4-BE49-F238E27FC236}">
                    <a16:creationId xmlns:a16="http://schemas.microsoft.com/office/drawing/2014/main" id="{38E90D40-33E5-4E74-A65F-636457AB2492}"/>
                  </a:ext>
                </a:extLst>
              </p:cNvPr>
              <p:cNvSpPr>
                <a:spLocks noChangeArrowheads="1"/>
              </p:cNvSpPr>
              <p:nvPr/>
            </p:nvSpPr>
            <p:spPr bwMode="auto">
              <a:xfrm>
                <a:off x="3896" y="13986"/>
                <a:ext cx="393"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3" name="Oval 28">
                <a:extLst>
                  <a:ext uri="{FF2B5EF4-FFF2-40B4-BE49-F238E27FC236}">
                    <a16:creationId xmlns:a16="http://schemas.microsoft.com/office/drawing/2014/main" id="{EED12537-5683-41DE-94A0-136D4202551E}"/>
                  </a:ext>
                </a:extLst>
              </p:cNvPr>
              <p:cNvSpPr>
                <a:spLocks noChangeArrowheads="1"/>
              </p:cNvSpPr>
              <p:nvPr/>
            </p:nvSpPr>
            <p:spPr bwMode="auto">
              <a:xfrm>
                <a:off x="4302" y="13986"/>
                <a:ext cx="392"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4" name="Oval 29">
                <a:extLst>
                  <a:ext uri="{FF2B5EF4-FFF2-40B4-BE49-F238E27FC236}">
                    <a16:creationId xmlns:a16="http://schemas.microsoft.com/office/drawing/2014/main" id="{81A56DFF-D460-4124-8CD8-AEDDAF2A13BC}"/>
                  </a:ext>
                </a:extLst>
              </p:cNvPr>
              <p:cNvSpPr>
                <a:spLocks noChangeArrowheads="1"/>
              </p:cNvSpPr>
              <p:nvPr/>
            </p:nvSpPr>
            <p:spPr bwMode="auto">
              <a:xfrm>
                <a:off x="4723" y="13986"/>
                <a:ext cx="392" cy="44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5" name="Oval 30">
                <a:extLst>
                  <a:ext uri="{FF2B5EF4-FFF2-40B4-BE49-F238E27FC236}">
                    <a16:creationId xmlns:a16="http://schemas.microsoft.com/office/drawing/2014/main" id="{6B05C8F2-C2D5-417F-8ABF-FB430F28E30B}"/>
                  </a:ext>
                </a:extLst>
              </p:cNvPr>
              <p:cNvSpPr>
                <a:spLocks noChangeArrowheads="1"/>
              </p:cNvSpPr>
              <p:nvPr/>
            </p:nvSpPr>
            <p:spPr bwMode="auto">
              <a:xfrm>
                <a:off x="2634" y="14452"/>
                <a:ext cx="393"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6" name="Oval 31">
                <a:extLst>
                  <a:ext uri="{FF2B5EF4-FFF2-40B4-BE49-F238E27FC236}">
                    <a16:creationId xmlns:a16="http://schemas.microsoft.com/office/drawing/2014/main" id="{3A208D80-0E24-45D9-A21F-88C26D626B30}"/>
                  </a:ext>
                </a:extLst>
              </p:cNvPr>
              <p:cNvSpPr>
                <a:spLocks noChangeArrowheads="1"/>
              </p:cNvSpPr>
              <p:nvPr/>
            </p:nvSpPr>
            <p:spPr bwMode="auto">
              <a:xfrm>
                <a:off x="3054" y="14467"/>
                <a:ext cx="393"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7" name="Oval 32">
                <a:extLst>
                  <a:ext uri="{FF2B5EF4-FFF2-40B4-BE49-F238E27FC236}">
                    <a16:creationId xmlns:a16="http://schemas.microsoft.com/office/drawing/2014/main" id="{1D30F44C-BD2F-420D-81D5-A5DFFF9EA8E5}"/>
                  </a:ext>
                </a:extLst>
              </p:cNvPr>
              <p:cNvSpPr>
                <a:spLocks noChangeArrowheads="1"/>
              </p:cNvSpPr>
              <p:nvPr/>
            </p:nvSpPr>
            <p:spPr bwMode="auto">
              <a:xfrm>
                <a:off x="3474" y="14467"/>
                <a:ext cx="393"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8" name="Oval 33">
                <a:extLst>
                  <a:ext uri="{FF2B5EF4-FFF2-40B4-BE49-F238E27FC236}">
                    <a16:creationId xmlns:a16="http://schemas.microsoft.com/office/drawing/2014/main" id="{ED0C84A9-020C-4DE9-BDC6-693E93FAEE52}"/>
                  </a:ext>
                </a:extLst>
              </p:cNvPr>
              <p:cNvSpPr>
                <a:spLocks noChangeArrowheads="1"/>
              </p:cNvSpPr>
              <p:nvPr/>
            </p:nvSpPr>
            <p:spPr bwMode="auto">
              <a:xfrm>
                <a:off x="3896" y="14467"/>
                <a:ext cx="393"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79" name="Oval 34">
                <a:extLst>
                  <a:ext uri="{FF2B5EF4-FFF2-40B4-BE49-F238E27FC236}">
                    <a16:creationId xmlns:a16="http://schemas.microsoft.com/office/drawing/2014/main" id="{9C107106-669D-4453-82C3-F121935F8613}"/>
                  </a:ext>
                </a:extLst>
              </p:cNvPr>
              <p:cNvSpPr>
                <a:spLocks noChangeArrowheads="1"/>
              </p:cNvSpPr>
              <p:nvPr/>
            </p:nvSpPr>
            <p:spPr bwMode="auto">
              <a:xfrm>
                <a:off x="4302" y="14467"/>
                <a:ext cx="392"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80" name="Oval 35">
                <a:extLst>
                  <a:ext uri="{FF2B5EF4-FFF2-40B4-BE49-F238E27FC236}">
                    <a16:creationId xmlns:a16="http://schemas.microsoft.com/office/drawing/2014/main" id="{04C02CB6-1F90-470F-9706-84BF7B4FE1DA}"/>
                  </a:ext>
                </a:extLst>
              </p:cNvPr>
              <p:cNvSpPr>
                <a:spLocks noChangeArrowheads="1"/>
              </p:cNvSpPr>
              <p:nvPr/>
            </p:nvSpPr>
            <p:spPr bwMode="auto">
              <a:xfrm>
                <a:off x="4723" y="14467"/>
                <a:ext cx="392" cy="446"/>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81" name="Line 36">
                <a:extLst>
                  <a:ext uri="{FF2B5EF4-FFF2-40B4-BE49-F238E27FC236}">
                    <a16:creationId xmlns:a16="http://schemas.microsoft.com/office/drawing/2014/main" id="{06B4D125-548D-4426-B960-C2B3E5CE62DC}"/>
                  </a:ext>
                </a:extLst>
              </p:cNvPr>
              <p:cNvSpPr>
                <a:spLocks noChangeShapeType="1"/>
              </p:cNvSpPr>
              <p:nvPr/>
            </p:nvSpPr>
            <p:spPr bwMode="auto">
              <a:xfrm flipH="1">
                <a:off x="2401" y="12704"/>
                <a:ext cx="2699" cy="1481"/>
              </a:xfrm>
              <a:prstGeom prst="line">
                <a:avLst/>
              </a:prstGeom>
              <a:noFill/>
              <a:ln w="12700">
                <a:solidFill>
                  <a:srgbClr val="FFFFFF"/>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2" name="Line 37">
                <a:extLst>
                  <a:ext uri="{FF2B5EF4-FFF2-40B4-BE49-F238E27FC236}">
                    <a16:creationId xmlns:a16="http://schemas.microsoft.com/office/drawing/2014/main" id="{F5B6F52D-CBCC-4817-AE82-1A02360CD8E7}"/>
                  </a:ext>
                </a:extLst>
              </p:cNvPr>
              <p:cNvSpPr>
                <a:spLocks noChangeShapeType="1"/>
              </p:cNvSpPr>
              <p:nvPr/>
            </p:nvSpPr>
            <p:spPr bwMode="auto">
              <a:xfrm>
                <a:off x="2822" y="12504"/>
                <a:ext cx="1" cy="87"/>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3" name="Line 38">
                <a:extLst>
                  <a:ext uri="{FF2B5EF4-FFF2-40B4-BE49-F238E27FC236}">
                    <a16:creationId xmlns:a16="http://schemas.microsoft.com/office/drawing/2014/main" id="{5E99BC5E-FCD2-4511-A86F-E8A50667FAB3}"/>
                  </a:ext>
                </a:extLst>
              </p:cNvPr>
              <p:cNvSpPr>
                <a:spLocks noChangeShapeType="1"/>
              </p:cNvSpPr>
              <p:nvPr/>
            </p:nvSpPr>
            <p:spPr bwMode="auto">
              <a:xfrm>
                <a:off x="3257" y="12519"/>
                <a:ext cx="1" cy="87"/>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4" name="Line 39">
                <a:extLst>
                  <a:ext uri="{FF2B5EF4-FFF2-40B4-BE49-F238E27FC236}">
                    <a16:creationId xmlns:a16="http://schemas.microsoft.com/office/drawing/2014/main" id="{2DD96495-11B5-4D56-9D25-217A121CAFD2}"/>
                  </a:ext>
                </a:extLst>
              </p:cNvPr>
              <p:cNvSpPr>
                <a:spLocks noChangeShapeType="1"/>
              </p:cNvSpPr>
              <p:nvPr/>
            </p:nvSpPr>
            <p:spPr bwMode="auto">
              <a:xfrm>
                <a:off x="3663" y="12532"/>
                <a:ext cx="1" cy="87"/>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5" name="Line 40">
                <a:extLst>
                  <a:ext uri="{FF2B5EF4-FFF2-40B4-BE49-F238E27FC236}">
                    <a16:creationId xmlns:a16="http://schemas.microsoft.com/office/drawing/2014/main" id="{EF99FDB8-D3A3-4692-A627-5B2BBD70C6ED}"/>
                  </a:ext>
                </a:extLst>
              </p:cNvPr>
              <p:cNvSpPr>
                <a:spLocks noChangeShapeType="1"/>
              </p:cNvSpPr>
              <p:nvPr/>
            </p:nvSpPr>
            <p:spPr bwMode="auto">
              <a:xfrm>
                <a:off x="4084" y="12532"/>
                <a:ext cx="0" cy="87"/>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6" name="Line 41">
                <a:extLst>
                  <a:ext uri="{FF2B5EF4-FFF2-40B4-BE49-F238E27FC236}">
                    <a16:creationId xmlns:a16="http://schemas.microsoft.com/office/drawing/2014/main" id="{78BB8FBD-945B-49B4-AA84-71C93714F6EE}"/>
                  </a:ext>
                </a:extLst>
              </p:cNvPr>
              <p:cNvSpPr>
                <a:spLocks noChangeShapeType="1"/>
              </p:cNvSpPr>
              <p:nvPr/>
            </p:nvSpPr>
            <p:spPr bwMode="auto">
              <a:xfrm>
                <a:off x="4490" y="12532"/>
                <a:ext cx="1" cy="87"/>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7" name="Line 42">
                <a:extLst>
                  <a:ext uri="{FF2B5EF4-FFF2-40B4-BE49-F238E27FC236}">
                    <a16:creationId xmlns:a16="http://schemas.microsoft.com/office/drawing/2014/main" id="{752CD65E-B2A6-417B-8961-AA3B8664884A}"/>
                  </a:ext>
                </a:extLst>
              </p:cNvPr>
              <p:cNvSpPr>
                <a:spLocks noChangeShapeType="1"/>
              </p:cNvSpPr>
              <p:nvPr/>
            </p:nvSpPr>
            <p:spPr bwMode="auto">
              <a:xfrm>
                <a:off x="4911" y="12532"/>
                <a:ext cx="0" cy="87"/>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8" name="Line 43">
                <a:extLst>
                  <a:ext uri="{FF2B5EF4-FFF2-40B4-BE49-F238E27FC236}">
                    <a16:creationId xmlns:a16="http://schemas.microsoft.com/office/drawing/2014/main" id="{C9BEF5DC-40CE-4DA0-B90C-1374E0BDD939}"/>
                  </a:ext>
                </a:extLst>
              </p:cNvPr>
              <p:cNvSpPr>
                <a:spLocks noChangeShapeType="1"/>
              </p:cNvSpPr>
              <p:nvPr/>
            </p:nvSpPr>
            <p:spPr bwMode="auto">
              <a:xfrm>
                <a:off x="2822" y="14922"/>
                <a:ext cx="1" cy="88"/>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89" name="Line 44">
                <a:extLst>
                  <a:ext uri="{FF2B5EF4-FFF2-40B4-BE49-F238E27FC236}">
                    <a16:creationId xmlns:a16="http://schemas.microsoft.com/office/drawing/2014/main" id="{63079CC1-8376-4090-A920-337099CF4A92}"/>
                  </a:ext>
                </a:extLst>
              </p:cNvPr>
              <p:cNvSpPr>
                <a:spLocks noChangeShapeType="1"/>
              </p:cNvSpPr>
              <p:nvPr/>
            </p:nvSpPr>
            <p:spPr bwMode="auto">
              <a:xfrm>
                <a:off x="3272" y="14917"/>
                <a:ext cx="1" cy="88"/>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0" name="Line 45">
                <a:extLst>
                  <a:ext uri="{FF2B5EF4-FFF2-40B4-BE49-F238E27FC236}">
                    <a16:creationId xmlns:a16="http://schemas.microsoft.com/office/drawing/2014/main" id="{F1F36E49-32BA-4147-A076-85B399681514}"/>
                  </a:ext>
                </a:extLst>
              </p:cNvPr>
              <p:cNvSpPr>
                <a:spLocks noChangeShapeType="1"/>
              </p:cNvSpPr>
              <p:nvPr/>
            </p:nvSpPr>
            <p:spPr bwMode="auto">
              <a:xfrm>
                <a:off x="3663" y="14926"/>
                <a:ext cx="1" cy="88"/>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1" name="Line 46">
                <a:extLst>
                  <a:ext uri="{FF2B5EF4-FFF2-40B4-BE49-F238E27FC236}">
                    <a16:creationId xmlns:a16="http://schemas.microsoft.com/office/drawing/2014/main" id="{DEC5F213-D9B6-4DD6-8C52-8BEA622D39DC}"/>
                  </a:ext>
                </a:extLst>
              </p:cNvPr>
              <p:cNvSpPr>
                <a:spLocks noChangeShapeType="1"/>
              </p:cNvSpPr>
              <p:nvPr/>
            </p:nvSpPr>
            <p:spPr bwMode="auto">
              <a:xfrm>
                <a:off x="4084" y="14926"/>
                <a:ext cx="0" cy="88"/>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2" name="Line 47">
                <a:extLst>
                  <a:ext uri="{FF2B5EF4-FFF2-40B4-BE49-F238E27FC236}">
                    <a16:creationId xmlns:a16="http://schemas.microsoft.com/office/drawing/2014/main" id="{05FDCF77-495E-465C-A03E-F74A402BA7D4}"/>
                  </a:ext>
                </a:extLst>
              </p:cNvPr>
              <p:cNvSpPr>
                <a:spLocks noChangeShapeType="1"/>
              </p:cNvSpPr>
              <p:nvPr/>
            </p:nvSpPr>
            <p:spPr bwMode="auto">
              <a:xfrm>
                <a:off x="4490" y="14912"/>
                <a:ext cx="1" cy="88"/>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3" name="Line 48">
                <a:extLst>
                  <a:ext uri="{FF2B5EF4-FFF2-40B4-BE49-F238E27FC236}">
                    <a16:creationId xmlns:a16="http://schemas.microsoft.com/office/drawing/2014/main" id="{2605CE4A-8119-4213-965D-B3431C7A31D9}"/>
                  </a:ext>
                </a:extLst>
              </p:cNvPr>
              <p:cNvSpPr>
                <a:spLocks noChangeShapeType="1"/>
              </p:cNvSpPr>
              <p:nvPr/>
            </p:nvSpPr>
            <p:spPr bwMode="auto">
              <a:xfrm>
                <a:off x="4925" y="14926"/>
                <a:ext cx="1" cy="88"/>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4" name="Line 49">
                <a:extLst>
                  <a:ext uri="{FF2B5EF4-FFF2-40B4-BE49-F238E27FC236}">
                    <a16:creationId xmlns:a16="http://schemas.microsoft.com/office/drawing/2014/main" id="{ED6B4040-3E1A-4E3E-953F-8A8B6C1BDCE3}"/>
                  </a:ext>
                </a:extLst>
              </p:cNvPr>
              <p:cNvSpPr>
                <a:spLocks noChangeShapeType="1"/>
              </p:cNvSpPr>
              <p:nvPr/>
            </p:nvSpPr>
            <p:spPr bwMode="auto">
              <a:xfrm>
                <a:off x="2547" y="14673"/>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5" name="Line 50">
                <a:extLst>
                  <a:ext uri="{FF2B5EF4-FFF2-40B4-BE49-F238E27FC236}">
                    <a16:creationId xmlns:a16="http://schemas.microsoft.com/office/drawing/2014/main" id="{E09BC58C-5E48-41DA-9571-678A8B60F082}"/>
                  </a:ext>
                </a:extLst>
              </p:cNvPr>
              <p:cNvSpPr>
                <a:spLocks noChangeShapeType="1"/>
              </p:cNvSpPr>
              <p:nvPr/>
            </p:nvSpPr>
            <p:spPr bwMode="auto">
              <a:xfrm>
                <a:off x="2560" y="14183"/>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6" name="Line 51">
                <a:extLst>
                  <a:ext uri="{FF2B5EF4-FFF2-40B4-BE49-F238E27FC236}">
                    <a16:creationId xmlns:a16="http://schemas.microsoft.com/office/drawing/2014/main" id="{C274ECB7-163A-4644-B93E-87247DB6DECB}"/>
                  </a:ext>
                </a:extLst>
              </p:cNvPr>
              <p:cNvSpPr>
                <a:spLocks noChangeShapeType="1"/>
              </p:cNvSpPr>
              <p:nvPr/>
            </p:nvSpPr>
            <p:spPr bwMode="auto">
              <a:xfrm>
                <a:off x="2575" y="13743"/>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7" name="Line 52">
                <a:extLst>
                  <a:ext uri="{FF2B5EF4-FFF2-40B4-BE49-F238E27FC236}">
                    <a16:creationId xmlns:a16="http://schemas.microsoft.com/office/drawing/2014/main" id="{170FE88A-E9AD-4AEA-A038-0CE113535399}"/>
                  </a:ext>
                </a:extLst>
              </p:cNvPr>
              <p:cNvSpPr>
                <a:spLocks noChangeShapeType="1"/>
              </p:cNvSpPr>
              <p:nvPr/>
            </p:nvSpPr>
            <p:spPr bwMode="auto">
              <a:xfrm>
                <a:off x="2560" y="13264"/>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8" name="Line 53">
                <a:extLst>
                  <a:ext uri="{FF2B5EF4-FFF2-40B4-BE49-F238E27FC236}">
                    <a16:creationId xmlns:a16="http://schemas.microsoft.com/office/drawing/2014/main" id="{CE874F65-586A-4748-A8D8-8380C48D2BD9}"/>
                  </a:ext>
                </a:extLst>
              </p:cNvPr>
              <p:cNvSpPr>
                <a:spLocks noChangeShapeType="1"/>
              </p:cNvSpPr>
              <p:nvPr/>
            </p:nvSpPr>
            <p:spPr bwMode="auto">
              <a:xfrm>
                <a:off x="2560" y="12818"/>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699" name="Line 54">
                <a:extLst>
                  <a:ext uri="{FF2B5EF4-FFF2-40B4-BE49-F238E27FC236}">
                    <a16:creationId xmlns:a16="http://schemas.microsoft.com/office/drawing/2014/main" id="{C29813F2-1F16-4534-AD2A-746CF6435139}"/>
                  </a:ext>
                </a:extLst>
              </p:cNvPr>
              <p:cNvSpPr>
                <a:spLocks noChangeShapeType="1"/>
              </p:cNvSpPr>
              <p:nvPr/>
            </p:nvSpPr>
            <p:spPr bwMode="auto">
              <a:xfrm>
                <a:off x="5128" y="12813"/>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700" name="Line 55">
                <a:extLst>
                  <a:ext uri="{FF2B5EF4-FFF2-40B4-BE49-F238E27FC236}">
                    <a16:creationId xmlns:a16="http://schemas.microsoft.com/office/drawing/2014/main" id="{FA2660A8-D7B1-4EE2-96ED-38689E26E483}"/>
                  </a:ext>
                </a:extLst>
              </p:cNvPr>
              <p:cNvSpPr>
                <a:spLocks noChangeShapeType="1"/>
              </p:cNvSpPr>
              <p:nvPr/>
            </p:nvSpPr>
            <p:spPr bwMode="auto">
              <a:xfrm>
                <a:off x="5128" y="13302"/>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701" name="Line 56">
                <a:extLst>
                  <a:ext uri="{FF2B5EF4-FFF2-40B4-BE49-F238E27FC236}">
                    <a16:creationId xmlns:a16="http://schemas.microsoft.com/office/drawing/2014/main" id="{1B3A918D-7075-4450-9C96-33A85369F77D}"/>
                  </a:ext>
                </a:extLst>
              </p:cNvPr>
              <p:cNvSpPr>
                <a:spLocks noChangeShapeType="1"/>
              </p:cNvSpPr>
              <p:nvPr/>
            </p:nvSpPr>
            <p:spPr bwMode="auto">
              <a:xfrm>
                <a:off x="5128" y="13756"/>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702" name="Line 57">
                <a:extLst>
                  <a:ext uri="{FF2B5EF4-FFF2-40B4-BE49-F238E27FC236}">
                    <a16:creationId xmlns:a16="http://schemas.microsoft.com/office/drawing/2014/main" id="{26A47C8B-4FA1-4DCC-953F-388B30E2F69F}"/>
                  </a:ext>
                </a:extLst>
              </p:cNvPr>
              <p:cNvSpPr>
                <a:spLocks noChangeShapeType="1"/>
              </p:cNvSpPr>
              <p:nvPr/>
            </p:nvSpPr>
            <p:spPr bwMode="auto">
              <a:xfrm>
                <a:off x="5128" y="14197"/>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703" name="Line 58">
                <a:extLst>
                  <a:ext uri="{FF2B5EF4-FFF2-40B4-BE49-F238E27FC236}">
                    <a16:creationId xmlns:a16="http://schemas.microsoft.com/office/drawing/2014/main" id="{0AF0E692-39E4-47D0-9FD6-E020AE2CD121}"/>
                  </a:ext>
                </a:extLst>
              </p:cNvPr>
              <p:cNvSpPr>
                <a:spLocks noChangeShapeType="1"/>
              </p:cNvSpPr>
              <p:nvPr/>
            </p:nvSpPr>
            <p:spPr bwMode="auto">
              <a:xfrm>
                <a:off x="5128" y="14696"/>
                <a:ext cx="74" cy="1"/>
              </a:xfrm>
              <a:prstGeom prst="line">
                <a:avLst/>
              </a:prstGeom>
              <a:noFill/>
              <a:ln w="63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19" name="Group 59">
              <a:extLst>
                <a:ext uri="{FF2B5EF4-FFF2-40B4-BE49-F238E27FC236}">
                  <a16:creationId xmlns:a16="http://schemas.microsoft.com/office/drawing/2014/main" id="{8DAF0FF5-0B00-4B6C-A1BB-FBF682A87B03}"/>
                </a:ext>
              </a:extLst>
            </p:cNvPr>
            <p:cNvGrpSpPr>
              <a:grpSpLocks/>
            </p:cNvGrpSpPr>
            <p:nvPr/>
          </p:nvGrpSpPr>
          <p:grpSpPr bwMode="auto">
            <a:xfrm>
              <a:off x="5499" y="12394"/>
              <a:ext cx="2848" cy="1609"/>
              <a:chOff x="5499" y="12394"/>
              <a:chExt cx="2848" cy="1609"/>
            </a:xfrm>
          </p:grpSpPr>
          <p:grpSp>
            <p:nvGrpSpPr>
              <p:cNvPr id="64520" name="Group 60">
                <a:extLst>
                  <a:ext uri="{FF2B5EF4-FFF2-40B4-BE49-F238E27FC236}">
                    <a16:creationId xmlns:a16="http://schemas.microsoft.com/office/drawing/2014/main" id="{A80D198A-C7B2-4624-A15E-8D545B38D10C}"/>
                  </a:ext>
                </a:extLst>
              </p:cNvPr>
              <p:cNvGrpSpPr>
                <a:grpSpLocks/>
              </p:cNvGrpSpPr>
              <p:nvPr/>
            </p:nvGrpSpPr>
            <p:grpSpPr bwMode="auto">
              <a:xfrm>
                <a:off x="5632" y="12487"/>
                <a:ext cx="2670" cy="1410"/>
                <a:chOff x="2" y="0"/>
                <a:chExt cx="20004" cy="20002"/>
              </a:xfrm>
            </p:grpSpPr>
            <p:sp>
              <p:nvSpPr>
                <p:cNvPr id="64567" name="Oval 61">
                  <a:extLst>
                    <a:ext uri="{FF2B5EF4-FFF2-40B4-BE49-F238E27FC236}">
                      <a16:creationId xmlns:a16="http://schemas.microsoft.com/office/drawing/2014/main" id="{0D3A3CB0-D63E-484E-8CD3-68DB12A457F6}"/>
                    </a:ext>
                  </a:extLst>
                </p:cNvPr>
                <p:cNvSpPr>
                  <a:spLocks noChangeArrowheads="1"/>
                </p:cNvSpPr>
                <p:nvPr/>
              </p:nvSpPr>
              <p:spPr bwMode="auto">
                <a:xfrm>
                  <a:off x="2" y="148"/>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68" name="Oval 62">
                  <a:extLst>
                    <a:ext uri="{FF2B5EF4-FFF2-40B4-BE49-F238E27FC236}">
                      <a16:creationId xmlns:a16="http://schemas.microsoft.com/office/drawing/2014/main" id="{05EFA393-EF4E-46E1-A386-F0CAFB4F08D4}"/>
                    </a:ext>
                  </a:extLst>
                </p:cNvPr>
                <p:cNvSpPr>
                  <a:spLocks noChangeArrowheads="1"/>
                </p:cNvSpPr>
                <p:nvPr/>
              </p:nvSpPr>
              <p:spPr bwMode="auto">
                <a:xfrm>
                  <a:off x="1668" y="148"/>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69" name="Oval 63">
                  <a:extLst>
                    <a:ext uri="{FF2B5EF4-FFF2-40B4-BE49-F238E27FC236}">
                      <a16:creationId xmlns:a16="http://schemas.microsoft.com/office/drawing/2014/main" id="{4E0A1598-8C5C-4517-A5FC-3C187EF677EF}"/>
                    </a:ext>
                  </a:extLst>
                </p:cNvPr>
                <p:cNvSpPr>
                  <a:spLocks noChangeArrowheads="1"/>
                </p:cNvSpPr>
                <p:nvPr/>
              </p:nvSpPr>
              <p:spPr bwMode="auto">
                <a:xfrm>
                  <a:off x="3328" y="0"/>
                  <a:ext cx="1585"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0" name="Oval 64">
                  <a:extLst>
                    <a:ext uri="{FF2B5EF4-FFF2-40B4-BE49-F238E27FC236}">
                      <a16:creationId xmlns:a16="http://schemas.microsoft.com/office/drawing/2014/main" id="{A65F6850-2A48-460F-93F8-D0AC3B9B4139}"/>
                    </a:ext>
                  </a:extLst>
                </p:cNvPr>
                <p:cNvSpPr>
                  <a:spLocks noChangeArrowheads="1"/>
                </p:cNvSpPr>
                <p:nvPr/>
              </p:nvSpPr>
              <p:spPr bwMode="auto">
                <a:xfrm>
                  <a:off x="5000" y="69"/>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1" name="Oval 65">
                  <a:extLst>
                    <a:ext uri="{FF2B5EF4-FFF2-40B4-BE49-F238E27FC236}">
                      <a16:creationId xmlns:a16="http://schemas.microsoft.com/office/drawing/2014/main" id="{93438472-C4F9-46DF-AFB3-10BE3CD1DEE0}"/>
                    </a:ext>
                  </a:extLst>
                </p:cNvPr>
                <p:cNvSpPr>
                  <a:spLocks noChangeArrowheads="1"/>
                </p:cNvSpPr>
                <p:nvPr/>
              </p:nvSpPr>
              <p:spPr bwMode="auto">
                <a:xfrm>
                  <a:off x="6666" y="69"/>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2" name="Oval 66">
                  <a:extLst>
                    <a:ext uri="{FF2B5EF4-FFF2-40B4-BE49-F238E27FC236}">
                      <a16:creationId xmlns:a16="http://schemas.microsoft.com/office/drawing/2014/main" id="{6FF32C8F-8971-4B4A-BE76-AC832A312F6F}"/>
                    </a:ext>
                  </a:extLst>
                </p:cNvPr>
                <p:cNvSpPr>
                  <a:spLocks noChangeArrowheads="1"/>
                </p:cNvSpPr>
                <p:nvPr/>
              </p:nvSpPr>
              <p:spPr bwMode="auto">
                <a:xfrm>
                  <a:off x="8338" y="197"/>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3" name="Oval 67">
                  <a:extLst>
                    <a:ext uri="{FF2B5EF4-FFF2-40B4-BE49-F238E27FC236}">
                      <a16:creationId xmlns:a16="http://schemas.microsoft.com/office/drawing/2014/main" id="{69226B28-72C2-4EE0-9123-422547628C6C}"/>
                    </a:ext>
                  </a:extLst>
                </p:cNvPr>
                <p:cNvSpPr>
                  <a:spLocks noChangeArrowheads="1"/>
                </p:cNvSpPr>
                <p:nvPr/>
              </p:nvSpPr>
              <p:spPr bwMode="auto">
                <a:xfrm>
                  <a:off x="10004" y="148"/>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4" name="Oval 68">
                  <a:extLst>
                    <a:ext uri="{FF2B5EF4-FFF2-40B4-BE49-F238E27FC236}">
                      <a16:creationId xmlns:a16="http://schemas.microsoft.com/office/drawing/2014/main" id="{AA67F93C-9808-4128-B19D-4CE63D5FC9C0}"/>
                    </a:ext>
                  </a:extLst>
                </p:cNvPr>
                <p:cNvSpPr>
                  <a:spLocks noChangeArrowheads="1"/>
                </p:cNvSpPr>
                <p:nvPr/>
              </p:nvSpPr>
              <p:spPr bwMode="auto">
                <a:xfrm>
                  <a:off x="11670" y="0"/>
                  <a:ext cx="1585"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5" name="Oval 69">
                  <a:extLst>
                    <a:ext uri="{FF2B5EF4-FFF2-40B4-BE49-F238E27FC236}">
                      <a16:creationId xmlns:a16="http://schemas.microsoft.com/office/drawing/2014/main" id="{6D587894-4317-4879-860C-60F7D3695F01}"/>
                    </a:ext>
                  </a:extLst>
                </p:cNvPr>
                <p:cNvSpPr>
                  <a:spLocks noChangeArrowheads="1"/>
                </p:cNvSpPr>
                <p:nvPr/>
              </p:nvSpPr>
              <p:spPr bwMode="auto">
                <a:xfrm>
                  <a:off x="13336" y="137"/>
                  <a:ext cx="1585"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6" name="Oval 70">
                  <a:extLst>
                    <a:ext uri="{FF2B5EF4-FFF2-40B4-BE49-F238E27FC236}">
                      <a16:creationId xmlns:a16="http://schemas.microsoft.com/office/drawing/2014/main" id="{2B412219-A20E-4A57-8832-E06F0BDA6DEA}"/>
                    </a:ext>
                  </a:extLst>
                </p:cNvPr>
                <p:cNvSpPr>
                  <a:spLocks noChangeArrowheads="1"/>
                </p:cNvSpPr>
                <p:nvPr/>
              </p:nvSpPr>
              <p:spPr bwMode="auto">
                <a:xfrm>
                  <a:off x="15002" y="69"/>
                  <a:ext cx="1585"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7" name="Oval 71">
                  <a:extLst>
                    <a:ext uri="{FF2B5EF4-FFF2-40B4-BE49-F238E27FC236}">
                      <a16:creationId xmlns:a16="http://schemas.microsoft.com/office/drawing/2014/main" id="{2F1BF462-35F5-4E58-9C12-B1E34FB083CD}"/>
                    </a:ext>
                  </a:extLst>
                </p:cNvPr>
                <p:cNvSpPr>
                  <a:spLocks noChangeArrowheads="1"/>
                </p:cNvSpPr>
                <p:nvPr/>
              </p:nvSpPr>
              <p:spPr bwMode="auto">
                <a:xfrm>
                  <a:off x="16674" y="197"/>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8" name="Oval 72">
                  <a:extLst>
                    <a:ext uri="{FF2B5EF4-FFF2-40B4-BE49-F238E27FC236}">
                      <a16:creationId xmlns:a16="http://schemas.microsoft.com/office/drawing/2014/main" id="{B015FEEE-A287-4C2C-89E0-1A043A4A037D}"/>
                    </a:ext>
                  </a:extLst>
                </p:cNvPr>
                <p:cNvSpPr>
                  <a:spLocks noChangeArrowheads="1"/>
                </p:cNvSpPr>
                <p:nvPr/>
              </p:nvSpPr>
              <p:spPr bwMode="auto">
                <a:xfrm>
                  <a:off x="18340" y="197"/>
                  <a:ext cx="1585" cy="2698"/>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79" name="Oval 73">
                  <a:extLst>
                    <a:ext uri="{FF2B5EF4-FFF2-40B4-BE49-F238E27FC236}">
                      <a16:creationId xmlns:a16="http://schemas.microsoft.com/office/drawing/2014/main" id="{82B8F77C-A68B-45A2-B20E-134A2770B543}"/>
                    </a:ext>
                  </a:extLst>
                </p:cNvPr>
                <p:cNvSpPr>
                  <a:spLocks noChangeArrowheads="1"/>
                </p:cNvSpPr>
                <p:nvPr/>
              </p:nvSpPr>
              <p:spPr bwMode="auto">
                <a:xfrm>
                  <a:off x="85" y="2964"/>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0" name="Oval 74">
                  <a:extLst>
                    <a:ext uri="{FF2B5EF4-FFF2-40B4-BE49-F238E27FC236}">
                      <a16:creationId xmlns:a16="http://schemas.microsoft.com/office/drawing/2014/main" id="{4C152A0F-DA92-401E-8A51-AF4EF8A9313F}"/>
                    </a:ext>
                  </a:extLst>
                </p:cNvPr>
                <p:cNvSpPr>
                  <a:spLocks noChangeArrowheads="1"/>
                </p:cNvSpPr>
                <p:nvPr/>
              </p:nvSpPr>
              <p:spPr bwMode="auto">
                <a:xfrm>
                  <a:off x="1757" y="2964"/>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1" name="Oval 75">
                  <a:extLst>
                    <a:ext uri="{FF2B5EF4-FFF2-40B4-BE49-F238E27FC236}">
                      <a16:creationId xmlns:a16="http://schemas.microsoft.com/office/drawing/2014/main" id="{0C170EB1-B9FA-44BA-83FC-AED1B29ED7D8}"/>
                    </a:ext>
                  </a:extLst>
                </p:cNvPr>
                <p:cNvSpPr>
                  <a:spLocks noChangeArrowheads="1"/>
                </p:cNvSpPr>
                <p:nvPr/>
              </p:nvSpPr>
              <p:spPr bwMode="auto">
                <a:xfrm>
                  <a:off x="3423" y="2816"/>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2" name="Oval 76">
                  <a:extLst>
                    <a:ext uri="{FF2B5EF4-FFF2-40B4-BE49-F238E27FC236}">
                      <a16:creationId xmlns:a16="http://schemas.microsoft.com/office/drawing/2014/main" id="{109E6C6C-89EA-4C8A-85D2-FA6DAF386C9B}"/>
                    </a:ext>
                  </a:extLst>
                </p:cNvPr>
                <p:cNvSpPr>
                  <a:spLocks noChangeArrowheads="1"/>
                </p:cNvSpPr>
                <p:nvPr/>
              </p:nvSpPr>
              <p:spPr bwMode="auto">
                <a:xfrm>
                  <a:off x="5089" y="2885"/>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3" name="Oval 77">
                  <a:extLst>
                    <a:ext uri="{FF2B5EF4-FFF2-40B4-BE49-F238E27FC236}">
                      <a16:creationId xmlns:a16="http://schemas.microsoft.com/office/drawing/2014/main" id="{A1F3758D-132E-4A65-B4C1-6832B06ACBF0}"/>
                    </a:ext>
                  </a:extLst>
                </p:cNvPr>
                <p:cNvSpPr>
                  <a:spLocks noChangeArrowheads="1"/>
                </p:cNvSpPr>
                <p:nvPr/>
              </p:nvSpPr>
              <p:spPr bwMode="auto">
                <a:xfrm>
                  <a:off x="6755" y="2885"/>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4" name="Oval 78">
                  <a:extLst>
                    <a:ext uri="{FF2B5EF4-FFF2-40B4-BE49-F238E27FC236}">
                      <a16:creationId xmlns:a16="http://schemas.microsoft.com/office/drawing/2014/main" id="{10E399B6-66E5-4011-B47D-2E6B466075C5}"/>
                    </a:ext>
                  </a:extLst>
                </p:cNvPr>
                <p:cNvSpPr>
                  <a:spLocks noChangeArrowheads="1"/>
                </p:cNvSpPr>
                <p:nvPr/>
              </p:nvSpPr>
              <p:spPr bwMode="auto">
                <a:xfrm>
                  <a:off x="8413" y="3012"/>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5" name="Oval 79">
                  <a:extLst>
                    <a:ext uri="{FF2B5EF4-FFF2-40B4-BE49-F238E27FC236}">
                      <a16:creationId xmlns:a16="http://schemas.microsoft.com/office/drawing/2014/main" id="{F01E69AA-9F64-44E6-8636-47AE374F363A}"/>
                    </a:ext>
                  </a:extLst>
                </p:cNvPr>
                <p:cNvSpPr>
                  <a:spLocks noChangeArrowheads="1"/>
                </p:cNvSpPr>
                <p:nvPr/>
              </p:nvSpPr>
              <p:spPr bwMode="auto">
                <a:xfrm>
                  <a:off x="10091" y="2964"/>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6" name="Oval 80">
                  <a:extLst>
                    <a:ext uri="{FF2B5EF4-FFF2-40B4-BE49-F238E27FC236}">
                      <a16:creationId xmlns:a16="http://schemas.microsoft.com/office/drawing/2014/main" id="{88FF2D2D-6421-43AA-ABFC-2EEC1618412C}"/>
                    </a:ext>
                  </a:extLst>
                </p:cNvPr>
                <p:cNvSpPr>
                  <a:spLocks noChangeArrowheads="1"/>
                </p:cNvSpPr>
                <p:nvPr/>
              </p:nvSpPr>
              <p:spPr bwMode="auto">
                <a:xfrm>
                  <a:off x="11757" y="2826"/>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7" name="Oval 81">
                  <a:extLst>
                    <a:ext uri="{FF2B5EF4-FFF2-40B4-BE49-F238E27FC236}">
                      <a16:creationId xmlns:a16="http://schemas.microsoft.com/office/drawing/2014/main" id="{AA429B67-64FC-4D0F-8147-830064D064F2}"/>
                    </a:ext>
                  </a:extLst>
                </p:cNvPr>
                <p:cNvSpPr>
                  <a:spLocks noChangeArrowheads="1"/>
                </p:cNvSpPr>
                <p:nvPr/>
              </p:nvSpPr>
              <p:spPr bwMode="auto">
                <a:xfrm>
                  <a:off x="13423" y="2954"/>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8" name="Oval 82">
                  <a:extLst>
                    <a:ext uri="{FF2B5EF4-FFF2-40B4-BE49-F238E27FC236}">
                      <a16:creationId xmlns:a16="http://schemas.microsoft.com/office/drawing/2014/main" id="{7C20D58E-E572-4F82-B7C6-BEFB94B12FD2}"/>
                    </a:ext>
                  </a:extLst>
                </p:cNvPr>
                <p:cNvSpPr>
                  <a:spLocks noChangeArrowheads="1"/>
                </p:cNvSpPr>
                <p:nvPr/>
              </p:nvSpPr>
              <p:spPr bwMode="auto">
                <a:xfrm>
                  <a:off x="15089" y="2885"/>
                  <a:ext cx="1585" cy="2698"/>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89" name="Oval 83">
                  <a:extLst>
                    <a:ext uri="{FF2B5EF4-FFF2-40B4-BE49-F238E27FC236}">
                      <a16:creationId xmlns:a16="http://schemas.microsoft.com/office/drawing/2014/main" id="{A9AD5DFB-96F6-4D86-B1A8-E1F76793FD9C}"/>
                    </a:ext>
                  </a:extLst>
                </p:cNvPr>
                <p:cNvSpPr>
                  <a:spLocks noChangeArrowheads="1"/>
                </p:cNvSpPr>
                <p:nvPr/>
              </p:nvSpPr>
              <p:spPr bwMode="auto">
                <a:xfrm>
                  <a:off x="16755" y="3022"/>
                  <a:ext cx="1585" cy="2698"/>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0" name="Oval 84">
                  <a:extLst>
                    <a:ext uri="{FF2B5EF4-FFF2-40B4-BE49-F238E27FC236}">
                      <a16:creationId xmlns:a16="http://schemas.microsoft.com/office/drawing/2014/main" id="{CA79DDE7-EE8F-4365-97B2-C3E3D204E952}"/>
                    </a:ext>
                  </a:extLst>
                </p:cNvPr>
                <p:cNvSpPr>
                  <a:spLocks noChangeArrowheads="1"/>
                </p:cNvSpPr>
                <p:nvPr/>
              </p:nvSpPr>
              <p:spPr bwMode="auto">
                <a:xfrm>
                  <a:off x="18421" y="3012"/>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1" name="Oval 85">
                  <a:extLst>
                    <a:ext uri="{FF2B5EF4-FFF2-40B4-BE49-F238E27FC236}">
                      <a16:creationId xmlns:a16="http://schemas.microsoft.com/office/drawing/2014/main" id="{26661B4D-73C1-49A7-9DB8-735DF280376F}"/>
                    </a:ext>
                  </a:extLst>
                </p:cNvPr>
                <p:cNvSpPr>
                  <a:spLocks noChangeArrowheads="1"/>
                </p:cNvSpPr>
                <p:nvPr/>
              </p:nvSpPr>
              <p:spPr bwMode="auto">
                <a:xfrm>
                  <a:off x="4" y="5847"/>
                  <a:ext cx="1587"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2" name="Oval 86">
                  <a:extLst>
                    <a:ext uri="{FF2B5EF4-FFF2-40B4-BE49-F238E27FC236}">
                      <a16:creationId xmlns:a16="http://schemas.microsoft.com/office/drawing/2014/main" id="{1F8F3114-FCC4-49B5-8C88-5B16012F6775}"/>
                    </a:ext>
                  </a:extLst>
                </p:cNvPr>
                <p:cNvSpPr>
                  <a:spLocks noChangeArrowheads="1"/>
                </p:cNvSpPr>
                <p:nvPr/>
              </p:nvSpPr>
              <p:spPr bwMode="auto">
                <a:xfrm>
                  <a:off x="1670" y="5847"/>
                  <a:ext cx="1587"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3" name="Oval 87">
                  <a:extLst>
                    <a:ext uri="{FF2B5EF4-FFF2-40B4-BE49-F238E27FC236}">
                      <a16:creationId xmlns:a16="http://schemas.microsoft.com/office/drawing/2014/main" id="{35990423-776F-400B-B128-52E20706D4A6}"/>
                    </a:ext>
                  </a:extLst>
                </p:cNvPr>
                <p:cNvSpPr>
                  <a:spLocks noChangeArrowheads="1"/>
                </p:cNvSpPr>
                <p:nvPr/>
              </p:nvSpPr>
              <p:spPr bwMode="auto">
                <a:xfrm>
                  <a:off x="3330" y="5691"/>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4" name="Oval 88">
                  <a:extLst>
                    <a:ext uri="{FF2B5EF4-FFF2-40B4-BE49-F238E27FC236}">
                      <a16:creationId xmlns:a16="http://schemas.microsoft.com/office/drawing/2014/main" id="{3C6D909B-5CEF-42F3-A036-FEA00B4B137D}"/>
                    </a:ext>
                  </a:extLst>
                </p:cNvPr>
                <p:cNvSpPr>
                  <a:spLocks noChangeArrowheads="1"/>
                </p:cNvSpPr>
                <p:nvPr/>
              </p:nvSpPr>
              <p:spPr bwMode="auto">
                <a:xfrm>
                  <a:off x="5002" y="5759"/>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5" name="Oval 89">
                  <a:extLst>
                    <a:ext uri="{FF2B5EF4-FFF2-40B4-BE49-F238E27FC236}">
                      <a16:creationId xmlns:a16="http://schemas.microsoft.com/office/drawing/2014/main" id="{5FF12D9D-0AE8-4132-ADAF-3F7DE0F1CEA9}"/>
                    </a:ext>
                  </a:extLst>
                </p:cNvPr>
                <p:cNvSpPr>
                  <a:spLocks noChangeArrowheads="1"/>
                </p:cNvSpPr>
                <p:nvPr/>
              </p:nvSpPr>
              <p:spPr bwMode="auto">
                <a:xfrm>
                  <a:off x="6668" y="5759"/>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6" name="Oval 90">
                  <a:extLst>
                    <a:ext uri="{FF2B5EF4-FFF2-40B4-BE49-F238E27FC236}">
                      <a16:creationId xmlns:a16="http://schemas.microsoft.com/office/drawing/2014/main" id="{4F654769-72FA-43BC-BA6B-C17C11794A67}"/>
                    </a:ext>
                  </a:extLst>
                </p:cNvPr>
                <p:cNvSpPr>
                  <a:spLocks noChangeArrowheads="1"/>
                </p:cNvSpPr>
                <p:nvPr/>
              </p:nvSpPr>
              <p:spPr bwMode="auto">
                <a:xfrm>
                  <a:off x="8340" y="5897"/>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7" name="Oval 91">
                  <a:extLst>
                    <a:ext uri="{FF2B5EF4-FFF2-40B4-BE49-F238E27FC236}">
                      <a16:creationId xmlns:a16="http://schemas.microsoft.com/office/drawing/2014/main" id="{71B9F25E-1F63-464D-84DD-40DD4BB79575}"/>
                    </a:ext>
                  </a:extLst>
                </p:cNvPr>
                <p:cNvSpPr>
                  <a:spLocks noChangeArrowheads="1"/>
                </p:cNvSpPr>
                <p:nvPr/>
              </p:nvSpPr>
              <p:spPr bwMode="auto">
                <a:xfrm>
                  <a:off x="10006" y="5847"/>
                  <a:ext cx="1585"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8" name="Oval 92">
                  <a:extLst>
                    <a:ext uri="{FF2B5EF4-FFF2-40B4-BE49-F238E27FC236}">
                      <a16:creationId xmlns:a16="http://schemas.microsoft.com/office/drawing/2014/main" id="{8F7EB9B0-192C-4F0B-8E69-60045925B914}"/>
                    </a:ext>
                  </a:extLst>
                </p:cNvPr>
                <p:cNvSpPr>
                  <a:spLocks noChangeArrowheads="1"/>
                </p:cNvSpPr>
                <p:nvPr/>
              </p:nvSpPr>
              <p:spPr bwMode="auto">
                <a:xfrm>
                  <a:off x="11672" y="5709"/>
                  <a:ext cx="1585" cy="2699"/>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599" name="Oval 93">
                  <a:extLst>
                    <a:ext uri="{FF2B5EF4-FFF2-40B4-BE49-F238E27FC236}">
                      <a16:creationId xmlns:a16="http://schemas.microsoft.com/office/drawing/2014/main" id="{A6CF8644-954E-464A-95C2-811B18ECF1F1}"/>
                    </a:ext>
                  </a:extLst>
                </p:cNvPr>
                <p:cNvSpPr>
                  <a:spLocks noChangeArrowheads="1"/>
                </p:cNvSpPr>
                <p:nvPr/>
              </p:nvSpPr>
              <p:spPr bwMode="auto">
                <a:xfrm>
                  <a:off x="13338" y="5838"/>
                  <a:ext cx="1585" cy="269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0" name="Oval 94">
                  <a:extLst>
                    <a:ext uri="{FF2B5EF4-FFF2-40B4-BE49-F238E27FC236}">
                      <a16:creationId xmlns:a16="http://schemas.microsoft.com/office/drawing/2014/main" id="{76AABC88-67B2-4DC0-AD4C-994AC0F78856}"/>
                    </a:ext>
                  </a:extLst>
                </p:cNvPr>
                <p:cNvSpPr>
                  <a:spLocks noChangeArrowheads="1"/>
                </p:cNvSpPr>
                <p:nvPr/>
              </p:nvSpPr>
              <p:spPr bwMode="auto">
                <a:xfrm>
                  <a:off x="15002" y="5759"/>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1" name="Oval 95">
                  <a:extLst>
                    <a:ext uri="{FF2B5EF4-FFF2-40B4-BE49-F238E27FC236}">
                      <a16:creationId xmlns:a16="http://schemas.microsoft.com/office/drawing/2014/main" id="{EDF116C9-26A2-4684-AF3B-D50E81E34569}"/>
                    </a:ext>
                  </a:extLst>
                </p:cNvPr>
                <p:cNvSpPr>
                  <a:spLocks noChangeArrowheads="1"/>
                </p:cNvSpPr>
                <p:nvPr/>
              </p:nvSpPr>
              <p:spPr bwMode="auto">
                <a:xfrm>
                  <a:off x="16674" y="5907"/>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2" name="Oval 96">
                  <a:extLst>
                    <a:ext uri="{FF2B5EF4-FFF2-40B4-BE49-F238E27FC236}">
                      <a16:creationId xmlns:a16="http://schemas.microsoft.com/office/drawing/2014/main" id="{6768E8E7-479B-442F-87B2-5930C5EA8F03}"/>
                    </a:ext>
                  </a:extLst>
                </p:cNvPr>
                <p:cNvSpPr>
                  <a:spLocks noChangeArrowheads="1"/>
                </p:cNvSpPr>
                <p:nvPr/>
              </p:nvSpPr>
              <p:spPr bwMode="auto">
                <a:xfrm>
                  <a:off x="18340" y="5896"/>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3" name="Oval 97">
                  <a:extLst>
                    <a:ext uri="{FF2B5EF4-FFF2-40B4-BE49-F238E27FC236}">
                      <a16:creationId xmlns:a16="http://schemas.microsoft.com/office/drawing/2014/main" id="{5880A838-7CDE-4DBC-B08A-5DE63EE16334}"/>
                    </a:ext>
                  </a:extLst>
                </p:cNvPr>
                <p:cNvSpPr>
                  <a:spLocks noChangeArrowheads="1"/>
                </p:cNvSpPr>
                <p:nvPr/>
              </p:nvSpPr>
              <p:spPr bwMode="auto">
                <a:xfrm>
                  <a:off x="4" y="8683"/>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4" name="Oval 98">
                  <a:extLst>
                    <a:ext uri="{FF2B5EF4-FFF2-40B4-BE49-F238E27FC236}">
                      <a16:creationId xmlns:a16="http://schemas.microsoft.com/office/drawing/2014/main" id="{0219CBFB-6E37-45DA-B962-040FF2E250F6}"/>
                    </a:ext>
                  </a:extLst>
                </p:cNvPr>
                <p:cNvSpPr>
                  <a:spLocks noChangeArrowheads="1"/>
                </p:cNvSpPr>
                <p:nvPr/>
              </p:nvSpPr>
              <p:spPr bwMode="auto">
                <a:xfrm>
                  <a:off x="1670" y="8683"/>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5" name="Oval 99">
                  <a:extLst>
                    <a:ext uri="{FF2B5EF4-FFF2-40B4-BE49-F238E27FC236}">
                      <a16:creationId xmlns:a16="http://schemas.microsoft.com/office/drawing/2014/main" id="{CD61CE0F-2446-4A64-80FA-184FC3D4DEC5}"/>
                    </a:ext>
                  </a:extLst>
                </p:cNvPr>
                <p:cNvSpPr>
                  <a:spLocks noChangeArrowheads="1"/>
                </p:cNvSpPr>
                <p:nvPr/>
              </p:nvSpPr>
              <p:spPr bwMode="auto">
                <a:xfrm>
                  <a:off x="3330" y="8535"/>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6" name="Oval 100">
                  <a:extLst>
                    <a:ext uri="{FF2B5EF4-FFF2-40B4-BE49-F238E27FC236}">
                      <a16:creationId xmlns:a16="http://schemas.microsoft.com/office/drawing/2014/main" id="{F62E4E4F-D0E6-4224-B00C-BDA6294563C4}"/>
                    </a:ext>
                  </a:extLst>
                </p:cNvPr>
                <p:cNvSpPr>
                  <a:spLocks noChangeArrowheads="1"/>
                </p:cNvSpPr>
                <p:nvPr/>
              </p:nvSpPr>
              <p:spPr bwMode="auto">
                <a:xfrm>
                  <a:off x="5002" y="8604"/>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7" name="Oval 101">
                  <a:extLst>
                    <a:ext uri="{FF2B5EF4-FFF2-40B4-BE49-F238E27FC236}">
                      <a16:creationId xmlns:a16="http://schemas.microsoft.com/office/drawing/2014/main" id="{C1C57434-0A4F-49C1-893F-5CDA1A6A046F}"/>
                    </a:ext>
                  </a:extLst>
                </p:cNvPr>
                <p:cNvSpPr>
                  <a:spLocks noChangeArrowheads="1"/>
                </p:cNvSpPr>
                <p:nvPr/>
              </p:nvSpPr>
              <p:spPr bwMode="auto">
                <a:xfrm>
                  <a:off x="6668" y="8604"/>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8" name="Oval 102">
                  <a:extLst>
                    <a:ext uri="{FF2B5EF4-FFF2-40B4-BE49-F238E27FC236}">
                      <a16:creationId xmlns:a16="http://schemas.microsoft.com/office/drawing/2014/main" id="{609D3F66-58E0-4248-9391-5BD6EF16F747}"/>
                    </a:ext>
                  </a:extLst>
                </p:cNvPr>
                <p:cNvSpPr>
                  <a:spLocks noChangeArrowheads="1"/>
                </p:cNvSpPr>
                <p:nvPr/>
              </p:nvSpPr>
              <p:spPr bwMode="auto">
                <a:xfrm>
                  <a:off x="8340" y="8731"/>
                  <a:ext cx="1585" cy="269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09" name="Oval 103">
                  <a:extLst>
                    <a:ext uri="{FF2B5EF4-FFF2-40B4-BE49-F238E27FC236}">
                      <a16:creationId xmlns:a16="http://schemas.microsoft.com/office/drawing/2014/main" id="{B48CD78B-DF4C-4006-8193-17F53C7CF5A7}"/>
                    </a:ext>
                  </a:extLst>
                </p:cNvPr>
                <p:cNvSpPr>
                  <a:spLocks noChangeArrowheads="1"/>
                </p:cNvSpPr>
                <p:nvPr/>
              </p:nvSpPr>
              <p:spPr bwMode="auto">
                <a:xfrm>
                  <a:off x="10006" y="8682"/>
                  <a:ext cx="1585" cy="2698"/>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0" name="Oval 104">
                  <a:extLst>
                    <a:ext uri="{FF2B5EF4-FFF2-40B4-BE49-F238E27FC236}">
                      <a16:creationId xmlns:a16="http://schemas.microsoft.com/office/drawing/2014/main" id="{87600404-02ED-4B4E-836F-423FD63F4B7E}"/>
                    </a:ext>
                  </a:extLst>
                </p:cNvPr>
                <p:cNvSpPr>
                  <a:spLocks noChangeArrowheads="1"/>
                </p:cNvSpPr>
                <p:nvPr/>
              </p:nvSpPr>
              <p:spPr bwMode="auto">
                <a:xfrm>
                  <a:off x="11672" y="8535"/>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1" name="Oval 105">
                  <a:extLst>
                    <a:ext uri="{FF2B5EF4-FFF2-40B4-BE49-F238E27FC236}">
                      <a16:creationId xmlns:a16="http://schemas.microsoft.com/office/drawing/2014/main" id="{F521CB75-338C-4A2C-887D-494619F97585}"/>
                    </a:ext>
                  </a:extLst>
                </p:cNvPr>
                <p:cNvSpPr>
                  <a:spLocks noChangeArrowheads="1"/>
                </p:cNvSpPr>
                <p:nvPr/>
              </p:nvSpPr>
              <p:spPr bwMode="auto">
                <a:xfrm>
                  <a:off x="13338" y="8672"/>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2" name="Oval 106">
                  <a:extLst>
                    <a:ext uri="{FF2B5EF4-FFF2-40B4-BE49-F238E27FC236}">
                      <a16:creationId xmlns:a16="http://schemas.microsoft.com/office/drawing/2014/main" id="{15A704C2-5DAB-4E98-A0F9-1CB6E7C1F2BC}"/>
                    </a:ext>
                  </a:extLst>
                </p:cNvPr>
                <p:cNvSpPr>
                  <a:spLocks noChangeArrowheads="1"/>
                </p:cNvSpPr>
                <p:nvPr/>
              </p:nvSpPr>
              <p:spPr bwMode="auto">
                <a:xfrm>
                  <a:off x="15002" y="8603"/>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3" name="Oval 107">
                  <a:extLst>
                    <a:ext uri="{FF2B5EF4-FFF2-40B4-BE49-F238E27FC236}">
                      <a16:creationId xmlns:a16="http://schemas.microsoft.com/office/drawing/2014/main" id="{BB48F36A-F964-42D6-AAA7-3A784AA2B179}"/>
                    </a:ext>
                  </a:extLst>
                </p:cNvPr>
                <p:cNvSpPr>
                  <a:spLocks noChangeArrowheads="1"/>
                </p:cNvSpPr>
                <p:nvPr/>
              </p:nvSpPr>
              <p:spPr bwMode="auto">
                <a:xfrm>
                  <a:off x="16674" y="8731"/>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4" name="Oval 108">
                  <a:extLst>
                    <a:ext uri="{FF2B5EF4-FFF2-40B4-BE49-F238E27FC236}">
                      <a16:creationId xmlns:a16="http://schemas.microsoft.com/office/drawing/2014/main" id="{3AB15B71-B0AE-46E2-BA48-73D2AE932C85}"/>
                    </a:ext>
                  </a:extLst>
                </p:cNvPr>
                <p:cNvSpPr>
                  <a:spLocks noChangeArrowheads="1"/>
                </p:cNvSpPr>
                <p:nvPr/>
              </p:nvSpPr>
              <p:spPr bwMode="auto">
                <a:xfrm>
                  <a:off x="18340" y="8731"/>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5" name="Oval 109">
                  <a:extLst>
                    <a:ext uri="{FF2B5EF4-FFF2-40B4-BE49-F238E27FC236}">
                      <a16:creationId xmlns:a16="http://schemas.microsoft.com/office/drawing/2014/main" id="{302723EE-1716-4BF0-A8FF-CA649496AB3D}"/>
                    </a:ext>
                  </a:extLst>
                </p:cNvPr>
                <p:cNvSpPr>
                  <a:spLocks noChangeArrowheads="1"/>
                </p:cNvSpPr>
                <p:nvPr/>
              </p:nvSpPr>
              <p:spPr bwMode="auto">
                <a:xfrm>
                  <a:off x="4" y="11517"/>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6" name="Oval 110">
                  <a:extLst>
                    <a:ext uri="{FF2B5EF4-FFF2-40B4-BE49-F238E27FC236}">
                      <a16:creationId xmlns:a16="http://schemas.microsoft.com/office/drawing/2014/main" id="{BC5E3748-6774-4BEE-8620-CC369FA0952F}"/>
                    </a:ext>
                  </a:extLst>
                </p:cNvPr>
                <p:cNvSpPr>
                  <a:spLocks noChangeArrowheads="1"/>
                </p:cNvSpPr>
                <p:nvPr/>
              </p:nvSpPr>
              <p:spPr bwMode="auto">
                <a:xfrm>
                  <a:off x="1670" y="11517"/>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7" name="Oval 111">
                  <a:extLst>
                    <a:ext uri="{FF2B5EF4-FFF2-40B4-BE49-F238E27FC236}">
                      <a16:creationId xmlns:a16="http://schemas.microsoft.com/office/drawing/2014/main" id="{8EC8F9C3-F33A-47B0-8A3A-A14DBBF0B0AA}"/>
                    </a:ext>
                  </a:extLst>
                </p:cNvPr>
                <p:cNvSpPr>
                  <a:spLocks noChangeArrowheads="1"/>
                </p:cNvSpPr>
                <p:nvPr/>
              </p:nvSpPr>
              <p:spPr bwMode="auto">
                <a:xfrm>
                  <a:off x="3330" y="11359"/>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8" name="Oval 112">
                  <a:extLst>
                    <a:ext uri="{FF2B5EF4-FFF2-40B4-BE49-F238E27FC236}">
                      <a16:creationId xmlns:a16="http://schemas.microsoft.com/office/drawing/2014/main" id="{B10AB384-CA62-485E-A99F-B33FE3C2E39E}"/>
                    </a:ext>
                  </a:extLst>
                </p:cNvPr>
                <p:cNvSpPr>
                  <a:spLocks noChangeArrowheads="1"/>
                </p:cNvSpPr>
                <p:nvPr/>
              </p:nvSpPr>
              <p:spPr bwMode="auto">
                <a:xfrm>
                  <a:off x="5002" y="11428"/>
                  <a:ext cx="1585" cy="269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19" name="Oval 113">
                  <a:extLst>
                    <a:ext uri="{FF2B5EF4-FFF2-40B4-BE49-F238E27FC236}">
                      <a16:creationId xmlns:a16="http://schemas.microsoft.com/office/drawing/2014/main" id="{68F16DB7-D1EB-4631-AA96-7497ACE30F8D}"/>
                    </a:ext>
                  </a:extLst>
                </p:cNvPr>
                <p:cNvSpPr>
                  <a:spLocks noChangeArrowheads="1"/>
                </p:cNvSpPr>
                <p:nvPr/>
              </p:nvSpPr>
              <p:spPr bwMode="auto">
                <a:xfrm>
                  <a:off x="6668" y="11428"/>
                  <a:ext cx="1585" cy="269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0" name="Oval 114">
                  <a:extLst>
                    <a:ext uri="{FF2B5EF4-FFF2-40B4-BE49-F238E27FC236}">
                      <a16:creationId xmlns:a16="http://schemas.microsoft.com/office/drawing/2014/main" id="{F2234A75-FB88-4767-B189-FD50A9000E6E}"/>
                    </a:ext>
                  </a:extLst>
                </p:cNvPr>
                <p:cNvSpPr>
                  <a:spLocks noChangeArrowheads="1"/>
                </p:cNvSpPr>
                <p:nvPr/>
              </p:nvSpPr>
              <p:spPr bwMode="auto">
                <a:xfrm>
                  <a:off x="8340" y="11565"/>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1" name="Oval 115">
                  <a:extLst>
                    <a:ext uri="{FF2B5EF4-FFF2-40B4-BE49-F238E27FC236}">
                      <a16:creationId xmlns:a16="http://schemas.microsoft.com/office/drawing/2014/main" id="{F8FEB02C-459D-4362-B408-BF6CBB02B495}"/>
                    </a:ext>
                  </a:extLst>
                </p:cNvPr>
                <p:cNvSpPr>
                  <a:spLocks noChangeArrowheads="1"/>
                </p:cNvSpPr>
                <p:nvPr/>
              </p:nvSpPr>
              <p:spPr bwMode="auto">
                <a:xfrm>
                  <a:off x="10006" y="11516"/>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2" name="Oval 116">
                  <a:extLst>
                    <a:ext uri="{FF2B5EF4-FFF2-40B4-BE49-F238E27FC236}">
                      <a16:creationId xmlns:a16="http://schemas.microsoft.com/office/drawing/2014/main" id="{D750D540-DBC1-4AAE-A774-4B7E32F72DAF}"/>
                    </a:ext>
                  </a:extLst>
                </p:cNvPr>
                <p:cNvSpPr>
                  <a:spLocks noChangeArrowheads="1"/>
                </p:cNvSpPr>
                <p:nvPr/>
              </p:nvSpPr>
              <p:spPr bwMode="auto">
                <a:xfrm>
                  <a:off x="11672" y="11379"/>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3" name="Oval 117">
                  <a:extLst>
                    <a:ext uri="{FF2B5EF4-FFF2-40B4-BE49-F238E27FC236}">
                      <a16:creationId xmlns:a16="http://schemas.microsoft.com/office/drawing/2014/main" id="{A1ED5251-C835-4BAF-95CC-13CB79AB432B}"/>
                    </a:ext>
                  </a:extLst>
                </p:cNvPr>
                <p:cNvSpPr>
                  <a:spLocks noChangeArrowheads="1"/>
                </p:cNvSpPr>
                <p:nvPr/>
              </p:nvSpPr>
              <p:spPr bwMode="auto">
                <a:xfrm>
                  <a:off x="13338" y="11506"/>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4" name="Oval 118">
                  <a:extLst>
                    <a:ext uri="{FF2B5EF4-FFF2-40B4-BE49-F238E27FC236}">
                      <a16:creationId xmlns:a16="http://schemas.microsoft.com/office/drawing/2014/main" id="{3D8381EC-81C2-4902-96DE-00CA0FD7925E}"/>
                    </a:ext>
                  </a:extLst>
                </p:cNvPr>
                <p:cNvSpPr>
                  <a:spLocks noChangeArrowheads="1"/>
                </p:cNvSpPr>
                <p:nvPr/>
              </p:nvSpPr>
              <p:spPr bwMode="auto">
                <a:xfrm>
                  <a:off x="15002" y="11427"/>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5" name="Oval 119">
                  <a:extLst>
                    <a:ext uri="{FF2B5EF4-FFF2-40B4-BE49-F238E27FC236}">
                      <a16:creationId xmlns:a16="http://schemas.microsoft.com/office/drawing/2014/main" id="{B7DE7896-9950-4324-9D39-21F4059D539A}"/>
                    </a:ext>
                  </a:extLst>
                </p:cNvPr>
                <p:cNvSpPr>
                  <a:spLocks noChangeArrowheads="1"/>
                </p:cNvSpPr>
                <p:nvPr/>
              </p:nvSpPr>
              <p:spPr bwMode="auto">
                <a:xfrm>
                  <a:off x="16674" y="11575"/>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6" name="Oval 120">
                  <a:extLst>
                    <a:ext uri="{FF2B5EF4-FFF2-40B4-BE49-F238E27FC236}">
                      <a16:creationId xmlns:a16="http://schemas.microsoft.com/office/drawing/2014/main" id="{91010525-6868-410D-B3CB-7B16059F5A70}"/>
                    </a:ext>
                  </a:extLst>
                </p:cNvPr>
                <p:cNvSpPr>
                  <a:spLocks noChangeArrowheads="1"/>
                </p:cNvSpPr>
                <p:nvPr/>
              </p:nvSpPr>
              <p:spPr bwMode="auto">
                <a:xfrm>
                  <a:off x="18340" y="11565"/>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7" name="Oval 121">
                  <a:extLst>
                    <a:ext uri="{FF2B5EF4-FFF2-40B4-BE49-F238E27FC236}">
                      <a16:creationId xmlns:a16="http://schemas.microsoft.com/office/drawing/2014/main" id="{DBAB1B5C-782B-4026-A438-7A33F0142C7C}"/>
                    </a:ext>
                  </a:extLst>
                </p:cNvPr>
                <p:cNvSpPr>
                  <a:spLocks noChangeArrowheads="1"/>
                </p:cNvSpPr>
                <p:nvPr/>
              </p:nvSpPr>
              <p:spPr bwMode="auto">
                <a:xfrm>
                  <a:off x="4" y="14341"/>
                  <a:ext cx="1587" cy="269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8" name="Oval 122">
                  <a:extLst>
                    <a:ext uri="{FF2B5EF4-FFF2-40B4-BE49-F238E27FC236}">
                      <a16:creationId xmlns:a16="http://schemas.microsoft.com/office/drawing/2014/main" id="{5671A33E-1493-4344-9B32-F92B21A7A665}"/>
                    </a:ext>
                  </a:extLst>
                </p:cNvPr>
                <p:cNvSpPr>
                  <a:spLocks noChangeArrowheads="1"/>
                </p:cNvSpPr>
                <p:nvPr/>
              </p:nvSpPr>
              <p:spPr bwMode="auto">
                <a:xfrm>
                  <a:off x="1670" y="14341"/>
                  <a:ext cx="1587" cy="2697"/>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29" name="Oval 123">
                  <a:extLst>
                    <a:ext uri="{FF2B5EF4-FFF2-40B4-BE49-F238E27FC236}">
                      <a16:creationId xmlns:a16="http://schemas.microsoft.com/office/drawing/2014/main" id="{9A76C256-ABBF-4AFD-9261-F1D4361C511D}"/>
                    </a:ext>
                  </a:extLst>
                </p:cNvPr>
                <p:cNvSpPr>
                  <a:spLocks noChangeArrowheads="1"/>
                </p:cNvSpPr>
                <p:nvPr/>
              </p:nvSpPr>
              <p:spPr bwMode="auto">
                <a:xfrm>
                  <a:off x="3330" y="14193"/>
                  <a:ext cx="1587" cy="2699"/>
                </a:xfrm>
                <a:prstGeom prst="ellipse">
                  <a:avLst/>
                </a:prstGeom>
                <a:solidFill>
                  <a:srgbClr val="000000"/>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0" name="Oval 124">
                  <a:extLst>
                    <a:ext uri="{FF2B5EF4-FFF2-40B4-BE49-F238E27FC236}">
                      <a16:creationId xmlns:a16="http://schemas.microsoft.com/office/drawing/2014/main" id="{3BA11D30-10A3-420E-A358-0B003CC8CB7F}"/>
                    </a:ext>
                  </a:extLst>
                </p:cNvPr>
                <p:cNvSpPr>
                  <a:spLocks noChangeArrowheads="1"/>
                </p:cNvSpPr>
                <p:nvPr/>
              </p:nvSpPr>
              <p:spPr bwMode="auto">
                <a:xfrm>
                  <a:off x="5002" y="14253"/>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1" name="Oval 125">
                  <a:extLst>
                    <a:ext uri="{FF2B5EF4-FFF2-40B4-BE49-F238E27FC236}">
                      <a16:creationId xmlns:a16="http://schemas.microsoft.com/office/drawing/2014/main" id="{544037C6-96FC-4D66-A604-3E4C08F1FB2D}"/>
                    </a:ext>
                  </a:extLst>
                </p:cNvPr>
                <p:cNvSpPr>
                  <a:spLocks noChangeArrowheads="1"/>
                </p:cNvSpPr>
                <p:nvPr/>
              </p:nvSpPr>
              <p:spPr bwMode="auto">
                <a:xfrm>
                  <a:off x="6668" y="14253"/>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2" name="Oval 126">
                  <a:extLst>
                    <a:ext uri="{FF2B5EF4-FFF2-40B4-BE49-F238E27FC236}">
                      <a16:creationId xmlns:a16="http://schemas.microsoft.com/office/drawing/2014/main" id="{3B4FC9E6-78B3-464B-8B55-493A423FB87A}"/>
                    </a:ext>
                  </a:extLst>
                </p:cNvPr>
                <p:cNvSpPr>
                  <a:spLocks noChangeArrowheads="1"/>
                </p:cNvSpPr>
                <p:nvPr/>
              </p:nvSpPr>
              <p:spPr bwMode="auto">
                <a:xfrm>
                  <a:off x="8340" y="14390"/>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3" name="Oval 127">
                  <a:extLst>
                    <a:ext uri="{FF2B5EF4-FFF2-40B4-BE49-F238E27FC236}">
                      <a16:creationId xmlns:a16="http://schemas.microsoft.com/office/drawing/2014/main" id="{D2C7D4AF-1535-4835-A79E-B9A7537202BD}"/>
                    </a:ext>
                  </a:extLst>
                </p:cNvPr>
                <p:cNvSpPr>
                  <a:spLocks noChangeArrowheads="1"/>
                </p:cNvSpPr>
                <p:nvPr/>
              </p:nvSpPr>
              <p:spPr bwMode="auto">
                <a:xfrm>
                  <a:off x="10006" y="14341"/>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4" name="Oval 128">
                  <a:extLst>
                    <a:ext uri="{FF2B5EF4-FFF2-40B4-BE49-F238E27FC236}">
                      <a16:creationId xmlns:a16="http://schemas.microsoft.com/office/drawing/2014/main" id="{B35489F3-C241-4D2D-A78A-8834079D021F}"/>
                    </a:ext>
                  </a:extLst>
                </p:cNvPr>
                <p:cNvSpPr>
                  <a:spLocks noChangeArrowheads="1"/>
                </p:cNvSpPr>
                <p:nvPr/>
              </p:nvSpPr>
              <p:spPr bwMode="auto">
                <a:xfrm>
                  <a:off x="11672" y="14204"/>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5" name="Oval 129">
                  <a:extLst>
                    <a:ext uri="{FF2B5EF4-FFF2-40B4-BE49-F238E27FC236}">
                      <a16:creationId xmlns:a16="http://schemas.microsoft.com/office/drawing/2014/main" id="{E641605B-EB86-4BEA-BBA8-A5757DAF4C0F}"/>
                    </a:ext>
                  </a:extLst>
                </p:cNvPr>
                <p:cNvSpPr>
                  <a:spLocks noChangeArrowheads="1"/>
                </p:cNvSpPr>
                <p:nvPr/>
              </p:nvSpPr>
              <p:spPr bwMode="auto">
                <a:xfrm>
                  <a:off x="13338" y="14331"/>
                  <a:ext cx="1585" cy="2699"/>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6" name="Oval 130">
                  <a:extLst>
                    <a:ext uri="{FF2B5EF4-FFF2-40B4-BE49-F238E27FC236}">
                      <a16:creationId xmlns:a16="http://schemas.microsoft.com/office/drawing/2014/main" id="{27D67417-7AD8-4522-9BF9-4F2854BE30BF}"/>
                    </a:ext>
                  </a:extLst>
                </p:cNvPr>
                <p:cNvSpPr>
                  <a:spLocks noChangeArrowheads="1"/>
                </p:cNvSpPr>
                <p:nvPr/>
              </p:nvSpPr>
              <p:spPr bwMode="auto">
                <a:xfrm>
                  <a:off x="15002" y="14253"/>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7" name="Oval 131">
                  <a:extLst>
                    <a:ext uri="{FF2B5EF4-FFF2-40B4-BE49-F238E27FC236}">
                      <a16:creationId xmlns:a16="http://schemas.microsoft.com/office/drawing/2014/main" id="{083EF1DA-A9B3-4847-A118-5B81AFF29F6D}"/>
                    </a:ext>
                  </a:extLst>
                </p:cNvPr>
                <p:cNvSpPr>
                  <a:spLocks noChangeArrowheads="1"/>
                </p:cNvSpPr>
                <p:nvPr/>
              </p:nvSpPr>
              <p:spPr bwMode="auto">
                <a:xfrm>
                  <a:off x="16674" y="14400"/>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8" name="Oval 132">
                  <a:extLst>
                    <a:ext uri="{FF2B5EF4-FFF2-40B4-BE49-F238E27FC236}">
                      <a16:creationId xmlns:a16="http://schemas.microsoft.com/office/drawing/2014/main" id="{3660BE9C-85EB-4C41-A1DE-0B368DE22C11}"/>
                    </a:ext>
                  </a:extLst>
                </p:cNvPr>
                <p:cNvSpPr>
                  <a:spLocks noChangeArrowheads="1"/>
                </p:cNvSpPr>
                <p:nvPr/>
              </p:nvSpPr>
              <p:spPr bwMode="auto">
                <a:xfrm>
                  <a:off x="18340" y="14391"/>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39" name="Oval 133">
                  <a:extLst>
                    <a:ext uri="{FF2B5EF4-FFF2-40B4-BE49-F238E27FC236}">
                      <a16:creationId xmlns:a16="http://schemas.microsoft.com/office/drawing/2014/main" id="{DB2537CD-4469-4A89-990C-28B3ADA64D58}"/>
                    </a:ext>
                  </a:extLst>
                </p:cNvPr>
                <p:cNvSpPr>
                  <a:spLocks noChangeArrowheads="1"/>
                </p:cNvSpPr>
                <p:nvPr/>
              </p:nvSpPr>
              <p:spPr bwMode="auto">
                <a:xfrm>
                  <a:off x="4" y="17244"/>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0" name="Oval 134">
                  <a:extLst>
                    <a:ext uri="{FF2B5EF4-FFF2-40B4-BE49-F238E27FC236}">
                      <a16:creationId xmlns:a16="http://schemas.microsoft.com/office/drawing/2014/main" id="{186075BA-74C7-4DE6-979E-E86018B69B4B}"/>
                    </a:ext>
                  </a:extLst>
                </p:cNvPr>
                <p:cNvSpPr>
                  <a:spLocks noChangeArrowheads="1"/>
                </p:cNvSpPr>
                <p:nvPr/>
              </p:nvSpPr>
              <p:spPr bwMode="auto">
                <a:xfrm>
                  <a:off x="1670" y="17245"/>
                  <a:ext cx="1587"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1" name="Oval 135">
                  <a:extLst>
                    <a:ext uri="{FF2B5EF4-FFF2-40B4-BE49-F238E27FC236}">
                      <a16:creationId xmlns:a16="http://schemas.microsoft.com/office/drawing/2014/main" id="{EA57C5D0-3378-4BC7-9578-DB5523C65EAF}"/>
                    </a:ext>
                  </a:extLst>
                </p:cNvPr>
                <p:cNvSpPr>
                  <a:spLocks noChangeArrowheads="1"/>
                </p:cNvSpPr>
                <p:nvPr/>
              </p:nvSpPr>
              <p:spPr bwMode="auto">
                <a:xfrm>
                  <a:off x="3330" y="17098"/>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2" name="Oval 136">
                  <a:extLst>
                    <a:ext uri="{FF2B5EF4-FFF2-40B4-BE49-F238E27FC236}">
                      <a16:creationId xmlns:a16="http://schemas.microsoft.com/office/drawing/2014/main" id="{B5DCF806-FE45-4FA1-B130-17983A8D278A}"/>
                    </a:ext>
                  </a:extLst>
                </p:cNvPr>
                <p:cNvSpPr>
                  <a:spLocks noChangeArrowheads="1"/>
                </p:cNvSpPr>
                <p:nvPr/>
              </p:nvSpPr>
              <p:spPr bwMode="auto">
                <a:xfrm>
                  <a:off x="5002" y="17167"/>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3" name="Oval 137">
                  <a:extLst>
                    <a:ext uri="{FF2B5EF4-FFF2-40B4-BE49-F238E27FC236}">
                      <a16:creationId xmlns:a16="http://schemas.microsoft.com/office/drawing/2014/main" id="{22D924DD-A1EE-419E-96D4-DB6C8A0ACF42}"/>
                    </a:ext>
                  </a:extLst>
                </p:cNvPr>
                <p:cNvSpPr>
                  <a:spLocks noChangeArrowheads="1"/>
                </p:cNvSpPr>
                <p:nvPr/>
              </p:nvSpPr>
              <p:spPr bwMode="auto">
                <a:xfrm>
                  <a:off x="6668" y="17167"/>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4" name="Oval 138">
                  <a:extLst>
                    <a:ext uri="{FF2B5EF4-FFF2-40B4-BE49-F238E27FC236}">
                      <a16:creationId xmlns:a16="http://schemas.microsoft.com/office/drawing/2014/main" id="{45D89394-8559-4DC2-9FD5-C154406C06AE}"/>
                    </a:ext>
                  </a:extLst>
                </p:cNvPr>
                <p:cNvSpPr>
                  <a:spLocks noChangeArrowheads="1"/>
                </p:cNvSpPr>
                <p:nvPr/>
              </p:nvSpPr>
              <p:spPr bwMode="auto">
                <a:xfrm>
                  <a:off x="8340" y="17294"/>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5" name="Oval 139">
                  <a:extLst>
                    <a:ext uri="{FF2B5EF4-FFF2-40B4-BE49-F238E27FC236}">
                      <a16:creationId xmlns:a16="http://schemas.microsoft.com/office/drawing/2014/main" id="{8FAA5082-D792-4006-8696-3AFC90DA026B}"/>
                    </a:ext>
                  </a:extLst>
                </p:cNvPr>
                <p:cNvSpPr>
                  <a:spLocks noChangeArrowheads="1"/>
                </p:cNvSpPr>
                <p:nvPr/>
              </p:nvSpPr>
              <p:spPr bwMode="auto">
                <a:xfrm>
                  <a:off x="10006" y="17245"/>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6" name="Oval 140">
                  <a:extLst>
                    <a:ext uri="{FF2B5EF4-FFF2-40B4-BE49-F238E27FC236}">
                      <a16:creationId xmlns:a16="http://schemas.microsoft.com/office/drawing/2014/main" id="{4D26350F-9DF9-4FF7-BEE1-57B60338B8B5}"/>
                    </a:ext>
                  </a:extLst>
                </p:cNvPr>
                <p:cNvSpPr>
                  <a:spLocks noChangeArrowheads="1"/>
                </p:cNvSpPr>
                <p:nvPr/>
              </p:nvSpPr>
              <p:spPr bwMode="auto">
                <a:xfrm>
                  <a:off x="11672" y="17108"/>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7" name="Oval 141">
                  <a:extLst>
                    <a:ext uri="{FF2B5EF4-FFF2-40B4-BE49-F238E27FC236}">
                      <a16:creationId xmlns:a16="http://schemas.microsoft.com/office/drawing/2014/main" id="{6521F987-5269-411C-9322-C93038894B50}"/>
                    </a:ext>
                  </a:extLst>
                </p:cNvPr>
                <p:cNvSpPr>
                  <a:spLocks noChangeArrowheads="1"/>
                </p:cNvSpPr>
                <p:nvPr/>
              </p:nvSpPr>
              <p:spPr bwMode="auto">
                <a:xfrm>
                  <a:off x="13338" y="17236"/>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8" name="Oval 142">
                  <a:extLst>
                    <a:ext uri="{FF2B5EF4-FFF2-40B4-BE49-F238E27FC236}">
                      <a16:creationId xmlns:a16="http://schemas.microsoft.com/office/drawing/2014/main" id="{91092DEC-AF5A-4095-A783-4D43E68D5EB5}"/>
                    </a:ext>
                  </a:extLst>
                </p:cNvPr>
                <p:cNvSpPr>
                  <a:spLocks noChangeArrowheads="1"/>
                </p:cNvSpPr>
                <p:nvPr/>
              </p:nvSpPr>
              <p:spPr bwMode="auto">
                <a:xfrm>
                  <a:off x="15002" y="17167"/>
                  <a:ext cx="1587"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49" name="Oval 143">
                  <a:extLst>
                    <a:ext uri="{FF2B5EF4-FFF2-40B4-BE49-F238E27FC236}">
                      <a16:creationId xmlns:a16="http://schemas.microsoft.com/office/drawing/2014/main" id="{A7A332EF-17B2-4C00-9827-B05B5F83286A}"/>
                    </a:ext>
                  </a:extLst>
                </p:cNvPr>
                <p:cNvSpPr>
                  <a:spLocks noChangeArrowheads="1"/>
                </p:cNvSpPr>
                <p:nvPr/>
              </p:nvSpPr>
              <p:spPr bwMode="auto">
                <a:xfrm>
                  <a:off x="16674" y="17305"/>
                  <a:ext cx="1585" cy="2697"/>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4650" name="Oval 144">
                  <a:extLst>
                    <a:ext uri="{FF2B5EF4-FFF2-40B4-BE49-F238E27FC236}">
                      <a16:creationId xmlns:a16="http://schemas.microsoft.com/office/drawing/2014/main" id="{A9E36818-35A9-43C2-A58D-2ACDAF61510B}"/>
                    </a:ext>
                  </a:extLst>
                </p:cNvPr>
                <p:cNvSpPr>
                  <a:spLocks noChangeArrowheads="1"/>
                </p:cNvSpPr>
                <p:nvPr/>
              </p:nvSpPr>
              <p:spPr bwMode="auto">
                <a:xfrm>
                  <a:off x="18340" y="17294"/>
                  <a:ext cx="1585" cy="2698"/>
                </a:xfrm>
                <a:prstGeom prst="ellipse">
                  <a:avLst/>
                </a:prstGeom>
                <a:solidFill>
                  <a:srgbClr val="FFFFFF"/>
                </a:solidFill>
                <a:ln w="635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pSp>
          <p:sp>
            <p:nvSpPr>
              <p:cNvPr id="64521" name="Line 145">
                <a:extLst>
                  <a:ext uri="{FF2B5EF4-FFF2-40B4-BE49-F238E27FC236}">
                    <a16:creationId xmlns:a16="http://schemas.microsoft.com/office/drawing/2014/main" id="{BF12091C-8759-4CA4-A07D-72CE5EF74717}"/>
                  </a:ext>
                </a:extLst>
              </p:cNvPr>
              <p:cNvSpPr>
                <a:spLocks noChangeShapeType="1"/>
              </p:cNvSpPr>
              <p:nvPr/>
            </p:nvSpPr>
            <p:spPr bwMode="auto">
              <a:xfrm flipH="1">
                <a:off x="5499" y="12506"/>
                <a:ext cx="2848" cy="1307"/>
              </a:xfrm>
              <a:prstGeom prst="line">
                <a:avLst/>
              </a:prstGeom>
              <a:noFill/>
              <a:ln w="12700">
                <a:solidFill>
                  <a:srgbClr val="FFFFFF"/>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64522" name="Group 146">
                <a:extLst>
                  <a:ext uri="{FF2B5EF4-FFF2-40B4-BE49-F238E27FC236}">
                    <a16:creationId xmlns:a16="http://schemas.microsoft.com/office/drawing/2014/main" id="{AF236EE4-A267-4261-9A62-62B74765D5E7}"/>
                  </a:ext>
                </a:extLst>
              </p:cNvPr>
              <p:cNvGrpSpPr>
                <a:grpSpLocks/>
              </p:cNvGrpSpPr>
              <p:nvPr/>
            </p:nvGrpSpPr>
            <p:grpSpPr bwMode="auto">
              <a:xfrm>
                <a:off x="5743" y="12394"/>
                <a:ext cx="2426" cy="113"/>
                <a:chOff x="0" y="1"/>
                <a:chExt cx="21492" cy="19999"/>
              </a:xfrm>
            </p:grpSpPr>
            <p:grpSp>
              <p:nvGrpSpPr>
                <p:cNvPr id="64549" name="Group 147">
                  <a:extLst>
                    <a:ext uri="{FF2B5EF4-FFF2-40B4-BE49-F238E27FC236}">
                      <a16:creationId xmlns:a16="http://schemas.microsoft.com/office/drawing/2014/main" id="{A233A25F-A8FE-4EFB-877E-77B70D660151}"/>
                    </a:ext>
                  </a:extLst>
                </p:cNvPr>
                <p:cNvGrpSpPr>
                  <a:grpSpLocks/>
                </p:cNvGrpSpPr>
                <p:nvPr/>
              </p:nvGrpSpPr>
              <p:grpSpPr bwMode="auto">
                <a:xfrm>
                  <a:off x="0" y="2198"/>
                  <a:ext cx="1881" cy="17802"/>
                  <a:chOff x="0" y="0"/>
                  <a:chExt cx="21497" cy="20000"/>
                </a:xfrm>
              </p:grpSpPr>
              <p:sp>
                <p:nvSpPr>
                  <p:cNvPr id="64565" name="Line 148">
                    <a:extLst>
                      <a:ext uri="{FF2B5EF4-FFF2-40B4-BE49-F238E27FC236}">
                        <a16:creationId xmlns:a16="http://schemas.microsoft.com/office/drawing/2014/main" id="{49502267-46C6-44B6-9995-E6C3FDC0CE6B}"/>
                      </a:ext>
                    </a:extLst>
                  </p:cNvPr>
                  <p:cNvSpPr>
                    <a:spLocks noChangeShapeType="1"/>
                  </p:cNvSpPr>
                  <p:nvPr/>
                </p:nvSpPr>
                <p:spPr bwMode="auto">
                  <a:xfrm>
                    <a:off x="0" y="142"/>
                    <a:ext cx="80"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66" name="Line 149">
                    <a:extLst>
                      <a:ext uri="{FF2B5EF4-FFF2-40B4-BE49-F238E27FC236}">
                        <a16:creationId xmlns:a16="http://schemas.microsoft.com/office/drawing/2014/main" id="{49DF01D6-F977-4BE6-B730-647BC55B8AE5}"/>
                      </a:ext>
                    </a:extLst>
                  </p:cNvPr>
                  <p:cNvSpPr>
                    <a:spLocks noChangeShapeType="1"/>
                  </p:cNvSpPr>
                  <p:nvPr/>
                </p:nvSpPr>
                <p:spPr bwMode="auto">
                  <a:xfrm>
                    <a:off x="21417" y="0"/>
                    <a:ext cx="80" cy="19875"/>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50" name="Group 150">
                  <a:extLst>
                    <a:ext uri="{FF2B5EF4-FFF2-40B4-BE49-F238E27FC236}">
                      <a16:creationId xmlns:a16="http://schemas.microsoft.com/office/drawing/2014/main" id="{8353C2D1-47E5-42EA-A388-39A7AE7475E1}"/>
                    </a:ext>
                  </a:extLst>
                </p:cNvPr>
                <p:cNvGrpSpPr>
                  <a:grpSpLocks/>
                </p:cNvGrpSpPr>
                <p:nvPr/>
              </p:nvGrpSpPr>
              <p:grpSpPr bwMode="auto">
                <a:xfrm>
                  <a:off x="3944" y="491"/>
                  <a:ext cx="1881" cy="17802"/>
                  <a:chOff x="0" y="0"/>
                  <a:chExt cx="19885" cy="20000"/>
                </a:xfrm>
              </p:grpSpPr>
              <p:sp>
                <p:nvSpPr>
                  <p:cNvPr id="64563" name="Line 151">
                    <a:extLst>
                      <a:ext uri="{FF2B5EF4-FFF2-40B4-BE49-F238E27FC236}">
                        <a16:creationId xmlns:a16="http://schemas.microsoft.com/office/drawing/2014/main" id="{98266EA8-B4B3-41B9-B246-6CCBCFDC5B6A}"/>
                      </a:ext>
                    </a:extLst>
                  </p:cNvPr>
                  <p:cNvSpPr>
                    <a:spLocks noChangeShapeType="1"/>
                  </p:cNvSpPr>
                  <p:nvPr/>
                </p:nvSpPr>
                <p:spPr bwMode="auto">
                  <a:xfrm>
                    <a:off x="0" y="142"/>
                    <a:ext cx="74"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64" name="Line 152">
                    <a:extLst>
                      <a:ext uri="{FF2B5EF4-FFF2-40B4-BE49-F238E27FC236}">
                        <a16:creationId xmlns:a16="http://schemas.microsoft.com/office/drawing/2014/main" id="{34E0A768-B9E3-4D6C-A603-2A9B23288A18}"/>
                      </a:ext>
                    </a:extLst>
                  </p:cNvPr>
                  <p:cNvSpPr>
                    <a:spLocks noChangeShapeType="1"/>
                  </p:cNvSpPr>
                  <p:nvPr/>
                </p:nvSpPr>
                <p:spPr bwMode="auto">
                  <a:xfrm>
                    <a:off x="19832" y="0"/>
                    <a:ext cx="53" cy="19875"/>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51" name="Group 153">
                  <a:extLst>
                    <a:ext uri="{FF2B5EF4-FFF2-40B4-BE49-F238E27FC236}">
                      <a16:creationId xmlns:a16="http://schemas.microsoft.com/office/drawing/2014/main" id="{FFDEDD13-B497-43B3-BC32-C3E375DE823B}"/>
                    </a:ext>
                  </a:extLst>
                </p:cNvPr>
                <p:cNvGrpSpPr>
                  <a:grpSpLocks/>
                </p:cNvGrpSpPr>
                <p:nvPr/>
              </p:nvGrpSpPr>
              <p:grpSpPr bwMode="auto">
                <a:xfrm>
                  <a:off x="7890" y="491"/>
                  <a:ext cx="1874" cy="17802"/>
                  <a:chOff x="0" y="0"/>
                  <a:chExt cx="20079" cy="20000"/>
                </a:xfrm>
              </p:grpSpPr>
              <p:sp>
                <p:nvSpPr>
                  <p:cNvPr id="64561" name="Line 154">
                    <a:extLst>
                      <a:ext uri="{FF2B5EF4-FFF2-40B4-BE49-F238E27FC236}">
                        <a16:creationId xmlns:a16="http://schemas.microsoft.com/office/drawing/2014/main" id="{F2A014E4-BEB9-40C4-A32E-236EF8F9A46D}"/>
                      </a:ext>
                    </a:extLst>
                  </p:cNvPr>
                  <p:cNvSpPr>
                    <a:spLocks noChangeShapeType="1"/>
                  </p:cNvSpPr>
                  <p:nvPr/>
                </p:nvSpPr>
                <p:spPr bwMode="auto">
                  <a:xfrm>
                    <a:off x="0" y="142"/>
                    <a:ext cx="75"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62" name="Line 155">
                    <a:extLst>
                      <a:ext uri="{FF2B5EF4-FFF2-40B4-BE49-F238E27FC236}">
                        <a16:creationId xmlns:a16="http://schemas.microsoft.com/office/drawing/2014/main" id="{53A226FF-8A4C-43B2-8EBF-2966869EC8C0}"/>
                      </a:ext>
                    </a:extLst>
                  </p:cNvPr>
                  <p:cNvSpPr>
                    <a:spLocks noChangeShapeType="1"/>
                  </p:cNvSpPr>
                  <p:nvPr/>
                </p:nvSpPr>
                <p:spPr bwMode="auto">
                  <a:xfrm>
                    <a:off x="20004" y="0"/>
                    <a:ext cx="75" cy="19857"/>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52" name="Group 156">
                  <a:extLst>
                    <a:ext uri="{FF2B5EF4-FFF2-40B4-BE49-F238E27FC236}">
                      <a16:creationId xmlns:a16="http://schemas.microsoft.com/office/drawing/2014/main" id="{BCDA3FC3-7B3E-4EAA-916B-0EBC57AAA5E6}"/>
                    </a:ext>
                  </a:extLst>
                </p:cNvPr>
                <p:cNvGrpSpPr>
                  <a:grpSpLocks/>
                </p:cNvGrpSpPr>
                <p:nvPr/>
              </p:nvGrpSpPr>
              <p:grpSpPr bwMode="auto">
                <a:xfrm>
                  <a:off x="11829" y="491"/>
                  <a:ext cx="1881" cy="17802"/>
                  <a:chOff x="0" y="0"/>
                  <a:chExt cx="19885" cy="20000"/>
                </a:xfrm>
              </p:grpSpPr>
              <p:sp>
                <p:nvSpPr>
                  <p:cNvPr id="64559" name="Line 157">
                    <a:extLst>
                      <a:ext uri="{FF2B5EF4-FFF2-40B4-BE49-F238E27FC236}">
                        <a16:creationId xmlns:a16="http://schemas.microsoft.com/office/drawing/2014/main" id="{CB687CAC-E3BC-4A89-8874-BEB27C46BB9D}"/>
                      </a:ext>
                    </a:extLst>
                  </p:cNvPr>
                  <p:cNvSpPr>
                    <a:spLocks noChangeShapeType="1"/>
                  </p:cNvSpPr>
                  <p:nvPr/>
                </p:nvSpPr>
                <p:spPr bwMode="auto">
                  <a:xfrm>
                    <a:off x="0" y="142"/>
                    <a:ext cx="74"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60" name="Line 158">
                    <a:extLst>
                      <a:ext uri="{FF2B5EF4-FFF2-40B4-BE49-F238E27FC236}">
                        <a16:creationId xmlns:a16="http://schemas.microsoft.com/office/drawing/2014/main" id="{67E06E72-B9AE-4F1C-AF8B-B33B28626928}"/>
                      </a:ext>
                    </a:extLst>
                  </p:cNvPr>
                  <p:cNvSpPr>
                    <a:spLocks noChangeShapeType="1"/>
                  </p:cNvSpPr>
                  <p:nvPr/>
                </p:nvSpPr>
                <p:spPr bwMode="auto">
                  <a:xfrm>
                    <a:off x="19811" y="0"/>
                    <a:ext cx="74" cy="19857"/>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53" name="Group 159">
                  <a:extLst>
                    <a:ext uri="{FF2B5EF4-FFF2-40B4-BE49-F238E27FC236}">
                      <a16:creationId xmlns:a16="http://schemas.microsoft.com/office/drawing/2014/main" id="{5FF355D2-9A81-49D0-9D71-3667C3BC5602}"/>
                    </a:ext>
                  </a:extLst>
                </p:cNvPr>
                <p:cNvGrpSpPr>
                  <a:grpSpLocks/>
                </p:cNvGrpSpPr>
                <p:nvPr/>
              </p:nvGrpSpPr>
              <p:grpSpPr bwMode="auto">
                <a:xfrm>
                  <a:off x="15672" y="1"/>
                  <a:ext cx="1874" cy="17801"/>
                  <a:chOff x="-11" y="0"/>
                  <a:chExt cx="20079" cy="20000"/>
                </a:xfrm>
              </p:grpSpPr>
              <p:sp>
                <p:nvSpPr>
                  <p:cNvPr id="64557" name="Line 160">
                    <a:extLst>
                      <a:ext uri="{FF2B5EF4-FFF2-40B4-BE49-F238E27FC236}">
                        <a16:creationId xmlns:a16="http://schemas.microsoft.com/office/drawing/2014/main" id="{12947CFA-BCDB-4458-85D8-FF5B4EDF733B}"/>
                      </a:ext>
                    </a:extLst>
                  </p:cNvPr>
                  <p:cNvSpPr>
                    <a:spLocks noChangeShapeType="1"/>
                  </p:cNvSpPr>
                  <p:nvPr/>
                </p:nvSpPr>
                <p:spPr bwMode="auto">
                  <a:xfrm>
                    <a:off x="-11" y="142"/>
                    <a:ext cx="75"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58" name="Line 161">
                    <a:extLst>
                      <a:ext uri="{FF2B5EF4-FFF2-40B4-BE49-F238E27FC236}">
                        <a16:creationId xmlns:a16="http://schemas.microsoft.com/office/drawing/2014/main" id="{9B834032-EB1C-4676-BD80-93C98E777CD9}"/>
                      </a:ext>
                    </a:extLst>
                  </p:cNvPr>
                  <p:cNvSpPr>
                    <a:spLocks noChangeShapeType="1"/>
                  </p:cNvSpPr>
                  <p:nvPr/>
                </p:nvSpPr>
                <p:spPr bwMode="auto">
                  <a:xfrm>
                    <a:off x="19993" y="0"/>
                    <a:ext cx="75" cy="19876"/>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54" name="Group 162">
                  <a:extLst>
                    <a:ext uri="{FF2B5EF4-FFF2-40B4-BE49-F238E27FC236}">
                      <a16:creationId xmlns:a16="http://schemas.microsoft.com/office/drawing/2014/main" id="{8E8B03E7-1969-4C10-8600-DD01AA87BE9E}"/>
                    </a:ext>
                  </a:extLst>
                </p:cNvPr>
                <p:cNvGrpSpPr>
                  <a:grpSpLocks/>
                </p:cNvGrpSpPr>
                <p:nvPr/>
              </p:nvGrpSpPr>
              <p:grpSpPr bwMode="auto">
                <a:xfrm>
                  <a:off x="19604" y="1835"/>
                  <a:ext cx="1888" cy="17675"/>
                  <a:chOff x="0" y="0"/>
                  <a:chExt cx="19959" cy="20000"/>
                </a:xfrm>
              </p:grpSpPr>
              <p:sp>
                <p:nvSpPr>
                  <p:cNvPr id="64555" name="Line 163">
                    <a:extLst>
                      <a:ext uri="{FF2B5EF4-FFF2-40B4-BE49-F238E27FC236}">
                        <a16:creationId xmlns:a16="http://schemas.microsoft.com/office/drawing/2014/main" id="{47589D15-1EDB-4CD5-A5A0-D5A7FD238701}"/>
                      </a:ext>
                    </a:extLst>
                  </p:cNvPr>
                  <p:cNvSpPr>
                    <a:spLocks noChangeShapeType="1"/>
                  </p:cNvSpPr>
                  <p:nvPr/>
                </p:nvSpPr>
                <p:spPr bwMode="auto">
                  <a:xfrm>
                    <a:off x="0" y="0"/>
                    <a:ext cx="74" cy="2000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56" name="Line 164">
                    <a:extLst>
                      <a:ext uri="{FF2B5EF4-FFF2-40B4-BE49-F238E27FC236}">
                        <a16:creationId xmlns:a16="http://schemas.microsoft.com/office/drawing/2014/main" id="{A1CF1A17-1666-458B-9945-87D978C666BC}"/>
                      </a:ext>
                    </a:extLst>
                  </p:cNvPr>
                  <p:cNvSpPr>
                    <a:spLocks noChangeShapeType="1"/>
                  </p:cNvSpPr>
                  <p:nvPr/>
                </p:nvSpPr>
                <p:spPr bwMode="auto">
                  <a:xfrm>
                    <a:off x="19885" y="0"/>
                    <a:ext cx="74" cy="2000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4523" name="Group 165">
                <a:extLst>
                  <a:ext uri="{FF2B5EF4-FFF2-40B4-BE49-F238E27FC236}">
                    <a16:creationId xmlns:a16="http://schemas.microsoft.com/office/drawing/2014/main" id="{33BC0766-24FD-4977-A712-3ADA3724969D}"/>
                  </a:ext>
                </a:extLst>
              </p:cNvPr>
              <p:cNvGrpSpPr>
                <a:grpSpLocks/>
              </p:cNvGrpSpPr>
              <p:nvPr/>
            </p:nvGrpSpPr>
            <p:grpSpPr bwMode="auto">
              <a:xfrm>
                <a:off x="5732" y="13889"/>
                <a:ext cx="2426" cy="114"/>
                <a:chOff x="0" y="1"/>
                <a:chExt cx="21485" cy="19999"/>
              </a:xfrm>
            </p:grpSpPr>
            <p:grpSp>
              <p:nvGrpSpPr>
                <p:cNvPr id="64531" name="Group 166">
                  <a:extLst>
                    <a:ext uri="{FF2B5EF4-FFF2-40B4-BE49-F238E27FC236}">
                      <a16:creationId xmlns:a16="http://schemas.microsoft.com/office/drawing/2014/main" id="{540DA791-245C-4E9D-8560-07BC5F8216BE}"/>
                    </a:ext>
                  </a:extLst>
                </p:cNvPr>
                <p:cNvGrpSpPr>
                  <a:grpSpLocks/>
                </p:cNvGrpSpPr>
                <p:nvPr/>
              </p:nvGrpSpPr>
              <p:grpSpPr bwMode="auto">
                <a:xfrm>
                  <a:off x="0" y="2198"/>
                  <a:ext cx="1874" cy="17802"/>
                  <a:chOff x="0" y="0"/>
                  <a:chExt cx="21417" cy="20000"/>
                </a:xfrm>
              </p:grpSpPr>
              <p:sp>
                <p:nvSpPr>
                  <p:cNvPr id="64547" name="Line 167">
                    <a:extLst>
                      <a:ext uri="{FF2B5EF4-FFF2-40B4-BE49-F238E27FC236}">
                        <a16:creationId xmlns:a16="http://schemas.microsoft.com/office/drawing/2014/main" id="{F8242502-0A9B-46CB-B245-5F684C1E517C}"/>
                      </a:ext>
                    </a:extLst>
                  </p:cNvPr>
                  <p:cNvSpPr>
                    <a:spLocks noChangeShapeType="1"/>
                  </p:cNvSpPr>
                  <p:nvPr/>
                </p:nvSpPr>
                <p:spPr bwMode="auto">
                  <a:xfrm>
                    <a:off x="0" y="142"/>
                    <a:ext cx="80"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48" name="Line 168">
                    <a:extLst>
                      <a:ext uri="{FF2B5EF4-FFF2-40B4-BE49-F238E27FC236}">
                        <a16:creationId xmlns:a16="http://schemas.microsoft.com/office/drawing/2014/main" id="{5A616604-91D5-4C79-8CDF-E1502FBE233A}"/>
                      </a:ext>
                    </a:extLst>
                  </p:cNvPr>
                  <p:cNvSpPr>
                    <a:spLocks noChangeShapeType="1"/>
                  </p:cNvSpPr>
                  <p:nvPr/>
                </p:nvSpPr>
                <p:spPr bwMode="auto">
                  <a:xfrm>
                    <a:off x="21337" y="0"/>
                    <a:ext cx="80"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32" name="Group 169">
                  <a:extLst>
                    <a:ext uri="{FF2B5EF4-FFF2-40B4-BE49-F238E27FC236}">
                      <a16:creationId xmlns:a16="http://schemas.microsoft.com/office/drawing/2014/main" id="{35E40244-C889-4207-9682-4FE7BE006637}"/>
                    </a:ext>
                  </a:extLst>
                </p:cNvPr>
                <p:cNvGrpSpPr>
                  <a:grpSpLocks/>
                </p:cNvGrpSpPr>
                <p:nvPr/>
              </p:nvGrpSpPr>
              <p:grpSpPr bwMode="auto">
                <a:xfrm>
                  <a:off x="3939" y="491"/>
                  <a:ext cx="1874" cy="17802"/>
                  <a:chOff x="0" y="0"/>
                  <a:chExt cx="20079" cy="20000"/>
                </a:xfrm>
              </p:grpSpPr>
              <p:sp>
                <p:nvSpPr>
                  <p:cNvPr id="64545" name="Line 170">
                    <a:extLst>
                      <a:ext uri="{FF2B5EF4-FFF2-40B4-BE49-F238E27FC236}">
                        <a16:creationId xmlns:a16="http://schemas.microsoft.com/office/drawing/2014/main" id="{64767C73-22E3-4ED0-BF0D-D7BE3D83351E}"/>
                      </a:ext>
                    </a:extLst>
                  </p:cNvPr>
                  <p:cNvSpPr>
                    <a:spLocks noChangeShapeType="1"/>
                  </p:cNvSpPr>
                  <p:nvPr/>
                </p:nvSpPr>
                <p:spPr bwMode="auto">
                  <a:xfrm>
                    <a:off x="0" y="142"/>
                    <a:ext cx="75"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46" name="Line 171">
                    <a:extLst>
                      <a:ext uri="{FF2B5EF4-FFF2-40B4-BE49-F238E27FC236}">
                        <a16:creationId xmlns:a16="http://schemas.microsoft.com/office/drawing/2014/main" id="{CC24351C-EA3B-46C2-A74D-9D6589A9688E}"/>
                      </a:ext>
                    </a:extLst>
                  </p:cNvPr>
                  <p:cNvSpPr>
                    <a:spLocks noChangeShapeType="1"/>
                  </p:cNvSpPr>
                  <p:nvPr/>
                </p:nvSpPr>
                <p:spPr bwMode="auto">
                  <a:xfrm>
                    <a:off x="20004" y="0"/>
                    <a:ext cx="75" cy="19857"/>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33" name="Group 172">
                  <a:extLst>
                    <a:ext uri="{FF2B5EF4-FFF2-40B4-BE49-F238E27FC236}">
                      <a16:creationId xmlns:a16="http://schemas.microsoft.com/office/drawing/2014/main" id="{74EEC52D-E5AE-4D45-8D5B-FE13A1499B31}"/>
                    </a:ext>
                  </a:extLst>
                </p:cNvPr>
                <p:cNvGrpSpPr>
                  <a:grpSpLocks/>
                </p:cNvGrpSpPr>
                <p:nvPr/>
              </p:nvGrpSpPr>
              <p:grpSpPr bwMode="auto">
                <a:xfrm>
                  <a:off x="7878" y="491"/>
                  <a:ext cx="1888" cy="17802"/>
                  <a:chOff x="0" y="0"/>
                  <a:chExt cx="20013" cy="20000"/>
                </a:xfrm>
              </p:grpSpPr>
              <p:sp>
                <p:nvSpPr>
                  <p:cNvPr id="64543" name="Line 173">
                    <a:extLst>
                      <a:ext uri="{FF2B5EF4-FFF2-40B4-BE49-F238E27FC236}">
                        <a16:creationId xmlns:a16="http://schemas.microsoft.com/office/drawing/2014/main" id="{F9EE92AF-DD77-4E38-87D3-DD0B6EB353A3}"/>
                      </a:ext>
                    </a:extLst>
                  </p:cNvPr>
                  <p:cNvSpPr>
                    <a:spLocks noChangeShapeType="1"/>
                  </p:cNvSpPr>
                  <p:nvPr/>
                </p:nvSpPr>
                <p:spPr bwMode="auto">
                  <a:xfrm>
                    <a:off x="0" y="142"/>
                    <a:ext cx="53"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44" name="Line 174">
                    <a:extLst>
                      <a:ext uri="{FF2B5EF4-FFF2-40B4-BE49-F238E27FC236}">
                        <a16:creationId xmlns:a16="http://schemas.microsoft.com/office/drawing/2014/main" id="{DA45BA04-CEB4-419C-B6C3-111EA5546596}"/>
                      </a:ext>
                    </a:extLst>
                  </p:cNvPr>
                  <p:cNvSpPr>
                    <a:spLocks noChangeShapeType="1"/>
                  </p:cNvSpPr>
                  <p:nvPr/>
                </p:nvSpPr>
                <p:spPr bwMode="auto">
                  <a:xfrm>
                    <a:off x="19939" y="0"/>
                    <a:ext cx="74" cy="19857"/>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34" name="Group 175">
                  <a:extLst>
                    <a:ext uri="{FF2B5EF4-FFF2-40B4-BE49-F238E27FC236}">
                      <a16:creationId xmlns:a16="http://schemas.microsoft.com/office/drawing/2014/main" id="{56FC92DE-6B69-40F6-8D00-965428BBA349}"/>
                    </a:ext>
                  </a:extLst>
                </p:cNvPr>
                <p:cNvGrpSpPr>
                  <a:grpSpLocks/>
                </p:cNvGrpSpPr>
                <p:nvPr/>
              </p:nvGrpSpPr>
              <p:grpSpPr bwMode="auto">
                <a:xfrm>
                  <a:off x="11822" y="491"/>
                  <a:ext cx="1881" cy="17802"/>
                  <a:chOff x="0" y="0"/>
                  <a:chExt cx="19885" cy="20000"/>
                </a:xfrm>
              </p:grpSpPr>
              <p:sp>
                <p:nvSpPr>
                  <p:cNvPr id="64541" name="Line 176">
                    <a:extLst>
                      <a:ext uri="{FF2B5EF4-FFF2-40B4-BE49-F238E27FC236}">
                        <a16:creationId xmlns:a16="http://schemas.microsoft.com/office/drawing/2014/main" id="{7ED23611-5853-4357-889E-EA7329431D46}"/>
                      </a:ext>
                    </a:extLst>
                  </p:cNvPr>
                  <p:cNvSpPr>
                    <a:spLocks noChangeShapeType="1"/>
                  </p:cNvSpPr>
                  <p:nvPr/>
                </p:nvSpPr>
                <p:spPr bwMode="auto">
                  <a:xfrm>
                    <a:off x="0" y="142"/>
                    <a:ext cx="74"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42" name="Line 177">
                    <a:extLst>
                      <a:ext uri="{FF2B5EF4-FFF2-40B4-BE49-F238E27FC236}">
                        <a16:creationId xmlns:a16="http://schemas.microsoft.com/office/drawing/2014/main" id="{34785F7A-8F89-4A15-968D-3C0714553113}"/>
                      </a:ext>
                    </a:extLst>
                  </p:cNvPr>
                  <p:cNvSpPr>
                    <a:spLocks noChangeShapeType="1"/>
                  </p:cNvSpPr>
                  <p:nvPr/>
                </p:nvSpPr>
                <p:spPr bwMode="auto">
                  <a:xfrm>
                    <a:off x="19811" y="0"/>
                    <a:ext cx="74" cy="19857"/>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35" name="Group 178">
                  <a:extLst>
                    <a:ext uri="{FF2B5EF4-FFF2-40B4-BE49-F238E27FC236}">
                      <a16:creationId xmlns:a16="http://schemas.microsoft.com/office/drawing/2014/main" id="{6FCF874A-8C4A-4B31-B4BB-8A4BE8ECEE98}"/>
                    </a:ext>
                  </a:extLst>
                </p:cNvPr>
                <p:cNvGrpSpPr>
                  <a:grpSpLocks/>
                </p:cNvGrpSpPr>
                <p:nvPr/>
              </p:nvGrpSpPr>
              <p:grpSpPr bwMode="auto">
                <a:xfrm>
                  <a:off x="15665" y="1"/>
                  <a:ext cx="1881" cy="17801"/>
                  <a:chOff x="-11" y="0"/>
                  <a:chExt cx="20154" cy="20000"/>
                </a:xfrm>
              </p:grpSpPr>
              <p:sp>
                <p:nvSpPr>
                  <p:cNvPr id="64539" name="Line 179">
                    <a:extLst>
                      <a:ext uri="{FF2B5EF4-FFF2-40B4-BE49-F238E27FC236}">
                        <a16:creationId xmlns:a16="http://schemas.microsoft.com/office/drawing/2014/main" id="{6BCC32BE-7E52-413C-BB7F-850526D31293}"/>
                      </a:ext>
                    </a:extLst>
                  </p:cNvPr>
                  <p:cNvSpPr>
                    <a:spLocks noChangeShapeType="1"/>
                  </p:cNvSpPr>
                  <p:nvPr/>
                </p:nvSpPr>
                <p:spPr bwMode="auto">
                  <a:xfrm>
                    <a:off x="-11" y="142"/>
                    <a:ext cx="75" cy="19858"/>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40" name="Line 180">
                    <a:extLst>
                      <a:ext uri="{FF2B5EF4-FFF2-40B4-BE49-F238E27FC236}">
                        <a16:creationId xmlns:a16="http://schemas.microsoft.com/office/drawing/2014/main" id="{BF6956D2-6EC1-43AC-BEDC-735EFDD07847}"/>
                      </a:ext>
                    </a:extLst>
                  </p:cNvPr>
                  <p:cNvSpPr>
                    <a:spLocks noChangeShapeType="1"/>
                  </p:cNvSpPr>
                  <p:nvPr/>
                </p:nvSpPr>
                <p:spPr bwMode="auto">
                  <a:xfrm>
                    <a:off x="20089" y="0"/>
                    <a:ext cx="54" cy="19876"/>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36" name="Group 181">
                  <a:extLst>
                    <a:ext uri="{FF2B5EF4-FFF2-40B4-BE49-F238E27FC236}">
                      <a16:creationId xmlns:a16="http://schemas.microsoft.com/office/drawing/2014/main" id="{48930DBE-2540-428D-8E71-645FC1B57584}"/>
                    </a:ext>
                  </a:extLst>
                </p:cNvPr>
                <p:cNvGrpSpPr>
                  <a:grpSpLocks/>
                </p:cNvGrpSpPr>
                <p:nvPr/>
              </p:nvGrpSpPr>
              <p:grpSpPr bwMode="auto">
                <a:xfrm>
                  <a:off x="19611" y="1708"/>
                  <a:ext cx="1874" cy="17802"/>
                  <a:chOff x="0" y="0"/>
                  <a:chExt cx="20079" cy="20000"/>
                </a:xfrm>
              </p:grpSpPr>
              <p:sp>
                <p:nvSpPr>
                  <p:cNvPr id="64537" name="Line 182">
                    <a:extLst>
                      <a:ext uri="{FF2B5EF4-FFF2-40B4-BE49-F238E27FC236}">
                        <a16:creationId xmlns:a16="http://schemas.microsoft.com/office/drawing/2014/main" id="{773083E8-B5DB-463F-A07D-035F1F6C25DF}"/>
                      </a:ext>
                    </a:extLst>
                  </p:cNvPr>
                  <p:cNvSpPr>
                    <a:spLocks noChangeShapeType="1"/>
                  </p:cNvSpPr>
                  <p:nvPr/>
                </p:nvSpPr>
                <p:spPr bwMode="auto">
                  <a:xfrm>
                    <a:off x="0" y="143"/>
                    <a:ext cx="75" cy="19857"/>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38" name="Line 183">
                    <a:extLst>
                      <a:ext uri="{FF2B5EF4-FFF2-40B4-BE49-F238E27FC236}">
                        <a16:creationId xmlns:a16="http://schemas.microsoft.com/office/drawing/2014/main" id="{9A5789C1-A960-4974-9343-787A24C6B2D0}"/>
                      </a:ext>
                    </a:extLst>
                  </p:cNvPr>
                  <p:cNvSpPr>
                    <a:spLocks noChangeShapeType="1"/>
                  </p:cNvSpPr>
                  <p:nvPr/>
                </p:nvSpPr>
                <p:spPr bwMode="auto">
                  <a:xfrm>
                    <a:off x="20004" y="0"/>
                    <a:ext cx="75" cy="19875"/>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64524" name="Line 184">
                <a:extLst>
                  <a:ext uri="{FF2B5EF4-FFF2-40B4-BE49-F238E27FC236}">
                    <a16:creationId xmlns:a16="http://schemas.microsoft.com/office/drawing/2014/main" id="{D2D1EE20-ECA9-49E4-B8A0-BEF41F2D2469}"/>
                  </a:ext>
                </a:extLst>
              </p:cNvPr>
              <p:cNvSpPr>
                <a:spLocks noChangeShapeType="1"/>
              </p:cNvSpPr>
              <p:nvPr/>
            </p:nvSpPr>
            <p:spPr bwMode="auto">
              <a:xfrm>
                <a:off x="5565" y="12586"/>
                <a:ext cx="57"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25" name="Line 185">
                <a:extLst>
                  <a:ext uri="{FF2B5EF4-FFF2-40B4-BE49-F238E27FC236}">
                    <a16:creationId xmlns:a16="http://schemas.microsoft.com/office/drawing/2014/main" id="{B6CD8CAD-3410-4054-BF59-D49646DB75E2}"/>
                  </a:ext>
                </a:extLst>
              </p:cNvPr>
              <p:cNvSpPr>
                <a:spLocks noChangeShapeType="1"/>
              </p:cNvSpPr>
              <p:nvPr/>
            </p:nvSpPr>
            <p:spPr bwMode="auto">
              <a:xfrm>
                <a:off x="5577" y="12784"/>
                <a:ext cx="56" cy="1"/>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26" name="Line 186">
                <a:extLst>
                  <a:ext uri="{FF2B5EF4-FFF2-40B4-BE49-F238E27FC236}">
                    <a16:creationId xmlns:a16="http://schemas.microsoft.com/office/drawing/2014/main" id="{F9ABD89E-40E9-471F-BC71-420499A6C06D}"/>
                  </a:ext>
                </a:extLst>
              </p:cNvPr>
              <p:cNvSpPr>
                <a:spLocks noChangeShapeType="1"/>
              </p:cNvSpPr>
              <p:nvPr/>
            </p:nvSpPr>
            <p:spPr bwMode="auto">
              <a:xfrm>
                <a:off x="5577" y="12999"/>
                <a:ext cx="56"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27" name="Line 187">
                <a:extLst>
                  <a:ext uri="{FF2B5EF4-FFF2-40B4-BE49-F238E27FC236}">
                    <a16:creationId xmlns:a16="http://schemas.microsoft.com/office/drawing/2014/main" id="{CCC8C791-1346-4602-AC43-7E2801B10EFE}"/>
                  </a:ext>
                </a:extLst>
              </p:cNvPr>
              <p:cNvSpPr>
                <a:spLocks noChangeShapeType="1"/>
              </p:cNvSpPr>
              <p:nvPr/>
            </p:nvSpPr>
            <p:spPr bwMode="auto">
              <a:xfrm>
                <a:off x="5587" y="13201"/>
                <a:ext cx="57" cy="1"/>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28" name="Line 188">
                <a:extLst>
                  <a:ext uri="{FF2B5EF4-FFF2-40B4-BE49-F238E27FC236}">
                    <a16:creationId xmlns:a16="http://schemas.microsoft.com/office/drawing/2014/main" id="{DD896E17-24FA-40C8-8CAC-36029341FF11}"/>
                  </a:ext>
                </a:extLst>
              </p:cNvPr>
              <p:cNvSpPr>
                <a:spLocks noChangeShapeType="1"/>
              </p:cNvSpPr>
              <p:nvPr/>
            </p:nvSpPr>
            <p:spPr bwMode="auto">
              <a:xfrm>
                <a:off x="5587" y="13398"/>
                <a:ext cx="57" cy="1"/>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29" name="Line 189">
                <a:extLst>
                  <a:ext uri="{FF2B5EF4-FFF2-40B4-BE49-F238E27FC236}">
                    <a16:creationId xmlns:a16="http://schemas.microsoft.com/office/drawing/2014/main" id="{B794599D-8915-4207-A970-101E4D12DABA}"/>
                  </a:ext>
                </a:extLst>
              </p:cNvPr>
              <p:cNvSpPr>
                <a:spLocks noChangeShapeType="1"/>
              </p:cNvSpPr>
              <p:nvPr/>
            </p:nvSpPr>
            <p:spPr bwMode="auto">
              <a:xfrm>
                <a:off x="5587" y="13593"/>
                <a:ext cx="57"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4530" name="Line 190">
                <a:extLst>
                  <a:ext uri="{FF2B5EF4-FFF2-40B4-BE49-F238E27FC236}">
                    <a16:creationId xmlns:a16="http://schemas.microsoft.com/office/drawing/2014/main" id="{23678575-89A9-4022-989B-D7CA6E40D6A5}"/>
                  </a:ext>
                </a:extLst>
              </p:cNvPr>
              <p:cNvSpPr>
                <a:spLocks noChangeShapeType="1"/>
              </p:cNvSpPr>
              <p:nvPr/>
            </p:nvSpPr>
            <p:spPr bwMode="auto">
              <a:xfrm>
                <a:off x="5587" y="13797"/>
                <a:ext cx="57" cy="1"/>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51DA26DA-901E-42A2-80BB-2E860DFB18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B3E4313-DE68-4231-A7C6-F942FA4EEE39}" type="slidenum">
              <a:rPr lang="zh-CN" altLang="en-US" sz="1400" smtClean="0">
                <a:latin typeface="Arial" panose="020B0604020202020204" pitchFamily="34" charset="0"/>
              </a:rPr>
              <a:pPr>
                <a:spcBef>
                  <a:spcPct val="0"/>
                </a:spcBef>
                <a:buFontTx/>
                <a:buNone/>
              </a:pPr>
              <a:t>38</a:t>
            </a:fld>
            <a:endParaRPr lang="en-US" altLang="zh-CN" sz="1400">
              <a:latin typeface="Arial" panose="020B0604020202020204" pitchFamily="34" charset="0"/>
            </a:endParaRPr>
          </a:p>
        </p:txBody>
      </p:sp>
      <p:sp>
        <p:nvSpPr>
          <p:cNvPr id="65539" name="Rectangle 2">
            <a:extLst>
              <a:ext uri="{FF2B5EF4-FFF2-40B4-BE49-F238E27FC236}">
                <a16:creationId xmlns:a16="http://schemas.microsoft.com/office/drawing/2014/main" id="{153B4473-AC69-44F5-B1A3-5B602307E7E5}"/>
              </a:ext>
            </a:extLst>
          </p:cNvPr>
          <p:cNvSpPr>
            <a:spLocks noGrp="1" noChangeArrowheads="1"/>
          </p:cNvSpPr>
          <p:nvPr>
            <p:ph type="title"/>
          </p:nvPr>
        </p:nvSpPr>
        <p:spPr>
          <a:xfrm>
            <a:off x="1238250" y="0"/>
            <a:ext cx="784225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提高分辨率</a:t>
            </a:r>
          </a:p>
        </p:txBody>
      </p:sp>
      <p:sp>
        <p:nvSpPr>
          <p:cNvPr id="41988" name="Rectangle 3">
            <a:extLst>
              <a:ext uri="{FF2B5EF4-FFF2-40B4-BE49-F238E27FC236}">
                <a16:creationId xmlns:a16="http://schemas.microsoft.com/office/drawing/2014/main" id="{A1B0BC3A-E53E-4912-A8BF-A618771794B1}"/>
              </a:ext>
            </a:extLst>
          </p:cNvPr>
          <p:cNvSpPr>
            <a:spLocks noGrp="1" noChangeArrowheads="1"/>
          </p:cNvSpPr>
          <p:nvPr>
            <p:ph type="body" idx="1"/>
          </p:nvPr>
        </p:nvSpPr>
        <p:spPr>
          <a:xfrm>
            <a:off x="492125" y="1109663"/>
            <a:ext cx="8990013" cy="5486400"/>
          </a:xfrm>
        </p:spPr>
        <p:txBody>
          <a:bodyPr/>
          <a:lstStyle/>
          <a:p>
            <a:pPr eaLnBrk="1" hangingPunct="1"/>
            <a:r>
              <a:rPr lang="zh-CN" altLang="en-US" dirty="0">
                <a:ea typeface="宋体" panose="02010600030101010101" pitchFamily="2" charset="-122"/>
              </a:rPr>
              <a:t>方法简单，但代价非常大</a:t>
            </a:r>
            <a:endParaRPr lang="en-US" altLang="zh-CN" dirty="0">
              <a:ea typeface="宋体" panose="02010600030101010101" pitchFamily="2" charset="-122"/>
            </a:endParaRPr>
          </a:p>
          <a:p>
            <a:pPr eaLnBrk="1" hangingPunct="1"/>
            <a:r>
              <a:rPr lang="zh-CN" altLang="en-US" dirty="0">
                <a:ea typeface="宋体" panose="02010600030101010101" pitchFamily="2" charset="-122"/>
              </a:rPr>
              <a:t>显示器水平和竖直分辨率各提高一倍，则显示器点距减少一倍，帧缓存容量则增加到原来的</a:t>
            </a:r>
            <a:r>
              <a:rPr lang="en-US" altLang="zh-CN" dirty="0">
                <a:ea typeface="宋体" panose="02010600030101010101" pitchFamily="2" charset="-122"/>
              </a:rPr>
              <a:t>4</a:t>
            </a:r>
            <a:r>
              <a:rPr lang="zh-CN" altLang="en-US" dirty="0">
                <a:ea typeface="宋体" panose="02010600030101010101" pitchFamily="2" charset="-122"/>
              </a:rPr>
              <a:t>倍，扫描转换同样大小的图元却要花</a:t>
            </a:r>
            <a:r>
              <a:rPr lang="en-US" altLang="zh-CN" dirty="0">
                <a:ea typeface="宋体" panose="02010600030101010101" pitchFamily="2" charset="-122"/>
              </a:rPr>
              <a:t>4</a:t>
            </a:r>
            <a:r>
              <a:rPr lang="zh-CN" altLang="en-US" dirty="0">
                <a:ea typeface="宋体" panose="02010600030101010101" pitchFamily="2" charset="-122"/>
              </a:rPr>
              <a:t>倍时间</a:t>
            </a:r>
            <a:endParaRPr lang="zh-CN" altLang="en-US" dirty="0">
              <a:latin typeface="宋体" panose="02010600030101010101" pitchFamily="2" charset="-122"/>
              <a:ea typeface="宋体" panose="02010600030101010101" pitchFamily="2" charset="-122"/>
            </a:endParaRPr>
          </a:p>
          <a:p>
            <a:pPr eaLnBrk="1" hangingPunct="1"/>
            <a:r>
              <a:rPr lang="zh-CN" altLang="en-US" dirty="0">
                <a:ea typeface="宋体" panose="02010600030101010101" pitchFamily="2" charset="-122"/>
              </a:rPr>
              <a:t>软件方法</a:t>
            </a:r>
          </a:p>
          <a:p>
            <a:pPr marL="447675" indent="0" eaLnBrk="1" hangingPunct="1">
              <a:buNone/>
            </a:pPr>
            <a:r>
              <a:rPr lang="zh-CN" altLang="en-US" sz="2800" dirty="0">
                <a:ea typeface="宋体" panose="02010600030101010101" pitchFamily="2" charset="-122"/>
              </a:rPr>
              <a:t>用较高的分辨率的显示模式下计算（对各自像素下计算，再求（非）加权平均的颜色值），在较低的分辨率模式下显示</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blinds(horizontal)">
                                      <p:cBhvr>
                                        <p:cTn id="7" dur="500"/>
                                        <p:tgtEl>
                                          <p:spTgt spid="419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8">
                                            <p:txEl>
                                              <p:pRg st="1" end="1"/>
                                            </p:txEl>
                                          </p:spTgt>
                                        </p:tgtEl>
                                        <p:attrNameLst>
                                          <p:attrName>style.visibility</p:attrName>
                                        </p:attrNameLst>
                                      </p:cBhvr>
                                      <p:to>
                                        <p:strVal val="visible"/>
                                      </p:to>
                                    </p:set>
                                    <p:animEffect transition="in" filter="blinds(horizontal)">
                                      <p:cBhvr>
                                        <p:cTn id="12" dur="500"/>
                                        <p:tgtEl>
                                          <p:spTgt spid="419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8">
                                            <p:txEl>
                                              <p:pRg st="2" end="2"/>
                                            </p:txEl>
                                          </p:spTgt>
                                        </p:tgtEl>
                                        <p:attrNameLst>
                                          <p:attrName>style.visibility</p:attrName>
                                        </p:attrNameLst>
                                      </p:cBhvr>
                                      <p:to>
                                        <p:strVal val="visible"/>
                                      </p:to>
                                    </p:set>
                                    <p:animEffect transition="in" filter="blinds(horizontal)">
                                      <p:cBhvr>
                                        <p:cTn id="17" dur="500"/>
                                        <p:tgtEl>
                                          <p:spTgt spid="419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8">
                                            <p:txEl>
                                              <p:pRg st="3" end="3"/>
                                            </p:txEl>
                                          </p:spTgt>
                                        </p:tgtEl>
                                        <p:attrNameLst>
                                          <p:attrName>style.visibility</p:attrName>
                                        </p:attrNameLst>
                                      </p:cBhvr>
                                      <p:to>
                                        <p:strVal val="visible"/>
                                      </p:to>
                                    </p:set>
                                    <p:animEffect transition="in" filter="blinds(horizontal)">
                                      <p:cBhvr>
                                        <p:cTn id="22" dur="500"/>
                                        <p:tgtEl>
                                          <p:spTgt spid="419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9E9F7F7E-757A-4649-A4D0-92BBA4D721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E449DB2-0A44-477E-A66F-36841F5841C5}" type="slidenum">
              <a:rPr lang="zh-CN" altLang="en-US" sz="1400" smtClean="0">
                <a:latin typeface="Arial" panose="020B0604020202020204" pitchFamily="34" charset="0"/>
              </a:rPr>
              <a:pPr>
                <a:spcBef>
                  <a:spcPct val="0"/>
                </a:spcBef>
                <a:buFontTx/>
                <a:buNone/>
              </a:pPr>
              <a:t>39</a:t>
            </a:fld>
            <a:endParaRPr lang="en-US" altLang="zh-CN" sz="1400">
              <a:latin typeface="Arial" panose="020B0604020202020204" pitchFamily="34" charset="0"/>
            </a:endParaRPr>
          </a:p>
        </p:txBody>
      </p:sp>
      <p:sp>
        <p:nvSpPr>
          <p:cNvPr id="66563" name="Rectangle 2">
            <a:extLst>
              <a:ext uri="{FF2B5EF4-FFF2-40B4-BE49-F238E27FC236}">
                <a16:creationId xmlns:a16="http://schemas.microsoft.com/office/drawing/2014/main" id="{A95865CC-1188-4C17-B546-E03EAD6EF4ED}"/>
              </a:ext>
            </a:extLst>
          </p:cNvPr>
          <p:cNvSpPr>
            <a:spLocks noGrp="1" noChangeArrowheads="1"/>
          </p:cNvSpPr>
          <p:nvPr>
            <p:ph type="title"/>
          </p:nvPr>
        </p:nvSpPr>
        <p:spPr>
          <a:xfrm>
            <a:off x="1238250" y="112713"/>
            <a:ext cx="7842250" cy="8382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软件方法</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564" name="Rectangle 3">
            <a:extLst>
              <a:ext uri="{FF2B5EF4-FFF2-40B4-BE49-F238E27FC236}">
                <a16:creationId xmlns:a16="http://schemas.microsoft.com/office/drawing/2014/main" id="{6961F7E4-841D-4857-8FAB-B3065D03C5DC}"/>
              </a:ext>
            </a:extLst>
          </p:cNvPr>
          <p:cNvSpPr>
            <a:spLocks noGrp="1" noChangeArrowheads="1"/>
          </p:cNvSpPr>
          <p:nvPr>
            <p:ph type="body" idx="1"/>
          </p:nvPr>
        </p:nvSpPr>
        <p:spPr>
          <a:xfrm>
            <a:off x="742950" y="1219200"/>
            <a:ext cx="8629650" cy="4876800"/>
          </a:xfrm>
        </p:spPr>
        <p:txBody>
          <a:bodyPr/>
          <a:lstStyle/>
          <a:p>
            <a:pPr algn="just" eaLnBrk="1" hangingPunct="1"/>
            <a:r>
              <a:rPr lang="zh-CN" altLang="en-US">
                <a:ea typeface="宋体" panose="02010600030101010101" pitchFamily="2" charset="-122"/>
              </a:rPr>
              <a:t>把每个像素分为四个子像素，扫描转换算法求得各子像素的灰度值，然后对四像素的灰度值简单平均，作为该像素的灰度值。</a:t>
            </a:r>
          </a:p>
          <a:p>
            <a:pPr eaLnBrk="1" hangingPunct="1"/>
            <a:endParaRPr lang="zh-CN" altLang="en-US">
              <a:ea typeface="宋体" panose="02010600030101010101" pitchFamily="2" charset="-122"/>
            </a:endParaRPr>
          </a:p>
        </p:txBody>
      </p:sp>
      <p:pic>
        <p:nvPicPr>
          <p:cNvPr id="66565" name="Picture 4" descr="平均子像素">
            <a:extLst>
              <a:ext uri="{FF2B5EF4-FFF2-40B4-BE49-F238E27FC236}">
                <a16:creationId xmlns:a16="http://schemas.microsoft.com/office/drawing/2014/main" id="{8C053D8E-8E9C-4225-BA35-A0DBE1EEF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963" y="2982913"/>
            <a:ext cx="544830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592015F8-61E9-457A-8D9C-4ADA0C4058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792833-2445-4FEB-8C10-FD7B80632042}" type="slidenum">
              <a:rPr lang="zh-CN" altLang="en-US" sz="1400" smtClean="0">
                <a:latin typeface="Arial" panose="020B0604020202020204" pitchFamily="34" charset="0"/>
              </a:rPr>
              <a:pPr>
                <a:spcBef>
                  <a:spcPct val="0"/>
                </a:spcBef>
                <a:buFontTx/>
                <a:buNone/>
              </a:pPr>
              <a:t>4</a:t>
            </a:fld>
            <a:endParaRPr lang="en-US" altLang="zh-CN" sz="1400">
              <a:latin typeface="Arial" panose="020B0604020202020204" pitchFamily="34" charset="0"/>
            </a:endParaRPr>
          </a:p>
        </p:txBody>
      </p:sp>
      <p:pic>
        <p:nvPicPr>
          <p:cNvPr id="7171" name="Picture 11" descr="002">
            <a:extLst>
              <a:ext uri="{FF2B5EF4-FFF2-40B4-BE49-F238E27FC236}">
                <a16:creationId xmlns:a16="http://schemas.microsoft.com/office/drawing/2014/main" id="{EB94B137-1162-4720-94C3-A96278C4D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888" y="3983038"/>
            <a:ext cx="2528887"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a:extLst>
              <a:ext uri="{FF2B5EF4-FFF2-40B4-BE49-F238E27FC236}">
                <a16:creationId xmlns:a16="http://schemas.microsoft.com/office/drawing/2014/main" id="{2E1D622D-6BA4-4A49-8F93-6C034CEB1A64}"/>
              </a:ext>
            </a:extLst>
          </p:cNvPr>
          <p:cNvSpPr>
            <a:spLocks noGrp="1" noChangeArrowheads="1"/>
          </p:cNvSpPr>
          <p:nvPr>
            <p:ph type="title"/>
          </p:nvPr>
        </p:nvSpPr>
        <p:spPr>
          <a:xfrm>
            <a:off x="146050" y="127001"/>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区域填充</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173" name="Picture 10" descr="001">
            <a:extLst>
              <a:ext uri="{FF2B5EF4-FFF2-40B4-BE49-F238E27FC236}">
                <a16:creationId xmlns:a16="http://schemas.microsoft.com/office/drawing/2014/main" id="{678039E6-E703-482E-9792-AF3E74D99B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38" y="3937000"/>
            <a:ext cx="2559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Line 12">
            <a:extLst>
              <a:ext uri="{FF2B5EF4-FFF2-40B4-BE49-F238E27FC236}">
                <a16:creationId xmlns:a16="http://schemas.microsoft.com/office/drawing/2014/main" id="{7D1681C3-5406-4FD1-9CF6-F3CB3C71AD3C}"/>
              </a:ext>
            </a:extLst>
          </p:cNvPr>
          <p:cNvSpPr>
            <a:spLocks noChangeShapeType="1"/>
          </p:cNvSpPr>
          <p:nvPr/>
        </p:nvSpPr>
        <p:spPr bwMode="auto">
          <a:xfrm>
            <a:off x="3163888" y="4959350"/>
            <a:ext cx="78105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 name="TextBox 10">
            <a:extLst>
              <a:ext uri="{FF2B5EF4-FFF2-40B4-BE49-F238E27FC236}">
                <a16:creationId xmlns:a16="http://schemas.microsoft.com/office/drawing/2014/main" id="{2657DABF-05E1-45B8-B95B-C04DE809A5F0}"/>
              </a:ext>
            </a:extLst>
          </p:cNvPr>
          <p:cNvSpPr txBox="1">
            <a:spLocks noChangeArrowheads="1"/>
          </p:cNvSpPr>
          <p:nvPr/>
        </p:nvSpPr>
        <p:spPr bwMode="auto">
          <a:xfrm>
            <a:off x="146050" y="1133475"/>
            <a:ext cx="9586913"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defRPr/>
            </a:pPr>
            <a:r>
              <a:rPr lang="zh-CN" altLang="en-US" sz="3200" b="1" dirty="0">
                <a:solidFill>
                  <a:srgbClr val="333399"/>
                </a:solidFill>
                <a:latin typeface="宋体" pitchFamily="2" charset="-122"/>
                <a:ea typeface="宋体" pitchFamily="2" charset="-122"/>
              </a:rPr>
              <a:t>区域？</a:t>
            </a:r>
            <a:endParaRPr lang="en-US" altLang="zh-CN" sz="3200" b="1" dirty="0">
              <a:solidFill>
                <a:srgbClr val="333399"/>
              </a:solidFill>
              <a:latin typeface="宋体" pitchFamily="2" charset="-122"/>
              <a:ea typeface="宋体" pitchFamily="2" charset="-122"/>
            </a:endParaRPr>
          </a:p>
          <a:p>
            <a:pPr eaLnBrk="1" hangingPunct="1">
              <a:spcBef>
                <a:spcPct val="20000"/>
              </a:spcBef>
              <a:buFontTx/>
              <a:buChar char="•"/>
              <a:defRPr/>
            </a:pPr>
            <a:r>
              <a:rPr lang="zh-CN" altLang="en-US" sz="3200" dirty="0">
                <a:solidFill>
                  <a:srgbClr val="000000"/>
                </a:solidFill>
                <a:latin typeface="宋体" pitchFamily="2" charset="-122"/>
                <a:ea typeface="宋体" pitchFamily="2" charset="-122"/>
              </a:rPr>
              <a:t>已经表示成点阵形式的填充图形，它是像素的集合</a:t>
            </a:r>
            <a:endParaRPr lang="en-US" altLang="zh-CN" sz="3200" dirty="0">
              <a:solidFill>
                <a:srgbClr val="000000"/>
              </a:solidFill>
              <a:latin typeface="宋体" pitchFamily="2" charset="-122"/>
              <a:ea typeface="宋体" pitchFamily="2" charset="-122"/>
            </a:endParaRPr>
          </a:p>
          <a:p>
            <a:pPr eaLnBrk="1" hangingPunct="1">
              <a:spcBef>
                <a:spcPct val="20000"/>
              </a:spcBef>
              <a:buFontTx/>
              <a:buChar char="•"/>
              <a:defRPr/>
            </a:pPr>
            <a:r>
              <a:rPr lang="zh-CN" altLang="en-US" sz="3200" kern="0" dirty="0">
                <a:latin typeface="宋体" pitchFamily="2" charset="-122"/>
                <a:ea typeface="宋体" pitchFamily="2" charset="-122"/>
              </a:rPr>
              <a:t>如何由区域一点找到区域内其它所有点</a:t>
            </a:r>
            <a:r>
              <a:rPr lang="en-US" altLang="zh-CN" sz="3200" kern="0" dirty="0">
                <a:latin typeface="宋体" pitchFamily="2" charset="-122"/>
                <a:ea typeface="宋体" pitchFamily="2" charset="-122"/>
              </a:rPr>
              <a:t>?</a:t>
            </a:r>
            <a:endParaRPr lang="zh-CN" altLang="en-US" sz="3200" dirty="0">
              <a:solidFill>
                <a:srgbClr val="000000"/>
              </a:solidFill>
              <a:latin typeface="宋体" pitchFamily="2" charset="-122"/>
              <a:ea typeface="宋体" pitchFamily="2" charset="-122"/>
            </a:endParaRPr>
          </a:p>
          <a:p>
            <a:pPr eaLnBrk="1" hangingPunct="1">
              <a:defRPr/>
            </a:pPr>
            <a:endParaRPr lang="zh-CN" altLang="en-US" dirty="0">
              <a:ea typeface="宋体"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280676A4-FDCD-485A-9F27-219E74CB19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1A0707-D600-4005-939D-A74009F5A742}" type="slidenum">
              <a:rPr lang="zh-CN" altLang="en-US" sz="1400" smtClean="0">
                <a:latin typeface="Arial" panose="020B0604020202020204" pitchFamily="34" charset="0"/>
              </a:rPr>
              <a:pPr>
                <a:spcBef>
                  <a:spcPct val="0"/>
                </a:spcBef>
                <a:buFontTx/>
                <a:buNone/>
              </a:pPr>
              <a:t>40</a:t>
            </a:fld>
            <a:endParaRPr lang="en-US" altLang="zh-CN" sz="1400">
              <a:latin typeface="Arial" panose="020B0604020202020204" pitchFamily="34" charset="0"/>
            </a:endParaRPr>
          </a:p>
        </p:txBody>
      </p:sp>
      <p:sp>
        <p:nvSpPr>
          <p:cNvPr id="67587" name="Rectangle 2">
            <a:extLst>
              <a:ext uri="{FF2B5EF4-FFF2-40B4-BE49-F238E27FC236}">
                <a16:creationId xmlns:a16="http://schemas.microsoft.com/office/drawing/2014/main" id="{0E024506-FC4E-4E71-BA81-376BDD739533}"/>
              </a:ext>
            </a:extLst>
          </p:cNvPr>
          <p:cNvSpPr>
            <a:spLocks noGrp="1" noChangeArrowheads="1"/>
          </p:cNvSpPr>
          <p:nvPr>
            <p:ph type="title"/>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简单区域取样</a:t>
            </a:r>
          </a:p>
        </p:txBody>
      </p:sp>
      <p:sp>
        <p:nvSpPr>
          <p:cNvPr id="44036" name="Rectangle 3">
            <a:extLst>
              <a:ext uri="{FF2B5EF4-FFF2-40B4-BE49-F238E27FC236}">
                <a16:creationId xmlns:a16="http://schemas.microsoft.com/office/drawing/2014/main" id="{076FA737-0560-488A-AFDA-560440CE01A5}"/>
              </a:ext>
            </a:extLst>
          </p:cNvPr>
          <p:cNvSpPr>
            <a:spLocks noGrp="1" noChangeArrowheads="1"/>
          </p:cNvSpPr>
          <p:nvPr>
            <p:ph type="body" idx="1"/>
          </p:nvPr>
        </p:nvSpPr>
        <p:spPr>
          <a:xfrm>
            <a:off x="247650" y="1066800"/>
            <a:ext cx="9245600" cy="5029200"/>
          </a:xfrm>
        </p:spPr>
        <p:txBody>
          <a:bodyPr/>
          <a:lstStyle/>
          <a:p>
            <a:pPr eaLnBrk="1" hangingPunct="1"/>
            <a:r>
              <a:rPr lang="zh-CN" altLang="en-US" b="1">
                <a:solidFill>
                  <a:schemeClr val="accent2"/>
                </a:solidFill>
                <a:ea typeface="宋体" panose="02010600030101010101" pitchFamily="2" charset="-122"/>
              </a:rPr>
              <a:t>问题源由</a:t>
            </a:r>
          </a:p>
          <a:p>
            <a:pPr lvl="1" eaLnBrk="1" hangingPunct="1"/>
            <a:r>
              <a:rPr lang="zh-CN" altLang="en-US" sz="3200">
                <a:ea typeface="宋体" panose="02010600030101010101" pitchFamily="2" charset="-122"/>
              </a:rPr>
              <a:t>假设</a:t>
            </a:r>
          </a:p>
          <a:p>
            <a:pPr lvl="2" algn="just" eaLnBrk="1" hangingPunct="1">
              <a:buFontTx/>
              <a:buNone/>
            </a:pPr>
            <a:r>
              <a:rPr lang="zh-CN" altLang="en-US" sz="3200">
                <a:ea typeface="宋体" panose="02010600030101010101" pitchFamily="2" charset="-122"/>
              </a:rPr>
              <a:t>像素是数学上抽象的点，面积为</a:t>
            </a:r>
            <a:r>
              <a:rPr lang="en-US" altLang="zh-CN" sz="3200">
                <a:ea typeface="宋体" panose="02010600030101010101" pitchFamily="2" charset="-122"/>
              </a:rPr>
              <a:t>0</a:t>
            </a:r>
            <a:r>
              <a:rPr lang="zh-CN" altLang="en-US" sz="3200">
                <a:ea typeface="宋体" panose="02010600030101010101" pitchFamily="2" charset="-122"/>
              </a:rPr>
              <a:t>，亮度由覆盖该点图形的亮度所决定</a:t>
            </a:r>
          </a:p>
          <a:p>
            <a:pPr lvl="2" eaLnBrk="1" hangingPunct="1">
              <a:buFontTx/>
              <a:buNone/>
            </a:pPr>
            <a:r>
              <a:rPr lang="zh-CN" altLang="en-US" sz="3200">
                <a:ea typeface="宋体" panose="02010600030101010101" pitchFamily="2" charset="-122"/>
              </a:rPr>
              <a:t>直线段是数学上抽象直线段，宽度为</a:t>
            </a:r>
            <a:r>
              <a:rPr lang="en-US" altLang="zh-CN" sz="3200">
                <a:ea typeface="宋体" panose="02010600030101010101" pitchFamily="2" charset="-122"/>
              </a:rPr>
              <a:t>0</a:t>
            </a:r>
            <a:endParaRPr lang="zh-CN" altLang="en-US" sz="3200">
              <a:ea typeface="宋体" panose="02010600030101010101" pitchFamily="2" charset="-122"/>
            </a:endParaRPr>
          </a:p>
          <a:p>
            <a:pPr lvl="1" eaLnBrk="1" hangingPunct="1"/>
            <a:r>
              <a:rPr lang="zh-CN" altLang="en-US" sz="3200">
                <a:ea typeface="宋体" panose="02010600030101010101" pitchFamily="2" charset="-122"/>
              </a:rPr>
              <a:t>实际</a:t>
            </a:r>
          </a:p>
          <a:p>
            <a:pPr lvl="2" eaLnBrk="1" hangingPunct="1">
              <a:buFontTx/>
              <a:buNone/>
            </a:pPr>
            <a:r>
              <a:rPr lang="zh-CN" altLang="en-US" sz="3200">
                <a:ea typeface="宋体" panose="02010600030101010101" pitchFamily="2" charset="-122"/>
              </a:rPr>
              <a:t>像素面积不为</a:t>
            </a:r>
            <a:r>
              <a:rPr lang="en-US" altLang="zh-CN" sz="3200">
                <a:ea typeface="宋体" panose="02010600030101010101" pitchFamily="2" charset="-122"/>
              </a:rPr>
              <a:t>0</a:t>
            </a:r>
            <a:endParaRPr lang="zh-CN" altLang="en-US" sz="3200">
              <a:ea typeface="宋体" panose="02010600030101010101" pitchFamily="2" charset="-122"/>
            </a:endParaRPr>
          </a:p>
          <a:p>
            <a:pPr lvl="2" eaLnBrk="1" hangingPunct="1">
              <a:buFontTx/>
              <a:buNone/>
            </a:pPr>
            <a:r>
              <a:rPr lang="zh-CN" altLang="en-US" sz="3200">
                <a:ea typeface="宋体" panose="02010600030101010101" pitchFamily="2" charset="-122"/>
              </a:rPr>
              <a:t>直线段宽度至少为</a:t>
            </a:r>
            <a:r>
              <a:rPr lang="en-US" altLang="zh-CN" sz="3200">
                <a:ea typeface="宋体" panose="02010600030101010101" pitchFamily="2" charset="-122"/>
              </a:rPr>
              <a:t>1</a:t>
            </a:r>
            <a:r>
              <a:rPr lang="zh-CN" altLang="en-US" sz="3200">
                <a:ea typeface="宋体" panose="02010600030101010101" pitchFamily="2" charset="-122"/>
              </a:rPr>
              <a:t>个像素</a:t>
            </a:r>
          </a:p>
        </p:txBody>
      </p:sp>
      <p:pic>
        <p:nvPicPr>
          <p:cNvPr id="2" name="图片 1">
            <a:extLst>
              <a:ext uri="{FF2B5EF4-FFF2-40B4-BE49-F238E27FC236}">
                <a16:creationId xmlns:a16="http://schemas.microsoft.com/office/drawing/2014/main" id="{5A3834B7-5438-4BF1-9E7E-6218D7EC28F0}"/>
              </a:ext>
            </a:extLst>
          </p:cNvPr>
          <p:cNvPicPr>
            <a:picLocks noChangeAspect="1"/>
          </p:cNvPicPr>
          <p:nvPr/>
        </p:nvPicPr>
        <p:blipFill>
          <a:blip r:embed="rId2"/>
          <a:stretch>
            <a:fillRect/>
          </a:stretch>
        </p:blipFill>
        <p:spPr>
          <a:xfrm>
            <a:off x="7439271" y="4362667"/>
            <a:ext cx="1971429" cy="1733333"/>
          </a:xfrm>
          <a:prstGeom prst="rect">
            <a:avLst/>
          </a:prstGeom>
        </p:spPr>
      </p:pic>
    </p:spTree>
  </p:cSld>
  <p:clrMapOvr>
    <a:masterClrMapping/>
  </p:clrMapOvr>
  <p:transition advClick="0">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blinds(horizontal)">
                                      <p:cBhvr>
                                        <p:cTn id="7" dur="500"/>
                                        <p:tgtEl>
                                          <p:spTgt spid="44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6">
                                            <p:txEl>
                                              <p:pRg st="1" end="1"/>
                                            </p:txEl>
                                          </p:spTgt>
                                        </p:tgtEl>
                                        <p:attrNameLst>
                                          <p:attrName>style.visibility</p:attrName>
                                        </p:attrNameLst>
                                      </p:cBhvr>
                                      <p:to>
                                        <p:strVal val="visible"/>
                                      </p:to>
                                    </p:set>
                                    <p:animEffect transition="in" filter="blinds(horizontal)">
                                      <p:cBhvr>
                                        <p:cTn id="12" dur="500"/>
                                        <p:tgtEl>
                                          <p:spTgt spid="440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6">
                                            <p:txEl>
                                              <p:pRg st="2" end="2"/>
                                            </p:txEl>
                                          </p:spTgt>
                                        </p:tgtEl>
                                        <p:attrNameLst>
                                          <p:attrName>style.visibility</p:attrName>
                                        </p:attrNameLst>
                                      </p:cBhvr>
                                      <p:to>
                                        <p:strVal val="visible"/>
                                      </p:to>
                                    </p:set>
                                    <p:animEffect transition="in" filter="blinds(horizontal)">
                                      <p:cBhvr>
                                        <p:cTn id="17" dur="500"/>
                                        <p:tgtEl>
                                          <p:spTgt spid="440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036">
                                            <p:txEl>
                                              <p:pRg st="3" end="3"/>
                                            </p:txEl>
                                          </p:spTgt>
                                        </p:tgtEl>
                                        <p:attrNameLst>
                                          <p:attrName>style.visibility</p:attrName>
                                        </p:attrNameLst>
                                      </p:cBhvr>
                                      <p:to>
                                        <p:strVal val="visible"/>
                                      </p:to>
                                    </p:set>
                                    <p:animEffect transition="in" filter="blinds(horizontal)">
                                      <p:cBhvr>
                                        <p:cTn id="22" dur="500"/>
                                        <p:tgtEl>
                                          <p:spTgt spid="440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036">
                                            <p:txEl>
                                              <p:pRg st="4" end="4"/>
                                            </p:txEl>
                                          </p:spTgt>
                                        </p:tgtEl>
                                        <p:attrNameLst>
                                          <p:attrName>style.visibility</p:attrName>
                                        </p:attrNameLst>
                                      </p:cBhvr>
                                      <p:to>
                                        <p:strVal val="visible"/>
                                      </p:to>
                                    </p:set>
                                    <p:animEffect transition="in" filter="blinds(horizontal)">
                                      <p:cBhvr>
                                        <p:cTn id="27" dur="500"/>
                                        <p:tgtEl>
                                          <p:spTgt spid="4403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4036">
                                            <p:txEl>
                                              <p:pRg st="5" end="5"/>
                                            </p:txEl>
                                          </p:spTgt>
                                        </p:tgtEl>
                                        <p:attrNameLst>
                                          <p:attrName>style.visibility</p:attrName>
                                        </p:attrNameLst>
                                      </p:cBhvr>
                                      <p:to>
                                        <p:strVal val="visible"/>
                                      </p:to>
                                    </p:set>
                                    <p:animEffect transition="in" filter="blinds(horizontal)">
                                      <p:cBhvr>
                                        <p:cTn id="32" dur="500"/>
                                        <p:tgtEl>
                                          <p:spTgt spid="4403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4036">
                                            <p:txEl>
                                              <p:pRg st="6" end="6"/>
                                            </p:txEl>
                                          </p:spTgt>
                                        </p:tgtEl>
                                        <p:attrNameLst>
                                          <p:attrName>style.visibility</p:attrName>
                                        </p:attrNameLst>
                                      </p:cBhvr>
                                      <p:to>
                                        <p:strVal val="visible"/>
                                      </p:to>
                                    </p:set>
                                    <p:animEffect transition="in" filter="blinds(horizontal)">
                                      <p:cBhvr>
                                        <p:cTn id="37" dur="500"/>
                                        <p:tgtEl>
                                          <p:spTgt spid="440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5">
            <a:extLst>
              <a:ext uri="{FF2B5EF4-FFF2-40B4-BE49-F238E27FC236}">
                <a16:creationId xmlns:a16="http://schemas.microsoft.com/office/drawing/2014/main" id="{38601083-7E11-415D-B745-0E8807D695FF}"/>
              </a:ext>
            </a:extLst>
          </p:cNvPr>
          <p:cNvGraphicFramePr>
            <a:graphicFrameLocks noChangeAspect="1"/>
          </p:cNvGraphicFramePr>
          <p:nvPr/>
        </p:nvGraphicFramePr>
        <p:xfrm>
          <a:off x="4953000" y="4424363"/>
          <a:ext cx="4953000" cy="2433637"/>
        </p:xfrm>
        <a:graphic>
          <a:graphicData uri="http://schemas.openxmlformats.org/presentationml/2006/ole">
            <mc:AlternateContent xmlns:mc="http://schemas.openxmlformats.org/markup-compatibility/2006">
              <mc:Choice xmlns:v="urn:schemas-microsoft-com:vml" Requires="v">
                <p:oleObj spid="_x0000_s68693" name="VISIO" r:id="rId3" imgW="4495688" imgH="2152538" progId="Visio.Drawing.5">
                  <p:embed/>
                </p:oleObj>
              </mc:Choice>
              <mc:Fallback>
                <p:oleObj name="VISIO" r:id="rId3" imgW="4495688" imgH="2152538" progId="Visio.Drawing.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4363"/>
                        <a:ext cx="4953000" cy="2433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1" name="灯片编号占位符 5">
            <a:extLst>
              <a:ext uri="{FF2B5EF4-FFF2-40B4-BE49-F238E27FC236}">
                <a16:creationId xmlns:a16="http://schemas.microsoft.com/office/drawing/2014/main" id="{95E1B240-483D-42E9-B1E3-90534EAB63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581A84B-BAD3-428F-A085-24D228B63CC0}" type="slidenum">
              <a:rPr lang="zh-CN" altLang="en-US" sz="1400" smtClean="0">
                <a:latin typeface="Arial" panose="020B0604020202020204" pitchFamily="34" charset="0"/>
              </a:rPr>
              <a:pPr>
                <a:spcBef>
                  <a:spcPct val="0"/>
                </a:spcBef>
                <a:buFontTx/>
                <a:buNone/>
              </a:pPr>
              <a:t>41</a:t>
            </a:fld>
            <a:endParaRPr lang="en-US" altLang="zh-CN" sz="1400">
              <a:latin typeface="Arial" panose="020B0604020202020204" pitchFamily="34" charset="0"/>
            </a:endParaRPr>
          </a:p>
        </p:txBody>
      </p:sp>
      <p:sp>
        <p:nvSpPr>
          <p:cNvPr id="68612" name="Rectangle 2">
            <a:extLst>
              <a:ext uri="{FF2B5EF4-FFF2-40B4-BE49-F238E27FC236}">
                <a16:creationId xmlns:a16="http://schemas.microsoft.com/office/drawing/2014/main" id="{7FC25721-C2D9-4535-AB21-5B53347660AF}"/>
              </a:ext>
            </a:extLst>
          </p:cNvPr>
          <p:cNvSpPr>
            <a:spLocks noGrp="1" noChangeArrowheads="1"/>
          </p:cNvSpPr>
          <p:nvPr>
            <p:ph type="title"/>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简单区域取样</a:t>
            </a:r>
          </a:p>
        </p:txBody>
      </p:sp>
      <p:sp>
        <p:nvSpPr>
          <p:cNvPr id="6149" name="Rectangle 3">
            <a:extLst>
              <a:ext uri="{FF2B5EF4-FFF2-40B4-BE49-F238E27FC236}">
                <a16:creationId xmlns:a16="http://schemas.microsoft.com/office/drawing/2014/main" id="{35A80107-6DE7-4E6A-A0F3-32D9D4DE8936}"/>
              </a:ext>
            </a:extLst>
          </p:cNvPr>
          <p:cNvSpPr>
            <a:spLocks noGrp="1" noChangeArrowheads="1"/>
          </p:cNvSpPr>
          <p:nvPr>
            <p:ph type="body" idx="1"/>
          </p:nvPr>
        </p:nvSpPr>
        <p:spPr>
          <a:xfrm>
            <a:off x="427038" y="990600"/>
            <a:ext cx="9250362" cy="4724400"/>
          </a:xfrm>
        </p:spPr>
        <p:txBody>
          <a:bodyPr/>
          <a:lstStyle/>
          <a:p>
            <a:pPr lvl="1" eaLnBrk="1" hangingPunct="1">
              <a:buFontTx/>
              <a:buNone/>
            </a:pPr>
            <a:r>
              <a:rPr lang="zh-CN" altLang="en-US" sz="3200">
                <a:ea typeface="宋体" panose="02010600030101010101" pitchFamily="2" charset="-122"/>
              </a:rPr>
              <a:t>解决方法：改变直线段模型，由此产生算法</a:t>
            </a:r>
          </a:p>
          <a:p>
            <a:r>
              <a:rPr kumimoji="1" lang="en-US" altLang="zh-CN">
                <a:ea typeface="宋体" panose="02010600030101010101" pitchFamily="2" charset="-122"/>
              </a:rPr>
              <a:t>1. </a:t>
            </a:r>
            <a:r>
              <a:rPr kumimoji="1" lang="zh-CN" altLang="en-US">
                <a:ea typeface="宋体" panose="02010600030101010101" pitchFamily="2" charset="-122"/>
              </a:rPr>
              <a:t>将直线段看作具有一定宽度的狭长矩形</a:t>
            </a:r>
          </a:p>
          <a:p>
            <a:r>
              <a:rPr kumimoji="1" lang="en-US" altLang="zh-CN">
                <a:ea typeface="宋体" panose="02010600030101010101" pitchFamily="2" charset="-122"/>
              </a:rPr>
              <a:t>2. </a:t>
            </a:r>
            <a:r>
              <a:rPr kumimoji="1" lang="zh-CN" altLang="en-US">
                <a:ea typeface="宋体" panose="02010600030101010101" pitchFamily="2" charset="-122"/>
              </a:rPr>
              <a:t>当直线段与某像素有交时，求出两者相交区域的面积</a:t>
            </a:r>
          </a:p>
        </p:txBody>
      </p:sp>
      <p:graphicFrame>
        <p:nvGraphicFramePr>
          <p:cNvPr id="7" name="Object 4">
            <a:extLst>
              <a:ext uri="{FF2B5EF4-FFF2-40B4-BE49-F238E27FC236}">
                <a16:creationId xmlns:a16="http://schemas.microsoft.com/office/drawing/2014/main" id="{AAFB0952-75C7-479B-9094-09D7A10A5B43}"/>
              </a:ext>
            </a:extLst>
          </p:cNvPr>
          <p:cNvGraphicFramePr>
            <a:graphicFrameLocks noChangeAspect="1"/>
          </p:cNvGraphicFramePr>
          <p:nvPr>
            <p:extLst>
              <p:ext uri="{D42A27DB-BD31-4B8C-83A1-F6EECF244321}">
                <p14:modId xmlns:p14="http://schemas.microsoft.com/office/powerpoint/2010/main" val="2205373098"/>
              </p:ext>
            </p:extLst>
          </p:nvPr>
        </p:nvGraphicFramePr>
        <p:xfrm>
          <a:off x="427038" y="3913437"/>
          <a:ext cx="3988872" cy="2174625"/>
        </p:xfrm>
        <a:graphic>
          <a:graphicData uri="http://schemas.openxmlformats.org/presentationml/2006/ole">
            <mc:AlternateContent xmlns:mc="http://schemas.openxmlformats.org/markup-compatibility/2006">
              <mc:Choice xmlns:v="urn:schemas-microsoft-com:vml" Requires="v">
                <p:oleObj spid="_x0000_s68694" name="VISIO" r:id="rId5" imgW="3524400" imgH="1923120" progId="Visio.Drawing.5">
                  <p:embed/>
                </p:oleObj>
              </mc:Choice>
              <mc:Fallback>
                <p:oleObj name="VISIO" r:id="rId5" imgW="3524400" imgH="1923120" progId="Visio.Drawing.5">
                  <p:embed/>
                  <p:pic>
                    <p:nvPicPr>
                      <p:cNvPr id="343044" name="Object 4">
                        <a:extLst>
                          <a:ext uri="{FF2B5EF4-FFF2-40B4-BE49-F238E27FC236}">
                            <a16:creationId xmlns:a16="http://schemas.microsoft.com/office/drawing/2014/main" id="{982E752B-7A1F-4D8A-9838-11B5400FC8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038" y="3913437"/>
                        <a:ext cx="3988872" cy="2174625"/>
                      </a:xfrm>
                      <a:prstGeom prst="rect">
                        <a:avLst/>
                      </a:prstGeom>
                      <a:solidFill>
                        <a:schemeClr val="bg1"/>
                      </a:solid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blinds(horizontal)">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blinds(horizontal)">
                                      <p:cBhvr>
                                        <p:cTn id="12" dur="500"/>
                                        <p:tgtEl>
                                          <p:spTgt spid="6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blinds(horizontal)">
                                      <p:cBhvr>
                                        <p:cTn id="17" dur="500"/>
                                        <p:tgtEl>
                                          <p:spTgt spid="61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blinds(horizontal)">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5">
            <a:extLst>
              <a:ext uri="{FF2B5EF4-FFF2-40B4-BE49-F238E27FC236}">
                <a16:creationId xmlns:a16="http://schemas.microsoft.com/office/drawing/2014/main" id="{DB72683A-FB56-4F54-AAD2-A8EA3595C36E}"/>
              </a:ext>
            </a:extLst>
          </p:cNvPr>
          <p:cNvGraphicFramePr>
            <a:graphicFrameLocks noChangeAspect="1"/>
          </p:cNvGraphicFramePr>
          <p:nvPr/>
        </p:nvGraphicFramePr>
        <p:xfrm>
          <a:off x="263525" y="4179888"/>
          <a:ext cx="4953000" cy="2433637"/>
        </p:xfrm>
        <a:graphic>
          <a:graphicData uri="http://schemas.openxmlformats.org/presentationml/2006/ole">
            <mc:AlternateContent xmlns:mc="http://schemas.openxmlformats.org/markup-compatibility/2006">
              <mc:Choice xmlns:v="urn:schemas-microsoft-com:vml" Requires="v">
                <p:oleObj spid="_x0000_s69696" name="VISIO" r:id="rId3" imgW="4495688" imgH="2152538" progId="Visio.Drawing.5">
                  <p:embed/>
                </p:oleObj>
              </mc:Choice>
              <mc:Fallback>
                <p:oleObj name="VISIO" r:id="rId3" imgW="4495688" imgH="2152538" progId="Visio.Drawing.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4179888"/>
                        <a:ext cx="4953000" cy="2433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5" name="灯片编号占位符 5">
            <a:extLst>
              <a:ext uri="{FF2B5EF4-FFF2-40B4-BE49-F238E27FC236}">
                <a16:creationId xmlns:a16="http://schemas.microsoft.com/office/drawing/2014/main" id="{942A534B-B385-4E2A-B0F0-397BBFCF4B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383E23-89A7-41A0-A3E3-6A6778534405}" type="slidenum">
              <a:rPr lang="zh-CN" altLang="en-US" sz="1400" smtClean="0">
                <a:latin typeface="Arial" panose="020B0604020202020204" pitchFamily="34" charset="0"/>
              </a:rPr>
              <a:pPr>
                <a:spcBef>
                  <a:spcPct val="0"/>
                </a:spcBef>
                <a:buFontTx/>
                <a:buNone/>
              </a:pPr>
              <a:t>42</a:t>
            </a:fld>
            <a:endParaRPr lang="en-US" altLang="zh-CN" sz="1400">
              <a:latin typeface="Arial" panose="020B0604020202020204" pitchFamily="34" charset="0"/>
            </a:endParaRPr>
          </a:p>
        </p:txBody>
      </p:sp>
      <p:sp>
        <p:nvSpPr>
          <p:cNvPr id="69636" name="Rectangle 2">
            <a:extLst>
              <a:ext uri="{FF2B5EF4-FFF2-40B4-BE49-F238E27FC236}">
                <a16:creationId xmlns:a16="http://schemas.microsoft.com/office/drawing/2014/main" id="{2C08C850-0D0E-41AB-B623-BA20099AC086}"/>
              </a:ext>
            </a:extLst>
          </p:cNvPr>
          <p:cNvSpPr>
            <a:spLocks noGrp="1" noChangeArrowheads="1"/>
          </p:cNvSpPr>
          <p:nvPr>
            <p:ph type="title"/>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简单区域取样</a:t>
            </a:r>
          </a:p>
        </p:txBody>
      </p:sp>
      <p:sp>
        <p:nvSpPr>
          <p:cNvPr id="6149" name="Rectangle 3">
            <a:extLst>
              <a:ext uri="{FF2B5EF4-FFF2-40B4-BE49-F238E27FC236}">
                <a16:creationId xmlns:a16="http://schemas.microsoft.com/office/drawing/2014/main" id="{41248CD9-0363-49C4-9B4C-4C802B8E6E07}"/>
              </a:ext>
            </a:extLst>
          </p:cNvPr>
          <p:cNvSpPr>
            <a:spLocks noGrp="1" noChangeArrowheads="1"/>
          </p:cNvSpPr>
          <p:nvPr>
            <p:ph type="body" idx="1"/>
          </p:nvPr>
        </p:nvSpPr>
        <p:spPr>
          <a:xfrm>
            <a:off x="427038" y="990600"/>
            <a:ext cx="9250362" cy="4724400"/>
          </a:xfrm>
        </p:spPr>
        <p:txBody>
          <a:bodyPr/>
          <a:lstStyle/>
          <a:p>
            <a:pPr lvl="1" eaLnBrk="1" hangingPunct="1">
              <a:buFontTx/>
              <a:buNone/>
            </a:pPr>
            <a:r>
              <a:rPr lang="zh-CN" altLang="en-US" sz="3200">
                <a:ea typeface="宋体" panose="02010600030101010101" pitchFamily="2" charset="-122"/>
              </a:rPr>
              <a:t>解决方法：改变直线段模型，由此产生算法</a:t>
            </a:r>
          </a:p>
          <a:p>
            <a:r>
              <a:rPr kumimoji="1" lang="en-US" altLang="zh-CN">
                <a:ea typeface="宋体" panose="02010600030101010101" pitchFamily="2" charset="-122"/>
              </a:rPr>
              <a:t>1. </a:t>
            </a:r>
            <a:r>
              <a:rPr kumimoji="1" lang="zh-CN" altLang="en-US">
                <a:ea typeface="宋体" panose="02010600030101010101" pitchFamily="2" charset="-122"/>
              </a:rPr>
              <a:t>将直线段看作具有一定宽度的狭长矩形</a:t>
            </a:r>
          </a:p>
          <a:p>
            <a:r>
              <a:rPr kumimoji="1" lang="en-US" altLang="zh-CN">
                <a:ea typeface="宋体" panose="02010600030101010101" pitchFamily="2" charset="-122"/>
              </a:rPr>
              <a:t>2. </a:t>
            </a:r>
            <a:r>
              <a:rPr kumimoji="1" lang="zh-CN" altLang="en-US">
                <a:ea typeface="宋体" panose="02010600030101010101" pitchFamily="2" charset="-122"/>
              </a:rPr>
              <a:t>当直线段与某像素有交时，求出两者相交区域的面积</a:t>
            </a:r>
          </a:p>
          <a:p>
            <a:r>
              <a:rPr kumimoji="1" lang="en-US" altLang="zh-CN">
                <a:ea typeface="宋体" panose="02010600030101010101" pitchFamily="2" charset="-122"/>
              </a:rPr>
              <a:t>3. </a:t>
            </a:r>
            <a:r>
              <a:rPr kumimoji="1" lang="zh-CN" altLang="en-US">
                <a:ea typeface="宋体" panose="02010600030101010101" pitchFamily="2" charset="-122"/>
              </a:rPr>
              <a:t>根据相交区域的面积，确定该像素的亮度值 </a:t>
            </a:r>
          </a:p>
        </p:txBody>
      </p:sp>
      <p:pic>
        <p:nvPicPr>
          <p:cNvPr id="2" name="图片 1">
            <a:extLst>
              <a:ext uri="{FF2B5EF4-FFF2-40B4-BE49-F238E27FC236}">
                <a16:creationId xmlns:a16="http://schemas.microsoft.com/office/drawing/2014/main" id="{B1D0C718-DFB3-4580-AF66-33B0C02A23C9}"/>
              </a:ext>
            </a:extLst>
          </p:cNvPr>
          <p:cNvPicPr>
            <a:picLocks noChangeAspect="1"/>
          </p:cNvPicPr>
          <p:nvPr/>
        </p:nvPicPr>
        <p:blipFill>
          <a:blip r:embed="rId5"/>
          <a:stretch>
            <a:fillRect/>
          </a:stretch>
        </p:blipFill>
        <p:spPr>
          <a:xfrm>
            <a:off x="5561233" y="4326746"/>
            <a:ext cx="3849467" cy="218418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9">
                                            <p:txEl>
                                              <p:pRg st="3" end="3"/>
                                            </p:txEl>
                                          </p:spTgt>
                                        </p:tgtEl>
                                        <p:attrNameLst>
                                          <p:attrName>style.visibility</p:attrName>
                                        </p:attrNameLst>
                                      </p:cBhvr>
                                      <p:to>
                                        <p:strVal val="visible"/>
                                      </p:to>
                                    </p:set>
                                    <p:animEffect transition="in" filter="blinds(horizontal)">
                                      <p:cBhvr>
                                        <p:cTn id="7" dur="500"/>
                                        <p:tgtEl>
                                          <p:spTgt spid="61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DD1EA195-4B60-48AA-A6CA-031798683B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E542146-DD14-4564-B3E6-DBE8AB91E255}" type="slidenum">
              <a:rPr lang="zh-CN" altLang="en-US" sz="1400" smtClean="0">
                <a:latin typeface="Arial" panose="020B0604020202020204" pitchFamily="34" charset="0"/>
              </a:rPr>
              <a:pPr>
                <a:spcBef>
                  <a:spcPct val="0"/>
                </a:spcBef>
                <a:buFontTx/>
                <a:buNone/>
              </a:pPr>
              <a:t>43</a:t>
            </a:fld>
            <a:endParaRPr lang="en-US" altLang="zh-CN" sz="1400">
              <a:latin typeface="Arial" panose="020B0604020202020204" pitchFamily="34" charset="0"/>
            </a:endParaRPr>
          </a:p>
        </p:txBody>
      </p:sp>
      <p:sp>
        <p:nvSpPr>
          <p:cNvPr id="70659" name="Rectangle 2">
            <a:extLst>
              <a:ext uri="{FF2B5EF4-FFF2-40B4-BE49-F238E27FC236}">
                <a16:creationId xmlns:a16="http://schemas.microsoft.com/office/drawing/2014/main" id="{0447DF65-6ABF-415C-B495-1DDE22B9C695}"/>
              </a:ext>
            </a:extLst>
          </p:cNvPr>
          <p:cNvSpPr>
            <a:spLocks noGrp="1" noChangeArrowheads="1"/>
          </p:cNvSpPr>
          <p:nvPr>
            <p:ph type="title" idx="4294967295"/>
          </p:nvPr>
        </p:nvSpPr>
        <p:spPr>
          <a:xfrm>
            <a:off x="742950" y="0"/>
            <a:ext cx="842010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简单区域取样</a:t>
            </a:r>
          </a:p>
        </p:txBody>
      </p:sp>
      <p:sp>
        <p:nvSpPr>
          <p:cNvPr id="45060" name="Text Box 3">
            <a:extLst>
              <a:ext uri="{FF2B5EF4-FFF2-40B4-BE49-F238E27FC236}">
                <a16:creationId xmlns:a16="http://schemas.microsoft.com/office/drawing/2014/main" id="{968B8D32-D181-45F6-A2C5-76DE62C96653}"/>
              </a:ext>
            </a:extLst>
          </p:cNvPr>
          <p:cNvSpPr txBox="1">
            <a:spLocks noChangeArrowheads="1"/>
          </p:cNvSpPr>
          <p:nvPr/>
        </p:nvSpPr>
        <p:spPr bwMode="auto">
          <a:xfrm>
            <a:off x="282575" y="1196975"/>
            <a:ext cx="9361488" cy="3798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1" eaLnBrk="1" hangingPunct="1">
              <a:lnSpc>
                <a:spcPct val="90000"/>
              </a:lnSpc>
              <a:buFont typeface="Arial" panose="020B0604020202020204" pitchFamily="34" charset="0"/>
              <a:buChar char="•"/>
            </a:pPr>
            <a:r>
              <a:rPr kumimoji="1" lang="zh-CN" altLang="en-US" sz="3600" dirty="0">
                <a:solidFill>
                  <a:schemeClr val="accent2"/>
                </a:solidFill>
                <a:latin typeface="宋体" panose="02010600030101010101" pitchFamily="2" charset="-122"/>
                <a:ea typeface="宋体" panose="02010600030101010101" pitchFamily="2" charset="-122"/>
              </a:rPr>
              <a:t>  缺点：</a:t>
            </a:r>
          </a:p>
          <a:p>
            <a:pPr marL="0" lvl="1" eaLnBrk="1" hangingPunct="1">
              <a:lnSpc>
                <a:spcPct val="90000"/>
              </a:lnSpc>
              <a:buFont typeface="宋体" panose="02010600030101010101" pitchFamily="2" charset="-122"/>
              <a:buChar char="•"/>
            </a:pPr>
            <a:r>
              <a:rPr kumimoji="1" lang="zh-CN" altLang="en-US" sz="3600" dirty="0">
                <a:latin typeface="宋体" panose="02010600030101010101" pitchFamily="2" charset="-122"/>
                <a:ea typeface="宋体" panose="02010600030101010101" pitchFamily="2" charset="-122"/>
              </a:rPr>
              <a:t> 像素亮度与相交区域的面积成正比，而与相交区域落在像素内的位置无关，这仍然会导致锯齿效应</a:t>
            </a:r>
          </a:p>
          <a:p>
            <a:pPr marL="0" lvl="1" eaLnBrk="1" hangingPunct="1">
              <a:lnSpc>
                <a:spcPct val="90000"/>
              </a:lnSpc>
              <a:buFont typeface="宋体" panose="02010600030101010101" pitchFamily="2" charset="-122"/>
              <a:buChar char="•"/>
            </a:pPr>
            <a:r>
              <a:rPr kumimoji="1" lang="zh-CN" altLang="en-US" sz="3600" dirty="0">
                <a:latin typeface="宋体" panose="02010600030101010101" pitchFamily="2" charset="-122"/>
                <a:ea typeface="宋体" panose="02010600030101010101" pitchFamily="2" charset="-122"/>
              </a:rPr>
              <a:t> 直线段上沿理想直线方向的相邻两个像素有时会有较大的灰度差</a:t>
            </a:r>
          </a:p>
          <a:p>
            <a:pPr eaLnBrk="1" hangingPunct="1">
              <a:spcBef>
                <a:spcPct val="0"/>
              </a:spcBef>
              <a:buFontTx/>
              <a:buNone/>
            </a:pPr>
            <a:endParaRPr kumimoji="1" lang="zh-CN" altLang="en-US"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blinds(horizontal)">
                                      <p:cBhvr>
                                        <p:cTn id="7" dur="500"/>
                                        <p:tgtEl>
                                          <p:spTgt spid="45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blinds(horizontal)">
                                      <p:cBhvr>
                                        <p:cTn id="12" dur="500"/>
                                        <p:tgtEl>
                                          <p:spTgt spid="45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blinds(horizontal)">
                                      <p:cBhvr>
                                        <p:cTn id="17" dur="500"/>
                                        <p:tgtEl>
                                          <p:spTgt spid="450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54C3F5D-C20D-4903-B36F-229757E45C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9812D8-984D-497E-A996-3526AAAB37F7}" type="slidenum">
              <a:rPr lang="zh-CN" altLang="en-US" sz="1400" smtClean="0">
                <a:latin typeface="Arial" panose="020B0604020202020204" pitchFamily="34" charset="0"/>
              </a:rPr>
              <a:pPr>
                <a:spcBef>
                  <a:spcPct val="0"/>
                </a:spcBef>
                <a:buFontTx/>
                <a:buNone/>
              </a:pPr>
              <a:t>44</a:t>
            </a:fld>
            <a:endParaRPr lang="en-US" altLang="zh-CN" sz="1400">
              <a:latin typeface="Arial" panose="020B0604020202020204" pitchFamily="34" charset="0"/>
            </a:endParaRPr>
          </a:p>
        </p:txBody>
      </p:sp>
      <p:graphicFrame>
        <p:nvGraphicFramePr>
          <p:cNvPr id="71683" name="Object 2">
            <a:extLst>
              <a:ext uri="{FF2B5EF4-FFF2-40B4-BE49-F238E27FC236}">
                <a16:creationId xmlns:a16="http://schemas.microsoft.com/office/drawing/2014/main" id="{EDC05181-3736-4D7D-89B5-D565393D5222}"/>
              </a:ext>
            </a:extLst>
          </p:cNvPr>
          <p:cNvGraphicFramePr>
            <a:graphicFrameLocks noChangeAspect="1"/>
          </p:cNvGraphicFramePr>
          <p:nvPr/>
        </p:nvGraphicFramePr>
        <p:xfrm>
          <a:off x="1474788" y="1393825"/>
          <a:ext cx="7072312" cy="5153025"/>
        </p:xfrm>
        <a:graphic>
          <a:graphicData uri="http://schemas.openxmlformats.org/presentationml/2006/ole">
            <mc:AlternateContent xmlns:mc="http://schemas.openxmlformats.org/markup-compatibility/2006">
              <mc:Choice xmlns:v="urn:schemas-microsoft-com:vml" Requires="v">
                <p:oleObj spid="_x0000_s71742" name="Visio" r:id="rId3" imgW="3637280" imgH="2651760" progId="Visio.Drawing.11">
                  <p:embed/>
                </p:oleObj>
              </mc:Choice>
              <mc:Fallback>
                <p:oleObj name="Visio" r:id="rId3" imgW="3637280" imgH="265176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1393825"/>
                        <a:ext cx="7072312" cy="5153025"/>
                      </a:xfrm>
                      <a:prstGeom prst="rect">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Rectangle 3">
            <a:extLst>
              <a:ext uri="{FF2B5EF4-FFF2-40B4-BE49-F238E27FC236}">
                <a16:creationId xmlns:a16="http://schemas.microsoft.com/office/drawing/2014/main" id="{81B2B11E-7EFB-4BB4-8159-8708FFDE7505}"/>
              </a:ext>
            </a:extLst>
          </p:cNvPr>
          <p:cNvSpPr>
            <a:spLocks noGrp="1" noChangeArrowheads="1"/>
          </p:cNvSpPr>
          <p:nvPr>
            <p:ph type="title"/>
          </p:nvPr>
        </p:nvSpPr>
        <p:spPr>
          <a:xfrm>
            <a:off x="1238250" y="112713"/>
            <a:ext cx="7842250" cy="881062"/>
          </a:xfrm>
          <a:noFill/>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加权区域取样</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0324D1B0-0803-4D97-826E-7FBCA1E92D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EA22CB-62EB-4603-B9ED-F054D8496EB9}" type="slidenum">
              <a:rPr lang="zh-CN" altLang="en-US" sz="1400" smtClean="0">
                <a:latin typeface="Arial" panose="020B0604020202020204" pitchFamily="34" charset="0"/>
              </a:rPr>
              <a:pPr>
                <a:spcBef>
                  <a:spcPct val="0"/>
                </a:spcBef>
                <a:buFontTx/>
                <a:buNone/>
              </a:pPr>
              <a:t>45</a:t>
            </a:fld>
            <a:endParaRPr lang="en-US" altLang="zh-CN" sz="1400">
              <a:latin typeface="Arial" panose="020B0604020202020204" pitchFamily="34" charset="0"/>
            </a:endParaRPr>
          </a:p>
        </p:txBody>
      </p:sp>
      <p:sp>
        <p:nvSpPr>
          <p:cNvPr id="72707" name="Rectangle 2">
            <a:extLst>
              <a:ext uri="{FF2B5EF4-FFF2-40B4-BE49-F238E27FC236}">
                <a16:creationId xmlns:a16="http://schemas.microsoft.com/office/drawing/2014/main" id="{B01A8B80-04AD-4A29-A594-01B2917716CD}"/>
              </a:ext>
            </a:extLst>
          </p:cNvPr>
          <p:cNvSpPr>
            <a:spLocks noGrp="1" noChangeArrowheads="1"/>
          </p:cNvSpPr>
          <p:nvPr>
            <p:ph type="title"/>
          </p:nvPr>
        </p:nvSpPr>
        <p:spPr>
          <a:xfrm>
            <a:off x="1238250" y="150813"/>
            <a:ext cx="7842250" cy="842962"/>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区域取样</a:t>
            </a:r>
          </a:p>
        </p:txBody>
      </p:sp>
      <p:sp>
        <p:nvSpPr>
          <p:cNvPr id="8198" name="Rectangle 3">
            <a:extLst>
              <a:ext uri="{FF2B5EF4-FFF2-40B4-BE49-F238E27FC236}">
                <a16:creationId xmlns:a16="http://schemas.microsoft.com/office/drawing/2014/main" id="{4E218983-BBA4-4EF9-B0A6-345B21D844B9}"/>
              </a:ext>
            </a:extLst>
          </p:cNvPr>
          <p:cNvSpPr>
            <a:spLocks noGrp="1" noChangeArrowheads="1"/>
          </p:cNvSpPr>
          <p:nvPr>
            <p:ph type="body" idx="1"/>
          </p:nvPr>
        </p:nvSpPr>
        <p:spPr>
          <a:xfrm>
            <a:off x="141288" y="1052513"/>
            <a:ext cx="9621837" cy="5043487"/>
          </a:xfrm>
        </p:spPr>
        <p:txBody>
          <a:bodyPr/>
          <a:lstStyle/>
          <a:p>
            <a:pPr eaLnBrk="1" hangingPunct="1"/>
            <a:r>
              <a:rPr lang="zh-CN" altLang="en-US" dirty="0">
                <a:solidFill>
                  <a:srgbClr val="0000FF"/>
                </a:solidFill>
                <a:ea typeface="宋体" panose="02010600030101010101" pitchFamily="2" charset="-122"/>
              </a:rPr>
              <a:t>简单区域取样：</a:t>
            </a:r>
            <a:r>
              <a:rPr lang="zh-CN" altLang="en-US" dirty="0">
                <a:ea typeface="宋体" panose="02010600030101010101" pitchFamily="2" charset="-122"/>
              </a:rPr>
              <a:t>盒式滤波器，二维加权函数，以</a:t>
            </a:r>
            <a:r>
              <a:rPr lang="en-US" altLang="zh-CN" dirty="0">
                <a:ea typeface="宋体" panose="02010600030101010101" pitchFamily="2" charset="-122"/>
              </a:rPr>
              <a:t>w</a:t>
            </a:r>
            <a:r>
              <a:rPr lang="zh-CN" altLang="en-US" dirty="0">
                <a:ea typeface="宋体" panose="02010600030101010101" pitchFamily="2" charset="-122"/>
              </a:rPr>
              <a:t>表示</a:t>
            </a:r>
            <a:endParaRPr lang="en-US" altLang="zh-CN" dirty="0">
              <a:ea typeface="宋体" panose="02010600030101010101" pitchFamily="2" charset="-122"/>
            </a:endParaRPr>
          </a:p>
          <a:p>
            <a:pPr eaLnBrk="1" hangingPunct="1"/>
            <a:r>
              <a:rPr lang="en-US" altLang="zh-CN" dirty="0">
                <a:ea typeface="宋体" panose="02010600030101010101" pitchFamily="2" charset="-122"/>
              </a:rPr>
              <a:t>w =1   </a:t>
            </a:r>
            <a:r>
              <a:rPr lang="zh-CN" altLang="en-US" dirty="0">
                <a:ea typeface="宋体" panose="02010600030101010101" pitchFamily="2" charset="-122"/>
              </a:rPr>
              <a:t>若在当前像素所代表的正方形上</a:t>
            </a:r>
            <a:endParaRPr lang="en-US" altLang="zh-CN" dirty="0">
              <a:ea typeface="宋体" panose="02010600030101010101" pitchFamily="2" charset="-122"/>
            </a:endParaRPr>
          </a:p>
          <a:p>
            <a:pPr eaLnBrk="1" hangingPunct="1"/>
            <a:r>
              <a:rPr lang="en-US" altLang="zh-CN" dirty="0">
                <a:ea typeface="宋体" panose="02010600030101010101" pitchFamily="2" charset="-122"/>
              </a:rPr>
              <a:t>w =0   </a:t>
            </a:r>
            <a:r>
              <a:rPr lang="zh-CN" altLang="en-US" dirty="0">
                <a:ea typeface="宋体" panose="02010600030101010101" pitchFamily="2" charset="-122"/>
              </a:rPr>
              <a:t>其它区域上</a:t>
            </a:r>
            <a:endParaRPr lang="en-US" altLang="zh-CN" dirty="0">
              <a:ea typeface="宋体" panose="02010600030101010101" pitchFamily="2" charset="-122"/>
            </a:endParaRPr>
          </a:p>
          <a:p>
            <a:pPr eaLnBrk="1" hangingPunct="1"/>
            <a:r>
              <a:rPr lang="zh-CN" altLang="en-US" dirty="0">
                <a:ea typeface="宋体" panose="02010600030101010101" pitchFamily="2" charset="-122"/>
              </a:rPr>
              <a:t>直线条经过该像素时，该像素的灰度值可以通过在像素与直线条的相交区域上对</a:t>
            </a:r>
            <a:r>
              <a:rPr lang="en-US" altLang="zh-CN" dirty="0">
                <a:ea typeface="宋体" panose="02010600030101010101" pitchFamily="2" charset="-122"/>
              </a:rPr>
              <a:t>w</a:t>
            </a:r>
            <a:r>
              <a:rPr lang="zh-CN" altLang="en-US" dirty="0">
                <a:ea typeface="宋体" panose="02010600030101010101" pitchFamily="2" charset="-122"/>
              </a:rPr>
              <a:t>求积分获得</a:t>
            </a:r>
          </a:p>
        </p:txBody>
      </p:sp>
      <p:graphicFrame>
        <p:nvGraphicFramePr>
          <p:cNvPr id="8194" name="Object 6">
            <a:extLst>
              <a:ext uri="{FF2B5EF4-FFF2-40B4-BE49-F238E27FC236}">
                <a16:creationId xmlns:a16="http://schemas.microsoft.com/office/drawing/2014/main" id="{D3120FC1-A0F1-4972-8DD6-CEE8F9EBC3D5}"/>
              </a:ext>
            </a:extLst>
          </p:cNvPr>
          <p:cNvGraphicFramePr>
            <a:graphicFrameLocks noChangeAspect="1"/>
          </p:cNvGraphicFramePr>
          <p:nvPr/>
        </p:nvGraphicFramePr>
        <p:xfrm>
          <a:off x="6711950" y="4400550"/>
          <a:ext cx="2889250" cy="1949450"/>
        </p:xfrm>
        <a:graphic>
          <a:graphicData uri="http://schemas.openxmlformats.org/presentationml/2006/ole">
            <mc:AlternateContent xmlns:mc="http://schemas.openxmlformats.org/markup-compatibility/2006">
              <mc:Choice xmlns:v="urn:schemas-microsoft-com:vml" Requires="v">
                <p:oleObj spid="_x0000_s72767" name="Visio" r:id="rId3" imgW="1657678" imgH="1117690" progId="Visio.Drawing.11">
                  <p:embed/>
                </p:oleObj>
              </mc:Choice>
              <mc:Fallback>
                <p:oleObj name="Visio" r:id="rId3" imgW="1657678" imgH="111769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4400550"/>
                        <a:ext cx="288925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blinds(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linds(horizontal)">
                                      <p:cBhvr>
                                        <p:cTn id="12" dur="500"/>
                                        <p:tgtEl>
                                          <p:spTgt spid="81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blinds(horizontal)">
                                      <p:cBhvr>
                                        <p:cTn id="17" dur="500"/>
                                        <p:tgtEl>
                                          <p:spTgt spid="819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8">
                                            <p:txEl>
                                              <p:pRg st="2" end="2"/>
                                            </p:txEl>
                                          </p:spTgt>
                                        </p:tgtEl>
                                        <p:attrNameLst>
                                          <p:attrName>style.visibility</p:attrName>
                                        </p:attrNameLst>
                                      </p:cBhvr>
                                      <p:to>
                                        <p:strVal val="visible"/>
                                      </p:to>
                                    </p:set>
                                    <p:animEffect transition="in" filter="blinds(horizontal)">
                                      <p:cBhvr>
                                        <p:cTn id="22" dur="500"/>
                                        <p:tgtEl>
                                          <p:spTgt spid="819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198">
                                            <p:txEl>
                                              <p:pRg st="3" end="3"/>
                                            </p:txEl>
                                          </p:spTgt>
                                        </p:tgtEl>
                                        <p:attrNameLst>
                                          <p:attrName>style.visibility</p:attrName>
                                        </p:attrNameLst>
                                      </p:cBhvr>
                                      <p:to>
                                        <p:strVal val="visible"/>
                                      </p:to>
                                    </p:set>
                                    <p:animEffect transition="in" filter="blinds(horizontal)">
                                      <p:cBhvr>
                                        <p:cTn id="27"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E5950020-7B94-474E-A60A-58F90B8920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E79C7B-FF02-4281-8918-6A364FFBEEB6}" type="slidenum">
              <a:rPr lang="zh-CN" altLang="en-US" sz="1400" smtClean="0">
                <a:latin typeface="Arial" panose="020B0604020202020204" pitchFamily="34" charset="0"/>
              </a:rPr>
              <a:pPr>
                <a:spcBef>
                  <a:spcPct val="0"/>
                </a:spcBef>
                <a:buFontTx/>
                <a:buNone/>
              </a:pPr>
              <a:t>46</a:t>
            </a:fld>
            <a:endParaRPr lang="en-US" altLang="zh-CN" sz="1400">
              <a:latin typeface="Arial" panose="020B0604020202020204" pitchFamily="34" charset="0"/>
            </a:endParaRPr>
          </a:p>
        </p:txBody>
      </p:sp>
      <p:sp>
        <p:nvSpPr>
          <p:cNvPr id="73731" name="Rectangle 2">
            <a:extLst>
              <a:ext uri="{FF2B5EF4-FFF2-40B4-BE49-F238E27FC236}">
                <a16:creationId xmlns:a16="http://schemas.microsoft.com/office/drawing/2014/main" id="{C00D4ED6-9D1F-473B-8F38-113D0A6E6BBC}"/>
              </a:ext>
            </a:extLst>
          </p:cNvPr>
          <p:cNvSpPr>
            <a:spLocks noGrp="1" noChangeArrowheads="1"/>
          </p:cNvSpPr>
          <p:nvPr>
            <p:ph type="title"/>
          </p:nvPr>
        </p:nvSpPr>
        <p:spPr>
          <a:xfrm>
            <a:off x="1238250" y="150813"/>
            <a:ext cx="7842250" cy="842962"/>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区域取样</a:t>
            </a:r>
          </a:p>
        </p:txBody>
      </p:sp>
      <p:sp>
        <p:nvSpPr>
          <p:cNvPr id="8198" name="Rectangle 3">
            <a:extLst>
              <a:ext uri="{FF2B5EF4-FFF2-40B4-BE49-F238E27FC236}">
                <a16:creationId xmlns:a16="http://schemas.microsoft.com/office/drawing/2014/main" id="{379E2CDD-FAFD-45F3-8920-C6142E20452E}"/>
              </a:ext>
            </a:extLst>
          </p:cNvPr>
          <p:cNvSpPr>
            <a:spLocks noGrp="1" noChangeArrowheads="1"/>
          </p:cNvSpPr>
          <p:nvPr>
            <p:ph type="body" idx="1"/>
          </p:nvPr>
        </p:nvSpPr>
        <p:spPr>
          <a:xfrm>
            <a:off x="141288" y="1052513"/>
            <a:ext cx="9621837" cy="5043487"/>
          </a:xfrm>
        </p:spPr>
        <p:txBody>
          <a:bodyPr/>
          <a:lstStyle/>
          <a:p>
            <a:pPr eaLnBrk="1" hangingPunct="1"/>
            <a:r>
              <a:rPr lang="zh-CN" altLang="en-US" dirty="0">
                <a:solidFill>
                  <a:schemeClr val="accent2"/>
                </a:solidFill>
                <a:ea typeface="宋体" panose="02010600030101010101" pitchFamily="2" charset="-122"/>
              </a:rPr>
              <a:t>加权区域采样：</a:t>
            </a:r>
            <a:r>
              <a:rPr lang="zh-CN" altLang="en-US" dirty="0">
                <a:ea typeface="宋体" panose="02010600030101010101" pitchFamily="2" charset="-122"/>
              </a:rPr>
              <a:t>圆锥形滤波器</a:t>
            </a:r>
            <a:endParaRPr lang="en-US" altLang="zh-CN" dirty="0">
              <a:ea typeface="宋体" panose="02010600030101010101" pitchFamily="2" charset="-122"/>
            </a:endParaRPr>
          </a:p>
          <a:p>
            <a:pPr eaLnBrk="1" hangingPunct="1"/>
            <a:r>
              <a:rPr lang="zh-CN" altLang="en-US" dirty="0">
                <a:ea typeface="宋体" panose="02010600030101010101" pitchFamily="2" charset="-122"/>
              </a:rPr>
              <a:t>圆锥的底圆中心在当前像素，底圆半径为一个像素，锥高为</a:t>
            </a:r>
            <a:r>
              <a:rPr lang="en-US" altLang="zh-CN" dirty="0">
                <a:ea typeface="宋体" panose="02010600030101010101" pitchFamily="2" charset="-122"/>
              </a:rPr>
              <a:t>1</a:t>
            </a:r>
          </a:p>
          <a:p>
            <a:pPr eaLnBrk="1" hangingPunct="1"/>
            <a:r>
              <a:rPr lang="zh-CN" altLang="en-US" dirty="0">
                <a:ea typeface="宋体" panose="02010600030101010101" pitchFamily="2" charset="-122"/>
              </a:rPr>
              <a:t>当直线条经过该像素时，该像素的灰度值是在二者相交区域上对滤波器进行积分的结果</a:t>
            </a:r>
          </a:p>
        </p:txBody>
      </p:sp>
      <p:graphicFrame>
        <p:nvGraphicFramePr>
          <p:cNvPr id="73733" name="Object 6">
            <a:extLst>
              <a:ext uri="{FF2B5EF4-FFF2-40B4-BE49-F238E27FC236}">
                <a16:creationId xmlns:a16="http://schemas.microsoft.com/office/drawing/2014/main" id="{745F8396-7EFF-4800-BBAF-86DA6E84B051}"/>
              </a:ext>
            </a:extLst>
          </p:cNvPr>
          <p:cNvGraphicFramePr>
            <a:graphicFrameLocks noChangeAspect="1"/>
          </p:cNvGraphicFramePr>
          <p:nvPr/>
        </p:nvGraphicFramePr>
        <p:xfrm>
          <a:off x="723900" y="4595813"/>
          <a:ext cx="2889250" cy="1949450"/>
        </p:xfrm>
        <a:graphic>
          <a:graphicData uri="http://schemas.openxmlformats.org/presentationml/2006/ole">
            <mc:AlternateContent xmlns:mc="http://schemas.openxmlformats.org/markup-compatibility/2006">
              <mc:Choice xmlns:v="urn:schemas-microsoft-com:vml" Requires="v">
                <p:oleObj spid="_x0000_s73849" name="Visio" r:id="rId3" imgW="1657678" imgH="1117690" progId="Visio.Drawing.11">
                  <p:embed/>
                </p:oleObj>
              </mc:Choice>
              <mc:Fallback>
                <p:oleObj name="Visio" r:id="rId3" imgW="1657678" imgH="111769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4595813"/>
                        <a:ext cx="288925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7">
            <a:extLst>
              <a:ext uri="{FF2B5EF4-FFF2-40B4-BE49-F238E27FC236}">
                <a16:creationId xmlns:a16="http://schemas.microsoft.com/office/drawing/2014/main" id="{E4E18DEC-3B05-408F-A3B5-5CC0F7418E0D}"/>
              </a:ext>
            </a:extLst>
          </p:cNvPr>
          <p:cNvGraphicFramePr>
            <a:graphicFrameLocks noChangeAspect="1"/>
          </p:cNvGraphicFramePr>
          <p:nvPr/>
        </p:nvGraphicFramePr>
        <p:xfrm>
          <a:off x="7350125" y="4352925"/>
          <a:ext cx="1909763" cy="2141538"/>
        </p:xfrm>
        <a:graphic>
          <a:graphicData uri="http://schemas.openxmlformats.org/presentationml/2006/ole">
            <mc:AlternateContent xmlns:mc="http://schemas.openxmlformats.org/markup-compatibility/2006">
              <mc:Choice xmlns:v="urn:schemas-microsoft-com:vml" Requires="v">
                <p:oleObj spid="_x0000_s73850" name="Visio" r:id="rId5" imgW="1477873" imgH="1657751" progId="Visio.Drawing.11">
                  <p:embed/>
                </p:oleObj>
              </mc:Choice>
              <mc:Fallback>
                <p:oleObj name="Visio" r:id="rId5" imgW="1477873" imgH="1657751"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0125" y="4352925"/>
                        <a:ext cx="190976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blinds(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blinds(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blinds(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blinds(horizontal)">
                                      <p:cBhvr>
                                        <p:cTn id="2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BE442BBF-223E-44C5-BF8C-BE68422C4A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490E47-B1C2-484B-BFE8-29248F568EBC}" type="slidenum">
              <a:rPr lang="zh-CN" altLang="en-US" sz="1400" smtClean="0">
                <a:latin typeface="Arial" panose="020B0604020202020204" pitchFamily="34" charset="0"/>
              </a:rPr>
              <a:pPr>
                <a:spcBef>
                  <a:spcPct val="0"/>
                </a:spcBef>
                <a:buFontTx/>
                <a:buNone/>
              </a:pPr>
              <a:t>47</a:t>
            </a:fld>
            <a:endParaRPr lang="en-US" altLang="zh-CN" sz="1400">
              <a:latin typeface="Arial" panose="020B0604020202020204" pitchFamily="34" charset="0"/>
            </a:endParaRPr>
          </a:p>
        </p:txBody>
      </p:sp>
      <p:sp>
        <p:nvSpPr>
          <p:cNvPr id="74755" name="Rectangle 2">
            <a:extLst>
              <a:ext uri="{FF2B5EF4-FFF2-40B4-BE49-F238E27FC236}">
                <a16:creationId xmlns:a16="http://schemas.microsoft.com/office/drawing/2014/main" id="{A90EF2DF-9E2C-4CC1-89B1-0EA8453FC3D4}"/>
              </a:ext>
            </a:extLst>
          </p:cNvPr>
          <p:cNvSpPr>
            <a:spLocks noGrp="1" noChangeArrowheads="1"/>
          </p:cNvSpPr>
          <p:nvPr>
            <p:ph type="title"/>
          </p:nvPr>
        </p:nvSpPr>
        <p:spPr>
          <a:xfrm>
            <a:off x="1238250" y="0"/>
            <a:ext cx="7842250" cy="1143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加权区域取样</a:t>
            </a:r>
          </a:p>
        </p:txBody>
      </p:sp>
      <p:sp>
        <p:nvSpPr>
          <p:cNvPr id="46084" name="Rectangle 3">
            <a:extLst>
              <a:ext uri="{FF2B5EF4-FFF2-40B4-BE49-F238E27FC236}">
                <a16:creationId xmlns:a16="http://schemas.microsoft.com/office/drawing/2014/main" id="{29DB51B3-35FF-44B0-9D21-149AFCD57030}"/>
              </a:ext>
            </a:extLst>
          </p:cNvPr>
          <p:cNvSpPr>
            <a:spLocks noGrp="1" noChangeArrowheads="1"/>
          </p:cNvSpPr>
          <p:nvPr>
            <p:ph type="body" idx="1"/>
          </p:nvPr>
        </p:nvSpPr>
        <p:spPr>
          <a:xfrm>
            <a:off x="742950" y="1143000"/>
            <a:ext cx="8420100" cy="4953000"/>
          </a:xfrm>
        </p:spPr>
        <p:txBody>
          <a:bodyPr/>
          <a:lstStyle/>
          <a:p>
            <a:pPr eaLnBrk="1" hangingPunct="1"/>
            <a:r>
              <a:rPr lang="zh-CN" altLang="en-US" dirty="0">
                <a:solidFill>
                  <a:schemeClr val="accent2"/>
                </a:solidFill>
                <a:ea typeface="宋体" panose="02010600030101010101" pitchFamily="2" charset="-122"/>
              </a:rPr>
              <a:t>特点：</a:t>
            </a:r>
          </a:p>
          <a:p>
            <a:pPr eaLnBrk="1" hangingPunct="1">
              <a:buFont typeface="Times New Roman" panose="02020603050405020304" pitchFamily="18" charset="0"/>
              <a:buChar char="–"/>
            </a:pPr>
            <a:r>
              <a:rPr lang="zh-CN" altLang="en-US" dirty="0">
                <a:ea typeface="宋体" panose="02010600030101010101" pitchFamily="2" charset="-122"/>
              </a:rPr>
              <a:t>距离理想直线更近的像素将被分配更多的灰度值</a:t>
            </a:r>
          </a:p>
          <a:p>
            <a:pPr eaLnBrk="1" hangingPunct="1">
              <a:buFont typeface="Times New Roman" panose="02020603050405020304" pitchFamily="18" charset="0"/>
              <a:buChar char="–"/>
            </a:pPr>
            <a:r>
              <a:rPr lang="zh-CN" altLang="en-US" dirty="0">
                <a:ea typeface="宋体" panose="02010600030101010101" pitchFamily="2" charset="-122"/>
              </a:rPr>
              <a:t>相邻的两个像素的滤波器相交，有利于缩小直线条上相邻像素的灰度差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blinds(horizontal)">
                                      <p:cBhvr>
                                        <p:cTn id="7" dur="500"/>
                                        <p:tgtEl>
                                          <p:spTgt spid="460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4">
                                            <p:txEl>
                                              <p:pRg st="1" end="1"/>
                                            </p:txEl>
                                          </p:spTgt>
                                        </p:tgtEl>
                                        <p:attrNameLst>
                                          <p:attrName>style.visibility</p:attrName>
                                        </p:attrNameLst>
                                      </p:cBhvr>
                                      <p:to>
                                        <p:strVal val="visible"/>
                                      </p:to>
                                    </p:set>
                                    <p:animEffect transition="in" filter="blinds(horizontal)">
                                      <p:cBhvr>
                                        <p:cTn id="12" dur="500"/>
                                        <p:tgtEl>
                                          <p:spTgt spid="460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4">
                                            <p:txEl>
                                              <p:pRg st="2" end="2"/>
                                            </p:txEl>
                                          </p:spTgt>
                                        </p:tgtEl>
                                        <p:attrNameLst>
                                          <p:attrName>style.visibility</p:attrName>
                                        </p:attrNameLst>
                                      </p:cBhvr>
                                      <p:to>
                                        <p:strVal val="visible"/>
                                      </p:to>
                                    </p:set>
                                    <p:animEffect transition="in" filter="blinds(horizontal)">
                                      <p:cBhvr>
                                        <p:cTn id="17" dur="500"/>
                                        <p:tgtEl>
                                          <p:spTgt spid="460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6">
            <a:extLst>
              <a:ext uri="{FF2B5EF4-FFF2-40B4-BE49-F238E27FC236}">
                <a16:creationId xmlns:a16="http://schemas.microsoft.com/office/drawing/2014/main" id="{A04FBEF1-1B62-4549-A830-A00FEDE5F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8F8B4D-5E58-4B46-8AC9-FC676262A543}" type="slidenum">
              <a:rPr lang="zh-CN" altLang="en-US" sz="1400" smtClean="0">
                <a:latin typeface="Arial" panose="020B0604020202020204" pitchFamily="34" charset="0"/>
              </a:rPr>
              <a:pPr>
                <a:spcBef>
                  <a:spcPct val="0"/>
                </a:spcBef>
                <a:buFontTx/>
                <a:buNone/>
              </a:pPr>
              <a:t>48</a:t>
            </a:fld>
            <a:endParaRPr lang="en-US" altLang="zh-CN" sz="1400">
              <a:latin typeface="Arial" panose="020B0604020202020204" pitchFamily="34" charset="0"/>
            </a:endParaRPr>
          </a:p>
        </p:txBody>
      </p:sp>
      <p:sp>
        <p:nvSpPr>
          <p:cNvPr id="4099" name="Rectangle 2">
            <a:extLst>
              <a:ext uri="{FF2B5EF4-FFF2-40B4-BE49-F238E27FC236}">
                <a16:creationId xmlns:a16="http://schemas.microsoft.com/office/drawing/2014/main" id="{8A6AA889-6C56-44CE-9297-9E9FA756CCF2}"/>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rPr>
              <a:t>总结</a:t>
            </a:r>
            <a:endParaRPr lang="en-US" altLang="zh-CN" dirty="0">
              <a:latin typeface="微软雅黑" panose="020B0503020204020204" pitchFamily="34" charset="-122"/>
              <a:ea typeface="微软雅黑" panose="020B0503020204020204" pitchFamily="34" charset="-122"/>
            </a:endParaRPr>
          </a:p>
        </p:txBody>
      </p:sp>
      <p:sp>
        <p:nvSpPr>
          <p:cNvPr id="4100" name="Rectangle 3">
            <a:extLst>
              <a:ext uri="{FF2B5EF4-FFF2-40B4-BE49-F238E27FC236}">
                <a16:creationId xmlns:a16="http://schemas.microsoft.com/office/drawing/2014/main" id="{26F40D2F-7B27-44FB-98D5-150B133A4E41}"/>
              </a:ext>
            </a:extLst>
          </p:cNvPr>
          <p:cNvSpPr>
            <a:spLocks noGrp="1" noChangeArrowheads="1"/>
          </p:cNvSpPr>
          <p:nvPr>
            <p:ph type="body" sz="half" idx="1"/>
          </p:nvPr>
        </p:nvSpPr>
        <p:spPr>
          <a:xfrm>
            <a:off x="247650" y="1219200"/>
            <a:ext cx="9163050" cy="5181600"/>
          </a:xfrm>
        </p:spPr>
        <p:txBody>
          <a:bodyPr/>
          <a:lstStyle/>
          <a:p>
            <a:pPr eaLnBrk="1" hangingPunct="1"/>
            <a:r>
              <a:rPr lang="zh-CN" altLang="en-US" dirty="0">
                <a:ea typeface="宋体" panose="02010600030101010101" pitchFamily="2" charset="-122"/>
              </a:rPr>
              <a:t>区域填充</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种子填充算法</a:t>
            </a:r>
            <a:endParaRPr lang="en-US" altLang="zh-CN" dirty="0">
              <a:ea typeface="宋体" panose="02010600030101010101" pitchFamily="2" charset="-122"/>
            </a:endParaRPr>
          </a:p>
          <a:p>
            <a:pPr eaLnBrk="1" hangingPunct="1"/>
            <a:r>
              <a:rPr lang="zh-CN" altLang="en-US" dirty="0">
                <a:ea typeface="宋体" panose="02010600030101010101" pitchFamily="2" charset="-122"/>
              </a:rPr>
              <a:t>字符</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点阵与矢量</a:t>
            </a:r>
            <a:endParaRPr lang="en-US" altLang="zh-CN" dirty="0">
              <a:ea typeface="宋体" panose="02010600030101010101" pitchFamily="2" charset="-122"/>
            </a:endParaRPr>
          </a:p>
          <a:p>
            <a:pPr eaLnBrk="1" hangingPunct="1"/>
            <a:r>
              <a:rPr lang="zh-CN" altLang="en-US" dirty="0">
                <a:ea typeface="宋体" panose="02010600030101010101" pitchFamily="2" charset="-122"/>
              </a:rPr>
              <a:t>走样与反走样</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走样现象</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反走样方法</a:t>
            </a:r>
            <a:endParaRPr lang="en-US" altLang="zh-CN" dirty="0">
              <a:ea typeface="宋体" panose="02010600030101010101" pitchFamily="2" charset="-122"/>
            </a:endParaRPr>
          </a:p>
        </p:txBody>
      </p:sp>
      <p:pic>
        <p:nvPicPr>
          <p:cNvPr id="4102" name="Picture 5" descr="002">
            <a:extLst>
              <a:ext uri="{FF2B5EF4-FFF2-40B4-BE49-F238E27FC236}">
                <a16:creationId xmlns:a16="http://schemas.microsoft.com/office/drawing/2014/main" id="{D51EEE27-DAAF-4ADC-9027-7DEEF88ED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200" y="1050925"/>
            <a:ext cx="2528887"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4" name="Object 8">
            <a:extLst>
              <a:ext uri="{FF2B5EF4-FFF2-40B4-BE49-F238E27FC236}">
                <a16:creationId xmlns:a16="http://schemas.microsoft.com/office/drawing/2014/main" id="{9426D40D-5506-4064-953F-A5C4E6882C55}"/>
              </a:ext>
            </a:extLst>
          </p:cNvPr>
          <p:cNvGraphicFramePr>
            <a:graphicFrameLocks noGrp="1" noChangeAspect="1"/>
          </p:cNvGraphicFramePr>
          <p:nvPr>
            <p:ph sz="half" idx="2"/>
            <p:extLst>
              <p:ext uri="{D42A27DB-BD31-4B8C-83A1-F6EECF244321}">
                <p14:modId xmlns:p14="http://schemas.microsoft.com/office/powerpoint/2010/main" val="2203430646"/>
              </p:ext>
            </p:extLst>
          </p:nvPr>
        </p:nvGraphicFramePr>
        <p:xfrm>
          <a:off x="6929020" y="3065880"/>
          <a:ext cx="1470025" cy="1608138"/>
        </p:xfrm>
        <a:graphic>
          <a:graphicData uri="http://schemas.openxmlformats.org/presentationml/2006/ole">
            <mc:AlternateContent xmlns:mc="http://schemas.openxmlformats.org/markup-compatibility/2006">
              <mc:Choice xmlns:v="urn:schemas-microsoft-com:vml" Requires="v">
                <p:oleObj spid="_x0000_s79927" name="VISIO" r:id="rId4" imgW="577034" imgH="630463" progId="Visio.Drawing.5">
                  <p:embed/>
                </p:oleObj>
              </mc:Choice>
              <mc:Fallback>
                <p:oleObj name="VISIO" r:id="rId4" imgW="577034" imgH="630463" progId="Visio.Drawing.5">
                  <p:embed/>
                  <p:pic>
                    <p:nvPicPr>
                      <p:cNvPr id="4104" name="Object 8">
                        <a:extLst>
                          <a:ext uri="{FF2B5EF4-FFF2-40B4-BE49-F238E27FC236}">
                            <a16:creationId xmlns:a16="http://schemas.microsoft.com/office/drawing/2014/main" id="{9426D40D-5506-4064-953F-A5C4E6882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020" y="3065880"/>
                        <a:ext cx="1470025" cy="1608138"/>
                      </a:xfrm>
                      <a:prstGeom prst="rect">
                        <a:avLst/>
                      </a:prstGeom>
                      <a:solidFill>
                        <a:schemeClr val="accent1"/>
                      </a:solidFill>
                      <a:ln>
                        <a:noFill/>
                      </a:ln>
                      <a:effectLst/>
                      <a:extLs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BF6C6032-562A-46C4-B924-9CCD06512D20}"/>
              </a:ext>
            </a:extLst>
          </p:cNvPr>
          <p:cNvPicPr>
            <a:picLocks noChangeAspect="1"/>
          </p:cNvPicPr>
          <p:nvPr/>
        </p:nvPicPr>
        <p:blipFill>
          <a:blip r:embed="rId6"/>
          <a:stretch>
            <a:fillRect/>
          </a:stretch>
        </p:blipFill>
        <p:spPr>
          <a:xfrm>
            <a:off x="6593032" y="4976400"/>
            <a:ext cx="2142000" cy="1805400"/>
          </a:xfrm>
          <a:prstGeom prst="rect">
            <a:avLst/>
          </a:prstGeom>
        </p:spPr>
      </p:pic>
    </p:spTree>
    <p:extLst>
      <p:ext uri="{BB962C8B-B14F-4D97-AF65-F5344CB8AC3E}">
        <p14:creationId xmlns:p14="http://schemas.microsoft.com/office/powerpoint/2010/main" val="242406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608DB20D-DBCA-4314-A871-D3F2AE5819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FC78D5-02B2-4C32-A04A-C6F800991D70}" type="slidenum">
              <a:rPr lang="zh-CN" altLang="en-US" sz="1400" smtClean="0">
                <a:latin typeface="Arial" panose="020B0604020202020204" pitchFamily="34" charset="0"/>
              </a:rPr>
              <a:pPr>
                <a:spcBef>
                  <a:spcPct val="0"/>
                </a:spcBef>
                <a:buFontTx/>
                <a:buNone/>
              </a:pPr>
              <a:t>5</a:t>
            </a:fld>
            <a:endParaRPr lang="en-US" altLang="zh-CN" sz="1400">
              <a:latin typeface="Arial" panose="020B0604020202020204" pitchFamily="34" charset="0"/>
            </a:endParaRPr>
          </a:p>
        </p:txBody>
      </p:sp>
      <p:sp>
        <p:nvSpPr>
          <p:cNvPr id="271362" name="Rectangle 2">
            <a:extLst>
              <a:ext uri="{FF2B5EF4-FFF2-40B4-BE49-F238E27FC236}">
                <a16:creationId xmlns:a16="http://schemas.microsoft.com/office/drawing/2014/main" id="{8357D5CE-D7D4-43A6-B633-AB8109552ACE}"/>
              </a:ext>
            </a:extLst>
          </p:cNvPr>
          <p:cNvSpPr>
            <a:spLocks noGrp="1" noChangeArrowheads="1"/>
          </p:cNvSpPr>
          <p:nvPr>
            <p:ph type="body" idx="1"/>
          </p:nvPr>
        </p:nvSpPr>
        <p:spPr>
          <a:xfrm>
            <a:off x="165100" y="1295400"/>
            <a:ext cx="9493250" cy="5334000"/>
          </a:xfrm>
        </p:spPr>
        <p:txBody>
          <a:bodyPr/>
          <a:lstStyle/>
          <a:p>
            <a:pPr eaLnBrk="1" hangingPunct="1">
              <a:defRPr/>
            </a:pPr>
            <a:r>
              <a:rPr lang="zh-CN" altLang="en-US" b="1" dirty="0">
                <a:solidFill>
                  <a:schemeClr val="accent2"/>
                </a:solidFill>
                <a:latin typeface="宋体" pitchFamily="2" charset="-122"/>
                <a:ea typeface="宋体" pitchFamily="2" charset="-122"/>
              </a:rPr>
              <a:t>内点表示</a:t>
            </a:r>
          </a:p>
          <a:p>
            <a:pPr lvl="1" eaLnBrk="1" hangingPunct="1">
              <a:buFont typeface="Wingdings" pitchFamily="2" charset="2"/>
              <a:buChar char="Ø"/>
              <a:defRPr/>
            </a:pPr>
            <a:r>
              <a:rPr lang="zh-CN" altLang="en-US" sz="2400" dirty="0">
                <a:latin typeface="宋体" pitchFamily="2" charset="-122"/>
                <a:ea typeface="宋体" pitchFamily="2" charset="-122"/>
              </a:rPr>
              <a:t>枚举出区域内部的所有像素</a:t>
            </a:r>
          </a:p>
          <a:p>
            <a:pPr lvl="1" eaLnBrk="1" hangingPunct="1">
              <a:buFont typeface="Wingdings" pitchFamily="2" charset="2"/>
              <a:buChar char="Ø"/>
              <a:defRPr/>
            </a:pPr>
            <a:r>
              <a:rPr lang="zh-CN" altLang="en-US" sz="2400" dirty="0">
                <a:latin typeface="宋体" pitchFamily="2" charset="-122"/>
                <a:ea typeface="宋体" pitchFamily="2" charset="-122"/>
              </a:rPr>
              <a:t>内部的所有像素着同一个颜色</a:t>
            </a:r>
          </a:p>
          <a:p>
            <a:pPr lvl="1" eaLnBrk="1" hangingPunct="1">
              <a:buFont typeface="Wingdings" pitchFamily="2" charset="2"/>
              <a:buChar char="Ø"/>
              <a:defRPr/>
            </a:pPr>
            <a:r>
              <a:rPr lang="zh-CN" altLang="en-US" sz="2400" dirty="0">
                <a:latin typeface="宋体" pitchFamily="2" charset="-122"/>
                <a:ea typeface="宋体" pitchFamily="2" charset="-122"/>
              </a:rPr>
              <a:t>边界像素着与内部像素不同的颜色</a:t>
            </a:r>
          </a:p>
          <a:p>
            <a:pPr lvl="1" eaLnBrk="1" hangingPunct="1">
              <a:buFont typeface="Wingdings" pitchFamily="2" charset="2"/>
              <a:buChar char="Ø"/>
              <a:defRPr/>
            </a:pPr>
            <a:r>
              <a:rPr lang="zh-CN" altLang="en-US" sz="2400" dirty="0">
                <a:latin typeface="宋体" pitchFamily="2" charset="-122"/>
                <a:ea typeface="宋体" pitchFamily="2" charset="-122"/>
              </a:rPr>
              <a:t>泛填充算法</a:t>
            </a:r>
            <a:r>
              <a:rPr lang="en-US" altLang="zh-CN" sz="2400" dirty="0">
                <a:latin typeface="宋体" pitchFamily="2" charset="-122"/>
                <a:ea typeface="宋体" pitchFamily="2" charset="-122"/>
              </a:rPr>
              <a:t>(flood fill algorithm)</a:t>
            </a:r>
            <a:endParaRPr lang="zh-CN" altLang="en-US" sz="2400" dirty="0">
              <a:latin typeface="宋体" pitchFamily="2" charset="-122"/>
              <a:ea typeface="宋体" pitchFamily="2" charset="-122"/>
            </a:endParaRPr>
          </a:p>
          <a:p>
            <a:pPr eaLnBrk="1" hangingPunct="1">
              <a:defRPr/>
            </a:pPr>
            <a:r>
              <a:rPr lang="zh-CN" altLang="en-US" b="1" dirty="0">
                <a:solidFill>
                  <a:schemeClr val="accent2"/>
                </a:solidFill>
                <a:latin typeface="宋体" pitchFamily="2" charset="-122"/>
                <a:ea typeface="宋体" pitchFamily="2" charset="-122"/>
              </a:rPr>
              <a:t>边界表示</a:t>
            </a:r>
          </a:p>
          <a:p>
            <a:pPr lvl="1" eaLnBrk="1" hangingPunct="1">
              <a:buFont typeface="Wingdings" pitchFamily="2" charset="2"/>
              <a:buChar char="Ø"/>
              <a:defRPr/>
            </a:pPr>
            <a:r>
              <a:rPr lang="zh-CN" altLang="en-US" sz="2400" dirty="0">
                <a:latin typeface="宋体" pitchFamily="2" charset="-122"/>
                <a:ea typeface="宋体" pitchFamily="2" charset="-122"/>
              </a:rPr>
              <a:t>枚举出边界上所有的像素</a:t>
            </a:r>
          </a:p>
          <a:p>
            <a:pPr lvl="1" eaLnBrk="1" hangingPunct="1">
              <a:buFont typeface="Wingdings" pitchFamily="2" charset="2"/>
              <a:buChar char="Ø"/>
              <a:defRPr/>
            </a:pPr>
            <a:r>
              <a:rPr lang="zh-CN" altLang="en-US" sz="2400" dirty="0">
                <a:latin typeface="宋体" pitchFamily="2" charset="-122"/>
                <a:ea typeface="宋体" pitchFamily="2" charset="-122"/>
              </a:rPr>
              <a:t>边界上的所有像素着同一颜色</a:t>
            </a:r>
          </a:p>
          <a:p>
            <a:pPr lvl="1" eaLnBrk="1" hangingPunct="1">
              <a:buFont typeface="Wingdings" pitchFamily="2" charset="2"/>
              <a:buChar char="Ø"/>
              <a:defRPr/>
            </a:pPr>
            <a:r>
              <a:rPr lang="zh-CN" altLang="en-US" sz="2400" dirty="0">
                <a:latin typeface="宋体" pitchFamily="2" charset="-122"/>
                <a:ea typeface="宋体" pitchFamily="2" charset="-122"/>
              </a:rPr>
              <a:t>内部像素着与边界像素不同的颜色</a:t>
            </a:r>
          </a:p>
          <a:p>
            <a:pPr lvl="1" eaLnBrk="1" hangingPunct="1">
              <a:buFont typeface="Wingdings" pitchFamily="2" charset="2"/>
              <a:buChar char="Ø"/>
              <a:defRPr/>
            </a:pPr>
            <a:r>
              <a:rPr lang="zh-CN" altLang="en-US" sz="2400" dirty="0">
                <a:latin typeface="宋体" pitchFamily="2" charset="-122"/>
                <a:ea typeface="宋体" pitchFamily="2" charset="-122"/>
              </a:rPr>
              <a:t>边界填充算法</a:t>
            </a:r>
            <a:endParaRPr kumimoji="1" lang="zh-CN" altLang="en-US" sz="2400" dirty="0">
              <a:ea typeface="宋体" pitchFamily="2" charset="-122"/>
            </a:endParaRPr>
          </a:p>
          <a:p>
            <a:pPr eaLnBrk="1" hangingPunct="1">
              <a:buFontTx/>
              <a:buNone/>
              <a:defRPr/>
            </a:pPr>
            <a:r>
              <a:rPr lang="zh-CN" altLang="en-US" sz="4000" dirty="0">
                <a:solidFill>
                  <a:schemeClr val="accent2"/>
                </a:solidFill>
                <a:effectLst>
                  <a:outerShdw blurRad="38100" dist="38100" dir="2700000" algn="tl">
                    <a:srgbClr val="C0C0C0"/>
                  </a:outerShdw>
                </a:effectLst>
                <a:ea typeface="宋体" pitchFamily="2" charset="-122"/>
              </a:rPr>
              <a:t>　　　　</a:t>
            </a:r>
          </a:p>
        </p:txBody>
      </p:sp>
      <p:pic>
        <p:nvPicPr>
          <p:cNvPr id="9220" name="Picture 3">
            <a:extLst>
              <a:ext uri="{FF2B5EF4-FFF2-40B4-BE49-F238E27FC236}">
                <a16:creationId xmlns:a16="http://schemas.microsoft.com/office/drawing/2014/main" id="{60634246-B1DA-45D4-8A55-7CD13A197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550" y="3886200"/>
            <a:ext cx="27241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a:extLst>
              <a:ext uri="{FF2B5EF4-FFF2-40B4-BE49-F238E27FC236}">
                <a16:creationId xmlns:a16="http://schemas.microsoft.com/office/drawing/2014/main" id="{D976ED83-0A93-4D1F-B79F-263085989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550" y="1371600"/>
            <a:ext cx="2673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5">
            <a:extLst>
              <a:ext uri="{FF2B5EF4-FFF2-40B4-BE49-F238E27FC236}">
                <a16:creationId xmlns:a16="http://schemas.microsoft.com/office/drawing/2014/main" id="{CE926DF2-9209-4E47-9C1D-FC819772BE17}"/>
              </a:ext>
            </a:extLst>
          </p:cNvPr>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区域的定义和表示方法</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2D0EA50A-2057-4E74-A9A3-6A815297F7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D27BB8-0BB3-4DBB-A816-BE9D9A45562B}" type="slidenum">
              <a:rPr lang="zh-CN" altLang="en-US" sz="1400" smtClean="0">
                <a:latin typeface="Arial" panose="020B0604020202020204" pitchFamily="34" charset="0"/>
              </a:rPr>
              <a:pPr>
                <a:spcBef>
                  <a:spcPct val="0"/>
                </a:spcBef>
                <a:buFontTx/>
                <a:buNone/>
              </a:pPr>
              <a:t>6</a:t>
            </a:fld>
            <a:endParaRPr lang="en-US" altLang="zh-CN" sz="1400">
              <a:latin typeface="Arial" panose="020B0604020202020204" pitchFamily="34" charset="0"/>
            </a:endParaRPr>
          </a:p>
        </p:txBody>
      </p:sp>
      <p:sp>
        <p:nvSpPr>
          <p:cNvPr id="11267" name="Rectangle 2">
            <a:extLst>
              <a:ext uri="{FF2B5EF4-FFF2-40B4-BE49-F238E27FC236}">
                <a16:creationId xmlns:a16="http://schemas.microsoft.com/office/drawing/2014/main" id="{C6F06967-2322-4FD0-8357-DA9BC09944FC}"/>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区域连通性</a:t>
            </a:r>
          </a:p>
        </p:txBody>
      </p:sp>
      <p:sp>
        <p:nvSpPr>
          <p:cNvPr id="273411" name="Rectangle 3">
            <a:extLst>
              <a:ext uri="{FF2B5EF4-FFF2-40B4-BE49-F238E27FC236}">
                <a16:creationId xmlns:a16="http://schemas.microsoft.com/office/drawing/2014/main" id="{94D10EBD-0E91-4C22-B9C9-97BB94DAF425}"/>
              </a:ext>
            </a:extLst>
          </p:cNvPr>
          <p:cNvSpPr>
            <a:spLocks noGrp="1" noChangeArrowheads="1"/>
          </p:cNvSpPr>
          <p:nvPr>
            <p:ph type="body" idx="1"/>
          </p:nvPr>
        </p:nvSpPr>
        <p:spPr>
          <a:xfrm>
            <a:off x="165100" y="1133475"/>
            <a:ext cx="9493250" cy="4483100"/>
          </a:xfrm>
        </p:spPr>
        <p:txBody>
          <a:bodyPr/>
          <a:lstStyle/>
          <a:p>
            <a:pPr eaLnBrk="1" hangingPunct="1"/>
            <a:r>
              <a:rPr lang="zh-CN" altLang="en-US">
                <a:latin typeface="宋体" panose="02010600030101010101" pitchFamily="2" charset="-122"/>
                <a:ea typeface="宋体" panose="02010600030101010101" pitchFamily="2" charset="-122"/>
              </a:rPr>
              <a:t>要实现区域填充必须为区域添加连通性</a:t>
            </a:r>
          </a:p>
          <a:p>
            <a:pPr eaLnBrk="1" hangingPunct="1"/>
            <a:r>
              <a:rPr lang="zh-CN" altLang="en-US">
                <a:latin typeface="宋体" panose="02010600030101010101" pitchFamily="2" charset="-122"/>
                <a:ea typeface="宋体" panose="02010600030101010101" pitchFamily="2" charset="-122"/>
              </a:rPr>
              <a:t>加上连通性后区域分为四连通或八连通区域</a:t>
            </a:r>
          </a:p>
          <a:p>
            <a:pPr eaLnBrk="1" hangingPunct="1"/>
            <a:r>
              <a:rPr lang="zh-CN" altLang="en-US">
                <a:latin typeface="宋体" panose="02010600030101010101" pitchFamily="2" charset="-122"/>
                <a:ea typeface="宋体" panose="02010600030101010101" pitchFamily="2" charset="-122"/>
              </a:rPr>
              <a:t>四连通区域：取区域内任意两点</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若从其中一点出发只需通过上、下、左、右四种运动可到达另一点</a:t>
            </a:r>
          </a:p>
          <a:p>
            <a:pPr eaLnBrk="1" hangingPunct="1"/>
            <a:r>
              <a:rPr lang="zh-CN" altLang="en-US">
                <a:latin typeface="宋体" panose="02010600030101010101" pitchFamily="2" charset="-122"/>
                <a:ea typeface="宋体" panose="02010600030101010101" pitchFamily="2" charset="-122"/>
              </a:rPr>
              <a:t>八连通区域</a:t>
            </a:r>
            <a:endParaRPr kumimoji="1" lang="zh-CN" altLang="en-US">
              <a:ea typeface="宋体" panose="02010600030101010101" pitchFamily="2" charset="-122"/>
            </a:endParaRPr>
          </a:p>
        </p:txBody>
      </p:sp>
      <p:pic>
        <p:nvPicPr>
          <p:cNvPr id="11270" name="Picture 3">
            <a:extLst>
              <a:ext uri="{FF2B5EF4-FFF2-40B4-BE49-F238E27FC236}">
                <a16:creationId xmlns:a16="http://schemas.microsoft.com/office/drawing/2014/main" id="{B280B240-BC14-4B49-B927-C2C786BCC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75" y="3384550"/>
            <a:ext cx="3951288"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029B6A9F-30B7-4414-B4F6-E7BB31F96B1E}"/>
              </a:ext>
            </a:extLst>
          </p:cNvPr>
          <p:cNvPicPr/>
          <p:nvPr/>
        </p:nvPicPr>
        <p:blipFill rotWithShape="1">
          <a:blip r:embed="rId5">
            <a:extLst>
              <a:ext uri="{28A0092B-C50C-407E-A947-70E740481C1C}">
                <a14:useLocalDpi xmlns:a14="http://schemas.microsoft.com/office/drawing/2010/main" val="0"/>
              </a:ext>
            </a:extLst>
          </a:blip>
          <a:srcRect l="1234" r="39816" b="5795"/>
          <a:stretch/>
        </p:blipFill>
        <p:spPr bwMode="auto">
          <a:xfrm>
            <a:off x="831013" y="4884822"/>
            <a:ext cx="3139408" cy="1295792"/>
          </a:xfrm>
          <a:prstGeom prst="rect">
            <a:avLst/>
          </a:prstGeom>
          <a:noFill/>
          <a:ln>
            <a:noFill/>
          </a:ln>
          <a:extLst>
            <a:ext uri="{53640926-AAD7-44D8-BBD7-CCE9431645EC}">
              <a14:shadowObscured xmlns:a14="http://schemas.microsoft.com/office/drawing/2010/main"/>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fade">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fade">
                                      <p:cBhvr>
                                        <p:cTn id="12" dur="500"/>
                                        <p:tgtEl>
                                          <p:spTgt spid="273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fade">
                                      <p:cBhvr>
                                        <p:cTn id="17" dur="500"/>
                                        <p:tgtEl>
                                          <p:spTgt spid="27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fade">
                                      <p:cBhvr>
                                        <p:cTn id="22" dur="500"/>
                                        <p:tgtEl>
                                          <p:spTgt spid="27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E1EADD8A-28F9-48B1-9196-A0F25A163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E6FE57F-C486-430A-A80E-D65B38E2D814}" type="slidenum">
              <a:rPr lang="zh-CN" altLang="en-US" sz="1400" smtClean="0">
                <a:latin typeface="Arial" panose="020B0604020202020204" pitchFamily="34" charset="0"/>
              </a:rPr>
              <a:pPr>
                <a:spcBef>
                  <a:spcPct val="0"/>
                </a:spcBef>
                <a:buFontTx/>
                <a:buNone/>
              </a:pPr>
              <a:t>7</a:t>
            </a:fld>
            <a:endParaRPr lang="en-US" altLang="zh-CN" sz="1400">
              <a:latin typeface="Arial" panose="020B0604020202020204" pitchFamily="34" charset="0"/>
            </a:endParaRPr>
          </a:p>
        </p:txBody>
      </p:sp>
      <p:sp>
        <p:nvSpPr>
          <p:cNvPr id="15363" name="Rectangle 2">
            <a:extLst>
              <a:ext uri="{FF2B5EF4-FFF2-40B4-BE49-F238E27FC236}">
                <a16:creationId xmlns:a16="http://schemas.microsoft.com/office/drawing/2014/main" id="{46D86072-F043-4CB2-A687-903E896AFA01}"/>
              </a:ext>
            </a:extLst>
          </p:cNvPr>
          <p:cNvSpPr>
            <a:spLocks noGrp="1" noChangeArrowheads="1"/>
          </p:cNvSpPr>
          <p:nvPr>
            <p:ph type="title"/>
          </p:nvPr>
        </p:nvSpPr>
        <p:spPr>
          <a:xfrm>
            <a:off x="176213" y="206375"/>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回到问题</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9315" name="Rectangle 3">
            <a:extLst>
              <a:ext uri="{FF2B5EF4-FFF2-40B4-BE49-F238E27FC236}">
                <a16:creationId xmlns:a16="http://schemas.microsoft.com/office/drawing/2014/main" id="{1135BAEE-21EF-4F7A-8976-1C68F5D2BED7}"/>
              </a:ext>
            </a:extLst>
          </p:cNvPr>
          <p:cNvSpPr>
            <a:spLocks noGrp="1" noChangeArrowheads="1"/>
          </p:cNvSpPr>
          <p:nvPr>
            <p:ph type="body" idx="1"/>
          </p:nvPr>
        </p:nvSpPr>
        <p:spPr>
          <a:xfrm>
            <a:off x="0" y="1125538"/>
            <a:ext cx="9644063" cy="3217862"/>
          </a:xfrm>
        </p:spPr>
        <p:txBody>
          <a:bodyPr/>
          <a:lstStyle/>
          <a:p>
            <a:pPr eaLnBrk="1" hangingPunct="1">
              <a:defRPr/>
            </a:pPr>
            <a:r>
              <a:rPr kumimoji="1" lang="zh-CN" altLang="en-US" b="1" dirty="0">
                <a:solidFill>
                  <a:schemeClr val="accent2"/>
                </a:solidFill>
                <a:ea typeface="宋体" pitchFamily="2" charset="-122"/>
              </a:rPr>
              <a:t>区域填充</a:t>
            </a:r>
            <a:r>
              <a:rPr lang="zh-CN" altLang="en-US" dirty="0">
                <a:latin typeface="宋体" pitchFamily="2" charset="-122"/>
                <a:ea typeface="宋体" pitchFamily="2" charset="-122"/>
              </a:rPr>
              <a:t>指先将区域的一点赋予指定的颜色，然后将该颜色扩展到整个区域的过程。</a:t>
            </a:r>
            <a:endParaRPr lang="en-US" altLang="zh-CN" dirty="0">
              <a:latin typeface="宋体" pitchFamily="2" charset="-122"/>
              <a:ea typeface="宋体" pitchFamily="2" charset="-122"/>
            </a:endParaRPr>
          </a:p>
          <a:p>
            <a:pPr>
              <a:defRPr/>
            </a:pPr>
            <a:r>
              <a:rPr lang="zh-CN" altLang="en-US" b="1" dirty="0">
                <a:solidFill>
                  <a:srgbClr val="333399"/>
                </a:solidFill>
                <a:latin typeface="宋体" pitchFamily="2" charset="-122"/>
                <a:ea typeface="宋体" pitchFamily="2" charset="-122"/>
              </a:rPr>
              <a:t>输入</a:t>
            </a:r>
            <a:r>
              <a:rPr lang="en-US" altLang="zh-CN" b="1" dirty="0">
                <a:solidFill>
                  <a:srgbClr val="333399"/>
                </a:solidFill>
                <a:latin typeface="宋体" pitchFamily="2" charset="-122"/>
                <a:ea typeface="宋体" pitchFamily="2" charset="-122"/>
              </a:rPr>
              <a:t>:</a:t>
            </a:r>
            <a:r>
              <a:rPr lang="zh-CN" altLang="en-US" dirty="0">
                <a:solidFill>
                  <a:srgbClr val="000000"/>
                </a:solidFill>
                <a:latin typeface="宋体" pitchFamily="2" charset="-122"/>
                <a:ea typeface="宋体" pitchFamily="2" charset="-122"/>
              </a:rPr>
              <a:t>区域</a:t>
            </a:r>
            <a:r>
              <a:rPr lang="en-US" altLang="zh-CN" dirty="0">
                <a:solidFill>
                  <a:srgbClr val="000000"/>
                </a:solidFill>
                <a:latin typeface="宋体" pitchFamily="2" charset="-122"/>
                <a:ea typeface="宋体" pitchFamily="2" charset="-122"/>
              </a:rPr>
              <a:t>,</a:t>
            </a:r>
            <a:r>
              <a:rPr lang="zh-CN" altLang="en-US" dirty="0">
                <a:solidFill>
                  <a:srgbClr val="000000"/>
                </a:solidFill>
                <a:latin typeface="宋体" pitchFamily="2" charset="-122"/>
                <a:ea typeface="宋体" pitchFamily="2" charset="-122"/>
              </a:rPr>
              <a:t>区域内一点</a:t>
            </a:r>
            <a:r>
              <a:rPr lang="en-US" altLang="zh-CN" dirty="0">
                <a:solidFill>
                  <a:srgbClr val="000000"/>
                </a:solidFill>
                <a:latin typeface="宋体" pitchFamily="2" charset="-122"/>
                <a:ea typeface="宋体" pitchFamily="2" charset="-122"/>
              </a:rPr>
              <a:t>,</a:t>
            </a:r>
            <a:r>
              <a:rPr lang="zh-CN" altLang="en-US" dirty="0">
                <a:solidFill>
                  <a:srgbClr val="000000"/>
                </a:solidFill>
                <a:latin typeface="宋体" pitchFamily="2" charset="-122"/>
                <a:ea typeface="宋体" pitchFamily="2" charset="-122"/>
              </a:rPr>
              <a:t>颜色</a:t>
            </a:r>
            <a:endParaRPr lang="en-US" altLang="zh-CN" dirty="0">
              <a:solidFill>
                <a:srgbClr val="000000"/>
              </a:solidFill>
              <a:latin typeface="宋体" pitchFamily="2" charset="-122"/>
              <a:ea typeface="宋体" pitchFamily="2" charset="-122"/>
            </a:endParaRPr>
          </a:p>
          <a:p>
            <a:pPr>
              <a:defRPr/>
            </a:pPr>
            <a:r>
              <a:rPr lang="zh-CN" altLang="en-US" b="1" dirty="0">
                <a:solidFill>
                  <a:srgbClr val="333399"/>
                </a:solidFill>
                <a:latin typeface="宋体" pitchFamily="2" charset="-122"/>
                <a:ea typeface="宋体" pitchFamily="2" charset="-122"/>
              </a:rPr>
              <a:t>输出</a:t>
            </a:r>
            <a:r>
              <a:rPr lang="en-US" altLang="zh-CN" b="1" dirty="0">
                <a:solidFill>
                  <a:srgbClr val="333399"/>
                </a:solidFill>
                <a:latin typeface="宋体" pitchFamily="2" charset="-122"/>
                <a:ea typeface="宋体" pitchFamily="2" charset="-122"/>
              </a:rPr>
              <a:t>:</a:t>
            </a:r>
            <a:r>
              <a:rPr lang="zh-CN" altLang="en-US" dirty="0">
                <a:solidFill>
                  <a:srgbClr val="000000"/>
                </a:solidFill>
                <a:latin typeface="宋体" pitchFamily="2" charset="-122"/>
                <a:ea typeface="宋体" pitchFamily="2" charset="-122"/>
              </a:rPr>
              <a:t>将区域内所有其它点赋上指定颜色</a:t>
            </a:r>
            <a:endParaRPr lang="en-US" altLang="zh-CN" dirty="0">
              <a:solidFill>
                <a:srgbClr val="000000"/>
              </a:solidFill>
              <a:latin typeface="宋体" pitchFamily="2" charset="-122"/>
              <a:ea typeface="宋体" pitchFamily="2" charset="-122"/>
            </a:endParaRPr>
          </a:p>
          <a:p>
            <a:pPr eaLnBrk="1" hangingPunct="1">
              <a:defRPr/>
            </a:pPr>
            <a:endParaRPr lang="zh-CN" altLang="en-US" dirty="0">
              <a:ea typeface="宋体" pitchFamily="2" charset="-122"/>
            </a:endParaRPr>
          </a:p>
          <a:p>
            <a:pPr eaLnBrk="1" hangingPunct="1">
              <a:defRPr/>
            </a:pPr>
            <a:endParaRPr lang="zh-CN" altLang="en-US" dirty="0">
              <a:ea typeface="宋体" pitchFamily="2" charset="-122"/>
            </a:endParaRPr>
          </a:p>
          <a:p>
            <a:pPr eaLnBrk="1" hangingPunct="1">
              <a:defRPr/>
            </a:pPr>
            <a:endParaRPr lang="en-US" altLang="zh-CN" dirty="0">
              <a:latin typeface="宋体" pitchFamily="2" charset="-122"/>
              <a:ea typeface="宋体" pitchFamily="2" charset="-122"/>
            </a:endParaRPr>
          </a:p>
          <a:p>
            <a:pPr eaLnBrk="1" hangingPunct="1">
              <a:defRPr/>
            </a:pPr>
            <a:endParaRPr kumimoji="1" lang="zh-CN" altLang="en-US" dirty="0">
              <a:ea typeface="宋体" pitchFamily="2" charset="-122"/>
            </a:endParaRPr>
          </a:p>
          <a:p>
            <a:pPr eaLnBrk="1" hangingPunct="1">
              <a:buFontTx/>
              <a:buNone/>
              <a:defRPr/>
            </a:pPr>
            <a:r>
              <a:rPr lang="zh-CN" altLang="en-US" sz="4400" dirty="0">
                <a:solidFill>
                  <a:schemeClr val="accent2"/>
                </a:solidFill>
                <a:effectLst>
                  <a:outerShdw blurRad="38100" dist="38100" dir="2700000" algn="tl">
                    <a:srgbClr val="C0C0C0"/>
                  </a:outerShdw>
                </a:effectLst>
                <a:ea typeface="宋体" pitchFamily="2" charset="-122"/>
              </a:rPr>
              <a:t>　　　　</a:t>
            </a:r>
            <a:r>
              <a:rPr lang="zh-CN" altLang="en-US" dirty="0">
                <a:solidFill>
                  <a:schemeClr val="accent2"/>
                </a:solidFill>
                <a:effectLst>
                  <a:outerShdw blurRad="38100" dist="38100" dir="2700000" algn="tl">
                    <a:srgbClr val="C0C0C0"/>
                  </a:outerShdw>
                </a:effectLst>
                <a:ea typeface="宋体" pitchFamily="2" charset="-122"/>
              </a:rPr>
              <a:t>　　　　　　</a:t>
            </a:r>
          </a:p>
        </p:txBody>
      </p:sp>
      <p:grpSp>
        <p:nvGrpSpPr>
          <p:cNvPr id="15365" name="组合 17">
            <a:extLst>
              <a:ext uri="{FF2B5EF4-FFF2-40B4-BE49-F238E27FC236}">
                <a16:creationId xmlns:a16="http://schemas.microsoft.com/office/drawing/2014/main" id="{F6C743BA-274E-43D5-BF27-8DDFD603EB19}"/>
              </a:ext>
            </a:extLst>
          </p:cNvPr>
          <p:cNvGrpSpPr>
            <a:grpSpLocks/>
          </p:cNvGrpSpPr>
          <p:nvPr/>
        </p:nvGrpSpPr>
        <p:grpSpPr bwMode="auto">
          <a:xfrm>
            <a:off x="4465638" y="4605338"/>
            <a:ext cx="4041775" cy="1627187"/>
            <a:chOff x="4465638" y="4605792"/>
            <a:chExt cx="4042001" cy="1627187"/>
          </a:xfrm>
        </p:grpSpPr>
        <p:pic>
          <p:nvPicPr>
            <p:cNvPr id="15369" name="Picture 11" descr="002">
              <a:extLst>
                <a:ext uri="{FF2B5EF4-FFF2-40B4-BE49-F238E27FC236}">
                  <a16:creationId xmlns:a16="http://schemas.microsoft.com/office/drawing/2014/main" id="{6C1F6C52-64DA-4FD7-A883-342D453D1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752" y="4605792"/>
              <a:ext cx="2528887"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Line 12">
              <a:extLst>
                <a:ext uri="{FF2B5EF4-FFF2-40B4-BE49-F238E27FC236}">
                  <a16:creationId xmlns:a16="http://schemas.microsoft.com/office/drawing/2014/main" id="{9EF7D03E-244E-42FD-A508-F6EFAC2089F2}"/>
                </a:ext>
              </a:extLst>
            </p:cNvPr>
            <p:cNvSpPr>
              <a:spLocks noChangeShapeType="1"/>
            </p:cNvSpPr>
            <p:nvPr/>
          </p:nvSpPr>
          <p:spPr bwMode="auto">
            <a:xfrm>
              <a:off x="4465638" y="5397046"/>
              <a:ext cx="78105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366" name="组合 16">
            <a:extLst>
              <a:ext uri="{FF2B5EF4-FFF2-40B4-BE49-F238E27FC236}">
                <a16:creationId xmlns:a16="http://schemas.microsoft.com/office/drawing/2014/main" id="{CD0E074D-7CA5-4206-BE48-F354D40BA041}"/>
              </a:ext>
            </a:extLst>
          </p:cNvPr>
          <p:cNvGrpSpPr>
            <a:grpSpLocks/>
          </p:cNvGrpSpPr>
          <p:nvPr/>
        </p:nvGrpSpPr>
        <p:grpSpPr bwMode="auto">
          <a:xfrm>
            <a:off x="1408113" y="4483100"/>
            <a:ext cx="2559050" cy="1647825"/>
            <a:chOff x="1407659" y="4483553"/>
            <a:chExt cx="2559050" cy="1647825"/>
          </a:xfrm>
        </p:grpSpPr>
        <p:pic>
          <p:nvPicPr>
            <p:cNvPr id="15367" name="Picture 10" descr="001">
              <a:extLst>
                <a:ext uri="{FF2B5EF4-FFF2-40B4-BE49-F238E27FC236}">
                  <a16:creationId xmlns:a16="http://schemas.microsoft.com/office/drawing/2014/main" id="{11A7E152-4CB2-4481-A43F-2AA4DF88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659" y="4483553"/>
              <a:ext cx="25590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椭圆 15">
              <a:extLst>
                <a:ext uri="{FF2B5EF4-FFF2-40B4-BE49-F238E27FC236}">
                  <a16:creationId xmlns:a16="http://schemas.microsoft.com/office/drawing/2014/main" id="{1A1FFF55-C354-4693-BCCE-612A828B4AF2}"/>
                </a:ext>
              </a:extLst>
            </p:cNvPr>
            <p:cNvSpPr>
              <a:spLocks noChangeArrowheads="1"/>
            </p:cNvSpPr>
            <p:nvPr/>
          </p:nvSpPr>
          <p:spPr bwMode="auto">
            <a:xfrm>
              <a:off x="2449287" y="5312228"/>
              <a:ext cx="108856" cy="97971"/>
            </a:xfrm>
            <a:prstGeom prst="ellipse">
              <a:avLst/>
            </a:prstGeom>
            <a:solidFill>
              <a:schemeClr val="tx1"/>
            </a:solidFill>
            <a:ln w="12700" algn="ctr">
              <a:solidFill>
                <a:schemeClr val="tx1"/>
              </a:solidFill>
              <a:miter lim="800000"/>
              <a:headEnd/>
              <a:tailEnd/>
            </a:ln>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7" dur="500"/>
                                        <p:tgtEl>
                                          <p:spTgt spid="26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12" dur="500"/>
                                        <p:tgtEl>
                                          <p:spTgt spid="269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7" dur="500"/>
                                        <p:tgtEl>
                                          <p:spTgt spid="269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E31DEB82-5C24-4E24-97CC-A1D2A61A9B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BA5E65-9C1C-4A91-A8AD-4580F4887AC3}" type="slidenum">
              <a:rPr lang="zh-CN" altLang="en-US" sz="1400" smtClean="0">
                <a:latin typeface="Arial" panose="020B0604020202020204" pitchFamily="34" charset="0"/>
              </a:rPr>
              <a:pPr>
                <a:spcBef>
                  <a:spcPct val="0"/>
                </a:spcBef>
                <a:buFontTx/>
                <a:buNone/>
              </a:pPr>
              <a:t>8</a:t>
            </a:fld>
            <a:endParaRPr lang="en-US" altLang="zh-CN" sz="1400">
              <a:latin typeface="Arial" panose="020B0604020202020204" pitchFamily="34" charset="0"/>
            </a:endParaRPr>
          </a:p>
        </p:txBody>
      </p:sp>
      <p:sp>
        <p:nvSpPr>
          <p:cNvPr id="17411" name="Rectangle 2">
            <a:extLst>
              <a:ext uri="{FF2B5EF4-FFF2-40B4-BE49-F238E27FC236}">
                <a16:creationId xmlns:a16="http://schemas.microsoft.com/office/drawing/2014/main" id="{FFD2F07D-17B5-44D9-B24A-81AEAB6E8FCC}"/>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p>
        </p:txBody>
      </p:sp>
      <p:sp>
        <p:nvSpPr>
          <p:cNvPr id="277507" name="Rectangle 3">
            <a:extLst>
              <a:ext uri="{FF2B5EF4-FFF2-40B4-BE49-F238E27FC236}">
                <a16:creationId xmlns:a16="http://schemas.microsoft.com/office/drawing/2014/main" id="{2F7FA7F3-9334-4997-B3AD-6310DC30534B}"/>
              </a:ext>
            </a:extLst>
          </p:cNvPr>
          <p:cNvSpPr>
            <a:spLocks noGrp="1" noChangeArrowheads="1"/>
          </p:cNvSpPr>
          <p:nvPr>
            <p:ph type="body" idx="1"/>
          </p:nvPr>
        </p:nvSpPr>
        <p:spPr>
          <a:xfrm>
            <a:off x="146050" y="1190625"/>
            <a:ext cx="9493250" cy="5181600"/>
          </a:xfrm>
        </p:spPr>
        <p:txBody>
          <a:bodyPr/>
          <a:lstStyle/>
          <a:p>
            <a:pPr eaLnBrk="1" hangingPunct="1">
              <a:defRPr/>
            </a:pPr>
            <a:r>
              <a:rPr lang="en-US" altLang="zh-CN" dirty="0">
                <a:solidFill>
                  <a:schemeClr val="accent2"/>
                </a:solidFill>
                <a:ea typeface="宋体" pitchFamily="2" charset="-122"/>
              </a:rPr>
              <a:t>1. </a:t>
            </a:r>
            <a:r>
              <a:rPr lang="zh-CN" altLang="en-US" dirty="0">
                <a:solidFill>
                  <a:schemeClr val="accent2"/>
                </a:solidFill>
                <a:ea typeface="宋体" pitchFamily="2" charset="-122"/>
              </a:rPr>
              <a:t>算法原理：</a:t>
            </a:r>
          </a:p>
          <a:p>
            <a:pPr lvl="1" eaLnBrk="1" hangingPunct="1">
              <a:buFontTx/>
              <a:buNone/>
              <a:defRPr/>
            </a:pPr>
            <a:r>
              <a:rPr lang="zh-CN" altLang="en-US" dirty="0">
                <a:ea typeface="宋体" pitchFamily="2" charset="-122"/>
              </a:rPr>
              <a:t>已知像素点：种子点</a:t>
            </a:r>
            <a:endParaRPr lang="en-US" altLang="zh-CN" dirty="0">
              <a:ea typeface="宋体" pitchFamily="2" charset="-122"/>
            </a:endParaRPr>
          </a:p>
          <a:p>
            <a:pPr lvl="1" eaLnBrk="1" hangingPunct="1">
              <a:buFontTx/>
              <a:buNone/>
              <a:defRPr/>
            </a:pPr>
            <a:r>
              <a:rPr lang="zh-CN" altLang="en-US" dirty="0">
                <a:ea typeface="宋体" pitchFamily="2" charset="-122"/>
              </a:rPr>
              <a:t>连通性：种子点扩散到所有其它点</a:t>
            </a:r>
            <a:endParaRPr kumimoji="1" lang="zh-CN" altLang="en-US" dirty="0">
              <a:ea typeface="宋体" pitchFamily="2" charset="-122"/>
            </a:endParaRPr>
          </a:p>
          <a:p>
            <a:pPr eaLnBrk="1" hangingPunct="1">
              <a:buFontTx/>
              <a:buNone/>
              <a:defRPr/>
            </a:pPr>
            <a:r>
              <a:rPr lang="zh-CN" altLang="en-US" sz="4400" dirty="0">
                <a:solidFill>
                  <a:schemeClr val="accent2"/>
                </a:solidFill>
                <a:effectLst>
                  <a:outerShdw blurRad="38100" dist="38100" dir="2700000" algn="tl">
                    <a:srgbClr val="C0C0C0"/>
                  </a:outerShdw>
                </a:effectLst>
                <a:ea typeface="宋体" pitchFamily="2" charset="-122"/>
              </a:rPr>
              <a:t>　　　　</a:t>
            </a:r>
          </a:p>
        </p:txBody>
      </p:sp>
      <p:pic>
        <p:nvPicPr>
          <p:cNvPr id="10245" name="Picture 4" descr="4P30">
            <a:extLst>
              <a:ext uri="{FF2B5EF4-FFF2-40B4-BE49-F238E27FC236}">
                <a16:creationId xmlns:a16="http://schemas.microsoft.com/office/drawing/2014/main" id="{D71D6819-22B8-4B5F-9182-2F9F69090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4367213"/>
            <a:ext cx="1816100" cy="14462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24" name="AutoShape 4">
            <a:extLst>
              <a:ext uri="{FF2B5EF4-FFF2-40B4-BE49-F238E27FC236}">
                <a16:creationId xmlns:a16="http://schemas.microsoft.com/office/drawing/2014/main" id="{A178A954-7E5F-459B-87C9-E54881D7726B}"/>
              </a:ext>
            </a:extLst>
          </p:cNvPr>
          <p:cNvSpPr>
            <a:spLocks noChangeArrowheads="1"/>
          </p:cNvSpPr>
          <p:nvPr/>
        </p:nvSpPr>
        <p:spPr bwMode="auto">
          <a:xfrm>
            <a:off x="7069138" y="2185988"/>
            <a:ext cx="1865312" cy="612775"/>
          </a:xfrm>
          <a:prstGeom prst="wedgeRoundRectCallout">
            <a:avLst>
              <a:gd name="adj1" fmla="val 4405"/>
              <a:gd name="adj2" fmla="val 8708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如何实现</a:t>
            </a:r>
            <a:endParaRPr lang="en-US" altLang="zh-CN" sz="2800" dirty="0">
              <a:solidFill>
                <a:schemeClr val="accent2"/>
              </a:solidFill>
              <a:ea typeface="宋体" pitchFamily="2" charset="-122"/>
            </a:endParaRPr>
          </a:p>
        </p:txBody>
      </p:sp>
      <p:pic>
        <p:nvPicPr>
          <p:cNvPr id="51" name="Picture 4">
            <a:extLst>
              <a:ext uri="{FF2B5EF4-FFF2-40B4-BE49-F238E27FC236}">
                <a16:creationId xmlns:a16="http://schemas.microsoft.com/office/drawing/2014/main" id="{8EC090B6-D452-495F-A944-E2B29D060D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799"/>
          <a:stretch>
            <a:fillRect/>
          </a:stretch>
        </p:blipFill>
        <p:spPr bwMode="auto">
          <a:xfrm>
            <a:off x="6096000" y="3322638"/>
            <a:ext cx="381000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fade">
                                      <p:cBhvr>
                                        <p:cTn id="27"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25B936C4-EDCB-4820-B492-AD9E0168CB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90C18A-C8D8-4FCA-8DBA-3FE177CD96DE}" type="slidenum">
              <a:rPr lang="zh-CN" altLang="en-US" sz="1400" smtClean="0">
                <a:latin typeface="Arial" panose="020B0604020202020204" pitchFamily="34" charset="0"/>
              </a:rPr>
              <a:pPr>
                <a:spcBef>
                  <a:spcPct val="0"/>
                </a:spcBef>
                <a:buFontTx/>
                <a:buNone/>
              </a:pPr>
              <a:t>9</a:t>
            </a:fld>
            <a:endParaRPr lang="en-US" altLang="zh-CN" sz="1400">
              <a:latin typeface="Arial" panose="020B0604020202020204" pitchFamily="34" charset="0"/>
            </a:endParaRPr>
          </a:p>
        </p:txBody>
      </p:sp>
      <p:sp>
        <p:nvSpPr>
          <p:cNvPr id="19459" name="Rectangle 2">
            <a:extLst>
              <a:ext uri="{FF2B5EF4-FFF2-40B4-BE49-F238E27FC236}">
                <a16:creationId xmlns:a16="http://schemas.microsoft.com/office/drawing/2014/main" id="{C6C7EA07-31CE-4BCD-BF9F-DF8A234C60CF}"/>
              </a:ext>
            </a:extLst>
          </p:cNvPr>
          <p:cNvSpPr>
            <a:spLocks noGrp="1" noChangeArrowheads="1"/>
          </p:cNvSpPr>
          <p:nvPr>
            <p:ph type="title"/>
          </p:nvPr>
        </p:nvSpPr>
        <p:spPr>
          <a:xfrm>
            <a:off x="165100" y="304800"/>
            <a:ext cx="8915400" cy="762000"/>
          </a:xfrm>
          <a:noFill/>
        </p:spPr>
        <p:txBody>
          <a:bodyPr anchor="t">
            <a:spAutoFit/>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简单种子填充算法</a:t>
            </a:r>
          </a:p>
        </p:txBody>
      </p:sp>
      <p:sp>
        <p:nvSpPr>
          <p:cNvPr id="279555" name="Rectangle 3">
            <a:extLst>
              <a:ext uri="{FF2B5EF4-FFF2-40B4-BE49-F238E27FC236}">
                <a16:creationId xmlns:a16="http://schemas.microsoft.com/office/drawing/2014/main" id="{4038E764-6B05-43E5-9D79-849BF5B33855}"/>
              </a:ext>
            </a:extLst>
          </p:cNvPr>
          <p:cNvSpPr>
            <a:spLocks noGrp="1" noChangeArrowheads="1"/>
          </p:cNvSpPr>
          <p:nvPr>
            <p:ph type="body" idx="1"/>
          </p:nvPr>
        </p:nvSpPr>
        <p:spPr>
          <a:xfrm>
            <a:off x="155575" y="1181100"/>
            <a:ext cx="9493250" cy="5257800"/>
          </a:xfrm>
        </p:spPr>
        <p:txBody>
          <a:bodyPr/>
          <a:lstStyle/>
          <a:p>
            <a:pPr eaLnBrk="1" hangingPunct="1">
              <a:defRPr/>
            </a:pPr>
            <a:r>
              <a:rPr lang="en-US" altLang="zh-CN" dirty="0">
                <a:solidFill>
                  <a:schemeClr val="accent2"/>
                </a:solidFill>
                <a:ea typeface="宋体" pitchFamily="2" charset="-122"/>
              </a:rPr>
              <a:t>2</a:t>
            </a:r>
            <a:r>
              <a:rPr lang="en-US" altLang="zh-CN" b="1" dirty="0">
                <a:solidFill>
                  <a:schemeClr val="accent2"/>
                </a:solidFill>
                <a:ea typeface="宋体" pitchFamily="2" charset="-122"/>
              </a:rPr>
              <a:t>.  </a:t>
            </a:r>
            <a:r>
              <a:rPr lang="zh-CN" altLang="en-US" dirty="0">
                <a:solidFill>
                  <a:schemeClr val="accent2"/>
                </a:solidFill>
                <a:ea typeface="宋体" pitchFamily="2" charset="-122"/>
              </a:rPr>
              <a:t>算法的栈结构实现：</a:t>
            </a:r>
          </a:p>
          <a:p>
            <a:pPr lvl="1" eaLnBrk="1" hangingPunct="1">
              <a:buFontTx/>
              <a:buNone/>
              <a:defRPr/>
            </a:pPr>
            <a:r>
              <a:rPr lang="en-US" altLang="zh-CN" dirty="0">
                <a:ea typeface="宋体" pitchFamily="2" charset="-122"/>
              </a:rPr>
              <a:t>(1) </a:t>
            </a:r>
            <a:r>
              <a:rPr lang="zh-CN" altLang="en-US" dirty="0">
                <a:ea typeface="宋体" pitchFamily="2" charset="-122"/>
              </a:rPr>
              <a:t>种子像素入栈</a:t>
            </a:r>
            <a:endParaRPr lang="en-US" altLang="zh-CN" dirty="0">
              <a:ea typeface="宋体" pitchFamily="2" charset="-122"/>
            </a:endParaRPr>
          </a:p>
          <a:p>
            <a:pPr lvl="1" eaLnBrk="1" hangingPunct="1">
              <a:buFontTx/>
              <a:buNone/>
              <a:defRPr/>
            </a:pPr>
            <a:r>
              <a:rPr lang="en-US" altLang="zh-CN" dirty="0">
                <a:ea typeface="宋体" pitchFamily="2" charset="-122"/>
              </a:rPr>
              <a:t>(2) </a:t>
            </a:r>
            <a:r>
              <a:rPr lang="zh-CN" altLang="en-US" dirty="0">
                <a:ea typeface="宋体" pitchFamily="2" charset="-122"/>
              </a:rPr>
              <a:t>当栈非空时，重复执行下述三步：</a:t>
            </a:r>
          </a:p>
          <a:p>
            <a:pPr lvl="1" eaLnBrk="1" hangingPunct="1">
              <a:buFontTx/>
              <a:buNone/>
              <a:defRPr/>
            </a:pPr>
            <a:r>
              <a:rPr lang="zh-CN" altLang="en-US" dirty="0">
                <a:ea typeface="宋体" pitchFamily="2" charset="-122"/>
              </a:rPr>
              <a:t>１）栈顶像素</a:t>
            </a:r>
            <a:r>
              <a:rPr lang="zh-CN" altLang="en-US" dirty="0">
                <a:solidFill>
                  <a:schemeClr val="accent2"/>
                </a:solidFill>
                <a:ea typeface="宋体" pitchFamily="2" charset="-122"/>
              </a:rPr>
              <a:t>出栈</a:t>
            </a:r>
            <a:endParaRPr lang="zh-CN" altLang="en-US" dirty="0">
              <a:ea typeface="宋体" pitchFamily="2" charset="-122"/>
            </a:endParaRPr>
          </a:p>
          <a:p>
            <a:pPr lvl="1" eaLnBrk="1" hangingPunct="1">
              <a:buFontTx/>
              <a:buNone/>
              <a:defRPr/>
            </a:pPr>
            <a:r>
              <a:rPr lang="zh-CN" altLang="en-US" dirty="0">
                <a:ea typeface="宋体" pitchFamily="2" charset="-122"/>
              </a:rPr>
              <a:t>２）将出栈像素置成多边形色</a:t>
            </a:r>
          </a:p>
          <a:p>
            <a:pPr marL="446088" lvl="1" indent="11113" eaLnBrk="1" hangingPunct="1">
              <a:buFontTx/>
              <a:buNone/>
              <a:defRPr/>
            </a:pPr>
            <a:r>
              <a:rPr lang="zh-CN" altLang="en-US" dirty="0">
                <a:ea typeface="宋体" pitchFamily="2" charset="-122"/>
              </a:rPr>
              <a:t>３）按四向或八向检查相邻像素，若某个像素不在边界且未置成多边形色，则将该像素入栈</a:t>
            </a:r>
            <a:endParaRPr lang="zh-CN" altLang="en-US" sz="2400" dirty="0">
              <a:ea typeface="宋体" pitchFamily="2" charset="-122"/>
            </a:endParaRPr>
          </a:p>
          <a:p>
            <a:pPr lvl="1" eaLnBrk="1" hangingPunct="1">
              <a:buFontTx/>
              <a:buNone/>
              <a:defRPr/>
            </a:pPr>
            <a:r>
              <a:rPr lang="zh-CN" altLang="en-US" sz="3600" dirty="0">
                <a:solidFill>
                  <a:schemeClr val="accent2"/>
                </a:solidFill>
                <a:effectLst>
                  <a:outerShdw blurRad="38100" dist="38100" dir="2700000" algn="tl">
                    <a:srgbClr val="C0C0C0"/>
                  </a:outerShdw>
                </a:effectLst>
                <a:ea typeface="宋体" pitchFamily="2" charset="-122"/>
              </a:rPr>
              <a:t>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1"/>
</p:tagLst>
</file>

<file path=ppt/tags/tag10.xml><?xml version="1.0" encoding="utf-8"?>
<p:tagLst xmlns:a="http://schemas.openxmlformats.org/drawingml/2006/main" xmlns:r="http://schemas.openxmlformats.org/officeDocument/2006/relationships" xmlns:p="http://schemas.openxmlformats.org/presentationml/2006/main">
  <p:tag name="TIMING" val="|2|1|1"/>
</p:tagLst>
</file>

<file path=ppt/tags/tag11.xml><?xml version="1.0" encoding="utf-8"?>
<p:tagLst xmlns:a="http://schemas.openxmlformats.org/drawingml/2006/main" xmlns:r="http://schemas.openxmlformats.org/officeDocument/2006/relationships" xmlns:p="http://schemas.openxmlformats.org/presentationml/2006/main">
  <p:tag name="TIMING" val="|2|1|1"/>
</p:tagLst>
</file>

<file path=ppt/tags/tag12.xml><?xml version="1.0" encoding="utf-8"?>
<p:tagLst xmlns:a="http://schemas.openxmlformats.org/drawingml/2006/main" xmlns:r="http://schemas.openxmlformats.org/officeDocument/2006/relationships" xmlns:p="http://schemas.openxmlformats.org/presentationml/2006/main">
  <p:tag name="TIMING" val="|2|1|1"/>
</p:tagLst>
</file>

<file path=ppt/tags/tag13.xml><?xml version="1.0" encoding="utf-8"?>
<p:tagLst xmlns:a="http://schemas.openxmlformats.org/drawingml/2006/main" xmlns:r="http://schemas.openxmlformats.org/officeDocument/2006/relationships" xmlns:p="http://schemas.openxmlformats.org/presentationml/2006/main">
  <p:tag name="TIMING" val="|2|1|1"/>
</p:tagLst>
</file>

<file path=ppt/tags/tag14.xml><?xml version="1.0" encoding="utf-8"?>
<p:tagLst xmlns:a="http://schemas.openxmlformats.org/drawingml/2006/main" xmlns:r="http://schemas.openxmlformats.org/officeDocument/2006/relationships" xmlns:p="http://schemas.openxmlformats.org/presentationml/2006/main">
  <p:tag name="TIMING" val="|2|1|1"/>
</p:tagLst>
</file>

<file path=ppt/tags/tag15.xml><?xml version="1.0" encoding="utf-8"?>
<p:tagLst xmlns:a="http://schemas.openxmlformats.org/drawingml/2006/main" xmlns:r="http://schemas.openxmlformats.org/officeDocument/2006/relationships" xmlns:p="http://schemas.openxmlformats.org/presentationml/2006/main">
  <p:tag name="TIMING" val="|2|1|1"/>
</p:tagLst>
</file>

<file path=ppt/tags/tag16.xml><?xml version="1.0" encoding="utf-8"?>
<p:tagLst xmlns:a="http://schemas.openxmlformats.org/drawingml/2006/main" xmlns:r="http://schemas.openxmlformats.org/officeDocument/2006/relationships" xmlns:p="http://schemas.openxmlformats.org/presentationml/2006/main">
  <p:tag name="TIMING" val="|2|1|1"/>
</p:tagLst>
</file>

<file path=ppt/tags/tag17.xml><?xml version="1.0" encoding="utf-8"?>
<p:tagLst xmlns:a="http://schemas.openxmlformats.org/drawingml/2006/main" xmlns:r="http://schemas.openxmlformats.org/officeDocument/2006/relationships" xmlns:p="http://schemas.openxmlformats.org/presentationml/2006/main">
  <p:tag name="TIMING" val="|2|1|1"/>
</p:tagLst>
</file>

<file path=ppt/tags/tag18.xml><?xml version="1.0" encoding="utf-8"?>
<p:tagLst xmlns:a="http://schemas.openxmlformats.org/drawingml/2006/main" xmlns:r="http://schemas.openxmlformats.org/officeDocument/2006/relationships" xmlns:p="http://schemas.openxmlformats.org/presentationml/2006/main">
  <p:tag name="TIMING" val="|2|1|1"/>
</p:tagLst>
</file>

<file path=ppt/tags/tag2.xml><?xml version="1.0" encoding="utf-8"?>
<p:tagLst xmlns:a="http://schemas.openxmlformats.org/drawingml/2006/main" xmlns:r="http://schemas.openxmlformats.org/officeDocument/2006/relationships" xmlns:p="http://schemas.openxmlformats.org/presentationml/2006/main">
  <p:tag name="TIMING" val="|2|1|1"/>
</p:tagLst>
</file>

<file path=ppt/tags/tag3.xml><?xml version="1.0" encoding="utf-8"?>
<p:tagLst xmlns:a="http://schemas.openxmlformats.org/drawingml/2006/main" xmlns:r="http://schemas.openxmlformats.org/officeDocument/2006/relationships" xmlns:p="http://schemas.openxmlformats.org/presentationml/2006/main">
  <p:tag name="TIMING" val="|2|1|1"/>
</p:tagLst>
</file>

<file path=ppt/tags/tag4.xml><?xml version="1.0" encoding="utf-8"?>
<p:tagLst xmlns:a="http://schemas.openxmlformats.org/drawingml/2006/main" xmlns:r="http://schemas.openxmlformats.org/officeDocument/2006/relationships" xmlns:p="http://schemas.openxmlformats.org/presentationml/2006/main">
  <p:tag name="TIMING" val="|2|1|1"/>
</p:tagLst>
</file>

<file path=ppt/tags/tag5.xml><?xml version="1.0" encoding="utf-8"?>
<p:tagLst xmlns:a="http://schemas.openxmlformats.org/drawingml/2006/main" xmlns:r="http://schemas.openxmlformats.org/officeDocument/2006/relationships" xmlns:p="http://schemas.openxmlformats.org/presentationml/2006/main">
  <p:tag name="TIMING" val="|2|1|1"/>
</p:tagLst>
</file>

<file path=ppt/tags/tag6.xml><?xml version="1.0" encoding="utf-8"?>
<p:tagLst xmlns:a="http://schemas.openxmlformats.org/drawingml/2006/main" xmlns:r="http://schemas.openxmlformats.org/officeDocument/2006/relationships" xmlns:p="http://schemas.openxmlformats.org/presentationml/2006/main">
  <p:tag name="TIMING" val="|2|1|1"/>
</p:tagLst>
</file>

<file path=ppt/tags/tag7.xml><?xml version="1.0" encoding="utf-8"?>
<p:tagLst xmlns:a="http://schemas.openxmlformats.org/drawingml/2006/main" xmlns:r="http://schemas.openxmlformats.org/officeDocument/2006/relationships" xmlns:p="http://schemas.openxmlformats.org/presentationml/2006/main">
  <p:tag name="TIMING" val="|2|1|1"/>
</p:tagLst>
</file>

<file path=ppt/tags/tag8.xml><?xml version="1.0" encoding="utf-8"?>
<p:tagLst xmlns:a="http://schemas.openxmlformats.org/drawingml/2006/main" xmlns:r="http://schemas.openxmlformats.org/officeDocument/2006/relationships" xmlns:p="http://schemas.openxmlformats.org/presentationml/2006/main">
  <p:tag name="TIMING" val="|2|1|1"/>
</p:tagLst>
</file>

<file path=ppt/tags/tag9.xml><?xml version="1.0" encoding="utf-8"?>
<p:tagLst xmlns:a="http://schemas.openxmlformats.org/drawingml/2006/main" xmlns:r="http://schemas.openxmlformats.org/officeDocument/2006/relationships" xmlns:p="http://schemas.openxmlformats.org/presentationml/2006/main">
  <p:tag name="TIMING" val="|2|1|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great-wall</Template>
  <TotalTime>1879631</TotalTime>
  <Pages>8</Pages>
  <Words>2219</Words>
  <Application>Microsoft Office PowerPoint</Application>
  <PresentationFormat>A4 纸张(210x297 毫米)</PresentationFormat>
  <Paragraphs>307</Paragraphs>
  <Slides>48</Slides>
  <Notes>21</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59" baseType="lpstr">
      <vt:lpstr>黑体</vt:lpstr>
      <vt:lpstr>宋体</vt:lpstr>
      <vt:lpstr>微软雅黑</vt:lpstr>
      <vt:lpstr>幼圆</vt:lpstr>
      <vt:lpstr>Arial</vt:lpstr>
      <vt:lpstr>Times New Roman</vt:lpstr>
      <vt:lpstr>Wingdings</vt:lpstr>
      <vt:lpstr>Default Design</vt:lpstr>
      <vt:lpstr>Image</vt:lpstr>
      <vt:lpstr>VISIO</vt:lpstr>
      <vt:lpstr>Visio</vt:lpstr>
      <vt:lpstr>区域填充、字符与走样</vt:lpstr>
      <vt:lpstr>区域填充、字符与走样</vt:lpstr>
      <vt:lpstr>问题提出</vt:lpstr>
      <vt:lpstr>区域填充</vt:lpstr>
      <vt:lpstr>区域的定义和表示方法</vt:lpstr>
      <vt:lpstr>区域连通性</vt:lpstr>
      <vt:lpstr>回到问题</vt:lpstr>
      <vt:lpstr>简单种子填充算法</vt:lpstr>
      <vt:lpstr>简单种子填充算法</vt:lpstr>
      <vt:lpstr>简单种子填充算法</vt:lpstr>
      <vt:lpstr>简单种子填充算法</vt:lpstr>
      <vt:lpstr>简单种子填充算法</vt:lpstr>
      <vt:lpstr>简单种子填充算法</vt:lpstr>
      <vt:lpstr>简单种子填充算法</vt:lpstr>
      <vt:lpstr>扫描线种子填充算法</vt:lpstr>
      <vt:lpstr>扫描线种子填充算法</vt:lpstr>
      <vt:lpstr>扫描线种子填充算法</vt:lpstr>
      <vt:lpstr>扫描线种子填充算法</vt:lpstr>
      <vt:lpstr>扫描线种子填充算法</vt:lpstr>
      <vt:lpstr>扫描线种子填充算法</vt:lpstr>
      <vt:lpstr>多边形扫描转换与区域填充方法</vt:lpstr>
      <vt:lpstr>区域填充、字符与走样</vt:lpstr>
      <vt:lpstr>字符</vt:lpstr>
      <vt:lpstr>字符</vt:lpstr>
      <vt:lpstr>字符</vt:lpstr>
      <vt:lpstr>字符</vt:lpstr>
      <vt:lpstr>字符</vt:lpstr>
      <vt:lpstr>矢量字符</vt:lpstr>
      <vt:lpstr>字符</vt:lpstr>
      <vt:lpstr>区域填充、字符与走样</vt:lpstr>
      <vt:lpstr>走样问题</vt:lpstr>
      <vt:lpstr>走样</vt:lpstr>
      <vt:lpstr>走样现象举例</vt:lpstr>
      <vt:lpstr>走样现象举例</vt:lpstr>
      <vt:lpstr>走样现象举例</vt:lpstr>
      <vt:lpstr>反走样概念及方法</vt:lpstr>
      <vt:lpstr>提高分辨率</vt:lpstr>
      <vt:lpstr>提高分辨率</vt:lpstr>
      <vt:lpstr>软件方法</vt:lpstr>
      <vt:lpstr>简单区域取样</vt:lpstr>
      <vt:lpstr>简单区域取样</vt:lpstr>
      <vt:lpstr>简单区域取样</vt:lpstr>
      <vt:lpstr>简单区域取样</vt:lpstr>
      <vt:lpstr>加权区域取样</vt:lpstr>
      <vt:lpstr>区域取样</vt:lpstr>
      <vt:lpstr>区域取样</vt:lpstr>
      <vt:lpstr>加权区域取样</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subject/>
  <dc:creator/>
  <cp:keywords/>
  <dc:description/>
  <cp:lastModifiedBy>Jiang Xiaofeng</cp:lastModifiedBy>
  <cp:revision>262</cp:revision>
  <cp:lastPrinted>1999-10-31T16:31:28Z</cp:lastPrinted>
  <dcterms:created xsi:type="dcterms:W3CDTF">1996-10-25T10:30:52Z</dcterms:created>
  <dcterms:modified xsi:type="dcterms:W3CDTF">2023-10-13T01:09:30Z</dcterms:modified>
</cp:coreProperties>
</file>