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70"/>
  </p:notesMasterIdLst>
  <p:handoutMasterIdLst>
    <p:handoutMasterId r:id="rId71"/>
  </p:handoutMasterIdLst>
  <p:sldIdLst>
    <p:sldId id="614" r:id="rId2"/>
    <p:sldId id="608" r:id="rId3"/>
    <p:sldId id="613" r:id="rId4"/>
    <p:sldId id="612" r:id="rId5"/>
    <p:sldId id="555" r:id="rId6"/>
    <p:sldId id="449" r:id="rId7"/>
    <p:sldId id="572" r:id="rId8"/>
    <p:sldId id="587" r:id="rId9"/>
    <p:sldId id="520" r:id="rId10"/>
    <p:sldId id="453" r:id="rId11"/>
    <p:sldId id="480" r:id="rId12"/>
    <p:sldId id="516" r:id="rId13"/>
    <p:sldId id="455" r:id="rId14"/>
    <p:sldId id="456" r:id="rId15"/>
    <p:sldId id="457" r:id="rId16"/>
    <p:sldId id="459" r:id="rId17"/>
    <p:sldId id="518" r:id="rId18"/>
    <p:sldId id="517" r:id="rId19"/>
    <p:sldId id="460" r:id="rId20"/>
    <p:sldId id="481" r:id="rId21"/>
    <p:sldId id="461" r:id="rId22"/>
    <p:sldId id="462" r:id="rId23"/>
    <p:sldId id="463" r:id="rId24"/>
    <p:sldId id="482" r:id="rId25"/>
    <p:sldId id="588" r:id="rId26"/>
    <p:sldId id="589" r:id="rId27"/>
    <p:sldId id="623" r:id="rId28"/>
    <p:sldId id="591" r:id="rId29"/>
    <p:sldId id="594" r:id="rId30"/>
    <p:sldId id="600" r:id="rId31"/>
    <p:sldId id="521" r:id="rId32"/>
    <p:sldId id="525" r:id="rId33"/>
    <p:sldId id="523" r:id="rId34"/>
    <p:sldId id="554" r:id="rId35"/>
    <p:sldId id="526" r:id="rId36"/>
    <p:sldId id="595" r:id="rId37"/>
    <p:sldId id="527" r:id="rId38"/>
    <p:sldId id="529" r:id="rId39"/>
    <p:sldId id="597" r:id="rId40"/>
    <p:sldId id="602" r:id="rId41"/>
    <p:sldId id="598" r:id="rId42"/>
    <p:sldId id="530" r:id="rId43"/>
    <p:sldId id="596" r:id="rId44"/>
    <p:sldId id="601" r:id="rId45"/>
    <p:sldId id="532" r:id="rId46"/>
    <p:sldId id="533" r:id="rId47"/>
    <p:sldId id="534" r:id="rId48"/>
    <p:sldId id="535" r:id="rId49"/>
    <p:sldId id="536" r:id="rId50"/>
    <p:sldId id="537" r:id="rId51"/>
    <p:sldId id="540" r:id="rId52"/>
    <p:sldId id="539" r:id="rId53"/>
    <p:sldId id="541" r:id="rId54"/>
    <p:sldId id="542" r:id="rId55"/>
    <p:sldId id="543" r:id="rId56"/>
    <p:sldId id="544" r:id="rId57"/>
    <p:sldId id="545" r:id="rId58"/>
    <p:sldId id="546" r:id="rId59"/>
    <p:sldId id="547" r:id="rId60"/>
    <p:sldId id="548" r:id="rId61"/>
    <p:sldId id="549" r:id="rId62"/>
    <p:sldId id="551" r:id="rId63"/>
    <p:sldId id="552" r:id="rId64"/>
    <p:sldId id="553" r:id="rId65"/>
    <p:sldId id="603" r:id="rId66"/>
    <p:sldId id="604" r:id="rId67"/>
    <p:sldId id="605" r:id="rId68"/>
    <p:sldId id="615" r:id="rId69"/>
  </p:sldIdLst>
  <p:sldSz cx="9906000" cy="6858000" type="A4"/>
  <p:notesSz cx="6934200" cy="93964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umimoji="1" sz="2400" kern="1200">
        <a:solidFill>
          <a:schemeClr val="accent2"/>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accent2"/>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accent2"/>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accent2"/>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accent2"/>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400" kern="1200">
        <a:solidFill>
          <a:schemeClr val="accent2"/>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400" kern="1200">
        <a:solidFill>
          <a:schemeClr val="accent2"/>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400" kern="1200">
        <a:solidFill>
          <a:schemeClr val="accent2"/>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400" kern="1200">
        <a:solidFill>
          <a:schemeClr val="accent2"/>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5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00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87708" autoAdjust="0"/>
  </p:normalViewPr>
  <p:slideViewPr>
    <p:cSldViewPr snapToGrid="0">
      <p:cViewPr varScale="1">
        <p:scale>
          <a:sx n="138" d="100"/>
          <a:sy n="138" d="100"/>
        </p:scale>
        <p:origin x="44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806" y="-90"/>
      </p:cViewPr>
      <p:guideLst>
        <p:guide orient="horz" pos="2959"/>
        <p:guide pos="218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image" Target="../media/image41.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A1045C9-96A6-4C08-BC8F-0DCB941A4C8D}"/>
              </a:ext>
            </a:extLst>
          </p:cNvPr>
          <p:cNvSpPr>
            <a:spLocks noGrp="1" noChangeArrowheads="1"/>
          </p:cNvSpPr>
          <p:nvPr>
            <p:ph type="body" sz="quarter" idx="3"/>
          </p:nvPr>
        </p:nvSpPr>
        <p:spPr bwMode="auto">
          <a:xfrm>
            <a:off x="923925" y="4467225"/>
            <a:ext cx="5086350" cy="3956050"/>
          </a:xfrm>
          <a:prstGeom prst="rect">
            <a:avLst/>
          </a:prstGeom>
          <a:noFill/>
          <a:ln w="12700">
            <a:noFill/>
            <a:miter lim="800000"/>
            <a:headEnd/>
            <a:tailEnd/>
          </a:ln>
          <a:effectLst/>
        </p:spPr>
        <p:txBody>
          <a:bodyPr vert="horz" wrap="square" lIns="89343" tIns="43888" rIns="89343" bIns="4388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1" name="Rectangle 3">
            <a:extLst>
              <a:ext uri="{FF2B5EF4-FFF2-40B4-BE49-F238E27FC236}">
                <a16:creationId xmlns:a16="http://schemas.microsoft.com/office/drawing/2014/main" id="{0F23D32C-2554-419D-844B-D95CE61903A4}"/>
              </a:ext>
            </a:extLst>
          </p:cNvPr>
          <p:cNvSpPr>
            <a:spLocks noGrp="1" noRot="1" noChangeAspect="1" noChangeArrowheads="1" noTextEdit="1"/>
          </p:cNvSpPr>
          <p:nvPr>
            <p:ph type="sldImg" idx="2"/>
          </p:nvPr>
        </p:nvSpPr>
        <p:spPr bwMode="auto">
          <a:xfrm>
            <a:off x="1089025" y="819150"/>
            <a:ext cx="4757738" cy="329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BA9C2E80-F3F1-49C0-9EFA-B3640CC512F5}"/>
              </a:ext>
            </a:extLst>
          </p:cNvPr>
          <p:cNvSpPr>
            <a:spLocks noGrp="1" noRot="1" noChangeAspect="1" noTextEdit="1"/>
          </p:cNvSpPr>
          <p:nvPr>
            <p:ph type="sldImg"/>
          </p:nvPr>
        </p:nvSpPr>
        <p:spPr>
          <a:ln/>
        </p:spPr>
      </p:sp>
      <p:sp>
        <p:nvSpPr>
          <p:cNvPr id="6147" name="备注占位符 2">
            <a:extLst>
              <a:ext uri="{FF2B5EF4-FFF2-40B4-BE49-F238E27FC236}">
                <a16:creationId xmlns:a16="http://schemas.microsoft.com/office/drawing/2014/main" id="{6FAE765B-6D01-4948-B551-35EA418707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8" name="灯片编号占位符 3">
            <a:extLst>
              <a:ext uri="{FF2B5EF4-FFF2-40B4-BE49-F238E27FC236}">
                <a16:creationId xmlns:a16="http://schemas.microsoft.com/office/drawing/2014/main" id="{50891537-B93E-45D1-BD06-CC14EAA73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FB96B0-DE56-4B91-A879-ED2F9CB6A5AD}" type="slidenum">
              <a:rPr lang="zh-CN" altLang="en-US" sz="1300"/>
              <a:pPr>
                <a:spcBef>
                  <a:spcPct val="0"/>
                </a:spcBef>
              </a:pPr>
              <a:t>1</a:t>
            </a:fld>
            <a:endParaRPr lang="en-US" altLang="zh-CN" sz="1300"/>
          </a:p>
        </p:txBody>
      </p:sp>
    </p:spTree>
    <p:extLst>
      <p:ext uri="{BB962C8B-B14F-4D97-AF65-F5344CB8AC3E}">
        <p14:creationId xmlns:p14="http://schemas.microsoft.com/office/powerpoint/2010/main" val="3668334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二进制整数做除以</a:t>
            </a:r>
            <a:r>
              <a:rPr lang="en-US" altLang="zh-CN" sz="1200" b="0" i="0" kern="1200" dirty="0">
                <a:solidFill>
                  <a:schemeClr val="tx1"/>
                </a:solidFill>
                <a:effectLst/>
                <a:latin typeface="Arial" charset="0"/>
                <a:ea typeface="+mn-ea"/>
                <a:cs typeface="+mn-cs"/>
              </a:rPr>
              <a:t>2</a:t>
            </a:r>
            <a:r>
              <a:rPr lang="zh-CN" altLang="en-US" sz="1200" b="0" i="0" kern="1200" dirty="0">
                <a:solidFill>
                  <a:schemeClr val="tx1"/>
                </a:solidFill>
                <a:effectLst/>
                <a:latin typeface="Arial" charset="0"/>
                <a:ea typeface="+mn-ea"/>
                <a:cs typeface="+mn-cs"/>
              </a:rPr>
              <a:t>运算相当于右移</a:t>
            </a:r>
            <a:r>
              <a:rPr lang="en-US" altLang="zh-CN" sz="1200" b="0" i="0" kern="1200" dirty="0">
                <a:solidFill>
                  <a:schemeClr val="tx1"/>
                </a:solidFill>
                <a:effectLst/>
                <a:latin typeface="Arial" charset="0"/>
                <a:ea typeface="+mn-ea"/>
                <a:cs typeface="+mn-cs"/>
              </a:rPr>
              <a:t>1</a:t>
            </a:r>
            <a:r>
              <a:rPr lang="zh-CN" altLang="en-US" sz="1200" b="0" i="0" kern="1200" dirty="0">
                <a:solidFill>
                  <a:schemeClr val="tx1"/>
                </a:solidFill>
                <a:effectLst/>
                <a:latin typeface="Arial" charset="0"/>
                <a:ea typeface="+mn-ea"/>
                <a:cs typeface="+mn-cs"/>
              </a:rPr>
              <a:t>位</a:t>
            </a:r>
            <a:endParaRPr lang="zh-CN" altLang="en-US" dirty="0"/>
          </a:p>
        </p:txBody>
      </p:sp>
    </p:spTree>
    <p:extLst>
      <p:ext uri="{BB962C8B-B14F-4D97-AF65-F5344CB8AC3E}">
        <p14:creationId xmlns:p14="http://schemas.microsoft.com/office/powerpoint/2010/main" val="136431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89A917CE-CB7E-4787-87B3-D60601DE51BC}"/>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481F12D3-D2C1-4D0F-8604-892B418486C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kumimoji="1" lang="en-US" altLang="zh-CN" dirty="0">
                <a:latin typeface="Arial" panose="020B0604020202020204" pitchFamily="34" charset="0"/>
              </a:rPr>
              <a:t>max(u</a:t>
            </a:r>
            <a:r>
              <a:rPr kumimoji="1" lang="en-US" altLang="zh-CN" baseline="-25000" dirty="0">
                <a:latin typeface="Arial" panose="020B0604020202020204" pitchFamily="34" charset="0"/>
              </a:rPr>
              <a:t>1 </a:t>
            </a:r>
            <a:r>
              <a:rPr kumimoji="1" lang="en-US" altLang="zh-CN" dirty="0">
                <a:latin typeface="Arial" panose="020B0604020202020204" pitchFamily="34" charset="0"/>
              </a:rPr>
              <a:t>,0)&lt;=min(u</a:t>
            </a:r>
            <a:r>
              <a:rPr kumimoji="1" lang="en-US" altLang="zh-CN" baseline="-25000" dirty="0">
                <a:latin typeface="Arial" panose="020B0604020202020204" pitchFamily="34" charset="0"/>
              </a:rPr>
              <a:t>2 </a:t>
            </a:r>
            <a:r>
              <a:rPr kumimoji="1" lang="en-US" altLang="zh-CN" dirty="0">
                <a:latin typeface="Arial" panose="020B0604020202020204" pitchFamily="34" charset="0"/>
              </a:rPr>
              <a:t>,1)</a:t>
            </a:r>
            <a:endParaRPr lang="zh-CN" altLang="en-US" dirty="0">
              <a:latin typeface="Arial" panose="020B0604020202020204" pitchFamily="34" charset="0"/>
            </a:endParaRPr>
          </a:p>
          <a:p>
            <a:r>
              <a:rPr kumimoji="1" lang="zh-CN" altLang="en-US" dirty="0">
                <a:latin typeface="Arial" panose="020B0604020202020204" pitchFamily="34" charset="0"/>
              </a:rPr>
              <a:t>等价与</a:t>
            </a:r>
            <a:r>
              <a:rPr kumimoji="1" lang="en-US" altLang="zh-CN" dirty="0">
                <a:latin typeface="Arial" panose="020B0604020202020204" pitchFamily="34" charset="0"/>
              </a:rPr>
              <a:t>: u</a:t>
            </a:r>
            <a:r>
              <a:rPr kumimoji="1" lang="en-US" altLang="zh-CN" baseline="-25000" dirty="0">
                <a:latin typeface="Arial" panose="020B0604020202020204" pitchFamily="34" charset="0"/>
              </a:rPr>
              <a:t>1 </a:t>
            </a:r>
            <a:r>
              <a:rPr kumimoji="1" lang="en-US" altLang="zh-CN" dirty="0">
                <a:latin typeface="Arial" panose="020B0604020202020204" pitchFamily="34" charset="0"/>
              </a:rPr>
              <a:t>&lt;1</a:t>
            </a:r>
            <a:r>
              <a:rPr kumimoji="1" lang="zh-CN" altLang="en-US" dirty="0">
                <a:latin typeface="Arial" panose="020B0604020202020204" pitchFamily="34" charset="0"/>
              </a:rPr>
              <a:t>且</a:t>
            </a:r>
            <a:r>
              <a:rPr kumimoji="1" lang="en-US" altLang="zh-CN" dirty="0">
                <a:latin typeface="Arial" panose="020B0604020202020204" pitchFamily="34" charset="0"/>
              </a:rPr>
              <a:t>u</a:t>
            </a:r>
            <a:r>
              <a:rPr kumimoji="1" lang="en-US" altLang="zh-CN" baseline="-25000" dirty="0">
                <a:latin typeface="Arial" panose="020B0604020202020204" pitchFamily="34" charset="0"/>
              </a:rPr>
              <a:t>1 </a:t>
            </a:r>
            <a:r>
              <a:rPr kumimoji="1" lang="en-US" altLang="zh-CN" dirty="0">
                <a:latin typeface="Arial" panose="020B0604020202020204" pitchFamily="34" charset="0"/>
              </a:rPr>
              <a:t>&gt;0</a:t>
            </a:r>
            <a:r>
              <a:rPr kumimoji="1" lang="zh-CN" altLang="en-US" dirty="0">
                <a:latin typeface="Arial" panose="020B0604020202020204" pitchFamily="34" charset="0"/>
              </a:rPr>
              <a:t>且</a:t>
            </a:r>
            <a:r>
              <a:rPr kumimoji="1" lang="en-US" altLang="zh-CN" dirty="0">
                <a:latin typeface="Arial" panose="020B0604020202020204" pitchFamily="34" charset="0"/>
              </a:rPr>
              <a:t>u</a:t>
            </a:r>
            <a:r>
              <a:rPr kumimoji="1" lang="en-US" altLang="zh-CN" baseline="-25000" dirty="0">
                <a:latin typeface="Arial" panose="020B0604020202020204" pitchFamily="34" charset="0"/>
              </a:rPr>
              <a:t>1 </a:t>
            </a:r>
            <a:r>
              <a:rPr kumimoji="1" lang="en-US" altLang="zh-CN" dirty="0">
                <a:latin typeface="Arial" panose="020B0604020202020204" pitchFamily="34" charset="0"/>
              </a:rPr>
              <a:t>&lt;=u</a:t>
            </a:r>
            <a:r>
              <a:rPr kumimoji="1" lang="en-US" altLang="zh-CN" baseline="-25000" dirty="0">
                <a:latin typeface="Arial" panose="020B0604020202020204" pitchFamily="34" charset="0"/>
              </a:rPr>
              <a:t>2</a:t>
            </a:r>
            <a:endParaRPr lang="zh-CN" altLang="en-US"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B395ADD3-C15B-4811-A907-8A46D03ED2E0}"/>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F9021764-D717-4BE5-BE2B-5B4E78132F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a:latin typeface="宋体" panose="02010600030101010101" pitchFamily="2" charset="-122"/>
              </a:rPr>
              <a:t>A,B,P</a:t>
            </a:r>
            <a:r>
              <a:rPr lang="en-US" altLang="zh-CN" baseline="-25000">
                <a:latin typeface="宋体" panose="02010600030101010101" pitchFamily="2" charset="-122"/>
              </a:rPr>
              <a:t>0 </a:t>
            </a:r>
            <a:r>
              <a:rPr lang="zh-CN" altLang="en-US">
                <a:latin typeface="Arial" panose="020B0604020202020204" pitchFamily="34" charset="0"/>
              </a:rPr>
              <a:t>在一起</a:t>
            </a:r>
            <a:r>
              <a:rPr lang="en-US" altLang="zh-CN">
                <a:latin typeface="Arial" panose="020B0604020202020204" pitchFamily="34" charset="0"/>
              </a:rPr>
              <a:t>?</a:t>
            </a:r>
            <a:endParaRPr lang="zh-CN" altLang="en-US">
              <a:latin typeface="Arial" panose="020B0604020202020204" pitchFamily="34" charset="0"/>
            </a:endParaRPr>
          </a:p>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907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裁剪必定发生在观察坐标系内</a:t>
            </a:r>
          </a:p>
        </p:txBody>
      </p:sp>
    </p:spTree>
    <p:extLst>
      <p:ext uri="{BB962C8B-B14F-4D97-AF65-F5344CB8AC3E}">
        <p14:creationId xmlns:p14="http://schemas.microsoft.com/office/powerpoint/2010/main" val="157227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0295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变焦不是我们本节讨论的重点，我们的重点是裁剪方法</a:t>
            </a:r>
          </a:p>
        </p:txBody>
      </p:sp>
    </p:spTree>
    <p:extLst>
      <p:ext uri="{BB962C8B-B14F-4D97-AF65-F5344CB8AC3E}">
        <p14:creationId xmlns:p14="http://schemas.microsoft.com/office/powerpoint/2010/main" val="2337783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射线法</a:t>
            </a:r>
          </a:p>
        </p:txBody>
      </p:sp>
    </p:spTree>
    <p:extLst>
      <p:ext uri="{BB962C8B-B14F-4D97-AF65-F5344CB8AC3E}">
        <p14:creationId xmlns:p14="http://schemas.microsoft.com/office/powerpoint/2010/main" val="3293957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避免不必要的求交点的浮点数计算</a:t>
            </a:r>
          </a:p>
        </p:txBody>
      </p:sp>
    </p:spTree>
    <p:extLst>
      <p:ext uri="{BB962C8B-B14F-4D97-AF65-F5344CB8AC3E}">
        <p14:creationId xmlns:p14="http://schemas.microsoft.com/office/powerpoint/2010/main" val="10597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4361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BB525409-3E92-4E60-8928-FC4A4F86A5E6}"/>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E84FDE82-EBAE-481F-9B58-3725937DCD5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t>
            </a:r>
            <a:r>
              <a:rPr lang="zh-CN" altLang="en-US">
                <a:latin typeface="Arial" panose="020B0604020202020204" pitchFamily="34" charset="0"/>
              </a:rPr>
              <a:t>确保</a:t>
            </a:r>
            <a:r>
              <a:rPr lang="en-US" altLang="zh-CN">
                <a:latin typeface="Arial" panose="020B0604020202020204" pitchFamily="34" charset="0"/>
              </a:rPr>
              <a:t>p</a:t>
            </a:r>
            <a:r>
              <a:rPr lang="en-US" altLang="zh-CN" baseline="-30000">
                <a:latin typeface="Arial" panose="020B0604020202020204" pitchFamily="34" charset="0"/>
              </a:rPr>
              <a:t>1</a:t>
            </a:r>
            <a:r>
              <a:rPr lang="zh-CN" altLang="en-US">
                <a:latin typeface="Arial" panose="020B0604020202020204" pitchFamily="34" charset="0"/>
              </a:rPr>
              <a:t>在窗口外部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线段裁剪的“中点分割法” 和“</a:t>
            </a:r>
            <a:r>
              <a:rPr lang="en-US" altLang="zh-CN" dirty="0"/>
              <a:t>LIANG</a:t>
            </a:r>
            <a:r>
              <a:rPr lang="zh-CN" altLang="en-US" dirty="0"/>
              <a:t>方法”</a:t>
            </a:r>
            <a:r>
              <a:rPr lang="en-US" altLang="zh-CN" dirty="0"/>
              <a:t> </a:t>
            </a:r>
            <a:r>
              <a:rPr lang="zh-CN" altLang="en-US" dirty="0"/>
              <a:t>省略不讲！</a:t>
            </a:r>
          </a:p>
        </p:txBody>
      </p:sp>
    </p:spTree>
    <p:extLst>
      <p:ext uri="{BB962C8B-B14F-4D97-AF65-F5344CB8AC3E}">
        <p14:creationId xmlns:p14="http://schemas.microsoft.com/office/powerpoint/2010/main" val="255487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C1CF4C9-474A-45D9-9125-F726E1B9BB80}"/>
              </a:ext>
            </a:extLst>
          </p:cNvPr>
          <p:cNvSpPr>
            <a:spLocks noGrp="1" noChangeArrowheads="1"/>
          </p:cNvSpPr>
          <p:nvPr>
            <p:ph type="dt" sz="half" idx="10"/>
          </p:nvPr>
        </p:nvSpPr>
        <p:spPr>
          <a:ln/>
        </p:spPr>
        <p:txBody>
          <a:bodyPr/>
          <a:lstStyle>
            <a:lvl1pPr>
              <a:defRPr/>
            </a:lvl1pPr>
          </a:lstStyle>
          <a:p>
            <a:pPr>
              <a:defRPr/>
            </a:pPr>
            <a:fld id="{B3602106-D92B-4148-ACE9-2905E709DFCB}" type="datetime10">
              <a:rPr lang="zh-CN" altLang="en-US"/>
              <a:pPr>
                <a:defRPr/>
              </a:pPr>
              <a:t>09:09</a:t>
            </a:fld>
            <a:endParaRPr lang="en-US" altLang="zh-CN"/>
          </a:p>
        </p:txBody>
      </p:sp>
      <p:sp>
        <p:nvSpPr>
          <p:cNvPr id="5" name="Rectangle 5">
            <a:extLst>
              <a:ext uri="{FF2B5EF4-FFF2-40B4-BE49-F238E27FC236}">
                <a16:creationId xmlns:a16="http://schemas.microsoft.com/office/drawing/2014/main" id="{F7561924-3D68-4991-9F53-69E3F9901B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49C70D-C157-4F42-9882-2E011B8CAE68}"/>
              </a:ext>
            </a:extLst>
          </p:cNvPr>
          <p:cNvSpPr>
            <a:spLocks noGrp="1" noChangeArrowheads="1"/>
          </p:cNvSpPr>
          <p:nvPr>
            <p:ph type="sldNum" sz="quarter" idx="12"/>
          </p:nvPr>
        </p:nvSpPr>
        <p:spPr>
          <a:ln/>
        </p:spPr>
        <p:txBody>
          <a:bodyPr/>
          <a:lstStyle>
            <a:lvl1pPr>
              <a:defRPr/>
            </a:lvl1pPr>
          </a:lstStyle>
          <a:p>
            <a:pPr>
              <a:defRPr/>
            </a:pPr>
            <a:fld id="{BB45A280-7078-4BF1-8182-163A16F0247C}" type="slidenum">
              <a:rPr lang="zh-CN" altLang="en-US"/>
              <a:pPr>
                <a:defRPr/>
              </a:pPr>
              <a:t>‹#›</a:t>
            </a:fld>
            <a:endParaRPr lang="en-US" altLang="zh-CN"/>
          </a:p>
        </p:txBody>
      </p:sp>
    </p:spTree>
    <p:extLst>
      <p:ext uri="{BB962C8B-B14F-4D97-AF65-F5344CB8AC3E}">
        <p14:creationId xmlns:p14="http://schemas.microsoft.com/office/powerpoint/2010/main" val="99113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48CA8F1-5C6E-48D1-8D19-C1B0B2EDC11D}"/>
              </a:ext>
            </a:extLst>
          </p:cNvPr>
          <p:cNvSpPr>
            <a:spLocks noGrp="1" noChangeArrowheads="1"/>
          </p:cNvSpPr>
          <p:nvPr>
            <p:ph type="dt" sz="half" idx="10"/>
          </p:nvPr>
        </p:nvSpPr>
        <p:spPr>
          <a:ln/>
        </p:spPr>
        <p:txBody>
          <a:bodyPr/>
          <a:lstStyle>
            <a:lvl1pPr>
              <a:defRPr/>
            </a:lvl1pPr>
          </a:lstStyle>
          <a:p>
            <a:pPr>
              <a:defRPr/>
            </a:pPr>
            <a:fld id="{7E753F63-4807-4A79-BEC6-E84C90951159}" type="datetime10">
              <a:rPr lang="zh-CN" altLang="en-US"/>
              <a:pPr>
                <a:defRPr/>
              </a:pPr>
              <a:t>09:09</a:t>
            </a:fld>
            <a:endParaRPr lang="en-US" altLang="zh-CN"/>
          </a:p>
        </p:txBody>
      </p:sp>
      <p:sp>
        <p:nvSpPr>
          <p:cNvPr id="5" name="Rectangle 5">
            <a:extLst>
              <a:ext uri="{FF2B5EF4-FFF2-40B4-BE49-F238E27FC236}">
                <a16:creationId xmlns:a16="http://schemas.microsoft.com/office/drawing/2014/main" id="{8786927A-F858-4323-B882-8CC839A462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8BFE68-F1CE-4E0F-BDA9-66DC2CE5AE12}"/>
              </a:ext>
            </a:extLst>
          </p:cNvPr>
          <p:cNvSpPr>
            <a:spLocks noGrp="1" noChangeArrowheads="1"/>
          </p:cNvSpPr>
          <p:nvPr>
            <p:ph type="sldNum" sz="quarter" idx="12"/>
          </p:nvPr>
        </p:nvSpPr>
        <p:spPr>
          <a:ln/>
        </p:spPr>
        <p:txBody>
          <a:bodyPr/>
          <a:lstStyle>
            <a:lvl1pPr>
              <a:defRPr/>
            </a:lvl1pPr>
          </a:lstStyle>
          <a:p>
            <a:pPr>
              <a:defRPr/>
            </a:pPr>
            <a:fld id="{30B0B142-C168-49C4-B062-7727F2913797}" type="slidenum">
              <a:rPr lang="zh-CN" altLang="en-US"/>
              <a:pPr>
                <a:defRPr/>
              </a:pPr>
              <a:t>‹#›</a:t>
            </a:fld>
            <a:endParaRPr lang="en-US" altLang="zh-CN"/>
          </a:p>
        </p:txBody>
      </p:sp>
    </p:spTree>
    <p:extLst>
      <p:ext uri="{BB962C8B-B14F-4D97-AF65-F5344CB8AC3E}">
        <p14:creationId xmlns:p14="http://schemas.microsoft.com/office/powerpoint/2010/main" val="2279396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47650" y="1219200"/>
            <a:ext cx="4670425"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32600AC-4E69-45A9-8C43-523D8FF04D7D}"/>
              </a:ext>
            </a:extLst>
          </p:cNvPr>
          <p:cNvSpPr>
            <a:spLocks noGrp="1" noChangeArrowheads="1"/>
          </p:cNvSpPr>
          <p:nvPr>
            <p:ph type="dt" sz="half" idx="10"/>
          </p:nvPr>
        </p:nvSpPr>
        <p:spPr>
          <a:ln/>
        </p:spPr>
        <p:txBody>
          <a:bodyPr/>
          <a:lstStyle>
            <a:lvl1pPr>
              <a:defRPr/>
            </a:lvl1pPr>
          </a:lstStyle>
          <a:p>
            <a:pPr>
              <a:defRPr/>
            </a:pPr>
            <a:fld id="{35283984-1E2D-4DD1-B8E9-63DCF64E920A}" type="datetime10">
              <a:rPr lang="zh-CN" altLang="en-US"/>
              <a:pPr>
                <a:defRPr/>
              </a:pPr>
              <a:t>09:09</a:t>
            </a:fld>
            <a:endParaRPr lang="en-US" altLang="zh-CN"/>
          </a:p>
        </p:txBody>
      </p:sp>
      <p:sp>
        <p:nvSpPr>
          <p:cNvPr id="6" name="Rectangle 5">
            <a:extLst>
              <a:ext uri="{FF2B5EF4-FFF2-40B4-BE49-F238E27FC236}">
                <a16:creationId xmlns:a16="http://schemas.microsoft.com/office/drawing/2014/main" id="{8D38E427-CC6D-4BE5-B7BD-2F672867BF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B2B6593-7536-46E9-BE49-01AA4F144260}"/>
              </a:ext>
            </a:extLst>
          </p:cNvPr>
          <p:cNvSpPr>
            <a:spLocks noGrp="1" noChangeArrowheads="1"/>
          </p:cNvSpPr>
          <p:nvPr>
            <p:ph type="sldNum" sz="quarter" idx="12"/>
          </p:nvPr>
        </p:nvSpPr>
        <p:spPr>
          <a:ln/>
        </p:spPr>
        <p:txBody>
          <a:bodyPr/>
          <a:lstStyle>
            <a:lvl1pPr>
              <a:defRPr/>
            </a:lvl1pPr>
          </a:lstStyle>
          <a:p>
            <a:pPr>
              <a:defRPr/>
            </a:pPr>
            <a:fld id="{426FA9B7-9985-4BF8-BDE4-FEFB2D49D9FD}" type="slidenum">
              <a:rPr lang="zh-CN" altLang="en-US"/>
              <a:pPr>
                <a:defRPr/>
              </a:pPr>
              <a:t>‹#›</a:t>
            </a:fld>
            <a:endParaRPr lang="en-US" altLang="zh-CN"/>
          </a:p>
        </p:txBody>
      </p:sp>
    </p:spTree>
    <p:extLst>
      <p:ext uri="{BB962C8B-B14F-4D97-AF65-F5344CB8AC3E}">
        <p14:creationId xmlns:p14="http://schemas.microsoft.com/office/powerpoint/2010/main" val="231926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A1935C-97AE-46DE-B8B0-057A3E7991A1}"/>
              </a:ext>
            </a:extLst>
          </p:cNvPr>
          <p:cNvSpPr>
            <a:spLocks noGrp="1" noChangeArrowheads="1"/>
          </p:cNvSpPr>
          <p:nvPr>
            <p:ph type="dt" sz="half" idx="10"/>
          </p:nvPr>
        </p:nvSpPr>
        <p:spPr>
          <a:ln/>
        </p:spPr>
        <p:txBody>
          <a:bodyPr/>
          <a:lstStyle>
            <a:lvl1pPr>
              <a:defRPr/>
            </a:lvl1pPr>
          </a:lstStyle>
          <a:p>
            <a:pPr>
              <a:defRPr/>
            </a:pPr>
            <a:fld id="{F583AB80-51FD-401B-B380-07A56B5E9209}" type="datetime10">
              <a:rPr lang="zh-CN" altLang="en-US"/>
              <a:pPr>
                <a:defRPr/>
              </a:pPr>
              <a:t>09:09</a:t>
            </a:fld>
            <a:endParaRPr lang="en-US" altLang="zh-CN"/>
          </a:p>
        </p:txBody>
      </p:sp>
      <p:sp>
        <p:nvSpPr>
          <p:cNvPr id="3" name="Rectangle 5">
            <a:extLst>
              <a:ext uri="{FF2B5EF4-FFF2-40B4-BE49-F238E27FC236}">
                <a16:creationId xmlns:a16="http://schemas.microsoft.com/office/drawing/2014/main" id="{53ED5CD5-689C-4E23-81AE-EDD1EC99AB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70BD9DB-431D-482F-9152-F92299341C8E}"/>
              </a:ext>
            </a:extLst>
          </p:cNvPr>
          <p:cNvSpPr>
            <a:spLocks noGrp="1" noChangeArrowheads="1"/>
          </p:cNvSpPr>
          <p:nvPr>
            <p:ph type="sldNum" sz="quarter" idx="12"/>
          </p:nvPr>
        </p:nvSpPr>
        <p:spPr>
          <a:ln/>
        </p:spPr>
        <p:txBody>
          <a:bodyPr/>
          <a:lstStyle>
            <a:lvl1pPr>
              <a:defRPr/>
            </a:lvl1pPr>
          </a:lstStyle>
          <a:p>
            <a:pPr>
              <a:defRPr/>
            </a:pPr>
            <a:fld id="{094B167D-BF8C-498B-9D2A-EBC923F61334}" type="slidenum">
              <a:rPr lang="zh-CN" altLang="en-US"/>
              <a:pPr>
                <a:defRPr/>
              </a:pPr>
              <a:t>‹#›</a:t>
            </a:fld>
            <a:endParaRPr lang="en-US" altLang="zh-CN"/>
          </a:p>
        </p:txBody>
      </p:sp>
    </p:spTree>
    <p:extLst>
      <p:ext uri="{BB962C8B-B14F-4D97-AF65-F5344CB8AC3E}">
        <p14:creationId xmlns:p14="http://schemas.microsoft.com/office/powerpoint/2010/main" val="195066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lvl1pPr>
              <a:defRPr>
                <a:latin typeface="华文细黑" pitchFamily="2" charset="-122"/>
                <a:ea typeface="华文细黑" pitchFamily="2" charset="-122"/>
              </a:defRPr>
            </a:lvl1pPr>
          </a:lstStyle>
          <a:p>
            <a:r>
              <a:rPr lang="zh-CN" altLang="en-US" dirty="0"/>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lvl1pPr>
              <a:defRPr>
                <a:latin typeface="华文宋体" pitchFamily="2" charset="-122"/>
                <a:ea typeface="华文宋体" pitchFamily="2" charset="-122"/>
              </a:defRPr>
            </a:lvl1pPr>
            <a:lvl2pPr>
              <a:defRPr>
                <a:latin typeface="华文宋体" pitchFamily="2" charset="-122"/>
                <a:ea typeface="华文宋体" pitchFamily="2" charset="-122"/>
              </a:defRPr>
            </a:lvl2pPr>
            <a:lvl3pPr>
              <a:defRPr>
                <a:latin typeface="华文宋体" pitchFamily="2" charset="-122"/>
                <a:ea typeface="华文宋体" pitchFamily="2" charset="-122"/>
              </a:defRPr>
            </a:lvl3pPr>
            <a:lvl4pPr>
              <a:defRPr>
                <a:latin typeface="华文宋体" pitchFamily="2" charset="-122"/>
                <a:ea typeface="华文宋体" pitchFamily="2" charset="-122"/>
              </a:defRPr>
            </a:lvl4pPr>
            <a:lvl5pPr>
              <a:defRPr>
                <a:latin typeface="华文宋体" pitchFamily="2" charset="-122"/>
                <a:ea typeface="华文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70475" y="1219200"/>
            <a:ext cx="4670425" cy="5181600"/>
          </a:xfrm>
        </p:spPr>
        <p:txBody>
          <a:bodyPr/>
          <a:lstStyle>
            <a:lvl1pPr>
              <a:defRPr>
                <a:latin typeface="华文宋体" pitchFamily="2" charset="-122"/>
                <a:ea typeface="华文宋体" pitchFamily="2" charset="-122"/>
              </a:defRPr>
            </a:lvl1pPr>
            <a:lvl2pPr>
              <a:defRPr>
                <a:latin typeface="华文宋体" pitchFamily="2" charset="-122"/>
                <a:ea typeface="华文宋体" pitchFamily="2" charset="-122"/>
              </a:defRPr>
            </a:lvl2pPr>
            <a:lvl3pPr>
              <a:defRPr>
                <a:latin typeface="华文宋体" pitchFamily="2" charset="-122"/>
                <a:ea typeface="华文宋体" pitchFamily="2" charset="-122"/>
              </a:defRPr>
            </a:lvl3pPr>
            <a:lvl4pPr>
              <a:defRPr>
                <a:latin typeface="华文宋体" pitchFamily="2" charset="-122"/>
                <a:ea typeface="华文宋体" pitchFamily="2" charset="-122"/>
              </a:defRPr>
            </a:lvl4pPr>
            <a:lvl5pPr>
              <a:defRPr>
                <a:latin typeface="华文宋体" pitchFamily="2" charset="-122"/>
                <a:ea typeface="华文宋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C3278D0-8EB6-49BF-9B8A-AE9232016A5E}"/>
              </a:ext>
            </a:extLst>
          </p:cNvPr>
          <p:cNvSpPr>
            <a:spLocks noGrp="1" noChangeArrowheads="1"/>
          </p:cNvSpPr>
          <p:nvPr>
            <p:ph type="dt" sz="half" idx="10"/>
          </p:nvPr>
        </p:nvSpPr>
        <p:spPr>
          <a:ln/>
        </p:spPr>
        <p:txBody>
          <a:bodyPr/>
          <a:lstStyle>
            <a:lvl1pPr>
              <a:defRPr/>
            </a:lvl1pPr>
          </a:lstStyle>
          <a:p>
            <a:pPr>
              <a:defRPr/>
            </a:pPr>
            <a:fld id="{3449D6D5-244F-456B-9C3B-7383B009B952}" type="datetime10">
              <a:rPr lang="zh-CN" altLang="en-US"/>
              <a:pPr>
                <a:defRPr/>
              </a:pPr>
              <a:t>09:09</a:t>
            </a:fld>
            <a:endParaRPr lang="en-US" altLang="zh-CN"/>
          </a:p>
        </p:txBody>
      </p:sp>
      <p:sp>
        <p:nvSpPr>
          <p:cNvPr id="6" name="Rectangle 5">
            <a:extLst>
              <a:ext uri="{FF2B5EF4-FFF2-40B4-BE49-F238E27FC236}">
                <a16:creationId xmlns:a16="http://schemas.microsoft.com/office/drawing/2014/main" id="{74C9BB6E-531E-4E46-99D9-2B5E3200A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0D4E945-F49B-4F40-8258-D843357A6213}"/>
              </a:ext>
            </a:extLst>
          </p:cNvPr>
          <p:cNvSpPr>
            <a:spLocks noGrp="1" noChangeArrowheads="1"/>
          </p:cNvSpPr>
          <p:nvPr>
            <p:ph type="sldNum" sz="quarter" idx="12"/>
          </p:nvPr>
        </p:nvSpPr>
        <p:spPr>
          <a:ln/>
        </p:spPr>
        <p:txBody>
          <a:bodyPr/>
          <a:lstStyle>
            <a:lvl1pPr>
              <a:defRPr/>
            </a:lvl1pPr>
          </a:lstStyle>
          <a:p>
            <a:pPr>
              <a:defRPr/>
            </a:pPr>
            <a:fld id="{61D03940-C54D-4A6E-ABB1-3F303077D30F}" type="slidenum">
              <a:rPr lang="zh-CN" altLang="en-US"/>
              <a:pPr>
                <a:defRPr/>
              </a:pPr>
              <a:t>‹#›</a:t>
            </a:fld>
            <a:endParaRPr lang="en-US" altLang="zh-CN"/>
          </a:p>
        </p:txBody>
      </p:sp>
    </p:spTree>
    <p:extLst>
      <p:ext uri="{BB962C8B-B14F-4D97-AF65-F5344CB8AC3E}">
        <p14:creationId xmlns:p14="http://schemas.microsoft.com/office/powerpoint/2010/main" val="720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5100" y="76200"/>
            <a:ext cx="949325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247650" y="1219200"/>
            <a:ext cx="46704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70475" y="1219200"/>
            <a:ext cx="4670425"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70475" y="3886200"/>
            <a:ext cx="4670425" cy="2514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50A68FA-5909-436C-8F2D-7D8A24638C3D}"/>
              </a:ext>
            </a:extLst>
          </p:cNvPr>
          <p:cNvSpPr>
            <a:spLocks noGrp="1" noChangeArrowheads="1"/>
          </p:cNvSpPr>
          <p:nvPr>
            <p:ph type="dt" sz="half" idx="10"/>
          </p:nvPr>
        </p:nvSpPr>
        <p:spPr>
          <a:ln/>
        </p:spPr>
        <p:txBody>
          <a:bodyPr/>
          <a:lstStyle>
            <a:lvl1pPr>
              <a:defRPr/>
            </a:lvl1pPr>
          </a:lstStyle>
          <a:p>
            <a:pPr>
              <a:defRPr/>
            </a:pPr>
            <a:fld id="{F837461C-AEF8-463B-B9EE-8641F82B87E0}" type="datetime10">
              <a:rPr lang="zh-CN" altLang="en-US"/>
              <a:pPr>
                <a:defRPr/>
              </a:pPr>
              <a:t>09:09</a:t>
            </a:fld>
            <a:endParaRPr lang="en-US" altLang="zh-CN"/>
          </a:p>
        </p:txBody>
      </p:sp>
      <p:sp>
        <p:nvSpPr>
          <p:cNvPr id="7" name="Rectangle 5">
            <a:extLst>
              <a:ext uri="{FF2B5EF4-FFF2-40B4-BE49-F238E27FC236}">
                <a16:creationId xmlns:a16="http://schemas.microsoft.com/office/drawing/2014/main" id="{CAF44717-3E3D-42CA-8ECA-6A1C25CA42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DB73632-FF50-449D-8E49-366EB4BE4DAA}"/>
              </a:ext>
            </a:extLst>
          </p:cNvPr>
          <p:cNvSpPr>
            <a:spLocks noGrp="1" noChangeArrowheads="1"/>
          </p:cNvSpPr>
          <p:nvPr>
            <p:ph type="sldNum" sz="quarter" idx="12"/>
          </p:nvPr>
        </p:nvSpPr>
        <p:spPr>
          <a:ln/>
        </p:spPr>
        <p:txBody>
          <a:bodyPr/>
          <a:lstStyle>
            <a:lvl1pPr>
              <a:defRPr/>
            </a:lvl1pPr>
          </a:lstStyle>
          <a:p>
            <a:pPr>
              <a:defRPr/>
            </a:pPr>
            <a:fld id="{5781BC6B-E7EF-4FD6-A95E-340D9FCC8D6E}" type="slidenum">
              <a:rPr lang="zh-CN" altLang="en-US"/>
              <a:pPr>
                <a:defRPr/>
              </a:pPr>
              <a:t>‹#›</a:t>
            </a:fld>
            <a:endParaRPr lang="en-US" altLang="zh-CN"/>
          </a:p>
        </p:txBody>
      </p:sp>
    </p:spTree>
    <p:extLst>
      <p:ext uri="{BB962C8B-B14F-4D97-AF65-F5344CB8AC3E}">
        <p14:creationId xmlns:p14="http://schemas.microsoft.com/office/powerpoint/2010/main" val="2224340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C8243A-65DE-4134-BBDA-D8010A6FA38F}"/>
              </a:ext>
            </a:extLst>
          </p:cNvPr>
          <p:cNvSpPr>
            <a:spLocks noGrp="1" noChangeArrowheads="1"/>
          </p:cNvSpPr>
          <p:nvPr>
            <p:ph type="title"/>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a:extLst>
              <a:ext uri="{FF2B5EF4-FFF2-40B4-BE49-F238E27FC236}">
                <a16:creationId xmlns:a16="http://schemas.microsoft.com/office/drawing/2014/main" id="{D7EEA96B-8451-4333-B3FC-5676820113F6}"/>
              </a:ext>
            </a:extLst>
          </p:cNvPr>
          <p:cNvSpPr>
            <a:spLocks noGrp="1" noChangeArrowheads="1"/>
          </p:cNvSpPr>
          <p:nvPr>
            <p:ph type="body" idx="1"/>
          </p:nvPr>
        </p:nvSpPr>
        <p:spPr bwMode="auto">
          <a:xfrm>
            <a:off x="247650" y="1219200"/>
            <a:ext cx="94932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3364" name="Rectangle 4">
            <a:extLst>
              <a:ext uri="{FF2B5EF4-FFF2-40B4-BE49-F238E27FC236}">
                <a16:creationId xmlns:a16="http://schemas.microsoft.com/office/drawing/2014/main" id="{03B4FE72-8621-4B0E-B3DB-DCDACB29209B}"/>
              </a:ext>
            </a:extLst>
          </p:cNvPr>
          <p:cNvSpPr>
            <a:spLocks noGrp="1" noChangeArrowheads="1"/>
          </p:cNvSpPr>
          <p:nvPr>
            <p:ph type="dt" sz="half" idx="2"/>
          </p:nvPr>
        </p:nvSpPr>
        <p:spPr bwMode="auto">
          <a:xfrm>
            <a:off x="495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kumimoji="0" sz="1400">
                <a:solidFill>
                  <a:schemeClr val="tx1"/>
                </a:solidFill>
                <a:latin typeface="华文宋体" pitchFamily="2" charset="-122"/>
                <a:ea typeface="华文宋体" pitchFamily="2" charset="-122"/>
              </a:defRPr>
            </a:lvl1pPr>
          </a:lstStyle>
          <a:p>
            <a:pPr>
              <a:defRPr/>
            </a:pPr>
            <a:fld id="{7CBBB73F-6446-4F77-91EB-9ACDED1B51CD}" type="datetime10">
              <a:rPr lang="zh-CN" altLang="en-US"/>
              <a:pPr>
                <a:defRPr/>
              </a:pPr>
              <a:t>09:09</a:t>
            </a:fld>
            <a:endParaRPr lang="en-US" altLang="zh-CN"/>
          </a:p>
        </p:txBody>
      </p:sp>
      <p:sp>
        <p:nvSpPr>
          <p:cNvPr id="143365" name="Rectangle 5">
            <a:extLst>
              <a:ext uri="{FF2B5EF4-FFF2-40B4-BE49-F238E27FC236}">
                <a16:creationId xmlns:a16="http://schemas.microsoft.com/office/drawing/2014/main" id="{077EB027-59B0-4C4E-8177-10FA47AF984F}"/>
              </a:ext>
            </a:extLst>
          </p:cNvPr>
          <p:cNvSpPr>
            <a:spLocks noGrp="1" noChangeArrowheads="1"/>
          </p:cNvSpPr>
          <p:nvPr>
            <p:ph type="ftr" sz="quarter" idx="3"/>
          </p:nvPr>
        </p:nvSpPr>
        <p:spPr bwMode="auto">
          <a:xfrm>
            <a:off x="3384550" y="6461125"/>
            <a:ext cx="31369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kumimoji="0" sz="1400">
                <a:solidFill>
                  <a:schemeClr val="tx1"/>
                </a:solidFill>
                <a:latin typeface="华文宋体" pitchFamily="2" charset="-122"/>
                <a:ea typeface="华文宋体" pitchFamily="2" charset="-122"/>
              </a:defRPr>
            </a:lvl1pPr>
          </a:lstStyle>
          <a:p>
            <a:pPr>
              <a:defRPr/>
            </a:pPr>
            <a:endParaRPr lang="en-US" altLang="zh-CN"/>
          </a:p>
        </p:txBody>
      </p:sp>
      <p:sp>
        <p:nvSpPr>
          <p:cNvPr id="143366" name="Rectangle 6">
            <a:extLst>
              <a:ext uri="{FF2B5EF4-FFF2-40B4-BE49-F238E27FC236}">
                <a16:creationId xmlns:a16="http://schemas.microsoft.com/office/drawing/2014/main" id="{CAF330B6-D99E-495B-A571-7F6E2398E652}"/>
              </a:ext>
            </a:extLst>
          </p:cNvPr>
          <p:cNvSpPr>
            <a:spLocks noGrp="1" noChangeArrowheads="1"/>
          </p:cNvSpPr>
          <p:nvPr>
            <p:ph type="sldNum" sz="quarter" idx="4"/>
          </p:nvPr>
        </p:nvSpPr>
        <p:spPr bwMode="auto">
          <a:xfrm>
            <a:off x="7099300" y="6461125"/>
            <a:ext cx="2311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chemeClr val="tx1"/>
                </a:solidFill>
                <a:latin typeface="华文宋体" panose="02010600040101010101" pitchFamily="2" charset="-122"/>
                <a:ea typeface="华文宋体" panose="02010600040101010101" pitchFamily="2" charset="-122"/>
              </a:defRPr>
            </a:lvl1pPr>
          </a:lstStyle>
          <a:p>
            <a:pPr>
              <a:defRPr/>
            </a:pPr>
            <a:fld id="{F93DE3C9-B1A5-42E9-AB85-5F921B770233}" type="slidenum">
              <a:rPr lang="zh-CN" altLang="en-US"/>
              <a:pPr>
                <a:defRPr/>
              </a:pPr>
              <a:t>‹#›</a:t>
            </a:fld>
            <a:endParaRPr lang="en-US" altLang="zh-CN"/>
          </a:p>
        </p:txBody>
      </p:sp>
      <p:pic>
        <p:nvPicPr>
          <p:cNvPr id="1031" name="Picture 7">
            <a:extLst>
              <a:ext uri="{FF2B5EF4-FFF2-40B4-BE49-F238E27FC236}">
                <a16:creationId xmlns:a16="http://schemas.microsoft.com/office/drawing/2014/main" id="{58E7D1B3-977A-4779-8DEA-00025149DD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 y="152400"/>
            <a:ext cx="1155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2DA1FFB6-27ED-4E69-A645-6336B92B87FB}"/>
              </a:ext>
            </a:extLst>
          </p:cNvPr>
          <p:cNvSpPr>
            <a:spLocks noChangeShapeType="1"/>
          </p:cNvSpPr>
          <p:nvPr/>
        </p:nvSpPr>
        <p:spPr bwMode="auto">
          <a:xfrm>
            <a:off x="660400" y="990600"/>
            <a:ext cx="668655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hdr="0" ftr="0"/>
  <p:txStyles>
    <p:titleStyle>
      <a:lvl1pPr algn="ctr" rtl="0" eaLnBrk="0" fontAlgn="base" hangingPunct="0">
        <a:spcBef>
          <a:spcPct val="0"/>
        </a:spcBef>
        <a:spcAft>
          <a:spcPct val="0"/>
        </a:spcAft>
        <a:defRPr sz="4400">
          <a:solidFill>
            <a:schemeClr val="accent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accent2"/>
          </a:solidFill>
          <a:latin typeface="华文细黑" pitchFamily="2" charset="-122"/>
          <a:ea typeface="华文细黑" pitchFamily="2" charset="-122"/>
        </a:defRPr>
      </a:lvl2pPr>
      <a:lvl3pPr algn="ctr" rtl="0" eaLnBrk="0" fontAlgn="base" hangingPunct="0">
        <a:spcBef>
          <a:spcPct val="0"/>
        </a:spcBef>
        <a:spcAft>
          <a:spcPct val="0"/>
        </a:spcAft>
        <a:defRPr sz="4400">
          <a:solidFill>
            <a:schemeClr val="accent2"/>
          </a:solidFill>
          <a:latin typeface="华文细黑" pitchFamily="2" charset="-122"/>
          <a:ea typeface="华文细黑" pitchFamily="2" charset="-122"/>
        </a:defRPr>
      </a:lvl3pPr>
      <a:lvl4pPr algn="ctr" rtl="0" eaLnBrk="0" fontAlgn="base" hangingPunct="0">
        <a:spcBef>
          <a:spcPct val="0"/>
        </a:spcBef>
        <a:spcAft>
          <a:spcPct val="0"/>
        </a:spcAft>
        <a:defRPr sz="4400">
          <a:solidFill>
            <a:schemeClr val="accent2"/>
          </a:solidFill>
          <a:latin typeface="华文细黑" pitchFamily="2" charset="-122"/>
          <a:ea typeface="华文细黑" pitchFamily="2" charset="-122"/>
        </a:defRPr>
      </a:lvl4pPr>
      <a:lvl5pPr algn="ctr" rtl="0" eaLnBrk="0" fontAlgn="base" hangingPunct="0">
        <a:spcBef>
          <a:spcPct val="0"/>
        </a:spcBef>
        <a:spcAft>
          <a:spcPct val="0"/>
        </a:spcAft>
        <a:defRPr sz="4400">
          <a:solidFill>
            <a:schemeClr val="accent2"/>
          </a:solidFill>
          <a:latin typeface="华文细黑" pitchFamily="2" charset="-122"/>
          <a:ea typeface="华文细黑" pitchFamily="2" charset="-122"/>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11.png"/><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6.vml"/><Relationship Id="rId5" Type="http://schemas.openxmlformats.org/officeDocument/2006/relationships/image" Target="../media/image14.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hyperlink" Target="07_Clipping/COHEN-SUTHERLAND&#31639;&#27861;.SWF"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4.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16.e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7.emf"/><Relationship Id="rId4"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9.emf"/><Relationship Id="rId5" Type="http://schemas.openxmlformats.org/officeDocument/2006/relationships/oleObject" Target="../embeddings/oleObject26.bin"/><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png"/><Relationship Id="rId7" Type="http://schemas.openxmlformats.org/officeDocument/2006/relationships/image" Target="../media/image27.w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27.vml"/><Relationship Id="rId4" Type="http://schemas.openxmlformats.org/officeDocument/2006/relationships/image" Target="../media/image32.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28.vml"/><Relationship Id="rId5" Type="http://schemas.openxmlformats.org/officeDocument/2006/relationships/image" Target="../media/image33.emf"/><Relationship Id="rId4"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wmf"/><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36.bin"/><Relationship Id="rId5" Type="http://schemas.openxmlformats.org/officeDocument/2006/relationships/image" Target="../media/image36.wmf"/><Relationship Id="rId4" Type="http://schemas.openxmlformats.org/officeDocument/2006/relationships/oleObject" Target="../embeddings/oleObject35.bin"/></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39.emf"/><Relationship Id="rId5" Type="http://schemas.openxmlformats.org/officeDocument/2006/relationships/oleObject" Target="../embeddings/oleObject39.bin"/><Relationship Id="rId4" Type="http://schemas.openxmlformats.org/officeDocument/2006/relationships/image" Target="../media/image3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image" Target="../media/image42.png"/><Relationship Id="rId5" Type="http://schemas.openxmlformats.org/officeDocument/2006/relationships/oleObject" Target="../embeddings/oleObject42.bin"/><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5.xml"/><Relationship Id="rId1" Type="http://schemas.openxmlformats.org/officeDocument/2006/relationships/vmlDrawing" Target="../drawings/vmlDrawing37.vml"/><Relationship Id="rId4" Type="http://schemas.openxmlformats.org/officeDocument/2006/relationships/image" Target="../media/image46.emf"/></Relationships>
</file>

<file path=ppt/slides/_rels/slide51.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5.xml"/><Relationship Id="rId1" Type="http://schemas.openxmlformats.org/officeDocument/2006/relationships/vmlDrawing" Target="../drawings/vmlDrawing38.vml"/><Relationship Id="rId6" Type="http://schemas.openxmlformats.org/officeDocument/2006/relationships/image" Target="../media/image48.emf"/><Relationship Id="rId5" Type="http://schemas.openxmlformats.org/officeDocument/2006/relationships/oleObject" Target="../embeddings/oleObject48.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39.vml"/><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1.vml"/><Relationship Id="rId5" Type="http://schemas.openxmlformats.org/officeDocument/2006/relationships/image" Target="../media/image53.emf"/><Relationship Id="rId4" Type="http://schemas.openxmlformats.org/officeDocument/2006/relationships/oleObject" Target="../embeddings/oleObject53.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5.xml"/><Relationship Id="rId1" Type="http://schemas.openxmlformats.org/officeDocument/2006/relationships/vmlDrawing" Target="../drawings/vmlDrawing42.vml"/><Relationship Id="rId4" Type="http://schemas.openxmlformats.org/officeDocument/2006/relationships/image" Target="../media/image53.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5.xml"/><Relationship Id="rId1" Type="http://schemas.openxmlformats.org/officeDocument/2006/relationships/vmlDrawing" Target="../drawings/vmlDrawing43.vml"/><Relationship Id="rId4" Type="http://schemas.openxmlformats.org/officeDocument/2006/relationships/image" Target="../media/image53.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5.xml"/><Relationship Id="rId1" Type="http://schemas.openxmlformats.org/officeDocument/2006/relationships/vmlDrawing" Target="../drawings/vmlDrawing44.vml"/><Relationship Id="rId4" Type="http://schemas.openxmlformats.org/officeDocument/2006/relationships/image" Target="../media/image5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53.emf"/></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1B143FDD-E19B-4E68-BD7C-1F1E9667952B}"/>
              </a:ext>
            </a:extLst>
          </p:cNvPr>
          <p:cNvGraphicFramePr>
            <a:graphicFrameLocks noChangeAspect="1"/>
          </p:cNvGraphicFramePr>
          <p:nvPr/>
        </p:nvGraphicFramePr>
        <p:xfrm>
          <a:off x="2062163" y="1600200"/>
          <a:ext cx="5861050" cy="3581400"/>
        </p:xfrm>
        <a:graphic>
          <a:graphicData uri="http://schemas.openxmlformats.org/presentationml/2006/ole">
            <mc:AlternateContent xmlns:mc="http://schemas.openxmlformats.org/markup-compatibility/2006">
              <mc:Choice xmlns:v="urn:schemas-microsoft-com:vml" Requires="v">
                <p:oleObj spid="_x0000_s85048" name="Image" r:id="rId4" imgW="7047619" imgH="3974603" progId="Photoshop.Image.7">
                  <p:embed/>
                </p:oleObj>
              </mc:Choice>
              <mc:Fallback>
                <p:oleObj name="Image" r:id="rId4" imgW="7047619" imgH="3974603" progId="Photoshop.Image.7">
                  <p:embed/>
                  <p:pic>
                    <p:nvPicPr>
                      <p:cNvPr id="5122" name="Object 3">
                        <a:extLst>
                          <a:ext uri="{FF2B5EF4-FFF2-40B4-BE49-F238E27FC236}">
                            <a16:creationId xmlns:a16="http://schemas.microsoft.com/office/drawing/2014/main" id="{1B143FDD-E19B-4E68-BD7C-1F1E96679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600200"/>
                        <a:ext cx="58610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a:extLst>
              <a:ext uri="{FF2B5EF4-FFF2-40B4-BE49-F238E27FC236}">
                <a16:creationId xmlns:a16="http://schemas.microsoft.com/office/drawing/2014/main" id="{6C9D8658-CAF8-4335-A167-EC2CC27ABB5D}"/>
              </a:ext>
            </a:extLst>
          </p:cNvPr>
          <p:cNvSpPr>
            <a:spLocks noGrp="1" noChangeArrowheads="1"/>
          </p:cNvSpPr>
          <p:nvPr>
            <p:ph type="ctrTitle"/>
          </p:nvPr>
        </p:nvSpPr>
        <p:spPr>
          <a:xfrm>
            <a:off x="2209800" y="152400"/>
            <a:ext cx="4953000" cy="7620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裁剪</a:t>
            </a:r>
          </a:p>
        </p:txBody>
      </p:sp>
      <p:sp>
        <p:nvSpPr>
          <p:cNvPr id="5124" name="Rectangle 5">
            <a:extLst>
              <a:ext uri="{FF2B5EF4-FFF2-40B4-BE49-F238E27FC236}">
                <a16:creationId xmlns:a16="http://schemas.microsoft.com/office/drawing/2014/main" id="{F67EB888-4AC4-4131-8DC9-EA98719AE2BF}"/>
              </a:ext>
            </a:extLst>
          </p:cNvPr>
          <p:cNvSpPr>
            <a:spLocks noChangeArrowheads="1"/>
          </p:cNvSpPr>
          <p:nvPr/>
        </p:nvSpPr>
        <p:spPr bwMode="auto">
          <a:xfrm>
            <a:off x="4191000" y="1066801"/>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r>
              <a:rPr lang="zh-CN" altLang="en-US" sz="2800" b="0" dirty="0">
                <a:solidFill>
                  <a:schemeClr val="accent2"/>
                </a:solidFill>
                <a:latin typeface="微软雅黑" panose="020B0503020204020204" pitchFamily="34" charset="-122"/>
                <a:ea typeface="微软雅黑" panose="020B0503020204020204" pitchFamily="34" charset="-122"/>
              </a:rPr>
              <a:t>计算机图形学</a:t>
            </a:r>
          </a:p>
        </p:txBody>
      </p:sp>
    </p:spTree>
    <p:extLst>
      <p:ext uri="{BB962C8B-B14F-4D97-AF65-F5344CB8AC3E}">
        <p14:creationId xmlns:p14="http://schemas.microsoft.com/office/powerpoint/2010/main" val="42110545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4976E212-3270-4FF7-BE52-C81B13C2B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593418F-E006-480D-92C9-A7586ECCEBBF}" type="slidenum">
              <a:rPr lang="zh-CN" altLang="en-US" sz="1400" smtClean="0"/>
              <a:pPr>
                <a:spcBef>
                  <a:spcPct val="0"/>
                </a:spcBef>
                <a:buFontTx/>
                <a:buNone/>
              </a:pPr>
              <a:t>10</a:t>
            </a:fld>
            <a:endParaRPr lang="en-US" altLang="zh-CN" sz="1400"/>
          </a:p>
        </p:txBody>
      </p:sp>
      <p:sp>
        <p:nvSpPr>
          <p:cNvPr id="12291" name="Rectangle 2">
            <a:extLst>
              <a:ext uri="{FF2B5EF4-FFF2-40B4-BE49-F238E27FC236}">
                <a16:creationId xmlns:a16="http://schemas.microsoft.com/office/drawing/2014/main" id="{CDCBBA90-7D53-42DC-9734-C3E72A884E00}"/>
              </a:ext>
            </a:extLst>
          </p:cNvPr>
          <p:cNvSpPr>
            <a:spLocks noGrp="1" noChangeArrowheads="1"/>
          </p:cNvSpPr>
          <p:nvPr>
            <p:ph type="title"/>
          </p:nvPr>
        </p:nvSpPr>
        <p:spPr>
          <a:xfrm>
            <a:off x="495300" y="28575"/>
            <a:ext cx="8420100" cy="950913"/>
          </a:xfrm>
        </p:spPr>
        <p:txBody>
          <a:bodyPr/>
          <a:lstStyle/>
          <a:p>
            <a:pPr eaLnBrk="1" hangingPunct="1"/>
            <a:r>
              <a:rPr lang="zh-CN" altLang="en-US">
                <a:ea typeface="宋体" panose="02010600030101010101" pitchFamily="2" charset="-122"/>
              </a:rPr>
              <a:t>直线段的裁剪</a:t>
            </a:r>
          </a:p>
        </p:txBody>
      </p:sp>
      <p:sp>
        <p:nvSpPr>
          <p:cNvPr id="12292" name="Rectangle 3">
            <a:extLst>
              <a:ext uri="{FF2B5EF4-FFF2-40B4-BE49-F238E27FC236}">
                <a16:creationId xmlns:a16="http://schemas.microsoft.com/office/drawing/2014/main" id="{F64F399B-05E9-4BEE-A627-A773DAEE5535}"/>
              </a:ext>
            </a:extLst>
          </p:cNvPr>
          <p:cNvSpPr>
            <a:spLocks noGrp="1" noChangeArrowheads="1"/>
          </p:cNvSpPr>
          <p:nvPr>
            <p:ph type="body" idx="1"/>
          </p:nvPr>
        </p:nvSpPr>
        <p:spPr>
          <a:xfrm>
            <a:off x="130175" y="1066800"/>
            <a:ext cx="9118600" cy="5214938"/>
          </a:xfrm>
        </p:spPr>
        <p:txBody>
          <a:bodyPr/>
          <a:lstStyle/>
          <a:p>
            <a:pPr algn="just" eaLnBrk="1" hangingPunct="1">
              <a:lnSpc>
                <a:spcPct val="140000"/>
              </a:lnSpc>
            </a:pPr>
            <a:r>
              <a:rPr lang="zh-CN" altLang="en-US" dirty="0">
                <a:ea typeface="宋体" panose="02010600030101010101" pitchFamily="2" charset="-122"/>
              </a:rPr>
              <a:t>直线段和剪裁窗口的可能关系：</a:t>
            </a:r>
          </a:p>
          <a:p>
            <a:pPr lvl="1" algn="just" eaLnBrk="1" hangingPunct="1">
              <a:lnSpc>
                <a:spcPct val="140000"/>
              </a:lnSpc>
            </a:pPr>
            <a:r>
              <a:rPr lang="zh-CN" altLang="en-US" sz="3200" dirty="0">
                <a:ea typeface="宋体" panose="02010600030101010101" pitchFamily="2" charset="-122"/>
              </a:rPr>
              <a:t>完全落在窗口内</a:t>
            </a:r>
          </a:p>
          <a:p>
            <a:pPr lvl="1" algn="just" eaLnBrk="1" hangingPunct="1">
              <a:lnSpc>
                <a:spcPct val="140000"/>
              </a:lnSpc>
            </a:pPr>
            <a:r>
              <a:rPr lang="zh-CN" altLang="en-US" sz="3200" dirty="0">
                <a:ea typeface="宋体" panose="02010600030101010101" pitchFamily="2" charset="-122"/>
              </a:rPr>
              <a:t>完全落在窗口外</a:t>
            </a:r>
          </a:p>
          <a:p>
            <a:pPr lvl="1" algn="just" eaLnBrk="1" hangingPunct="1">
              <a:lnSpc>
                <a:spcPct val="140000"/>
              </a:lnSpc>
            </a:pPr>
            <a:r>
              <a:rPr lang="zh-CN" altLang="en-US" sz="3200" dirty="0">
                <a:ea typeface="宋体" panose="02010600030101010101" pitchFamily="2" charset="-122"/>
              </a:rPr>
              <a:t>与窗口边界相交 </a:t>
            </a:r>
            <a:r>
              <a:rPr lang="zh-CN" altLang="en-US" dirty="0">
                <a:ea typeface="宋体" panose="02010600030101010101" pitchFamily="2" charset="-122"/>
              </a:rPr>
              <a:t> </a:t>
            </a:r>
          </a:p>
          <a:p>
            <a:pPr algn="just" eaLnBrk="1" hangingPunct="1">
              <a:buFontTx/>
              <a:buNone/>
            </a:pPr>
            <a:endParaRPr lang="zh-CN" altLang="en-US" dirty="0">
              <a:ea typeface="宋体" panose="02010600030101010101" pitchFamily="2" charset="-122"/>
            </a:endParaRPr>
          </a:p>
        </p:txBody>
      </p:sp>
      <p:sp>
        <p:nvSpPr>
          <p:cNvPr id="12293" name="日期占位符 1">
            <a:extLst>
              <a:ext uri="{FF2B5EF4-FFF2-40B4-BE49-F238E27FC236}">
                <a16:creationId xmlns:a16="http://schemas.microsoft.com/office/drawing/2014/main" id="{81AE3FF6-A5C8-4216-81C6-6083B7B626C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718B3E1-78A4-4A58-AAB6-1C9C2F6DED9F}" type="datetime10">
              <a:rPr lang="zh-CN" altLang="en-US" sz="1400" smtClean="0"/>
              <a:pPr>
                <a:spcBef>
                  <a:spcPct val="0"/>
                </a:spcBef>
                <a:buFontTx/>
                <a:buNone/>
              </a:pPr>
              <a:t>09:09</a:t>
            </a:fld>
            <a:endParaRPr lang="en-US" altLang="zh-CN" sz="1400"/>
          </a:p>
        </p:txBody>
      </p:sp>
      <p:graphicFrame>
        <p:nvGraphicFramePr>
          <p:cNvPr id="12294" name="对象 1">
            <a:extLst>
              <a:ext uri="{FF2B5EF4-FFF2-40B4-BE49-F238E27FC236}">
                <a16:creationId xmlns:a16="http://schemas.microsoft.com/office/drawing/2014/main" id="{FED773DE-50C6-44F3-996B-8A8F629A2B52}"/>
              </a:ext>
            </a:extLst>
          </p:cNvPr>
          <p:cNvGraphicFramePr>
            <a:graphicFrameLocks noChangeAspect="1"/>
          </p:cNvGraphicFramePr>
          <p:nvPr/>
        </p:nvGraphicFramePr>
        <p:xfrm>
          <a:off x="4057650" y="2124075"/>
          <a:ext cx="5753100" cy="4602163"/>
        </p:xfrm>
        <a:graphic>
          <a:graphicData uri="http://schemas.openxmlformats.org/presentationml/2006/ole">
            <mc:AlternateContent xmlns:mc="http://schemas.openxmlformats.org/markup-compatibility/2006">
              <mc:Choice xmlns:v="urn:schemas-microsoft-com:vml" Requires="v">
                <p:oleObj spid="_x0000_s12349" name="Visio" r:id="rId4" imgW="2837021" imgH="2231946" progId="Visio.Drawing.11">
                  <p:embed/>
                </p:oleObj>
              </mc:Choice>
              <mc:Fallback>
                <p:oleObj name="Visio" r:id="rId4" imgW="2837021" imgH="2231946" progId="Visio.Drawing.11">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650" y="2124075"/>
                        <a:ext cx="5753100" cy="46021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a:extLst>
              <a:ext uri="{FF2B5EF4-FFF2-40B4-BE49-F238E27FC236}">
                <a16:creationId xmlns:a16="http://schemas.microsoft.com/office/drawing/2014/main" id="{AEC354A7-EFDC-460D-AFB9-67AC22EA0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56F79D5-62D3-41F9-A00F-086337B494FC}" type="slidenum">
              <a:rPr lang="zh-CN" altLang="en-US" sz="1400" smtClean="0"/>
              <a:pPr>
                <a:spcBef>
                  <a:spcPct val="0"/>
                </a:spcBef>
                <a:buFontTx/>
                <a:buNone/>
              </a:pPr>
              <a:t>11</a:t>
            </a:fld>
            <a:endParaRPr lang="en-US" altLang="zh-CN" sz="1400"/>
          </a:p>
        </p:txBody>
      </p:sp>
      <p:sp>
        <p:nvSpPr>
          <p:cNvPr id="13315" name="Rectangle 2">
            <a:extLst>
              <a:ext uri="{FF2B5EF4-FFF2-40B4-BE49-F238E27FC236}">
                <a16:creationId xmlns:a16="http://schemas.microsoft.com/office/drawing/2014/main" id="{7C90C1B0-F360-414C-8460-DA82479D1841}"/>
              </a:ext>
            </a:extLst>
          </p:cNvPr>
          <p:cNvSpPr>
            <a:spLocks noGrp="1" noChangeArrowheads="1"/>
          </p:cNvSpPr>
          <p:nvPr>
            <p:ph type="title"/>
          </p:nvPr>
        </p:nvSpPr>
        <p:spPr/>
        <p:txBody>
          <a:bodyPr/>
          <a:lstStyle/>
          <a:p>
            <a:pPr eaLnBrk="1" hangingPunct="1"/>
            <a:r>
              <a:rPr lang="zh-CN" altLang="en-US" sz="4800">
                <a:ea typeface="宋体" panose="02010600030101010101" pitchFamily="2" charset="-122"/>
              </a:rPr>
              <a:t>直线段的裁剪</a:t>
            </a:r>
          </a:p>
        </p:txBody>
      </p:sp>
      <p:sp>
        <p:nvSpPr>
          <p:cNvPr id="12292" name="Rectangle 3">
            <a:extLst>
              <a:ext uri="{FF2B5EF4-FFF2-40B4-BE49-F238E27FC236}">
                <a16:creationId xmlns:a16="http://schemas.microsoft.com/office/drawing/2014/main" id="{88E7FC6A-1504-42CE-B6A9-F141CBC2385E}"/>
              </a:ext>
            </a:extLst>
          </p:cNvPr>
          <p:cNvSpPr>
            <a:spLocks noGrp="1" noChangeArrowheads="1"/>
          </p:cNvSpPr>
          <p:nvPr>
            <p:ph type="body" sz="half" idx="1"/>
          </p:nvPr>
        </p:nvSpPr>
        <p:spPr>
          <a:xfrm>
            <a:off x="247650" y="1219200"/>
            <a:ext cx="9118600" cy="5181600"/>
          </a:xfrm>
        </p:spPr>
        <p:txBody>
          <a:bodyPr/>
          <a:lstStyle/>
          <a:p>
            <a:pPr eaLnBrk="1" hangingPunct="1"/>
            <a:r>
              <a:rPr lang="zh-CN" altLang="en-US" sz="3600">
                <a:solidFill>
                  <a:schemeClr val="accent2"/>
                </a:solidFill>
                <a:ea typeface="宋体" panose="02010600030101010101" pitchFamily="2" charset="-122"/>
              </a:rPr>
              <a:t>裁剪策略：</a:t>
            </a:r>
            <a:r>
              <a:rPr lang="zh-CN" altLang="en-US" sz="3600">
                <a:ea typeface="宋体" panose="02010600030101010101" pitchFamily="2" charset="-122"/>
              </a:rPr>
              <a:t>向点转化</a:t>
            </a:r>
          </a:p>
          <a:p>
            <a:pPr eaLnBrk="1" hangingPunct="1"/>
            <a:r>
              <a:rPr lang="zh-CN" altLang="en-US" sz="3600">
                <a:solidFill>
                  <a:schemeClr val="accent2"/>
                </a:solidFill>
                <a:ea typeface="宋体" panose="02010600030101010101" pitchFamily="2" charset="-122"/>
              </a:rPr>
              <a:t>具体战术：</a:t>
            </a:r>
            <a:r>
              <a:rPr lang="zh-CN" altLang="en-US" sz="3600">
                <a:ea typeface="宋体" panose="02010600030101010101" pitchFamily="2" charset="-122"/>
              </a:rPr>
              <a:t>快速判断情形</a:t>
            </a:r>
            <a:r>
              <a:rPr lang="en-US" altLang="zh-CN" sz="3600">
                <a:ea typeface="宋体" panose="02010600030101010101" pitchFamily="2" charset="-122"/>
              </a:rPr>
              <a:t>(1)(2)</a:t>
            </a:r>
            <a:r>
              <a:rPr lang="zh-CN" altLang="en-US" sz="3600">
                <a:ea typeface="宋体" panose="02010600030101010101" pitchFamily="2" charset="-122"/>
              </a:rPr>
              <a:t>，对于情形</a:t>
            </a:r>
            <a:r>
              <a:rPr lang="en-US" altLang="zh-CN" sz="3600">
                <a:ea typeface="宋体" panose="02010600030101010101" pitchFamily="2" charset="-122"/>
              </a:rPr>
              <a:t>(3)</a:t>
            </a:r>
            <a:r>
              <a:rPr lang="zh-CN" altLang="en-US" sz="3600">
                <a:ea typeface="宋体" panose="02010600030101010101" pitchFamily="2" charset="-122"/>
              </a:rPr>
              <a:t>，设法减少求交次数和每次求交时所需的计算量</a:t>
            </a:r>
          </a:p>
        </p:txBody>
      </p:sp>
      <p:sp>
        <p:nvSpPr>
          <p:cNvPr id="16390" name="AutoShape 8">
            <a:extLst>
              <a:ext uri="{FF2B5EF4-FFF2-40B4-BE49-F238E27FC236}">
                <a16:creationId xmlns:a16="http://schemas.microsoft.com/office/drawing/2014/main" id="{704B5525-B528-4BE2-8E90-3B6C897D8E37}"/>
              </a:ext>
            </a:extLst>
          </p:cNvPr>
          <p:cNvSpPr>
            <a:spLocks noChangeArrowheads="1"/>
          </p:cNvSpPr>
          <p:nvPr/>
        </p:nvSpPr>
        <p:spPr bwMode="auto">
          <a:xfrm>
            <a:off x="1906588" y="5683250"/>
            <a:ext cx="2408237" cy="747713"/>
          </a:xfrm>
          <a:prstGeom prst="wedgeRoundRectCallout">
            <a:avLst>
              <a:gd name="adj1" fmla="val 64865"/>
              <a:gd name="adj2" fmla="val -8024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具体算法？</a:t>
            </a:r>
          </a:p>
        </p:txBody>
      </p:sp>
      <p:sp>
        <p:nvSpPr>
          <p:cNvPr id="13318" name="日期占位符 1">
            <a:extLst>
              <a:ext uri="{FF2B5EF4-FFF2-40B4-BE49-F238E27FC236}">
                <a16:creationId xmlns:a16="http://schemas.microsoft.com/office/drawing/2014/main" id="{099D32F8-CDDB-41C1-8366-7670DF48852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400E7AD-13B7-466C-A6F2-6A84779CBE69}" type="datetime10">
              <a:rPr lang="zh-CN" altLang="en-US" sz="1400" smtClean="0"/>
              <a:pPr>
                <a:spcBef>
                  <a:spcPct val="0"/>
                </a:spcBef>
                <a:buFontTx/>
                <a:buNone/>
              </a:pPr>
              <a:t>09:09</a:t>
            </a:fld>
            <a:endParaRPr lang="en-US" altLang="zh-CN" sz="1400"/>
          </a:p>
        </p:txBody>
      </p:sp>
      <p:graphicFrame>
        <p:nvGraphicFramePr>
          <p:cNvPr id="13319" name="对象 1">
            <a:extLst>
              <a:ext uri="{FF2B5EF4-FFF2-40B4-BE49-F238E27FC236}">
                <a16:creationId xmlns:a16="http://schemas.microsoft.com/office/drawing/2014/main" id="{FFB47C19-E5F5-4B2F-A03D-91D44D52EC25}"/>
              </a:ext>
            </a:extLst>
          </p:cNvPr>
          <p:cNvGraphicFramePr>
            <a:graphicFrameLocks noChangeAspect="1"/>
          </p:cNvGraphicFramePr>
          <p:nvPr/>
        </p:nvGraphicFramePr>
        <p:xfrm>
          <a:off x="5092700" y="3084513"/>
          <a:ext cx="4718050" cy="3773487"/>
        </p:xfrm>
        <a:graphic>
          <a:graphicData uri="http://schemas.openxmlformats.org/presentationml/2006/ole">
            <mc:AlternateContent xmlns:mc="http://schemas.openxmlformats.org/markup-compatibility/2006">
              <mc:Choice xmlns:v="urn:schemas-microsoft-com:vml" Requires="v">
                <p:oleObj spid="_x0000_s13374" name="Visio" r:id="rId3" imgW="2837021" imgH="2231946" progId="Visio.Drawing.11">
                  <p:embed/>
                </p:oleObj>
              </mc:Choice>
              <mc:Fallback>
                <p:oleObj name="Visio" r:id="rId3" imgW="2837021" imgH="2231946" progId="Visio.Drawing.11">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3084513"/>
                        <a:ext cx="4718050" cy="37734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blinds(horizontal)">
                                      <p:cBhvr>
                                        <p:cTn id="15"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a:extLst>
              <a:ext uri="{FF2B5EF4-FFF2-40B4-BE49-F238E27FC236}">
                <a16:creationId xmlns:a16="http://schemas.microsoft.com/office/drawing/2014/main" id="{6469FC93-C305-42FD-92A7-98558FE1BA99}"/>
              </a:ext>
            </a:extLst>
          </p:cNvPr>
          <p:cNvSpPr txBox="1">
            <a:spLocks noGrp="1" noChangeArrowheads="1"/>
          </p:cNvSpPr>
          <p:nvPr/>
        </p:nvSpPr>
        <p:spPr bwMode="auto">
          <a:xfrm>
            <a:off x="7099300" y="6461125"/>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r" eaLnBrk="1" hangingPunct="1">
              <a:spcBef>
                <a:spcPct val="0"/>
              </a:spcBef>
              <a:buFontTx/>
              <a:buNone/>
            </a:pPr>
            <a:fld id="{8F49F645-7FE1-48E8-9AE8-E2ED580AE505}" type="slidenum">
              <a:rPr kumimoji="0" lang="zh-CN" altLang="en-US" sz="1400">
                <a:latin typeface="Arial" panose="020B0604020202020204" pitchFamily="34" charset="0"/>
                <a:ea typeface="宋体" panose="02010600030101010101" pitchFamily="2" charset="-122"/>
              </a:rPr>
              <a:pPr algn="r" eaLnBrk="1" hangingPunct="1">
                <a:spcBef>
                  <a:spcPct val="0"/>
                </a:spcBef>
                <a:buFontTx/>
                <a:buNone/>
              </a:pPr>
              <a:t>12</a:t>
            </a:fld>
            <a:endParaRPr kumimoji="0" lang="en-US" altLang="zh-CN" sz="1400">
              <a:latin typeface="Arial" panose="020B0604020202020204" pitchFamily="34" charset="0"/>
              <a:ea typeface="宋体" panose="02010600030101010101" pitchFamily="2" charset="-122"/>
            </a:endParaRPr>
          </a:p>
        </p:txBody>
      </p:sp>
      <p:sp>
        <p:nvSpPr>
          <p:cNvPr id="14339" name="Rectangle 2">
            <a:extLst>
              <a:ext uri="{FF2B5EF4-FFF2-40B4-BE49-F238E27FC236}">
                <a16:creationId xmlns:a16="http://schemas.microsoft.com/office/drawing/2014/main" id="{45F5C472-BB4D-4997-A8D7-AF6CAA607AB3}"/>
              </a:ext>
            </a:extLst>
          </p:cNvPr>
          <p:cNvSpPr>
            <a:spLocks noGrp="1" noChangeArrowheads="1"/>
          </p:cNvSpPr>
          <p:nvPr>
            <p:ph type="title" idx="4294967295"/>
          </p:nvPr>
        </p:nvSpPr>
        <p:spPr/>
        <p:txBody>
          <a:bodyPr/>
          <a:lstStyle/>
          <a:p>
            <a:pPr eaLnBrk="1" hangingPunct="1"/>
            <a:r>
              <a:rPr lang="zh-CN" altLang="en-US" sz="4800">
                <a:ea typeface="宋体" panose="02010600030101010101" pitchFamily="2" charset="-122"/>
              </a:rPr>
              <a:t>直线段的裁剪</a:t>
            </a:r>
          </a:p>
        </p:txBody>
      </p:sp>
      <p:sp>
        <p:nvSpPr>
          <p:cNvPr id="14340" name="Rectangle 3">
            <a:extLst>
              <a:ext uri="{FF2B5EF4-FFF2-40B4-BE49-F238E27FC236}">
                <a16:creationId xmlns:a16="http://schemas.microsoft.com/office/drawing/2014/main" id="{E8B5F9A1-2AF0-4E6F-8435-96099B29DC53}"/>
              </a:ext>
            </a:extLst>
          </p:cNvPr>
          <p:cNvSpPr>
            <a:spLocks noGrp="1" noChangeArrowheads="1"/>
          </p:cNvSpPr>
          <p:nvPr>
            <p:ph type="body" sz="half" idx="4294967295"/>
          </p:nvPr>
        </p:nvSpPr>
        <p:spPr>
          <a:xfrm>
            <a:off x="214313" y="1100138"/>
            <a:ext cx="9520237" cy="5181600"/>
          </a:xfrm>
        </p:spPr>
        <p:txBody>
          <a:bodyPr/>
          <a:lstStyle/>
          <a:p>
            <a:pPr eaLnBrk="1" hangingPunct="1"/>
            <a:r>
              <a:rPr lang="zh-CN" altLang="en-US" sz="3600">
                <a:solidFill>
                  <a:schemeClr val="accent2"/>
                </a:solidFill>
              </a:rPr>
              <a:t>直接求交算法</a:t>
            </a:r>
          </a:p>
        </p:txBody>
      </p:sp>
      <p:graphicFrame>
        <p:nvGraphicFramePr>
          <p:cNvPr id="10242" name="Object 4">
            <a:extLst>
              <a:ext uri="{FF2B5EF4-FFF2-40B4-BE49-F238E27FC236}">
                <a16:creationId xmlns:a16="http://schemas.microsoft.com/office/drawing/2014/main" id="{421C729A-C9C1-449D-8AB3-5631F8E4A73A}"/>
              </a:ext>
            </a:extLst>
          </p:cNvPr>
          <p:cNvGraphicFramePr>
            <a:graphicFrameLocks noGrp="1" noChangeAspect="1"/>
          </p:cNvGraphicFramePr>
          <p:nvPr>
            <p:ph sz="half" idx="4294967295"/>
          </p:nvPr>
        </p:nvGraphicFramePr>
        <p:xfrm>
          <a:off x="4144963" y="914400"/>
          <a:ext cx="5651500" cy="5827713"/>
        </p:xfrm>
        <a:graphic>
          <a:graphicData uri="http://schemas.openxmlformats.org/presentationml/2006/ole">
            <mc:AlternateContent xmlns:mc="http://schemas.openxmlformats.org/markup-compatibility/2006">
              <mc:Choice xmlns:v="urn:schemas-microsoft-com:vml" Requires="v">
                <p:oleObj spid="_x0000_s14454" name="BMP 图象" r:id="rId4" imgW="4571429" imgH="4715533" progId="PBrush">
                  <p:embed/>
                </p:oleObj>
              </mc:Choice>
              <mc:Fallback>
                <p:oleObj name="BMP 图象" r:id="rId4" imgW="4571429" imgH="4715533"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963" y="914400"/>
                        <a:ext cx="5651500" cy="5827713"/>
                      </a:xfrm>
                      <a:prstGeom prst="rect">
                        <a:avLst/>
                      </a:prstGeom>
                      <a:solidFill>
                        <a:srgbClr val="CCFFFF">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AutoShape 6">
            <a:extLst>
              <a:ext uri="{FF2B5EF4-FFF2-40B4-BE49-F238E27FC236}">
                <a16:creationId xmlns:a16="http://schemas.microsoft.com/office/drawing/2014/main" id="{BFD70A39-7B70-4FF1-A94E-E61B23E5DDB7}"/>
              </a:ext>
            </a:extLst>
          </p:cNvPr>
          <p:cNvSpPr>
            <a:spLocks noChangeArrowheads="1"/>
          </p:cNvSpPr>
          <p:nvPr/>
        </p:nvSpPr>
        <p:spPr bwMode="auto">
          <a:xfrm>
            <a:off x="693738" y="2085975"/>
            <a:ext cx="2855912" cy="747713"/>
          </a:xfrm>
          <a:prstGeom prst="wedgeRoundRectCallout">
            <a:avLst>
              <a:gd name="adj1" fmla="val 71335"/>
              <a:gd name="adj2" fmla="val 426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能否再具体？</a:t>
            </a:r>
          </a:p>
        </p:txBody>
      </p:sp>
      <p:graphicFrame>
        <p:nvGraphicFramePr>
          <p:cNvPr id="14343" name="Object 4">
            <a:extLst>
              <a:ext uri="{FF2B5EF4-FFF2-40B4-BE49-F238E27FC236}">
                <a16:creationId xmlns:a16="http://schemas.microsoft.com/office/drawing/2014/main" id="{1B6D255C-6189-4AF0-BF07-B6C607AE5A9C}"/>
              </a:ext>
            </a:extLst>
          </p:cNvPr>
          <p:cNvGraphicFramePr>
            <a:graphicFrameLocks noChangeAspect="1"/>
          </p:cNvGraphicFramePr>
          <p:nvPr/>
        </p:nvGraphicFramePr>
        <p:xfrm>
          <a:off x="0" y="3143250"/>
          <a:ext cx="5121275" cy="3717925"/>
        </p:xfrm>
        <a:graphic>
          <a:graphicData uri="http://schemas.openxmlformats.org/presentationml/2006/ole">
            <mc:AlternateContent xmlns:mc="http://schemas.openxmlformats.org/markup-compatibility/2006">
              <mc:Choice xmlns:v="urn:schemas-microsoft-com:vml" Requires="v">
                <p:oleObj spid="_x0000_s14455" name="Visio" r:id="rId6" imgW="2837021" imgH="2231946" progId="Visio.Drawing.11">
                  <p:embed/>
                </p:oleObj>
              </mc:Choice>
              <mc:Fallback>
                <p:oleObj name="Visio" r:id="rId6" imgW="2837021" imgH="2231946"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143250"/>
                        <a:ext cx="5121275"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日期占位符 1">
            <a:extLst>
              <a:ext uri="{FF2B5EF4-FFF2-40B4-BE49-F238E27FC236}">
                <a16:creationId xmlns:a16="http://schemas.microsoft.com/office/drawing/2014/main" id="{C22B53F0-155D-445F-8A1E-A33C7C22AB6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A5960768-74A6-4F96-870C-0A1E1D7A8321}" type="datetime10">
              <a:rPr lang="zh-CN" altLang="en-US" sz="1400" smtClean="0"/>
              <a:pPr>
                <a:spcBef>
                  <a:spcPct val="0"/>
                </a:spcBef>
                <a:buFontTx/>
                <a:buNone/>
              </a:pPr>
              <a:t>09:09</a:t>
            </a:fld>
            <a:endParaRPr lang="en-US" altLang="zh-CN" sz="1400"/>
          </a:p>
        </p:txBody>
      </p:sp>
      <p:sp>
        <p:nvSpPr>
          <p:cNvPr id="14345" name="灯片编号占位符 2">
            <a:extLst>
              <a:ext uri="{FF2B5EF4-FFF2-40B4-BE49-F238E27FC236}">
                <a16:creationId xmlns:a16="http://schemas.microsoft.com/office/drawing/2014/main" id="{42E0181E-7378-44EA-B191-7941FFF6CE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E2CD649-B231-4C14-883C-0836010BDC47}" type="slidenum">
              <a:rPr lang="zh-CN" altLang="en-US" sz="1400" smtClean="0"/>
              <a:pPr>
                <a:spcBef>
                  <a:spcPct val="0"/>
                </a:spcBef>
                <a:buFontTx/>
                <a:buNone/>
              </a:pPr>
              <a:t>12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checkerboard(across)">
                                      <p:cBhvr>
                                        <p:cTn id="12"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BE20E24-5087-45D8-B631-813686C6F9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DB1CA91-E63B-4515-84A4-2A056269D248}" type="slidenum">
              <a:rPr lang="zh-CN" altLang="en-US" sz="1400" smtClean="0"/>
              <a:pPr>
                <a:spcBef>
                  <a:spcPct val="0"/>
                </a:spcBef>
                <a:buFontTx/>
                <a:buNone/>
              </a:pPr>
              <a:t>13</a:t>
            </a:fld>
            <a:endParaRPr lang="en-US" altLang="zh-CN" sz="1400"/>
          </a:p>
        </p:txBody>
      </p:sp>
      <p:sp>
        <p:nvSpPr>
          <p:cNvPr id="15363" name="Rectangle 2">
            <a:extLst>
              <a:ext uri="{FF2B5EF4-FFF2-40B4-BE49-F238E27FC236}">
                <a16:creationId xmlns:a16="http://schemas.microsoft.com/office/drawing/2014/main" id="{57B5E6C6-582E-4CBB-A625-D568FE32A9DB}"/>
              </a:ext>
            </a:extLst>
          </p:cNvPr>
          <p:cNvSpPr>
            <a:spLocks noGrp="1" noChangeArrowheads="1"/>
          </p:cNvSpPr>
          <p:nvPr>
            <p:ph type="body" idx="1"/>
          </p:nvPr>
        </p:nvSpPr>
        <p:spPr>
          <a:xfrm>
            <a:off x="130175" y="1135063"/>
            <a:ext cx="9601200" cy="5334000"/>
          </a:xfrm>
        </p:spPr>
        <p:txBody>
          <a:bodyPr/>
          <a:lstStyle/>
          <a:p>
            <a:pPr algn="just" eaLnBrk="1" hangingPunct="1">
              <a:lnSpc>
                <a:spcPct val="150000"/>
              </a:lnSpc>
              <a:buFontTx/>
              <a:buNone/>
            </a:pPr>
            <a:r>
              <a:rPr lang="zh-CN" altLang="en-US" sz="2800" b="1">
                <a:ea typeface="宋体" panose="02010600030101010101" pitchFamily="2" charset="-122"/>
              </a:rPr>
              <a:t>基本思想</a:t>
            </a:r>
            <a:r>
              <a:rPr lang="zh-CN" altLang="en-US" sz="2800">
                <a:ea typeface="宋体" panose="02010600030101010101" pitchFamily="2" charset="-122"/>
              </a:rPr>
              <a:t>：对每条直线段</a:t>
            </a:r>
            <a:r>
              <a:rPr lang="en-US" altLang="zh-CN" sz="2800">
                <a:ea typeface="宋体" panose="02010600030101010101" pitchFamily="2" charset="-122"/>
              </a:rPr>
              <a:t>p</a:t>
            </a:r>
            <a:r>
              <a:rPr lang="en-US" altLang="zh-CN" sz="2800" baseline="-30000">
                <a:ea typeface="宋体" panose="02010600030101010101" pitchFamily="2" charset="-122"/>
              </a:rPr>
              <a:t>1</a:t>
            </a:r>
            <a:r>
              <a:rPr lang="en-US" altLang="zh-CN" sz="2800">
                <a:ea typeface="宋体" panose="02010600030101010101" pitchFamily="2" charset="-122"/>
              </a:rPr>
              <a:t>(x</a:t>
            </a:r>
            <a:r>
              <a:rPr lang="en-US" altLang="zh-CN" sz="2800" baseline="-30000">
                <a:ea typeface="宋体" panose="02010600030101010101" pitchFamily="2" charset="-122"/>
              </a:rPr>
              <a:t>1</a:t>
            </a:r>
            <a:r>
              <a:rPr lang="en-US" altLang="zh-CN" sz="2800">
                <a:ea typeface="宋体" panose="02010600030101010101" pitchFamily="2" charset="-122"/>
              </a:rPr>
              <a:t>,y</a:t>
            </a:r>
            <a:r>
              <a:rPr lang="en-US" altLang="zh-CN" sz="2800" baseline="-30000">
                <a:ea typeface="宋体" panose="02010600030101010101" pitchFamily="2" charset="-122"/>
              </a:rPr>
              <a:t>1</a:t>
            </a:r>
            <a:r>
              <a:rPr lang="en-US" altLang="zh-CN" sz="2800">
                <a:ea typeface="宋体" panose="02010600030101010101" pitchFamily="2" charset="-122"/>
              </a:rPr>
              <a:t>)p</a:t>
            </a:r>
            <a:r>
              <a:rPr lang="en-US" altLang="zh-CN" sz="2800" baseline="-30000">
                <a:ea typeface="宋体" panose="02010600030101010101" pitchFamily="2" charset="-122"/>
              </a:rPr>
              <a:t>2</a:t>
            </a:r>
            <a:r>
              <a:rPr lang="en-US" altLang="zh-CN" sz="2800">
                <a:ea typeface="宋体" panose="02010600030101010101" pitchFamily="2" charset="-122"/>
              </a:rPr>
              <a:t>(x</a:t>
            </a:r>
            <a:r>
              <a:rPr lang="en-US" altLang="zh-CN" sz="2800" baseline="-30000">
                <a:ea typeface="宋体" panose="02010600030101010101" pitchFamily="2" charset="-122"/>
              </a:rPr>
              <a:t>2</a:t>
            </a:r>
            <a:r>
              <a:rPr lang="en-US" altLang="zh-CN" sz="2800">
                <a:ea typeface="宋体" panose="02010600030101010101" pitchFamily="2" charset="-122"/>
              </a:rPr>
              <a:t>,y</a:t>
            </a:r>
            <a:r>
              <a:rPr lang="en-US" altLang="zh-CN" sz="2800" baseline="-30000">
                <a:ea typeface="宋体" panose="02010600030101010101" pitchFamily="2" charset="-122"/>
              </a:rPr>
              <a:t>2</a:t>
            </a:r>
            <a:r>
              <a:rPr lang="en-US" altLang="zh-CN" sz="2800">
                <a:ea typeface="宋体" panose="02010600030101010101" pitchFamily="2" charset="-122"/>
              </a:rPr>
              <a:t>)</a:t>
            </a:r>
            <a:r>
              <a:rPr lang="zh-CN" altLang="en-US" sz="2800">
                <a:ea typeface="宋体" panose="02010600030101010101" pitchFamily="2" charset="-122"/>
              </a:rPr>
              <a:t>分三种情况处理：</a:t>
            </a:r>
          </a:p>
          <a:p>
            <a:pPr algn="just" eaLnBrk="1" hangingPunct="1">
              <a:lnSpc>
                <a:spcPct val="150000"/>
              </a:lnSpc>
              <a:buFontTx/>
              <a:buNone/>
            </a:pPr>
            <a:r>
              <a:rPr lang="zh-CN" altLang="en-US" sz="2800">
                <a:ea typeface="宋体" panose="02010600030101010101" pitchFamily="2" charset="-122"/>
              </a:rPr>
              <a:t>(1)  直线段完全可见，“简取”之。</a:t>
            </a:r>
          </a:p>
          <a:p>
            <a:pPr algn="just" eaLnBrk="1" hangingPunct="1">
              <a:lnSpc>
                <a:spcPct val="150000"/>
              </a:lnSpc>
              <a:buFontTx/>
              <a:buNone/>
            </a:pPr>
            <a:r>
              <a:rPr lang="zh-CN" altLang="en-US" sz="2800">
                <a:ea typeface="宋体" panose="02010600030101010101" pitchFamily="2" charset="-122"/>
              </a:rPr>
              <a:t>(2)  直线段显然不可见，“简弃”之。</a:t>
            </a:r>
          </a:p>
          <a:p>
            <a:pPr algn="just" eaLnBrk="1" hangingPunct="1">
              <a:lnSpc>
                <a:spcPct val="150000"/>
              </a:lnSpc>
              <a:buFontTx/>
              <a:buNone/>
            </a:pPr>
            <a:r>
              <a:rPr lang="zh-CN" altLang="en-US" sz="2800">
                <a:ea typeface="宋体" panose="02010600030101010101" pitchFamily="2" charset="-122"/>
              </a:rPr>
              <a:t>(3) 直线段既不满足“简取”的条件，也不满足“简弃”的条件，需要对直线段按交点进行分段，分段后重复上述处理 </a:t>
            </a:r>
          </a:p>
        </p:txBody>
      </p:sp>
      <p:sp>
        <p:nvSpPr>
          <p:cNvPr id="15364" name="Rectangle 3">
            <a:extLst>
              <a:ext uri="{FF2B5EF4-FFF2-40B4-BE49-F238E27FC236}">
                <a16:creationId xmlns:a16="http://schemas.microsoft.com/office/drawing/2014/main" id="{64FD2519-C69A-446C-A12B-8466A287D82A}"/>
              </a:ext>
            </a:extLst>
          </p:cNvPr>
          <p:cNvSpPr>
            <a:spLocks noGrp="1" noChangeArrowheads="1"/>
          </p:cNvSpPr>
          <p:nvPr>
            <p:ph type="title"/>
          </p:nvPr>
        </p:nvSpPr>
        <p:spPr>
          <a:xfrm>
            <a:off x="495300" y="28575"/>
            <a:ext cx="8420100" cy="950913"/>
          </a:xfrm>
        </p:spPr>
        <p:txBody>
          <a:bodyPr/>
          <a:lstStyle/>
          <a:p>
            <a:pPr eaLnBrk="1" hangingPunct="1"/>
            <a:r>
              <a:rPr lang="zh-CN" altLang="en-US" sz="4000" b="1" dirty="0">
                <a:ea typeface="黑体" panose="02010609060101010101" pitchFamily="49" charset="-122"/>
              </a:rPr>
              <a:t>1.  </a:t>
            </a:r>
            <a:r>
              <a:rPr lang="en-US" altLang="zh-CN" sz="4000" b="1" dirty="0">
                <a:ea typeface="黑体" panose="02010609060101010101" pitchFamily="49" charset="-122"/>
              </a:rPr>
              <a:t>Cohen-Sutherland</a:t>
            </a:r>
            <a:r>
              <a:rPr lang="zh-CN" altLang="en-US" b="1" dirty="0">
                <a:ea typeface="黑体" panose="02010609060101010101" pitchFamily="49" charset="-122"/>
              </a:rPr>
              <a:t>算法</a:t>
            </a:r>
          </a:p>
        </p:txBody>
      </p:sp>
      <p:sp>
        <p:nvSpPr>
          <p:cNvPr id="54277" name="AutoShape 6">
            <a:extLst>
              <a:ext uri="{FF2B5EF4-FFF2-40B4-BE49-F238E27FC236}">
                <a16:creationId xmlns:a16="http://schemas.microsoft.com/office/drawing/2014/main" id="{E9F06A32-D0C1-4374-AD75-6C2C68F82F7D}"/>
              </a:ext>
            </a:extLst>
          </p:cNvPr>
          <p:cNvSpPr>
            <a:spLocks noChangeArrowheads="1"/>
          </p:cNvSpPr>
          <p:nvPr/>
        </p:nvSpPr>
        <p:spPr bwMode="auto">
          <a:xfrm>
            <a:off x="6716713" y="5135563"/>
            <a:ext cx="2655887" cy="666750"/>
          </a:xfrm>
          <a:prstGeom prst="wedgeRoundRectCallout">
            <a:avLst>
              <a:gd name="adj1" fmla="val -41763"/>
              <a:gd name="adj2" fmla="val -92274"/>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dirty="0"/>
              <a:t>判断方法？</a:t>
            </a:r>
          </a:p>
        </p:txBody>
      </p:sp>
      <p:sp>
        <p:nvSpPr>
          <p:cNvPr id="15366" name="日期占位符 1">
            <a:extLst>
              <a:ext uri="{FF2B5EF4-FFF2-40B4-BE49-F238E27FC236}">
                <a16:creationId xmlns:a16="http://schemas.microsoft.com/office/drawing/2014/main" id="{7CBDE34E-79FB-4311-8E6D-AE86576758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815CDFA-4896-46D1-8EE5-734A258109BB}"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checkerboard(across)">
                                      <p:cBhvr>
                                        <p:cTn id="7"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2030F57A-8B53-4739-A735-67CECAA716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BB2CCEB-7E0B-49B2-821F-7ED3BB10503E}" type="slidenum">
              <a:rPr lang="zh-CN" altLang="en-US" sz="1400" smtClean="0"/>
              <a:pPr>
                <a:spcBef>
                  <a:spcPct val="0"/>
                </a:spcBef>
                <a:buFontTx/>
                <a:buNone/>
              </a:pPr>
              <a:t>14</a:t>
            </a:fld>
            <a:endParaRPr lang="en-US" altLang="zh-CN" sz="1400"/>
          </a:p>
        </p:txBody>
      </p:sp>
      <p:sp>
        <p:nvSpPr>
          <p:cNvPr id="16387" name="Rectangle 2">
            <a:extLst>
              <a:ext uri="{FF2B5EF4-FFF2-40B4-BE49-F238E27FC236}">
                <a16:creationId xmlns:a16="http://schemas.microsoft.com/office/drawing/2014/main" id="{B85E8E59-748E-4C92-8FCB-168D11C6BF98}"/>
              </a:ext>
            </a:extLst>
          </p:cNvPr>
          <p:cNvSpPr>
            <a:spLocks noGrp="1" noChangeArrowheads="1"/>
          </p:cNvSpPr>
          <p:nvPr>
            <p:ph type="body" idx="1"/>
          </p:nvPr>
        </p:nvSpPr>
        <p:spPr>
          <a:xfrm>
            <a:off x="247650" y="1214438"/>
            <a:ext cx="9328150" cy="4648200"/>
          </a:xfrm>
        </p:spPr>
        <p:txBody>
          <a:bodyPr/>
          <a:lstStyle/>
          <a:p>
            <a:pPr algn="just" eaLnBrk="1" hangingPunct="1">
              <a:lnSpc>
                <a:spcPct val="140000"/>
              </a:lnSpc>
              <a:buFontTx/>
              <a:buNone/>
            </a:pPr>
            <a:r>
              <a:rPr lang="zh-CN" altLang="en-US" sz="2800" b="1">
                <a:solidFill>
                  <a:schemeClr val="accent2"/>
                </a:solidFill>
                <a:ea typeface="宋体" panose="02010600030101010101" pitchFamily="2" charset="-122"/>
              </a:rPr>
              <a:t>编码</a:t>
            </a:r>
            <a:r>
              <a:rPr lang="zh-CN" altLang="en-US" sz="2800">
                <a:ea typeface="宋体" panose="02010600030101010101" pitchFamily="2" charset="-122"/>
              </a:rPr>
              <a:t>：对于任一端点(</a:t>
            </a:r>
            <a:r>
              <a:rPr lang="en-US" altLang="zh-CN" sz="2800">
                <a:ea typeface="宋体" panose="02010600030101010101" pitchFamily="2" charset="-122"/>
              </a:rPr>
              <a:t>x,y)，</a:t>
            </a:r>
            <a:r>
              <a:rPr lang="zh-CN" altLang="en-US" sz="2800">
                <a:ea typeface="宋体" panose="02010600030101010101" pitchFamily="2" charset="-122"/>
              </a:rPr>
              <a:t>根据其坐标所在的区域，赋予一个4位的二进制码</a:t>
            </a:r>
            <a:r>
              <a:rPr lang="en-US" altLang="zh-CN" sz="2800">
                <a:ea typeface="宋体" panose="02010600030101010101" pitchFamily="2" charset="-122"/>
              </a:rPr>
              <a:t>D</a:t>
            </a:r>
            <a:r>
              <a:rPr lang="en-US" altLang="zh-CN" sz="2800" baseline="-30000">
                <a:ea typeface="宋体" panose="02010600030101010101" pitchFamily="2" charset="-122"/>
              </a:rPr>
              <a:t>3</a:t>
            </a:r>
            <a:r>
              <a:rPr lang="en-US" altLang="zh-CN" sz="2800">
                <a:ea typeface="宋体" panose="02010600030101010101" pitchFamily="2" charset="-122"/>
              </a:rPr>
              <a:t>D</a:t>
            </a:r>
            <a:r>
              <a:rPr lang="en-US" altLang="zh-CN" sz="2800" baseline="-30000">
                <a:ea typeface="宋体" panose="02010600030101010101" pitchFamily="2" charset="-122"/>
              </a:rPr>
              <a:t>2</a:t>
            </a:r>
            <a:r>
              <a:rPr lang="en-US" altLang="zh-CN" sz="2800">
                <a:ea typeface="宋体" panose="02010600030101010101" pitchFamily="2" charset="-122"/>
              </a:rPr>
              <a:t>D</a:t>
            </a:r>
            <a:r>
              <a:rPr lang="en-US" altLang="zh-CN" sz="2800" baseline="-30000">
                <a:ea typeface="宋体" panose="02010600030101010101" pitchFamily="2" charset="-122"/>
              </a:rPr>
              <a:t>1</a:t>
            </a:r>
            <a:r>
              <a:rPr lang="en-US" altLang="zh-CN" sz="2800">
                <a:ea typeface="宋体" panose="02010600030101010101" pitchFamily="2" charset="-122"/>
              </a:rPr>
              <a:t>D</a:t>
            </a:r>
            <a:r>
              <a:rPr lang="en-US" altLang="zh-CN" sz="2800" baseline="-30000">
                <a:ea typeface="宋体" panose="02010600030101010101" pitchFamily="2" charset="-122"/>
              </a:rPr>
              <a:t>0</a:t>
            </a:r>
            <a:r>
              <a:rPr lang="en-US" altLang="zh-CN" sz="2800">
                <a:ea typeface="宋体" panose="02010600030101010101" pitchFamily="2" charset="-122"/>
              </a:rPr>
              <a:t>。</a:t>
            </a:r>
          </a:p>
          <a:p>
            <a:pPr algn="just" eaLnBrk="1" hangingPunct="1">
              <a:lnSpc>
                <a:spcPct val="140000"/>
              </a:lnSpc>
              <a:buFontTx/>
              <a:buNone/>
            </a:pPr>
            <a:r>
              <a:rPr lang="zh-CN" altLang="en-US" sz="2800">
                <a:ea typeface="宋体" panose="02010600030101010101" pitchFamily="2" charset="-122"/>
              </a:rPr>
              <a:t>编码规则如下：</a:t>
            </a:r>
          </a:p>
          <a:p>
            <a:pPr algn="just" eaLnBrk="1" hangingPunct="1">
              <a:lnSpc>
                <a:spcPct val="140000"/>
              </a:lnSpc>
            </a:pPr>
            <a:r>
              <a:rPr lang="zh-CN" altLang="en-US" sz="2400">
                <a:ea typeface="宋体" panose="02010600030101010101" pitchFamily="2" charset="-122"/>
              </a:rPr>
              <a:t>若</a:t>
            </a:r>
            <a:r>
              <a:rPr lang="en-US" altLang="zh-CN" sz="2400">
                <a:ea typeface="宋体" panose="02010600030101010101" pitchFamily="2" charset="-122"/>
              </a:rPr>
              <a:t>x&lt;wxl，</a:t>
            </a:r>
            <a:r>
              <a:rPr lang="zh-CN" altLang="en-US" sz="2400">
                <a:ea typeface="宋体" panose="02010600030101010101" pitchFamily="2" charset="-122"/>
              </a:rPr>
              <a:t>则</a:t>
            </a:r>
            <a:r>
              <a:rPr lang="en-US" altLang="zh-CN" sz="2400">
                <a:ea typeface="宋体" panose="02010600030101010101" pitchFamily="2" charset="-122"/>
              </a:rPr>
              <a:t>D</a:t>
            </a:r>
            <a:r>
              <a:rPr lang="en-US" altLang="zh-CN" sz="2400" baseline="-30000">
                <a:ea typeface="宋体" panose="02010600030101010101" pitchFamily="2" charset="-122"/>
              </a:rPr>
              <a:t>0</a:t>
            </a:r>
            <a:r>
              <a:rPr lang="en-US" altLang="zh-CN" sz="2400">
                <a:ea typeface="宋体" panose="02010600030101010101" pitchFamily="2" charset="-122"/>
              </a:rPr>
              <a:t>=1，</a:t>
            </a:r>
            <a:r>
              <a:rPr lang="zh-CN" altLang="en-US" sz="2400">
                <a:ea typeface="宋体" panose="02010600030101010101" pitchFamily="2" charset="-122"/>
              </a:rPr>
              <a:t>否则</a:t>
            </a:r>
            <a:r>
              <a:rPr lang="en-US" altLang="zh-CN" sz="2400">
                <a:ea typeface="宋体" panose="02010600030101010101" pitchFamily="2" charset="-122"/>
              </a:rPr>
              <a:t>D</a:t>
            </a:r>
            <a:r>
              <a:rPr lang="en-US" altLang="zh-CN" sz="2400" baseline="-30000">
                <a:ea typeface="宋体" panose="02010600030101010101" pitchFamily="2" charset="-122"/>
              </a:rPr>
              <a:t>0</a:t>
            </a:r>
            <a:r>
              <a:rPr lang="en-US" altLang="zh-CN" sz="2400">
                <a:ea typeface="宋体" panose="02010600030101010101" pitchFamily="2" charset="-122"/>
              </a:rPr>
              <a:t>=0；</a:t>
            </a:r>
          </a:p>
          <a:p>
            <a:pPr algn="just" eaLnBrk="1" hangingPunct="1">
              <a:lnSpc>
                <a:spcPct val="140000"/>
              </a:lnSpc>
            </a:pPr>
            <a:r>
              <a:rPr lang="zh-CN" altLang="en-US" sz="2400">
                <a:ea typeface="宋体" panose="02010600030101010101" pitchFamily="2" charset="-122"/>
              </a:rPr>
              <a:t>若</a:t>
            </a:r>
            <a:r>
              <a:rPr lang="en-US" altLang="zh-CN" sz="2400">
                <a:ea typeface="宋体" panose="02010600030101010101" pitchFamily="2" charset="-122"/>
              </a:rPr>
              <a:t>x&gt;wxr，</a:t>
            </a:r>
            <a:r>
              <a:rPr lang="zh-CN" altLang="en-US" sz="2400">
                <a:ea typeface="宋体" panose="02010600030101010101" pitchFamily="2" charset="-122"/>
              </a:rPr>
              <a:t>则</a:t>
            </a:r>
            <a:r>
              <a:rPr lang="en-US" altLang="zh-CN" sz="2400">
                <a:ea typeface="宋体" panose="02010600030101010101" pitchFamily="2" charset="-122"/>
              </a:rPr>
              <a:t>D</a:t>
            </a:r>
            <a:r>
              <a:rPr lang="en-US" altLang="zh-CN" sz="2400" baseline="-30000">
                <a:ea typeface="宋体" panose="02010600030101010101" pitchFamily="2" charset="-122"/>
              </a:rPr>
              <a:t>1</a:t>
            </a:r>
            <a:r>
              <a:rPr lang="en-US" altLang="zh-CN" sz="2400">
                <a:ea typeface="宋体" panose="02010600030101010101" pitchFamily="2" charset="-122"/>
              </a:rPr>
              <a:t>=1，</a:t>
            </a:r>
            <a:r>
              <a:rPr lang="zh-CN" altLang="en-US" sz="2400">
                <a:ea typeface="宋体" panose="02010600030101010101" pitchFamily="2" charset="-122"/>
              </a:rPr>
              <a:t>否则</a:t>
            </a:r>
            <a:r>
              <a:rPr lang="en-US" altLang="zh-CN" sz="2400">
                <a:ea typeface="宋体" panose="02010600030101010101" pitchFamily="2" charset="-122"/>
              </a:rPr>
              <a:t>D</a:t>
            </a:r>
            <a:r>
              <a:rPr lang="en-US" altLang="zh-CN" sz="2400" baseline="-30000">
                <a:ea typeface="宋体" panose="02010600030101010101" pitchFamily="2" charset="-122"/>
              </a:rPr>
              <a:t>1</a:t>
            </a:r>
            <a:r>
              <a:rPr lang="en-US" altLang="zh-CN" sz="2400">
                <a:ea typeface="宋体" panose="02010600030101010101" pitchFamily="2" charset="-122"/>
              </a:rPr>
              <a:t>=0；</a:t>
            </a:r>
          </a:p>
          <a:p>
            <a:pPr algn="just" eaLnBrk="1" hangingPunct="1">
              <a:lnSpc>
                <a:spcPct val="140000"/>
              </a:lnSpc>
            </a:pPr>
            <a:r>
              <a:rPr lang="zh-CN" altLang="en-US" sz="2400">
                <a:ea typeface="宋体" panose="02010600030101010101" pitchFamily="2" charset="-122"/>
              </a:rPr>
              <a:t>若</a:t>
            </a:r>
            <a:r>
              <a:rPr lang="en-US" altLang="zh-CN" sz="2400">
                <a:ea typeface="宋体" panose="02010600030101010101" pitchFamily="2" charset="-122"/>
              </a:rPr>
              <a:t>y&lt;wyb，</a:t>
            </a:r>
            <a:r>
              <a:rPr lang="zh-CN" altLang="en-US" sz="2400">
                <a:ea typeface="宋体" panose="02010600030101010101" pitchFamily="2" charset="-122"/>
              </a:rPr>
              <a:t>则</a:t>
            </a:r>
            <a:r>
              <a:rPr lang="en-US" altLang="zh-CN" sz="2400">
                <a:ea typeface="宋体" panose="02010600030101010101" pitchFamily="2" charset="-122"/>
              </a:rPr>
              <a:t>D</a:t>
            </a:r>
            <a:r>
              <a:rPr lang="en-US" altLang="zh-CN" sz="2400" baseline="-30000">
                <a:ea typeface="宋体" panose="02010600030101010101" pitchFamily="2" charset="-122"/>
              </a:rPr>
              <a:t>2</a:t>
            </a:r>
            <a:r>
              <a:rPr lang="en-US" altLang="zh-CN" sz="2400">
                <a:ea typeface="宋体" panose="02010600030101010101" pitchFamily="2" charset="-122"/>
              </a:rPr>
              <a:t>=1，</a:t>
            </a:r>
            <a:r>
              <a:rPr lang="zh-CN" altLang="en-US" sz="2400">
                <a:ea typeface="宋体" panose="02010600030101010101" pitchFamily="2" charset="-122"/>
              </a:rPr>
              <a:t>否则</a:t>
            </a:r>
            <a:r>
              <a:rPr lang="en-US" altLang="zh-CN" sz="2400">
                <a:ea typeface="宋体" panose="02010600030101010101" pitchFamily="2" charset="-122"/>
              </a:rPr>
              <a:t>D</a:t>
            </a:r>
            <a:r>
              <a:rPr lang="en-US" altLang="zh-CN" sz="2400" baseline="-30000">
                <a:ea typeface="宋体" panose="02010600030101010101" pitchFamily="2" charset="-122"/>
              </a:rPr>
              <a:t>2</a:t>
            </a:r>
            <a:r>
              <a:rPr lang="en-US" altLang="zh-CN" sz="2400">
                <a:ea typeface="宋体" panose="02010600030101010101" pitchFamily="2" charset="-122"/>
              </a:rPr>
              <a:t>=0；</a:t>
            </a:r>
          </a:p>
          <a:p>
            <a:pPr algn="just" eaLnBrk="1" hangingPunct="1">
              <a:lnSpc>
                <a:spcPct val="140000"/>
              </a:lnSpc>
            </a:pPr>
            <a:r>
              <a:rPr lang="zh-CN" altLang="en-US" sz="2400">
                <a:ea typeface="宋体" panose="02010600030101010101" pitchFamily="2" charset="-122"/>
              </a:rPr>
              <a:t>若</a:t>
            </a:r>
            <a:r>
              <a:rPr lang="en-US" altLang="zh-CN" sz="2400">
                <a:ea typeface="宋体" panose="02010600030101010101" pitchFamily="2" charset="-122"/>
              </a:rPr>
              <a:t>y&gt;wyt，</a:t>
            </a:r>
            <a:r>
              <a:rPr lang="zh-CN" altLang="en-US" sz="2400">
                <a:ea typeface="宋体" panose="02010600030101010101" pitchFamily="2" charset="-122"/>
              </a:rPr>
              <a:t>则</a:t>
            </a:r>
            <a:r>
              <a:rPr lang="en-US" altLang="zh-CN" sz="2400">
                <a:ea typeface="宋体" panose="02010600030101010101" pitchFamily="2" charset="-122"/>
              </a:rPr>
              <a:t>D</a:t>
            </a:r>
            <a:r>
              <a:rPr lang="en-US" altLang="zh-CN" sz="2400" baseline="-30000">
                <a:ea typeface="宋体" panose="02010600030101010101" pitchFamily="2" charset="-122"/>
              </a:rPr>
              <a:t>3</a:t>
            </a:r>
            <a:r>
              <a:rPr lang="en-US" altLang="zh-CN" sz="2400">
                <a:ea typeface="宋体" panose="02010600030101010101" pitchFamily="2" charset="-122"/>
              </a:rPr>
              <a:t>=1，</a:t>
            </a:r>
            <a:r>
              <a:rPr lang="zh-CN" altLang="en-US" sz="2400">
                <a:ea typeface="宋体" panose="02010600030101010101" pitchFamily="2" charset="-122"/>
              </a:rPr>
              <a:t>否则</a:t>
            </a:r>
            <a:r>
              <a:rPr lang="en-US" altLang="zh-CN" sz="2400">
                <a:ea typeface="宋体" panose="02010600030101010101" pitchFamily="2" charset="-122"/>
              </a:rPr>
              <a:t>D</a:t>
            </a:r>
            <a:r>
              <a:rPr lang="en-US" altLang="zh-CN" sz="2400" baseline="-30000">
                <a:ea typeface="宋体" panose="02010600030101010101" pitchFamily="2" charset="-122"/>
              </a:rPr>
              <a:t>3</a:t>
            </a:r>
            <a:r>
              <a:rPr lang="en-US" altLang="zh-CN" sz="2400">
                <a:ea typeface="宋体" panose="02010600030101010101" pitchFamily="2" charset="-122"/>
              </a:rPr>
              <a:t>=0。 </a:t>
            </a:r>
          </a:p>
        </p:txBody>
      </p:sp>
      <p:graphicFrame>
        <p:nvGraphicFramePr>
          <p:cNvPr id="16388" name="Object 3">
            <a:extLst>
              <a:ext uri="{FF2B5EF4-FFF2-40B4-BE49-F238E27FC236}">
                <a16:creationId xmlns:a16="http://schemas.microsoft.com/office/drawing/2014/main" id="{18D21BB9-E731-44EC-A63F-DD2686ACEA60}"/>
              </a:ext>
            </a:extLst>
          </p:cNvPr>
          <p:cNvGraphicFramePr>
            <a:graphicFrameLocks noChangeAspect="1"/>
          </p:cNvGraphicFramePr>
          <p:nvPr/>
        </p:nvGraphicFramePr>
        <p:xfrm>
          <a:off x="5076825" y="2362200"/>
          <a:ext cx="4575175" cy="3902075"/>
        </p:xfrm>
        <a:graphic>
          <a:graphicData uri="http://schemas.openxmlformats.org/presentationml/2006/ole">
            <mc:AlternateContent xmlns:mc="http://schemas.openxmlformats.org/markup-compatibility/2006">
              <mc:Choice xmlns:v="urn:schemas-microsoft-com:vml" Requires="v">
                <p:oleObj spid="_x0000_s16445" name="Visio" r:id="rId3" imgW="2195423" imgH="2028645" progId="Visio.Drawing.11">
                  <p:embed/>
                </p:oleObj>
              </mc:Choice>
              <mc:Fallback>
                <p:oleObj name="Visio" r:id="rId3" imgW="2195423" imgH="202864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2362200"/>
                        <a:ext cx="45751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Rectangle 4">
            <a:extLst>
              <a:ext uri="{FF2B5EF4-FFF2-40B4-BE49-F238E27FC236}">
                <a16:creationId xmlns:a16="http://schemas.microsoft.com/office/drawing/2014/main" id="{9E96DC58-9895-422E-B87F-847752E9F9D3}"/>
              </a:ext>
            </a:extLst>
          </p:cNvPr>
          <p:cNvSpPr>
            <a:spLocks noGrp="1" noChangeArrowheads="1"/>
          </p:cNvSpPr>
          <p:nvPr>
            <p:ph type="title"/>
          </p:nvPr>
        </p:nvSpPr>
        <p:spPr>
          <a:xfrm>
            <a:off x="495300" y="28575"/>
            <a:ext cx="8420100" cy="950913"/>
          </a:xfrm>
        </p:spPr>
        <p:txBody>
          <a:bodyPr/>
          <a:lstStyle/>
          <a:p>
            <a:pPr eaLnBrk="1" hangingPunct="1"/>
            <a:r>
              <a:rPr lang="zh-CN" altLang="en-US" sz="4000" b="1" dirty="0">
                <a:ea typeface="黑体" panose="02010609060101010101" pitchFamily="49" charset="-122"/>
              </a:rPr>
              <a:t>1.  </a:t>
            </a:r>
            <a:r>
              <a:rPr lang="en-US" altLang="zh-CN" sz="4000" b="1" dirty="0">
                <a:ea typeface="黑体" panose="02010609060101010101" pitchFamily="49" charset="-122"/>
              </a:rPr>
              <a:t>Cohen-Sutherland</a:t>
            </a:r>
            <a:r>
              <a:rPr lang="zh-CN" altLang="en-US" b="1" dirty="0">
                <a:ea typeface="黑体" panose="02010609060101010101" pitchFamily="49" charset="-122"/>
              </a:rPr>
              <a:t>算法</a:t>
            </a:r>
          </a:p>
        </p:txBody>
      </p:sp>
      <p:sp>
        <p:nvSpPr>
          <p:cNvPr id="16390" name="日期占位符 1">
            <a:extLst>
              <a:ext uri="{FF2B5EF4-FFF2-40B4-BE49-F238E27FC236}">
                <a16:creationId xmlns:a16="http://schemas.microsoft.com/office/drawing/2014/main" id="{58948B14-6A35-4CB2-A0AF-F982C745E5E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842622B-C888-4135-889E-5A1C5495B517}" type="datetime10">
              <a:rPr lang="zh-CN" altLang="en-US" sz="1400" smtClean="0"/>
              <a:pPr>
                <a:spcBef>
                  <a:spcPct val="0"/>
                </a:spcBef>
                <a:buFontTx/>
                <a:buNone/>
              </a:pPr>
              <a:t>09:09</a:t>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C7AD25C7-6D99-45DA-A206-6E091517E0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2E05BC9-C592-48F0-AA1C-061C1FAF1DBB}" type="slidenum">
              <a:rPr lang="zh-CN" altLang="en-US" sz="1400" smtClean="0"/>
              <a:pPr>
                <a:spcBef>
                  <a:spcPct val="0"/>
                </a:spcBef>
                <a:buFontTx/>
                <a:buNone/>
              </a:pPr>
              <a:t>15</a:t>
            </a:fld>
            <a:endParaRPr lang="en-US" altLang="zh-CN" sz="1400"/>
          </a:p>
        </p:txBody>
      </p:sp>
      <p:sp>
        <p:nvSpPr>
          <p:cNvPr id="16387" name="Rectangle 3">
            <a:extLst>
              <a:ext uri="{FF2B5EF4-FFF2-40B4-BE49-F238E27FC236}">
                <a16:creationId xmlns:a16="http://schemas.microsoft.com/office/drawing/2014/main" id="{8F507BE3-331B-4E64-9779-912850366AA8}"/>
              </a:ext>
            </a:extLst>
          </p:cNvPr>
          <p:cNvSpPr>
            <a:spLocks noGrp="1" noChangeArrowheads="1"/>
          </p:cNvSpPr>
          <p:nvPr>
            <p:ph type="body" idx="1"/>
          </p:nvPr>
        </p:nvSpPr>
        <p:spPr>
          <a:xfrm>
            <a:off x="157163" y="1243013"/>
            <a:ext cx="9501187" cy="4876800"/>
          </a:xfrm>
        </p:spPr>
        <p:txBody>
          <a:bodyPr/>
          <a:lstStyle/>
          <a:p>
            <a:pPr algn="just" eaLnBrk="1" hangingPunct="1">
              <a:lnSpc>
                <a:spcPct val="110000"/>
              </a:lnSpc>
              <a:buFontTx/>
              <a:buNone/>
            </a:pPr>
            <a:r>
              <a:rPr lang="zh-CN" altLang="en-US" sz="2800">
                <a:ea typeface="宋体" panose="02010600030101010101" pitchFamily="2" charset="-122"/>
              </a:rPr>
              <a:t>	裁剪一条线段时，先求出端点</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和</a:t>
            </a:r>
            <a:r>
              <a:rPr lang="en-US" altLang="zh-CN" sz="2800">
                <a:ea typeface="宋体" panose="02010600030101010101" pitchFamily="2" charset="-122"/>
              </a:rPr>
              <a:t>p</a:t>
            </a:r>
            <a:r>
              <a:rPr lang="en-US" altLang="zh-CN" sz="2800" baseline="-30000">
                <a:ea typeface="宋体" panose="02010600030101010101" pitchFamily="2" charset="-122"/>
              </a:rPr>
              <a:t>2</a:t>
            </a:r>
            <a:r>
              <a:rPr lang="zh-CN" altLang="en-US" sz="2800">
                <a:ea typeface="宋体" panose="02010600030101010101" pitchFamily="2" charset="-122"/>
              </a:rPr>
              <a:t>的编码</a:t>
            </a:r>
            <a:r>
              <a:rPr lang="en-US" altLang="zh-CN" sz="2800">
                <a:ea typeface="宋体" panose="02010600030101010101" pitchFamily="2" charset="-122"/>
              </a:rPr>
              <a:t>code1</a:t>
            </a:r>
            <a:r>
              <a:rPr lang="zh-CN" altLang="en-US" sz="2800">
                <a:ea typeface="宋体" panose="02010600030101010101" pitchFamily="2" charset="-122"/>
              </a:rPr>
              <a:t>和</a:t>
            </a:r>
            <a:r>
              <a:rPr lang="en-US" altLang="zh-CN" sz="2800">
                <a:ea typeface="宋体" panose="02010600030101010101" pitchFamily="2" charset="-122"/>
              </a:rPr>
              <a:t>code2</a:t>
            </a:r>
            <a:r>
              <a:rPr lang="zh-CN" altLang="en-US" sz="2800">
                <a:ea typeface="宋体" panose="02010600030101010101" pitchFamily="2" charset="-122"/>
              </a:rPr>
              <a:t>：</a:t>
            </a:r>
          </a:p>
          <a:p>
            <a:pPr algn="just" eaLnBrk="1" hangingPunct="1">
              <a:lnSpc>
                <a:spcPct val="110000"/>
              </a:lnSpc>
              <a:buFontTx/>
              <a:buNone/>
            </a:pPr>
            <a:r>
              <a:rPr lang="zh-CN" altLang="en-US" sz="2800">
                <a:ea typeface="宋体" panose="02010600030101010101" pitchFamily="2" charset="-122"/>
              </a:rPr>
              <a:t>	(1)若</a:t>
            </a:r>
            <a:r>
              <a:rPr lang="en-US" altLang="zh-CN" sz="2800">
                <a:ea typeface="宋体" panose="02010600030101010101" pitchFamily="2" charset="-122"/>
              </a:rPr>
              <a:t>code1|code2=0，</a:t>
            </a:r>
            <a:r>
              <a:rPr lang="zh-CN" altLang="en-US" sz="2800">
                <a:ea typeface="宋体" panose="02010600030101010101" pitchFamily="2" charset="-122"/>
              </a:rPr>
              <a:t>对直线段应简取之</a:t>
            </a:r>
          </a:p>
          <a:p>
            <a:pPr algn="just" eaLnBrk="1" hangingPunct="1">
              <a:lnSpc>
                <a:spcPct val="110000"/>
              </a:lnSpc>
              <a:buFontTx/>
              <a:buNone/>
            </a:pPr>
            <a:r>
              <a:rPr lang="zh-CN" altLang="en-US" sz="2800">
                <a:ea typeface="宋体" panose="02010600030101010101" pitchFamily="2" charset="-122"/>
              </a:rPr>
              <a:t>	(2)若</a:t>
            </a:r>
            <a:r>
              <a:rPr lang="en-US" altLang="zh-CN" sz="2800">
                <a:ea typeface="宋体" panose="02010600030101010101" pitchFamily="2" charset="-122"/>
              </a:rPr>
              <a:t>code1&amp;code2≠0，</a:t>
            </a:r>
            <a:r>
              <a:rPr lang="zh-CN" altLang="en-US" sz="2800">
                <a:ea typeface="宋体" panose="02010600030101010101" pitchFamily="2" charset="-122"/>
              </a:rPr>
              <a:t>对直线段可简弃之</a:t>
            </a:r>
          </a:p>
          <a:p>
            <a:pPr algn="just" eaLnBrk="1" hangingPunct="1">
              <a:lnSpc>
                <a:spcPct val="110000"/>
              </a:lnSpc>
              <a:buFontTx/>
              <a:buNone/>
            </a:pPr>
            <a:r>
              <a:rPr lang="zh-CN" altLang="en-US" sz="2800">
                <a:ea typeface="宋体" panose="02010600030101010101" pitchFamily="2" charset="-122"/>
              </a:rPr>
              <a:t>	(3)若上述两条件均不成立。则需求出直线段与窗口边界的交点。在交点处把线段一分为二，其中必有一段完全在窗口外，可以弃之。再对另一段重复进行上述处理，直到该线段完全被舍弃或者找到位于窗口内的一段线段为止</a:t>
            </a:r>
          </a:p>
        </p:txBody>
      </p:sp>
      <p:sp>
        <p:nvSpPr>
          <p:cNvPr id="17412" name="Rectangle 5">
            <a:extLst>
              <a:ext uri="{FF2B5EF4-FFF2-40B4-BE49-F238E27FC236}">
                <a16:creationId xmlns:a16="http://schemas.microsoft.com/office/drawing/2014/main" id="{45E51A10-A19F-4C62-8F36-75308682A438}"/>
              </a:ext>
            </a:extLst>
          </p:cNvPr>
          <p:cNvSpPr>
            <a:spLocks noGrp="1" noChangeArrowheads="1"/>
          </p:cNvSpPr>
          <p:nvPr>
            <p:ph type="title"/>
          </p:nvPr>
        </p:nvSpPr>
        <p:spPr/>
        <p:txBody>
          <a:bodyPr/>
          <a:lstStyle/>
          <a:p>
            <a:pPr eaLnBrk="1" hangingPunct="1"/>
            <a:r>
              <a:rPr lang="zh-CN" altLang="en-US" sz="4000" b="1" dirty="0">
                <a:ea typeface="黑体" panose="02010609060101010101" pitchFamily="49" charset="-122"/>
              </a:rPr>
              <a:t>1.  </a:t>
            </a:r>
            <a:r>
              <a:rPr lang="en-US" altLang="zh-CN" sz="4000" b="1" dirty="0">
                <a:ea typeface="黑体" panose="02010609060101010101" pitchFamily="49" charset="-122"/>
              </a:rPr>
              <a:t>Cohen-Sutherland</a:t>
            </a:r>
            <a:r>
              <a:rPr lang="zh-CN" altLang="en-US" b="1" dirty="0">
                <a:ea typeface="黑体" panose="02010609060101010101" pitchFamily="49" charset="-122"/>
              </a:rPr>
              <a:t>算法</a:t>
            </a:r>
          </a:p>
        </p:txBody>
      </p:sp>
      <p:sp>
        <p:nvSpPr>
          <p:cNvPr id="17413" name="日期占位符 1">
            <a:extLst>
              <a:ext uri="{FF2B5EF4-FFF2-40B4-BE49-F238E27FC236}">
                <a16:creationId xmlns:a16="http://schemas.microsoft.com/office/drawing/2014/main" id="{14D5F94C-031B-43F5-AA90-D9849B45C8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CB98E98-CB37-4DAD-A66A-4E0DBE87A0A8}"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0E136CB3-C20D-4C1D-8160-6F08D0013A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A36152C-4DD0-41D3-9D74-1DBE21E13F9B}" type="slidenum">
              <a:rPr lang="zh-CN" altLang="en-US" sz="1400" smtClean="0"/>
              <a:pPr>
                <a:spcBef>
                  <a:spcPct val="0"/>
                </a:spcBef>
                <a:buFontTx/>
                <a:buNone/>
              </a:pPr>
              <a:t>16</a:t>
            </a:fld>
            <a:endParaRPr lang="en-US" altLang="zh-CN" sz="1400"/>
          </a:p>
        </p:txBody>
      </p:sp>
      <p:sp>
        <p:nvSpPr>
          <p:cNvPr id="18435" name="Rectangle 2">
            <a:extLst>
              <a:ext uri="{FF2B5EF4-FFF2-40B4-BE49-F238E27FC236}">
                <a16:creationId xmlns:a16="http://schemas.microsoft.com/office/drawing/2014/main" id="{872CCFEC-E82F-49F9-A71C-645B4ABEC163}"/>
              </a:ext>
            </a:extLst>
          </p:cNvPr>
          <p:cNvSpPr>
            <a:spLocks noGrp="1" noChangeArrowheads="1"/>
          </p:cNvSpPr>
          <p:nvPr>
            <p:ph type="body" idx="1"/>
          </p:nvPr>
        </p:nvSpPr>
        <p:spPr>
          <a:xfrm>
            <a:off x="195263" y="1066800"/>
            <a:ext cx="9424987" cy="3146425"/>
          </a:xfrm>
        </p:spPr>
        <p:txBody>
          <a:bodyPr/>
          <a:lstStyle/>
          <a:p>
            <a:pPr algn="just" eaLnBrk="1" hangingPunct="1">
              <a:lnSpc>
                <a:spcPct val="90000"/>
              </a:lnSpc>
              <a:buFontTx/>
              <a:buNone/>
            </a:pPr>
            <a:r>
              <a:rPr lang="zh-CN" altLang="en-US" b="1">
                <a:solidFill>
                  <a:schemeClr val="accent2"/>
                </a:solidFill>
                <a:ea typeface="宋体" panose="02010600030101010101" pitchFamily="2" charset="-122"/>
              </a:rPr>
              <a:t>算法的步骤</a:t>
            </a:r>
            <a:r>
              <a:rPr lang="zh-CN" altLang="en-US">
                <a:solidFill>
                  <a:schemeClr val="accent2"/>
                </a:solidFill>
                <a:ea typeface="宋体" panose="02010600030101010101" pitchFamily="2" charset="-122"/>
              </a:rPr>
              <a:t>：</a:t>
            </a:r>
          </a:p>
          <a:p>
            <a:pPr algn="just" eaLnBrk="1" hangingPunct="1">
              <a:lnSpc>
                <a:spcPct val="90000"/>
              </a:lnSpc>
              <a:buFontTx/>
              <a:buNone/>
            </a:pPr>
            <a:r>
              <a:rPr lang="zh-CN" altLang="en-US" sz="2800">
                <a:ea typeface="宋体" panose="02010600030101010101" pitchFamily="2" charset="-122"/>
              </a:rPr>
              <a:t>(1)输入直线段的两端点坐标：</a:t>
            </a:r>
            <a:r>
              <a:rPr lang="en-US" altLang="zh-CN" sz="2800">
                <a:ea typeface="宋体" panose="02010600030101010101" pitchFamily="2" charset="-122"/>
              </a:rPr>
              <a:t>p</a:t>
            </a:r>
            <a:r>
              <a:rPr lang="en-US" altLang="zh-CN" sz="2800" baseline="-30000">
                <a:ea typeface="宋体" panose="02010600030101010101" pitchFamily="2" charset="-122"/>
              </a:rPr>
              <a:t>1</a:t>
            </a:r>
            <a:r>
              <a:rPr lang="en-US" altLang="zh-CN" sz="2800">
                <a:ea typeface="宋体" panose="02010600030101010101" pitchFamily="2" charset="-122"/>
              </a:rPr>
              <a:t>(x</a:t>
            </a:r>
            <a:r>
              <a:rPr lang="en-US" altLang="zh-CN" sz="2800" baseline="-30000">
                <a:ea typeface="宋体" panose="02010600030101010101" pitchFamily="2" charset="-122"/>
              </a:rPr>
              <a:t>1</a:t>
            </a:r>
            <a:r>
              <a:rPr lang="en-US" altLang="zh-CN" sz="2800">
                <a:ea typeface="宋体" panose="02010600030101010101" pitchFamily="2" charset="-122"/>
              </a:rPr>
              <a:t>,y</a:t>
            </a:r>
            <a:r>
              <a:rPr lang="en-US" altLang="zh-CN" sz="2800" baseline="-30000">
                <a:ea typeface="宋体" panose="02010600030101010101" pitchFamily="2" charset="-122"/>
              </a:rPr>
              <a:t>1</a:t>
            </a:r>
            <a:r>
              <a:rPr lang="en-US" altLang="zh-CN" sz="2800">
                <a:ea typeface="宋体" panose="02010600030101010101" pitchFamily="2" charset="-122"/>
              </a:rPr>
              <a:t>)、p</a:t>
            </a:r>
            <a:r>
              <a:rPr lang="en-US" altLang="zh-CN" sz="2800" baseline="-30000">
                <a:ea typeface="宋体" panose="02010600030101010101" pitchFamily="2" charset="-122"/>
              </a:rPr>
              <a:t>2</a:t>
            </a:r>
            <a:r>
              <a:rPr lang="en-US" altLang="zh-CN" sz="2800">
                <a:ea typeface="宋体" panose="02010600030101010101" pitchFamily="2" charset="-122"/>
              </a:rPr>
              <a:t>(x</a:t>
            </a:r>
            <a:r>
              <a:rPr lang="en-US" altLang="zh-CN" sz="2800" baseline="-30000">
                <a:ea typeface="宋体" panose="02010600030101010101" pitchFamily="2" charset="-122"/>
              </a:rPr>
              <a:t>2</a:t>
            </a:r>
            <a:r>
              <a:rPr lang="en-US" altLang="zh-CN" sz="2800">
                <a:ea typeface="宋体" panose="02010600030101010101" pitchFamily="2" charset="-122"/>
              </a:rPr>
              <a:t>,y</a:t>
            </a:r>
            <a:r>
              <a:rPr lang="en-US" altLang="zh-CN" sz="2800" baseline="-30000">
                <a:ea typeface="宋体" panose="02010600030101010101" pitchFamily="2" charset="-122"/>
              </a:rPr>
              <a:t>2</a:t>
            </a:r>
            <a:r>
              <a:rPr lang="en-US" altLang="zh-CN" sz="2800">
                <a:ea typeface="宋体" panose="02010600030101010101" pitchFamily="2" charset="-122"/>
              </a:rPr>
              <a:t>)，</a:t>
            </a:r>
            <a:r>
              <a:rPr lang="zh-CN" altLang="en-US" sz="2800">
                <a:ea typeface="宋体" panose="02010600030101010101" pitchFamily="2" charset="-122"/>
              </a:rPr>
              <a:t>以及窗口的四条边界坐标：</a:t>
            </a:r>
            <a:r>
              <a:rPr lang="en-US" altLang="zh-CN" sz="2800">
                <a:ea typeface="宋体" panose="02010600030101010101" pitchFamily="2" charset="-122"/>
              </a:rPr>
              <a:t>wyt、wyb、wxl</a:t>
            </a:r>
            <a:r>
              <a:rPr lang="zh-CN" altLang="en-US" sz="2800">
                <a:ea typeface="宋体" panose="02010600030101010101" pitchFamily="2" charset="-122"/>
              </a:rPr>
              <a:t>和</a:t>
            </a:r>
            <a:r>
              <a:rPr lang="en-US" altLang="zh-CN" sz="2800">
                <a:ea typeface="宋体" panose="02010600030101010101" pitchFamily="2" charset="-122"/>
              </a:rPr>
              <a:t>wxr。</a:t>
            </a:r>
          </a:p>
          <a:p>
            <a:pPr algn="just" eaLnBrk="1" hangingPunct="1">
              <a:lnSpc>
                <a:spcPct val="90000"/>
              </a:lnSpc>
              <a:buFontTx/>
              <a:buNone/>
            </a:pPr>
            <a:r>
              <a:rPr lang="en-US" altLang="zh-CN" sz="2800">
                <a:ea typeface="宋体" panose="02010600030101010101" pitchFamily="2" charset="-122"/>
              </a:rPr>
              <a:t>(2)</a:t>
            </a:r>
            <a:r>
              <a:rPr lang="zh-CN" altLang="en-US" sz="2800">
                <a:ea typeface="宋体" panose="02010600030101010101" pitchFamily="2" charset="-122"/>
              </a:rPr>
              <a:t>对</a:t>
            </a:r>
            <a:r>
              <a:rPr lang="en-US" altLang="zh-CN" sz="2800">
                <a:ea typeface="宋体" panose="02010600030101010101" pitchFamily="2" charset="-122"/>
              </a:rPr>
              <a:t>p</a:t>
            </a:r>
            <a:r>
              <a:rPr lang="en-US" altLang="zh-CN" sz="2800" baseline="-30000">
                <a:ea typeface="宋体" panose="02010600030101010101" pitchFamily="2" charset="-122"/>
              </a:rPr>
              <a:t>1</a:t>
            </a:r>
            <a:r>
              <a:rPr lang="en-US" altLang="zh-CN" sz="2800">
                <a:ea typeface="宋体" panose="02010600030101010101" pitchFamily="2" charset="-122"/>
              </a:rPr>
              <a:t>、p</a:t>
            </a:r>
            <a:r>
              <a:rPr lang="en-US" altLang="zh-CN" sz="2800" baseline="-30000">
                <a:ea typeface="宋体" panose="02010600030101010101" pitchFamily="2" charset="-122"/>
              </a:rPr>
              <a:t>2</a:t>
            </a:r>
            <a:r>
              <a:rPr lang="zh-CN" altLang="en-US" sz="2800">
                <a:ea typeface="宋体" panose="02010600030101010101" pitchFamily="2" charset="-122"/>
              </a:rPr>
              <a:t>进行编码：点</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的编码为</a:t>
            </a:r>
            <a:r>
              <a:rPr lang="en-US" altLang="zh-CN" sz="2800">
                <a:ea typeface="宋体" panose="02010600030101010101" pitchFamily="2" charset="-122"/>
              </a:rPr>
              <a:t>code1，</a:t>
            </a:r>
            <a:r>
              <a:rPr lang="zh-CN" altLang="en-US" sz="2800">
                <a:ea typeface="宋体" panose="02010600030101010101" pitchFamily="2" charset="-122"/>
              </a:rPr>
              <a:t>点</a:t>
            </a:r>
            <a:r>
              <a:rPr lang="en-US" altLang="zh-CN" sz="2800">
                <a:ea typeface="宋体" panose="02010600030101010101" pitchFamily="2" charset="-122"/>
              </a:rPr>
              <a:t>p</a:t>
            </a:r>
            <a:r>
              <a:rPr lang="en-US" altLang="zh-CN" sz="2800" baseline="-30000">
                <a:ea typeface="宋体" panose="02010600030101010101" pitchFamily="2" charset="-122"/>
              </a:rPr>
              <a:t>2</a:t>
            </a:r>
            <a:r>
              <a:rPr lang="zh-CN" altLang="en-US" sz="2800">
                <a:ea typeface="宋体" panose="02010600030101010101" pitchFamily="2" charset="-122"/>
              </a:rPr>
              <a:t>的编码为</a:t>
            </a:r>
            <a:r>
              <a:rPr lang="en-US" altLang="zh-CN" sz="2800">
                <a:ea typeface="宋体" panose="02010600030101010101" pitchFamily="2" charset="-122"/>
              </a:rPr>
              <a:t>code2。</a:t>
            </a:r>
          </a:p>
          <a:p>
            <a:pPr algn="just" eaLnBrk="1" hangingPunct="1">
              <a:lnSpc>
                <a:spcPct val="90000"/>
              </a:lnSpc>
              <a:buFontTx/>
              <a:buNone/>
            </a:pPr>
            <a:endParaRPr lang="zh-CN" altLang="en-US" sz="2800">
              <a:ea typeface="宋体" panose="02010600030101010101" pitchFamily="2" charset="-122"/>
            </a:endParaRPr>
          </a:p>
          <a:p>
            <a:pPr algn="just" eaLnBrk="1" hangingPunct="1">
              <a:lnSpc>
                <a:spcPct val="90000"/>
              </a:lnSpc>
              <a:buFontTx/>
              <a:buNone/>
            </a:pPr>
            <a:r>
              <a:rPr lang="zh-CN" altLang="en-US" sz="2800">
                <a:ea typeface="宋体" panose="02010600030101010101" pitchFamily="2" charset="-122"/>
              </a:rPr>
              <a:t> </a:t>
            </a:r>
          </a:p>
        </p:txBody>
      </p:sp>
      <p:sp>
        <p:nvSpPr>
          <p:cNvPr id="18436" name="Rectangle 3">
            <a:extLst>
              <a:ext uri="{FF2B5EF4-FFF2-40B4-BE49-F238E27FC236}">
                <a16:creationId xmlns:a16="http://schemas.microsoft.com/office/drawing/2014/main" id="{AAEB3DE6-23BE-4AFF-B4E1-7994F010482A}"/>
              </a:ext>
            </a:extLst>
          </p:cNvPr>
          <p:cNvSpPr>
            <a:spLocks noGrp="1" noChangeArrowheads="1"/>
          </p:cNvSpPr>
          <p:nvPr>
            <p:ph type="title"/>
          </p:nvPr>
        </p:nvSpPr>
        <p:spPr>
          <a:xfrm>
            <a:off x="495300" y="28575"/>
            <a:ext cx="8420100" cy="950913"/>
          </a:xfrm>
        </p:spPr>
        <p:txBody>
          <a:bodyPr/>
          <a:lstStyle/>
          <a:p>
            <a:pPr eaLnBrk="1" hangingPunct="1"/>
            <a:r>
              <a:rPr lang="zh-CN" altLang="en-US" sz="4000" b="1" dirty="0">
                <a:ea typeface="黑体" panose="02010609060101010101" pitchFamily="49" charset="-122"/>
              </a:rPr>
              <a:t>1.  </a:t>
            </a:r>
            <a:r>
              <a:rPr lang="en-US" altLang="zh-CN" sz="4000" b="1" dirty="0">
                <a:ea typeface="黑体" panose="02010609060101010101" pitchFamily="49" charset="-122"/>
              </a:rPr>
              <a:t>Cohen-Sutherland</a:t>
            </a:r>
            <a:r>
              <a:rPr lang="zh-CN" altLang="en-US" b="1" dirty="0">
                <a:ea typeface="黑体" panose="02010609060101010101" pitchFamily="49" charset="-122"/>
              </a:rPr>
              <a:t>算法</a:t>
            </a:r>
          </a:p>
        </p:txBody>
      </p:sp>
      <p:graphicFrame>
        <p:nvGraphicFramePr>
          <p:cNvPr id="18437" name="Object 4">
            <a:extLst>
              <a:ext uri="{FF2B5EF4-FFF2-40B4-BE49-F238E27FC236}">
                <a16:creationId xmlns:a16="http://schemas.microsoft.com/office/drawing/2014/main" id="{B198797C-FD70-47D9-B52B-DEF12CCDF577}"/>
              </a:ext>
            </a:extLst>
          </p:cNvPr>
          <p:cNvGraphicFramePr>
            <a:graphicFrameLocks noChangeAspect="1"/>
          </p:cNvGraphicFramePr>
          <p:nvPr/>
        </p:nvGraphicFramePr>
        <p:xfrm>
          <a:off x="4705350" y="2905125"/>
          <a:ext cx="5200650" cy="3952875"/>
        </p:xfrm>
        <a:graphic>
          <a:graphicData uri="http://schemas.openxmlformats.org/presentationml/2006/ole">
            <mc:AlternateContent xmlns:mc="http://schemas.openxmlformats.org/markup-compatibility/2006">
              <mc:Choice xmlns:v="urn:schemas-microsoft-com:vml" Requires="v">
                <p:oleObj spid="_x0000_s18494" name="Visio" r:id="rId3" imgW="2464279" imgH="2028645" progId="Visio.Drawing.11">
                  <p:embed/>
                </p:oleObj>
              </mc:Choice>
              <mc:Fallback>
                <p:oleObj name="Visio" r:id="rId3" imgW="2464279" imgH="202864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350" y="2905125"/>
                        <a:ext cx="52006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6">
            <a:extLst>
              <a:ext uri="{FF2B5EF4-FFF2-40B4-BE49-F238E27FC236}">
                <a16:creationId xmlns:a16="http://schemas.microsoft.com/office/drawing/2014/main" id="{B09C3E70-C78B-441E-8E95-43306FFDF67E}"/>
              </a:ext>
            </a:extLst>
          </p:cNvPr>
          <p:cNvSpPr>
            <a:spLocks noChangeArrowheads="1"/>
          </p:cNvSpPr>
          <p:nvPr/>
        </p:nvSpPr>
        <p:spPr bwMode="auto">
          <a:xfrm>
            <a:off x="423863" y="3984625"/>
            <a:ext cx="3036887" cy="838200"/>
          </a:xfrm>
          <a:prstGeom prst="wedgeRoundRectCallout">
            <a:avLst>
              <a:gd name="adj1" fmla="val -4791"/>
              <a:gd name="adj2" fmla="val -96578"/>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如何计算编码？</a:t>
            </a:r>
            <a:endParaRPr lang="zh-CN" altLang="en-US" sz="3200" dirty="0"/>
          </a:p>
        </p:txBody>
      </p:sp>
      <p:sp>
        <p:nvSpPr>
          <p:cNvPr id="18439" name="日期占位符 1">
            <a:extLst>
              <a:ext uri="{FF2B5EF4-FFF2-40B4-BE49-F238E27FC236}">
                <a16:creationId xmlns:a16="http://schemas.microsoft.com/office/drawing/2014/main" id="{883B249E-82CB-40BE-9221-E0A5DEB027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C861B95-6979-4DD5-B026-0E7922CBE273}"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A1269F27-6905-4641-AD59-9E122B72C92D}"/>
              </a:ext>
            </a:extLst>
          </p:cNvPr>
          <p:cNvSpPr txBox="1">
            <a:spLocks noGrp="1" noChangeArrowheads="1"/>
          </p:cNvSpPr>
          <p:nvPr/>
        </p:nvSpPr>
        <p:spPr bwMode="auto">
          <a:xfrm>
            <a:off x="7099300" y="6461125"/>
            <a:ext cx="23114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r" eaLnBrk="1" hangingPunct="1">
              <a:spcBef>
                <a:spcPct val="0"/>
              </a:spcBef>
              <a:buFontTx/>
              <a:buNone/>
            </a:pPr>
            <a:fld id="{4519F17D-C9B2-4F2B-B2BB-099382CBDB7B}" type="slidenum">
              <a:rPr kumimoji="0" lang="zh-CN" altLang="en-US" sz="1400">
                <a:latin typeface="Arial" panose="020B0604020202020204" pitchFamily="34" charset="0"/>
                <a:ea typeface="宋体" panose="02010600030101010101" pitchFamily="2" charset="-122"/>
              </a:rPr>
              <a:pPr algn="r" eaLnBrk="1" hangingPunct="1">
                <a:spcBef>
                  <a:spcPct val="0"/>
                </a:spcBef>
                <a:buFontTx/>
                <a:buNone/>
              </a:pPr>
              <a:t>17</a:t>
            </a:fld>
            <a:endParaRPr kumimoji="0" lang="en-US" altLang="zh-CN" sz="1400">
              <a:latin typeface="Arial" panose="020B0604020202020204" pitchFamily="34" charset="0"/>
              <a:ea typeface="宋体" panose="02010600030101010101" pitchFamily="2" charset="-122"/>
            </a:endParaRPr>
          </a:p>
        </p:txBody>
      </p:sp>
      <p:sp>
        <p:nvSpPr>
          <p:cNvPr id="15364" name="Rectangle 2">
            <a:extLst>
              <a:ext uri="{FF2B5EF4-FFF2-40B4-BE49-F238E27FC236}">
                <a16:creationId xmlns:a16="http://schemas.microsoft.com/office/drawing/2014/main" id="{AB58E8A3-108E-47AA-AB73-DD9B095E1243}"/>
              </a:ext>
            </a:extLst>
          </p:cNvPr>
          <p:cNvSpPr>
            <a:spLocks noGrp="1" noChangeArrowheads="1"/>
          </p:cNvSpPr>
          <p:nvPr>
            <p:ph type="body" idx="4294967295"/>
          </p:nvPr>
        </p:nvSpPr>
        <p:spPr>
          <a:xfrm>
            <a:off x="0" y="974725"/>
            <a:ext cx="9620250" cy="3238500"/>
          </a:xfrm>
        </p:spPr>
        <p:txBody>
          <a:bodyPr/>
          <a:lstStyle/>
          <a:p>
            <a:pPr algn="just" eaLnBrk="1" hangingPunct="1">
              <a:buFontTx/>
              <a:buNone/>
              <a:defRPr/>
            </a:pPr>
            <a:r>
              <a:rPr lang="en-US" altLang="zh-CN" dirty="0">
                <a:ea typeface="宋体" pitchFamily="2" charset="-122"/>
              </a:rPr>
              <a:t>(3)</a:t>
            </a:r>
            <a:r>
              <a:rPr lang="zh-CN" altLang="en-US" dirty="0">
                <a:ea typeface="宋体" pitchFamily="2" charset="-122"/>
              </a:rPr>
              <a:t>若</a:t>
            </a:r>
            <a:r>
              <a:rPr lang="en-US" altLang="zh-CN" dirty="0">
                <a:ea typeface="宋体" pitchFamily="2" charset="-122"/>
              </a:rPr>
              <a:t>code1|code2=0，</a:t>
            </a:r>
            <a:r>
              <a:rPr lang="zh-CN" altLang="en-US" dirty="0">
                <a:ea typeface="宋体" pitchFamily="2" charset="-122"/>
              </a:rPr>
              <a:t>对直线段应简</a:t>
            </a:r>
            <a:r>
              <a:rPr lang="zh-CN" altLang="en-US" b="1" dirty="0">
                <a:solidFill>
                  <a:srgbClr val="FF0000"/>
                </a:solidFill>
                <a:ea typeface="宋体" pitchFamily="2" charset="-122"/>
              </a:rPr>
              <a:t>取</a:t>
            </a:r>
            <a:r>
              <a:rPr lang="zh-CN" altLang="en-US" dirty="0">
                <a:ea typeface="宋体" pitchFamily="2" charset="-122"/>
              </a:rPr>
              <a:t>之，转(6)；</a:t>
            </a:r>
            <a:endParaRPr lang="en-US" altLang="zh-CN" dirty="0">
              <a:ea typeface="宋体" pitchFamily="2" charset="-122"/>
            </a:endParaRPr>
          </a:p>
          <a:p>
            <a:pPr marL="87313" indent="-87313" algn="just" eaLnBrk="1" hangingPunct="1">
              <a:buFontTx/>
              <a:buNone/>
              <a:defRPr/>
            </a:pPr>
            <a:r>
              <a:rPr lang="zh-CN" altLang="en-US" dirty="0">
                <a:ea typeface="宋体" pitchFamily="2" charset="-122"/>
              </a:rPr>
              <a:t>否则，若</a:t>
            </a:r>
            <a:r>
              <a:rPr lang="en-US" altLang="zh-CN" dirty="0">
                <a:ea typeface="宋体" pitchFamily="2" charset="-122"/>
              </a:rPr>
              <a:t>code1&amp;code2≠0，</a:t>
            </a:r>
            <a:r>
              <a:rPr lang="zh-CN" altLang="en-US" dirty="0">
                <a:ea typeface="宋体" pitchFamily="2" charset="-122"/>
              </a:rPr>
              <a:t>对直线段可简</a:t>
            </a:r>
            <a:r>
              <a:rPr lang="zh-CN" altLang="en-US" b="1" dirty="0">
                <a:solidFill>
                  <a:srgbClr val="FF0000"/>
                </a:solidFill>
                <a:ea typeface="宋体" pitchFamily="2" charset="-122"/>
              </a:rPr>
              <a:t>弃</a:t>
            </a:r>
            <a:r>
              <a:rPr lang="zh-CN" altLang="en-US" dirty="0">
                <a:ea typeface="宋体" pitchFamily="2" charset="-122"/>
              </a:rPr>
              <a:t>之，转(7)；当上述两条均不满足时，进行步骤(4)。</a:t>
            </a:r>
          </a:p>
          <a:p>
            <a:pPr algn="just" eaLnBrk="1" hangingPunct="1">
              <a:buFontTx/>
              <a:buNone/>
              <a:defRPr/>
            </a:pPr>
            <a:r>
              <a:rPr lang="zh-CN" altLang="en-US" dirty="0">
                <a:ea typeface="宋体" pitchFamily="2" charset="-122"/>
              </a:rPr>
              <a:t> </a:t>
            </a:r>
          </a:p>
        </p:txBody>
      </p:sp>
      <p:sp>
        <p:nvSpPr>
          <p:cNvPr id="19460" name="Rectangle 3">
            <a:extLst>
              <a:ext uri="{FF2B5EF4-FFF2-40B4-BE49-F238E27FC236}">
                <a16:creationId xmlns:a16="http://schemas.microsoft.com/office/drawing/2014/main" id="{7C951ED5-DFF0-48FA-9B7E-57878409A823}"/>
              </a:ext>
            </a:extLst>
          </p:cNvPr>
          <p:cNvSpPr>
            <a:spLocks noGrp="1" noChangeArrowheads="1"/>
          </p:cNvSpPr>
          <p:nvPr>
            <p:ph type="title" idx="4294967295"/>
          </p:nvPr>
        </p:nvSpPr>
        <p:spPr>
          <a:xfrm>
            <a:off x="495300" y="28575"/>
            <a:ext cx="8420100" cy="950913"/>
          </a:xfrm>
        </p:spPr>
        <p:txBody>
          <a:bodyPr/>
          <a:lstStyle/>
          <a:p>
            <a:pPr eaLnBrk="1" hangingPunct="1"/>
            <a:r>
              <a:rPr lang="zh-CN" altLang="en-US" sz="4000" b="1" dirty="0">
                <a:ea typeface="黑体" panose="02010609060101010101" pitchFamily="49" charset="-122"/>
              </a:rPr>
              <a:t>1.  </a:t>
            </a:r>
            <a:r>
              <a:rPr lang="en-US" altLang="zh-CN" sz="4000" b="1" dirty="0">
                <a:ea typeface="黑体" panose="02010609060101010101" pitchFamily="49" charset="-122"/>
              </a:rPr>
              <a:t>Cohen-Sutherland</a:t>
            </a:r>
            <a:r>
              <a:rPr lang="zh-CN" altLang="en-US" b="1" dirty="0">
                <a:ea typeface="黑体" panose="02010609060101010101" pitchFamily="49" charset="-122"/>
              </a:rPr>
              <a:t>算法</a:t>
            </a:r>
          </a:p>
        </p:txBody>
      </p:sp>
      <p:graphicFrame>
        <p:nvGraphicFramePr>
          <p:cNvPr id="19461" name="Object 4">
            <a:extLst>
              <a:ext uri="{FF2B5EF4-FFF2-40B4-BE49-F238E27FC236}">
                <a16:creationId xmlns:a16="http://schemas.microsoft.com/office/drawing/2014/main" id="{AF3BD0CB-B190-42E9-A27E-6046853F600C}"/>
              </a:ext>
            </a:extLst>
          </p:cNvPr>
          <p:cNvGraphicFramePr>
            <a:graphicFrameLocks noChangeAspect="1"/>
          </p:cNvGraphicFramePr>
          <p:nvPr/>
        </p:nvGraphicFramePr>
        <p:xfrm>
          <a:off x="4333875" y="2624138"/>
          <a:ext cx="5572125" cy="4233862"/>
        </p:xfrm>
        <a:graphic>
          <a:graphicData uri="http://schemas.openxmlformats.org/presentationml/2006/ole">
            <mc:AlternateContent xmlns:mc="http://schemas.openxmlformats.org/markup-compatibility/2006">
              <mc:Choice xmlns:v="urn:schemas-microsoft-com:vml" Requires="v">
                <p:oleObj spid="_x0000_s19519" name="Visio" r:id="rId3" imgW="2464279" imgH="2028645" progId="Visio.Drawing.11">
                  <p:embed/>
                </p:oleObj>
              </mc:Choice>
              <mc:Fallback>
                <p:oleObj name="Visio" r:id="rId3" imgW="2464279" imgH="202864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624138"/>
                        <a:ext cx="5572125" cy="423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AutoShape 6">
            <a:extLst>
              <a:ext uri="{FF2B5EF4-FFF2-40B4-BE49-F238E27FC236}">
                <a16:creationId xmlns:a16="http://schemas.microsoft.com/office/drawing/2014/main" id="{0457EBCC-9913-4F36-A858-D4B308F350AB}"/>
              </a:ext>
            </a:extLst>
          </p:cNvPr>
          <p:cNvSpPr>
            <a:spLocks noChangeArrowheads="1"/>
          </p:cNvSpPr>
          <p:nvPr/>
        </p:nvSpPr>
        <p:spPr bwMode="auto">
          <a:xfrm>
            <a:off x="387350" y="3027363"/>
            <a:ext cx="1985963" cy="747712"/>
          </a:xfrm>
          <a:prstGeom prst="wedgeRoundRectCallout">
            <a:avLst>
              <a:gd name="adj1" fmla="val 41937"/>
              <a:gd name="adj2" fmla="val -9695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en-US" altLang="zh-CN" sz="3200"/>
              <a:t>(6),(7)</a:t>
            </a:r>
            <a:r>
              <a:rPr lang="zh-CN" altLang="en-US" sz="3200"/>
              <a:t>？</a:t>
            </a:r>
          </a:p>
        </p:txBody>
      </p:sp>
      <p:sp>
        <p:nvSpPr>
          <p:cNvPr id="19463" name="日期占位符 1">
            <a:extLst>
              <a:ext uri="{FF2B5EF4-FFF2-40B4-BE49-F238E27FC236}">
                <a16:creationId xmlns:a16="http://schemas.microsoft.com/office/drawing/2014/main" id="{12C615BF-2FD5-4EEB-9F5C-7D087F88CF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9015D0B-04CF-40E3-8123-C272C87C2824}" type="datetime10">
              <a:rPr lang="zh-CN" altLang="en-US" sz="1400" smtClean="0"/>
              <a:pPr>
                <a:spcBef>
                  <a:spcPct val="0"/>
                </a:spcBef>
                <a:buFontTx/>
                <a:buNone/>
              </a:pPr>
              <a:t>09:09</a:t>
            </a:fld>
            <a:endParaRPr lang="en-US" altLang="zh-CN" sz="1400"/>
          </a:p>
        </p:txBody>
      </p:sp>
      <p:sp>
        <p:nvSpPr>
          <p:cNvPr id="19464" name="灯片编号占位符 2">
            <a:extLst>
              <a:ext uri="{FF2B5EF4-FFF2-40B4-BE49-F238E27FC236}">
                <a16:creationId xmlns:a16="http://schemas.microsoft.com/office/drawing/2014/main" id="{F3865D34-68D2-4DDC-A628-9F2E7D2536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9BEB60B-30AC-42C9-9A16-95E866DF6C01}" type="slidenum">
              <a:rPr lang="zh-CN" altLang="en-US" sz="1400" smtClean="0"/>
              <a:pPr>
                <a:spcBef>
                  <a:spcPct val="0"/>
                </a:spcBef>
                <a:buFontTx/>
                <a:buNone/>
              </a:pPr>
              <a:t>17</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83C11E4A-738C-4F93-AD94-976418D8D4A6}"/>
              </a:ext>
            </a:extLst>
          </p:cNvPr>
          <p:cNvSpPr>
            <a:spLocks noGrp="1" noChangeArrowheads="1"/>
          </p:cNvSpPr>
          <p:nvPr>
            <p:ph type="body" sz="half" idx="1"/>
          </p:nvPr>
        </p:nvSpPr>
        <p:spPr>
          <a:xfrm>
            <a:off x="176213" y="979488"/>
            <a:ext cx="9729787" cy="5421312"/>
          </a:xfrm>
        </p:spPr>
        <p:txBody>
          <a:bodyPr/>
          <a:lstStyle/>
          <a:p>
            <a:pPr algn="just" eaLnBrk="1" hangingPunct="1">
              <a:buFontTx/>
              <a:buNone/>
            </a:pPr>
            <a:r>
              <a:rPr lang="zh-CN" altLang="en-US" sz="2800">
                <a:ea typeface="宋体" panose="02010600030101010101" pitchFamily="2" charset="-122"/>
              </a:rPr>
              <a:t>(4)确保</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在窗口外部：若</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在窗口内，则交换</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和</a:t>
            </a:r>
            <a:r>
              <a:rPr lang="en-US" altLang="zh-CN" sz="2800">
                <a:ea typeface="宋体" panose="02010600030101010101" pitchFamily="2" charset="-122"/>
              </a:rPr>
              <a:t>p</a:t>
            </a:r>
            <a:r>
              <a:rPr lang="en-US" altLang="zh-CN" sz="2800" baseline="-30000">
                <a:ea typeface="宋体" panose="02010600030101010101" pitchFamily="2" charset="-122"/>
              </a:rPr>
              <a:t>2</a:t>
            </a:r>
            <a:r>
              <a:rPr lang="zh-CN" altLang="en-US" sz="2800">
                <a:ea typeface="宋体" panose="02010600030101010101" pitchFamily="2" charset="-122"/>
              </a:rPr>
              <a:t>的坐标值和编码</a:t>
            </a:r>
          </a:p>
          <a:p>
            <a:pPr algn="just" eaLnBrk="1" hangingPunct="1">
              <a:buFontTx/>
              <a:buNone/>
            </a:pPr>
            <a:r>
              <a:rPr lang="zh-CN" altLang="en-US" sz="2800">
                <a:ea typeface="宋体" panose="02010600030101010101" pitchFamily="2" charset="-122"/>
              </a:rPr>
              <a:t>(5)</a:t>
            </a:r>
            <a:r>
              <a:rPr lang="zh-CN" altLang="en-US" sz="2800" b="1">
                <a:ea typeface="宋体" panose="02010600030101010101" pitchFamily="2" charset="-122"/>
              </a:rPr>
              <a:t>按左、右、上、下的顺序求出直线段与窗口边界的交点</a:t>
            </a:r>
            <a:r>
              <a:rPr lang="zh-CN" altLang="en-US" sz="2800">
                <a:ea typeface="宋体" panose="02010600030101010101" pitchFamily="2" charset="-122"/>
              </a:rPr>
              <a:t>，并用该交点的坐标值替换</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的坐标值。</a:t>
            </a:r>
            <a:r>
              <a:rPr lang="zh-CN" altLang="en-US" sz="2800" b="1">
                <a:ea typeface="宋体" panose="02010600030101010101" pitchFamily="2" charset="-122"/>
              </a:rPr>
              <a:t>也即在交点</a:t>
            </a:r>
            <a:r>
              <a:rPr lang="en-US" altLang="zh-CN" sz="2800" b="1">
                <a:ea typeface="宋体" panose="02010600030101010101" pitchFamily="2" charset="-122"/>
              </a:rPr>
              <a:t>s</a:t>
            </a:r>
            <a:r>
              <a:rPr lang="zh-CN" altLang="en-US" sz="2800" b="1">
                <a:ea typeface="宋体" panose="02010600030101010101" pitchFamily="2" charset="-122"/>
              </a:rPr>
              <a:t>处把线段一分为二，并去掉</a:t>
            </a:r>
            <a:r>
              <a:rPr lang="en-US" altLang="zh-CN" sz="2800" b="1">
                <a:ea typeface="宋体" panose="02010600030101010101" pitchFamily="2" charset="-122"/>
              </a:rPr>
              <a:t>p</a:t>
            </a:r>
            <a:r>
              <a:rPr lang="en-US" altLang="zh-CN" sz="2800" b="1" baseline="-30000">
                <a:ea typeface="宋体" panose="02010600030101010101" pitchFamily="2" charset="-122"/>
              </a:rPr>
              <a:t>1</a:t>
            </a:r>
            <a:r>
              <a:rPr lang="en-US" altLang="zh-CN" sz="2800" b="1">
                <a:ea typeface="宋体" panose="02010600030101010101" pitchFamily="2" charset="-122"/>
              </a:rPr>
              <a:t>s</a:t>
            </a:r>
            <a:r>
              <a:rPr lang="zh-CN" altLang="en-US" sz="2800" b="1">
                <a:ea typeface="宋体" panose="02010600030101010101" pitchFamily="2" charset="-122"/>
              </a:rPr>
              <a:t>这一段。</a:t>
            </a:r>
            <a:r>
              <a:rPr lang="zh-CN" altLang="en-US" sz="2800">
                <a:ea typeface="宋体" panose="02010600030101010101" pitchFamily="2" charset="-122"/>
              </a:rPr>
              <a:t>考虑到</a:t>
            </a:r>
            <a:r>
              <a:rPr lang="en-US" altLang="zh-CN" sz="2800">
                <a:ea typeface="宋体" panose="02010600030101010101" pitchFamily="2" charset="-122"/>
              </a:rPr>
              <a:t>p</a:t>
            </a:r>
            <a:r>
              <a:rPr lang="en-US" altLang="zh-CN" sz="2800" baseline="-30000">
                <a:ea typeface="宋体" panose="02010600030101010101" pitchFamily="2" charset="-122"/>
              </a:rPr>
              <a:t>1</a:t>
            </a:r>
            <a:r>
              <a:rPr lang="zh-CN" altLang="en-US" sz="2800">
                <a:ea typeface="宋体" panose="02010600030101010101" pitchFamily="2" charset="-122"/>
              </a:rPr>
              <a:t>是窗口外的一点，因此可以去掉</a:t>
            </a:r>
            <a:r>
              <a:rPr lang="en-US" altLang="zh-CN" sz="2800">
                <a:ea typeface="宋体" panose="02010600030101010101" pitchFamily="2" charset="-122"/>
              </a:rPr>
              <a:t>p</a:t>
            </a:r>
            <a:r>
              <a:rPr lang="en-US" altLang="zh-CN" sz="2800" baseline="-30000">
                <a:ea typeface="宋体" panose="02010600030101010101" pitchFamily="2" charset="-122"/>
              </a:rPr>
              <a:t>1</a:t>
            </a:r>
            <a:r>
              <a:rPr lang="en-US" altLang="zh-CN" sz="2800">
                <a:ea typeface="宋体" panose="02010600030101010101" pitchFamily="2" charset="-122"/>
              </a:rPr>
              <a:t>s, </a:t>
            </a:r>
            <a:r>
              <a:rPr lang="zh-CN" altLang="en-US" sz="2800">
                <a:ea typeface="宋体" panose="02010600030101010101" pitchFamily="2" charset="-122"/>
              </a:rPr>
              <a:t>转(2)</a:t>
            </a:r>
          </a:p>
          <a:p>
            <a:pPr algn="just" eaLnBrk="1" hangingPunct="1">
              <a:buFontTx/>
              <a:buNone/>
            </a:pPr>
            <a:r>
              <a:rPr lang="zh-CN" altLang="en-US" sz="2800">
                <a:ea typeface="宋体" panose="02010600030101010101" pitchFamily="2" charset="-122"/>
              </a:rPr>
              <a:t>(6)用直线扫描转换算法绘制当前</a:t>
            </a:r>
          </a:p>
          <a:p>
            <a:pPr algn="just" eaLnBrk="1" hangingPunct="1">
              <a:buFontTx/>
              <a:buNone/>
            </a:pPr>
            <a:r>
              <a:rPr lang="zh-CN" altLang="en-US" sz="2800">
                <a:ea typeface="宋体" panose="02010600030101010101" pitchFamily="2" charset="-122"/>
              </a:rPr>
              <a:t>的直线段</a:t>
            </a:r>
            <a:r>
              <a:rPr lang="en-US" altLang="zh-CN" sz="2800">
                <a:ea typeface="宋体" panose="02010600030101010101" pitchFamily="2" charset="-122"/>
              </a:rPr>
              <a:t>p</a:t>
            </a:r>
            <a:r>
              <a:rPr lang="en-US" altLang="zh-CN" sz="2800" baseline="-30000">
                <a:ea typeface="宋体" panose="02010600030101010101" pitchFamily="2" charset="-122"/>
              </a:rPr>
              <a:t>1</a:t>
            </a:r>
            <a:r>
              <a:rPr lang="en-US" altLang="zh-CN" sz="2800">
                <a:ea typeface="宋体" panose="02010600030101010101" pitchFamily="2" charset="-122"/>
              </a:rPr>
              <a:t>p</a:t>
            </a:r>
            <a:r>
              <a:rPr lang="en-US" altLang="zh-CN" sz="2800" baseline="-30000">
                <a:ea typeface="宋体" panose="02010600030101010101" pitchFamily="2" charset="-122"/>
              </a:rPr>
              <a:t>2</a:t>
            </a:r>
            <a:endParaRPr lang="en-US" altLang="zh-CN" sz="2800">
              <a:ea typeface="宋体" panose="02010600030101010101" pitchFamily="2" charset="-122"/>
            </a:endParaRPr>
          </a:p>
          <a:p>
            <a:pPr algn="just" eaLnBrk="1" hangingPunct="1">
              <a:buFontTx/>
              <a:buNone/>
            </a:pPr>
            <a:r>
              <a:rPr lang="en-US" altLang="zh-CN" sz="2800">
                <a:ea typeface="宋体" panose="02010600030101010101" pitchFamily="2" charset="-122"/>
              </a:rPr>
              <a:t>(7)</a:t>
            </a:r>
            <a:r>
              <a:rPr lang="zh-CN" altLang="en-US" sz="2800">
                <a:ea typeface="宋体" panose="02010600030101010101" pitchFamily="2" charset="-122"/>
              </a:rPr>
              <a:t>算法结束</a:t>
            </a:r>
          </a:p>
        </p:txBody>
      </p:sp>
      <p:graphicFrame>
        <p:nvGraphicFramePr>
          <p:cNvPr id="20484" name="Object 4">
            <a:extLst>
              <a:ext uri="{FF2B5EF4-FFF2-40B4-BE49-F238E27FC236}">
                <a16:creationId xmlns:a16="http://schemas.microsoft.com/office/drawing/2014/main" id="{5113B052-65D9-4D7C-9A4E-90DFFD1C3946}"/>
              </a:ext>
            </a:extLst>
          </p:cNvPr>
          <p:cNvGraphicFramePr>
            <a:graphicFrameLocks noGrp="1" noChangeAspect="1"/>
          </p:cNvGraphicFramePr>
          <p:nvPr>
            <p:ph sz="half" idx="2"/>
          </p:nvPr>
        </p:nvGraphicFramePr>
        <p:xfrm>
          <a:off x="5727700" y="3419475"/>
          <a:ext cx="4178300" cy="3438525"/>
        </p:xfrm>
        <a:graphic>
          <a:graphicData uri="http://schemas.openxmlformats.org/presentationml/2006/ole">
            <mc:AlternateContent xmlns:mc="http://schemas.openxmlformats.org/markup-compatibility/2006">
              <mc:Choice xmlns:v="urn:schemas-microsoft-com:vml" Requires="v">
                <p:oleObj spid="_x0000_s20541" name="Visio" r:id="rId4" imgW="2464279" imgH="2028645" progId="Visio.Drawing.11">
                  <p:embed/>
                </p:oleObj>
              </mc:Choice>
              <mc:Fallback>
                <p:oleObj name="Visio" r:id="rId4" imgW="2464279" imgH="202864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700" y="3419475"/>
                        <a:ext cx="41783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日期占位符 1">
            <a:extLst>
              <a:ext uri="{FF2B5EF4-FFF2-40B4-BE49-F238E27FC236}">
                <a16:creationId xmlns:a16="http://schemas.microsoft.com/office/drawing/2014/main" id="{EB1ABDE4-9576-4C55-9286-011CF4F57C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43C9E2E-7E3B-433E-9550-DF859903A6FE}" type="datetime10">
              <a:rPr lang="zh-CN" altLang="en-US" sz="1400" smtClean="0"/>
              <a:pPr>
                <a:spcBef>
                  <a:spcPct val="0"/>
                </a:spcBef>
                <a:buFontTx/>
                <a:buNone/>
              </a:pPr>
              <a:t>09:09</a:t>
            </a:fld>
            <a:endParaRPr lang="en-US" altLang="zh-CN" sz="1400"/>
          </a:p>
        </p:txBody>
      </p:sp>
      <p:sp>
        <p:nvSpPr>
          <p:cNvPr id="20486" name="灯片编号占位符 2">
            <a:extLst>
              <a:ext uri="{FF2B5EF4-FFF2-40B4-BE49-F238E27FC236}">
                <a16:creationId xmlns:a16="http://schemas.microsoft.com/office/drawing/2014/main" id="{6530A768-7DB2-462C-BC7D-CF9893CC7B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8572563-49B1-4B78-AB60-C617AE195048}" type="slidenum">
              <a:rPr lang="zh-CN" altLang="en-US" sz="1400" smtClean="0"/>
              <a:pPr>
                <a:spcBef>
                  <a:spcPct val="0"/>
                </a:spcBef>
                <a:buFontTx/>
                <a:buNone/>
              </a:pPr>
              <a:t>18</a:t>
            </a:fld>
            <a:endParaRPr lang="en-US" altLang="zh-CN" sz="1400"/>
          </a:p>
        </p:txBody>
      </p:sp>
      <p:sp>
        <p:nvSpPr>
          <p:cNvPr id="3" name="标题 2">
            <a:extLst>
              <a:ext uri="{FF2B5EF4-FFF2-40B4-BE49-F238E27FC236}">
                <a16:creationId xmlns:a16="http://schemas.microsoft.com/office/drawing/2014/main" id="{3E406260-635E-4C14-AB72-8108D96896CD}"/>
              </a:ext>
            </a:extLst>
          </p:cNvPr>
          <p:cNvSpPr>
            <a:spLocks noGrp="1"/>
          </p:cNvSpPr>
          <p:nvPr>
            <p:ph type="title"/>
          </p:nvPr>
        </p:nvSpPr>
        <p:spPr/>
        <p:txBody>
          <a:bodyPr/>
          <a:lstStyle/>
          <a:p>
            <a:r>
              <a:rPr lang="en-US" altLang="zh-CN" b="1" dirty="0">
                <a:latin typeface="微软雅黑" panose="020B0503020204020204" pitchFamily="34" charset="-122"/>
                <a:ea typeface="黑体" panose="02010609060101010101" pitchFamily="49" charset="-122"/>
              </a:rPr>
              <a:t>1.  Cohen-Sutherland</a:t>
            </a:r>
            <a:r>
              <a:rPr lang="zh-CN" altLang="en-US" b="1" dirty="0">
                <a:latin typeface="微软雅黑" panose="020B0503020204020204" pitchFamily="34" charset="-122"/>
                <a:ea typeface="黑体" panose="02010609060101010101" pitchFamily="49" charset="-122"/>
              </a:rPr>
              <a:t>算法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7E6FF12-89AB-4BD5-BAC2-E929F97652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CA1D758E-3EB4-44A0-AE94-A14232D9E0E3}" type="slidenum">
              <a:rPr lang="zh-CN" altLang="en-US" sz="1400" smtClean="0"/>
              <a:pPr>
                <a:spcBef>
                  <a:spcPct val="0"/>
                </a:spcBef>
                <a:buFontTx/>
                <a:buNone/>
              </a:pPr>
              <a:t>19</a:t>
            </a:fld>
            <a:endParaRPr lang="en-US" altLang="zh-CN" sz="1400"/>
          </a:p>
        </p:txBody>
      </p:sp>
      <p:sp>
        <p:nvSpPr>
          <p:cNvPr id="22531" name="Rectangle 7">
            <a:extLst>
              <a:ext uri="{FF2B5EF4-FFF2-40B4-BE49-F238E27FC236}">
                <a16:creationId xmlns:a16="http://schemas.microsoft.com/office/drawing/2014/main" id="{C93BF52B-B453-46A5-ACB4-8702F0BBA006}"/>
              </a:ext>
            </a:extLst>
          </p:cNvPr>
          <p:cNvSpPr>
            <a:spLocks noGrp="1" noChangeArrowheads="1"/>
          </p:cNvSpPr>
          <p:nvPr>
            <p:ph type="body" idx="1"/>
          </p:nvPr>
        </p:nvSpPr>
        <p:spPr/>
        <p:txBody>
          <a:bodyPr/>
          <a:lstStyle/>
          <a:p>
            <a:pPr eaLnBrk="1" hangingPunct="1"/>
            <a:r>
              <a:rPr lang="en-US" altLang="zh-CN">
                <a:solidFill>
                  <a:schemeClr val="accent2"/>
                </a:solidFill>
                <a:latin typeface="Arial" panose="020B0604020202020204" pitchFamily="34" charset="0"/>
                <a:ea typeface="宋体" panose="02010600030101010101" pitchFamily="2" charset="-122"/>
                <a:hlinkClick r:id="rId3" action="ppaction://hlinkfile"/>
              </a:rPr>
              <a:t>Example</a:t>
            </a:r>
            <a:r>
              <a:rPr lang="zh-CN" altLang="en-US" sz="2800">
                <a:solidFill>
                  <a:schemeClr val="accent2"/>
                </a:solidFill>
                <a:latin typeface="Arial" panose="020B0604020202020204" pitchFamily="34" charset="0"/>
                <a:ea typeface="宋体" panose="02010600030101010101" pitchFamily="2" charset="-122"/>
                <a:hlinkClick r:id="rId3" action="ppaction://hlinkfile"/>
              </a:rPr>
              <a:t>：</a:t>
            </a:r>
            <a:endParaRPr lang="zh-CN" altLang="en-US" sz="2800">
              <a:solidFill>
                <a:schemeClr val="accent2"/>
              </a:solidFill>
              <a:latin typeface="Arial" panose="020B0604020202020204" pitchFamily="34" charset="0"/>
              <a:ea typeface="宋体" panose="02010600030101010101" pitchFamily="2" charset="-122"/>
            </a:endParaRPr>
          </a:p>
        </p:txBody>
      </p:sp>
      <p:graphicFrame>
        <p:nvGraphicFramePr>
          <p:cNvPr id="22532" name="Object 4">
            <a:extLst>
              <a:ext uri="{FF2B5EF4-FFF2-40B4-BE49-F238E27FC236}">
                <a16:creationId xmlns:a16="http://schemas.microsoft.com/office/drawing/2014/main" id="{B9AE4582-757D-433D-B482-DD7DCC4F9C64}"/>
              </a:ext>
            </a:extLst>
          </p:cNvPr>
          <p:cNvGraphicFramePr>
            <a:graphicFrameLocks noChangeAspect="1"/>
          </p:cNvGraphicFramePr>
          <p:nvPr/>
        </p:nvGraphicFramePr>
        <p:xfrm>
          <a:off x="2797175" y="1576388"/>
          <a:ext cx="5200650" cy="3952875"/>
        </p:xfrm>
        <a:graphic>
          <a:graphicData uri="http://schemas.openxmlformats.org/presentationml/2006/ole">
            <mc:AlternateContent xmlns:mc="http://schemas.openxmlformats.org/markup-compatibility/2006">
              <mc:Choice xmlns:v="urn:schemas-microsoft-com:vml" Requires="v">
                <p:oleObj spid="_x0000_s22589" name="Visio" r:id="rId4" imgW="2464279" imgH="2028645" progId="Visio.Drawing.11">
                  <p:embed/>
                </p:oleObj>
              </mc:Choice>
              <mc:Fallback>
                <p:oleObj name="Visio" r:id="rId4" imgW="2464279" imgH="202864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7175" y="1576388"/>
                        <a:ext cx="52006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Rectangle 5">
            <a:extLst>
              <a:ext uri="{FF2B5EF4-FFF2-40B4-BE49-F238E27FC236}">
                <a16:creationId xmlns:a16="http://schemas.microsoft.com/office/drawing/2014/main" id="{1C15B5B5-98C6-4FE7-B4F8-2FDE5937F6D9}"/>
              </a:ext>
            </a:extLst>
          </p:cNvPr>
          <p:cNvSpPr>
            <a:spLocks noChangeArrowheads="1"/>
          </p:cNvSpPr>
          <p:nvPr/>
        </p:nvSpPr>
        <p:spPr bwMode="auto">
          <a:xfrm>
            <a:off x="495300" y="28575"/>
            <a:ext cx="84201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hangingPunct="1">
              <a:spcBef>
                <a:spcPct val="0"/>
              </a:spcBef>
              <a:buFontTx/>
              <a:buNone/>
            </a:pPr>
            <a:r>
              <a:rPr lang="zh-CN" altLang="en-US" sz="4400" b="1" dirty="0">
                <a:solidFill>
                  <a:schemeClr val="accent2"/>
                </a:solidFill>
                <a:latin typeface="微软雅黑" panose="020B0503020204020204" pitchFamily="34" charset="-122"/>
                <a:ea typeface="黑体" panose="02010609060101010101" pitchFamily="49" charset="-122"/>
                <a:cs typeface="+mj-cs"/>
              </a:rPr>
              <a:t>1.  </a:t>
            </a:r>
            <a:r>
              <a:rPr lang="en-US" altLang="zh-CN" sz="4400" b="1" dirty="0">
                <a:solidFill>
                  <a:schemeClr val="accent2"/>
                </a:solidFill>
                <a:latin typeface="微软雅黑" panose="020B0503020204020204" pitchFamily="34" charset="-122"/>
                <a:ea typeface="黑体" panose="02010609060101010101" pitchFamily="49" charset="-122"/>
                <a:cs typeface="+mj-cs"/>
              </a:rPr>
              <a:t>Cohen-Sutherland</a:t>
            </a:r>
            <a:r>
              <a:rPr lang="zh-CN" altLang="en-US" sz="4400" b="1" dirty="0">
                <a:solidFill>
                  <a:schemeClr val="accent2"/>
                </a:solidFill>
                <a:latin typeface="微软雅黑" panose="020B0503020204020204" pitchFamily="34" charset="-122"/>
                <a:ea typeface="黑体" panose="02010609060101010101" pitchFamily="49" charset="-122"/>
                <a:cs typeface="+mj-cs"/>
              </a:rPr>
              <a:t>算法</a:t>
            </a:r>
          </a:p>
        </p:txBody>
      </p:sp>
      <p:sp>
        <p:nvSpPr>
          <p:cNvPr id="22534" name="日期占位符 1">
            <a:extLst>
              <a:ext uri="{FF2B5EF4-FFF2-40B4-BE49-F238E27FC236}">
                <a16:creationId xmlns:a16="http://schemas.microsoft.com/office/drawing/2014/main" id="{98130F70-DBAE-49DD-8360-D59D3EF7927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45E7996-111F-4F3F-9307-5596E3483F49}" type="datetime10">
              <a:rPr lang="zh-CN" altLang="en-US" sz="1400" smtClean="0"/>
              <a:pPr>
                <a:spcBef>
                  <a:spcPct val="0"/>
                </a:spcBef>
                <a:buFontTx/>
                <a:buNone/>
              </a:pPr>
              <a:t>09:09</a:t>
            </a:fld>
            <a:endParaRPr lang="en-US" altLang="zh-C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a:extLst>
              <a:ext uri="{FF2B5EF4-FFF2-40B4-BE49-F238E27FC236}">
                <a16:creationId xmlns:a16="http://schemas.microsoft.com/office/drawing/2014/main" id="{B4BBF157-3E8E-4E81-A6FF-A3B8E01AB3C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4444E47-DD7F-4DD2-8438-FBE1D5119220}" type="datetime1">
              <a:rPr lang="zh-CN" altLang="en-US" sz="1400" smtClean="0"/>
              <a:pPr>
                <a:spcBef>
                  <a:spcPct val="0"/>
                </a:spcBef>
                <a:buFontTx/>
                <a:buNone/>
              </a:pPr>
              <a:t>2023-10-13</a:t>
            </a:fld>
            <a:endParaRPr lang="en-US" altLang="zh-CN" sz="1400"/>
          </a:p>
        </p:txBody>
      </p:sp>
      <p:sp>
        <p:nvSpPr>
          <p:cNvPr id="4099" name="灯片编号占位符 5">
            <a:extLst>
              <a:ext uri="{FF2B5EF4-FFF2-40B4-BE49-F238E27FC236}">
                <a16:creationId xmlns:a16="http://schemas.microsoft.com/office/drawing/2014/main" id="{E59741EC-7B00-4C9B-AE44-12B92894E6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ABB32C49-469F-4FEC-8373-0971C9DFD71B}" type="slidenum">
              <a:rPr lang="zh-CN" altLang="en-US" sz="1400" smtClean="0"/>
              <a:pPr>
                <a:spcBef>
                  <a:spcPct val="0"/>
                </a:spcBef>
                <a:buFontTx/>
                <a:buNone/>
              </a:pPr>
              <a:t>2</a:t>
            </a:fld>
            <a:endParaRPr lang="en-US" altLang="zh-CN" sz="1400"/>
          </a:p>
        </p:txBody>
      </p:sp>
      <p:sp>
        <p:nvSpPr>
          <p:cNvPr id="4100" name="Rectangle 2">
            <a:extLst>
              <a:ext uri="{FF2B5EF4-FFF2-40B4-BE49-F238E27FC236}">
                <a16:creationId xmlns:a16="http://schemas.microsoft.com/office/drawing/2014/main" id="{049DC7A9-B716-416D-8150-21D98E7EF801}"/>
              </a:ext>
            </a:extLst>
          </p:cNvPr>
          <p:cNvSpPr>
            <a:spLocks noGrp="1" noChangeArrowheads="1"/>
          </p:cNvSpPr>
          <p:nvPr>
            <p:ph type="body" idx="1"/>
          </p:nvPr>
        </p:nvSpPr>
        <p:spPr>
          <a:xfrm>
            <a:off x="381000" y="3962400"/>
            <a:ext cx="9144000" cy="2057400"/>
          </a:xfrm>
        </p:spPr>
        <p:txBody>
          <a:bodyPr/>
          <a:lstStyle/>
          <a:p>
            <a:pPr algn="just">
              <a:lnSpc>
                <a:spcPct val="150000"/>
              </a:lnSpc>
            </a:pPr>
            <a:r>
              <a:rPr lang="zh-CN" altLang="en-US" sz="2600" dirty="0"/>
              <a:t>在计算机图形学中，将在用户（世界）坐标系中需要进行观察和处理的一个坐标区域称为</a:t>
            </a:r>
            <a:r>
              <a:rPr lang="zh-CN" altLang="en-US" sz="2600" b="1" dirty="0"/>
              <a:t>窗口</a:t>
            </a:r>
            <a:r>
              <a:rPr lang="zh-CN" altLang="en-US" sz="2600" dirty="0"/>
              <a:t>（</a:t>
            </a:r>
            <a:r>
              <a:rPr lang="en-US" altLang="zh-CN" sz="2600" dirty="0"/>
              <a:t>Window）</a:t>
            </a:r>
          </a:p>
          <a:p>
            <a:pPr algn="just">
              <a:lnSpc>
                <a:spcPct val="150000"/>
              </a:lnSpc>
            </a:pPr>
            <a:r>
              <a:rPr lang="zh-CN" altLang="en-US" sz="2600" dirty="0"/>
              <a:t>将窗口映射到显示设备上的坐标区域称为</a:t>
            </a:r>
            <a:r>
              <a:rPr lang="zh-CN" altLang="en-US" sz="2600" b="1" dirty="0"/>
              <a:t>视区</a:t>
            </a:r>
            <a:r>
              <a:rPr lang="zh-CN" altLang="en-US" sz="2600" dirty="0"/>
              <a:t>（</a:t>
            </a:r>
            <a:r>
              <a:rPr lang="en-US" altLang="zh-CN" sz="2600" dirty="0"/>
              <a:t>Viewport）</a:t>
            </a:r>
          </a:p>
        </p:txBody>
      </p:sp>
      <p:graphicFrame>
        <p:nvGraphicFramePr>
          <p:cNvPr id="4101" name="Object 3">
            <a:extLst>
              <a:ext uri="{FF2B5EF4-FFF2-40B4-BE49-F238E27FC236}">
                <a16:creationId xmlns:a16="http://schemas.microsoft.com/office/drawing/2014/main" id="{D4AD2E18-19A7-4E95-9F3A-0A1E4A95D810}"/>
              </a:ext>
            </a:extLst>
          </p:cNvPr>
          <p:cNvGraphicFramePr>
            <a:graphicFrameLocks noChangeAspect="1"/>
          </p:cNvGraphicFramePr>
          <p:nvPr/>
        </p:nvGraphicFramePr>
        <p:xfrm>
          <a:off x="762000" y="609600"/>
          <a:ext cx="8763000" cy="3027363"/>
        </p:xfrm>
        <a:graphic>
          <a:graphicData uri="http://schemas.openxmlformats.org/presentationml/2006/ole">
            <mc:AlternateContent xmlns:mc="http://schemas.openxmlformats.org/markup-compatibility/2006">
              <mc:Choice xmlns:v="urn:schemas-microsoft-com:vml" Requires="v">
                <p:oleObj spid="_x0000_s4156" name="Visio" r:id="rId3" imgW="5400000" imgH="1867680" progId="Visio.Drawing.6">
                  <p:embed/>
                </p:oleObj>
              </mc:Choice>
              <mc:Fallback>
                <p:oleObj name="Visio" r:id="rId3" imgW="5400000" imgH="186768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09600"/>
                        <a:ext cx="8763000" cy="302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标题 1">
            <a:extLst>
              <a:ext uri="{FF2B5EF4-FFF2-40B4-BE49-F238E27FC236}">
                <a16:creationId xmlns:a16="http://schemas.microsoft.com/office/drawing/2014/main" id="{FF5C673B-F9AB-4B26-85C1-A7537A3EE7D6}"/>
              </a:ext>
            </a:extLst>
          </p:cNvPr>
          <p:cNvSpPr>
            <a:spLocks noGrp="1" noChangeArrowheads="1"/>
          </p:cNvSpPr>
          <p:nvPr>
            <p:ph type="title"/>
          </p:nvPr>
        </p:nvSpPr>
        <p:spPr>
          <a:xfrm>
            <a:off x="165100" y="76200"/>
            <a:ext cx="9493250" cy="914400"/>
          </a:xfrm>
        </p:spPr>
        <p:txBody>
          <a:bodyPr/>
          <a:lstStyle/>
          <a:p>
            <a:r>
              <a:rPr lang="zh-CN" altLang="en-US" dirty="0"/>
              <a:t>二维观察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E1351A2F-0C87-44BA-B3FC-408E70880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5BE692FE-6FC7-4ED0-9E6D-02A6220746F3}" type="slidenum">
              <a:rPr lang="zh-CN" altLang="en-US" sz="1400" smtClean="0"/>
              <a:pPr>
                <a:spcBef>
                  <a:spcPct val="0"/>
                </a:spcBef>
                <a:buFontTx/>
                <a:buNone/>
              </a:pPr>
              <a:t>20</a:t>
            </a:fld>
            <a:endParaRPr lang="en-US" altLang="zh-CN" sz="1400"/>
          </a:p>
        </p:txBody>
      </p:sp>
      <p:sp>
        <p:nvSpPr>
          <p:cNvPr id="23555" name="Rectangle 2">
            <a:extLst>
              <a:ext uri="{FF2B5EF4-FFF2-40B4-BE49-F238E27FC236}">
                <a16:creationId xmlns:a16="http://schemas.microsoft.com/office/drawing/2014/main" id="{EC79CFE5-33DE-4E8F-9BC4-FEA3A0DC7A79}"/>
              </a:ext>
            </a:extLst>
          </p:cNvPr>
          <p:cNvSpPr>
            <a:spLocks noGrp="1" noChangeArrowheads="1"/>
          </p:cNvSpPr>
          <p:nvPr>
            <p:ph type="title"/>
          </p:nvPr>
        </p:nvSpPr>
        <p:spPr/>
        <p:txBody>
          <a:bodyPr/>
          <a:lstStyle/>
          <a:p>
            <a:pPr eaLnBrk="1" hangingPunct="1"/>
            <a:r>
              <a:rPr lang="zh-CN" altLang="en-US" b="1" dirty="0">
                <a:ea typeface="黑体" panose="02010609060101010101" pitchFamily="49" charset="-122"/>
              </a:rPr>
              <a:t>1.  </a:t>
            </a:r>
            <a:r>
              <a:rPr lang="en-US" altLang="zh-CN" b="1" dirty="0">
                <a:ea typeface="黑体" panose="02010609060101010101" pitchFamily="49" charset="-122"/>
              </a:rPr>
              <a:t>Cohen-Sutherland</a:t>
            </a:r>
            <a:r>
              <a:rPr lang="zh-CN" altLang="en-US" b="1" dirty="0">
                <a:ea typeface="宋体" panose="02010600030101010101" pitchFamily="2" charset="-122"/>
              </a:rPr>
              <a:t>算法</a:t>
            </a:r>
          </a:p>
        </p:txBody>
      </p:sp>
      <p:sp>
        <p:nvSpPr>
          <p:cNvPr id="51204" name="Rectangle 3">
            <a:extLst>
              <a:ext uri="{FF2B5EF4-FFF2-40B4-BE49-F238E27FC236}">
                <a16:creationId xmlns:a16="http://schemas.microsoft.com/office/drawing/2014/main" id="{D631727B-91D5-4AA9-BE9B-EA814DA58F5F}"/>
              </a:ext>
            </a:extLst>
          </p:cNvPr>
          <p:cNvSpPr>
            <a:spLocks noGrp="1" noChangeArrowheads="1"/>
          </p:cNvSpPr>
          <p:nvPr>
            <p:ph type="body" idx="1"/>
          </p:nvPr>
        </p:nvSpPr>
        <p:spPr/>
        <p:txBody>
          <a:bodyPr/>
          <a:lstStyle/>
          <a:p>
            <a:pPr eaLnBrk="1" hangingPunct="1">
              <a:lnSpc>
                <a:spcPct val="120000"/>
              </a:lnSpc>
            </a:pPr>
            <a:r>
              <a:rPr lang="zh-CN" altLang="en-US">
                <a:ea typeface="宋体" panose="02010600030101010101" pitchFamily="2" charset="-122"/>
              </a:rPr>
              <a:t>特点：</a:t>
            </a:r>
            <a:endParaRPr lang="en-US" altLang="zh-CN">
              <a:ea typeface="宋体" panose="02010600030101010101" pitchFamily="2" charset="-122"/>
            </a:endParaRPr>
          </a:p>
          <a:p>
            <a:pPr eaLnBrk="1" hangingPunct="1">
              <a:lnSpc>
                <a:spcPct val="120000"/>
              </a:lnSpc>
            </a:pPr>
            <a:r>
              <a:rPr lang="zh-CN" altLang="en-US">
                <a:ea typeface="宋体" panose="02010600030101010101" pitchFamily="2" charset="-122"/>
              </a:rPr>
              <a:t>用编码方法快速判断线段的完全可见和显然不可见</a:t>
            </a:r>
          </a:p>
          <a:p>
            <a:pPr eaLnBrk="1" hangingPunct="1">
              <a:lnSpc>
                <a:spcPct val="120000"/>
              </a:lnSpc>
            </a:pPr>
            <a:r>
              <a:rPr lang="zh-CN" altLang="en-US">
                <a:latin typeface="宋体" panose="02010600030101010101" pitchFamily="2" charset="-122"/>
                <a:ea typeface="宋体" panose="02010600030101010101" pitchFamily="2" charset="-122"/>
              </a:rPr>
              <a:t>优点是简单，易于实现</a:t>
            </a:r>
            <a:endParaRPr lang="en-US" altLang="zh-CN">
              <a:latin typeface="宋体" panose="02010600030101010101" pitchFamily="2" charset="-122"/>
              <a:ea typeface="宋体" panose="02010600030101010101" pitchFamily="2" charset="-122"/>
            </a:endParaRPr>
          </a:p>
          <a:p>
            <a:pPr eaLnBrk="1" hangingPunct="1">
              <a:lnSpc>
                <a:spcPct val="120000"/>
              </a:lnSpc>
            </a:pPr>
            <a:r>
              <a:rPr lang="zh-CN" altLang="en-US">
                <a:latin typeface="宋体" panose="02010600030101010101" pitchFamily="2" charset="-122"/>
                <a:ea typeface="宋体" panose="02010600030101010101" pitchFamily="2" charset="-122"/>
              </a:rPr>
              <a:t>算法中求交点很重要，它决定了算法的速度</a:t>
            </a:r>
            <a:endParaRPr lang="en-US" altLang="zh-CN">
              <a:latin typeface="宋体" panose="02010600030101010101" pitchFamily="2" charset="-122"/>
              <a:ea typeface="宋体" panose="02010600030101010101" pitchFamily="2" charset="-122"/>
            </a:endParaRPr>
          </a:p>
          <a:p>
            <a:pPr eaLnBrk="1" hangingPunct="1">
              <a:lnSpc>
                <a:spcPct val="120000"/>
              </a:lnSpc>
            </a:pPr>
            <a:r>
              <a:rPr lang="zh-CN" altLang="en-US">
                <a:latin typeface="宋体" panose="02010600030101010101" pitchFamily="2" charset="-122"/>
                <a:ea typeface="宋体" panose="02010600030101010101" pitchFamily="2" charset="-122"/>
              </a:rPr>
              <a:t>本算法不适用非矩形的窗口</a:t>
            </a:r>
          </a:p>
        </p:txBody>
      </p:sp>
      <p:sp>
        <p:nvSpPr>
          <p:cNvPr id="23557" name="日期占位符 1">
            <a:extLst>
              <a:ext uri="{FF2B5EF4-FFF2-40B4-BE49-F238E27FC236}">
                <a16:creationId xmlns:a16="http://schemas.microsoft.com/office/drawing/2014/main" id="{BF62A481-E8EE-477F-A2AB-4A7A82FA7D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CBACB032-4B27-4589-81DC-E11D49CF8BC2}"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blinds(horizontal)">
                                      <p:cBhvr>
                                        <p:cTn id="7" dur="500"/>
                                        <p:tgtEl>
                                          <p:spTgt spid="512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4">
                                            <p:txEl>
                                              <p:pRg st="1" end="1"/>
                                            </p:txEl>
                                          </p:spTgt>
                                        </p:tgtEl>
                                        <p:attrNameLst>
                                          <p:attrName>style.visibility</p:attrName>
                                        </p:attrNameLst>
                                      </p:cBhvr>
                                      <p:to>
                                        <p:strVal val="visible"/>
                                      </p:to>
                                    </p:set>
                                    <p:animEffect transition="in" filter="blinds(horizontal)">
                                      <p:cBhvr>
                                        <p:cTn id="12" dur="500"/>
                                        <p:tgtEl>
                                          <p:spTgt spid="512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4">
                                            <p:txEl>
                                              <p:pRg st="2" end="2"/>
                                            </p:txEl>
                                          </p:spTgt>
                                        </p:tgtEl>
                                        <p:attrNameLst>
                                          <p:attrName>style.visibility</p:attrName>
                                        </p:attrNameLst>
                                      </p:cBhvr>
                                      <p:to>
                                        <p:strVal val="visible"/>
                                      </p:to>
                                    </p:set>
                                    <p:animEffect transition="in" filter="blinds(horizontal)">
                                      <p:cBhvr>
                                        <p:cTn id="17" dur="500"/>
                                        <p:tgtEl>
                                          <p:spTgt spid="512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4">
                                            <p:txEl>
                                              <p:pRg st="3" end="3"/>
                                            </p:txEl>
                                          </p:spTgt>
                                        </p:tgtEl>
                                        <p:attrNameLst>
                                          <p:attrName>style.visibility</p:attrName>
                                        </p:attrNameLst>
                                      </p:cBhvr>
                                      <p:to>
                                        <p:strVal val="visible"/>
                                      </p:to>
                                    </p:set>
                                    <p:animEffect transition="in" filter="blinds(horizontal)">
                                      <p:cBhvr>
                                        <p:cTn id="22" dur="500"/>
                                        <p:tgtEl>
                                          <p:spTgt spid="512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4">
                                            <p:txEl>
                                              <p:pRg st="4" end="4"/>
                                            </p:txEl>
                                          </p:spTgt>
                                        </p:tgtEl>
                                        <p:attrNameLst>
                                          <p:attrName>style.visibility</p:attrName>
                                        </p:attrNameLst>
                                      </p:cBhvr>
                                      <p:to>
                                        <p:strVal val="visible"/>
                                      </p:to>
                                    </p:set>
                                    <p:animEffect transition="in" filter="blinds(horizontal)">
                                      <p:cBhvr>
                                        <p:cTn id="27" dur="500"/>
                                        <p:tgtEl>
                                          <p:spTgt spid="512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8" name="灯片编号占位符 6">
            <a:extLst>
              <a:ext uri="{FF2B5EF4-FFF2-40B4-BE49-F238E27FC236}">
                <a16:creationId xmlns:a16="http://schemas.microsoft.com/office/drawing/2014/main" id="{6BBF0870-3CBD-4F83-9776-2395DE8327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7345E88-057F-49D2-8AF2-D2D1879D6C76}" type="slidenum">
              <a:rPr lang="zh-CN" altLang="en-US" sz="1400" smtClean="0"/>
              <a:pPr>
                <a:spcBef>
                  <a:spcPct val="0"/>
                </a:spcBef>
                <a:buFontTx/>
                <a:buNone/>
              </a:pPr>
              <a:t>21</a:t>
            </a:fld>
            <a:endParaRPr lang="en-US" altLang="zh-CN" sz="1400"/>
          </a:p>
        </p:txBody>
      </p:sp>
      <p:sp>
        <p:nvSpPr>
          <p:cNvPr id="24579" name="Rectangle 2">
            <a:extLst>
              <a:ext uri="{FF2B5EF4-FFF2-40B4-BE49-F238E27FC236}">
                <a16:creationId xmlns:a16="http://schemas.microsoft.com/office/drawing/2014/main" id="{30353849-D643-42CE-85AB-10A30672EA51}"/>
              </a:ext>
            </a:extLst>
          </p:cNvPr>
          <p:cNvSpPr>
            <a:spLocks noGrp="1" noChangeArrowheads="1"/>
          </p:cNvSpPr>
          <p:nvPr>
            <p:ph type="title"/>
          </p:nvPr>
        </p:nvSpPr>
        <p:spPr/>
        <p:txBody>
          <a:bodyPr/>
          <a:lstStyle/>
          <a:p>
            <a:pPr eaLnBrk="1" hangingPunct="1"/>
            <a:r>
              <a:rPr lang="zh-CN" altLang="en-US">
                <a:ea typeface="黑体" panose="02010609060101010101" pitchFamily="49" charset="-122"/>
              </a:rPr>
              <a:t>2.  中点分割算法</a:t>
            </a:r>
          </a:p>
        </p:txBody>
      </p:sp>
      <p:graphicFrame>
        <p:nvGraphicFramePr>
          <p:cNvPr id="24580" name="Object 5">
            <a:extLst>
              <a:ext uri="{FF2B5EF4-FFF2-40B4-BE49-F238E27FC236}">
                <a16:creationId xmlns:a16="http://schemas.microsoft.com/office/drawing/2014/main" id="{0646B928-C4B3-4412-968F-EA0AF8CF3CB3}"/>
              </a:ext>
            </a:extLst>
          </p:cNvPr>
          <p:cNvGraphicFramePr>
            <a:graphicFrameLocks noGrp="1" noChangeAspect="1"/>
          </p:cNvGraphicFramePr>
          <p:nvPr>
            <p:ph sz="half" idx="2"/>
          </p:nvPr>
        </p:nvGraphicFramePr>
        <p:xfrm>
          <a:off x="6094413" y="4432300"/>
          <a:ext cx="3811587" cy="2425700"/>
        </p:xfrm>
        <a:graphic>
          <a:graphicData uri="http://schemas.openxmlformats.org/presentationml/2006/ole">
            <mc:AlternateContent xmlns:mc="http://schemas.openxmlformats.org/markup-compatibility/2006">
              <mc:Choice xmlns:v="urn:schemas-microsoft-com:vml" Requires="v">
                <p:oleObj spid="_x0000_s24637" name="VISIO" r:id="rId3" imgW="1771615" imgH="1076259" progId="Visio.Drawing.11">
                  <p:embed/>
                </p:oleObj>
              </mc:Choice>
              <mc:Fallback>
                <p:oleObj name="VISIO" r:id="rId3" imgW="1771615" imgH="107625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4432300"/>
                        <a:ext cx="3811587" cy="2425700"/>
                      </a:xfrm>
                      <a:prstGeom prst="rect">
                        <a:avLst/>
                      </a:prstGeom>
                      <a:solidFill>
                        <a:srgbClr val="CCFFFF">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Rectangle 8">
            <a:extLst>
              <a:ext uri="{FF2B5EF4-FFF2-40B4-BE49-F238E27FC236}">
                <a16:creationId xmlns:a16="http://schemas.microsoft.com/office/drawing/2014/main" id="{D271792B-8BC1-4C2B-B584-F6C0BB7B970D}"/>
              </a:ext>
            </a:extLst>
          </p:cNvPr>
          <p:cNvSpPr>
            <a:spLocks noGrp="1" noChangeArrowheads="1"/>
          </p:cNvSpPr>
          <p:nvPr>
            <p:ph type="body" idx="1"/>
          </p:nvPr>
        </p:nvSpPr>
        <p:spPr>
          <a:xfrm>
            <a:off x="247650" y="1116013"/>
            <a:ext cx="9493250" cy="5284787"/>
          </a:xfrm>
        </p:spPr>
        <p:txBody>
          <a:bodyPr/>
          <a:lstStyle/>
          <a:p>
            <a:pPr eaLnBrk="1" hangingPunct="1"/>
            <a:r>
              <a:rPr lang="zh-CN" altLang="en-US">
                <a:solidFill>
                  <a:schemeClr val="accent2"/>
                </a:solidFill>
                <a:latin typeface="宋体" panose="02010600030101010101" pitchFamily="2" charset="-122"/>
                <a:ea typeface="宋体" panose="02010600030101010101" pitchFamily="2" charset="-122"/>
              </a:rPr>
              <a:t>基本思想</a:t>
            </a:r>
            <a:r>
              <a:rPr lang="zh-CN" altLang="en-US">
                <a:latin typeface="宋体" panose="02010600030101010101" pitchFamily="2" charset="-122"/>
                <a:ea typeface="宋体" panose="02010600030101010101" pitchFamily="2" charset="-122"/>
              </a:rPr>
              <a:t>：</a:t>
            </a:r>
            <a:r>
              <a:rPr lang="zh-CN" altLang="zh-CN">
                <a:latin typeface="宋体" panose="02010600030101010101" pitchFamily="2" charset="-122"/>
                <a:ea typeface="宋体" panose="02010600030101010101" pitchFamily="2" charset="-122"/>
              </a:rPr>
              <a:t>从</a:t>
            </a:r>
            <a:r>
              <a:rPr lang="en-US" altLang="zh-CN">
                <a:latin typeface="宋体" panose="02010600030101010101" pitchFamily="2" charset="-122"/>
                <a:ea typeface="宋体" panose="02010600030101010101" pitchFamily="2" charset="-122"/>
              </a:rPr>
              <a:t>P</a:t>
            </a:r>
            <a:r>
              <a:rPr lang="en-US" altLang="zh-CN" baseline="-25000">
                <a:latin typeface="宋体" panose="02010600030101010101" pitchFamily="2" charset="-122"/>
                <a:ea typeface="宋体" panose="02010600030101010101" pitchFamily="2" charset="-122"/>
              </a:rPr>
              <a:t>0</a:t>
            </a:r>
            <a:r>
              <a:rPr lang="zh-CN" altLang="zh-CN">
                <a:latin typeface="宋体" panose="02010600030101010101" pitchFamily="2" charset="-122"/>
                <a:ea typeface="宋体" panose="02010600030101010101" pitchFamily="2" charset="-122"/>
              </a:rPr>
              <a:t>点出发找出离</a:t>
            </a:r>
            <a:r>
              <a:rPr lang="en-US" altLang="zh-CN">
                <a:latin typeface="宋体" panose="02010600030101010101" pitchFamily="2" charset="-122"/>
                <a:ea typeface="宋体" panose="02010600030101010101" pitchFamily="2" charset="-122"/>
              </a:rPr>
              <a:t>P</a:t>
            </a:r>
            <a:r>
              <a:rPr lang="en-US" altLang="zh-CN" baseline="-25000">
                <a:latin typeface="宋体" panose="02010600030101010101" pitchFamily="2" charset="-122"/>
                <a:ea typeface="宋体" panose="02010600030101010101" pitchFamily="2" charset="-122"/>
              </a:rPr>
              <a:t>0</a:t>
            </a:r>
            <a:r>
              <a:rPr lang="zh-CN" altLang="zh-CN">
                <a:latin typeface="宋体" panose="02010600030101010101" pitchFamily="2" charset="-122"/>
                <a:ea typeface="宋体" panose="02010600030101010101" pitchFamily="2" charset="-122"/>
              </a:rPr>
              <a:t>最近的可见点</a:t>
            </a:r>
            <a:r>
              <a:rPr lang="en-US" altLang="zh-CN">
                <a:latin typeface="宋体" panose="02010600030101010101" pitchFamily="2" charset="-122"/>
                <a:ea typeface="宋体" panose="02010600030101010101" pitchFamily="2" charset="-122"/>
              </a:rPr>
              <a:t>A</a:t>
            </a:r>
            <a:r>
              <a:rPr lang="zh-CN" altLang="en-US">
                <a:latin typeface="宋体" panose="02010600030101010101" pitchFamily="2" charset="-122"/>
                <a:ea typeface="宋体" panose="02010600030101010101" pitchFamily="2" charset="-122"/>
              </a:rPr>
              <a:t>；</a:t>
            </a:r>
            <a:r>
              <a:rPr lang="zh-CN" altLang="zh-CN">
                <a:latin typeface="宋体" panose="02010600030101010101" pitchFamily="2" charset="-122"/>
                <a:ea typeface="宋体" panose="02010600030101010101" pitchFamily="2" charset="-122"/>
              </a:rPr>
              <a:t>从</a:t>
            </a:r>
            <a:r>
              <a:rPr lang="en-US" altLang="zh-CN">
                <a:latin typeface="宋体" panose="02010600030101010101" pitchFamily="2" charset="-122"/>
                <a:ea typeface="宋体" panose="02010600030101010101" pitchFamily="2" charset="-122"/>
              </a:rPr>
              <a:t>P</a:t>
            </a:r>
            <a:r>
              <a:rPr lang="en-US" altLang="zh-CN" baseline="-25000">
                <a:latin typeface="宋体" panose="02010600030101010101" pitchFamily="2" charset="-122"/>
                <a:ea typeface="宋体" panose="02010600030101010101" pitchFamily="2" charset="-122"/>
              </a:rPr>
              <a:t>1</a:t>
            </a:r>
            <a:r>
              <a:rPr lang="zh-CN" altLang="zh-CN">
                <a:latin typeface="宋体" panose="02010600030101010101" pitchFamily="2" charset="-122"/>
                <a:ea typeface="宋体" panose="02010600030101010101" pitchFamily="2" charset="-122"/>
              </a:rPr>
              <a:t>点出发找离</a:t>
            </a:r>
            <a:r>
              <a:rPr lang="en-US" altLang="zh-CN">
                <a:latin typeface="宋体" panose="02010600030101010101" pitchFamily="2" charset="-122"/>
                <a:ea typeface="宋体" panose="02010600030101010101" pitchFamily="2" charset="-122"/>
              </a:rPr>
              <a:t>P</a:t>
            </a:r>
            <a:r>
              <a:rPr lang="en-US" altLang="zh-CN" baseline="-25000">
                <a:latin typeface="宋体" panose="02010600030101010101" pitchFamily="2" charset="-122"/>
                <a:ea typeface="宋体" panose="02010600030101010101" pitchFamily="2" charset="-122"/>
              </a:rPr>
              <a:t>1</a:t>
            </a:r>
            <a:r>
              <a:rPr lang="zh-CN" altLang="zh-CN">
                <a:latin typeface="宋体" panose="02010600030101010101" pitchFamily="2" charset="-122"/>
                <a:ea typeface="宋体" panose="02010600030101010101" pitchFamily="2" charset="-122"/>
              </a:rPr>
              <a:t>最近的可见点</a:t>
            </a:r>
            <a:r>
              <a:rPr lang="en-US" altLang="zh-CN">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eaLnBrk="1" hangingPunct="1"/>
            <a:r>
              <a:rPr lang="en-US" altLang="zh-CN">
                <a:latin typeface="宋体" panose="02010600030101010101" pitchFamily="2" charset="-122"/>
                <a:ea typeface="宋体" panose="02010600030101010101" pitchFamily="2" charset="-122"/>
              </a:rPr>
              <a:t>AB</a:t>
            </a:r>
            <a:r>
              <a:rPr lang="zh-CN" altLang="en-US">
                <a:latin typeface="宋体" panose="02010600030101010101" pitchFamily="2" charset="-122"/>
                <a:ea typeface="宋体" panose="02010600030101010101" pitchFamily="2" charset="-122"/>
              </a:rPr>
              <a:t>即为</a:t>
            </a:r>
            <a:r>
              <a:rPr lang="zh-CN" altLang="zh-CN">
                <a:latin typeface="宋体" panose="02010600030101010101" pitchFamily="2" charset="-122"/>
                <a:ea typeface="宋体" panose="02010600030101010101" pitchFamily="2" charset="-122"/>
              </a:rPr>
              <a:t>原线段的可见部分</a:t>
            </a:r>
            <a:endParaRPr lang="zh-CN" altLang="en-US">
              <a:latin typeface="宋体" panose="02010600030101010101" pitchFamily="2" charset="-122"/>
              <a:ea typeface="宋体" panose="02010600030101010101" pitchFamily="2" charset="-122"/>
            </a:endParaRPr>
          </a:p>
          <a:p>
            <a:pPr eaLnBrk="1" hangingPunct="1"/>
            <a:r>
              <a:rPr lang="zh-CN" altLang="en-US">
                <a:latin typeface="宋体" panose="02010600030101010101" pitchFamily="2" charset="-122"/>
                <a:ea typeface="宋体" panose="02010600030101010101" pitchFamily="2" charset="-122"/>
              </a:rPr>
              <a:t>与</a:t>
            </a:r>
            <a:r>
              <a:rPr lang="en-US" altLang="zh-CN">
                <a:solidFill>
                  <a:schemeClr val="accent2"/>
                </a:solidFill>
                <a:latin typeface="宋体" panose="02010600030101010101" pitchFamily="2" charset="-122"/>
                <a:ea typeface="宋体" panose="02010600030101010101" pitchFamily="2" charset="-122"/>
              </a:rPr>
              <a:t>Cohen-Sutherland</a:t>
            </a:r>
            <a:r>
              <a:rPr lang="zh-CN" altLang="en-US">
                <a:latin typeface="宋体" panose="02010600030101010101" pitchFamily="2" charset="-122"/>
                <a:ea typeface="宋体" panose="02010600030101010101" pitchFamily="2" charset="-122"/>
              </a:rPr>
              <a:t>算法一样对前两种情况处理</a:t>
            </a:r>
            <a:endParaRPr lang="en-US" altLang="zh-CN">
              <a:latin typeface="宋体" panose="02010600030101010101" pitchFamily="2" charset="-122"/>
              <a:ea typeface="宋体" panose="02010600030101010101" pitchFamily="2" charset="-122"/>
            </a:endParaRPr>
          </a:p>
          <a:p>
            <a:pPr eaLnBrk="1" hangingPunct="1"/>
            <a:r>
              <a:rPr lang="zh-CN" altLang="en-US">
                <a:latin typeface="宋体" panose="02010600030101010101" pitchFamily="2" charset="-122"/>
                <a:ea typeface="宋体" panose="02010600030101010101" pitchFamily="2" charset="-122"/>
              </a:rPr>
              <a:t>对第三种情况，用中点分割法求出线段与窗口交点。</a:t>
            </a:r>
          </a:p>
          <a:p>
            <a:pPr eaLnBrk="1" hangingPunct="1"/>
            <a:endParaRPr lang="zh-CN" altLang="en-US">
              <a:latin typeface="宋体" panose="02010600030101010101" pitchFamily="2" charset="-122"/>
              <a:ea typeface="宋体" panose="02010600030101010101" pitchFamily="2" charset="-122"/>
            </a:endParaRPr>
          </a:p>
        </p:txBody>
      </p:sp>
      <p:sp>
        <p:nvSpPr>
          <p:cNvPr id="24582" name="日期占位符 1">
            <a:extLst>
              <a:ext uri="{FF2B5EF4-FFF2-40B4-BE49-F238E27FC236}">
                <a16:creationId xmlns:a16="http://schemas.microsoft.com/office/drawing/2014/main" id="{4FDBBDC4-1D0B-4E27-9499-C58E1757AA0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94690A3-DA00-413B-89AD-938FBA3C7C11}"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animEffect transition="in" filter="blinds(horizontal)">
                                      <p:cBhvr>
                                        <p:cTn id="7" dur="500"/>
                                        <p:tgtEl>
                                          <p:spTgt spid="184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7">
                                            <p:txEl>
                                              <p:pRg st="1" end="1"/>
                                            </p:txEl>
                                          </p:spTgt>
                                        </p:tgtEl>
                                        <p:attrNameLst>
                                          <p:attrName>style.visibility</p:attrName>
                                        </p:attrNameLst>
                                      </p:cBhvr>
                                      <p:to>
                                        <p:strVal val="visible"/>
                                      </p:to>
                                    </p:set>
                                    <p:animEffect transition="in" filter="blinds(horizontal)">
                                      <p:cBhvr>
                                        <p:cTn id="12" dur="500"/>
                                        <p:tgtEl>
                                          <p:spTgt spid="184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37">
                                            <p:txEl>
                                              <p:pRg st="2" end="2"/>
                                            </p:txEl>
                                          </p:spTgt>
                                        </p:tgtEl>
                                        <p:attrNameLst>
                                          <p:attrName>style.visibility</p:attrName>
                                        </p:attrNameLst>
                                      </p:cBhvr>
                                      <p:to>
                                        <p:strVal val="visible"/>
                                      </p:to>
                                    </p:set>
                                    <p:animEffect transition="in" filter="blinds(horizontal)">
                                      <p:cBhvr>
                                        <p:cTn id="17" dur="500"/>
                                        <p:tgtEl>
                                          <p:spTgt spid="184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437">
                                            <p:txEl>
                                              <p:pRg st="3" end="3"/>
                                            </p:txEl>
                                          </p:spTgt>
                                        </p:tgtEl>
                                        <p:attrNameLst>
                                          <p:attrName>style.visibility</p:attrName>
                                        </p:attrNameLst>
                                      </p:cBhvr>
                                      <p:to>
                                        <p:strVal val="visible"/>
                                      </p:to>
                                    </p:set>
                                    <p:animEffect transition="in" filter="blinds(horizontal)">
                                      <p:cBhvr>
                                        <p:cTn id="22" dur="500"/>
                                        <p:tgtEl>
                                          <p:spTgt spid="184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2" name="灯片编号占位符 6">
            <a:extLst>
              <a:ext uri="{FF2B5EF4-FFF2-40B4-BE49-F238E27FC236}">
                <a16:creationId xmlns:a16="http://schemas.microsoft.com/office/drawing/2014/main" id="{DDF68048-0138-4619-B761-620099A182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BA63FDF-FE8F-4A85-B3E3-FDFC0561D66B}" type="slidenum">
              <a:rPr lang="zh-CN" altLang="en-US" sz="1400" smtClean="0"/>
              <a:pPr>
                <a:spcBef>
                  <a:spcPct val="0"/>
                </a:spcBef>
                <a:buFontTx/>
                <a:buNone/>
              </a:pPr>
              <a:t>22</a:t>
            </a:fld>
            <a:endParaRPr lang="en-US" altLang="zh-CN" sz="1400"/>
          </a:p>
        </p:txBody>
      </p:sp>
      <p:sp>
        <p:nvSpPr>
          <p:cNvPr id="19460" name="Rectangle 2">
            <a:extLst>
              <a:ext uri="{FF2B5EF4-FFF2-40B4-BE49-F238E27FC236}">
                <a16:creationId xmlns:a16="http://schemas.microsoft.com/office/drawing/2014/main" id="{7D34CCDF-FD20-46A5-BE8C-9F35D56D2250}"/>
              </a:ext>
            </a:extLst>
          </p:cNvPr>
          <p:cNvSpPr>
            <a:spLocks noGrp="1" noChangeArrowheads="1"/>
          </p:cNvSpPr>
          <p:nvPr>
            <p:ph type="body" sz="half" idx="1"/>
          </p:nvPr>
        </p:nvSpPr>
        <p:spPr>
          <a:xfrm>
            <a:off x="247650" y="1066800"/>
            <a:ext cx="9529763" cy="5199063"/>
          </a:xfrm>
        </p:spPr>
        <p:txBody>
          <a:bodyPr/>
          <a:lstStyle/>
          <a:p>
            <a:pPr eaLnBrk="1" hangingPunct="1"/>
            <a:r>
              <a:rPr lang="zh-CN" altLang="en-US" sz="2800">
                <a:latin typeface="宋体" panose="02010600030101010101" pitchFamily="2" charset="-122"/>
                <a:ea typeface="宋体" panose="02010600030101010101" pitchFamily="2" charset="-122"/>
              </a:rPr>
              <a:t>从</a:t>
            </a:r>
            <a:r>
              <a:rPr lang="en-US" altLang="zh-CN" sz="2800">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0</a:t>
            </a:r>
            <a:r>
              <a:rPr lang="zh-CN" altLang="en-US" sz="2800">
                <a:latin typeface="宋体" panose="02010600030101010101" pitchFamily="2" charset="-122"/>
                <a:ea typeface="宋体" panose="02010600030101010101" pitchFamily="2" charset="-122"/>
              </a:rPr>
              <a:t>出发找距离</a:t>
            </a:r>
            <a:r>
              <a:rPr lang="en-US" altLang="zh-CN" sz="2800">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0</a:t>
            </a:r>
            <a:r>
              <a:rPr lang="zh-CN" altLang="en-US" sz="2800">
                <a:latin typeface="宋体" panose="02010600030101010101" pitchFamily="2" charset="-122"/>
                <a:ea typeface="宋体" panose="02010600030101010101" pitchFamily="2" charset="-122"/>
              </a:rPr>
              <a:t>最近可见点</a:t>
            </a:r>
            <a:r>
              <a:rPr lang="en-US" altLang="zh-CN" sz="2800">
                <a:latin typeface="宋体" panose="02010600030101010101" pitchFamily="2" charset="-122"/>
                <a:ea typeface="宋体" panose="02010600030101010101" pitchFamily="2" charset="-122"/>
              </a:rPr>
              <a:t>A</a:t>
            </a:r>
            <a:endParaRPr lang="zh-CN" altLang="en-US" sz="2800">
              <a:latin typeface="宋体" panose="02010600030101010101" pitchFamily="2" charset="-122"/>
              <a:ea typeface="宋体" panose="02010600030101010101" pitchFamily="2" charset="-122"/>
            </a:endParaRPr>
          </a:p>
          <a:p>
            <a:pPr lvl="1" eaLnBrk="1" hangingPunct="1"/>
            <a:r>
              <a:rPr lang="zh-CN" altLang="en-US">
                <a:latin typeface="宋体" panose="02010600030101010101" pitchFamily="2" charset="-122"/>
                <a:ea typeface="宋体" panose="02010600030101010101" pitchFamily="2" charset="-122"/>
              </a:rPr>
              <a:t>先求出</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的中点</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endParaRPr lang="en-US" altLang="zh-CN">
              <a:latin typeface="宋体" panose="02010600030101010101" pitchFamily="2" charset="-122"/>
              <a:ea typeface="宋体" panose="02010600030101010101" pitchFamily="2" charset="-122"/>
            </a:endParaRPr>
          </a:p>
          <a:p>
            <a:pPr lvl="1" eaLnBrk="1" hangingPunct="1"/>
            <a:r>
              <a:rPr lang="zh-CN" altLang="en-US">
                <a:latin typeface="宋体" panose="02010600030101010101" pitchFamily="2" charset="-122"/>
                <a:ea typeface="宋体" panose="02010600030101010101" pitchFamily="2" charset="-122"/>
              </a:rPr>
              <a:t>若</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zh-CN" altLang="en-US">
                <a:latin typeface="宋体" panose="02010600030101010101" pitchFamily="2" charset="-122"/>
                <a:ea typeface="宋体" panose="02010600030101010101" pitchFamily="2" charset="-122"/>
              </a:rPr>
              <a:t>不是显然不可见，则距</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zh-CN" altLang="en-US">
                <a:latin typeface="宋体" panose="02010600030101010101" pitchFamily="2" charset="-122"/>
                <a:ea typeface="宋体" panose="02010600030101010101" pitchFamily="2" charset="-122"/>
              </a:rPr>
              <a:t>最近的可见点一定落在</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zh-CN" altLang="en-US">
                <a:latin typeface="宋体" panose="02010600030101010101" pitchFamily="2" charset="-122"/>
                <a:ea typeface="宋体" panose="02010600030101010101" pitchFamily="2" charset="-122"/>
              </a:rPr>
              <a:t>上，所以用</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zh-CN" altLang="en-US">
                <a:latin typeface="宋体" panose="02010600030101010101" pitchFamily="2" charset="-122"/>
                <a:ea typeface="宋体" panose="02010600030101010101" pitchFamily="2" charset="-122"/>
              </a:rPr>
              <a:t>代替</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endParaRPr lang="zh-CN" altLang="en-US">
              <a:latin typeface="宋体" panose="02010600030101010101" pitchFamily="2" charset="-122"/>
              <a:ea typeface="宋体" panose="02010600030101010101" pitchFamily="2" charset="-122"/>
            </a:endParaRPr>
          </a:p>
          <a:p>
            <a:pPr lvl="1" eaLnBrk="1" hangingPunct="1"/>
            <a:r>
              <a:rPr lang="zh-CN" altLang="en-US">
                <a:latin typeface="宋体" panose="02010600030101010101" pitchFamily="2" charset="-122"/>
                <a:ea typeface="宋体" panose="02010600030101010101" pitchFamily="2" charset="-122"/>
              </a:rPr>
              <a:t>否则取</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代替</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endParaRPr lang="zh-CN" altLang="en-US">
              <a:latin typeface="宋体" panose="02010600030101010101" pitchFamily="2" charset="-122"/>
              <a:ea typeface="宋体" panose="02010600030101010101" pitchFamily="2" charset="-122"/>
            </a:endParaRPr>
          </a:p>
          <a:p>
            <a:pPr lvl="1" eaLnBrk="1" hangingPunct="1"/>
            <a:r>
              <a:rPr lang="zh-CN" altLang="en-US">
                <a:latin typeface="宋体" panose="02010600030101010101" pitchFamily="2" charset="-122"/>
                <a:ea typeface="宋体" panose="02010600030101010101" pitchFamily="2" charset="-122"/>
              </a:rPr>
              <a:t>再对新的</a:t>
            </a:r>
            <a:r>
              <a:rPr lang="en-US" altLang="zh-CN">
                <a:latin typeface="宋体" panose="02010600030101010101" pitchFamily="2" charset="-122"/>
                <a:ea typeface="宋体" panose="02010600030101010101" pitchFamily="2" charset="-122"/>
              </a:rPr>
              <a:t>P</a:t>
            </a:r>
            <a:r>
              <a:rPr lang="en-US" altLang="zh-CN" sz="1800">
                <a:latin typeface="宋体" panose="02010600030101010101" pitchFamily="2" charset="-122"/>
                <a:ea typeface="宋体" panose="02010600030101010101" pitchFamily="2" charset="-122"/>
              </a:rPr>
              <a:t>0</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求中点</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zh-CN" altLang="en-US">
                <a:latin typeface="宋体" panose="02010600030101010101" pitchFamily="2" charset="-122"/>
                <a:ea typeface="宋体" panose="02010600030101010101" pitchFamily="2" charset="-122"/>
              </a:rPr>
              <a:t>。重复上述过程，直到</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长度小于给定的控制常数为止，此时</a:t>
            </a:r>
            <a:r>
              <a:rPr lang="en-US" altLang="zh-CN">
                <a:latin typeface="宋体" panose="02010600030101010101" pitchFamily="2" charset="-122"/>
                <a:ea typeface="宋体" panose="02010600030101010101" pitchFamily="2" charset="-122"/>
              </a:rPr>
              <a:t>P</a:t>
            </a:r>
            <a:r>
              <a:rPr lang="en-US" altLang="zh-CN" sz="2000">
                <a:latin typeface="宋体" panose="02010600030101010101" pitchFamily="2" charset="-122"/>
                <a:ea typeface="宋体" panose="02010600030101010101" pitchFamily="2" charset="-122"/>
              </a:rPr>
              <a:t>m</a:t>
            </a:r>
            <a:r>
              <a:rPr lang="zh-CN" altLang="en-US">
                <a:latin typeface="宋体" panose="02010600030101010101" pitchFamily="2" charset="-122"/>
                <a:ea typeface="宋体" panose="02010600030101010101" pitchFamily="2" charset="-122"/>
              </a:rPr>
              <a:t>收敛于交点</a:t>
            </a:r>
          </a:p>
          <a:p>
            <a:pPr eaLnBrk="1" hangingPunct="1"/>
            <a:r>
              <a:rPr lang="zh-CN" altLang="en-US" sz="2800">
                <a:latin typeface="宋体" panose="02010600030101010101" pitchFamily="2" charset="-122"/>
                <a:ea typeface="宋体" panose="02010600030101010101" pitchFamily="2" charset="-122"/>
              </a:rPr>
              <a:t>从</a:t>
            </a:r>
            <a:r>
              <a:rPr lang="en-US" altLang="zh-CN" sz="2800">
                <a:latin typeface="宋体" panose="02010600030101010101" pitchFamily="2" charset="-122"/>
                <a:ea typeface="宋体" panose="02010600030101010101" pitchFamily="2" charset="-122"/>
              </a:rPr>
              <a:t>P1</a:t>
            </a:r>
            <a:r>
              <a:rPr lang="zh-CN" altLang="en-US" sz="2800">
                <a:latin typeface="宋体" panose="02010600030101010101" pitchFamily="2" charset="-122"/>
                <a:ea typeface="宋体" panose="02010600030101010101" pitchFamily="2" charset="-122"/>
              </a:rPr>
              <a:t>出发找距离</a:t>
            </a:r>
            <a:r>
              <a:rPr lang="en-US" altLang="zh-CN" sz="2800">
                <a:latin typeface="宋体" panose="02010600030101010101" pitchFamily="2" charset="-122"/>
                <a:ea typeface="宋体" panose="02010600030101010101" pitchFamily="2" charset="-122"/>
              </a:rPr>
              <a:t>P</a:t>
            </a:r>
            <a:r>
              <a:rPr lang="en-US" altLang="zh-CN" sz="24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最近可见点类似</a:t>
            </a:r>
            <a:endParaRPr lang="zh-CN" altLang="en-US" sz="2400">
              <a:latin typeface="宋体" panose="02010600030101010101" pitchFamily="2" charset="-122"/>
              <a:ea typeface="宋体" panose="02010600030101010101" pitchFamily="2" charset="-122"/>
            </a:endParaRPr>
          </a:p>
        </p:txBody>
      </p:sp>
      <p:sp>
        <p:nvSpPr>
          <p:cNvPr id="25604" name="Rectangle 3">
            <a:extLst>
              <a:ext uri="{FF2B5EF4-FFF2-40B4-BE49-F238E27FC236}">
                <a16:creationId xmlns:a16="http://schemas.microsoft.com/office/drawing/2014/main" id="{106FC678-DB57-4C6B-B96A-8A79AA168067}"/>
              </a:ext>
            </a:extLst>
          </p:cNvPr>
          <p:cNvSpPr>
            <a:spLocks noChangeArrowheads="1"/>
          </p:cNvSpPr>
          <p:nvPr/>
        </p:nvSpPr>
        <p:spPr bwMode="auto">
          <a:xfrm>
            <a:off x="495300" y="28575"/>
            <a:ext cx="84201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hangingPunct="1">
              <a:spcBef>
                <a:spcPct val="0"/>
              </a:spcBef>
              <a:buFontTx/>
              <a:buNone/>
            </a:pPr>
            <a:r>
              <a:rPr kumimoji="0" lang="zh-CN" altLang="en-US" sz="4800" dirty="0">
                <a:solidFill>
                  <a:schemeClr val="accent2"/>
                </a:solidFill>
                <a:latin typeface="Arial" panose="020B0604020202020204" pitchFamily="34" charset="0"/>
                <a:ea typeface="黑体" panose="02010609060101010101" pitchFamily="49" charset="-122"/>
              </a:rPr>
              <a:t>2.  中点分割算法</a:t>
            </a:r>
          </a:p>
        </p:txBody>
      </p:sp>
      <p:graphicFrame>
        <p:nvGraphicFramePr>
          <p:cNvPr id="25605" name="Object 16">
            <a:extLst>
              <a:ext uri="{FF2B5EF4-FFF2-40B4-BE49-F238E27FC236}">
                <a16:creationId xmlns:a16="http://schemas.microsoft.com/office/drawing/2014/main" id="{34EDF1C6-1B33-44D5-8D9A-9431598B25B8}"/>
              </a:ext>
            </a:extLst>
          </p:cNvPr>
          <p:cNvGraphicFramePr>
            <a:graphicFrameLocks noGrp="1" noChangeAspect="1"/>
          </p:cNvGraphicFramePr>
          <p:nvPr>
            <p:ph sz="half" idx="2"/>
          </p:nvPr>
        </p:nvGraphicFramePr>
        <p:xfrm>
          <a:off x="6810375" y="4887913"/>
          <a:ext cx="3095625" cy="1970087"/>
        </p:xfrm>
        <a:graphic>
          <a:graphicData uri="http://schemas.openxmlformats.org/presentationml/2006/ole">
            <mc:AlternateContent xmlns:mc="http://schemas.openxmlformats.org/markup-compatibility/2006">
              <mc:Choice xmlns:v="urn:schemas-microsoft-com:vml" Requires="v">
                <p:oleObj spid="_x0000_s25662" name="VISIO" r:id="rId4" imgW="1771615" imgH="1076259" progId="Visio.Drawing.11">
                  <p:embed/>
                </p:oleObj>
              </mc:Choice>
              <mc:Fallback>
                <p:oleObj name="VISIO" r:id="rId4" imgW="1771615" imgH="1076259"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75" y="4887913"/>
                        <a:ext cx="3095625" cy="1970087"/>
                      </a:xfrm>
                      <a:prstGeom prst="rect">
                        <a:avLst/>
                      </a:prstGeom>
                      <a:solidFill>
                        <a:srgbClr val="CCFF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日期占位符 1">
            <a:extLst>
              <a:ext uri="{FF2B5EF4-FFF2-40B4-BE49-F238E27FC236}">
                <a16:creationId xmlns:a16="http://schemas.microsoft.com/office/drawing/2014/main" id="{C58FF4C1-8217-43EB-87AA-9CD6CEEB5B7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94077DD-44D1-47A2-BA48-BA6592E513A8}" type="datetime10">
              <a:rPr lang="zh-CN" altLang="en-US" sz="1400" smtClean="0"/>
              <a:pPr>
                <a:spcBef>
                  <a:spcPct val="0"/>
                </a:spcBef>
                <a:buFontTx/>
                <a:buNone/>
              </a:pPr>
              <a:t>09:09</a:t>
            </a:fld>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blinds(horizontal)">
                                      <p:cBhvr>
                                        <p:cTn id="7" dur="5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12" dur="5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7" dur="500"/>
                                        <p:tgtEl>
                                          <p:spTgt spid="194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22" dur="500"/>
                                        <p:tgtEl>
                                          <p:spTgt spid="194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60">
                                            <p:txEl>
                                              <p:pRg st="4" end="4"/>
                                            </p:txEl>
                                          </p:spTgt>
                                        </p:tgtEl>
                                        <p:attrNameLst>
                                          <p:attrName>style.visibility</p:attrName>
                                        </p:attrNameLst>
                                      </p:cBhvr>
                                      <p:to>
                                        <p:strVal val="visible"/>
                                      </p:to>
                                    </p:set>
                                    <p:animEffect transition="in" filter="blinds(horizontal)">
                                      <p:cBhvr>
                                        <p:cTn id="27" dur="500"/>
                                        <p:tgtEl>
                                          <p:spTgt spid="1946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460">
                                            <p:txEl>
                                              <p:pRg st="5" end="5"/>
                                            </p:txEl>
                                          </p:spTgt>
                                        </p:tgtEl>
                                        <p:attrNameLst>
                                          <p:attrName>style.visibility</p:attrName>
                                        </p:attrNameLst>
                                      </p:cBhvr>
                                      <p:to>
                                        <p:strVal val="visible"/>
                                      </p:to>
                                    </p:set>
                                    <p:animEffect transition="in" filter="blinds(horizontal)">
                                      <p:cBhvr>
                                        <p:cTn id="32" dur="500"/>
                                        <p:tgtEl>
                                          <p:spTgt spid="194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06A0DBD-9F20-4B6E-BABA-3D46B119F0D8}"/>
              </a:ext>
            </a:extLst>
          </p:cNvPr>
          <p:cNvSpPr txBox="1">
            <a:spLocks noChangeArrowheads="1"/>
          </p:cNvSpPr>
          <p:nvPr/>
        </p:nvSpPr>
        <p:spPr bwMode="auto">
          <a:xfrm>
            <a:off x="344488" y="1111250"/>
            <a:ext cx="9256712" cy="5399088"/>
          </a:xfrm>
          <a:prstGeom prst="rect">
            <a:avLst/>
          </a:prstGeom>
          <a:noFill/>
          <a:ln w="9525">
            <a:noFill/>
            <a:miter lim="800000"/>
            <a:headEnd/>
            <a:tailEnd/>
          </a:ln>
        </p:spPr>
        <p:txBody>
          <a:bodyPr/>
          <a:lstStyle/>
          <a:p>
            <a:pPr marL="342900" indent="-342900" algn="just" eaLnBrk="1" hangingPunct="1">
              <a:spcBef>
                <a:spcPct val="20000"/>
              </a:spcBef>
              <a:buFontTx/>
              <a:buChar char="•"/>
              <a:defRPr/>
            </a:pPr>
            <a:r>
              <a:rPr kumimoji="0" lang="zh-CN" altLang="en-US" sz="3200" kern="0" dirty="0">
                <a:solidFill>
                  <a:schemeClr val="tx1"/>
                </a:solidFill>
                <a:latin typeface="华文宋体" pitchFamily="2" charset="-122"/>
                <a:ea typeface="华文宋体" pitchFamily="2" charset="-122"/>
              </a:rPr>
              <a:t>中点分割算法的核心思想是通过二分逼近来确定直线段与窗口的交点</a:t>
            </a:r>
            <a:endParaRPr kumimoji="0" lang="en-US" altLang="zh-CN" sz="3200" kern="0" dirty="0">
              <a:solidFill>
                <a:schemeClr val="tx1"/>
              </a:solidFill>
              <a:latin typeface="华文宋体" pitchFamily="2" charset="-122"/>
              <a:ea typeface="华文宋体" pitchFamily="2" charset="-122"/>
            </a:endParaRPr>
          </a:p>
          <a:p>
            <a:pPr marL="342900" indent="-342900">
              <a:spcBef>
                <a:spcPct val="20000"/>
              </a:spcBef>
              <a:buFontTx/>
              <a:buChar char="•"/>
              <a:defRPr/>
            </a:pPr>
            <a:r>
              <a:rPr kumimoji="0" lang="zh-CN" altLang="en-US" sz="3200" kern="0" dirty="0">
                <a:solidFill>
                  <a:schemeClr val="tx1"/>
                </a:solidFill>
                <a:latin typeface="+mn-lt"/>
                <a:ea typeface="+mn-ea"/>
              </a:rPr>
              <a:t>效率非常高</a:t>
            </a:r>
            <a:endParaRPr lang="en-US" altLang="zh-CN" sz="3200" kern="0" dirty="0">
              <a:solidFill>
                <a:schemeClr val="tx1"/>
              </a:solidFill>
              <a:latin typeface="华文宋体" pitchFamily="2" charset="-122"/>
              <a:ea typeface="华文宋体" pitchFamily="2" charset="-122"/>
            </a:endParaRPr>
          </a:p>
          <a:p>
            <a:pPr marL="342900" indent="-342900" algn="just" eaLnBrk="1" hangingPunct="1">
              <a:spcBef>
                <a:spcPct val="20000"/>
              </a:spcBef>
              <a:buFontTx/>
              <a:buChar char="•"/>
              <a:defRPr/>
            </a:pPr>
            <a:endParaRPr kumimoji="0" lang="zh-CN" altLang="en-US" sz="3200" kern="0" dirty="0">
              <a:solidFill>
                <a:schemeClr val="tx1"/>
              </a:solidFill>
              <a:latin typeface="华文宋体" pitchFamily="2" charset="-122"/>
              <a:ea typeface="华文宋体" pitchFamily="2" charset="-122"/>
            </a:endParaRPr>
          </a:p>
          <a:p>
            <a:pPr marL="342900" indent="-342900" eaLnBrk="1" hangingPunct="1">
              <a:spcBef>
                <a:spcPct val="20000"/>
              </a:spcBef>
              <a:buFontTx/>
              <a:buChar char="•"/>
              <a:defRPr/>
            </a:pPr>
            <a:endParaRPr kumimoji="0" lang="zh-CN" altLang="en-US" sz="2800" kern="0" dirty="0">
              <a:solidFill>
                <a:schemeClr val="tx1"/>
              </a:solidFill>
              <a:latin typeface="+mn-lt"/>
            </a:endParaRPr>
          </a:p>
        </p:txBody>
      </p:sp>
      <p:sp>
        <p:nvSpPr>
          <p:cNvPr id="26627" name="灯片编号占位符 5">
            <a:extLst>
              <a:ext uri="{FF2B5EF4-FFF2-40B4-BE49-F238E27FC236}">
                <a16:creationId xmlns:a16="http://schemas.microsoft.com/office/drawing/2014/main" id="{AC050B46-9B25-447F-A02B-F6F2AD8540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4101C20-D034-45B8-BCEA-875F4392C894}" type="slidenum">
              <a:rPr lang="zh-CN" altLang="en-US" sz="1400" smtClean="0"/>
              <a:pPr>
                <a:spcBef>
                  <a:spcPct val="0"/>
                </a:spcBef>
                <a:buFontTx/>
                <a:buNone/>
              </a:pPr>
              <a:t>23</a:t>
            </a:fld>
            <a:endParaRPr lang="en-US" altLang="zh-CN" sz="1400"/>
          </a:p>
        </p:txBody>
      </p:sp>
      <p:sp>
        <p:nvSpPr>
          <p:cNvPr id="26628" name="Rectangle 4">
            <a:extLst>
              <a:ext uri="{FF2B5EF4-FFF2-40B4-BE49-F238E27FC236}">
                <a16:creationId xmlns:a16="http://schemas.microsoft.com/office/drawing/2014/main" id="{E240EC70-5785-4D64-9EB3-9878BFD04E9C}"/>
              </a:ext>
            </a:extLst>
          </p:cNvPr>
          <p:cNvSpPr>
            <a:spLocks noChangeArrowheads="1"/>
          </p:cNvSpPr>
          <p:nvPr/>
        </p:nvSpPr>
        <p:spPr bwMode="auto">
          <a:xfrm>
            <a:off x="495300" y="28575"/>
            <a:ext cx="84201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hangingPunct="1">
              <a:spcBef>
                <a:spcPct val="0"/>
              </a:spcBef>
              <a:buFontTx/>
              <a:buNone/>
            </a:pPr>
            <a:r>
              <a:rPr kumimoji="0" lang="zh-CN" altLang="en-US" sz="4800">
                <a:solidFill>
                  <a:schemeClr val="accent2"/>
                </a:solidFill>
                <a:latin typeface="Arial" panose="020B0604020202020204" pitchFamily="34" charset="0"/>
                <a:ea typeface="黑体" panose="02010609060101010101" pitchFamily="49" charset="-122"/>
              </a:rPr>
              <a:t>2.  中点分割算法</a:t>
            </a:r>
          </a:p>
        </p:txBody>
      </p:sp>
      <p:sp>
        <p:nvSpPr>
          <p:cNvPr id="6" name="AutoShape 6">
            <a:extLst>
              <a:ext uri="{FF2B5EF4-FFF2-40B4-BE49-F238E27FC236}">
                <a16:creationId xmlns:a16="http://schemas.microsoft.com/office/drawing/2014/main" id="{B55C57C1-E59E-4745-968E-D98A88329FBE}"/>
              </a:ext>
            </a:extLst>
          </p:cNvPr>
          <p:cNvSpPr>
            <a:spLocks noChangeArrowheads="1"/>
          </p:cNvSpPr>
          <p:nvPr/>
        </p:nvSpPr>
        <p:spPr bwMode="auto">
          <a:xfrm>
            <a:off x="779463" y="3192463"/>
            <a:ext cx="2028825" cy="747712"/>
          </a:xfrm>
          <a:prstGeom prst="wedgeRoundRectCallout">
            <a:avLst>
              <a:gd name="adj1" fmla="val -3039"/>
              <a:gd name="adj2" fmla="val -100560"/>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为什么？</a:t>
            </a:r>
            <a:endParaRPr lang="zh-CN" altLang="en-US" sz="3200" dirty="0"/>
          </a:p>
        </p:txBody>
      </p:sp>
      <p:graphicFrame>
        <p:nvGraphicFramePr>
          <p:cNvPr id="26630" name="Object 3">
            <a:extLst>
              <a:ext uri="{FF2B5EF4-FFF2-40B4-BE49-F238E27FC236}">
                <a16:creationId xmlns:a16="http://schemas.microsoft.com/office/drawing/2014/main" id="{822A6F18-B36F-4481-BCAC-3EB7BE32CA41}"/>
              </a:ext>
            </a:extLst>
          </p:cNvPr>
          <p:cNvGraphicFramePr>
            <a:graphicFrameLocks noChangeAspect="1"/>
          </p:cNvGraphicFramePr>
          <p:nvPr/>
        </p:nvGraphicFramePr>
        <p:xfrm>
          <a:off x="4789488" y="2508250"/>
          <a:ext cx="5116512" cy="4349750"/>
        </p:xfrm>
        <a:graphic>
          <a:graphicData uri="http://schemas.openxmlformats.org/presentationml/2006/ole">
            <mc:AlternateContent xmlns:mc="http://schemas.openxmlformats.org/markup-compatibility/2006">
              <mc:Choice xmlns:v="urn:schemas-microsoft-com:vml" Requires="v">
                <p:oleObj spid="_x0000_s26686" name="Visio" r:id="rId3" imgW="2361128" imgH="2198608" progId="Visio.Drawing.11">
                  <p:embed/>
                </p:oleObj>
              </mc:Choice>
              <mc:Fallback>
                <p:oleObj name="Visio" r:id="rId3" imgW="2361128" imgH="219860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2508250"/>
                        <a:ext cx="5116512"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日期占位符 1">
            <a:extLst>
              <a:ext uri="{FF2B5EF4-FFF2-40B4-BE49-F238E27FC236}">
                <a16:creationId xmlns:a16="http://schemas.microsoft.com/office/drawing/2014/main" id="{68CC8AA4-DF19-421E-8124-6E90C320152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3FC9CC1-7742-4C27-8919-D40241F21392}"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3DC5B4C4-25A0-482E-BBF8-E5220F32E5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4DFEEC3-C5FB-4B3C-8ABC-2AF091D5AE14}" type="slidenum">
              <a:rPr lang="zh-CN" altLang="en-US" sz="1400" smtClean="0"/>
              <a:pPr>
                <a:spcBef>
                  <a:spcPct val="0"/>
                </a:spcBef>
                <a:buFontTx/>
                <a:buNone/>
              </a:pPr>
              <a:t>24</a:t>
            </a:fld>
            <a:endParaRPr lang="en-US" altLang="zh-CN" sz="1400"/>
          </a:p>
        </p:txBody>
      </p:sp>
      <p:sp>
        <p:nvSpPr>
          <p:cNvPr id="27651" name="Rectangle 2">
            <a:extLst>
              <a:ext uri="{FF2B5EF4-FFF2-40B4-BE49-F238E27FC236}">
                <a16:creationId xmlns:a16="http://schemas.microsoft.com/office/drawing/2014/main" id="{C01A2479-F15A-4029-85FD-662026A46312}"/>
              </a:ext>
            </a:extLst>
          </p:cNvPr>
          <p:cNvSpPr>
            <a:spLocks noGrp="1" noChangeArrowheads="1"/>
          </p:cNvSpPr>
          <p:nvPr>
            <p:ph type="title"/>
          </p:nvPr>
        </p:nvSpPr>
        <p:spPr/>
        <p:txBody>
          <a:bodyPr/>
          <a:lstStyle/>
          <a:p>
            <a:pPr eaLnBrk="1" hangingPunct="1"/>
            <a:r>
              <a:rPr lang="zh-CN" altLang="en-US" sz="4800">
                <a:ea typeface="黑体" panose="02010609060101010101" pitchFamily="49" charset="-122"/>
              </a:rPr>
              <a:t>2.  中点分割算法</a:t>
            </a:r>
          </a:p>
        </p:txBody>
      </p:sp>
      <p:sp>
        <p:nvSpPr>
          <p:cNvPr id="21509" name="Rectangle 3">
            <a:extLst>
              <a:ext uri="{FF2B5EF4-FFF2-40B4-BE49-F238E27FC236}">
                <a16:creationId xmlns:a16="http://schemas.microsoft.com/office/drawing/2014/main" id="{7423289A-4DCF-499E-AC40-347B2586386D}"/>
              </a:ext>
            </a:extLst>
          </p:cNvPr>
          <p:cNvSpPr>
            <a:spLocks noGrp="1" noChangeArrowheads="1"/>
          </p:cNvSpPr>
          <p:nvPr>
            <p:ph type="body" idx="1"/>
          </p:nvPr>
        </p:nvSpPr>
        <p:spPr>
          <a:xfrm>
            <a:off x="214313" y="1089025"/>
            <a:ext cx="9493250" cy="5311775"/>
          </a:xfrm>
        </p:spPr>
        <p:txBody>
          <a:bodyPr/>
          <a:lstStyle/>
          <a:p>
            <a:pPr eaLnBrk="1" hangingPunct="1"/>
            <a:r>
              <a:rPr lang="en-US" altLang="zh-CN" dirty="0"/>
              <a:t>1.</a:t>
            </a:r>
            <a:r>
              <a:rPr lang="zh-CN" altLang="en-US" dirty="0"/>
              <a:t>次数少：分辩率为</a:t>
            </a:r>
            <a:r>
              <a:rPr lang="en-US" altLang="zh-CN" dirty="0"/>
              <a:t>2</a:t>
            </a:r>
            <a:r>
              <a:rPr lang="en-US" altLang="zh-CN" baseline="30000" dirty="0"/>
              <a:t>N</a:t>
            </a:r>
            <a:r>
              <a:rPr lang="en-US" altLang="zh-CN" dirty="0"/>
              <a:t>*2</a:t>
            </a:r>
            <a:r>
              <a:rPr lang="en-US" altLang="zh-CN" baseline="30000" dirty="0"/>
              <a:t>N</a:t>
            </a:r>
            <a:r>
              <a:rPr lang="zh-CN" altLang="en-US" dirty="0"/>
              <a:t>的显示器，二分过程至多</a:t>
            </a:r>
            <a:r>
              <a:rPr lang="en-US" altLang="zh-CN" dirty="0"/>
              <a:t>N</a:t>
            </a:r>
            <a:r>
              <a:rPr lang="zh-CN" altLang="en-US" dirty="0"/>
              <a:t>次</a:t>
            </a:r>
          </a:p>
          <a:p>
            <a:pPr eaLnBrk="1" hangingPunct="1"/>
            <a:r>
              <a:rPr lang="en-US" altLang="zh-CN" dirty="0"/>
              <a:t>2.</a:t>
            </a:r>
            <a:r>
              <a:rPr lang="zh-CN" altLang="en-US" dirty="0"/>
              <a:t>效率高：二分操作可以硬件实现，效率很高</a:t>
            </a:r>
          </a:p>
        </p:txBody>
      </p:sp>
      <p:graphicFrame>
        <p:nvGraphicFramePr>
          <p:cNvPr id="27653" name="Object 3">
            <a:extLst>
              <a:ext uri="{FF2B5EF4-FFF2-40B4-BE49-F238E27FC236}">
                <a16:creationId xmlns:a16="http://schemas.microsoft.com/office/drawing/2014/main" id="{384063DB-7ACE-4636-AB28-6ABA8D924858}"/>
              </a:ext>
            </a:extLst>
          </p:cNvPr>
          <p:cNvGraphicFramePr>
            <a:graphicFrameLocks noChangeAspect="1"/>
          </p:cNvGraphicFramePr>
          <p:nvPr/>
        </p:nvGraphicFramePr>
        <p:xfrm>
          <a:off x="5032375" y="2573338"/>
          <a:ext cx="4873625" cy="4143375"/>
        </p:xfrm>
        <a:graphic>
          <a:graphicData uri="http://schemas.openxmlformats.org/presentationml/2006/ole">
            <mc:AlternateContent xmlns:mc="http://schemas.openxmlformats.org/markup-compatibility/2006">
              <mc:Choice xmlns:v="urn:schemas-microsoft-com:vml" Requires="v">
                <p:oleObj spid="_x0000_s27709" name="Visio" r:id="rId4" imgW="2361128" imgH="2198608" progId="Visio.Drawing.11">
                  <p:embed/>
                </p:oleObj>
              </mc:Choice>
              <mc:Fallback>
                <p:oleObj name="Visio" r:id="rId4" imgW="2361128" imgH="219860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75" y="2573338"/>
                        <a:ext cx="487362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日期占位符 1">
            <a:extLst>
              <a:ext uri="{FF2B5EF4-FFF2-40B4-BE49-F238E27FC236}">
                <a16:creationId xmlns:a16="http://schemas.microsoft.com/office/drawing/2014/main" id="{39984E27-45F7-4C89-88E9-93E46F05FF4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803C7AD-07E6-4E9B-A680-9FBD64A19149}"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blinds(horizontal)">
                                      <p:cBhvr>
                                        <p:cTn id="7" dur="500"/>
                                        <p:tgtEl>
                                          <p:spTgt spid="215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blinds(horizontal)">
                                      <p:cBhvr>
                                        <p:cTn id="12" dur="500"/>
                                        <p:tgtEl>
                                          <p:spTgt spid="215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灯片编号占位符 7">
            <a:extLst>
              <a:ext uri="{FF2B5EF4-FFF2-40B4-BE49-F238E27FC236}">
                <a16:creationId xmlns:a16="http://schemas.microsoft.com/office/drawing/2014/main" id="{FFCFCFDA-3AB7-47FC-B073-A0AC0DA639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2DEBD5E-60AC-49DC-BCD5-34751F32E967}" type="slidenum">
              <a:rPr lang="zh-CN" altLang="en-US" sz="1400" smtClean="0"/>
              <a:pPr>
                <a:spcBef>
                  <a:spcPct val="0"/>
                </a:spcBef>
                <a:buFontTx/>
                <a:buNone/>
              </a:pPr>
              <a:t>25</a:t>
            </a:fld>
            <a:endParaRPr lang="en-US" altLang="zh-CN" sz="1400"/>
          </a:p>
        </p:txBody>
      </p:sp>
      <p:sp>
        <p:nvSpPr>
          <p:cNvPr id="22533" name="Rectangle 3">
            <a:extLst>
              <a:ext uri="{FF2B5EF4-FFF2-40B4-BE49-F238E27FC236}">
                <a16:creationId xmlns:a16="http://schemas.microsoft.com/office/drawing/2014/main" id="{9AC47F3F-7AAC-4D3E-BD9F-23754DDE8D04}"/>
              </a:ext>
            </a:extLst>
          </p:cNvPr>
          <p:cNvSpPr>
            <a:spLocks noGrp="1" noChangeArrowheads="1"/>
          </p:cNvSpPr>
          <p:nvPr>
            <p:ph type="body" sz="half" idx="1"/>
          </p:nvPr>
        </p:nvSpPr>
        <p:spPr>
          <a:xfrm>
            <a:off x="247650" y="1066800"/>
            <a:ext cx="8776034" cy="1893888"/>
          </a:xfrm>
        </p:spPr>
        <p:txBody>
          <a:bodyPr/>
          <a:lstStyle/>
          <a:p>
            <a:pPr eaLnBrk="1" hangingPunct="1"/>
            <a:r>
              <a:rPr lang="zh-CN" altLang="en-US" dirty="0"/>
              <a:t>视景体变换前后：</a:t>
            </a:r>
            <a:endParaRPr lang="en-US" altLang="zh-CN" dirty="0"/>
          </a:p>
          <a:p>
            <a:pPr eaLnBrk="1" hangingPunct="1"/>
            <a:r>
              <a:rPr lang="zh-CN" altLang="en-US" dirty="0"/>
              <a:t>回到</a:t>
            </a:r>
            <a:r>
              <a:rPr lang="en-US" altLang="zh-CN" dirty="0">
                <a:latin typeface="+mn-lt"/>
              </a:rPr>
              <a:t>3D</a:t>
            </a:r>
            <a:r>
              <a:rPr lang="zh-CN" altLang="en-US" dirty="0"/>
              <a:t>情形</a:t>
            </a:r>
            <a:endParaRPr lang="en-US" altLang="zh-CN" dirty="0"/>
          </a:p>
        </p:txBody>
      </p:sp>
      <p:graphicFrame>
        <p:nvGraphicFramePr>
          <p:cNvPr id="28676" name="Object 10">
            <a:extLst>
              <a:ext uri="{FF2B5EF4-FFF2-40B4-BE49-F238E27FC236}">
                <a16:creationId xmlns:a16="http://schemas.microsoft.com/office/drawing/2014/main" id="{CA24B510-731B-4836-8AE3-D0A5C4F360F7}"/>
              </a:ext>
            </a:extLst>
          </p:cNvPr>
          <p:cNvGraphicFramePr>
            <a:graphicFrameLocks noChangeAspect="1"/>
          </p:cNvGraphicFramePr>
          <p:nvPr/>
        </p:nvGraphicFramePr>
        <p:xfrm>
          <a:off x="4578350" y="3135313"/>
          <a:ext cx="5327650" cy="3722687"/>
        </p:xfrm>
        <a:graphic>
          <a:graphicData uri="http://schemas.openxmlformats.org/presentationml/2006/ole">
            <mc:AlternateContent xmlns:mc="http://schemas.openxmlformats.org/markup-compatibility/2006">
              <mc:Choice xmlns:v="urn:schemas-microsoft-com:vml" Requires="v">
                <p:oleObj spid="_x0000_s28793" name="Visio" r:id="rId3" imgW="2626578" imgH="1769805" progId="Visio.Drawing.11">
                  <p:embed/>
                </p:oleObj>
              </mc:Choice>
              <mc:Fallback>
                <p:oleObj name="Visio" r:id="rId3" imgW="2626578" imgH="1769805"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50" y="3135313"/>
                        <a:ext cx="5327650"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Rectangle 8">
            <a:extLst>
              <a:ext uri="{FF2B5EF4-FFF2-40B4-BE49-F238E27FC236}">
                <a16:creationId xmlns:a16="http://schemas.microsoft.com/office/drawing/2014/main" id="{5AEDBE1D-E4DD-41E7-8089-28F6BBBE9767}"/>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28678" name="Rectangle 10">
            <a:extLst>
              <a:ext uri="{FF2B5EF4-FFF2-40B4-BE49-F238E27FC236}">
                <a16:creationId xmlns:a16="http://schemas.microsoft.com/office/drawing/2014/main" id="{AE948276-581F-4FF0-B1C3-4EE25DB28D27}"/>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28679" name="Rectangle 12">
            <a:extLst>
              <a:ext uri="{FF2B5EF4-FFF2-40B4-BE49-F238E27FC236}">
                <a16:creationId xmlns:a16="http://schemas.microsoft.com/office/drawing/2014/main" id="{E9FB1D34-6E03-4E69-8C92-851C9AA2B96D}"/>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28680" name="Object 10">
            <a:extLst>
              <a:ext uri="{FF2B5EF4-FFF2-40B4-BE49-F238E27FC236}">
                <a16:creationId xmlns:a16="http://schemas.microsoft.com/office/drawing/2014/main" id="{484DE23F-9169-4398-B07C-F15BD6341041}"/>
              </a:ext>
            </a:extLst>
          </p:cNvPr>
          <p:cNvGraphicFramePr>
            <a:graphicFrameLocks noChangeAspect="1"/>
          </p:cNvGraphicFramePr>
          <p:nvPr/>
        </p:nvGraphicFramePr>
        <p:xfrm>
          <a:off x="0" y="2994025"/>
          <a:ext cx="5529263" cy="3863975"/>
        </p:xfrm>
        <a:graphic>
          <a:graphicData uri="http://schemas.openxmlformats.org/presentationml/2006/ole">
            <mc:AlternateContent xmlns:mc="http://schemas.openxmlformats.org/markup-compatibility/2006">
              <mc:Choice xmlns:v="urn:schemas-microsoft-com:vml" Requires="v">
                <p:oleObj spid="_x0000_s28794" name="Visio" r:id="rId5" imgW="2626578" imgH="1769805" progId="Visio.Drawing.11">
                  <p:embed/>
                </p:oleObj>
              </mc:Choice>
              <mc:Fallback>
                <p:oleObj name="Visio" r:id="rId5" imgW="2626578" imgH="1769805"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994025"/>
                        <a:ext cx="5529263"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3">
            <a:extLst>
              <a:ext uri="{FF2B5EF4-FFF2-40B4-BE49-F238E27FC236}">
                <a16:creationId xmlns:a16="http://schemas.microsoft.com/office/drawing/2014/main" id="{677E6244-C559-4FAA-ACB1-4F32004DF008}"/>
              </a:ext>
            </a:extLst>
          </p:cNvPr>
          <p:cNvSpPr txBox="1">
            <a:spLocks noChangeArrowheads="1"/>
          </p:cNvSpPr>
          <p:nvPr/>
        </p:nvSpPr>
        <p:spPr bwMode="auto">
          <a:xfrm>
            <a:off x="3752850" y="1089025"/>
            <a:ext cx="4270375" cy="685800"/>
          </a:xfrm>
          <a:prstGeom prst="rect">
            <a:avLst/>
          </a:prstGeom>
          <a:noFill/>
          <a:ln w="9525">
            <a:noFill/>
            <a:miter lim="800000"/>
            <a:headEnd/>
            <a:tailEnd/>
          </a:ln>
        </p:spPr>
        <p:txBody>
          <a:bodyPr/>
          <a:lstStyle/>
          <a:p>
            <a:pPr marL="342900" indent="-342900" eaLnBrk="1" hangingPunct="1">
              <a:spcBef>
                <a:spcPct val="20000"/>
              </a:spcBef>
              <a:defRPr/>
            </a:pPr>
            <a:r>
              <a:rPr kumimoji="0" lang="zh-CN" altLang="en-US" sz="3200" kern="0" dirty="0">
                <a:solidFill>
                  <a:schemeClr val="tx1"/>
                </a:solidFill>
              </a:rPr>
              <a:t>截锥体→长方体</a:t>
            </a:r>
            <a:endParaRPr kumimoji="0" lang="en-US" altLang="zh-CN" sz="3200" kern="0" dirty="0">
              <a:solidFill>
                <a:schemeClr val="tx1"/>
              </a:solidFill>
            </a:endParaRPr>
          </a:p>
        </p:txBody>
      </p:sp>
      <p:sp>
        <p:nvSpPr>
          <p:cNvPr id="13" name="AutoShape 4">
            <a:extLst>
              <a:ext uri="{FF2B5EF4-FFF2-40B4-BE49-F238E27FC236}">
                <a16:creationId xmlns:a16="http://schemas.microsoft.com/office/drawing/2014/main" id="{1C66CF33-CDE1-4DE9-A0BB-D3584B90906B}"/>
              </a:ext>
            </a:extLst>
          </p:cNvPr>
          <p:cNvSpPr>
            <a:spLocks noChangeArrowheads="1"/>
          </p:cNvSpPr>
          <p:nvPr/>
        </p:nvSpPr>
        <p:spPr bwMode="auto">
          <a:xfrm>
            <a:off x="7027863" y="2032000"/>
            <a:ext cx="2557462" cy="790575"/>
          </a:xfrm>
          <a:prstGeom prst="wedgeRoundRectCallout">
            <a:avLst>
              <a:gd name="adj1" fmla="val 191"/>
              <a:gd name="adj2" fmla="val 88750"/>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spcBef>
                <a:spcPct val="50000"/>
              </a:spcBef>
              <a:buClr>
                <a:schemeClr val="accent2"/>
              </a:buClr>
              <a:buSzPct val="80000"/>
              <a:buFont typeface="Wingdings" pitchFamily="2" charset="2"/>
              <a:buNone/>
              <a:defRPr/>
            </a:pPr>
            <a:r>
              <a:rPr lang="zh-CN" altLang="en-US" sz="3600" dirty="0">
                <a:latin typeface="宋体" panose="02010600030101010101" pitchFamily="2" charset="-122"/>
                <a:ea typeface="宋体" panose="02010600030101010101" pitchFamily="2" charset="-122"/>
              </a:rPr>
              <a:t>如何解决</a:t>
            </a:r>
            <a:r>
              <a:rPr lang="en-US" altLang="zh-CN" sz="3600" dirty="0">
                <a:latin typeface="宋体" panose="02010600030101010101" pitchFamily="2" charset="-122"/>
                <a:ea typeface="宋体" panose="02010600030101010101" pitchFamily="2" charset="-122"/>
              </a:rPr>
              <a:t>?</a:t>
            </a:r>
            <a:endParaRPr lang="zh-CN" altLang="en-US" sz="3600" dirty="0">
              <a:latin typeface="宋体" panose="02010600030101010101" pitchFamily="2" charset="-122"/>
              <a:ea typeface="宋体" panose="02010600030101010101" pitchFamily="2" charset="-122"/>
            </a:endParaRPr>
          </a:p>
        </p:txBody>
      </p:sp>
      <p:sp>
        <p:nvSpPr>
          <p:cNvPr id="28683" name="标题 13">
            <a:extLst>
              <a:ext uri="{FF2B5EF4-FFF2-40B4-BE49-F238E27FC236}">
                <a16:creationId xmlns:a16="http://schemas.microsoft.com/office/drawing/2014/main" id="{9CE5737D-5331-4803-844B-4EE013774CE8}"/>
              </a:ext>
            </a:extLst>
          </p:cNvPr>
          <p:cNvSpPr>
            <a:spLocks noGrp="1" noChangeArrowheads="1"/>
          </p:cNvSpPr>
          <p:nvPr>
            <p:ph type="title"/>
          </p:nvPr>
        </p:nvSpPr>
        <p:spPr/>
        <p:txBody>
          <a:bodyPr/>
          <a:lstStyle/>
          <a:p>
            <a:r>
              <a:rPr lang="zh-CN" altLang="en-US"/>
              <a:t>回顾裁剪问题</a:t>
            </a:r>
          </a:p>
        </p:txBody>
      </p:sp>
      <p:sp>
        <p:nvSpPr>
          <p:cNvPr id="28684" name="日期占位符 1">
            <a:extLst>
              <a:ext uri="{FF2B5EF4-FFF2-40B4-BE49-F238E27FC236}">
                <a16:creationId xmlns:a16="http://schemas.microsoft.com/office/drawing/2014/main" id="{19400A4D-88E1-4CCE-B4D1-5AD7E44CEF1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445085F-9DD7-4C22-8CF3-F530A52DC36A}" type="datetime10">
              <a:rPr lang="zh-CN" altLang="en-US" sz="1400" smtClean="0"/>
              <a:pPr>
                <a:spcBef>
                  <a:spcPct val="0"/>
                </a:spcBef>
                <a:buFontTx/>
                <a:buNone/>
              </a:pPr>
              <a:t>09:09</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blinds(horizontal)">
                                      <p:cBhvr>
                                        <p:cTn id="7" dur="500"/>
                                        <p:tgtEl>
                                          <p:spTgt spid="2253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8CE2508-A780-4148-9C63-1BE2821B6DD9}"/>
              </a:ext>
            </a:extLst>
          </p:cNvPr>
          <p:cNvSpPr>
            <a:spLocks noGrp="1" noChangeArrowheads="1"/>
          </p:cNvSpPr>
          <p:nvPr>
            <p:ph type="title"/>
          </p:nvPr>
        </p:nvSpPr>
        <p:spPr/>
        <p:txBody>
          <a:bodyPr/>
          <a:lstStyle/>
          <a:p>
            <a:r>
              <a:rPr lang="zh-CN" altLang="en-US">
                <a:ea typeface="宋体" panose="02010600030101010101" pitchFamily="2" charset="-122"/>
              </a:rPr>
              <a:t>三维裁剪</a:t>
            </a:r>
          </a:p>
        </p:txBody>
      </p:sp>
      <p:sp>
        <p:nvSpPr>
          <p:cNvPr id="52227" name="内容占位符 2">
            <a:extLst>
              <a:ext uri="{FF2B5EF4-FFF2-40B4-BE49-F238E27FC236}">
                <a16:creationId xmlns:a16="http://schemas.microsoft.com/office/drawing/2014/main" id="{A6BC0F8F-3A27-4098-AB75-6D24B0119B77}"/>
              </a:ext>
            </a:extLst>
          </p:cNvPr>
          <p:cNvSpPr>
            <a:spLocks noGrp="1" noChangeArrowheads="1"/>
          </p:cNvSpPr>
          <p:nvPr>
            <p:ph idx="1"/>
          </p:nvPr>
        </p:nvSpPr>
        <p:spPr/>
        <p:txBody>
          <a:bodyPr/>
          <a:lstStyle/>
          <a:p>
            <a:r>
              <a:rPr lang="zh-CN" altLang="en-US">
                <a:ea typeface="宋体" panose="02010600030101010101" pitchFamily="2" charset="-122"/>
              </a:rPr>
              <a:t>三维</a:t>
            </a:r>
            <a:r>
              <a:rPr lang="en-US" altLang="zh-CN">
                <a:ea typeface="宋体" panose="02010600030101010101" pitchFamily="2" charset="-122"/>
              </a:rPr>
              <a:t>Cohen-Surtherland</a:t>
            </a:r>
          </a:p>
          <a:p>
            <a:r>
              <a:rPr lang="zh-CN" altLang="en-US">
                <a:ea typeface="宋体" panose="02010600030101010101" pitchFamily="2" charset="-122"/>
              </a:rPr>
              <a:t>几位编码</a:t>
            </a:r>
            <a:r>
              <a:rPr lang="en-US" altLang="zh-CN">
                <a:ea typeface="宋体" panose="02010600030101010101" pitchFamily="2" charset="-122"/>
              </a:rPr>
              <a:t>?</a:t>
            </a:r>
            <a:endParaRPr lang="zh-CN" altLang="en-US">
              <a:ea typeface="宋体" panose="02010600030101010101" pitchFamily="2" charset="-122"/>
            </a:endParaRPr>
          </a:p>
        </p:txBody>
      </p:sp>
      <p:sp>
        <p:nvSpPr>
          <p:cNvPr id="29700" name="灯片编号占位符 3">
            <a:extLst>
              <a:ext uri="{FF2B5EF4-FFF2-40B4-BE49-F238E27FC236}">
                <a16:creationId xmlns:a16="http://schemas.microsoft.com/office/drawing/2014/main" id="{C083256E-3E68-4571-B45B-F5CBBBAE27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0CD9CB7-1FB9-4FFA-A583-2FDB39F235DD}" type="slidenum">
              <a:rPr lang="zh-CN" altLang="en-US" sz="1400" smtClean="0"/>
              <a:pPr>
                <a:spcBef>
                  <a:spcPct val="0"/>
                </a:spcBef>
                <a:buFontTx/>
                <a:buNone/>
              </a:pPr>
              <a:t>26</a:t>
            </a:fld>
            <a:endParaRPr lang="en-US" altLang="zh-CN" sz="1400"/>
          </a:p>
        </p:txBody>
      </p:sp>
      <p:pic>
        <p:nvPicPr>
          <p:cNvPr id="29702" name="Picture 3">
            <a:extLst>
              <a:ext uri="{FF2B5EF4-FFF2-40B4-BE49-F238E27FC236}">
                <a16:creationId xmlns:a16="http://schemas.microsoft.com/office/drawing/2014/main" id="{42AE02CA-477E-434C-B2B4-27746A04A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395" y="1771650"/>
            <a:ext cx="43815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日期占位符 1">
            <a:extLst>
              <a:ext uri="{FF2B5EF4-FFF2-40B4-BE49-F238E27FC236}">
                <a16:creationId xmlns:a16="http://schemas.microsoft.com/office/drawing/2014/main" id="{AC7BA501-4626-402C-9F9E-8A5DBB079B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CC4B4C9-0491-4A11-868B-B3F38F571EE2}"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8CE2508-A780-4148-9C63-1BE2821B6DD9}"/>
              </a:ext>
            </a:extLst>
          </p:cNvPr>
          <p:cNvSpPr>
            <a:spLocks noGrp="1" noChangeArrowheads="1"/>
          </p:cNvSpPr>
          <p:nvPr>
            <p:ph type="title"/>
          </p:nvPr>
        </p:nvSpPr>
        <p:spPr/>
        <p:txBody>
          <a:bodyPr/>
          <a:lstStyle/>
          <a:p>
            <a:r>
              <a:rPr lang="zh-CN" altLang="en-US">
                <a:ea typeface="宋体" panose="02010600030101010101" pitchFamily="2" charset="-122"/>
              </a:rPr>
              <a:t>三维裁剪</a:t>
            </a:r>
          </a:p>
        </p:txBody>
      </p:sp>
      <p:sp>
        <p:nvSpPr>
          <p:cNvPr id="52227" name="内容占位符 2">
            <a:extLst>
              <a:ext uri="{FF2B5EF4-FFF2-40B4-BE49-F238E27FC236}">
                <a16:creationId xmlns:a16="http://schemas.microsoft.com/office/drawing/2014/main" id="{A6BC0F8F-3A27-4098-AB75-6D24B0119B77}"/>
              </a:ext>
            </a:extLst>
          </p:cNvPr>
          <p:cNvSpPr>
            <a:spLocks noGrp="1" noChangeArrowheads="1"/>
          </p:cNvSpPr>
          <p:nvPr>
            <p:ph idx="1"/>
          </p:nvPr>
        </p:nvSpPr>
        <p:spPr/>
        <p:txBody>
          <a:bodyPr/>
          <a:lstStyle/>
          <a:p>
            <a:r>
              <a:rPr lang="zh-CN" altLang="en-US">
                <a:ea typeface="宋体" panose="02010600030101010101" pitchFamily="2" charset="-122"/>
              </a:rPr>
              <a:t>三维</a:t>
            </a:r>
            <a:r>
              <a:rPr lang="en-US" altLang="zh-CN">
                <a:ea typeface="宋体" panose="02010600030101010101" pitchFamily="2" charset="-122"/>
              </a:rPr>
              <a:t>Cohen-Surtherland</a:t>
            </a:r>
          </a:p>
          <a:p>
            <a:r>
              <a:rPr lang="zh-CN" altLang="en-US">
                <a:ea typeface="宋体" panose="02010600030101010101" pitchFamily="2" charset="-122"/>
              </a:rPr>
              <a:t>几位编码</a:t>
            </a:r>
            <a:r>
              <a:rPr lang="en-US" altLang="zh-CN">
                <a:ea typeface="宋体" panose="02010600030101010101" pitchFamily="2" charset="-122"/>
              </a:rPr>
              <a:t>?</a:t>
            </a:r>
            <a:endParaRPr lang="zh-CN" altLang="en-US">
              <a:ea typeface="宋体" panose="02010600030101010101" pitchFamily="2" charset="-122"/>
            </a:endParaRPr>
          </a:p>
        </p:txBody>
      </p:sp>
      <p:sp>
        <p:nvSpPr>
          <p:cNvPr id="29700" name="灯片编号占位符 3">
            <a:extLst>
              <a:ext uri="{FF2B5EF4-FFF2-40B4-BE49-F238E27FC236}">
                <a16:creationId xmlns:a16="http://schemas.microsoft.com/office/drawing/2014/main" id="{C083256E-3E68-4571-B45B-F5CBBBAE27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0CD9CB7-1FB9-4FFA-A583-2FDB39F235DD}" type="slidenum">
              <a:rPr lang="zh-CN" altLang="en-US" sz="1400" smtClean="0"/>
              <a:pPr>
                <a:spcBef>
                  <a:spcPct val="0"/>
                </a:spcBef>
                <a:buFontTx/>
                <a:buNone/>
              </a:pPr>
              <a:t>27</a:t>
            </a:fld>
            <a:endParaRPr lang="en-US" altLang="zh-CN" sz="1400"/>
          </a:p>
        </p:txBody>
      </p:sp>
      <p:pic>
        <p:nvPicPr>
          <p:cNvPr id="52229" name="Picture 2">
            <a:extLst>
              <a:ext uri="{FF2B5EF4-FFF2-40B4-BE49-F238E27FC236}">
                <a16:creationId xmlns:a16="http://schemas.microsoft.com/office/drawing/2014/main" id="{4BC393B4-2BCD-4E0A-A00A-8FE8F5013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1087438"/>
            <a:ext cx="49228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a:extLst>
              <a:ext uri="{FF2B5EF4-FFF2-40B4-BE49-F238E27FC236}">
                <a16:creationId xmlns:a16="http://schemas.microsoft.com/office/drawing/2014/main" id="{42AE02CA-477E-434C-B2B4-27746A04A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333625"/>
            <a:ext cx="43815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日期占位符 1">
            <a:extLst>
              <a:ext uri="{FF2B5EF4-FFF2-40B4-BE49-F238E27FC236}">
                <a16:creationId xmlns:a16="http://schemas.microsoft.com/office/drawing/2014/main" id="{AC7BA501-4626-402C-9F9E-8A5DBB079BE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CC4B4C9-0491-4A11-868B-B3F38F571EE2}" type="datetime10">
              <a:rPr lang="zh-CN" altLang="en-US" sz="1400" smtClean="0"/>
              <a:pPr>
                <a:spcBef>
                  <a:spcPct val="0"/>
                </a:spcBef>
                <a:buFontTx/>
                <a:buNone/>
              </a:pPr>
              <a:t>09:09</a:t>
            </a:fld>
            <a:endParaRPr lang="en-US" altLang="zh-CN" sz="1400"/>
          </a:p>
        </p:txBody>
      </p:sp>
    </p:spTree>
    <p:extLst>
      <p:ext uri="{BB962C8B-B14F-4D97-AF65-F5344CB8AC3E}">
        <p14:creationId xmlns:p14="http://schemas.microsoft.com/office/powerpoint/2010/main" val="29823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7" dur="500"/>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blinds(horizontal)">
                                      <p:cBhvr>
                                        <p:cTn id="1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4449E3-E778-4BE2-A0EF-346214534268}"/>
              </a:ext>
            </a:extLst>
          </p:cNvPr>
          <p:cNvSpPr>
            <a:spLocks noGrp="1" noChangeArrowheads="1"/>
          </p:cNvSpPr>
          <p:nvPr>
            <p:ph type="title"/>
          </p:nvPr>
        </p:nvSpPr>
        <p:spPr>
          <a:xfrm>
            <a:off x="738188" y="174625"/>
            <a:ext cx="8007350" cy="793750"/>
          </a:xfrm>
        </p:spPr>
        <p:txBody>
          <a:bodyPr/>
          <a:lstStyle/>
          <a:p>
            <a:r>
              <a:rPr lang="zh-CN" altLang="en-US">
                <a:ea typeface="宋体" panose="02010600030101010101" pitchFamily="2" charset="-122"/>
              </a:rPr>
              <a:t>三维裁剪</a:t>
            </a:r>
            <a:endParaRPr lang="zh-CN" altLang="en-US">
              <a:latin typeface="华文行楷" panose="02010800040101010101" pitchFamily="2" charset="-122"/>
              <a:ea typeface="华文行楷" panose="02010800040101010101" pitchFamily="2" charset="-122"/>
            </a:endParaRPr>
          </a:p>
        </p:txBody>
      </p:sp>
      <p:sp>
        <p:nvSpPr>
          <p:cNvPr id="31747" name="Rectangle 3">
            <a:extLst>
              <a:ext uri="{FF2B5EF4-FFF2-40B4-BE49-F238E27FC236}">
                <a16:creationId xmlns:a16="http://schemas.microsoft.com/office/drawing/2014/main" id="{A59C9E11-EDC3-4C5D-BA1B-FB505944E390}"/>
              </a:ext>
            </a:extLst>
          </p:cNvPr>
          <p:cNvSpPr>
            <a:spLocks noGrp="1" noChangeArrowheads="1"/>
          </p:cNvSpPr>
          <p:nvPr>
            <p:ph type="body" idx="1"/>
          </p:nvPr>
        </p:nvSpPr>
        <p:spPr>
          <a:xfrm>
            <a:off x="506413" y="1141413"/>
            <a:ext cx="9104312" cy="4572000"/>
          </a:xfrm>
        </p:spPr>
        <p:txBody>
          <a:bodyPr/>
          <a:lstStyle/>
          <a:p>
            <a:pPr>
              <a:buFont typeface="Wingdings" panose="05000000000000000000" pitchFamily="2" charset="2"/>
              <a:buNone/>
            </a:pPr>
            <a:r>
              <a:rPr lang="zh-CN" altLang="en-US">
                <a:ea typeface="宋体" panose="02010600030101010101" pitchFamily="2" charset="-122"/>
              </a:rPr>
              <a:t>将</a:t>
            </a:r>
            <a:r>
              <a:rPr lang="en-US" altLang="zh-CN">
                <a:ea typeface="宋体" panose="02010600030101010101" pitchFamily="2" charset="-122"/>
              </a:rPr>
              <a:t>Sutherland-Cohen</a:t>
            </a:r>
            <a:r>
              <a:rPr lang="zh-CN" altLang="en-US">
                <a:ea typeface="宋体" panose="02010600030101010101" pitchFamily="2" charset="-122"/>
              </a:rPr>
              <a:t>算法推广到三维</a:t>
            </a:r>
            <a:r>
              <a:rPr lang="en-US" altLang="zh-CN">
                <a:ea typeface="宋体" panose="02010600030101010101" pitchFamily="2" charset="-122"/>
              </a:rPr>
              <a:t>,</a:t>
            </a:r>
            <a:r>
              <a:rPr lang="zh-CN" altLang="en-US">
                <a:ea typeface="宋体" panose="02010600030101010101" pitchFamily="2" charset="-122"/>
              </a:rPr>
              <a:t>对于空间一点</a:t>
            </a:r>
          </a:p>
          <a:p>
            <a:pPr>
              <a:buFont typeface="Wingdings" panose="05000000000000000000" pitchFamily="2" charset="2"/>
              <a:buNone/>
            </a:pPr>
            <a:r>
              <a:rPr lang="zh-CN" altLang="en-US">
                <a:ea typeface="宋体" panose="02010600030101010101" pitchFamily="2" charset="-122"/>
              </a:rPr>
              <a:t>           可以得到区域码从右到左对应的二进制位</a:t>
            </a:r>
          </a:p>
          <a:p>
            <a:pPr>
              <a:buFont typeface="Wingdings" panose="05000000000000000000" pitchFamily="2" charset="2"/>
              <a:buNone/>
            </a:pPr>
            <a:r>
              <a:rPr lang="en-US" altLang="zh-CN">
                <a:ea typeface="宋体" panose="02010600030101010101" pitchFamily="2" charset="-122"/>
              </a:rPr>
              <a:t>bit1=1,</a:t>
            </a:r>
            <a:r>
              <a:rPr lang="zh-CN" altLang="en-US">
                <a:ea typeface="宋体" panose="02010600030101010101" pitchFamily="2" charset="-122"/>
              </a:rPr>
              <a:t>如果 </a:t>
            </a:r>
            <a:r>
              <a:rPr lang="en-US" altLang="zh-CN">
                <a:ea typeface="宋体" panose="02010600030101010101" pitchFamily="2" charset="-122"/>
              </a:rPr>
              <a:t>:            </a:t>
            </a:r>
          </a:p>
          <a:p>
            <a:pPr>
              <a:buFont typeface="Wingdings" panose="05000000000000000000" pitchFamily="2" charset="2"/>
              <a:buNone/>
            </a:pPr>
            <a:r>
              <a:rPr lang="en-US" altLang="zh-CN">
                <a:ea typeface="宋体" panose="02010600030101010101" pitchFamily="2" charset="-122"/>
              </a:rPr>
              <a:t>bit2=1,</a:t>
            </a:r>
            <a:r>
              <a:rPr lang="zh-CN" altLang="en-US">
                <a:ea typeface="宋体" panose="02010600030101010101" pitchFamily="2" charset="-122"/>
              </a:rPr>
              <a:t>如果</a:t>
            </a:r>
            <a:r>
              <a:rPr lang="en-US" altLang="zh-CN">
                <a:ea typeface="宋体" panose="02010600030101010101" pitchFamily="2" charset="-122"/>
              </a:rPr>
              <a:t>:                 </a:t>
            </a:r>
          </a:p>
          <a:p>
            <a:pPr>
              <a:buFont typeface="Wingdings" panose="05000000000000000000" pitchFamily="2" charset="2"/>
              <a:buNone/>
            </a:pPr>
            <a:r>
              <a:rPr lang="en-US" altLang="zh-CN">
                <a:ea typeface="宋体" panose="02010600030101010101" pitchFamily="2" charset="-122"/>
              </a:rPr>
              <a:t>bit3=1,</a:t>
            </a:r>
            <a:r>
              <a:rPr lang="zh-CN" altLang="en-US">
                <a:ea typeface="宋体" panose="02010600030101010101" pitchFamily="2" charset="-122"/>
              </a:rPr>
              <a:t>如果</a:t>
            </a:r>
            <a:r>
              <a:rPr lang="en-US" altLang="zh-CN">
                <a:ea typeface="宋体" panose="02010600030101010101" pitchFamily="2" charset="-122"/>
              </a:rPr>
              <a:t>:                  </a:t>
            </a:r>
          </a:p>
          <a:p>
            <a:pPr>
              <a:buFont typeface="Wingdings" panose="05000000000000000000" pitchFamily="2" charset="2"/>
              <a:buNone/>
            </a:pPr>
            <a:r>
              <a:rPr lang="en-US" altLang="zh-CN">
                <a:ea typeface="宋体" panose="02010600030101010101" pitchFamily="2" charset="-122"/>
              </a:rPr>
              <a:t>bit4=1,</a:t>
            </a:r>
            <a:r>
              <a:rPr lang="zh-CN" altLang="en-US">
                <a:ea typeface="宋体" panose="02010600030101010101" pitchFamily="2" charset="-122"/>
              </a:rPr>
              <a:t>如果</a:t>
            </a:r>
            <a:r>
              <a:rPr lang="en-US" altLang="zh-CN">
                <a:ea typeface="宋体" panose="02010600030101010101" pitchFamily="2" charset="-122"/>
              </a:rPr>
              <a:t>:</a:t>
            </a:r>
          </a:p>
          <a:p>
            <a:pPr>
              <a:buFont typeface="Wingdings" panose="05000000000000000000" pitchFamily="2" charset="2"/>
              <a:buNone/>
            </a:pPr>
            <a:r>
              <a:rPr lang="en-US" altLang="zh-CN">
                <a:ea typeface="宋体" panose="02010600030101010101" pitchFamily="2" charset="-122"/>
              </a:rPr>
              <a:t>bit5=1,</a:t>
            </a:r>
            <a:r>
              <a:rPr lang="zh-CN" altLang="en-US">
                <a:ea typeface="宋体" panose="02010600030101010101" pitchFamily="2" charset="-122"/>
              </a:rPr>
              <a:t>如果</a:t>
            </a:r>
            <a:r>
              <a:rPr lang="en-US" altLang="zh-CN">
                <a:ea typeface="宋体" panose="02010600030101010101" pitchFamily="2" charset="-122"/>
              </a:rPr>
              <a:t>:</a:t>
            </a:r>
          </a:p>
          <a:p>
            <a:pPr>
              <a:buFont typeface="Wingdings" panose="05000000000000000000" pitchFamily="2" charset="2"/>
              <a:buNone/>
            </a:pPr>
            <a:r>
              <a:rPr lang="en-US" altLang="zh-CN">
                <a:ea typeface="宋体" panose="02010600030101010101" pitchFamily="2" charset="-122"/>
              </a:rPr>
              <a:t>Bit6=1,</a:t>
            </a:r>
            <a:r>
              <a:rPr lang="zh-CN" altLang="en-US">
                <a:ea typeface="宋体" panose="02010600030101010101" pitchFamily="2" charset="-122"/>
              </a:rPr>
              <a:t>如果</a:t>
            </a:r>
            <a:r>
              <a:rPr lang="en-US" altLang="zh-CN">
                <a:ea typeface="宋体" panose="02010600030101010101" pitchFamily="2" charset="-122"/>
              </a:rPr>
              <a:t>:</a:t>
            </a:r>
          </a:p>
        </p:txBody>
      </p:sp>
      <p:pic>
        <p:nvPicPr>
          <p:cNvPr id="31748" name="Picture 4">
            <a:extLst>
              <a:ext uri="{FF2B5EF4-FFF2-40B4-BE49-F238E27FC236}">
                <a16:creationId xmlns:a16="http://schemas.microsoft.com/office/drawing/2014/main" id="{D5C8DD5F-F8E3-4C41-9396-8648AD5D5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838325"/>
            <a:ext cx="132873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a:extLst>
              <a:ext uri="{FF2B5EF4-FFF2-40B4-BE49-F238E27FC236}">
                <a16:creationId xmlns:a16="http://schemas.microsoft.com/office/drawing/2014/main" id="{CF8E6A29-58CE-466B-995C-B8C5A104B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63" y="2420938"/>
            <a:ext cx="22002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1D7DAA33-013C-4FF7-8160-B188548A3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88" y="3070225"/>
            <a:ext cx="2149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7">
            <a:extLst>
              <a:ext uri="{FF2B5EF4-FFF2-40B4-BE49-F238E27FC236}">
                <a16:creationId xmlns:a16="http://schemas.microsoft.com/office/drawing/2014/main" id="{9B559F45-ED1D-4BC4-AD8F-127011D7A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4025" y="3624263"/>
            <a:ext cx="22494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8">
            <a:extLst>
              <a:ext uri="{FF2B5EF4-FFF2-40B4-BE49-F238E27FC236}">
                <a16:creationId xmlns:a16="http://schemas.microsoft.com/office/drawing/2014/main" id="{A3F22D6D-7BAC-4CF1-9C8D-4DE83AC95B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1963" y="4176713"/>
            <a:ext cx="225107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9">
            <a:extLst>
              <a:ext uri="{FF2B5EF4-FFF2-40B4-BE49-F238E27FC236}">
                <a16:creationId xmlns:a16="http://schemas.microsoft.com/office/drawing/2014/main" id="{8F8DCD2F-1274-4B47-97A0-E30C0DF8DD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9750" y="4805363"/>
            <a:ext cx="24018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0">
            <a:extLst>
              <a:ext uri="{FF2B5EF4-FFF2-40B4-BE49-F238E27FC236}">
                <a16:creationId xmlns:a16="http://schemas.microsoft.com/office/drawing/2014/main" id="{78D2363B-D624-4029-81B2-998BA8D4A7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288" y="5480050"/>
            <a:ext cx="22494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11">
            <a:extLst>
              <a:ext uri="{FF2B5EF4-FFF2-40B4-BE49-F238E27FC236}">
                <a16:creationId xmlns:a16="http://schemas.microsoft.com/office/drawing/2014/main" id="{8FCC534D-79E2-45A8-8A05-AAB1882197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49083" t="2924" r="1805" b="14555"/>
          <a:stretch>
            <a:fillRect/>
          </a:stretch>
        </p:blipFill>
        <p:spPr bwMode="auto">
          <a:xfrm>
            <a:off x="6202363" y="4437063"/>
            <a:ext cx="2497137"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2">
            <a:extLst>
              <a:ext uri="{FF2B5EF4-FFF2-40B4-BE49-F238E27FC236}">
                <a16:creationId xmlns:a16="http://schemas.microsoft.com/office/drawing/2014/main" id="{0BCD68F0-676C-45DE-955D-CE560EB5A0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r="53624" b="14490"/>
          <a:stretch>
            <a:fillRect/>
          </a:stretch>
        </p:blipFill>
        <p:spPr bwMode="auto">
          <a:xfrm>
            <a:off x="6202363" y="2508250"/>
            <a:ext cx="257333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7" name="灯片编号占位符 12">
            <a:extLst>
              <a:ext uri="{FF2B5EF4-FFF2-40B4-BE49-F238E27FC236}">
                <a16:creationId xmlns:a16="http://schemas.microsoft.com/office/drawing/2014/main" id="{97A2B6D4-2109-4A16-A7C2-8C60CDD5BD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B4C6541-46B7-49ED-8924-7AA3858CC135}" type="slidenum">
              <a:rPr lang="en-US" altLang="zh-CN" sz="1400" smtClean="0"/>
              <a:pPr>
                <a:spcBef>
                  <a:spcPct val="0"/>
                </a:spcBef>
                <a:buFontTx/>
                <a:buNone/>
              </a:pPr>
              <a:t>28</a:t>
            </a:fld>
            <a:endParaRPr lang="en-US" altLang="zh-CN" sz="1400"/>
          </a:p>
        </p:txBody>
      </p:sp>
      <p:sp>
        <p:nvSpPr>
          <p:cNvPr id="31758" name="日期占位符 1">
            <a:extLst>
              <a:ext uri="{FF2B5EF4-FFF2-40B4-BE49-F238E27FC236}">
                <a16:creationId xmlns:a16="http://schemas.microsoft.com/office/drawing/2014/main" id="{D988144B-2DCD-49FD-88D8-22FC14E489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7506605-D359-4AE4-AAC8-4B2FF84B9088}" type="datetime10">
              <a:rPr lang="zh-CN" altLang="en-US" sz="1400" smtClean="0"/>
              <a:pPr>
                <a:spcBef>
                  <a:spcPct val="0"/>
                </a:spcBef>
                <a:buFontTx/>
                <a:buNone/>
              </a:pPr>
              <a:t>09:09</a:t>
            </a:fld>
            <a:endParaRPr lang="en-US" altLang="zh-CN"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79962E7A-DED4-4114-898F-96DE3656AC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BB2E924-65F4-48E1-9C21-9FE96AACA1B6}" type="slidenum">
              <a:rPr lang="zh-CN" altLang="en-US" sz="1400" smtClean="0"/>
              <a:pPr>
                <a:spcBef>
                  <a:spcPct val="0"/>
                </a:spcBef>
                <a:buFontTx/>
                <a:buNone/>
              </a:pPr>
              <a:t>29</a:t>
            </a:fld>
            <a:endParaRPr lang="en-US" altLang="zh-CN" sz="1400"/>
          </a:p>
        </p:txBody>
      </p:sp>
      <p:sp>
        <p:nvSpPr>
          <p:cNvPr id="34819" name="Rectangle 2">
            <a:extLst>
              <a:ext uri="{FF2B5EF4-FFF2-40B4-BE49-F238E27FC236}">
                <a16:creationId xmlns:a16="http://schemas.microsoft.com/office/drawing/2014/main" id="{66FCA587-08BE-4D70-BDD2-3DAB2FB28BD8}"/>
              </a:ext>
            </a:extLst>
          </p:cNvPr>
          <p:cNvSpPr>
            <a:spLocks noGrp="1" noChangeArrowheads="1"/>
          </p:cNvSpPr>
          <p:nvPr>
            <p:ph type="title"/>
          </p:nvPr>
        </p:nvSpPr>
        <p:spPr/>
        <p:txBody>
          <a:bodyPr/>
          <a:lstStyle/>
          <a:p>
            <a:pPr eaLnBrk="1" hangingPunct="1"/>
            <a:r>
              <a:rPr lang="zh-CN" altLang="en-US" sz="4800">
                <a:ea typeface="黑体" panose="02010609060101010101" pitchFamily="49" charset="-122"/>
              </a:rPr>
              <a:t>算法思考</a:t>
            </a:r>
          </a:p>
        </p:txBody>
      </p:sp>
      <p:sp>
        <p:nvSpPr>
          <p:cNvPr id="21509" name="Rectangle 3">
            <a:extLst>
              <a:ext uri="{FF2B5EF4-FFF2-40B4-BE49-F238E27FC236}">
                <a16:creationId xmlns:a16="http://schemas.microsoft.com/office/drawing/2014/main" id="{50FDE9EB-A318-40F8-8F7C-FFD4A7C979E6}"/>
              </a:ext>
            </a:extLst>
          </p:cNvPr>
          <p:cNvSpPr>
            <a:spLocks noGrp="1" noChangeArrowheads="1"/>
          </p:cNvSpPr>
          <p:nvPr>
            <p:ph type="body" idx="1"/>
          </p:nvPr>
        </p:nvSpPr>
        <p:spPr>
          <a:xfrm>
            <a:off x="214313" y="1089025"/>
            <a:ext cx="9493250" cy="5311775"/>
          </a:xfrm>
        </p:spPr>
        <p:txBody>
          <a:bodyPr/>
          <a:lstStyle/>
          <a:p>
            <a:pPr eaLnBrk="1" hangingPunct="1"/>
            <a:r>
              <a:rPr lang="en-US" altLang="zh-CN"/>
              <a:t>1.</a:t>
            </a:r>
            <a:r>
              <a:rPr lang="zh-CN" altLang="en-US"/>
              <a:t>完全可见</a:t>
            </a:r>
            <a:endParaRPr lang="en-US" altLang="zh-CN"/>
          </a:p>
          <a:p>
            <a:pPr eaLnBrk="1" hangingPunct="1"/>
            <a:r>
              <a:rPr lang="en-US" altLang="zh-CN"/>
              <a:t>2.</a:t>
            </a:r>
            <a:r>
              <a:rPr lang="zh-CN" altLang="en-US"/>
              <a:t>显然不可见</a:t>
            </a:r>
            <a:endParaRPr lang="en-US" altLang="zh-CN"/>
          </a:p>
          <a:p>
            <a:pPr eaLnBrk="1" hangingPunct="1"/>
            <a:r>
              <a:rPr lang="en-US" altLang="zh-CN"/>
              <a:t>3.</a:t>
            </a:r>
            <a:r>
              <a:rPr lang="zh-CN" altLang="en-US"/>
              <a:t>其余情况</a:t>
            </a:r>
            <a:endParaRPr lang="en-US" altLang="zh-CN"/>
          </a:p>
          <a:p>
            <a:pPr eaLnBrk="1" hangingPunct="1"/>
            <a:r>
              <a:rPr lang="zh-CN" altLang="en-US"/>
              <a:t>缺点？</a:t>
            </a:r>
          </a:p>
        </p:txBody>
      </p:sp>
      <p:graphicFrame>
        <p:nvGraphicFramePr>
          <p:cNvPr id="34821" name="Object 22">
            <a:extLst>
              <a:ext uri="{FF2B5EF4-FFF2-40B4-BE49-F238E27FC236}">
                <a16:creationId xmlns:a16="http://schemas.microsoft.com/office/drawing/2014/main" id="{8172006D-5DB3-4AE3-BF60-DC97156A4CD9}"/>
              </a:ext>
            </a:extLst>
          </p:cNvPr>
          <p:cNvGraphicFramePr>
            <a:graphicFrameLocks noChangeAspect="1"/>
          </p:cNvGraphicFramePr>
          <p:nvPr>
            <p:extLst>
              <p:ext uri="{D42A27DB-BD31-4B8C-83A1-F6EECF244321}">
                <p14:modId xmlns:p14="http://schemas.microsoft.com/office/powerpoint/2010/main" val="2098888509"/>
              </p:ext>
            </p:extLst>
          </p:nvPr>
        </p:nvGraphicFramePr>
        <p:xfrm>
          <a:off x="3317875" y="1600200"/>
          <a:ext cx="6588125" cy="5181600"/>
        </p:xfrm>
        <a:graphic>
          <a:graphicData uri="http://schemas.openxmlformats.org/presentationml/2006/ole">
            <mc:AlternateContent xmlns:mc="http://schemas.openxmlformats.org/markup-compatibility/2006">
              <mc:Choice xmlns:v="urn:schemas-microsoft-com:vml" Requires="v">
                <p:oleObj spid="_x0000_s34878" name="Visio" r:id="rId3" imgW="2837021" imgH="2231946" progId="Visio.Drawing.11">
                  <p:embed/>
                </p:oleObj>
              </mc:Choice>
              <mc:Fallback>
                <p:oleObj name="Visio" r:id="rId3" imgW="2837021" imgH="2231946" progId="Visio.Drawing.11">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1600200"/>
                        <a:ext cx="6588125" cy="5181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日期占位符 1">
            <a:extLst>
              <a:ext uri="{FF2B5EF4-FFF2-40B4-BE49-F238E27FC236}">
                <a16:creationId xmlns:a16="http://schemas.microsoft.com/office/drawing/2014/main" id="{142F3A3C-05CF-4863-BFF7-E3B25F05A7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D388B5E-AD08-44BD-B600-F5B13822F522}" type="datetime10">
              <a:rPr lang="zh-CN" altLang="en-US" sz="1400" smtClean="0"/>
              <a:pPr>
                <a:spcBef>
                  <a:spcPct val="0"/>
                </a:spcBef>
                <a:buFontTx/>
                <a:buNone/>
              </a:pPr>
              <a:t>09:09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a:extLst>
              <a:ext uri="{FF2B5EF4-FFF2-40B4-BE49-F238E27FC236}">
                <a16:creationId xmlns:a16="http://schemas.microsoft.com/office/drawing/2014/main" id="{C7A44EF3-37E7-4469-94B0-0AD27EF3BBC3}"/>
              </a:ext>
            </a:extLst>
          </p:cNvPr>
          <p:cNvSpPr>
            <a:spLocks noGrp="1" noChangeArrowheads="1"/>
          </p:cNvSpPr>
          <p:nvPr>
            <p:ph idx="1"/>
          </p:nvPr>
        </p:nvSpPr>
        <p:spPr/>
        <p:txBody>
          <a:bodyPr/>
          <a:lstStyle/>
          <a:p>
            <a:r>
              <a:rPr lang="zh-CN" altLang="en-US" b="1">
                <a:solidFill>
                  <a:srgbClr val="0000FF"/>
                </a:solidFill>
              </a:rPr>
              <a:t>观察变换</a:t>
            </a:r>
            <a:endParaRPr lang="en-US" altLang="zh-CN" b="1">
              <a:solidFill>
                <a:srgbClr val="0000FF"/>
              </a:solidFill>
            </a:endParaRPr>
          </a:p>
          <a:p>
            <a:r>
              <a:rPr lang="zh-CN" altLang="en-US" b="1">
                <a:solidFill>
                  <a:srgbClr val="0000FF"/>
                </a:solidFill>
              </a:rPr>
              <a:t>裁剪</a:t>
            </a:r>
            <a:endParaRPr lang="en-US" altLang="zh-CN" b="1">
              <a:solidFill>
                <a:srgbClr val="0000FF"/>
              </a:solidFill>
            </a:endParaRPr>
          </a:p>
          <a:p>
            <a:r>
              <a:rPr lang="zh-CN" altLang="en-US"/>
              <a:t>视口变换</a:t>
            </a:r>
          </a:p>
        </p:txBody>
      </p:sp>
      <p:sp>
        <p:nvSpPr>
          <p:cNvPr id="5123" name="标题 1">
            <a:extLst>
              <a:ext uri="{FF2B5EF4-FFF2-40B4-BE49-F238E27FC236}">
                <a16:creationId xmlns:a16="http://schemas.microsoft.com/office/drawing/2014/main" id="{6C274828-5466-4BDA-BDBD-1B56DAFA9B72}"/>
              </a:ext>
            </a:extLst>
          </p:cNvPr>
          <p:cNvSpPr>
            <a:spLocks noGrp="1" noChangeArrowheads="1"/>
          </p:cNvSpPr>
          <p:nvPr>
            <p:ph type="title"/>
          </p:nvPr>
        </p:nvSpPr>
        <p:spPr/>
        <p:txBody>
          <a:bodyPr/>
          <a:lstStyle/>
          <a:p>
            <a:r>
              <a:rPr lang="zh-CN" altLang="en-US" dirty="0"/>
              <a:t>二维观察</a:t>
            </a:r>
          </a:p>
        </p:txBody>
      </p:sp>
      <p:sp>
        <p:nvSpPr>
          <p:cNvPr id="5124" name="日期占位符 3">
            <a:extLst>
              <a:ext uri="{FF2B5EF4-FFF2-40B4-BE49-F238E27FC236}">
                <a16:creationId xmlns:a16="http://schemas.microsoft.com/office/drawing/2014/main" id="{B6AFA0D4-4F41-48F2-A60C-52C865A3CCC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0406FFC-6788-4DB9-BCAE-0C3E380619DF}" type="datetime10">
              <a:rPr lang="zh-CN" altLang="en-US" sz="1400" smtClean="0"/>
              <a:pPr>
                <a:spcBef>
                  <a:spcPct val="0"/>
                </a:spcBef>
                <a:buFontTx/>
                <a:buNone/>
              </a:pPr>
              <a:t>09:09</a:t>
            </a:fld>
            <a:endParaRPr lang="en-US" altLang="zh-CN" sz="1400"/>
          </a:p>
        </p:txBody>
      </p:sp>
      <p:sp>
        <p:nvSpPr>
          <p:cNvPr id="5125" name="灯片编号占位符 4">
            <a:extLst>
              <a:ext uri="{FF2B5EF4-FFF2-40B4-BE49-F238E27FC236}">
                <a16:creationId xmlns:a16="http://schemas.microsoft.com/office/drawing/2014/main" id="{4AE3444A-BFCB-4EFD-BDD1-E6C9DF17A8B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537ACB8-EF6D-4B6A-8D6B-3ED0E532E27C}" type="slidenum">
              <a:rPr lang="zh-CN" altLang="en-US" sz="1400" smtClean="0"/>
              <a:pPr>
                <a:spcBef>
                  <a:spcPct val="0"/>
                </a:spcBef>
                <a:buFontTx/>
                <a:buNone/>
              </a:pPr>
              <a:t>3</a:t>
            </a:fld>
            <a:endParaRPr lang="en-US" altLang="zh-CN" sz="1400"/>
          </a:p>
        </p:txBody>
      </p:sp>
      <p:graphicFrame>
        <p:nvGraphicFramePr>
          <p:cNvPr id="5126" name="Object 3">
            <a:extLst>
              <a:ext uri="{FF2B5EF4-FFF2-40B4-BE49-F238E27FC236}">
                <a16:creationId xmlns:a16="http://schemas.microsoft.com/office/drawing/2014/main" id="{D2ACC9DD-1B11-42CD-8B7A-43616162A81C}"/>
              </a:ext>
            </a:extLst>
          </p:cNvPr>
          <p:cNvGraphicFramePr>
            <a:graphicFrameLocks noChangeAspect="1"/>
          </p:cNvGraphicFramePr>
          <p:nvPr>
            <p:extLst>
              <p:ext uri="{D42A27DB-BD31-4B8C-83A1-F6EECF244321}">
                <p14:modId xmlns:p14="http://schemas.microsoft.com/office/powerpoint/2010/main" val="1505424646"/>
              </p:ext>
            </p:extLst>
          </p:nvPr>
        </p:nvGraphicFramePr>
        <p:xfrm>
          <a:off x="574675" y="3860800"/>
          <a:ext cx="8839200" cy="2609850"/>
        </p:xfrm>
        <a:graphic>
          <a:graphicData uri="http://schemas.openxmlformats.org/presentationml/2006/ole">
            <mc:AlternateContent xmlns:mc="http://schemas.openxmlformats.org/markup-compatibility/2006">
              <mc:Choice xmlns:v="urn:schemas-microsoft-com:vml" Requires="v">
                <p:oleObj spid="_x0000_s5236" name="Visio" r:id="rId4" imgW="5136480" imgH="1517760" progId="Visio.Drawing.6">
                  <p:embed/>
                </p:oleObj>
              </mc:Choice>
              <mc:Fallback>
                <p:oleObj name="Visio" r:id="rId4" imgW="5136480" imgH="151776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3860800"/>
                        <a:ext cx="88392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2">
            <a:extLst>
              <a:ext uri="{FF2B5EF4-FFF2-40B4-BE49-F238E27FC236}">
                <a16:creationId xmlns:a16="http://schemas.microsoft.com/office/drawing/2014/main" id="{B07500F2-6606-4B51-84C4-E6730AB15599}"/>
              </a:ext>
            </a:extLst>
          </p:cNvPr>
          <p:cNvGraphicFramePr>
            <a:graphicFrameLocks noChangeAspect="1"/>
          </p:cNvGraphicFramePr>
          <p:nvPr/>
        </p:nvGraphicFramePr>
        <p:xfrm>
          <a:off x="5159375" y="1149350"/>
          <a:ext cx="3786188" cy="2641600"/>
        </p:xfrm>
        <a:graphic>
          <a:graphicData uri="http://schemas.openxmlformats.org/presentationml/2006/ole">
            <mc:AlternateContent xmlns:mc="http://schemas.openxmlformats.org/markup-compatibility/2006">
              <mc:Choice xmlns:v="urn:schemas-microsoft-com:vml" Requires="v">
                <p:oleObj spid="_x0000_s5237" name="Visio" r:id="rId6" imgW="2697120" imgH="1882080" progId="Visio.Drawing.6">
                  <p:embed/>
                </p:oleObj>
              </mc:Choice>
              <mc:Fallback>
                <p:oleObj name="Visio" r:id="rId6" imgW="2697120" imgH="1882080" progId="Visio.Drawing.6">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149350"/>
                        <a:ext cx="3786188"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bwMode="auto">
          <a:xfrm>
            <a:off x="3324113" y="3910405"/>
            <a:ext cx="1151068" cy="1914861"/>
          </a:xfrm>
          <a:prstGeom prst="rect">
            <a:avLst/>
          </a:prstGeom>
          <a:noFill/>
          <a:ln w="38100" cap="flat" cmpd="sng" algn="ctr">
            <a:solidFill>
              <a:srgbClr val="00B05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pPr>
            <a:endParaRPr kumimoji="1" lang="zh-CN" altLang="en-US" sz="2400" b="0" i="0" u="none" strike="noStrike" cap="none" normalizeH="0" baseline="0">
              <a:ln>
                <a:noFill/>
              </a:ln>
              <a:solidFill>
                <a:schemeClr val="accent2"/>
              </a:solidFill>
              <a:effectLst/>
              <a:latin typeface="宋体" pitchFamily="2" charset="-122"/>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DAA704D9-64A7-46E1-83A4-287E4C6233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EC4CF96-B81E-42FA-B318-DB1C60998DCA}" type="slidenum">
              <a:rPr lang="zh-CN" altLang="en-US" sz="1400" smtClean="0"/>
              <a:pPr>
                <a:spcBef>
                  <a:spcPct val="0"/>
                </a:spcBef>
                <a:buFontTx/>
                <a:buNone/>
              </a:pPr>
              <a:t>30</a:t>
            </a:fld>
            <a:endParaRPr lang="en-US" altLang="zh-CN" sz="1400"/>
          </a:p>
        </p:txBody>
      </p:sp>
      <p:graphicFrame>
        <p:nvGraphicFramePr>
          <p:cNvPr id="35843" name="Object 3">
            <a:extLst>
              <a:ext uri="{FF2B5EF4-FFF2-40B4-BE49-F238E27FC236}">
                <a16:creationId xmlns:a16="http://schemas.microsoft.com/office/drawing/2014/main" id="{B9A94BD0-726F-4023-988B-51B6DE237330}"/>
              </a:ext>
            </a:extLst>
          </p:cNvPr>
          <p:cNvGraphicFramePr>
            <a:graphicFrameLocks noChangeAspect="1"/>
          </p:cNvGraphicFramePr>
          <p:nvPr/>
        </p:nvGraphicFramePr>
        <p:xfrm>
          <a:off x="160338" y="1349375"/>
          <a:ext cx="9582150" cy="5341938"/>
        </p:xfrm>
        <a:graphic>
          <a:graphicData uri="http://schemas.openxmlformats.org/presentationml/2006/ole">
            <mc:AlternateContent xmlns:mc="http://schemas.openxmlformats.org/markup-compatibility/2006">
              <mc:Choice xmlns:v="urn:schemas-microsoft-com:vml" Requires="v">
                <p:oleObj spid="_x0000_s35900" name="Visio" r:id="rId3" imgW="3222720" imgH="1945440" progId="Visio.Drawing.11">
                  <p:embed/>
                </p:oleObj>
              </mc:Choice>
              <mc:Fallback>
                <p:oleObj name="Visio" r:id="rId3" imgW="3222720" imgH="19454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1349375"/>
                        <a:ext cx="9582150"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Rectangle 4">
            <a:extLst>
              <a:ext uri="{FF2B5EF4-FFF2-40B4-BE49-F238E27FC236}">
                <a16:creationId xmlns:a16="http://schemas.microsoft.com/office/drawing/2014/main" id="{B81FD84D-FFCB-46BC-8910-03A5ADBAD003}"/>
              </a:ext>
            </a:extLst>
          </p:cNvPr>
          <p:cNvSpPr>
            <a:spLocks noGrp="1" noChangeArrowheads="1"/>
          </p:cNvSpPr>
          <p:nvPr>
            <p:ph type="title"/>
          </p:nvPr>
        </p:nvSpPr>
        <p:spPr>
          <a:xfrm>
            <a:off x="495300" y="28575"/>
            <a:ext cx="8420100" cy="950913"/>
          </a:xfrm>
        </p:spPr>
        <p:txBody>
          <a:bodyPr/>
          <a:lstStyle/>
          <a:p>
            <a:pPr eaLnBrk="1" hangingPunct="1"/>
            <a:r>
              <a:rPr lang="en-US" altLang="zh-CN" sz="4000" b="1">
                <a:ea typeface="黑体" panose="02010609060101010101" pitchFamily="49" charset="-122"/>
              </a:rPr>
              <a:t>Cohen-Sutherland</a:t>
            </a:r>
            <a:r>
              <a:rPr lang="zh-CN" altLang="en-US" sz="4000" b="1">
                <a:ea typeface="宋体" panose="02010600030101010101" pitchFamily="2" charset="-122"/>
              </a:rPr>
              <a:t>算法</a:t>
            </a:r>
          </a:p>
        </p:txBody>
      </p:sp>
      <p:sp>
        <p:nvSpPr>
          <p:cNvPr id="35845" name="日期占位符 1">
            <a:extLst>
              <a:ext uri="{FF2B5EF4-FFF2-40B4-BE49-F238E27FC236}">
                <a16:creationId xmlns:a16="http://schemas.microsoft.com/office/drawing/2014/main" id="{85EE0E58-7B81-4D19-B529-9092A3145C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9756D74-D5CA-4858-9ED7-E57CB1F01AC4}" type="datetime10">
              <a:rPr lang="zh-CN" altLang="en-US" sz="1400" smtClean="0"/>
              <a:pPr>
                <a:spcBef>
                  <a:spcPct val="0"/>
                </a:spcBef>
                <a:buFontTx/>
                <a:buNone/>
              </a:pPr>
              <a:t>09:09</a:t>
            </a:fld>
            <a:endParaRPr lang="en-US" altLang="zh-CN" sz="1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3F72F12-858C-40A6-BE2A-FB324EFAAF64}"/>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76803" name="Rectangle 3">
            <a:extLst>
              <a:ext uri="{FF2B5EF4-FFF2-40B4-BE49-F238E27FC236}">
                <a16:creationId xmlns:a16="http://schemas.microsoft.com/office/drawing/2014/main" id="{81529476-80F1-47F6-89D0-F4A8F18E53B1}"/>
              </a:ext>
            </a:extLst>
          </p:cNvPr>
          <p:cNvSpPr>
            <a:spLocks noGrp="1" noChangeArrowheads="1"/>
          </p:cNvSpPr>
          <p:nvPr>
            <p:ph type="body" sz="half" idx="1"/>
          </p:nvPr>
        </p:nvSpPr>
        <p:spPr>
          <a:xfrm>
            <a:off x="315913" y="4719638"/>
            <a:ext cx="9366250" cy="1898650"/>
          </a:xfrm>
        </p:spPr>
        <p:txBody>
          <a:bodyPr/>
          <a:lstStyle/>
          <a:p>
            <a:pPr marL="0" indent="0">
              <a:spcBef>
                <a:spcPct val="0"/>
              </a:spcBef>
              <a:buFontTx/>
              <a:buNone/>
            </a:pPr>
            <a:r>
              <a:rPr kumimoji="1" lang="zh-CN" altLang="en-US">
                <a:latin typeface="宋体" panose="02010600030101010101" pitchFamily="2" charset="-122"/>
                <a:ea typeface="宋体" panose="02010600030101010101" pitchFamily="2" charset="-122"/>
              </a:rPr>
              <a:t>将裁剪线段及裁剪窗口均看作点集，那么裁剪结果即为两点集的交集</a:t>
            </a:r>
          </a:p>
          <a:p>
            <a:pPr marL="0" indent="0">
              <a:spcBef>
                <a:spcPct val="0"/>
              </a:spcBef>
              <a:buFontTx/>
              <a:buNone/>
            </a:pPr>
            <a:r>
              <a:rPr kumimoji="1" lang="zh-CN" altLang="en-US">
                <a:solidFill>
                  <a:schemeClr val="accent2"/>
                </a:solidFill>
                <a:latin typeface="宋体" panose="02010600030101010101" pitchFamily="2" charset="-122"/>
                <a:ea typeface="宋体" panose="02010600030101010101" pitchFamily="2" charset="-122"/>
              </a:rPr>
              <a:t>问题：</a:t>
            </a:r>
            <a:r>
              <a:rPr kumimoji="1" lang="zh-CN" altLang="en-US">
                <a:latin typeface="宋体" panose="02010600030101010101" pitchFamily="2" charset="-122"/>
                <a:ea typeface="宋体" panose="02010600030101010101" pitchFamily="2" charset="-122"/>
              </a:rPr>
              <a:t>裁剪窗口是二维对象，而线段是一维对象，如何求取交集</a:t>
            </a:r>
            <a:r>
              <a:rPr kumimoji="1" lang="en-US" altLang="zh-CN">
                <a:latin typeface="宋体" panose="02010600030101010101" pitchFamily="2" charset="-122"/>
                <a:ea typeface="宋体" panose="02010600030101010101" pitchFamily="2" charset="-122"/>
              </a:rPr>
              <a:t>?</a:t>
            </a:r>
            <a:endParaRPr kumimoji="1" lang="zh-CN" altLang="en-US">
              <a:latin typeface="宋体" panose="02010600030101010101" pitchFamily="2" charset="-122"/>
              <a:ea typeface="宋体" panose="02010600030101010101" pitchFamily="2" charset="-122"/>
            </a:endParaRPr>
          </a:p>
        </p:txBody>
      </p:sp>
      <p:sp>
        <p:nvSpPr>
          <p:cNvPr id="36868" name="Text Box 4">
            <a:extLst>
              <a:ext uri="{FF2B5EF4-FFF2-40B4-BE49-F238E27FC236}">
                <a16:creationId xmlns:a16="http://schemas.microsoft.com/office/drawing/2014/main" id="{7AC36443-48D2-435B-9BE2-C3FFEEA0210D}"/>
              </a:ext>
            </a:extLst>
          </p:cNvPr>
          <p:cNvSpPr txBox="1">
            <a:spLocks noChangeArrowheads="1"/>
          </p:cNvSpPr>
          <p:nvPr/>
        </p:nvSpPr>
        <p:spPr bwMode="auto">
          <a:xfrm>
            <a:off x="5926138" y="3444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0</a:t>
            </a:r>
          </a:p>
        </p:txBody>
      </p:sp>
      <p:sp>
        <p:nvSpPr>
          <p:cNvPr id="36869" name="Text Box 5">
            <a:extLst>
              <a:ext uri="{FF2B5EF4-FFF2-40B4-BE49-F238E27FC236}">
                <a16:creationId xmlns:a16="http://schemas.microsoft.com/office/drawing/2014/main" id="{2BFADBF9-A352-4C72-998F-9812641B22BE}"/>
              </a:ext>
            </a:extLst>
          </p:cNvPr>
          <p:cNvSpPr txBox="1">
            <a:spLocks noChangeArrowheads="1"/>
          </p:cNvSpPr>
          <p:nvPr/>
        </p:nvSpPr>
        <p:spPr bwMode="auto">
          <a:xfrm>
            <a:off x="6916738" y="25304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2</a:t>
            </a:r>
          </a:p>
        </p:txBody>
      </p:sp>
      <p:sp>
        <p:nvSpPr>
          <p:cNvPr id="36870" name="Text Box 6">
            <a:extLst>
              <a:ext uri="{FF2B5EF4-FFF2-40B4-BE49-F238E27FC236}">
                <a16:creationId xmlns:a16="http://schemas.microsoft.com/office/drawing/2014/main" id="{F77FBC45-D625-4856-8905-B0B7CC0F0231}"/>
              </a:ext>
            </a:extLst>
          </p:cNvPr>
          <p:cNvSpPr txBox="1">
            <a:spLocks noChangeArrowheads="1"/>
          </p:cNvSpPr>
          <p:nvPr/>
        </p:nvSpPr>
        <p:spPr bwMode="auto">
          <a:xfrm>
            <a:off x="7754938" y="2301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3</a:t>
            </a:r>
          </a:p>
        </p:txBody>
      </p:sp>
      <p:sp>
        <p:nvSpPr>
          <p:cNvPr id="36871" name="Text Box 7">
            <a:extLst>
              <a:ext uri="{FF2B5EF4-FFF2-40B4-BE49-F238E27FC236}">
                <a16:creationId xmlns:a16="http://schemas.microsoft.com/office/drawing/2014/main" id="{006B599E-E2A4-40B3-9B76-4CF0A5C56434}"/>
              </a:ext>
            </a:extLst>
          </p:cNvPr>
          <p:cNvSpPr txBox="1">
            <a:spLocks noChangeArrowheads="1"/>
          </p:cNvSpPr>
          <p:nvPr/>
        </p:nvSpPr>
        <p:spPr bwMode="auto">
          <a:xfrm>
            <a:off x="5316538" y="4432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0</a:t>
            </a:r>
          </a:p>
        </p:txBody>
      </p:sp>
      <p:sp>
        <p:nvSpPr>
          <p:cNvPr id="36872" name="Text Box 8">
            <a:extLst>
              <a:ext uri="{FF2B5EF4-FFF2-40B4-BE49-F238E27FC236}">
                <a16:creationId xmlns:a16="http://schemas.microsoft.com/office/drawing/2014/main" id="{69D09407-E631-4092-BB3C-7C7433C3816F}"/>
              </a:ext>
            </a:extLst>
          </p:cNvPr>
          <p:cNvSpPr txBox="1">
            <a:spLocks noChangeArrowheads="1"/>
          </p:cNvSpPr>
          <p:nvPr/>
        </p:nvSpPr>
        <p:spPr bwMode="auto">
          <a:xfrm>
            <a:off x="8364538" y="1460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1</a:t>
            </a:r>
          </a:p>
        </p:txBody>
      </p:sp>
      <p:grpSp>
        <p:nvGrpSpPr>
          <p:cNvPr id="2" name="Group 9">
            <a:extLst>
              <a:ext uri="{FF2B5EF4-FFF2-40B4-BE49-F238E27FC236}">
                <a16:creationId xmlns:a16="http://schemas.microsoft.com/office/drawing/2014/main" id="{82DE7BD6-5B66-4523-B41C-21689DB2C0A2}"/>
              </a:ext>
            </a:extLst>
          </p:cNvPr>
          <p:cNvGrpSpPr>
            <a:grpSpLocks/>
          </p:cNvGrpSpPr>
          <p:nvPr/>
        </p:nvGrpSpPr>
        <p:grpSpPr bwMode="auto">
          <a:xfrm>
            <a:off x="5862638" y="1246188"/>
            <a:ext cx="3640137" cy="3390900"/>
            <a:chOff x="3552" y="799"/>
            <a:chExt cx="2208" cy="2057"/>
          </a:xfrm>
        </p:grpSpPr>
        <p:sp>
          <p:nvSpPr>
            <p:cNvPr id="36877" name="Rectangle 10">
              <a:extLst>
                <a:ext uri="{FF2B5EF4-FFF2-40B4-BE49-F238E27FC236}">
                  <a16:creationId xmlns:a16="http://schemas.microsoft.com/office/drawing/2014/main" id="{72BB43CB-1E31-4D4B-8675-D7FB77E4933A}"/>
                </a:ext>
              </a:extLst>
            </p:cNvPr>
            <p:cNvSpPr>
              <a:spLocks noChangeArrowheads="1"/>
            </p:cNvSpPr>
            <p:nvPr/>
          </p:nvSpPr>
          <p:spPr bwMode="auto">
            <a:xfrm>
              <a:off x="4272" y="1656"/>
              <a:ext cx="768"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36878" name="Line 11">
              <a:extLst>
                <a:ext uri="{FF2B5EF4-FFF2-40B4-BE49-F238E27FC236}">
                  <a16:creationId xmlns:a16="http://schemas.microsoft.com/office/drawing/2014/main" id="{5977C463-4B63-4B93-80A9-8844E595256D}"/>
                </a:ext>
              </a:extLst>
            </p:cNvPr>
            <p:cNvSpPr>
              <a:spLocks noChangeShapeType="1"/>
            </p:cNvSpPr>
            <p:nvPr/>
          </p:nvSpPr>
          <p:spPr bwMode="auto">
            <a:xfrm flipV="1">
              <a:off x="4272" y="1080"/>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2">
              <a:extLst>
                <a:ext uri="{FF2B5EF4-FFF2-40B4-BE49-F238E27FC236}">
                  <a16:creationId xmlns:a16="http://schemas.microsoft.com/office/drawing/2014/main" id="{6E0C671A-CAC1-4951-B33C-4769849A7E66}"/>
                </a:ext>
              </a:extLst>
            </p:cNvPr>
            <p:cNvSpPr>
              <a:spLocks noChangeShapeType="1"/>
            </p:cNvSpPr>
            <p:nvPr/>
          </p:nvSpPr>
          <p:spPr bwMode="auto">
            <a:xfrm flipV="1">
              <a:off x="5040" y="10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13">
              <a:extLst>
                <a:ext uri="{FF2B5EF4-FFF2-40B4-BE49-F238E27FC236}">
                  <a16:creationId xmlns:a16="http://schemas.microsoft.com/office/drawing/2014/main" id="{DEA3B72D-BE2D-4C2E-9D89-4F3ADA2901B0}"/>
                </a:ext>
              </a:extLst>
            </p:cNvPr>
            <p:cNvSpPr>
              <a:spLocks noChangeShapeType="1"/>
            </p:cNvSpPr>
            <p:nvPr/>
          </p:nvSpPr>
          <p:spPr bwMode="auto">
            <a:xfrm flipH="1">
              <a:off x="3552" y="2232"/>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4">
              <a:extLst>
                <a:ext uri="{FF2B5EF4-FFF2-40B4-BE49-F238E27FC236}">
                  <a16:creationId xmlns:a16="http://schemas.microsoft.com/office/drawing/2014/main" id="{30D400EE-39E7-482B-8E3D-7CFEF09C1B5B}"/>
                </a:ext>
              </a:extLst>
            </p:cNvPr>
            <p:cNvSpPr>
              <a:spLocks noChangeShapeType="1"/>
            </p:cNvSpPr>
            <p:nvPr/>
          </p:nvSpPr>
          <p:spPr bwMode="auto">
            <a:xfrm flipH="1">
              <a:off x="3552" y="165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5">
              <a:extLst>
                <a:ext uri="{FF2B5EF4-FFF2-40B4-BE49-F238E27FC236}">
                  <a16:creationId xmlns:a16="http://schemas.microsoft.com/office/drawing/2014/main" id="{A7A1F2E7-68E8-4AD3-911B-8D121E0C6684}"/>
                </a:ext>
              </a:extLst>
            </p:cNvPr>
            <p:cNvSpPr>
              <a:spLocks noChangeShapeType="1"/>
            </p:cNvSpPr>
            <p:nvPr/>
          </p:nvSpPr>
          <p:spPr bwMode="auto">
            <a:xfrm flipV="1">
              <a:off x="3648" y="936"/>
              <a:ext cx="1872" cy="1632"/>
            </a:xfrm>
            <a:prstGeom prst="line">
              <a:avLst/>
            </a:prstGeom>
            <a:noFill/>
            <a:ln w="158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Text Box 16">
              <a:extLst>
                <a:ext uri="{FF2B5EF4-FFF2-40B4-BE49-F238E27FC236}">
                  <a16:creationId xmlns:a16="http://schemas.microsoft.com/office/drawing/2014/main" id="{C13F68EE-4F69-4266-BB1C-A1E5EC21EC01}"/>
                </a:ext>
              </a:extLst>
            </p:cNvPr>
            <p:cNvSpPr txBox="1">
              <a:spLocks noChangeArrowheads="1"/>
            </p:cNvSpPr>
            <p:nvPr/>
          </p:nvSpPr>
          <p:spPr bwMode="auto">
            <a:xfrm>
              <a:off x="3878" y="1970"/>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accent2"/>
                  </a:solidFill>
                  <a:latin typeface="Times New Roman" panose="02020603050405020304" pitchFamily="18" charset="0"/>
                  <a:ea typeface="宋体" panose="02010600030101010101" pitchFamily="2" charset="-122"/>
                </a:rPr>
                <a:t>u</a:t>
              </a:r>
              <a:r>
                <a:rPr lang="en-US" altLang="zh-CN" sz="2400" baseline="-25000">
                  <a:solidFill>
                    <a:schemeClr val="accent2"/>
                  </a:solidFill>
                  <a:latin typeface="Times New Roman" panose="02020603050405020304" pitchFamily="18" charset="0"/>
                  <a:ea typeface="宋体" panose="02010600030101010101" pitchFamily="2" charset="-122"/>
                </a:rPr>
                <a:t>0</a:t>
              </a:r>
            </a:p>
          </p:txBody>
        </p:sp>
        <p:sp>
          <p:nvSpPr>
            <p:cNvPr id="36884" name="Text Box 17">
              <a:extLst>
                <a:ext uri="{FF2B5EF4-FFF2-40B4-BE49-F238E27FC236}">
                  <a16:creationId xmlns:a16="http://schemas.microsoft.com/office/drawing/2014/main" id="{ABBDB2E6-199B-430F-AC72-A8A9FD622736}"/>
                </a:ext>
              </a:extLst>
            </p:cNvPr>
            <p:cNvSpPr txBox="1">
              <a:spLocks noChangeArrowheads="1"/>
            </p:cNvSpPr>
            <p:nvPr/>
          </p:nvSpPr>
          <p:spPr bwMode="auto">
            <a:xfrm>
              <a:off x="4070" y="1826"/>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accent2"/>
                  </a:solidFill>
                  <a:latin typeface="Times New Roman" panose="02020603050405020304" pitchFamily="18" charset="0"/>
                  <a:ea typeface="宋体" panose="02010600030101010101" pitchFamily="2" charset="-122"/>
                </a:rPr>
                <a:t>u</a:t>
              </a:r>
              <a:r>
                <a:rPr lang="en-US" altLang="zh-CN" sz="2400" baseline="-25000">
                  <a:solidFill>
                    <a:schemeClr val="accent2"/>
                  </a:solidFill>
                  <a:latin typeface="Times New Roman" panose="02020603050405020304" pitchFamily="18" charset="0"/>
                  <a:ea typeface="宋体" panose="02010600030101010101" pitchFamily="2" charset="-122"/>
                </a:rPr>
                <a:t>1</a:t>
              </a:r>
              <a:endParaRPr lang="en-US" altLang="zh-CN">
                <a:solidFill>
                  <a:schemeClr val="accent2"/>
                </a:solidFill>
                <a:latin typeface="Times New Roman" panose="02020603050405020304" pitchFamily="18" charset="0"/>
                <a:ea typeface="宋体" panose="02010600030101010101" pitchFamily="2" charset="-122"/>
              </a:endParaRPr>
            </a:p>
          </p:txBody>
        </p:sp>
        <p:sp>
          <p:nvSpPr>
            <p:cNvPr id="36885" name="Text Box 18">
              <a:extLst>
                <a:ext uri="{FF2B5EF4-FFF2-40B4-BE49-F238E27FC236}">
                  <a16:creationId xmlns:a16="http://schemas.microsoft.com/office/drawing/2014/main" id="{58D9991D-CB02-44B4-9579-63404CFDA2D1}"/>
                </a:ext>
              </a:extLst>
            </p:cNvPr>
            <p:cNvSpPr txBox="1">
              <a:spLocks noChangeArrowheads="1"/>
            </p:cNvSpPr>
            <p:nvPr/>
          </p:nvSpPr>
          <p:spPr bwMode="auto">
            <a:xfrm>
              <a:off x="4502" y="1394"/>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accent2"/>
                  </a:solidFill>
                  <a:latin typeface="Times New Roman" panose="02020603050405020304" pitchFamily="18" charset="0"/>
                  <a:ea typeface="宋体" panose="02010600030101010101" pitchFamily="2" charset="-122"/>
                </a:rPr>
                <a:t>u</a:t>
              </a:r>
              <a:r>
                <a:rPr lang="en-US" altLang="zh-CN" sz="2400" baseline="-25000">
                  <a:solidFill>
                    <a:schemeClr val="accent2"/>
                  </a:solidFill>
                  <a:latin typeface="Times New Roman" panose="02020603050405020304" pitchFamily="18" charset="0"/>
                  <a:ea typeface="宋体" panose="02010600030101010101" pitchFamily="2" charset="-122"/>
                </a:rPr>
                <a:t>2</a:t>
              </a:r>
            </a:p>
          </p:txBody>
        </p:sp>
        <p:sp>
          <p:nvSpPr>
            <p:cNvPr id="36886" name="Text Box 19">
              <a:extLst>
                <a:ext uri="{FF2B5EF4-FFF2-40B4-BE49-F238E27FC236}">
                  <a16:creationId xmlns:a16="http://schemas.microsoft.com/office/drawing/2014/main" id="{67B1956F-18B2-4E0C-9F23-86B8D38B6023}"/>
                </a:ext>
              </a:extLst>
            </p:cNvPr>
            <p:cNvSpPr txBox="1">
              <a:spLocks noChangeArrowheads="1"/>
            </p:cNvSpPr>
            <p:nvPr/>
          </p:nvSpPr>
          <p:spPr bwMode="auto">
            <a:xfrm>
              <a:off x="5030" y="1250"/>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accent2"/>
                  </a:solidFill>
                  <a:latin typeface="Times New Roman" panose="02020603050405020304" pitchFamily="18" charset="0"/>
                  <a:ea typeface="宋体" panose="02010600030101010101" pitchFamily="2" charset="-122"/>
                </a:rPr>
                <a:t>u</a:t>
              </a:r>
              <a:r>
                <a:rPr lang="en-US" altLang="zh-CN" sz="2400" baseline="-25000">
                  <a:solidFill>
                    <a:schemeClr val="accent2"/>
                  </a:solidFill>
                  <a:latin typeface="Times New Roman" panose="02020603050405020304" pitchFamily="18" charset="0"/>
                  <a:ea typeface="宋体" panose="02010600030101010101" pitchFamily="2" charset="-122"/>
                </a:rPr>
                <a:t>3</a:t>
              </a:r>
            </a:p>
          </p:txBody>
        </p:sp>
        <p:sp>
          <p:nvSpPr>
            <p:cNvPr id="36887" name="Text Box 20">
              <a:extLst>
                <a:ext uri="{FF2B5EF4-FFF2-40B4-BE49-F238E27FC236}">
                  <a16:creationId xmlns:a16="http://schemas.microsoft.com/office/drawing/2014/main" id="{B77C57E9-1252-4725-B6A3-6D172FE189A3}"/>
                </a:ext>
              </a:extLst>
            </p:cNvPr>
            <p:cNvSpPr txBox="1">
              <a:spLocks noChangeArrowheads="1"/>
            </p:cNvSpPr>
            <p:nvPr/>
          </p:nvSpPr>
          <p:spPr bwMode="auto">
            <a:xfrm>
              <a:off x="3652" y="2559"/>
              <a:ext cx="18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accent2"/>
                  </a:solidFill>
                  <a:latin typeface="Times New Roman" panose="02020603050405020304" pitchFamily="18" charset="0"/>
                  <a:ea typeface="宋体" panose="02010600030101010101" pitchFamily="2" charset="-122"/>
                </a:rPr>
                <a:t>0</a:t>
              </a:r>
            </a:p>
          </p:txBody>
        </p:sp>
        <p:sp>
          <p:nvSpPr>
            <p:cNvPr id="36888" name="Text Box 21">
              <a:extLst>
                <a:ext uri="{FF2B5EF4-FFF2-40B4-BE49-F238E27FC236}">
                  <a16:creationId xmlns:a16="http://schemas.microsoft.com/office/drawing/2014/main" id="{DB6C860F-9F63-47DE-B12E-F7142CF7B6C7}"/>
                </a:ext>
              </a:extLst>
            </p:cNvPr>
            <p:cNvSpPr txBox="1">
              <a:spLocks noChangeArrowheads="1"/>
            </p:cNvSpPr>
            <p:nvPr/>
          </p:nvSpPr>
          <p:spPr bwMode="auto">
            <a:xfrm>
              <a:off x="5361" y="799"/>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accent2"/>
                  </a:solidFill>
                  <a:latin typeface="Times New Roman" panose="02020603050405020304" pitchFamily="18" charset="0"/>
                  <a:ea typeface="宋体" panose="02010600030101010101" pitchFamily="2" charset="-122"/>
                </a:rPr>
                <a:t>1</a:t>
              </a:r>
            </a:p>
          </p:txBody>
        </p:sp>
      </p:grpSp>
      <p:graphicFrame>
        <p:nvGraphicFramePr>
          <p:cNvPr id="36874" name="Object 22">
            <a:extLst>
              <a:ext uri="{FF2B5EF4-FFF2-40B4-BE49-F238E27FC236}">
                <a16:creationId xmlns:a16="http://schemas.microsoft.com/office/drawing/2014/main" id="{6141DED3-3471-48C4-9EF2-01ACA0490A4A}"/>
              </a:ext>
            </a:extLst>
          </p:cNvPr>
          <p:cNvGraphicFramePr>
            <a:graphicFrameLocks noChangeAspect="1"/>
          </p:cNvGraphicFramePr>
          <p:nvPr/>
        </p:nvGraphicFramePr>
        <p:xfrm>
          <a:off x="0" y="882650"/>
          <a:ext cx="4995863" cy="3929063"/>
        </p:xfrm>
        <a:graphic>
          <a:graphicData uri="http://schemas.openxmlformats.org/presentationml/2006/ole">
            <mc:AlternateContent xmlns:mc="http://schemas.openxmlformats.org/markup-compatibility/2006">
              <mc:Choice xmlns:v="urn:schemas-microsoft-com:vml" Requires="v">
                <p:oleObj spid="_x0000_s36944" name="Visio" r:id="rId3" imgW="2837021" imgH="2231946" progId="Visio.Drawing.11">
                  <p:embed/>
                </p:oleObj>
              </mc:Choice>
              <mc:Fallback>
                <p:oleObj name="Visio" r:id="rId3" imgW="2837021" imgH="2231946" progId="Visio.Drawing.11">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82650"/>
                        <a:ext cx="4995863" cy="39290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5" name="日期占位符 2">
            <a:extLst>
              <a:ext uri="{FF2B5EF4-FFF2-40B4-BE49-F238E27FC236}">
                <a16:creationId xmlns:a16="http://schemas.microsoft.com/office/drawing/2014/main" id="{B297F545-E6D0-4E4A-9EB0-0C943A9895B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9525C93-0E1C-4998-9E1A-918D1F228013}" type="datetime10">
              <a:rPr lang="zh-CN" altLang="en-US" sz="1400" smtClean="0"/>
              <a:pPr>
                <a:spcBef>
                  <a:spcPct val="0"/>
                </a:spcBef>
                <a:buFontTx/>
                <a:buNone/>
              </a:pPr>
              <a:t>09:09</a:t>
            </a:fld>
            <a:endParaRPr lang="en-US" altLang="zh-CN" sz="1400"/>
          </a:p>
        </p:txBody>
      </p:sp>
      <p:sp>
        <p:nvSpPr>
          <p:cNvPr id="36876" name="灯片编号占位符 3">
            <a:extLst>
              <a:ext uri="{FF2B5EF4-FFF2-40B4-BE49-F238E27FC236}">
                <a16:creationId xmlns:a16="http://schemas.microsoft.com/office/drawing/2014/main" id="{1DD27680-440A-4BAA-A153-1E261E974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5E9320A4-4168-4A0D-A75C-BD5C3EC83C65}" type="slidenum">
              <a:rPr lang="zh-CN" altLang="en-US" sz="1400" smtClean="0"/>
              <a:pPr>
                <a:spcBef>
                  <a:spcPct val="0"/>
                </a:spcBef>
                <a:buFontTx/>
                <a:buNone/>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12" dur="500"/>
                                        <p:tgtEl>
                                          <p:spTgt spid="76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7"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DFA27C7-0DC4-4BF9-B9BB-090255A43E09}"/>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27652" name="Rectangle 3">
            <a:extLst>
              <a:ext uri="{FF2B5EF4-FFF2-40B4-BE49-F238E27FC236}">
                <a16:creationId xmlns:a16="http://schemas.microsoft.com/office/drawing/2014/main" id="{958FF410-9A5F-4ADB-A1B3-63C911D5893C}"/>
              </a:ext>
            </a:extLst>
          </p:cNvPr>
          <p:cNvSpPr>
            <a:spLocks noGrp="1" noChangeArrowheads="1"/>
          </p:cNvSpPr>
          <p:nvPr>
            <p:ph type="body" sz="half" idx="1"/>
          </p:nvPr>
        </p:nvSpPr>
        <p:spPr>
          <a:xfrm>
            <a:off x="247650" y="1219200"/>
            <a:ext cx="9417050" cy="5181600"/>
          </a:xfrm>
        </p:spPr>
        <p:txBody>
          <a:bodyPr/>
          <a:lstStyle/>
          <a:p>
            <a:pPr>
              <a:spcBef>
                <a:spcPct val="0"/>
              </a:spcBef>
              <a:buFontTx/>
              <a:buNone/>
            </a:pPr>
            <a:r>
              <a:rPr kumimoji="1" lang="zh-CN" altLang="en-US" sz="3600">
                <a:latin typeface="宋体" panose="02010600030101010101" pitchFamily="2" charset="-122"/>
                <a:ea typeface="宋体" panose="02010600030101010101" pitchFamily="2" charset="-122"/>
              </a:rPr>
              <a:t>窗口分解：四条边界</a:t>
            </a:r>
            <a:r>
              <a:rPr kumimoji="1" lang="en-US" altLang="zh-CN" sz="3600">
                <a:latin typeface="宋体" panose="02010600030101010101" pitchFamily="2" charset="-122"/>
                <a:ea typeface="宋体" panose="02010600030101010101" pitchFamily="2" charset="-122"/>
              </a:rPr>
              <a:t>-&gt;</a:t>
            </a:r>
            <a:r>
              <a:rPr kumimoji="1" lang="zh-CN" altLang="en-US" sz="3600">
                <a:latin typeface="宋体" panose="02010600030101010101" pitchFamily="2" charset="-122"/>
                <a:ea typeface="宋体" panose="02010600030101010101" pitchFamily="2" charset="-122"/>
              </a:rPr>
              <a:t>两组边界</a:t>
            </a:r>
          </a:p>
        </p:txBody>
      </p:sp>
      <p:sp>
        <p:nvSpPr>
          <p:cNvPr id="37892" name="Text Box 4">
            <a:extLst>
              <a:ext uri="{FF2B5EF4-FFF2-40B4-BE49-F238E27FC236}">
                <a16:creationId xmlns:a16="http://schemas.microsoft.com/office/drawing/2014/main" id="{C6297963-8964-4DB3-B054-5131060524E9}"/>
              </a:ext>
            </a:extLst>
          </p:cNvPr>
          <p:cNvSpPr txBox="1">
            <a:spLocks noChangeArrowheads="1"/>
          </p:cNvSpPr>
          <p:nvPr/>
        </p:nvSpPr>
        <p:spPr bwMode="auto">
          <a:xfrm>
            <a:off x="5926138" y="3444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0</a:t>
            </a:r>
          </a:p>
        </p:txBody>
      </p:sp>
      <p:sp>
        <p:nvSpPr>
          <p:cNvPr id="37893" name="Text Box 5">
            <a:extLst>
              <a:ext uri="{FF2B5EF4-FFF2-40B4-BE49-F238E27FC236}">
                <a16:creationId xmlns:a16="http://schemas.microsoft.com/office/drawing/2014/main" id="{0CF269CE-841C-4026-AEFF-E83497F43C27}"/>
              </a:ext>
            </a:extLst>
          </p:cNvPr>
          <p:cNvSpPr txBox="1">
            <a:spLocks noChangeArrowheads="1"/>
          </p:cNvSpPr>
          <p:nvPr/>
        </p:nvSpPr>
        <p:spPr bwMode="auto">
          <a:xfrm>
            <a:off x="6916738" y="25304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2</a:t>
            </a:r>
          </a:p>
        </p:txBody>
      </p:sp>
      <p:sp>
        <p:nvSpPr>
          <p:cNvPr id="37894" name="Text Box 6">
            <a:extLst>
              <a:ext uri="{FF2B5EF4-FFF2-40B4-BE49-F238E27FC236}">
                <a16:creationId xmlns:a16="http://schemas.microsoft.com/office/drawing/2014/main" id="{EF9F6738-377E-456D-AF1D-4ED4C4451CA8}"/>
              </a:ext>
            </a:extLst>
          </p:cNvPr>
          <p:cNvSpPr txBox="1">
            <a:spLocks noChangeArrowheads="1"/>
          </p:cNvSpPr>
          <p:nvPr/>
        </p:nvSpPr>
        <p:spPr bwMode="auto">
          <a:xfrm>
            <a:off x="7754938" y="2301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3</a:t>
            </a:r>
          </a:p>
        </p:txBody>
      </p:sp>
      <p:sp>
        <p:nvSpPr>
          <p:cNvPr id="37895" name="Text Box 7">
            <a:extLst>
              <a:ext uri="{FF2B5EF4-FFF2-40B4-BE49-F238E27FC236}">
                <a16:creationId xmlns:a16="http://schemas.microsoft.com/office/drawing/2014/main" id="{2E8AD4B6-711E-40E6-9023-75FCA1A3C09D}"/>
              </a:ext>
            </a:extLst>
          </p:cNvPr>
          <p:cNvSpPr txBox="1">
            <a:spLocks noChangeArrowheads="1"/>
          </p:cNvSpPr>
          <p:nvPr/>
        </p:nvSpPr>
        <p:spPr bwMode="auto">
          <a:xfrm>
            <a:off x="5316538" y="4432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0</a:t>
            </a:r>
          </a:p>
        </p:txBody>
      </p:sp>
      <p:sp>
        <p:nvSpPr>
          <p:cNvPr id="37896" name="Text Box 8">
            <a:extLst>
              <a:ext uri="{FF2B5EF4-FFF2-40B4-BE49-F238E27FC236}">
                <a16:creationId xmlns:a16="http://schemas.microsoft.com/office/drawing/2014/main" id="{6C2DDE85-50B5-497C-A3B3-6CBB703E5C1D}"/>
              </a:ext>
            </a:extLst>
          </p:cNvPr>
          <p:cNvSpPr txBox="1">
            <a:spLocks noChangeArrowheads="1"/>
          </p:cNvSpPr>
          <p:nvPr/>
        </p:nvSpPr>
        <p:spPr bwMode="auto">
          <a:xfrm>
            <a:off x="8364538" y="1460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1</a:t>
            </a:r>
          </a:p>
        </p:txBody>
      </p:sp>
      <p:sp>
        <p:nvSpPr>
          <p:cNvPr id="29706" name="AutoShape 9">
            <a:extLst>
              <a:ext uri="{FF2B5EF4-FFF2-40B4-BE49-F238E27FC236}">
                <a16:creationId xmlns:a16="http://schemas.microsoft.com/office/drawing/2014/main" id="{EE08B27E-03C2-4D4D-AEE9-550E535B10FB}"/>
              </a:ext>
            </a:extLst>
          </p:cNvPr>
          <p:cNvSpPr>
            <a:spLocks noChangeArrowheads="1"/>
          </p:cNvSpPr>
          <p:nvPr/>
        </p:nvSpPr>
        <p:spPr bwMode="auto">
          <a:xfrm>
            <a:off x="423863" y="5816600"/>
            <a:ext cx="1611312" cy="747713"/>
          </a:xfrm>
          <a:prstGeom prst="wedgeRoundRectCallout">
            <a:avLst>
              <a:gd name="adj1" fmla="val 92657"/>
              <a:gd name="adj2" fmla="val -32771"/>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简化？</a:t>
            </a:r>
          </a:p>
        </p:txBody>
      </p:sp>
      <p:sp>
        <p:nvSpPr>
          <p:cNvPr id="37898" name="Rectangle 13">
            <a:extLst>
              <a:ext uri="{FF2B5EF4-FFF2-40B4-BE49-F238E27FC236}">
                <a16:creationId xmlns:a16="http://schemas.microsoft.com/office/drawing/2014/main" id="{DF509486-008A-4DD7-9033-2E64C3FE72C7}"/>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37899" name="Object 12">
            <a:extLst>
              <a:ext uri="{FF2B5EF4-FFF2-40B4-BE49-F238E27FC236}">
                <a16:creationId xmlns:a16="http://schemas.microsoft.com/office/drawing/2014/main" id="{6D4EEA00-D15F-430E-A6AC-17344923752A}"/>
              </a:ext>
            </a:extLst>
          </p:cNvPr>
          <p:cNvGraphicFramePr>
            <a:graphicFrameLocks noChangeAspect="1"/>
          </p:cNvGraphicFramePr>
          <p:nvPr/>
        </p:nvGraphicFramePr>
        <p:xfrm>
          <a:off x="4605338" y="1970088"/>
          <a:ext cx="4930775" cy="4691062"/>
        </p:xfrm>
        <a:graphic>
          <a:graphicData uri="http://schemas.openxmlformats.org/presentationml/2006/ole">
            <mc:AlternateContent xmlns:mc="http://schemas.openxmlformats.org/markup-compatibility/2006">
              <mc:Choice xmlns:v="urn:schemas-microsoft-com:vml" Requires="v">
                <p:oleObj spid="_x0000_s37956" name="Visio" r:id="rId3" imgW="3121799" imgH="2969537" progId="Visio.Drawing.11">
                  <p:embed/>
                </p:oleObj>
              </mc:Choice>
              <mc:Fallback>
                <p:oleObj name="Visio" r:id="rId3" imgW="3121799" imgH="2969537"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338" y="1970088"/>
                        <a:ext cx="4930775"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日期占位符 1">
            <a:extLst>
              <a:ext uri="{FF2B5EF4-FFF2-40B4-BE49-F238E27FC236}">
                <a16:creationId xmlns:a16="http://schemas.microsoft.com/office/drawing/2014/main" id="{D8BDC55F-0D54-4D27-B3C8-9F09EF70CC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5123A38-5B93-4B75-8B93-C274E588E08A}" type="datetime10">
              <a:rPr lang="zh-CN" altLang="en-US" sz="1400" smtClean="0"/>
              <a:pPr>
                <a:spcBef>
                  <a:spcPct val="0"/>
                </a:spcBef>
                <a:buFontTx/>
                <a:buNone/>
              </a:pPr>
              <a:t>09:09</a:t>
            </a:fld>
            <a:endParaRPr lang="en-US" altLang="zh-CN" sz="1400"/>
          </a:p>
        </p:txBody>
      </p:sp>
      <p:sp>
        <p:nvSpPr>
          <p:cNvPr id="37901" name="灯片编号占位符 2">
            <a:extLst>
              <a:ext uri="{FF2B5EF4-FFF2-40B4-BE49-F238E27FC236}">
                <a16:creationId xmlns:a16="http://schemas.microsoft.com/office/drawing/2014/main" id="{2B57E765-4AD3-4F55-95A9-B81225DE5F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C112249-E4EB-4469-AB33-591C4F8AE090}" type="slidenum">
              <a:rPr lang="zh-CN" altLang="en-US" sz="1400" smtClean="0"/>
              <a:pPr>
                <a:spcBef>
                  <a:spcPct val="0"/>
                </a:spcBef>
                <a:buFontTx/>
                <a:buNone/>
              </a:pPr>
              <a:t>32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6"/>
                                        </p:tgtEl>
                                        <p:attrNameLst>
                                          <p:attrName>style.visibility</p:attrName>
                                        </p:attrNameLst>
                                      </p:cBhvr>
                                      <p:to>
                                        <p:strVal val="visible"/>
                                      </p:to>
                                    </p:set>
                                    <p:animEffect transition="in" filter="blinds(horizontal)">
                                      <p:cBhvr>
                                        <p:cTn id="12"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970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0E4B6FA-7A1B-4AB8-BC45-9F81B5C74454}"/>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28676" name="Rectangle 3">
            <a:extLst>
              <a:ext uri="{FF2B5EF4-FFF2-40B4-BE49-F238E27FC236}">
                <a16:creationId xmlns:a16="http://schemas.microsoft.com/office/drawing/2014/main" id="{35B30235-8939-4E1B-A68A-76A7810D44AA}"/>
              </a:ext>
            </a:extLst>
          </p:cNvPr>
          <p:cNvSpPr>
            <a:spLocks noGrp="1" noChangeArrowheads="1"/>
          </p:cNvSpPr>
          <p:nvPr>
            <p:ph type="body" sz="half" idx="1"/>
          </p:nvPr>
        </p:nvSpPr>
        <p:spPr>
          <a:xfrm>
            <a:off x="247650" y="1089025"/>
            <a:ext cx="9450388" cy="5311775"/>
          </a:xfrm>
        </p:spPr>
        <p:txBody>
          <a:bodyPr/>
          <a:lstStyle/>
          <a:p>
            <a:r>
              <a:rPr lang="zh-CN" altLang="en-US">
                <a:ea typeface="宋体" panose="02010600030101010101" pitchFamily="2" charset="-122"/>
              </a:rPr>
              <a:t>直线</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P</a:t>
            </a:r>
            <a:r>
              <a:rPr lang="en-US" altLang="zh-CN" baseline="-25000">
                <a:ea typeface="宋体" panose="02010600030101010101" pitchFamily="2" charset="-122"/>
              </a:rPr>
              <a:t>2</a:t>
            </a:r>
            <a:r>
              <a:rPr lang="zh-CN" altLang="en-US">
                <a:ea typeface="宋体" panose="02010600030101010101" pitchFamily="2" charset="-122"/>
              </a:rPr>
              <a:t>： </a:t>
            </a:r>
            <a:r>
              <a:rPr lang="en-US" altLang="zh-CN">
                <a:ea typeface="宋体" panose="02010600030101010101" pitchFamily="2" charset="-122"/>
              </a:rPr>
              <a:t>P= P</a:t>
            </a:r>
            <a:r>
              <a:rPr lang="en-US" altLang="zh-CN" baseline="-25000">
                <a:ea typeface="宋体" panose="02010600030101010101" pitchFamily="2" charset="-122"/>
              </a:rPr>
              <a:t>1</a:t>
            </a:r>
            <a:r>
              <a:rPr lang="en-US" altLang="zh-CN">
                <a:ea typeface="宋体" panose="02010600030101010101" pitchFamily="2" charset="-122"/>
              </a:rPr>
              <a:t> +u*(P</a:t>
            </a:r>
            <a:r>
              <a:rPr lang="en-US" altLang="zh-CN" baseline="-25000">
                <a:ea typeface="宋体" panose="02010600030101010101" pitchFamily="2" charset="-122"/>
              </a:rPr>
              <a:t>2</a:t>
            </a:r>
            <a:r>
              <a:rPr lang="en-US" altLang="zh-CN">
                <a:ea typeface="宋体" panose="02010600030101010101" pitchFamily="2" charset="-122"/>
              </a:rPr>
              <a:t> - P</a:t>
            </a:r>
            <a:r>
              <a:rPr lang="en-US" altLang="zh-CN" baseline="-25000">
                <a:ea typeface="宋体" panose="02010600030101010101" pitchFamily="2" charset="-122"/>
              </a:rPr>
              <a:t>1</a:t>
            </a:r>
            <a:r>
              <a:rPr lang="en-US" altLang="zh-CN">
                <a:ea typeface="宋体" panose="02010600030101010101" pitchFamily="2" charset="-122"/>
              </a:rPr>
              <a:t>)</a:t>
            </a:r>
            <a:endParaRPr lang="zh-CN" altLang="en-US">
              <a:ea typeface="宋体" panose="02010600030101010101" pitchFamily="2" charset="-122"/>
            </a:endParaRPr>
          </a:p>
          <a:p>
            <a:r>
              <a:rPr lang="zh-CN" altLang="en-US">
                <a:ea typeface="宋体" panose="02010600030101010101" pitchFamily="2" charset="-122"/>
              </a:rPr>
              <a:t>直线与裁剪窗口的交点</a:t>
            </a:r>
            <a:r>
              <a:rPr lang="en-US" altLang="zh-CN">
                <a:ea typeface="宋体" panose="02010600030101010101" pitchFamily="2" charset="-122"/>
              </a:rPr>
              <a:t>Q</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a:t>
            </a:r>
            <a:r>
              <a:rPr lang="en-US" altLang="zh-CN">
                <a:ea typeface="宋体" panose="02010600030101010101" pitchFamily="2" charset="-122"/>
              </a:rPr>
              <a:t>Q</a:t>
            </a:r>
            <a:r>
              <a:rPr lang="en-US" altLang="zh-CN" baseline="-25000">
                <a:ea typeface="宋体" panose="02010600030101010101" pitchFamily="2" charset="-122"/>
              </a:rPr>
              <a:t>2</a:t>
            </a:r>
          </a:p>
          <a:p>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P</a:t>
            </a:r>
            <a:r>
              <a:rPr lang="en-US" altLang="zh-CN" baseline="-25000">
                <a:ea typeface="宋体" panose="02010600030101010101" pitchFamily="2" charset="-122"/>
              </a:rPr>
              <a:t>2</a:t>
            </a:r>
            <a:r>
              <a:rPr lang="zh-CN" altLang="en-US">
                <a:ea typeface="宋体" panose="02010600030101010101" pitchFamily="2" charset="-122"/>
              </a:rPr>
              <a:t>至少部分可见的充要条件</a:t>
            </a:r>
            <a:r>
              <a:rPr lang="zh-CN" altLang="en-US">
                <a:solidFill>
                  <a:schemeClr val="accent2"/>
                </a:solidFill>
                <a:ea typeface="宋体" panose="02010600030101010101" pitchFamily="2" charset="-122"/>
              </a:rPr>
              <a:t>？</a:t>
            </a:r>
            <a:endParaRPr lang="zh-CN" altLang="en-US">
              <a:ea typeface="宋体" panose="02010600030101010101" pitchFamily="2" charset="-122"/>
            </a:endParaRPr>
          </a:p>
          <a:p>
            <a:endParaRPr lang="zh-CN" altLang="en-US" sz="1400">
              <a:ea typeface="宋体" panose="02010600030101010101" pitchFamily="2" charset="-122"/>
            </a:endParaRPr>
          </a:p>
        </p:txBody>
      </p:sp>
      <p:sp>
        <p:nvSpPr>
          <p:cNvPr id="38916" name="Text Box 4">
            <a:extLst>
              <a:ext uri="{FF2B5EF4-FFF2-40B4-BE49-F238E27FC236}">
                <a16:creationId xmlns:a16="http://schemas.microsoft.com/office/drawing/2014/main" id="{CC78BDF9-915C-465E-B969-241E30B727FD}"/>
              </a:ext>
            </a:extLst>
          </p:cNvPr>
          <p:cNvSpPr txBox="1">
            <a:spLocks noChangeArrowheads="1"/>
          </p:cNvSpPr>
          <p:nvPr/>
        </p:nvSpPr>
        <p:spPr bwMode="auto">
          <a:xfrm>
            <a:off x="5926138" y="3444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0</a:t>
            </a:r>
          </a:p>
        </p:txBody>
      </p:sp>
      <p:sp>
        <p:nvSpPr>
          <p:cNvPr id="38917" name="Text Box 5">
            <a:extLst>
              <a:ext uri="{FF2B5EF4-FFF2-40B4-BE49-F238E27FC236}">
                <a16:creationId xmlns:a16="http://schemas.microsoft.com/office/drawing/2014/main" id="{152ED469-7246-41C7-9005-CBCA52CD1E33}"/>
              </a:ext>
            </a:extLst>
          </p:cNvPr>
          <p:cNvSpPr txBox="1">
            <a:spLocks noChangeArrowheads="1"/>
          </p:cNvSpPr>
          <p:nvPr/>
        </p:nvSpPr>
        <p:spPr bwMode="auto">
          <a:xfrm>
            <a:off x="6916738" y="25304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2</a:t>
            </a:r>
          </a:p>
        </p:txBody>
      </p:sp>
      <p:sp>
        <p:nvSpPr>
          <p:cNvPr id="38918" name="Text Box 6">
            <a:extLst>
              <a:ext uri="{FF2B5EF4-FFF2-40B4-BE49-F238E27FC236}">
                <a16:creationId xmlns:a16="http://schemas.microsoft.com/office/drawing/2014/main" id="{E3C4564C-0512-4F17-B80D-639F6FDB083F}"/>
              </a:ext>
            </a:extLst>
          </p:cNvPr>
          <p:cNvSpPr txBox="1">
            <a:spLocks noChangeArrowheads="1"/>
          </p:cNvSpPr>
          <p:nvPr/>
        </p:nvSpPr>
        <p:spPr bwMode="auto">
          <a:xfrm>
            <a:off x="7754938" y="2301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3</a:t>
            </a:r>
          </a:p>
        </p:txBody>
      </p:sp>
      <p:sp>
        <p:nvSpPr>
          <p:cNvPr id="38919" name="Text Box 8">
            <a:extLst>
              <a:ext uri="{FF2B5EF4-FFF2-40B4-BE49-F238E27FC236}">
                <a16:creationId xmlns:a16="http://schemas.microsoft.com/office/drawing/2014/main" id="{BA4B47FE-AC4C-484A-A923-868CCECDA5D5}"/>
              </a:ext>
            </a:extLst>
          </p:cNvPr>
          <p:cNvSpPr txBox="1">
            <a:spLocks noChangeArrowheads="1"/>
          </p:cNvSpPr>
          <p:nvPr/>
        </p:nvSpPr>
        <p:spPr bwMode="auto">
          <a:xfrm>
            <a:off x="8364538" y="1460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1</a:t>
            </a:r>
          </a:p>
        </p:txBody>
      </p:sp>
      <p:grpSp>
        <p:nvGrpSpPr>
          <p:cNvPr id="2" name="Group 53">
            <a:extLst>
              <a:ext uri="{FF2B5EF4-FFF2-40B4-BE49-F238E27FC236}">
                <a16:creationId xmlns:a16="http://schemas.microsoft.com/office/drawing/2014/main" id="{0EEDE254-21A2-41E1-BA03-88EA8D459843}"/>
              </a:ext>
            </a:extLst>
          </p:cNvPr>
          <p:cNvGrpSpPr>
            <a:grpSpLocks/>
          </p:cNvGrpSpPr>
          <p:nvPr/>
        </p:nvGrpSpPr>
        <p:grpSpPr bwMode="auto">
          <a:xfrm>
            <a:off x="360363" y="3060700"/>
            <a:ext cx="5832475" cy="1181100"/>
            <a:chOff x="1131" y="2442"/>
            <a:chExt cx="3674" cy="744"/>
          </a:xfrm>
        </p:grpSpPr>
        <p:sp>
          <p:nvSpPr>
            <p:cNvPr id="38924" name="Text Box 7">
              <a:extLst>
                <a:ext uri="{FF2B5EF4-FFF2-40B4-BE49-F238E27FC236}">
                  <a16:creationId xmlns:a16="http://schemas.microsoft.com/office/drawing/2014/main" id="{7D20EA0A-0603-47DB-BD05-1C1ED5A726EC}"/>
                </a:ext>
              </a:extLst>
            </p:cNvPr>
            <p:cNvSpPr txBox="1">
              <a:spLocks noChangeArrowheads="1"/>
            </p:cNvSpPr>
            <p:nvPr/>
          </p:nvSpPr>
          <p:spPr bwMode="auto">
            <a:xfrm>
              <a:off x="3349" y="279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0</a:t>
              </a:r>
            </a:p>
          </p:txBody>
        </p:sp>
        <p:grpSp>
          <p:nvGrpSpPr>
            <p:cNvPr id="38925" name="Group 9">
              <a:extLst>
                <a:ext uri="{FF2B5EF4-FFF2-40B4-BE49-F238E27FC236}">
                  <a16:creationId xmlns:a16="http://schemas.microsoft.com/office/drawing/2014/main" id="{3CA5BDFB-FAC7-471A-A5BC-290C5C4494BC}"/>
                </a:ext>
              </a:extLst>
            </p:cNvPr>
            <p:cNvGrpSpPr>
              <a:grpSpLocks/>
            </p:cNvGrpSpPr>
            <p:nvPr/>
          </p:nvGrpSpPr>
          <p:grpSpPr bwMode="auto">
            <a:xfrm>
              <a:off x="1131" y="2442"/>
              <a:ext cx="3674" cy="744"/>
              <a:chOff x="312" y="3521"/>
              <a:chExt cx="3674" cy="744"/>
            </a:xfrm>
          </p:grpSpPr>
          <p:sp>
            <p:nvSpPr>
              <p:cNvPr id="38927" name="Line 10">
                <a:extLst>
                  <a:ext uri="{FF2B5EF4-FFF2-40B4-BE49-F238E27FC236}">
                    <a16:creationId xmlns:a16="http://schemas.microsoft.com/office/drawing/2014/main" id="{B4E50872-4A7E-4F80-9182-BFDD027539CA}"/>
                  </a:ext>
                </a:extLst>
              </p:cNvPr>
              <p:cNvSpPr>
                <a:spLocks noChangeShapeType="1"/>
              </p:cNvSpPr>
              <p:nvPr/>
            </p:nvSpPr>
            <p:spPr bwMode="auto">
              <a:xfrm>
                <a:off x="911" y="3895"/>
                <a:ext cx="2458" cy="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8928" name="Text Box 11">
                <a:extLst>
                  <a:ext uri="{FF2B5EF4-FFF2-40B4-BE49-F238E27FC236}">
                    <a16:creationId xmlns:a16="http://schemas.microsoft.com/office/drawing/2014/main" id="{8C79EAEB-046D-4825-8530-37B89AE37179}"/>
                  </a:ext>
                </a:extLst>
              </p:cNvPr>
              <p:cNvSpPr txBox="1">
                <a:spLocks noChangeArrowheads="1"/>
              </p:cNvSpPr>
              <p:nvPr/>
            </p:nvSpPr>
            <p:spPr bwMode="auto">
              <a:xfrm>
                <a:off x="653" y="3599"/>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P</a:t>
                </a:r>
                <a:r>
                  <a:rPr lang="en-US" altLang="zh-CN" sz="1600" i="1">
                    <a:solidFill>
                      <a:schemeClr val="accent2"/>
                    </a:solidFill>
                    <a:latin typeface="宋体" panose="02010600030101010101" pitchFamily="2" charset="-122"/>
                    <a:ea typeface="宋体" panose="02010600030101010101" pitchFamily="2" charset="-122"/>
                  </a:rPr>
                  <a:t>1</a:t>
                </a:r>
              </a:p>
            </p:txBody>
          </p:sp>
          <p:sp>
            <p:nvSpPr>
              <p:cNvPr id="38929" name="Text Box 12">
                <a:extLst>
                  <a:ext uri="{FF2B5EF4-FFF2-40B4-BE49-F238E27FC236}">
                    <a16:creationId xmlns:a16="http://schemas.microsoft.com/office/drawing/2014/main" id="{C9491C14-AFAF-48D6-B9F2-9FC25C90806A}"/>
                  </a:ext>
                </a:extLst>
              </p:cNvPr>
              <p:cNvSpPr txBox="1">
                <a:spLocks noChangeArrowheads="1"/>
              </p:cNvSpPr>
              <p:nvPr/>
            </p:nvSpPr>
            <p:spPr bwMode="auto">
              <a:xfrm>
                <a:off x="3413" y="36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P</a:t>
                </a:r>
                <a:r>
                  <a:rPr lang="en-US" altLang="zh-CN" sz="1600" i="1">
                    <a:solidFill>
                      <a:schemeClr val="accent2"/>
                    </a:solidFill>
                    <a:latin typeface="宋体" panose="02010600030101010101" pitchFamily="2" charset="-122"/>
                    <a:ea typeface="宋体" panose="02010600030101010101" pitchFamily="2" charset="-122"/>
                  </a:rPr>
                  <a:t>2</a:t>
                </a:r>
              </a:p>
            </p:txBody>
          </p:sp>
          <p:sp>
            <p:nvSpPr>
              <p:cNvPr id="38930" name="Text Box 13">
                <a:extLst>
                  <a:ext uri="{FF2B5EF4-FFF2-40B4-BE49-F238E27FC236}">
                    <a16:creationId xmlns:a16="http://schemas.microsoft.com/office/drawing/2014/main" id="{D86A88EE-D3E1-46F9-A581-A95FD7842D76}"/>
                  </a:ext>
                </a:extLst>
              </p:cNvPr>
              <p:cNvSpPr txBox="1">
                <a:spLocks noChangeArrowheads="1"/>
              </p:cNvSpPr>
              <p:nvPr/>
            </p:nvSpPr>
            <p:spPr bwMode="auto">
              <a:xfrm>
                <a:off x="1427" y="354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Q</a:t>
                </a:r>
                <a:r>
                  <a:rPr lang="en-US" altLang="zh-CN" sz="1600" i="1">
                    <a:solidFill>
                      <a:schemeClr val="accent2"/>
                    </a:solidFill>
                    <a:latin typeface="宋体" panose="02010600030101010101" pitchFamily="2" charset="-122"/>
                    <a:ea typeface="宋体" panose="02010600030101010101" pitchFamily="2" charset="-122"/>
                  </a:rPr>
                  <a:t>1</a:t>
                </a:r>
              </a:p>
            </p:txBody>
          </p:sp>
          <p:sp>
            <p:nvSpPr>
              <p:cNvPr id="38931" name="Text Box 14">
                <a:extLst>
                  <a:ext uri="{FF2B5EF4-FFF2-40B4-BE49-F238E27FC236}">
                    <a16:creationId xmlns:a16="http://schemas.microsoft.com/office/drawing/2014/main" id="{044BF7ED-90EE-47E8-91CF-8C303CD694FF}"/>
                  </a:ext>
                </a:extLst>
              </p:cNvPr>
              <p:cNvSpPr txBox="1">
                <a:spLocks noChangeArrowheads="1"/>
              </p:cNvSpPr>
              <p:nvPr/>
            </p:nvSpPr>
            <p:spPr bwMode="auto">
              <a:xfrm>
                <a:off x="2491" y="3521"/>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Q</a:t>
                </a:r>
                <a:r>
                  <a:rPr lang="en-US" altLang="zh-CN" sz="1600" i="1">
                    <a:solidFill>
                      <a:schemeClr val="accent2"/>
                    </a:solidFill>
                    <a:latin typeface="宋体" panose="02010600030101010101" pitchFamily="2" charset="-122"/>
                    <a:ea typeface="宋体" panose="02010600030101010101" pitchFamily="2" charset="-122"/>
                  </a:rPr>
                  <a:t>2</a:t>
                </a:r>
              </a:p>
            </p:txBody>
          </p:sp>
          <p:sp>
            <p:nvSpPr>
              <p:cNvPr id="38932" name="Line 15">
                <a:extLst>
                  <a:ext uri="{FF2B5EF4-FFF2-40B4-BE49-F238E27FC236}">
                    <a16:creationId xmlns:a16="http://schemas.microsoft.com/office/drawing/2014/main" id="{8B0AF6FF-E478-4813-93B3-EA87F31F4D2F}"/>
                  </a:ext>
                </a:extLst>
              </p:cNvPr>
              <p:cNvSpPr>
                <a:spLocks noChangeShapeType="1"/>
              </p:cNvSpPr>
              <p:nvPr/>
            </p:nvSpPr>
            <p:spPr bwMode="auto">
              <a:xfrm>
                <a:off x="1574" y="3862"/>
                <a:ext cx="0" cy="6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8933" name="Line 16">
                <a:extLst>
                  <a:ext uri="{FF2B5EF4-FFF2-40B4-BE49-F238E27FC236}">
                    <a16:creationId xmlns:a16="http://schemas.microsoft.com/office/drawing/2014/main" id="{F980D19B-43A0-4A09-B8F3-E5E757961C69}"/>
                  </a:ext>
                </a:extLst>
              </p:cNvPr>
              <p:cNvSpPr>
                <a:spLocks noChangeShapeType="1"/>
              </p:cNvSpPr>
              <p:nvPr/>
            </p:nvSpPr>
            <p:spPr bwMode="auto">
              <a:xfrm>
                <a:off x="2660" y="3868"/>
                <a:ext cx="0" cy="6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38934" name="Text Box 17">
                <a:extLst>
                  <a:ext uri="{FF2B5EF4-FFF2-40B4-BE49-F238E27FC236}">
                    <a16:creationId xmlns:a16="http://schemas.microsoft.com/office/drawing/2014/main" id="{FC14E4D1-9BF8-4CC8-A68A-72D9D98FA06C}"/>
                  </a:ext>
                </a:extLst>
              </p:cNvPr>
              <p:cNvSpPr txBox="1">
                <a:spLocks noChangeArrowheads="1"/>
              </p:cNvSpPr>
              <p:nvPr/>
            </p:nvSpPr>
            <p:spPr bwMode="auto">
              <a:xfrm>
                <a:off x="312" y="3868"/>
                <a:ext cx="6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u = 0</a:t>
                </a:r>
              </a:p>
            </p:txBody>
          </p:sp>
          <p:sp>
            <p:nvSpPr>
              <p:cNvPr id="38935" name="Text Box 18">
                <a:extLst>
                  <a:ext uri="{FF2B5EF4-FFF2-40B4-BE49-F238E27FC236}">
                    <a16:creationId xmlns:a16="http://schemas.microsoft.com/office/drawing/2014/main" id="{30F788F6-0C00-41CF-BC3C-D937D91988C3}"/>
                  </a:ext>
                </a:extLst>
              </p:cNvPr>
              <p:cNvSpPr txBox="1">
                <a:spLocks noChangeArrowheads="1"/>
              </p:cNvSpPr>
              <p:nvPr/>
            </p:nvSpPr>
            <p:spPr bwMode="auto">
              <a:xfrm>
                <a:off x="3356" y="3907"/>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sz="2400" i="1">
                    <a:solidFill>
                      <a:schemeClr val="accent2"/>
                    </a:solidFill>
                    <a:latin typeface="宋体" panose="02010600030101010101" pitchFamily="2" charset="-122"/>
                    <a:ea typeface="宋体" panose="02010600030101010101" pitchFamily="2" charset="-122"/>
                  </a:rPr>
                  <a:t>u = 1</a:t>
                </a:r>
              </a:p>
            </p:txBody>
          </p:sp>
          <p:sp>
            <p:nvSpPr>
              <p:cNvPr id="38936" name="Text Box 19">
                <a:extLst>
                  <a:ext uri="{FF2B5EF4-FFF2-40B4-BE49-F238E27FC236}">
                    <a16:creationId xmlns:a16="http://schemas.microsoft.com/office/drawing/2014/main" id="{037586E6-05DE-43CF-8D2D-E9E3EBFDB034}"/>
                  </a:ext>
                </a:extLst>
              </p:cNvPr>
              <p:cNvSpPr txBox="1">
                <a:spLocks noChangeArrowheads="1"/>
              </p:cNvSpPr>
              <p:nvPr/>
            </p:nvSpPr>
            <p:spPr bwMode="auto">
              <a:xfrm>
                <a:off x="1472" y="3900"/>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i="1">
                    <a:solidFill>
                      <a:schemeClr val="accent2"/>
                    </a:solidFill>
                    <a:latin typeface="宋体" panose="02010600030101010101" pitchFamily="2" charset="-122"/>
                    <a:ea typeface="宋体" panose="02010600030101010101" pitchFamily="2" charset="-122"/>
                  </a:rPr>
                  <a:t>u</a:t>
                </a:r>
                <a:r>
                  <a:rPr lang="en-US" altLang="zh-CN" sz="1600" i="1">
                    <a:solidFill>
                      <a:schemeClr val="accent2"/>
                    </a:solidFill>
                    <a:latin typeface="宋体" panose="02010600030101010101" pitchFamily="2" charset="-122"/>
                    <a:ea typeface="宋体" panose="02010600030101010101" pitchFamily="2" charset="-122"/>
                  </a:rPr>
                  <a:t>1</a:t>
                </a:r>
              </a:p>
            </p:txBody>
          </p:sp>
        </p:grpSp>
        <p:sp>
          <p:nvSpPr>
            <p:cNvPr id="38926" name="Text Box 20">
              <a:extLst>
                <a:ext uri="{FF2B5EF4-FFF2-40B4-BE49-F238E27FC236}">
                  <a16:creationId xmlns:a16="http://schemas.microsoft.com/office/drawing/2014/main" id="{40D739DA-45D8-41C8-9D50-5E531789A57B}"/>
                </a:ext>
              </a:extLst>
            </p:cNvPr>
            <p:cNvSpPr txBox="1">
              <a:spLocks noChangeArrowheads="1"/>
            </p:cNvSpPr>
            <p:nvPr/>
          </p:nvSpPr>
          <p:spPr bwMode="auto">
            <a:xfrm>
              <a:off x="3319" y="2813"/>
              <a:ext cx="3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r>
                <a:rPr lang="en-US" altLang="zh-CN" i="1">
                  <a:solidFill>
                    <a:schemeClr val="accent2"/>
                  </a:solidFill>
                  <a:latin typeface="宋体" panose="02010600030101010101" pitchFamily="2" charset="-122"/>
                  <a:ea typeface="宋体" panose="02010600030101010101" pitchFamily="2" charset="-122"/>
                </a:rPr>
                <a:t>u</a:t>
              </a:r>
              <a:r>
                <a:rPr lang="en-US" altLang="zh-CN" sz="1600" i="1">
                  <a:solidFill>
                    <a:schemeClr val="accent2"/>
                  </a:solidFill>
                  <a:latin typeface="宋体" panose="02010600030101010101" pitchFamily="2" charset="-122"/>
                  <a:ea typeface="宋体" panose="02010600030101010101" pitchFamily="2" charset="-122"/>
                </a:rPr>
                <a:t>2</a:t>
              </a:r>
            </a:p>
          </p:txBody>
        </p:sp>
      </p:grpSp>
      <p:graphicFrame>
        <p:nvGraphicFramePr>
          <p:cNvPr id="38921" name="Object 23">
            <a:extLst>
              <a:ext uri="{FF2B5EF4-FFF2-40B4-BE49-F238E27FC236}">
                <a16:creationId xmlns:a16="http://schemas.microsoft.com/office/drawing/2014/main" id="{8B2AFA4E-90F9-460D-8DA2-D872BF6E43E8}"/>
              </a:ext>
            </a:extLst>
          </p:cNvPr>
          <p:cNvGraphicFramePr>
            <a:graphicFrameLocks noChangeAspect="1"/>
          </p:cNvGraphicFramePr>
          <p:nvPr/>
        </p:nvGraphicFramePr>
        <p:xfrm>
          <a:off x="4975225" y="2166938"/>
          <a:ext cx="4930775" cy="4691062"/>
        </p:xfrm>
        <a:graphic>
          <a:graphicData uri="http://schemas.openxmlformats.org/presentationml/2006/ole">
            <mc:AlternateContent xmlns:mc="http://schemas.openxmlformats.org/markup-compatibility/2006">
              <mc:Choice xmlns:v="urn:schemas-microsoft-com:vml" Requires="v">
                <p:oleObj spid="_x0000_s38991" name="Visio" r:id="rId3" imgW="3121799" imgH="2969537" progId="Visio.Drawing.11">
                  <p:embed/>
                </p:oleObj>
              </mc:Choice>
              <mc:Fallback>
                <p:oleObj name="Visio" r:id="rId3" imgW="3121799" imgH="2969537" progId="Visio.Drawing.11">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225" y="2166938"/>
                        <a:ext cx="4930775"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日期占位符 2">
            <a:extLst>
              <a:ext uri="{FF2B5EF4-FFF2-40B4-BE49-F238E27FC236}">
                <a16:creationId xmlns:a16="http://schemas.microsoft.com/office/drawing/2014/main" id="{A0B6114B-B877-4AFE-8082-03C166E46F5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8E0C973-B789-4D8F-81FF-F74AE4D51947}" type="datetime10">
              <a:rPr lang="zh-CN" altLang="en-US" sz="1400" smtClean="0"/>
              <a:pPr>
                <a:spcBef>
                  <a:spcPct val="0"/>
                </a:spcBef>
                <a:buFontTx/>
                <a:buNone/>
              </a:pPr>
              <a:t>09:09</a:t>
            </a:fld>
            <a:endParaRPr lang="en-US" altLang="zh-CN" sz="1400"/>
          </a:p>
        </p:txBody>
      </p:sp>
      <p:sp>
        <p:nvSpPr>
          <p:cNvPr id="38923" name="灯片编号占位符 3">
            <a:extLst>
              <a:ext uri="{FF2B5EF4-FFF2-40B4-BE49-F238E27FC236}">
                <a16:creationId xmlns:a16="http://schemas.microsoft.com/office/drawing/2014/main" id="{12950A8B-E305-463B-A3D1-A016F881EF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FD30362-37DA-4FA9-9447-87686A1DBBF5}" type="slidenum">
              <a:rPr lang="zh-CN" altLang="en-US" sz="1400" smtClean="0"/>
              <a:pPr>
                <a:spcBef>
                  <a:spcPct val="0"/>
                </a:spcBef>
                <a:buFontTx/>
                <a:buNone/>
              </a:pPr>
              <a:t>33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blinds(horizontal)">
                                      <p:cBhvr>
                                        <p:cTn id="12" dur="500"/>
                                        <p:tgtEl>
                                          <p:spTgt spid="286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6">
                                            <p:txEl>
                                              <p:pRg st="1" end="1"/>
                                            </p:txEl>
                                          </p:spTgt>
                                        </p:tgtEl>
                                        <p:attrNameLst>
                                          <p:attrName>style.visibility</p:attrName>
                                        </p:attrNameLst>
                                      </p:cBhvr>
                                      <p:to>
                                        <p:strVal val="visible"/>
                                      </p:to>
                                    </p:set>
                                    <p:animEffect transition="in" filter="blinds(horizontal)">
                                      <p:cBhvr>
                                        <p:cTn id="17" dur="500"/>
                                        <p:tgtEl>
                                          <p:spTgt spid="286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22"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4086630-1B37-418B-B722-F46AC4D93220}"/>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39939" name="Rectangle 3">
            <a:extLst>
              <a:ext uri="{FF2B5EF4-FFF2-40B4-BE49-F238E27FC236}">
                <a16:creationId xmlns:a16="http://schemas.microsoft.com/office/drawing/2014/main" id="{F3FA224D-F06D-4B84-9023-B2E1E5B4F9E7}"/>
              </a:ext>
            </a:extLst>
          </p:cNvPr>
          <p:cNvSpPr>
            <a:spLocks noGrp="1" noChangeArrowheads="1"/>
          </p:cNvSpPr>
          <p:nvPr>
            <p:ph type="body" sz="half" idx="1"/>
          </p:nvPr>
        </p:nvSpPr>
        <p:spPr>
          <a:xfrm>
            <a:off x="247650" y="990600"/>
            <a:ext cx="9301163" cy="5410200"/>
          </a:xfrm>
        </p:spPr>
        <p:txBody>
          <a:bodyPr/>
          <a:lstStyle/>
          <a:p>
            <a:r>
              <a:rPr lang="en-US" altLang="zh-CN" sz="2800" dirty="0">
                <a:ea typeface="宋体" panose="02010600030101010101" pitchFamily="2" charset="-122"/>
              </a:rPr>
              <a:t>P</a:t>
            </a:r>
            <a:r>
              <a:rPr lang="en-US" altLang="zh-CN" sz="1400" dirty="0">
                <a:ea typeface="宋体" panose="02010600030101010101" pitchFamily="2" charset="-122"/>
              </a:rPr>
              <a:t>1</a:t>
            </a:r>
            <a:r>
              <a:rPr lang="en-US" altLang="zh-CN" sz="2800" dirty="0">
                <a:ea typeface="宋体" panose="02010600030101010101" pitchFamily="2" charset="-122"/>
              </a:rPr>
              <a:t>P</a:t>
            </a:r>
            <a:r>
              <a:rPr lang="en-US" altLang="zh-CN" sz="1400" dirty="0">
                <a:ea typeface="宋体" panose="02010600030101010101" pitchFamily="2" charset="-122"/>
              </a:rPr>
              <a:t>2</a:t>
            </a:r>
            <a:r>
              <a:rPr lang="zh-CN" altLang="en-US" sz="2800" dirty="0">
                <a:ea typeface="宋体" panose="02010600030101010101" pitchFamily="2" charset="-122"/>
              </a:rPr>
              <a:t>至少部分可见的充要条件</a:t>
            </a:r>
            <a:r>
              <a:rPr lang="en-US" altLang="zh-CN" sz="2800" dirty="0">
                <a:ea typeface="宋体" panose="02010600030101010101" pitchFamily="2" charset="-122"/>
              </a:rPr>
              <a:t>?</a:t>
            </a: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kumimoji="1" lang="en-US" altLang="zh-CN" sz="2800" dirty="0">
              <a:ea typeface="宋体" panose="02010600030101010101" pitchFamily="2" charset="-122"/>
            </a:endParaRPr>
          </a:p>
          <a:p>
            <a:endParaRPr kumimoji="1" lang="en-US" altLang="zh-CN" sz="2800" dirty="0">
              <a:ea typeface="宋体" panose="02010600030101010101" pitchFamily="2" charset="-122"/>
            </a:endParaRPr>
          </a:p>
          <a:p>
            <a:endParaRPr kumimoji="1" lang="en-US" altLang="zh-CN" sz="2800" dirty="0">
              <a:ea typeface="宋体" panose="02010600030101010101" pitchFamily="2" charset="-122"/>
            </a:endParaRPr>
          </a:p>
        </p:txBody>
      </p:sp>
      <p:graphicFrame>
        <p:nvGraphicFramePr>
          <p:cNvPr id="29698" name="Object 6">
            <a:extLst>
              <a:ext uri="{FF2B5EF4-FFF2-40B4-BE49-F238E27FC236}">
                <a16:creationId xmlns:a16="http://schemas.microsoft.com/office/drawing/2014/main" id="{4B500D7B-76BC-45D5-A00B-D18733C76AFD}"/>
              </a:ext>
            </a:extLst>
          </p:cNvPr>
          <p:cNvGraphicFramePr>
            <a:graphicFrameLocks noGrp="1" noChangeAspect="1"/>
          </p:cNvGraphicFramePr>
          <p:nvPr>
            <p:ph sz="half" idx="2"/>
          </p:nvPr>
        </p:nvGraphicFramePr>
        <p:xfrm>
          <a:off x="2205038" y="1589088"/>
          <a:ext cx="7561262" cy="5127625"/>
        </p:xfrm>
        <a:graphic>
          <a:graphicData uri="http://schemas.openxmlformats.org/presentationml/2006/ole">
            <mc:AlternateContent xmlns:mc="http://schemas.openxmlformats.org/markup-compatibility/2006">
              <mc:Choice xmlns:v="urn:schemas-microsoft-com:vml" Requires="v">
                <p:oleObj spid="_x0000_s39997" name="Visio" r:id="rId4" imgW="5694462" imgH="3860899" progId="Visio.Drawing.11">
                  <p:embed/>
                </p:oleObj>
              </mc:Choice>
              <mc:Fallback>
                <p:oleObj name="Visio" r:id="rId4" imgW="5694462" imgH="3860899"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5038" y="1589088"/>
                        <a:ext cx="7561262" cy="5127625"/>
                      </a:xfrm>
                      <a:prstGeom prst="rect">
                        <a:avLst/>
                      </a:prstGeom>
                      <a:noFill/>
                      <a:ln w="317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1" name="日期占位符 1">
            <a:extLst>
              <a:ext uri="{FF2B5EF4-FFF2-40B4-BE49-F238E27FC236}">
                <a16:creationId xmlns:a16="http://schemas.microsoft.com/office/drawing/2014/main" id="{5BA4A34E-9155-474E-ABA6-EC6A422B420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0865CC4-33E2-457F-81D5-870A25747238}" type="datetime10">
              <a:rPr lang="zh-CN" altLang="en-US" sz="1400" smtClean="0"/>
              <a:pPr>
                <a:spcBef>
                  <a:spcPct val="0"/>
                </a:spcBef>
                <a:buFontTx/>
                <a:buNone/>
              </a:pPr>
              <a:t>09:09</a:t>
            </a:fld>
            <a:endParaRPr lang="en-US" altLang="zh-CN" sz="1400"/>
          </a:p>
        </p:txBody>
      </p:sp>
      <p:sp>
        <p:nvSpPr>
          <p:cNvPr id="39942" name="灯片编号占位符 2">
            <a:extLst>
              <a:ext uri="{FF2B5EF4-FFF2-40B4-BE49-F238E27FC236}">
                <a16:creationId xmlns:a16="http://schemas.microsoft.com/office/drawing/2014/main" id="{9C2E068A-597A-42D4-A855-3628CEEC3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E8AAADF-8305-4739-AEB7-6E2A7971ADEC}" type="slidenum">
              <a:rPr lang="zh-CN" altLang="en-US" sz="1400" smtClean="0"/>
              <a:pPr>
                <a:spcBef>
                  <a:spcPct val="0"/>
                </a:spcBef>
                <a:buFontTx/>
                <a:buNone/>
              </a:pPr>
              <a:t>34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2EFA49A-53AE-47FC-806B-58DBC0A8D281}"/>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4275" name="Rectangle 3">
            <a:extLst>
              <a:ext uri="{FF2B5EF4-FFF2-40B4-BE49-F238E27FC236}">
                <a16:creationId xmlns:a16="http://schemas.microsoft.com/office/drawing/2014/main" id="{9F1A6807-3D8B-414E-A78B-A10353A2295A}"/>
              </a:ext>
            </a:extLst>
          </p:cNvPr>
          <p:cNvSpPr>
            <a:spLocks noGrp="1" noChangeArrowheads="1"/>
          </p:cNvSpPr>
          <p:nvPr>
            <p:ph type="body" idx="1"/>
          </p:nvPr>
        </p:nvSpPr>
        <p:spPr>
          <a:xfrm>
            <a:off x="258763" y="1109663"/>
            <a:ext cx="9493250" cy="5181600"/>
          </a:xfrm>
        </p:spPr>
        <p:txBody>
          <a:bodyPr/>
          <a:lstStyle/>
          <a:p>
            <a:pPr>
              <a:spcBef>
                <a:spcPct val="0"/>
              </a:spcBef>
            </a:pPr>
            <a:r>
              <a:rPr kumimoji="1" lang="zh-CN" altLang="en-US">
                <a:latin typeface="宋体" panose="02010600030101010101" pitchFamily="2" charset="-122"/>
                <a:ea typeface="宋体" panose="02010600030101010101" pitchFamily="2" charset="-122"/>
              </a:rPr>
              <a:t>回到二维情形</a:t>
            </a:r>
            <a:r>
              <a:rPr kumimoji="1" lang="en-US" altLang="zh-CN">
                <a:latin typeface="宋体" panose="02010600030101010101" pitchFamily="2" charset="-122"/>
                <a:ea typeface="宋体" panose="02010600030101010101" pitchFamily="2" charset="-122"/>
              </a:rPr>
              <a:t>:</a:t>
            </a:r>
          </a:p>
        </p:txBody>
      </p:sp>
      <p:sp>
        <p:nvSpPr>
          <p:cNvPr id="41988" name="Text Box 5">
            <a:extLst>
              <a:ext uri="{FF2B5EF4-FFF2-40B4-BE49-F238E27FC236}">
                <a16:creationId xmlns:a16="http://schemas.microsoft.com/office/drawing/2014/main" id="{19DFBEFE-0E82-43DB-AA39-A1659F656873}"/>
              </a:ext>
            </a:extLst>
          </p:cNvPr>
          <p:cNvSpPr txBox="1">
            <a:spLocks noChangeArrowheads="1"/>
          </p:cNvSpPr>
          <p:nvPr/>
        </p:nvSpPr>
        <p:spPr bwMode="auto">
          <a:xfrm>
            <a:off x="5926138" y="3444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0</a:t>
            </a:r>
          </a:p>
        </p:txBody>
      </p:sp>
      <p:sp>
        <p:nvSpPr>
          <p:cNvPr id="41989" name="Text Box 6">
            <a:extLst>
              <a:ext uri="{FF2B5EF4-FFF2-40B4-BE49-F238E27FC236}">
                <a16:creationId xmlns:a16="http://schemas.microsoft.com/office/drawing/2014/main" id="{09D77297-9C0F-44B3-8E1B-8F6E1E3DD0A2}"/>
              </a:ext>
            </a:extLst>
          </p:cNvPr>
          <p:cNvSpPr txBox="1">
            <a:spLocks noChangeArrowheads="1"/>
          </p:cNvSpPr>
          <p:nvPr/>
        </p:nvSpPr>
        <p:spPr bwMode="auto">
          <a:xfrm>
            <a:off x="6916738" y="25304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2</a:t>
            </a:r>
          </a:p>
        </p:txBody>
      </p:sp>
      <p:sp>
        <p:nvSpPr>
          <p:cNvPr id="41990" name="Text Box 7">
            <a:extLst>
              <a:ext uri="{FF2B5EF4-FFF2-40B4-BE49-F238E27FC236}">
                <a16:creationId xmlns:a16="http://schemas.microsoft.com/office/drawing/2014/main" id="{0E63A670-D729-46EC-BD64-4B1D4FE68DC7}"/>
              </a:ext>
            </a:extLst>
          </p:cNvPr>
          <p:cNvSpPr txBox="1">
            <a:spLocks noChangeArrowheads="1"/>
          </p:cNvSpPr>
          <p:nvPr/>
        </p:nvSpPr>
        <p:spPr bwMode="auto">
          <a:xfrm>
            <a:off x="7754938" y="2301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3</a:t>
            </a:r>
          </a:p>
        </p:txBody>
      </p:sp>
      <p:sp>
        <p:nvSpPr>
          <p:cNvPr id="41991" name="Text Box 8">
            <a:extLst>
              <a:ext uri="{FF2B5EF4-FFF2-40B4-BE49-F238E27FC236}">
                <a16:creationId xmlns:a16="http://schemas.microsoft.com/office/drawing/2014/main" id="{4848248F-920B-48B5-8A29-9617061402CF}"/>
              </a:ext>
            </a:extLst>
          </p:cNvPr>
          <p:cNvSpPr txBox="1">
            <a:spLocks noChangeArrowheads="1"/>
          </p:cNvSpPr>
          <p:nvPr/>
        </p:nvSpPr>
        <p:spPr bwMode="auto">
          <a:xfrm>
            <a:off x="5316538" y="4432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0</a:t>
            </a:r>
          </a:p>
        </p:txBody>
      </p:sp>
      <p:sp>
        <p:nvSpPr>
          <p:cNvPr id="41992" name="Text Box 9">
            <a:extLst>
              <a:ext uri="{FF2B5EF4-FFF2-40B4-BE49-F238E27FC236}">
                <a16:creationId xmlns:a16="http://schemas.microsoft.com/office/drawing/2014/main" id="{DF21E5DC-1B87-401F-93BF-035B562E502E}"/>
              </a:ext>
            </a:extLst>
          </p:cNvPr>
          <p:cNvSpPr txBox="1">
            <a:spLocks noChangeArrowheads="1"/>
          </p:cNvSpPr>
          <p:nvPr/>
        </p:nvSpPr>
        <p:spPr bwMode="auto">
          <a:xfrm>
            <a:off x="8364538" y="1460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1</a:t>
            </a:r>
          </a:p>
        </p:txBody>
      </p:sp>
      <p:sp>
        <p:nvSpPr>
          <p:cNvPr id="41993" name="Rectangle 15">
            <a:extLst>
              <a:ext uri="{FF2B5EF4-FFF2-40B4-BE49-F238E27FC236}">
                <a16:creationId xmlns:a16="http://schemas.microsoft.com/office/drawing/2014/main" id="{10F16416-0C63-45DF-BCE3-1F8ED44984B2}"/>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41994" name="Rectangle 17">
            <a:extLst>
              <a:ext uri="{FF2B5EF4-FFF2-40B4-BE49-F238E27FC236}">
                <a16:creationId xmlns:a16="http://schemas.microsoft.com/office/drawing/2014/main" id="{DDA299CB-1FB4-498F-9E5A-68A931537B61}"/>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54288" name="Object 16">
            <a:extLst>
              <a:ext uri="{FF2B5EF4-FFF2-40B4-BE49-F238E27FC236}">
                <a16:creationId xmlns:a16="http://schemas.microsoft.com/office/drawing/2014/main" id="{63ECBC32-6553-4710-A7B1-7FE1F023341D}"/>
              </a:ext>
            </a:extLst>
          </p:cNvPr>
          <p:cNvGraphicFramePr>
            <a:graphicFrameLocks noChangeAspect="1"/>
          </p:cNvGraphicFramePr>
          <p:nvPr/>
        </p:nvGraphicFramePr>
        <p:xfrm>
          <a:off x="5018088" y="2173288"/>
          <a:ext cx="4887912" cy="4456112"/>
        </p:xfrm>
        <a:graphic>
          <a:graphicData uri="http://schemas.openxmlformats.org/presentationml/2006/ole">
            <mc:AlternateContent xmlns:mc="http://schemas.openxmlformats.org/markup-compatibility/2006">
              <mc:Choice xmlns:v="urn:schemas-microsoft-com:vml" Requires="v">
                <p:oleObj spid="_x0000_s42107" name="Visio" r:id="rId3" imgW="3457932" imgH="3154561" progId="Visio.Drawing.11">
                  <p:embed/>
                </p:oleObj>
              </mc:Choice>
              <mc:Fallback>
                <p:oleObj name="Visio" r:id="rId3" imgW="3457932" imgH="3154561"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088" y="2173288"/>
                        <a:ext cx="4887912" cy="445611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1" name="Object 19">
            <a:extLst>
              <a:ext uri="{FF2B5EF4-FFF2-40B4-BE49-F238E27FC236}">
                <a16:creationId xmlns:a16="http://schemas.microsoft.com/office/drawing/2014/main" id="{08FDDA3B-4398-4D95-A6D0-FC89811F7D4A}"/>
              </a:ext>
            </a:extLst>
          </p:cNvPr>
          <p:cNvGraphicFramePr>
            <a:graphicFrameLocks noChangeAspect="1"/>
          </p:cNvGraphicFramePr>
          <p:nvPr/>
        </p:nvGraphicFramePr>
        <p:xfrm>
          <a:off x="152400" y="2187575"/>
          <a:ext cx="4760913" cy="4529138"/>
        </p:xfrm>
        <a:graphic>
          <a:graphicData uri="http://schemas.openxmlformats.org/presentationml/2006/ole">
            <mc:AlternateContent xmlns:mc="http://schemas.openxmlformats.org/markup-compatibility/2006">
              <mc:Choice xmlns:v="urn:schemas-microsoft-com:vml" Requires="v">
                <p:oleObj spid="_x0000_s42108" name="Visio" r:id="rId5" imgW="3121799" imgH="2969537" progId="Visio.Drawing.11">
                  <p:embed/>
                </p:oleObj>
              </mc:Choice>
              <mc:Fallback>
                <p:oleObj name="Visio" r:id="rId5" imgW="3121799" imgH="2969537" progId="Visio.Drawing.11">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187575"/>
                        <a:ext cx="4760913" cy="452913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日期占位符 1">
            <a:extLst>
              <a:ext uri="{FF2B5EF4-FFF2-40B4-BE49-F238E27FC236}">
                <a16:creationId xmlns:a16="http://schemas.microsoft.com/office/drawing/2014/main" id="{0C3C904C-2C5C-4E5D-9D67-6F038351EB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D2A3C10-1F22-43A4-8844-3FEE3566DF4E}" type="datetime10">
              <a:rPr lang="zh-CN" altLang="en-US" sz="1400" smtClean="0"/>
              <a:pPr>
                <a:spcBef>
                  <a:spcPct val="0"/>
                </a:spcBef>
                <a:buFontTx/>
                <a:buNone/>
              </a:pPr>
              <a:t>09:09</a:t>
            </a:fld>
            <a:endParaRPr lang="en-US" altLang="zh-CN" sz="1400"/>
          </a:p>
        </p:txBody>
      </p:sp>
      <p:sp>
        <p:nvSpPr>
          <p:cNvPr id="41998" name="灯片编号占位符 2">
            <a:extLst>
              <a:ext uri="{FF2B5EF4-FFF2-40B4-BE49-F238E27FC236}">
                <a16:creationId xmlns:a16="http://schemas.microsoft.com/office/drawing/2014/main" id="{B0304832-0734-41E1-984B-BEE15CA85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34AD60C-3DE3-40DF-B7AE-E2C92D5EB916}" type="slidenum">
              <a:rPr lang="zh-CN" altLang="en-US" sz="1400" smtClean="0"/>
              <a:pPr>
                <a:spcBef>
                  <a:spcPct val="0"/>
                </a:spcBef>
                <a:buFontTx/>
                <a:buNone/>
              </a:pPr>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91"/>
                                        </p:tgtEl>
                                        <p:attrNameLst>
                                          <p:attrName>style.visibility</p:attrName>
                                        </p:attrNameLst>
                                      </p:cBhvr>
                                      <p:to>
                                        <p:strVal val="visible"/>
                                      </p:to>
                                    </p:set>
                                    <p:animEffect transition="in" filter="blinds(horizontal)">
                                      <p:cBhvr>
                                        <p:cTn id="12" dur="500"/>
                                        <p:tgtEl>
                                          <p:spTgt spid="54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88"/>
                                        </p:tgtEl>
                                        <p:attrNameLst>
                                          <p:attrName>style.visibility</p:attrName>
                                        </p:attrNameLst>
                                      </p:cBhvr>
                                      <p:to>
                                        <p:strVal val="visible"/>
                                      </p:to>
                                    </p:set>
                                    <p:animEffect transition="in" filter="blinds(horizontal)">
                                      <p:cBhvr>
                                        <p:cTn id="17" dur="500"/>
                                        <p:tgtEl>
                                          <p:spTgt spid="5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376EB88-9AFF-4D26-912D-B125F8A10121}"/>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4275" name="Rectangle 3">
            <a:extLst>
              <a:ext uri="{FF2B5EF4-FFF2-40B4-BE49-F238E27FC236}">
                <a16:creationId xmlns:a16="http://schemas.microsoft.com/office/drawing/2014/main" id="{313A25F8-0DBE-4D7A-B25C-4E2DCD90ADF4}"/>
              </a:ext>
            </a:extLst>
          </p:cNvPr>
          <p:cNvSpPr>
            <a:spLocks noGrp="1" noChangeArrowheads="1"/>
          </p:cNvSpPr>
          <p:nvPr>
            <p:ph type="body" idx="1"/>
          </p:nvPr>
        </p:nvSpPr>
        <p:spPr>
          <a:xfrm>
            <a:off x="258763" y="1109663"/>
            <a:ext cx="9493250" cy="5181600"/>
          </a:xfrm>
        </p:spPr>
        <p:txBody>
          <a:bodyPr/>
          <a:lstStyle/>
          <a:p>
            <a:pPr>
              <a:spcBef>
                <a:spcPct val="0"/>
              </a:spcBef>
            </a:pPr>
            <a:r>
              <a:rPr kumimoji="1" lang="zh-CN" altLang="en-US">
                <a:latin typeface="宋体" panose="02010600030101010101" pitchFamily="2" charset="-122"/>
                <a:ea typeface="宋体" panose="02010600030101010101" pitchFamily="2" charset="-122"/>
              </a:rPr>
              <a:t>设要裁剪线段</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0</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1</a:t>
            </a:r>
            <a:r>
              <a:rPr kumimoji="1" lang="en-US" altLang="zh-CN">
                <a:latin typeface="宋体" panose="02010600030101010101" pitchFamily="2" charset="-122"/>
                <a:ea typeface="宋体" panose="02010600030101010101" pitchFamily="2" charset="-122"/>
              </a:rPr>
              <a:t>,</a:t>
            </a:r>
            <a:r>
              <a:rPr kumimoji="1" lang="zh-CN" altLang="en-US">
                <a:latin typeface="宋体" panose="02010600030101010101" pitchFamily="2" charset="-122"/>
                <a:ea typeface="宋体" panose="02010600030101010101" pitchFamily="2" charset="-122"/>
              </a:rPr>
              <a:t> 及其与窗口交点</a:t>
            </a:r>
            <a:r>
              <a:rPr kumimoji="1" lang="en-US" altLang="zh-CN">
                <a:latin typeface="宋体" panose="02010600030101010101" pitchFamily="2" charset="-122"/>
                <a:ea typeface="宋体" panose="02010600030101010101" pitchFamily="2" charset="-122"/>
              </a:rPr>
              <a:t>:A,B,C,D</a:t>
            </a:r>
          </a:p>
          <a:p>
            <a:pPr>
              <a:spcBef>
                <a:spcPct val="0"/>
              </a:spcBef>
            </a:pPr>
            <a:r>
              <a:rPr kumimoji="1" lang="zh-CN" altLang="en-US">
                <a:solidFill>
                  <a:schemeClr val="accent2"/>
                </a:solidFill>
                <a:latin typeface="宋体" panose="02010600030101010101" pitchFamily="2" charset="-122"/>
                <a:ea typeface="宋体" panose="02010600030101010101" pitchFamily="2" charset="-122"/>
              </a:rPr>
              <a:t>思想</a:t>
            </a:r>
            <a:r>
              <a:rPr kumimoji="1" lang="en-US" altLang="zh-CN">
                <a:latin typeface="宋体" panose="02010600030101010101" pitchFamily="2" charset="-122"/>
                <a:ea typeface="宋体" panose="02010600030101010101" pitchFamily="2" charset="-122"/>
              </a:rPr>
              <a:t>: </a:t>
            </a:r>
            <a:r>
              <a:rPr kumimoji="1" lang="zh-CN" altLang="en-US">
                <a:latin typeface="宋体" panose="02010600030101010101" pitchFamily="2" charset="-122"/>
                <a:ea typeface="宋体" panose="02010600030101010101" pitchFamily="2" charset="-122"/>
              </a:rPr>
              <a:t>从</a:t>
            </a:r>
            <a:r>
              <a:rPr kumimoji="1" lang="en-US" altLang="zh-CN">
                <a:latin typeface="宋体" panose="02010600030101010101" pitchFamily="2" charset="-122"/>
                <a:ea typeface="宋体" panose="02010600030101010101" pitchFamily="2" charset="-122"/>
              </a:rPr>
              <a:t>A,B</a:t>
            </a:r>
            <a:r>
              <a:rPr kumimoji="1" lang="zh-CN" altLang="en-US">
                <a:latin typeface="宋体" panose="02010600030101010101" pitchFamily="2" charset="-122"/>
                <a:ea typeface="宋体" panose="02010600030101010101" pitchFamily="2" charset="-122"/>
              </a:rPr>
              <a:t>和</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0</a:t>
            </a:r>
            <a:r>
              <a:rPr kumimoji="1" lang="zh-CN" altLang="en-US">
                <a:latin typeface="宋体" panose="02010600030101010101" pitchFamily="2" charset="-122"/>
                <a:ea typeface="宋体" panose="02010600030101010101" pitchFamily="2" charset="-122"/>
              </a:rPr>
              <a:t>三点中找出最靠近的</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1</a:t>
            </a:r>
            <a:r>
              <a:rPr kumimoji="1" lang="zh-CN" altLang="en-US">
                <a:latin typeface="宋体" panose="02010600030101010101" pitchFamily="2" charset="-122"/>
                <a:ea typeface="宋体" panose="02010600030101010101" pitchFamily="2" charset="-122"/>
              </a:rPr>
              <a:t>点</a:t>
            </a:r>
            <a:r>
              <a:rPr kumimoji="1" lang="en-US" altLang="zh-CN">
                <a:latin typeface="宋体" panose="02010600030101010101" pitchFamily="2" charset="-122"/>
                <a:ea typeface="宋体" panose="02010600030101010101" pitchFamily="2" charset="-122"/>
              </a:rPr>
              <a:t>: P</a:t>
            </a:r>
            <a:r>
              <a:rPr kumimoji="1" lang="en-US" altLang="zh-CN" baseline="-25000">
                <a:latin typeface="宋体" panose="02010600030101010101" pitchFamily="2" charset="-122"/>
                <a:ea typeface="宋体" panose="02010600030101010101" pitchFamily="2" charset="-122"/>
              </a:rPr>
              <a:t>0</a:t>
            </a:r>
            <a:endParaRPr kumimoji="1" lang="en-US" altLang="zh-CN">
              <a:latin typeface="宋体" panose="02010600030101010101" pitchFamily="2" charset="-122"/>
              <a:ea typeface="宋体" panose="02010600030101010101" pitchFamily="2" charset="-122"/>
            </a:endParaRPr>
          </a:p>
          <a:p>
            <a:pPr>
              <a:spcBef>
                <a:spcPct val="0"/>
              </a:spcBef>
            </a:pPr>
            <a:r>
              <a:rPr kumimoji="1" lang="zh-CN" altLang="en-US">
                <a:latin typeface="宋体" panose="02010600030101010101" pitchFamily="2" charset="-122"/>
                <a:ea typeface="宋体" panose="02010600030101010101" pitchFamily="2" charset="-122"/>
              </a:rPr>
              <a:t>从</a:t>
            </a:r>
            <a:r>
              <a:rPr kumimoji="1" lang="en-US" altLang="zh-CN">
                <a:latin typeface="宋体" panose="02010600030101010101" pitchFamily="2" charset="-122"/>
                <a:ea typeface="宋体" panose="02010600030101010101" pitchFamily="2" charset="-122"/>
              </a:rPr>
              <a:t>C,D</a:t>
            </a:r>
            <a:r>
              <a:rPr kumimoji="1" lang="zh-CN" altLang="en-US">
                <a:latin typeface="宋体" panose="02010600030101010101" pitchFamily="2" charset="-122"/>
                <a:ea typeface="宋体" panose="02010600030101010101" pitchFamily="2" charset="-122"/>
              </a:rPr>
              <a:t>和</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1</a:t>
            </a:r>
            <a:r>
              <a:rPr kumimoji="1" lang="zh-CN" altLang="en-US">
                <a:latin typeface="宋体" panose="02010600030101010101" pitchFamily="2" charset="-122"/>
                <a:ea typeface="宋体" panose="02010600030101010101" pitchFamily="2" charset="-122"/>
              </a:rPr>
              <a:t>中找出最靠近</a:t>
            </a:r>
            <a:r>
              <a:rPr kumimoji="1" lang="en-US" altLang="zh-CN">
                <a:latin typeface="宋体" panose="02010600030101010101" pitchFamily="2" charset="-122"/>
                <a:ea typeface="宋体" panose="02010600030101010101" pitchFamily="2" charset="-122"/>
              </a:rPr>
              <a:t>P</a:t>
            </a:r>
            <a:r>
              <a:rPr kumimoji="1" lang="en-US" altLang="zh-CN" baseline="-25000">
                <a:latin typeface="宋体" panose="02010600030101010101" pitchFamily="2" charset="-122"/>
                <a:ea typeface="宋体" panose="02010600030101010101" pitchFamily="2" charset="-122"/>
              </a:rPr>
              <a:t>0</a:t>
            </a:r>
            <a:r>
              <a:rPr kumimoji="1" lang="zh-CN" altLang="en-US">
                <a:latin typeface="宋体" panose="02010600030101010101" pitchFamily="2" charset="-122"/>
                <a:ea typeface="宋体" panose="02010600030101010101" pitchFamily="2" charset="-122"/>
              </a:rPr>
              <a:t>的点</a:t>
            </a:r>
            <a:r>
              <a:rPr kumimoji="1" lang="en-US" altLang="zh-CN">
                <a:latin typeface="宋体" panose="02010600030101010101" pitchFamily="2" charset="-122"/>
                <a:ea typeface="宋体" panose="02010600030101010101" pitchFamily="2" charset="-122"/>
              </a:rPr>
              <a:t>: C</a:t>
            </a:r>
          </a:p>
          <a:p>
            <a:pPr>
              <a:spcBef>
                <a:spcPct val="0"/>
              </a:spcBef>
            </a:pPr>
            <a:r>
              <a:rPr kumimoji="1" lang="zh-CN" altLang="en-US">
                <a:latin typeface="宋体" panose="02010600030101010101" pitchFamily="2" charset="-122"/>
                <a:ea typeface="宋体" panose="02010600030101010101" pitchFamily="2" charset="-122"/>
              </a:rPr>
              <a:t>裁剪结果</a:t>
            </a:r>
            <a:r>
              <a:rPr kumimoji="1" lang="en-US" altLang="zh-CN">
                <a:latin typeface="宋体" panose="02010600030101010101" pitchFamily="2" charset="-122"/>
                <a:ea typeface="宋体" panose="02010600030101010101" pitchFamily="2" charset="-122"/>
              </a:rPr>
              <a:t>: P</a:t>
            </a:r>
            <a:r>
              <a:rPr kumimoji="1" lang="en-US" altLang="zh-CN" baseline="-25000">
                <a:latin typeface="宋体" panose="02010600030101010101" pitchFamily="2" charset="-122"/>
                <a:ea typeface="宋体" panose="02010600030101010101" pitchFamily="2" charset="-122"/>
              </a:rPr>
              <a:t>0</a:t>
            </a:r>
            <a:r>
              <a:rPr kumimoji="1" lang="en-US" altLang="zh-CN">
                <a:latin typeface="宋体" panose="02010600030101010101" pitchFamily="2" charset="-122"/>
                <a:ea typeface="宋体" panose="02010600030101010101" pitchFamily="2" charset="-122"/>
              </a:rPr>
              <a:t>C</a:t>
            </a:r>
          </a:p>
        </p:txBody>
      </p:sp>
      <p:sp>
        <p:nvSpPr>
          <p:cNvPr id="43012" name="Text Box 5">
            <a:extLst>
              <a:ext uri="{FF2B5EF4-FFF2-40B4-BE49-F238E27FC236}">
                <a16:creationId xmlns:a16="http://schemas.microsoft.com/office/drawing/2014/main" id="{B91BFB55-651E-4316-A41C-EE4CA796C1CF}"/>
              </a:ext>
            </a:extLst>
          </p:cNvPr>
          <p:cNvSpPr txBox="1">
            <a:spLocks noChangeArrowheads="1"/>
          </p:cNvSpPr>
          <p:nvPr/>
        </p:nvSpPr>
        <p:spPr bwMode="auto">
          <a:xfrm>
            <a:off x="5926138" y="3444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0</a:t>
            </a:r>
          </a:p>
        </p:txBody>
      </p:sp>
      <p:sp>
        <p:nvSpPr>
          <p:cNvPr id="43013" name="Text Box 6">
            <a:extLst>
              <a:ext uri="{FF2B5EF4-FFF2-40B4-BE49-F238E27FC236}">
                <a16:creationId xmlns:a16="http://schemas.microsoft.com/office/drawing/2014/main" id="{99546227-BDA7-4F5E-8403-43AFCDD80D48}"/>
              </a:ext>
            </a:extLst>
          </p:cNvPr>
          <p:cNvSpPr txBox="1">
            <a:spLocks noChangeArrowheads="1"/>
          </p:cNvSpPr>
          <p:nvPr/>
        </p:nvSpPr>
        <p:spPr bwMode="auto">
          <a:xfrm>
            <a:off x="6916738" y="25304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2</a:t>
            </a:r>
          </a:p>
        </p:txBody>
      </p:sp>
      <p:sp>
        <p:nvSpPr>
          <p:cNvPr id="43014" name="Text Box 7">
            <a:extLst>
              <a:ext uri="{FF2B5EF4-FFF2-40B4-BE49-F238E27FC236}">
                <a16:creationId xmlns:a16="http://schemas.microsoft.com/office/drawing/2014/main" id="{53CCAEA9-B5B6-4E78-BFF0-0547DF2209E8}"/>
              </a:ext>
            </a:extLst>
          </p:cNvPr>
          <p:cNvSpPr txBox="1">
            <a:spLocks noChangeArrowheads="1"/>
          </p:cNvSpPr>
          <p:nvPr/>
        </p:nvSpPr>
        <p:spPr bwMode="auto">
          <a:xfrm>
            <a:off x="7754938" y="2301875"/>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2400">
                <a:solidFill>
                  <a:schemeClr val="bg1"/>
                </a:solidFill>
                <a:latin typeface="Times New Roman" panose="02020603050405020304" pitchFamily="18" charset="0"/>
                <a:ea typeface="宋体" panose="02010600030101010101" pitchFamily="2" charset="-122"/>
              </a:rPr>
              <a:t>t</a:t>
            </a:r>
            <a:r>
              <a:rPr lang="en-US" altLang="zh-CN" sz="2400" baseline="-25000">
                <a:solidFill>
                  <a:schemeClr val="bg1"/>
                </a:solidFill>
                <a:latin typeface="Times New Roman" panose="02020603050405020304" pitchFamily="18" charset="0"/>
                <a:ea typeface="宋体" panose="02010600030101010101" pitchFamily="2" charset="-122"/>
              </a:rPr>
              <a:t>3</a:t>
            </a:r>
          </a:p>
        </p:txBody>
      </p:sp>
      <p:sp>
        <p:nvSpPr>
          <p:cNvPr id="43015" name="Text Box 8">
            <a:extLst>
              <a:ext uri="{FF2B5EF4-FFF2-40B4-BE49-F238E27FC236}">
                <a16:creationId xmlns:a16="http://schemas.microsoft.com/office/drawing/2014/main" id="{039062A3-A5A0-40B2-8E56-B8266E6AF1F2}"/>
              </a:ext>
            </a:extLst>
          </p:cNvPr>
          <p:cNvSpPr txBox="1">
            <a:spLocks noChangeArrowheads="1"/>
          </p:cNvSpPr>
          <p:nvPr/>
        </p:nvSpPr>
        <p:spPr bwMode="auto">
          <a:xfrm>
            <a:off x="5316538" y="4432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0</a:t>
            </a:r>
          </a:p>
        </p:txBody>
      </p:sp>
      <p:sp>
        <p:nvSpPr>
          <p:cNvPr id="43016" name="Text Box 9">
            <a:extLst>
              <a:ext uri="{FF2B5EF4-FFF2-40B4-BE49-F238E27FC236}">
                <a16:creationId xmlns:a16="http://schemas.microsoft.com/office/drawing/2014/main" id="{EA5D3DC9-2694-4199-8ADC-EB90F9E995E2}"/>
              </a:ext>
            </a:extLst>
          </p:cNvPr>
          <p:cNvSpPr txBox="1">
            <a:spLocks noChangeArrowheads="1"/>
          </p:cNvSpPr>
          <p:nvPr/>
        </p:nvSpPr>
        <p:spPr bwMode="auto">
          <a:xfrm>
            <a:off x="8364538" y="14605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solidFill>
                  <a:schemeClr val="bg1"/>
                </a:solidFill>
                <a:latin typeface="Times New Roman" panose="02020603050405020304" pitchFamily="18" charset="0"/>
                <a:ea typeface="宋体" panose="02010600030101010101" pitchFamily="2" charset="-122"/>
              </a:rPr>
              <a:t>1</a:t>
            </a:r>
          </a:p>
        </p:txBody>
      </p:sp>
      <p:sp>
        <p:nvSpPr>
          <p:cNvPr id="43017" name="Rectangle 15">
            <a:extLst>
              <a:ext uri="{FF2B5EF4-FFF2-40B4-BE49-F238E27FC236}">
                <a16:creationId xmlns:a16="http://schemas.microsoft.com/office/drawing/2014/main" id="{2F7C5795-F5B6-4E79-AD0B-D2F12331D45B}"/>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pic>
        <p:nvPicPr>
          <p:cNvPr id="43018" name="Picture 5" descr="Liang_Barskey">
            <a:extLst>
              <a:ext uri="{FF2B5EF4-FFF2-40B4-BE49-F238E27FC236}">
                <a16:creationId xmlns:a16="http://schemas.microsoft.com/office/drawing/2014/main" id="{71FBB2BF-63E5-45D7-A24E-1818CD503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513" y="2671763"/>
            <a:ext cx="4894262" cy="4186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9" name="日期占位符 1">
            <a:extLst>
              <a:ext uri="{FF2B5EF4-FFF2-40B4-BE49-F238E27FC236}">
                <a16:creationId xmlns:a16="http://schemas.microsoft.com/office/drawing/2014/main" id="{DED38359-B2FE-4816-A89B-F49BEE6E4D0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858C28C-807E-4702-A665-137D0DB98C90}" type="datetime10">
              <a:rPr lang="zh-CN" altLang="en-US" sz="1400" smtClean="0"/>
              <a:pPr>
                <a:spcBef>
                  <a:spcPct val="0"/>
                </a:spcBef>
                <a:buFontTx/>
                <a:buNone/>
              </a:pPr>
              <a:t>09:09</a:t>
            </a:fld>
            <a:endParaRPr lang="en-US" altLang="zh-CN" sz="1400"/>
          </a:p>
        </p:txBody>
      </p:sp>
      <p:sp>
        <p:nvSpPr>
          <p:cNvPr id="43020" name="灯片编号占位符 2">
            <a:extLst>
              <a:ext uri="{FF2B5EF4-FFF2-40B4-BE49-F238E27FC236}">
                <a16:creationId xmlns:a16="http://schemas.microsoft.com/office/drawing/2014/main" id="{1A8F6324-85E7-45B2-B30A-9E63814070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5C56E2D-E410-44B6-B82D-FE254B94D885}" type="slidenum">
              <a:rPr lang="zh-CN" altLang="en-US" sz="1400" smtClean="0"/>
              <a:pPr>
                <a:spcBef>
                  <a:spcPct val="0"/>
                </a:spcBef>
                <a:buFontTx/>
                <a:buNone/>
              </a:pPr>
              <a:t>36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5058" name="Picture 5" descr="Liang_Barskey">
            <a:extLst>
              <a:ext uri="{FF2B5EF4-FFF2-40B4-BE49-F238E27FC236}">
                <a16:creationId xmlns:a16="http://schemas.microsoft.com/office/drawing/2014/main" id="{24064233-20BF-4A17-BE46-1C24BC362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25" y="409575"/>
            <a:ext cx="4041775" cy="3457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59" name="Rectangle 2">
            <a:extLst>
              <a:ext uri="{FF2B5EF4-FFF2-40B4-BE49-F238E27FC236}">
                <a16:creationId xmlns:a16="http://schemas.microsoft.com/office/drawing/2014/main" id="{9DA44C78-EEBB-44C2-A838-77789F3C99CF}"/>
              </a:ext>
            </a:extLst>
          </p:cNvPr>
          <p:cNvSpPr>
            <a:spLocks noGrp="1" noChangeArrowheads="1"/>
          </p:cNvSpPr>
          <p:nvPr>
            <p:ph type="title"/>
          </p:nvPr>
        </p:nvSpPr>
        <p:spPr>
          <a:xfrm>
            <a:off x="165100" y="76200"/>
            <a:ext cx="7388225" cy="914400"/>
          </a:xfrm>
        </p:spPr>
        <p:txBody>
          <a:bodyPr/>
          <a:lstStyle/>
          <a:p>
            <a:r>
              <a:rPr lang="zh-CN" altLang="en-US">
                <a:ea typeface="黑体" panose="02010609060101010101" pitchFamily="49" charset="-122"/>
              </a:rPr>
              <a:t>3.  </a:t>
            </a:r>
            <a:r>
              <a:rPr lang="en-US" altLang="zh-CN">
                <a:ea typeface="黑体" panose="02010609060101010101" pitchFamily="49" charset="-122"/>
              </a:rPr>
              <a:t>Liang-Barsky</a:t>
            </a:r>
            <a:endParaRPr lang="zh-CN" altLang="en-US">
              <a:ea typeface="黑体" panose="02010609060101010101" pitchFamily="49" charset="-122"/>
            </a:endParaRPr>
          </a:p>
        </p:txBody>
      </p:sp>
      <p:sp>
        <p:nvSpPr>
          <p:cNvPr id="30724" name="Rectangle 3">
            <a:extLst>
              <a:ext uri="{FF2B5EF4-FFF2-40B4-BE49-F238E27FC236}">
                <a16:creationId xmlns:a16="http://schemas.microsoft.com/office/drawing/2014/main" id="{7C9361ED-5559-4965-81E9-98B2F4766295}"/>
              </a:ext>
            </a:extLst>
          </p:cNvPr>
          <p:cNvSpPr>
            <a:spLocks noGrp="1" noChangeArrowheads="1"/>
          </p:cNvSpPr>
          <p:nvPr>
            <p:ph type="body" sz="half" idx="1"/>
          </p:nvPr>
        </p:nvSpPr>
        <p:spPr>
          <a:xfrm>
            <a:off x="0" y="1120775"/>
            <a:ext cx="9731375" cy="5118100"/>
          </a:xfrm>
        </p:spPr>
        <p:txBody>
          <a:bodyPr/>
          <a:lstStyle/>
          <a:p>
            <a:pPr lvl="1">
              <a:lnSpc>
                <a:spcPct val="150000"/>
              </a:lnSpc>
              <a:buFontTx/>
              <a:buNone/>
            </a:pPr>
            <a:r>
              <a:rPr kumimoji="1" lang="zh-CN" altLang="en-US">
                <a:latin typeface="宋体" panose="02010600030101010101" pitchFamily="2" charset="-122"/>
                <a:ea typeface="宋体" panose="02010600030101010101" pitchFamily="2" charset="-122"/>
              </a:rPr>
              <a:t>  直线</a:t>
            </a:r>
            <a:r>
              <a:rPr kumimoji="1" lang="zh-CN" altLang="en-US">
                <a:ea typeface="宋体" panose="02010600030101010101" pitchFamily="2" charset="-122"/>
              </a:rPr>
              <a:t>参数表示</a:t>
            </a:r>
            <a:r>
              <a:rPr kumimoji="1" lang="en-US" altLang="zh-CN">
                <a:ea typeface="宋体" panose="02010600030101010101" pitchFamily="2" charset="-122"/>
              </a:rPr>
              <a:t>:</a:t>
            </a:r>
            <a:endParaRPr kumimoji="1" lang="zh-CN" altLang="en-US">
              <a:ea typeface="宋体" panose="02010600030101010101" pitchFamily="2" charset="-122"/>
            </a:endParaRPr>
          </a:p>
          <a:p>
            <a:pPr lvl="2">
              <a:spcBef>
                <a:spcPct val="0"/>
              </a:spcBef>
              <a:buFontTx/>
              <a:buNone/>
            </a:pPr>
            <a:r>
              <a:rPr kumimoji="1" lang="en-US" altLang="zh-CN">
                <a:ea typeface="宋体" panose="02010600030101010101" pitchFamily="2" charset="-122"/>
              </a:rPr>
              <a:t>x=x</a:t>
            </a:r>
            <a:r>
              <a:rPr kumimoji="1" lang="en-US" altLang="zh-CN" baseline="-25000">
                <a:ea typeface="宋体" panose="02010600030101010101" pitchFamily="2" charset="-122"/>
              </a:rPr>
              <a:t>0</a:t>
            </a:r>
            <a:r>
              <a:rPr kumimoji="1" lang="en-US" altLang="zh-CN">
                <a:ea typeface="宋体" panose="02010600030101010101" pitchFamily="2" charset="-122"/>
              </a:rPr>
              <a:t>+u</a:t>
            </a:r>
            <a:r>
              <a:rPr kumimoji="1" lang="en-US" altLang="zh-CN" sz="1200">
                <a:ea typeface="宋体" panose="02010600030101010101" pitchFamily="2" charset="-122"/>
              </a:rPr>
              <a:t>△</a:t>
            </a:r>
            <a:r>
              <a:rPr kumimoji="1" lang="en-US" altLang="zh-CN">
                <a:ea typeface="宋体" panose="02010600030101010101" pitchFamily="2" charset="-122"/>
              </a:rPr>
              <a:t>x</a:t>
            </a:r>
          </a:p>
          <a:p>
            <a:pPr lvl="2">
              <a:buFontTx/>
              <a:buNone/>
            </a:pPr>
            <a:r>
              <a:rPr kumimoji="1" lang="en-US" altLang="zh-CN">
                <a:ea typeface="宋体" panose="02010600030101010101" pitchFamily="2" charset="-122"/>
              </a:rPr>
              <a:t>y=y</a:t>
            </a:r>
            <a:r>
              <a:rPr kumimoji="1" lang="en-US" altLang="zh-CN" baseline="-25000">
                <a:ea typeface="宋体" panose="02010600030101010101" pitchFamily="2" charset="-122"/>
              </a:rPr>
              <a:t>0</a:t>
            </a:r>
            <a:r>
              <a:rPr kumimoji="1" lang="en-US" altLang="zh-CN">
                <a:ea typeface="宋体" panose="02010600030101010101" pitchFamily="2" charset="-122"/>
              </a:rPr>
              <a:t>+u</a:t>
            </a:r>
            <a:r>
              <a:rPr kumimoji="1" lang="en-US" altLang="zh-CN" sz="1200">
                <a:ea typeface="宋体" panose="02010600030101010101" pitchFamily="2" charset="-122"/>
              </a:rPr>
              <a:t>△</a:t>
            </a:r>
            <a:r>
              <a:rPr kumimoji="1" lang="en-US" altLang="zh-CN">
                <a:ea typeface="宋体" panose="02010600030101010101" pitchFamily="2" charset="-122"/>
              </a:rPr>
              <a:t>y</a:t>
            </a:r>
          </a:p>
          <a:p>
            <a:pPr lvl="2">
              <a:buFontTx/>
              <a:buNone/>
            </a:pPr>
            <a:r>
              <a:rPr kumimoji="1" lang="en-US" altLang="zh-CN">
                <a:ea typeface="宋体" panose="02010600030101010101" pitchFamily="2" charset="-122"/>
              </a:rPr>
              <a:t> </a:t>
            </a:r>
            <a:r>
              <a:rPr kumimoji="1" lang="en-US" altLang="zh-CN" sz="1200">
                <a:ea typeface="宋体" panose="02010600030101010101" pitchFamily="2" charset="-122"/>
              </a:rPr>
              <a:t>△</a:t>
            </a:r>
            <a:r>
              <a:rPr kumimoji="1" lang="en-US" altLang="zh-CN">
                <a:ea typeface="宋体" panose="02010600030101010101" pitchFamily="2" charset="-122"/>
              </a:rPr>
              <a:t>x=x</a:t>
            </a:r>
            <a:r>
              <a:rPr kumimoji="1" lang="en-US" altLang="zh-CN" baseline="-25000">
                <a:ea typeface="宋体" panose="02010600030101010101" pitchFamily="2" charset="-122"/>
              </a:rPr>
              <a:t>1</a:t>
            </a:r>
            <a:r>
              <a:rPr kumimoji="1" lang="en-US" altLang="zh-CN">
                <a:ea typeface="宋体" panose="02010600030101010101" pitchFamily="2" charset="-122"/>
              </a:rPr>
              <a:t>-x</a:t>
            </a:r>
            <a:r>
              <a:rPr kumimoji="1" lang="en-US" altLang="zh-CN" baseline="-25000">
                <a:ea typeface="宋体" panose="02010600030101010101" pitchFamily="2" charset="-122"/>
              </a:rPr>
              <a:t>0      </a:t>
            </a:r>
            <a:r>
              <a:rPr kumimoji="1" lang="en-US" altLang="zh-CN">
                <a:ea typeface="宋体" panose="02010600030101010101" pitchFamily="2" charset="-122"/>
              </a:rPr>
              <a:t> </a:t>
            </a:r>
            <a:r>
              <a:rPr kumimoji="1" lang="en-US" altLang="zh-CN" sz="1200">
                <a:ea typeface="宋体" panose="02010600030101010101" pitchFamily="2" charset="-122"/>
              </a:rPr>
              <a:t>△</a:t>
            </a:r>
            <a:r>
              <a:rPr kumimoji="1" lang="en-US" altLang="zh-CN">
                <a:ea typeface="宋体" panose="02010600030101010101" pitchFamily="2" charset="-122"/>
              </a:rPr>
              <a:t>y=y</a:t>
            </a:r>
            <a:r>
              <a:rPr kumimoji="1" lang="en-US" altLang="zh-CN" baseline="-25000">
                <a:ea typeface="宋体" panose="02010600030101010101" pitchFamily="2" charset="-122"/>
              </a:rPr>
              <a:t>1</a:t>
            </a:r>
            <a:r>
              <a:rPr kumimoji="1" lang="en-US" altLang="zh-CN">
                <a:ea typeface="宋体" panose="02010600030101010101" pitchFamily="2" charset="-122"/>
              </a:rPr>
              <a:t>-y</a:t>
            </a:r>
            <a:r>
              <a:rPr kumimoji="1" lang="en-US" altLang="zh-CN" baseline="-25000">
                <a:ea typeface="宋体" panose="02010600030101010101" pitchFamily="2" charset="-122"/>
              </a:rPr>
              <a:t>0</a:t>
            </a:r>
          </a:p>
          <a:p>
            <a:pPr lvl="2">
              <a:buFontTx/>
              <a:buNone/>
            </a:pPr>
            <a:r>
              <a:rPr lang="en-US" altLang="zh-CN"/>
              <a:t>u</a:t>
            </a:r>
            <a:r>
              <a:rPr lang="en-US" altLang="zh-CN" baseline="-25000"/>
              <a:t>L</a:t>
            </a:r>
            <a:r>
              <a:rPr lang="en-US" altLang="zh-CN"/>
              <a:t>= (x</a:t>
            </a:r>
            <a:r>
              <a:rPr lang="en-US" altLang="zh-CN" baseline="-25000"/>
              <a:t>L</a:t>
            </a:r>
            <a:r>
              <a:rPr lang="en-US" altLang="zh-CN"/>
              <a:t>-x</a:t>
            </a:r>
            <a:r>
              <a:rPr lang="en-US" altLang="zh-CN" baseline="-25000"/>
              <a:t>0</a:t>
            </a:r>
            <a:r>
              <a:rPr lang="en-US" altLang="zh-CN"/>
              <a:t>)/△x, u</a:t>
            </a:r>
            <a:r>
              <a:rPr lang="en-US" altLang="zh-CN" baseline="-25000"/>
              <a:t>R</a:t>
            </a:r>
            <a:r>
              <a:rPr lang="en-US" altLang="zh-CN"/>
              <a:t>= (x</a:t>
            </a:r>
            <a:r>
              <a:rPr lang="en-US" altLang="zh-CN" baseline="-25000"/>
              <a:t>R</a:t>
            </a:r>
            <a:r>
              <a:rPr lang="en-US" altLang="zh-CN"/>
              <a:t>-x</a:t>
            </a:r>
            <a:r>
              <a:rPr lang="en-US" altLang="zh-CN" baseline="-25000"/>
              <a:t>0</a:t>
            </a:r>
            <a:r>
              <a:rPr lang="en-US" altLang="zh-CN"/>
              <a:t>)/△x</a:t>
            </a:r>
          </a:p>
          <a:p>
            <a:pPr lvl="2">
              <a:buFontTx/>
              <a:buNone/>
            </a:pPr>
            <a:endParaRPr kumimoji="1" lang="en-US" altLang="zh-CN">
              <a:ea typeface="宋体" panose="02010600030101010101" pitchFamily="2" charset="-122"/>
            </a:endParaRPr>
          </a:p>
          <a:p>
            <a:pPr lvl="2">
              <a:buFontTx/>
              <a:buNone/>
            </a:pPr>
            <a:r>
              <a:rPr kumimoji="1" lang="zh-CN" altLang="en-US" sz="2800">
                <a:latin typeface="宋体" panose="02010600030101010101" pitchFamily="2" charset="-122"/>
                <a:ea typeface="宋体" panose="02010600030101010101" pitchFamily="2" charset="-122"/>
              </a:rPr>
              <a:t>窗口边界的四条边分为两类：始边和终边</a:t>
            </a:r>
            <a:endParaRPr kumimoji="1" lang="en-US" altLang="zh-CN" sz="2800">
              <a:latin typeface="宋体" panose="02010600030101010101" pitchFamily="2" charset="-122"/>
              <a:ea typeface="宋体" panose="02010600030101010101" pitchFamily="2" charset="-122"/>
            </a:endParaRPr>
          </a:p>
        </p:txBody>
      </p:sp>
      <p:graphicFrame>
        <p:nvGraphicFramePr>
          <p:cNvPr id="30722" name="Object 4">
            <a:extLst>
              <a:ext uri="{FF2B5EF4-FFF2-40B4-BE49-F238E27FC236}">
                <a16:creationId xmlns:a16="http://schemas.microsoft.com/office/drawing/2014/main" id="{92E8B20A-6AB2-4C46-B2F1-B42BEAD7644B}"/>
              </a:ext>
            </a:extLst>
          </p:cNvPr>
          <p:cNvGraphicFramePr>
            <a:graphicFrameLocks noGrp="1" noChangeAspect="1"/>
          </p:cNvGraphicFramePr>
          <p:nvPr>
            <p:ph sz="half" idx="2"/>
          </p:nvPr>
        </p:nvGraphicFramePr>
        <p:xfrm>
          <a:off x="765175" y="4525963"/>
          <a:ext cx="6169025" cy="1163637"/>
        </p:xfrm>
        <a:graphic>
          <a:graphicData uri="http://schemas.openxmlformats.org/presentationml/2006/ole">
            <mc:AlternateContent xmlns:mc="http://schemas.openxmlformats.org/markup-compatibility/2006">
              <mc:Choice xmlns:v="urn:schemas-microsoft-com:vml" Requires="v">
                <p:oleObj spid="_x0000_s45174" name="Equation" r:id="rId4" imgW="2019300" imgH="381000" progId="Equation.DSMT4">
                  <p:embed/>
                </p:oleObj>
              </mc:Choice>
              <mc:Fallback>
                <p:oleObj name="Equation" r:id="rId4" imgW="2019300" imgH="381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4525963"/>
                        <a:ext cx="6169025" cy="1163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
            <a:extLst>
              <a:ext uri="{FF2B5EF4-FFF2-40B4-BE49-F238E27FC236}">
                <a16:creationId xmlns:a16="http://schemas.microsoft.com/office/drawing/2014/main" id="{71B5D81E-E850-466F-9C72-CFB11EB30140}"/>
              </a:ext>
            </a:extLst>
          </p:cNvPr>
          <p:cNvSpPr txBox="1">
            <a:spLocks noChangeArrowheads="1"/>
          </p:cNvSpPr>
          <p:nvPr/>
        </p:nvSpPr>
        <p:spPr bwMode="auto">
          <a:xfrm>
            <a:off x="7720013" y="4525963"/>
            <a:ext cx="137001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zh-CN" altLang="en-US">
                <a:solidFill>
                  <a:schemeClr val="accent2"/>
                </a:solidFill>
                <a:latin typeface="宋体" panose="02010600030101010101" pitchFamily="2" charset="-122"/>
                <a:ea typeface="宋体" panose="02010600030101010101" pitchFamily="2" charset="-122"/>
              </a:rPr>
              <a:t>始参</a:t>
            </a:r>
            <a:r>
              <a:rPr lang="en-US" altLang="zh-CN">
                <a:latin typeface="宋体" panose="02010600030101010101" pitchFamily="2" charset="-122"/>
                <a:ea typeface="宋体" panose="02010600030101010101" pitchFamily="2" charset="-122"/>
              </a:rPr>
              <a:t>u</a:t>
            </a:r>
            <a:r>
              <a:rPr lang="en-US" altLang="zh-CN" baseline="-25000">
                <a:latin typeface="宋体" panose="02010600030101010101" pitchFamily="2" charset="-122"/>
                <a:ea typeface="宋体" panose="02010600030101010101" pitchFamily="2" charset="-122"/>
              </a:rPr>
              <a:t>s</a:t>
            </a:r>
            <a:endParaRPr lang="en-US" altLang="zh-CN">
              <a:solidFill>
                <a:schemeClr val="accent2"/>
              </a:solidFill>
              <a:latin typeface="宋体" panose="02010600030101010101" pitchFamily="2" charset="-122"/>
              <a:ea typeface="宋体" panose="02010600030101010101" pitchFamily="2" charset="-122"/>
            </a:endParaRPr>
          </a:p>
          <a:p>
            <a:pPr eaLnBrk="1" hangingPunct="1">
              <a:spcBef>
                <a:spcPct val="0"/>
              </a:spcBef>
              <a:buFontTx/>
              <a:buNone/>
            </a:pPr>
            <a:r>
              <a:rPr lang="zh-CN" altLang="en-US">
                <a:solidFill>
                  <a:schemeClr val="accent2"/>
                </a:solidFill>
                <a:latin typeface="宋体" panose="02010600030101010101" pitchFamily="2" charset="-122"/>
                <a:ea typeface="宋体" panose="02010600030101010101" pitchFamily="2" charset="-122"/>
              </a:rPr>
              <a:t>终参</a:t>
            </a:r>
            <a:r>
              <a:rPr lang="en-US" altLang="zh-CN">
                <a:latin typeface="宋体" panose="02010600030101010101" pitchFamily="2" charset="-122"/>
                <a:ea typeface="宋体" panose="02010600030101010101" pitchFamily="2" charset="-122"/>
              </a:rPr>
              <a:t>u</a:t>
            </a:r>
            <a:r>
              <a:rPr lang="en-US" altLang="zh-CN" baseline="-25000">
                <a:latin typeface="宋体" panose="02010600030101010101" pitchFamily="2" charset="-122"/>
                <a:ea typeface="宋体" panose="02010600030101010101" pitchFamily="2" charset="-122"/>
              </a:rPr>
              <a:t>e</a:t>
            </a:r>
            <a:endParaRPr lang="zh-CN" altLang="en-US" b="1">
              <a:solidFill>
                <a:schemeClr val="accent2"/>
              </a:solidFill>
              <a:latin typeface="Times New Roman" panose="02020603050405020304" pitchFamily="18" charset="0"/>
              <a:ea typeface="宋体" panose="02010600030101010101" pitchFamily="2" charset="-122"/>
            </a:endParaRPr>
          </a:p>
        </p:txBody>
      </p:sp>
      <p:sp>
        <p:nvSpPr>
          <p:cNvPr id="45063" name="日期占位符 1">
            <a:extLst>
              <a:ext uri="{FF2B5EF4-FFF2-40B4-BE49-F238E27FC236}">
                <a16:creationId xmlns:a16="http://schemas.microsoft.com/office/drawing/2014/main" id="{B10BBE21-C0FD-40D2-A0DF-DDE604F570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7FD2AE6-B8B3-4FE2-97DB-F0E9523AD2B8}" type="datetime10">
              <a:rPr lang="zh-CN" altLang="en-US" sz="1400" smtClean="0"/>
              <a:pPr>
                <a:spcBef>
                  <a:spcPct val="0"/>
                </a:spcBef>
                <a:buFontTx/>
                <a:buNone/>
              </a:pPr>
              <a:t>09:09</a:t>
            </a:fld>
            <a:endParaRPr lang="en-US" altLang="zh-CN" sz="1400"/>
          </a:p>
        </p:txBody>
      </p:sp>
      <p:sp>
        <p:nvSpPr>
          <p:cNvPr id="45064" name="灯片编号占位符 2">
            <a:extLst>
              <a:ext uri="{FF2B5EF4-FFF2-40B4-BE49-F238E27FC236}">
                <a16:creationId xmlns:a16="http://schemas.microsoft.com/office/drawing/2014/main" id="{5F2DF9FF-8580-4718-81F9-DE3D39ED2E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C1C7F47-3E6C-45A5-A641-2CDDAC055BD8}" type="slidenum">
              <a:rPr lang="zh-CN" altLang="en-US" sz="1400" smtClean="0"/>
              <a:pPr>
                <a:spcBef>
                  <a:spcPct val="0"/>
                </a:spcBef>
                <a:buFontTx/>
                <a:buNone/>
              </a:pPr>
              <a:t>37</a:t>
            </a:fld>
            <a:endParaRPr lang="en-US" altLang="zh-CN" sz="1400"/>
          </a:p>
        </p:txBody>
      </p:sp>
      <p:graphicFrame>
        <p:nvGraphicFramePr>
          <p:cNvPr id="9" name="Object 4">
            <a:extLst>
              <a:ext uri="{FF2B5EF4-FFF2-40B4-BE49-F238E27FC236}">
                <a16:creationId xmlns:a16="http://schemas.microsoft.com/office/drawing/2014/main" id="{A8FF0C2D-19C6-4448-A2EF-114A862FA079}"/>
              </a:ext>
            </a:extLst>
          </p:cNvPr>
          <p:cNvGraphicFramePr>
            <a:graphicFrameLocks noChangeAspect="1"/>
          </p:cNvGraphicFramePr>
          <p:nvPr/>
        </p:nvGraphicFramePr>
        <p:xfrm>
          <a:off x="760413" y="5726113"/>
          <a:ext cx="6080125" cy="1131887"/>
        </p:xfrm>
        <a:graphic>
          <a:graphicData uri="http://schemas.openxmlformats.org/presentationml/2006/ole">
            <mc:AlternateContent xmlns:mc="http://schemas.openxmlformats.org/markup-compatibility/2006">
              <mc:Choice xmlns:v="urn:schemas-microsoft-com:vml" Requires="v">
                <p:oleObj spid="_x0000_s45175" name="Equation" r:id="rId6" imgW="2044700" imgH="381000" progId="Equation.DSMT4">
                  <p:embed/>
                </p:oleObj>
              </mc:Choice>
              <mc:Fallback>
                <p:oleObj name="Equation" r:id="rId6" imgW="2044700" imgH="381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0413" y="5726113"/>
                        <a:ext cx="608012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blinds(horizontal)">
                                      <p:cBhvr>
                                        <p:cTn id="12" dur="500"/>
                                        <p:tgtEl>
                                          <p:spTgt spid="3072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4">
                                            <p:txEl>
                                              <p:pRg st="2" end="2"/>
                                            </p:txEl>
                                          </p:spTgt>
                                        </p:tgtEl>
                                        <p:attrNameLst>
                                          <p:attrName>style.visibility</p:attrName>
                                        </p:attrNameLst>
                                      </p:cBhvr>
                                      <p:to>
                                        <p:strVal val="visible"/>
                                      </p:to>
                                    </p:set>
                                    <p:animEffect transition="in" filter="blinds(horizontal)">
                                      <p:cBhvr>
                                        <p:cTn id="15" dur="500"/>
                                        <p:tgtEl>
                                          <p:spTgt spid="3072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0724">
                                            <p:txEl>
                                              <p:pRg st="3" end="3"/>
                                            </p:txEl>
                                          </p:spTgt>
                                        </p:tgtEl>
                                        <p:attrNameLst>
                                          <p:attrName>style.visibility</p:attrName>
                                        </p:attrNameLst>
                                      </p:cBhvr>
                                      <p:to>
                                        <p:strVal val="visible"/>
                                      </p:to>
                                    </p:set>
                                    <p:animEffect transition="in" filter="blinds(horizontal)">
                                      <p:cBhvr>
                                        <p:cTn id="20" dur="500"/>
                                        <p:tgtEl>
                                          <p:spTgt spid="3072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0724">
                                            <p:txEl>
                                              <p:pRg st="4" end="4"/>
                                            </p:txEl>
                                          </p:spTgt>
                                        </p:tgtEl>
                                        <p:attrNameLst>
                                          <p:attrName>style.visibility</p:attrName>
                                        </p:attrNameLst>
                                      </p:cBhvr>
                                      <p:to>
                                        <p:strVal val="visible"/>
                                      </p:to>
                                    </p:set>
                                    <p:animEffect transition="in" filter="blinds(horizontal)">
                                      <p:cBhvr>
                                        <p:cTn id="25" dur="500"/>
                                        <p:tgtEl>
                                          <p:spTgt spid="3072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0724">
                                            <p:txEl>
                                              <p:pRg st="6" end="6"/>
                                            </p:txEl>
                                          </p:spTgt>
                                        </p:tgtEl>
                                        <p:attrNameLst>
                                          <p:attrName>style.visibility</p:attrName>
                                        </p:attrNameLst>
                                      </p:cBhvr>
                                      <p:to>
                                        <p:strVal val="visible"/>
                                      </p:to>
                                    </p:set>
                                    <p:animEffect transition="in" filter="blinds(horizontal)">
                                      <p:cBhvr>
                                        <p:cTn id="30" dur="500"/>
                                        <p:tgtEl>
                                          <p:spTgt spid="30724">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0722"/>
                                        </p:tgtEl>
                                        <p:attrNameLst>
                                          <p:attrName>style.visibility</p:attrName>
                                        </p:attrNameLst>
                                      </p:cBhvr>
                                      <p:to>
                                        <p:strVal val="visible"/>
                                      </p:to>
                                    </p:set>
                                    <p:animEffect transition="in" filter="blinds(horizontal)">
                                      <p:cBhvr>
                                        <p:cTn id="35" dur="500"/>
                                        <p:tgtEl>
                                          <p:spTgt spid="307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F0AF87A-8C47-49A8-A421-9C6D6CAD0395}"/>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 name="Rectangle 3">
            <a:extLst>
              <a:ext uri="{FF2B5EF4-FFF2-40B4-BE49-F238E27FC236}">
                <a16:creationId xmlns:a16="http://schemas.microsoft.com/office/drawing/2014/main" id="{EECD7AD4-E880-401D-8593-AAB06EB90B61}"/>
              </a:ext>
            </a:extLst>
          </p:cNvPr>
          <p:cNvSpPr txBox="1">
            <a:spLocks noChangeArrowheads="1"/>
          </p:cNvSpPr>
          <p:nvPr/>
        </p:nvSpPr>
        <p:spPr bwMode="auto">
          <a:xfrm>
            <a:off x="247650" y="1012825"/>
            <a:ext cx="9442450" cy="5845175"/>
          </a:xfrm>
          <a:prstGeom prst="rect">
            <a:avLst/>
          </a:prstGeom>
          <a:noFill/>
          <a:ln w="9525">
            <a:noFill/>
            <a:miter lim="800000"/>
            <a:headEnd/>
            <a:tailEnd/>
          </a:ln>
        </p:spPr>
        <p:txBody>
          <a:bodyPr/>
          <a:lstStyle/>
          <a:p>
            <a:pPr marL="342900" indent="-342900">
              <a:spcBef>
                <a:spcPct val="20000"/>
              </a:spcBef>
              <a:buFontTx/>
              <a:buChar char="•"/>
              <a:defRPr/>
            </a:pPr>
            <a:r>
              <a:rPr kumimoji="0" lang="en-US" altLang="zh-CN" sz="3200" b="1" kern="0" dirty="0">
                <a:solidFill>
                  <a:schemeClr val="tx1"/>
                </a:solidFill>
                <a:latin typeface="华文宋体" pitchFamily="2" charset="-122"/>
              </a:rPr>
              <a:t>1. </a:t>
            </a:r>
            <a:r>
              <a:rPr kumimoji="0" lang="zh-CN" altLang="en-US" sz="3200" b="1" kern="0" dirty="0">
                <a:solidFill>
                  <a:schemeClr val="tx1"/>
                </a:solidFill>
                <a:latin typeface="华文宋体" pitchFamily="2" charset="-122"/>
              </a:rPr>
              <a:t>计算参数</a:t>
            </a:r>
            <a:r>
              <a:rPr lang="en-US" altLang="zh-CN" sz="3200" b="1" dirty="0" err="1">
                <a:solidFill>
                  <a:schemeClr val="tx1"/>
                </a:solidFill>
              </a:rPr>
              <a:t>u</a:t>
            </a:r>
            <a:r>
              <a:rPr lang="en-US" altLang="zh-CN" sz="3200" b="1" baseline="-25000" dirty="0" err="1">
                <a:solidFill>
                  <a:schemeClr val="tx1"/>
                </a:solidFill>
              </a:rPr>
              <a:t>L</a:t>
            </a:r>
            <a:r>
              <a:rPr kumimoji="0" lang="en-US" altLang="zh-CN" sz="3200" b="1" kern="0" dirty="0">
                <a:solidFill>
                  <a:schemeClr val="tx1"/>
                </a:solidFill>
                <a:latin typeface="华文宋体" pitchFamily="2" charset="-122"/>
              </a:rPr>
              <a:t>, </a:t>
            </a:r>
            <a:r>
              <a:rPr lang="en-US" altLang="zh-CN" sz="3200" b="1" dirty="0" err="1">
                <a:solidFill>
                  <a:schemeClr val="tx1"/>
                </a:solidFill>
              </a:rPr>
              <a:t>u</a:t>
            </a:r>
            <a:r>
              <a:rPr lang="en-US" altLang="zh-CN" sz="3200" b="1" baseline="-25000" dirty="0" err="1">
                <a:solidFill>
                  <a:schemeClr val="tx1"/>
                </a:solidFill>
              </a:rPr>
              <a:t>R</a:t>
            </a:r>
            <a:r>
              <a:rPr kumimoji="0" lang="en-US" altLang="zh-CN" sz="3200" b="1" kern="0" dirty="0">
                <a:solidFill>
                  <a:schemeClr val="tx1"/>
                </a:solidFill>
                <a:latin typeface="华文宋体" pitchFamily="2" charset="-122"/>
              </a:rPr>
              <a:t>, </a:t>
            </a:r>
            <a:r>
              <a:rPr lang="en-US" altLang="zh-CN" sz="3200" b="1" dirty="0" err="1">
                <a:solidFill>
                  <a:schemeClr val="tx1"/>
                </a:solidFill>
              </a:rPr>
              <a:t>u</a:t>
            </a:r>
            <a:r>
              <a:rPr lang="en-US" altLang="zh-CN" sz="3200" b="1" baseline="-25000" dirty="0" err="1">
                <a:solidFill>
                  <a:schemeClr val="tx1"/>
                </a:solidFill>
              </a:rPr>
              <a:t>B</a:t>
            </a:r>
            <a:r>
              <a:rPr kumimoji="0" lang="en-US" altLang="zh-CN" sz="3200" b="1" kern="0" dirty="0">
                <a:solidFill>
                  <a:schemeClr val="tx1"/>
                </a:solidFill>
                <a:latin typeface="华文宋体" pitchFamily="2" charset="-122"/>
              </a:rPr>
              <a:t>, </a:t>
            </a:r>
            <a:r>
              <a:rPr lang="en-US" altLang="zh-CN" sz="3200" b="1" dirty="0" err="1">
                <a:solidFill>
                  <a:schemeClr val="tx1"/>
                </a:solidFill>
              </a:rPr>
              <a:t>u</a:t>
            </a:r>
            <a:r>
              <a:rPr lang="en-US" altLang="zh-CN" sz="3200" b="1" baseline="-25000" dirty="0" err="1">
                <a:solidFill>
                  <a:schemeClr val="tx1"/>
                </a:solidFill>
              </a:rPr>
              <a:t>T</a:t>
            </a:r>
            <a:r>
              <a:rPr lang="en-US" altLang="zh-CN" sz="3200" b="1" baseline="-25000" dirty="0">
                <a:solidFill>
                  <a:schemeClr val="tx1"/>
                </a:solidFill>
              </a:rPr>
              <a:t> </a:t>
            </a:r>
            <a:r>
              <a:rPr kumimoji="0" lang="en-US" altLang="zh-CN" sz="3200" b="1" kern="0" dirty="0">
                <a:solidFill>
                  <a:schemeClr val="tx1"/>
                </a:solidFill>
                <a:latin typeface="华文宋体" pitchFamily="2" charset="-122"/>
              </a:rPr>
              <a:t>:</a:t>
            </a:r>
          </a:p>
          <a:p>
            <a:pPr marL="342900" indent="-342900">
              <a:spcBef>
                <a:spcPct val="20000"/>
              </a:spcBef>
              <a:buFontTx/>
              <a:buChar char="•"/>
              <a:defRPr/>
            </a:pPr>
            <a:r>
              <a:rPr lang="en-US" altLang="zh-CN" sz="3200" dirty="0" err="1">
                <a:solidFill>
                  <a:schemeClr val="tx1"/>
                </a:solidFill>
              </a:rPr>
              <a:t>u</a:t>
            </a:r>
            <a:r>
              <a:rPr lang="en-US" altLang="zh-CN" sz="3200" baseline="-25000" dirty="0" err="1">
                <a:solidFill>
                  <a:schemeClr val="tx1"/>
                </a:solidFill>
              </a:rPr>
              <a:t>L</a:t>
            </a:r>
            <a:r>
              <a:rPr kumimoji="0" lang="en-US" altLang="zh-CN" sz="3200" kern="0" dirty="0">
                <a:solidFill>
                  <a:schemeClr val="tx1"/>
                </a:solidFill>
                <a:latin typeface="华文宋体" pitchFamily="2" charset="-122"/>
              </a:rPr>
              <a:t>=</a:t>
            </a:r>
            <a:r>
              <a:rPr lang="en-US" altLang="zh-CN" sz="3200" dirty="0">
                <a:solidFill>
                  <a:schemeClr val="tx1"/>
                </a:solidFill>
              </a:rPr>
              <a:t> (x</a:t>
            </a:r>
            <a:r>
              <a:rPr lang="en-US" altLang="zh-CN" sz="3200" baseline="-25000" dirty="0">
                <a:solidFill>
                  <a:schemeClr val="tx1"/>
                </a:solidFill>
              </a:rPr>
              <a:t>L</a:t>
            </a:r>
            <a:r>
              <a:rPr lang="en-US" altLang="zh-CN" sz="3200" dirty="0">
                <a:solidFill>
                  <a:schemeClr val="tx1"/>
                </a:solidFill>
              </a:rPr>
              <a:t>-x</a:t>
            </a:r>
            <a:r>
              <a:rPr lang="en-US" altLang="zh-CN" sz="3200" baseline="-25000" dirty="0">
                <a:solidFill>
                  <a:schemeClr val="tx1"/>
                </a:solidFill>
              </a:rPr>
              <a:t>0</a:t>
            </a:r>
            <a:r>
              <a:rPr lang="en-US" altLang="zh-CN" sz="3200" dirty="0">
                <a:solidFill>
                  <a:schemeClr val="tx1"/>
                </a:solidFill>
              </a:rPr>
              <a:t>)/△x, </a:t>
            </a:r>
            <a:r>
              <a:rPr lang="en-US" altLang="zh-CN" sz="3200" dirty="0" err="1">
                <a:solidFill>
                  <a:schemeClr val="tx1"/>
                </a:solidFill>
              </a:rPr>
              <a:t>u</a:t>
            </a:r>
            <a:r>
              <a:rPr lang="en-US" altLang="zh-CN" sz="3200" baseline="-25000" dirty="0" err="1">
                <a:solidFill>
                  <a:schemeClr val="tx1"/>
                </a:solidFill>
              </a:rPr>
              <a:t>R</a:t>
            </a:r>
            <a:r>
              <a:rPr kumimoji="0" lang="en-US" altLang="zh-CN" sz="3200" kern="0" dirty="0">
                <a:solidFill>
                  <a:schemeClr val="tx1"/>
                </a:solidFill>
                <a:latin typeface="华文宋体" pitchFamily="2" charset="-122"/>
              </a:rPr>
              <a:t>=</a:t>
            </a:r>
            <a:r>
              <a:rPr lang="en-US" altLang="zh-CN" sz="3200" dirty="0">
                <a:solidFill>
                  <a:schemeClr val="tx1"/>
                </a:solidFill>
              </a:rPr>
              <a:t> (x</a:t>
            </a:r>
            <a:r>
              <a:rPr lang="en-US" altLang="zh-CN" sz="3200" baseline="-25000" dirty="0">
                <a:solidFill>
                  <a:schemeClr val="tx1"/>
                </a:solidFill>
              </a:rPr>
              <a:t>R</a:t>
            </a:r>
            <a:r>
              <a:rPr lang="en-US" altLang="zh-CN" sz="3200" dirty="0">
                <a:solidFill>
                  <a:schemeClr val="tx1"/>
                </a:solidFill>
              </a:rPr>
              <a:t>-x</a:t>
            </a:r>
            <a:r>
              <a:rPr lang="en-US" altLang="zh-CN" sz="3200" baseline="-25000" dirty="0">
                <a:solidFill>
                  <a:schemeClr val="tx1"/>
                </a:solidFill>
              </a:rPr>
              <a:t>0</a:t>
            </a:r>
            <a:r>
              <a:rPr lang="en-US" altLang="zh-CN" sz="3200" dirty="0">
                <a:solidFill>
                  <a:schemeClr val="tx1"/>
                </a:solidFill>
              </a:rPr>
              <a:t>)/△x</a:t>
            </a:r>
            <a:r>
              <a:rPr lang="en-US" altLang="zh-CN" sz="3200" baseline="-25000" dirty="0">
                <a:solidFill>
                  <a:schemeClr val="tx1"/>
                </a:solidFill>
              </a:rPr>
              <a:t> </a:t>
            </a:r>
          </a:p>
          <a:p>
            <a:pPr marL="342900" indent="-342900">
              <a:spcBef>
                <a:spcPct val="20000"/>
              </a:spcBef>
              <a:buFontTx/>
              <a:buChar char="•"/>
              <a:defRPr/>
            </a:pPr>
            <a:r>
              <a:rPr lang="en-US" altLang="zh-CN" sz="3200" dirty="0" err="1">
                <a:solidFill>
                  <a:schemeClr val="tx1"/>
                </a:solidFill>
              </a:rPr>
              <a:t>u</a:t>
            </a:r>
            <a:r>
              <a:rPr lang="en-US" altLang="zh-CN" sz="3200" baseline="-25000" dirty="0" err="1">
                <a:solidFill>
                  <a:schemeClr val="tx1"/>
                </a:solidFill>
              </a:rPr>
              <a:t>B</a:t>
            </a:r>
            <a:r>
              <a:rPr kumimoji="0" lang="en-US" altLang="zh-CN" sz="3200" kern="0" dirty="0">
                <a:solidFill>
                  <a:schemeClr val="tx1"/>
                </a:solidFill>
                <a:latin typeface="华文宋体" pitchFamily="2" charset="-122"/>
              </a:rPr>
              <a:t>=</a:t>
            </a:r>
            <a:r>
              <a:rPr lang="en-US" altLang="zh-CN" sz="3200" dirty="0">
                <a:solidFill>
                  <a:schemeClr val="tx1"/>
                </a:solidFill>
              </a:rPr>
              <a:t> (y</a:t>
            </a:r>
            <a:r>
              <a:rPr lang="en-US" altLang="zh-CN" sz="3200" baseline="-25000" dirty="0">
                <a:solidFill>
                  <a:schemeClr val="tx1"/>
                </a:solidFill>
              </a:rPr>
              <a:t>B</a:t>
            </a:r>
            <a:r>
              <a:rPr lang="en-US" altLang="zh-CN" sz="3200" dirty="0">
                <a:solidFill>
                  <a:schemeClr val="tx1"/>
                </a:solidFill>
              </a:rPr>
              <a:t>-y</a:t>
            </a:r>
            <a:r>
              <a:rPr lang="en-US" altLang="zh-CN" sz="3200" baseline="-25000" dirty="0">
                <a:solidFill>
                  <a:schemeClr val="tx1"/>
                </a:solidFill>
              </a:rPr>
              <a:t>0</a:t>
            </a:r>
            <a:r>
              <a:rPr lang="en-US" altLang="zh-CN" sz="3200" dirty="0">
                <a:solidFill>
                  <a:schemeClr val="tx1"/>
                </a:solidFill>
              </a:rPr>
              <a:t>)/△y, </a:t>
            </a:r>
            <a:r>
              <a:rPr lang="en-US" altLang="zh-CN" sz="3200" dirty="0" err="1">
                <a:solidFill>
                  <a:schemeClr val="tx1"/>
                </a:solidFill>
              </a:rPr>
              <a:t>u</a:t>
            </a:r>
            <a:r>
              <a:rPr lang="en-US" altLang="zh-CN" sz="3200" baseline="-25000" dirty="0" err="1">
                <a:solidFill>
                  <a:schemeClr val="tx1"/>
                </a:solidFill>
              </a:rPr>
              <a:t>T</a:t>
            </a:r>
            <a:r>
              <a:rPr kumimoji="0" lang="en-US" altLang="zh-CN" sz="3200" kern="0" dirty="0">
                <a:solidFill>
                  <a:schemeClr val="tx1"/>
                </a:solidFill>
                <a:latin typeface="华文宋体" pitchFamily="2" charset="-122"/>
              </a:rPr>
              <a:t>=</a:t>
            </a:r>
            <a:r>
              <a:rPr lang="en-US" altLang="zh-CN" sz="3200" dirty="0">
                <a:solidFill>
                  <a:schemeClr val="tx1"/>
                </a:solidFill>
              </a:rPr>
              <a:t> (y</a:t>
            </a:r>
            <a:r>
              <a:rPr lang="en-US" altLang="zh-CN" sz="3200" baseline="-25000" dirty="0">
                <a:solidFill>
                  <a:schemeClr val="tx1"/>
                </a:solidFill>
              </a:rPr>
              <a:t>T</a:t>
            </a:r>
            <a:r>
              <a:rPr lang="en-US" altLang="zh-CN" sz="3200" dirty="0">
                <a:solidFill>
                  <a:schemeClr val="tx1"/>
                </a:solidFill>
              </a:rPr>
              <a:t>-y</a:t>
            </a:r>
            <a:r>
              <a:rPr lang="en-US" altLang="zh-CN" sz="3200" baseline="-25000" dirty="0">
                <a:solidFill>
                  <a:schemeClr val="tx1"/>
                </a:solidFill>
              </a:rPr>
              <a:t>0</a:t>
            </a:r>
            <a:r>
              <a:rPr lang="en-US" altLang="zh-CN" sz="3200" dirty="0">
                <a:solidFill>
                  <a:schemeClr val="tx1"/>
                </a:solidFill>
              </a:rPr>
              <a:t>)/△y</a:t>
            </a:r>
            <a:r>
              <a:rPr lang="en-US" altLang="zh-CN" sz="3200" baseline="-25000" dirty="0">
                <a:solidFill>
                  <a:schemeClr val="tx1"/>
                </a:solidFill>
              </a:rPr>
              <a:t> </a:t>
            </a:r>
            <a:endParaRPr kumimoji="0" lang="zh-CN" altLang="en-US" sz="3200" kern="0" dirty="0">
              <a:solidFill>
                <a:schemeClr val="tx1"/>
              </a:solidFill>
              <a:latin typeface="华文宋体" pitchFamily="2" charset="-122"/>
            </a:endParaRPr>
          </a:p>
          <a:p>
            <a:pPr marL="342900" indent="-342900">
              <a:spcBef>
                <a:spcPct val="20000"/>
              </a:spcBef>
              <a:buFontTx/>
              <a:buChar char="•"/>
              <a:defRPr/>
            </a:pPr>
            <a:r>
              <a:rPr kumimoji="0" lang="en-US" altLang="zh-CN" sz="3200" b="1" kern="0" dirty="0">
                <a:solidFill>
                  <a:schemeClr val="tx1"/>
                </a:solidFill>
                <a:latin typeface="华文宋体" pitchFamily="2" charset="-122"/>
              </a:rPr>
              <a:t>2. </a:t>
            </a:r>
            <a:r>
              <a:rPr kumimoji="0" lang="zh-CN" altLang="en-US" sz="3200" b="1" kern="0" dirty="0">
                <a:solidFill>
                  <a:schemeClr val="tx1"/>
                </a:solidFill>
                <a:latin typeface="华文宋体" pitchFamily="2" charset="-122"/>
              </a:rPr>
              <a:t>确定始参</a:t>
            </a:r>
            <a:r>
              <a:rPr lang="en-US" altLang="zh-CN" sz="3200" b="1" dirty="0">
                <a:solidFill>
                  <a:schemeClr val="tx1"/>
                </a:solidFill>
              </a:rPr>
              <a:t>u</a:t>
            </a:r>
            <a:r>
              <a:rPr lang="en-US" altLang="zh-CN" sz="3200" b="1" baseline="-25000" dirty="0">
                <a:solidFill>
                  <a:schemeClr val="tx1"/>
                </a:solidFill>
              </a:rPr>
              <a:t>s</a:t>
            </a:r>
            <a:r>
              <a:rPr kumimoji="0" lang="zh-CN" altLang="en-US" sz="3200" b="1" kern="0" dirty="0">
                <a:solidFill>
                  <a:schemeClr val="tx1"/>
                </a:solidFill>
                <a:latin typeface="华文宋体" pitchFamily="2" charset="-122"/>
              </a:rPr>
              <a:t>与终参</a:t>
            </a:r>
            <a:r>
              <a:rPr lang="en-US" altLang="zh-CN" sz="3200" b="1" dirty="0" err="1">
                <a:solidFill>
                  <a:schemeClr val="tx1"/>
                </a:solidFill>
              </a:rPr>
              <a:t>u</a:t>
            </a:r>
            <a:r>
              <a:rPr lang="en-US" altLang="zh-CN" sz="3200" b="1" baseline="-25000" dirty="0" err="1">
                <a:solidFill>
                  <a:schemeClr val="tx1"/>
                </a:solidFill>
              </a:rPr>
              <a:t>e</a:t>
            </a:r>
            <a:r>
              <a:rPr lang="en-US" altLang="zh-CN" sz="3200" b="1" baseline="-25000" dirty="0">
                <a:solidFill>
                  <a:schemeClr val="tx1"/>
                </a:solidFill>
              </a:rPr>
              <a:t> </a:t>
            </a:r>
            <a:r>
              <a:rPr kumimoji="0" lang="en-US" altLang="zh-CN" sz="3200" b="1" kern="0" dirty="0">
                <a:solidFill>
                  <a:schemeClr val="tx1"/>
                </a:solidFill>
                <a:latin typeface="华文宋体" pitchFamily="2" charset="-122"/>
              </a:rPr>
              <a:t>:</a:t>
            </a:r>
          </a:p>
          <a:p>
            <a:pPr marL="342900" indent="-342900">
              <a:spcBef>
                <a:spcPct val="20000"/>
              </a:spcBef>
              <a:buFontTx/>
              <a:buChar char="•"/>
              <a:defRPr/>
            </a:pPr>
            <a:r>
              <a:rPr lang="en-US" altLang="zh-CN" sz="3200" dirty="0">
                <a:solidFill>
                  <a:schemeClr val="tx1"/>
                </a:solidFill>
              </a:rPr>
              <a:t>△x&gt;0, </a:t>
            </a:r>
            <a:r>
              <a:rPr lang="en-US" altLang="zh-CN" sz="3200" dirty="0" err="1">
                <a:solidFill>
                  <a:schemeClr val="tx1"/>
                </a:solidFill>
              </a:rPr>
              <a:t>u</a:t>
            </a:r>
            <a:r>
              <a:rPr lang="en-US" altLang="zh-CN" sz="3200" baseline="-25000" dirty="0" err="1">
                <a:solidFill>
                  <a:schemeClr val="tx1"/>
                </a:solidFill>
              </a:rPr>
              <a:t>sx</a:t>
            </a:r>
            <a:r>
              <a:rPr lang="en-US" altLang="zh-CN" dirty="0">
                <a:solidFill>
                  <a:schemeClr val="tx1"/>
                </a:solidFill>
              </a:rPr>
              <a: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L</a:t>
            </a:r>
            <a:r>
              <a:rPr lang="en-US" altLang="zh-CN" dirty="0">
                <a:solidFill>
                  <a:schemeClr val="tx1"/>
                </a:solidFill>
              </a:rPr>
              <a: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R</a:t>
            </a:r>
            <a:r>
              <a:rPr lang="en-US" altLang="zh-CN" dirty="0">
                <a:solidFill>
                  <a:schemeClr val="tx1"/>
                </a:solidFill>
              </a:rPr>
              <a:t>;</a:t>
            </a:r>
            <a:r>
              <a:rPr lang="en-US" altLang="zh-CN" sz="3200" dirty="0">
                <a:solidFill>
                  <a:schemeClr val="tx1"/>
                </a:solidFill>
              </a:rPr>
              <a:t>△x&lt;0, </a:t>
            </a:r>
            <a:r>
              <a:rPr lang="en-US" altLang="zh-CN" sz="3200" dirty="0" err="1">
                <a:solidFill>
                  <a:schemeClr val="tx1"/>
                </a:solidFill>
              </a:rPr>
              <a:t>u</a:t>
            </a:r>
            <a:r>
              <a:rPr lang="en-US" altLang="zh-CN" sz="3200" baseline="-25000" dirty="0" err="1">
                <a:solidFill>
                  <a:schemeClr val="tx1"/>
                </a:solidFill>
              </a:rPr>
              <a:t>sx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R</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L</a:t>
            </a:r>
            <a:endParaRPr kumimoji="0" lang="zh-CN" altLang="en-US" sz="3200" kern="0" dirty="0">
              <a:solidFill>
                <a:schemeClr val="tx1"/>
              </a:solidFill>
              <a:latin typeface="华文宋体" pitchFamily="2" charset="-122"/>
            </a:endParaRPr>
          </a:p>
          <a:p>
            <a:pPr marL="342900" indent="-342900">
              <a:spcBef>
                <a:spcPct val="20000"/>
              </a:spcBef>
              <a:buFontTx/>
              <a:buChar char="•"/>
              <a:defRPr/>
            </a:pPr>
            <a:r>
              <a:rPr lang="en-US" altLang="zh-CN" sz="3200" dirty="0">
                <a:solidFill>
                  <a:schemeClr val="tx1"/>
                </a:solidFill>
              </a:rPr>
              <a:t>△y&gt;0, </a:t>
            </a:r>
            <a:r>
              <a:rPr lang="en-US" altLang="zh-CN" sz="3200" dirty="0" err="1">
                <a:solidFill>
                  <a:schemeClr val="tx1"/>
                </a:solidFill>
              </a:rPr>
              <a:t>u</a:t>
            </a:r>
            <a:r>
              <a:rPr lang="en-US" altLang="zh-CN" sz="3200" baseline="-25000" dirty="0" err="1">
                <a:solidFill>
                  <a:schemeClr val="tx1"/>
                </a:solidFill>
              </a:rPr>
              <a:t>sy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B</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T</a:t>
            </a:r>
            <a:r>
              <a:rPr lang="en-US" altLang="zh-CN" sz="3200" baseline="-25000" dirty="0">
                <a:solidFill>
                  <a:schemeClr val="tx1"/>
                </a:solidFill>
              </a:rPr>
              <a:t>;</a:t>
            </a:r>
            <a:r>
              <a:rPr lang="en-US" altLang="zh-CN" sz="3200" dirty="0">
                <a:solidFill>
                  <a:schemeClr val="tx1"/>
                </a:solidFill>
              </a:rPr>
              <a:t>△y&lt;0, </a:t>
            </a:r>
            <a:r>
              <a:rPr lang="en-US" altLang="zh-CN" sz="3200" dirty="0" err="1">
                <a:solidFill>
                  <a:schemeClr val="tx1"/>
                </a:solidFill>
              </a:rPr>
              <a:t>u</a:t>
            </a:r>
            <a:r>
              <a:rPr lang="en-US" altLang="zh-CN" sz="3200" baseline="-25000" dirty="0" err="1">
                <a:solidFill>
                  <a:schemeClr val="tx1"/>
                </a:solidFill>
              </a:rPr>
              <a:t>sy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B</a:t>
            </a:r>
            <a:endParaRPr lang="en-US" altLang="zh-CN" dirty="0">
              <a:solidFill>
                <a:schemeClr val="tx1"/>
              </a:solidFill>
            </a:endParaRPr>
          </a:p>
          <a:p>
            <a:pPr marL="342900" indent="-342900">
              <a:spcBef>
                <a:spcPct val="20000"/>
              </a:spcBef>
              <a:buFontTx/>
              <a:buChar char="•"/>
              <a:defRPr/>
            </a:pPr>
            <a:r>
              <a:rPr kumimoji="0" lang="en-US" altLang="zh-CN" sz="3200" b="1" kern="0" dirty="0">
                <a:solidFill>
                  <a:schemeClr val="tx1"/>
                </a:solidFill>
                <a:latin typeface="华文宋体" pitchFamily="2" charset="-122"/>
              </a:rPr>
              <a:t>3. </a:t>
            </a:r>
            <a:r>
              <a:rPr kumimoji="0" lang="zh-CN" altLang="en-US" sz="3200" b="1" kern="0" dirty="0">
                <a:solidFill>
                  <a:schemeClr val="tx1"/>
                </a:solidFill>
                <a:latin typeface="华文宋体" pitchFamily="2" charset="-122"/>
              </a:rPr>
              <a:t>确定交集</a:t>
            </a:r>
            <a:r>
              <a:rPr kumimoji="0" lang="en-US" altLang="zh-CN" sz="3200" b="1" kern="0" dirty="0">
                <a:solidFill>
                  <a:schemeClr val="tx1"/>
                </a:solidFill>
                <a:latin typeface="华文宋体" pitchFamily="2" charset="-122"/>
              </a:rPr>
              <a:t>:</a:t>
            </a:r>
            <a:endParaRPr kumimoji="0" lang="zh-CN" altLang="en-US" sz="3200" b="1" kern="0" dirty="0">
              <a:solidFill>
                <a:schemeClr val="tx1"/>
              </a:solidFill>
              <a:latin typeface="华文宋体" pitchFamily="2" charset="-122"/>
            </a:endParaRPr>
          </a:p>
          <a:p>
            <a:pPr marL="342900" indent="-342900">
              <a:spcBef>
                <a:spcPct val="20000"/>
              </a:spcBef>
              <a:buFontTx/>
              <a:buChar char="•"/>
              <a:defRPr/>
            </a:pPr>
            <a:r>
              <a:rPr lang="en-US" altLang="zh-CN" sz="3200" dirty="0">
                <a:solidFill>
                  <a:schemeClr val="tx1"/>
                </a:solidFill>
              </a:rPr>
              <a:t>u</a:t>
            </a:r>
            <a:r>
              <a:rPr lang="en-US" altLang="zh-CN" sz="3200" baseline="-25000" dirty="0">
                <a:solidFill>
                  <a:schemeClr val="tx1"/>
                </a:solidFill>
              </a:rPr>
              <a:t>s</a:t>
            </a:r>
            <a:r>
              <a:rPr lang="en-US" altLang="zh-CN" sz="3200" dirty="0">
                <a:solidFill>
                  <a:schemeClr val="tx1"/>
                </a:solidFill>
              </a:rPr>
              <a:t>=max(u</a:t>
            </a:r>
            <a:r>
              <a:rPr lang="en-US" altLang="zh-CN" sz="3200" baseline="-25000" dirty="0">
                <a:solidFill>
                  <a:schemeClr val="tx1"/>
                </a:solidFill>
              </a:rPr>
              <a:t>sx</a:t>
            </a:r>
            <a:r>
              <a:rPr lang="en-US" altLang="zh-CN" sz="3200" dirty="0">
                <a:solidFill>
                  <a:schemeClr val="tx1"/>
                </a:solidFill>
              </a:rPr>
              <a:t>,u</a:t>
            </a:r>
            <a:r>
              <a:rPr lang="en-US" altLang="zh-CN" sz="3200" baseline="-25000" dirty="0">
                <a:solidFill>
                  <a:schemeClr val="tx1"/>
                </a:solidFill>
              </a:rPr>
              <a:t>sy</a:t>
            </a:r>
            <a:r>
              <a:rPr lang="en-US" altLang="zh-CN" sz="3200" dirty="0">
                <a:solidFill>
                  <a:schemeClr val="tx1"/>
                </a:solidFill>
              </a:rPr>
              <a:t>,0), </a:t>
            </a:r>
            <a:r>
              <a:rPr lang="en-US" altLang="zh-CN" sz="3200" dirty="0" err="1">
                <a:solidFill>
                  <a:schemeClr val="tx1"/>
                </a:solidFill>
              </a:rPr>
              <a:t>u</a:t>
            </a:r>
            <a:r>
              <a:rPr lang="en-US" altLang="zh-CN" sz="3200" baseline="-25000" dirty="0" err="1">
                <a:solidFill>
                  <a:schemeClr val="tx1"/>
                </a:solidFill>
              </a:rPr>
              <a:t>e</a:t>
            </a:r>
            <a:r>
              <a:rPr lang="en-US" altLang="zh-CN" sz="3200" dirty="0">
                <a:solidFill>
                  <a:schemeClr val="tx1"/>
                </a:solidFill>
              </a:rPr>
              <a:t>=min(u</a:t>
            </a:r>
            <a:r>
              <a:rPr lang="en-US" altLang="zh-CN" sz="3200" baseline="-25000" dirty="0">
                <a:solidFill>
                  <a:schemeClr val="tx1"/>
                </a:solidFill>
              </a:rPr>
              <a:t>ex</a:t>
            </a:r>
            <a:r>
              <a:rPr lang="en-US" altLang="zh-CN" sz="3200" dirty="0">
                <a:solidFill>
                  <a:schemeClr val="tx1"/>
                </a:solidFill>
              </a:rPr>
              <a:t>,u</a:t>
            </a:r>
            <a:r>
              <a:rPr lang="en-US" altLang="zh-CN" sz="3200" baseline="-25000" dirty="0">
                <a:solidFill>
                  <a:schemeClr val="tx1"/>
                </a:solidFill>
              </a:rPr>
              <a:t>ey</a:t>
            </a:r>
            <a:r>
              <a:rPr lang="en-US" altLang="zh-CN" sz="3200" dirty="0">
                <a:solidFill>
                  <a:schemeClr val="tx1"/>
                </a:solidFill>
              </a:rPr>
              <a:t>,1)</a:t>
            </a:r>
          </a:p>
          <a:p>
            <a:pPr marL="342900" indent="-342900">
              <a:spcBef>
                <a:spcPct val="20000"/>
              </a:spcBef>
              <a:buFontTx/>
              <a:buChar char="•"/>
              <a:defRPr/>
            </a:pPr>
            <a:r>
              <a:rPr kumimoji="0" lang="zh-CN" altLang="en-US" sz="3200" kern="0" dirty="0">
                <a:solidFill>
                  <a:schemeClr val="tx1"/>
                </a:solidFill>
                <a:latin typeface="华文宋体" pitchFamily="2" charset="-122"/>
              </a:rPr>
              <a:t>若</a:t>
            </a:r>
            <a:r>
              <a:rPr lang="en-US" altLang="zh-CN" sz="3200" dirty="0">
                <a:solidFill>
                  <a:schemeClr val="tx1"/>
                </a:solidFill>
              </a:rPr>
              <a:t>u</a:t>
            </a:r>
            <a:r>
              <a:rPr lang="en-US" altLang="zh-CN" sz="3200" baseline="-25000" dirty="0">
                <a:solidFill>
                  <a:schemeClr val="tx1"/>
                </a:solidFill>
              </a:rPr>
              <a:t>s</a:t>
            </a:r>
            <a:r>
              <a:rPr kumimoji="0" lang="en-US" altLang="zh-CN" sz="3200" kern="0" dirty="0">
                <a:solidFill>
                  <a:schemeClr val="tx1"/>
                </a:solidFill>
                <a:latin typeface="华文宋体" pitchFamily="2" charset="-122"/>
              </a:rPr>
              <a:t>&lt;=</a:t>
            </a:r>
            <a:r>
              <a:rPr lang="en-US" altLang="zh-CN" sz="3200" dirty="0" err="1">
                <a:solidFill>
                  <a:schemeClr val="tx1"/>
                </a:solidFill>
              </a:rPr>
              <a:t>u</a:t>
            </a:r>
            <a:r>
              <a:rPr lang="en-US" altLang="zh-CN" sz="3200" baseline="-25000" dirty="0" err="1">
                <a:solidFill>
                  <a:schemeClr val="tx1"/>
                </a:solidFill>
              </a:rPr>
              <a:t>e</a:t>
            </a:r>
            <a:r>
              <a:rPr lang="en-US" altLang="zh-CN" sz="3200" dirty="0">
                <a:solidFill>
                  <a:schemeClr val="tx1"/>
                </a:solidFill>
              </a:rPr>
              <a:t>,</a:t>
            </a:r>
            <a:r>
              <a:rPr lang="zh-CN" altLang="en-US" sz="3200" dirty="0">
                <a:solidFill>
                  <a:schemeClr val="tx1"/>
                </a:solidFill>
              </a:rPr>
              <a:t>则裁剪结果为区间</a:t>
            </a:r>
            <a:r>
              <a:rPr lang="en-US" altLang="zh-CN" sz="3200" dirty="0">
                <a:solidFill>
                  <a:schemeClr val="tx1"/>
                </a:solidFill>
              </a:rPr>
              <a:t>[u</a:t>
            </a:r>
            <a:r>
              <a:rPr lang="en-US" altLang="zh-CN" sz="3200" baseline="-25000" dirty="0">
                <a:solidFill>
                  <a:schemeClr val="tx1"/>
                </a:solidFill>
              </a:rPr>
              <a:t>s</a:t>
            </a:r>
            <a:r>
              <a:rPr kumimoji="0" lang="en-US" altLang="zh-CN" sz="3200" kern="0" dirty="0">
                <a:solidFill>
                  <a:schemeClr val="tx1"/>
                </a:solidFill>
                <a:latin typeface="华文宋体" pitchFamily="2" charset="-122"/>
              </a:rPr>
              <a:t>, </a:t>
            </a:r>
            <a:r>
              <a:rPr lang="en-US" altLang="zh-CN" sz="3200" dirty="0" err="1">
                <a:solidFill>
                  <a:schemeClr val="tx1"/>
                </a:solidFill>
              </a:rPr>
              <a:t>u</a:t>
            </a:r>
            <a:r>
              <a:rPr lang="en-US" altLang="zh-CN" sz="3200" baseline="-25000" dirty="0" err="1">
                <a:solidFill>
                  <a:schemeClr val="tx1"/>
                </a:solidFill>
              </a:rPr>
              <a:t>e</a:t>
            </a:r>
            <a:r>
              <a:rPr lang="en-US" altLang="zh-CN" sz="3200" dirty="0">
                <a:solidFill>
                  <a:schemeClr val="tx1"/>
                </a:solidFill>
              </a:rPr>
              <a:t>]</a:t>
            </a:r>
          </a:p>
          <a:p>
            <a:pPr marL="342900" lvl="1" indent="-342900">
              <a:spcBef>
                <a:spcPct val="20000"/>
              </a:spcBef>
              <a:buFontTx/>
              <a:buChar char="•"/>
              <a:defRPr/>
            </a:pPr>
            <a:r>
              <a:rPr lang="zh-CN" altLang="en-US" sz="3200" dirty="0">
                <a:solidFill>
                  <a:schemeClr val="tx1"/>
                </a:solidFill>
              </a:rPr>
              <a:t>否则，结果为空集</a:t>
            </a:r>
          </a:p>
          <a:p>
            <a:pPr marL="342900" indent="-342900">
              <a:spcBef>
                <a:spcPct val="20000"/>
              </a:spcBef>
              <a:buFontTx/>
              <a:buChar char="•"/>
              <a:defRPr/>
            </a:pPr>
            <a:endParaRPr kumimoji="0" lang="en-US" altLang="zh-CN" sz="3200" kern="0" dirty="0">
              <a:solidFill>
                <a:schemeClr val="tx1"/>
              </a:solidFill>
              <a:latin typeface="华文宋体" pitchFamily="2" charset="-122"/>
            </a:endParaRPr>
          </a:p>
          <a:p>
            <a:pPr marL="342900" indent="-342900">
              <a:spcBef>
                <a:spcPct val="20000"/>
              </a:spcBef>
              <a:buFontTx/>
              <a:buChar char="•"/>
              <a:defRPr/>
            </a:pPr>
            <a:endParaRPr kumimoji="0" lang="en-US" altLang="zh-CN" sz="2800" kern="0" dirty="0">
              <a:solidFill>
                <a:schemeClr val="tx1"/>
              </a:solidFill>
              <a:latin typeface="华文宋体" pitchFamily="2" charset="-122"/>
            </a:endParaRPr>
          </a:p>
        </p:txBody>
      </p:sp>
      <p:pic>
        <p:nvPicPr>
          <p:cNvPr id="46084" name="Picture 5" descr="Liang_Barskey">
            <a:extLst>
              <a:ext uri="{FF2B5EF4-FFF2-40B4-BE49-F238E27FC236}">
                <a16:creationId xmlns:a16="http://schemas.microsoft.com/office/drawing/2014/main" id="{828F99F5-8CC0-4492-ACD8-83B568895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463" y="795338"/>
            <a:ext cx="2776537" cy="2373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AutoShape 10">
            <a:extLst>
              <a:ext uri="{FF2B5EF4-FFF2-40B4-BE49-F238E27FC236}">
                <a16:creationId xmlns:a16="http://schemas.microsoft.com/office/drawing/2014/main" id="{F8B5CFC0-B816-4971-93BE-E4880ACD2B9F}"/>
              </a:ext>
            </a:extLst>
          </p:cNvPr>
          <p:cNvSpPr>
            <a:spLocks noChangeArrowheads="1"/>
          </p:cNvSpPr>
          <p:nvPr/>
        </p:nvSpPr>
        <p:spPr bwMode="auto">
          <a:xfrm>
            <a:off x="7891463" y="4867275"/>
            <a:ext cx="1724025" cy="747713"/>
          </a:xfrm>
          <a:prstGeom prst="wedgeRoundRectCallout">
            <a:avLst>
              <a:gd name="adj1" fmla="val -63973"/>
              <a:gd name="adj2" fmla="val -8160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a:t>简化？</a:t>
            </a:r>
            <a:endParaRPr lang="zh-CN" altLang="en-US" sz="3200" dirty="0"/>
          </a:p>
        </p:txBody>
      </p:sp>
      <p:sp>
        <p:nvSpPr>
          <p:cNvPr id="46086" name="日期占位符 1">
            <a:extLst>
              <a:ext uri="{FF2B5EF4-FFF2-40B4-BE49-F238E27FC236}">
                <a16:creationId xmlns:a16="http://schemas.microsoft.com/office/drawing/2014/main" id="{6320AF15-A978-4AF7-A4E3-D1DD323F356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CFFC4FE9-0BB2-4361-BC90-8B8C25E8502E}" type="datetime10">
              <a:rPr lang="zh-CN" altLang="en-US" sz="1400" smtClean="0"/>
              <a:pPr>
                <a:spcBef>
                  <a:spcPct val="0"/>
                </a:spcBef>
                <a:buFontTx/>
                <a:buNone/>
              </a:pPr>
              <a:t>09:09</a:t>
            </a:fld>
            <a:endParaRPr lang="en-US" altLang="zh-CN" sz="1400"/>
          </a:p>
        </p:txBody>
      </p:sp>
      <p:sp>
        <p:nvSpPr>
          <p:cNvPr id="46087" name="灯片编号占位符 2">
            <a:extLst>
              <a:ext uri="{FF2B5EF4-FFF2-40B4-BE49-F238E27FC236}">
                <a16:creationId xmlns:a16="http://schemas.microsoft.com/office/drawing/2014/main" id="{5F0E0174-0808-483A-96EC-657B0CC0CE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F9475E9-2A97-468D-860B-B3ACCDD75917}" type="slidenum">
              <a:rPr lang="zh-CN" altLang="en-US" sz="1400" smtClean="0"/>
              <a:pPr>
                <a:spcBef>
                  <a:spcPct val="0"/>
                </a:spcBef>
                <a:buFontTx/>
                <a:buNone/>
              </a:pPr>
              <a:t>38</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89C4202-9470-48BC-9470-FF9AD3F8B54E}"/>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 name="Rectangle 3">
            <a:extLst>
              <a:ext uri="{FF2B5EF4-FFF2-40B4-BE49-F238E27FC236}">
                <a16:creationId xmlns:a16="http://schemas.microsoft.com/office/drawing/2014/main" id="{8D072FEF-49C2-4716-87AA-9F75143C5545}"/>
              </a:ext>
            </a:extLst>
          </p:cNvPr>
          <p:cNvSpPr txBox="1">
            <a:spLocks noChangeArrowheads="1"/>
          </p:cNvSpPr>
          <p:nvPr/>
        </p:nvSpPr>
        <p:spPr bwMode="auto">
          <a:xfrm>
            <a:off x="247650" y="1012825"/>
            <a:ext cx="9442450" cy="1382713"/>
          </a:xfrm>
          <a:prstGeom prst="rect">
            <a:avLst/>
          </a:prstGeom>
          <a:noFill/>
          <a:ln w="9525">
            <a:noFill/>
            <a:miter lim="800000"/>
            <a:headEnd/>
            <a:tailEnd/>
          </a:ln>
        </p:spPr>
        <p:txBody>
          <a:bodyPr/>
          <a:lstStyle/>
          <a:p>
            <a:pPr marL="342900" indent="-342900">
              <a:spcBef>
                <a:spcPct val="20000"/>
              </a:spcBef>
              <a:buFontTx/>
              <a:buChar char="•"/>
              <a:defRPr/>
            </a:pPr>
            <a:r>
              <a:rPr lang="en-US" altLang="zh-CN" sz="3200" dirty="0">
                <a:solidFill>
                  <a:schemeClr val="tx1"/>
                </a:solidFill>
              </a:rPr>
              <a:t>△x&gt;0, </a:t>
            </a:r>
            <a:r>
              <a:rPr lang="en-US" altLang="zh-CN" sz="3200" dirty="0" err="1">
                <a:solidFill>
                  <a:schemeClr val="tx1"/>
                </a:solidFill>
              </a:rPr>
              <a:t>u</a:t>
            </a:r>
            <a:r>
              <a:rPr lang="en-US" altLang="zh-CN" sz="3200" baseline="-25000" dirty="0" err="1">
                <a:solidFill>
                  <a:schemeClr val="tx1"/>
                </a:solidFill>
              </a:rPr>
              <a:t>sx</a:t>
            </a:r>
            <a:r>
              <a:rPr lang="en-US" altLang="zh-CN" dirty="0">
                <a:solidFill>
                  <a:schemeClr val="tx1"/>
                </a:solidFill>
              </a:rPr>
              <a: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L</a:t>
            </a:r>
            <a:r>
              <a:rPr lang="en-US" altLang="zh-CN" dirty="0">
                <a:solidFill>
                  <a:schemeClr val="tx1"/>
                </a:solidFill>
              </a:rPr>
              <a: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R</a:t>
            </a:r>
            <a:r>
              <a:rPr lang="en-US" altLang="zh-CN" dirty="0">
                <a:solidFill>
                  <a:schemeClr val="tx1"/>
                </a:solidFill>
              </a:rPr>
              <a:t>;</a:t>
            </a:r>
            <a:r>
              <a:rPr lang="en-US" altLang="zh-CN" sz="3200" dirty="0">
                <a:solidFill>
                  <a:schemeClr val="tx1"/>
                </a:solidFill>
              </a:rPr>
              <a:t>△x&lt;0, </a:t>
            </a:r>
            <a:r>
              <a:rPr lang="en-US" altLang="zh-CN" sz="3200" dirty="0" err="1">
                <a:solidFill>
                  <a:schemeClr val="tx1"/>
                </a:solidFill>
              </a:rPr>
              <a:t>u</a:t>
            </a:r>
            <a:r>
              <a:rPr lang="en-US" altLang="zh-CN" sz="3200" baseline="-25000" dirty="0" err="1">
                <a:solidFill>
                  <a:schemeClr val="tx1"/>
                </a:solidFill>
              </a:rPr>
              <a:t>sx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R</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ex</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L</a:t>
            </a:r>
            <a:endParaRPr kumimoji="0" lang="zh-CN" altLang="en-US" sz="3200" kern="0" dirty="0">
              <a:solidFill>
                <a:schemeClr val="tx1"/>
              </a:solidFill>
              <a:latin typeface="华文宋体" pitchFamily="2" charset="-122"/>
            </a:endParaRPr>
          </a:p>
          <a:p>
            <a:pPr marL="342900" indent="-342900">
              <a:spcBef>
                <a:spcPct val="20000"/>
              </a:spcBef>
              <a:buFontTx/>
              <a:buChar char="•"/>
              <a:defRPr/>
            </a:pPr>
            <a:r>
              <a:rPr lang="en-US" altLang="zh-CN" sz="3200" dirty="0">
                <a:solidFill>
                  <a:schemeClr val="tx1"/>
                </a:solidFill>
              </a:rPr>
              <a:t>△y&gt;0, </a:t>
            </a:r>
            <a:r>
              <a:rPr lang="en-US" altLang="zh-CN" sz="3200" dirty="0" err="1">
                <a:solidFill>
                  <a:schemeClr val="tx1"/>
                </a:solidFill>
              </a:rPr>
              <a:t>u</a:t>
            </a:r>
            <a:r>
              <a:rPr lang="en-US" altLang="zh-CN" sz="3200" baseline="-25000" dirty="0" err="1">
                <a:solidFill>
                  <a:schemeClr val="tx1"/>
                </a:solidFill>
              </a:rPr>
              <a:t>sy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B</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T</a:t>
            </a:r>
            <a:r>
              <a:rPr lang="en-US" altLang="zh-CN" sz="3200" baseline="-25000" dirty="0">
                <a:solidFill>
                  <a:schemeClr val="tx1"/>
                </a:solidFill>
              </a:rPr>
              <a:t>;</a:t>
            </a:r>
            <a:r>
              <a:rPr lang="en-US" altLang="zh-CN" sz="3200" dirty="0">
                <a:solidFill>
                  <a:schemeClr val="tx1"/>
                </a:solidFill>
              </a:rPr>
              <a:t>△y&lt;0, </a:t>
            </a:r>
            <a:r>
              <a:rPr lang="en-US" altLang="zh-CN" sz="3200" dirty="0" err="1">
                <a:solidFill>
                  <a:schemeClr val="tx1"/>
                </a:solidFill>
              </a:rPr>
              <a:t>u</a:t>
            </a:r>
            <a:r>
              <a:rPr lang="en-US" altLang="zh-CN" sz="3200" baseline="-25000" dirty="0" err="1">
                <a:solidFill>
                  <a:schemeClr val="tx1"/>
                </a:solidFill>
              </a:rPr>
              <a:t>sy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T</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ey</a:t>
            </a:r>
            <a:r>
              <a:rPr lang="en-US" altLang="zh-CN" sz="3200" dirty="0">
                <a:solidFill>
                  <a:schemeClr val="tx1"/>
                </a:solidFill>
              </a:rPr>
              <a:t>= </a:t>
            </a:r>
            <a:r>
              <a:rPr lang="en-US" altLang="zh-CN" sz="3200" dirty="0" err="1">
                <a:solidFill>
                  <a:schemeClr val="tx1"/>
                </a:solidFill>
              </a:rPr>
              <a:t>u</a:t>
            </a:r>
            <a:r>
              <a:rPr lang="en-US" altLang="zh-CN" sz="3200" baseline="-25000" dirty="0" err="1">
                <a:solidFill>
                  <a:schemeClr val="tx1"/>
                </a:solidFill>
              </a:rPr>
              <a:t>B</a:t>
            </a:r>
            <a:endParaRPr lang="en-US" altLang="zh-CN" dirty="0">
              <a:solidFill>
                <a:schemeClr val="tx1"/>
              </a:solidFill>
            </a:endParaRPr>
          </a:p>
          <a:p>
            <a:pPr marL="342900" indent="-342900">
              <a:spcBef>
                <a:spcPct val="20000"/>
              </a:spcBef>
              <a:buFontTx/>
              <a:buChar char="•"/>
              <a:defRPr/>
            </a:pPr>
            <a:endParaRPr kumimoji="0" lang="en-US" altLang="zh-CN" sz="3200" kern="0" dirty="0">
              <a:solidFill>
                <a:schemeClr val="tx1"/>
              </a:solidFill>
              <a:latin typeface="华文宋体" pitchFamily="2" charset="-122"/>
            </a:endParaRPr>
          </a:p>
          <a:p>
            <a:pPr marL="342900" indent="-342900">
              <a:spcBef>
                <a:spcPct val="20000"/>
              </a:spcBef>
              <a:buFontTx/>
              <a:buChar char="•"/>
              <a:defRPr/>
            </a:pPr>
            <a:endParaRPr kumimoji="0" lang="en-US" altLang="zh-CN" sz="2800" kern="0" dirty="0">
              <a:solidFill>
                <a:schemeClr val="tx1"/>
              </a:solidFill>
              <a:latin typeface="华文宋体" pitchFamily="2" charset="-122"/>
            </a:endParaRPr>
          </a:p>
        </p:txBody>
      </p:sp>
      <p:graphicFrame>
        <p:nvGraphicFramePr>
          <p:cNvPr id="6" name="表格 5">
            <a:extLst>
              <a:ext uri="{FF2B5EF4-FFF2-40B4-BE49-F238E27FC236}">
                <a16:creationId xmlns:a16="http://schemas.microsoft.com/office/drawing/2014/main" id="{539B6B98-1A47-491D-B639-E70480CCE9B3}"/>
              </a:ext>
            </a:extLst>
          </p:cNvPr>
          <p:cNvGraphicFramePr>
            <a:graphicFrameLocks noGrp="1"/>
          </p:cNvGraphicFramePr>
          <p:nvPr/>
        </p:nvGraphicFramePr>
        <p:xfrm>
          <a:off x="522288" y="2209800"/>
          <a:ext cx="8131175" cy="2198688"/>
        </p:xfrm>
        <a:graphic>
          <a:graphicData uri="http://schemas.openxmlformats.org/drawingml/2006/table">
            <a:tbl>
              <a:tblPr firstRow="1" bandRow="1">
                <a:tableStyleId>{8A107856-5554-42FB-B03E-39F5DBC370BA}</a:tableStyleId>
              </a:tblPr>
              <a:tblGrid>
                <a:gridCol w="1719846">
                  <a:extLst>
                    <a:ext uri="{9D8B030D-6E8A-4147-A177-3AD203B41FA5}">
                      <a16:colId xmlns:a16="http://schemas.microsoft.com/office/drawing/2014/main" val="20000"/>
                    </a:ext>
                  </a:extLst>
                </a:gridCol>
                <a:gridCol w="3700937">
                  <a:extLst>
                    <a:ext uri="{9D8B030D-6E8A-4147-A177-3AD203B41FA5}">
                      <a16:colId xmlns:a16="http://schemas.microsoft.com/office/drawing/2014/main" val="20001"/>
                    </a:ext>
                  </a:extLst>
                </a:gridCol>
                <a:gridCol w="2710392">
                  <a:extLst>
                    <a:ext uri="{9D8B030D-6E8A-4147-A177-3AD203B41FA5}">
                      <a16:colId xmlns:a16="http://schemas.microsoft.com/office/drawing/2014/main" val="20002"/>
                    </a:ext>
                  </a:extLst>
                </a:gridCol>
              </a:tblGrid>
              <a:tr h="732896">
                <a:tc>
                  <a:txBody>
                    <a:bodyPr/>
                    <a:lstStyle/>
                    <a:p>
                      <a:endParaRPr lang="zh-CN" altLang="en-US" sz="1800" dirty="0"/>
                    </a:p>
                  </a:txBody>
                  <a:tcPr marL="91435" marR="9143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sx</a:t>
                      </a:r>
                      <a:endParaRPr lang="zh-CN" altLang="en-US" sz="1800" dirty="0"/>
                    </a:p>
                  </a:txBody>
                  <a:tcPr marL="91435" marR="9143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ex</a:t>
                      </a:r>
                      <a:endParaRPr lang="zh-CN" altLang="en-US" sz="1800" dirty="0"/>
                    </a:p>
                  </a:txBody>
                  <a:tcPr marL="91435" marR="91435" marT="45715" marB="45715"/>
                </a:tc>
                <a:extLst>
                  <a:ext uri="{0D108BD9-81ED-4DB2-BD59-A6C34878D82A}">
                    <a16:rowId xmlns:a16="http://schemas.microsoft.com/office/drawing/2014/main" val="10000"/>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△x&gt;0</a:t>
                      </a:r>
                      <a:endParaRPr lang="zh-CN" altLang="en-US" sz="3200" dirty="0"/>
                    </a:p>
                  </a:txBody>
                  <a:tcPr marL="91435" marR="9143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endParaRPr lang="zh-CN" altLang="en-US" sz="1800" dirty="0"/>
                    </a:p>
                  </a:txBody>
                  <a:tcPr marL="91435" marR="9143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35" marR="91435" marT="45715" marB="45715"/>
                </a:tc>
                <a:extLst>
                  <a:ext uri="{0D108BD9-81ED-4DB2-BD59-A6C34878D82A}">
                    <a16:rowId xmlns:a16="http://schemas.microsoft.com/office/drawing/2014/main" val="10001"/>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△x&lt;0</a:t>
                      </a:r>
                      <a:endParaRPr lang="zh-CN" altLang="en-US" sz="3200" dirty="0"/>
                    </a:p>
                  </a:txBody>
                  <a:tcPr marL="91435" marR="91435"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35" marR="91435" marT="45715" marB="457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endParaRPr kumimoji="0" lang="zh-CN" altLang="en-US" sz="1800" b="0" i="0" u="none" strike="noStrike" kern="1200" cap="none" spc="0" normalizeH="0" baseline="0" noProof="0" dirty="0">
                        <a:ln>
                          <a:noFill/>
                        </a:ln>
                        <a:solidFill>
                          <a:srgbClr val="000000"/>
                        </a:solidFill>
                        <a:effectLst/>
                        <a:uLnTx/>
                        <a:uFillTx/>
                        <a:latin typeface="+mn-lt"/>
                        <a:ea typeface="+mn-ea"/>
                        <a:cs typeface="+mn-cs"/>
                      </a:endParaRPr>
                    </a:p>
                  </a:txBody>
                  <a:tcPr marL="91435" marR="91435" marT="45715" marB="45715"/>
                </a:tc>
                <a:extLst>
                  <a:ext uri="{0D108BD9-81ED-4DB2-BD59-A6C34878D82A}">
                    <a16:rowId xmlns:a16="http://schemas.microsoft.com/office/drawing/2014/main" val="10002"/>
                  </a:ext>
                </a:extLst>
              </a:tr>
            </a:tbl>
          </a:graphicData>
        </a:graphic>
      </p:graphicFrame>
      <p:sp>
        <p:nvSpPr>
          <p:cNvPr id="47126" name="日期占位符 1">
            <a:extLst>
              <a:ext uri="{FF2B5EF4-FFF2-40B4-BE49-F238E27FC236}">
                <a16:creationId xmlns:a16="http://schemas.microsoft.com/office/drawing/2014/main" id="{5D26B9B8-C428-4F87-B76C-7C6708DD6E6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6F6AF0C-A30B-4A7C-A253-F365E9E2272E}" type="datetime10">
              <a:rPr lang="zh-CN" altLang="en-US" sz="1400" smtClean="0"/>
              <a:pPr>
                <a:spcBef>
                  <a:spcPct val="0"/>
                </a:spcBef>
                <a:buFontTx/>
                <a:buNone/>
              </a:pPr>
              <a:t>09:09</a:t>
            </a:fld>
            <a:endParaRPr lang="en-US" altLang="zh-CN" sz="1400"/>
          </a:p>
        </p:txBody>
      </p:sp>
      <p:sp>
        <p:nvSpPr>
          <p:cNvPr id="47127" name="灯片编号占位符 2">
            <a:extLst>
              <a:ext uri="{FF2B5EF4-FFF2-40B4-BE49-F238E27FC236}">
                <a16:creationId xmlns:a16="http://schemas.microsoft.com/office/drawing/2014/main" id="{08841553-4191-4DF6-88F9-5738097DF9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9AEF733-B483-4902-9A1B-55CB52B94A2E}" type="slidenum">
              <a:rPr lang="zh-CN" altLang="en-US" sz="1400" smtClean="0"/>
              <a:pPr>
                <a:spcBef>
                  <a:spcPct val="0"/>
                </a:spcBef>
                <a:buFontTx/>
                <a:buNone/>
              </a:pPr>
              <a:t>39</a:t>
            </a:fld>
            <a:endParaRPr lang="en-US" altLang="zh-CN" sz="1400"/>
          </a:p>
        </p:txBody>
      </p:sp>
      <p:graphicFrame>
        <p:nvGraphicFramePr>
          <p:cNvPr id="10" name="表格 9">
            <a:extLst>
              <a:ext uri="{FF2B5EF4-FFF2-40B4-BE49-F238E27FC236}">
                <a16:creationId xmlns:a16="http://schemas.microsoft.com/office/drawing/2014/main" id="{7345F19D-87E8-4406-8FE8-0DFFE36AB682}"/>
              </a:ext>
            </a:extLst>
          </p:cNvPr>
          <p:cNvGraphicFramePr>
            <a:graphicFrameLocks noGrp="1"/>
          </p:cNvGraphicFramePr>
          <p:nvPr/>
        </p:nvGraphicFramePr>
        <p:xfrm>
          <a:off x="527050" y="4564063"/>
          <a:ext cx="9263063" cy="2198688"/>
        </p:xfrm>
        <a:graphic>
          <a:graphicData uri="http://schemas.openxmlformats.org/drawingml/2006/table">
            <a:tbl>
              <a:tblPr firstRow="1" bandRow="1">
                <a:tableStyleId>{8A107856-5554-42FB-B03E-39F5DBC370BA}</a:tableStyleId>
              </a:tblPr>
              <a:tblGrid>
                <a:gridCol w="1785127">
                  <a:extLst>
                    <a:ext uri="{9D8B030D-6E8A-4147-A177-3AD203B41FA5}">
                      <a16:colId xmlns:a16="http://schemas.microsoft.com/office/drawing/2014/main" val="20000"/>
                    </a:ext>
                  </a:extLst>
                </a:gridCol>
                <a:gridCol w="3885915">
                  <a:extLst>
                    <a:ext uri="{9D8B030D-6E8A-4147-A177-3AD203B41FA5}">
                      <a16:colId xmlns:a16="http://schemas.microsoft.com/office/drawing/2014/main" val="20001"/>
                    </a:ext>
                  </a:extLst>
                </a:gridCol>
                <a:gridCol w="3592021">
                  <a:extLst>
                    <a:ext uri="{9D8B030D-6E8A-4147-A177-3AD203B41FA5}">
                      <a16:colId xmlns:a16="http://schemas.microsoft.com/office/drawing/2014/main" val="20002"/>
                    </a:ext>
                  </a:extLst>
                </a:gridCol>
              </a:tblGrid>
              <a:tr h="732896">
                <a:tc>
                  <a:txBody>
                    <a:bodyPr/>
                    <a:lstStyle/>
                    <a:p>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sx</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ex</a:t>
                      </a:r>
                      <a:endParaRPr lang="zh-CN" altLang="en-US" sz="1800" dirty="0"/>
                    </a:p>
                  </a:txBody>
                  <a:tcPr marL="91428" marR="91428" marT="45715" marB="45715"/>
                </a:tc>
                <a:extLst>
                  <a:ext uri="{0D108BD9-81ED-4DB2-BD59-A6C34878D82A}">
                    <a16:rowId xmlns:a16="http://schemas.microsoft.com/office/drawing/2014/main" val="10000"/>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△x&gt;0</a:t>
                      </a:r>
                      <a:endParaRPr lang="zh-CN" altLang="en-US" sz="32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L</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R</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28" marR="91428" marT="45715" marB="45715"/>
                </a:tc>
                <a:extLst>
                  <a:ext uri="{0D108BD9-81ED-4DB2-BD59-A6C34878D82A}">
                    <a16:rowId xmlns:a16="http://schemas.microsoft.com/office/drawing/2014/main" val="10001"/>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△x&lt;0</a:t>
                      </a:r>
                      <a:endParaRPr lang="zh-CN" altLang="en-US" sz="32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R</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L</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endParaRPr lang="zh-CN" altLang="en-US" sz="3200" dirty="0"/>
                    </a:p>
                  </a:txBody>
                  <a:tcPr marL="91428" marR="91428" marT="45715" marB="4571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a:extLst>
              <a:ext uri="{FF2B5EF4-FFF2-40B4-BE49-F238E27FC236}">
                <a16:creationId xmlns:a16="http://schemas.microsoft.com/office/drawing/2014/main" id="{DCCA856E-E397-4E29-9C76-C1187BE5092B}"/>
              </a:ext>
            </a:extLst>
          </p:cNvPr>
          <p:cNvSpPr>
            <a:spLocks noGrp="1" noChangeArrowheads="1"/>
          </p:cNvSpPr>
          <p:nvPr>
            <p:ph idx="1"/>
          </p:nvPr>
        </p:nvSpPr>
        <p:spPr/>
        <p:txBody>
          <a:bodyPr/>
          <a:lstStyle/>
          <a:p>
            <a:r>
              <a:rPr lang="zh-CN" altLang="en-US"/>
              <a:t>观察变换</a:t>
            </a:r>
            <a:endParaRPr lang="en-US" altLang="zh-CN"/>
          </a:p>
          <a:p>
            <a:r>
              <a:rPr lang="zh-CN" altLang="en-US"/>
              <a:t>裁剪</a:t>
            </a:r>
            <a:endParaRPr lang="en-US" altLang="zh-CN"/>
          </a:p>
          <a:p>
            <a:r>
              <a:rPr lang="zh-CN" altLang="en-US" b="1">
                <a:solidFill>
                  <a:srgbClr val="0000FF"/>
                </a:solidFill>
              </a:rPr>
              <a:t>视口变换</a:t>
            </a:r>
          </a:p>
        </p:txBody>
      </p:sp>
      <p:sp>
        <p:nvSpPr>
          <p:cNvPr id="6147" name="标题 1">
            <a:extLst>
              <a:ext uri="{FF2B5EF4-FFF2-40B4-BE49-F238E27FC236}">
                <a16:creationId xmlns:a16="http://schemas.microsoft.com/office/drawing/2014/main" id="{10BE9DAD-17B0-45C9-BF56-B47597974F54}"/>
              </a:ext>
            </a:extLst>
          </p:cNvPr>
          <p:cNvSpPr>
            <a:spLocks noGrp="1" noChangeArrowheads="1"/>
          </p:cNvSpPr>
          <p:nvPr>
            <p:ph type="title"/>
          </p:nvPr>
        </p:nvSpPr>
        <p:spPr/>
        <p:txBody>
          <a:bodyPr/>
          <a:lstStyle/>
          <a:p>
            <a:r>
              <a:rPr lang="zh-CN" altLang="en-US" dirty="0"/>
              <a:t>二维观察</a:t>
            </a:r>
          </a:p>
        </p:txBody>
      </p:sp>
      <p:sp>
        <p:nvSpPr>
          <p:cNvPr id="6148" name="日期占位符 3">
            <a:extLst>
              <a:ext uri="{FF2B5EF4-FFF2-40B4-BE49-F238E27FC236}">
                <a16:creationId xmlns:a16="http://schemas.microsoft.com/office/drawing/2014/main" id="{300E93E6-DF46-45D3-AC15-383052236BC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8A0A09D-85D1-4B0F-B122-BEFAFD6C9DB5}" type="datetime10">
              <a:rPr lang="zh-CN" altLang="en-US" sz="1400" smtClean="0"/>
              <a:pPr>
                <a:spcBef>
                  <a:spcPct val="0"/>
                </a:spcBef>
                <a:buFontTx/>
                <a:buNone/>
              </a:pPr>
              <a:t>09:09</a:t>
            </a:fld>
            <a:endParaRPr lang="en-US" altLang="zh-CN" sz="1400"/>
          </a:p>
        </p:txBody>
      </p:sp>
      <p:sp>
        <p:nvSpPr>
          <p:cNvPr id="6149" name="灯片编号占位符 4">
            <a:extLst>
              <a:ext uri="{FF2B5EF4-FFF2-40B4-BE49-F238E27FC236}">
                <a16:creationId xmlns:a16="http://schemas.microsoft.com/office/drawing/2014/main" id="{D260763C-1822-4833-98F3-B6DCC701B9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AA51F61-A052-4762-AA71-041956FD0075}" type="slidenum">
              <a:rPr lang="zh-CN" altLang="en-US" sz="1400" smtClean="0"/>
              <a:pPr>
                <a:spcBef>
                  <a:spcPct val="0"/>
                </a:spcBef>
                <a:buFontTx/>
                <a:buNone/>
              </a:pPr>
              <a:t>4</a:t>
            </a:fld>
            <a:endParaRPr lang="en-US" altLang="zh-CN" sz="1400"/>
          </a:p>
        </p:txBody>
      </p:sp>
      <p:graphicFrame>
        <p:nvGraphicFramePr>
          <p:cNvPr id="6150" name="Object 3">
            <a:extLst>
              <a:ext uri="{FF2B5EF4-FFF2-40B4-BE49-F238E27FC236}">
                <a16:creationId xmlns:a16="http://schemas.microsoft.com/office/drawing/2014/main" id="{8D8BEAF7-461B-410D-83E3-F6D9CA99B729}"/>
              </a:ext>
            </a:extLst>
          </p:cNvPr>
          <p:cNvGraphicFramePr>
            <a:graphicFrameLocks noChangeAspect="1"/>
          </p:cNvGraphicFramePr>
          <p:nvPr>
            <p:extLst>
              <p:ext uri="{D42A27DB-BD31-4B8C-83A1-F6EECF244321}">
                <p14:modId xmlns:p14="http://schemas.microsoft.com/office/powerpoint/2010/main" val="3930166913"/>
              </p:ext>
            </p:extLst>
          </p:nvPr>
        </p:nvGraphicFramePr>
        <p:xfrm>
          <a:off x="729018" y="4011612"/>
          <a:ext cx="8839200" cy="2609850"/>
        </p:xfrm>
        <a:graphic>
          <a:graphicData uri="http://schemas.openxmlformats.org/presentationml/2006/ole">
            <mc:AlternateContent xmlns:mc="http://schemas.openxmlformats.org/markup-compatibility/2006">
              <mc:Choice xmlns:v="urn:schemas-microsoft-com:vml" Requires="v">
                <p:oleObj spid="_x0000_s6260" name="Visio" r:id="rId4" imgW="5136480" imgH="1517760" progId="Visio.Drawing.6">
                  <p:embed/>
                </p:oleObj>
              </mc:Choice>
              <mc:Fallback>
                <p:oleObj name="Visio" r:id="rId4" imgW="5136480" imgH="151776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18" y="4011612"/>
                        <a:ext cx="88392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3">
            <a:extLst>
              <a:ext uri="{FF2B5EF4-FFF2-40B4-BE49-F238E27FC236}">
                <a16:creationId xmlns:a16="http://schemas.microsoft.com/office/drawing/2014/main" id="{95488B0E-83DF-4712-82C7-6E64A696E9A9}"/>
              </a:ext>
            </a:extLst>
          </p:cNvPr>
          <p:cNvGraphicFramePr>
            <a:graphicFrameLocks noChangeAspect="1"/>
          </p:cNvGraphicFramePr>
          <p:nvPr/>
        </p:nvGraphicFramePr>
        <p:xfrm>
          <a:off x="2960688" y="990600"/>
          <a:ext cx="6926262" cy="2825750"/>
        </p:xfrm>
        <a:graphic>
          <a:graphicData uri="http://schemas.openxmlformats.org/presentationml/2006/ole">
            <mc:AlternateContent xmlns:mc="http://schemas.openxmlformats.org/markup-compatibility/2006">
              <mc:Choice xmlns:v="urn:schemas-microsoft-com:vml" Requires="v">
                <p:oleObj spid="_x0000_s6261" name="Visio" r:id="rId6" imgW="4772160" imgH="1948320" progId="Visio.Drawing.6">
                  <p:embed/>
                </p:oleObj>
              </mc:Choice>
              <mc:Fallback>
                <p:oleObj name="Visio" r:id="rId6" imgW="4772160" imgH="1948320" progId="Visio.Drawing.6">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0688" y="990600"/>
                        <a:ext cx="6926262"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337E691-FC0E-4C0D-858A-F1F3C117F9E3}"/>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graphicFrame>
        <p:nvGraphicFramePr>
          <p:cNvPr id="7" name="表格 6">
            <a:extLst>
              <a:ext uri="{FF2B5EF4-FFF2-40B4-BE49-F238E27FC236}">
                <a16:creationId xmlns:a16="http://schemas.microsoft.com/office/drawing/2014/main" id="{F655203C-4C12-4BB3-B207-D0DCB5DEE6C6}"/>
              </a:ext>
            </a:extLst>
          </p:cNvPr>
          <p:cNvGraphicFramePr>
            <a:graphicFrameLocks noGrp="1"/>
          </p:cNvGraphicFramePr>
          <p:nvPr/>
        </p:nvGraphicFramePr>
        <p:xfrm>
          <a:off x="327025" y="1230313"/>
          <a:ext cx="9263063" cy="2198688"/>
        </p:xfrm>
        <a:graphic>
          <a:graphicData uri="http://schemas.openxmlformats.org/drawingml/2006/table">
            <a:tbl>
              <a:tblPr firstRow="1" bandRow="1">
                <a:tableStyleId>{8A107856-5554-42FB-B03E-39F5DBC370BA}</a:tableStyleId>
              </a:tblPr>
              <a:tblGrid>
                <a:gridCol w="1785127">
                  <a:extLst>
                    <a:ext uri="{9D8B030D-6E8A-4147-A177-3AD203B41FA5}">
                      <a16:colId xmlns:a16="http://schemas.microsoft.com/office/drawing/2014/main" val="20000"/>
                    </a:ext>
                  </a:extLst>
                </a:gridCol>
                <a:gridCol w="3885915">
                  <a:extLst>
                    <a:ext uri="{9D8B030D-6E8A-4147-A177-3AD203B41FA5}">
                      <a16:colId xmlns:a16="http://schemas.microsoft.com/office/drawing/2014/main" val="20001"/>
                    </a:ext>
                  </a:extLst>
                </a:gridCol>
                <a:gridCol w="3592021">
                  <a:extLst>
                    <a:ext uri="{9D8B030D-6E8A-4147-A177-3AD203B41FA5}">
                      <a16:colId xmlns:a16="http://schemas.microsoft.com/office/drawing/2014/main" val="20002"/>
                    </a:ext>
                  </a:extLst>
                </a:gridCol>
              </a:tblGrid>
              <a:tr h="732896">
                <a:tc>
                  <a:txBody>
                    <a:bodyPr/>
                    <a:lstStyle/>
                    <a:p>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sx</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3200" u="none" strike="noStrike" kern="1200" cap="none" spc="0" normalizeH="0" baseline="0" noProof="0" dirty="0" err="1">
                          <a:ln>
                            <a:noFill/>
                          </a:ln>
                          <a:effectLst/>
                          <a:uLnTx/>
                          <a:uFillTx/>
                        </a:rPr>
                        <a:t>u</a:t>
                      </a:r>
                      <a:r>
                        <a:rPr kumimoji="1" lang="en-US" altLang="zh-CN" sz="3200" u="none" strike="noStrike" kern="1200" cap="none" spc="0" normalizeH="0" baseline="-25000" noProof="0" dirty="0" err="1">
                          <a:ln>
                            <a:noFill/>
                          </a:ln>
                          <a:effectLst/>
                          <a:uLnTx/>
                          <a:uFillTx/>
                        </a:rPr>
                        <a:t>ex</a:t>
                      </a:r>
                      <a:endParaRPr lang="zh-CN" altLang="en-US" sz="1800" dirty="0"/>
                    </a:p>
                  </a:txBody>
                  <a:tcPr marL="91428" marR="91428" marT="45715" marB="45715"/>
                </a:tc>
                <a:extLst>
                  <a:ext uri="{0D108BD9-81ED-4DB2-BD59-A6C34878D82A}">
                    <a16:rowId xmlns:a16="http://schemas.microsoft.com/office/drawing/2014/main" val="10000"/>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△x&gt;0</a:t>
                      </a:r>
                      <a:endParaRPr lang="zh-CN" altLang="en-US" sz="32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L</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R</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28" marR="91428" marT="45715" marB="45715"/>
                </a:tc>
                <a:extLst>
                  <a:ext uri="{0D108BD9-81ED-4DB2-BD59-A6C34878D82A}">
                    <a16:rowId xmlns:a16="http://schemas.microsoft.com/office/drawing/2014/main" val="10001"/>
                  </a:ext>
                </a:extLst>
              </a:tr>
              <a:tr h="732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t>△x&lt;0</a:t>
                      </a:r>
                      <a:endParaRPr lang="zh-CN" altLang="en-US" sz="32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R</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R</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 </a:t>
                      </a:r>
                      <a:endParaRPr lang="zh-CN" altLang="en-US" sz="1800" dirty="0"/>
                    </a:p>
                  </a:txBody>
                  <a:tcPr marL="91428" marR="91428" marT="45715" marB="457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000000"/>
                          </a:solidFill>
                          <a:latin typeface="宋体" pitchFamily="2" charset="-122"/>
                          <a:ea typeface="宋体" pitchFamily="2" charset="-122"/>
                          <a:cs typeface="+mn-cs"/>
                        </a:rPr>
                        <a:t>D</a:t>
                      </a:r>
                      <a:r>
                        <a:rPr lang="en-US" altLang="zh-CN" sz="3200" baseline="-25000" dirty="0">
                          <a:solidFill>
                            <a:srgbClr val="000000"/>
                          </a:solidFill>
                          <a:latin typeface="宋体" pitchFamily="2" charset="-122"/>
                          <a:ea typeface="宋体" pitchFamily="2" charset="-122"/>
                          <a:cs typeface="+mn-cs"/>
                        </a:rPr>
                        <a:t>L</a:t>
                      </a:r>
                      <a:r>
                        <a:rPr lang="en-US" altLang="zh-CN" sz="3200" dirty="0">
                          <a:solidFill>
                            <a:srgbClr val="000000"/>
                          </a:solidFill>
                          <a:latin typeface="宋体" pitchFamily="2" charset="-122"/>
                          <a:ea typeface="宋体" pitchFamily="2" charset="-122"/>
                          <a:cs typeface="+mn-cs"/>
                        </a:rPr>
                        <a:t>/Q</a:t>
                      </a:r>
                      <a:r>
                        <a:rPr lang="en-US" altLang="zh-CN" sz="3200" baseline="-25000" dirty="0">
                          <a:solidFill>
                            <a:srgbClr val="000000"/>
                          </a:solidFill>
                          <a:latin typeface="宋体" pitchFamily="2" charset="-122"/>
                          <a:ea typeface="宋体" pitchFamily="2" charset="-122"/>
                          <a:cs typeface="+mn-cs"/>
                        </a:rPr>
                        <a:t>L</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0</a:t>
                      </a:r>
                      <a:r>
                        <a:rPr kumimoji="1" lang="en-US" altLang="zh-CN" sz="3200" u="none" strike="noStrike" kern="1200" cap="none" spc="0" normalizeH="0" baseline="0" noProof="0" dirty="0">
                          <a:ln>
                            <a:noFill/>
                          </a:ln>
                          <a:effectLst/>
                          <a:uLnTx/>
                          <a:uFillTx/>
                        </a:rPr>
                        <a:t>-x</a:t>
                      </a:r>
                      <a:r>
                        <a:rPr kumimoji="1" lang="en-US" altLang="zh-CN" sz="3200" u="none" strike="noStrike" kern="1200" cap="none" spc="0" normalizeH="0" baseline="-25000" noProof="0" dirty="0">
                          <a:ln>
                            <a:noFill/>
                          </a:ln>
                          <a:effectLst/>
                          <a:uLnTx/>
                          <a:uFillTx/>
                        </a:rPr>
                        <a:t>L</a:t>
                      </a:r>
                      <a:r>
                        <a:rPr kumimoji="1" lang="en-US" altLang="zh-CN" sz="3200" u="none" strike="noStrike" kern="1200" cap="none" spc="0" normalizeH="0" baseline="0" noProof="0" dirty="0">
                          <a:ln>
                            <a:noFill/>
                          </a:ln>
                          <a:effectLst/>
                          <a:uLnTx/>
                          <a:uFillTx/>
                        </a:rPr>
                        <a:t>)/(-△x)</a:t>
                      </a:r>
                      <a:endParaRPr lang="zh-CN" altLang="en-US" sz="3200" dirty="0"/>
                    </a:p>
                  </a:txBody>
                  <a:tcPr marL="91428" marR="91428" marT="45715" marB="45715"/>
                </a:tc>
                <a:extLst>
                  <a:ext uri="{0D108BD9-81ED-4DB2-BD59-A6C34878D82A}">
                    <a16:rowId xmlns:a16="http://schemas.microsoft.com/office/drawing/2014/main" val="10002"/>
                  </a:ext>
                </a:extLst>
              </a:tr>
            </a:tbl>
          </a:graphicData>
        </a:graphic>
      </p:graphicFrame>
      <p:sp>
        <p:nvSpPr>
          <p:cNvPr id="48149" name="日期占位符 1">
            <a:extLst>
              <a:ext uri="{FF2B5EF4-FFF2-40B4-BE49-F238E27FC236}">
                <a16:creationId xmlns:a16="http://schemas.microsoft.com/office/drawing/2014/main" id="{BEB5F89B-03DC-4D83-9175-CE2CF48DB30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6E2A4A9-C378-42E2-BC38-3444D5708507}" type="datetime10">
              <a:rPr lang="zh-CN" altLang="en-US" sz="1400" smtClean="0"/>
              <a:pPr>
                <a:spcBef>
                  <a:spcPct val="0"/>
                </a:spcBef>
                <a:buFontTx/>
                <a:buNone/>
              </a:pPr>
              <a:t>09:09</a:t>
            </a:fld>
            <a:endParaRPr lang="en-US" altLang="zh-CN" sz="1400"/>
          </a:p>
        </p:txBody>
      </p:sp>
      <p:sp>
        <p:nvSpPr>
          <p:cNvPr id="48150" name="灯片编号占位符 2">
            <a:extLst>
              <a:ext uri="{FF2B5EF4-FFF2-40B4-BE49-F238E27FC236}">
                <a16:creationId xmlns:a16="http://schemas.microsoft.com/office/drawing/2014/main" id="{075DE17E-233D-406B-9C8A-F8754C1728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C55A5D9-5C92-421D-9C9D-5F541191F833}" type="slidenum">
              <a:rPr lang="zh-CN" altLang="en-US" sz="1400" smtClean="0"/>
              <a:pPr>
                <a:spcBef>
                  <a:spcPct val="0"/>
                </a:spcBef>
                <a:buFontTx/>
                <a:buNone/>
              </a:pPr>
              <a:t>40</a:t>
            </a:fld>
            <a:endParaRPr lang="en-US" altLang="zh-CN" sz="1400"/>
          </a:p>
        </p:txBody>
      </p:sp>
      <p:sp>
        <p:nvSpPr>
          <p:cNvPr id="2" name="矩形 1">
            <a:extLst>
              <a:ext uri="{FF2B5EF4-FFF2-40B4-BE49-F238E27FC236}">
                <a16:creationId xmlns:a16="http://schemas.microsoft.com/office/drawing/2014/main" id="{642494D4-916B-465D-BD0E-6BD289CAB1FD}"/>
              </a:ext>
            </a:extLst>
          </p:cNvPr>
          <p:cNvSpPr>
            <a:spLocks noChangeArrowheads="1"/>
          </p:cNvSpPr>
          <p:nvPr/>
        </p:nvSpPr>
        <p:spPr bwMode="auto">
          <a:xfrm>
            <a:off x="365125" y="3571875"/>
            <a:ext cx="8713788"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lvl="1" eaLnBrk="1" hangingPunct="1">
              <a:spcBef>
                <a:spcPct val="0"/>
              </a:spcBef>
              <a:buFontTx/>
              <a:buNone/>
            </a:pPr>
            <a:r>
              <a:rPr lang="en-US" altLang="zh-CN" sz="3200">
                <a:latin typeface="宋体" panose="02010600030101010101" pitchFamily="2" charset="-122"/>
                <a:ea typeface="宋体" panose="02010600030101010101" pitchFamily="2" charset="-122"/>
              </a:rPr>
              <a:t>u</a:t>
            </a:r>
            <a:r>
              <a:rPr lang="en-US" altLang="zh-CN" sz="3200" baseline="-25000">
                <a:latin typeface="宋体" panose="02010600030101010101" pitchFamily="2" charset="-122"/>
                <a:ea typeface="宋体" panose="02010600030101010101" pitchFamily="2" charset="-122"/>
              </a:rPr>
              <a:t>i</a:t>
            </a:r>
            <a:r>
              <a:rPr lang="en-US" altLang="zh-CN" sz="3200">
                <a:latin typeface="宋体" panose="02010600030101010101" pitchFamily="2" charset="-122"/>
                <a:ea typeface="宋体" panose="02010600030101010101" pitchFamily="2" charset="-122"/>
              </a:rPr>
              <a:t>= D</a:t>
            </a:r>
            <a:r>
              <a:rPr lang="en-US" altLang="zh-CN" sz="3200" baseline="-25000">
                <a:latin typeface="宋体" panose="02010600030101010101" pitchFamily="2" charset="-122"/>
                <a:ea typeface="宋体" panose="02010600030101010101" pitchFamily="2" charset="-122"/>
              </a:rPr>
              <a:t>i </a:t>
            </a:r>
            <a:r>
              <a:rPr lang="en-US" altLang="zh-CN" sz="3200">
                <a:latin typeface="宋体" panose="02010600030101010101" pitchFamily="2" charset="-122"/>
                <a:ea typeface="宋体" panose="02010600030101010101" pitchFamily="2" charset="-122"/>
              </a:rPr>
              <a:t>/</a:t>
            </a:r>
            <a:r>
              <a:rPr lang="en-US" altLang="zh-CN" sz="3200" baseline="-25000">
                <a:latin typeface="宋体" panose="02010600030101010101" pitchFamily="2" charset="-122"/>
                <a:ea typeface="宋体" panose="02010600030101010101" pitchFamily="2" charset="-122"/>
              </a:rPr>
              <a:t> </a:t>
            </a:r>
            <a:r>
              <a:rPr lang="en-US" altLang="zh-CN" sz="3200">
                <a:latin typeface="宋体" panose="02010600030101010101" pitchFamily="2" charset="-122"/>
                <a:ea typeface="宋体" panose="02010600030101010101" pitchFamily="2" charset="-122"/>
              </a:rPr>
              <a:t>Q</a:t>
            </a:r>
            <a:r>
              <a:rPr lang="en-US" altLang="zh-CN" sz="3200" baseline="-25000">
                <a:latin typeface="宋体" panose="02010600030101010101" pitchFamily="2" charset="-122"/>
                <a:ea typeface="宋体" panose="02010600030101010101" pitchFamily="2" charset="-122"/>
              </a:rPr>
              <a:t>i          </a:t>
            </a:r>
            <a:r>
              <a:rPr lang="en-US" altLang="zh-CN" sz="3200">
                <a:latin typeface="宋体" panose="02010600030101010101" pitchFamily="2" charset="-122"/>
                <a:ea typeface="宋体" panose="02010600030101010101" pitchFamily="2" charset="-122"/>
              </a:rPr>
              <a:t>i=L,R,B,T</a:t>
            </a:r>
            <a:endParaRPr lang="en-US" altLang="zh-CN" sz="3200" baseline="-25000">
              <a:latin typeface="宋体" panose="02010600030101010101" pitchFamily="2" charset="-122"/>
              <a:ea typeface="宋体" panose="02010600030101010101" pitchFamily="2" charset="-122"/>
            </a:endParaRPr>
          </a:p>
          <a:p>
            <a:pPr lvl="1" eaLnBrk="1" hangingPunct="1">
              <a:lnSpc>
                <a:spcPct val="200000"/>
              </a:lnSpc>
              <a:spcBef>
                <a:spcPct val="0"/>
              </a:spcBef>
              <a:buFontTx/>
              <a:buNone/>
            </a:pPr>
            <a:r>
              <a:rPr lang="en-US" altLang="zh-CN" sz="3200">
                <a:latin typeface="宋体" panose="02010600030101010101" pitchFamily="2" charset="-122"/>
                <a:ea typeface="宋体" panose="02010600030101010101" pitchFamily="2" charset="-122"/>
              </a:rPr>
              <a:t>Q</a:t>
            </a:r>
            <a:r>
              <a:rPr lang="en-US" altLang="zh-CN" sz="3200" baseline="-25000">
                <a:latin typeface="宋体" panose="02010600030101010101" pitchFamily="2" charset="-122"/>
                <a:ea typeface="宋体" panose="02010600030101010101" pitchFamily="2" charset="-122"/>
              </a:rPr>
              <a:t>i </a:t>
            </a:r>
            <a:r>
              <a:rPr lang="en-US" altLang="zh-CN" sz="3200">
                <a:latin typeface="宋体" panose="02010600030101010101" pitchFamily="2" charset="-122"/>
                <a:ea typeface="宋体" panose="02010600030101010101" pitchFamily="2" charset="-122"/>
              </a:rPr>
              <a:t>&lt;0      t</a:t>
            </a:r>
            <a:r>
              <a:rPr lang="en-US" altLang="zh-CN" sz="3200" baseline="-25000">
                <a:latin typeface="宋体" panose="02010600030101010101" pitchFamily="2" charset="-122"/>
                <a:ea typeface="宋体" panose="02010600030101010101" pitchFamily="2" charset="-122"/>
              </a:rPr>
              <a:t>i</a:t>
            </a:r>
            <a:r>
              <a:rPr lang="zh-CN" altLang="en-US" sz="3200">
                <a:latin typeface="宋体" panose="02010600030101010101" pitchFamily="2" charset="-122"/>
                <a:ea typeface="宋体" panose="02010600030101010101" pitchFamily="2" charset="-122"/>
              </a:rPr>
              <a:t>为与始参</a:t>
            </a:r>
          </a:p>
          <a:p>
            <a:pPr lvl="1" eaLnBrk="1" hangingPunct="1">
              <a:lnSpc>
                <a:spcPct val="80000"/>
              </a:lnSpc>
              <a:spcBef>
                <a:spcPct val="0"/>
              </a:spcBef>
              <a:buFontTx/>
              <a:buNone/>
            </a:pPr>
            <a:r>
              <a:rPr lang="en-US" altLang="zh-CN" sz="3200">
                <a:latin typeface="宋体" panose="02010600030101010101" pitchFamily="2" charset="-122"/>
                <a:ea typeface="宋体" panose="02010600030101010101" pitchFamily="2" charset="-122"/>
              </a:rPr>
              <a:t>Q</a:t>
            </a:r>
            <a:r>
              <a:rPr lang="en-US" altLang="zh-CN" sz="3200" baseline="-25000">
                <a:latin typeface="宋体" panose="02010600030101010101" pitchFamily="2" charset="-122"/>
                <a:ea typeface="宋体" panose="02010600030101010101" pitchFamily="2" charset="-122"/>
              </a:rPr>
              <a:t>i </a:t>
            </a:r>
            <a:r>
              <a:rPr lang="en-US" altLang="zh-CN" sz="3200">
                <a:latin typeface="宋体" panose="02010600030101010101" pitchFamily="2" charset="-122"/>
                <a:ea typeface="宋体" panose="02010600030101010101" pitchFamily="2" charset="-122"/>
              </a:rPr>
              <a:t>&gt;0      t</a:t>
            </a:r>
            <a:r>
              <a:rPr lang="en-US" altLang="zh-CN" sz="3200" baseline="-25000">
                <a:latin typeface="宋体" panose="02010600030101010101" pitchFamily="2" charset="-122"/>
                <a:ea typeface="宋体" panose="02010600030101010101" pitchFamily="2" charset="-122"/>
              </a:rPr>
              <a:t>i</a:t>
            </a:r>
            <a:r>
              <a:rPr lang="zh-CN" altLang="en-US" sz="3200">
                <a:latin typeface="宋体" panose="02010600030101010101" pitchFamily="2" charset="-122"/>
                <a:ea typeface="宋体" panose="02010600030101010101" pitchFamily="2" charset="-122"/>
              </a:rPr>
              <a:t>为与终参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DEDE39C-0A30-4A0D-8974-6C0F331242DA}"/>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49155" name="Rectangle 3">
            <a:extLst>
              <a:ext uri="{FF2B5EF4-FFF2-40B4-BE49-F238E27FC236}">
                <a16:creationId xmlns:a16="http://schemas.microsoft.com/office/drawing/2014/main" id="{078B2174-664C-447C-AF67-9413CEC6731E}"/>
              </a:ext>
            </a:extLst>
          </p:cNvPr>
          <p:cNvSpPr>
            <a:spLocks noGrp="1" noChangeArrowheads="1"/>
          </p:cNvSpPr>
          <p:nvPr>
            <p:ph type="body" idx="1"/>
          </p:nvPr>
        </p:nvSpPr>
        <p:spPr>
          <a:xfrm>
            <a:off x="247650" y="1109663"/>
            <a:ext cx="9493250" cy="5291137"/>
          </a:xfrm>
        </p:spPr>
        <p:txBody>
          <a:bodyPr/>
          <a:lstStyle/>
          <a:p>
            <a:pPr lvl="1">
              <a:buFontTx/>
              <a:buNone/>
            </a:pPr>
            <a:r>
              <a:rPr lang="zh-CN" altLang="en-US">
                <a:ea typeface="宋体" panose="02010600030101010101" pitchFamily="2" charset="-122"/>
              </a:rPr>
              <a:t>具体计算：</a:t>
            </a:r>
            <a:endParaRPr lang="zh-CN" altLang="en-US" sz="2400">
              <a:latin typeface="宋体" panose="02010600030101010101" pitchFamily="2" charset="-122"/>
              <a:ea typeface="宋体" panose="02010600030101010101" pitchFamily="2" charset="-122"/>
            </a:endParaRPr>
          </a:p>
          <a:p>
            <a:pPr lvl="1">
              <a:buFontTx/>
              <a:buNone/>
            </a:pPr>
            <a:r>
              <a:rPr lang="zh-CN" altLang="en-US" sz="2400">
                <a:latin typeface="宋体" panose="02010600030101010101" pitchFamily="2" charset="-122"/>
                <a:ea typeface="宋体" panose="02010600030101010101" pitchFamily="2" charset="-122"/>
              </a:rPr>
              <a:t>令  </a:t>
            </a: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L</a:t>
            </a:r>
            <a:r>
              <a:rPr lang="en-US" altLang="zh-CN" sz="2400">
                <a:latin typeface="宋体" panose="02010600030101010101" pitchFamily="2" charset="-122"/>
                <a:ea typeface="宋体" panose="02010600030101010101" pitchFamily="2" charset="-122"/>
              </a:rPr>
              <a:t>=  -△x         D</a:t>
            </a:r>
            <a:r>
              <a:rPr lang="en-US" altLang="zh-CN" sz="2400" baseline="-25000">
                <a:latin typeface="宋体" panose="02010600030101010101" pitchFamily="2" charset="-122"/>
                <a:ea typeface="宋体" panose="02010600030101010101" pitchFamily="2" charset="-122"/>
              </a:rPr>
              <a:t>L</a:t>
            </a:r>
            <a:r>
              <a:rPr lang="en-US" altLang="zh-CN" sz="2400">
                <a:latin typeface="宋体" panose="02010600030101010101" pitchFamily="2" charset="-122"/>
                <a:ea typeface="宋体" panose="02010600030101010101" pitchFamily="2" charset="-122"/>
              </a:rPr>
              <a:t>= x</a:t>
            </a:r>
            <a:r>
              <a:rPr lang="en-US" altLang="zh-CN" sz="2400" baseline="-25000">
                <a:latin typeface="宋体" panose="02010600030101010101" pitchFamily="2" charset="-122"/>
                <a:ea typeface="宋体" panose="02010600030101010101" pitchFamily="2" charset="-122"/>
              </a:rPr>
              <a:t>0</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L </a:t>
            </a:r>
          </a:p>
          <a:p>
            <a:pPr lvl="1">
              <a:buFontTx/>
              <a:buNone/>
            </a:pPr>
            <a:r>
              <a:rPr lang="en-US" altLang="zh-CN" sz="2400">
                <a:latin typeface="宋体" panose="02010600030101010101" pitchFamily="2" charset="-122"/>
                <a:ea typeface="宋体" panose="02010600030101010101" pitchFamily="2" charset="-122"/>
              </a:rPr>
              <a:t>    Q</a:t>
            </a:r>
            <a:r>
              <a:rPr lang="en-US" altLang="zh-CN" sz="2400" baseline="-25000">
                <a:latin typeface="宋体" panose="02010600030101010101" pitchFamily="2" charset="-122"/>
                <a:ea typeface="宋体" panose="02010600030101010101" pitchFamily="2" charset="-122"/>
              </a:rPr>
              <a:t>R</a:t>
            </a:r>
            <a:r>
              <a:rPr lang="en-US" altLang="zh-CN" sz="2400">
                <a:latin typeface="宋体" panose="02010600030101010101" pitchFamily="2" charset="-122"/>
                <a:ea typeface="宋体" panose="02010600030101010101" pitchFamily="2" charset="-122"/>
              </a:rPr>
              <a:t>=  △x          D</a:t>
            </a:r>
            <a:r>
              <a:rPr lang="en-US" altLang="zh-CN" sz="2400" baseline="-25000">
                <a:latin typeface="宋体" panose="02010600030101010101" pitchFamily="2" charset="-122"/>
                <a:ea typeface="宋体" panose="02010600030101010101" pitchFamily="2" charset="-122"/>
              </a:rPr>
              <a:t>R</a:t>
            </a:r>
            <a:r>
              <a:rPr lang="en-US" altLang="zh-CN" sz="2400">
                <a:latin typeface="宋体" panose="02010600030101010101" pitchFamily="2" charset="-122"/>
                <a:ea typeface="宋体" panose="02010600030101010101" pitchFamily="2" charset="-122"/>
              </a:rPr>
              <a:t>= x</a:t>
            </a:r>
            <a:r>
              <a:rPr lang="en-US" altLang="zh-CN" sz="2400" baseline="-25000">
                <a:latin typeface="宋体" panose="02010600030101010101" pitchFamily="2" charset="-122"/>
                <a:ea typeface="宋体" panose="02010600030101010101" pitchFamily="2" charset="-122"/>
              </a:rPr>
              <a:t>R</a:t>
            </a:r>
            <a:r>
              <a:rPr lang="en-US" altLang="zh-CN" sz="2400">
                <a:latin typeface="宋体" panose="02010600030101010101" pitchFamily="2" charset="-122"/>
                <a:ea typeface="宋体" panose="02010600030101010101" pitchFamily="2" charset="-122"/>
              </a:rPr>
              <a:t>-x</a:t>
            </a:r>
            <a:r>
              <a:rPr lang="en-US" altLang="zh-CN" sz="2400" baseline="-25000">
                <a:latin typeface="宋体" panose="02010600030101010101" pitchFamily="2" charset="-122"/>
                <a:ea typeface="宋体" panose="02010600030101010101" pitchFamily="2" charset="-122"/>
              </a:rPr>
              <a:t>0</a:t>
            </a:r>
          </a:p>
          <a:p>
            <a:pPr lvl="1">
              <a:buFontTx/>
              <a:buNone/>
            </a:pPr>
            <a:r>
              <a:rPr lang="en-US" altLang="zh-CN" sz="2400" baseline="-250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  -△y         D</a:t>
            </a:r>
            <a:r>
              <a:rPr lang="en-US" altLang="zh-CN" sz="2400" baseline="-25000">
                <a:latin typeface="宋体" panose="02010600030101010101" pitchFamily="2" charset="-122"/>
                <a:ea typeface="宋体" panose="02010600030101010101" pitchFamily="2" charset="-122"/>
              </a:rPr>
              <a:t>B</a:t>
            </a:r>
            <a:r>
              <a:rPr lang="en-US" altLang="zh-CN" sz="2400">
                <a:latin typeface="宋体" panose="02010600030101010101" pitchFamily="2" charset="-122"/>
                <a:ea typeface="宋体" panose="02010600030101010101" pitchFamily="2" charset="-122"/>
              </a:rPr>
              <a:t>= y</a:t>
            </a:r>
            <a:r>
              <a:rPr lang="en-US" altLang="zh-CN" sz="2400" baseline="-25000">
                <a:latin typeface="宋体" panose="02010600030101010101" pitchFamily="2" charset="-122"/>
                <a:ea typeface="宋体" panose="02010600030101010101" pitchFamily="2" charset="-122"/>
              </a:rPr>
              <a:t>0</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B </a:t>
            </a:r>
          </a:p>
          <a:p>
            <a:pPr lvl="1">
              <a:buFontTx/>
              <a:buNone/>
            </a:pPr>
            <a:r>
              <a:rPr lang="en-US" altLang="zh-CN" sz="2400">
                <a:latin typeface="宋体" panose="02010600030101010101" pitchFamily="2" charset="-122"/>
                <a:ea typeface="宋体" panose="02010600030101010101" pitchFamily="2" charset="-122"/>
              </a:rPr>
              <a:t>    Q</a:t>
            </a:r>
            <a:r>
              <a:rPr lang="en-US" altLang="zh-CN" sz="2400" baseline="-25000">
                <a:latin typeface="宋体" panose="02010600030101010101" pitchFamily="2" charset="-122"/>
                <a:ea typeface="宋体" panose="02010600030101010101" pitchFamily="2" charset="-122"/>
              </a:rPr>
              <a:t>T</a:t>
            </a:r>
            <a:r>
              <a:rPr lang="en-US" altLang="zh-CN" sz="2400">
                <a:latin typeface="宋体" panose="02010600030101010101" pitchFamily="2" charset="-122"/>
                <a:ea typeface="宋体" panose="02010600030101010101" pitchFamily="2" charset="-122"/>
              </a:rPr>
              <a:t>=  △y          D</a:t>
            </a:r>
            <a:r>
              <a:rPr lang="en-US" altLang="zh-CN" sz="2400" baseline="-25000">
                <a:latin typeface="宋体" panose="02010600030101010101" pitchFamily="2" charset="-122"/>
                <a:ea typeface="宋体" panose="02010600030101010101" pitchFamily="2" charset="-122"/>
              </a:rPr>
              <a:t>T</a:t>
            </a:r>
            <a:r>
              <a:rPr lang="en-US" altLang="zh-CN" sz="2400">
                <a:latin typeface="宋体" panose="02010600030101010101" pitchFamily="2" charset="-122"/>
                <a:ea typeface="宋体" panose="02010600030101010101" pitchFamily="2" charset="-122"/>
              </a:rPr>
              <a:t>= y</a:t>
            </a:r>
            <a:r>
              <a:rPr lang="en-US" altLang="zh-CN" sz="2400" baseline="-25000">
                <a:latin typeface="宋体" panose="02010600030101010101" pitchFamily="2" charset="-122"/>
                <a:ea typeface="宋体" panose="02010600030101010101" pitchFamily="2" charset="-122"/>
              </a:rPr>
              <a:t>T</a:t>
            </a:r>
            <a:r>
              <a:rPr lang="en-US" altLang="zh-CN" sz="2400">
                <a:latin typeface="宋体" panose="02010600030101010101" pitchFamily="2" charset="-122"/>
                <a:ea typeface="宋体" panose="02010600030101010101" pitchFamily="2" charset="-122"/>
              </a:rPr>
              <a:t>-y</a:t>
            </a:r>
            <a:r>
              <a:rPr lang="en-US" altLang="zh-CN" sz="2400" baseline="-25000">
                <a:latin typeface="宋体" panose="02010600030101010101" pitchFamily="2" charset="-122"/>
                <a:ea typeface="宋体" panose="02010600030101010101" pitchFamily="2" charset="-122"/>
              </a:rPr>
              <a:t>0</a:t>
            </a:r>
          </a:p>
          <a:p>
            <a:pPr lvl="1">
              <a:buFontTx/>
              <a:buNone/>
            </a:pPr>
            <a:r>
              <a:rPr lang="zh-CN" altLang="en-US" sz="2400">
                <a:latin typeface="宋体" panose="02010600030101010101" pitchFamily="2" charset="-122"/>
                <a:ea typeface="宋体" panose="02010600030101010101" pitchFamily="2" charset="-122"/>
              </a:rPr>
              <a:t>交点为</a:t>
            </a:r>
            <a:r>
              <a:rPr lang="en-US" altLang="zh-CN" sz="2400">
                <a:latin typeface="宋体" panose="02010600030101010101" pitchFamily="2" charset="-122"/>
                <a:ea typeface="宋体" panose="02010600030101010101" pitchFamily="2" charset="-122"/>
              </a:rPr>
              <a:t>t</a:t>
            </a:r>
            <a:r>
              <a:rPr lang="en-US" altLang="zh-CN" sz="2400" baseline="-25000">
                <a:latin typeface="宋体" panose="02010600030101010101" pitchFamily="2" charset="-122"/>
                <a:ea typeface="宋体" panose="02010600030101010101" pitchFamily="2" charset="-122"/>
              </a:rPr>
              <a:t>i</a:t>
            </a:r>
            <a:r>
              <a:rPr lang="en-US" altLang="zh-CN" sz="2400">
                <a:latin typeface="宋体" panose="02010600030101010101" pitchFamily="2" charset="-122"/>
                <a:ea typeface="宋体" panose="02010600030101010101" pitchFamily="2" charset="-122"/>
              </a:rPr>
              <a:t>= D</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a:t>
            </a:r>
            <a:r>
              <a:rPr lang="en-US" altLang="zh-CN" sz="2400" baseline="-250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i=L,R,B,T</a:t>
            </a:r>
            <a:endParaRPr lang="en-US" altLang="zh-CN" sz="2400" baseline="-25000">
              <a:latin typeface="宋体" panose="02010600030101010101" pitchFamily="2" charset="-122"/>
              <a:ea typeface="宋体" panose="02010600030101010101" pitchFamily="2" charset="-122"/>
            </a:endParaRPr>
          </a:p>
          <a:p>
            <a:pPr lvl="1">
              <a:lnSpc>
                <a:spcPct val="200000"/>
              </a:lnSpc>
              <a:buFontTx/>
              <a:buNone/>
            </a:pP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&lt;0      t</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为与始参</a:t>
            </a:r>
          </a:p>
          <a:p>
            <a:pPr lvl="1">
              <a:lnSpc>
                <a:spcPct val="80000"/>
              </a:lnSpc>
              <a:buFontTx/>
              <a:buNone/>
            </a:pP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&gt;0      t</a:t>
            </a:r>
            <a:r>
              <a:rPr lang="en-US" altLang="zh-CN" sz="2400" baseline="-25000">
                <a:latin typeface="宋体" panose="02010600030101010101" pitchFamily="2" charset="-122"/>
                <a:ea typeface="宋体" panose="02010600030101010101" pitchFamily="2" charset="-122"/>
              </a:rPr>
              <a:t>i</a:t>
            </a:r>
            <a:r>
              <a:rPr lang="zh-CN" altLang="en-US" sz="2400">
                <a:latin typeface="宋体" panose="02010600030101010101" pitchFamily="2" charset="-122"/>
                <a:ea typeface="宋体" panose="02010600030101010101" pitchFamily="2" charset="-122"/>
              </a:rPr>
              <a:t>为与终参</a:t>
            </a:r>
          </a:p>
          <a:p>
            <a:pPr lvl="1">
              <a:lnSpc>
                <a:spcPct val="130000"/>
              </a:lnSpc>
              <a:buFontTx/>
              <a:buNone/>
            </a:pPr>
            <a:r>
              <a:rPr lang="en-US" altLang="zh-CN" sz="2400">
                <a:latin typeface="宋体" panose="02010600030101010101" pitchFamily="2" charset="-122"/>
                <a:ea typeface="宋体" panose="02010600030101010101" pitchFamily="2" charset="-122"/>
              </a:rPr>
              <a:t>Q</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=0      D</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&lt;0 </a:t>
            </a:r>
            <a:r>
              <a:rPr lang="zh-CN" altLang="en-US" sz="2400">
                <a:latin typeface="宋体" panose="02010600030101010101" pitchFamily="2" charset="-122"/>
                <a:ea typeface="宋体" panose="02010600030101010101" pitchFamily="2" charset="-122"/>
              </a:rPr>
              <a:t>时</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线段不可见</a:t>
            </a:r>
          </a:p>
          <a:p>
            <a:pPr lvl="1">
              <a:lnSpc>
                <a:spcPct val="130000"/>
              </a:lnSpc>
              <a:buFontTx/>
              <a:buNone/>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D</a:t>
            </a:r>
            <a:r>
              <a:rPr lang="en-US" altLang="zh-CN" sz="2400" baseline="-25000">
                <a:latin typeface="宋体" panose="02010600030101010101" pitchFamily="2" charset="-122"/>
                <a:ea typeface="宋体" panose="02010600030101010101" pitchFamily="2" charset="-122"/>
              </a:rPr>
              <a:t>i </a:t>
            </a:r>
            <a:r>
              <a:rPr lang="en-US" altLang="zh-CN" sz="2400">
                <a:latin typeface="宋体" panose="02010600030101010101" pitchFamily="2" charset="-122"/>
                <a:ea typeface="宋体" panose="02010600030101010101" pitchFamily="2" charset="-122"/>
              </a:rPr>
              <a:t>&gt;0 </a:t>
            </a:r>
            <a:r>
              <a:rPr lang="zh-CN" altLang="en-US" sz="2400">
                <a:latin typeface="宋体" panose="02010600030101010101" pitchFamily="2" charset="-122"/>
                <a:ea typeface="宋体" panose="02010600030101010101" pitchFamily="2" charset="-122"/>
              </a:rPr>
              <a:t>时</a:t>
            </a: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分析另一</a:t>
            </a:r>
            <a:r>
              <a:rPr lang="en-US" altLang="zh-CN" sz="2400">
                <a:latin typeface="宋体" panose="02010600030101010101" pitchFamily="2" charset="-122"/>
                <a:ea typeface="宋体" panose="02010600030101010101" pitchFamily="2" charset="-122"/>
              </a:rPr>
              <a:t>D,</a:t>
            </a:r>
          </a:p>
        </p:txBody>
      </p:sp>
      <p:pic>
        <p:nvPicPr>
          <p:cNvPr id="49156" name="Picture 4" descr="Liang_Barskey">
            <a:extLst>
              <a:ext uri="{FF2B5EF4-FFF2-40B4-BE49-F238E27FC236}">
                <a16:creationId xmlns:a16="http://schemas.microsoft.com/office/drawing/2014/main" id="{E2C35B76-DE3F-401D-9CB1-0DFB522A2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225" y="1325563"/>
            <a:ext cx="41687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日期占位符 1">
            <a:extLst>
              <a:ext uri="{FF2B5EF4-FFF2-40B4-BE49-F238E27FC236}">
                <a16:creationId xmlns:a16="http://schemas.microsoft.com/office/drawing/2014/main" id="{50965B2E-F695-43C7-ABE7-CE43D7443A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851090E-E14B-42AA-A908-EDB56F10FC94}" type="datetime10">
              <a:rPr lang="zh-CN" altLang="en-US" sz="1400" smtClean="0"/>
              <a:pPr>
                <a:spcBef>
                  <a:spcPct val="0"/>
                </a:spcBef>
                <a:buFontTx/>
                <a:buNone/>
              </a:pPr>
              <a:t>09:09</a:t>
            </a:fld>
            <a:endParaRPr lang="en-US" altLang="zh-CN" sz="1400"/>
          </a:p>
        </p:txBody>
      </p:sp>
      <p:sp>
        <p:nvSpPr>
          <p:cNvPr id="49158" name="灯片编号占位符 2">
            <a:extLst>
              <a:ext uri="{FF2B5EF4-FFF2-40B4-BE49-F238E27FC236}">
                <a16:creationId xmlns:a16="http://schemas.microsoft.com/office/drawing/2014/main" id="{37051F28-1E5E-472C-8B5B-8E90FC0E88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8D8BB32-FC93-4FFE-AFCD-0D3A28ECF515}" type="slidenum">
              <a:rPr lang="zh-CN" altLang="en-US" sz="1400" smtClean="0"/>
              <a:pPr>
                <a:spcBef>
                  <a:spcPct val="0"/>
                </a:spcBef>
                <a:buFontTx/>
                <a:buNone/>
              </a:pPr>
              <a:t>41</a:t>
            </a:fld>
            <a:endParaRPr lang="en-US" altLang="zh-CN"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CC912B9-B7BE-4AAD-848E-075318263317}"/>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7347" name="Rectangle 3">
            <a:extLst>
              <a:ext uri="{FF2B5EF4-FFF2-40B4-BE49-F238E27FC236}">
                <a16:creationId xmlns:a16="http://schemas.microsoft.com/office/drawing/2014/main" id="{4041CC1F-1C34-4DF5-9017-6B73A1CA2055}"/>
              </a:ext>
            </a:extLst>
          </p:cNvPr>
          <p:cNvSpPr>
            <a:spLocks noGrp="1" noChangeArrowheads="1"/>
          </p:cNvSpPr>
          <p:nvPr>
            <p:ph type="body" idx="1"/>
          </p:nvPr>
        </p:nvSpPr>
        <p:spPr>
          <a:xfrm>
            <a:off x="250825" y="1033463"/>
            <a:ext cx="5594350" cy="4094162"/>
          </a:xfrm>
        </p:spPr>
        <p:txBody>
          <a:bodyPr/>
          <a:lstStyle/>
          <a:p>
            <a:pPr marL="0" lvl="1" indent="0">
              <a:lnSpc>
                <a:spcPct val="130000"/>
              </a:lnSpc>
              <a:buFont typeface="Arial" panose="020B0604020202020204" pitchFamily="34" charset="0"/>
              <a:buChar char="•"/>
            </a:pPr>
            <a:r>
              <a:rPr lang="en-US" altLang="zh-CN" sz="3200">
                <a:latin typeface="宋体" panose="02010600030101010101" pitchFamily="2" charset="-122"/>
                <a:ea typeface="宋体" panose="02010600030101010101" pitchFamily="2" charset="-122"/>
              </a:rPr>
              <a:t>AB:Q</a:t>
            </a:r>
            <a:r>
              <a:rPr lang="en-US" altLang="zh-CN" sz="3200" baseline="-25000">
                <a:latin typeface="宋体" panose="02010600030101010101" pitchFamily="2" charset="-122"/>
                <a:ea typeface="宋体" panose="02010600030101010101" pitchFamily="2" charset="-122"/>
              </a:rPr>
              <a:t>R</a:t>
            </a:r>
            <a:r>
              <a:rPr lang="en-US" altLang="zh-CN" sz="3200">
                <a:latin typeface="宋体" panose="02010600030101010101" pitchFamily="2" charset="-122"/>
                <a:ea typeface="宋体" panose="02010600030101010101" pitchFamily="2" charset="-122"/>
              </a:rPr>
              <a:t>=0</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D</a:t>
            </a:r>
            <a:r>
              <a:rPr lang="en-US" altLang="zh-CN" sz="3200" baseline="-25000">
                <a:latin typeface="宋体" panose="02010600030101010101" pitchFamily="2" charset="-122"/>
                <a:ea typeface="宋体" panose="02010600030101010101" pitchFamily="2" charset="-122"/>
              </a:rPr>
              <a:t>R</a:t>
            </a:r>
            <a:r>
              <a:rPr lang="en-US" altLang="zh-CN" sz="3200">
                <a:latin typeface="宋体" panose="02010600030101010101" pitchFamily="2" charset="-122"/>
                <a:ea typeface="宋体" panose="02010600030101010101" pitchFamily="2" charset="-122"/>
              </a:rPr>
              <a:t>&lt;0</a:t>
            </a:r>
            <a:endParaRPr lang="zh-CN" altLang="en-US" sz="3200">
              <a:latin typeface="宋体" panose="02010600030101010101" pitchFamily="2" charset="-122"/>
              <a:ea typeface="宋体" panose="02010600030101010101" pitchFamily="2" charset="-122"/>
            </a:endParaRPr>
          </a:p>
          <a:p>
            <a:pPr marL="0" lvl="1" indent="0">
              <a:lnSpc>
                <a:spcPct val="130000"/>
              </a:lnSpc>
              <a:buFont typeface="Arial" panose="020B0604020202020204" pitchFamily="34" charset="0"/>
              <a:buChar char="•"/>
            </a:pPr>
            <a:r>
              <a:rPr lang="zh-CN" altLang="en-US" sz="3200">
                <a:latin typeface="宋体" panose="02010600030101010101" pitchFamily="2" charset="-122"/>
                <a:ea typeface="宋体" panose="02010600030101010101" pitchFamily="2" charset="-122"/>
              </a:rPr>
              <a:t>若</a:t>
            </a:r>
            <a:r>
              <a:rPr lang="en-US" altLang="zh-CN" sz="3200">
                <a:latin typeface="宋体" panose="02010600030101010101" pitchFamily="2" charset="-122"/>
                <a:ea typeface="宋体" panose="02010600030101010101" pitchFamily="2" charset="-122"/>
              </a:rPr>
              <a:t>D</a:t>
            </a:r>
            <a:r>
              <a:rPr lang="en-US" altLang="zh-CN" sz="3200" baseline="-25000">
                <a:latin typeface="宋体" panose="02010600030101010101" pitchFamily="2" charset="-122"/>
                <a:ea typeface="宋体" panose="02010600030101010101" pitchFamily="2" charset="-122"/>
              </a:rPr>
              <a:t>i </a:t>
            </a:r>
            <a:r>
              <a:rPr lang="en-US" altLang="zh-CN" sz="3200">
                <a:latin typeface="宋体" panose="02010600030101010101" pitchFamily="2" charset="-122"/>
                <a:ea typeface="宋体" panose="02010600030101010101" pitchFamily="2" charset="-122"/>
              </a:rPr>
              <a:t>&gt;0 </a:t>
            </a:r>
            <a:r>
              <a:rPr lang="zh-CN" altLang="en-US" sz="3200">
                <a:latin typeface="宋体" panose="02010600030101010101" pitchFamily="2" charset="-122"/>
                <a:ea typeface="宋体" panose="02010600030101010101" pitchFamily="2" charset="-122"/>
              </a:rPr>
              <a:t>时</a:t>
            </a:r>
            <a:r>
              <a:rPr lang="en-US" altLang="zh-CN" sz="3200">
                <a:latin typeface="宋体" panose="02010600030101010101" pitchFamily="2" charset="-122"/>
                <a:ea typeface="宋体" panose="02010600030101010101" pitchFamily="2" charset="-122"/>
              </a:rPr>
              <a:t>, </a:t>
            </a:r>
            <a:r>
              <a:rPr lang="zh-CN" altLang="en-US" sz="3200">
                <a:latin typeface="宋体" panose="02010600030101010101" pitchFamily="2" charset="-122"/>
                <a:ea typeface="宋体" panose="02010600030101010101" pitchFamily="2" charset="-122"/>
              </a:rPr>
              <a:t>分析另一</a:t>
            </a:r>
            <a:r>
              <a:rPr lang="en-US" altLang="zh-CN" sz="3200">
                <a:latin typeface="宋体" panose="02010600030101010101" pitchFamily="2" charset="-122"/>
                <a:ea typeface="宋体" panose="02010600030101010101" pitchFamily="2" charset="-122"/>
              </a:rPr>
              <a:t>D,  </a:t>
            </a:r>
          </a:p>
          <a:p>
            <a:pPr marL="0" indent="0">
              <a:spcBef>
                <a:spcPct val="0"/>
              </a:spcBef>
            </a:pPr>
            <a:r>
              <a:rPr lang="en-US" altLang="zh-CN">
                <a:latin typeface="宋体" panose="02010600030101010101" pitchFamily="2" charset="-122"/>
                <a:ea typeface="宋体" panose="02010600030101010101" pitchFamily="2" charset="-122"/>
              </a:rPr>
              <a:t>EF:Q</a:t>
            </a:r>
            <a:r>
              <a:rPr lang="en-US" altLang="zh-CN" baseline="-25000">
                <a:latin typeface="宋体" panose="02010600030101010101" pitchFamily="2" charset="-122"/>
                <a:ea typeface="宋体" panose="02010600030101010101" pitchFamily="2" charset="-122"/>
              </a:rPr>
              <a:t>L</a:t>
            </a:r>
            <a:r>
              <a:rPr lang="en-US" altLang="zh-CN">
                <a:latin typeface="宋体" panose="02010600030101010101" pitchFamily="2" charset="-122"/>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a:t>
            </a:r>
            <a:r>
              <a:rPr lang="en-US" altLang="zh-CN" baseline="-25000">
                <a:latin typeface="宋体" panose="02010600030101010101" pitchFamily="2" charset="-122"/>
                <a:ea typeface="宋体" panose="02010600030101010101" pitchFamily="2" charset="-122"/>
              </a:rPr>
              <a:t>L</a:t>
            </a:r>
            <a:r>
              <a:rPr lang="en-US" altLang="zh-CN">
                <a:latin typeface="宋体" panose="02010600030101010101" pitchFamily="2" charset="-122"/>
                <a:ea typeface="宋体" panose="02010600030101010101" pitchFamily="2" charset="-122"/>
              </a:rPr>
              <a:t>&gt;0;Q</a:t>
            </a:r>
            <a:r>
              <a:rPr lang="en-US" altLang="zh-CN" baseline="-25000">
                <a:latin typeface="宋体" panose="02010600030101010101" pitchFamily="2" charset="-122"/>
                <a:ea typeface="宋体" panose="02010600030101010101" pitchFamily="2" charset="-122"/>
              </a:rPr>
              <a:t>R</a:t>
            </a:r>
            <a:r>
              <a:rPr lang="en-US" altLang="zh-CN">
                <a:latin typeface="宋体" panose="02010600030101010101" pitchFamily="2" charset="-122"/>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a:t>
            </a:r>
            <a:r>
              <a:rPr lang="en-US" altLang="zh-CN" baseline="-25000">
                <a:latin typeface="宋体" panose="02010600030101010101" pitchFamily="2" charset="-122"/>
                <a:ea typeface="宋体" panose="02010600030101010101" pitchFamily="2" charset="-122"/>
              </a:rPr>
              <a:t>R</a:t>
            </a:r>
            <a:r>
              <a:rPr lang="en-US" altLang="zh-CN">
                <a:latin typeface="宋体" panose="02010600030101010101" pitchFamily="2" charset="-122"/>
                <a:ea typeface="宋体" panose="02010600030101010101" pitchFamily="2" charset="-122"/>
              </a:rPr>
              <a:t>&gt;0</a:t>
            </a:r>
          </a:p>
          <a:p>
            <a:pPr marL="0" indent="0">
              <a:spcBef>
                <a:spcPct val="0"/>
              </a:spcBef>
            </a:pPr>
            <a:r>
              <a:rPr lang="en-US" altLang="zh-CN">
                <a:latin typeface="宋体" panose="02010600030101010101" pitchFamily="2" charset="-122"/>
                <a:ea typeface="宋体" panose="02010600030101010101" pitchFamily="2" charset="-122"/>
              </a:rPr>
              <a:t>EF</a:t>
            </a:r>
            <a:r>
              <a:rPr lang="zh-CN" altLang="en-US">
                <a:latin typeface="宋体" panose="02010600030101010101" pitchFamily="2" charset="-122"/>
                <a:ea typeface="宋体" panose="02010600030101010101" pitchFamily="2" charset="-122"/>
              </a:rPr>
              <a:t>与</a:t>
            </a:r>
            <a:r>
              <a:rPr lang="en-US" altLang="zh-CN">
                <a:latin typeface="宋体" panose="02010600030101010101" pitchFamily="2" charset="-122"/>
                <a:ea typeface="宋体" panose="02010600030101010101" pitchFamily="2" charset="-122"/>
              </a:rPr>
              <a:t>y=y</a:t>
            </a:r>
            <a:r>
              <a:rPr lang="en-US" altLang="zh-CN" baseline="-25000">
                <a:latin typeface="宋体" panose="02010600030101010101" pitchFamily="2" charset="-122"/>
                <a:ea typeface="宋体" panose="02010600030101010101" pitchFamily="2" charset="-122"/>
              </a:rPr>
              <a:t>T</a:t>
            </a:r>
            <a:r>
              <a:rPr lang="zh-CN" altLang="en-US">
                <a:latin typeface="宋体" panose="02010600030101010101" pitchFamily="2" charset="-122"/>
                <a:ea typeface="宋体" panose="02010600030101010101" pitchFamily="2" charset="-122"/>
              </a:rPr>
              <a:t>及</a:t>
            </a:r>
            <a:r>
              <a:rPr lang="en-US" altLang="zh-CN">
                <a:latin typeface="宋体" panose="02010600030101010101" pitchFamily="2" charset="-122"/>
                <a:ea typeface="宋体" panose="02010600030101010101" pitchFamily="2" charset="-122"/>
              </a:rPr>
              <a:t>y=y</a:t>
            </a:r>
            <a:r>
              <a:rPr lang="en-US" altLang="zh-CN" baseline="-25000">
                <a:latin typeface="宋体" panose="02010600030101010101" pitchFamily="2" charset="-122"/>
                <a:ea typeface="宋体" panose="02010600030101010101" pitchFamily="2" charset="-122"/>
              </a:rPr>
              <a:t>B</a:t>
            </a:r>
            <a:r>
              <a:rPr lang="zh-CN" altLang="en-US">
                <a:latin typeface="宋体" panose="02010600030101010101" pitchFamily="2" charset="-122"/>
                <a:ea typeface="宋体" panose="02010600030101010101" pitchFamily="2" charset="-122"/>
              </a:rPr>
              <a:t>的交点</a:t>
            </a:r>
            <a:endParaRPr lang="en-US" altLang="zh-CN">
              <a:latin typeface="宋体" panose="02010600030101010101" pitchFamily="2" charset="-122"/>
              <a:ea typeface="宋体" panose="02010600030101010101" pitchFamily="2" charset="-122"/>
            </a:endParaRPr>
          </a:p>
        </p:txBody>
      </p:sp>
      <p:grpSp>
        <p:nvGrpSpPr>
          <p:cNvPr id="50180" name="Group 4">
            <a:extLst>
              <a:ext uri="{FF2B5EF4-FFF2-40B4-BE49-F238E27FC236}">
                <a16:creationId xmlns:a16="http://schemas.microsoft.com/office/drawing/2014/main" id="{E65B726B-9C6B-4EC7-92A9-1A3BF518AC65}"/>
              </a:ext>
            </a:extLst>
          </p:cNvPr>
          <p:cNvGrpSpPr>
            <a:grpSpLocks/>
          </p:cNvGrpSpPr>
          <p:nvPr/>
        </p:nvGrpSpPr>
        <p:grpSpPr bwMode="auto">
          <a:xfrm>
            <a:off x="7743825" y="763588"/>
            <a:ext cx="1933575" cy="2447925"/>
            <a:chOff x="4446" y="1200"/>
            <a:chExt cx="1218" cy="1542"/>
          </a:xfrm>
        </p:grpSpPr>
        <p:sp>
          <p:nvSpPr>
            <p:cNvPr id="50184" name="Rectangle 5">
              <a:extLst>
                <a:ext uri="{FF2B5EF4-FFF2-40B4-BE49-F238E27FC236}">
                  <a16:creationId xmlns:a16="http://schemas.microsoft.com/office/drawing/2014/main" id="{0862FFCF-2BF3-454B-8EBA-53CA56AD18C6}"/>
                </a:ext>
              </a:extLst>
            </p:cNvPr>
            <p:cNvSpPr>
              <a:spLocks noChangeArrowheads="1"/>
            </p:cNvSpPr>
            <p:nvPr/>
          </p:nvSpPr>
          <p:spPr bwMode="auto">
            <a:xfrm>
              <a:off x="4446" y="1719"/>
              <a:ext cx="720" cy="62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50185" name="Line 6">
              <a:extLst>
                <a:ext uri="{FF2B5EF4-FFF2-40B4-BE49-F238E27FC236}">
                  <a16:creationId xmlns:a16="http://schemas.microsoft.com/office/drawing/2014/main" id="{6AD25BB6-4973-432E-B83C-0040C0299220}"/>
                </a:ext>
              </a:extLst>
            </p:cNvPr>
            <p:cNvSpPr>
              <a:spLocks noChangeShapeType="1"/>
            </p:cNvSpPr>
            <p:nvPr/>
          </p:nvSpPr>
          <p:spPr bwMode="auto">
            <a:xfrm>
              <a:off x="4974" y="1383"/>
              <a:ext cx="0" cy="115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Line 7">
              <a:extLst>
                <a:ext uri="{FF2B5EF4-FFF2-40B4-BE49-F238E27FC236}">
                  <a16:creationId xmlns:a16="http://schemas.microsoft.com/office/drawing/2014/main" id="{55053F5C-D4A1-4A16-B819-A24B2EFA01AC}"/>
                </a:ext>
              </a:extLst>
            </p:cNvPr>
            <p:cNvSpPr>
              <a:spLocks noChangeShapeType="1"/>
            </p:cNvSpPr>
            <p:nvPr/>
          </p:nvSpPr>
          <p:spPr bwMode="auto">
            <a:xfrm>
              <a:off x="5550" y="1623"/>
              <a:ext cx="0" cy="67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Text Box 8">
              <a:extLst>
                <a:ext uri="{FF2B5EF4-FFF2-40B4-BE49-F238E27FC236}">
                  <a16:creationId xmlns:a16="http://schemas.microsoft.com/office/drawing/2014/main" id="{00715CB3-64CB-4E8E-91D1-5EDDB2A1BBCD}"/>
                </a:ext>
              </a:extLst>
            </p:cNvPr>
            <p:cNvSpPr txBox="1">
              <a:spLocks noChangeArrowheads="1"/>
            </p:cNvSpPr>
            <p:nvPr/>
          </p:nvSpPr>
          <p:spPr bwMode="auto">
            <a:xfrm>
              <a:off x="4858" y="120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latin typeface="Times New Roman" panose="02020603050405020304" pitchFamily="18" charset="0"/>
                  <a:ea typeface="宋体" panose="02010600030101010101" pitchFamily="2" charset="-122"/>
                </a:rPr>
                <a:t>E</a:t>
              </a:r>
            </a:p>
          </p:txBody>
        </p:sp>
        <p:sp>
          <p:nvSpPr>
            <p:cNvPr id="50188" name="Text Box 9">
              <a:extLst>
                <a:ext uri="{FF2B5EF4-FFF2-40B4-BE49-F238E27FC236}">
                  <a16:creationId xmlns:a16="http://schemas.microsoft.com/office/drawing/2014/main" id="{9164BDE6-DFEA-4DF7-A1BC-FDD46CD58D4B}"/>
                </a:ext>
              </a:extLst>
            </p:cNvPr>
            <p:cNvSpPr txBox="1">
              <a:spLocks noChangeArrowheads="1"/>
            </p:cNvSpPr>
            <p:nvPr/>
          </p:nvSpPr>
          <p:spPr bwMode="auto">
            <a:xfrm>
              <a:off x="4868" y="251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latin typeface="Times New Roman" panose="02020603050405020304" pitchFamily="18" charset="0"/>
                  <a:ea typeface="宋体" panose="02010600030101010101" pitchFamily="2" charset="-122"/>
                </a:rPr>
                <a:t>F</a:t>
              </a:r>
            </a:p>
          </p:txBody>
        </p:sp>
        <p:sp>
          <p:nvSpPr>
            <p:cNvPr id="50189" name="Text Box 10">
              <a:extLst>
                <a:ext uri="{FF2B5EF4-FFF2-40B4-BE49-F238E27FC236}">
                  <a16:creationId xmlns:a16="http://schemas.microsoft.com/office/drawing/2014/main" id="{6D10D65D-2864-4662-A124-4524F419D60C}"/>
                </a:ext>
              </a:extLst>
            </p:cNvPr>
            <p:cNvSpPr txBox="1">
              <a:spLocks noChangeArrowheads="1"/>
            </p:cNvSpPr>
            <p:nvPr/>
          </p:nvSpPr>
          <p:spPr bwMode="auto">
            <a:xfrm>
              <a:off x="5444" y="1455"/>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latin typeface="Times New Roman" panose="02020603050405020304" pitchFamily="18" charset="0"/>
                  <a:ea typeface="宋体" panose="02010600030101010101" pitchFamily="2" charset="-122"/>
                </a:rPr>
                <a:t>A</a:t>
              </a:r>
            </a:p>
          </p:txBody>
        </p:sp>
        <p:sp>
          <p:nvSpPr>
            <p:cNvPr id="50190" name="Text Box 11">
              <a:extLst>
                <a:ext uri="{FF2B5EF4-FFF2-40B4-BE49-F238E27FC236}">
                  <a16:creationId xmlns:a16="http://schemas.microsoft.com/office/drawing/2014/main" id="{4C1BA63E-C367-4801-9EA6-09EA938B89B9}"/>
                </a:ext>
              </a:extLst>
            </p:cNvPr>
            <p:cNvSpPr txBox="1">
              <a:spLocks noChangeArrowheads="1"/>
            </p:cNvSpPr>
            <p:nvPr/>
          </p:nvSpPr>
          <p:spPr bwMode="auto">
            <a:xfrm>
              <a:off x="5444" y="227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en-US" altLang="zh-CN" sz="1800">
                  <a:latin typeface="Times New Roman" panose="02020603050405020304" pitchFamily="18" charset="0"/>
                  <a:ea typeface="宋体" panose="02010600030101010101" pitchFamily="2" charset="-122"/>
                </a:rPr>
                <a:t>B</a:t>
              </a:r>
            </a:p>
          </p:txBody>
        </p:sp>
      </p:grpSp>
      <p:pic>
        <p:nvPicPr>
          <p:cNvPr id="50181" name="Picture 4" descr="Liang_Barskey">
            <a:extLst>
              <a:ext uri="{FF2B5EF4-FFF2-40B4-BE49-F238E27FC236}">
                <a16:creationId xmlns:a16="http://schemas.microsoft.com/office/drawing/2014/main" id="{2134E15D-16A0-44F0-998A-7B4346937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225" y="3292475"/>
            <a:ext cx="41687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日期占位符 1">
            <a:extLst>
              <a:ext uri="{FF2B5EF4-FFF2-40B4-BE49-F238E27FC236}">
                <a16:creationId xmlns:a16="http://schemas.microsoft.com/office/drawing/2014/main" id="{E865B052-C171-46CB-9E2F-962CD4F1FB9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B8E0F02-687B-47AC-8A55-C60361236384}" type="datetime10">
              <a:rPr lang="zh-CN" altLang="en-US" sz="1400" smtClean="0"/>
              <a:pPr>
                <a:spcBef>
                  <a:spcPct val="0"/>
                </a:spcBef>
                <a:buFontTx/>
                <a:buNone/>
              </a:pPr>
              <a:t>09:09</a:t>
            </a:fld>
            <a:endParaRPr lang="en-US" altLang="zh-CN" sz="1400"/>
          </a:p>
        </p:txBody>
      </p:sp>
      <p:sp>
        <p:nvSpPr>
          <p:cNvPr id="50183" name="灯片编号占位符 2">
            <a:extLst>
              <a:ext uri="{FF2B5EF4-FFF2-40B4-BE49-F238E27FC236}">
                <a16:creationId xmlns:a16="http://schemas.microsoft.com/office/drawing/2014/main" id="{040844FD-6562-4A1F-B5FB-81B672977E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2D39749-BD64-462F-8EC9-A39718FC9B4A}" type="slidenum">
              <a:rPr lang="zh-CN" altLang="en-US" sz="1400" smtClean="0"/>
              <a:pPr>
                <a:spcBef>
                  <a:spcPct val="0"/>
                </a:spcBef>
                <a:buFontTx/>
                <a:buNone/>
              </a:pPr>
              <a:t>42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B14EA41-BE52-4D60-A367-781C2C9524BD}"/>
              </a:ext>
            </a:extLst>
          </p:cNvPr>
          <p:cNvSpPr>
            <a:spLocks noGrp="1" noChangeArrowheads="1"/>
          </p:cNvSpPr>
          <p:nvPr>
            <p:ph type="title"/>
          </p:nvPr>
        </p:nvSpPr>
        <p:spPr/>
        <p:txBody>
          <a:bodyPr/>
          <a:lstStyle/>
          <a:p>
            <a:r>
              <a:rPr lang="zh-CN" altLang="en-US">
                <a:ea typeface="黑体" panose="02010609060101010101" pitchFamily="49" charset="-122"/>
              </a:rPr>
              <a:t>3.  </a:t>
            </a:r>
            <a:r>
              <a:rPr lang="en-US" altLang="zh-CN">
                <a:ea typeface="黑体" panose="02010609060101010101" pitchFamily="49" charset="-122"/>
              </a:rPr>
              <a:t>Liang-Barsky</a:t>
            </a:r>
            <a:r>
              <a:rPr lang="zh-CN" altLang="en-US">
                <a:ea typeface="黑体" panose="02010609060101010101" pitchFamily="49" charset="-122"/>
              </a:rPr>
              <a:t>算法</a:t>
            </a:r>
          </a:p>
        </p:txBody>
      </p:sp>
      <p:sp>
        <p:nvSpPr>
          <p:cNvPr id="56323" name="Rectangle 3">
            <a:extLst>
              <a:ext uri="{FF2B5EF4-FFF2-40B4-BE49-F238E27FC236}">
                <a16:creationId xmlns:a16="http://schemas.microsoft.com/office/drawing/2014/main" id="{4E809B70-5FF5-49B1-B717-B4A77DF1961C}"/>
              </a:ext>
            </a:extLst>
          </p:cNvPr>
          <p:cNvSpPr>
            <a:spLocks noGrp="1" noChangeArrowheads="1"/>
          </p:cNvSpPr>
          <p:nvPr>
            <p:ph type="body" idx="1"/>
          </p:nvPr>
        </p:nvSpPr>
        <p:spPr>
          <a:xfrm>
            <a:off x="247650" y="1109663"/>
            <a:ext cx="9493250" cy="5214937"/>
          </a:xfrm>
        </p:spPr>
        <p:txBody>
          <a:bodyPr/>
          <a:lstStyle/>
          <a:p>
            <a:pPr marL="0" lvl="1" indent="0">
              <a:buFontTx/>
              <a:buNone/>
              <a:defRPr/>
            </a:pPr>
            <a:r>
              <a:rPr lang="en-US" altLang="zh-CN" dirty="0">
                <a:ea typeface="宋体" pitchFamily="2" charset="-122"/>
              </a:rPr>
              <a:t>1. </a:t>
            </a:r>
            <a:r>
              <a:rPr lang="zh-CN" altLang="en-US" dirty="0">
                <a:ea typeface="宋体" pitchFamily="2" charset="-122"/>
              </a:rPr>
              <a:t>计算参数</a:t>
            </a:r>
            <a:r>
              <a:rPr lang="en-US" altLang="zh-CN" dirty="0">
                <a:latin typeface="宋体" pitchFamily="2" charset="-122"/>
                <a:ea typeface="宋体" pitchFamily="2" charset="-122"/>
              </a:rPr>
              <a:t>D</a:t>
            </a:r>
            <a:r>
              <a:rPr lang="en-US" altLang="zh-CN" baseline="-25000" dirty="0">
                <a:latin typeface="宋体" pitchFamily="2" charset="-122"/>
                <a:ea typeface="宋体" pitchFamily="2" charset="-122"/>
              </a:rPr>
              <a:t>i </a:t>
            </a:r>
            <a:r>
              <a:rPr lang="en-US" altLang="zh-CN" dirty="0">
                <a:latin typeface="宋体" pitchFamily="2" charset="-122"/>
                <a:ea typeface="宋体" pitchFamily="2" charset="-122"/>
              </a:rPr>
              <a:t>,</a:t>
            </a:r>
            <a:r>
              <a:rPr lang="en-US" altLang="zh-CN" baseline="-25000" dirty="0">
                <a:latin typeface="宋体" pitchFamily="2" charset="-122"/>
                <a:ea typeface="宋体" pitchFamily="2" charset="-122"/>
              </a:rPr>
              <a:t> </a:t>
            </a:r>
            <a:r>
              <a:rPr lang="en-US" altLang="zh-CN" dirty="0" err="1">
                <a:latin typeface="宋体" pitchFamily="2" charset="-122"/>
                <a:ea typeface="宋体" pitchFamily="2" charset="-122"/>
              </a:rPr>
              <a:t>Q</a:t>
            </a:r>
            <a:r>
              <a:rPr lang="en-US" altLang="zh-CN" baseline="-25000" dirty="0" err="1">
                <a:latin typeface="宋体" pitchFamily="2" charset="-122"/>
                <a:ea typeface="宋体" pitchFamily="2" charset="-122"/>
              </a:rPr>
              <a:t>i</a:t>
            </a:r>
            <a:r>
              <a:rPr lang="en-US" altLang="zh-CN" baseline="-25000" dirty="0">
                <a:latin typeface="宋体" pitchFamily="2" charset="-122"/>
                <a:ea typeface="宋体" pitchFamily="2" charset="-122"/>
              </a:rPr>
              <a:t> </a:t>
            </a:r>
            <a:r>
              <a:rPr lang="en-US" altLang="zh-CN" dirty="0">
                <a:latin typeface="宋体" pitchFamily="2" charset="-122"/>
                <a:ea typeface="宋体" pitchFamily="2" charset="-122"/>
                <a:sym typeface="Wingdings" pitchFamily="2" charset="2"/>
              </a:rPr>
              <a:t>(</a:t>
            </a:r>
            <a:r>
              <a:rPr lang="en-US" altLang="zh-CN" dirty="0" err="1">
                <a:latin typeface="宋体" pitchFamily="2" charset="-122"/>
                <a:ea typeface="宋体" pitchFamily="2" charset="-122"/>
              </a:rPr>
              <a:t>i</a:t>
            </a:r>
            <a:r>
              <a:rPr lang="en-US" altLang="zh-CN" dirty="0">
                <a:latin typeface="宋体" pitchFamily="2" charset="-122"/>
                <a:ea typeface="宋体" pitchFamily="2" charset="-122"/>
              </a:rPr>
              <a:t>=L,R,B,T):</a:t>
            </a:r>
            <a:endParaRPr lang="zh-CN" altLang="en-US" dirty="0">
              <a:latin typeface="宋体" pitchFamily="2" charset="-122"/>
              <a:ea typeface="宋体" pitchFamily="2" charset="-122"/>
            </a:endParaRPr>
          </a:p>
          <a:p>
            <a:pPr marL="0" lvl="1" indent="0">
              <a:buFontTx/>
              <a:buNone/>
              <a:defRPr/>
            </a:pPr>
            <a:r>
              <a:rPr lang="zh-CN" altLang="en-US" dirty="0">
                <a:latin typeface="宋体" pitchFamily="2" charset="-122"/>
                <a:ea typeface="宋体" pitchFamily="2" charset="-122"/>
              </a:rPr>
              <a:t>其中</a:t>
            </a:r>
            <a:r>
              <a:rPr lang="en-US" altLang="zh-CN" dirty="0">
                <a:latin typeface="宋体" pitchFamily="2" charset="-122"/>
                <a:ea typeface="宋体" pitchFamily="2" charset="-122"/>
              </a:rPr>
              <a:t>Q</a:t>
            </a:r>
            <a:r>
              <a:rPr lang="en-US" altLang="zh-CN" baseline="-25000" dirty="0">
                <a:latin typeface="宋体" pitchFamily="2" charset="-122"/>
                <a:ea typeface="宋体" pitchFamily="2" charset="-122"/>
              </a:rPr>
              <a:t>L</a:t>
            </a:r>
            <a:r>
              <a:rPr lang="en-US" altLang="zh-CN" dirty="0">
                <a:latin typeface="宋体" pitchFamily="2" charset="-122"/>
                <a:ea typeface="宋体" pitchFamily="2" charset="-122"/>
              </a:rPr>
              <a:t>=  -△x         D</a:t>
            </a:r>
            <a:r>
              <a:rPr lang="en-US" altLang="zh-CN" baseline="-25000" dirty="0">
                <a:latin typeface="宋体" pitchFamily="2" charset="-122"/>
                <a:ea typeface="宋体" pitchFamily="2" charset="-122"/>
              </a:rPr>
              <a:t>L</a:t>
            </a:r>
            <a:r>
              <a:rPr lang="en-US" altLang="zh-CN" dirty="0">
                <a:latin typeface="宋体" pitchFamily="2" charset="-122"/>
                <a:ea typeface="宋体" pitchFamily="2" charset="-122"/>
              </a:rPr>
              <a:t>= x</a:t>
            </a:r>
            <a:r>
              <a:rPr lang="en-US" altLang="zh-CN" baseline="-25000" dirty="0">
                <a:latin typeface="宋体" pitchFamily="2" charset="-122"/>
                <a:ea typeface="宋体" pitchFamily="2" charset="-122"/>
              </a:rPr>
              <a:t>0</a:t>
            </a:r>
            <a:r>
              <a:rPr lang="en-US" altLang="zh-CN" dirty="0">
                <a:latin typeface="宋体" pitchFamily="2" charset="-122"/>
                <a:ea typeface="宋体" pitchFamily="2" charset="-122"/>
              </a:rPr>
              <a:t>-x</a:t>
            </a:r>
            <a:r>
              <a:rPr lang="en-US" altLang="zh-CN" baseline="-25000" dirty="0">
                <a:latin typeface="宋体" pitchFamily="2" charset="-122"/>
                <a:ea typeface="宋体" pitchFamily="2" charset="-122"/>
              </a:rPr>
              <a:t>L </a:t>
            </a:r>
          </a:p>
          <a:p>
            <a:pPr marL="0" lvl="1" indent="0">
              <a:buFontTx/>
              <a:buNone/>
              <a:defRPr/>
            </a:pPr>
            <a:r>
              <a:rPr lang="en-US" altLang="zh-CN" dirty="0">
                <a:latin typeface="宋体" pitchFamily="2" charset="-122"/>
                <a:ea typeface="宋体" pitchFamily="2" charset="-122"/>
              </a:rPr>
              <a:t>    Q</a:t>
            </a:r>
            <a:r>
              <a:rPr lang="en-US" altLang="zh-CN" baseline="-25000" dirty="0">
                <a:latin typeface="宋体" pitchFamily="2" charset="-122"/>
                <a:ea typeface="宋体" pitchFamily="2" charset="-122"/>
              </a:rPr>
              <a:t>R</a:t>
            </a:r>
            <a:r>
              <a:rPr lang="en-US" altLang="zh-CN" dirty="0">
                <a:latin typeface="宋体" pitchFamily="2" charset="-122"/>
                <a:ea typeface="宋体" pitchFamily="2" charset="-122"/>
              </a:rPr>
              <a:t>=  △x          D</a:t>
            </a:r>
            <a:r>
              <a:rPr lang="en-US" altLang="zh-CN" baseline="-25000" dirty="0">
                <a:latin typeface="宋体" pitchFamily="2" charset="-122"/>
                <a:ea typeface="宋体" pitchFamily="2" charset="-122"/>
              </a:rPr>
              <a:t>R</a:t>
            </a:r>
            <a:r>
              <a:rPr lang="en-US" altLang="zh-CN" dirty="0">
                <a:latin typeface="宋体" pitchFamily="2" charset="-122"/>
                <a:ea typeface="宋体" pitchFamily="2" charset="-122"/>
              </a:rPr>
              <a:t>= x</a:t>
            </a:r>
            <a:r>
              <a:rPr lang="en-US" altLang="zh-CN" baseline="-25000" dirty="0">
                <a:latin typeface="宋体" pitchFamily="2" charset="-122"/>
                <a:ea typeface="宋体" pitchFamily="2" charset="-122"/>
              </a:rPr>
              <a:t>R</a:t>
            </a:r>
            <a:r>
              <a:rPr lang="en-US" altLang="zh-CN" dirty="0">
                <a:latin typeface="宋体" pitchFamily="2" charset="-122"/>
                <a:ea typeface="宋体" pitchFamily="2" charset="-122"/>
              </a:rPr>
              <a:t>-x</a:t>
            </a:r>
            <a:r>
              <a:rPr lang="en-US" altLang="zh-CN" baseline="-25000" dirty="0">
                <a:latin typeface="宋体" pitchFamily="2" charset="-122"/>
                <a:ea typeface="宋体" pitchFamily="2" charset="-122"/>
              </a:rPr>
              <a:t>0</a:t>
            </a:r>
          </a:p>
          <a:p>
            <a:pPr marL="0" lvl="1" indent="0">
              <a:buFontTx/>
              <a:buNone/>
              <a:defRPr/>
            </a:pPr>
            <a:r>
              <a:rPr lang="en-US" altLang="zh-CN" baseline="-25000" dirty="0">
                <a:latin typeface="宋体" pitchFamily="2" charset="-122"/>
                <a:ea typeface="宋体" pitchFamily="2" charset="-122"/>
              </a:rPr>
              <a:t>      </a:t>
            </a:r>
            <a:r>
              <a:rPr lang="en-US" altLang="zh-CN" dirty="0">
                <a:latin typeface="宋体" pitchFamily="2" charset="-122"/>
                <a:ea typeface="宋体" pitchFamily="2" charset="-122"/>
              </a:rPr>
              <a:t>Q</a:t>
            </a:r>
            <a:r>
              <a:rPr lang="en-US" altLang="zh-CN" baseline="-25000" dirty="0">
                <a:latin typeface="宋体" pitchFamily="2" charset="-122"/>
                <a:ea typeface="宋体" pitchFamily="2" charset="-122"/>
              </a:rPr>
              <a:t>B</a:t>
            </a:r>
            <a:r>
              <a:rPr lang="en-US" altLang="zh-CN" dirty="0">
                <a:latin typeface="宋体" pitchFamily="2" charset="-122"/>
                <a:ea typeface="宋体" pitchFamily="2" charset="-122"/>
              </a:rPr>
              <a:t>=  -△y         D</a:t>
            </a:r>
            <a:r>
              <a:rPr lang="en-US" altLang="zh-CN" baseline="-25000" dirty="0">
                <a:latin typeface="宋体" pitchFamily="2" charset="-122"/>
                <a:ea typeface="宋体" pitchFamily="2" charset="-122"/>
              </a:rPr>
              <a:t>B</a:t>
            </a:r>
            <a:r>
              <a:rPr lang="en-US" altLang="zh-CN" dirty="0">
                <a:latin typeface="宋体" pitchFamily="2" charset="-122"/>
                <a:ea typeface="宋体" pitchFamily="2" charset="-122"/>
              </a:rPr>
              <a:t>= y</a:t>
            </a:r>
            <a:r>
              <a:rPr lang="en-US" altLang="zh-CN" baseline="-25000" dirty="0">
                <a:latin typeface="宋体" pitchFamily="2" charset="-122"/>
                <a:ea typeface="宋体" pitchFamily="2" charset="-122"/>
              </a:rPr>
              <a:t>0</a:t>
            </a:r>
            <a:r>
              <a:rPr lang="en-US" altLang="zh-CN" dirty="0">
                <a:latin typeface="宋体" pitchFamily="2" charset="-122"/>
                <a:ea typeface="宋体" pitchFamily="2" charset="-122"/>
              </a:rPr>
              <a:t>-y</a:t>
            </a:r>
            <a:r>
              <a:rPr lang="en-US" altLang="zh-CN" baseline="-25000" dirty="0">
                <a:latin typeface="宋体" pitchFamily="2" charset="-122"/>
                <a:ea typeface="宋体" pitchFamily="2" charset="-122"/>
              </a:rPr>
              <a:t>B </a:t>
            </a:r>
          </a:p>
          <a:p>
            <a:pPr marL="0" lvl="1" indent="0">
              <a:buFontTx/>
              <a:buNone/>
              <a:defRPr/>
            </a:pPr>
            <a:r>
              <a:rPr lang="en-US" altLang="zh-CN" dirty="0">
                <a:latin typeface="宋体" pitchFamily="2" charset="-122"/>
                <a:ea typeface="宋体" pitchFamily="2" charset="-122"/>
              </a:rPr>
              <a:t>    Q</a:t>
            </a:r>
            <a:r>
              <a:rPr lang="en-US" altLang="zh-CN" baseline="-25000" dirty="0">
                <a:latin typeface="宋体" pitchFamily="2" charset="-122"/>
                <a:ea typeface="宋体" pitchFamily="2" charset="-122"/>
              </a:rPr>
              <a:t>T</a:t>
            </a:r>
            <a:r>
              <a:rPr lang="en-US" altLang="zh-CN" dirty="0">
                <a:latin typeface="宋体" pitchFamily="2" charset="-122"/>
                <a:ea typeface="宋体" pitchFamily="2" charset="-122"/>
              </a:rPr>
              <a:t>=  △y          D</a:t>
            </a:r>
            <a:r>
              <a:rPr lang="en-US" altLang="zh-CN" baseline="-25000" dirty="0">
                <a:latin typeface="宋体" pitchFamily="2" charset="-122"/>
                <a:ea typeface="宋体" pitchFamily="2" charset="-122"/>
              </a:rPr>
              <a:t>T</a:t>
            </a:r>
            <a:r>
              <a:rPr lang="en-US" altLang="zh-CN" dirty="0">
                <a:latin typeface="宋体" pitchFamily="2" charset="-122"/>
                <a:ea typeface="宋体" pitchFamily="2" charset="-122"/>
              </a:rPr>
              <a:t>= y</a:t>
            </a:r>
            <a:r>
              <a:rPr lang="en-US" altLang="zh-CN" baseline="-25000" dirty="0">
                <a:latin typeface="宋体" pitchFamily="2" charset="-122"/>
                <a:ea typeface="宋体" pitchFamily="2" charset="-122"/>
              </a:rPr>
              <a:t>T</a:t>
            </a:r>
            <a:r>
              <a:rPr lang="en-US" altLang="zh-CN" dirty="0">
                <a:latin typeface="宋体" pitchFamily="2" charset="-122"/>
                <a:ea typeface="宋体" pitchFamily="2" charset="-122"/>
              </a:rPr>
              <a:t>-y</a:t>
            </a:r>
            <a:r>
              <a:rPr lang="en-US" altLang="zh-CN" baseline="-25000" dirty="0">
                <a:latin typeface="宋体" pitchFamily="2" charset="-122"/>
                <a:ea typeface="宋体" pitchFamily="2" charset="-122"/>
              </a:rPr>
              <a:t>0</a:t>
            </a:r>
          </a:p>
          <a:p>
            <a:pPr marL="0" lvl="1" indent="0">
              <a:buFontTx/>
              <a:buNone/>
              <a:defRPr/>
            </a:pPr>
            <a:r>
              <a:rPr lang="en-US" altLang="zh-CN" dirty="0">
                <a:latin typeface="宋体" pitchFamily="2" charset="-122"/>
                <a:ea typeface="宋体" pitchFamily="2" charset="-122"/>
              </a:rPr>
              <a:t>2.</a:t>
            </a:r>
            <a:r>
              <a:rPr lang="zh-CN" altLang="en-US" dirty="0">
                <a:latin typeface="宋体" pitchFamily="2" charset="-122"/>
                <a:ea typeface="宋体" pitchFamily="2" charset="-122"/>
              </a:rPr>
              <a:t>若存在</a:t>
            </a:r>
            <a:r>
              <a:rPr lang="en-US" altLang="zh-CN" dirty="0" err="1">
                <a:latin typeface="宋体" pitchFamily="2" charset="-122"/>
                <a:ea typeface="宋体" pitchFamily="2" charset="-122"/>
              </a:rPr>
              <a:t>Q</a:t>
            </a:r>
            <a:r>
              <a:rPr lang="en-US" altLang="zh-CN" baseline="-25000" dirty="0" err="1">
                <a:latin typeface="宋体" pitchFamily="2" charset="-122"/>
                <a:ea typeface="宋体" pitchFamily="2" charset="-122"/>
              </a:rPr>
              <a:t>i</a:t>
            </a:r>
            <a:r>
              <a:rPr lang="en-US" altLang="zh-CN" baseline="-25000" dirty="0">
                <a:latin typeface="宋体" pitchFamily="2" charset="-122"/>
                <a:ea typeface="宋体" pitchFamily="2" charset="-122"/>
              </a:rPr>
              <a:t> </a:t>
            </a:r>
            <a:r>
              <a:rPr lang="en-US" altLang="zh-CN" dirty="0">
                <a:latin typeface="宋体" pitchFamily="2" charset="-122"/>
                <a:ea typeface="宋体" pitchFamily="2" charset="-122"/>
              </a:rPr>
              <a:t>=0,D</a:t>
            </a:r>
            <a:r>
              <a:rPr lang="en-US" altLang="zh-CN" baseline="-25000" dirty="0">
                <a:latin typeface="宋体" pitchFamily="2" charset="-122"/>
                <a:ea typeface="宋体" pitchFamily="2" charset="-122"/>
              </a:rPr>
              <a:t>i </a:t>
            </a:r>
            <a:r>
              <a:rPr lang="en-US" altLang="zh-CN" dirty="0">
                <a:latin typeface="宋体" pitchFamily="2" charset="-122"/>
                <a:ea typeface="宋体" pitchFamily="2" charset="-122"/>
              </a:rPr>
              <a:t>&lt;0,</a:t>
            </a:r>
            <a:r>
              <a:rPr lang="zh-CN" altLang="en-US" dirty="0">
                <a:latin typeface="宋体" pitchFamily="2" charset="-122"/>
                <a:ea typeface="宋体" pitchFamily="2" charset="-122"/>
              </a:rPr>
              <a:t>则舍弃线段并结束</a:t>
            </a:r>
            <a:r>
              <a:rPr lang="en-US" altLang="zh-CN" dirty="0">
                <a:latin typeface="宋体" pitchFamily="2" charset="-122"/>
                <a:ea typeface="宋体" pitchFamily="2" charset="-122"/>
              </a:rPr>
              <a:t>,</a:t>
            </a:r>
            <a:r>
              <a:rPr lang="zh-CN" altLang="en-US" dirty="0">
                <a:latin typeface="宋体" pitchFamily="2" charset="-122"/>
                <a:ea typeface="宋体" pitchFamily="2" charset="-122"/>
              </a:rPr>
              <a:t>否则下一步</a:t>
            </a:r>
            <a:endParaRPr lang="en-US" altLang="zh-CN" dirty="0">
              <a:latin typeface="宋体" pitchFamily="2" charset="-122"/>
              <a:ea typeface="宋体" pitchFamily="2" charset="-122"/>
            </a:endParaRPr>
          </a:p>
          <a:p>
            <a:pPr marL="0" lvl="1" indent="0">
              <a:buFontTx/>
              <a:buNone/>
              <a:defRPr/>
            </a:pPr>
            <a:r>
              <a:rPr lang="en-US" altLang="zh-CN" dirty="0">
                <a:latin typeface="宋体" pitchFamily="2" charset="-122"/>
                <a:ea typeface="宋体" pitchFamily="2" charset="-122"/>
              </a:rPr>
              <a:t>3.</a:t>
            </a:r>
            <a:r>
              <a:rPr lang="zh-CN" altLang="en-US" dirty="0">
                <a:latin typeface="宋体" pitchFamily="2" charset="-122"/>
                <a:ea typeface="宋体" pitchFamily="2" charset="-122"/>
              </a:rPr>
              <a:t>对所有</a:t>
            </a:r>
            <a:r>
              <a:rPr lang="en-US" altLang="zh-CN" dirty="0" err="1">
                <a:latin typeface="宋体" pitchFamily="2" charset="-122"/>
                <a:ea typeface="宋体" pitchFamily="2" charset="-122"/>
              </a:rPr>
              <a:t>Q</a:t>
            </a:r>
            <a:r>
              <a:rPr lang="en-US" altLang="zh-CN" baseline="-25000" dirty="0" err="1">
                <a:latin typeface="宋体" pitchFamily="2" charset="-122"/>
                <a:ea typeface="宋体" pitchFamily="2" charset="-122"/>
              </a:rPr>
              <a:t>i</a:t>
            </a:r>
            <a:r>
              <a:rPr lang="en-US" altLang="zh-CN" dirty="0">
                <a:latin typeface="宋体" pitchFamily="2" charset="-122"/>
                <a:ea typeface="宋体" pitchFamily="2" charset="-122"/>
              </a:rPr>
              <a:t>&lt;0,</a:t>
            </a:r>
            <a:r>
              <a:rPr lang="zh-CN" altLang="en-US" dirty="0">
                <a:latin typeface="宋体" pitchFamily="2" charset="-122"/>
                <a:ea typeface="宋体" pitchFamily="2" charset="-122"/>
              </a:rPr>
              <a:t>计算</a:t>
            </a:r>
            <a:r>
              <a:rPr lang="en-US" altLang="zh-CN" dirty="0" err="1">
                <a:solidFill>
                  <a:srgbClr val="000000"/>
                </a:solidFill>
                <a:latin typeface="宋体" pitchFamily="2" charset="-122"/>
                <a:ea typeface="宋体" pitchFamily="2" charset="-122"/>
                <a:cs typeface="+mn-cs"/>
              </a:rPr>
              <a:t>t</a:t>
            </a:r>
            <a:r>
              <a:rPr lang="en-US" altLang="zh-CN" baseline="-25000" dirty="0" err="1">
                <a:solidFill>
                  <a:srgbClr val="000000"/>
                </a:solidFill>
                <a:latin typeface="宋体" pitchFamily="2" charset="-122"/>
                <a:ea typeface="宋体" pitchFamily="2" charset="-122"/>
                <a:cs typeface="+mn-cs"/>
              </a:rPr>
              <a:t>i</a:t>
            </a:r>
            <a:r>
              <a:rPr lang="en-US" altLang="zh-CN" dirty="0">
                <a:solidFill>
                  <a:srgbClr val="000000"/>
                </a:solidFill>
                <a:latin typeface="宋体" pitchFamily="2" charset="-122"/>
                <a:ea typeface="宋体" pitchFamily="2" charset="-122"/>
                <a:cs typeface="+mn-cs"/>
              </a:rPr>
              <a:t>= D</a:t>
            </a:r>
            <a:r>
              <a:rPr lang="en-US" altLang="zh-CN" baseline="-25000" dirty="0">
                <a:solidFill>
                  <a:srgbClr val="000000"/>
                </a:solidFill>
                <a:latin typeface="宋体" pitchFamily="2" charset="-122"/>
                <a:ea typeface="宋体" pitchFamily="2" charset="-122"/>
                <a:cs typeface="+mn-cs"/>
              </a:rPr>
              <a:t>i </a:t>
            </a:r>
            <a:r>
              <a:rPr lang="en-US" altLang="zh-CN" dirty="0">
                <a:solidFill>
                  <a:srgbClr val="000000"/>
                </a:solidFill>
                <a:latin typeface="宋体" pitchFamily="2" charset="-122"/>
                <a:ea typeface="宋体" pitchFamily="2" charset="-122"/>
                <a:cs typeface="+mn-cs"/>
              </a:rPr>
              <a:t>/</a:t>
            </a:r>
            <a:r>
              <a:rPr lang="en-US" altLang="zh-CN" baseline="-25000" dirty="0">
                <a:solidFill>
                  <a:srgbClr val="000000"/>
                </a:solidFill>
                <a:latin typeface="宋体" pitchFamily="2" charset="-122"/>
                <a:ea typeface="宋体" pitchFamily="2" charset="-122"/>
                <a:cs typeface="+mn-cs"/>
              </a:rPr>
              <a:t> </a:t>
            </a:r>
            <a:r>
              <a:rPr lang="en-US" altLang="zh-CN" dirty="0" err="1">
                <a:solidFill>
                  <a:srgbClr val="000000"/>
                </a:solidFill>
                <a:latin typeface="宋体" pitchFamily="2" charset="-122"/>
                <a:ea typeface="宋体" pitchFamily="2" charset="-122"/>
                <a:cs typeface="+mn-cs"/>
              </a:rPr>
              <a:t>Q</a:t>
            </a:r>
            <a:r>
              <a:rPr lang="en-US" altLang="zh-CN" baseline="-25000" dirty="0" err="1">
                <a:solidFill>
                  <a:srgbClr val="000000"/>
                </a:solidFill>
                <a:latin typeface="宋体" pitchFamily="2" charset="-122"/>
                <a:ea typeface="宋体" pitchFamily="2" charset="-122"/>
                <a:cs typeface="+mn-cs"/>
              </a:rPr>
              <a:t>i</a:t>
            </a:r>
            <a:r>
              <a:rPr lang="en-US" altLang="zh-CN" dirty="0"/>
              <a:t>, </a:t>
            </a:r>
            <a:r>
              <a:rPr lang="zh-CN" altLang="en-US" dirty="0"/>
              <a:t>并取</a:t>
            </a:r>
            <a:r>
              <a:rPr lang="en-US" altLang="zh-CN" dirty="0"/>
              <a:t>u</a:t>
            </a:r>
            <a:r>
              <a:rPr lang="en-US" altLang="zh-CN" baseline="-25000" dirty="0"/>
              <a:t>s</a:t>
            </a:r>
            <a:r>
              <a:rPr lang="en-US" altLang="zh-CN" dirty="0"/>
              <a:t>=max(u</a:t>
            </a:r>
            <a:r>
              <a:rPr lang="en-US" altLang="zh-CN" baseline="-25000" dirty="0"/>
              <a:t>sx</a:t>
            </a:r>
            <a:r>
              <a:rPr lang="en-US" altLang="zh-CN" dirty="0"/>
              <a:t>,u</a:t>
            </a:r>
            <a:r>
              <a:rPr lang="en-US" altLang="zh-CN" baseline="-25000" dirty="0"/>
              <a:t>sy</a:t>
            </a:r>
            <a:r>
              <a:rPr lang="en-US" altLang="zh-CN" dirty="0"/>
              <a:t>,0)</a:t>
            </a:r>
          </a:p>
          <a:p>
            <a:pPr marL="0" lvl="1" indent="0">
              <a:buFontTx/>
              <a:buNone/>
              <a:defRPr/>
            </a:pPr>
            <a:r>
              <a:rPr lang="en-US" altLang="zh-CN" dirty="0"/>
              <a:t>4.  </a:t>
            </a:r>
            <a:r>
              <a:rPr lang="zh-CN" altLang="en-US" dirty="0">
                <a:latin typeface="宋体" pitchFamily="2" charset="-122"/>
                <a:ea typeface="宋体" pitchFamily="2" charset="-122"/>
              </a:rPr>
              <a:t>对所有</a:t>
            </a:r>
            <a:r>
              <a:rPr lang="en-US" altLang="zh-CN" dirty="0">
                <a:latin typeface="宋体" pitchFamily="2" charset="-122"/>
                <a:ea typeface="宋体" pitchFamily="2" charset="-122"/>
              </a:rPr>
              <a:t>Q</a:t>
            </a:r>
            <a:r>
              <a:rPr lang="en-US" altLang="zh-CN" baseline="-25000" dirty="0">
                <a:latin typeface="宋体" pitchFamily="2" charset="-122"/>
                <a:ea typeface="宋体" pitchFamily="2" charset="-122"/>
              </a:rPr>
              <a:t>i</a:t>
            </a:r>
            <a:r>
              <a:rPr lang="en-US" altLang="zh-CN" dirty="0">
                <a:latin typeface="宋体" pitchFamily="2" charset="-122"/>
                <a:ea typeface="宋体" pitchFamily="2" charset="-122"/>
              </a:rPr>
              <a:t>&gt;0,</a:t>
            </a:r>
            <a:r>
              <a:rPr lang="zh-CN" altLang="en-US" dirty="0">
                <a:latin typeface="宋体" pitchFamily="2" charset="-122"/>
                <a:ea typeface="宋体" pitchFamily="2" charset="-122"/>
              </a:rPr>
              <a:t>计算</a:t>
            </a:r>
            <a:r>
              <a:rPr lang="en-US" altLang="zh-CN" dirty="0" err="1">
                <a:solidFill>
                  <a:srgbClr val="000000"/>
                </a:solidFill>
                <a:latin typeface="宋体" pitchFamily="2" charset="-122"/>
                <a:ea typeface="宋体" pitchFamily="2" charset="-122"/>
              </a:rPr>
              <a:t>t</a:t>
            </a:r>
            <a:r>
              <a:rPr lang="en-US" altLang="zh-CN" baseline="-25000" dirty="0" err="1">
                <a:solidFill>
                  <a:srgbClr val="000000"/>
                </a:solidFill>
                <a:latin typeface="宋体" pitchFamily="2" charset="-122"/>
                <a:ea typeface="宋体" pitchFamily="2" charset="-122"/>
              </a:rPr>
              <a:t>i</a:t>
            </a:r>
            <a:r>
              <a:rPr lang="en-US" altLang="zh-CN" dirty="0">
                <a:solidFill>
                  <a:srgbClr val="000000"/>
                </a:solidFill>
                <a:latin typeface="宋体" pitchFamily="2" charset="-122"/>
                <a:ea typeface="宋体" pitchFamily="2" charset="-122"/>
              </a:rPr>
              <a:t>= D</a:t>
            </a:r>
            <a:r>
              <a:rPr lang="en-US" altLang="zh-CN" baseline="-25000" dirty="0">
                <a:solidFill>
                  <a:srgbClr val="000000"/>
                </a:solidFill>
                <a:latin typeface="宋体" pitchFamily="2" charset="-122"/>
                <a:ea typeface="宋体" pitchFamily="2" charset="-122"/>
              </a:rPr>
              <a:t>i </a:t>
            </a:r>
            <a:r>
              <a:rPr lang="en-US" altLang="zh-CN" dirty="0">
                <a:solidFill>
                  <a:srgbClr val="000000"/>
                </a:solidFill>
                <a:latin typeface="宋体" pitchFamily="2" charset="-122"/>
                <a:ea typeface="宋体" pitchFamily="2" charset="-122"/>
              </a:rPr>
              <a:t>/</a:t>
            </a:r>
            <a:r>
              <a:rPr lang="en-US" altLang="zh-CN" baseline="-25000" dirty="0">
                <a:solidFill>
                  <a:srgbClr val="000000"/>
                </a:solidFill>
                <a:latin typeface="宋体" pitchFamily="2" charset="-122"/>
                <a:ea typeface="宋体" pitchFamily="2" charset="-122"/>
              </a:rPr>
              <a:t> </a:t>
            </a:r>
            <a:r>
              <a:rPr lang="en-US" altLang="zh-CN" dirty="0" err="1">
                <a:solidFill>
                  <a:srgbClr val="000000"/>
                </a:solidFill>
                <a:latin typeface="宋体" pitchFamily="2" charset="-122"/>
                <a:ea typeface="宋体" pitchFamily="2" charset="-122"/>
              </a:rPr>
              <a:t>Q</a:t>
            </a:r>
            <a:r>
              <a:rPr lang="en-US" altLang="zh-CN" baseline="-25000" dirty="0" err="1">
                <a:solidFill>
                  <a:srgbClr val="000000"/>
                </a:solidFill>
                <a:latin typeface="宋体" pitchFamily="2" charset="-122"/>
                <a:ea typeface="宋体" pitchFamily="2" charset="-122"/>
              </a:rPr>
              <a:t>i</a:t>
            </a:r>
            <a:r>
              <a:rPr lang="en-US" altLang="zh-CN" dirty="0"/>
              <a:t>, </a:t>
            </a:r>
            <a:r>
              <a:rPr lang="zh-CN" altLang="en-US" dirty="0"/>
              <a:t>并取</a:t>
            </a:r>
            <a:r>
              <a:rPr lang="en-US" altLang="zh-CN" dirty="0" err="1"/>
              <a:t>u</a:t>
            </a:r>
            <a:r>
              <a:rPr lang="en-US" altLang="zh-CN" baseline="-25000" dirty="0" err="1"/>
              <a:t>e</a:t>
            </a:r>
            <a:r>
              <a:rPr lang="en-US" altLang="zh-CN" dirty="0"/>
              <a:t>=min(u</a:t>
            </a:r>
            <a:r>
              <a:rPr lang="en-US" altLang="zh-CN" baseline="-25000" dirty="0"/>
              <a:t>ex</a:t>
            </a:r>
            <a:r>
              <a:rPr lang="en-US" altLang="zh-CN" dirty="0"/>
              <a:t>,u</a:t>
            </a:r>
            <a:r>
              <a:rPr lang="en-US" altLang="zh-CN" baseline="-25000" dirty="0"/>
              <a:t>ey</a:t>
            </a:r>
            <a:r>
              <a:rPr lang="en-US" altLang="zh-CN" dirty="0"/>
              <a:t>,1)</a:t>
            </a:r>
          </a:p>
          <a:p>
            <a:pPr>
              <a:buFontTx/>
              <a:buNone/>
              <a:defRPr/>
            </a:pPr>
            <a:r>
              <a:rPr lang="en-US" altLang="zh-CN" sz="2800" dirty="0">
                <a:solidFill>
                  <a:srgbClr val="000000"/>
                </a:solidFill>
                <a:ea typeface="宋体" pitchFamily="2" charset="-122"/>
              </a:rPr>
              <a:t>5.  </a:t>
            </a:r>
            <a:r>
              <a:rPr lang="zh-CN" altLang="en-US" sz="2800" dirty="0">
                <a:solidFill>
                  <a:srgbClr val="000000"/>
                </a:solidFill>
                <a:ea typeface="宋体" pitchFamily="2" charset="-122"/>
              </a:rPr>
              <a:t>若</a:t>
            </a:r>
            <a:r>
              <a:rPr kumimoji="1" lang="en-US" altLang="zh-CN" sz="2800" kern="1200" dirty="0">
                <a:solidFill>
                  <a:srgbClr val="000000"/>
                </a:solidFill>
                <a:latin typeface="宋体" pitchFamily="2" charset="-122"/>
                <a:ea typeface="宋体" pitchFamily="2" charset="-122"/>
              </a:rPr>
              <a:t>u</a:t>
            </a:r>
            <a:r>
              <a:rPr kumimoji="1" lang="en-US" altLang="zh-CN" sz="2800" kern="1200" baseline="-25000" dirty="0">
                <a:solidFill>
                  <a:srgbClr val="000000"/>
                </a:solidFill>
                <a:latin typeface="宋体" pitchFamily="2" charset="-122"/>
                <a:ea typeface="宋体" pitchFamily="2" charset="-122"/>
              </a:rPr>
              <a:t>s</a:t>
            </a:r>
            <a:r>
              <a:rPr lang="en-US" altLang="zh-CN" sz="2800" dirty="0">
                <a:solidFill>
                  <a:srgbClr val="000000"/>
                </a:solidFill>
                <a:ea typeface="宋体" pitchFamily="2" charset="-122"/>
              </a:rPr>
              <a:t>&gt;</a:t>
            </a:r>
            <a:r>
              <a:rPr kumimoji="1" lang="en-US" altLang="zh-CN" sz="2800" kern="1200" dirty="0" err="1">
                <a:solidFill>
                  <a:srgbClr val="000000"/>
                </a:solidFill>
                <a:latin typeface="宋体" pitchFamily="2" charset="-122"/>
                <a:ea typeface="宋体" pitchFamily="2" charset="-122"/>
              </a:rPr>
              <a:t>u</a:t>
            </a:r>
            <a:r>
              <a:rPr kumimoji="1" lang="en-US" altLang="zh-CN" sz="2800" kern="1200" baseline="-25000" dirty="0" err="1">
                <a:solidFill>
                  <a:srgbClr val="000000"/>
                </a:solidFill>
                <a:latin typeface="宋体" pitchFamily="2" charset="-122"/>
                <a:ea typeface="宋体" pitchFamily="2" charset="-122"/>
              </a:rPr>
              <a:t>e</a:t>
            </a:r>
            <a:r>
              <a:rPr kumimoji="1" lang="en-US" altLang="zh-CN" sz="2800" kern="1200" dirty="0">
                <a:solidFill>
                  <a:srgbClr val="000000"/>
                </a:solidFill>
                <a:latin typeface="宋体" pitchFamily="2" charset="-122"/>
                <a:ea typeface="宋体" pitchFamily="2" charset="-122"/>
              </a:rPr>
              <a:t>,</a:t>
            </a:r>
            <a:r>
              <a:rPr lang="zh-CN" altLang="en-US" sz="2800" dirty="0">
                <a:latin typeface="宋体" pitchFamily="2" charset="-122"/>
                <a:ea typeface="宋体" pitchFamily="2" charset="-122"/>
              </a:rPr>
              <a:t>舍弃线段并结束</a:t>
            </a:r>
            <a:endParaRPr kumimoji="1" lang="en-US" altLang="zh-CN" sz="2800" kern="1200" dirty="0">
              <a:solidFill>
                <a:srgbClr val="000000"/>
              </a:solidFill>
              <a:latin typeface="宋体" pitchFamily="2" charset="-122"/>
              <a:ea typeface="宋体" pitchFamily="2" charset="-122"/>
            </a:endParaRPr>
          </a:p>
          <a:p>
            <a:pPr marL="342900" lvl="1" indent="-342900">
              <a:buFontTx/>
              <a:buNone/>
              <a:defRPr/>
            </a:pPr>
            <a:r>
              <a:rPr kumimoji="1" lang="en-US" altLang="zh-CN" kern="1200" dirty="0">
                <a:solidFill>
                  <a:srgbClr val="000000"/>
                </a:solidFill>
                <a:latin typeface="宋体" pitchFamily="2" charset="-122"/>
                <a:ea typeface="宋体" pitchFamily="2" charset="-122"/>
                <a:cs typeface="+mn-cs"/>
              </a:rPr>
              <a:t>6.</a:t>
            </a:r>
            <a:r>
              <a:rPr kumimoji="1" lang="zh-CN" altLang="en-US" kern="1200" dirty="0">
                <a:solidFill>
                  <a:srgbClr val="000000"/>
                </a:solidFill>
                <a:latin typeface="宋体" pitchFamily="2" charset="-122"/>
                <a:ea typeface="宋体" pitchFamily="2" charset="-122"/>
                <a:cs typeface="+mn-cs"/>
              </a:rPr>
              <a:t>否则，由</a:t>
            </a:r>
            <a:r>
              <a:rPr kumimoji="1" lang="en-US" altLang="zh-CN" kern="1200" dirty="0">
                <a:solidFill>
                  <a:srgbClr val="000000"/>
                </a:solidFill>
                <a:latin typeface="宋体" pitchFamily="2" charset="-122"/>
                <a:ea typeface="宋体" pitchFamily="2" charset="-122"/>
              </a:rPr>
              <a:t>u</a:t>
            </a:r>
            <a:r>
              <a:rPr kumimoji="1" lang="en-US" altLang="zh-CN" kern="1200" baseline="-25000" dirty="0">
                <a:solidFill>
                  <a:srgbClr val="000000"/>
                </a:solidFill>
                <a:latin typeface="宋体" pitchFamily="2" charset="-122"/>
                <a:ea typeface="宋体" pitchFamily="2" charset="-122"/>
              </a:rPr>
              <a:t>s</a:t>
            </a:r>
            <a:r>
              <a:rPr lang="en-US" altLang="zh-CN" dirty="0">
                <a:solidFill>
                  <a:srgbClr val="000000"/>
                </a:solidFill>
                <a:ea typeface="宋体" pitchFamily="2" charset="-122"/>
              </a:rPr>
              <a:t>, </a:t>
            </a:r>
            <a:r>
              <a:rPr kumimoji="1" lang="en-US" altLang="zh-CN" kern="1200" dirty="0" err="1">
                <a:solidFill>
                  <a:srgbClr val="000000"/>
                </a:solidFill>
                <a:latin typeface="宋体" pitchFamily="2" charset="-122"/>
                <a:ea typeface="宋体" pitchFamily="2" charset="-122"/>
              </a:rPr>
              <a:t>u</a:t>
            </a:r>
            <a:r>
              <a:rPr kumimoji="1" lang="en-US" altLang="zh-CN" kern="1200" baseline="-25000" dirty="0" err="1">
                <a:solidFill>
                  <a:srgbClr val="000000"/>
                </a:solidFill>
                <a:latin typeface="宋体" pitchFamily="2" charset="-122"/>
                <a:ea typeface="宋体" pitchFamily="2" charset="-122"/>
              </a:rPr>
              <a:t>e</a:t>
            </a:r>
            <a:r>
              <a:rPr kumimoji="1" lang="zh-CN" altLang="en-US" kern="1200" dirty="0">
                <a:solidFill>
                  <a:srgbClr val="000000"/>
                </a:solidFill>
                <a:latin typeface="宋体" pitchFamily="2" charset="-122"/>
                <a:ea typeface="宋体" pitchFamily="2" charset="-122"/>
              </a:rPr>
              <a:t>计算裁剪结果线段端点并显示</a:t>
            </a:r>
            <a:endParaRPr kumimoji="1" lang="zh-CN" altLang="en-US" kern="1200" dirty="0">
              <a:solidFill>
                <a:srgbClr val="000000"/>
              </a:solidFill>
              <a:latin typeface="宋体" pitchFamily="2" charset="-122"/>
              <a:ea typeface="宋体" pitchFamily="2" charset="-122"/>
              <a:cs typeface="+mn-cs"/>
            </a:endParaRPr>
          </a:p>
          <a:p>
            <a:pPr lvl="1">
              <a:buFontTx/>
              <a:buNone/>
              <a:defRPr/>
            </a:pPr>
            <a:endParaRPr lang="en-US" altLang="zh-CN" dirty="0"/>
          </a:p>
        </p:txBody>
      </p:sp>
      <p:pic>
        <p:nvPicPr>
          <p:cNvPr id="51204" name="Picture 4" descr="Liang_Barskey">
            <a:extLst>
              <a:ext uri="{FF2B5EF4-FFF2-40B4-BE49-F238E27FC236}">
                <a16:creationId xmlns:a16="http://schemas.microsoft.com/office/drawing/2014/main" id="{C303CCBF-F2C8-4CF1-AC72-2E1154281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5" y="673100"/>
            <a:ext cx="3349625"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日期占位符 1">
            <a:extLst>
              <a:ext uri="{FF2B5EF4-FFF2-40B4-BE49-F238E27FC236}">
                <a16:creationId xmlns:a16="http://schemas.microsoft.com/office/drawing/2014/main" id="{9372212B-C291-4757-BF68-1ECBE50ED84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7E8561F-084F-4386-AE6E-E0CC4E15C90A}" type="datetime10">
              <a:rPr lang="zh-CN" altLang="en-US" sz="1400" smtClean="0"/>
              <a:pPr>
                <a:spcBef>
                  <a:spcPct val="0"/>
                </a:spcBef>
                <a:buFontTx/>
                <a:buNone/>
              </a:pPr>
              <a:t>09:09</a:t>
            </a:fld>
            <a:endParaRPr lang="en-US" altLang="zh-CN" sz="1400"/>
          </a:p>
        </p:txBody>
      </p:sp>
      <p:sp>
        <p:nvSpPr>
          <p:cNvPr id="51206" name="灯片编号占位符 2">
            <a:extLst>
              <a:ext uri="{FF2B5EF4-FFF2-40B4-BE49-F238E27FC236}">
                <a16:creationId xmlns:a16="http://schemas.microsoft.com/office/drawing/2014/main" id="{1E40AF88-100D-4ABE-8E98-BE53C6562D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142AC4C-133D-4AF0-8107-9107EFDF5E62}" type="slidenum">
              <a:rPr lang="zh-CN" altLang="en-US" sz="1400" smtClean="0"/>
              <a:pPr>
                <a:spcBef>
                  <a:spcPct val="0"/>
                </a:spcBef>
                <a:buFontTx/>
                <a:buNone/>
              </a:pPr>
              <a:t>43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22" dur="500"/>
                                        <p:tgtEl>
                                          <p:spTgt spid="56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27" dur="500"/>
                                        <p:tgtEl>
                                          <p:spTgt spid="56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32" dur="500"/>
                                        <p:tgtEl>
                                          <p:spTgt spid="56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37" dur="500"/>
                                        <p:tgtEl>
                                          <p:spTgt spid="563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323">
                                            <p:txEl>
                                              <p:pRg st="7" end="7"/>
                                            </p:txEl>
                                          </p:spTgt>
                                        </p:tgtEl>
                                        <p:attrNameLst>
                                          <p:attrName>style.visibility</p:attrName>
                                        </p:attrNameLst>
                                      </p:cBhvr>
                                      <p:to>
                                        <p:strVal val="visible"/>
                                      </p:to>
                                    </p:set>
                                    <p:animEffect transition="in" filter="blinds(horizontal)">
                                      <p:cBhvr>
                                        <p:cTn id="42" dur="500"/>
                                        <p:tgtEl>
                                          <p:spTgt spid="563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323">
                                            <p:txEl>
                                              <p:pRg st="8" end="8"/>
                                            </p:txEl>
                                          </p:spTgt>
                                        </p:tgtEl>
                                        <p:attrNameLst>
                                          <p:attrName>style.visibility</p:attrName>
                                        </p:attrNameLst>
                                      </p:cBhvr>
                                      <p:to>
                                        <p:strVal val="visible"/>
                                      </p:to>
                                    </p:set>
                                    <p:animEffect transition="in" filter="blinds(horizontal)">
                                      <p:cBhvr>
                                        <p:cTn id="47" dur="500"/>
                                        <p:tgtEl>
                                          <p:spTgt spid="563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323">
                                            <p:txEl>
                                              <p:pRg st="9" end="9"/>
                                            </p:txEl>
                                          </p:spTgt>
                                        </p:tgtEl>
                                        <p:attrNameLst>
                                          <p:attrName>style.visibility</p:attrName>
                                        </p:attrNameLst>
                                      </p:cBhvr>
                                      <p:to>
                                        <p:strVal val="visible"/>
                                      </p:to>
                                    </p:set>
                                    <p:animEffect transition="in" filter="blinds(horizontal)">
                                      <p:cBhvr>
                                        <p:cTn id="52" dur="500"/>
                                        <p:tgtEl>
                                          <p:spTgt spid="56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AF690A44-15D5-4299-8134-51680B15C8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3351411-3FD2-438F-B638-7CB87BAEB132}" type="slidenum">
              <a:rPr lang="zh-CN" altLang="en-US" sz="1400" smtClean="0"/>
              <a:pPr>
                <a:spcBef>
                  <a:spcPct val="0"/>
                </a:spcBef>
                <a:buFontTx/>
                <a:buNone/>
              </a:pPr>
              <a:t>44</a:t>
            </a:fld>
            <a:endParaRPr lang="en-US" altLang="zh-CN" sz="1400"/>
          </a:p>
        </p:txBody>
      </p:sp>
      <p:sp>
        <p:nvSpPr>
          <p:cNvPr id="52227" name="Rectangle 2">
            <a:extLst>
              <a:ext uri="{FF2B5EF4-FFF2-40B4-BE49-F238E27FC236}">
                <a16:creationId xmlns:a16="http://schemas.microsoft.com/office/drawing/2014/main" id="{B965BEC6-5CC6-4F28-B77B-4F568A9071C6}"/>
              </a:ext>
            </a:extLst>
          </p:cNvPr>
          <p:cNvSpPr>
            <a:spLocks noGrp="1" noChangeArrowheads="1"/>
          </p:cNvSpPr>
          <p:nvPr>
            <p:ph type="title"/>
          </p:nvPr>
        </p:nvSpPr>
        <p:spPr/>
        <p:txBody>
          <a:bodyPr/>
          <a:lstStyle/>
          <a:p>
            <a:pPr eaLnBrk="1" hangingPunct="1"/>
            <a:r>
              <a:rPr lang="zh-CN" altLang="en-US">
                <a:ea typeface="宋体" panose="02010600030101010101" pitchFamily="2" charset="-122"/>
              </a:rPr>
              <a:t>裁剪</a:t>
            </a:r>
            <a:endParaRPr lang="en-US" altLang="zh-CN">
              <a:ea typeface="宋体" panose="02010600030101010101" pitchFamily="2" charset="-122"/>
            </a:endParaRPr>
          </a:p>
        </p:txBody>
      </p:sp>
      <p:sp>
        <p:nvSpPr>
          <p:cNvPr id="52228" name="Rectangle 3">
            <a:extLst>
              <a:ext uri="{FF2B5EF4-FFF2-40B4-BE49-F238E27FC236}">
                <a16:creationId xmlns:a16="http://schemas.microsoft.com/office/drawing/2014/main" id="{599CB0AB-0048-4D13-BE15-71A7EB1BCC05}"/>
              </a:ext>
            </a:extLst>
          </p:cNvPr>
          <p:cNvSpPr>
            <a:spLocks noGrp="1" noChangeArrowheads="1"/>
          </p:cNvSpPr>
          <p:nvPr>
            <p:ph type="body" idx="1"/>
          </p:nvPr>
        </p:nvSpPr>
        <p:spPr/>
        <p:txBody>
          <a:bodyPr/>
          <a:lstStyle/>
          <a:p>
            <a:pPr eaLnBrk="1" hangingPunct="1"/>
            <a:r>
              <a:rPr lang="zh-CN" altLang="en-US" sz="3600" dirty="0">
                <a:solidFill>
                  <a:schemeClr val="bg2"/>
                </a:solidFill>
              </a:rPr>
              <a:t>点的裁剪</a:t>
            </a:r>
            <a:endParaRPr lang="en-US" altLang="zh-CN" sz="3600" dirty="0">
              <a:solidFill>
                <a:schemeClr val="bg2"/>
              </a:solidFill>
            </a:endParaRPr>
          </a:p>
          <a:p>
            <a:pPr eaLnBrk="1" hangingPunct="1"/>
            <a:r>
              <a:rPr lang="zh-CN" altLang="en-US" sz="3600" dirty="0">
                <a:solidFill>
                  <a:schemeClr val="bg2"/>
                </a:solidFill>
              </a:rPr>
              <a:t>线段裁剪</a:t>
            </a:r>
            <a:endParaRPr lang="en-US" altLang="zh-CN" sz="3600" dirty="0">
              <a:solidFill>
                <a:schemeClr val="bg2"/>
              </a:solidFill>
            </a:endParaRPr>
          </a:p>
          <a:p>
            <a:pPr eaLnBrk="1" hangingPunct="1"/>
            <a:r>
              <a:rPr lang="zh-CN" altLang="en-US" sz="3600" dirty="0"/>
              <a:t>多边形裁剪</a:t>
            </a:r>
            <a:endParaRPr lang="en-US" altLang="zh-CN" sz="3600" dirty="0"/>
          </a:p>
          <a:p>
            <a:pPr lvl="1"/>
            <a:r>
              <a:rPr lang="en-US" altLang="zh-CN" dirty="0">
                <a:ea typeface="黑体" panose="02010609060101010101" pitchFamily="49" charset="-122"/>
              </a:rPr>
              <a:t>Sutherland-Hodgeman</a:t>
            </a:r>
            <a:endParaRPr lang="en-US" altLang="zh-CN" dirty="0">
              <a:ea typeface="宋体" panose="02010600030101010101" pitchFamily="2" charset="-122"/>
            </a:endParaRPr>
          </a:p>
          <a:p>
            <a:pPr lvl="1"/>
            <a:r>
              <a:rPr lang="en-US" altLang="zh-CN" dirty="0" err="1">
                <a:ea typeface="黑体" panose="02010609060101010101" pitchFamily="49" charset="-122"/>
              </a:rPr>
              <a:t>Weiler</a:t>
            </a:r>
            <a:r>
              <a:rPr lang="en-US" altLang="zh-CN" dirty="0">
                <a:ea typeface="黑体" panose="02010609060101010101" pitchFamily="49" charset="-122"/>
              </a:rPr>
              <a:t>-Atherton</a:t>
            </a:r>
          </a:p>
          <a:p>
            <a:r>
              <a:rPr lang="zh-CN" altLang="en-US" dirty="0"/>
              <a:t>其它裁剪</a:t>
            </a:r>
            <a:endParaRPr lang="en-US" altLang="zh-CN" dirty="0"/>
          </a:p>
        </p:txBody>
      </p:sp>
      <p:graphicFrame>
        <p:nvGraphicFramePr>
          <p:cNvPr id="52229" name="Object 6">
            <a:extLst>
              <a:ext uri="{FF2B5EF4-FFF2-40B4-BE49-F238E27FC236}">
                <a16:creationId xmlns:a16="http://schemas.microsoft.com/office/drawing/2014/main" id="{9273C1F9-F392-4207-8D66-9A4DCE604D92}"/>
              </a:ext>
            </a:extLst>
          </p:cNvPr>
          <p:cNvGraphicFramePr>
            <a:graphicFrameLocks noChangeAspect="1"/>
          </p:cNvGraphicFramePr>
          <p:nvPr/>
        </p:nvGraphicFramePr>
        <p:xfrm>
          <a:off x="4300538" y="1306513"/>
          <a:ext cx="5267325" cy="2378075"/>
        </p:xfrm>
        <a:graphic>
          <a:graphicData uri="http://schemas.openxmlformats.org/presentationml/2006/ole">
            <mc:AlternateContent xmlns:mc="http://schemas.openxmlformats.org/markup-compatibility/2006">
              <mc:Choice xmlns:v="urn:schemas-microsoft-com:vml" Requires="v">
                <p:oleObj spid="_x0000_s52285" name="VISIO" r:id="rId3" imgW="4507920" imgH="2035440" progId="Visio.Drawing.11">
                  <p:embed/>
                </p:oleObj>
              </mc:Choice>
              <mc:Fallback>
                <p:oleObj name="VISIO" r:id="rId3" imgW="4507920" imgH="20354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8" y="1306513"/>
                        <a:ext cx="5267325" cy="2378075"/>
                      </a:xfrm>
                      <a:prstGeom prst="rect">
                        <a:avLst/>
                      </a:prstGeom>
                      <a:solidFill>
                        <a:srgbClr val="CCFFFF">
                          <a:alpha val="2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0" name="日期占位符 1">
            <a:extLst>
              <a:ext uri="{FF2B5EF4-FFF2-40B4-BE49-F238E27FC236}">
                <a16:creationId xmlns:a16="http://schemas.microsoft.com/office/drawing/2014/main" id="{7AC8378D-8557-43D7-BB14-FE4DFEC38B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9B030AA-3837-4902-B1BB-DEC560643C3B}" type="datetime10">
              <a:rPr lang="zh-CN" altLang="en-US" sz="1400" smtClean="0"/>
              <a:pPr>
                <a:spcBef>
                  <a:spcPct val="0"/>
                </a:spcBef>
                <a:buFontTx/>
                <a:buNone/>
              </a:pPr>
              <a:t>09:09</a:t>
            </a:fld>
            <a:endParaRPr lang="en-US" altLang="zh-CN"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2C007A5-2F39-4F97-8114-FBBEAC533B42}"/>
              </a:ext>
            </a:extLst>
          </p:cNvPr>
          <p:cNvSpPr>
            <a:spLocks noGrp="1" noChangeArrowheads="1"/>
          </p:cNvSpPr>
          <p:nvPr>
            <p:ph type="title"/>
          </p:nvPr>
        </p:nvSpPr>
        <p:spPr/>
        <p:txBody>
          <a:bodyPr/>
          <a:lstStyle/>
          <a:p>
            <a:r>
              <a:rPr lang="zh-CN" altLang="en-US">
                <a:ea typeface="宋体" panose="02010600030101010101" pitchFamily="2" charset="-122"/>
              </a:rPr>
              <a:t>多边形的裁剪</a:t>
            </a:r>
          </a:p>
        </p:txBody>
      </p:sp>
      <p:sp>
        <p:nvSpPr>
          <p:cNvPr id="53251" name="Rectangle 3">
            <a:extLst>
              <a:ext uri="{FF2B5EF4-FFF2-40B4-BE49-F238E27FC236}">
                <a16:creationId xmlns:a16="http://schemas.microsoft.com/office/drawing/2014/main" id="{AC1D51FF-E2CA-4B70-B2C0-4B9CE8BB7AB5}"/>
              </a:ext>
            </a:extLst>
          </p:cNvPr>
          <p:cNvSpPr>
            <a:spLocks noGrp="1" noChangeArrowheads="1"/>
          </p:cNvSpPr>
          <p:nvPr>
            <p:ph type="body" idx="1"/>
          </p:nvPr>
        </p:nvSpPr>
        <p:spPr>
          <a:xfrm>
            <a:off x="555625" y="1343025"/>
            <a:ext cx="8420100" cy="685800"/>
          </a:xfrm>
        </p:spPr>
        <p:txBody>
          <a:bodyPr/>
          <a:lstStyle/>
          <a:p>
            <a:pPr algn="just">
              <a:buFontTx/>
              <a:buNone/>
            </a:pPr>
            <a:r>
              <a:rPr lang="zh-CN" altLang="en-US" sz="2800">
                <a:ea typeface="宋体" panose="02010600030101010101" pitchFamily="2" charset="-122"/>
              </a:rPr>
              <a:t>问题的提出： </a:t>
            </a:r>
          </a:p>
        </p:txBody>
      </p:sp>
      <p:sp>
        <p:nvSpPr>
          <p:cNvPr id="53252" name="Rectangle 8">
            <a:extLst>
              <a:ext uri="{FF2B5EF4-FFF2-40B4-BE49-F238E27FC236}">
                <a16:creationId xmlns:a16="http://schemas.microsoft.com/office/drawing/2014/main" id="{60BE4C09-F511-40C8-92CB-B8F3C6995074}"/>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53253" name="Rectangle 10">
            <a:extLst>
              <a:ext uri="{FF2B5EF4-FFF2-40B4-BE49-F238E27FC236}">
                <a16:creationId xmlns:a16="http://schemas.microsoft.com/office/drawing/2014/main" id="{37F284C9-FD44-426E-BFB2-6E1742544249}"/>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31753" name="Object 9">
            <a:extLst>
              <a:ext uri="{FF2B5EF4-FFF2-40B4-BE49-F238E27FC236}">
                <a16:creationId xmlns:a16="http://schemas.microsoft.com/office/drawing/2014/main" id="{A95930D1-0AF1-4C96-8EA9-6F23249F0859}"/>
              </a:ext>
            </a:extLst>
          </p:cNvPr>
          <p:cNvGraphicFramePr>
            <a:graphicFrameLocks noChangeAspect="1"/>
          </p:cNvGraphicFramePr>
          <p:nvPr/>
        </p:nvGraphicFramePr>
        <p:xfrm>
          <a:off x="5340350" y="4062413"/>
          <a:ext cx="2917825" cy="2397125"/>
        </p:xfrm>
        <a:graphic>
          <a:graphicData uri="http://schemas.openxmlformats.org/presentationml/2006/ole">
            <mc:AlternateContent xmlns:mc="http://schemas.openxmlformats.org/markup-compatibility/2006">
              <mc:Choice xmlns:v="urn:schemas-microsoft-com:vml" Requires="v">
                <p:oleObj spid="_x0000_s53423" name="Visio" r:id="rId3" imgW="1496020" imgH="1225987" progId="Visio.Drawing.11">
                  <p:embed/>
                </p:oleObj>
              </mc:Choice>
              <mc:Fallback>
                <p:oleObj name="Visio" r:id="rId3" imgW="1496020" imgH="1225987"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062413"/>
                        <a:ext cx="291782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5" name="Rectangle 12">
            <a:extLst>
              <a:ext uri="{FF2B5EF4-FFF2-40B4-BE49-F238E27FC236}">
                <a16:creationId xmlns:a16="http://schemas.microsoft.com/office/drawing/2014/main" id="{01F74C9D-41EB-4489-8FAD-F699D7BE903B}"/>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31755" name="Object 11">
            <a:extLst>
              <a:ext uri="{FF2B5EF4-FFF2-40B4-BE49-F238E27FC236}">
                <a16:creationId xmlns:a16="http://schemas.microsoft.com/office/drawing/2014/main" id="{4FC682BC-B03D-4094-AF15-8E080071C76D}"/>
              </a:ext>
            </a:extLst>
          </p:cNvPr>
          <p:cNvGraphicFramePr>
            <a:graphicFrameLocks noChangeAspect="1"/>
          </p:cNvGraphicFramePr>
          <p:nvPr/>
        </p:nvGraphicFramePr>
        <p:xfrm>
          <a:off x="5327650" y="1219200"/>
          <a:ext cx="2890838" cy="2762250"/>
        </p:xfrm>
        <a:graphic>
          <a:graphicData uri="http://schemas.openxmlformats.org/presentationml/2006/ole">
            <mc:AlternateContent xmlns:mc="http://schemas.openxmlformats.org/markup-compatibility/2006">
              <mc:Choice xmlns:v="urn:schemas-microsoft-com:vml" Requires="v">
                <p:oleObj spid="_x0000_s53424" name="Visio" r:id="rId5" imgW="1496020" imgH="1423928" progId="Visio.Drawing.11">
                  <p:embed/>
                </p:oleObj>
              </mc:Choice>
              <mc:Fallback>
                <p:oleObj name="Visio" r:id="rId5" imgW="1496020" imgH="1423928" progId="Visio.Drawing.11">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650" y="1219200"/>
                        <a:ext cx="289083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7" name="Rectangle 14">
            <a:extLst>
              <a:ext uri="{FF2B5EF4-FFF2-40B4-BE49-F238E27FC236}">
                <a16:creationId xmlns:a16="http://schemas.microsoft.com/office/drawing/2014/main" id="{0E52B885-2E37-4540-B1FB-61AC8A800490}"/>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53258" name="Object 13">
            <a:extLst>
              <a:ext uri="{FF2B5EF4-FFF2-40B4-BE49-F238E27FC236}">
                <a16:creationId xmlns:a16="http://schemas.microsoft.com/office/drawing/2014/main" id="{BEF82D21-BC48-4916-9B29-5A64BD1128A0}"/>
              </a:ext>
            </a:extLst>
          </p:cNvPr>
          <p:cNvGraphicFramePr>
            <a:graphicFrameLocks noChangeAspect="1"/>
          </p:cNvGraphicFramePr>
          <p:nvPr/>
        </p:nvGraphicFramePr>
        <p:xfrm>
          <a:off x="627063" y="2239963"/>
          <a:ext cx="3738562" cy="3127375"/>
        </p:xfrm>
        <a:graphic>
          <a:graphicData uri="http://schemas.openxmlformats.org/presentationml/2006/ole">
            <mc:AlternateContent xmlns:mc="http://schemas.openxmlformats.org/markup-compatibility/2006">
              <mc:Choice xmlns:v="urn:schemas-microsoft-com:vml" Requires="v">
                <p:oleObj spid="_x0000_s53425" name="Visio" r:id="rId7" imgW="2206942" imgH="1846897" progId="Visio.Drawing.11">
                  <p:embed/>
                </p:oleObj>
              </mc:Choice>
              <mc:Fallback>
                <p:oleObj name="Visio" r:id="rId7" imgW="2206942" imgH="1846897" progId="Visio.Drawing.11">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063" y="2239963"/>
                        <a:ext cx="3738562"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9" name="日期占位符 1">
            <a:extLst>
              <a:ext uri="{FF2B5EF4-FFF2-40B4-BE49-F238E27FC236}">
                <a16:creationId xmlns:a16="http://schemas.microsoft.com/office/drawing/2014/main" id="{AA923807-DB12-4185-BA23-6D36792095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5765391D-00E8-4649-8539-DC88487B3E86}" type="datetime10">
              <a:rPr lang="zh-CN" altLang="en-US" sz="1400" smtClean="0"/>
              <a:pPr>
                <a:spcBef>
                  <a:spcPct val="0"/>
                </a:spcBef>
                <a:buFontTx/>
                <a:buNone/>
              </a:pPr>
              <a:t>09:09</a:t>
            </a:fld>
            <a:endParaRPr lang="en-US" altLang="zh-CN" sz="1400"/>
          </a:p>
        </p:txBody>
      </p:sp>
      <p:sp>
        <p:nvSpPr>
          <p:cNvPr id="53260" name="灯片编号占位符 2">
            <a:extLst>
              <a:ext uri="{FF2B5EF4-FFF2-40B4-BE49-F238E27FC236}">
                <a16:creationId xmlns:a16="http://schemas.microsoft.com/office/drawing/2014/main" id="{3287AEE4-3F6E-44B2-BB80-8B4A5D1881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CA013AF-E226-42E6-B354-09BCB7BBED69}" type="slidenum">
              <a:rPr lang="zh-CN" altLang="en-US" sz="1400" smtClean="0"/>
              <a:pPr>
                <a:spcBef>
                  <a:spcPct val="0"/>
                </a:spcBef>
                <a:buFontTx/>
                <a:buNone/>
              </a:pPr>
              <a:t>45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blinds(horizontal)">
                                      <p:cBhvr>
                                        <p:cTn id="7" dur="500"/>
                                        <p:tgtEl>
                                          <p:spTgt spid="31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53"/>
                                        </p:tgtEl>
                                        <p:attrNameLst>
                                          <p:attrName>style.visibility</p:attrName>
                                        </p:attrNameLst>
                                      </p:cBhvr>
                                      <p:to>
                                        <p:strVal val="visible"/>
                                      </p:to>
                                    </p:set>
                                    <p:animEffect transition="in" filter="blinds(horizontal)">
                                      <p:cBhvr>
                                        <p:cTn id="12"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E62F0B9-0C2C-4BDA-AE2B-A8449E060A28}"/>
              </a:ext>
            </a:extLst>
          </p:cNvPr>
          <p:cNvSpPr>
            <a:spLocks noGrp="1" noChangeArrowheads="1"/>
          </p:cNvSpPr>
          <p:nvPr>
            <p:ph type="title"/>
          </p:nvPr>
        </p:nvSpPr>
        <p:spPr/>
        <p:txBody>
          <a:bodyPr/>
          <a:lstStyle/>
          <a:p>
            <a:r>
              <a:rPr lang="zh-CN" altLang="en-US" sz="4800">
                <a:ea typeface="宋体" panose="02010600030101010101" pitchFamily="2" charset="-122"/>
              </a:rPr>
              <a:t>多边形的裁剪</a:t>
            </a:r>
          </a:p>
        </p:txBody>
      </p:sp>
      <p:sp>
        <p:nvSpPr>
          <p:cNvPr id="32772" name="Rectangle 3">
            <a:extLst>
              <a:ext uri="{FF2B5EF4-FFF2-40B4-BE49-F238E27FC236}">
                <a16:creationId xmlns:a16="http://schemas.microsoft.com/office/drawing/2014/main" id="{1300C667-8F2E-4E9E-9110-7734C6728E3C}"/>
              </a:ext>
            </a:extLst>
          </p:cNvPr>
          <p:cNvSpPr>
            <a:spLocks noGrp="1" noChangeArrowheads="1"/>
          </p:cNvSpPr>
          <p:nvPr>
            <p:ph type="body" sz="half" idx="1"/>
          </p:nvPr>
        </p:nvSpPr>
        <p:spPr>
          <a:xfrm>
            <a:off x="247650" y="1089025"/>
            <a:ext cx="9442450" cy="5181600"/>
          </a:xfrm>
        </p:spPr>
        <p:txBody>
          <a:bodyPr/>
          <a:lstStyle/>
          <a:p>
            <a:r>
              <a:rPr lang="zh-CN" altLang="en-US">
                <a:solidFill>
                  <a:schemeClr val="accent2"/>
                </a:solidFill>
                <a:ea typeface="宋体" panose="02010600030101010101" pitchFamily="2" charset="-122"/>
              </a:rPr>
              <a:t>错觉：</a:t>
            </a:r>
            <a:r>
              <a:rPr lang="zh-CN" altLang="en-US">
                <a:ea typeface="宋体" panose="02010600030101010101" pitchFamily="2" charset="-122"/>
              </a:rPr>
              <a:t>直线段裁剪的组合？</a:t>
            </a:r>
          </a:p>
          <a:p>
            <a:r>
              <a:rPr lang="zh-CN" altLang="en-US">
                <a:solidFill>
                  <a:schemeClr val="accent2"/>
                </a:solidFill>
                <a:ea typeface="宋体" panose="02010600030101010101" pitchFamily="2" charset="-122"/>
              </a:rPr>
              <a:t>新的问题：</a:t>
            </a:r>
            <a:r>
              <a:rPr lang="zh-CN" altLang="en-US">
                <a:ea typeface="宋体" panose="02010600030101010101" pitchFamily="2" charset="-122"/>
              </a:rPr>
              <a:t>边界不再封闭，需要用窗口边界的恰当部分来封闭它</a:t>
            </a:r>
            <a:endParaRPr lang="en-US" altLang="zh-CN">
              <a:ea typeface="宋体" panose="02010600030101010101" pitchFamily="2" charset="-122"/>
            </a:endParaRPr>
          </a:p>
          <a:p>
            <a:r>
              <a:rPr lang="zh-CN" altLang="en-US">
                <a:ea typeface="宋体" panose="02010600030101010101" pitchFamily="2" charset="-122"/>
              </a:rPr>
              <a:t>如何确定封闭边界？</a:t>
            </a:r>
          </a:p>
          <a:p>
            <a:endParaRPr lang="en-US" altLang="zh-CN" sz="2800">
              <a:ea typeface="宋体" panose="02010600030101010101" pitchFamily="2" charset="-122"/>
            </a:endParaRPr>
          </a:p>
        </p:txBody>
      </p:sp>
      <p:graphicFrame>
        <p:nvGraphicFramePr>
          <p:cNvPr id="32770" name="Object 4">
            <a:extLst>
              <a:ext uri="{FF2B5EF4-FFF2-40B4-BE49-F238E27FC236}">
                <a16:creationId xmlns:a16="http://schemas.microsoft.com/office/drawing/2014/main" id="{DEDD09CA-3C27-4196-BD1F-735CCD599802}"/>
              </a:ext>
            </a:extLst>
          </p:cNvPr>
          <p:cNvGraphicFramePr>
            <a:graphicFrameLocks noGrp="1" noChangeAspect="1"/>
          </p:cNvGraphicFramePr>
          <p:nvPr>
            <p:ph sz="half" idx="2"/>
          </p:nvPr>
        </p:nvGraphicFramePr>
        <p:xfrm>
          <a:off x="5413375" y="3452813"/>
          <a:ext cx="4267200" cy="3295650"/>
        </p:xfrm>
        <a:graphic>
          <a:graphicData uri="http://schemas.openxmlformats.org/presentationml/2006/ole">
            <mc:AlternateContent xmlns:mc="http://schemas.openxmlformats.org/markup-compatibility/2006">
              <mc:Choice xmlns:v="urn:schemas-microsoft-com:vml" Requires="v">
                <p:oleObj spid="_x0000_s54388" name="位图图像" r:id="rId3" imgW="2553056" imgH="1971950" progId="Paint.Picture">
                  <p:embed/>
                </p:oleObj>
              </mc:Choice>
              <mc:Fallback>
                <p:oleObj name="位图图像" r:id="rId3" imgW="2553056" imgH="19719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75" y="3452813"/>
                        <a:ext cx="4267200" cy="32956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6922450B-B79E-4B8A-95DE-1CDC669781F2}"/>
              </a:ext>
            </a:extLst>
          </p:cNvPr>
          <p:cNvGraphicFramePr>
            <a:graphicFrameLocks noChangeAspect="1"/>
          </p:cNvGraphicFramePr>
          <p:nvPr/>
        </p:nvGraphicFramePr>
        <p:xfrm>
          <a:off x="581025" y="3400425"/>
          <a:ext cx="4395788" cy="2897188"/>
        </p:xfrm>
        <a:graphic>
          <a:graphicData uri="http://schemas.openxmlformats.org/presentationml/2006/ole">
            <mc:AlternateContent xmlns:mc="http://schemas.openxmlformats.org/markup-compatibility/2006">
              <mc:Choice xmlns:v="urn:schemas-microsoft-com:vml" Requires="v">
                <p:oleObj spid="_x0000_s54389" name="位图图像" r:id="rId5" imgW="2629267" imgH="1733333" progId="Paint.Picture">
                  <p:embed/>
                </p:oleObj>
              </mc:Choice>
              <mc:Fallback>
                <p:oleObj name="位图图像" r:id="rId5" imgW="2629267" imgH="1733333"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 y="3400425"/>
                        <a:ext cx="4395788" cy="2897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8" name="日期占位符 1">
            <a:extLst>
              <a:ext uri="{FF2B5EF4-FFF2-40B4-BE49-F238E27FC236}">
                <a16:creationId xmlns:a16="http://schemas.microsoft.com/office/drawing/2014/main" id="{B5223F5B-9A29-4A87-9544-390BBBB9B06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8C853FB-814A-4C5C-BEDA-063DB827DB98}" type="datetime10">
              <a:rPr lang="zh-CN" altLang="en-US" sz="1400" smtClean="0"/>
              <a:pPr>
                <a:spcBef>
                  <a:spcPct val="0"/>
                </a:spcBef>
                <a:buFontTx/>
                <a:buNone/>
              </a:pPr>
              <a:t>09:09</a:t>
            </a:fld>
            <a:endParaRPr lang="en-US" altLang="zh-CN" sz="1400"/>
          </a:p>
        </p:txBody>
      </p:sp>
      <p:sp>
        <p:nvSpPr>
          <p:cNvPr id="54279" name="灯片编号占位符 2">
            <a:extLst>
              <a:ext uri="{FF2B5EF4-FFF2-40B4-BE49-F238E27FC236}">
                <a16:creationId xmlns:a16="http://schemas.microsoft.com/office/drawing/2014/main" id="{175F7F8B-9FC0-4CEC-AA80-90C7DACAF6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F564807-8AD0-416D-9EA7-75CADCB1C950}" type="slidenum">
              <a:rPr lang="zh-CN" altLang="en-US" sz="1400" smtClean="0"/>
              <a:pPr>
                <a:spcBef>
                  <a:spcPct val="0"/>
                </a:spcBef>
                <a:buFontTx/>
                <a:buNone/>
              </a:pPr>
              <a:t>46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linds(horizontal)">
                                      <p:cBhvr>
                                        <p:cTn id="7" dur="5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linds(horizontal)">
                                      <p:cBhvr>
                                        <p:cTn id="12" dur="500"/>
                                        <p:tgtEl>
                                          <p:spTgt spid="327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linds(horizontal)">
                                      <p:cBhvr>
                                        <p:cTn id="17" dur="500"/>
                                        <p:tgtEl>
                                          <p:spTgt spid="327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770"/>
                                        </p:tgtEl>
                                        <p:attrNameLst>
                                          <p:attrName>style.visibility</p:attrName>
                                        </p:attrNameLst>
                                      </p:cBhvr>
                                      <p:to>
                                        <p:strVal val="visible"/>
                                      </p:to>
                                    </p:set>
                                    <p:animEffect transition="in" filter="blinds(horizontal)">
                                      <p:cBhvr>
                                        <p:cTn id="2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40D90F9C-8EAC-48C5-A7D7-FB1A61E0BC43}"/>
              </a:ext>
            </a:extLst>
          </p:cNvPr>
          <p:cNvSpPr>
            <a:spLocks noGrp="1" noChangeArrowheads="1"/>
          </p:cNvSpPr>
          <p:nvPr>
            <p:ph type="title"/>
          </p:nvPr>
        </p:nvSpPr>
        <p:spPr/>
        <p:txBody>
          <a:bodyPr/>
          <a:lstStyle/>
          <a:p>
            <a:pPr>
              <a:defRPr/>
            </a:pPr>
            <a:r>
              <a:rPr lang="en-US" altLang="zh-CN" dirty="0">
                <a:latin typeface="+mn-lt"/>
                <a:ea typeface="宋体" pitchFamily="2" charset="-122"/>
              </a:rPr>
              <a:t>1. Sutherland-Hodgeman</a:t>
            </a:r>
            <a:r>
              <a:rPr lang="zh-CN" altLang="en-US" dirty="0">
                <a:latin typeface="宋体" pitchFamily="2" charset="-122"/>
                <a:ea typeface="宋体" pitchFamily="2" charset="-122"/>
              </a:rPr>
              <a:t>算法</a:t>
            </a:r>
          </a:p>
        </p:txBody>
      </p:sp>
      <p:sp>
        <p:nvSpPr>
          <p:cNvPr id="55299" name="Rectangle 3">
            <a:extLst>
              <a:ext uri="{FF2B5EF4-FFF2-40B4-BE49-F238E27FC236}">
                <a16:creationId xmlns:a16="http://schemas.microsoft.com/office/drawing/2014/main" id="{19B27F9E-5AE7-4CDB-BD91-9049706B8BDF}"/>
              </a:ext>
            </a:extLst>
          </p:cNvPr>
          <p:cNvSpPr>
            <a:spLocks noGrp="1" noChangeArrowheads="1"/>
          </p:cNvSpPr>
          <p:nvPr>
            <p:ph type="body" sz="half" idx="1"/>
          </p:nvPr>
        </p:nvSpPr>
        <p:spPr>
          <a:xfrm>
            <a:off x="236538" y="1120775"/>
            <a:ext cx="9377362" cy="5181600"/>
          </a:xfrm>
        </p:spPr>
        <p:txBody>
          <a:bodyPr/>
          <a:lstStyle/>
          <a:p>
            <a:r>
              <a:rPr lang="zh-CN" altLang="en-US" sz="2800" b="1">
                <a:ea typeface="宋体" panose="02010600030101010101" pitchFamily="2" charset="-122"/>
              </a:rPr>
              <a:t>分割处理策略</a:t>
            </a:r>
            <a:r>
              <a:rPr lang="zh-CN" altLang="en-US" sz="2800">
                <a:ea typeface="宋体" panose="02010600030101010101" pitchFamily="2" charset="-122"/>
              </a:rPr>
              <a:t>：将多边形关于矩形窗口的裁剪分解为多边形关于窗口四边所在直线的裁剪。</a:t>
            </a:r>
          </a:p>
          <a:p>
            <a:r>
              <a:rPr lang="zh-CN" altLang="en-US" sz="2800" b="1">
                <a:ea typeface="宋体" panose="02010600030101010101" pitchFamily="2" charset="-122"/>
              </a:rPr>
              <a:t>流水线过程</a:t>
            </a:r>
            <a:r>
              <a:rPr lang="en-US" altLang="zh-CN" sz="2400" b="1">
                <a:ea typeface="宋体" panose="02010600030101010101" pitchFamily="2" charset="-122"/>
              </a:rPr>
              <a:t>(</a:t>
            </a:r>
            <a:r>
              <a:rPr lang="zh-CN" altLang="en-US" sz="2400" b="1">
                <a:ea typeface="宋体" panose="02010600030101010101" pitchFamily="2" charset="-122"/>
              </a:rPr>
              <a:t>左上右下</a:t>
            </a:r>
            <a:r>
              <a:rPr lang="en-US" altLang="zh-CN" sz="2400" b="1">
                <a:ea typeface="宋体" panose="02010600030101010101" pitchFamily="2" charset="-122"/>
              </a:rPr>
              <a:t>)</a:t>
            </a:r>
            <a:r>
              <a:rPr lang="zh-CN" altLang="en-US" sz="2800" b="1">
                <a:ea typeface="宋体" panose="02010600030101010101" pitchFamily="2" charset="-122"/>
              </a:rPr>
              <a:t>：</a:t>
            </a:r>
            <a:r>
              <a:rPr lang="zh-CN" altLang="en-US" sz="2400">
                <a:ea typeface="宋体" panose="02010600030101010101" pitchFamily="2" charset="-122"/>
              </a:rPr>
              <a:t>前边的结果是后边的输入</a:t>
            </a:r>
            <a:r>
              <a:rPr lang="zh-CN" altLang="en-US">
                <a:ea typeface="宋体" panose="02010600030101010101" pitchFamily="2" charset="-122"/>
              </a:rPr>
              <a:t>。</a:t>
            </a:r>
            <a:endParaRPr lang="en-US" altLang="zh-CN">
              <a:ea typeface="宋体" panose="02010600030101010101" pitchFamily="2" charset="-122"/>
            </a:endParaRPr>
          </a:p>
        </p:txBody>
      </p:sp>
      <p:graphicFrame>
        <p:nvGraphicFramePr>
          <p:cNvPr id="55300" name="Object 4">
            <a:extLst>
              <a:ext uri="{FF2B5EF4-FFF2-40B4-BE49-F238E27FC236}">
                <a16:creationId xmlns:a16="http://schemas.microsoft.com/office/drawing/2014/main" id="{ED3FF758-9991-4394-BB3B-E0CD7AF89124}"/>
              </a:ext>
            </a:extLst>
          </p:cNvPr>
          <p:cNvGraphicFramePr>
            <a:graphicFrameLocks noGrp="1" noChangeAspect="1"/>
          </p:cNvGraphicFramePr>
          <p:nvPr>
            <p:ph sz="half" idx="2"/>
          </p:nvPr>
        </p:nvGraphicFramePr>
        <p:xfrm>
          <a:off x="1816100" y="2727325"/>
          <a:ext cx="7739063" cy="4021138"/>
        </p:xfrm>
        <a:graphic>
          <a:graphicData uri="http://schemas.openxmlformats.org/presentationml/2006/ole">
            <mc:AlternateContent xmlns:mc="http://schemas.openxmlformats.org/markup-compatibility/2006">
              <mc:Choice xmlns:v="urn:schemas-microsoft-com:vml" Requires="v">
                <p:oleObj spid="_x0000_s55358" name="BMP 图象" r:id="rId3" imgW="6419048" imgH="3333333" progId="PBrush">
                  <p:embed/>
                </p:oleObj>
              </mc:Choice>
              <mc:Fallback>
                <p:oleObj name="BMP 图象" r:id="rId3" imgW="6419048" imgH="333333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2727325"/>
                        <a:ext cx="7739063" cy="402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5">
            <a:extLst>
              <a:ext uri="{FF2B5EF4-FFF2-40B4-BE49-F238E27FC236}">
                <a16:creationId xmlns:a16="http://schemas.microsoft.com/office/drawing/2014/main" id="{0245C8EB-05BE-4F3E-AC13-F9BBD2326909}"/>
              </a:ext>
            </a:extLst>
          </p:cNvPr>
          <p:cNvSpPr txBox="1">
            <a:spLocks noChangeArrowheads="1"/>
          </p:cNvSpPr>
          <p:nvPr/>
        </p:nvSpPr>
        <p:spPr bwMode="auto">
          <a:xfrm>
            <a:off x="7556500" y="5081588"/>
            <a:ext cx="19034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r>
              <a:rPr lang="zh-CN" altLang="en-US" b="1">
                <a:solidFill>
                  <a:schemeClr val="accent2"/>
                </a:solidFill>
                <a:latin typeface="Times New Roman" panose="02020603050405020304" pitchFamily="18" charset="0"/>
                <a:ea typeface="宋体" panose="02010600030101010101" pitchFamily="2" charset="-122"/>
              </a:rPr>
              <a:t>亦称逐边裁剪算法</a:t>
            </a:r>
          </a:p>
        </p:txBody>
      </p:sp>
      <p:sp>
        <p:nvSpPr>
          <p:cNvPr id="55302" name="日期占位符 1">
            <a:extLst>
              <a:ext uri="{FF2B5EF4-FFF2-40B4-BE49-F238E27FC236}">
                <a16:creationId xmlns:a16="http://schemas.microsoft.com/office/drawing/2014/main" id="{123547E9-0A25-4C2F-BA5F-3D6F3CD5F8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51B17CA-FC57-4EE0-B21C-667A6D6681AD}" type="datetime10">
              <a:rPr lang="zh-CN" altLang="en-US" sz="1400" smtClean="0"/>
              <a:pPr>
                <a:spcBef>
                  <a:spcPct val="0"/>
                </a:spcBef>
                <a:buFontTx/>
                <a:buNone/>
              </a:pPr>
              <a:t>09:09</a:t>
            </a:fld>
            <a:endParaRPr lang="en-US" altLang="zh-CN" sz="1400"/>
          </a:p>
        </p:txBody>
      </p:sp>
      <p:sp>
        <p:nvSpPr>
          <p:cNvPr id="55303" name="灯片编号占位符 2">
            <a:extLst>
              <a:ext uri="{FF2B5EF4-FFF2-40B4-BE49-F238E27FC236}">
                <a16:creationId xmlns:a16="http://schemas.microsoft.com/office/drawing/2014/main" id="{59270BE1-1137-46F6-9BDC-9B3A7CBF37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CA0036F-43BD-4F14-9E84-BF73059BADC7}" type="slidenum">
              <a:rPr lang="zh-CN" altLang="en-US" sz="1400" smtClean="0"/>
              <a:pPr>
                <a:spcBef>
                  <a:spcPct val="0"/>
                </a:spcBef>
                <a:buFontTx/>
                <a:buNone/>
              </a:pPr>
              <a:t>47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475E662-8F84-4ADB-8177-32B5FBE1D805}"/>
              </a:ext>
            </a:extLst>
          </p:cNvPr>
          <p:cNvSpPr>
            <a:spLocks noGrp="1" noChangeArrowheads="1"/>
          </p:cNvSpPr>
          <p:nvPr>
            <p:ph type="body" idx="1"/>
          </p:nvPr>
        </p:nvSpPr>
        <p:spPr>
          <a:xfrm>
            <a:off x="217488" y="1768475"/>
            <a:ext cx="6069012" cy="838200"/>
          </a:xfrm>
        </p:spPr>
        <p:txBody>
          <a:bodyPr/>
          <a:lstStyle/>
          <a:p>
            <a:pPr algn="just">
              <a:buFontTx/>
              <a:buNone/>
            </a:pPr>
            <a:r>
              <a:rPr lang="zh-CN" altLang="en-US" sz="2800" b="1">
                <a:ea typeface="宋体" panose="02010600030101010101" pitchFamily="2" charset="-122"/>
              </a:rPr>
              <a:t>基本思想</a:t>
            </a:r>
            <a:endParaRPr lang="zh-CN" altLang="en-US" sz="2800">
              <a:ea typeface="宋体" panose="02010600030101010101" pitchFamily="2" charset="-122"/>
            </a:endParaRPr>
          </a:p>
        </p:txBody>
      </p:sp>
      <p:graphicFrame>
        <p:nvGraphicFramePr>
          <p:cNvPr id="56323" name="Object 3">
            <a:extLst>
              <a:ext uri="{FF2B5EF4-FFF2-40B4-BE49-F238E27FC236}">
                <a16:creationId xmlns:a16="http://schemas.microsoft.com/office/drawing/2014/main" id="{1475203A-9EA6-4C3A-BAA1-06E3544342E3}"/>
              </a:ext>
            </a:extLst>
          </p:cNvPr>
          <p:cNvGraphicFramePr>
            <a:graphicFrameLocks noChangeAspect="1"/>
          </p:cNvGraphicFramePr>
          <p:nvPr/>
        </p:nvGraphicFramePr>
        <p:xfrm>
          <a:off x="849313" y="2025650"/>
          <a:ext cx="8667750" cy="4302125"/>
        </p:xfrm>
        <a:graphic>
          <a:graphicData uri="http://schemas.openxmlformats.org/presentationml/2006/ole">
            <mc:AlternateContent xmlns:mc="http://schemas.openxmlformats.org/markup-compatibility/2006">
              <mc:Choice xmlns:v="urn:schemas-microsoft-com:vml" Requires="v">
                <p:oleObj spid="_x0000_s56381" name="Visio" r:id="rId3" imgW="4786560" imgH="2576160" progId="Visio.Drawing.11">
                  <p:embed/>
                </p:oleObj>
              </mc:Choice>
              <mc:Fallback>
                <p:oleObj name="Visio" r:id="rId3" imgW="4786560" imgH="257616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2025650"/>
                        <a:ext cx="866775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4">
            <a:extLst>
              <a:ext uri="{FF2B5EF4-FFF2-40B4-BE49-F238E27FC236}">
                <a16:creationId xmlns:a16="http://schemas.microsoft.com/office/drawing/2014/main" id="{773A7528-3E20-461E-B75D-0D93F4BDABE6}"/>
              </a:ext>
            </a:extLst>
          </p:cNvPr>
          <p:cNvSpPr>
            <a:spLocks noChangeArrowheads="1"/>
          </p:cNvSpPr>
          <p:nvPr/>
        </p:nvSpPr>
        <p:spPr bwMode="auto">
          <a:xfrm>
            <a:off x="165100" y="76200"/>
            <a:ext cx="9493250" cy="914400"/>
          </a:xfrm>
          <a:prstGeom prst="rect">
            <a:avLst/>
          </a:prstGeom>
          <a:noFill/>
          <a:ln w="9525">
            <a:noFill/>
            <a:miter lim="800000"/>
            <a:headEnd/>
            <a:tailEnd/>
          </a:ln>
        </p:spPr>
        <p:txBody>
          <a:bodyPr anchor="ctr"/>
          <a:lstStyle/>
          <a:p>
            <a:pPr algn="ctr">
              <a:defRPr/>
            </a:pPr>
            <a:r>
              <a:rPr kumimoji="0" lang="en-US" altLang="zh-CN" sz="4400" dirty="0">
                <a:latin typeface="+mn-lt"/>
              </a:rPr>
              <a:t>1. Sutherland-Hodgeman</a:t>
            </a:r>
            <a:r>
              <a:rPr kumimoji="0" lang="zh-CN" altLang="en-US" sz="4400" dirty="0"/>
              <a:t>算法</a:t>
            </a:r>
          </a:p>
        </p:txBody>
      </p:sp>
      <p:sp>
        <p:nvSpPr>
          <p:cNvPr id="56325" name="日期占位符 1">
            <a:extLst>
              <a:ext uri="{FF2B5EF4-FFF2-40B4-BE49-F238E27FC236}">
                <a16:creationId xmlns:a16="http://schemas.microsoft.com/office/drawing/2014/main" id="{9CEDF206-ACB5-454E-B1E9-8EC2F15930D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C85E939-2C33-49AA-840E-D62327C1ABAF}" type="datetime10">
              <a:rPr lang="zh-CN" altLang="en-US" sz="1400" smtClean="0"/>
              <a:pPr>
                <a:spcBef>
                  <a:spcPct val="0"/>
                </a:spcBef>
                <a:buFontTx/>
                <a:buNone/>
              </a:pPr>
              <a:t>09:09</a:t>
            </a:fld>
            <a:endParaRPr lang="en-US" altLang="zh-CN" sz="1400"/>
          </a:p>
        </p:txBody>
      </p:sp>
      <p:sp>
        <p:nvSpPr>
          <p:cNvPr id="56326" name="灯片编号占位符 2">
            <a:extLst>
              <a:ext uri="{FF2B5EF4-FFF2-40B4-BE49-F238E27FC236}">
                <a16:creationId xmlns:a16="http://schemas.microsoft.com/office/drawing/2014/main" id="{FDB55B64-C0F6-4585-9C1C-549B754D8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401BE38-5D02-4B52-AA77-65374D3E222F}" type="slidenum">
              <a:rPr lang="zh-CN" altLang="en-US" sz="1400" smtClean="0"/>
              <a:pPr>
                <a:spcBef>
                  <a:spcPct val="0"/>
                </a:spcBef>
                <a:buFontTx/>
                <a:buNone/>
              </a:pPr>
              <a:t>48</a:t>
            </a:fld>
            <a:endParaRPr lang="en-US" altLang="zh-CN"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a:extLst>
              <a:ext uri="{FF2B5EF4-FFF2-40B4-BE49-F238E27FC236}">
                <a16:creationId xmlns:a16="http://schemas.microsoft.com/office/drawing/2014/main" id="{CBD683D2-1056-4D77-B7AE-AD87D7A13C82}"/>
              </a:ext>
            </a:extLst>
          </p:cNvPr>
          <p:cNvGraphicFramePr>
            <a:graphicFrameLocks noChangeAspect="1"/>
          </p:cNvGraphicFramePr>
          <p:nvPr/>
        </p:nvGraphicFramePr>
        <p:xfrm>
          <a:off x="330200" y="1535113"/>
          <a:ext cx="9080500" cy="4765675"/>
        </p:xfrm>
        <a:graphic>
          <a:graphicData uri="http://schemas.openxmlformats.org/presentationml/2006/ole">
            <mc:AlternateContent xmlns:mc="http://schemas.openxmlformats.org/markup-compatibility/2006">
              <mc:Choice xmlns:v="urn:schemas-microsoft-com:vml" Requires="v">
                <p:oleObj spid="_x0000_s57404" name="Visio" r:id="rId3" imgW="4212000" imgH="2396160" progId="Visio.Drawing.11">
                  <p:embed/>
                </p:oleObj>
              </mc:Choice>
              <mc:Fallback>
                <p:oleObj name="Visio" r:id="rId3" imgW="4212000" imgH="23961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1535113"/>
                        <a:ext cx="90805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Rectangle 3">
            <a:extLst>
              <a:ext uri="{FF2B5EF4-FFF2-40B4-BE49-F238E27FC236}">
                <a16:creationId xmlns:a16="http://schemas.microsoft.com/office/drawing/2014/main" id="{4645AB0B-4A05-451C-A665-BC28779E21BD}"/>
              </a:ext>
            </a:extLst>
          </p:cNvPr>
          <p:cNvSpPr>
            <a:spLocks noGrp="1" noChangeArrowheads="1"/>
          </p:cNvSpPr>
          <p:nvPr>
            <p:ph type="title"/>
          </p:nvPr>
        </p:nvSpPr>
        <p:spPr/>
        <p:txBody>
          <a:bodyPr/>
          <a:lstStyle/>
          <a:p>
            <a:pPr>
              <a:defRPr/>
            </a:pPr>
            <a:r>
              <a:rPr lang="en-US" altLang="zh-CN" dirty="0">
                <a:latin typeface="+mn-lt"/>
                <a:ea typeface="黑体" pitchFamily="2" charset="-122"/>
              </a:rPr>
              <a:t>1. Sutherland-Hodgeman</a:t>
            </a:r>
            <a:r>
              <a:rPr lang="zh-CN" altLang="en-US" dirty="0">
                <a:latin typeface="宋体" pitchFamily="2" charset="-122"/>
                <a:ea typeface="宋体" pitchFamily="2" charset="-122"/>
              </a:rPr>
              <a:t>算法</a:t>
            </a:r>
          </a:p>
        </p:txBody>
      </p:sp>
      <p:sp>
        <p:nvSpPr>
          <p:cNvPr id="57348" name="日期占位符 1">
            <a:extLst>
              <a:ext uri="{FF2B5EF4-FFF2-40B4-BE49-F238E27FC236}">
                <a16:creationId xmlns:a16="http://schemas.microsoft.com/office/drawing/2014/main" id="{B6A54472-BDCC-40B7-A5DE-03D71AD65CF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9903D47-01D5-4DD3-BA9E-A3B1927D8C37}" type="datetime10">
              <a:rPr lang="zh-CN" altLang="en-US" sz="1400" smtClean="0"/>
              <a:pPr>
                <a:spcBef>
                  <a:spcPct val="0"/>
                </a:spcBef>
                <a:buFontTx/>
                <a:buNone/>
              </a:pPr>
              <a:t>09:09</a:t>
            </a:fld>
            <a:endParaRPr lang="en-US" altLang="zh-CN" sz="1400"/>
          </a:p>
        </p:txBody>
      </p:sp>
      <p:sp>
        <p:nvSpPr>
          <p:cNvPr id="57349" name="灯片编号占位符 2">
            <a:extLst>
              <a:ext uri="{FF2B5EF4-FFF2-40B4-BE49-F238E27FC236}">
                <a16:creationId xmlns:a16="http://schemas.microsoft.com/office/drawing/2014/main" id="{8E27EB41-0131-41D8-BF11-6572D0BB84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7D257A5-D481-4C84-88E8-2DA74D611281}" type="slidenum">
              <a:rPr lang="zh-CN" altLang="en-US" sz="1400" smtClean="0"/>
              <a:pPr>
                <a:spcBef>
                  <a:spcPct val="0"/>
                </a:spcBef>
                <a:buFontTx/>
                <a:buNone/>
              </a:pPr>
              <a:t>49</a:t>
            </a:fld>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a:extLst>
              <a:ext uri="{FF2B5EF4-FFF2-40B4-BE49-F238E27FC236}">
                <a16:creationId xmlns:a16="http://schemas.microsoft.com/office/drawing/2014/main" id="{96495797-F08E-4047-AF78-64821E9647D1}"/>
              </a:ext>
            </a:extLst>
          </p:cNvPr>
          <p:cNvSpPr>
            <a:spLocks noGrp="1" noChangeArrowheads="1"/>
          </p:cNvSpPr>
          <p:nvPr>
            <p:ph idx="1"/>
          </p:nvPr>
        </p:nvSpPr>
        <p:spPr>
          <a:xfrm>
            <a:off x="190500" y="1087438"/>
            <a:ext cx="9493250" cy="5181600"/>
          </a:xfrm>
        </p:spPr>
        <p:txBody>
          <a:bodyPr/>
          <a:lstStyle/>
          <a:p>
            <a:r>
              <a:rPr lang="zh-CN" altLang="en-US">
                <a:ea typeface="宋体" panose="02010600030101010101" pitchFamily="2" charset="-122"/>
              </a:rPr>
              <a:t>真正的照相机不能“看到”整个世界，图形学中虚</a:t>
            </a:r>
          </a:p>
          <a:p>
            <a:pPr>
              <a:buFontTx/>
              <a:buNone/>
            </a:pPr>
            <a:r>
              <a:rPr lang="zh-CN" altLang="en-US">
                <a:ea typeface="宋体" panose="02010600030101010101" pitchFamily="2" charset="-122"/>
              </a:rPr>
              <a:t>拟的照相机也只能看到世界的一部分</a:t>
            </a:r>
            <a:endParaRPr lang="en-US" altLang="zh-CN">
              <a:ea typeface="宋体" panose="02010600030101010101" pitchFamily="2" charset="-122"/>
            </a:endParaRPr>
          </a:p>
          <a:p>
            <a:r>
              <a:rPr lang="zh-CN" altLang="en-US">
                <a:ea typeface="宋体" panose="02010600030101010101" pitchFamily="2" charset="-122"/>
              </a:rPr>
              <a:t>裁剪</a:t>
            </a:r>
            <a:endParaRPr lang="en-US" altLang="zh-CN">
              <a:ea typeface="宋体" panose="02010600030101010101" pitchFamily="2" charset="-122"/>
            </a:endParaRPr>
          </a:p>
          <a:p>
            <a:pPr>
              <a:buFontTx/>
              <a:buNone/>
            </a:pPr>
            <a:endParaRPr lang="en-US" altLang="zh-CN">
              <a:ea typeface="宋体" panose="02010600030101010101" pitchFamily="2" charset="-122"/>
            </a:endParaRPr>
          </a:p>
        </p:txBody>
      </p:sp>
      <p:sp>
        <p:nvSpPr>
          <p:cNvPr id="7171" name="灯片编号占位符 3">
            <a:extLst>
              <a:ext uri="{FF2B5EF4-FFF2-40B4-BE49-F238E27FC236}">
                <a16:creationId xmlns:a16="http://schemas.microsoft.com/office/drawing/2014/main" id="{8C01FA43-FDAB-4825-A09B-AAFCDC5D84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B11EE2D-88A7-449A-A214-17D47A480ACF}" type="slidenum">
              <a:rPr lang="zh-CN" altLang="en-US" sz="1400" smtClean="0"/>
              <a:pPr>
                <a:spcBef>
                  <a:spcPct val="0"/>
                </a:spcBef>
                <a:buFontTx/>
                <a:buNone/>
              </a:pPr>
              <a:t>5</a:t>
            </a:fld>
            <a:endParaRPr lang="en-US" altLang="zh-CN" sz="1400"/>
          </a:p>
        </p:txBody>
      </p:sp>
      <p:sp>
        <p:nvSpPr>
          <p:cNvPr id="7172" name="标题 50">
            <a:extLst>
              <a:ext uri="{FF2B5EF4-FFF2-40B4-BE49-F238E27FC236}">
                <a16:creationId xmlns:a16="http://schemas.microsoft.com/office/drawing/2014/main" id="{157DF8BC-4AC4-4AEA-AF14-CB8F49FAB6D2}"/>
              </a:ext>
            </a:extLst>
          </p:cNvPr>
          <p:cNvSpPr>
            <a:spLocks noGrp="1" noChangeArrowheads="1"/>
          </p:cNvSpPr>
          <p:nvPr>
            <p:ph type="title"/>
          </p:nvPr>
        </p:nvSpPr>
        <p:spPr/>
        <p:txBody>
          <a:bodyPr/>
          <a:lstStyle/>
          <a:p>
            <a:r>
              <a:rPr lang="zh-CN" altLang="en-US" dirty="0"/>
              <a:t>问题提出</a:t>
            </a:r>
          </a:p>
        </p:txBody>
      </p:sp>
      <p:sp>
        <p:nvSpPr>
          <p:cNvPr id="7173" name="日期占位符 2">
            <a:extLst>
              <a:ext uri="{FF2B5EF4-FFF2-40B4-BE49-F238E27FC236}">
                <a16:creationId xmlns:a16="http://schemas.microsoft.com/office/drawing/2014/main" id="{0815E53D-1E8E-4043-802A-D1410D8AB2C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A970CE5-1BE5-4C07-A368-8977FCC03FAF}" type="datetime10">
              <a:rPr lang="zh-CN" altLang="en-US" sz="1400" smtClean="0"/>
              <a:pPr>
                <a:spcBef>
                  <a:spcPct val="0"/>
                </a:spcBef>
                <a:buFontTx/>
                <a:buNone/>
              </a:pPr>
              <a:t>09:09</a:t>
            </a:fld>
            <a:endParaRPr lang="en-US" altLang="zh-CN" sz="1400"/>
          </a:p>
        </p:txBody>
      </p:sp>
      <p:graphicFrame>
        <p:nvGraphicFramePr>
          <p:cNvPr id="7174" name="Object 3">
            <a:extLst>
              <a:ext uri="{FF2B5EF4-FFF2-40B4-BE49-F238E27FC236}">
                <a16:creationId xmlns:a16="http://schemas.microsoft.com/office/drawing/2014/main" id="{BEFC2854-63E8-46D6-AC8A-19448FA89D2E}"/>
              </a:ext>
            </a:extLst>
          </p:cNvPr>
          <p:cNvGraphicFramePr>
            <a:graphicFrameLocks noChangeAspect="1"/>
          </p:cNvGraphicFramePr>
          <p:nvPr/>
        </p:nvGraphicFramePr>
        <p:xfrm>
          <a:off x="266700" y="3305175"/>
          <a:ext cx="9144000" cy="3060700"/>
        </p:xfrm>
        <a:graphic>
          <a:graphicData uri="http://schemas.openxmlformats.org/presentationml/2006/ole">
            <mc:AlternateContent xmlns:mc="http://schemas.openxmlformats.org/markup-compatibility/2006">
              <mc:Choice xmlns:v="urn:schemas-microsoft-com:vml" Requires="v">
                <p:oleObj spid="_x0000_s7230" name="Visio" r:id="rId4" imgW="6615360" imgH="2214720" progId="Visio.Drawing.6">
                  <p:embed/>
                </p:oleObj>
              </mc:Choice>
              <mc:Fallback>
                <p:oleObj name="Visio" r:id="rId4" imgW="6615360" imgH="221472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3305175"/>
                        <a:ext cx="91440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 name="AutoShape 4">
            <a:extLst>
              <a:ext uri="{FF2B5EF4-FFF2-40B4-BE49-F238E27FC236}">
                <a16:creationId xmlns:a16="http://schemas.microsoft.com/office/drawing/2014/main" id="{5F96D2ED-E495-42FE-8578-787115190550}"/>
              </a:ext>
            </a:extLst>
          </p:cNvPr>
          <p:cNvSpPr>
            <a:spLocks noChangeArrowheads="1"/>
          </p:cNvSpPr>
          <p:nvPr/>
        </p:nvSpPr>
        <p:spPr bwMode="auto">
          <a:xfrm>
            <a:off x="2000250" y="2549525"/>
            <a:ext cx="2082800" cy="563563"/>
          </a:xfrm>
          <a:prstGeom prst="wedgeRoundRectCallout">
            <a:avLst>
              <a:gd name="adj1" fmla="val -69571"/>
              <a:gd name="adj2" fmla="val -45847"/>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ctr" eaLnBrk="1" hangingPunct="1">
              <a:defRPr/>
            </a:pPr>
            <a:r>
              <a:rPr lang="zh-CN" altLang="en-US" sz="2800" dirty="0">
                <a:solidFill>
                  <a:schemeClr val="accent2"/>
                </a:solidFill>
                <a:ea typeface="宋体" pitchFamily="2" charset="-122"/>
              </a:rPr>
              <a:t>问题是什么</a:t>
            </a:r>
            <a:r>
              <a:rPr lang="en-US" altLang="zh-CN" sz="2800" dirty="0">
                <a:solidFill>
                  <a:schemeClr val="accent2"/>
                </a:solidFill>
                <a:ea typeface="宋体" pitchFamily="2" charset="-122"/>
              </a:rPr>
              <a:t>?</a:t>
            </a:r>
            <a:endParaRPr lang="zh-CN" altLang="en-US" sz="2800" dirty="0">
              <a:solidFill>
                <a:schemeClr val="accent2"/>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5EFD07C0-BA16-4A91-8D20-50EA1704BEED}"/>
              </a:ext>
            </a:extLst>
          </p:cNvPr>
          <p:cNvSpPr>
            <a:spLocks noGrp="1" noChangeArrowheads="1"/>
          </p:cNvSpPr>
          <p:nvPr>
            <p:ph type="title"/>
          </p:nvPr>
        </p:nvSpPr>
        <p:spPr/>
        <p:txBody>
          <a:bodyPr/>
          <a:lstStyle/>
          <a:p>
            <a:pPr>
              <a:defRPr/>
            </a:pPr>
            <a:r>
              <a:rPr lang="en-US" altLang="zh-CN" dirty="0">
                <a:latin typeface="+mn-lt"/>
                <a:ea typeface="黑体" pitchFamily="2" charset="-122"/>
              </a:rPr>
              <a:t>1. Sutherland-Hodgeman</a:t>
            </a:r>
            <a:r>
              <a:rPr lang="zh-CN" altLang="en-US" dirty="0">
                <a:latin typeface="+mn-lt"/>
                <a:ea typeface="黑体" pitchFamily="2" charset="-122"/>
              </a:rPr>
              <a:t>算法</a:t>
            </a:r>
          </a:p>
        </p:txBody>
      </p:sp>
      <p:sp>
        <p:nvSpPr>
          <p:cNvPr id="58371" name="Rectangle 3">
            <a:extLst>
              <a:ext uri="{FF2B5EF4-FFF2-40B4-BE49-F238E27FC236}">
                <a16:creationId xmlns:a16="http://schemas.microsoft.com/office/drawing/2014/main" id="{23380056-15FF-43A0-AC91-5782A9519EAF}"/>
              </a:ext>
            </a:extLst>
          </p:cNvPr>
          <p:cNvSpPr>
            <a:spLocks noGrp="1" noChangeArrowheads="1"/>
          </p:cNvSpPr>
          <p:nvPr>
            <p:ph type="body" sz="half" idx="1"/>
          </p:nvPr>
        </p:nvSpPr>
        <p:spPr>
          <a:xfrm>
            <a:off x="247650" y="1143000"/>
            <a:ext cx="9491663" cy="5181600"/>
          </a:xfrm>
        </p:spPr>
        <p:txBody>
          <a:bodyPr/>
          <a:lstStyle/>
          <a:p>
            <a:r>
              <a:rPr lang="zh-CN" altLang="en-US" sz="2800">
                <a:latin typeface="宋体" panose="02010600030101010101" pitchFamily="2" charset="-122"/>
                <a:ea typeface="宋体" panose="02010600030101010101" pitchFamily="2" charset="-122"/>
              </a:rPr>
              <a:t>基本思想是一次用窗口的一条边裁剪多边形</a:t>
            </a:r>
          </a:p>
          <a:p>
            <a:r>
              <a:rPr lang="zh-CN" altLang="en-US" sz="2800">
                <a:latin typeface="宋体" panose="02010600030101010101" pitchFamily="2" charset="-122"/>
                <a:ea typeface="宋体" panose="02010600030101010101" pitchFamily="2" charset="-122"/>
              </a:rPr>
              <a:t>考虑窗口的一条边以及延长线构成的裁剪线该线把平面分成两个部分</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可见一侧；不可见一侧</a:t>
            </a:r>
          </a:p>
          <a:p>
            <a:r>
              <a:rPr lang="zh-CN" altLang="en-US" sz="2800">
                <a:latin typeface="宋体" panose="02010600030101010101" pitchFamily="2" charset="-122"/>
                <a:ea typeface="宋体" panose="02010600030101010101" pitchFamily="2" charset="-122"/>
              </a:rPr>
              <a:t>多边形的各条边的两端点</a:t>
            </a:r>
            <a:r>
              <a:rPr lang="en-US" altLang="zh-CN" sz="2800">
                <a:latin typeface="宋体" panose="02010600030101010101" pitchFamily="2" charset="-122"/>
                <a:ea typeface="宋体" panose="02010600030101010101" pitchFamily="2" charset="-122"/>
              </a:rPr>
              <a:t>S</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P</a:t>
            </a:r>
            <a:r>
              <a:rPr lang="zh-CN" altLang="en-US" sz="2800">
                <a:latin typeface="宋体" panose="02010600030101010101" pitchFamily="2" charset="-122"/>
                <a:ea typeface="宋体" panose="02010600030101010101" pitchFamily="2" charset="-122"/>
              </a:rPr>
              <a:t>。它们与裁剪线的位置关系只有四种</a:t>
            </a:r>
            <a:endParaRPr lang="en-US" altLang="zh-CN" sz="2800">
              <a:ea typeface="宋体" panose="02010600030101010101" pitchFamily="2" charset="-122"/>
            </a:endParaRPr>
          </a:p>
        </p:txBody>
      </p:sp>
      <p:graphicFrame>
        <p:nvGraphicFramePr>
          <p:cNvPr id="58372" name="Object 4">
            <a:extLst>
              <a:ext uri="{FF2B5EF4-FFF2-40B4-BE49-F238E27FC236}">
                <a16:creationId xmlns:a16="http://schemas.microsoft.com/office/drawing/2014/main" id="{C6850680-A2B7-489D-8954-60FEDAF7A396}"/>
              </a:ext>
            </a:extLst>
          </p:cNvPr>
          <p:cNvGraphicFramePr>
            <a:graphicFrameLocks noGrp="1" noChangeAspect="1"/>
          </p:cNvGraphicFramePr>
          <p:nvPr>
            <p:ph sz="half" idx="2"/>
          </p:nvPr>
        </p:nvGraphicFramePr>
        <p:xfrm>
          <a:off x="681038" y="3678238"/>
          <a:ext cx="8916987" cy="2719387"/>
        </p:xfrm>
        <a:graphic>
          <a:graphicData uri="http://schemas.openxmlformats.org/presentationml/2006/ole">
            <mc:AlternateContent xmlns:mc="http://schemas.openxmlformats.org/markup-compatibility/2006">
              <mc:Choice xmlns:v="urn:schemas-microsoft-com:vml" Requires="v">
                <p:oleObj spid="_x0000_s58429" name="Visio" r:id="rId3" imgW="4143422" imgH="1162024" progId="Visio.Drawing.11">
                  <p:embed/>
                </p:oleObj>
              </mc:Choice>
              <mc:Fallback>
                <p:oleObj name="Visio" r:id="rId3" imgW="4143422" imgH="116202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8" y="3678238"/>
                        <a:ext cx="8916987" cy="2719387"/>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日期占位符 1">
            <a:extLst>
              <a:ext uri="{FF2B5EF4-FFF2-40B4-BE49-F238E27FC236}">
                <a16:creationId xmlns:a16="http://schemas.microsoft.com/office/drawing/2014/main" id="{3AED72F4-47FF-48A8-9B87-895A74AE9A5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B02C2D2-01A9-4C82-8925-32F205096962}" type="datetime10">
              <a:rPr lang="zh-CN" altLang="en-US" sz="1400" smtClean="0"/>
              <a:pPr>
                <a:spcBef>
                  <a:spcPct val="0"/>
                </a:spcBef>
                <a:buFontTx/>
                <a:buNone/>
              </a:pPr>
              <a:t>09:09</a:t>
            </a:fld>
            <a:endParaRPr lang="en-US" altLang="zh-CN" sz="1400"/>
          </a:p>
        </p:txBody>
      </p:sp>
      <p:sp>
        <p:nvSpPr>
          <p:cNvPr id="58374" name="灯片编号占位符 2">
            <a:extLst>
              <a:ext uri="{FF2B5EF4-FFF2-40B4-BE49-F238E27FC236}">
                <a16:creationId xmlns:a16="http://schemas.microsoft.com/office/drawing/2014/main" id="{A82BA352-63CB-4B3C-A7F4-7097CF9843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61088482-2012-445B-8066-B552D9AE140E}" type="slidenum">
              <a:rPr lang="zh-CN" altLang="en-US" sz="1400" smtClean="0"/>
              <a:pPr>
                <a:spcBef>
                  <a:spcPct val="0"/>
                </a:spcBef>
                <a:buFontTx/>
                <a:buNone/>
              </a:pPr>
              <a:t>50</a:t>
            </a:fld>
            <a:endParaRPr lang="en-US" altLang="zh-CN"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C75967B-73DF-4C55-B4EA-C893EDF5FE92}"/>
              </a:ext>
            </a:extLst>
          </p:cNvPr>
          <p:cNvSpPr>
            <a:spLocks noGrp="1" noChangeArrowheads="1"/>
          </p:cNvSpPr>
          <p:nvPr>
            <p:ph type="title"/>
          </p:nvPr>
        </p:nvSpPr>
        <p:spPr/>
        <p:txBody>
          <a:bodyPr/>
          <a:lstStyle/>
          <a:p>
            <a:r>
              <a:rPr lang="en-US" altLang="zh-CN" dirty="0">
                <a:latin typeface="+mn-lt"/>
                <a:ea typeface="黑体" pitchFamily="2" charset="-122"/>
              </a:rPr>
              <a:t>1. Sutherland-Hodgeman</a:t>
            </a:r>
            <a:r>
              <a:rPr lang="zh-CN" altLang="en-US" dirty="0">
                <a:latin typeface="+mn-lt"/>
                <a:ea typeface="黑体" pitchFamily="2" charset="-122"/>
              </a:rPr>
              <a:t>算法</a:t>
            </a:r>
          </a:p>
        </p:txBody>
      </p:sp>
      <p:sp>
        <p:nvSpPr>
          <p:cNvPr id="39940" name="Rectangle 3">
            <a:extLst>
              <a:ext uri="{FF2B5EF4-FFF2-40B4-BE49-F238E27FC236}">
                <a16:creationId xmlns:a16="http://schemas.microsoft.com/office/drawing/2014/main" id="{7FBC2D31-6397-494E-B4C9-414E9D420ACE}"/>
              </a:ext>
            </a:extLst>
          </p:cNvPr>
          <p:cNvSpPr>
            <a:spLocks noGrp="1" noChangeArrowheads="1"/>
          </p:cNvSpPr>
          <p:nvPr>
            <p:ph type="body" sz="half" idx="1"/>
          </p:nvPr>
        </p:nvSpPr>
        <p:spPr>
          <a:xfrm>
            <a:off x="247650" y="4583113"/>
            <a:ext cx="9461500" cy="2274887"/>
          </a:xfrm>
        </p:spPr>
        <p:txBody>
          <a:bodyPr/>
          <a:lstStyle/>
          <a:p>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输出点</a:t>
            </a:r>
            <a:r>
              <a:rPr lang="en-US" altLang="zh-CN" sz="2800">
                <a:latin typeface="宋体" panose="02010600030101010101" pitchFamily="2" charset="-122"/>
                <a:ea typeface="宋体" panose="02010600030101010101" pitchFamily="2" charset="-122"/>
              </a:rPr>
              <a:t>P</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2</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无输出</a:t>
            </a:r>
          </a:p>
          <a:p>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3</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输出交点</a:t>
            </a:r>
            <a:r>
              <a:rPr lang="en-US" altLang="zh-CN" sz="2800">
                <a:latin typeface="宋体" panose="02010600030101010101" pitchFamily="2" charset="-122"/>
                <a:ea typeface="宋体" panose="02010600030101010101" pitchFamily="2" charset="-122"/>
              </a:rPr>
              <a:t>I</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4</a:t>
            </a:r>
            <a:r>
              <a:rPr lang="zh-CN" altLang="en-US" sz="280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输出交点</a:t>
            </a:r>
            <a:r>
              <a:rPr lang="en-US" altLang="zh-CN" sz="2800">
                <a:latin typeface="宋体" panose="02010600030101010101" pitchFamily="2" charset="-122"/>
                <a:ea typeface="宋体" panose="02010600030101010101" pitchFamily="2" charset="-122"/>
              </a:rPr>
              <a:t>I</a:t>
            </a:r>
            <a:r>
              <a:rPr lang="zh-CN" altLang="en-US" sz="2800">
                <a:latin typeface="宋体" panose="02010600030101010101" pitchFamily="2" charset="-122"/>
                <a:ea typeface="宋体" panose="02010600030101010101" pitchFamily="2" charset="-122"/>
              </a:rPr>
              <a:t>和点</a:t>
            </a:r>
            <a:r>
              <a:rPr lang="en-US" altLang="zh-CN" sz="2800">
                <a:latin typeface="宋体" panose="02010600030101010101" pitchFamily="2" charset="-122"/>
                <a:ea typeface="宋体" panose="02010600030101010101" pitchFamily="2" charset="-122"/>
              </a:rPr>
              <a:t>P</a:t>
            </a:r>
          </a:p>
          <a:p>
            <a:pPr>
              <a:buFontTx/>
              <a:buNone/>
            </a:pPr>
            <a:endParaRPr lang="en-US" altLang="zh-CN" sz="2800">
              <a:ea typeface="宋体" panose="02010600030101010101" pitchFamily="2" charset="-122"/>
            </a:endParaRPr>
          </a:p>
        </p:txBody>
      </p:sp>
      <p:sp>
        <p:nvSpPr>
          <p:cNvPr id="59396" name="Rectangle 7">
            <a:extLst>
              <a:ext uri="{FF2B5EF4-FFF2-40B4-BE49-F238E27FC236}">
                <a16:creationId xmlns:a16="http://schemas.microsoft.com/office/drawing/2014/main" id="{C26C9C9C-997A-420E-9DCD-21CD5DC74659}"/>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59397" name="Rectangle 9">
            <a:extLst>
              <a:ext uri="{FF2B5EF4-FFF2-40B4-BE49-F238E27FC236}">
                <a16:creationId xmlns:a16="http://schemas.microsoft.com/office/drawing/2014/main" id="{2713BA21-7DAB-4199-BA10-617158CA7F77}"/>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39949" name="Object 13">
            <a:extLst>
              <a:ext uri="{FF2B5EF4-FFF2-40B4-BE49-F238E27FC236}">
                <a16:creationId xmlns:a16="http://schemas.microsoft.com/office/drawing/2014/main" id="{9D16F15F-6290-401A-A685-CD8454519E0A}"/>
              </a:ext>
            </a:extLst>
          </p:cNvPr>
          <p:cNvGraphicFramePr>
            <a:graphicFrameLocks noChangeAspect="1"/>
          </p:cNvGraphicFramePr>
          <p:nvPr/>
        </p:nvGraphicFramePr>
        <p:xfrm>
          <a:off x="490538" y="1165225"/>
          <a:ext cx="1589087" cy="3233738"/>
        </p:xfrm>
        <a:graphic>
          <a:graphicData uri="http://schemas.openxmlformats.org/presentationml/2006/ole">
            <mc:AlternateContent xmlns:mc="http://schemas.openxmlformats.org/markup-compatibility/2006">
              <mc:Choice xmlns:v="urn:schemas-microsoft-com:vml" Requires="v">
                <p:oleObj spid="_x0000_s59621" name="Visio" r:id="rId3" imgW="564654" imgH="1139726" progId="Visio.Drawing.11">
                  <p:embed/>
                </p:oleObj>
              </mc:Choice>
              <mc:Fallback>
                <p:oleObj name="Visio" r:id="rId3" imgW="564654" imgH="1139726" progId="Visio.Drawing.11">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1165225"/>
                        <a:ext cx="1589087" cy="323373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8" name="Object 12">
            <a:extLst>
              <a:ext uri="{FF2B5EF4-FFF2-40B4-BE49-F238E27FC236}">
                <a16:creationId xmlns:a16="http://schemas.microsoft.com/office/drawing/2014/main" id="{125897DD-8B6E-484F-84E0-B2B831849713}"/>
              </a:ext>
            </a:extLst>
          </p:cNvPr>
          <p:cNvGraphicFramePr>
            <a:graphicFrameLocks noChangeAspect="1"/>
          </p:cNvGraphicFramePr>
          <p:nvPr/>
        </p:nvGraphicFramePr>
        <p:xfrm>
          <a:off x="2700338" y="1185863"/>
          <a:ext cx="2016125" cy="3190875"/>
        </p:xfrm>
        <a:graphic>
          <a:graphicData uri="http://schemas.openxmlformats.org/presentationml/2006/ole">
            <mc:AlternateContent xmlns:mc="http://schemas.openxmlformats.org/markup-compatibility/2006">
              <mc:Choice xmlns:v="urn:schemas-microsoft-com:vml" Requires="v">
                <p:oleObj spid="_x0000_s59622" name="Visio" r:id="rId5" imgW="705088" imgH="1115556" progId="Visio.Drawing.11">
                  <p:embed/>
                </p:oleObj>
              </mc:Choice>
              <mc:Fallback>
                <p:oleObj name="Visio" r:id="rId5" imgW="705088" imgH="1115556"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185863"/>
                        <a:ext cx="2016125" cy="3190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7" name="Object 11">
            <a:extLst>
              <a:ext uri="{FF2B5EF4-FFF2-40B4-BE49-F238E27FC236}">
                <a16:creationId xmlns:a16="http://schemas.microsoft.com/office/drawing/2014/main" id="{5F845EA5-EBA0-46D2-B857-C522CE64A24A}"/>
              </a:ext>
            </a:extLst>
          </p:cNvPr>
          <p:cNvGraphicFramePr>
            <a:graphicFrameLocks noChangeAspect="1"/>
          </p:cNvGraphicFramePr>
          <p:nvPr/>
        </p:nvGraphicFramePr>
        <p:xfrm>
          <a:off x="5334000" y="1212850"/>
          <a:ext cx="1863725" cy="3141663"/>
        </p:xfrm>
        <a:graphic>
          <a:graphicData uri="http://schemas.openxmlformats.org/presentationml/2006/ole">
            <mc:AlternateContent xmlns:mc="http://schemas.openxmlformats.org/markup-compatibility/2006">
              <mc:Choice xmlns:v="urn:schemas-microsoft-com:vml" Requires="v">
                <p:oleObj spid="_x0000_s59623" name="Visio" r:id="rId7" imgW="667583" imgH="1123890" progId="Visio.Drawing.11">
                  <p:embed/>
                </p:oleObj>
              </mc:Choice>
              <mc:Fallback>
                <p:oleObj name="Visio" r:id="rId7" imgW="667583" imgH="1123890" progId="Visio.Drawing.11">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212850"/>
                        <a:ext cx="1863725" cy="31416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6" name="Object 10">
            <a:extLst>
              <a:ext uri="{FF2B5EF4-FFF2-40B4-BE49-F238E27FC236}">
                <a16:creationId xmlns:a16="http://schemas.microsoft.com/office/drawing/2014/main" id="{74B0CF7F-3B5D-4CAA-B8BD-BD4333AED9D4}"/>
              </a:ext>
            </a:extLst>
          </p:cNvPr>
          <p:cNvGraphicFramePr>
            <a:graphicFrameLocks noChangeAspect="1"/>
          </p:cNvGraphicFramePr>
          <p:nvPr/>
        </p:nvGraphicFramePr>
        <p:xfrm>
          <a:off x="7707313" y="1204913"/>
          <a:ext cx="2003425" cy="3116262"/>
        </p:xfrm>
        <a:graphic>
          <a:graphicData uri="http://schemas.openxmlformats.org/presentationml/2006/ole">
            <mc:AlternateContent xmlns:mc="http://schemas.openxmlformats.org/markup-compatibility/2006">
              <mc:Choice xmlns:v="urn:schemas-microsoft-com:vml" Requires="v">
                <p:oleObj spid="_x0000_s59624" name="Visio" r:id="rId9" imgW="750927" imgH="1168896" progId="Visio.Drawing.11">
                  <p:embed/>
                </p:oleObj>
              </mc:Choice>
              <mc:Fallback>
                <p:oleObj name="Visio" r:id="rId9" imgW="750927" imgH="1168896" progId="Visio.Drawing.11">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07313" y="1204913"/>
                        <a:ext cx="2003425" cy="311626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Rectangle 14">
            <a:extLst>
              <a:ext uri="{FF2B5EF4-FFF2-40B4-BE49-F238E27FC236}">
                <a16:creationId xmlns:a16="http://schemas.microsoft.com/office/drawing/2014/main" id="{2F8A691B-11B9-4F7A-AE07-69EAABDAC171}"/>
              </a:ext>
            </a:extLst>
          </p:cNvPr>
          <p:cNvSpPr>
            <a:spLocks noChangeArrowheads="1"/>
          </p:cNvSpPr>
          <p:nvPr/>
        </p:nvSpPr>
        <p:spPr bwMode="auto">
          <a:xfrm>
            <a:off x="0" y="0"/>
            <a:ext cx="990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59403" name="日期占位符 1">
            <a:extLst>
              <a:ext uri="{FF2B5EF4-FFF2-40B4-BE49-F238E27FC236}">
                <a16:creationId xmlns:a16="http://schemas.microsoft.com/office/drawing/2014/main" id="{C4323955-2A8B-45D3-BF4F-3F2F9E81AE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DDF5770-A45F-438A-9913-B741CD9B0469}" type="datetime10">
              <a:rPr lang="zh-CN" altLang="en-US" sz="1400" smtClean="0"/>
              <a:pPr>
                <a:spcBef>
                  <a:spcPct val="0"/>
                </a:spcBef>
                <a:buFontTx/>
                <a:buNone/>
              </a:pPr>
              <a:t>09:09</a:t>
            </a:fld>
            <a:endParaRPr lang="en-US" altLang="zh-CN" sz="1400"/>
          </a:p>
        </p:txBody>
      </p:sp>
      <p:sp>
        <p:nvSpPr>
          <p:cNvPr id="59404" name="灯片编号占位符 2">
            <a:extLst>
              <a:ext uri="{FF2B5EF4-FFF2-40B4-BE49-F238E27FC236}">
                <a16:creationId xmlns:a16="http://schemas.microsoft.com/office/drawing/2014/main" id="{F4DE47AA-E327-4D16-A792-997EE8E6BB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C3AD4BF2-263E-4AC7-8659-12AB49F4D5AE}" type="slidenum">
              <a:rPr lang="zh-CN" altLang="en-US" sz="1400" smtClean="0"/>
              <a:pPr>
                <a:spcBef>
                  <a:spcPct val="0"/>
                </a:spcBef>
                <a:buFontTx/>
                <a:buNone/>
              </a:pPr>
              <a:t>51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9"/>
                                        </p:tgtEl>
                                        <p:attrNameLst>
                                          <p:attrName>style.visibility</p:attrName>
                                        </p:attrNameLst>
                                      </p:cBhvr>
                                      <p:to>
                                        <p:strVal val="visible"/>
                                      </p:to>
                                    </p:set>
                                    <p:animEffect transition="in" filter="blinds(horizontal)">
                                      <p:cBhvr>
                                        <p:cTn id="7" dur="500"/>
                                        <p:tgtEl>
                                          <p:spTgt spid="39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
                                            <p:txEl>
                                              <p:pRg st="0" end="0"/>
                                            </p:txEl>
                                          </p:spTgt>
                                        </p:tgtEl>
                                        <p:attrNameLst>
                                          <p:attrName>style.visibility</p:attrName>
                                        </p:attrNameLst>
                                      </p:cBhvr>
                                      <p:to>
                                        <p:strVal val="visible"/>
                                      </p:to>
                                    </p:set>
                                    <p:animEffect transition="in" filter="blinds(horizontal)">
                                      <p:cBhvr>
                                        <p:cTn id="12" dur="500"/>
                                        <p:tgtEl>
                                          <p:spTgt spid="399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948"/>
                                        </p:tgtEl>
                                        <p:attrNameLst>
                                          <p:attrName>style.visibility</p:attrName>
                                        </p:attrNameLst>
                                      </p:cBhvr>
                                      <p:to>
                                        <p:strVal val="visible"/>
                                      </p:to>
                                    </p:set>
                                    <p:animEffect transition="in" filter="blinds(horizontal)">
                                      <p:cBhvr>
                                        <p:cTn id="17" dur="500"/>
                                        <p:tgtEl>
                                          <p:spTgt spid="399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40">
                                            <p:txEl>
                                              <p:pRg st="1" end="1"/>
                                            </p:txEl>
                                          </p:spTgt>
                                        </p:tgtEl>
                                        <p:attrNameLst>
                                          <p:attrName>style.visibility</p:attrName>
                                        </p:attrNameLst>
                                      </p:cBhvr>
                                      <p:to>
                                        <p:strVal val="visible"/>
                                      </p:to>
                                    </p:set>
                                    <p:animEffect transition="in" filter="blinds(horizontal)">
                                      <p:cBhvr>
                                        <p:cTn id="22" dur="500"/>
                                        <p:tgtEl>
                                          <p:spTgt spid="3994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947"/>
                                        </p:tgtEl>
                                        <p:attrNameLst>
                                          <p:attrName>style.visibility</p:attrName>
                                        </p:attrNameLst>
                                      </p:cBhvr>
                                      <p:to>
                                        <p:strVal val="visible"/>
                                      </p:to>
                                    </p:set>
                                    <p:animEffect transition="in" filter="blinds(horizontal)">
                                      <p:cBhvr>
                                        <p:cTn id="27" dur="500"/>
                                        <p:tgtEl>
                                          <p:spTgt spid="399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940">
                                            <p:txEl>
                                              <p:pRg st="2" end="2"/>
                                            </p:txEl>
                                          </p:spTgt>
                                        </p:tgtEl>
                                        <p:attrNameLst>
                                          <p:attrName>style.visibility</p:attrName>
                                        </p:attrNameLst>
                                      </p:cBhvr>
                                      <p:to>
                                        <p:strVal val="visible"/>
                                      </p:to>
                                    </p:set>
                                    <p:animEffect transition="in" filter="blinds(horizontal)">
                                      <p:cBhvr>
                                        <p:cTn id="32" dur="500"/>
                                        <p:tgtEl>
                                          <p:spTgt spid="39940">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946"/>
                                        </p:tgtEl>
                                        <p:attrNameLst>
                                          <p:attrName>style.visibility</p:attrName>
                                        </p:attrNameLst>
                                      </p:cBhvr>
                                      <p:to>
                                        <p:strVal val="visible"/>
                                      </p:to>
                                    </p:set>
                                    <p:animEffect transition="in" filter="blinds(horizontal)">
                                      <p:cBhvr>
                                        <p:cTn id="37" dur="500"/>
                                        <p:tgtEl>
                                          <p:spTgt spid="399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940">
                                            <p:txEl>
                                              <p:pRg st="3" end="3"/>
                                            </p:txEl>
                                          </p:spTgt>
                                        </p:tgtEl>
                                        <p:attrNameLst>
                                          <p:attrName>style.visibility</p:attrName>
                                        </p:attrNameLst>
                                      </p:cBhvr>
                                      <p:to>
                                        <p:strVal val="visible"/>
                                      </p:to>
                                    </p:set>
                                    <p:animEffect transition="in" filter="blinds(horizontal)">
                                      <p:cBhvr>
                                        <p:cTn id="42" dur="500"/>
                                        <p:tgtEl>
                                          <p:spTgt spid="399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3DB0EF2-9C83-4BFF-B61C-A8561B03EC02}"/>
              </a:ext>
            </a:extLst>
          </p:cNvPr>
          <p:cNvSpPr>
            <a:spLocks noGrp="1" noChangeArrowheads="1"/>
          </p:cNvSpPr>
          <p:nvPr>
            <p:ph type="title"/>
          </p:nvPr>
        </p:nvSpPr>
        <p:spPr/>
        <p:txBody>
          <a:bodyPr/>
          <a:lstStyle/>
          <a:p>
            <a:pPr>
              <a:defRPr/>
            </a:pPr>
            <a:r>
              <a:rPr lang="en-US" altLang="zh-CN" dirty="0">
                <a:latin typeface="+mn-lt"/>
                <a:ea typeface="黑体" pitchFamily="2" charset="-122"/>
              </a:rPr>
              <a:t>1. Sutherland-Hodgeman</a:t>
            </a:r>
            <a:r>
              <a:rPr lang="zh-CN" altLang="en-US" dirty="0">
                <a:latin typeface="+mn-lt"/>
                <a:ea typeface="黑体" pitchFamily="2" charset="-122"/>
              </a:rPr>
              <a:t>算法</a:t>
            </a:r>
          </a:p>
        </p:txBody>
      </p:sp>
      <p:sp>
        <p:nvSpPr>
          <p:cNvPr id="60419" name="Rectangle 3">
            <a:extLst>
              <a:ext uri="{FF2B5EF4-FFF2-40B4-BE49-F238E27FC236}">
                <a16:creationId xmlns:a16="http://schemas.microsoft.com/office/drawing/2014/main" id="{CF31DFD1-A1DF-4D4C-BFD9-2432FB1739F8}"/>
              </a:ext>
            </a:extLst>
          </p:cNvPr>
          <p:cNvSpPr>
            <a:spLocks noGrp="1" noChangeArrowheads="1"/>
          </p:cNvSpPr>
          <p:nvPr>
            <p:ph type="body" sz="half" idx="1"/>
          </p:nvPr>
        </p:nvSpPr>
        <p:spPr>
          <a:xfrm>
            <a:off x="247650" y="1219200"/>
            <a:ext cx="9317038" cy="5181600"/>
          </a:xfrm>
        </p:spPr>
        <p:txBody>
          <a:bodyPr/>
          <a:lstStyle/>
          <a:p>
            <a:r>
              <a:rPr lang="en-US" altLang="zh-CN" sz="2800">
                <a:ea typeface="宋体" panose="02010600030101010101" pitchFamily="2" charset="-122"/>
              </a:rPr>
              <a:t>Example</a:t>
            </a:r>
          </a:p>
        </p:txBody>
      </p:sp>
      <p:graphicFrame>
        <p:nvGraphicFramePr>
          <p:cNvPr id="60420" name="Object 4">
            <a:extLst>
              <a:ext uri="{FF2B5EF4-FFF2-40B4-BE49-F238E27FC236}">
                <a16:creationId xmlns:a16="http://schemas.microsoft.com/office/drawing/2014/main" id="{610C967D-B956-43D7-A908-39FF78B6044F}"/>
              </a:ext>
            </a:extLst>
          </p:cNvPr>
          <p:cNvGraphicFramePr>
            <a:graphicFrameLocks noGrp="1" noChangeAspect="1"/>
          </p:cNvGraphicFramePr>
          <p:nvPr>
            <p:ph sz="half" idx="2"/>
          </p:nvPr>
        </p:nvGraphicFramePr>
        <p:xfrm>
          <a:off x="428625" y="2220913"/>
          <a:ext cx="9080500" cy="3402012"/>
        </p:xfrm>
        <a:graphic>
          <a:graphicData uri="http://schemas.openxmlformats.org/presentationml/2006/ole">
            <mc:AlternateContent xmlns:mc="http://schemas.openxmlformats.org/markup-compatibility/2006">
              <mc:Choice xmlns:v="urn:schemas-microsoft-com:vml" Requires="v">
                <p:oleObj spid="_x0000_s60477" name="Visio" r:id="rId3" imgW="7657207" imgH="2866608" progId="Visio.Drawing.11">
                  <p:embed/>
                </p:oleObj>
              </mc:Choice>
              <mc:Fallback>
                <p:oleObj name="Visio" r:id="rId3" imgW="7657207" imgH="286660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220913"/>
                        <a:ext cx="9080500" cy="340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421" name="日期占位符 1">
            <a:extLst>
              <a:ext uri="{FF2B5EF4-FFF2-40B4-BE49-F238E27FC236}">
                <a16:creationId xmlns:a16="http://schemas.microsoft.com/office/drawing/2014/main" id="{E906EC4F-DEF6-44E5-AD98-AF496E3B4F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7A9774F5-D1DD-47A1-8623-6B4000A687C5}" type="datetime10">
              <a:rPr lang="zh-CN" altLang="en-US" sz="1400" smtClean="0"/>
              <a:pPr>
                <a:spcBef>
                  <a:spcPct val="0"/>
                </a:spcBef>
                <a:buFontTx/>
                <a:buNone/>
              </a:pPr>
              <a:t>09:09</a:t>
            </a:fld>
            <a:endParaRPr lang="en-US" altLang="zh-CN" sz="1400"/>
          </a:p>
        </p:txBody>
      </p:sp>
      <p:sp>
        <p:nvSpPr>
          <p:cNvPr id="60422" name="灯片编号占位符 2">
            <a:extLst>
              <a:ext uri="{FF2B5EF4-FFF2-40B4-BE49-F238E27FC236}">
                <a16:creationId xmlns:a16="http://schemas.microsoft.com/office/drawing/2014/main" id="{4269157D-0CA2-4923-AE3C-65EC1D25C1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B6F8C80-6646-438D-8AEC-DAE1B47BA667}" type="slidenum">
              <a:rPr lang="zh-CN" altLang="en-US" sz="1400" smtClean="0"/>
              <a:pPr>
                <a:spcBef>
                  <a:spcPct val="0"/>
                </a:spcBef>
                <a:buFontTx/>
                <a:buNone/>
              </a:pPr>
              <a:t>52</a:t>
            </a:fld>
            <a:endParaRPr lang="en-US" altLang="zh-CN"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2C1BC78-4E79-49D0-A4EC-9CC1BB80D4B5}"/>
              </a:ext>
            </a:extLst>
          </p:cNvPr>
          <p:cNvSpPr>
            <a:spLocks noGrp="1" noChangeArrowheads="1"/>
          </p:cNvSpPr>
          <p:nvPr>
            <p:ph type="title"/>
          </p:nvPr>
        </p:nvSpPr>
        <p:spPr>
          <a:xfrm>
            <a:off x="157163" y="1182688"/>
            <a:ext cx="2146300" cy="1233487"/>
          </a:xfrm>
        </p:spPr>
        <p:txBody>
          <a:bodyPr/>
          <a:lstStyle/>
          <a:p>
            <a:pPr algn="just"/>
            <a:r>
              <a:rPr lang="en-US" altLang="zh-CN" sz="2800" dirty="0">
                <a:ea typeface="宋体" panose="02010600030101010101" pitchFamily="2" charset="-122"/>
              </a:rPr>
              <a:t>Example:</a:t>
            </a:r>
          </a:p>
        </p:txBody>
      </p:sp>
      <p:graphicFrame>
        <p:nvGraphicFramePr>
          <p:cNvPr id="61443" name="Object 3">
            <a:extLst>
              <a:ext uri="{FF2B5EF4-FFF2-40B4-BE49-F238E27FC236}">
                <a16:creationId xmlns:a16="http://schemas.microsoft.com/office/drawing/2014/main" id="{3A1BA496-308B-445E-89A2-14914A3951AE}"/>
              </a:ext>
            </a:extLst>
          </p:cNvPr>
          <p:cNvGraphicFramePr>
            <a:graphicFrameLocks noChangeAspect="1"/>
          </p:cNvGraphicFramePr>
          <p:nvPr/>
        </p:nvGraphicFramePr>
        <p:xfrm>
          <a:off x="196850" y="2482850"/>
          <a:ext cx="9472613" cy="3821113"/>
        </p:xfrm>
        <a:graphic>
          <a:graphicData uri="http://schemas.openxmlformats.org/presentationml/2006/ole">
            <mc:AlternateContent xmlns:mc="http://schemas.openxmlformats.org/markup-compatibility/2006">
              <mc:Choice xmlns:v="urn:schemas-microsoft-com:vml" Requires="v">
                <p:oleObj spid="_x0000_s61501" name="Visio" r:id="rId3" imgW="3876480" imgH="1693440" progId="Visio.Drawing.11">
                  <p:embed/>
                </p:oleObj>
              </mc:Choice>
              <mc:Fallback>
                <p:oleObj name="Visio" r:id="rId3" imgW="3876480" imgH="169344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 y="2482850"/>
                        <a:ext cx="9472613" cy="38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Rectangle 4">
            <a:extLst>
              <a:ext uri="{FF2B5EF4-FFF2-40B4-BE49-F238E27FC236}">
                <a16:creationId xmlns:a16="http://schemas.microsoft.com/office/drawing/2014/main" id="{0A3A1A60-642D-4DC7-8DDD-B505A38F033F}"/>
              </a:ext>
            </a:extLst>
          </p:cNvPr>
          <p:cNvSpPr>
            <a:spLocks noChangeArrowheads="1"/>
          </p:cNvSpPr>
          <p:nvPr/>
        </p:nvSpPr>
        <p:spPr bwMode="auto">
          <a:xfrm>
            <a:off x="165100" y="76200"/>
            <a:ext cx="94932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a:spcBef>
                <a:spcPct val="0"/>
              </a:spcBef>
              <a:buFontTx/>
              <a:buNone/>
            </a:pPr>
            <a:r>
              <a:rPr lang="en-US" altLang="zh-CN" sz="4400" dirty="0">
                <a:solidFill>
                  <a:schemeClr val="accent2"/>
                </a:solidFill>
                <a:latin typeface="+mn-lt"/>
                <a:ea typeface="黑体" pitchFamily="2" charset="-122"/>
                <a:cs typeface="+mj-cs"/>
              </a:rPr>
              <a:t>1. Sutherland-Hodgeman</a:t>
            </a:r>
            <a:r>
              <a:rPr lang="zh-CN" altLang="en-US" sz="4400" dirty="0">
                <a:solidFill>
                  <a:schemeClr val="accent2"/>
                </a:solidFill>
                <a:latin typeface="+mn-lt"/>
                <a:ea typeface="黑体" pitchFamily="2" charset="-122"/>
                <a:cs typeface="+mj-cs"/>
              </a:rPr>
              <a:t>算法</a:t>
            </a:r>
          </a:p>
        </p:txBody>
      </p:sp>
      <p:sp>
        <p:nvSpPr>
          <p:cNvPr id="61445" name="日期占位符 1">
            <a:extLst>
              <a:ext uri="{FF2B5EF4-FFF2-40B4-BE49-F238E27FC236}">
                <a16:creationId xmlns:a16="http://schemas.microsoft.com/office/drawing/2014/main" id="{7EAA08AD-647D-4929-B36A-4660BC1E22A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8B307C2C-6D4F-432F-8CEC-E34B350BAE70}" type="datetime10">
              <a:rPr lang="zh-CN" altLang="en-US" sz="1400" smtClean="0"/>
              <a:pPr>
                <a:spcBef>
                  <a:spcPct val="0"/>
                </a:spcBef>
                <a:buFontTx/>
                <a:buNone/>
              </a:pPr>
              <a:t>09:09</a:t>
            </a:fld>
            <a:endParaRPr lang="en-US" altLang="zh-CN" sz="1400"/>
          </a:p>
        </p:txBody>
      </p:sp>
      <p:sp>
        <p:nvSpPr>
          <p:cNvPr id="61446" name="灯片编号占位符 2">
            <a:extLst>
              <a:ext uri="{FF2B5EF4-FFF2-40B4-BE49-F238E27FC236}">
                <a16:creationId xmlns:a16="http://schemas.microsoft.com/office/drawing/2014/main" id="{9704836C-7DAB-4770-A159-E213E2B449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5FF77781-67C9-4DE7-A1AD-78F2868102F5}" type="slidenum">
              <a:rPr lang="zh-CN" altLang="en-US" sz="1400" smtClean="0"/>
              <a:pPr>
                <a:spcBef>
                  <a:spcPct val="0"/>
                </a:spcBef>
                <a:buFontTx/>
                <a:buNone/>
              </a:pPr>
              <a:t>53</a:t>
            </a:fld>
            <a:endParaRPr lang="en-US" altLang="zh-CN"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C90AD63-047B-4CA4-A65F-88AA57B2505E}"/>
              </a:ext>
            </a:extLst>
          </p:cNvPr>
          <p:cNvSpPr>
            <a:spLocks noGrp="1" noChangeArrowheads="1"/>
          </p:cNvSpPr>
          <p:nvPr>
            <p:ph type="title"/>
          </p:nvPr>
        </p:nvSpPr>
        <p:spPr/>
        <p:txBody>
          <a:bodyPr/>
          <a:lstStyle/>
          <a:p>
            <a:r>
              <a:rPr lang="en-US" altLang="zh-CN" dirty="0">
                <a:latin typeface="+mn-lt"/>
                <a:ea typeface="黑体" pitchFamily="2" charset="-122"/>
              </a:rPr>
              <a:t>1. Sutherland-Hodgeman</a:t>
            </a:r>
            <a:r>
              <a:rPr lang="zh-CN" altLang="en-US" dirty="0">
                <a:latin typeface="+mn-lt"/>
                <a:ea typeface="黑体" pitchFamily="2" charset="-122"/>
              </a:rPr>
              <a:t>算法</a:t>
            </a:r>
          </a:p>
        </p:txBody>
      </p:sp>
      <p:sp>
        <p:nvSpPr>
          <p:cNvPr id="62467" name="Rectangle 3">
            <a:extLst>
              <a:ext uri="{FF2B5EF4-FFF2-40B4-BE49-F238E27FC236}">
                <a16:creationId xmlns:a16="http://schemas.microsoft.com/office/drawing/2014/main" id="{8F66DD08-07F8-434D-9D06-94D4B04FD357}"/>
              </a:ext>
            </a:extLst>
          </p:cNvPr>
          <p:cNvSpPr>
            <a:spLocks noGrp="1" noChangeArrowheads="1"/>
          </p:cNvSpPr>
          <p:nvPr>
            <p:ph type="body" idx="1"/>
          </p:nvPr>
        </p:nvSpPr>
        <p:spPr/>
        <p:txBody>
          <a:bodyPr/>
          <a:lstStyle/>
          <a:p>
            <a:r>
              <a:rPr lang="zh-CN" altLang="en-US">
                <a:ea typeface="宋体" panose="02010600030101010101" pitchFamily="2" charset="-122"/>
              </a:rPr>
              <a:t>思考：如下图形，应用</a:t>
            </a:r>
            <a:r>
              <a:rPr lang="en-US" altLang="zh-CN">
                <a:ea typeface="宋体" panose="02010600030101010101" pitchFamily="2" charset="-122"/>
              </a:rPr>
              <a:t>Sutherland</a:t>
            </a:r>
            <a:r>
              <a:rPr lang="zh-CN" altLang="en-US">
                <a:ea typeface="宋体" panose="02010600030101010101" pitchFamily="2" charset="-122"/>
              </a:rPr>
              <a:t>算法裁剪结果？</a:t>
            </a:r>
          </a:p>
        </p:txBody>
      </p:sp>
      <p:sp>
        <p:nvSpPr>
          <p:cNvPr id="59396" name="Rectangle 4">
            <a:extLst>
              <a:ext uri="{FF2B5EF4-FFF2-40B4-BE49-F238E27FC236}">
                <a16:creationId xmlns:a16="http://schemas.microsoft.com/office/drawing/2014/main" id="{3349CF8A-0DE8-406A-A333-919EB32B5A36}"/>
              </a:ext>
            </a:extLst>
          </p:cNvPr>
          <p:cNvSpPr>
            <a:spLocks noChangeArrowheads="1"/>
          </p:cNvSpPr>
          <p:nvPr/>
        </p:nvSpPr>
        <p:spPr bwMode="auto">
          <a:xfrm>
            <a:off x="5641975" y="3344863"/>
            <a:ext cx="3282950" cy="2271712"/>
          </a:xfrm>
          <a:prstGeom prst="rect">
            <a:avLst/>
          </a:prstGeom>
          <a:solidFill>
            <a:schemeClr val="hlink"/>
          </a:solidFill>
          <a:ln w="38100">
            <a:solidFill>
              <a:srgbClr val="993300"/>
            </a:solidFill>
            <a:miter lim="800000"/>
            <a:headEnd/>
            <a:tailEnd/>
          </a:ln>
        </p:spPr>
        <p:txBody>
          <a:bodyPr wrap="none" lIns="92075" tIns="46038" rIns="92075" bIns="46038"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59397" name="Freeform 5">
            <a:extLst>
              <a:ext uri="{FF2B5EF4-FFF2-40B4-BE49-F238E27FC236}">
                <a16:creationId xmlns:a16="http://schemas.microsoft.com/office/drawing/2014/main" id="{EDB55BC4-7FD3-450A-8961-83D39E42068D}"/>
              </a:ext>
            </a:extLst>
          </p:cNvPr>
          <p:cNvSpPr>
            <a:spLocks/>
          </p:cNvSpPr>
          <p:nvPr/>
        </p:nvSpPr>
        <p:spPr bwMode="auto">
          <a:xfrm>
            <a:off x="4424363" y="3571875"/>
            <a:ext cx="2120900" cy="1892300"/>
          </a:xfrm>
          <a:custGeom>
            <a:avLst/>
            <a:gdLst>
              <a:gd name="T0" fmla="*/ 0 w 720"/>
              <a:gd name="T1" fmla="*/ 2147483646 h 1200"/>
              <a:gd name="T2" fmla="*/ 2147483646 w 720"/>
              <a:gd name="T3" fmla="*/ 0 h 1200"/>
              <a:gd name="T4" fmla="*/ 2147483646 w 720"/>
              <a:gd name="T5" fmla="*/ 2147483646 h 1200"/>
              <a:gd name="T6" fmla="*/ 2147483646 w 720"/>
              <a:gd name="T7" fmla="*/ 2147483646 h 1200"/>
              <a:gd name="T8" fmla="*/ 2147483646 w 720"/>
              <a:gd name="T9" fmla="*/ 2147483646 h 1200"/>
              <a:gd name="T10" fmla="*/ 0 w 720"/>
              <a:gd name="T11" fmla="*/ 2147483646 h 1200"/>
              <a:gd name="T12" fmla="*/ 0 w 720"/>
              <a:gd name="T13" fmla="*/ 2147483646 h 1200"/>
              <a:gd name="T14" fmla="*/ 0 60000 65536"/>
              <a:gd name="T15" fmla="*/ 0 60000 65536"/>
              <a:gd name="T16" fmla="*/ 0 60000 65536"/>
              <a:gd name="T17" fmla="*/ 0 60000 65536"/>
              <a:gd name="T18" fmla="*/ 0 60000 65536"/>
              <a:gd name="T19" fmla="*/ 0 60000 65536"/>
              <a:gd name="T20" fmla="*/ 0 60000 65536"/>
              <a:gd name="T21" fmla="*/ 0 w 720"/>
              <a:gd name="T22" fmla="*/ 0 h 1200"/>
              <a:gd name="T23" fmla="*/ 720 w 720"/>
              <a:gd name="T24" fmla="*/ 1200 h 1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1200">
                <a:moveTo>
                  <a:pt x="0" y="144"/>
                </a:moveTo>
                <a:lnTo>
                  <a:pt x="576" y="0"/>
                </a:lnTo>
                <a:lnTo>
                  <a:pt x="672" y="480"/>
                </a:lnTo>
                <a:lnTo>
                  <a:pt x="144" y="624"/>
                </a:lnTo>
                <a:lnTo>
                  <a:pt x="720" y="1200"/>
                </a:lnTo>
                <a:lnTo>
                  <a:pt x="0" y="960"/>
                </a:lnTo>
                <a:lnTo>
                  <a:pt x="0" y="144"/>
                </a:lnTo>
                <a:close/>
              </a:path>
            </a:pathLst>
          </a:custGeom>
          <a:solidFill>
            <a:srgbClr val="000080">
              <a:alpha val="50195"/>
            </a:srgbClr>
          </a:solidFill>
          <a:ln w="9525">
            <a:solidFill>
              <a:schemeClr val="tx1"/>
            </a:solidFill>
            <a:round/>
            <a:headEnd/>
            <a:tailEnd/>
          </a:ln>
        </p:spPr>
        <p:txBody>
          <a:bodyPr lIns="92075" tIns="46038" rIns="92075" bIns="46038"/>
          <a:lstStyle/>
          <a:p>
            <a:endParaRPr lang="zh-CN" altLang="en-US"/>
          </a:p>
        </p:txBody>
      </p:sp>
      <p:sp>
        <p:nvSpPr>
          <p:cNvPr id="62470" name="日期占位符 1">
            <a:extLst>
              <a:ext uri="{FF2B5EF4-FFF2-40B4-BE49-F238E27FC236}">
                <a16:creationId xmlns:a16="http://schemas.microsoft.com/office/drawing/2014/main" id="{32B8530C-462A-4C3D-8DC7-B06CE37C73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3F35EEB-CB0B-4D64-A968-66D33DE5E1D8}" type="datetime10">
              <a:rPr lang="zh-CN" altLang="en-US" sz="1400" smtClean="0"/>
              <a:pPr>
                <a:spcBef>
                  <a:spcPct val="0"/>
                </a:spcBef>
                <a:buFontTx/>
                <a:buNone/>
              </a:pPr>
              <a:t>09:09</a:t>
            </a:fld>
            <a:endParaRPr lang="en-US" altLang="zh-CN" sz="1400"/>
          </a:p>
        </p:txBody>
      </p:sp>
      <p:sp>
        <p:nvSpPr>
          <p:cNvPr id="62471" name="灯片编号占位符 2">
            <a:extLst>
              <a:ext uri="{FF2B5EF4-FFF2-40B4-BE49-F238E27FC236}">
                <a16:creationId xmlns:a16="http://schemas.microsoft.com/office/drawing/2014/main" id="{B53C7E74-8A64-4C1C-A531-FF6C647224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B02FD40-02FA-4DFE-A9C3-A2F1733F4877}" type="slidenum">
              <a:rPr lang="zh-CN" altLang="en-US" sz="1400" smtClean="0"/>
              <a:pPr>
                <a:spcBef>
                  <a:spcPct val="0"/>
                </a:spcBef>
                <a:buFontTx/>
                <a:buNone/>
              </a:pPr>
              <a:t>54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linds(horizontal)">
                                      <p:cBhvr>
                                        <p:cTn id="7" dur="500"/>
                                        <p:tgtEl>
                                          <p:spTgt spid="59396"/>
                                        </p:tgtEl>
                                      </p:cBhvr>
                                    </p:animEffect>
                                  </p:childTnLst>
                                </p:cTn>
                              </p:par>
                              <p:par>
                                <p:cTn id="8" presetID="3" presetClass="entr" presetSubtype="10" fill="hold" nodeType="withEffect">
                                  <p:stCondLst>
                                    <p:cond delay="0"/>
                                  </p:stCondLst>
                                  <p:childTnLst>
                                    <p:set>
                                      <p:cBhvr>
                                        <p:cTn id="9" dur="1" fill="hold">
                                          <p:stCondLst>
                                            <p:cond delay="0"/>
                                          </p:stCondLst>
                                        </p:cTn>
                                        <p:tgtEl>
                                          <p:spTgt spid="59397"/>
                                        </p:tgtEl>
                                        <p:attrNameLst>
                                          <p:attrName>style.visibility</p:attrName>
                                        </p:attrNameLst>
                                      </p:cBhvr>
                                      <p:to>
                                        <p:strVal val="visible"/>
                                      </p:to>
                                    </p:set>
                                    <p:animEffect transition="in" filter="blinds(horizontal)">
                                      <p:cBhvr>
                                        <p:cTn id="10"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74BD0D2-82EA-48F7-9B84-DA4A4CB0F2A9}"/>
              </a:ext>
            </a:extLst>
          </p:cNvPr>
          <p:cNvSpPr>
            <a:spLocks noGrp="1" noChangeArrowheads="1"/>
          </p:cNvSpPr>
          <p:nvPr>
            <p:ph type="title"/>
          </p:nvPr>
        </p:nvSpPr>
        <p:spPr/>
        <p:txBody>
          <a:bodyPr/>
          <a:lstStyle/>
          <a:p>
            <a:r>
              <a:rPr lang="en-US" altLang="zh-CN" dirty="0">
                <a:latin typeface="+mn-lt"/>
                <a:ea typeface="黑体" pitchFamily="2" charset="-122"/>
              </a:rPr>
              <a:t>1. Sutherland-Hodgeman</a:t>
            </a:r>
            <a:r>
              <a:rPr lang="zh-CN" altLang="en-US" dirty="0">
                <a:latin typeface="+mn-lt"/>
                <a:ea typeface="黑体" pitchFamily="2" charset="-122"/>
              </a:rPr>
              <a:t>算法</a:t>
            </a:r>
          </a:p>
        </p:txBody>
      </p:sp>
      <p:sp>
        <p:nvSpPr>
          <p:cNvPr id="60419" name="Rectangle 3">
            <a:extLst>
              <a:ext uri="{FF2B5EF4-FFF2-40B4-BE49-F238E27FC236}">
                <a16:creationId xmlns:a16="http://schemas.microsoft.com/office/drawing/2014/main" id="{8902F4F1-003E-42EA-8525-1C23436BCA2A}"/>
              </a:ext>
            </a:extLst>
          </p:cNvPr>
          <p:cNvSpPr>
            <a:spLocks noGrp="1" noChangeArrowheads="1"/>
          </p:cNvSpPr>
          <p:nvPr>
            <p:ph type="body" idx="1"/>
          </p:nvPr>
        </p:nvSpPr>
        <p:spPr>
          <a:xfrm>
            <a:off x="247650" y="1012825"/>
            <a:ext cx="9493250" cy="5387975"/>
          </a:xfrm>
        </p:spPr>
        <p:txBody>
          <a:bodyPr/>
          <a:lstStyle/>
          <a:p>
            <a:pPr>
              <a:lnSpc>
                <a:spcPct val="120000"/>
              </a:lnSpc>
            </a:pPr>
            <a:r>
              <a:rPr lang="zh-CN" altLang="en-US" sz="2800">
                <a:latin typeface="宋体" panose="02010600030101010101" pitchFamily="2" charset="-122"/>
                <a:ea typeface="宋体" panose="02010600030101010101" pitchFamily="2" charset="-122"/>
              </a:rPr>
              <a:t>对凸多边形应用本算法可以得到正确的结果，但对凹多边形的裁剪将显示出一条多余直线</a:t>
            </a:r>
          </a:p>
          <a:p>
            <a:pPr>
              <a:lnSpc>
                <a:spcPct val="120000"/>
              </a:lnSpc>
            </a:pPr>
            <a:r>
              <a:rPr lang="zh-CN" altLang="en-US" sz="2800">
                <a:latin typeface="宋体" panose="02010600030101010101" pitchFamily="2" charset="-122"/>
                <a:ea typeface="宋体" panose="02010600030101010101" pitchFamily="2" charset="-122"/>
              </a:rPr>
              <a:t>解决这个问题有多种方法</a:t>
            </a:r>
            <a:endParaRPr lang="en-US" altLang="zh-CN" sz="2800">
              <a:latin typeface="宋体" panose="02010600030101010101" pitchFamily="2" charset="-122"/>
              <a:ea typeface="宋体" panose="02010600030101010101" pitchFamily="2" charset="-122"/>
            </a:endParaRPr>
          </a:p>
          <a:p>
            <a:pPr>
              <a:lnSpc>
                <a:spcPct val="120000"/>
              </a:lnSpc>
            </a:pPr>
            <a:r>
              <a:rPr lang="zh-CN" altLang="en-US" sz="2800">
                <a:latin typeface="宋体" panose="02010600030101010101" pitchFamily="2" charset="-122"/>
                <a:ea typeface="宋体" panose="02010600030101010101" pitchFamily="2" charset="-122"/>
              </a:rPr>
              <a:t>把凹多边形分割成若干凸多边形再分别处理各个凸多边形</a:t>
            </a:r>
            <a:endParaRPr lang="en-US" altLang="zh-CN" sz="2800">
              <a:latin typeface="宋体" panose="02010600030101010101" pitchFamily="2" charset="-122"/>
              <a:ea typeface="宋体" panose="02010600030101010101" pitchFamily="2" charset="-122"/>
            </a:endParaRPr>
          </a:p>
          <a:p>
            <a:pPr>
              <a:lnSpc>
                <a:spcPct val="120000"/>
              </a:lnSpc>
            </a:pPr>
            <a:r>
              <a:rPr lang="en-US" altLang="zh-CN" sz="2800">
                <a:solidFill>
                  <a:schemeClr val="accent2"/>
                </a:solidFill>
                <a:latin typeface="宋体" panose="02010600030101010101" pitchFamily="2" charset="-122"/>
                <a:ea typeface="宋体" panose="02010600030101010101" pitchFamily="2" charset="-122"/>
              </a:rPr>
              <a:t>Weiler-Atherton</a:t>
            </a:r>
            <a:r>
              <a:rPr lang="zh-CN" altLang="en-US" sz="2800">
                <a:solidFill>
                  <a:schemeClr val="accent2"/>
                </a:solidFill>
                <a:latin typeface="宋体" panose="02010600030101010101" pitchFamily="2" charset="-122"/>
                <a:ea typeface="宋体" panose="02010600030101010101" pitchFamily="2" charset="-122"/>
              </a:rPr>
              <a:t>算法</a:t>
            </a:r>
            <a:endParaRPr lang="en-US" altLang="zh-CN" sz="2800">
              <a:latin typeface="宋体" panose="02010600030101010101" pitchFamily="2" charset="-122"/>
              <a:ea typeface="宋体" panose="02010600030101010101" pitchFamily="2" charset="-122"/>
            </a:endParaRPr>
          </a:p>
        </p:txBody>
      </p:sp>
      <p:sp>
        <p:nvSpPr>
          <p:cNvPr id="63492" name="Rectangle 4">
            <a:extLst>
              <a:ext uri="{FF2B5EF4-FFF2-40B4-BE49-F238E27FC236}">
                <a16:creationId xmlns:a16="http://schemas.microsoft.com/office/drawing/2014/main" id="{DEB2D3C4-05B9-460F-8CCE-91D11DA2024F}"/>
              </a:ext>
            </a:extLst>
          </p:cNvPr>
          <p:cNvSpPr>
            <a:spLocks noChangeArrowheads="1"/>
          </p:cNvSpPr>
          <p:nvPr/>
        </p:nvSpPr>
        <p:spPr bwMode="auto">
          <a:xfrm>
            <a:off x="7510463" y="3795713"/>
            <a:ext cx="2266950" cy="1947862"/>
          </a:xfrm>
          <a:prstGeom prst="rect">
            <a:avLst/>
          </a:prstGeom>
          <a:solidFill>
            <a:schemeClr val="hlink"/>
          </a:solidFill>
          <a:ln w="38100">
            <a:solidFill>
              <a:srgbClr val="993300"/>
            </a:solidFill>
            <a:miter lim="800000"/>
            <a:headEnd/>
            <a:tailEnd/>
          </a:ln>
        </p:spPr>
        <p:txBody>
          <a:bodyPr wrap="none" lIns="92075" tIns="46038" rIns="92075" bIns="46038" anchor="ct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50000"/>
              </a:spcBef>
              <a:buClr>
                <a:schemeClr val="accent2"/>
              </a:buClr>
              <a:buSzPct val="80000"/>
              <a:buFont typeface="Wingdings" panose="05000000000000000000" pitchFamily="2" charset="2"/>
              <a:buNone/>
            </a:pPr>
            <a:endParaRPr lang="zh-CN" altLang="en-US" sz="2400">
              <a:solidFill>
                <a:schemeClr val="accent2"/>
              </a:solidFill>
              <a:latin typeface="宋体" panose="02010600030101010101" pitchFamily="2" charset="-122"/>
              <a:ea typeface="宋体" panose="02010600030101010101" pitchFamily="2" charset="-122"/>
            </a:endParaRPr>
          </a:p>
        </p:txBody>
      </p:sp>
      <p:sp>
        <p:nvSpPr>
          <p:cNvPr id="63493" name="Freeform 5">
            <a:extLst>
              <a:ext uri="{FF2B5EF4-FFF2-40B4-BE49-F238E27FC236}">
                <a16:creationId xmlns:a16="http://schemas.microsoft.com/office/drawing/2014/main" id="{B87B1EE6-2D38-4E9F-B7EF-D68C8CFDE14C}"/>
              </a:ext>
            </a:extLst>
          </p:cNvPr>
          <p:cNvSpPr>
            <a:spLocks/>
          </p:cNvSpPr>
          <p:nvPr/>
        </p:nvSpPr>
        <p:spPr bwMode="auto">
          <a:xfrm>
            <a:off x="6762750" y="4079875"/>
            <a:ext cx="1611313" cy="1457325"/>
          </a:xfrm>
          <a:custGeom>
            <a:avLst/>
            <a:gdLst>
              <a:gd name="T0" fmla="*/ 0 w 720"/>
              <a:gd name="T1" fmla="*/ 2147483646 h 1200"/>
              <a:gd name="T2" fmla="*/ 2147483646 w 720"/>
              <a:gd name="T3" fmla="*/ 0 h 1200"/>
              <a:gd name="T4" fmla="*/ 2147483646 w 720"/>
              <a:gd name="T5" fmla="*/ 2147483646 h 1200"/>
              <a:gd name="T6" fmla="*/ 2147483646 w 720"/>
              <a:gd name="T7" fmla="*/ 2147483646 h 1200"/>
              <a:gd name="T8" fmla="*/ 2147483646 w 720"/>
              <a:gd name="T9" fmla="*/ 2147483646 h 1200"/>
              <a:gd name="T10" fmla="*/ 0 w 720"/>
              <a:gd name="T11" fmla="*/ 2147483646 h 1200"/>
              <a:gd name="T12" fmla="*/ 0 w 720"/>
              <a:gd name="T13" fmla="*/ 2147483646 h 1200"/>
              <a:gd name="T14" fmla="*/ 0 60000 65536"/>
              <a:gd name="T15" fmla="*/ 0 60000 65536"/>
              <a:gd name="T16" fmla="*/ 0 60000 65536"/>
              <a:gd name="T17" fmla="*/ 0 60000 65536"/>
              <a:gd name="T18" fmla="*/ 0 60000 65536"/>
              <a:gd name="T19" fmla="*/ 0 60000 65536"/>
              <a:gd name="T20" fmla="*/ 0 60000 65536"/>
              <a:gd name="T21" fmla="*/ 0 w 720"/>
              <a:gd name="T22" fmla="*/ 0 h 1200"/>
              <a:gd name="T23" fmla="*/ 720 w 720"/>
              <a:gd name="T24" fmla="*/ 1200 h 1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0" h="1200">
                <a:moveTo>
                  <a:pt x="0" y="144"/>
                </a:moveTo>
                <a:lnTo>
                  <a:pt x="576" y="0"/>
                </a:lnTo>
                <a:lnTo>
                  <a:pt x="672" y="480"/>
                </a:lnTo>
                <a:lnTo>
                  <a:pt x="144" y="624"/>
                </a:lnTo>
                <a:lnTo>
                  <a:pt x="720" y="1200"/>
                </a:lnTo>
                <a:lnTo>
                  <a:pt x="0" y="960"/>
                </a:lnTo>
                <a:lnTo>
                  <a:pt x="0" y="144"/>
                </a:lnTo>
                <a:close/>
              </a:path>
            </a:pathLst>
          </a:custGeom>
          <a:solidFill>
            <a:srgbClr val="000080">
              <a:alpha val="50195"/>
            </a:srgbClr>
          </a:solidFill>
          <a:ln w="9525">
            <a:solidFill>
              <a:schemeClr val="tx1"/>
            </a:solidFill>
            <a:round/>
            <a:headEnd/>
            <a:tailEnd/>
          </a:ln>
        </p:spPr>
        <p:txBody>
          <a:bodyPr lIns="92075" tIns="46038" rIns="92075" bIns="46038"/>
          <a:lstStyle/>
          <a:p>
            <a:endParaRPr lang="zh-CN" altLang="en-US"/>
          </a:p>
        </p:txBody>
      </p:sp>
      <p:sp>
        <p:nvSpPr>
          <p:cNvPr id="63494" name="日期占位符 1">
            <a:extLst>
              <a:ext uri="{FF2B5EF4-FFF2-40B4-BE49-F238E27FC236}">
                <a16:creationId xmlns:a16="http://schemas.microsoft.com/office/drawing/2014/main" id="{AB30C6C3-A4A8-4D1B-9F1C-AF159A1AC6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5DA659AC-F580-4E88-9E0E-EFAAAE3F5AA8}" type="datetime10">
              <a:rPr lang="zh-CN" altLang="en-US" sz="1400" smtClean="0"/>
              <a:pPr>
                <a:spcBef>
                  <a:spcPct val="0"/>
                </a:spcBef>
                <a:buFontTx/>
                <a:buNone/>
              </a:pPr>
              <a:t>09:09</a:t>
            </a:fld>
            <a:endParaRPr lang="en-US" altLang="zh-CN" sz="1400"/>
          </a:p>
        </p:txBody>
      </p:sp>
      <p:sp>
        <p:nvSpPr>
          <p:cNvPr id="63495" name="灯片编号占位符 2">
            <a:extLst>
              <a:ext uri="{FF2B5EF4-FFF2-40B4-BE49-F238E27FC236}">
                <a16:creationId xmlns:a16="http://schemas.microsoft.com/office/drawing/2014/main" id="{FB56477A-03F5-4F39-AB2B-1AA3955D11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2D75C36-F4D4-42C6-A9C1-09BEB06ADE62}" type="slidenum">
              <a:rPr lang="zh-CN" altLang="en-US" sz="1400" smtClean="0"/>
              <a:pPr>
                <a:spcBef>
                  <a:spcPct val="0"/>
                </a:spcBef>
                <a:buFontTx/>
                <a:buNone/>
              </a:pPr>
              <a:t>55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5B39E5F-20CC-4A42-9EEC-5B1CB8D8AE8F}"/>
              </a:ext>
            </a:extLst>
          </p:cNvPr>
          <p:cNvSpPr>
            <a:spLocks noGrp="1" noChangeArrowheads="1"/>
          </p:cNvSpPr>
          <p:nvPr>
            <p:ph type="title"/>
          </p:nvPr>
        </p:nvSpPr>
        <p:spPr/>
        <p:txBody>
          <a:bodyPr/>
          <a:lstStyle/>
          <a:p>
            <a:r>
              <a:rPr lang="zh-CN" altLang="en-US" dirty="0">
                <a:ea typeface="黑体" panose="02010609060101010101" pitchFamily="49" charset="-122"/>
              </a:rPr>
              <a:t>2.  </a:t>
            </a:r>
            <a:r>
              <a:rPr lang="en-US" altLang="zh-CN" dirty="0" err="1">
                <a:ea typeface="黑体" panose="02010609060101010101" pitchFamily="49" charset="-122"/>
              </a:rPr>
              <a:t>Weiler</a:t>
            </a:r>
            <a:r>
              <a:rPr lang="en-US" altLang="zh-CN" dirty="0">
                <a:ea typeface="黑体" panose="02010609060101010101" pitchFamily="49" charset="-122"/>
              </a:rPr>
              <a:t>-Atherton</a:t>
            </a:r>
            <a:r>
              <a:rPr lang="zh-CN" altLang="en-US" dirty="0">
                <a:ea typeface="黑体" panose="02010609060101010101" pitchFamily="49" charset="-122"/>
              </a:rPr>
              <a:t>算法</a:t>
            </a:r>
          </a:p>
        </p:txBody>
      </p:sp>
      <p:sp>
        <p:nvSpPr>
          <p:cNvPr id="64515" name="Rectangle 3">
            <a:extLst>
              <a:ext uri="{FF2B5EF4-FFF2-40B4-BE49-F238E27FC236}">
                <a16:creationId xmlns:a16="http://schemas.microsoft.com/office/drawing/2014/main" id="{91420C7F-D514-4FC0-A923-9F7B1D2C8304}"/>
              </a:ext>
            </a:extLst>
          </p:cNvPr>
          <p:cNvSpPr>
            <a:spLocks noGrp="1" noChangeArrowheads="1"/>
          </p:cNvSpPr>
          <p:nvPr>
            <p:ph type="body" sz="half" idx="1"/>
          </p:nvPr>
        </p:nvSpPr>
        <p:spPr>
          <a:xfrm>
            <a:off x="247650" y="1219200"/>
            <a:ext cx="9445625" cy="5181600"/>
          </a:xfrm>
        </p:spPr>
        <p:txBody>
          <a:bodyPr/>
          <a:lstStyle/>
          <a:p>
            <a:pPr algn="just">
              <a:lnSpc>
                <a:spcPct val="120000"/>
              </a:lnSpc>
              <a:buFontTx/>
              <a:buNone/>
            </a:pPr>
            <a:r>
              <a:rPr lang="zh-CN" altLang="en-US" sz="2800" b="1">
                <a:ea typeface="宋体" panose="02010600030101010101" pitchFamily="2" charset="-122"/>
              </a:rPr>
              <a:t>假定</a:t>
            </a:r>
            <a:r>
              <a:rPr lang="zh-CN" altLang="en-US" sz="2800">
                <a:ea typeface="宋体" panose="02010600030101010101" pitchFamily="2" charset="-122"/>
              </a:rPr>
              <a:t>按顺时针方向处理顶点，且将用户多边形定义为</a:t>
            </a:r>
            <a:r>
              <a:rPr lang="en-US" altLang="zh-CN" sz="2800">
                <a:ea typeface="宋体" panose="02010600030101010101" pitchFamily="2" charset="-122"/>
              </a:rPr>
              <a:t>Ps，</a:t>
            </a:r>
            <a:r>
              <a:rPr lang="zh-CN" altLang="en-US" sz="2800">
                <a:ea typeface="宋体" panose="02010600030101010101" pitchFamily="2" charset="-122"/>
              </a:rPr>
              <a:t>窗口矩形为</a:t>
            </a:r>
            <a:r>
              <a:rPr lang="en-US" altLang="zh-CN" sz="2800">
                <a:ea typeface="宋体" panose="02010600030101010101" pitchFamily="2" charset="-122"/>
              </a:rPr>
              <a:t>Pw</a:t>
            </a:r>
            <a:endParaRPr lang="zh-CN" altLang="en-US" sz="2800">
              <a:ea typeface="宋体" panose="02010600030101010101" pitchFamily="2" charset="-122"/>
            </a:endParaRPr>
          </a:p>
        </p:txBody>
      </p:sp>
      <p:graphicFrame>
        <p:nvGraphicFramePr>
          <p:cNvPr id="64516" name="Object 4">
            <a:extLst>
              <a:ext uri="{FF2B5EF4-FFF2-40B4-BE49-F238E27FC236}">
                <a16:creationId xmlns:a16="http://schemas.microsoft.com/office/drawing/2014/main" id="{8DCB4D91-57EF-4B46-AB4B-E2255DA38425}"/>
              </a:ext>
            </a:extLst>
          </p:cNvPr>
          <p:cNvGraphicFramePr>
            <a:graphicFrameLocks noGrp="1" noChangeAspect="1"/>
          </p:cNvGraphicFramePr>
          <p:nvPr>
            <p:ph sz="quarter" idx="3"/>
          </p:nvPr>
        </p:nvGraphicFramePr>
        <p:xfrm>
          <a:off x="2906713" y="2382838"/>
          <a:ext cx="6291262" cy="4179887"/>
        </p:xfrm>
        <a:graphic>
          <a:graphicData uri="http://schemas.openxmlformats.org/presentationml/2006/ole">
            <mc:AlternateContent xmlns:mc="http://schemas.openxmlformats.org/markup-compatibility/2006">
              <mc:Choice xmlns:v="urn:schemas-microsoft-com:vml" Requires="v">
                <p:oleObj spid="_x0000_s64573" name="Visio" r:id="rId4" imgW="3065800" imgH="2037338" progId="Visio.Drawing.11">
                  <p:embed/>
                </p:oleObj>
              </mc:Choice>
              <mc:Fallback>
                <p:oleObj name="Visio" r:id="rId4" imgW="3065800" imgH="203733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713" y="2382838"/>
                        <a:ext cx="6291262" cy="417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517" name="日期占位符 1">
            <a:extLst>
              <a:ext uri="{FF2B5EF4-FFF2-40B4-BE49-F238E27FC236}">
                <a16:creationId xmlns:a16="http://schemas.microsoft.com/office/drawing/2014/main" id="{57EE64CA-7224-4D52-97D8-3D61E2C74A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0EE49D4-E1E5-4DAF-928E-DD5B622818DF}" type="datetime10">
              <a:rPr lang="zh-CN" altLang="en-US" sz="1400" smtClean="0"/>
              <a:pPr>
                <a:spcBef>
                  <a:spcPct val="0"/>
                </a:spcBef>
                <a:buFontTx/>
                <a:buNone/>
              </a:pPr>
              <a:t>09:09</a:t>
            </a:fld>
            <a:endParaRPr lang="en-US" altLang="zh-CN" sz="1400"/>
          </a:p>
        </p:txBody>
      </p:sp>
      <p:sp>
        <p:nvSpPr>
          <p:cNvPr id="64518" name="灯片编号占位符 2">
            <a:extLst>
              <a:ext uri="{FF2B5EF4-FFF2-40B4-BE49-F238E27FC236}">
                <a16:creationId xmlns:a16="http://schemas.microsoft.com/office/drawing/2014/main" id="{EDC99004-0998-4E32-9B85-A04120ABA9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C749A3F-0A1C-4DA1-BBC8-7419B6017F64}" type="slidenum">
              <a:rPr lang="zh-CN" altLang="en-US" sz="1400" smtClean="0"/>
              <a:pPr>
                <a:spcBef>
                  <a:spcPct val="0"/>
                </a:spcBef>
                <a:buFontTx/>
                <a:buNone/>
              </a:pPr>
              <a:t>56</a:t>
            </a:fld>
            <a:endParaRPr lang="en-US" altLang="zh-CN"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6E9898A-AC0D-4DFF-8D73-2D353D005AE0}"/>
              </a:ext>
            </a:extLst>
          </p:cNvPr>
          <p:cNvSpPr>
            <a:spLocks noGrp="1" noChangeArrowheads="1"/>
          </p:cNvSpPr>
          <p:nvPr>
            <p:ph type="title"/>
          </p:nvPr>
        </p:nvSpPr>
        <p:spPr/>
        <p:txBody>
          <a:bodyPr/>
          <a:lstStyle/>
          <a:p>
            <a:r>
              <a:rPr lang="zh-CN" altLang="en-US" dirty="0">
                <a:latin typeface="微软雅黑" panose="020B0503020204020204" pitchFamily="34" charset="-122"/>
                <a:ea typeface="黑体" panose="02010609060101010101" pitchFamily="49" charset="-122"/>
              </a:rPr>
              <a:t>2.  </a:t>
            </a:r>
            <a:r>
              <a:rPr lang="en-US" altLang="zh-CN" dirty="0" err="1">
                <a:latin typeface="微软雅黑" panose="020B0503020204020204" pitchFamily="34" charset="-122"/>
                <a:ea typeface="黑体" panose="02010609060101010101" pitchFamily="49" charset="-122"/>
              </a:rPr>
              <a:t>Weiler</a:t>
            </a:r>
            <a:r>
              <a:rPr lang="en-US" altLang="zh-CN" dirty="0">
                <a:latin typeface="微软雅黑" panose="020B0503020204020204" pitchFamily="34" charset="-122"/>
                <a:ea typeface="黑体" panose="02010609060101010101" pitchFamily="49" charset="-122"/>
              </a:rPr>
              <a:t>-Atherton</a:t>
            </a:r>
            <a:r>
              <a:rPr lang="zh-CN" altLang="en-US" dirty="0">
                <a:latin typeface="微软雅黑" panose="020B0503020204020204" pitchFamily="34" charset="-122"/>
                <a:ea typeface="黑体" panose="02010609060101010101" pitchFamily="49" charset="-122"/>
              </a:rPr>
              <a:t>算法</a:t>
            </a:r>
          </a:p>
        </p:txBody>
      </p:sp>
      <p:sp>
        <p:nvSpPr>
          <p:cNvPr id="43012" name="Rectangle 3">
            <a:extLst>
              <a:ext uri="{FF2B5EF4-FFF2-40B4-BE49-F238E27FC236}">
                <a16:creationId xmlns:a16="http://schemas.microsoft.com/office/drawing/2014/main" id="{965160A7-A965-4297-BA6D-EDC77FA2E21C}"/>
              </a:ext>
            </a:extLst>
          </p:cNvPr>
          <p:cNvSpPr>
            <a:spLocks noGrp="1" noChangeArrowheads="1"/>
          </p:cNvSpPr>
          <p:nvPr>
            <p:ph type="body" sz="half" idx="1"/>
          </p:nvPr>
        </p:nvSpPr>
        <p:spPr>
          <a:xfrm>
            <a:off x="247650" y="1219200"/>
            <a:ext cx="9390063" cy="5181600"/>
          </a:xfrm>
        </p:spPr>
        <p:txBody>
          <a:bodyPr/>
          <a:lstStyle/>
          <a:p>
            <a:pPr algn="just">
              <a:lnSpc>
                <a:spcPct val="120000"/>
              </a:lnSpc>
              <a:buFontTx/>
              <a:buNone/>
            </a:pPr>
            <a:r>
              <a:rPr lang="zh-CN" altLang="en-US" sz="2800">
                <a:ea typeface="宋体" panose="02010600030101010101" pitchFamily="2" charset="-122"/>
              </a:rPr>
              <a:t>算法从</a:t>
            </a:r>
            <a:r>
              <a:rPr lang="en-US" altLang="zh-CN" sz="2800">
                <a:ea typeface="宋体" panose="02010600030101010101" pitchFamily="2" charset="-122"/>
              </a:rPr>
              <a:t>Ps</a:t>
            </a:r>
            <a:r>
              <a:rPr lang="zh-CN" altLang="en-US" sz="2800">
                <a:ea typeface="宋体" panose="02010600030101010101" pitchFamily="2" charset="-122"/>
              </a:rPr>
              <a:t>的任一点出发，跟踪检测</a:t>
            </a:r>
            <a:r>
              <a:rPr lang="en-US" altLang="zh-CN" sz="2800">
                <a:ea typeface="宋体" panose="02010600030101010101" pitchFamily="2" charset="-122"/>
              </a:rPr>
              <a:t>Ps</a:t>
            </a:r>
            <a:r>
              <a:rPr lang="zh-CN" altLang="en-US" sz="2800">
                <a:ea typeface="宋体" panose="02010600030101010101" pitchFamily="2" charset="-122"/>
              </a:rPr>
              <a:t>的每一条边，当</a:t>
            </a:r>
            <a:r>
              <a:rPr lang="en-US" altLang="zh-CN" sz="2800">
                <a:ea typeface="宋体" panose="02010600030101010101" pitchFamily="2" charset="-122"/>
              </a:rPr>
              <a:t>Ps</a:t>
            </a:r>
            <a:r>
              <a:rPr lang="zh-CN" altLang="en-US" sz="2800">
                <a:ea typeface="宋体" panose="02010600030101010101" pitchFamily="2" charset="-122"/>
              </a:rPr>
              <a:t>与</a:t>
            </a:r>
            <a:r>
              <a:rPr lang="en-US" altLang="zh-CN" sz="2800">
                <a:ea typeface="宋体" panose="02010600030101010101" pitchFamily="2" charset="-122"/>
              </a:rPr>
              <a:t>Pw</a:t>
            </a:r>
            <a:r>
              <a:rPr lang="zh-CN" altLang="en-US" sz="2800">
                <a:ea typeface="宋体" panose="02010600030101010101" pitchFamily="2" charset="-122"/>
              </a:rPr>
              <a:t>相交时（实交点），按如下规则处理：</a:t>
            </a:r>
          </a:p>
          <a:p>
            <a:pPr algn="just">
              <a:lnSpc>
                <a:spcPct val="120000"/>
              </a:lnSpc>
              <a:buFontTx/>
              <a:buNone/>
            </a:pPr>
            <a:r>
              <a:rPr lang="zh-CN" altLang="en-US" sz="2800">
                <a:ea typeface="宋体" panose="02010600030101010101" pitchFamily="2" charset="-122"/>
              </a:rPr>
              <a:t>(1)若是由不可见侧进入可见侧，则输出可见直线段，转(3)</a:t>
            </a:r>
          </a:p>
        </p:txBody>
      </p:sp>
      <p:graphicFrame>
        <p:nvGraphicFramePr>
          <p:cNvPr id="65540" name="Object 4">
            <a:extLst>
              <a:ext uri="{FF2B5EF4-FFF2-40B4-BE49-F238E27FC236}">
                <a16:creationId xmlns:a16="http://schemas.microsoft.com/office/drawing/2014/main" id="{C44BDB41-E457-4E58-91E1-144CB5272FD3}"/>
              </a:ext>
            </a:extLst>
          </p:cNvPr>
          <p:cNvGraphicFramePr>
            <a:graphicFrameLocks noGrp="1" noChangeAspect="1"/>
          </p:cNvGraphicFramePr>
          <p:nvPr>
            <p:ph sz="half" idx="2"/>
          </p:nvPr>
        </p:nvGraphicFramePr>
        <p:xfrm>
          <a:off x="3487738" y="2884488"/>
          <a:ext cx="5980112" cy="3973512"/>
        </p:xfrm>
        <a:graphic>
          <a:graphicData uri="http://schemas.openxmlformats.org/presentationml/2006/ole">
            <mc:AlternateContent xmlns:mc="http://schemas.openxmlformats.org/markup-compatibility/2006">
              <mc:Choice xmlns:v="urn:schemas-microsoft-com:vml" Requires="v">
                <p:oleObj spid="_x0000_s65597" name="Visio" r:id="rId3" imgW="3065800" imgH="2037338" progId="Visio.Drawing.11">
                  <p:embed/>
                </p:oleObj>
              </mc:Choice>
              <mc:Fallback>
                <p:oleObj name="Visio" r:id="rId3" imgW="3065800" imgH="20373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884488"/>
                        <a:ext cx="5980112" cy="3973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1" name="日期占位符 1">
            <a:extLst>
              <a:ext uri="{FF2B5EF4-FFF2-40B4-BE49-F238E27FC236}">
                <a16:creationId xmlns:a16="http://schemas.microsoft.com/office/drawing/2014/main" id="{1DD75CB0-A1F2-44A3-8CD2-8CE18CE9C9B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E1F73219-89D4-474D-818D-8DABBD08BA5E}" type="datetime10">
              <a:rPr lang="zh-CN" altLang="en-US" sz="1400" smtClean="0"/>
              <a:pPr>
                <a:spcBef>
                  <a:spcPct val="0"/>
                </a:spcBef>
                <a:buFontTx/>
                <a:buNone/>
              </a:pPr>
              <a:t>09:09</a:t>
            </a:fld>
            <a:endParaRPr lang="en-US" altLang="zh-CN" sz="1400"/>
          </a:p>
        </p:txBody>
      </p:sp>
      <p:sp>
        <p:nvSpPr>
          <p:cNvPr id="65542" name="灯片编号占位符 2">
            <a:extLst>
              <a:ext uri="{FF2B5EF4-FFF2-40B4-BE49-F238E27FC236}">
                <a16:creationId xmlns:a16="http://schemas.microsoft.com/office/drawing/2014/main" id="{D501A345-0CCE-48B5-A4CD-72F9AA634F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74D1310-DB9B-4C43-B88E-D4BDA3862E47}" type="slidenum">
              <a:rPr lang="zh-CN" altLang="en-US" sz="1400" smtClean="0"/>
              <a:pPr>
                <a:spcBef>
                  <a:spcPct val="0"/>
                </a:spcBef>
                <a:buFontTx/>
                <a:buNone/>
              </a:pPr>
              <a:t>57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blinds(horizontal)">
                                      <p:cBhvr>
                                        <p:cTn id="7" dur="500"/>
                                        <p:tgtEl>
                                          <p:spTgt spid="430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E74C83E-D4A3-42E0-AD74-A47E6DA04F66}"/>
              </a:ext>
            </a:extLst>
          </p:cNvPr>
          <p:cNvSpPr>
            <a:spLocks noGrp="1" noChangeArrowheads="1"/>
          </p:cNvSpPr>
          <p:nvPr>
            <p:ph type="title"/>
          </p:nvPr>
        </p:nvSpPr>
        <p:spPr/>
        <p:txBody>
          <a:bodyPr/>
          <a:lstStyle/>
          <a:p>
            <a:r>
              <a:rPr lang="zh-CN" altLang="en-US" dirty="0">
                <a:latin typeface="微软雅黑" panose="020B0503020204020204" pitchFamily="34" charset="-122"/>
                <a:ea typeface="黑体" panose="02010609060101010101" pitchFamily="49" charset="-122"/>
              </a:rPr>
              <a:t>2.  </a:t>
            </a:r>
            <a:r>
              <a:rPr lang="en-US" altLang="zh-CN" dirty="0" err="1">
                <a:latin typeface="微软雅黑" panose="020B0503020204020204" pitchFamily="34" charset="-122"/>
                <a:ea typeface="黑体" panose="02010609060101010101" pitchFamily="49" charset="-122"/>
              </a:rPr>
              <a:t>Weiler</a:t>
            </a:r>
            <a:r>
              <a:rPr lang="en-US" altLang="zh-CN" dirty="0">
                <a:latin typeface="微软雅黑" panose="020B0503020204020204" pitchFamily="34" charset="-122"/>
                <a:ea typeface="黑体" panose="02010609060101010101" pitchFamily="49" charset="-122"/>
              </a:rPr>
              <a:t>-Atherton</a:t>
            </a:r>
            <a:r>
              <a:rPr lang="zh-CN" altLang="en-US" dirty="0">
                <a:latin typeface="微软雅黑" panose="020B0503020204020204" pitchFamily="34" charset="-122"/>
                <a:ea typeface="黑体" panose="02010609060101010101" pitchFamily="49" charset="-122"/>
              </a:rPr>
              <a:t>算法</a:t>
            </a:r>
          </a:p>
        </p:txBody>
      </p:sp>
      <p:sp>
        <p:nvSpPr>
          <p:cNvPr id="66563" name="Rectangle 3">
            <a:extLst>
              <a:ext uri="{FF2B5EF4-FFF2-40B4-BE49-F238E27FC236}">
                <a16:creationId xmlns:a16="http://schemas.microsoft.com/office/drawing/2014/main" id="{E1D753A4-5BC8-4E28-8DB0-A9BDEAA39C9C}"/>
              </a:ext>
            </a:extLst>
          </p:cNvPr>
          <p:cNvSpPr>
            <a:spLocks noGrp="1" noChangeArrowheads="1"/>
          </p:cNvSpPr>
          <p:nvPr>
            <p:ph type="body" sz="half" idx="1"/>
          </p:nvPr>
        </p:nvSpPr>
        <p:spPr>
          <a:xfrm>
            <a:off x="236538" y="1100138"/>
            <a:ext cx="9402762" cy="5181600"/>
          </a:xfrm>
        </p:spPr>
        <p:txBody>
          <a:bodyPr/>
          <a:lstStyle/>
          <a:p>
            <a:pPr algn="just">
              <a:lnSpc>
                <a:spcPct val="120000"/>
              </a:lnSpc>
              <a:buFontTx/>
              <a:buNone/>
            </a:pPr>
            <a:r>
              <a:rPr lang="zh-CN" altLang="en-US" sz="2800">
                <a:ea typeface="宋体" panose="02010600030101010101" pitchFamily="2" charset="-122"/>
              </a:rPr>
              <a:t>(2)若是由可见侧进入不可见侧，则从当前交点开始，沿窗口边界顺时针前进，找到</a:t>
            </a:r>
            <a:r>
              <a:rPr lang="en-US" altLang="zh-CN" sz="2800">
                <a:ea typeface="宋体" panose="02010600030101010101" pitchFamily="2" charset="-122"/>
              </a:rPr>
              <a:t>Ps</a:t>
            </a:r>
            <a:r>
              <a:rPr lang="zh-CN" altLang="en-US" sz="2800">
                <a:ea typeface="宋体" panose="02010600030101010101" pitchFamily="2" charset="-122"/>
              </a:rPr>
              <a:t>与</a:t>
            </a:r>
            <a:r>
              <a:rPr lang="en-US" altLang="zh-CN" sz="2800">
                <a:ea typeface="宋体" panose="02010600030101010101" pitchFamily="2" charset="-122"/>
              </a:rPr>
              <a:t>Pw</a:t>
            </a:r>
            <a:r>
              <a:rPr lang="zh-CN" altLang="en-US" sz="2800">
                <a:ea typeface="宋体" panose="02010600030101010101" pitchFamily="2" charset="-122"/>
              </a:rPr>
              <a:t>最靠近当前交点的另一交点，输出可见线段和两交点之间线段，然后返回当前交点，转（</a:t>
            </a:r>
            <a:r>
              <a:rPr lang="en-US" altLang="zh-CN" sz="2800">
                <a:ea typeface="宋体" panose="02010600030101010101" pitchFamily="2" charset="-122"/>
              </a:rPr>
              <a:t>3</a:t>
            </a:r>
            <a:r>
              <a:rPr lang="zh-CN" altLang="en-US" sz="2800">
                <a:ea typeface="宋体" panose="02010600030101010101" pitchFamily="2" charset="-122"/>
              </a:rPr>
              <a:t>）；</a:t>
            </a:r>
          </a:p>
          <a:p>
            <a:pPr algn="just">
              <a:lnSpc>
                <a:spcPct val="120000"/>
              </a:lnSpc>
              <a:buFontTx/>
              <a:buNone/>
            </a:pPr>
            <a:endParaRPr lang="zh-CN" altLang="en-US" sz="2800">
              <a:ea typeface="宋体" panose="02010600030101010101" pitchFamily="2" charset="-122"/>
            </a:endParaRPr>
          </a:p>
        </p:txBody>
      </p:sp>
      <p:graphicFrame>
        <p:nvGraphicFramePr>
          <p:cNvPr id="66564" name="Object 4">
            <a:extLst>
              <a:ext uri="{FF2B5EF4-FFF2-40B4-BE49-F238E27FC236}">
                <a16:creationId xmlns:a16="http://schemas.microsoft.com/office/drawing/2014/main" id="{6AF5C9BE-E7C6-49B9-BADE-D920334BCFA0}"/>
              </a:ext>
            </a:extLst>
          </p:cNvPr>
          <p:cNvGraphicFramePr>
            <a:graphicFrameLocks noGrp="1" noChangeAspect="1"/>
          </p:cNvGraphicFramePr>
          <p:nvPr>
            <p:ph sz="half" idx="2"/>
          </p:nvPr>
        </p:nvGraphicFramePr>
        <p:xfrm>
          <a:off x="5016500" y="3608388"/>
          <a:ext cx="4889500" cy="3249612"/>
        </p:xfrm>
        <a:graphic>
          <a:graphicData uri="http://schemas.openxmlformats.org/presentationml/2006/ole">
            <mc:AlternateContent xmlns:mc="http://schemas.openxmlformats.org/markup-compatibility/2006">
              <mc:Choice xmlns:v="urn:schemas-microsoft-com:vml" Requires="v">
                <p:oleObj spid="_x0000_s66621" name="Visio" r:id="rId3" imgW="3065800" imgH="2037338" progId="Visio.Drawing.11">
                  <p:embed/>
                </p:oleObj>
              </mc:Choice>
              <mc:Fallback>
                <p:oleObj name="Visio" r:id="rId3" imgW="3065800" imgH="20373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3608388"/>
                        <a:ext cx="4889500" cy="3249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6565" name="日期占位符 1">
            <a:extLst>
              <a:ext uri="{FF2B5EF4-FFF2-40B4-BE49-F238E27FC236}">
                <a16:creationId xmlns:a16="http://schemas.microsoft.com/office/drawing/2014/main" id="{47972029-285F-401D-8D80-10517335626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05C06FF-D949-4D8F-A652-E8BC181F0763}" type="datetime10">
              <a:rPr lang="zh-CN" altLang="en-US" sz="1400" smtClean="0"/>
              <a:pPr>
                <a:spcBef>
                  <a:spcPct val="0"/>
                </a:spcBef>
                <a:buFontTx/>
                <a:buNone/>
              </a:pPr>
              <a:t>09:09</a:t>
            </a:fld>
            <a:endParaRPr lang="en-US" altLang="zh-CN" sz="1400"/>
          </a:p>
        </p:txBody>
      </p:sp>
      <p:sp>
        <p:nvSpPr>
          <p:cNvPr id="66566" name="灯片编号占位符 2">
            <a:extLst>
              <a:ext uri="{FF2B5EF4-FFF2-40B4-BE49-F238E27FC236}">
                <a16:creationId xmlns:a16="http://schemas.microsoft.com/office/drawing/2014/main" id="{997B16B1-7F99-4DBA-89F5-F12556E8A6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45D7DE4D-80A4-4A63-A567-BDA53AE7F7AB}" type="slidenum">
              <a:rPr lang="zh-CN" altLang="en-US" sz="1400" smtClean="0"/>
              <a:pPr>
                <a:spcBef>
                  <a:spcPct val="0"/>
                </a:spcBef>
                <a:buFontTx/>
                <a:buNone/>
              </a:pPr>
              <a:t>58</a:t>
            </a:fld>
            <a:endParaRPr lang="en-US" altLang="zh-CN"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FDD868C-064D-4F42-B897-3C5BF0C97244}"/>
              </a:ext>
            </a:extLst>
          </p:cNvPr>
          <p:cNvSpPr>
            <a:spLocks noGrp="1" noChangeArrowheads="1"/>
          </p:cNvSpPr>
          <p:nvPr>
            <p:ph type="title"/>
          </p:nvPr>
        </p:nvSpPr>
        <p:spPr/>
        <p:txBody>
          <a:bodyPr/>
          <a:lstStyle/>
          <a:p>
            <a:r>
              <a:rPr lang="zh-CN" altLang="en-US" dirty="0">
                <a:latin typeface="微软雅黑" panose="020B0503020204020204" pitchFamily="34" charset="-122"/>
                <a:ea typeface="黑体" panose="02010609060101010101" pitchFamily="49" charset="-122"/>
              </a:rPr>
              <a:t>2.  </a:t>
            </a:r>
            <a:r>
              <a:rPr lang="en-US" altLang="zh-CN" dirty="0" err="1">
                <a:latin typeface="微软雅黑" panose="020B0503020204020204" pitchFamily="34" charset="-122"/>
                <a:ea typeface="黑体" panose="02010609060101010101" pitchFamily="49" charset="-122"/>
              </a:rPr>
              <a:t>Weiler</a:t>
            </a:r>
            <a:r>
              <a:rPr lang="en-US" altLang="zh-CN" dirty="0">
                <a:latin typeface="微软雅黑" panose="020B0503020204020204" pitchFamily="34" charset="-122"/>
                <a:ea typeface="黑体" panose="02010609060101010101" pitchFamily="49" charset="-122"/>
              </a:rPr>
              <a:t>-Atherton</a:t>
            </a:r>
            <a:r>
              <a:rPr lang="zh-CN" altLang="en-US" dirty="0">
                <a:latin typeface="微软雅黑" panose="020B0503020204020204" pitchFamily="34" charset="-122"/>
                <a:ea typeface="黑体" panose="02010609060101010101" pitchFamily="49" charset="-122"/>
              </a:rPr>
              <a:t>算法</a:t>
            </a:r>
          </a:p>
        </p:txBody>
      </p:sp>
      <p:sp>
        <p:nvSpPr>
          <p:cNvPr id="67587" name="Rectangle 3">
            <a:extLst>
              <a:ext uri="{FF2B5EF4-FFF2-40B4-BE49-F238E27FC236}">
                <a16:creationId xmlns:a16="http://schemas.microsoft.com/office/drawing/2014/main" id="{5F6E1772-794E-4182-B2F3-B5E8057172CA}"/>
              </a:ext>
            </a:extLst>
          </p:cNvPr>
          <p:cNvSpPr>
            <a:spLocks noGrp="1" noChangeArrowheads="1"/>
          </p:cNvSpPr>
          <p:nvPr>
            <p:ph type="body" sz="half" idx="1"/>
          </p:nvPr>
        </p:nvSpPr>
        <p:spPr>
          <a:xfrm>
            <a:off x="184150" y="1103313"/>
            <a:ext cx="9475788" cy="5181600"/>
          </a:xfrm>
        </p:spPr>
        <p:txBody>
          <a:bodyPr/>
          <a:lstStyle/>
          <a:p>
            <a:r>
              <a:rPr lang="zh-CN" altLang="en-US">
                <a:ea typeface="宋体" panose="02010600030101010101" pitchFamily="2" charset="-122"/>
              </a:rPr>
              <a:t>(3)沿着</a:t>
            </a:r>
            <a:r>
              <a:rPr lang="en-US" altLang="zh-CN">
                <a:ea typeface="宋体" panose="02010600030101010101" pitchFamily="2" charset="-122"/>
              </a:rPr>
              <a:t>Ps</a:t>
            </a:r>
            <a:r>
              <a:rPr lang="zh-CN" altLang="en-US">
                <a:ea typeface="宋体" panose="02010600030101010101" pitchFamily="2" charset="-122"/>
              </a:rPr>
              <a:t>处理各条边，直到回到起点为止</a:t>
            </a:r>
          </a:p>
        </p:txBody>
      </p:sp>
      <p:graphicFrame>
        <p:nvGraphicFramePr>
          <p:cNvPr id="67588" name="Object 4">
            <a:extLst>
              <a:ext uri="{FF2B5EF4-FFF2-40B4-BE49-F238E27FC236}">
                <a16:creationId xmlns:a16="http://schemas.microsoft.com/office/drawing/2014/main" id="{87874F74-EE89-40DA-945A-54427BC02322}"/>
              </a:ext>
            </a:extLst>
          </p:cNvPr>
          <p:cNvGraphicFramePr>
            <a:graphicFrameLocks noGrp="1" noChangeAspect="1"/>
          </p:cNvGraphicFramePr>
          <p:nvPr>
            <p:ph sz="half" idx="2"/>
          </p:nvPr>
        </p:nvGraphicFramePr>
        <p:xfrm>
          <a:off x="2584450" y="1933575"/>
          <a:ext cx="7000875" cy="4652963"/>
        </p:xfrm>
        <a:graphic>
          <a:graphicData uri="http://schemas.openxmlformats.org/presentationml/2006/ole">
            <mc:AlternateContent xmlns:mc="http://schemas.openxmlformats.org/markup-compatibility/2006">
              <mc:Choice xmlns:v="urn:schemas-microsoft-com:vml" Requires="v">
                <p:oleObj spid="_x0000_s67645" name="Visio" r:id="rId3" imgW="3065800" imgH="2037338" progId="Visio.Drawing.11">
                  <p:embed/>
                </p:oleObj>
              </mc:Choice>
              <mc:Fallback>
                <p:oleObj name="Visio" r:id="rId3" imgW="3065800" imgH="20373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1933575"/>
                        <a:ext cx="7000875" cy="465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7589" name="日期占位符 1">
            <a:extLst>
              <a:ext uri="{FF2B5EF4-FFF2-40B4-BE49-F238E27FC236}">
                <a16:creationId xmlns:a16="http://schemas.microsoft.com/office/drawing/2014/main" id="{69E2C3AE-5C9A-49FA-A5AC-2216C929B0B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A644B90-1125-4495-B10F-A42A57DE2970}" type="datetime10">
              <a:rPr lang="zh-CN" altLang="en-US" sz="1400" smtClean="0"/>
              <a:pPr>
                <a:spcBef>
                  <a:spcPct val="0"/>
                </a:spcBef>
                <a:buFontTx/>
                <a:buNone/>
              </a:pPr>
              <a:t>09:09</a:t>
            </a:fld>
            <a:endParaRPr lang="en-US" altLang="zh-CN" sz="1400"/>
          </a:p>
        </p:txBody>
      </p:sp>
      <p:sp>
        <p:nvSpPr>
          <p:cNvPr id="67590" name="灯片编号占位符 2">
            <a:extLst>
              <a:ext uri="{FF2B5EF4-FFF2-40B4-BE49-F238E27FC236}">
                <a16:creationId xmlns:a16="http://schemas.microsoft.com/office/drawing/2014/main" id="{1E0CA2A7-915B-4ED1-9BD4-3B432A761F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F361F50B-AEDB-4125-B726-AD7EED9748FB}" type="slidenum">
              <a:rPr lang="zh-CN" altLang="en-US" sz="1400" smtClean="0"/>
              <a:pPr>
                <a:spcBef>
                  <a:spcPct val="0"/>
                </a:spcBef>
                <a:buFontTx/>
                <a:buNone/>
              </a:pPr>
              <a:t>59</a:t>
            </a:fld>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03F69D22-9DB3-4195-81EF-BE16D3D51D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C63EB1AF-6E43-4DBA-B3E4-34DB12A79F6A}" type="slidenum">
              <a:rPr lang="zh-CN" altLang="en-US" sz="1400" smtClean="0"/>
              <a:pPr>
                <a:spcBef>
                  <a:spcPct val="0"/>
                </a:spcBef>
                <a:buFontTx/>
                <a:buNone/>
              </a:pPr>
              <a:t>6</a:t>
            </a:fld>
            <a:endParaRPr lang="en-US" altLang="zh-CN" sz="1400"/>
          </a:p>
        </p:txBody>
      </p:sp>
      <p:sp>
        <p:nvSpPr>
          <p:cNvPr id="8195" name="Rectangle 2">
            <a:extLst>
              <a:ext uri="{FF2B5EF4-FFF2-40B4-BE49-F238E27FC236}">
                <a16:creationId xmlns:a16="http://schemas.microsoft.com/office/drawing/2014/main" id="{98EBC389-3344-4409-A3C1-AA4C32D9C70C}"/>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裁剪</a:t>
            </a:r>
            <a:endParaRPr lang="en-US" altLang="zh-CN" dirty="0">
              <a:ea typeface="宋体" panose="02010600030101010101" pitchFamily="2" charset="-122"/>
            </a:endParaRPr>
          </a:p>
        </p:txBody>
      </p:sp>
      <p:sp>
        <p:nvSpPr>
          <p:cNvPr id="2053" name="Rectangle 3">
            <a:extLst>
              <a:ext uri="{FF2B5EF4-FFF2-40B4-BE49-F238E27FC236}">
                <a16:creationId xmlns:a16="http://schemas.microsoft.com/office/drawing/2014/main" id="{12F1254F-AC85-4659-9FD1-5BC3B7AE94C5}"/>
              </a:ext>
            </a:extLst>
          </p:cNvPr>
          <p:cNvSpPr>
            <a:spLocks noGrp="1" noChangeArrowheads="1"/>
          </p:cNvSpPr>
          <p:nvPr>
            <p:ph type="body" sz="half" idx="1"/>
          </p:nvPr>
        </p:nvSpPr>
        <p:spPr>
          <a:xfrm>
            <a:off x="163513" y="1001713"/>
            <a:ext cx="9561512" cy="5399087"/>
          </a:xfrm>
        </p:spPr>
        <p:txBody>
          <a:bodyPr/>
          <a:lstStyle/>
          <a:p>
            <a:pPr algn="just" eaLnBrk="1" hangingPunct="1"/>
            <a:r>
              <a:rPr lang="zh-CN" altLang="en-US" b="1" dirty="0"/>
              <a:t>输入：</a:t>
            </a:r>
            <a:r>
              <a:rPr lang="zh-CN" altLang="en-US" dirty="0"/>
              <a:t>矩形窗口</a:t>
            </a:r>
            <a:r>
              <a:rPr lang="en-US" altLang="zh-CN" dirty="0"/>
              <a:t>,</a:t>
            </a:r>
            <a:r>
              <a:rPr lang="zh-CN" altLang="en-US" dirty="0"/>
              <a:t>对象</a:t>
            </a:r>
            <a:endParaRPr lang="en-US" altLang="zh-CN" dirty="0"/>
          </a:p>
          <a:p>
            <a:pPr algn="just" eaLnBrk="1" hangingPunct="1"/>
            <a:r>
              <a:rPr lang="zh-CN" altLang="en-US" b="1" dirty="0"/>
              <a:t>输出：</a:t>
            </a:r>
            <a:r>
              <a:rPr lang="zh-CN" altLang="en-US" dirty="0"/>
              <a:t>保留窗口内对象，去掉窗口外对象</a:t>
            </a:r>
            <a:endParaRPr lang="en-US" altLang="zh-CN" dirty="0"/>
          </a:p>
          <a:p>
            <a:pPr algn="just" eaLnBrk="1" hangingPunct="1"/>
            <a:r>
              <a:rPr lang="zh-CN" altLang="en-US" dirty="0"/>
              <a:t>约束条件</a:t>
            </a:r>
            <a:r>
              <a:rPr lang="en-US" altLang="zh-CN" dirty="0"/>
              <a:t>:</a:t>
            </a:r>
            <a:r>
              <a:rPr lang="zh-CN" altLang="en-US" dirty="0"/>
              <a:t>效率</a:t>
            </a:r>
            <a:r>
              <a:rPr lang="en-US" altLang="zh-CN" dirty="0"/>
              <a:t>,</a:t>
            </a:r>
            <a:r>
              <a:rPr lang="zh-CN" altLang="en-US" dirty="0"/>
              <a:t>正确性</a:t>
            </a:r>
            <a:r>
              <a:rPr lang="en-US" altLang="zh-CN" dirty="0"/>
              <a:t>,</a:t>
            </a:r>
            <a:r>
              <a:rPr lang="zh-CN" altLang="en-US" dirty="0"/>
              <a:t>稳定性</a:t>
            </a:r>
            <a:endParaRPr lang="en-US" altLang="zh-CN" dirty="0"/>
          </a:p>
          <a:p>
            <a:pPr algn="just" eaLnBrk="1" hangingPunct="1"/>
            <a:r>
              <a:rPr lang="zh-CN" altLang="en-US" dirty="0"/>
              <a:t>窗口是边与坐标轴平行的矩形，由上（</a:t>
            </a:r>
            <a:r>
              <a:rPr lang="en-US" altLang="zh-CN" dirty="0"/>
              <a:t>y=</a:t>
            </a:r>
            <a:r>
              <a:rPr lang="en-US" altLang="zh-CN" dirty="0" err="1"/>
              <a:t>y</a:t>
            </a:r>
            <a:r>
              <a:rPr lang="en-US" altLang="zh-CN" baseline="-25000" dirty="0" err="1"/>
              <a:t>t</a:t>
            </a:r>
            <a:r>
              <a:rPr lang="en-US" altLang="zh-CN" dirty="0"/>
              <a:t>）、</a:t>
            </a:r>
            <a:r>
              <a:rPr lang="zh-CN" altLang="en-US" dirty="0"/>
              <a:t>下（</a:t>
            </a:r>
            <a:r>
              <a:rPr lang="en-US" altLang="zh-CN" dirty="0"/>
              <a:t>y=</a:t>
            </a:r>
            <a:r>
              <a:rPr lang="en-US" altLang="zh-CN" dirty="0" err="1"/>
              <a:t>y</a:t>
            </a:r>
            <a:r>
              <a:rPr lang="en-US" altLang="zh-CN" baseline="-25000" dirty="0" err="1"/>
              <a:t>b</a:t>
            </a:r>
            <a:r>
              <a:rPr lang="en-US" altLang="zh-CN" dirty="0"/>
              <a:t>）、</a:t>
            </a:r>
            <a:r>
              <a:rPr lang="zh-CN" altLang="en-US" dirty="0"/>
              <a:t>左（</a:t>
            </a:r>
            <a:r>
              <a:rPr lang="en-US" altLang="zh-CN" dirty="0"/>
              <a:t>x=x</a:t>
            </a:r>
            <a:r>
              <a:rPr lang="en-US" altLang="zh-CN" baseline="-25000" dirty="0"/>
              <a:t>l</a:t>
            </a:r>
            <a:r>
              <a:rPr lang="en-US" altLang="zh-CN" dirty="0"/>
              <a:t>）、</a:t>
            </a:r>
            <a:r>
              <a:rPr lang="zh-CN" altLang="en-US" dirty="0"/>
              <a:t>右（</a:t>
            </a:r>
            <a:r>
              <a:rPr lang="en-US" altLang="zh-CN" dirty="0"/>
              <a:t>x=</a:t>
            </a:r>
            <a:r>
              <a:rPr lang="en-US" altLang="zh-CN" dirty="0" err="1"/>
              <a:t>x</a:t>
            </a:r>
            <a:r>
              <a:rPr lang="en-US" altLang="zh-CN" baseline="-25000" dirty="0" err="1"/>
              <a:t>r</a:t>
            </a:r>
            <a:r>
              <a:rPr lang="en-US" altLang="zh-CN" dirty="0"/>
              <a:t>）</a:t>
            </a:r>
            <a:r>
              <a:rPr lang="zh-CN" altLang="en-US" dirty="0"/>
              <a:t>四条边描述</a:t>
            </a:r>
          </a:p>
          <a:p>
            <a:pPr algn="just" eaLnBrk="1" hangingPunct="1"/>
            <a:endParaRPr lang="zh-CN" altLang="en-US" dirty="0"/>
          </a:p>
          <a:p>
            <a:pPr eaLnBrk="1" hangingPunct="1"/>
            <a:endParaRPr lang="zh-CN" altLang="en-US" sz="2800" dirty="0">
              <a:ea typeface="宋体" panose="02010600030101010101" pitchFamily="2" charset="-122"/>
            </a:endParaRPr>
          </a:p>
        </p:txBody>
      </p:sp>
      <p:graphicFrame>
        <p:nvGraphicFramePr>
          <p:cNvPr id="8197" name="Object 4">
            <a:extLst>
              <a:ext uri="{FF2B5EF4-FFF2-40B4-BE49-F238E27FC236}">
                <a16:creationId xmlns:a16="http://schemas.microsoft.com/office/drawing/2014/main" id="{E5551BAB-185D-4364-8A17-8D5E8BCEA130}"/>
              </a:ext>
            </a:extLst>
          </p:cNvPr>
          <p:cNvGraphicFramePr>
            <a:graphicFrameLocks noGrp="1" noChangeAspect="1"/>
          </p:cNvGraphicFramePr>
          <p:nvPr>
            <p:ph sz="half" idx="2"/>
          </p:nvPr>
        </p:nvGraphicFramePr>
        <p:xfrm>
          <a:off x="3217863" y="3838575"/>
          <a:ext cx="6688137" cy="3019425"/>
        </p:xfrm>
        <a:graphic>
          <a:graphicData uri="http://schemas.openxmlformats.org/presentationml/2006/ole">
            <mc:AlternateContent xmlns:mc="http://schemas.openxmlformats.org/markup-compatibility/2006">
              <mc:Choice xmlns:v="urn:schemas-microsoft-com:vml" Requires="v">
                <p:oleObj spid="_x0000_s8253" name="VISIO" r:id="rId3" imgW="4507920" imgH="2035440" progId="Visio.Drawing.11">
                  <p:embed/>
                </p:oleObj>
              </mc:Choice>
              <mc:Fallback>
                <p:oleObj name="VISIO" r:id="rId3" imgW="4507920" imgH="20354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863" y="3838575"/>
                        <a:ext cx="6688137" cy="3019425"/>
                      </a:xfrm>
                      <a:prstGeom prst="rect">
                        <a:avLst/>
                      </a:prstGeom>
                      <a:solidFill>
                        <a:srgbClr val="CC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日期占位符 1">
            <a:extLst>
              <a:ext uri="{FF2B5EF4-FFF2-40B4-BE49-F238E27FC236}">
                <a16:creationId xmlns:a16="http://schemas.microsoft.com/office/drawing/2014/main" id="{417A993C-8EFD-4995-9E23-55508E8738D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78609A9-CC22-4808-8652-89F07D0F6AAB}" type="datetime10">
              <a:rPr lang="zh-CN" altLang="en-US" sz="1400" smtClean="0"/>
              <a:pPr>
                <a:spcBef>
                  <a:spcPct val="0"/>
                </a:spcBef>
                <a:buFontTx/>
                <a:buNone/>
              </a:pPr>
              <a:t>09:09</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blinds(horizontal)">
                                      <p:cBhvr>
                                        <p:cTn id="7" dur="500"/>
                                        <p:tgtEl>
                                          <p:spTgt spid="20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blinds(horizontal)">
                                      <p:cBhvr>
                                        <p:cTn id="12" dur="500"/>
                                        <p:tgtEl>
                                          <p:spTgt spid="20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blinds(horizontal)">
                                      <p:cBhvr>
                                        <p:cTn id="17" dur="500"/>
                                        <p:tgtEl>
                                          <p:spTgt spid="20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blinds(horizontal)">
                                      <p:cBhvr>
                                        <p:cTn id="22" dur="500"/>
                                        <p:tgtEl>
                                          <p:spTgt spid="20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01C54D2-AE32-482F-A3B8-0E791469C22E}"/>
              </a:ext>
            </a:extLst>
          </p:cNvPr>
          <p:cNvSpPr>
            <a:spLocks noGrp="1" noChangeArrowheads="1"/>
          </p:cNvSpPr>
          <p:nvPr>
            <p:ph type="body" idx="1"/>
          </p:nvPr>
        </p:nvSpPr>
        <p:spPr>
          <a:xfrm>
            <a:off x="409575" y="1104900"/>
            <a:ext cx="8831263" cy="762000"/>
          </a:xfrm>
        </p:spPr>
        <p:txBody>
          <a:bodyPr/>
          <a:lstStyle/>
          <a:p>
            <a:pPr algn="just">
              <a:buFontTx/>
              <a:buNone/>
            </a:pPr>
            <a:r>
              <a:rPr lang="zh-CN" altLang="en-US">
                <a:ea typeface="宋体" panose="02010600030101010101" pitchFamily="2" charset="-122"/>
              </a:rPr>
              <a:t>如图所示</a:t>
            </a:r>
            <a:r>
              <a:rPr lang="en-US" altLang="zh-CN">
                <a:ea typeface="宋体" panose="02010600030101010101" pitchFamily="2" charset="-122"/>
              </a:rPr>
              <a:t>Weiler-Atherton</a:t>
            </a:r>
            <a:r>
              <a:rPr lang="zh-CN" altLang="en-US">
                <a:ea typeface="宋体" panose="02010600030101010101" pitchFamily="2" charset="-122"/>
              </a:rPr>
              <a:t>算法结果</a:t>
            </a:r>
          </a:p>
        </p:txBody>
      </p:sp>
      <p:graphicFrame>
        <p:nvGraphicFramePr>
          <p:cNvPr id="68611" name="Object 3">
            <a:extLst>
              <a:ext uri="{FF2B5EF4-FFF2-40B4-BE49-F238E27FC236}">
                <a16:creationId xmlns:a16="http://schemas.microsoft.com/office/drawing/2014/main" id="{D0407B8C-6ED0-4B5E-8523-7ECA76B72AF9}"/>
              </a:ext>
            </a:extLst>
          </p:cNvPr>
          <p:cNvGraphicFramePr>
            <a:graphicFrameLocks noChangeAspect="1"/>
          </p:cNvGraphicFramePr>
          <p:nvPr/>
        </p:nvGraphicFramePr>
        <p:xfrm>
          <a:off x="412750" y="1743075"/>
          <a:ext cx="8997950" cy="4503738"/>
        </p:xfrm>
        <a:graphic>
          <a:graphicData uri="http://schemas.openxmlformats.org/presentationml/2006/ole">
            <mc:AlternateContent xmlns:mc="http://schemas.openxmlformats.org/markup-compatibility/2006">
              <mc:Choice xmlns:v="urn:schemas-microsoft-com:vml" Requires="v">
                <p:oleObj spid="_x0000_s68669" name="Visio" r:id="rId3" imgW="5086886" imgH="2772013" progId="Visio.Drawing.11">
                  <p:embed/>
                </p:oleObj>
              </mc:Choice>
              <mc:Fallback>
                <p:oleObj name="Visio" r:id="rId3" imgW="5086886" imgH="277201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1743075"/>
                        <a:ext cx="899795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2" name="Rectangle 4">
            <a:extLst>
              <a:ext uri="{FF2B5EF4-FFF2-40B4-BE49-F238E27FC236}">
                <a16:creationId xmlns:a16="http://schemas.microsoft.com/office/drawing/2014/main" id="{643155C3-BE4C-4921-9725-9A4DD0EA84A8}"/>
              </a:ext>
            </a:extLst>
          </p:cNvPr>
          <p:cNvSpPr>
            <a:spLocks noGrp="1" noChangeArrowheads="1"/>
          </p:cNvSpPr>
          <p:nvPr>
            <p:ph type="title"/>
          </p:nvPr>
        </p:nvSpPr>
        <p:spPr/>
        <p:txBody>
          <a:bodyPr/>
          <a:lstStyle/>
          <a:p>
            <a:r>
              <a:rPr lang="zh-CN" altLang="en-US">
                <a:ea typeface="黑体" panose="02010609060101010101" pitchFamily="49" charset="-122"/>
              </a:rPr>
              <a:t>2.  </a:t>
            </a:r>
            <a:r>
              <a:rPr lang="en-US" altLang="zh-CN">
                <a:ea typeface="黑体" panose="02010609060101010101" pitchFamily="49" charset="-122"/>
              </a:rPr>
              <a:t>Weiler-Atherton</a:t>
            </a:r>
            <a:r>
              <a:rPr lang="zh-CN" altLang="en-US">
                <a:ea typeface="黑体" panose="02010609060101010101" pitchFamily="49" charset="-122"/>
              </a:rPr>
              <a:t>算法</a:t>
            </a:r>
          </a:p>
        </p:txBody>
      </p:sp>
      <p:sp>
        <p:nvSpPr>
          <p:cNvPr id="68613" name="日期占位符 1">
            <a:extLst>
              <a:ext uri="{FF2B5EF4-FFF2-40B4-BE49-F238E27FC236}">
                <a16:creationId xmlns:a16="http://schemas.microsoft.com/office/drawing/2014/main" id="{AF60B93C-9681-4FCA-ACF3-0A8659FCEC6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B4C123E-0B3A-4641-98BC-862ABB69C23E}" type="datetime10">
              <a:rPr lang="zh-CN" altLang="en-US" sz="1400" smtClean="0"/>
              <a:pPr>
                <a:spcBef>
                  <a:spcPct val="0"/>
                </a:spcBef>
                <a:buFontTx/>
                <a:buNone/>
              </a:pPr>
              <a:t>09:09</a:t>
            </a:fld>
            <a:endParaRPr lang="en-US" altLang="zh-CN" sz="1400"/>
          </a:p>
        </p:txBody>
      </p:sp>
      <p:sp>
        <p:nvSpPr>
          <p:cNvPr id="68614" name="灯片编号占位符 2">
            <a:extLst>
              <a:ext uri="{FF2B5EF4-FFF2-40B4-BE49-F238E27FC236}">
                <a16:creationId xmlns:a16="http://schemas.microsoft.com/office/drawing/2014/main" id="{8C161CDE-F23A-425F-AC96-733D2DD4EE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3B9E8F30-DCD6-4794-A303-424962E28BF5}" type="slidenum">
              <a:rPr lang="zh-CN" altLang="en-US" sz="1400" smtClean="0"/>
              <a:pPr>
                <a:spcBef>
                  <a:spcPct val="0"/>
                </a:spcBef>
                <a:buFontTx/>
                <a:buNone/>
              </a:pPr>
              <a:t>60</a:t>
            </a:fld>
            <a:endParaRPr lang="en-US" altLang="zh-CN" sz="1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4E68497-50CB-4CCC-89BE-A52808DECE11}"/>
              </a:ext>
            </a:extLst>
          </p:cNvPr>
          <p:cNvSpPr>
            <a:spLocks noGrp="1" noChangeArrowheads="1"/>
          </p:cNvSpPr>
          <p:nvPr>
            <p:ph type="title"/>
          </p:nvPr>
        </p:nvSpPr>
        <p:spPr/>
        <p:txBody>
          <a:bodyPr/>
          <a:lstStyle/>
          <a:p>
            <a:r>
              <a:rPr lang="zh-CN" altLang="en-US">
                <a:ea typeface="黑体" panose="02010609060101010101" pitchFamily="49" charset="-122"/>
              </a:rPr>
              <a:t>2.  </a:t>
            </a:r>
            <a:r>
              <a:rPr lang="en-US" altLang="zh-CN">
                <a:ea typeface="黑体" panose="02010609060101010101" pitchFamily="49" charset="-122"/>
              </a:rPr>
              <a:t>Weiler-Atherton</a:t>
            </a:r>
            <a:r>
              <a:rPr lang="zh-CN" altLang="en-US">
                <a:ea typeface="黑体" panose="02010609060101010101" pitchFamily="49" charset="-122"/>
              </a:rPr>
              <a:t>算法</a:t>
            </a:r>
          </a:p>
        </p:txBody>
      </p:sp>
      <p:sp>
        <p:nvSpPr>
          <p:cNvPr id="61443" name="Rectangle 3">
            <a:extLst>
              <a:ext uri="{FF2B5EF4-FFF2-40B4-BE49-F238E27FC236}">
                <a16:creationId xmlns:a16="http://schemas.microsoft.com/office/drawing/2014/main" id="{46DD3059-6CAF-4F26-9675-7A9C91741DC7}"/>
              </a:ext>
            </a:extLst>
          </p:cNvPr>
          <p:cNvSpPr>
            <a:spLocks noGrp="1" noChangeArrowheads="1"/>
          </p:cNvSpPr>
          <p:nvPr>
            <p:ph type="body" idx="1"/>
          </p:nvPr>
        </p:nvSpPr>
        <p:spPr>
          <a:xfrm>
            <a:off x="225425" y="1066800"/>
            <a:ext cx="9493250" cy="5181600"/>
          </a:xfrm>
        </p:spPr>
        <p:txBody>
          <a:bodyPr/>
          <a:lstStyle/>
          <a:p>
            <a:r>
              <a:rPr lang="zh-CN" altLang="en-US">
                <a:ea typeface="宋体" panose="02010600030101010101" pitchFamily="2" charset="-122"/>
              </a:rPr>
              <a:t>双边裁剪法</a:t>
            </a:r>
          </a:p>
          <a:p>
            <a:r>
              <a:rPr lang="zh-CN" altLang="en-US">
                <a:ea typeface="宋体" panose="02010600030101010101" pitchFamily="2" charset="-122"/>
              </a:rPr>
              <a:t>算法思想：有时沿多边形各边的方向来处理顶点，有时沿窗口边界方向来处理</a:t>
            </a:r>
            <a:endParaRPr lang="en-US" altLang="zh-CN">
              <a:ea typeface="宋体" panose="02010600030101010101" pitchFamily="2" charset="-122"/>
            </a:endParaRPr>
          </a:p>
          <a:p>
            <a:r>
              <a:rPr lang="zh-CN" altLang="en-US">
                <a:ea typeface="宋体" panose="02010600030101010101" pitchFamily="2" charset="-122"/>
              </a:rPr>
              <a:t>具体采用哪一条路径，要根据多边形处理方向（顺时针或逆时针）和当前处理的多边形顶点对是由外到内还是由内到外决定</a:t>
            </a:r>
          </a:p>
          <a:p>
            <a:endParaRPr lang="zh-CN" altLang="en-US">
              <a:ea typeface="宋体" panose="02010600030101010101" pitchFamily="2" charset="-122"/>
            </a:endParaRPr>
          </a:p>
        </p:txBody>
      </p:sp>
      <p:graphicFrame>
        <p:nvGraphicFramePr>
          <p:cNvPr id="69636" name="Object 4">
            <a:extLst>
              <a:ext uri="{FF2B5EF4-FFF2-40B4-BE49-F238E27FC236}">
                <a16:creationId xmlns:a16="http://schemas.microsoft.com/office/drawing/2014/main" id="{9A2DB683-C76F-48AF-8C24-91214FF6C76D}"/>
              </a:ext>
            </a:extLst>
          </p:cNvPr>
          <p:cNvGraphicFramePr>
            <a:graphicFrameLocks noChangeAspect="1"/>
          </p:cNvGraphicFramePr>
          <p:nvPr/>
        </p:nvGraphicFramePr>
        <p:xfrm>
          <a:off x="663575" y="4213225"/>
          <a:ext cx="3979863" cy="2644775"/>
        </p:xfrm>
        <a:graphic>
          <a:graphicData uri="http://schemas.openxmlformats.org/presentationml/2006/ole">
            <mc:AlternateContent xmlns:mc="http://schemas.openxmlformats.org/markup-compatibility/2006">
              <mc:Choice xmlns:v="urn:schemas-microsoft-com:vml" Requires="v">
                <p:oleObj spid="_x0000_s69693" name="Visio" r:id="rId3" imgW="3065800" imgH="2037338" progId="Visio.Drawing.11">
                  <p:embed/>
                </p:oleObj>
              </mc:Choice>
              <mc:Fallback>
                <p:oleObj name="Visio" r:id="rId3" imgW="3065800" imgH="203733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4213225"/>
                        <a:ext cx="3979863" cy="264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9637" name="日期占位符 1">
            <a:extLst>
              <a:ext uri="{FF2B5EF4-FFF2-40B4-BE49-F238E27FC236}">
                <a16:creationId xmlns:a16="http://schemas.microsoft.com/office/drawing/2014/main" id="{C4630598-F5C1-46EB-8F15-65C3DC8B505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DB0F6F9-94E4-4548-A668-4C4940B862BD}" type="datetime10">
              <a:rPr lang="zh-CN" altLang="en-US" sz="1400" smtClean="0"/>
              <a:pPr>
                <a:spcBef>
                  <a:spcPct val="0"/>
                </a:spcBef>
                <a:buFontTx/>
                <a:buNone/>
              </a:pPr>
              <a:t>09:09</a:t>
            </a:fld>
            <a:endParaRPr lang="en-US" altLang="zh-CN" sz="1400"/>
          </a:p>
        </p:txBody>
      </p:sp>
      <p:sp>
        <p:nvSpPr>
          <p:cNvPr id="69638" name="灯片编号占位符 2">
            <a:extLst>
              <a:ext uri="{FF2B5EF4-FFF2-40B4-BE49-F238E27FC236}">
                <a16:creationId xmlns:a16="http://schemas.microsoft.com/office/drawing/2014/main" id="{4FB21B27-7841-46B2-8D5A-881BD296CC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3C26DA4-C023-43F6-B2E6-D9676D4D1F8E}" type="slidenum">
              <a:rPr lang="zh-CN" altLang="en-US" sz="1400" smtClean="0"/>
              <a:pPr>
                <a:spcBef>
                  <a:spcPct val="0"/>
                </a:spcBef>
                <a:buFontTx/>
                <a:buNone/>
              </a:pPr>
              <a:t>61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a:extLst>
              <a:ext uri="{FF2B5EF4-FFF2-40B4-BE49-F238E27FC236}">
                <a16:creationId xmlns:a16="http://schemas.microsoft.com/office/drawing/2014/main" id="{C2F7857C-6B91-4F0C-8157-D87BA368F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775" y="3535363"/>
            <a:ext cx="307022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2">
            <a:extLst>
              <a:ext uri="{FF2B5EF4-FFF2-40B4-BE49-F238E27FC236}">
                <a16:creationId xmlns:a16="http://schemas.microsoft.com/office/drawing/2014/main" id="{217BD3BB-8755-4973-9651-E377EBF4A815}"/>
              </a:ext>
            </a:extLst>
          </p:cNvPr>
          <p:cNvSpPr>
            <a:spLocks noGrp="1" noChangeArrowheads="1"/>
          </p:cNvSpPr>
          <p:nvPr>
            <p:ph type="title"/>
          </p:nvPr>
        </p:nvSpPr>
        <p:spPr/>
        <p:txBody>
          <a:bodyPr/>
          <a:lstStyle/>
          <a:p>
            <a:r>
              <a:rPr lang="zh-CN" altLang="en-US" sz="4800">
                <a:ea typeface="黑体" panose="02010609060101010101" pitchFamily="49" charset="-122"/>
              </a:rPr>
              <a:t>2.  </a:t>
            </a:r>
            <a:r>
              <a:rPr lang="en-US" altLang="zh-CN" sz="4800">
                <a:ea typeface="黑体" panose="02010609060101010101" pitchFamily="49" charset="-122"/>
              </a:rPr>
              <a:t>Weiler-Atherton</a:t>
            </a:r>
            <a:r>
              <a:rPr lang="zh-CN" altLang="en-US" sz="4800">
                <a:ea typeface="黑体" panose="02010609060101010101" pitchFamily="49" charset="-122"/>
              </a:rPr>
              <a:t>算法</a:t>
            </a:r>
          </a:p>
        </p:txBody>
      </p:sp>
      <p:sp>
        <p:nvSpPr>
          <p:cNvPr id="62467" name="Rectangle 3">
            <a:extLst>
              <a:ext uri="{FF2B5EF4-FFF2-40B4-BE49-F238E27FC236}">
                <a16:creationId xmlns:a16="http://schemas.microsoft.com/office/drawing/2014/main" id="{E7B33EF3-7950-466A-A0C3-34C0124EF489}"/>
              </a:ext>
            </a:extLst>
          </p:cNvPr>
          <p:cNvSpPr>
            <a:spLocks noGrp="1" noChangeArrowheads="1"/>
          </p:cNvSpPr>
          <p:nvPr>
            <p:ph type="body" idx="1"/>
          </p:nvPr>
        </p:nvSpPr>
        <p:spPr>
          <a:xfrm>
            <a:off x="258763" y="1100138"/>
            <a:ext cx="9493250" cy="5181600"/>
          </a:xfrm>
        </p:spPr>
        <p:txBody>
          <a:bodyPr/>
          <a:lstStyle/>
          <a:p>
            <a:pPr marL="0" lvl="1" indent="0">
              <a:buFont typeface="Arial" pitchFamily="34" charset="0"/>
              <a:buChar char="•"/>
              <a:defRPr/>
            </a:pPr>
            <a:r>
              <a:rPr lang="zh-CN" altLang="en-US" dirty="0">
                <a:ea typeface="宋体" pitchFamily="2" charset="-122"/>
              </a:rPr>
              <a:t>多边形顶点排列顺序</a:t>
            </a:r>
            <a:r>
              <a:rPr lang="en-US" altLang="zh-CN" dirty="0">
                <a:ea typeface="宋体" pitchFamily="2" charset="-122"/>
              </a:rPr>
              <a:t>: </a:t>
            </a:r>
            <a:r>
              <a:rPr lang="zh-CN" altLang="en-US" dirty="0">
                <a:ea typeface="宋体" pitchFamily="2" charset="-122"/>
              </a:rPr>
              <a:t>使多边形区域位于有向边的左侧 </a:t>
            </a:r>
            <a:endParaRPr lang="en-US" altLang="zh-CN" dirty="0">
              <a:ea typeface="宋体" pitchFamily="2" charset="-122"/>
            </a:endParaRPr>
          </a:p>
          <a:p>
            <a:pPr marL="0" lvl="1" indent="0">
              <a:buFont typeface="Arial" pitchFamily="34" charset="0"/>
              <a:buChar char="•"/>
              <a:defRPr/>
            </a:pPr>
            <a:r>
              <a:rPr lang="zh-CN" altLang="en-US" dirty="0">
                <a:ea typeface="宋体" pitchFamily="2" charset="-122"/>
              </a:rPr>
              <a:t>外环：逆时针 ；内环：顺时针</a:t>
            </a:r>
          </a:p>
          <a:p>
            <a:pPr marL="0" indent="0">
              <a:buFont typeface="Arial" pitchFamily="34" charset="0"/>
              <a:buChar char="•"/>
              <a:defRPr/>
            </a:pPr>
            <a:r>
              <a:rPr lang="zh-CN" altLang="en-US" sz="2800" dirty="0">
                <a:ea typeface="宋体" pitchFamily="2" charset="-122"/>
              </a:rPr>
              <a:t>主多边形和裁剪多边形把二维平面分成两部分</a:t>
            </a:r>
          </a:p>
          <a:p>
            <a:pPr marL="0" indent="0">
              <a:buFont typeface="Arial" pitchFamily="34" charset="0"/>
              <a:buChar char="•"/>
              <a:defRPr/>
            </a:pPr>
            <a:r>
              <a:rPr lang="zh-CN" altLang="en-US" sz="2800" dirty="0">
                <a:ea typeface="宋体" pitchFamily="2" charset="-122"/>
              </a:rPr>
              <a:t>内裁剪：</a:t>
            </a:r>
            <a:r>
              <a:rPr lang="en-US" altLang="zh-CN" sz="2800" dirty="0">
                <a:ea typeface="宋体" pitchFamily="2" charset="-122"/>
              </a:rPr>
              <a:t>A∩B</a:t>
            </a:r>
          </a:p>
          <a:p>
            <a:pPr marL="0" indent="0">
              <a:buFont typeface="Arial" pitchFamily="34" charset="0"/>
              <a:buChar char="•"/>
              <a:defRPr/>
            </a:pPr>
            <a:r>
              <a:rPr lang="zh-CN" altLang="en-US" sz="2800" dirty="0">
                <a:ea typeface="宋体" pitchFamily="2" charset="-122"/>
              </a:rPr>
              <a:t>外裁剪：</a:t>
            </a:r>
            <a:r>
              <a:rPr lang="en-US" altLang="zh-CN" sz="2800" dirty="0">
                <a:ea typeface="宋体" pitchFamily="2" charset="-122"/>
              </a:rPr>
              <a:t>A-B</a:t>
            </a:r>
          </a:p>
          <a:p>
            <a:pPr marL="0" indent="0">
              <a:buFont typeface="Arial" pitchFamily="34" charset="0"/>
              <a:buChar char="•"/>
              <a:defRPr/>
            </a:pPr>
            <a:r>
              <a:rPr lang="zh-CN" altLang="en-US" sz="2800" dirty="0">
                <a:latin typeface="宋体" pitchFamily="2" charset="-122"/>
                <a:ea typeface="宋体" pitchFamily="2" charset="-122"/>
              </a:rPr>
              <a:t>裁剪结果区域边界由</a:t>
            </a:r>
            <a:r>
              <a:rPr lang="en-US" altLang="zh-CN" sz="2800" dirty="0">
                <a:latin typeface="宋体" pitchFamily="2" charset="-122"/>
                <a:ea typeface="宋体" pitchFamily="2" charset="-122"/>
              </a:rPr>
              <a:t>A</a:t>
            </a:r>
            <a:r>
              <a:rPr lang="zh-CN" altLang="en-US" sz="2800" dirty="0">
                <a:latin typeface="宋体" pitchFamily="2" charset="-122"/>
                <a:ea typeface="宋体" pitchFamily="2" charset="-122"/>
              </a:rPr>
              <a:t>部分边界和</a:t>
            </a:r>
            <a:r>
              <a:rPr lang="en-US" altLang="zh-CN" sz="2800" dirty="0">
                <a:latin typeface="宋体" pitchFamily="2" charset="-122"/>
                <a:ea typeface="宋体" pitchFamily="2" charset="-122"/>
              </a:rPr>
              <a:t>B</a:t>
            </a:r>
            <a:r>
              <a:rPr lang="zh-CN" altLang="en-US" sz="2800" dirty="0">
                <a:latin typeface="宋体" pitchFamily="2" charset="-122"/>
                <a:ea typeface="宋体" pitchFamily="2" charset="-122"/>
              </a:rPr>
              <a:t>部分构成</a:t>
            </a:r>
            <a:endParaRPr lang="en-US" altLang="zh-CN" sz="2800" dirty="0">
              <a:latin typeface="宋体" pitchFamily="2" charset="-122"/>
              <a:ea typeface="宋体" pitchFamily="2" charset="-122"/>
            </a:endParaRPr>
          </a:p>
          <a:p>
            <a:pPr marL="0" indent="0">
              <a:buFont typeface="Arial" pitchFamily="34" charset="0"/>
              <a:buChar char="•"/>
              <a:defRPr/>
            </a:pPr>
            <a:r>
              <a:rPr lang="zh-CN" altLang="en-US" sz="2800" dirty="0">
                <a:latin typeface="宋体" pitchFamily="2" charset="-122"/>
                <a:ea typeface="宋体" pitchFamily="2" charset="-122"/>
              </a:rPr>
              <a:t>在交点处边界发生</a:t>
            </a:r>
            <a:r>
              <a:rPr lang="zh-CN" altLang="en-US" sz="2800" dirty="0">
                <a:solidFill>
                  <a:srgbClr val="990033"/>
                </a:solidFill>
                <a:latin typeface="宋体" pitchFamily="2" charset="-122"/>
                <a:ea typeface="宋体" pitchFamily="2" charset="-122"/>
              </a:rPr>
              <a:t>交替</a:t>
            </a:r>
            <a:endParaRPr lang="en-US" altLang="zh-CN" sz="2800" dirty="0">
              <a:latin typeface="宋体" pitchFamily="2" charset="-122"/>
              <a:ea typeface="宋体" pitchFamily="2" charset="-122"/>
            </a:endParaRPr>
          </a:p>
          <a:p>
            <a:pPr marL="0" indent="0">
              <a:buFont typeface="Arial" pitchFamily="34" charset="0"/>
              <a:buChar char="•"/>
              <a:defRPr/>
            </a:pPr>
            <a:r>
              <a:rPr lang="zh-CN" altLang="en-US" sz="2800" dirty="0">
                <a:latin typeface="宋体" pitchFamily="2" charset="-122"/>
                <a:ea typeface="宋体" pitchFamily="2" charset="-122"/>
              </a:rPr>
              <a:t>由</a:t>
            </a:r>
            <a:r>
              <a:rPr lang="en-US" altLang="zh-CN" sz="2800" dirty="0">
                <a:latin typeface="宋体" pitchFamily="2" charset="-122"/>
                <a:ea typeface="宋体" pitchFamily="2" charset="-122"/>
              </a:rPr>
              <a:t>A</a:t>
            </a:r>
            <a:r>
              <a:rPr lang="zh-CN" altLang="en-US" sz="2800" dirty="0">
                <a:latin typeface="宋体" pitchFamily="2" charset="-122"/>
                <a:ea typeface="宋体" pitchFamily="2" charset="-122"/>
              </a:rPr>
              <a:t>边界转至</a:t>
            </a:r>
            <a:r>
              <a:rPr lang="en-US" altLang="zh-CN" sz="2800" dirty="0">
                <a:latin typeface="宋体" pitchFamily="2" charset="-122"/>
                <a:ea typeface="宋体" pitchFamily="2" charset="-122"/>
              </a:rPr>
              <a:t>B</a:t>
            </a:r>
            <a:r>
              <a:rPr lang="zh-CN" altLang="en-US" sz="2800" dirty="0">
                <a:latin typeface="宋体" pitchFamily="2" charset="-122"/>
                <a:ea typeface="宋体" pitchFamily="2" charset="-122"/>
              </a:rPr>
              <a:t>边界或由</a:t>
            </a:r>
            <a:r>
              <a:rPr lang="en-US" altLang="zh-CN" sz="2800" dirty="0">
                <a:latin typeface="宋体" pitchFamily="2" charset="-122"/>
                <a:ea typeface="宋体" pitchFamily="2" charset="-122"/>
              </a:rPr>
              <a:t>B</a:t>
            </a:r>
            <a:r>
              <a:rPr lang="zh-CN" altLang="en-US" sz="2800" dirty="0">
                <a:latin typeface="宋体" pitchFamily="2" charset="-122"/>
                <a:ea typeface="宋体" pitchFamily="2" charset="-122"/>
              </a:rPr>
              <a:t>边界转至</a:t>
            </a:r>
            <a:r>
              <a:rPr lang="en-US" altLang="zh-CN" sz="2800" dirty="0">
                <a:latin typeface="宋体" pitchFamily="2" charset="-122"/>
                <a:ea typeface="宋体" pitchFamily="2" charset="-122"/>
              </a:rPr>
              <a:t>A</a:t>
            </a:r>
            <a:r>
              <a:rPr lang="zh-CN" altLang="en-US" sz="2800" dirty="0">
                <a:latin typeface="宋体" pitchFamily="2" charset="-122"/>
                <a:ea typeface="宋体" pitchFamily="2" charset="-122"/>
              </a:rPr>
              <a:t>边界</a:t>
            </a:r>
            <a:endParaRPr lang="en-US" altLang="zh-CN" sz="2800" dirty="0">
              <a:ea typeface="宋体" pitchFamily="2" charset="-122"/>
            </a:endParaRPr>
          </a:p>
          <a:p>
            <a:pPr>
              <a:defRPr/>
            </a:pPr>
            <a:endParaRPr lang="en-US" altLang="zh-CN" dirty="0">
              <a:ea typeface="宋体" pitchFamily="2" charset="-122"/>
            </a:endParaRPr>
          </a:p>
        </p:txBody>
      </p:sp>
      <p:sp>
        <p:nvSpPr>
          <p:cNvPr id="70661" name="日期占位符 1">
            <a:extLst>
              <a:ext uri="{FF2B5EF4-FFF2-40B4-BE49-F238E27FC236}">
                <a16:creationId xmlns:a16="http://schemas.microsoft.com/office/drawing/2014/main" id="{D53F9D97-F3B1-490B-A5A5-4C80AAE53E2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D015E277-81DD-4885-B2C1-A43303CCC594}" type="datetime10">
              <a:rPr lang="zh-CN" altLang="en-US" sz="1400" smtClean="0"/>
              <a:pPr>
                <a:spcBef>
                  <a:spcPct val="0"/>
                </a:spcBef>
                <a:buFontTx/>
                <a:buNone/>
              </a:pPr>
              <a:t>09:09</a:t>
            </a:fld>
            <a:endParaRPr lang="en-US" altLang="zh-CN" sz="1400"/>
          </a:p>
        </p:txBody>
      </p:sp>
      <p:sp>
        <p:nvSpPr>
          <p:cNvPr id="70662" name="灯片编号占位符 2">
            <a:extLst>
              <a:ext uri="{FF2B5EF4-FFF2-40B4-BE49-F238E27FC236}">
                <a16:creationId xmlns:a16="http://schemas.microsoft.com/office/drawing/2014/main" id="{07A16693-B081-4102-82BA-A2CD96DFE3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5871323-A2CA-4246-AFE2-8FBE92AFA931}" type="slidenum">
              <a:rPr lang="zh-CN" altLang="en-US" sz="1400" smtClean="0"/>
              <a:pPr>
                <a:spcBef>
                  <a:spcPct val="0"/>
                </a:spcBef>
                <a:buFontTx/>
                <a:buNone/>
              </a:pPr>
              <a:t>62</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2" dur="500"/>
                                        <p:tgtEl>
                                          <p:spTgt spid="624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37" dur="500"/>
                                        <p:tgtEl>
                                          <p:spTgt spid="624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42"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89413B0-9BAE-4479-9CC7-D065EB053606}"/>
              </a:ext>
            </a:extLst>
          </p:cNvPr>
          <p:cNvSpPr>
            <a:spLocks noGrp="1" noChangeArrowheads="1"/>
          </p:cNvSpPr>
          <p:nvPr>
            <p:ph type="title"/>
          </p:nvPr>
        </p:nvSpPr>
        <p:spPr/>
        <p:txBody>
          <a:bodyPr/>
          <a:lstStyle/>
          <a:p>
            <a:r>
              <a:rPr lang="zh-CN" altLang="en-US" sz="4800">
                <a:ea typeface="黑体" panose="02010609060101010101" pitchFamily="49" charset="-122"/>
              </a:rPr>
              <a:t>2.  </a:t>
            </a:r>
            <a:r>
              <a:rPr lang="en-US" altLang="zh-CN" sz="4800">
                <a:ea typeface="黑体" panose="02010609060101010101" pitchFamily="49" charset="-122"/>
              </a:rPr>
              <a:t>Weiler-Atherton</a:t>
            </a:r>
            <a:r>
              <a:rPr lang="zh-CN" altLang="en-US" sz="4800">
                <a:ea typeface="黑体" panose="02010609060101010101" pitchFamily="49" charset="-122"/>
              </a:rPr>
              <a:t>算法</a:t>
            </a:r>
          </a:p>
        </p:txBody>
      </p:sp>
      <p:sp>
        <p:nvSpPr>
          <p:cNvPr id="63491" name="Rectangle 3">
            <a:extLst>
              <a:ext uri="{FF2B5EF4-FFF2-40B4-BE49-F238E27FC236}">
                <a16:creationId xmlns:a16="http://schemas.microsoft.com/office/drawing/2014/main" id="{C4DA39A6-7C5D-486E-B614-B937C84CB136}"/>
              </a:ext>
            </a:extLst>
          </p:cNvPr>
          <p:cNvSpPr>
            <a:spLocks noGrp="1" noChangeArrowheads="1"/>
          </p:cNvSpPr>
          <p:nvPr>
            <p:ph type="body" idx="1"/>
          </p:nvPr>
        </p:nvSpPr>
        <p:spPr>
          <a:xfrm>
            <a:off x="236538" y="1100138"/>
            <a:ext cx="9493250" cy="5181600"/>
          </a:xfrm>
        </p:spPr>
        <p:txBody>
          <a:bodyPr/>
          <a:lstStyle/>
          <a:p>
            <a:pPr marL="0" lvl="1" indent="0">
              <a:buFont typeface="Arial" panose="020B0604020202020204" pitchFamily="34" charset="0"/>
              <a:buChar char="•"/>
            </a:pPr>
            <a:r>
              <a:rPr lang="zh-CN" altLang="en-US" sz="3200">
                <a:ea typeface="宋体" panose="02010600030101010101" pitchFamily="2" charset="-122"/>
              </a:rPr>
              <a:t>若主多边形与裁剪多边形有交点，则交点成对出现</a:t>
            </a:r>
          </a:p>
          <a:p>
            <a:pPr marL="0" lvl="2" indent="0"/>
            <a:r>
              <a:rPr lang="zh-CN" altLang="en-US" sz="3200">
                <a:ea typeface="宋体" panose="02010600030101010101" pitchFamily="2" charset="-122"/>
              </a:rPr>
              <a:t>进点：主多边形边界由此进入裁剪多边形内      </a:t>
            </a:r>
            <a:endParaRPr lang="en-US" altLang="zh-CN" sz="3200">
              <a:ea typeface="宋体" panose="02010600030101010101" pitchFamily="2" charset="-122"/>
            </a:endParaRPr>
          </a:p>
          <a:p>
            <a:pPr marL="0" lvl="2" indent="0"/>
            <a:r>
              <a:rPr lang="zh-CN" altLang="en-US" sz="3200">
                <a:ea typeface="宋体" panose="02010600030101010101" pitchFamily="2" charset="-122"/>
              </a:rPr>
              <a:t>出点：主多边形边界由此离开裁剪多边形区域</a:t>
            </a:r>
            <a:endParaRPr lang="en-US" altLang="zh-CN" sz="3200">
              <a:ea typeface="宋体" panose="02010600030101010101" pitchFamily="2" charset="-122"/>
            </a:endParaRPr>
          </a:p>
          <a:p>
            <a:pPr marL="0" lvl="2" indent="0"/>
            <a:r>
              <a:rPr lang="en-US" altLang="zh-CN" sz="3200">
                <a:ea typeface="宋体" panose="02010600030101010101" pitchFamily="2" charset="-122"/>
              </a:rPr>
              <a:t>I7-I0</a:t>
            </a:r>
          </a:p>
          <a:p>
            <a:pPr marL="0" lvl="2" indent="0"/>
            <a:r>
              <a:rPr lang="en-US" altLang="zh-CN" sz="3200">
                <a:ea typeface="宋体" panose="02010600030101010101" pitchFamily="2" charset="-122"/>
              </a:rPr>
              <a:t>I1-I8</a:t>
            </a:r>
          </a:p>
        </p:txBody>
      </p:sp>
      <p:pic>
        <p:nvPicPr>
          <p:cNvPr id="71684" name="Picture 4" descr="6P22">
            <a:extLst>
              <a:ext uri="{FF2B5EF4-FFF2-40B4-BE49-F238E27FC236}">
                <a16:creationId xmlns:a16="http://schemas.microsoft.com/office/drawing/2014/main" id="{24760C32-8AE7-47AB-9CB3-098907D363F7}"/>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13250" y="2808288"/>
            <a:ext cx="5492750" cy="4049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685" name="日期占位符 1">
            <a:extLst>
              <a:ext uri="{FF2B5EF4-FFF2-40B4-BE49-F238E27FC236}">
                <a16:creationId xmlns:a16="http://schemas.microsoft.com/office/drawing/2014/main" id="{EF250E1C-8C8D-4FB6-95F8-C2ADA6DE2D5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DEC3B28-A98C-44DC-A91A-D9BE1DE8584E}" type="datetime10">
              <a:rPr lang="zh-CN" altLang="en-US" sz="1400" smtClean="0"/>
              <a:pPr>
                <a:spcBef>
                  <a:spcPct val="0"/>
                </a:spcBef>
                <a:buFontTx/>
                <a:buNone/>
              </a:pPr>
              <a:t>09:09</a:t>
            </a:fld>
            <a:endParaRPr lang="en-US" altLang="zh-CN" sz="1400"/>
          </a:p>
        </p:txBody>
      </p:sp>
      <p:sp>
        <p:nvSpPr>
          <p:cNvPr id="71686" name="灯片编号占位符 2">
            <a:extLst>
              <a:ext uri="{FF2B5EF4-FFF2-40B4-BE49-F238E27FC236}">
                <a16:creationId xmlns:a16="http://schemas.microsoft.com/office/drawing/2014/main" id="{86E89867-DBA8-435E-9B33-6FAC257438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050B84B-4F5E-4E1F-B2CF-85F26A038CD6}" type="slidenum">
              <a:rPr lang="zh-CN" altLang="en-US" sz="1400" smtClean="0"/>
              <a:pPr>
                <a:spcBef>
                  <a:spcPct val="0"/>
                </a:spcBef>
                <a:buFontTx/>
                <a:buNone/>
              </a:pPr>
              <a:t>63</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260E38C-6714-42DF-8B86-FDF73751E7D0}"/>
              </a:ext>
            </a:extLst>
          </p:cNvPr>
          <p:cNvSpPr>
            <a:spLocks noGrp="1" noChangeArrowheads="1"/>
          </p:cNvSpPr>
          <p:nvPr>
            <p:ph type="title"/>
          </p:nvPr>
        </p:nvSpPr>
        <p:spPr/>
        <p:txBody>
          <a:bodyPr/>
          <a:lstStyle/>
          <a:p>
            <a:r>
              <a:rPr lang="zh-CN" altLang="en-US" dirty="0">
                <a:ea typeface="黑体" panose="02010609060101010101" pitchFamily="49" charset="-122"/>
              </a:rPr>
              <a:t>其它裁剪</a:t>
            </a:r>
          </a:p>
        </p:txBody>
      </p:sp>
      <p:sp>
        <p:nvSpPr>
          <p:cNvPr id="72707" name="Rectangle 3">
            <a:extLst>
              <a:ext uri="{FF2B5EF4-FFF2-40B4-BE49-F238E27FC236}">
                <a16:creationId xmlns:a16="http://schemas.microsoft.com/office/drawing/2014/main" id="{BEDBD173-9189-4027-A257-B75F2ACB3CC3}"/>
              </a:ext>
            </a:extLst>
          </p:cNvPr>
          <p:cNvSpPr>
            <a:spLocks noGrp="1" noChangeArrowheads="1"/>
          </p:cNvSpPr>
          <p:nvPr>
            <p:ph type="body" idx="1"/>
          </p:nvPr>
        </p:nvSpPr>
        <p:spPr>
          <a:xfrm>
            <a:off x="247650" y="1042988"/>
            <a:ext cx="9493250" cy="5815012"/>
          </a:xfrm>
        </p:spPr>
        <p:txBody>
          <a:bodyPr/>
          <a:lstStyle/>
          <a:p>
            <a:pPr algn="just">
              <a:lnSpc>
                <a:spcPct val="140000"/>
              </a:lnSpc>
              <a:buFontTx/>
              <a:buNone/>
            </a:pPr>
            <a:r>
              <a:rPr lang="zh-CN" altLang="en-US" sz="2400" b="1" dirty="0">
                <a:solidFill>
                  <a:schemeClr val="accent2"/>
                </a:solidFill>
                <a:ea typeface="黑体" panose="02010609060101010101" pitchFamily="49" charset="-122"/>
              </a:rPr>
              <a:t>1.  曲线边界对象的裁剪</a:t>
            </a:r>
          </a:p>
          <a:p>
            <a:pPr algn="just">
              <a:lnSpc>
                <a:spcPct val="140000"/>
              </a:lnSpc>
            </a:pPr>
            <a:r>
              <a:rPr lang="zh-CN" altLang="en-US" sz="2400" dirty="0">
                <a:ea typeface="宋体" panose="02010600030101010101" pitchFamily="2" charset="-122"/>
              </a:rPr>
              <a:t>曲线边界对象与矩形窗口和多边形窗口的裁剪</a:t>
            </a:r>
          </a:p>
          <a:p>
            <a:pPr algn="just">
              <a:lnSpc>
                <a:spcPct val="120000"/>
              </a:lnSpc>
              <a:buFontTx/>
              <a:buNone/>
            </a:pPr>
            <a:r>
              <a:rPr lang="zh-CN" altLang="en-US" sz="2400" b="1" dirty="0">
                <a:solidFill>
                  <a:schemeClr val="accent2"/>
                </a:solidFill>
                <a:ea typeface="黑体" panose="02010609060101010101" pitchFamily="49" charset="-122"/>
              </a:rPr>
              <a:t>2.  文字裁剪</a:t>
            </a:r>
            <a:endParaRPr lang="zh-CN" altLang="en-US" sz="2400" dirty="0">
              <a:solidFill>
                <a:schemeClr val="accent2"/>
              </a:solidFill>
              <a:ea typeface="宋体" panose="02010600030101010101" pitchFamily="2" charset="-122"/>
            </a:endParaRPr>
          </a:p>
          <a:p>
            <a:pPr algn="just">
              <a:lnSpc>
                <a:spcPct val="120000"/>
              </a:lnSpc>
              <a:buFontTx/>
              <a:buNone/>
            </a:pPr>
            <a:r>
              <a:rPr lang="zh-CN" altLang="en-US" sz="2400" dirty="0">
                <a:ea typeface="宋体" panose="02010600030101010101" pitchFamily="2" charset="-122"/>
              </a:rPr>
              <a:t>	文字裁剪的策略包括几种：</a:t>
            </a:r>
          </a:p>
          <a:p>
            <a:pPr lvl="1" algn="just">
              <a:lnSpc>
                <a:spcPct val="120000"/>
              </a:lnSpc>
              <a:buClr>
                <a:schemeClr val="tx1"/>
              </a:buClr>
              <a:buFontTx/>
              <a:buChar char="•"/>
            </a:pPr>
            <a:r>
              <a:rPr lang="zh-CN" altLang="en-US" sz="2400" dirty="0">
                <a:ea typeface="宋体" panose="02010600030101010101" pitchFamily="2" charset="-122"/>
              </a:rPr>
              <a:t>串精度裁剪</a:t>
            </a:r>
          </a:p>
          <a:p>
            <a:pPr lvl="1" algn="just">
              <a:lnSpc>
                <a:spcPct val="120000"/>
              </a:lnSpc>
              <a:buClr>
                <a:schemeClr val="tx1"/>
              </a:buClr>
              <a:buFontTx/>
              <a:buChar char="•"/>
            </a:pPr>
            <a:r>
              <a:rPr lang="zh-CN" altLang="en-US" sz="2400" dirty="0">
                <a:ea typeface="宋体" panose="02010600030101010101" pitchFamily="2" charset="-122"/>
              </a:rPr>
              <a:t>字符精度裁剪</a:t>
            </a:r>
          </a:p>
          <a:p>
            <a:pPr lvl="1" algn="just">
              <a:lnSpc>
                <a:spcPct val="120000"/>
              </a:lnSpc>
              <a:buClr>
                <a:schemeClr val="tx1"/>
              </a:buClr>
              <a:buFontTx/>
              <a:buChar char="•"/>
            </a:pPr>
            <a:r>
              <a:rPr lang="zh-CN" altLang="en-US" sz="2400" dirty="0">
                <a:ea typeface="宋体" panose="02010600030101010101" pitchFamily="2" charset="-122"/>
              </a:rPr>
              <a:t>笔划、象素精度裁剪 </a:t>
            </a:r>
          </a:p>
          <a:p>
            <a:pPr algn="just">
              <a:lnSpc>
                <a:spcPct val="120000"/>
              </a:lnSpc>
              <a:buFontTx/>
              <a:buNone/>
            </a:pPr>
            <a:r>
              <a:rPr lang="zh-CN" altLang="en-US" sz="2400" b="1" dirty="0">
                <a:solidFill>
                  <a:schemeClr val="accent2"/>
                </a:solidFill>
                <a:ea typeface="黑体" panose="02010609060101010101" pitchFamily="49" charset="-122"/>
              </a:rPr>
              <a:t>3.  外部裁剪</a:t>
            </a:r>
          </a:p>
          <a:p>
            <a:pPr algn="just">
              <a:lnSpc>
                <a:spcPct val="120000"/>
              </a:lnSpc>
              <a:buFontTx/>
              <a:buNone/>
            </a:pPr>
            <a:r>
              <a:rPr lang="zh-CN" altLang="en-US" sz="2400" dirty="0">
                <a:ea typeface="宋体" panose="02010600030101010101" pitchFamily="2" charset="-122"/>
              </a:rPr>
              <a:t>	保留落在裁剪区域外的图形部分、去掉裁剪区域内的所有图形，这种裁剪过程称为</a:t>
            </a:r>
            <a:r>
              <a:rPr lang="zh-CN" altLang="en-US" sz="2400" b="1" dirty="0">
                <a:ea typeface="宋体" panose="02010600030101010101" pitchFamily="2" charset="-122"/>
              </a:rPr>
              <a:t>外部裁剪</a:t>
            </a:r>
            <a:r>
              <a:rPr lang="zh-CN" altLang="en-US" sz="2400" dirty="0">
                <a:ea typeface="宋体" panose="02010600030101010101" pitchFamily="2" charset="-122"/>
              </a:rPr>
              <a:t>，也称</a:t>
            </a:r>
            <a:r>
              <a:rPr lang="zh-CN" altLang="en-US" sz="2400" b="1" dirty="0">
                <a:ea typeface="宋体" panose="02010600030101010101" pitchFamily="2" charset="-122"/>
              </a:rPr>
              <a:t>空白裁剪</a:t>
            </a:r>
            <a:r>
              <a:rPr lang="zh-CN" altLang="en-US" sz="2400" dirty="0">
                <a:ea typeface="宋体" panose="02010600030101010101" pitchFamily="2" charset="-122"/>
              </a:rPr>
              <a:t>。</a:t>
            </a:r>
          </a:p>
        </p:txBody>
      </p:sp>
      <p:sp>
        <p:nvSpPr>
          <p:cNvPr id="72708" name="日期占位符 1">
            <a:extLst>
              <a:ext uri="{FF2B5EF4-FFF2-40B4-BE49-F238E27FC236}">
                <a16:creationId xmlns:a16="http://schemas.microsoft.com/office/drawing/2014/main" id="{037E4C1A-7610-4054-A0E8-60EEC3BFD59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B8D910F-1C19-4ED8-9D39-A9913B4F7512}" type="datetime10">
              <a:rPr lang="zh-CN" altLang="en-US" sz="1400" smtClean="0"/>
              <a:pPr>
                <a:spcBef>
                  <a:spcPct val="0"/>
                </a:spcBef>
                <a:buFontTx/>
                <a:buNone/>
              </a:pPr>
              <a:t>09:09</a:t>
            </a:fld>
            <a:endParaRPr lang="en-US" altLang="zh-CN" sz="1400"/>
          </a:p>
        </p:txBody>
      </p:sp>
      <p:sp>
        <p:nvSpPr>
          <p:cNvPr id="72709" name="灯片编号占位符 2">
            <a:extLst>
              <a:ext uri="{FF2B5EF4-FFF2-40B4-BE49-F238E27FC236}">
                <a16:creationId xmlns:a16="http://schemas.microsoft.com/office/drawing/2014/main" id="{105A412E-0E67-4B1F-B166-C3407944DA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0D5F3C8C-BC36-4AE9-9D4C-DC8E7A207CA0}" type="slidenum">
              <a:rPr lang="zh-CN" altLang="en-US" sz="1400" smtClean="0"/>
              <a:pPr>
                <a:spcBef>
                  <a:spcPct val="0"/>
                </a:spcBef>
                <a:buFontTx/>
                <a:buNone/>
              </a:pPr>
              <a:t>64</a:t>
            </a:fld>
            <a:endParaRPr lang="en-US" altLang="zh-CN"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90D78F5-658D-4B9E-82A5-89EE09E41C11}"/>
              </a:ext>
            </a:extLst>
          </p:cNvPr>
          <p:cNvSpPr>
            <a:spLocks noChangeArrowheads="1"/>
          </p:cNvSpPr>
          <p:nvPr/>
        </p:nvSpPr>
        <p:spPr bwMode="auto">
          <a:xfrm>
            <a:off x="264695" y="214313"/>
            <a:ext cx="944604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fontAlgn="t" hangingPunct="1">
              <a:spcBef>
                <a:spcPct val="0"/>
              </a:spcBef>
              <a:buFontTx/>
              <a:buNone/>
            </a:pPr>
            <a:r>
              <a:rPr lang="zh-CN" altLang="en-US" sz="4400" dirty="0">
                <a:solidFill>
                  <a:schemeClr val="accent2"/>
                </a:solidFill>
                <a:latin typeface="微软雅黑" panose="020B0503020204020204" pitchFamily="34" charset="-122"/>
                <a:ea typeface="黑体" panose="02010609060101010101" pitchFamily="49" charset="-122"/>
                <a:cs typeface="+mj-cs"/>
              </a:rPr>
              <a:t>文字裁剪 </a:t>
            </a:r>
          </a:p>
        </p:txBody>
      </p:sp>
      <p:sp>
        <p:nvSpPr>
          <p:cNvPr id="73731" name="Rectangle 3">
            <a:extLst>
              <a:ext uri="{FF2B5EF4-FFF2-40B4-BE49-F238E27FC236}">
                <a16:creationId xmlns:a16="http://schemas.microsoft.com/office/drawing/2014/main" id="{7C728F7A-6AD4-49DD-992C-D02CFD42E11D}"/>
              </a:ext>
            </a:extLst>
          </p:cNvPr>
          <p:cNvSpPr>
            <a:spLocks noChangeArrowheads="1"/>
          </p:cNvSpPr>
          <p:nvPr/>
        </p:nvSpPr>
        <p:spPr bwMode="auto">
          <a:xfrm>
            <a:off x="409074" y="3034464"/>
            <a:ext cx="9059779"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just" eaLnBrk="1" fontAlgn="b" hangingPunct="1">
              <a:spcBef>
                <a:spcPct val="0"/>
              </a:spcBef>
              <a:buFontTx/>
              <a:buNone/>
            </a:pPr>
            <a:r>
              <a:rPr lang="en-US" altLang="zh-CN" sz="2800" b="1" dirty="0">
                <a:solidFill>
                  <a:srgbClr val="000000"/>
                </a:solidFill>
                <a:latin typeface="宋体" panose="02010600030101010101" pitchFamily="2" charset="-122"/>
                <a:ea typeface="宋体" panose="02010600030101010101" pitchFamily="2" charset="-122"/>
              </a:rPr>
              <a:t>1. </a:t>
            </a:r>
            <a:r>
              <a:rPr lang="zh-CN" altLang="en-US" sz="2800" b="1" dirty="0">
                <a:solidFill>
                  <a:srgbClr val="000000"/>
                </a:solidFill>
                <a:latin typeface="宋体" panose="02010600030101010101" pitchFamily="2" charset="-122"/>
                <a:ea typeface="宋体" panose="02010600030101010101" pitchFamily="2" charset="-122"/>
              </a:rPr>
              <a:t>字符串</a:t>
            </a:r>
          </a:p>
          <a:p>
            <a:pPr algn="just" eaLnBrk="1" fontAlgn="b" hangingPunct="1">
              <a:spcBef>
                <a:spcPct val="0"/>
              </a:spcBef>
              <a:buFontTx/>
              <a:buNone/>
            </a:pPr>
            <a:r>
              <a:rPr lang="zh-CN" altLang="en-US" sz="2800" dirty="0">
                <a:solidFill>
                  <a:srgbClr val="000000"/>
                </a:solidFill>
                <a:latin typeface="宋体" panose="02010600030101010101" pitchFamily="2" charset="-122"/>
                <a:ea typeface="宋体" panose="02010600030101010101" pitchFamily="2" charset="-122"/>
              </a:rPr>
              <a:t>　　采用字符串方式进行裁剪时，将包围字符串的外接矩形对窗口作裁剪。当字符串外接矩形整个在窗口内时予以显示，否则不显示。</a:t>
            </a:r>
          </a:p>
        </p:txBody>
      </p:sp>
      <p:sp>
        <p:nvSpPr>
          <p:cNvPr id="73732" name="Rectangle 5">
            <a:extLst>
              <a:ext uri="{FF2B5EF4-FFF2-40B4-BE49-F238E27FC236}">
                <a16:creationId xmlns:a16="http://schemas.microsoft.com/office/drawing/2014/main" id="{28CBF4B4-4E87-46C1-B4FF-ABCC57C6D441}"/>
              </a:ext>
            </a:extLst>
          </p:cNvPr>
          <p:cNvSpPr>
            <a:spLocks noChangeArrowheads="1"/>
          </p:cNvSpPr>
          <p:nvPr/>
        </p:nvSpPr>
        <p:spPr bwMode="auto">
          <a:xfrm>
            <a:off x="264694" y="1225132"/>
            <a:ext cx="9204159"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just" eaLnBrk="1" fontAlgn="b" hangingPunct="1">
              <a:spcBef>
                <a:spcPct val="0"/>
              </a:spcBef>
              <a:buFontTx/>
              <a:buNone/>
            </a:pPr>
            <a:r>
              <a:rPr lang="zh-CN" altLang="en-US" sz="2800" dirty="0">
                <a:solidFill>
                  <a:srgbClr val="000000"/>
                </a:solidFill>
                <a:latin typeface="宋体" panose="02010600030101010101" pitchFamily="2" charset="-122"/>
                <a:ea typeface="宋体" panose="02010600030101010101" pitchFamily="2" charset="-122"/>
              </a:rPr>
              <a:t>    字符也是图元的一种，它在输出过程中，同样需要进行裁剪，字符的裁剪有多种策略，依赖于字符的生成及存储方式和具体应用的要求，有三种。</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2C23715-49B6-4C66-8671-38EF88859EFD}"/>
              </a:ext>
            </a:extLst>
          </p:cNvPr>
          <p:cNvSpPr>
            <a:spLocks noChangeArrowheads="1"/>
          </p:cNvSpPr>
          <p:nvPr/>
        </p:nvSpPr>
        <p:spPr bwMode="auto">
          <a:xfrm>
            <a:off x="531813" y="1101725"/>
            <a:ext cx="90360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just" eaLnBrk="1" fontAlgn="b" hangingPunct="1">
              <a:spcBef>
                <a:spcPct val="0"/>
              </a:spcBef>
              <a:buFontTx/>
              <a:buNone/>
            </a:pPr>
            <a:r>
              <a:rPr lang="en-US" altLang="zh-CN" sz="2800" b="1" dirty="0">
                <a:solidFill>
                  <a:srgbClr val="000000"/>
                </a:solidFill>
                <a:latin typeface="宋体" panose="02010600030101010101" pitchFamily="2" charset="-122"/>
                <a:ea typeface="宋体" panose="02010600030101010101" pitchFamily="2" charset="-122"/>
              </a:rPr>
              <a:t>2. </a:t>
            </a:r>
            <a:r>
              <a:rPr lang="zh-CN" altLang="en-US" sz="2800" b="1" dirty="0">
                <a:solidFill>
                  <a:srgbClr val="000000"/>
                </a:solidFill>
                <a:latin typeface="宋体" panose="02010600030101010101" pitchFamily="2" charset="-122"/>
                <a:ea typeface="宋体" panose="02010600030101010101" pitchFamily="2" charset="-122"/>
              </a:rPr>
              <a:t>基于字符</a:t>
            </a:r>
          </a:p>
          <a:p>
            <a:pPr algn="just" eaLnBrk="1" fontAlgn="b" hangingPunct="1">
              <a:spcBef>
                <a:spcPct val="0"/>
              </a:spcBef>
              <a:buFontTx/>
              <a:buNone/>
            </a:pPr>
            <a:r>
              <a:rPr lang="zh-CN" altLang="en-US" sz="2800" dirty="0">
                <a:solidFill>
                  <a:srgbClr val="000000"/>
                </a:solidFill>
                <a:latin typeface="宋体" panose="02010600030101010101" pitchFamily="2" charset="-122"/>
                <a:ea typeface="宋体" panose="02010600030101010101" pitchFamily="2" charset="-122"/>
              </a:rPr>
              <a:t>　　采用字符方式进行裁剪时，将包围字符的外接矩形对窗口作裁剪，如某个字符外接矩形整个落在窗口内予以显示，否则不显示。</a:t>
            </a:r>
            <a:r>
              <a:rPr lang="zh-CN" altLang="en-US" sz="2800" dirty="0">
                <a:solidFill>
                  <a:srgbClr val="000000"/>
                </a:solidFill>
                <a:latin typeface="Times New Roman" panose="02020603050405020304" pitchFamily="18" charset="0"/>
                <a:ea typeface="宋体" panose="02010600030101010101" pitchFamily="2" charset="-122"/>
              </a:rPr>
              <a:t>           </a:t>
            </a:r>
            <a:endParaRPr lang="zh-CN" altLang="en-US" sz="2800" dirty="0">
              <a:solidFill>
                <a:srgbClr val="000000"/>
              </a:solidFill>
              <a:latin typeface="宋体" panose="02010600030101010101" pitchFamily="2" charset="-122"/>
              <a:ea typeface="宋体" panose="02010600030101010101" pitchFamily="2" charset="-122"/>
            </a:endParaRPr>
          </a:p>
        </p:txBody>
      </p:sp>
      <p:pic>
        <p:nvPicPr>
          <p:cNvPr id="74755" name="Picture 3">
            <a:extLst>
              <a:ext uri="{FF2B5EF4-FFF2-40B4-BE49-F238E27FC236}">
                <a16:creationId xmlns:a16="http://schemas.microsoft.com/office/drawing/2014/main" id="{C216E54B-063B-41A9-BBAF-540717A39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3167063"/>
            <a:ext cx="7770813" cy="3209925"/>
          </a:xfrm>
          <a:prstGeom prst="rect">
            <a:avLst/>
          </a:prstGeom>
          <a:solidFill>
            <a:srgbClr val="FFFFFF"/>
          </a:solidFill>
          <a:ln w="38100" cmpd="dbl">
            <a:solidFill>
              <a:schemeClr val="bg1"/>
            </a:solidFill>
            <a:miter lim="800000"/>
            <a:headEnd/>
            <a:tailEnd/>
          </a:ln>
        </p:spPr>
      </p:pic>
      <p:sp>
        <p:nvSpPr>
          <p:cNvPr id="4" name="Rectangle 2">
            <a:extLst>
              <a:ext uri="{FF2B5EF4-FFF2-40B4-BE49-F238E27FC236}">
                <a16:creationId xmlns:a16="http://schemas.microsoft.com/office/drawing/2014/main" id="{29E61AA2-202A-4363-847A-17A9A379DCCF}"/>
              </a:ext>
            </a:extLst>
          </p:cNvPr>
          <p:cNvSpPr>
            <a:spLocks noChangeArrowheads="1"/>
          </p:cNvSpPr>
          <p:nvPr/>
        </p:nvSpPr>
        <p:spPr bwMode="auto">
          <a:xfrm>
            <a:off x="264695" y="214313"/>
            <a:ext cx="944604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fontAlgn="t" hangingPunct="1">
              <a:spcBef>
                <a:spcPct val="0"/>
              </a:spcBef>
              <a:buFontTx/>
              <a:buNone/>
            </a:pPr>
            <a:r>
              <a:rPr lang="zh-CN" altLang="en-US" sz="4400" dirty="0">
                <a:solidFill>
                  <a:schemeClr val="accent2"/>
                </a:solidFill>
                <a:latin typeface="微软雅黑" panose="020B0503020204020204" pitchFamily="34" charset="-122"/>
                <a:ea typeface="黑体" panose="02010609060101010101" pitchFamily="49" charset="-122"/>
                <a:cs typeface="+mj-cs"/>
              </a:rPr>
              <a:t>文字裁剪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AF56D3F-DDCA-4FDF-9850-7E0692819CEE}"/>
              </a:ext>
            </a:extLst>
          </p:cNvPr>
          <p:cNvSpPr>
            <a:spLocks noChangeArrowheads="1"/>
          </p:cNvSpPr>
          <p:nvPr/>
        </p:nvSpPr>
        <p:spPr bwMode="auto">
          <a:xfrm>
            <a:off x="652463" y="1101725"/>
            <a:ext cx="849788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just" eaLnBrk="1" fontAlgn="b" hangingPunct="1">
              <a:spcBef>
                <a:spcPct val="0"/>
              </a:spcBef>
              <a:buFontTx/>
              <a:buNone/>
            </a:pPr>
            <a:r>
              <a:rPr lang="en-US" altLang="zh-CN" sz="2800" b="1" dirty="0">
                <a:solidFill>
                  <a:srgbClr val="000000"/>
                </a:solidFill>
                <a:latin typeface="宋体" panose="02010600030101010101" pitchFamily="2" charset="-122"/>
                <a:ea typeface="宋体" panose="02010600030101010101" pitchFamily="2" charset="-122"/>
              </a:rPr>
              <a:t>3. </a:t>
            </a:r>
            <a:r>
              <a:rPr lang="zh-CN" altLang="en-US" sz="2800" b="1" dirty="0">
                <a:solidFill>
                  <a:srgbClr val="000000"/>
                </a:solidFill>
                <a:latin typeface="宋体" panose="02010600030101010101" pitchFamily="2" charset="-122"/>
                <a:ea typeface="宋体" panose="02010600030101010101" pitchFamily="2" charset="-122"/>
              </a:rPr>
              <a:t>基于构成字符的基本图素</a:t>
            </a:r>
          </a:p>
          <a:p>
            <a:pPr algn="just" eaLnBrk="1" fontAlgn="b" hangingPunct="1">
              <a:spcBef>
                <a:spcPct val="0"/>
              </a:spcBef>
              <a:buFontTx/>
              <a:buNone/>
            </a:pPr>
            <a:r>
              <a:rPr lang="zh-CN" altLang="en-US" sz="2800" dirty="0">
                <a:solidFill>
                  <a:srgbClr val="000000"/>
                </a:solidFill>
                <a:latin typeface="宋体" panose="02010600030101010101" pitchFamily="2" charset="-122"/>
                <a:ea typeface="宋体" panose="02010600030101010101" pitchFamily="2" charset="-122"/>
              </a:rPr>
              <a:t>　　对于点阵字符，构成字符的最小元素为象素，此时字符的裁剪转化为点裁剪。</a:t>
            </a:r>
          </a:p>
          <a:p>
            <a:pPr algn="just" eaLnBrk="1" fontAlgn="b" hangingPunct="1">
              <a:spcBef>
                <a:spcPct val="0"/>
              </a:spcBef>
              <a:buFontTx/>
              <a:buNone/>
            </a:pPr>
            <a:r>
              <a:rPr lang="zh-CN" altLang="en-US" sz="2800" dirty="0">
                <a:solidFill>
                  <a:srgbClr val="000000"/>
                </a:solidFill>
                <a:latin typeface="宋体" panose="02010600030101010101" pitchFamily="2" charset="-122"/>
                <a:ea typeface="宋体" panose="02010600030101010101" pitchFamily="2" charset="-122"/>
              </a:rPr>
              <a:t>　　对于矢量字符，构成字符的最小元素是直线段（笔画），这样字符的裁剪就转化成了线裁剪。</a:t>
            </a:r>
            <a:r>
              <a:rPr lang="zh-CN" altLang="en-US" sz="2800" dirty="0">
                <a:solidFill>
                  <a:srgbClr val="000000"/>
                </a:solidFill>
                <a:latin typeface="Times New Roman" panose="02020603050405020304" pitchFamily="18" charset="0"/>
                <a:ea typeface="宋体" panose="02010600030101010101" pitchFamily="2" charset="-122"/>
              </a:rPr>
              <a:t>                      </a:t>
            </a:r>
            <a:endParaRPr lang="zh-CN" altLang="en-US" sz="2800" dirty="0">
              <a:solidFill>
                <a:srgbClr val="000000"/>
              </a:solidFill>
              <a:latin typeface="宋体" panose="02010600030101010101" pitchFamily="2" charset="-122"/>
              <a:ea typeface="宋体" panose="02010600030101010101" pitchFamily="2" charset="-122"/>
            </a:endParaRPr>
          </a:p>
        </p:txBody>
      </p:sp>
      <p:pic>
        <p:nvPicPr>
          <p:cNvPr id="75779" name="Picture 3">
            <a:extLst>
              <a:ext uri="{FF2B5EF4-FFF2-40B4-BE49-F238E27FC236}">
                <a16:creationId xmlns:a16="http://schemas.microsoft.com/office/drawing/2014/main" id="{BB098D79-8E89-4DEF-86D2-36462B3A4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13" y="3806825"/>
            <a:ext cx="7042150" cy="2728913"/>
          </a:xfrm>
          <a:prstGeom prst="rect">
            <a:avLst/>
          </a:prstGeom>
          <a:solidFill>
            <a:srgbClr val="FFFFFF"/>
          </a:solidFill>
          <a:ln w="38100" cmpd="dbl"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a:extLst>
              <a:ext uri="{FF2B5EF4-FFF2-40B4-BE49-F238E27FC236}">
                <a16:creationId xmlns:a16="http://schemas.microsoft.com/office/drawing/2014/main" id="{A1464657-A6FF-452E-BBAE-CC0F7B4B7E4F}"/>
              </a:ext>
            </a:extLst>
          </p:cNvPr>
          <p:cNvSpPr>
            <a:spLocks noChangeArrowheads="1"/>
          </p:cNvSpPr>
          <p:nvPr/>
        </p:nvSpPr>
        <p:spPr bwMode="auto">
          <a:xfrm>
            <a:off x="264695" y="214313"/>
            <a:ext cx="944604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lgn="ctr" eaLnBrk="1" fontAlgn="t" hangingPunct="1">
              <a:spcBef>
                <a:spcPct val="0"/>
              </a:spcBef>
              <a:buFontTx/>
              <a:buNone/>
            </a:pPr>
            <a:r>
              <a:rPr lang="zh-CN" altLang="en-US" sz="4400" dirty="0">
                <a:solidFill>
                  <a:schemeClr val="accent2"/>
                </a:solidFill>
                <a:latin typeface="微软雅黑" panose="020B0503020204020204" pitchFamily="34" charset="-122"/>
                <a:ea typeface="黑体" panose="02010609060101010101" pitchFamily="49" charset="-122"/>
                <a:cs typeface="+mj-cs"/>
              </a:rPr>
              <a:t>文字裁剪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5CD519B1-D902-424B-A595-8622DF4D87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F4DCFFD-D2C0-4E4B-9402-DB134CBFCA3C}" type="slidenum">
              <a:rPr lang="zh-CN" altLang="en-US" sz="1400" smtClean="0"/>
              <a:pPr>
                <a:spcBef>
                  <a:spcPct val="0"/>
                </a:spcBef>
                <a:buFontTx/>
                <a:buNone/>
              </a:pPr>
              <a:t>68</a:t>
            </a:fld>
            <a:endParaRPr lang="en-US" altLang="zh-CN" sz="1400"/>
          </a:p>
        </p:txBody>
      </p:sp>
      <p:sp>
        <p:nvSpPr>
          <p:cNvPr id="9219" name="Rectangle 2">
            <a:extLst>
              <a:ext uri="{FF2B5EF4-FFF2-40B4-BE49-F238E27FC236}">
                <a16:creationId xmlns:a16="http://schemas.microsoft.com/office/drawing/2014/main" id="{40E2F2C8-B2F5-48E2-AF72-1BA0EB5A4F62}"/>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裁剪总结</a:t>
            </a:r>
            <a:endParaRPr lang="en-US" altLang="zh-CN" dirty="0">
              <a:ea typeface="宋体" panose="02010600030101010101" pitchFamily="2" charset="-122"/>
            </a:endParaRPr>
          </a:p>
        </p:txBody>
      </p:sp>
      <p:sp>
        <p:nvSpPr>
          <p:cNvPr id="9220" name="Rectangle 3">
            <a:extLst>
              <a:ext uri="{FF2B5EF4-FFF2-40B4-BE49-F238E27FC236}">
                <a16:creationId xmlns:a16="http://schemas.microsoft.com/office/drawing/2014/main" id="{9F270259-BBE0-442B-ADB8-8804496523B9}"/>
              </a:ext>
            </a:extLst>
          </p:cNvPr>
          <p:cNvSpPr>
            <a:spLocks noGrp="1" noChangeArrowheads="1"/>
          </p:cNvSpPr>
          <p:nvPr>
            <p:ph type="body" idx="1"/>
          </p:nvPr>
        </p:nvSpPr>
        <p:spPr/>
        <p:txBody>
          <a:bodyPr/>
          <a:lstStyle/>
          <a:p>
            <a:pPr eaLnBrk="1" hangingPunct="1"/>
            <a:r>
              <a:rPr lang="zh-CN" altLang="en-US" sz="3600" dirty="0"/>
              <a:t>点的裁剪</a:t>
            </a:r>
            <a:endParaRPr lang="en-US" altLang="zh-CN" sz="3600" dirty="0"/>
          </a:p>
          <a:p>
            <a:pPr eaLnBrk="1" hangingPunct="1"/>
            <a:r>
              <a:rPr lang="zh-CN" altLang="en-US" sz="3600" dirty="0"/>
              <a:t>线段裁剪</a:t>
            </a:r>
            <a:endParaRPr lang="en-US" altLang="zh-CN" sz="3600" dirty="0"/>
          </a:p>
          <a:p>
            <a:pPr lvl="1" eaLnBrk="1" hangingPunct="1"/>
            <a:r>
              <a:rPr lang="en-US" altLang="zh-CN" sz="3600" dirty="0"/>
              <a:t>Cohen-Sutherland</a:t>
            </a:r>
          </a:p>
          <a:p>
            <a:pPr lvl="1" eaLnBrk="1" hangingPunct="1"/>
            <a:r>
              <a:rPr lang="zh-CN" altLang="en-US" sz="3600" dirty="0"/>
              <a:t>中点分割法</a:t>
            </a:r>
            <a:endParaRPr lang="en-US" altLang="zh-CN" sz="3600" dirty="0"/>
          </a:p>
          <a:p>
            <a:pPr lvl="1" eaLnBrk="1" hangingPunct="1"/>
            <a:r>
              <a:rPr lang="en-US" altLang="zh-CN" sz="3600" dirty="0"/>
              <a:t>Liang-Barsky</a:t>
            </a:r>
          </a:p>
          <a:p>
            <a:pPr eaLnBrk="1" hangingPunct="1"/>
            <a:r>
              <a:rPr lang="zh-CN" altLang="en-US" sz="3600" dirty="0"/>
              <a:t>多边形裁剪</a:t>
            </a:r>
            <a:endParaRPr lang="en-US" altLang="zh-CN" sz="3600" dirty="0"/>
          </a:p>
          <a:p>
            <a:pPr eaLnBrk="1" hangingPunct="1"/>
            <a:r>
              <a:rPr lang="zh-CN" altLang="en-US" sz="3600" dirty="0"/>
              <a:t>裁剪本质：分类！</a:t>
            </a:r>
            <a:endParaRPr lang="en-US" altLang="zh-CN" sz="3600" dirty="0"/>
          </a:p>
        </p:txBody>
      </p:sp>
      <p:sp>
        <p:nvSpPr>
          <p:cNvPr id="9222" name="日期占位符 1">
            <a:extLst>
              <a:ext uri="{FF2B5EF4-FFF2-40B4-BE49-F238E27FC236}">
                <a16:creationId xmlns:a16="http://schemas.microsoft.com/office/drawing/2014/main" id="{C79A9A5C-3528-41F8-A13E-C7F2C03E0B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1BB30DF-1251-4EEC-99AF-E2B2C16F2955}" type="datetime10">
              <a:rPr lang="zh-CN" altLang="en-US" sz="1400" smtClean="0"/>
              <a:pPr>
                <a:spcBef>
                  <a:spcPct val="0"/>
                </a:spcBef>
                <a:buFontTx/>
                <a:buNone/>
              </a:pPr>
              <a:t>09:09</a:t>
            </a:fld>
            <a:endParaRPr lang="en-US" altLang="zh-CN" sz="1400"/>
          </a:p>
        </p:txBody>
      </p:sp>
    </p:spTree>
    <p:extLst>
      <p:ext uri="{BB962C8B-B14F-4D97-AF65-F5344CB8AC3E}">
        <p14:creationId xmlns:p14="http://schemas.microsoft.com/office/powerpoint/2010/main" val="78952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5CD519B1-D902-424B-A595-8622DF4D87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BF4DCFFD-D2C0-4E4B-9402-DB134CBFCA3C}" type="slidenum">
              <a:rPr lang="zh-CN" altLang="en-US" sz="1400" smtClean="0"/>
              <a:pPr>
                <a:spcBef>
                  <a:spcPct val="0"/>
                </a:spcBef>
                <a:buFontTx/>
                <a:buNone/>
              </a:pPr>
              <a:t>7</a:t>
            </a:fld>
            <a:endParaRPr lang="en-US" altLang="zh-CN" sz="1400"/>
          </a:p>
        </p:txBody>
      </p:sp>
      <p:sp>
        <p:nvSpPr>
          <p:cNvPr id="9219" name="Rectangle 2">
            <a:extLst>
              <a:ext uri="{FF2B5EF4-FFF2-40B4-BE49-F238E27FC236}">
                <a16:creationId xmlns:a16="http://schemas.microsoft.com/office/drawing/2014/main" id="{40E2F2C8-B2F5-48E2-AF72-1BA0EB5A4F62}"/>
              </a:ext>
            </a:extLst>
          </p:cNvPr>
          <p:cNvSpPr>
            <a:spLocks noGrp="1" noChangeArrowheads="1"/>
          </p:cNvSpPr>
          <p:nvPr>
            <p:ph type="title"/>
          </p:nvPr>
        </p:nvSpPr>
        <p:spPr/>
        <p:txBody>
          <a:bodyPr/>
          <a:lstStyle/>
          <a:p>
            <a:pPr eaLnBrk="1" hangingPunct="1"/>
            <a:r>
              <a:rPr lang="zh-CN" altLang="en-US">
                <a:ea typeface="宋体" panose="02010600030101010101" pitchFamily="2" charset="-122"/>
              </a:rPr>
              <a:t>裁剪</a:t>
            </a:r>
            <a:endParaRPr lang="en-US" altLang="zh-CN">
              <a:ea typeface="宋体" panose="02010600030101010101" pitchFamily="2" charset="-122"/>
            </a:endParaRPr>
          </a:p>
        </p:txBody>
      </p:sp>
      <p:sp>
        <p:nvSpPr>
          <p:cNvPr id="9220" name="Rectangle 3">
            <a:extLst>
              <a:ext uri="{FF2B5EF4-FFF2-40B4-BE49-F238E27FC236}">
                <a16:creationId xmlns:a16="http://schemas.microsoft.com/office/drawing/2014/main" id="{9F270259-BBE0-442B-ADB8-8804496523B9}"/>
              </a:ext>
            </a:extLst>
          </p:cNvPr>
          <p:cNvSpPr>
            <a:spLocks noGrp="1" noChangeArrowheads="1"/>
          </p:cNvSpPr>
          <p:nvPr>
            <p:ph type="body" idx="1"/>
          </p:nvPr>
        </p:nvSpPr>
        <p:spPr/>
        <p:txBody>
          <a:bodyPr/>
          <a:lstStyle/>
          <a:p>
            <a:pPr eaLnBrk="1" hangingPunct="1"/>
            <a:r>
              <a:rPr lang="zh-CN" altLang="en-US" sz="3600" dirty="0"/>
              <a:t>点的裁剪</a:t>
            </a:r>
            <a:endParaRPr lang="en-US" altLang="zh-CN" sz="3600" dirty="0"/>
          </a:p>
          <a:p>
            <a:pPr eaLnBrk="1" hangingPunct="1"/>
            <a:r>
              <a:rPr lang="zh-CN" altLang="en-US" sz="3600" dirty="0">
                <a:solidFill>
                  <a:schemeClr val="accent2"/>
                </a:solidFill>
              </a:rPr>
              <a:t>线段裁剪</a:t>
            </a:r>
            <a:endParaRPr lang="en-US" altLang="zh-CN" sz="3600" dirty="0">
              <a:solidFill>
                <a:schemeClr val="accent2"/>
              </a:solidFill>
            </a:endParaRPr>
          </a:p>
          <a:p>
            <a:pPr lvl="1" eaLnBrk="1" hangingPunct="1"/>
            <a:r>
              <a:rPr lang="en-US" altLang="zh-CN" sz="3600" dirty="0"/>
              <a:t>Cohen-Sutherland</a:t>
            </a:r>
          </a:p>
          <a:p>
            <a:pPr lvl="1" eaLnBrk="1" hangingPunct="1"/>
            <a:r>
              <a:rPr lang="zh-CN" altLang="en-US" sz="3600" dirty="0"/>
              <a:t>中点分割法</a:t>
            </a:r>
            <a:endParaRPr lang="en-US" altLang="zh-CN" sz="3600" dirty="0"/>
          </a:p>
          <a:p>
            <a:pPr lvl="1" eaLnBrk="1" hangingPunct="1"/>
            <a:r>
              <a:rPr lang="en-US" altLang="zh-CN" sz="3600" dirty="0"/>
              <a:t>Liang-Barsky</a:t>
            </a:r>
          </a:p>
          <a:p>
            <a:pPr eaLnBrk="1" hangingPunct="1"/>
            <a:r>
              <a:rPr lang="zh-CN" altLang="en-US" sz="3600" dirty="0"/>
              <a:t>多边形裁剪</a:t>
            </a:r>
            <a:endParaRPr lang="en-US" altLang="zh-CN" sz="3600" dirty="0"/>
          </a:p>
          <a:p>
            <a:pPr eaLnBrk="1" hangingPunct="1"/>
            <a:r>
              <a:rPr lang="zh-CN" altLang="en-US" sz="3600" dirty="0"/>
              <a:t>其它裁剪</a:t>
            </a:r>
            <a:endParaRPr lang="en-US" altLang="zh-CN" sz="3600" dirty="0"/>
          </a:p>
        </p:txBody>
      </p:sp>
      <p:graphicFrame>
        <p:nvGraphicFramePr>
          <p:cNvPr id="9221" name="Object 6">
            <a:extLst>
              <a:ext uri="{FF2B5EF4-FFF2-40B4-BE49-F238E27FC236}">
                <a16:creationId xmlns:a16="http://schemas.microsoft.com/office/drawing/2014/main" id="{77F1F466-0549-42A2-A6BB-C9A353538E08}"/>
              </a:ext>
            </a:extLst>
          </p:cNvPr>
          <p:cNvGraphicFramePr>
            <a:graphicFrameLocks noChangeAspect="1"/>
          </p:cNvGraphicFramePr>
          <p:nvPr>
            <p:extLst>
              <p:ext uri="{D42A27DB-BD31-4B8C-83A1-F6EECF244321}">
                <p14:modId xmlns:p14="http://schemas.microsoft.com/office/powerpoint/2010/main" val="904262204"/>
              </p:ext>
            </p:extLst>
          </p:nvPr>
        </p:nvGraphicFramePr>
        <p:xfrm>
          <a:off x="4638675" y="1219200"/>
          <a:ext cx="5267325" cy="2378075"/>
        </p:xfrm>
        <a:graphic>
          <a:graphicData uri="http://schemas.openxmlformats.org/presentationml/2006/ole">
            <mc:AlternateContent xmlns:mc="http://schemas.openxmlformats.org/markup-compatibility/2006">
              <mc:Choice xmlns:v="urn:schemas-microsoft-com:vml" Requires="v">
                <p:oleObj spid="_x0000_s9277" name="VISIO" r:id="rId3" imgW="4507920" imgH="2035440" progId="Visio.Drawing.11">
                  <p:embed/>
                </p:oleObj>
              </mc:Choice>
              <mc:Fallback>
                <p:oleObj name="VISIO" r:id="rId3" imgW="4507920" imgH="203544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75" y="1219200"/>
                        <a:ext cx="5267325" cy="2378075"/>
                      </a:xfrm>
                      <a:prstGeom prst="rect">
                        <a:avLst/>
                      </a:prstGeom>
                      <a:solidFill>
                        <a:srgbClr val="CCFFFF">
                          <a:alpha val="2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日期占位符 1">
            <a:extLst>
              <a:ext uri="{FF2B5EF4-FFF2-40B4-BE49-F238E27FC236}">
                <a16:creationId xmlns:a16="http://schemas.microsoft.com/office/drawing/2014/main" id="{C79A9A5C-3528-41F8-A13E-C7F2C03E0B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1BB30DF-1251-4EEC-99AF-E2B2C16F2955}" type="datetime10">
              <a:rPr lang="zh-CN" altLang="en-US" sz="1400" smtClean="0"/>
              <a:pPr>
                <a:spcBef>
                  <a:spcPct val="0"/>
                </a:spcBef>
                <a:buFontTx/>
                <a:buNone/>
              </a:pPr>
              <a:t>09:09</a:t>
            </a:fld>
            <a:endParaRPr lang="en-US"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a:extLst>
              <a:ext uri="{FF2B5EF4-FFF2-40B4-BE49-F238E27FC236}">
                <a16:creationId xmlns:a16="http://schemas.microsoft.com/office/drawing/2014/main" id="{A8F9AC43-7137-4F88-9035-AA11035FE8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391D452-3550-4ED6-ABC5-A73F101F5DF7}" type="slidenum">
              <a:rPr lang="zh-CN" altLang="en-US" sz="1400" smtClean="0"/>
              <a:pPr>
                <a:spcBef>
                  <a:spcPct val="0"/>
                </a:spcBef>
                <a:buFontTx/>
                <a:buNone/>
              </a:pPr>
              <a:t>8</a:t>
            </a:fld>
            <a:endParaRPr lang="en-US" altLang="zh-CN" sz="1400"/>
          </a:p>
        </p:txBody>
      </p:sp>
      <p:sp>
        <p:nvSpPr>
          <p:cNvPr id="2053" name="Rectangle 3">
            <a:extLst>
              <a:ext uri="{FF2B5EF4-FFF2-40B4-BE49-F238E27FC236}">
                <a16:creationId xmlns:a16="http://schemas.microsoft.com/office/drawing/2014/main" id="{9FB077BB-7951-4758-99C4-9FF6B7F40570}"/>
              </a:ext>
            </a:extLst>
          </p:cNvPr>
          <p:cNvSpPr>
            <a:spLocks noGrp="1" noChangeArrowheads="1"/>
          </p:cNvSpPr>
          <p:nvPr>
            <p:ph type="body" sz="half" idx="1"/>
          </p:nvPr>
        </p:nvSpPr>
        <p:spPr>
          <a:xfrm>
            <a:off x="163513" y="1001713"/>
            <a:ext cx="9561512" cy="5399087"/>
          </a:xfrm>
        </p:spPr>
        <p:txBody>
          <a:bodyPr/>
          <a:lstStyle/>
          <a:p>
            <a:pPr algn="just" eaLnBrk="1" hangingPunct="1"/>
            <a:r>
              <a:rPr lang="zh-CN" altLang="en-US" dirty="0">
                <a:latin typeface="宋体" panose="02010600030101010101" pitchFamily="2" charset="-122"/>
                <a:ea typeface="宋体" panose="02010600030101010101" pitchFamily="2" charset="-122"/>
              </a:rPr>
              <a:t>图形裁剪中最基本的问题</a:t>
            </a:r>
            <a:endParaRPr lang="en-US" altLang="zh-CN" dirty="0">
              <a:latin typeface="宋体" panose="02010600030101010101" pitchFamily="2" charset="-122"/>
              <a:ea typeface="宋体" panose="02010600030101010101" pitchFamily="2" charset="-122"/>
            </a:endParaRPr>
          </a:p>
          <a:p>
            <a:pPr algn="just" eaLnBrk="1" hangingPunct="1"/>
            <a:r>
              <a:rPr lang="zh-CN" altLang="en-US" dirty="0">
                <a:latin typeface="宋体" panose="02010600030101010101" pitchFamily="2" charset="-122"/>
                <a:ea typeface="宋体" panose="02010600030101010101" pitchFamily="2" charset="-122"/>
              </a:rPr>
              <a:t>窗口的左下角坐标为</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x</a:t>
            </a:r>
            <a:r>
              <a:rPr lang="en-US" altLang="zh-CN" baseline="-25000" dirty="0" err="1">
                <a:latin typeface="宋体" panose="02010600030101010101" pitchFamily="2" charset="-122"/>
                <a:ea typeface="宋体" panose="02010600030101010101" pitchFamily="2" charset="-122"/>
              </a:rPr>
              <a:t>L</a:t>
            </a:r>
            <a:r>
              <a:rPr lang="en-US" altLang="zh-CN" dirty="0" err="1">
                <a:latin typeface="宋体" panose="02010600030101010101" pitchFamily="2" charset="-122"/>
                <a:ea typeface="宋体" panose="02010600030101010101" pitchFamily="2" charset="-122"/>
              </a:rPr>
              <a:t>,y</a:t>
            </a:r>
            <a:r>
              <a:rPr lang="en-US" altLang="zh-CN" baseline="-25000" dirty="0" err="1">
                <a:latin typeface="宋体" panose="02010600030101010101" pitchFamily="2" charset="-122"/>
                <a:ea typeface="宋体" panose="02010600030101010101" pitchFamily="2" charset="-122"/>
              </a:rPr>
              <a:t>B</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右上角坐标为</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x</a:t>
            </a:r>
            <a:r>
              <a:rPr lang="en-US" altLang="zh-CN" baseline="-25000" dirty="0" err="1">
                <a:latin typeface="宋体" panose="02010600030101010101" pitchFamily="2" charset="-122"/>
                <a:ea typeface="宋体" panose="02010600030101010101" pitchFamily="2" charset="-122"/>
              </a:rPr>
              <a:t>R</a:t>
            </a:r>
            <a:r>
              <a:rPr lang="en-US" altLang="zh-CN" dirty="0" err="1">
                <a:latin typeface="宋体" panose="02010600030101010101" pitchFamily="2" charset="-122"/>
                <a:ea typeface="宋体" panose="02010600030101010101" pitchFamily="2" charset="-122"/>
              </a:rPr>
              <a:t>,y</a:t>
            </a:r>
            <a:r>
              <a:rPr lang="en-US" altLang="zh-CN" baseline="-25000" dirty="0" err="1">
                <a:latin typeface="宋体" panose="02010600030101010101" pitchFamily="2" charset="-122"/>
                <a:ea typeface="宋体" panose="02010600030101010101" pitchFamily="2" charset="-122"/>
              </a:rPr>
              <a:t>T</a:t>
            </a:r>
            <a:r>
              <a:rPr lang="en-US" altLang="zh-CN"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给定点</a:t>
            </a:r>
            <a:r>
              <a:rPr lang="en-US" altLang="zh-CN" dirty="0">
                <a:latin typeface="宋体" panose="02010600030101010101" pitchFamily="2" charset="-122"/>
                <a:ea typeface="宋体" panose="02010600030101010101" pitchFamily="2" charset="-122"/>
              </a:rPr>
              <a:t>P(</a:t>
            </a:r>
            <a:r>
              <a:rPr lang="en-US" altLang="zh-CN" dirty="0" err="1">
                <a:latin typeface="宋体" panose="02010600030101010101" pitchFamily="2" charset="-122"/>
                <a:ea typeface="宋体" panose="02010600030101010101" pitchFamily="2" charset="-122"/>
              </a:rPr>
              <a:t>x,y</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当</a:t>
            </a:r>
            <a:r>
              <a:rPr kumimoji="1" lang="en-US" altLang="zh-CN" dirty="0" err="1">
                <a:latin typeface="宋体" panose="02010600030101010101" pitchFamily="2" charset="-122"/>
                <a:ea typeface="宋体" panose="02010600030101010101" pitchFamily="2" charset="-122"/>
              </a:rPr>
              <a:t>x</a:t>
            </a:r>
            <a:r>
              <a:rPr kumimoji="1" lang="en-US" altLang="zh-CN" baseline="-25000" dirty="0" err="1">
                <a:latin typeface="宋体" panose="02010600030101010101" pitchFamily="2" charset="-122"/>
                <a:ea typeface="宋体" panose="02010600030101010101" pitchFamily="2" charset="-122"/>
              </a:rPr>
              <a:t>L</a:t>
            </a:r>
            <a:r>
              <a:rPr kumimoji="1" lang="en-US" altLang="zh-CN" dirty="0">
                <a:latin typeface="宋体" panose="02010600030101010101" pitchFamily="2" charset="-122"/>
                <a:ea typeface="宋体" panose="02010600030101010101" pitchFamily="2" charset="-122"/>
              </a:rPr>
              <a:t> &lt;= x &lt;= </a:t>
            </a:r>
            <a:r>
              <a:rPr kumimoji="1" lang="en-US" altLang="zh-CN" dirty="0" err="1">
                <a:latin typeface="宋体" panose="02010600030101010101" pitchFamily="2" charset="-122"/>
                <a:ea typeface="宋体" panose="02010600030101010101" pitchFamily="2" charset="-122"/>
              </a:rPr>
              <a:t>x</a:t>
            </a:r>
            <a:r>
              <a:rPr kumimoji="1" lang="en-US" altLang="zh-CN" baseline="-25000" dirty="0" err="1">
                <a:latin typeface="宋体" panose="02010600030101010101" pitchFamily="2" charset="-122"/>
                <a:ea typeface="宋体" panose="02010600030101010101" pitchFamily="2" charset="-122"/>
              </a:rPr>
              <a:t>R</a:t>
            </a:r>
            <a:r>
              <a:rPr kumimoji="1" lang="zh-CN" altLang="en-US" dirty="0">
                <a:latin typeface="宋体" panose="02010600030101010101" pitchFamily="2" charset="-122"/>
                <a:ea typeface="宋体" panose="02010600030101010101" pitchFamily="2" charset="-122"/>
              </a:rPr>
              <a:t>并且</a:t>
            </a:r>
            <a:r>
              <a:rPr kumimoji="1" lang="en-US" altLang="zh-CN" dirty="0" err="1">
                <a:latin typeface="宋体" panose="02010600030101010101" pitchFamily="2" charset="-122"/>
                <a:ea typeface="宋体" panose="02010600030101010101" pitchFamily="2" charset="-122"/>
              </a:rPr>
              <a:t>y</a:t>
            </a:r>
            <a:r>
              <a:rPr kumimoji="1" lang="en-US" altLang="zh-CN" baseline="-25000" dirty="0" err="1">
                <a:latin typeface="宋体" panose="02010600030101010101" pitchFamily="2" charset="-122"/>
                <a:ea typeface="宋体" panose="02010600030101010101" pitchFamily="2" charset="-122"/>
              </a:rPr>
              <a:t>B</a:t>
            </a:r>
            <a:r>
              <a:rPr kumimoji="1" lang="en-US" altLang="zh-CN" dirty="0">
                <a:latin typeface="宋体" panose="02010600030101010101" pitchFamily="2" charset="-122"/>
                <a:ea typeface="宋体" panose="02010600030101010101" pitchFamily="2" charset="-122"/>
              </a:rPr>
              <a:t> &lt;= y &lt;= </a:t>
            </a:r>
            <a:r>
              <a:rPr kumimoji="1" lang="en-US" altLang="zh-CN" dirty="0" err="1">
                <a:latin typeface="宋体" panose="02010600030101010101" pitchFamily="2" charset="-122"/>
                <a:ea typeface="宋体" panose="02010600030101010101" pitchFamily="2" charset="-122"/>
              </a:rPr>
              <a:t>y</a:t>
            </a:r>
            <a:r>
              <a:rPr kumimoji="1" lang="en-US" altLang="zh-CN" baseline="-25000" dirty="0" err="1">
                <a:latin typeface="宋体" panose="02010600030101010101" pitchFamily="2" charset="-122"/>
                <a:ea typeface="宋体" panose="02010600030101010101" pitchFamily="2" charset="-122"/>
              </a:rPr>
              <a:t>T</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保留点</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否则忽略点</a:t>
            </a:r>
            <a:endParaRPr kumimoji="1" lang="en-US" altLang="zh-CN" dirty="0">
              <a:latin typeface="宋体" panose="02010600030101010101" pitchFamily="2" charset="-122"/>
              <a:ea typeface="宋体" panose="02010600030101010101" pitchFamily="2" charset="-122"/>
            </a:endParaRPr>
          </a:p>
          <a:p>
            <a:r>
              <a:rPr kumimoji="1" lang="zh-CN" altLang="en-US" dirty="0">
                <a:latin typeface="宋体" panose="02010600030101010101" pitchFamily="2" charset="-122"/>
                <a:ea typeface="宋体" panose="02010600030101010101" pitchFamily="2" charset="-122"/>
              </a:rPr>
              <a:t>判断点与窗口的内外关系</a:t>
            </a:r>
            <a:endParaRPr kumimoji="1" lang="en-US" altLang="zh-CN" dirty="0">
              <a:latin typeface="宋体" panose="02010600030101010101" pitchFamily="2" charset="-122"/>
              <a:ea typeface="宋体" panose="02010600030101010101" pitchFamily="2" charset="-122"/>
            </a:endParaRPr>
          </a:p>
          <a:p>
            <a:r>
              <a:rPr kumimoji="1" lang="zh-CN" altLang="en-US" dirty="0">
                <a:latin typeface="宋体" panose="02010600030101010101" pitchFamily="2" charset="-122"/>
                <a:ea typeface="宋体" panose="02010600030101010101" pitchFamily="2" charset="-122"/>
              </a:rPr>
              <a:t>矩形窗口→多边形窗口？</a:t>
            </a:r>
            <a:endParaRPr kumimoji="1" lang="en-US" altLang="zh-CN" dirty="0">
              <a:latin typeface="宋体" panose="02010600030101010101" pitchFamily="2" charset="-122"/>
              <a:ea typeface="宋体" panose="02010600030101010101" pitchFamily="2" charset="-122"/>
            </a:endParaRPr>
          </a:p>
          <a:p>
            <a:r>
              <a:rPr kumimoji="1" lang="zh-CN" altLang="en-US" dirty="0">
                <a:latin typeface="宋体" panose="02010600030101010101" pitchFamily="2" charset="-122"/>
                <a:ea typeface="宋体" panose="02010600030101010101" pitchFamily="2" charset="-122"/>
              </a:rPr>
              <a:t>直线如何裁剪？</a:t>
            </a:r>
            <a:endParaRPr kumimoji="1" lang="en-US" altLang="zh-CN" dirty="0">
              <a:latin typeface="宋体" panose="02010600030101010101" pitchFamily="2" charset="-122"/>
              <a:ea typeface="宋体" panose="02010600030101010101" pitchFamily="2" charset="-122"/>
            </a:endParaRPr>
          </a:p>
          <a:p>
            <a:pPr algn="just" eaLnBrk="1" hangingPunct="1"/>
            <a:endParaRPr lang="zh-CN" altLang="en-US" dirty="0"/>
          </a:p>
          <a:p>
            <a:pPr eaLnBrk="1" hangingPunct="1"/>
            <a:endParaRPr lang="zh-CN" altLang="en-US" sz="2800" dirty="0">
              <a:ea typeface="宋体" panose="02010600030101010101" pitchFamily="2" charset="-122"/>
            </a:endParaRPr>
          </a:p>
        </p:txBody>
      </p:sp>
      <p:sp>
        <p:nvSpPr>
          <p:cNvPr id="10244" name="标题 5">
            <a:extLst>
              <a:ext uri="{FF2B5EF4-FFF2-40B4-BE49-F238E27FC236}">
                <a16:creationId xmlns:a16="http://schemas.microsoft.com/office/drawing/2014/main" id="{20F5EB56-8340-40A5-8759-4C657EDAC059}"/>
              </a:ext>
            </a:extLst>
          </p:cNvPr>
          <p:cNvSpPr>
            <a:spLocks noGrp="1" noChangeArrowheads="1"/>
          </p:cNvSpPr>
          <p:nvPr>
            <p:ph type="title"/>
          </p:nvPr>
        </p:nvSpPr>
        <p:spPr/>
        <p:txBody>
          <a:bodyPr/>
          <a:lstStyle/>
          <a:p>
            <a:r>
              <a:rPr lang="zh-CN" altLang="en-US"/>
              <a:t>点的裁剪</a:t>
            </a:r>
          </a:p>
        </p:txBody>
      </p:sp>
      <p:sp>
        <p:nvSpPr>
          <p:cNvPr id="10245" name="Rectangle 4">
            <a:extLst>
              <a:ext uri="{FF2B5EF4-FFF2-40B4-BE49-F238E27FC236}">
                <a16:creationId xmlns:a16="http://schemas.microsoft.com/office/drawing/2014/main" id="{69E8E846-FF28-4447-9CB3-AC2ADF4044BE}"/>
              </a:ext>
            </a:extLst>
          </p:cNvPr>
          <p:cNvSpPr>
            <a:spLocks noChangeArrowheads="1"/>
          </p:cNvSpPr>
          <p:nvPr/>
        </p:nvSpPr>
        <p:spPr bwMode="auto">
          <a:xfrm>
            <a:off x="0" y="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eaLnBrk="1" hangingPunct="1">
              <a:spcBef>
                <a:spcPct val="0"/>
              </a:spcBef>
              <a:buFontTx/>
              <a:buNone/>
            </a:pPr>
            <a:endParaRPr lang="zh-CN" altLang="en-US" sz="2400">
              <a:solidFill>
                <a:schemeClr val="accent2"/>
              </a:solidFill>
              <a:latin typeface="宋体" panose="02010600030101010101" pitchFamily="2" charset="-122"/>
              <a:ea typeface="宋体" panose="02010600030101010101" pitchFamily="2" charset="-122"/>
            </a:endParaRPr>
          </a:p>
        </p:txBody>
      </p:sp>
      <p:graphicFrame>
        <p:nvGraphicFramePr>
          <p:cNvPr id="10246" name="Object 3">
            <a:extLst>
              <a:ext uri="{FF2B5EF4-FFF2-40B4-BE49-F238E27FC236}">
                <a16:creationId xmlns:a16="http://schemas.microsoft.com/office/drawing/2014/main" id="{0CD7652E-C17B-43A3-95E4-470E0A905C2F}"/>
              </a:ext>
            </a:extLst>
          </p:cNvPr>
          <p:cNvGraphicFramePr>
            <a:graphicFrameLocks noChangeAspect="1"/>
          </p:cNvGraphicFramePr>
          <p:nvPr/>
        </p:nvGraphicFramePr>
        <p:xfrm>
          <a:off x="6019800" y="3852863"/>
          <a:ext cx="3705225" cy="2314575"/>
        </p:xfrm>
        <a:graphic>
          <a:graphicData uri="http://schemas.openxmlformats.org/presentationml/2006/ole">
            <mc:AlternateContent xmlns:mc="http://schemas.openxmlformats.org/markup-compatibility/2006">
              <mc:Choice xmlns:v="urn:schemas-microsoft-com:vml" Requires="v">
                <p:oleObj spid="_x0000_s10303" name="Visio" r:id="rId4" imgW="3700462" imgH="2318206" progId="Visio.Drawing.11">
                  <p:embed/>
                </p:oleObj>
              </mc:Choice>
              <mc:Fallback>
                <p:oleObj name="Visio" r:id="rId4" imgW="3700462" imgH="2318206"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852863"/>
                        <a:ext cx="3705225" cy="2314575"/>
                      </a:xfrm>
                      <a:prstGeom prst="rect">
                        <a:avLst/>
                      </a:prstGeom>
                      <a:solidFill>
                        <a:srgbClr val="CCFFFF">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日期占位符 1">
            <a:extLst>
              <a:ext uri="{FF2B5EF4-FFF2-40B4-BE49-F238E27FC236}">
                <a16:creationId xmlns:a16="http://schemas.microsoft.com/office/drawing/2014/main" id="{7071D672-05F4-4128-B68B-BE564521065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12ECD7B1-B16A-41CE-9D02-65E2AAD945CA}" type="datetime10">
              <a:rPr lang="zh-CN" altLang="en-US" sz="1400" smtClean="0"/>
              <a:pPr>
                <a:spcBef>
                  <a:spcPct val="0"/>
                </a:spcBef>
                <a:buFontTx/>
                <a:buNone/>
              </a:pPr>
              <a:t>09:09</a:t>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blinds(horizontal)">
                                      <p:cBhvr>
                                        <p:cTn id="7" dur="500"/>
                                        <p:tgtEl>
                                          <p:spTgt spid="20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blinds(horizontal)">
                                      <p:cBhvr>
                                        <p:cTn id="12" dur="500"/>
                                        <p:tgtEl>
                                          <p:spTgt spid="20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blinds(horizontal)">
                                      <p:cBhvr>
                                        <p:cTn id="17" dur="500"/>
                                        <p:tgtEl>
                                          <p:spTgt spid="20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blinds(horizontal)">
                                      <p:cBhvr>
                                        <p:cTn id="22" dur="500"/>
                                        <p:tgtEl>
                                          <p:spTgt spid="20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3">
                                            <p:txEl>
                                              <p:pRg st="4" end="4"/>
                                            </p:txEl>
                                          </p:spTgt>
                                        </p:tgtEl>
                                        <p:attrNameLst>
                                          <p:attrName>style.visibility</p:attrName>
                                        </p:attrNameLst>
                                      </p:cBhvr>
                                      <p:to>
                                        <p:strVal val="visible"/>
                                      </p:to>
                                    </p:set>
                                    <p:animEffect transition="in" filter="blinds(horizontal)">
                                      <p:cBhvr>
                                        <p:cTn id="27" dur="500"/>
                                        <p:tgtEl>
                                          <p:spTgt spid="20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53">
                                            <p:txEl>
                                              <p:pRg st="5" end="5"/>
                                            </p:txEl>
                                          </p:spTgt>
                                        </p:tgtEl>
                                        <p:attrNameLst>
                                          <p:attrName>style.visibility</p:attrName>
                                        </p:attrNameLst>
                                      </p:cBhvr>
                                      <p:to>
                                        <p:strVal val="visible"/>
                                      </p:to>
                                    </p:set>
                                    <p:animEffect transition="in" filter="blinds(horizontal)">
                                      <p:cBhvr>
                                        <p:cTn id="32" dur="500"/>
                                        <p:tgtEl>
                                          <p:spTgt spid="20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C8F73DC-382F-4628-9FDC-516E087C9F0C}"/>
              </a:ext>
            </a:extLst>
          </p:cNvPr>
          <p:cNvSpPr>
            <a:spLocks noGrp="1" noChangeArrowheads="1"/>
          </p:cNvSpPr>
          <p:nvPr>
            <p:ph type="title"/>
          </p:nvPr>
        </p:nvSpPr>
        <p:spPr>
          <a:xfrm>
            <a:off x="495300" y="28575"/>
            <a:ext cx="8420100" cy="950913"/>
          </a:xfrm>
        </p:spPr>
        <p:txBody>
          <a:bodyPr/>
          <a:lstStyle/>
          <a:p>
            <a:r>
              <a:rPr lang="zh-CN" altLang="en-US">
                <a:ea typeface="宋体" panose="02010600030101010101" pitchFamily="2" charset="-122"/>
              </a:rPr>
              <a:t>直线段的裁剪</a:t>
            </a:r>
          </a:p>
        </p:txBody>
      </p:sp>
      <p:graphicFrame>
        <p:nvGraphicFramePr>
          <p:cNvPr id="11267" name="Object 4">
            <a:extLst>
              <a:ext uri="{FF2B5EF4-FFF2-40B4-BE49-F238E27FC236}">
                <a16:creationId xmlns:a16="http://schemas.microsoft.com/office/drawing/2014/main" id="{7DA0C850-4654-41A9-920E-AA3DAC562D0F}"/>
              </a:ext>
            </a:extLst>
          </p:cNvPr>
          <p:cNvGraphicFramePr>
            <a:graphicFrameLocks noChangeAspect="1"/>
          </p:cNvGraphicFramePr>
          <p:nvPr/>
        </p:nvGraphicFramePr>
        <p:xfrm>
          <a:off x="1060450" y="1042988"/>
          <a:ext cx="7092950" cy="5673725"/>
        </p:xfrm>
        <a:graphic>
          <a:graphicData uri="http://schemas.openxmlformats.org/presentationml/2006/ole">
            <mc:AlternateContent xmlns:mc="http://schemas.openxmlformats.org/markup-compatibility/2006">
              <mc:Choice xmlns:v="urn:schemas-microsoft-com:vml" Requires="v">
                <p:oleObj spid="_x0000_s11325" name="Visio" r:id="rId3" imgW="2837021" imgH="2231946" progId="Visio.Drawing.11">
                  <p:embed/>
                </p:oleObj>
              </mc:Choice>
              <mc:Fallback>
                <p:oleObj name="Visio" r:id="rId3" imgW="2837021" imgH="2231946"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1042988"/>
                        <a:ext cx="7092950" cy="5673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AutoShape 5">
            <a:extLst>
              <a:ext uri="{FF2B5EF4-FFF2-40B4-BE49-F238E27FC236}">
                <a16:creationId xmlns:a16="http://schemas.microsoft.com/office/drawing/2014/main" id="{79A45504-1CF3-432F-91C9-EAC3F3E89108}"/>
              </a:ext>
            </a:extLst>
          </p:cNvPr>
          <p:cNvSpPr>
            <a:spLocks noChangeArrowheads="1"/>
          </p:cNvSpPr>
          <p:nvPr/>
        </p:nvSpPr>
        <p:spPr bwMode="auto">
          <a:xfrm>
            <a:off x="7573963" y="1493838"/>
            <a:ext cx="1643062" cy="600075"/>
          </a:xfrm>
          <a:prstGeom prst="wedgeRoundRectCallout">
            <a:avLst>
              <a:gd name="adj1" fmla="val -52886"/>
              <a:gd name="adj2" fmla="val 129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3200" dirty="0">
                <a:latin typeface="华文宋体" pitchFamily="2" charset="-122"/>
                <a:ea typeface="华文宋体" pitchFamily="2" charset="-122"/>
              </a:rPr>
              <a:t>信息</a:t>
            </a:r>
            <a:r>
              <a:rPr lang="en-US" altLang="zh-CN" sz="3200" dirty="0">
                <a:latin typeface="华文宋体" pitchFamily="2" charset="-122"/>
                <a:ea typeface="华文宋体" pitchFamily="2" charset="-122"/>
              </a:rPr>
              <a:t>?</a:t>
            </a:r>
            <a:endParaRPr lang="zh-CN" altLang="en-US" sz="3200" dirty="0">
              <a:latin typeface="华文宋体" pitchFamily="2" charset="-122"/>
              <a:ea typeface="华文宋体" pitchFamily="2" charset="-122"/>
            </a:endParaRPr>
          </a:p>
        </p:txBody>
      </p:sp>
      <p:sp>
        <p:nvSpPr>
          <p:cNvPr id="11269" name="日期占位符 1">
            <a:extLst>
              <a:ext uri="{FF2B5EF4-FFF2-40B4-BE49-F238E27FC236}">
                <a16:creationId xmlns:a16="http://schemas.microsoft.com/office/drawing/2014/main" id="{7F15998D-4392-4D64-953E-49579F17A6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95421FF0-48D6-465F-BCCE-F265F97A6875}" type="datetime10">
              <a:rPr lang="zh-CN" altLang="en-US" sz="1400" smtClean="0"/>
              <a:pPr>
                <a:spcBef>
                  <a:spcPct val="0"/>
                </a:spcBef>
                <a:buFontTx/>
                <a:buNone/>
              </a:pPr>
              <a:t>09:09</a:t>
            </a:fld>
            <a:endParaRPr lang="en-US" altLang="zh-CN" sz="1400"/>
          </a:p>
        </p:txBody>
      </p:sp>
      <p:sp>
        <p:nvSpPr>
          <p:cNvPr id="11270" name="灯片编号占位符 2">
            <a:extLst>
              <a:ext uri="{FF2B5EF4-FFF2-40B4-BE49-F238E27FC236}">
                <a16:creationId xmlns:a16="http://schemas.microsoft.com/office/drawing/2014/main" id="{9D5F0678-1FD5-4BFD-BFF5-D1224CD60D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华文宋体" panose="02010600040101010101" pitchFamily="2" charset="-122"/>
                <a:ea typeface="华文宋体" panose="02010600040101010101" pitchFamily="2" charset="-122"/>
              </a:defRPr>
            </a:lvl1pPr>
            <a:lvl2pPr marL="742950" indent="-285750">
              <a:spcBef>
                <a:spcPct val="20000"/>
              </a:spcBef>
              <a:buChar char="–"/>
              <a:defRPr sz="2800">
                <a:solidFill>
                  <a:schemeClr val="tx1"/>
                </a:solidFill>
                <a:latin typeface="华文宋体" panose="02010600040101010101" pitchFamily="2" charset="-122"/>
                <a:ea typeface="华文宋体" panose="02010600040101010101" pitchFamily="2" charset="-122"/>
              </a:defRPr>
            </a:lvl2pPr>
            <a:lvl3pPr marL="1143000" indent="-228600">
              <a:spcBef>
                <a:spcPct val="20000"/>
              </a:spcBef>
              <a:buChar char="•"/>
              <a:defRPr sz="2400">
                <a:solidFill>
                  <a:schemeClr val="tx1"/>
                </a:solidFill>
                <a:latin typeface="华文宋体" panose="02010600040101010101" pitchFamily="2" charset="-122"/>
                <a:ea typeface="华文宋体" panose="02010600040101010101" pitchFamily="2" charset="-122"/>
              </a:defRPr>
            </a:lvl3pPr>
            <a:lvl4pPr marL="16002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4pPr>
            <a:lvl5pPr marL="2057400" indent="-228600">
              <a:spcBef>
                <a:spcPct val="20000"/>
              </a:spcBef>
              <a:buChar char="»"/>
              <a:defRPr sz="2000">
                <a:solidFill>
                  <a:schemeClr val="tx1"/>
                </a:solidFill>
                <a:latin typeface="华文宋体" panose="02010600040101010101" pitchFamily="2" charset="-122"/>
                <a:ea typeface="华文宋体"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华文宋体" panose="02010600040101010101" pitchFamily="2" charset="-122"/>
                <a:ea typeface="华文宋体" panose="02010600040101010101" pitchFamily="2" charset="-122"/>
              </a:defRPr>
            </a:lvl9pPr>
          </a:lstStyle>
          <a:p>
            <a:pPr>
              <a:spcBef>
                <a:spcPct val="0"/>
              </a:spcBef>
              <a:buFontTx/>
              <a:buNone/>
            </a:pPr>
            <a:fld id="{2533A547-8044-418B-B85D-D6D8BF062187}" type="slidenum">
              <a:rPr lang="zh-CN" altLang="en-US" sz="1400" smtClean="0"/>
              <a:pPr>
                <a:spcBef>
                  <a:spcPct val="0"/>
                </a:spcBef>
                <a:buFontTx/>
                <a:buNone/>
              </a:pPr>
              <a:t>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blinds(horizontal)">
                                      <p:cBhvr>
                                        <p:cTn id="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en-US" sz="2400" b="0" i="0" u="none" strike="noStrike" cap="none" normalizeH="0" baseline="0" smtClean="0">
            <a:ln>
              <a:noFill/>
            </a:ln>
            <a:solidFill>
              <a:schemeClr val="accent2"/>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en-US" sz="2400" b="0" i="0" u="none" strike="noStrike" cap="none" normalizeH="0" baseline="0" smtClean="0">
            <a:ln>
              <a:noFill/>
            </a:ln>
            <a:solidFill>
              <a:schemeClr val="accent2"/>
            </a:solidFill>
            <a:effectLst/>
            <a:latin typeface="宋体" pitchFamily="2" charset="-122"/>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great-wall</Template>
  <TotalTime>1881152</TotalTime>
  <Pages>8</Pages>
  <Words>3404</Words>
  <Application>Microsoft Office PowerPoint</Application>
  <PresentationFormat>A4 纸张(210x297 毫米)</PresentationFormat>
  <Paragraphs>529</Paragraphs>
  <Slides>68</Slides>
  <Notes>13</Notes>
  <HiddenSlides>23</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68</vt:i4>
      </vt:variant>
    </vt:vector>
  </HeadingPairs>
  <TitlesOfParts>
    <vt:vector size="84" baseType="lpstr">
      <vt:lpstr>黑体</vt:lpstr>
      <vt:lpstr>华文宋体</vt:lpstr>
      <vt:lpstr>华文细黑</vt:lpstr>
      <vt:lpstr>华文行楷</vt:lpstr>
      <vt:lpstr>宋体</vt:lpstr>
      <vt:lpstr>微软雅黑</vt:lpstr>
      <vt:lpstr>Arial</vt:lpstr>
      <vt:lpstr>Times New Roman</vt:lpstr>
      <vt:lpstr>Wingdings</vt:lpstr>
      <vt:lpstr>Default Design</vt:lpstr>
      <vt:lpstr>Image</vt:lpstr>
      <vt:lpstr>Visio</vt:lpstr>
      <vt:lpstr>VISIO</vt:lpstr>
      <vt:lpstr>BMP 图象</vt:lpstr>
      <vt:lpstr>Equation</vt:lpstr>
      <vt:lpstr>位图图像</vt:lpstr>
      <vt:lpstr>裁剪</vt:lpstr>
      <vt:lpstr>二维观察</vt:lpstr>
      <vt:lpstr>二维观察</vt:lpstr>
      <vt:lpstr>二维观察</vt:lpstr>
      <vt:lpstr>问题提出</vt:lpstr>
      <vt:lpstr>裁剪</vt:lpstr>
      <vt:lpstr>裁剪</vt:lpstr>
      <vt:lpstr>点的裁剪</vt:lpstr>
      <vt:lpstr>直线段的裁剪</vt:lpstr>
      <vt:lpstr>直线段的裁剪</vt:lpstr>
      <vt:lpstr>直线段的裁剪</vt:lpstr>
      <vt:lpstr>直线段的裁剪</vt:lpstr>
      <vt:lpstr>1.  Cohen-Sutherland算法</vt:lpstr>
      <vt:lpstr>1.  Cohen-Sutherland算法</vt:lpstr>
      <vt:lpstr>1.  Cohen-Sutherland算法</vt:lpstr>
      <vt:lpstr>1.  Cohen-Sutherland算法</vt:lpstr>
      <vt:lpstr>1.  Cohen-Sutherland算法</vt:lpstr>
      <vt:lpstr>1.  Cohen-Sutherland算法</vt:lpstr>
      <vt:lpstr>PowerPoint 演示文稿</vt:lpstr>
      <vt:lpstr>1.  Cohen-Sutherland算法</vt:lpstr>
      <vt:lpstr>2.  中点分割算法</vt:lpstr>
      <vt:lpstr>PowerPoint 演示文稿</vt:lpstr>
      <vt:lpstr>PowerPoint 演示文稿</vt:lpstr>
      <vt:lpstr>2.  中点分割算法</vt:lpstr>
      <vt:lpstr>回顾裁剪问题</vt:lpstr>
      <vt:lpstr>三维裁剪</vt:lpstr>
      <vt:lpstr>三维裁剪</vt:lpstr>
      <vt:lpstr>三维裁剪</vt:lpstr>
      <vt:lpstr>算法思考</vt:lpstr>
      <vt:lpstr>Cohen-Sutherland算法</vt:lpstr>
      <vt:lpstr>3.  Liang-Barsky算法</vt:lpstr>
      <vt:lpstr>3.  Liang-Barsky算法</vt:lpstr>
      <vt:lpstr>3.  Liang-Barsky算法</vt:lpstr>
      <vt:lpstr>3.  Liang-Barsky算法</vt:lpstr>
      <vt:lpstr>3.  Liang-Barsky算法</vt:lpstr>
      <vt:lpstr>3.  Liang-Barsky算法</vt:lpstr>
      <vt:lpstr>3.  Liang-Barsky</vt:lpstr>
      <vt:lpstr>3.  Liang-Barsky算法</vt:lpstr>
      <vt:lpstr>3.  Liang-Barsky算法</vt:lpstr>
      <vt:lpstr>3.  Liang-Barsky算法</vt:lpstr>
      <vt:lpstr>3.  Liang-Barsky算法</vt:lpstr>
      <vt:lpstr>3.  Liang-Barsky算法</vt:lpstr>
      <vt:lpstr>3.  Liang-Barsky算法</vt:lpstr>
      <vt:lpstr>裁剪</vt:lpstr>
      <vt:lpstr>多边形的裁剪</vt:lpstr>
      <vt:lpstr>多边形的裁剪</vt:lpstr>
      <vt:lpstr>1. Sutherland-Hodgeman算法</vt:lpstr>
      <vt:lpstr>PowerPoint 演示文稿</vt:lpstr>
      <vt:lpstr>1. Sutherland-Hodgeman算法</vt:lpstr>
      <vt:lpstr>1. Sutherland-Hodgeman算法</vt:lpstr>
      <vt:lpstr>1. Sutherland-Hodgeman算法</vt:lpstr>
      <vt:lpstr>1. Sutherland-Hodgeman算法</vt:lpstr>
      <vt:lpstr>Example:</vt:lpstr>
      <vt:lpstr>1. Sutherland-Hodgeman算法</vt:lpstr>
      <vt:lpstr>1. Sutherland-Hodgeman算法</vt:lpstr>
      <vt:lpstr>2.  Weiler-Atherton算法</vt:lpstr>
      <vt:lpstr>2.  Weiler-Atherton算法</vt:lpstr>
      <vt:lpstr>2.  Weiler-Atherton算法</vt:lpstr>
      <vt:lpstr>2.  Weiler-Atherton算法</vt:lpstr>
      <vt:lpstr>2.  Weiler-Atherton算法</vt:lpstr>
      <vt:lpstr>2.  Weiler-Atherton算法</vt:lpstr>
      <vt:lpstr>2.  Weiler-Atherton算法</vt:lpstr>
      <vt:lpstr>2.  Weiler-Atherton算法</vt:lpstr>
      <vt:lpstr>其它裁剪</vt:lpstr>
      <vt:lpstr>PowerPoint 演示文稿</vt:lpstr>
      <vt:lpstr>PowerPoint 演示文稿</vt:lpstr>
      <vt:lpstr>PowerPoint 演示文稿</vt:lpstr>
      <vt:lpstr>裁剪总结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subject/>
  <dc:creator/>
  <cp:keywords/>
  <dc:description/>
  <cp:lastModifiedBy>Jiang Xiaofeng</cp:lastModifiedBy>
  <cp:revision>320</cp:revision>
  <cp:lastPrinted>1999-10-31T16:31:28Z</cp:lastPrinted>
  <dcterms:created xsi:type="dcterms:W3CDTF">1996-10-25T10:30:52Z</dcterms:created>
  <dcterms:modified xsi:type="dcterms:W3CDTF">2023-10-13T01:14:08Z</dcterms:modified>
</cp:coreProperties>
</file>