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806" r:id="rId2"/>
    <p:sldId id="798" r:id="rId3"/>
    <p:sldId id="807" r:id="rId4"/>
    <p:sldId id="674" r:id="rId5"/>
    <p:sldId id="675" r:id="rId6"/>
    <p:sldId id="756" r:id="rId7"/>
    <p:sldId id="757" r:id="rId8"/>
    <p:sldId id="758" r:id="rId9"/>
    <p:sldId id="759" r:id="rId10"/>
    <p:sldId id="676" r:id="rId11"/>
    <p:sldId id="808" r:id="rId12"/>
    <p:sldId id="694" r:id="rId13"/>
    <p:sldId id="695" r:id="rId14"/>
    <p:sldId id="696" r:id="rId15"/>
    <p:sldId id="697" r:id="rId16"/>
    <p:sldId id="698" r:id="rId17"/>
    <p:sldId id="765" r:id="rId18"/>
    <p:sldId id="816" r:id="rId19"/>
    <p:sldId id="818" r:id="rId20"/>
    <p:sldId id="699" r:id="rId21"/>
    <p:sldId id="700" r:id="rId22"/>
    <p:sldId id="803" r:id="rId23"/>
    <p:sldId id="819" r:id="rId24"/>
    <p:sldId id="804" r:id="rId25"/>
    <p:sldId id="801" r:id="rId26"/>
    <p:sldId id="802" r:id="rId27"/>
    <p:sldId id="805" r:id="rId28"/>
    <p:sldId id="810" r:id="rId29"/>
    <p:sldId id="820" r:id="rId30"/>
  </p:sldIdLst>
  <p:sldSz cx="9906000" cy="6858000" type="A4"/>
  <p:notesSz cx="6934200" cy="93964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9900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2226" autoAdjust="0"/>
  </p:normalViewPr>
  <p:slideViewPr>
    <p:cSldViewPr snapToGrid="0">
      <p:cViewPr varScale="1">
        <p:scale>
          <a:sx n="129" d="100"/>
          <a:sy n="129" d="100"/>
        </p:scale>
        <p:origin x="4776" y="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806" y="-90"/>
      </p:cViewPr>
      <p:guideLst>
        <p:guide orient="horz" pos="2959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9.emf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6C057BC-8372-45C2-803B-36E4768848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67225"/>
            <a:ext cx="5086350" cy="395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9343" tIns="43888" rIns="89343" bIns="438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notes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E812318-0E40-4186-B1E7-C1B29BEF51A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9025" y="819150"/>
            <a:ext cx="4757738" cy="329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BA9C2E80-F3F1-49C0-9EFA-B3640CC512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6FAE765B-6D01-4948-B551-35EA4187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50891537-B93E-45D1-BD06-CC14EAA73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FB96B0-DE56-4B91-A879-ED2F9CB6A5AD}" type="slidenum">
              <a:rPr lang="zh-CN" altLang="en-US" sz="130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740688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BD1764B-C421-4B44-B5E2-0FA76BF4A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648078A2-C696-4867-8CCB-FE98DDB2E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利用</a:t>
            </a:r>
            <a:r>
              <a:rPr lang="en-US" altLang="zh-CN">
                <a:latin typeface="Arial" panose="020B0604020202020204" pitchFamily="34" charset="0"/>
              </a:rPr>
              <a:t>Maya</a:t>
            </a:r>
            <a:r>
              <a:rPr lang="zh-CN" altLang="en-US">
                <a:latin typeface="Arial" panose="020B0604020202020204" pitchFamily="34" charset="0"/>
              </a:rPr>
              <a:t>来介绍</a:t>
            </a:r>
          </a:p>
        </p:txBody>
      </p:sp>
    </p:spTree>
    <p:extLst>
      <p:ext uri="{BB962C8B-B14F-4D97-AF65-F5344CB8AC3E}">
        <p14:creationId xmlns:p14="http://schemas.microsoft.com/office/powerpoint/2010/main" val="2073883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BD1764B-C421-4B44-B5E2-0FA76BF4A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648078A2-C696-4867-8CCB-FE98DDB2E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利用</a:t>
            </a:r>
            <a:r>
              <a:rPr lang="en-US" altLang="zh-CN">
                <a:latin typeface="Arial" panose="020B0604020202020204" pitchFamily="34" charset="0"/>
              </a:rPr>
              <a:t>Maya</a:t>
            </a:r>
            <a:r>
              <a:rPr lang="zh-CN" altLang="en-US">
                <a:latin typeface="Arial" panose="020B0604020202020204" pitchFamily="34" charset="0"/>
              </a:rPr>
              <a:t>来介绍</a:t>
            </a:r>
          </a:p>
        </p:txBody>
      </p:sp>
    </p:spTree>
    <p:extLst>
      <p:ext uri="{BB962C8B-B14F-4D97-AF65-F5344CB8AC3E}">
        <p14:creationId xmlns:p14="http://schemas.microsoft.com/office/powerpoint/2010/main" val="370565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BD1764B-C421-4B44-B5E2-0FA76BF4A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648078A2-C696-4867-8CCB-FE98DDB2E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利用</a:t>
            </a:r>
            <a:r>
              <a:rPr lang="en-US" altLang="zh-CN">
                <a:latin typeface="Arial" panose="020B0604020202020204" pitchFamily="34" charset="0"/>
              </a:rPr>
              <a:t>Maya</a:t>
            </a:r>
            <a:r>
              <a:rPr lang="zh-CN" altLang="en-US">
                <a:latin typeface="Arial" panose="020B0604020202020204" pitchFamily="34" charset="0"/>
              </a:rPr>
              <a:t>来介绍</a:t>
            </a:r>
          </a:p>
        </p:txBody>
      </p:sp>
    </p:spTree>
    <p:extLst>
      <p:ext uri="{BB962C8B-B14F-4D97-AF65-F5344CB8AC3E}">
        <p14:creationId xmlns:p14="http://schemas.microsoft.com/office/powerpoint/2010/main" val="381385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75B376A6-BEF5-4E79-9A71-7312DEDEE1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EAA3646D-3657-4DF2-8542-8944A2A74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>
                <a:latin typeface="Arial" panose="020B0604020202020204" pitchFamily="34" charset="0"/>
              </a:rPr>
              <a:t>Flash</a:t>
            </a:r>
            <a:r>
              <a:rPr lang="zh-CN" altLang="en-US">
                <a:latin typeface="Arial" panose="020B0604020202020204" pitchFamily="34" charset="0"/>
              </a:rPr>
              <a:t>演示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相对于原点进行</a:t>
            </a:r>
          </a:p>
        </p:txBody>
      </p:sp>
    </p:spTree>
    <p:extLst>
      <p:ext uri="{BB962C8B-B14F-4D97-AF65-F5344CB8AC3E}">
        <p14:creationId xmlns:p14="http://schemas.microsoft.com/office/powerpoint/2010/main" val="391819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BD1764B-C421-4B44-B5E2-0FA76BF4A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648078A2-C696-4867-8CCB-FE98DDB2E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利用</a:t>
            </a:r>
            <a:r>
              <a:rPr lang="en-US" altLang="zh-CN">
                <a:latin typeface="Arial" panose="020B0604020202020204" pitchFamily="34" charset="0"/>
              </a:rPr>
              <a:t>Maya</a:t>
            </a:r>
            <a:r>
              <a:rPr lang="zh-CN" altLang="en-US">
                <a:latin typeface="Arial" panose="020B0604020202020204" pitchFamily="34" charset="0"/>
              </a:rPr>
              <a:t>来介绍</a:t>
            </a:r>
          </a:p>
        </p:txBody>
      </p:sp>
    </p:spTree>
    <p:extLst>
      <p:ext uri="{BB962C8B-B14F-4D97-AF65-F5344CB8AC3E}">
        <p14:creationId xmlns:p14="http://schemas.microsoft.com/office/powerpoint/2010/main" val="216311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32B9C293-950A-4720-BAF2-E17E09F2B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5D04B70E-7B23-4E71-B8E0-0ADA86EB0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变换的过程分为以下三步：(1)将参考点</a:t>
            </a:r>
            <a:r>
              <a:rPr lang="en-US" altLang="zh-CN">
                <a:latin typeface="华文宋体" panose="02010600040101010101" pitchFamily="2" charset="-122"/>
                <a:ea typeface="华文宋体" panose="02010600040101010101" pitchFamily="2" charset="-122"/>
              </a:rPr>
              <a:t>F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移至坐标原点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(2)针对原点进行三维几何变换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(3)进行反平移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8780AF0-4E1B-4A27-A2C3-636B7F60F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A5BBB59A-06CD-49C7-9894-9594A3CF1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dirty="0">
                <a:latin typeface="宋体" panose="02010600030101010101" pitchFamily="2" charset="-122"/>
              </a:rPr>
              <a:t>向基本变换转化</a:t>
            </a:r>
            <a:endParaRPr kumimoji="1" lang="en-US" altLang="zh-CN" dirty="0">
              <a:latin typeface="宋体" panose="02010600030101010101" pitchFamily="2" charset="-122"/>
            </a:endParaRPr>
          </a:p>
          <a:p>
            <a:r>
              <a:rPr kumimoji="1" lang="en-US" altLang="zh-CN" dirty="0">
                <a:latin typeface="宋体" panose="02010600030101010101" pitchFamily="2" charset="-122"/>
              </a:rPr>
              <a:t>AB</a:t>
            </a:r>
            <a:r>
              <a:rPr kumimoji="1" lang="zh-CN" altLang="en-US" dirty="0">
                <a:latin typeface="宋体" panose="02010600030101010101" pitchFamily="2" charset="-122"/>
              </a:rPr>
              <a:t>与</a:t>
            </a:r>
            <a:r>
              <a:rPr kumimoji="1" lang="en-US" altLang="zh-CN" dirty="0">
                <a:latin typeface="宋体" panose="02010600030101010101" pitchFamily="2" charset="-122"/>
              </a:rPr>
              <a:t>Z</a:t>
            </a:r>
            <a:r>
              <a:rPr kumimoji="1" lang="zh-CN" altLang="en-US" dirty="0">
                <a:latin typeface="宋体" panose="02010600030101010101" pitchFamily="2" charset="-122"/>
              </a:rPr>
              <a:t>轴重合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4F27D7C8-45A0-4ABE-B674-943591340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E1D78ACC-86CE-4977-9F9E-FE3CE175F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>
                <a:latin typeface="宋体" panose="02010600030101010101" pitchFamily="2" charset="-122"/>
              </a:rPr>
              <a:t>下一步</a:t>
            </a:r>
            <a:r>
              <a:rPr kumimoji="1" lang="en-US" altLang="zh-CN">
                <a:latin typeface="宋体" panose="02010600030101010101" pitchFamily="2" charset="-122"/>
              </a:rPr>
              <a:t>?</a:t>
            </a:r>
            <a:endParaRPr kumimoji="1" lang="zh-CN" altLang="en-US">
              <a:latin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也可以理解为先将坐标系平移</a:t>
            </a:r>
            <a:r>
              <a:rPr lang="en-US" altLang="zh-CN" dirty="0"/>
              <a:t>7</a:t>
            </a:r>
            <a:r>
              <a:rPr lang="zh-CN" altLang="en-US" dirty="0"/>
              <a:t>，再将坐标系旋转</a:t>
            </a:r>
            <a:r>
              <a:rPr lang="en-US" altLang="zh-CN" dirty="0"/>
              <a:t>30</a:t>
            </a:r>
            <a:r>
              <a:rPr lang="zh-CN" altLang="en-US" dirty="0"/>
              <a:t>度。在此过程中，三角形在局部坐标系中位置不变。</a:t>
            </a:r>
          </a:p>
        </p:txBody>
      </p:sp>
    </p:spTree>
    <p:extLst>
      <p:ext uri="{BB962C8B-B14F-4D97-AF65-F5344CB8AC3E}">
        <p14:creationId xmlns:p14="http://schemas.microsoft.com/office/powerpoint/2010/main" val="277735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E304C-18C0-4182-A64A-BFDB3E90DC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821F1-0BD2-4B85-8581-44CDEF47A9A7}" type="datetime10">
              <a:rPr lang="zh-CN" altLang="en-US"/>
              <a:pPr>
                <a:defRPr/>
              </a:pPr>
              <a:t>09:17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AC561C-2A14-40F7-93C1-4CE92BA8F2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12E3F7-D6BC-4BF7-80AF-35491340F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19C06-7AC7-4805-9D0E-0B690AC7CF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02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2D0759-F1E1-4BD6-BFC2-D376ED520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B4299-754F-4E95-A6C6-4B94986EE6F9}" type="datetime10">
              <a:rPr lang="zh-CN" altLang="en-US"/>
              <a:pPr>
                <a:defRPr/>
              </a:pPr>
              <a:t>09:17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B843D5-F113-445B-A07D-ED78EEFA8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ACBF05-F437-48DD-916F-65F2CDACB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679FE-9A48-4803-8AD8-85D329F46B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94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0475" y="1219200"/>
            <a:ext cx="46704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95909-04FC-4D92-87DD-1C5D56243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321CB-FEB1-44E1-ABC1-86DAE3FC38EB}" type="datetime10">
              <a:rPr lang="zh-CN" altLang="en-US"/>
              <a:pPr>
                <a:defRPr/>
              </a:pPr>
              <a:t>09:17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41F5-6E14-47C8-BF4A-A98D33FD55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B3C91-1C66-40E3-AB7F-B181A630D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961D8-3F78-4F69-AA29-129546986F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87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76200"/>
            <a:ext cx="949325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0475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44589-9B73-48D0-9AD8-88FFC1FAE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DA8AB-3EEE-403B-9900-805C8E90FB3E}" type="datetime10">
              <a:rPr lang="zh-CN" altLang="en-US"/>
              <a:pPr>
                <a:defRPr/>
              </a:pPr>
              <a:t>09:17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99AC3-A9B2-470A-BD21-6E64D6E2E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35F0D-F35F-495F-AC1C-1DF84FD39A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F5348-2500-4C41-BCE9-13358D64A4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0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76200"/>
            <a:ext cx="949325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70475" y="1219200"/>
            <a:ext cx="4670425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70475" y="3886200"/>
            <a:ext cx="4670425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FFE51AF-E26E-4A89-8BF1-957D323B5E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130E9-4DCF-4940-A49C-8E68D9B840A8}" type="datetime10">
              <a:rPr lang="zh-CN" altLang="en-US"/>
              <a:pPr>
                <a:defRPr/>
              </a:pPr>
              <a:t>09:17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7C2D71-0CF3-4C3E-A632-19BE6D07D7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0C8D4AC-D38D-4F94-9C5B-F15BA3B1C7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C1F2A-3B2C-4A89-B4A2-B703EABE3D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39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631B4B-03CE-40E5-A9D6-82D8CF6F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807CAF-A6F2-49AC-BE17-0C2461DF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ACFA8-E25A-404E-8C20-B16EB9C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4A360-4CCB-428B-A6C9-DD228D1F6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01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E4403C8-8422-4E52-9A5B-CCDED13F9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3F64623-531D-425E-9407-859879843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1219200"/>
            <a:ext cx="94932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DB5523B9-ACF0-418D-B17E-DA94E544EB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611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477BC70-F945-44BE-AD36-2A0ABC238BC5}" type="datetime10">
              <a:rPr lang="zh-CN" altLang="en-US"/>
              <a:pPr>
                <a:defRPr/>
              </a:pPr>
              <a:t>09:17</a:t>
            </a:fld>
            <a:endParaRPr lang="en-US" altLang="zh-CN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4AE992D0-42F8-4317-88AA-35CBE51468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61125"/>
            <a:ext cx="31369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8C78160A-2421-4B74-9841-04C3BF1AFD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4611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F550B7-8E65-418B-BA6B-D59EEA1838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49B8A7CF-6B30-4313-9AEB-E5F2A12A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CB02D933-B030-4F70-803F-2F0035452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1B143FDD-E19B-4E68-BD7C-1F1E96679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2163" y="1600200"/>
          <a:ext cx="58610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Image" r:id="rId4" imgW="7047619" imgH="3974603" progId="Photoshop.Image.7">
                  <p:embed/>
                </p:oleObj>
              </mc:Choice>
              <mc:Fallback>
                <p:oleObj name="Image" r:id="rId4" imgW="7047619" imgH="3974603" progId="Photoshop.Image.7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1B143FDD-E19B-4E68-BD7C-1F1E96679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1600200"/>
                        <a:ext cx="586105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4">
            <a:extLst>
              <a:ext uri="{FF2B5EF4-FFF2-40B4-BE49-F238E27FC236}">
                <a16:creationId xmlns:a16="http://schemas.microsoft.com/office/drawing/2014/main" id="{6C9D8658-CAF8-4335-A167-EC2CC27AB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2400"/>
            <a:ext cx="4953000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三维几何变换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F67EB888-4AC4-4131-8DC9-EA98719AE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0668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</a:t>
            </a:r>
          </a:p>
        </p:txBody>
      </p:sp>
    </p:spTree>
    <p:extLst>
      <p:ext uri="{BB962C8B-B14F-4D97-AF65-F5344CB8AC3E}">
        <p14:creationId xmlns:p14="http://schemas.microsoft.com/office/powerpoint/2010/main" val="42110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C0BADE68-54FE-4FDB-8CB6-A9D7DDA1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7B0C19-AE1D-4EAA-AE26-DE6CBD8CC040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42D76D6-073B-47A2-8AEB-DD5E09474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049338"/>
            <a:ext cx="4528092" cy="977900"/>
          </a:xfrm>
        </p:spPr>
        <p:txBody>
          <a:bodyPr/>
          <a:lstStyle/>
          <a:p>
            <a:pPr algn="just" eaLnBrk="1" hangingPunct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.  放缩（比例）变换</a:t>
            </a:r>
          </a:p>
        </p:txBody>
      </p:sp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E31BA9F5-4BD5-455E-AE10-8A66D2F5F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" y="2800350"/>
          <a:ext cx="4610100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4" imgW="1333500" imgH="914400" progId="Equation.DSMT4">
                  <p:embed/>
                </p:oleObj>
              </mc:Choice>
              <mc:Fallback>
                <p:oleObj name="Equation" r:id="rId4" imgW="13335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800350"/>
                        <a:ext cx="4610100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>
            <a:extLst>
              <a:ext uri="{FF2B5EF4-FFF2-40B4-BE49-F238E27FC236}">
                <a16:creationId xmlns:a16="http://schemas.microsoft.com/office/drawing/2014/main" id="{7B670552-0179-4527-AD15-17FA87A2E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基本几何变换</a:t>
            </a:r>
          </a:p>
        </p:txBody>
      </p:sp>
      <p:pic>
        <p:nvPicPr>
          <p:cNvPr id="13318" name="Picture 5">
            <a:extLst>
              <a:ext uri="{FF2B5EF4-FFF2-40B4-BE49-F238E27FC236}">
                <a16:creationId xmlns:a16="http://schemas.microsoft.com/office/drawing/2014/main" id="{EFD2BA10-026C-49B8-8D7A-95660043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1181100"/>
            <a:ext cx="37433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日期占位符 1">
            <a:extLst>
              <a:ext uri="{FF2B5EF4-FFF2-40B4-BE49-F238E27FC236}">
                <a16:creationId xmlns:a16="http://schemas.microsoft.com/office/drawing/2014/main" id="{5469B347-5DF6-460D-A0C9-B607B045D0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5EDF1-B5E3-426E-8460-2E21318D17E5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6">
            <a:extLst>
              <a:ext uri="{FF2B5EF4-FFF2-40B4-BE49-F238E27FC236}">
                <a16:creationId xmlns:a16="http://schemas.microsoft.com/office/drawing/2014/main" id="{B22DCEA6-2171-4B15-8A57-E854C991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三维几何变换</a:t>
            </a:r>
          </a:p>
        </p:txBody>
      </p:sp>
      <p:sp>
        <p:nvSpPr>
          <p:cNvPr id="7171" name="内容占位符 7">
            <a:extLst>
              <a:ext uri="{FF2B5EF4-FFF2-40B4-BE49-F238E27FC236}">
                <a16:creationId xmlns:a16="http://schemas.microsoft.com/office/drawing/2014/main" id="{62118F31-D15F-41DD-92C6-A8CDDF9B5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基本几何变换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平移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旋转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放缩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错切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3D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复合变换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7172" name="日期占位符 4">
            <a:extLst>
              <a:ext uri="{FF2B5EF4-FFF2-40B4-BE49-F238E27FC236}">
                <a16:creationId xmlns:a16="http://schemas.microsoft.com/office/drawing/2014/main" id="{83E77D87-9A84-49E2-8CD7-5AEB893557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E9EC0-0693-4825-8952-86C51D8066D5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7173" name="灯片编号占位符 5">
            <a:extLst>
              <a:ext uri="{FF2B5EF4-FFF2-40B4-BE49-F238E27FC236}">
                <a16:creationId xmlns:a16="http://schemas.microsoft.com/office/drawing/2014/main" id="{B99659C2-660E-4DD4-9C70-3F7DCF7A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060B9-4045-4BB3-9ABF-5C6287109673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5F65E00-4727-4E5A-811F-004B3CC6A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97" y="3615850"/>
            <a:ext cx="4089258" cy="316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8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F3A8F3F2-B6A6-4A42-9452-F3B4AD26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3E170-2709-4489-9348-8788AA3A4856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5343C63-52BB-423E-B37A-EFABD791E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1284288"/>
            <a:ext cx="9248775" cy="1912937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  <a:spcBef>
                <a:spcPct val="0"/>
              </a:spcBef>
            </a:pP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三维复合变换是指图形作一次以上的基本变换，变换结果是基本变换矩阵相乘。</a:t>
            </a:r>
          </a:p>
        </p:txBody>
      </p:sp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63B4478E-76D8-42CE-994A-252C98F0C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535649"/>
              </p:ext>
            </p:extLst>
          </p:nvPr>
        </p:nvGraphicFramePr>
        <p:xfrm>
          <a:off x="1298575" y="3665538"/>
          <a:ext cx="8051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3" imgW="2501640" imgH="228600" progId="Equation.DSMT4">
                  <p:embed/>
                </p:oleObj>
              </mc:Choice>
              <mc:Fallback>
                <p:oleObj name="Equation" r:id="rId3" imgW="2501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665538"/>
                        <a:ext cx="8051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">
            <a:extLst>
              <a:ext uri="{FF2B5EF4-FFF2-40B4-BE49-F238E27FC236}">
                <a16:creationId xmlns:a16="http://schemas.microsoft.com/office/drawing/2014/main" id="{59EAB489-772B-418A-BDCA-5762DFA16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复合变换</a:t>
            </a:r>
          </a:p>
        </p:txBody>
      </p:sp>
      <p:sp>
        <p:nvSpPr>
          <p:cNvPr id="15366" name="日期占位符 1">
            <a:extLst>
              <a:ext uri="{FF2B5EF4-FFF2-40B4-BE49-F238E27FC236}">
                <a16:creationId xmlns:a16="http://schemas.microsoft.com/office/drawing/2014/main" id="{80F16706-B387-4934-8F37-13E5B56BF4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AA6C14-AB04-401A-A810-F679563BBD12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46B920C3-EDC6-42E1-A97C-2EDE094F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0C891F-6D62-4FF8-805D-8BEAE6048F35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D03C786-6C31-4374-9D0A-68AB15AEA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8420100" cy="6096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1.  相对任一参考点的三维变换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9D7A413-0AB4-48A7-A788-269A8F3C1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328150" cy="38100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相对于参考点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F(</a:t>
            </a:r>
            <a:r>
              <a:rPr lang="en-US" altLang="zh-CN" sz="36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xf,yf,zf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作比例、旋转、错切等变换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46229E33-F552-416A-A124-77EEA1B4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</a:t>
            </a: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复合变换</a:t>
            </a:r>
          </a:p>
        </p:txBody>
      </p:sp>
      <p:sp>
        <p:nvSpPr>
          <p:cNvPr id="16390" name="日期占位符 1">
            <a:extLst>
              <a:ext uri="{FF2B5EF4-FFF2-40B4-BE49-F238E27FC236}">
                <a16:creationId xmlns:a16="http://schemas.microsoft.com/office/drawing/2014/main" id="{A915D91D-624C-496E-9615-0AEA77D1DD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0E3EFE-9462-4CD5-AF5C-C4C86221FBD2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830D596D-8428-4C99-9D8B-B31AA766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00E22D-0012-46B2-A726-3057FB0E3811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46E93E1D-E452-4A82-8C44-2FC14C60B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27288"/>
          <a:ext cx="9906000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Visio" r:id="rId3" imgW="6330240" imgH="2050560" progId="Visio.Drawing.11">
                  <p:embed/>
                </p:oleObj>
              </mc:Choice>
              <mc:Fallback>
                <p:oleObj name="Visio" r:id="rId3" imgW="6330240" imgH="20505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7288"/>
                        <a:ext cx="9906000" cy="296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3">
            <a:extLst>
              <a:ext uri="{FF2B5EF4-FFF2-40B4-BE49-F238E27FC236}">
                <a16:creationId xmlns:a16="http://schemas.microsoft.com/office/drawing/2014/main" id="{22D96072-BC7A-4437-8C1E-3B592E939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131888"/>
            <a:ext cx="8224838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0">
                <a:latin typeface="华文宋体" panose="02010600040101010101" pitchFamily="2" charset="-122"/>
                <a:ea typeface="华文宋体" panose="02010600040101010101" pitchFamily="2" charset="-122"/>
              </a:rPr>
              <a:t>例：相对于</a:t>
            </a:r>
            <a:r>
              <a:rPr lang="en-US" altLang="zh-CN" sz="3600" b="0">
                <a:latin typeface="华文宋体" panose="02010600040101010101" pitchFamily="2" charset="-122"/>
                <a:ea typeface="华文宋体" panose="02010600040101010101" pitchFamily="2" charset="-122"/>
              </a:rPr>
              <a:t>F(xf,yf,zf)</a:t>
            </a:r>
            <a:r>
              <a:rPr lang="zh-CN" altLang="en-US" sz="3600" b="0">
                <a:latin typeface="华文宋体" panose="02010600040101010101" pitchFamily="2" charset="-122"/>
                <a:ea typeface="华文宋体" panose="02010600040101010101" pitchFamily="2" charset="-122"/>
              </a:rPr>
              <a:t>点进行放缩变换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6150DC98-CCB3-40D5-8B44-7FE54A2B0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复合变换</a:t>
            </a:r>
          </a:p>
        </p:txBody>
      </p:sp>
      <p:sp>
        <p:nvSpPr>
          <p:cNvPr id="18438" name="日期占位符 1">
            <a:extLst>
              <a:ext uri="{FF2B5EF4-FFF2-40B4-BE49-F238E27FC236}">
                <a16:creationId xmlns:a16="http://schemas.microsoft.com/office/drawing/2014/main" id="{DE5536AC-2DE4-47F0-855C-9CDF763184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DED68-0C25-409C-9A34-5072ADAD0F36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57B12027-96E1-4542-B464-22BE8E38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E8CB4-522A-4452-B3C3-C02009573921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0BBD90B1-0D5B-48DE-A3DE-A98FAE9AA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100" y="1123950"/>
            <a:ext cx="9493250" cy="9144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600" kern="12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2.  绕任意轴的三维旋转变换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7D9346C8-8048-43C9-B407-A9203E214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100" y="2038350"/>
            <a:ext cx="5229225" cy="762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kern="1200" dirty="0">
                <a:latin typeface="华文宋体" pitchFamily="2" charset="-122"/>
                <a:ea typeface="华文宋体" pitchFamily="2" charset="-122"/>
              </a:rPr>
              <a:t>问题：如何求出</a:t>
            </a:r>
            <a:r>
              <a:rPr lang="en-US" altLang="zh-CN" sz="3600" kern="1200" dirty="0">
                <a:latin typeface="华文宋体" pitchFamily="2" charset="-122"/>
                <a:ea typeface="华文宋体" pitchFamily="2" charset="-122"/>
              </a:rPr>
              <a:t>T</a:t>
            </a:r>
            <a:r>
              <a:rPr lang="en-US" altLang="zh-CN" sz="3600" kern="1200" baseline="-25000" dirty="0">
                <a:latin typeface="华文宋体" pitchFamily="2" charset="-122"/>
                <a:ea typeface="华文宋体" pitchFamily="2" charset="-122"/>
              </a:rPr>
              <a:t>RAB</a:t>
            </a:r>
            <a:r>
              <a:rPr lang="en-US" altLang="zh-CN" sz="3600" kern="1200" dirty="0">
                <a:latin typeface="华文宋体" pitchFamily="2" charset="-122"/>
                <a:ea typeface="华文宋体" pitchFamily="2" charset="-122"/>
              </a:rPr>
              <a:t>?</a:t>
            </a:r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94CE36B0-786E-4EC6-9712-940811265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5138" y="1443038"/>
          <a:ext cx="4176712" cy="472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Visio" r:id="rId4" imgW="2552402" imgH="3132058" progId="Visio.Drawing.11">
                  <p:embed/>
                </p:oleObj>
              </mc:Choice>
              <mc:Fallback>
                <p:oleObj name="Visio" r:id="rId4" imgW="2552402" imgH="313205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1443038"/>
                        <a:ext cx="4176712" cy="472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>
            <a:extLst>
              <a:ext uri="{FF2B5EF4-FFF2-40B4-BE49-F238E27FC236}">
                <a16:creationId xmlns:a16="http://schemas.microsoft.com/office/drawing/2014/main" id="{52E7ACAD-615A-4A2E-877C-4ED598C33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263805"/>
              </p:ext>
            </p:extLst>
          </p:nvPr>
        </p:nvGraphicFramePr>
        <p:xfrm>
          <a:off x="942975" y="2974975"/>
          <a:ext cx="2619375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6" imgW="1015920" imgH="914400" progId="Equation.DSMT4">
                  <p:embed/>
                </p:oleObj>
              </mc:Choice>
              <mc:Fallback>
                <p:oleObj name="Equation" r:id="rId6" imgW="101592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974975"/>
                        <a:ext cx="2619375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>
            <a:extLst>
              <a:ext uri="{FF2B5EF4-FFF2-40B4-BE49-F238E27FC236}">
                <a16:creationId xmlns:a16="http://schemas.microsoft.com/office/drawing/2014/main" id="{5A268D70-66AE-4AE2-9BF5-189DB3846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</a:t>
            </a: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复合变换</a:t>
            </a:r>
          </a:p>
        </p:txBody>
      </p:sp>
      <p:sp>
        <p:nvSpPr>
          <p:cNvPr id="19464" name="日期占位符 1">
            <a:extLst>
              <a:ext uri="{FF2B5EF4-FFF2-40B4-BE49-F238E27FC236}">
                <a16:creationId xmlns:a16="http://schemas.microsoft.com/office/drawing/2014/main" id="{5A40F14F-EEB1-45A2-BF51-57360FD5C6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4BB13C-DF93-4C21-98F5-0C54AD375A30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2AA52CC3-D4BC-4073-9A29-C8993862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90521D-1AF5-459D-BF6F-1930ED8DA83F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60E3F5FD-77D4-42DF-8947-7C39D7298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863" y="1227138"/>
            <a:ext cx="6096000" cy="83026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kern="12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(1) 将</a:t>
            </a:r>
            <a:r>
              <a:rPr lang="en-US" altLang="zh-CN" sz="3600" kern="12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A</a:t>
            </a:r>
            <a:r>
              <a:rPr lang="zh-CN" altLang="en-US" sz="3600" kern="12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点平移到坐标原点</a:t>
            </a:r>
            <a:br>
              <a:rPr lang="zh-CN" altLang="en-US" sz="2800" dirty="0">
                <a:solidFill>
                  <a:schemeClr val="tx1"/>
                </a:solidFill>
                <a:ea typeface="宋体" charset="-122"/>
              </a:rPr>
            </a:br>
            <a:endParaRPr lang="zh-CN" altLang="en-US" sz="28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5E5D8A14-3037-4F22-995A-90FC4A8E8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</a:t>
            </a: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复合变换</a:t>
            </a:r>
          </a:p>
        </p:txBody>
      </p:sp>
      <p:sp>
        <p:nvSpPr>
          <p:cNvPr id="21509" name="Rectangle 8">
            <a:extLst>
              <a:ext uri="{FF2B5EF4-FFF2-40B4-BE49-F238E27FC236}">
                <a16:creationId xmlns:a16="http://schemas.microsoft.com/office/drawing/2014/main" id="{FDCA1804-D89F-45E4-B89D-357D38180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510" name="Object 7">
            <a:extLst>
              <a:ext uri="{FF2B5EF4-FFF2-40B4-BE49-F238E27FC236}">
                <a16:creationId xmlns:a16="http://schemas.microsoft.com/office/drawing/2014/main" id="{83E98EA0-7444-4EE8-82BB-B9E77B3027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133600"/>
          <a:ext cx="50419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Visio" r:id="rId4" imgW="3298329" imgH="2385715" progId="Visio.Drawing.11">
                  <p:embed/>
                </p:oleObj>
              </mc:Choice>
              <mc:Fallback>
                <p:oleObj name="Visio" r:id="rId4" imgW="3298329" imgH="238571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50419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10">
            <a:extLst>
              <a:ext uri="{FF2B5EF4-FFF2-40B4-BE49-F238E27FC236}">
                <a16:creationId xmlns:a16="http://schemas.microsoft.com/office/drawing/2014/main" id="{68823614-6ADD-4CE4-BDC7-F78DACEC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1512" name="日期占位符 1">
            <a:extLst>
              <a:ext uri="{FF2B5EF4-FFF2-40B4-BE49-F238E27FC236}">
                <a16:creationId xmlns:a16="http://schemas.microsoft.com/office/drawing/2014/main" id="{65D1A0C6-E8A3-45A0-8841-1C982D418D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C736E0-43A7-4A19-9479-7B2A64F66C0D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40840C42-E888-42F6-A7E3-5538C2DC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6873CB-A0B1-4C4C-B565-6B79B7EF9DD4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005D951-F3E4-48A9-B6D1-D08233C28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065213"/>
            <a:ext cx="9177337" cy="11430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(2) 将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OB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绕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轴逆时针旋转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α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角，则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OB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旋转到</a:t>
            </a:r>
            <a:r>
              <a:rPr lang="en-US" altLang="zh-CN" sz="3600" dirty="0" err="1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xoz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平面上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a, b, c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已知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6DADBE9-51EB-433E-9072-A741AFF4E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</a:t>
            </a: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复合变换</a:t>
            </a:r>
          </a:p>
        </p:txBody>
      </p:sp>
      <p:sp>
        <p:nvSpPr>
          <p:cNvPr id="24581" name="Rectangle 8">
            <a:extLst>
              <a:ext uri="{FF2B5EF4-FFF2-40B4-BE49-F238E27FC236}">
                <a16:creationId xmlns:a16="http://schemas.microsoft.com/office/drawing/2014/main" id="{DC82FCB7-666B-4240-8872-90B744FB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582" name="Object 7">
            <a:extLst>
              <a:ext uri="{FF2B5EF4-FFF2-40B4-BE49-F238E27FC236}">
                <a16:creationId xmlns:a16="http://schemas.microsoft.com/office/drawing/2014/main" id="{66B9B0A2-179E-442C-BBE4-FD5571F5D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73722"/>
              </p:ext>
            </p:extLst>
          </p:nvPr>
        </p:nvGraphicFramePr>
        <p:xfrm>
          <a:off x="4864100" y="2135187"/>
          <a:ext cx="50419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name="Visio" r:id="rId3" imgW="3298329" imgH="2385715" progId="Visio.Drawing.11">
                  <p:embed/>
                </p:oleObj>
              </mc:Choice>
              <mc:Fallback>
                <p:oleObj name="Visio" r:id="rId3" imgW="3298329" imgH="238571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135187"/>
                        <a:ext cx="50419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10">
            <a:extLst>
              <a:ext uri="{FF2B5EF4-FFF2-40B4-BE49-F238E27FC236}">
                <a16:creationId xmlns:a16="http://schemas.microsoft.com/office/drawing/2014/main" id="{7DEC341B-4B84-4FF7-B00A-AF176FF6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BC1FB7-610C-430F-BF54-C6CD3D2B7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3" y="5870575"/>
            <a:ext cx="145891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3600" b="0" kern="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j-cs"/>
              </a:rPr>
              <a:t>α=?</a:t>
            </a:r>
            <a:endParaRPr lang="zh-CN" altLang="en-US" sz="3600" b="0" kern="0" dirty="0">
              <a:solidFill>
                <a:schemeClr val="tx1"/>
              </a:solidFill>
              <a:latin typeface="华文宋体" pitchFamily="2" charset="-122"/>
              <a:ea typeface="华文宋体" pitchFamily="2" charset="-122"/>
              <a:cs typeface="+mj-cs"/>
            </a:endParaRPr>
          </a:p>
        </p:txBody>
      </p:sp>
      <p:sp>
        <p:nvSpPr>
          <p:cNvPr id="24587" name="日期占位符 1">
            <a:extLst>
              <a:ext uri="{FF2B5EF4-FFF2-40B4-BE49-F238E27FC236}">
                <a16:creationId xmlns:a16="http://schemas.microsoft.com/office/drawing/2014/main" id="{2A317F12-EC47-4D49-9157-8933950481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4D9F53-D451-4712-994B-BEB4D67B358D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40840C42-E888-42F6-A7E3-5538C2DC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6873CB-A0B1-4C4C-B565-6B79B7EF9DD4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005D951-F3E4-48A9-B6D1-D08233C28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065213"/>
            <a:ext cx="9177337" cy="11430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(2) 将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OB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绕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轴逆时针旋转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α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角，则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OB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旋转到</a:t>
            </a:r>
            <a:r>
              <a:rPr lang="en-US" altLang="zh-CN" sz="3600" dirty="0" err="1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xoz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平面上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a, b, c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已知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6DADBE9-51EB-433E-9072-A741AFF4E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</a:t>
            </a: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复合变换</a:t>
            </a:r>
          </a:p>
        </p:txBody>
      </p:sp>
      <p:sp>
        <p:nvSpPr>
          <p:cNvPr id="24581" name="Rectangle 8">
            <a:extLst>
              <a:ext uri="{FF2B5EF4-FFF2-40B4-BE49-F238E27FC236}">
                <a16:creationId xmlns:a16="http://schemas.microsoft.com/office/drawing/2014/main" id="{DC82FCB7-666B-4240-8872-90B744FB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Rectangle 10">
            <a:extLst>
              <a:ext uri="{FF2B5EF4-FFF2-40B4-BE49-F238E27FC236}">
                <a16:creationId xmlns:a16="http://schemas.microsoft.com/office/drawing/2014/main" id="{7DEC341B-4B84-4FF7-B00A-AF176FF6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04F54D8-73FC-4343-8EEE-B65E7BC9F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76334"/>
              </p:ext>
            </p:extLst>
          </p:nvPr>
        </p:nvGraphicFramePr>
        <p:xfrm>
          <a:off x="4616450" y="2355019"/>
          <a:ext cx="50419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Visio" r:id="rId3" imgW="3298329" imgH="2385715" progId="Visio.Drawing.11">
                  <p:embed/>
                </p:oleObj>
              </mc:Choice>
              <mc:Fallback>
                <p:oleObj name="Visio" r:id="rId3" imgW="3298329" imgH="2385715" progId="Visio.Drawing.1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04F54D8-73FC-4343-8EEE-B65E7BC9F8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355019"/>
                        <a:ext cx="50419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2C3D8673-B0D9-4323-A7C1-82F654E38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753" y="2459324"/>
            <a:ext cx="284797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600" b="0" kern="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j-cs"/>
              </a:rPr>
              <a:t>若绕</a:t>
            </a:r>
            <a:r>
              <a:rPr lang="en-US" altLang="zh-CN" sz="3600" b="0" kern="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j-cs"/>
              </a:rPr>
              <a:t>z</a:t>
            </a:r>
            <a:r>
              <a:rPr lang="zh-CN" altLang="en-US" sz="3600" b="0" kern="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j-cs"/>
              </a:rPr>
              <a:t>轴</a:t>
            </a:r>
            <a:r>
              <a:rPr lang="en-US" altLang="zh-CN" sz="3600" b="0" kern="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j-cs"/>
              </a:rPr>
              <a:t>, </a:t>
            </a:r>
            <a:r>
              <a:rPr lang="en-US" altLang="zh-CN" sz="3600" b="0" kern="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α=?</a:t>
            </a:r>
            <a:endParaRPr lang="zh-CN" altLang="en-US" sz="3600" b="0" kern="0" dirty="0">
              <a:solidFill>
                <a:schemeClr val="tx1"/>
              </a:solidFill>
              <a:latin typeface="华文宋体" pitchFamily="2" charset="-122"/>
              <a:ea typeface="华文宋体" pitchFamily="2" charset="-122"/>
              <a:cs typeface="+mj-cs"/>
            </a:endParaRPr>
          </a:p>
        </p:txBody>
      </p:sp>
      <p:sp>
        <p:nvSpPr>
          <p:cNvPr id="24587" name="日期占位符 1">
            <a:extLst>
              <a:ext uri="{FF2B5EF4-FFF2-40B4-BE49-F238E27FC236}">
                <a16:creationId xmlns:a16="http://schemas.microsoft.com/office/drawing/2014/main" id="{2A317F12-EC47-4D49-9157-8933950481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4D9F53-D451-4712-994B-BEB4D67B358D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2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40840C42-E888-42F6-A7E3-5538C2DC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6873CB-A0B1-4C4C-B565-6B79B7EF9DD4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005D951-F3E4-48A9-B6D1-D08233C28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065213"/>
            <a:ext cx="9177337" cy="11430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(3) 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将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OB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绕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y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轴顺时针旋转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β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角，则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OB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旋转到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轴上，𝛽</a:t>
            </a:r>
            <a:r>
              <a:rPr lang="en-US" altLang="zh-CN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=</a:t>
            </a:r>
            <a:r>
              <a:rPr lang="zh-CN" altLang="en-US" sz="360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？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6DADBE9-51EB-433E-9072-A741AFF4E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</a:t>
            </a: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复合变换</a:t>
            </a:r>
          </a:p>
        </p:txBody>
      </p:sp>
      <p:sp>
        <p:nvSpPr>
          <p:cNvPr id="24581" name="Rectangle 8">
            <a:extLst>
              <a:ext uri="{FF2B5EF4-FFF2-40B4-BE49-F238E27FC236}">
                <a16:creationId xmlns:a16="http://schemas.microsoft.com/office/drawing/2014/main" id="{DC82FCB7-666B-4240-8872-90B744FB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Rectangle 10">
            <a:extLst>
              <a:ext uri="{FF2B5EF4-FFF2-40B4-BE49-F238E27FC236}">
                <a16:creationId xmlns:a16="http://schemas.microsoft.com/office/drawing/2014/main" id="{7DEC341B-4B84-4FF7-B00A-AF176FF6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4587" name="日期占位符 1">
            <a:extLst>
              <a:ext uri="{FF2B5EF4-FFF2-40B4-BE49-F238E27FC236}">
                <a16:creationId xmlns:a16="http://schemas.microsoft.com/office/drawing/2014/main" id="{2A317F12-EC47-4D49-9157-8933950481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4D9F53-D451-4712-994B-BEB4D67B358D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8665FA55-4456-4F89-986C-2093480A9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22265"/>
              </p:ext>
            </p:extLst>
          </p:nvPr>
        </p:nvGraphicFramePr>
        <p:xfrm>
          <a:off x="4218899" y="2208213"/>
          <a:ext cx="50419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Visio" r:id="rId3" imgW="3298329" imgH="2385715" progId="Visio.Drawing.11">
                  <p:embed/>
                </p:oleObj>
              </mc:Choice>
              <mc:Fallback>
                <p:oleObj name="Visio" r:id="rId3" imgW="3298329" imgH="2385715" progId="Visio.Drawing.11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EDD94462-EE0A-485B-910B-BBF2BDBDD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899" y="2208213"/>
                        <a:ext cx="50419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77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6">
            <a:extLst>
              <a:ext uri="{FF2B5EF4-FFF2-40B4-BE49-F238E27FC236}">
                <a16:creationId xmlns:a16="http://schemas.microsoft.com/office/drawing/2014/main" id="{6994F0D9-3428-4503-B381-71983E26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77308-CE9D-4BE6-8365-68661DCBE29F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822D52AF-4461-4064-811A-E084E33BC8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9075" y="1244600"/>
            <a:ext cx="9034463" cy="11604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构造三维场景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EC670BD1-C3D8-4379-A6BF-F773AF49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问题提出</a:t>
            </a:r>
          </a:p>
        </p:txBody>
      </p:sp>
      <p:sp>
        <p:nvSpPr>
          <p:cNvPr id="5125" name="Rectangle 9">
            <a:extLst>
              <a:ext uri="{FF2B5EF4-FFF2-40B4-BE49-F238E27FC236}">
                <a16:creationId xmlns:a16="http://schemas.microsoft.com/office/drawing/2014/main" id="{91A57E7D-5992-4B63-A5CC-4A0E3DE97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ectangle 11">
            <a:extLst>
              <a:ext uri="{FF2B5EF4-FFF2-40B4-BE49-F238E27FC236}">
                <a16:creationId xmlns:a16="http://schemas.microsoft.com/office/drawing/2014/main" id="{DF34447C-D059-403A-9B68-69EF86BBD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日期占位符 1">
            <a:extLst>
              <a:ext uri="{FF2B5EF4-FFF2-40B4-BE49-F238E27FC236}">
                <a16:creationId xmlns:a16="http://schemas.microsoft.com/office/drawing/2014/main" id="{5D0D2D9D-4A0C-4648-8801-3318B1D381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F26127-9DC8-48F1-84C0-BFF773EBFC91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5128" name="Picture 2">
            <a:extLst>
              <a:ext uri="{FF2B5EF4-FFF2-40B4-BE49-F238E27FC236}">
                <a16:creationId xmlns:a16="http://schemas.microsoft.com/office/drawing/2014/main" id="{6D6995AD-43A9-4CF9-ABC2-200C8DD3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40" y="3650454"/>
            <a:ext cx="4089258" cy="316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2" name="Picture 2" descr="https://timgsa.baidu.com/timg?image&amp;quality=80&amp;size=b9999_10000&amp;sec=1513603117098&amp;di=0fadd17d50373f6e2fa097185f073ae8&amp;imgtype=0&amp;src=http%3A%2F%2Fimg.mp.sohu.com%2Fupload%2F20170610%2F4b359caf9db1481899050b512eac4c9d.png">
            <a:extLst>
              <a:ext uri="{FF2B5EF4-FFF2-40B4-BE49-F238E27FC236}">
                <a16:creationId xmlns:a16="http://schemas.microsoft.com/office/drawing/2014/main" id="{9131CA77-D556-45C1-AA67-93F061FCF1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80" y="1151291"/>
            <a:ext cx="4259918" cy="239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>
            <a:extLst>
              <a:ext uri="{FF2B5EF4-FFF2-40B4-BE49-F238E27FC236}">
                <a16:creationId xmlns:a16="http://schemas.microsoft.com/office/drawing/2014/main" id="{D3946AF8-D2C3-4FE1-84F8-10C85308B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" r="21338"/>
          <a:stretch/>
        </p:blipFill>
        <p:spPr bwMode="auto">
          <a:xfrm>
            <a:off x="262967" y="3380060"/>
            <a:ext cx="4991658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891F09A6-5925-482B-978C-059465B7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BFD8A7-68B0-45EA-B6E8-63CA71764FE8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CDBBFE2-CE61-4B27-B4E6-54571DE58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31888"/>
            <a:ext cx="9906000" cy="2362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>
                <a:latin typeface="华文宋体" panose="02010600040101010101" pitchFamily="2" charset="-122"/>
                <a:ea typeface="华文宋体" panose="02010600040101010101" pitchFamily="2" charset="-122"/>
              </a:rPr>
              <a:t>(4) 经以上三步变换后，</a:t>
            </a:r>
            <a:r>
              <a:rPr lang="en-US" altLang="zh-CN" sz="3600">
                <a:latin typeface="华文宋体" panose="02010600040101010101" pitchFamily="2" charset="-122"/>
                <a:ea typeface="华文宋体" panose="02010600040101010101" pitchFamily="2" charset="-122"/>
              </a:rPr>
              <a:t>AB</a:t>
            </a:r>
            <a:r>
              <a:rPr lang="zh-CN" altLang="en-US" sz="3600">
                <a:latin typeface="华文宋体" panose="02010600040101010101" pitchFamily="2" charset="-122"/>
                <a:ea typeface="华文宋体" panose="02010600040101010101" pitchFamily="2" charset="-122"/>
              </a:rPr>
              <a:t>轴与</a:t>
            </a:r>
            <a:r>
              <a:rPr lang="en-US" altLang="zh-CN" sz="3600">
                <a:latin typeface="华文宋体" panose="02010600040101010101" pitchFamily="2" charset="-122"/>
                <a:ea typeface="华文宋体" panose="02010600040101010101" pitchFamily="2" charset="-122"/>
              </a:rPr>
              <a:t>z'</a:t>
            </a:r>
            <a:r>
              <a:rPr lang="zh-CN" altLang="en-US" sz="3600">
                <a:latin typeface="华文宋体" panose="02010600040101010101" pitchFamily="2" charset="-122"/>
                <a:ea typeface="华文宋体" panose="02010600040101010101" pitchFamily="2" charset="-122"/>
              </a:rPr>
              <a:t>轴重合，此时绕</a:t>
            </a:r>
            <a:r>
              <a:rPr lang="en-US" altLang="zh-CN" sz="3600">
                <a:latin typeface="华文宋体" panose="02010600040101010101" pitchFamily="2" charset="-122"/>
                <a:ea typeface="华文宋体" panose="02010600040101010101" pitchFamily="2" charset="-122"/>
              </a:rPr>
              <a:t>AB</a:t>
            </a:r>
            <a:r>
              <a:rPr lang="zh-CN" altLang="en-US" sz="3600">
                <a:latin typeface="华文宋体" panose="02010600040101010101" pitchFamily="2" charset="-122"/>
                <a:ea typeface="华文宋体" panose="02010600040101010101" pitchFamily="2" charset="-122"/>
              </a:rPr>
              <a:t>轴的旋转转换为绕</a:t>
            </a:r>
            <a:r>
              <a:rPr lang="en-US" altLang="zh-CN" sz="3600"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zh-CN" altLang="en-US" sz="3600">
                <a:latin typeface="华文宋体" panose="02010600040101010101" pitchFamily="2" charset="-122"/>
                <a:ea typeface="华文宋体" panose="02010600040101010101" pitchFamily="2" charset="-122"/>
              </a:rPr>
              <a:t>轴的旋转。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>
                <a:latin typeface="华文宋体" panose="02010600040101010101" pitchFamily="2" charset="-122"/>
                <a:ea typeface="华文宋体" panose="02010600040101010101" pitchFamily="2" charset="-122"/>
              </a:rPr>
              <a:t>(5) 最后，求</a:t>
            </a:r>
            <a:r>
              <a:rPr lang="en-US" altLang="zh-CN" sz="360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r>
              <a:rPr lang="en-US" altLang="zh-CN" sz="3600" baseline="-30000">
                <a:latin typeface="华文宋体" panose="02010600040101010101" pitchFamily="2" charset="-122"/>
                <a:ea typeface="华文宋体" panose="02010600040101010101" pitchFamily="2" charset="-122"/>
              </a:rPr>
              <a:t>tA</a:t>
            </a:r>
            <a:r>
              <a:rPr lang="en-US" altLang="zh-CN" sz="3600">
                <a:latin typeface="华文宋体" panose="02010600040101010101" pitchFamily="2" charset="-122"/>
                <a:ea typeface="华文宋体" panose="02010600040101010101" pitchFamily="2" charset="-122"/>
              </a:rPr>
              <a:t>，T</a:t>
            </a:r>
            <a:r>
              <a:rPr lang="en-US" altLang="zh-CN" sz="3600" baseline="-30000">
                <a:latin typeface="华文宋体" panose="02010600040101010101" pitchFamily="2" charset="-122"/>
                <a:ea typeface="华文宋体" panose="02010600040101010101" pitchFamily="2" charset="-122"/>
              </a:rPr>
              <a:t>Rx</a:t>
            </a:r>
            <a:r>
              <a:rPr lang="en-US" altLang="zh-CN" sz="3600">
                <a:latin typeface="华文宋体" panose="02010600040101010101" pitchFamily="2" charset="-122"/>
                <a:ea typeface="华文宋体" panose="02010600040101010101" pitchFamily="2" charset="-122"/>
              </a:rPr>
              <a:t>，T</a:t>
            </a:r>
            <a:r>
              <a:rPr lang="en-US" altLang="zh-CN" sz="3600" baseline="-30000">
                <a:latin typeface="华文宋体" panose="02010600040101010101" pitchFamily="2" charset="-122"/>
                <a:ea typeface="华文宋体" panose="02010600040101010101" pitchFamily="2" charset="-122"/>
              </a:rPr>
              <a:t>Ry</a:t>
            </a:r>
            <a:r>
              <a:rPr lang="zh-CN" altLang="en-US" sz="3600">
                <a:latin typeface="华文宋体" panose="02010600040101010101" pitchFamily="2" charset="-122"/>
                <a:ea typeface="华文宋体" panose="02010600040101010101" pitchFamily="2" charset="-122"/>
              </a:rPr>
              <a:t>的逆变换，回到</a:t>
            </a:r>
            <a:r>
              <a:rPr lang="en-US" altLang="zh-CN" sz="3600">
                <a:latin typeface="华文宋体" panose="02010600040101010101" pitchFamily="2" charset="-122"/>
                <a:ea typeface="华文宋体" panose="02010600040101010101" pitchFamily="2" charset="-122"/>
              </a:rPr>
              <a:t>AB</a:t>
            </a:r>
            <a:r>
              <a:rPr lang="zh-CN" altLang="en-US" sz="3600">
                <a:latin typeface="华文宋体" panose="02010600040101010101" pitchFamily="2" charset="-122"/>
                <a:ea typeface="华文宋体" panose="02010600040101010101" pitchFamily="2" charset="-122"/>
              </a:rPr>
              <a:t>原来的位置。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17C90AD2-4C2D-4ADD-8431-BA666D2CF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复合变换</a:t>
            </a:r>
          </a:p>
        </p:txBody>
      </p:sp>
      <p:graphicFrame>
        <p:nvGraphicFramePr>
          <p:cNvPr id="26629" name="Object 3">
            <a:extLst>
              <a:ext uri="{FF2B5EF4-FFF2-40B4-BE49-F238E27FC236}">
                <a16:creationId xmlns:a16="http://schemas.microsoft.com/office/drawing/2014/main" id="{402B2A9A-5DA4-4AA4-973E-FA28F3378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726048"/>
              </p:ext>
            </p:extLst>
          </p:nvPr>
        </p:nvGraphicFramePr>
        <p:xfrm>
          <a:off x="495300" y="3957637"/>
          <a:ext cx="59594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Equation" r:id="rId3" imgW="1879560" imgH="253800" progId="Equation.DSMT4">
                  <p:embed/>
                </p:oleObj>
              </mc:Choice>
              <mc:Fallback>
                <p:oleObj name="Equation" r:id="rId3" imgW="18795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957637"/>
                        <a:ext cx="59594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">
            <a:extLst>
              <a:ext uri="{FF2B5EF4-FFF2-40B4-BE49-F238E27FC236}">
                <a16:creationId xmlns:a16="http://schemas.microsoft.com/office/drawing/2014/main" id="{5CE79F1D-FFC9-4155-834C-DF391AEA4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8288" y="3135313"/>
          <a:ext cx="3287712" cy="372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Visio" r:id="rId5" imgW="2552402" imgH="3132058" progId="Visio.Drawing.11">
                  <p:embed/>
                </p:oleObj>
              </mc:Choice>
              <mc:Fallback>
                <p:oleObj name="Visio" r:id="rId5" imgW="2552402" imgH="313205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3135313"/>
                        <a:ext cx="3287712" cy="372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日期占位符 1">
            <a:extLst>
              <a:ext uri="{FF2B5EF4-FFF2-40B4-BE49-F238E27FC236}">
                <a16:creationId xmlns:a16="http://schemas.microsoft.com/office/drawing/2014/main" id="{B1EB0409-C9C0-4FE9-8FF8-EA8FAC2D76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B7BE0-B2F0-4D63-9356-C8F0521173F0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4E81D884-F468-465B-9442-FF984912D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1461"/>
              </p:ext>
            </p:extLst>
          </p:nvPr>
        </p:nvGraphicFramePr>
        <p:xfrm>
          <a:off x="495300" y="4996656"/>
          <a:ext cx="2021352" cy="57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3" name="Equation" r:id="rId7" imgW="774360" imgH="228600" progId="Equation.DSMT4">
                  <p:embed/>
                </p:oleObj>
              </mc:Choice>
              <mc:Fallback>
                <p:oleObj name="Equation" r:id="rId7" imgW="774360" imgH="228600" progId="Equation.DSMT4">
                  <p:embed/>
                  <p:pic>
                    <p:nvPicPr>
                      <p:cNvPr id="19462" name="Object 5">
                        <a:extLst>
                          <a:ext uri="{FF2B5EF4-FFF2-40B4-BE49-F238E27FC236}">
                            <a16:creationId xmlns:a16="http://schemas.microsoft.com/office/drawing/2014/main" id="{52E7ACAD-615A-4A2E-877C-4ED598C339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996656"/>
                        <a:ext cx="2021352" cy="57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B1F3428F-BC32-4EFA-9848-2AE9D7A4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800AD3-E2C5-4A23-A6DF-5AC6493D6886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5361835-03BA-4C0D-9D29-50F265B2C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788" y="1027113"/>
            <a:ext cx="9410700" cy="54102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针对任意方向轴的变换可用五个步骤来完成：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(1)平移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使任意方向轴起点与坐标原点重合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(2)旋转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使方向轴与某一坐标轴重合，</a:t>
            </a:r>
            <a:r>
              <a:rPr lang="zh-CN" altLang="en-US" sz="3600" b="1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变换可能不止一次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(3)针对该坐标轴完成所需变换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(4)逆旋转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使方向轴回到其原始方向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(5)逆平移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使方向轴回到其原始位置。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07BD504-ADE1-4BB3-889F-FD156DF73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复合变换</a:t>
            </a:r>
          </a:p>
        </p:txBody>
      </p:sp>
      <p:sp>
        <p:nvSpPr>
          <p:cNvPr id="27653" name="日期占位符 1">
            <a:extLst>
              <a:ext uri="{FF2B5EF4-FFF2-40B4-BE49-F238E27FC236}">
                <a16:creationId xmlns:a16="http://schemas.microsoft.com/office/drawing/2014/main" id="{59F52C63-07B0-48D1-A3EC-35B029EC23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A4F27-579B-4F7C-90F5-CFBD7BA20AC1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831F91D3-97D1-449B-B153-EBE39A707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固定坐标系下的变换次序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8CE747BD-E5BC-416D-82C0-AFB663E76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7650" y="1117600"/>
            <a:ext cx="9493250" cy="5283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相对于同一个固定坐标系，每一次变换均可看成相对于原始坐标系执行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先调用的变换先执行，后调用的变换后执行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矩阵合并时，先调用的矩阵放在右边，后调用的矩阵放在左边，也称为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固定坐标系模式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676" name="日期占位符 3">
            <a:extLst>
              <a:ext uri="{FF2B5EF4-FFF2-40B4-BE49-F238E27FC236}">
                <a16:creationId xmlns:a16="http://schemas.microsoft.com/office/drawing/2014/main" id="{4402EFF2-C506-41FA-AE96-AD927E553CA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F1EC5C-99A1-43CC-BB23-756CC750220D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8677" name="灯片编号占位符 4">
            <a:extLst>
              <a:ext uri="{FF2B5EF4-FFF2-40B4-BE49-F238E27FC236}">
                <a16:creationId xmlns:a16="http://schemas.microsoft.com/office/drawing/2014/main" id="{F1320465-564D-43AE-9037-194ABD46C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D4D16-1488-4279-B9C1-2F5849DE3F79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831F91D3-97D1-449B-B153-EBE39A707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活动的局部坐标系下的变换次序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8CE747BD-E5BC-416D-82C0-AFB663E76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7650" y="1117600"/>
            <a:ext cx="9493250" cy="5283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保持物体模型对坐标系相对位置关系不变，变换目标变成坐标系。坐标系是局部的和活动的。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先调用的变换先执行，后调用的变换后执行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矩阵合并时，先调用的矩阵放在左边，后调用的矩阵放在右边，也称为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活动局部坐标系模式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676" name="日期占位符 3">
            <a:extLst>
              <a:ext uri="{FF2B5EF4-FFF2-40B4-BE49-F238E27FC236}">
                <a16:creationId xmlns:a16="http://schemas.microsoft.com/office/drawing/2014/main" id="{4402EFF2-C506-41FA-AE96-AD927E553CA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F1EC5C-99A1-43CC-BB23-756CC750220D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28677" name="灯片编号占位符 4">
            <a:extLst>
              <a:ext uri="{FF2B5EF4-FFF2-40B4-BE49-F238E27FC236}">
                <a16:creationId xmlns:a16="http://schemas.microsoft.com/office/drawing/2014/main" id="{F1320465-564D-43AE-9037-194ABD46C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D4D16-1488-4279-B9C1-2F5849DE3F79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84575A1-914F-4E5E-8166-74BB1A78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981075"/>
            <a:ext cx="83820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    1</a:t>
            </a:r>
            <a:r>
              <a:rPr kumimoji="1"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、</a:t>
            </a:r>
            <a:r>
              <a:rPr kumimoji="1" lang="zh-CN" altLang="en-US" sz="24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先把图形绕</a:t>
            </a:r>
            <a:r>
              <a:rPr kumimoji="1" lang="en-US" altLang="zh-CN" sz="2400" i="1">
                <a:solidFill>
                  <a:srgbClr val="006600"/>
                </a:solidFill>
              </a:rPr>
              <a:t>z</a:t>
            </a:r>
            <a:r>
              <a:rPr kumimoji="1" lang="zh-CN" altLang="en-US" sz="24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轴旋转</a:t>
            </a:r>
            <a:r>
              <a:rPr kumimoji="1" lang="en-US" altLang="zh-CN" sz="2400">
                <a:solidFill>
                  <a:srgbClr val="006600"/>
                </a:solidFill>
              </a:rPr>
              <a:t>30°</a:t>
            </a:r>
            <a:r>
              <a:rPr kumimoji="1"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然后再沿</a:t>
            </a:r>
            <a:r>
              <a:rPr kumimoji="1" lang="en-US" altLang="zh-CN" sz="2400" i="1">
                <a:solidFill>
                  <a:srgbClr val="006600"/>
                </a:solidFill>
              </a:rPr>
              <a:t>x</a:t>
            </a:r>
            <a:r>
              <a:rPr kumimoji="1" lang="zh-CN" altLang="en-US" sz="24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轴平移距离</a:t>
            </a:r>
            <a:r>
              <a:rPr kumimoji="1" lang="en-US" altLang="zh-CN" sz="2400">
                <a:solidFill>
                  <a:srgbClr val="006600"/>
                </a:solidFill>
              </a:rPr>
              <a:t>7</a:t>
            </a:r>
            <a:r>
              <a:rPr kumimoji="1"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 . </a:t>
            </a:r>
            <a:endParaRPr kumimoji="1" lang="en-US" altLang="zh-CN" sz="2400">
              <a:solidFill>
                <a:srgbClr val="006600"/>
              </a:solidFill>
            </a:endParaRPr>
          </a:p>
        </p:txBody>
      </p:sp>
      <p:grpSp>
        <p:nvGrpSpPr>
          <p:cNvPr id="29699" name="Group 5">
            <a:extLst>
              <a:ext uri="{FF2B5EF4-FFF2-40B4-BE49-F238E27FC236}">
                <a16:creationId xmlns:a16="http://schemas.microsoft.com/office/drawing/2014/main" id="{6CC8DC4E-34F6-4148-B5EB-42BB17CE55AD}"/>
              </a:ext>
            </a:extLst>
          </p:cNvPr>
          <p:cNvGrpSpPr>
            <a:grpSpLocks/>
          </p:cNvGrpSpPr>
          <p:nvPr/>
        </p:nvGrpSpPr>
        <p:grpSpPr bwMode="auto">
          <a:xfrm>
            <a:off x="1352550" y="3856038"/>
            <a:ext cx="1454150" cy="2087562"/>
            <a:chOff x="1980" y="4072"/>
            <a:chExt cx="1759" cy="1880"/>
          </a:xfrm>
        </p:grpSpPr>
        <p:sp>
          <p:nvSpPr>
            <p:cNvPr id="29730" name="Text Box 6">
              <a:extLst>
                <a:ext uri="{FF2B5EF4-FFF2-40B4-BE49-F238E27FC236}">
                  <a16:creationId xmlns:a16="http://schemas.microsoft.com/office/drawing/2014/main" id="{1AA45916-D295-472E-BF2A-270F9AC2834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85" y="5657"/>
              <a:ext cx="47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</a:rPr>
                <a:t>a</a:t>
              </a:r>
              <a:r>
                <a:rPr lang="zh-CN" altLang="en-US" sz="1200">
                  <a:solidFill>
                    <a:schemeClr val="accent2"/>
                  </a:solidFill>
                </a:rPr>
                <a:t>）</a:t>
              </a:r>
            </a:p>
          </p:txBody>
        </p:sp>
        <p:grpSp>
          <p:nvGrpSpPr>
            <p:cNvPr id="29731" name="Group 7">
              <a:extLst>
                <a:ext uri="{FF2B5EF4-FFF2-40B4-BE49-F238E27FC236}">
                  <a16:creationId xmlns:a16="http://schemas.microsoft.com/office/drawing/2014/main" id="{B1C4E1F3-C084-4579-A83A-F51631576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0" y="4072"/>
              <a:ext cx="1759" cy="1592"/>
              <a:chOff x="1980" y="4092"/>
              <a:chExt cx="1759" cy="1592"/>
            </a:xfrm>
          </p:grpSpPr>
          <p:sp>
            <p:nvSpPr>
              <p:cNvPr id="29732" name="Freeform 8">
                <a:extLst>
                  <a:ext uri="{FF2B5EF4-FFF2-40B4-BE49-F238E27FC236}">
                    <a16:creationId xmlns:a16="http://schemas.microsoft.com/office/drawing/2014/main" id="{EBC69499-E25D-4719-8275-D8A1A6399B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42" y="4634"/>
                <a:ext cx="379" cy="621"/>
              </a:xfrm>
              <a:custGeom>
                <a:avLst/>
                <a:gdLst>
                  <a:gd name="T0" fmla="*/ 0 w 720"/>
                  <a:gd name="T1" fmla="*/ 0 h 1092"/>
                  <a:gd name="T2" fmla="*/ 0 w 720"/>
                  <a:gd name="T3" fmla="*/ 353 h 1092"/>
                  <a:gd name="T4" fmla="*/ 200 w 720"/>
                  <a:gd name="T5" fmla="*/ 353 h 1092"/>
                  <a:gd name="T6" fmla="*/ 0 w 72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0" h="1092">
                    <a:moveTo>
                      <a:pt x="0" y="0"/>
                    </a:moveTo>
                    <a:lnTo>
                      <a:pt x="0" y="1092"/>
                    </a:lnTo>
                    <a:lnTo>
                      <a:pt x="720" y="10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grpSp>
            <p:nvGrpSpPr>
              <p:cNvPr id="29733" name="Group 9">
                <a:extLst>
                  <a:ext uri="{FF2B5EF4-FFF2-40B4-BE49-F238E27FC236}">
                    <a16:creationId xmlns:a16="http://schemas.microsoft.com/office/drawing/2014/main" id="{28B9E35E-4847-43F1-B592-699C4061D1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20" y="4174"/>
                <a:ext cx="1517" cy="1345"/>
                <a:chOff x="2340" y="8148"/>
                <a:chExt cx="2160" cy="2028"/>
              </a:xfrm>
            </p:grpSpPr>
            <p:sp>
              <p:nvSpPr>
                <p:cNvPr id="29737" name="Line 10">
                  <a:extLst>
                    <a:ext uri="{FF2B5EF4-FFF2-40B4-BE49-F238E27FC236}">
                      <a16:creationId xmlns:a16="http://schemas.microsoft.com/office/drawing/2014/main" id="{DC98E2F0-0654-448C-BFEC-23FCCE96DAA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340" y="10176"/>
                  <a:ext cx="21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  <p:sp>
              <p:nvSpPr>
                <p:cNvPr id="29738" name="Line 11">
                  <a:extLst>
                    <a:ext uri="{FF2B5EF4-FFF2-40B4-BE49-F238E27FC236}">
                      <a16:creationId xmlns:a16="http://schemas.microsoft.com/office/drawing/2014/main" id="{3A148A15-374C-40A5-9CD0-40C5FFB9D10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340" y="8148"/>
                  <a:ext cx="0" cy="20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29734" name="Text Box 12">
                <a:extLst>
                  <a:ext uri="{FF2B5EF4-FFF2-40B4-BE49-F238E27FC236}">
                    <a16:creationId xmlns:a16="http://schemas.microsoft.com/office/drawing/2014/main" id="{AA4DAF59-56C6-4A34-9F3B-49919E81779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99" y="5456"/>
                <a:ext cx="140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200" i="1">
                    <a:solidFill>
                      <a:schemeClr val="accent2"/>
                    </a:solidFill>
                  </a:rPr>
                  <a:t>x</a:t>
                </a:r>
                <a:endParaRPr lang="en-US" altLang="zh-CN" sz="1200" i="1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9735" name="Text Box 13">
                <a:extLst>
                  <a:ext uri="{FF2B5EF4-FFF2-40B4-BE49-F238E27FC236}">
                    <a16:creationId xmlns:a16="http://schemas.microsoft.com/office/drawing/2014/main" id="{5F69012D-43BB-46CC-A9F3-CF6133E8B9D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80" y="4092"/>
                <a:ext cx="140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200" i="1">
                    <a:solidFill>
                      <a:schemeClr val="accent2"/>
                    </a:solidFill>
                  </a:rPr>
                  <a:t>y</a:t>
                </a:r>
              </a:p>
            </p:txBody>
          </p:sp>
          <p:sp>
            <p:nvSpPr>
              <p:cNvPr id="29736" name="Text Box 14">
                <a:extLst>
                  <a:ext uri="{FF2B5EF4-FFF2-40B4-BE49-F238E27FC236}">
                    <a16:creationId xmlns:a16="http://schemas.microsoft.com/office/drawing/2014/main" id="{AEC5367B-034C-4617-8A4A-C274DC8753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5427"/>
                <a:ext cx="12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200" i="1">
                    <a:solidFill>
                      <a:schemeClr val="accent2"/>
                    </a:solidFill>
                  </a:rPr>
                  <a:t>o</a:t>
                </a:r>
              </a:p>
            </p:txBody>
          </p:sp>
        </p:grpSp>
      </p:grpSp>
      <p:grpSp>
        <p:nvGrpSpPr>
          <p:cNvPr id="29700" name="Group 15">
            <a:extLst>
              <a:ext uri="{FF2B5EF4-FFF2-40B4-BE49-F238E27FC236}">
                <a16:creationId xmlns:a16="http://schemas.microsoft.com/office/drawing/2014/main" id="{0F651499-1876-4567-B0CA-560FD39BCA95}"/>
              </a:ext>
            </a:extLst>
          </p:cNvPr>
          <p:cNvGrpSpPr>
            <a:grpSpLocks/>
          </p:cNvGrpSpPr>
          <p:nvPr/>
        </p:nvGrpSpPr>
        <p:grpSpPr bwMode="auto">
          <a:xfrm>
            <a:off x="3705225" y="3716338"/>
            <a:ext cx="2039938" cy="2187575"/>
            <a:chOff x="1900" y="2531"/>
            <a:chExt cx="1285" cy="1378"/>
          </a:xfrm>
        </p:grpSpPr>
        <p:sp>
          <p:nvSpPr>
            <p:cNvPr id="29718" name="Text Box 16">
              <a:extLst>
                <a:ext uri="{FF2B5EF4-FFF2-40B4-BE49-F238E27FC236}">
                  <a16:creationId xmlns:a16="http://schemas.microsoft.com/office/drawing/2014/main" id="{65E3D3B3-A733-4F98-9D14-260D3B6BCBE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2" y="3572"/>
              <a:ext cx="7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x</a:t>
              </a:r>
              <a:endParaRPr lang="en-US" altLang="zh-CN" sz="1200" i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9719" name="Text Box 17">
              <a:extLst>
                <a:ext uri="{FF2B5EF4-FFF2-40B4-BE49-F238E27FC236}">
                  <a16:creationId xmlns:a16="http://schemas.microsoft.com/office/drawing/2014/main" id="{EA3C797B-4806-4D45-B1CE-A5A972E5DE1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95" y="2649"/>
              <a:ext cx="7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29720" name="Text Box 18">
              <a:extLst>
                <a:ext uri="{FF2B5EF4-FFF2-40B4-BE49-F238E27FC236}">
                  <a16:creationId xmlns:a16="http://schemas.microsoft.com/office/drawing/2014/main" id="{4437F37D-6545-4694-AA1C-B7DD33DB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552"/>
              <a:ext cx="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29721" name="Freeform 19">
              <a:extLst>
                <a:ext uri="{FF2B5EF4-FFF2-40B4-BE49-F238E27FC236}">
                  <a16:creationId xmlns:a16="http://schemas.microsoft.com/office/drawing/2014/main" id="{39FC345D-F1F7-4185-9B66-97BA51DAE9E0}"/>
                </a:ext>
              </a:extLst>
            </p:cNvPr>
            <p:cNvSpPr>
              <a:spLocks noChangeAspect="1"/>
            </p:cNvSpPr>
            <p:nvPr/>
          </p:nvSpPr>
          <p:spPr bwMode="auto">
            <a:xfrm rot="-1800000">
              <a:off x="2306" y="2766"/>
              <a:ext cx="197" cy="434"/>
            </a:xfrm>
            <a:custGeom>
              <a:avLst/>
              <a:gdLst>
                <a:gd name="T0" fmla="*/ 0 w 720"/>
                <a:gd name="T1" fmla="*/ 0 h 1092"/>
                <a:gd name="T2" fmla="*/ 0 w 720"/>
                <a:gd name="T3" fmla="*/ 172 h 1092"/>
                <a:gd name="T4" fmla="*/ 54 w 720"/>
                <a:gd name="T5" fmla="*/ 172 h 1092"/>
                <a:gd name="T6" fmla="*/ 0 w 72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1092">
                  <a:moveTo>
                    <a:pt x="0" y="0"/>
                  </a:moveTo>
                  <a:lnTo>
                    <a:pt x="0" y="1092"/>
                  </a:lnTo>
                  <a:lnTo>
                    <a:pt x="720" y="10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grpSp>
          <p:nvGrpSpPr>
            <p:cNvPr id="29722" name="Group 20">
              <a:extLst>
                <a:ext uri="{FF2B5EF4-FFF2-40B4-BE49-F238E27FC236}">
                  <a16:creationId xmlns:a16="http://schemas.microsoft.com/office/drawing/2014/main" id="{F036F062-BC10-4A9D-8BF4-C34F119B042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1800000">
              <a:off x="2045" y="2531"/>
              <a:ext cx="790" cy="940"/>
              <a:chOff x="2340" y="8148"/>
              <a:chExt cx="2160" cy="2028"/>
            </a:xfrm>
          </p:grpSpPr>
          <p:sp>
            <p:nvSpPr>
              <p:cNvPr id="29728" name="Line 21">
                <a:extLst>
                  <a:ext uri="{FF2B5EF4-FFF2-40B4-BE49-F238E27FC236}">
                    <a16:creationId xmlns:a16="http://schemas.microsoft.com/office/drawing/2014/main" id="{C4E37ABE-561C-4DB6-8F67-60CF1E08218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9729" name="Line 22">
                <a:extLst>
                  <a:ext uri="{FF2B5EF4-FFF2-40B4-BE49-F238E27FC236}">
                    <a16:creationId xmlns:a16="http://schemas.microsoft.com/office/drawing/2014/main" id="{D0CA81F2-BDF5-484B-8AF9-017CFA7DCB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grpSp>
          <p:nvGrpSpPr>
            <p:cNvPr id="29723" name="Group 23">
              <a:extLst>
                <a:ext uri="{FF2B5EF4-FFF2-40B4-BE49-F238E27FC236}">
                  <a16:creationId xmlns:a16="http://schemas.microsoft.com/office/drawing/2014/main" id="{C99EECA1-1F02-4D4A-B907-97A8460B6A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40" y="2681"/>
              <a:ext cx="790" cy="940"/>
              <a:chOff x="2340" y="8148"/>
              <a:chExt cx="2160" cy="2028"/>
            </a:xfrm>
          </p:grpSpPr>
          <p:sp>
            <p:nvSpPr>
              <p:cNvPr id="29726" name="Line 24">
                <a:extLst>
                  <a:ext uri="{FF2B5EF4-FFF2-40B4-BE49-F238E27FC236}">
                    <a16:creationId xmlns:a16="http://schemas.microsoft.com/office/drawing/2014/main" id="{8902D59B-9DA5-4A2B-9D28-8E2FFC16780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9727" name="Line 25">
                <a:extLst>
                  <a:ext uri="{FF2B5EF4-FFF2-40B4-BE49-F238E27FC236}">
                    <a16:creationId xmlns:a16="http://schemas.microsoft.com/office/drawing/2014/main" id="{6A923358-EA3F-4061-B8E8-465185CB1E6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29724" name="Text Box 26">
              <a:extLst>
                <a:ext uri="{FF2B5EF4-FFF2-40B4-BE49-F238E27FC236}">
                  <a16:creationId xmlns:a16="http://schemas.microsoft.com/office/drawing/2014/main" id="{565317A3-8556-4DB0-BBB1-1FA5C85FFA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00" y="2807"/>
              <a:ext cx="15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y′</a:t>
              </a:r>
            </a:p>
          </p:txBody>
        </p:sp>
        <p:sp>
          <p:nvSpPr>
            <p:cNvPr id="29725" name="Text Box 27">
              <a:extLst>
                <a:ext uri="{FF2B5EF4-FFF2-40B4-BE49-F238E27FC236}">
                  <a16:creationId xmlns:a16="http://schemas.microsoft.com/office/drawing/2014/main" id="{58E4CE3C-E590-4638-B1AE-667B96E668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50" y="3723"/>
              <a:ext cx="307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</a:rPr>
                <a:t>b</a:t>
              </a:r>
              <a:r>
                <a:rPr lang="zh-CN" altLang="en-US" sz="1200">
                  <a:solidFill>
                    <a:schemeClr val="accent2"/>
                  </a:solidFill>
                </a:rPr>
                <a:t>）</a:t>
              </a:r>
            </a:p>
          </p:txBody>
        </p:sp>
      </p:grpSp>
      <p:grpSp>
        <p:nvGrpSpPr>
          <p:cNvPr id="29701" name="Group 28">
            <a:extLst>
              <a:ext uri="{FF2B5EF4-FFF2-40B4-BE49-F238E27FC236}">
                <a16:creationId xmlns:a16="http://schemas.microsoft.com/office/drawing/2014/main" id="{AAC790CD-CFEB-4FAC-820B-2154AD44A3D1}"/>
              </a:ext>
            </a:extLst>
          </p:cNvPr>
          <p:cNvGrpSpPr>
            <a:grpSpLocks/>
          </p:cNvGrpSpPr>
          <p:nvPr/>
        </p:nvGrpSpPr>
        <p:grpSpPr bwMode="auto">
          <a:xfrm>
            <a:off x="6983413" y="3862388"/>
            <a:ext cx="2073275" cy="2144712"/>
            <a:chOff x="3553" y="2581"/>
            <a:chExt cx="1306" cy="1351"/>
          </a:xfrm>
        </p:grpSpPr>
        <p:sp>
          <p:nvSpPr>
            <p:cNvPr id="29706" name="Text Box 29">
              <a:extLst>
                <a:ext uri="{FF2B5EF4-FFF2-40B4-BE49-F238E27FC236}">
                  <a16:creationId xmlns:a16="http://schemas.microsoft.com/office/drawing/2014/main" id="{433D16A2-550B-40C8-9F8D-76FD99ADC69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18" y="3746"/>
              <a:ext cx="307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</a:rPr>
                <a:t>c</a:t>
              </a:r>
              <a:r>
                <a:rPr lang="zh-CN" altLang="en-US" sz="1200">
                  <a:solidFill>
                    <a:schemeClr val="accent2"/>
                  </a:solidFill>
                </a:rPr>
                <a:t>）</a:t>
              </a:r>
            </a:p>
          </p:txBody>
        </p:sp>
        <p:sp>
          <p:nvSpPr>
            <p:cNvPr id="29707" name="Text Box 30">
              <a:extLst>
                <a:ext uri="{FF2B5EF4-FFF2-40B4-BE49-F238E27FC236}">
                  <a16:creationId xmlns:a16="http://schemas.microsoft.com/office/drawing/2014/main" id="{969DAED6-9E00-49BC-9040-340E36E65F0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02" y="3052"/>
              <a:ext cx="15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x″</a:t>
              </a:r>
              <a:endParaRPr lang="en-US" altLang="zh-CN" sz="1200">
                <a:solidFill>
                  <a:schemeClr val="accent2"/>
                </a:solidFill>
              </a:endParaRPr>
            </a:p>
          </p:txBody>
        </p:sp>
        <p:sp>
          <p:nvSpPr>
            <p:cNvPr id="29708" name="Text Box 31">
              <a:extLst>
                <a:ext uri="{FF2B5EF4-FFF2-40B4-BE49-F238E27FC236}">
                  <a16:creationId xmlns:a16="http://schemas.microsoft.com/office/drawing/2014/main" id="{E06C9576-546A-43D0-8B33-1235A426BC5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404" y="3601"/>
              <a:ext cx="7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x</a:t>
              </a:r>
              <a:endParaRPr lang="en-US" altLang="zh-CN" sz="1200" i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9709" name="Text Box 32">
              <a:extLst>
                <a:ext uri="{FF2B5EF4-FFF2-40B4-BE49-F238E27FC236}">
                  <a16:creationId xmlns:a16="http://schemas.microsoft.com/office/drawing/2014/main" id="{1C5DE661-F3A5-4545-8693-3191D47E8E7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53" y="2581"/>
              <a:ext cx="79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29710" name="Text Box 33">
              <a:extLst>
                <a:ext uri="{FF2B5EF4-FFF2-40B4-BE49-F238E27FC236}">
                  <a16:creationId xmlns:a16="http://schemas.microsoft.com/office/drawing/2014/main" id="{4996370F-B04C-40BA-9BE5-D025E471184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57" y="2737"/>
              <a:ext cx="1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y″</a:t>
              </a:r>
              <a:endParaRPr lang="en-US" altLang="zh-CN" sz="1200">
                <a:solidFill>
                  <a:schemeClr val="accent2"/>
                </a:solidFill>
              </a:endParaRPr>
            </a:p>
          </p:txBody>
        </p:sp>
        <p:sp>
          <p:nvSpPr>
            <p:cNvPr id="29711" name="Text Box 34">
              <a:extLst>
                <a:ext uri="{FF2B5EF4-FFF2-40B4-BE49-F238E27FC236}">
                  <a16:creationId xmlns:a16="http://schemas.microsoft.com/office/drawing/2014/main" id="{70F9981D-9EC7-4F9D-8429-EE85D3A1D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3591"/>
              <a:ext cx="6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29712" name="Line 35">
              <a:extLst>
                <a:ext uri="{FF2B5EF4-FFF2-40B4-BE49-F238E27FC236}">
                  <a16:creationId xmlns:a16="http://schemas.microsoft.com/office/drawing/2014/main" id="{A1332F8C-F430-4A71-9E89-2627FCB1F0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1827955">
              <a:off x="3715" y="2731"/>
              <a:ext cx="0" cy="93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9713" name="Line 36">
              <a:extLst>
                <a:ext uri="{FF2B5EF4-FFF2-40B4-BE49-F238E27FC236}">
                  <a16:creationId xmlns:a16="http://schemas.microsoft.com/office/drawing/2014/main" id="{29C81C45-7648-4F46-81B1-FA46D3B14E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1827955">
              <a:off x="3896" y="3411"/>
              <a:ext cx="77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 type="none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grpSp>
          <p:nvGrpSpPr>
            <p:cNvPr id="29714" name="Group 37">
              <a:extLst>
                <a:ext uri="{FF2B5EF4-FFF2-40B4-BE49-F238E27FC236}">
                  <a16:creationId xmlns:a16="http://schemas.microsoft.com/office/drawing/2014/main" id="{1521AABC-4DAB-464E-9133-F39F65DAF07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82" y="2664"/>
              <a:ext cx="788" cy="942"/>
              <a:chOff x="2340" y="8148"/>
              <a:chExt cx="2160" cy="2028"/>
            </a:xfrm>
          </p:grpSpPr>
          <p:sp>
            <p:nvSpPr>
              <p:cNvPr id="29716" name="Line 38">
                <a:extLst>
                  <a:ext uri="{FF2B5EF4-FFF2-40B4-BE49-F238E27FC236}">
                    <a16:creationId xmlns:a16="http://schemas.microsoft.com/office/drawing/2014/main" id="{0205D1B4-EDBF-43BB-AA68-839AC1DA2D7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9717" name="Line 39">
                <a:extLst>
                  <a:ext uri="{FF2B5EF4-FFF2-40B4-BE49-F238E27FC236}">
                    <a16:creationId xmlns:a16="http://schemas.microsoft.com/office/drawing/2014/main" id="{22B95EAB-8C24-4795-9374-D59EA67A4F1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29715" name="Freeform 40">
              <a:extLst>
                <a:ext uri="{FF2B5EF4-FFF2-40B4-BE49-F238E27FC236}">
                  <a16:creationId xmlns:a16="http://schemas.microsoft.com/office/drawing/2014/main" id="{442B2AD3-8AF7-4517-8707-86AE7C3726B1}"/>
                </a:ext>
              </a:extLst>
            </p:cNvPr>
            <p:cNvSpPr>
              <a:spLocks noChangeAspect="1"/>
            </p:cNvSpPr>
            <p:nvPr/>
          </p:nvSpPr>
          <p:spPr bwMode="auto">
            <a:xfrm rot="-1800000">
              <a:off x="3896" y="2821"/>
              <a:ext cx="197" cy="434"/>
            </a:xfrm>
            <a:custGeom>
              <a:avLst/>
              <a:gdLst>
                <a:gd name="T0" fmla="*/ 0 w 720"/>
                <a:gd name="T1" fmla="*/ 0 h 1092"/>
                <a:gd name="T2" fmla="*/ 0 w 720"/>
                <a:gd name="T3" fmla="*/ 172 h 1092"/>
                <a:gd name="T4" fmla="*/ 54 w 720"/>
                <a:gd name="T5" fmla="*/ 172 h 1092"/>
                <a:gd name="T6" fmla="*/ 0 w 72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1092">
                  <a:moveTo>
                    <a:pt x="0" y="0"/>
                  </a:moveTo>
                  <a:lnTo>
                    <a:pt x="0" y="1092"/>
                  </a:lnTo>
                  <a:lnTo>
                    <a:pt x="720" y="10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sp>
        <p:nvSpPr>
          <p:cNvPr id="29702" name="AutoShape 41">
            <a:extLst>
              <a:ext uri="{FF2B5EF4-FFF2-40B4-BE49-F238E27FC236}">
                <a16:creationId xmlns:a16="http://schemas.microsoft.com/office/drawing/2014/main" id="{ABF05CAB-106C-4E2B-AD49-A06304BC3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485616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9703" name="AutoShape 42">
            <a:extLst>
              <a:ext uri="{FF2B5EF4-FFF2-40B4-BE49-F238E27FC236}">
                <a16:creationId xmlns:a16="http://schemas.microsoft.com/office/drawing/2014/main" id="{437D357C-A4A8-45EA-8A94-BACFF5B2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485616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rgbClr val="00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9704" name="Text Box 43">
            <a:extLst>
              <a:ext uri="{FF2B5EF4-FFF2-40B4-BE49-F238E27FC236}">
                <a16:creationId xmlns:a16="http://schemas.microsoft.com/office/drawing/2014/main" id="{AEB44BDB-2FC7-4D9B-941B-0CC852E3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5862638"/>
            <a:ext cx="28797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先旋转后平移</a:t>
            </a:r>
          </a:p>
        </p:txBody>
      </p:sp>
      <p:sp>
        <p:nvSpPr>
          <p:cNvPr id="29705" name="AutoShape 44">
            <a:extLst>
              <a:ext uri="{FF2B5EF4-FFF2-40B4-BE49-F238E27FC236}">
                <a16:creationId xmlns:a16="http://schemas.microsoft.com/office/drawing/2014/main" id="{4F248FDE-B161-4927-A9B0-84C06AC75F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4163" y="268288"/>
            <a:ext cx="2952750" cy="5048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800080">
                  <a:alpha val="60001"/>
                </a:srgbClr>
              </a:gs>
              <a:gs pos="100000">
                <a:srgbClr val="3B003B"/>
              </a:gs>
            </a:gsLst>
            <a:path path="rect">
              <a:fillToRect r="100000" b="100000"/>
            </a:path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示例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E8523CF-7671-4264-8CC4-F59F7D36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981075"/>
            <a:ext cx="83820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    1</a:t>
            </a:r>
            <a:r>
              <a:rPr kumimoji="1"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、</a:t>
            </a:r>
            <a:r>
              <a:rPr kumimoji="1" lang="zh-CN" altLang="en-US" sz="24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先把图形绕</a:t>
            </a:r>
            <a:r>
              <a:rPr kumimoji="1" lang="en-US" altLang="zh-CN" sz="2400" i="1">
                <a:solidFill>
                  <a:srgbClr val="006600"/>
                </a:solidFill>
              </a:rPr>
              <a:t>z</a:t>
            </a:r>
            <a:r>
              <a:rPr kumimoji="1" lang="zh-CN" altLang="en-US" sz="24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轴旋转</a:t>
            </a:r>
            <a:r>
              <a:rPr kumimoji="1" lang="en-US" altLang="zh-CN" sz="2400">
                <a:solidFill>
                  <a:srgbClr val="006600"/>
                </a:solidFill>
              </a:rPr>
              <a:t>30°</a:t>
            </a:r>
            <a:r>
              <a:rPr kumimoji="1"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然后再沿</a:t>
            </a:r>
            <a:r>
              <a:rPr kumimoji="1" lang="en-US" altLang="zh-CN" sz="2400" i="1">
                <a:solidFill>
                  <a:srgbClr val="006600"/>
                </a:solidFill>
              </a:rPr>
              <a:t>x</a:t>
            </a:r>
            <a:r>
              <a:rPr kumimoji="1" lang="zh-CN" altLang="en-US" sz="24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轴平移距离</a:t>
            </a:r>
            <a:r>
              <a:rPr kumimoji="1" lang="en-US" altLang="zh-CN" sz="2400">
                <a:solidFill>
                  <a:srgbClr val="006600"/>
                </a:solidFill>
              </a:rPr>
              <a:t>7</a:t>
            </a:r>
            <a:r>
              <a:rPr kumimoji="1"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 . </a:t>
            </a:r>
            <a:endParaRPr kumimoji="1" lang="en-US" altLang="zh-CN" sz="2400">
              <a:solidFill>
                <a:srgbClr val="006600"/>
              </a:solidFill>
            </a:endParaRP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25D62BF9-13CC-4B73-93EC-D2175FF71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" y="1844675"/>
          <a:ext cx="51117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5" name="Equation" r:id="rId3" imgW="3200400" imgH="939800" progId="Equation.DSMT4">
                  <p:embed/>
                </p:oleObj>
              </mc:Choice>
              <mc:Fallback>
                <p:oleObj name="Equation" r:id="rId3" imgW="3200400" imgH="93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844675"/>
                        <a:ext cx="511175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5434CD09-A37E-43AC-8222-D951FADE2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1844675"/>
          <a:ext cx="3457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6" r:id="rId5" imgW="2044700" imgH="939800" progId="Equation.3">
                  <p:embed/>
                </p:oleObj>
              </mc:Choice>
              <mc:Fallback>
                <p:oleObj r:id="rId5" imgW="20447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1844675"/>
                        <a:ext cx="3457575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5">
            <a:extLst>
              <a:ext uri="{FF2B5EF4-FFF2-40B4-BE49-F238E27FC236}">
                <a16:creationId xmlns:a16="http://schemas.microsoft.com/office/drawing/2014/main" id="{6BB5BF6E-2444-42E7-8AB5-78EDA836E698}"/>
              </a:ext>
            </a:extLst>
          </p:cNvPr>
          <p:cNvGrpSpPr>
            <a:grpSpLocks/>
          </p:cNvGrpSpPr>
          <p:nvPr/>
        </p:nvGrpSpPr>
        <p:grpSpPr bwMode="auto">
          <a:xfrm>
            <a:off x="1352550" y="3856038"/>
            <a:ext cx="1454150" cy="2087562"/>
            <a:chOff x="1980" y="4072"/>
            <a:chExt cx="1759" cy="1880"/>
          </a:xfrm>
        </p:grpSpPr>
        <p:sp>
          <p:nvSpPr>
            <p:cNvPr id="30756" name="Text Box 6">
              <a:extLst>
                <a:ext uri="{FF2B5EF4-FFF2-40B4-BE49-F238E27FC236}">
                  <a16:creationId xmlns:a16="http://schemas.microsoft.com/office/drawing/2014/main" id="{59830E0A-A51C-4B40-A3E2-745A32D1D09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85" y="5657"/>
              <a:ext cx="47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</a:rPr>
                <a:t>a</a:t>
              </a:r>
              <a:r>
                <a:rPr lang="zh-CN" altLang="en-US" sz="1200">
                  <a:solidFill>
                    <a:schemeClr val="accent2"/>
                  </a:solidFill>
                </a:rPr>
                <a:t>）</a:t>
              </a:r>
            </a:p>
          </p:txBody>
        </p:sp>
        <p:grpSp>
          <p:nvGrpSpPr>
            <p:cNvPr id="30757" name="Group 7">
              <a:extLst>
                <a:ext uri="{FF2B5EF4-FFF2-40B4-BE49-F238E27FC236}">
                  <a16:creationId xmlns:a16="http://schemas.microsoft.com/office/drawing/2014/main" id="{F465EAC8-8162-4375-83B2-624E812E0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0" y="4072"/>
              <a:ext cx="1759" cy="1592"/>
              <a:chOff x="1980" y="4092"/>
              <a:chExt cx="1759" cy="1592"/>
            </a:xfrm>
          </p:grpSpPr>
          <p:sp>
            <p:nvSpPr>
              <p:cNvPr id="30758" name="Freeform 8">
                <a:extLst>
                  <a:ext uri="{FF2B5EF4-FFF2-40B4-BE49-F238E27FC236}">
                    <a16:creationId xmlns:a16="http://schemas.microsoft.com/office/drawing/2014/main" id="{8A6CCBF3-A9C0-4D32-84E3-6E37655CED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42" y="4634"/>
                <a:ext cx="379" cy="621"/>
              </a:xfrm>
              <a:custGeom>
                <a:avLst/>
                <a:gdLst>
                  <a:gd name="T0" fmla="*/ 0 w 720"/>
                  <a:gd name="T1" fmla="*/ 0 h 1092"/>
                  <a:gd name="T2" fmla="*/ 0 w 720"/>
                  <a:gd name="T3" fmla="*/ 353 h 1092"/>
                  <a:gd name="T4" fmla="*/ 200 w 720"/>
                  <a:gd name="T5" fmla="*/ 353 h 1092"/>
                  <a:gd name="T6" fmla="*/ 0 w 72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0" h="1092">
                    <a:moveTo>
                      <a:pt x="0" y="0"/>
                    </a:moveTo>
                    <a:lnTo>
                      <a:pt x="0" y="1092"/>
                    </a:lnTo>
                    <a:lnTo>
                      <a:pt x="720" y="10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grpSp>
            <p:nvGrpSpPr>
              <p:cNvPr id="30759" name="Group 9">
                <a:extLst>
                  <a:ext uri="{FF2B5EF4-FFF2-40B4-BE49-F238E27FC236}">
                    <a16:creationId xmlns:a16="http://schemas.microsoft.com/office/drawing/2014/main" id="{A0948484-C735-41CC-A06F-7AC4370BE9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20" y="4174"/>
                <a:ext cx="1517" cy="1345"/>
                <a:chOff x="2340" y="8148"/>
                <a:chExt cx="2160" cy="2028"/>
              </a:xfrm>
            </p:grpSpPr>
            <p:sp>
              <p:nvSpPr>
                <p:cNvPr id="30763" name="Line 10">
                  <a:extLst>
                    <a:ext uri="{FF2B5EF4-FFF2-40B4-BE49-F238E27FC236}">
                      <a16:creationId xmlns:a16="http://schemas.microsoft.com/office/drawing/2014/main" id="{E8799CDB-A168-4612-9AB9-6241EE0702F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340" y="10176"/>
                  <a:ext cx="21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  <p:sp>
              <p:nvSpPr>
                <p:cNvPr id="30764" name="Line 11">
                  <a:extLst>
                    <a:ext uri="{FF2B5EF4-FFF2-40B4-BE49-F238E27FC236}">
                      <a16:creationId xmlns:a16="http://schemas.microsoft.com/office/drawing/2014/main" id="{AB88D598-0B55-4113-B3D5-0BB8AA93A19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340" y="8148"/>
                  <a:ext cx="0" cy="20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30760" name="Text Box 12">
                <a:extLst>
                  <a:ext uri="{FF2B5EF4-FFF2-40B4-BE49-F238E27FC236}">
                    <a16:creationId xmlns:a16="http://schemas.microsoft.com/office/drawing/2014/main" id="{1114F691-DC92-449C-8152-87FCA913577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99" y="5456"/>
                <a:ext cx="140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200" i="1">
                    <a:solidFill>
                      <a:schemeClr val="accent2"/>
                    </a:solidFill>
                  </a:rPr>
                  <a:t>x</a:t>
                </a:r>
                <a:endParaRPr lang="en-US" altLang="zh-CN" sz="1200" i="1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30761" name="Text Box 13">
                <a:extLst>
                  <a:ext uri="{FF2B5EF4-FFF2-40B4-BE49-F238E27FC236}">
                    <a16:creationId xmlns:a16="http://schemas.microsoft.com/office/drawing/2014/main" id="{E65DAB4E-3DFC-427B-9486-472F3BAD3C5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80" y="4092"/>
                <a:ext cx="140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200" i="1">
                    <a:solidFill>
                      <a:schemeClr val="accent2"/>
                    </a:solidFill>
                  </a:rPr>
                  <a:t>y</a:t>
                </a:r>
              </a:p>
            </p:txBody>
          </p:sp>
          <p:sp>
            <p:nvSpPr>
              <p:cNvPr id="30762" name="Text Box 14">
                <a:extLst>
                  <a:ext uri="{FF2B5EF4-FFF2-40B4-BE49-F238E27FC236}">
                    <a16:creationId xmlns:a16="http://schemas.microsoft.com/office/drawing/2014/main" id="{C3E1F326-4C1B-4B73-A0F6-9078F2915A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5427"/>
                <a:ext cx="12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200" i="1">
                    <a:solidFill>
                      <a:schemeClr val="accent2"/>
                    </a:solidFill>
                  </a:rPr>
                  <a:t>o</a:t>
                </a:r>
              </a:p>
            </p:txBody>
          </p:sp>
        </p:grpSp>
      </p:grpSp>
      <p:grpSp>
        <p:nvGrpSpPr>
          <p:cNvPr id="30726" name="Group 15">
            <a:extLst>
              <a:ext uri="{FF2B5EF4-FFF2-40B4-BE49-F238E27FC236}">
                <a16:creationId xmlns:a16="http://schemas.microsoft.com/office/drawing/2014/main" id="{85305414-619A-487E-A9DF-7F24F45F7B32}"/>
              </a:ext>
            </a:extLst>
          </p:cNvPr>
          <p:cNvGrpSpPr>
            <a:grpSpLocks/>
          </p:cNvGrpSpPr>
          <p:nvPr/>
        </p:nvGrpSpPr>
        <p:grpSpPr bwMode="auto">
          <a:xfrm>
            <a:off x="3705225" y="3716338"/>
            <a:ext cx="2039938" cy="2187575"/>
            <a:chOff x="1900" y="2531"/>
            <a:chExt cx="1285" cy="1378"/>
          </a:xfrm>
        </p:grpSpPr>
        <p:sp>
          <p:nvSpPr>
            <p:cNvPr id="30744" name="Text Box 16">
              <a:extLst>
                <a:ext uri="{FF2B5EF4-FFF2-40B4-BE49-F238E27FC236}">
                  <a16:creationId xmlns:a16="http://schemas.microsoft.com/office/drawing/2014/main" id="{6A676CD3-17D1-408C-9003-019AB98FA43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2" y="3572"/>
              <a:ext cx="7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x</a:t>
              </a:r>
              <a:endParaRPr lang="en-US" altLang="zh-CN" sz="1200" i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745" name="Text Box 17">
              <a:extLst>
                <a:ext uri="{FF2B5EF4-FFF2-40B4-BE49-F238E27FC236}">
                  <a16:creationId xmlns:a16="http://schemas.microsoft.com/office/drawing/2014/main" id="{B46E4A05-8480-4DDE-9B7F-8FDA49B5920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95" y="2649"/>
              <a:ext cx="7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30746" name="Text Box 18">
              <a:extLst>
                <a:ext uri="{FF2B5EF4-FFF2-40B4-BE49-F238E27FC236}">
                  <a16:creationId xmlns:a16="http://schemas.microsoft.com/office/drawing/2014/main" id="{14D901E7-2A32-4639-A9B3-356FB5BD5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552"/>
              <a:ext cx="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30747" name="Freeform 19">
              <a:extLst>
                <a:ext uri="{FF2B5EF4-FFF2-40B4-BE49-F238E27FC236}">
                  <a16:creationId xmlns:a16="http://schemas.microsoft.com/office/drawing/2014/main" id="{24521DFC-B19E-4D9F-A7C7-F8BF52FA1D71}"/>
                </a:ext>
              </a:extLst>
            </p:cNvPr>
            <p:cNvSpPr>
              <a:spLocks noChangeAspect="1"/>
            </p:cNvSpPr>
            <p:nvPr/>
          </p:nvSpPr>
          <p:spPr bwMode="auto">
            <a:xfrm rot="-1800000">
              <a:off x="2306" y="2766"/>
              <a:ext cx="197" cy="434"/>
            </a:xfrm>
            <a:custGeom>
              <a:avLst/>
              <a:gdLst>
                <a:gd name="T0" fmla="*/ 0 w 720"/>
                <a:gd name="T1" fmla="*/ 0 h 1092"/>
                <a:gd name="T2" fmla="*/ 0 w 720"/>
                <a:gd name="T3" fmla="*/ 172 h 1092"/>
                <a:gd name="T4" fmla="*/ 54 w 720"/>
                <a:gd name="T5" fmla="*/ 172 h 1092"/>
                <a:gd name="T6" fmla="*/ 0 w 72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1092">
                  <a:moveTo>
                    <a:pt x="0" y="0"/>
                  </a:moveTo>
                  <a:lnTo>
                    <a:pt x="0" y="1092"/>
                  </a:lnTo>
                  <a:lnTo>
                    <a:pt x="720" y="10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grpSp>
          <p:nvGrpSpPr>
            <p:cNvPr id="30748" name="Group 20">
              <a:extLst>
                <a:ext uri="{FF2B5EF4-FFF2-40B4-BE49-F238E27FC236}">
                  <a16:creationId xmlns:a16="http://schemas.microsoft.com/office/drawing/2014/main" id="{9AE31909-A1F0-43E8-81C4-E33F9F327B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1800000">
              <a:off x="2045" y="2531"/>
              <a:ext cx="790" cy="940"/>
              <a:chOff x="2340" y="8148"/>
              <a:chExt cx="2160" cy="2028"/>
            </a:xfrm>
          </p:grpSpPr>
          <p:sp>
            <p:nvSpPr>
              <p:cNvPr id="30754" name="Line 21">
                <a:extLst>
                  <a:ext uri="{FF2B5EF4-FFF2-40B4-BE49-F238E27FC236}">
                    <a16:creationId xmlns:a16="http://schemas.microsoft.com/office/drawing/2014/main" id="{4CDFFF91-18A6-43FF-950C-8D64B28E20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30755" name="Line 22">
                <a:extLst>
                  <a:ext uri="{FF2B5EF4-FFF2-40B4-BE49-F238E27FC236}">
                    <a16:creationId xmlns:a16="http://schemas.microsoft.com/office/drawing/2014/main" id="{F4728881-9BA8-4765-8229-5E5784917F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grpSp>
          <p:nvGrpSpPr>
            <p:cNvPr id="30749" name="Group 23">
              <a:extLst>
                <a:ext uri="{FF2B5EF4-FFF2-40B4-BE49-F238E27FC236}">
                  <a16:creationId xmlns:a16="http://schemas.microsoft.com/office/drawing/2014/main" id="{425D007A-C423-4C79-9A07-7D2E3D265C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40" y="2681"/>
              <a:ext cx="790" cy="940"/>
              <a:chOff x="2340" y="8148"/>
              <a:chExt cx="2160" cy="2028"/>
            </a:xfrm>
          </p:grpSpPr>
          <p:sp>
            <p:nvSpPr>
              <p:cNvPr id="30752" name="Line 24">
                <a:extLst>
                  <a:ext uri="{FF2B5EF4-FFF2-40B4-BE49-F238E27FC236}">
                    <a16:creationId xmlns:a16="http://schemas.microsoft.com/office/drawing/2014/main" id="{E6207ACB-B2D7-427C-9DA6-C43FA8C4EA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30753" name="Line 25">
                <a:extLst>
                  <a:ext uri="{FF2B5EF4-FFF2-40B4-BE49-F238E27FC236}">
                    <a16:creationId xmlns:a16="http://schemas.microsoft.com/office/drawing/2014/main" id="{108AA95E-9D29-4525-AB53-CDC0111FFC3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30750" name="Text Box 26">
              <a:extLst>
                <a:ext uri="{FF2B5EF4-FFF2-40B4-BE49-F238E27FC236}">
                  <a16:creationId xmlns:a16="http://schemas.microsoft.com/office/drawing/2014/main" id="{DE200B88-B20E-4A37-8D50-1E6D856D55D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00" y="2807"/>
              <a:ext cx="15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y′</a:t>
              </a:r>
            </a:p>
          </p:txBody>
        </p:sp>
        <p:sp>
          <p:nvSpPr>
            <p:cNvPr id="30751" name="Text Box 27">
              <a:extLst>
                <a:ext uri="{FF2B5EF4-FFF2-40B4-BE49-F238E27FC236}">
                  <a16:creationId xmlns:a16="http://schemas.microsoft.com/office/drawing/2014/main" id="{BBEC5EF2-94EA-43CB-923E-4247D298C25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50" y="3723"/>
              <a:ext cx="307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</a:rPr>
                <a:t>b</a:t>
              </a:r>
              <a:r>
                <a:rPr lang="zh-CN" altLang="en-US" sz="1200">
                  <a:solidFill>
                    <a:schemeClr val="accent2"/>
                  </a:solidFill>
                </a:rPr>
                <a:t>）</a:t>
              </a:r>
            </a:p>
          </p:txBody>
        </p:sp>
      </p:grpSp>
      <p:grpSp>
        <p:nvGrpSpPr>
          <p:cNvPr id="30727" name="Group 28">
            <a:extLst>
              <a:ext uri="{FF2B5EF4-FFF2-40B4-BE49-F238E27FC236}">
                <a16:creationId xmlns:a16="http://schemas.microsoft.com/office/drawing/2014/main" id="{B4A6EFBC-DCE5-42F6-BB62-3E91A7870CBA}"/>
              </a:ext>
            </a:extLst>
          </p:cNvPr>
          <p:cNvGrpSpPr>
            <a:grpSpLocks/>
          </p:cNvGrpSpPr>
          <p:nvPr/>
        </p:nvGrpSpPr>
        <p:grpSpPr bwMode="auto">
          <a:xfrm>
            <a:off x="6983413" y="3862388"/>
            <a:ext cx="2073275" cy="2144712"/>
            <a:chOff x="3553" y="2581"/>
            <a:chExt cx="1306" cy="1351"/>
          </a:xfrm>
        </p:grpSpPr>
        <p:sp>
          <p:nvSpPr>
            <p:cNvPr id="30732" name="Text Box 29">
              <a:extLst>
                <a:ext uri="{FF2B5EF4-FFF2-40B4-BE49-F238E27FC236}">
                  <a16:creationId xmlns:a16="http://schemas.microsoft.com/office/drawing/2014/main" id="{F0A259E9-7B66-49B5-BBE2-3158F7344C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18" y="3746"/>
              <a:ext cx="307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</a:rPr>
                <a:t>c</a:t>
              </a:r>
              <a:r>
                <a:rPr lang="zh-CN" altLang="en-US" sz="1200">
                  <a:solidFill>
                    <a:schemeClr val="accent2"/>
                  </a:solidFill>
                </a:rPr>
                <a:t>）</a:t>
              </a:r>
            </a:p>
          </p:txBody>
        </p:sp>
        <p:sp>
          <p:nvSpPr>
            <p:cNvPr id="30733" name="Text Box 30">
              <a:extLst>
                <a:ext uri="{FF2B5EF4-FFF2-40B4-BE49-F238E27FC236}">
                  <a16:creationId xmlns:a16="http://schemas.microsoft.com/office/drawing/2014/main" id="{DF3AC6C4-890E-4133-A57F-4248B4B9ECF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02" y="3052"/>
              <a:ext cx="15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x″</a:t>
              </a:r>
              <a:endParaRPr lang="en-US" altLang="zh-CN" sz="1200">
                <a:solidFill>
                  <a:schemeClr val="accent2"/>
                </a:solidFill>
              </a:endParaRPr>
            </a:p>
          </p:txBody>
        </p:sp>
        <p:sp>
          <p:nvSpPr>
            <p:cNvPr id="30734" name="Text Box 31">
              <a:extLst>
                <a:ext uri="{FF2B5EF4-FFF2-40B4-BE49-F238E27FC236}">
                  <a16:creationId xmlns:a16="http://schemas.microsoft.com/office/drawing/2014/main" id="{82758CDC-6D65-44E8-B2F8-F07421EB4F7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404" y="3601"/>
              <a:ext cx="7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x</a:t>
              </a:r>
              <a:endParaRPr lang="en-US" altLang="zh-CN" sz="1200" i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735" name="Text Box 32">
              <a:extLst>
                <a:ext uri="{FF2B5EF4-FFF2-40B4-BE49-F238E27FC236}">
                  <a16:creationId xmlns:a16="http://schemas.microsoft.com/office/drawing/2014/main" id="{021C9B43-DA7D-4172-9F5C-FFC71EB68C5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53" y="2581"/>
              <a:ext cx="79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30736" name="Text Box 33">
              <a:extLst>
                <a:ext uri="{FF2B5EF4-FFF2-40B4-BE49-F238E27FC236}">
                  <a16:creationId xmlns:a16="http://schemas.microsoft.com/office/drawing/2014/main" id="{3AA280BF-8BF6-4BF5-858F-901BAD83321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57" y="2737"/>
              <a:ext cx="1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y″</a:t>
              </a:r>
              <a:endParaRPr lang="en-US" altLang="zh-CN" sz="1200">
                <a:solidFill>
                  <a:schemeClr val="accent2"/>
                </a:solidFill>
              </a:endParaRPr>
            </a:p>
          </p:txBody>
        </p:sp>
        <p:sp>
          <p:nvSpPr>
            <p:cNvPr id="30737" name="Text Box 34">
              <a:extLst>
                <a:ext uri="{FF2B5EF4-FFF2-40B4-BE49-F238E27FC236}">
                  <a16:creationId xmlns:a16="http://schemas.microsoft.com/office/drawing/2014/main" id="{CB035509-E027-49BF-8862-0A36AC360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3591"/>
              <a:ext cx="6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30738" name="Line 35">
              <a:extLst>
                <a:ext uri="{FF2B5EF4-FFF2-40B4-BE49-F238E27FC236}">
                  <a16:creationId xmlns:a16="http://schemas.microsoft.com/office/drawing/2014/main" id="{66335BC6-97D3-40A4-95F9-FA3546C579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1827955">
              <a:off x="3715" y="2731"/>
              <a:ext cx="0" cy="93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0739" name="Line 36">
              <a:extLst>
                <a:ext uri="{FF2B5EF4-FFF2-40B4-BE49-F238E27FC236}">
                  <a16:creationId xmlns:a16="http://schemas.microsoft.com/office/drawing/2014/main" id="{9DEEA8F4-B3AC-4213-ACBB-00C72D6C82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1827955">
              <a:off x="3896" y="3411"/>
              <a:ext cx="77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 type="none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grpSp>
          <p:nvGrpSpPr>
            <p:cNvPr id="30740" name="Group 37">
              <a:extLst>
                <a:ext uri="{FF2B5EF4-FFF2-40B4-BE49-F238E27FC236}">
                  <a16:creationId xmlns:a16="http://schemas.microsoft.com/office/drawing/2014/main" id="{A72123DA-B2F5-4100-869D-38BF3EB675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82" y="2664"/>
              <a:ext cx="788" cy="942"/>
              <a:chOff x="2340" y="8148"/>
              <a:chExt cx="2160" cy="2028"/>
            </a:xfrm>
          </p:grpSpPr>
          <p:sp>
            <p:nvSpPr>
              <p:cNvPr id="30742" name="Line 38">
                <a:extLst>
                  <a:ext uri="{FF2B5EF4-FFF2-40B4-BE49-F238E27FC236}">
                    <a16:creationId xmlns:a16="http://schemas.microsoft.com/office/drawing/2014/main" id="{F36A257C-5487-4F53-9F4D-25794CE40BE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30743" name="Line 39">
                <a:extLst>
                  <a:ext uri="{FF2B5EF4-FFF2-40B4-BE49-F238E27FC236}">
                    <a16:creationId xmlns:a16="http://schemas.microsoft.com/office/drawing/2014/main" id="{91FE4EE2-B3F5-43B2-8780-F7FDE8D9ACD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30741" name="Freeform 40">
              <a:extLst>
                <a:ext uri="{FF2B5EF4-FFF2-40B4-BE49-F238E27FC236}">
                  <a16:creationId xmlns:a16="http://schemas.microsoft.com/office/drawing/2014/main" id="{E514B48E-8099-49F8-A903-C3CF7677D753}"/>
                </a:ext>
              </a:extLst>
            </p:cNvPr>
            <p:cNvSpPr>
              <a:spLocks noChangeAspect="1"/>
            </p:cNvSpPr>
            <p:nvPr/>
          </p:nvSpPr>
          <p:spPr bwMode="auto">
            <a:xfrm rot="-1800000">
              <a:off x="3896" y="2821"/>
              <a:ext cx="197" cy="434"/>
            </a:xfrm>
            <a:custGeom>
              <a:avLst/>
              <a:gdLst>
                <a:gd name="T0" fmla="*/ 0 w 720"/>
                <a:gd name="T1" fmla="*/ 0 h 1092"/>
                <a:gd name="T2" fmla="*/ 0 w 720"/>
                <a:gd name="T3" fmla="*/ 172 h 1092"/>
                <a:gd name="T4" fmla="*/ 54 w 720"/>
                <a:gd name="T5" fmla="*/ 172 h 1092"/>
                <a:gd name="T6" fmla="*/ 0 w 72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1092">
                  <a:moveTo>
                    <a:pt x="0" y="0"/>
                  </a:moveTo>
                  <a:lnTo>
                    <a:pt x="0" y="1092"/>
                  </a:lnTo>
                  <a:lnTo>
                    <a:pt x="720" y="10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sp>
        <p:nvSpPr>
          <p:cNvPr id="30728" name="AutoShape 41">
            <a:extLst>
              <a:ext uri="{FF2B5EF4-FFF2-40B4-BE49-F238E27FC236}">
                <a16:creationId xmlns:a16="http://schemas.microsoft.com/office/drawing/2014/main" id="{18BA1634-5C28-423B-92A1-68B5B4C5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485616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AutoShape 42">
            <a:extLst>
              <a:ext uri="{FF2B5EF4-FFF2-40B4-BE49-F238E27FC236}">
                <a16:creationId xmlns:a16="http://schemas.microsoft.com/office/drawing/2014/main" id="{247EB36C-2706-4AD2-842A-E3714304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485616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rgbClr val="00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0730" name="Text Box 43">
            <a:extLst>
              <a:ext uri="{FF2B5EF4-FFF2-40B4-BE49-F238E27FC236}">
                <a16:creationId xmlns:a16="http://schemas.microsoft.com/office/drawing/2014/main" id="{BEB06664-6233-45C5-BB3C-5A19FC0F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5862638"/>
            <a:ext cx="28797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先旋转后平移</a:t>
            </a:r>
          </a:p>
        </p:txBody>
      </p:sp>
      <p:sp>
        <p:nvSpPr>
          <p:cNvPr id="30731" name="AutoShape 44">
            <a:extLst>
              <a:ext uri="{FF2B5EF4-FFF2-40B4-BE49-F238E27FC236}">
                <a16:creationId xmlns:a16="http://schemas.microsoft.com/office/drawing/2014/main" id="{4C4CFA60-4B3E-47A9-B010-34915A26BA7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4163" y="268288"/>
            <a:ext cx="2952750" cy="5048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800080">
                  <a:alpha val="60001"/>
                </a:srgbClr>
              </a:gs>
              <a:gs pos="100000">
                <a:srgbClr val="3B003B"/>
              </a:gs>
            </a:gsLst>
            <a:path path="rect">
              <a:fillToRect r="100000" b="100000"/>
            </a:path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示例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>
            <a:extLst>
              <a:ext uri="{FF2B5EF4-FFF2-40B4-BE49-F238E27FC236}">
                <a16:creationId xmlns:a16="http://schemas.microsoft.com/office/drawing/2014/main" id="{9D6C4546-EA3F-4E72-89AB-F256A0120584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3573463"/>
            <a:ext cx="1163637" cy="1843087"/>
            <a:chOff x="975" y="2704"/>
            <a:chExt cx="733" cy="1161"/>
          </a:xfrm>
        </p:grpSpPr>
        <p:sp>
          <p:nvSpPr>
            <p:cNvPr id="31773" name="Text Box 3">
              <a:extLst>
                <a:ext uri="{FF2B5EF4-FFF2-40B4-BE49-F238E27FC236}">
                  <a16:creationId xmlns:a16="http://schemas.microsoft.com/office/drawing/2014/main" id="{08BCAD65-73C5-48CF-866F-94369A443CA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19" y="3654"/>
              <a:ext cx="2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</a:rPr>
                <a:t>a</a:t>
              </a:r>
              <a:r>
                <a:rPr lang="zh-CN" altLang="en-US" sz="1200">
                  <a:solidFill>
                    <a:schemeClr val="accent2"/>
                  </a:solidFill>
                </a:rPr>
                <a:t>）</a:t>
              </a:r>
            </a:p>
          </p:txBody>
        </p:sp>
        <p:grpSp>
          <p:nvGrpSpPr>
            <p:cNvPr id="31774" name="Group 4">
              <a:extLst>
                <a:ext uri="{FF2B5EF4-FFF2-40B4-BE49-F238E27FC236}">
                  <a16:creationId xmlns:a16="http://schemas.microsoft.com/office/drawing/2014/main" id="{596B81C3-3416-46CE-88EC-8C856851FA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5" y="2704"/>
              <a:ext cx="733" cy="834"/>
              <a:chOff x="2170" y="6324"/>
              <a:chExt cx="1685" cy="1494"/>
            </a:xfrm>
          </p:grpSpPr>
          <p:sp>
            <p:nvSpPr>
              <p:cNvPr id="31775" name="Freeform 5">
                <a:extLst>
                  <a:ext uri="{FF2B5EF4-FFF2-40B4-BE49-F238E27FC236}">
                    <a16:creationId xmlns:a16="http://schemas.microsoft.com/office/drawing/2014/main" id="{EB864F84-E8ED-4EB3-9F47-7FE940655A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92" y="6784"/>
                <a:ext cx="421" cy="690"/>
              </a:xfrm>
              <a:custGeom>
                <a:avLst/>
                <a:gdLst>
                  <a:gd name="T0" fmla="*/ 0 w 720"/>
                  <a:gd name="T1" fmla="*/ 0 h 1092"/>
                  <a:gd name="T2" fmla="*/ 0 w 720"/>
                  <a:gd name="T3" fmla="*/ 436 h 1092"/>
                  <a:gd name="T4" fmla="*/ 246 w 720"/>
                  <a:gd name="T5" fmla="*/ 436 h 1092"/>
                  <a:gd name="T6" fmla="*/ 0 w 72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0" h="1092">
                    <a:moveTo>
                      <a:pt x="0" y="0"/>
                    </a:moveTo>
                    <a:lnTo>
                      <a:pt x="0" y="1092"/>
                    </a:lnTo>
                    <a:lnTo>
                      <a:pt x="720" y="10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grpSp>
            <p:nvGrpSpPr>
              <p:cNvPr id="31776" name="Group 6">
                <a:extLst>
                  <a:ext uri="{FF2B5EF4-FFF2-40B4-BE49-F238E27FC236}">
                    <a16:creationId xmlns:a16="http://schemas.microsoft.com/office/drawing/2014/main" id="{C1EA37B4-E92D-490B-8940-A06E8FD487C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70" y="6324"/>
                <a:ext cx="1685" cy="1494"/>
                <a:chOff x="2340" y="8148"/>
                <a:chExt cx="2160" cy="2028"/>
              </a:xfrm>
            </p:grpSpPr>
            <p:sp>
              <p:nvSpPr>
                <p:cNvPr id="31777" name="Line 7">
                  <a:extLst>
                    <a:ext uri="{FF2B5EF4-FFF2-40B4-BE49-F238E27FC236}">
                      <a16:creationId xmlns:a16="http://schemas.microsoft.com/office/drawing/2014/main" id="{5105FDDE-8364-4DEF-9D85-2353BB8D515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340" y="10176"/>
                  <a:ext cx="21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  <p:sp>
              <p:nvSpPr>
                <p:cNvPr id="31778" name="Line 8">
                  <a:extLst>
                    <a:ext uri="{FF2B5EF4-FFF2-40B4-BE49-F238E27FC236}">
                      <a16:creationId xmlns:a16="http://schemas.microsoft.com/office/drawing/2014/main" id="{6D385D03-5AB9-4E7E-8F62-B5D51773D1D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340" y="8148"/>
                  <a:ext cx="0" cy="20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1747" name="Text Box 9">
            <a:extLst>
              <a:ext uri="{FF2B5EF4-FFF2-40B4-BE49-F238E27FC236}">
                <a16:creationId xmlns:a16="http://schemas.microsoft.com/office/drawing/2014/main" id="{E7ACF3C7-2144-4EF5-A87D-B716332D63B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60938" y="5084763"/>
            <a:ext cx="417512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accent2"/>
                </a:solidFill>
              </a:rPr>
              <a:t>b</a:t>
            </a:r>
            <a:r>
              <a:rPr lang="zh-CN" altLang="en-US" sz="900">
                <a:solidFill>
                  <a:schemeClr val="accent2"/>
                </a:solidFill>
              </a:rPr>
              <a:t>）</a:t>
            </a:r>
          </a:p>
        </p:txBody>
      </p:sp>
      <p:grpSp>
        <p:nvGrpSpPr>
          <p:cNvPr id="31748" name="Group 10">
            <a:extLst>
              <a:ext uri="{FF2B5EF4-FFF2-40B4-BE49-F238E27FC236}">
                <a16:creationId xmlns:a16="http://schemas.microsoft.com/office/drawing/2014/main" id="{336E2B6A-C83F-459C-8F92-62B86AA35DC8}"/>
              </a:ext>
            </a:extLst>
          </p:cNvPr>
          <p:cNvGrpSpPr>
            <a:grpSpLocks/>
          </p:cNvGrpSpPr>
          <p:nvPr/>
        </p:nvGrpSpPr>
        <p:grpSpPr bwMode="auto">
          <a:xfrm>
            <a:off x="4232275" y="3573463"/>
            <a:ext cx="1766888" cy="1346200"/>
            <a:chOff x="2499" y="2191"/>
            <a:chExt cx="1113" cy="848"/>
          </a:xfrm>
        </p:grpSpPr>
        <p:grpSp>
          <p:nvGrpSpPr>
            <p:cNvPr id="31766" name="Group 11">
              <a:extLst>
                <a:ext uri="{FF2B5EF4-FFF2-40B4-BE49-F238E27FC236}">
                  <a16:creationId xmlns:a16="http://schemas.microsoft.com/office/drawing/2014/main" id="{B41DF767-519F-47C4-997A-67FA4DFB6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9" y="2206"/>
              <a:ext cx="731" cy="833"/>
              <a:chOff x="2499" y="2206"/>
              <a:chExt cx="731" cy="833"/>
            </a:xfrm>
          </p:grpSpPr>
          <p:sp>
            <p:nvSpPr>
              <p:cNvPr id="31771" name="Line 12">
                <a:extLst>
                  <a:ext uri="{FF2B5EF4-FFF2-40B4-BE49-F238E27FC236}">
                    <a16:creationId xmlns:a16="http://schemas.microsoft.com/office/drawing/2014/main" id="{D90CBF19-6909-4839-AA74-AFC8603BF44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99" y="3039"/>
                <a:ext cx="73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31772" name="Line 13">
                <a:extLst>
                  <a:ext uri="{FF2B5EF4-FFF2-40B4-BE49-F238E27FC236}">
                    <a16:creationId xmlns:a16="http://schemas.microsoft.com/office/drawing/2014/main" id="{C4E85587-7608-43B0-8B3D-B13187D636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499" y="2206"/>
                <a:ext cx="0" cy="8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31767" name="Freeform 14">
              <a:extLst>
                <a:ext uri="{FF2B5EF4-FFF2-40B4-BE49-F238E27FC236}">
                  <a16:creationId xmlns:a16="http://schemas.microsoft.com/office/drawing/2014/main" id="{1C3A9E45-C07D-4626-A654-9CCCD742FD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4" y="2461"/>
              <a:ext cx="182" cy="384"/>
            </a:xfrm>
            <a:custGeom>
              <a:avLst/>
              <a:gdLst>
                <a:gd name="T0" fmla="*/ 0 w 720"/>
                <a:gd name="T1" fmla="*/ 0 h 1092"/>
                <a:gd name="T2" fmla="*/ 0 w 720"/>
                <a:gd name="T3" fmla="*/ 135 h 1092"/>
                <a:gd name="T4" fmla="*/ 46 w 720"/>
                <a:gd name="T5" fmla="*/ 135 h 1092"/>
                <a:gd name="T6" fmla="*/ 0 w 72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1092">
                  <a:moveTo>
                    <a:pt x="0" y="0"/>
                  </a:moveTo>
                  <a:lnTo>
                    <a:pt x="0" y="1092"/>
                  </a:lnTo>
                  <a:lnTo>
                    <a:pt x="720" y="10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grpSp>
          <p:nvGrpSpPr>
            <p:cNvPr id="31768" name="Group 15">
              <a:extLst>
                <a:ext uri="{FF2B5EF4-FFF2-40B4-BE49-F238E27FC236}">
                  <a16:creationId xmlns:a16="http://schemas.microsoft.com/office/drawing/2014/main" id="{25C95922-FDB0-437C-B1B2-13AE11A19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191"/>
              <a:ext cx="732" cy="831"/>
              <a:chOff x="2880" y="2191"/>
              <a:chExt cx="732" cy="831"/>
            </a:xfrm>
          </p:grpSpPr>
          <p:sp>
            <p:nvSpPr>
              <p:cNvPr id="31769" name="Line 16">
                <a:extLst>
                  <a:ext uri="{FF2B5EF4-FFF2-40B4-BE49-F238E27FC236}">
                    <a16:creationId xmlns:a16="http://schemas.microsoft.com/office/drawing/2014/main" id="{41E2713C-47AA-49A4-85BE-B02F59CF407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880" y="3022"/>
                <a:ext cx="73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31770" name="Line 17">
                <a:extLst>
                  <a:ext uri="{FF2B5EF4-FFF2-40B4-BE49-F238E27FC236}">
                    <a16:creationId xmlns:a16="http://schemas.microsoft.com/office/drawing/2014/main" id="{0663537A-A308-4412-8B08-6D38CEA7609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880" y="2191"/>
                <a:ext cx="0" cy="83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</p:grpSp>
      <p:grpSp>
        <p:nvGrpSpPr>
          <p:cNvPr id="31749" name="Group 18">
            <a:extLst>
              <a:ext uri="{FF2B5EF4-FFF2-40B4-BE49-F238E27FC236}">
                <a16:creationId xmlns:a16="http://schemas.microsoft.com/office/drawing/2014/main" id="{02BAF595-B930-48F9-8C3C-6A5F66F874A2}"/>
              </a:ext>
            </a:extLst>
          </p:cNvPr>
          <p:cNvGrpSpPr>
            <a:grpSpLocks/>
          </p:cNvGrpSpPr>
          <p:nvPr/>
        </p:nvGrpSpPr>
        <p:grpSpPr bwMode="auto">
          <a:xfrm>
            <a:off x="7045325" y="3357563"/>
            <a:ext cx="1795463" cy="1987550"/>
            <a:chOff x="3787" y="2125"/>
            <a:chExt cx="1131" cy="1252"/>
          </a:xfrm>
        </p:grpSpPr>
        <p:sp>
          <p:nvSpPr>
            <p:cNvPr id="31754" name="Text Box 19">
              <a:extLst>
                <a:ext uri="{FF2B5EF4-FFF2-40B4-BE49-F238E27FC236}">
                  <a16:creationId xmlns:a16="http://schemas.microsoft.com/office/drawing/2014/main" id="{773E04B2-4E67-48F6-8260-6B77211254D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95" y="2168"/>
              <a:ext cx="6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</a:t>
              </a:r>
              <a:endParaRPr lang="en-US" altLang="zh-CN" sz="1200" i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1755" name="Text Box 20">
              <a:extLst>
                <a:ext uri="{FF2B5EF4-FFF2-40B4-BE49-F238E27FC236}">
                  <a16:creationId xmlns:a16="http://schemas.microsoft.com/office/drawing/2014/main" id="{F1FB2F5E-E742-4F25-BA4C-281AEF3B6BD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79" y="3014"/>
              <a:ext cx="67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31756" name="Text Box 21">
              <a:extLst>
                <a:ext uri="{FF2B5EF4-FFF2-40B4-BE49-F238E27FC236}">
                  <a16:creationId xmlns:a16="http://schemas.microsoft.com/office/drawing/2014/main" id="{121ACE6E-4E2D-4380-AC0D-EEA78D6F9E7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85" y="2432"/>
              <a:ext cx="13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x″</a:t>
              </a:r>
              <a:endParaRPr lang="en-US" altLang="zh-CN" sz="1200">
                <a:solidFill>
                  <a:schemeClr val="accent2"/>
                </a:solidFill>
              </a:endParaRPr>
            </a:p>
          </p:txBody>
        </p:sp>
        <p:sp>
          <p:nvSpPr>
            <p:cNvPr id="31757" name="Text Box 22">
              <a:extLst>
                <a:ext uri="{FF2B5EF4-FFF2-40B4-BE49-F238E27FC236}">
                  <a16:creationId xmlns:a16="http://schemas.microsoft.com/office/drawing/2014/main" id="{E4D7AD31-392B-406F-ADD5-B87069C76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173"/>
              <a:ext cx="1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y″</a:t>
              </a:r>
            </a:p>
          </p:txBody>
        </p:sp>
        <p:sp>
          <p:nvSpPr>
            <p:cNvPr id="31758" name="Text Box 23">
              <a:extLst>
                <a:ext uri="{FF2B5EF4-FFF2-40B4-BE49-F238E27FC236}">
                  <a16:creationId xmlns:a16="http://schemas.microsoft.com/office/drawing/2014/main" id="{BCC1E9B0-B69C-485C-8392-2A49023F3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67" y="3166"/>
              <a:ext cx="2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</a:rPr>
                <a:t>c</a:t>
              </a:r>
              <a:r>
                <a:rPr lang="zh-CN" altLang="en-US" sz="1200">
                  <a:solidFill>
                    <a:schemeClr val="accent2"/>
                  </a:solidFill>
                </a:rPr>
                <a:t>）</a:t>
              </a:r>
            </a:p>
          </p:txBody>
        </p:sp>
        <p:grpSp>
          <p:nvGrpSpPr>
            <p:cNvPr id="31759" name="Group 24">
              <a:extLst>
                <a:ext uri="{FF2B5EF4-FFF2-40B4-BE49-F238E27FC236}">
                  <a16:creationId xmlns:a16="http://schemas.microsoft.com/office/drawing/2014/main" id="{2CA8699D-A100-4BDE-8B80-89FA44716F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57" y="2248"/>
              <a:ext cx="732" cy="835"/>
              <a:chOff x="2340" y="8148"/>
              <a:chExt cx="2160" cy="2028"/>
            </a:xfrm>
          </p:grpSpPr>
          <p:sp>
            <p:nvSpPr>
              <p:cNvPr id="31764" name="Line 25">
                <a:extLst>
                  <a:ext uri="{FF2B5EF4-FFF2-40B4-BE49-F238E27FC236}">
                    <a16:creationId xmlns:a16="http://schemas.microsoft.com/office/drawing/2014/main" id="{9EC7335D-A2EA-4B67-8872-50E27700917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31765" name="Line 26">
                <a:extLst>
                  <a:ext uri="{FF2B5EF4-FFF2-40B4-BE49-F238E27FC236}">
                    <a16:creationId xmlns:a16="http://schemas.microsoft.com/office/drawing/2014/main" id="{2D597CA6-F721-4EEF-AA5E-B497522FAE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31760" name="Line 27">
              <a:extLst>
                <a:ext uri="{FF2B5EF4-FFF2-40B4-BE49-F238E27FC236}">
                  <a16:creationId xmlns:a16="http://schemas.microsoft.com/office/drawing/2014/main" id="{617468D4-4BD5-43FB-B041-F2B8B0FCE4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1827955">
              <a:off x="3787" y="2840"/>
              <a:ext cx="10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761" name="Line 28">
              <a:extLst>
                <a:ext uri="{FF2B5EF4-FFF2-40B4-BE49-F238E27FC236}">
                  <a16:creationId xmlns:a16="http://schemas.microsoft.com/office/drawing/2014/main" id="{52CDE728-FEC2-464D-87EA-ADBCC52424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1827955">
              <a:off x="4059" y="2296"/>
              <a:ext cx="0" cy="6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762" name="Freeform 29">
              <a:extLst>
                <a:ext uri="{FF2B5EF4-FFF2-40B4-BE49-F238E27FC236}">
                  <a16:creationId xmlns:a16="http://schemas.microsoft.com/office/drawing/2014/main" id="{107B5D5A-EBFF-4337-B0D3-E6BF3F55AFC6}"/>
                </a:ext>
              </a:extLst>
            </p:cNvPr>
            <p:cNvSpPr>
              <a:spLocks noChangeAspect="1"/>
            </p:cNvSpPr>
            <p:nvPr/>
          </p:nvSpPr>
          <p:spPr bwMode="auto">
            <a:xfrm rot="-1805256">
              <a:off x="4107" y="2125"/>
              <a:ext cx="197" cy="415"/>
            </a:xfrm>
            <a:custGeom>
              <a:avLst/>
              <a:gdLst>
                <a:gd name="T0" fmla="*/ 0 w 720"/>
                <a:gd name="T1" fmla="*/ 0 h 1092"/>
                <a:gd name="T2" fmla="*/ 0 w 720"/>
                <a:gd name="T3" fmla="*/ 158 h 1092"/>
                <a:gd name="T4" fmla="*/ 54 w 720"/>
                <a:gd name="T5" fmla="*/ 158 h 1092"/>
                <a:gd name="T6" fmla="*/ 0 w 72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1092">
                  <a:moveTo>
                    <a:pt x="0" y="0"/>
                  </a:moveTo>
                  <a:lnTo>
                    <a:pt x="0" y="1092"/>
                  </a:lnTo>
                  <a:lnTo>
                    <a:pt x="720" y="10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763" name="Text Box 30">
              <a:extLst>
                <a:ext uri="{FF2B5EF4-FFF2-40B4-BE49-F238E27FC236}">
                  <a16:creationId xmlns:a16="http://schemas.microsoft.com/office/drawing/2014/main" id="{AE2559AD-72BF-4A17-9AFD-492B37969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3027"/>
              <a:ext cx="5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o</a:t>
              </a:r>
            </a:p>
          </p:txBody>
        </p:sp>
      </p:grpSp>
      <p:sp>
        <p:nvSpPr>
          <p:cNvPr id="31750" name="Text Box 31">
            <a:extLst>
              <a:ext uri="{FF2B5EF4-FFF2-40B4-BE49-F238E27FC236}">
                <a16:creationId xmlns:a16="http://schemas.microsoft.com/office/drawing/2014/main" id="{09A2DBB4-9C8C-46F4-9B1B-A5950581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5378450"/>
            <a:ext cx="27527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先平移后旋转</a:t>
            </a:r>
          </a:p>
        </p:txBody>
      </p:sp>
      <p:sp>
        <p:nvSpPr>
          <p:cNvPr id="31751" name="AutoShape 32">
            <a:extLst>
              <a:ext uri="{FF2B5EF4-FFF2-40B4-BE49-F238E27FC236}">
                <a16:creationId xmlns:a16="http://schemas.microsoft.com/office/drawing/2014/main" id="{0A819955-0CE5-4D3A-90E5-C6C02ED1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4222750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1752" name="AutoShape 33">
            <a:extLst>
              <a:ext uri="{FF2B5EF4-FFF2-40B4-BE49-F238E27FC236}">
                <a16:creationId xmlns:a16="http://schemas.microsoft.com/office/drawing/2014/main" id="{F94CE4D9-4E38-47CC-9072-80F500C3D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4222750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1753" name="Text Box 36">
            <a:extLst>
              <a:ext uri="{FF2B5EF4-FFF2-40B4-BE49-F238E27FC236}">
                <a16:creationId xmlns:a16="http://schemas.microsoft.com/office/drawing/2014/main" id="{37CEF000-B916-423D-A0F7-AE459BE13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549275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6600"/>
                </a:solidFill>
              </a:rPr>
              <a:t>2</a:t>
            </a:r>
            <a:r>
              <a:rPr kumimoji="1" lang="zh-CN" altLang="en-US" sz="2400">
                <a:solidFill>
                  <a:srgbClr val="006600"/>
                </a:solidFill>
              </a:rPr>
              <a:t>、</a:t>
            </a:r>
            <a:r>
              <a:rPr kumimoji="1" lang="zh-CN" altLang="en-US" sz="2400">
                <a:solidFill>
                  <a:srgbClr val="006600"/>
                </a:solidFill>
                <a:ea typeface="楷体_GB2312" pitchFamily="49" charset="-122"/>
              </a:rPr>
              <a:t>先把图形沿</a:t>
            </a:r>
            <a:r>
              <a:rPr kumimoji="1" lang="en-US" altLang="zh-CN" sz="2400" i="1">
                <a:solidFill>
                  <a:srgbClr val="006600"/>
                </a:solidFill>
              </a:rPr>
              <a:t>x</a:t>
            </a:r>
            <a:r>
              <a:rPr kumimoji="1" lang="zh-CN" altLang="en-US" sz="2400">
                <a:solidFill>
                  <a:srgbClr val="006600"/>
                </a:solidFill>
                <a:ea typeface="楷体_GB2312" pitchFamily="49" charset="-122"/>
              </a:rPr>
              <a:t>轴平移距离</a:t>
            </a:r>
            <a:r>
              <a:rPr kumimoji="1" lang="en-US" altLang="zh-CN" sz="2400">
                <a:solidFill>
                  <a:srgbClr val="006600"/>
                </a:solidFill>
              </a:rPr>
              <a:t>7</a:t>
            </a:r>
            <a:r>
              <a:rPr kumimoji="1" lang="zh-CN" altLang="en-US" sz="2400">
                <a:solidFill>
                  <a:srgbClr val="006600"/>
                </a:solidFill>
              </a:rPr>
              <a:t>，</a:t>
            </a:r>
            <a:r>
              <a:rPr kumimoji="1" lang="zh-CN" altLang="en-US" sz="2400">
                <a:solidFill>
                  <a:srgbClr val="006600"/>
                </a:solidFill>
                <a:ea typeface="楷体_GB2312" pitchFamily="49" charset="-122"/>
              </a:rPr>
              <a:t>然后再绕</a:t>
            </a:r>
            <a:r>
              <a:rPr kumimoji="1" lang="en-US" altLang="zh-CN" sz="2400" i="1">
                <a:solidFill>
                  <a:srgbClr val="006600"/>
                </a:solidFill>
              </a:rPr>
              <a:t>z</a:t>
            </a:r>
            <a:r>
              <a:rPr kumimoji="1" lang="zh-CN" altLang="en-US" sz="2400">
                <a:solidFill>
                  <a:srgbClr val="006600"/>
                </a:solidFill>
                <a:ea typeface="楷体_GB2312" pitchFamily="49" charset="-122"/>
              </a:rPr>
              <a:t>轴旋转</a:t>
            </a:r>
            <a:r>
              <a:rPr kumimoji="1" lang="en-US" altLang="zh-CN" sz="2400">
                <a:solidFill>
                  <a:srgbClr val="006600"/>
                </a:solidFill>
              </a:rPr>
              <a:t>30°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>
            <a:extLst>
              <a:ext uri="{FF2B5EF4-FFF2-40B4-BE49-F238E27FC236}">
                <a16:creationId xmlns:a16="http://schemas.microsoft.com/office/drawing/2014/main" id="{1AA5FC36-D73A-414A-A5E2-94DA038DD819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3573463"/>
            <a:ext cx="1163637" cy="1843087"/>
            <a:chOff x="975" y="2704"/>
            <a:chExt cx="733" cy="1161"/>
          </a:xfrm>
        </p:grpSpPr>
        <p:sp>
          <p:nvSpPr>
            <p:cNvPr id="32799" name="Text Box 3">
              <a:extLst>
                <a:ext uri="{FF2B5EF4-FFF2-40B4-BE49-F238E27FC236}">
                  <a16:creationId xmlns:a16="http://schemas.microsoft.com/office/drawing/2014/main" id="{5713CACD-5E00-42DD-8CAE-96AAD3EE8C7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19" y="3654"/>
              <a:ext cx="2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</a:rPr>
                <a:t>a</a:t>
              </a:r>
              <a:r>
                <a:rPr lang="zh-CN" altLang="en-US" sz="1200">
                  <a:solidFill>
                    <a:schemeClr val="accent2"/>
                  </a:solidFill>
                </a:rPr>
                <a:t>）</a:t>
              </a:r>
            </a:p>
          </p:txBody>
        </p:sp>
        <p:grpSp>
          <p:nvGrpSpPr>
            <p:cNvPr id="32800" name="Group 4">
              <a:extLst>
                <a:ext uri="{FF2B5EF4-FFF2-40B4-BE49-F238E27FC236}">
                  <a16:creationId xmlns:a16="http://schemas.microsoft.com/office/drawing/2014/main" id="{0D99FECB-23A7-4316-BA15-CFFEC44799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5" y="2704"/>
              <a:ext cx="733" cy="834"/>
              <a:chOff x="2170" y="6324"/>
              <a:chExt cx="1685" cy="1494"/>
            </a:xfrm>
          </p:grpSpPr>
          <p:sp>
            <p:nvSpPr>
              <p:cNvPr id="32801" name="Freeform 5">
                <a:extLst>
                  <a:ext uri="{FF2B5EF4-FFF2-40B4-BE49-F238E27FC236}">
                    <a16:creationId xmlns:a16="http://schemas.microsoft.com/office/drawing/2014/main" id="{72E1F11C-8277-4832-B119-4301E3DF40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92" y="6784"/>
                <a:ext cx="421" cy="690"/>
              </a:xfrm>
              <a:custGeom>
                <a:avLst/>
                <a:gdLst>
                  <a:gd name="T0" fmla="*/ 0 w 720"/>
                  <a:gd name="T1" fmla="*/ 0 h 1092"/>
                  <a:gd name="T2" fmla="*/ 0 w 720"/>
                  <a:gd name="T3" fmla="*/ 436 h 1092"/>
                  <a:gd name="T4" fmla="*/ 246 w 720"/>
                  <a:gd name="T5" fmla="*/ 436 h 1092"/>
                  <a:gd name="T6" fmla="*/ 0 w 72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0" h="1092">
                    <a:moveTo>
                      <a:pt x="0" y="0"/>
                    </a:moveTo>
                    <a:lnTo>
                      <a:pt x="0" y="1092"/>
                    </a:lnTo>
                    <a:lnTo>
                      <a:pt x="720" y="10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grpSp>
            <p:nvGrpSpPr>
              <p:cNvPr id="32802" name="Group 6">
                <a:extLst>
                  <a:ext uri="{FF2B5EF4-FFF2-40B4-BE49-F238E27FC236}">
                    <a16:creationId xmlns:a16="http://schemas.microsoft.com/office/drawing/2014/main" id="{B5D80BB1-6A36-4C46-A492-02EC547576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70" y="6324"/>
                <a:ext cx="1685" cy="1494"/>
                <a:chOff x="2340" y="8148"/>
                <a:chExt cx="2160" cy="2028"/>
              </a:xfrm>
            </p:grpSpPr>
            <p:sp>
              <p:nvSpPr>
                <p:cNvPr id="32803" name="Line 7">
                  <a:extLst>
                    <a:ext uri="{FF2B5EF4-FFF2-40B4-BE49-F238E27FC236}">
                      <a16:creationId xmlns:a16="http://schemas.microsoft.com/office/drawing/2014/main" id="{320D31A4-9F7A-4E29-A921-BF0A9FC0413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340" y="10176"/>
                  <a:ext cx="21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  <p:sp>
              <p:nvSpPr>
                <p:cNvPr id="32804" name="Line 8">
                  <a:extLst>
                    <a:ext uri="{FF2B5EF4-FFF2-40B4-BE49-F238E27FC236}">
                      <a16:creationId xmlns:a16="http://schemas.microsoft.com/office/drawing/2014/main" id="{752FF4AF-1E86-4247-8B66-003909369C2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340" y="8148"/>
                  <a:ext cx="0" cy="20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771" name="Text Box 9">
            <a:extLst>
              <a:ext uri="{FF2B5EF4-FFF2-40B4-BE49-F238E27FC236}">
                <a16:creationId xmlns:a16="http://schemas.microsoft.com/office/drawing/2014/main" id="{750F4901-B28C-422F-8A02-3E541942C8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60938" y="5084763"/>
            <a:ext cx="417512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accent2"/>
                </a:solidFill>
              </a:rPr>
              <a:t>b</a:t>
            </a:r>
            <a:r>
              <a:rPr lang="zh-CN" altLang="en-US" sz="900">
                <a:solidFill>
                  <a:schemeClr val="accent2"/>
                </a:solidFill>
              </a:rPr>
              <a:t>）</a:t>
            </a:r>
          </a:p>
        </p:txBody>
      </p: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06AC684E-E86D-48F0-BEFA-6EE3BCEF8221}"/>
              </a:ext>
            </a:extLst>
          </p:cNvPr>
          <p:cNvGrpSpPr>
            <a:grpSpLocks/>
          </p:cNvGrpSpPr>
          <p:nvPr/>
        </p:nvGrpSpPr>
        <p:grpSpPr bwMode="auto">
          <a:xfrm>
            <a:off x="4232275" y="3573463"/>
            <a:ext cx="1766888" cy="1346200"/>
            <a:chOff x="2499" y="2191"/>
            <a:chExt cx="1113" cy="848"/>
          </a:xfrm>
        </p:grpSpPr>
        <p:grpSp>
          <p:nvGrpSpPr>
            <p:cNvPr id="32792" name="Group 11">
              <a:extLst>
                <a:ext uri="{FF2B5EF4-FFF2-40B4-BE49-F238E27FC236}">
                  <a16:creationId xmlns:a16="http://schemas.microsoft.com/office/drawing/2014/main" id="{11C0FD5F-12C8-4EC9-BACA-38F083BB1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9" y="2206"/>
              <a:ext cx="731" cy="833"/>
              <a:chOff x="2499" y="2206"/>
              <a:chExt cx="731" cy="833"/>
            </a:xfrm>
          </p:grpSpPr>
          <p:sp>
            <p:nvSpPr>
              <p:cNvPr id="32797" name="Line 12">
                <a:extLst>
                  <a:ext uri="{FF2B5EF4-FFF2-40B4-BE49-F238E27FC236}">
                    <a16:creationId xmlns:a16="http://schemas.microsoft.com/office/drawing/2014/main" id="{E3DBF23A-E4CF-4B38-8BE6-AD1C66FDC30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99" y="3039"/>
                <a:ext cx="73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32798" name="Line 13">
                <a:extLst>
                  <a:ext uri="{FF2B5EF4-FFF2-40B4-BE49-F238E27FC236}">
                    <a16:creationId xmlns:a16="http://schemas.microsoft.com/office/drawing/2014/main" id="{DF0AE5DB-4470-413B-9C2E-5483200D8D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499" y="2206"/>
                <a:ext cx="0" cy="8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32793" name="Freeform 14">
              <a:extLst>
                <a:ext uri="{FF2B5EF4-FFF2-40B4-BE49-F238E27FC236}">
                  <a16:creationId xmlns:a16="http://schemas.microsoft.com/office/drawing/2014/main" id="{3B3632CC-8A44-4770-BB3D-232F28B3AE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4" y="2461"/>
              <a:ext cx="182" cy="384"/>
            </a:xfrm>
            <a:custGeom>
              <a:avLst/>
              <a:gdLst>
                <a:gd name="T0" fmla="*/ 0 w 720"/>
                <a:gd name="T1" fmla="*/ 0 h 1092"/>
                <a:gd name="T2" fmla="*/ 0 w 720"/>
                <a:gd name="T3" fmla="*/ 135 h 1092"/>
                <a:gd name="T4" fmla="*/ 46 w 720"/>
                <a:gd name="T5" fmla="*/ 135 h 1092"/>
                <a:gd name="T6" fmla="*/ 0 w 72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1092">
                  <a:moveTo>
                    <a:pt x="0" y="0"/>
                  </a:moveTo>
                  <a:lnTo>
                    <a:pt x="0" y="1092"/>
                  </a:lnTo>
                  <a:lnTo>
                    <a:pt x="720" y="10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grpSp>
          <p:nvGrpSpPr>
            <p:cNvPr id="32794" name="Group 15">
              <a:extLst>
                <a:ext uri="{FF2B5EF4-FFF2-40B4-BE49-F238E27FC236}">
                  <a16:creationId xmlns:a16="http://schemas.microsoft.com/office/drawing/2014/main" id="{4A8F73F3-97BB-4436-82B3-F33BD108F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191"/>
              <a:ext cx="732" cy="831"/>
              <a:chOff x="2880" y="2191"/>
              <a:chExt cx="732" cy="831"/>
            </a:xfrm>
          </p:grpSpPr>
          <p:sp>
            <p:nvSpPr>
              <p:cNvPr id="32795" name="Line 16">
                <a:extLst>
                  <a:ext uri="{FF2B5EF4-FFF2-40B4-BE49-F238E27FC236}">
                    <a16:creationId xmlns:a16="http://schemas.microsoft.com/office/drawing/2014/main" id="{885BADAC-BAA0-46DE-B2B7-A20FC113C6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880" y="3022"/>
                <a:ext cx="73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32796" name="Line 17">
                <a:extLst>
                  <a:ext uri="{FF2B5EF4-FFF2-40B4-BE49-F238E27FC236}">
                    <a16:creationId xmlns:a16="http://schemas.microsoft.com/office/drawing/2014/main" id="{066E419E-85CF-483D-8A6E-C9948A6640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880" y="2191"/>
                <a:ext cx="0" cy="83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</p:grpSp>
      <p:grpSp>
        <p:nvGrpSpPr>
          <p:cNvPr id="32773" name="Group 18">
            <a:extLst>
              <a:ext uri="{FF2B5EF4-FFF2-40B4-BE49-F238E27FC236}">
                <a16:creationId xmlns:a16="http://schemas.microsoft.com/office/drawing/2014/main" id="{4A91930D-7A70-4A14-97E1-662AFE1A3FC6}"/>
              </a:ext>
            </a:extLst>
          </p:cNvPr>
          <p:cNvGrpSpPr>
            <a:grpSpLocks/>
          </p:cNvGrpSpPr>
          <p:nvPr/>
        </p:nvGrpSpPr>
        <p:grpSpPr bwMode="auto">
          <a:xfrm>
            <a:off x="7045325" y="3357563"/>
            <a:ext cx="1795463" cy="1987550"/>
            <a:chOff x="3787" y="2125"/>
            <a:chExt cx="1131" cy="1252"/>
          </a:xfrm>
        </p:grpSpPr>
        <p:sp>
          <p:nvSpPr>
            <p:cNvPr id="32780" name="Text Box 19">
              <a:extLst>
                <a:ext uri="{FF2B5EF4-FFF2-40B4-BE49-F238E27FC236}">
                  <a16:creationId xmlns:a16="http://schemas.microsoft.com/office/drawing/2014/main" id="{6A8497CC-B193-45D3-B9C0-5F6502EDBE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95" y="2168"/>
              <a:ext cx="6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</a:t>
              </a:r>
              <a:endParaRPr lang="en-US" altLang="zh-CN" sz="1200" i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2781" name="Text Box 20">
              <a:extLst>
                <a:ext uri="{FF2B5EF4-FFF2-40B4-BE49-F238E27FC236}">
                  <a16:creationId xmlns:a16="http://schemas.microsoft.com/office/drawing/2014/main" id="{35A8C672-7F78-43FF-9BF7-4D058BD989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79" y="3014"/>
              <a:ext cx="67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32782" name="Text Box 21">
              <a:extLst>
                <a:ext uri="{FF2B5EF4-FFF2-40B4-BE49-F238E27FC236}">
                  <a16:creationId xmlns:a16="http://schemas.microsoft.com/office/drawing/2014/main" id="{BB4D167E-6977-4C43-82E4-61311CD479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85" y="2432"/>
              <a:ext cx="13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x″</a:t>
              </a:r>
              <a:endParaRPr lang="en-US" altLang="zh-CN" sz="1200">
                <a:solidFill>
                  <a:schemeClr val="accent2"/>
                </a:solidFill>
              </a:endParaRPr>
            </a:p>
          </p:txBody>
        </p:sp>
        <p:sp>
          <p:nvSpPr>
            <p:cNvPr id="32783" name="Text Box 22">
              <a:extLst>
                <a:ext uri="{FF2B5EF4-FFF2-40B4-BE49-F238E27FC236}">
                  <a16:creationId xmlns:a16="http://schemas.microsoft.com/office/drawing/2014/main" id="{C94B1A04-9A74-49C5-B816-5380A18A4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173"/>
              <a:ext cx="1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y″</a:t>
              </a:r>
            </a:p>
          </p:txBody>
        </p:sp>
        <p:sp>
          <p:nvSpPr>
            <p:cNvPr id="32784" name="Text Box 23">
              <a:extLst>
                <a:ext uri="{FF2B5EF4-FFF2-40B4-BE49-F238E27FC236}">
                  <a16:creationId xmlns:a16="http://schemas.microsoft.com/office/drawing/2014/main" id="{FA3908C9-A844-43CF-846B-2D68BB0F9D4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67" y="3166"/>
              <a:ext cx="2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</a:rPr>
                <a:t>c</a:t>
              </a:r>
              <a:r>
                <a:rPr lang="zh-CN" altLang="en-US" sz="1200">
                  <a:solidFill>
                    <a:schemeClr val="accent2"/>
                  </a:solidFill>
                </a:rPr>
                <a:t>）</a:t>
              </a:r>
            </a:p>
          </p:txBody>
        </p:sp>
        <p:grpSp>
          <p:nvGrpSpPr>
            <p:cNvPr id="32785" name="Group 24">
              <a:extLst>
                <a:ext uri="{FF2B5EF4-FFF2-40B4-BE49-F238E27FC236}">
                  <a16:creationId xmlns:a16="http://schemas.microsoft.com/office/drawing/2014/main" id="{90F2126A-0869-4B66-BBC3-1E8EBC4F2F3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57" y="2248"/>
              <a:ext cx="732" cy="835"/>
              <a:chOff x="2340" y="8148"/>
              <a:chExt cx="2160" cy="2028"/>
            </a:xfrm>
          </p:grpSpPr>
          <p:sp>
            <p:nvSpPr>
              <p:cNvPr id="32790" name="Line 25">
                <a:extLst>
                  <a:ext uri="{FF2B5EF4-FFF2-40B4-BE49-F238E27FC236}">
                    <a16:creationId xmlns:a16="http://schemas.microsoft.com/office/drawing/2014/main" id="{264897A1-6F4C-48A8-8BD6-6C4BB956D1D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32791" name="Line 26">
                <a:extLst>
                  <a:ext uri="{FF2B5EF4-FFF2-40B4-BE49-F238E27FC236}">
                    <a16:creationId xmlns:a16="http://schemas.microsoft.com/office/drawing/2014/main" id="{C71956D2-0C16-4F65-8FE5-92B983864ED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32786" name="Line 27">
              <a:extLst>
                <a:ext uri="{FF2B5EF4-FFF2-40B4-BE49-F238E27FC236}">
                  <a16:creationId xmlns:a16="http://schemas.microsoft.com/office/drawing/2014/main" id="{AB2F3EC4-F557-495A-B27C-B1BFE6C07D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1827955">
              <a:off x="3787" y="2840"/>
              <a:ext cx="10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787" name="Line 28">
              <a:extLst>
                <a:ext uri="{FF2B5EF4-FFF2-40B4-BE49-F238E27FC236}">
                  <a16:creationId xmlns:a16="http://schemas.microsoft.com/office/drawing/2014/main" id="{FE1F7B7E-1F4B-470F-882E-424931FFAE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1827955">
              <a:off x="4059" y="2296"/>
              <a:ext cx="0" cy="6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788" name="Freeform 29">
              <a:extLst>
                <a:ext uri="{FF2B5EF4-FFF2-40B4-BE49-F238E27FC236}">
                  <a16:creationId xmlns:a16="http://schemas.microsoft.com/office/drawing/2014/main" id="{79CD45F2-80BC-4E8F-B569-5241EA850B94}"/>
                </a:ext>
              </a:extLst>
            </p:cNvPr>
            <p:cNvSpPr>
              <a:spLocks noChangeAspect="1"/>
            </p:cNvSpPr>
            <p:nvPr/>
          </p:nvSpPr>
          <p:spPr bwMode="auto">
            <a:xfrm rot="-1805256">
              <a:off x="4107" y="2125"/>
              <a:ext cx="197" cy="415"/>
            </a:xfrm>
            <a:custGeom>
              <a:avLst/>
              <a:gdLst>
                <a:gd name="T0" fmla="*/ 0 w 720"/>
                <a:gd name="T1" fmla="*/ 0 h 1092"/>
                <a:gd name="T2" fmla="*/ 0 w 720"/>
                <a:gd name="T3" fmla="*/ 158 h 1092"/>
                <a:gd name="T4" fmla="*/ 54 w 720"/>
                <a:gd name="T5" fmla="*/ 158 h 1092"/>
                <a:gd name="T6" fmla="*/ 0 w 72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1092">
                  <a:moveTo>
                    <a:pt x="0" y="0"/>
                  </a:moveTo>
                  <a:lnTo>
                    <a:pt x="0" y="1092"/>
                  </a:lnTo>
                  <a:lnTo>
                    <a:pt x="720" y="10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789" name="Text Box 30">
              <a:extLst>
                <a:ext uri="{FF2B5EF4-FFF2-40B4-BE49-F238E27FC236}">
                  <a16:creationId xmlns:a16="http://schemas.microsoft.com/office/drawing/2014/main" id="{34B625B4-19C7-4627-8F59-75DA082C5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3027"/>
              <a:ext cx="5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chemeClr val="accent2"/>
                  </a:solidFill>
                </a:rPr>
                <a:t>o</a:t>
              </a:r>
            </a:p>
          </p:txBody>
        </p:sp>
      </p:grpSp>
      <p:sp>
        <p:nvSpPr>
          <p:cNvPr id="32774" name="Text Box 31">
            <a:extLst>
              <a:ext uri="{FF2B5EF4-FFF2-40B4-BE49-F238E27FC236}">
                <a16:creationId xmlns:a16="http://schemas.microsoft.com/office/drawing/2014/main" id="{0E445383-1C13-42C5-9A2B-19E1F3C60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5378450"/>
            <a:ext cx="27527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先平移后旋转</a:t>
            </a:r>
          </a:p>
        </p:txBody>
      </p:sp>
      <p:sp>
        <p:nvSpPr>
          <p:cNvPr id="32775" name="AutoShape 32">
            <a:extLst>
              <a:ext uri="{FF2B5EF4-FFF2-40B4-BE49-F238E27FC236}">
                <a16:creationId xmlns:a16="http://schemas.microsoft.com/office/drawing/2014/main" id="{787BA38A-13C0-4674-A496-A9F51D8D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4222750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776" name="AutoShape 33">
            <a:extLst>
              <a:ext uri="{FF2B5EF4-FFF2-40B4-BE49-F238E27FC236}">
                <a16:creationId xmlns:a16="http://schemas.microsoft.com/office/drawing/2014/main" id="{BF798AF1-CA7F-46F7-8496-034A6649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4222750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2777" name="Object 34">
            <a:extLst>
              <a:ext uri="{FF2B5EF4-FFF2-40B4-BE49-F238E27FC236}">
                <a16:creationId xmlns:a16="http://schemas.microsoft.com/office/drawing/2014/main" id="{180DE2D6-8692-4A15-B9E2-801895EF8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3" y="1268413"/>
          <a:ext cx="500380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5" name="Equation" r:id="rId3" imgW="3213100" imgH="939800" progId="Equation.DSMT4">
                  <p:embed/>
                </p:oleObj>
              </mc:Choice>
              <mc:Fallback>
                <p:oleObj name="Equation" r:id="rId3" imgW="3213100" imgH="939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268413"/>
                        <a:ext cx="5003800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35">
            <a:extLst>
              <a:ext uri="{FF2B5EF4-FFF2-40B4-BE49-F238E27FC236}">
                <a16:creationId xmlns:a16="http://schemas.microsoft.com/office/drawing/2014/main" id="{1B61FAA9-F18D-4336-AFD2-61A3AA446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1268413"/>
          <a:ext cx="406717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6" r:id="rId5" imgW="2425700" imgH="939800" progId="Equation.3">
                  <p:embed/>
                </p:oleObj>
              </mc:Choice>
              <mc:Fallback>
                <p:oleObj r:id="rId5" imgW="2425700" imgH="939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1268413"/>
                        <a:ext cx="4067175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36">
            <a:extLst>
              <a:ext uri="{FF2B5EF4-FFF2-40B4-BE49-F238E27FC236}">
                <a16:creationId xmlns:a16="http://schemas.microsoft.com/office/drawing/2014/main" id="{A5E7F8AF-2022-4318-BAAC-8869A730C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549275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6600"/>
                </a:solidFill>
              </a:rPr>
              <a:t>2</a:t>
            </a:r>
            <a:r>
              <a:rPr kumimoji="1" lang="zh-CN" altLang="en-US" sz="2400">
                <a:solidFill>
                  <a:srgbClr val="006600"/>
                </a:solidFill>
              </a:rPr>
              <a:t>、</a:t>
            </a:r>
            <a:r>
              <a:rPr kumimoji="1" lang="zh-CN" altLang="en-US" sz="2400">
                <a:solidFill>
                  <a:srgbClr val="006600"/>
                </a:solidFill>
                <a:ea typeface="楷体_GB2312" pitchFamily="49" charset="-122"/>
              </a:rPr>
              <a:t>先把图形沿</a:t>
            </a:r>
            <a:r>
              <a:rPr kumimoji="1" lang="en-US" altLang="zh-CN" sz="2400" i="1">
                <a:solidFill>
                  <a:srgbClr val="006600"/>
                </a:solidFill>
              </a:rPr>
              <a:t>x</a:t>
            </a:r>
            <a:r>
              <a:rPr kumimoji="1" lang="zh-CN" altLang="en-US" sz="2400">
                <a:solidFill>
                  <a:srgbClr val="006600"/>
                </a:solidFill>
                <a:ea typeface="楷体_GB2312" pitchFamily="49" charset="-122"/>
              </a:rPr>
              <a:t>轴平移距离</a:t>
            </a:r>
            <a:r>
              <a:rPr kumimoji="1" lang="en-US" altLang="zh-CN" sz="2400">
                <a:solidFill>
                  <a:srgbClr val="006600"/>
                </a:solidFill>
              </a:rPr>
              <a:t>7</a:t>
            </a:r>
            <a:r>
              <a:rPr kumimoji="1" lang="zh-CN" altLang="en-US" sz="2400">
                <a:solidFill>
                  <a:srgbClr val="006600"/>
                </a:solidFill>
              </a:rPr>
              <a:t>，</a:t>
            </a:r>
            <a:r>
              <a:rPr kumimoji="1" lang="zh-CN" altLang="en-US" sz="2400">
                <a:solidFill>
                  <a:srgbClr val="006600"/>
                </a:solidFill>
                <a:ea typeface="楷体_GB2312" pitchFamily="49" charset="-122"/>
              </a:rPr>
              <a:t>然后再绕</a:t>
            </a:r>
            <a:r>
              <a:rPr kumimoji="1" lang="en-US" altLang="zh-CN" sz="2400" i="1">
                <a:solidFill>
                  <a:srgbClr val="006600"/>
                </a:solidFill>
              </a:rPr>
              <a:t>z</a:t>
            </a:r>
            <a:r>
              <a:rPr kumimoji="1" lang="zh-CN" altLang="en-US" sz="2400">
                <a:solidFill>
                  <a:srgbClr val="006600"/>
                </a:solidFill>
                <a:ea typeface="楷体_GB2312" pitchFamily="49" charset="-122"/>
              </a:rPr>
              <a:t>轴旋转</a:t>
            </a:r>
            <a:r>
              <a:rPr kumimoji="1" lang="en-US" altLang="zh-CN" sz="2400">
                <a:solidFill>
                  <a:srgbClr val="006600"/>
                </a:solidFill>
              </a:rPr>
              <a:t>30°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6">
            <a:extLst>
              <a:ext uri="{FF2B5EF4-FFF2-40B4-BE49-F238E27FC236}">
                <a16:creationId xmlns:a16="http://schemas.microsoft.com/office/drawing/2014/main" id="{B22DCEA6-2171-4B15-8A57-E854C991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三维几何变换总结</a:t>
            </a:r>
          </a:p>
        </p:txBody>
      </p:sp>
      <p:sp>
        <p:nvSpPr>
          <p:cNvPr id="7171" name="内容占位符 7">
            <a:extLst>
              <a:ext uri="{FF2B5EF4-FFF2-40B4-BE49-F238E27FC236}">
                <a16:creationId xmlns:a16="http://schemas.microsoft.com/office/drawing/2014/main" id="{62118F31-D15F-41DD-92C6-A8CDDF9B5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基本几何变换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平移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旋转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放缩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错切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复合变换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日期占位符 4">
            <a:extLst>
              <a:ext uri="{FF2B5EF4-FFF2-40B4-BE49-F238E27FC236}">
                <a16:creationId xmlns:a16="http://schemas.microsoft.com/office/drawing/2014/main" id="{83E77D87-9A84-49E2-8CD7-5AEB893557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E9EC0-0693-4825-8952-86C51D8066D5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7173" name="灯片编号占位符 5">
            <a:extLst>
              <a:ext uri="{FF2B5EF4-FFF2-40B4-BE49-F238E27FC236}">
                <a16:creationId xmlns:a16="http://schemas.microsoft.com/office/drawing/2014/main" id="{B99659C2-660E-4DD4-9C70-3F7DCF7A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060B9-4045-4BB3-9ABF-5C6287109673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1645D9-06C2-4BF9-9749-D32C6DAF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97" y="3615850"/>
            <a:ext cx="4089258" cy="316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101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6">
            <a:extLst>
              <a:ext uri="{FF2B5EF4-FFF2-40B4-BE49-F238E27FC236}">
                <a16:creationId xmlns:a16="http://schemas.microsoft.com/office/drawing/2014/main" id="{B22DCEA6-2171-4B15-8A57-E854C991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动画</a:t>
            </a:r>
          </a:p>
        </p:txBody>
      </p:sp>
      <p:sp>
        <p:nvSpPr>
          <p:cNvPr id="7171" name="内容占位符 7">
            <a:extLst>
              <a:ext uri="{FF2B5EF4-FFF2-40B4-BE49-F238E27FC236}">
                <a16:creationId xmlns:a16="http://schemas.microsoft.com/office/drawing/2014/main" id="{62118F31-D15F-41DD-92C6-A8CDDF9B5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基本概念</a:t>
            </a:r>
            <a:r>
              <a:rPr lang="zh-CN" altLang="en-US" dirty="0">
                <a:ea typeface="宋体" panose="02010600030101010101" pitchFamily="2" charset="-122"/>
              </a:rPr>
              <a:t>：利用人的视觉暂留特性，使连续显示地静态画面相互衔接而形成真实感的动态效果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视觉暂留特性</a:t>
            </a:r>
            <a:r>
              <a:rPr lang="zh-CN" altLang="en-US" dirty="0">
                <a:ea typeface="宋体" panose="02010600030101010101" pitchFamily="2" charset="-122"/>
              </a:rPr>
              <a:t>：人眼在看到一幅画面后，可保持最长约</a:t>
            </a:r>
            <a:r>
              <a:rPr lang="en-US" altLang="zh-CN" dirty="0">
                <a:ea typeface="宋体" panose="02010600030101010101" pitchFamily="2" charset="-122"/>
              </a:rPr>
              <a:t>1/24</a:t>
            </a:r>
            <a:r>
              <a:rPr lang="zh-CN" altLang="en-US" dirty="0">
                <a:ea typeface="宋体" panose="02010600030101010101" pitchFamily="2" charset="-122"/>
              </a:rPr>
              <a:t>秒不会消失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1/24</a:t>
            </a:r>
            <a:r>
              <a:rPr lang="zh-CN" altLang="en-US" dirty="0">
                <a:ea typeface="宋体" panose="02010600030101010101" pitchFamily="2" charset="-122"/>
              </a:rPr>
              <a:t>秒内，如果可以在一幅画面还没有消失前就立即显示另一幅新的画面，人就能获得流畅的感觉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帧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双缓存（冲）技术：利用了多线程的基本思想，加快图形计算和显示地吞吐效率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日期占位符 4">
            <a:extLst>
              <a:ext uri="{FF2B5EF4-FFF2-40B4-BE49-F238E27FC236}">
                <a16:creationId xmlns:a16="http://schemas.microsoft.com/office/drawing/2014/main" id="{83E77D87-9A84-49E2-8CD7-5AEB893557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E9EC0-0693-4825-8952-86C51D8066D5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7173" name="灯片编号占位符 5">
            <a:extLst>
              <a:ext uri="{FF2B5EF4-FFF2-40B4-BE49-F238E27FC236}">
                <a16:creationId xmlns:a16="http://schemas.microsoft.com/office/drawing/2014/main" id="{B99659C2-660E-4DD4-9C70-3F7DCF7A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060B9-4045-4BB3-9ABF-5C6287109673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0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6">
            <a:extLst>
              <a:ext uri="{FF2B5EF4-FFF2-40B4-BE49-F238E27FC236}">
                <a16:creationId xmlns:a16="http://schemas.microsoft.com/office/drawing/2014/main" id="{B22DCEA6-2171-4B15-8A57-E854C991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三维几何变换</a:t>
            </a:r>
          </a:p>
        </p:txBody>
      </p:sp>
      <p:sp>
        <p:nvSpPr>
          <p:cNvPr id="7171" name="内容占位符 7">
            <a:extLst>
              <a:ext uri="{FF2B5EF4-FFF2-40B4-BE49-F238E27FC236}">
                <a16:creationId xmlns:a16="http://schemas.microsoft.com/office/drawing/2014/main" id="{62118F31-D15F-41DD-92C6-A8CDDF9B5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基本几何变换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平移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旋转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放缩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错切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复合变换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日期占位符 4">
            <a:extLst>
              <a:ext uri="{FF2B5EF4-FFF2-40B4-BE49-F238E27FC236}">
                <a16:creationId xmlns:a16="http://schemas.microsoft.com/office/drawing/2014/main" id="{83E77D87-9A84-49E2-8CD7-5AEB893557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E9EC0-0693-4825-8952-86C51D8066D5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7173" name="灯片编号占位符 5">
            <a:extLst>
              <a:ext uri="{FF2B5EF4-FFF2-40B4-BE49-F238E27FC236}">
                <a16:creationId xmlns:a16="http://schemas.microsoft.com/office/drawing/2014/main" id="{B99659C2-660E-4DD4-9C70-3F7DCF7A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060B9-4045-4BB3-9ABF-5C6287109673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8291E00-EF48-4671-B023-FAF77B8EC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642" y="3463450"/>
            <a:ext cx="4089258" cy="316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7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24A31750-06D1-45D6-9392-4BD5EE88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70BD3B-11B4-4BB8-A6C4-1E9BF87A97C1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5B262C1-4A89-4838-B4EB-2C01887DE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9088" y="1165225"/>
            <a:ext cx="8977312" cy="411480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三维</a:t>
            </a:r>
            <a:r>
              <a:rPr lang="zh-CN" altLang="en-US" sz="3600" b="1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基本</a:t>
            </a: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几何变换都是相对于坐标原点和坐标轴进行的几何变换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假设三维形体变换前一点为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p(</a:t>
            </a:r>
            <a:r>
              <a:rPr lang="en-US" altLang="zh-CN" sz="36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x,y,z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)，</a:t>
            </a:r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变换后为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p'(</a:t>
            </a:r>
            <a:r>
              <a:rPr lang="en-US" altLang="zh-CN" sz="36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x',y',z</a:t>
            </a:r>
            <a:r>
              <a:rPr lang="en-US" altLang="zh-CN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')。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6F56838-9F3B-4EB9-A4F2-E86CECBF0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基本几何变换</a:t>
            </a:r>
          </a:p>
        </p:txBody>
      </p:sp>
      <p:sp>
        <p:nvSpPr>
          <p:cNvPr id="6149" name="日期占位符 1">
            <a:extLst>
              <a:ext uri="{FF2B5EF4-FFF2-40B4-BE49-F238E27FC236}">
                <a16:creationId xmlns:a16="http://schemas.microsoft.com/office/drawing/2014/main" id="{4A800E60-FC5D-43FD-AC5A-85DDF27992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348818-4FDC-4C84-9B56-53BB406F81C6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7">
            <a:extLst>
              <a:ext uri="{FF2B5EF4-FFF2-40B4-BE49-F238E27FC236}">
                <a16:creationId xmlns:a16="http://schemas.microsoft.com/office/drawing/2014/main" id="{28A884A7-BA24-48BF-A737-6D90E534316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921375" y="1127125"/>
          <a:ext cx="3984625" cy="365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Visio" r:id="rId3" imgW="2338626" imgH="2144851" progId="Visio.Drawing.11">
                  <p:embed/>
                </p:oleObj>
              </mc:Choice>
              <mc:Fallback>
                <p:oleObj name="Visio" r:id="rId3" imgW="2338626" imgH="214485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1127125"/>
                        <a:ext cx="3984625" cy="365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D7412A1D-9FF2-4F4B-9B9E-7EE7DB77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C46D1-EB4C-4544-8694-0CF3E77601C2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B83F8DD5-FDCC-406A-9757-425E62BEF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325" y="1125538"/>
            <a:ext cx="9493250" cy="9144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1.  平移变换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10442B0-84A5-4014-AC72-F05845368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</a:t>
            </a: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基本几何变换</a:t>
            </a:r>
          </a:p>
        </p:txBody>
      </p:sp>
      <p:graphicFrame>
        <p:nvGraphicFramePr>
          <p:cNvPr id="7174" name="Object 9">
            <a:extLst>
              <a:ext uri="{FF2B5EF4-FFF2-40B4-BE49-F238E27FC236}">
                <a16:creationId xmlns:a16="http://schemas.microsoft.com/office/drawing/2014/main" id="{F39E38DD-EA39-4759-AC33-E11313153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8" y="1830388"/>
          <a:ext cx="21463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Equation" r:id="rId5" imgW="762000" imgH="736600" progId="Equation.DSMT4">
                  <p:embed/>
                </p:oleObj>
              </mc:Choice>
              <mc:Fallback>
                <p:oleObj name="Equation" r:id="rId5" imgW="762000" imgH="736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830388"/>
                        <a:ext cx="214630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10">
            <a:extLst>
              <a:ext uri="{FF2B5EF4-FFF2-40B4-BE49-F238E27FC236}">
                <a16:creationId xmlns:a16="http://schemas.microsoft.com/office/drawing/2014/main" id="{9A8D99A5-CF50-4D1B-8F44-A9750C4B8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日期占位符 1">
            <a:extLst>
              <a:ext uri="{FF2B5EF4-FFF2-40B4-BE49-F238E27FC236}">
                <a16:creationId xmlns:a16="http://schemas.microsoft.com/office/drawing/2014/main" id="{4C97F81B-2F97-4B94-8748-8B01D9CD1E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514481-1066-4089-9C48-3B2D0D002933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7177" name="对象 1">
            <a:extLst>
              <a:ext uri="{FF2B5EF4-FFF2-40B4-BE49-F238E27FC236}">
                <a16:creationId xmlns:a16="http://schemas.microsoft.com/office/drawing/2014/main" id="{D90982AD-0A3D-45E7-9440-1F666CC55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3" y="3967163"/>
          <a:ext cx="2989262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Equation" r:id="rId7" imgW="952500" imgH="914400" progId="Equation.3">
                  <p:embed/>
                </p:oleObj>
              </mc:Choice>
              <mc:Fallback>
                <p:oleObj name="Equation" r:id="rId7" imgW="952500" imgH="9144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967163"/>
                        <a:ext cx="2989262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DFF3E607-7965-4E9E-842A-77198F97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D63CF2-4E7B-4DE8-8D25-3EE289D1305E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EB9B10B-FD2A-4394-8666-68B43C1D0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1090613"/>
            <a:ext cx="8832850" cy="9906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3600">
                <a:latin typeface="华文宋体" panose="02010600040101010101" pitchFamily="2" charset="-122"/>
                <a:ea typeface="华文宋体" panose="02010600040101010101" pitchFamily="2" charset="-122"/>
              </a:rPr>
              <a:t>.  旋转变换</a:t>
            </a:r>
          </a:p>
        </p:txBody>
      </p:sp>
      <p:graphicFrame>
        <p:nvGraphicFramePr>
          <p:cNvPr id="8196" name="Object 3">
            <a:extLst>
              <a:ext uri="{FF2B5EF4-FFF2-40B4-BE49-F238E27FC236}">
                <a16:creationId xmlns:a16="http://schemas.microsoft.com/office/drawing/2014/main" id="{2F202ABA-89DB-457F-8B7B-FF24A4CED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" y="1714500"/>
          <a:ext cx="4729163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Visio" r:id="rId3" imgW="2386965" imgH="2289870" progId="Visio.Drawing.11">
                  <p:embed/>
                </p:oleObj>
              </mc:Choice>
              <mc:Fallback>
                <p:oleObj name="Visio" r:id="rId3" imgW="2386965" imgH="22898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714500"/>
                        <a:ext cx="4729163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4">
            <a:extLst>
              <a:ext uri="{FF2B5EF4-FFF2-40B4-BE49-F238E27FC236}">
                <a16:creationId xmlns:a16="http://schemas.microsoft.com/office/drawing/2014/main" id="{303ABE9A-CF8C-40C0-AD67-32A333D1F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基本几何变换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2AFD10D6-21B6-402D-B08A-5BD2D796C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4613" y="1681163"/>
          <a:ext cx="4727575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Visio" r:id="rId5" imgW="2386965" imgH="2289870" progId="Visio.Drawing.11">
                  <p:embed/>
                </p:oleObj>
              </mc:Choice>
              <mc:Fallback>
                <p:oleObj name="Visio" r:id="rId5" imgW="2386965" imgH="22898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1681163"/>
                        <a:ext cx="4727575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日期占位符 1">
            <a:extLst>
              <a:ext uri="{FF2B5EF4-FFF2-40B4-BE49-F238E27FC236}">
                <a16:creationId xmlns:a16="http://schemas.microsoft.com/office/drawing/2014/main" id="{F9B3D0B1-F63D-4938-9A0D-548E566D17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9B7EC5-5512-4A3C-8589-0063783F9120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6905" y="2930624"/>
            <a:ext cx="2373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右手螺旋法则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E1EC2985-947C-4EA6-AFF0-1C365A89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3643D5-23FF-469E-8CB7-3041809A4828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247891E-7D89-4812-8C58-7583F153E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575" y="944563"/>
            <a:ext cx="8420100" cy="11430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(1)绕</a:t>
            </a:r>
            <a:r>
              <a:rPr lang="en-US" altLang="zh-CN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z</a:t>
            </a: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轴旋转</a:t>
            </a:r>
          </a:p>
        </p:txBody>
      </p:sp>
      <p:graphicFrame>
        <p:nvGraphicFramePr>
          <p:cNvPr id="9220" name="Object 3">
            <a:extLst>
              <a:ext uri="{FF2B5EF4-FFF2-40B4-BE49-F238E27FC236}">
                <a16:creationId xmlns:a16="http://schemas.microsoft.com/office/drawing/2014/main" id="{46F9CC05-11CF-4428-A3F9-82B75DA27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2109788"/>
          <a:ext cx="49530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3" imgW="1816100" imgH="914400" progId="Equation.DSMT4">
                  <p:embed/>
                </p:oleObj>
              </mc:Choice>
              <mc:Fallback>
                <p:oleObj name="Equation" r:id="rId3" imgW="18161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109788"/>
                        <a:ext cx="49530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24587ECC-3BED-4507-84B0-BEEF091CF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0850" y="2947988"/>
          <a:ext cx="3879850" cy="339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Visio" r:id="rId5" imgW="1975680" imgH="1873440" progId="Visio.Drawing.11">
                  <p:embed/>
                </p:oleObj>
              </mc:Choice>
              <mc:Fallback>
                <p:oleObj name="Visio" r:id="rId5" imgW="1975680" imgH="18734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947988"/>
                        <a:ext cx="3879850" cy="339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5">
            <a:extLst>
              <a:ext uri="{FF2B5EF4-FFF2-40B4-BE49-F238E27FC236}">
                <a16:creationId xmlns:a16="http://schemas.microsoft.com/office/drawing/2014/main" id="{C124401F-D3A7-4C7B-88DE-D27F6FFAF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</a:t>
            </a: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基本几何变换</a:t>
            </a:r>
          </a:p>
        </p:txBody>
      </p:sp>
      <p:sp>
        <p:nvSpPr>
          <p:cNvPr id="9223" name="日期占位符 1">
            <a:extLst>
              <a:ext uri="{FF2B5EF4-FFF2-40B4-BE49-F238E27FC236}">
                <a16:creationId xmlns:a16="http://schemas.microsoft.com/office/drawing/2014/main" id="{3659F02C-A14C-4610-9F25-9B6D84149F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6E371B-CBF9-47D5-895F-1A9CDE6C0800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9ACA7A8C-2079-4437-B0D4-1D056A9A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681241-28B5-403D-9CB7-4D12A1EB0E9F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9679E6DF-BEC9-4249-B19A-D082D3AE3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850" y="885825"/>
            <a:ext cx="8420100" cy="11430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(2)绕</a:t>
            </a:r>
            <a:r>
              <a:rPr lang="en-US" altLang="zh-CN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x</a:t>
            </a: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轴旋转 </a:t>
            </a:r>
          </a:p>
        </p:txBody>
      </p:sp>
      <p:graphicFrame>
        <p:nvGraphicFramePr>
          <p:cNvPr id="10244" name="Object 3">
            <a:extLst>
              <a:ext uri="{FF2B5EF4-FFF2-40B4-BE49-F238E27FC236}">
                <a16:creationId xmlns:a16="http://schemas.microsoft.com/office/drawing/2014/main" id="{BAA2366C-1F0B-47A8-9092-928BB830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3248025"/>
          <a:ext cx="3797300" cy="332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Visio" r:id="rId3" imgW="1975680" imgH="1873440" progId="Visio.Drawing.11">
                  <p:embed/>
                </p:oleObj>
              </mc:Choice>
              <mc:Fallback>
                <p:oleObj name="Visio" r:id="rId3" imgW="1975680" imgH="18734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248025"/>
                        <a:ext cx="3797300" cy="332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CCD54B71-3BB1-4739-86FB-4225EDA54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2105025"/>
          <a:ext cx="4846638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5" imgW="1816100" imgH="914400" progId="Equation.DSMT4">
                  <p:embed/>
                </p:oleObj>
              </mc:Choice>
              <mc:Fallback>
                <p:oleObj name="Equation" r:id="rId5" imgW="18161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105025"/>
                        <a:ext cx="4846638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5">
            <a:extLst>
              <a:ext uri="{FF2B5EF4-FFF2-40B4-BE49-F238E27FC236}">
                <a16:creationId xmlns:a16="http://schemas.microsoft.com/office/drawing/2014/main" id="{E5DE6829-41D5-4B99-A3CE-E7225BDB7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84138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</a:t>
            </a: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基本几何变换</a:t>
            </a:r>
          </a:p>
        </p:txBody>
      </p:sp>
      <p:sp>
        <p:nvSpPr>
          <p:cNvPr id="10247" name="日期占位符 1">
            <a:extLst>
              <a:ext uri="{FF2B5EF4-FFF2-40B4-BE49-F238E27FC236}">
                <a16:creationId xmlns:a16="http://schemas.microsoft.com/office/drawing/2014/main" id="{64000B01-8CC7-4DFE-90C8-6ADB7C329A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84987E-7F32-455C-AFCD-E26B9788922E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42E1B543-A645-4502-A643-F4C9E48B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156050-F2C5-45A8-9B1B-C51384A5DF32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3B94C7BC-E504-48C9-933E-5DAC56403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900113"/>
            <a:ext cx="8420100" cy="11430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(3)绕</a:t>
            </a:r>
            <a:r>
              <a:rPr lang="en-US" altLang="zh-CN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y</a:t>
            </a: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轴旋转</a:t>
            </a:r>
          </a:p>
        </p:txBody>
      </p:sp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5FCB90D4-4E9B-473C-A00A-22F071435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2589213"/>
          <a:ext cx="41275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Visio" r:id="rId4" imgW="1975680" imgH="1873440" progId="Visio.Drawing.11">
                  <p:embed/>
                </p:oleObj>
              </mc:Choice>
              <mc:Fallback>
                <p:oleObj name="Visio" r:id="rId4" imgW="1975680" imgH="18734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589213"/>
                        <a:ext cx="4127500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>
            <a:extLst>
              <a:ext uri="{FF2B5EF4-FFF2-40B4-BE49-F238E27FC236}">
                <a16:creationId xmlns:a16="http://schemas.microsoft.com/office/drawing/2014/main" id="{43641E01-7B6F-4DBE-85E8-2493EC0E4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" y="2119313"/>
          <a:ext cx="503555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6" imgW="1816100" imgH="914400" progId="Equation.DSMT4">
                  <p:embed/>
                </p:oleObj>
              </mc:Choice>
              <mc:Fallback>
                <p:oleObj name="Equation" r:id="rId6" imgW="18161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119313"/>
                        <a:ext cx="503555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5">
            <a:extLst>
              <a:ext uri="{FF2B5EF4-FFF2-40B4-BE49-F238E27FC236}">
                <a16:creationId xmlns:a16="http://schemas.microsoft.com/office/drawing/2014/main" id="{4D9A322E-DE54-4175-A447-5BF271B8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</a:t>
            </a: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基本几何变换</a:t>
            </a:r>
          </a:p>
        </p:txBody>
      </p:sp>
      <p:sp>
        <p:nvSpPr>
          <p:cNvPr id="11271" name="日期占位符 1">
            <a:extLst>
              <a:ext uri="{FF2B5EF4-FFF2-40B4-BE49-F238E27FC236}">
                <a16:creationId xmlns:a16="http://schemas.microsoft.com/office/drawing/2014/main" id="{BD610066-9636-4903-B160-88334375CC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0C56EE-1691-4EE1-814E-5E4508598CF4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09:17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great-wall</Template>
  <TotalTime>1883301</TotalTime>
  <Pages>8</Pages>
  <Words>1040</Words>
  <Application>Microsoft Office PowerPoint</Application>
  <PresentationFormat>A4 纸张(210x297 毫米)</PresentationFormat>
  <Paragraphs>203</Paragraphs>
  <Slides>29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黑体</vt:lpstr>
      <vt:lpstr>华文宋体</vt:lpstr>
      <vt:lpstr>楷体_GB2312</vt:lpstr>
      <vt:lpstr>宋体</vt:lpstr>
      <vt:lpstr>微软雅黑</vt:lpstr>
      <vt:lpstr>Arial</vt:lpstr>
      <vt:lpstr>Times New Roman</vt:lpstr>
      <vt:lpstr>Wingdings</vt:lpstr>
      <vt:lpstr>Default Design</vt:lpstr>
      <vt:lpstr>Image</vt:lpstr>
      <vt:lpstr>Visio</vt:lpstr>
      <vt:lpstr>Equation</vt:lpstr>
      <vt:lpstr>Equation.3</vt:lpstr>
      <vt:lpstr>三维几何变换</vt:lpstr>
      <vt:lpstr>PowerPoint 演示文稿</vt:lpstr>
      <vt:lpstr>三维几何变换</vt:lpstr>
      <vt:lpstr>3D基本几何变换</vt:lpstr>
      <vt:lpstr>1.  平移变换</vt:lpstr>
      <vt:lpstr>3D基本几何变换</vt:lpstr>
      <vt:lpstr>(1)绕z轴旋转</vt:lpstr>
      <vt:lpstr>(2)绕x轴旋转 </vt:lpstr>
      <vt:lpstr>(3)绕y轴旋转</vt:lpstr>
      <vt:lpstr>3D基本几何变换</vt:lpstr>
      <vt:lpstr>三维几何变换</vt:lpstr>
      <vt:lpstr>3D复合变换</vt:lpstr>
      <vt:lpstr>1.  相对任一参考点的三维变换</vt:lpstr>
      <vt:lpstr>3D复合变换</vt:lpstr>
      <vt:lpstr>2.  绕任意轴的三维旋转变换</vt:lpstr>
      <vt:lpstr>(1) 将A点平移到坐标原点 </vt:lpstr>
      <vt:lpstr>(2) 将OB绕x轴逆时针旋转α角，则OB旋转到xoz平面上, a, b, c 已知</vt:lpstr>
      <vt:lpstr>(2) 将OB绕x轴逆时针旋转α角，则OB旋转到xoz平面上, a, b, c 已知</vt:lpstr>
      <vt:lpstr>(3) 将OB绕y轴顺时针旋转β角，则OB旋转到z轴上，𝛽=？</vt:lpstr>
      <vt:lpstr>3D复合变换</vt:lpstr>
      <vt:lpstr>3D复合变换</vt:lpstr>
      <vt:lpstr>固定坐标系下的变换次序</vt:lpstr>
      <vt:lpstr>活动的局部坐标系下的变换次序</vt:lpstr>
      <vt:lpstr>PowerPoint 演示文稿</vt:lpstr>
      <vt:lpstr>PowerPoint 演示文稿</vt:lpstr>
      <vt:lpstr>PowerPoint 演示文稿</vt:lpstr>
      <vt:lpstr>PowerPoint 演示文稿</vt:lpstr>
      <vt:lpstr>三维几何变换总结</vt:lpstr>
      <vt:lpstr>动画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subject/>
  <dc:creator/>
  <cp:keywords/>
  <dc:description/>
  <cp:lastModifiedBy>Jiang Xiaofeng</cp:lastModifiedBy>
  <cp:revision>392</cp:revision>
  <cp:lastPrinted>1999-10-31T16:31:28Z</cp:lastPrinted>
  <dcterms:created xsi:type="dcterms:W3CDTF">1996-10-25T10:30:52Z</dcterms:created>
  <dcterms:modified xsi:type="dcterms:W3CDTF">2023-10-27T01:23:34Z</dcterms:modified>
</cp:coreProperties>
</file>