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7"/>
  </p:notesMasterIdLst>
  <p:handoutMasterIdLst>
    <p:handoutMasterId r:id="rId48"/>
  </p:handoutMasterIdLst>
  <p:sldIdLst>
    <p:sldId id="1022" r:id="rId2"/>
    <p:sldId id="858" r:id="rId3"/>
    <p:sldId id="859" r:id="rId4"/>
    <p:sldId id="1016" r:id="rId5"/>
    <p:sldId id="889" r:id="rId6"/>
    <p:sldId id="951" r:id="rId7"/>
    <p:sldId id="969" r:id="rId8"/>
    <p:sldId id="891" r:id="rId9"/>
    <p:sldId id="954" r:id="rId10"/>
    <p:sldId id="955" r:id="rId11"/>
    <p:sldId id="956" r:id="rId12"/>
    <p:sldId id="960" r:id="rId13"/>
    <p:sldId id="967" r:id="rId14"/>
    <p:sldId id="968" r:id="rId15"/>
    <p:sldId id="1024" r:id="rId16"/>
    <p:sldId id="1025" r:id="rId17"/>
    <p:sldId id="1027" r:id="rId18"/>
    <p:sldId id="1026" r:id="rId19"/>
    <p:sldId id="1029" r:id="rId20"/>
    <p:sldId id="1030" r:id="rId21"/>
    <p:sldId id="1031" r:id="rId22"/>
    <p:sldId id="986" r:id="rId23"/>
    <p:sldId id="1034" r:id="rId24"/>
    <p:sldId id="1033" r:id="rId25"/>
    <p:sldId id="1035" r:id="rId26"/>
    <p:sldId id="1002" r:id="rId27"/>
    <p:sldId id="1032" r:id="rId28"/>
    <p:sldId id="1004" r:id="rId29"/>
    <p:sldId id="1005" r:id="rId30"/>
    <p:sldId id="1006" r:id="rId31"/>
    <p:sldId id="1007" r:id="rId32"/>
    <p:sldId id="1036" r:id="rId33"/>
    <p:sldId id="995" r:id="rId34"/>
    <p:sldId id="996" r:id="rId35"/>
    <p:sldId id="997" r:id="rId36"/>
    <p:sldId id="998" r:id="rId37"/>
    <p:sldId id="999" r:id="rId38"/>
    <p:sldId id="1000" r:id="rId39"/>
    <p:sldId id="1037" r:id="rId40"/>
    <p:sldId id="1009" r:id="rId41"/>
    <p:sldId id="1010" r:id="rId42"/>
    <p:sldId id="1012" r:id="rId43"/>
    <p:sldId id="1013" r:id="rId44"/>
    <p:sldId id="1014" r:id="rId45"/>
    <p:sldId id="1023" r:id="rId46"/>
  </p:sldIdLst>
  <p:sldSz cx="9906000" cy="6858000" type="A4"/>
  <p:notesSz cx="7102475" cy="1023302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华文彩云" panose="020108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彩云"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2"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CC"/>
    <a:srgbClr val="009999"/>
    <a:srgbClr val="66FFFF"/>
    <a:srgbClr val="0099CC"/>
    <a:srgbClr val="FFCC00"/>
    <a:srgbClr val="006699"/>
    <a:srgbClr val="003399"/>
    <a:srgbClr val="CCFF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0" autoAdjust="0"/>
    <p:restoredTop sz="85287" autoAdjust="0"/>
  </p:normalViewPr>
  <p:slideViewPr>
    <p:cSldViewPr snapToGrid="0">
      <p:cViewPr varScale="1">
        <p:scale>
          <a:sx n="134" d="100"/>
          <a:sy n="134" d="100"/>
        </p:scale>
        <p:origin x="4614" y="120"/>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13" Type="http://schemas.openxmlformats.org/officeDocument/2006/relationships/slide" Target="slides/slide36.xml"/><Relationship Id="rId3" Type="http://schemas.openxmlformats.org/officeDocument/2006/relationships/slide" Target="slides/slide15.xml"/><Relationship Id="rId7" Type="http://schemas.openxmlformats.org/officeDocument/2006/relationships/slide" Target="slides/slide28.xml"/><Relationship Id="rId12" Type="http://schemas.openxmlformats.org/officeDocument/2006/relationships/slide" Target="slides/slide35.xml"/><Relationship Id="rId2" Type="http://schemas.openxmlformats.org/officeDocument/2006/relationships/slide" Target="slides/slide13.xml"/><Relationship Id="rId1" Type="http://schemas.openxmlformats.org/officeDocument/2006/relationships/slide" Target="slides/slide8.xml"/><Relationship Id="rId6" Type="http://schemas.openxmlformats.org/officeDocument/2006/relationships/slide" Target="slides/slide27.xml"/><Relationship Id="rId11" Type="http://schemas.openxmlformats.org/officeDocument/2006/relationships/slide" Target="slides/slide33.xml"/><Relationship Id="rId5" Type="http://schemas.openxmlformats.org/officeDocument/2006/relationships/slide" Target="slides/slide18.xml"/><Relationship Id="rId15" Type="http://schemas.openxmlformats.org/officeDocument/2006/relationships/slide" Target="slides/slide38.xml"/><Relationship Id="rId10" Type="http://schemas.openxmlformats.org/officeDocument/2006/relationships/slide" Target="slides/slide31.xml"/><Relationship Id="rId4" Type="http://schemas.openxmlformats.org/officeDocument/2006/relationships/slide" Target="slides/slide16.xml"/><Relationship Id="rId9" Type="http://schemas.openxmlformats.org/officeDocument/2006/relationships/slide" Target="slides/slide30.xml"/><Relationship Id="rId1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47766DB-BEE7-470C-9D3B-34AA12A0C3A2}"/>
              </a:ext>
            </a:extLst>
          </p:cNvPr>
          <p:cNvSpPr>
            <a:spLocks noGrp="1" noChangeArrowheads="1"/>
          </p:cNvSpPr>
          <p:nvPr>
            <p:ph type="body" sz="quarter" idx="3"/>
          </p:nvPr>
        </p:nvSpPr>
        <p:spPr bwMode="auto">
          <a:xfrm>
            <a:off x="946347" y="4864965"/>
            <a:ext cx="5209782" cy="4308278"/>
          </a:xfrm>
          <a:prstGeom prst="rect">
            <a:avLst/>
          </a:prstGeom>
          <a:noFill/>
          <a:ln w="12700">
            <a:noFill/>
            <a:miter lim="800000"/>
            <a:headEnd/>
            <a:tailEnd/>
          </a:ln>
          <a:effectLst/>
        </p:spPr>
        <p:txBody>
          <a:bodyPr vert="horz" wrap="square" lIns="94838" tIns="46587" rIns="94838" bIns="46587"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9012CE43-535D-45B4-8323-AB555D0243B8}"/>
              </a:ext>
            </a:extLst>
          </p:cNvPr>
          <p:cNvSpPr>
            <a:spLocks noGrp="1" noRot="1" noChangeAspect="1" noChangeArrowheads="1" noTextEdit="1"/>
          </p:cNvSpPr>
          <p:nvPr>
            <p:ph type="sldImg" idx="2"/>
          </p:nvPr>
        </p:nvSpPr>
        <p:spPr bwMode="auto">
          <a:xfrm>
            <a:off x="962025" y="892175"/>
            <a:ext cx="5180013"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nblogs.com/icmzn/p/5049768.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64" tIns="48532" rIns="97064" bIns="48532"/>
          <a:lstStyle>
            <a:lvl1pPr>
              <a:spcBef>
                <a:spcPct val="30000"/>
              </a:spcBef>
              <a:defRPr sz="1300">
                <a:solidFill>
                  <a:schemeClr val="tx1"/>
                </a:solidFill>
                <a:latin typeface="Arial" panose="020B0604020202020204" pitchFamily="34" charset="0"/>
              </a:defRPr>
            </a:lvl1pPr>
            <a:lvl2pPr marL="788641" indent="-303324">
              <a:spcBef>
                <a:spcPct val="30000"/>
              </a:spcBef>
              <a:defRPr sz="1300">
                <a:solidFill>
                  <a:schemeClr val="tx1"/>
                </a:solidFill>
                <a:latin typeface="Arial" panose="020B0604020202020204" pitchFamily="34" charset="0"/>
              </a:defRPr>
            </a:lvl2pPr>
            <a:lvl3pPr marL="1213295" indent="-242659">
              <a:spcBef>
                <a:spcPct val="30000"/>
              </a:spcBef>
              <a:defRPr sz="1300">
                <a:solidFill>
                  <a:schemeClr val="tx1"/>
                </a:solidFill>
                <a:latin typeface="Arial" panose="020B0604020202020204" pitchFamily="34" charset="0"/>
              </a:defRPr>
            </a:lvl3pPr>
            <a:lvl4pPr marL="1698612" indent="-242659">
              <a:spcBef>
                <a:spcPct val="30000"/>
              </a:spcBef>
              <a:defRPr sz="1300">
                <a:solidFill>
                  <a:schemeClr val="tx1"/>
                </a:solidFill>
                <a:latin typeface="Arial" panose="020B0604020202020204" pitchFamily="34" charset="0"/>
              </a:defRPr>
            </a:lvl4pPr>
            <a:lvl5pPr marL="2183930" indent="-242659">
              <a:spcBef>
                <a:spcPct val="30000"/>
              </a:spcBef>
              <a:defRPr sz="1300">
                <a:solidFill>
                  <a:schemeClr val="tx1"/>
                </a:solidFill>
                <a:latin typeface="Arial" panose="020B0604020202020204" pitchFamily="34" charset="0"/>
              </a:defRPr>
            </a:lvl5pPr>
            <a:lvl6pPr marL="2669248" indent="-242659" eaLnBrk="0" fontAlgn="base" hangingPunct="0">
              <a:spcBef>
                <a:spcPct val="30000"/>
              </a:spcBef>
              <a:spcAft>
                <a:spcPct val="0"/>
              </a:spcAft>
              <a:defRPr sz="1300">
                <a:solidFill>
                  <a:schemeClr val="tx1"/>
                </a:solidFill>
                <a:latin typeface="Arial" panose="020B0604020202020204" pitchFamily="34" charset="0"/>
              </a:defRPr>
            </a:lvl6pPr>
            <a:lvl7pPr marL="3154566" indent="-242659" eaLnBrk="0" fontAlgn="base" hangingPunct="0">
              <a:spcBef>
                <a:spcPct val="30000"/>
              </a:spcBef>
              <a:spcAft>
                <a:spcPct val="0"/>
              </a:spcAft>
              <a:defRPr sz="1300">
                <a:solidFill>
                  <a:schemeClr val="tx1"/>
                </a:solidFill>
                <a:latin typeface="Arial" panose="020B0604020202020204" pitchFamily="34" charset="0"/>
              </a:defRPr>
            </a:lvl7pPr>
            <a:lvl8pPr marL="3639884" indent="-242659" eaLnBrk="0" fontAlgn="base" hangingPunct="0">
              <a:spcBef>
                <a:spcPct val="30000"/>
              </a:spcBef>
              <a:spcAft>
                <a:spcPct val="0"/>
              </a:spcAft>
              <a:defRPr sz="1300">
                <a:solidFill>
                  <a:schemeClr val="tx1"/>
                </a:solidFill>
                <a:latin typeface="Arial" panose="020B0604020202020204" pitchFamily="34" charset="0"/>
              </a:defRPr>
            </a:lvl8pPr>
            <a:lvl9pPr marL="4125201" indent="-242659"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2AFB96B0-DE56-4B91-A879-ED2F9CB6A5AD}" type="slidenum">
              <a:rPr lang="zh-CN" altLang="en-US" sz="1400"/>
              <a:pPr>
                <a:spcBef>
                  <a:spcPct val="0"/>
                </a:spcBef>
              </a:pPr>
              <a:t>1</a:t>
            </a:fld>
            <a:endParaRPr lang="en-US" altLang="zh-CN" sz="1400"/>
          </a:p>
        </p:txBody>
      </p:sp>
    </p:spTree>
    <p:extLst>
      <p:ext uri="{BB962C8B-B14F-4D97-AF65-F5344CB8AC3E}">
        <p14:creationId xmlns:p14="http://schemas.microsoft.com/office/powerpoint/2010/main" val="330052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宋体" pitchFamily="2" charset="-122"/>
                <a:cs typeface="+mn-cs"/>
              </a:rPr>
              <a:t>正对我们的面，按逆时针顺序，背对我们的面，则按顺时针顺序</a:t>
            </a:r>
            <a:endParaRPr lang="en-US" altLang="zh-CN" sz="1200" b="0" i="0" kern="1200" dirty="0">
              <a:solidFill>
                <a:schemeClr val="tx1"/>
              </a:solidFill>
              <a:effectLst/>
              <a:latin typeface="Arial" pitchFamily="34" charset="0"/>
              <a:ea typeface="宋体" pitchFamily="2" charset="-122"/>
              <a:cs typeface="+mn-cs"/>
            </a:endParaRPr>
          </a:p>
          <a:p>
            <a:r>
              <a:rPr lang="en-US" altLang="zh-CN" dirty="0">
                <a:hlinkClick r:id="rId3"/>
              </a:rPr>
              <a:t>https://www.cnblogs.com/icmzn/p/5049768.html</a:t>
            </a:r>
            <a:endParaRPr lang="zh-CN" altLang="en-US" dirty="0"/>
          </a:p>
        </p:txBody>
      </p:sp>
    </p:spTree>
    <p:extLst>
      <p:ext uri="{BB962C8B-B14F-4D97-AF65-F5344CB8AC3E}">
        <p14:creationId xmlns:p14="http://schemas.microsoft.com/office/powerpoint/2010/main" val="379958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2023-11-24 </a:t>
            </a:r>
            <a:r>
              <a:rPr lang="zh-CN" altLang="en-US"/>
              <a:t>讲到这里</a:t>
            </a:r>
          </a:p>
        </p:txBody>
      </p:sp>
    </p:spTree>
    <p:extLst>
      <p:ext uri="{BB962C8B-B14F-4D97-AF65-F5344CB8AC3E}">
        <p14:creationId xmlns:p14="http://schemas.microsoft.com/office/powerpoint/2010/main" val="3133436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曲线和曲面的参数方程</a:t>
            </a:r>
          </a:p>
        </p:txBody>
      </p:sp>
    </p:spTree>
    <p:extLst>
      <p:ext uri="{BB962C8B-B14F-4D97-AF65-F5344CB8AC3E}">
        <p14:creationId xmlns:p14="http://schemas.microsoft.com/office/powerpoint/2010/main" val="135668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递归流程和思想</a:t>
            </a:r>
          </a:p>
        </p:txBody>
      </p:sp>
    </p:spTree>
    <p:extLst>
      <p:ext uri="{BB962C8B-B14F-4D97-AF65-F5344CB8AC3E}">
        <p14:creationId xmlns:p14="http://schemas.microsoft.com/office/powerpoint/2010/main" val="160136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1D85501D-86A4-4E17-9B87-6175ABFC43DE}"/>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8E6EB270-04A3-4669-9137-C6EC452C2D4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宋体" panose="02010600030101010101" pitchFamily="2" charset="-122"/>
              </a:rPr>
              <a:t>CSG</a:t>
            </a:r>
            <a:r>
              <a:rPr lang="zh-CN" altLang="en-US">
                <a:latin typeface="宋体" panose="02010600030101010101" pitchFamily="2" charset="-122"/>
              </a:rPr>
              <a:t>树是无二义性的，但不是唯一的</a:t>
            </a:r>
            <a:r>
              <a:rPr lang="en-US" altLang="zh-CN">
                <a:latin typeface="宋体" panose="02010600030101010101" pitchFamily="2" charset="-122"/>
              </a:rPr>
              <a:t>.</a:t>
            </a: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038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55672CE9-45E6-4CBC-B301-C008B726DEDF}"/>
              </a:ext>
            </a:extLst>
          </p:cNvPr>
          <p:cNvSpPr>
            <a:spLocks noGrp="1" noRot="1" noChangeAspect="1" noChangeArrowheads="1" noTextEdit="1"/>
          </p:cNvSpPr>
          <p:nvPr>
            <p:ph type="sldImg"/>
          </p:nvPr>
        </p:nvSpPr>
        <p:spPr>
          <a:ln/>
        </p:spPr>
      </p:sp>
      <p:sp>
        <p:nvSpPr>
          <p:cNvPr id="5123" name="备注占位符 2">
            <a:extLst>
              <a:ext uri="{FF2B5EF4-FFF2-40B4-BE49-F238E27FC236}">
                <a16:creationId xmlns:a16="http://schemas.microsoft.com/office/drawing/2014/main" id="{7EA56CEC-7E7F-478C-A205-554222F26E5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dirty="0"/>
              <a:t>核心内容是三维物体的数学模型建立方法、计算机表示方法和相应的生成方法</a:t>
            </a:r>
            <a:endParaRPr lang="en-US" altLang="zh-CN" dirty="0"/>
          </a:p>
          <a:p>
            <a:r>
              <a:rPr lang="zh-CN" altLang="en-US" dirty="0"/>
              <a:t>该问题在工业设计、虚拟仿真等领域大量应用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6573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三角形网格和四边形网格方法的区别</a:t>
            </a:r>
          </a:p>
        </p:txBody>
      </p:sp>
    </p:spTree>
    <p:extLst>
      <p:ext uri="{BB962C8B-B14F-4D97-AF65-F5344CB8AC3E}">
        <p14:creationId xmlns:p14="http://schemas.microsoft.com/office/powerpoint/2010/main" val="256120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7988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A07B0923-B998-4813-8984-D356F84D81BA}"/>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E68F15BF-1B65-43C4-B46D-3F0C7EAC317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a:p>
            <a:r>
              <a:rPr lang="zh-CN" altLang="en-US" dirty="0"/>
              <a:t>缺少了边的角色，只有</a:t>
            </a:r>
            <a:r>
              <a:rPr lang="en-US" altLang="zh-CN" dirty="0"/>
              <a:t>1</a:t>
            </a:r>
            <a:r>
              <a:rPr lang="zh-CN" altLang="en-US" dirty="0"/>
              <a:t>层数据</a:t>
            </a:r>
            <a:endParaRPr lang="en-US" altLang="zh-CN" dirty="0"/>
          </a:p>
          <a:p>
            <a:r>
              <a:rPr lang="zh-CN" altLang="en-US" dirty="0"/>
              <a:t>顶点重复表示</a:t>
            </a:r>
          </a:p>
        </p:txBody>
      </p:sp>
    </p:spTree>
    <p:extLst>
      <p:ext uri="{BB962C8B-B14F-4D97-AF65-F5344CB8AC3E}">
        <p14:creationId xmlns:p14="http://schemas.microsoft.com/office/powerpoint/2010/main" val="143075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缺少了边的角色，只有</a:t>
            </a:r>
            <a:r>
              <a:rPr lang="en-US" altLang="zh-CN" dirty="0"/>
              <a:t>1</a:t>
            </a:r>
            <a:r>
              <a:rPr lang="zh-CN" altLang="en-US" dirty="0"/>
              <a:t>层数据</a:t>
            </a:r>
            <a:endParaRPr lang="en-US" altLang="zh-CN" dirty="0"/>
          </a:p>
          <a:p>
            <a:r>
              <a:rPr lang="zh-CN" altLang="en-US" dirty="0"/>
              <a:t>但顶点已经不重复表示了</a:t>
            </a:r>
          </a:p>
        </p:txBody>
      </p:sp>
    </p:spTree>
    <p:extLst>
      <p:ext uri="{BB962C8B-B14F-4D97-AF65-F5344CB8AC3E}">
        <p14:creationId xmlns:p14="http://schemas.microsoft.com/office/powerpoint/2010/main" val="2282646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）有点、边和面这</a:t>
            </a:r>
            <a:r>
              <a:rPr lang="en-US" altLang="zh-CN" dirty="0"/>
              <a:t>3</a:t>
            </a:r>
            <a:r>
              <a:rPr lang="zh-CN" altLang="en-US" dirty="0"/>
              <a:t>层结构了</a:t>
            </a:r>
            <a:endParaRPr lang="en-US" altLang="zh-CN" dirty="0"/>
          </a:p>
          <a:p>
            <a:r>
              <a:rPr lang="zh-CN" altLang="en-US" dirty="0"/>
              <a:t>（</a:t>
            </a:r>
            <a:r>
              <a:rPr lang="en-US" altLang="zh-CN" dirty="0"/>
              <a:t>2</a:t>
            </a:r>
            <a:r>
              <a:rPr lang="zh-CN" altLang="en-US" dirty="0"/>
              <a:t>）公共边也不会被重复绘制</a:t>
            </a:r>
            <a:endParaRPr lang="en-US" altLang="zh-CN" dirty="0"/>
          </a:p>
          <a:p>
            <a:r>
              <a:rPr lang="zh-CN" altLang="en-US" dirty="0"/>
              <a:t>（</a:t>
            </a:r>
            <a:r>
              <a:rPr lang="en-US" altLang="zh-CN" dirty="0"/>
              <a:t>3</a:t>
            </a:r>
            <a:r>
              <a:rPr lang="zh-CN" altLang="en-US" dirty="0"/>
              <a:t>）很容易在各层数据间进行遍历和搜索，充分地表现出拓扑关系</a:t>
            </a:r>
          </a:p>
        </p:txBody>
      </p:sp>
    </p:spTree>
    <p:extLst>
      <p:ext uri="{BB962C8B-B14F-4D97-AF65-F5344CB8AC3E}">
        <p14:creationId xmlns:p14="http://schemas.microsoft.com/office/powerpoint/2010/main" val="199263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0-1-2-3</a:t>
            </a:r>
            <a:r>
              <a:rPr lang="zh-CN" altLang="en-US" dirty="0"/>
              <a:t>在前</a:t>
            </a:r>
          </a:p>
        </p:txBody>
      </p:sp>
    </p:spTree>
    <p:extLst>
      <p:ext uri="{BB962C8B-B14F-4D97-AF65-F5344CB8AC3E}">
        <p14:creationId xmlns:p14="http://schemas.microsoft.com/office/powerpoint/2010/main" val="297699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1B452D7-CE71-4E7B-B490-DBCADDE8F2AF}"/>
              </a:ext>
            </a:extLst>
          </p:cNvPr>
          <p:cNvSpPr>
            <a:spLocks noGrp="1" noChangeArrowheads="1"/>
          </p:cNvSpPr>
          <p:nvPr>
            <p:ph type="dt" sz="half" idx="10"/>
          </p:nvPr>
        </p:nvSpPr>
        <p:spPr>
          <a:ln/>
        </p:spPr>
        <p:txBody>
          <a:bodyPr/>
          <a:lstStyle>
            <a:lvl1pPr>
              <a:defRPr/>
            </a:lvl1pPr>
          </a:lstStyle>
          <a:p>
            <a:pPr>
              <a:defRPr/>
            </a:pPr>
            <a:fld id="{8C678095-CBFD-4880-B398-56A528A50E64}" type="datetime10">
              <a:rPr lang="zh-CN" altLang="en-US"/>
              <a:pPr>
                <a:defRPr/>
              </a:pPr>
              <a:t>08:21</a:t>
            </a:fld>
            <a:endParaRPr lang="en-US" altLang="zh-CN"/>
          </a:p>
        </p:txBody>
      </p:sp>
      <p:sp>
        <p:nvSpPr>
          <p:cNvPr id="5" name="Rectangle 5">
            <a:extLst>
              <a:ext uri="{FF2B5EF4-FFF2-40B4-BE49-F238E27FC236}">
                <a16:creationId xmlns:a16="http://schemas.microsoft.com/office/drawing/2014/main" id="{959DF76B-F30D-4EA5-BBA6-BB0AF90A08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04AAB63-C734-4721-B9EF-205F09A666E2}"/>
              </a:ext>
            </a:extLst>
          </p:cNvPr>
          <p:cNvSpPr>
            <a:spLocks noGrp="1" noChangeArrowheads="1"/>
          </p:cNvSpPr>
          <p:nvPr>
            <p:ph type="sldNum" sz="quarter" idx="12"/>
          </p:nvPr>
        </p:nvSpPr>
        <p:spPr>
          <a:ln/>
        </p:spPr>
        <p:txBody>
          <a:bodyPr/>
          <a:lstStyle>
            <a:lvl1pPr>
              <a:defRPr/>
            </a:lvl1pPr>
          </a:lstStyle>
          <a:p>
            <a:pPr>
              <a:defRPr/>
            </a:pPr>
            <a:fld id="{A71C9C23-77A8-4EFC-8AF4-5207376BF106}" type="slidenum">
              <a:rPr lang="zh-CN" altLang="en-US"/>
              <a:pPr>
                <a:defRPr/>
              </a:pPr>
              <a:t>‹#›</a:t>
            </a:fld>
            <a:endParaRPr lang="en-US" altLang="zh-CN"/>
          </a:p>
        </p:txBody>
      </p:sp>
    </p:spTree>
    <p:extLst>
      <p:ext uri="{BB962C8B-B14F-4D97-AF65-F5344CB8AC3E}">
        <p14:creationId xmlns:p14="http://schemas.microsoft.com/office/powerpoint/2010/main" val="394978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0FD241E-C20D-4182-8FC2-7506C8E3B528}"/>
              </a:ext>
            </a:extLst>
          </p:cNvPr>
          <p:cNvSpPr>
            <a:spLocks noGrp="1" noChangeArrowheads="1"/>
          </p:cNvSpPr>
          <p:nvPr>
            <p:ph type="dt" sz="half" idx="10"/>
          </p:nvPr>
        </p:nvSpPr>
        <p:spPr>
          <a:ln/>
        </p:spPr>
        <p:txBody>
          <a:bodyPr/>
          <a:lstStyle>
            <a:lvl1pPr>
              <a:defRPr/>
            </a:lvl1pPr>
          </a:lstStyle>
          <a:p>
            <a:pPr>
              <a:defRPr/>
            </a:pPr>
            <a:fld id="{FE0B0E2E-4A69-477F-B0E1-84244E699D3C}" type="datetime10">
              <a:rPr lang="zh-CN" altLang="en-US"/>
              <a:pPr>
                <a:defRPr/>
              </a:pPr>
              <a:t>08:21</a:t>
            </a:fld>
            <a:endParaRPr lang="en-US" altLang="zh-CN"/>
          </a:p>
        </p:txBody>
      </p:sp>
      <p:sp>
        <p:nvSpPr>
          <p:cNvPr id="5" name="Rectangle 5">
            <a:extLst>
              <a:ext uri="{FF2B5EF4-FFF2-40B4-BE49-F238E27FC236}">
                <a16:creationId xmlns:a16="http://schemas.microsoft.com/office/drawing/2014/main" id="{7B36BE8F-3ACA-48B7-9CE7-840D4D6B58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A790A20-BDCC-4C2A-8558-23E8E88F1D76}"/>
              </a:ext>
            </a:extLst>
          </p:cNvPr>
          <p:cNvSpPr>
            <a:spLocks noGrp="1" noChangeArrowheads="1"/>
          </p:cNvSpPr>
          <p:nvPr>
            <p:ph type="sldNum" sz="quarter" idx="12"/>
          </p:nvPr>
        </p:nvSpPr>
        <p:spPr>
          <a:ln/>
        </p:spPr>
        <p:txBody>
          <a:bodyPr/>
          <a:lstStyle>
            <a:lvl1pPr>
              <a:defRPr/>
            </a:lvl1pPr>
          </a:lstStyle>
          <a:p>
            <a:pPr>
              <a:defRPr/>
            </a:pPr>
            <a:fld id="{B6781D86-305D-4E70-B994-44B29C2E61A6}" type="slidenum">
              <a:rPr lang="zh-CN" altLang="en-US"/>
              <a:pPr>
                <a:defRPr/>
              </a:pPr>
              <a:t>‹#›</a:t>
            </a:fld>
            <a:endParaRPr lang="en-US" altLang="zh-CN"/>
          </a:p>
        </p:txBody>
      </p:sp>
    </p:spTree>
    <p:extLst>
      <p:ext uri="{BB962C8B-B14F-4D97-AF65-F5344CB8AC3E}">
        <p14:creationId xmlns:p14="http://schemas.microsoft.com/office/powerpoint/2010/main" val="63674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ACA6C35-0C61-4DDC-A8AC-EE0CC6204D36}"/>
              </a:ext>
            </a:extLst>
          </p:cNvPr>
          <p:cNvSpPr>
            <a:spLocks noGrp="1" noChangeArrowheads="1"/>
          </p:cNvSpPr>
          <p:nvPr>
            <p:ph type="dt" sz="half" idx="10"/>
          </p:nvPr>
        </p:nvSpPr>
        <p:spPr>
          <a:ln/>
        </p:spPr>
        <p:txBody>
          <a:bodyPr/>
          <a:lstStyle>
            <a:lvl1pPr>
              <a:defRPr/>
            </a:lvl1pPr>
          </a:lstStyle>
          <a:p>
            <a:pPr>
              <a:defRPr/>
            </a:pPr>
            <a:fld id="{3AF1467D-B183-4922-A3B8-68ECA5CEBF0A}" type="datetime10">
              <a:rPr lang="zh-CN" altLang="en-US"/>
              <a:pPr>
                <a:defRPr/>
              </a:pPr>
              <a:t>08:21</a:t>
            </a:fld>
            <a:endParaRPr lang="en-US" altLang="zh-CN"/>
          </a:p>
        </p:txBody>
      </p:sp>
      <p:sp>
        <p:nvSpPr>
          <p:cNvPr id="6" name="Rectangle 5">
            <a:extLst>
              <a:ext uri="{FF2B5EF4-FFF2-40B4-BE49-F238E27FC236}">
                <a16:creationId xmlns:a16="http://schemas.microsoft.com/office/drawing/2014/main" id="{2FE577F8-B807-402D-9E25-A3ABD8B985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64412D9-B057-4D67-969C-3A7C6A267608}"/>
              </a:ext>
            </a:extLst>
          </p:cNvPr>
          <p:cNvSpPr>
            <a:spLocks noGrp="1" noChangeArrowheads="1"/>
          </p:cNvSpPr>
          <p:nvPr>
            <p:ph type="sldNum" sz="quarter" idx="12"/>
          </p:nvPr>
        </p:nvSpPr>
        <p:spPr>
          <a:ln/>
        </p:spPr>
        <p:txBody>
          <a:bodyPr/>
          <a:lstStyle>
            <a:lvl1pPr>
              <a:defRPr/>
            </a:lvl1pPr>
          </a:lstStyle>
          <a:p>
            <a:pPr>
              <a:defRPr/>
            </a:pPr>
            <a:fld id="{33EAD5EA-CD2F-43C6-827A-6EDCBC45FB8F}" type="slidenum">
              <a:rPr lang="zh-CN" altLang="en-US"/>
              <a:pPr>
                <a:defRPr/>
              </a:pPr>
              <a:t>‹#›</a:t>
            </a:fld>
            <a:endParaRPr lang="en-US" altLang="zh-CN"/>
          </a:p>
        </p:txBody>
      </p:sp>
    </p:spTree>
    <p:extLst>
      <p:ext uri="{BB962C8B-B14F-4D97-AF65-F5344CB8AC3E}">
        <p14:creationId xmlns:p14="http://schemas.microsoft.com/office/powerpoint/2010/main" val="196934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88F01D2-0483-4937-A1A4-9BD95C14C7C4}" type="datetime10">
              <a:rPr lang="zh-CN" altLang="en-US" smtClean="0"/>
              <a:pPr>
                <a:defRPr/>
              </a:pPr>
              <a:t>08:21</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2566EB7E-20E4-4A36-92E1-86F4CA5DD052}" type="slidenum">
              <a:rPr lang="zh-CN" altLang="en-US" smtClean="0"/>
              <a:pPr>
                <a:defRPr/>
              </a:pPr>
              <a:t>‹#›</a:t>
            </a:fld>
            <a:endParaRPr lang="en-US" altLang="zh-CN"/>
          </a:p>
        </p:txBody>
      </p:sp>
    </p:spTree>
    <p:extLst>
      <p:ext uri="{BB962C8B-B14F-4D97-AF65-F5344CB8AC3E}">
        <p14:creationId xmlns:p14="http://schemas.microsoft.com/office/powerpoint/2010/main" val="3384081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26C0A99-70BD-4BFE-8049-C435DC0FB69A}"/>
              </a:ext>
            </a:extLst>
          </p:cNvPr>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23D4C8E-AEF3-4946-BF6F-B99FEB7A8C9C}"/>
              </a:ext>
            </a:extLst>
          </p:cNvPr>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80324" name="Rectangle 4">
            <a:extLst>
              <a:ext uri="{FF2B5EF4-FFF2-40B4-BE49-F238E27FC236}">
                <a16:creationId xmlns:a16="http://schemas.microsoft.com/office/drawing/2014/main" id="{3B0550D2-1C72-4478-AC40-F1DC01C20542}"/>
              </a:ext>
            </a:extLst>
          </p:cNvPr>
          <p:cNvSpPr>
            <a:spLocks noGrp="1" noChangeArrowheads="1"/>
          </p:cNvSpPr>
          <p:nvPr>
            <p:ph type="dt" sz="half" idx="2"/>
          </p:nvPr>
        </p:nvSpPr>
        <p:spPr bwMode="auto">
          <a:xfrm>
            <a:off x="495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fld id="{688F01D2-0483-4937-A1A4-9BD95C14C7C4}" type="datetime10">
              <a:rPr lang="zh-CN" altLang="en-US"/>
              <a:pPr>
                <a:defRPr/>
              </a:pPr>
              <a:t>08:21</a:t>
            </a:fld>
            <a:endParaRPr lang="en-US" altLang="zh-CN"/>
          </a:p>
        </p:txBody>
      </p:sp>
      <p:sp>
        <p:nvSpPr>
          <p:cNvPr id="1080325" name="Rectangle 5">
            <a:extLst>
              <a:ext uri="{FF2B5EF4-FFF2-40B4-BE49-F238E27FC236}">
                <a16:creationId xmlns:a16="http://schemas.microsoft.com/office/drawing/2014/main" id="{839D01EB-B043-4309-92DA-74EC0A6E1872}"/>
              </a:ext>
            </a:extLst>
          </p:cNvPr>
          <p:cNvSpPr>
            <a:spLocks noGrp="1" noChangeArrowheads="1"/>
          </p:cNvSpPr>
          <p:nvPr>
            <p:ph type="ftr" sz="quarter" idx="3"/>
          </p:nvPr>
        </p:nvSpPr>
        <p:spPr bwMode="auto">
          <a:xfrm>
            <a:off x="3384550" y="6461125"/>
            <a:ext cx="31369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80326" name="Rectangle 6">
            <a:extLst>
              <a:ext uri="{FF2B5EF4-FFF2-40B4-BE49-F238E27FC236}">
                <a16:creationId xmlns:a16="http://schemas.microsoft.com/office/drawing/2014/main" id="{ADC17BBE-DDEE-4B97-8478-BF937CFDA335}"/>
              </a:ext>
            </a:extLst>
          </p:cNvPr>
          <p:cNvSpPr>
            <a:spLocks noGrp="1" noChangeArrowheads="1"/>
          </p:cNvSpPr>
          <p:nvPr>
            <p:ph type="sldNum" sz="quarter" idx="4"/>
          </p:nvPr>
        </p:nvSpPr>
        <p:spPr bwMode="auto">
          <a:xfrm>
            <a:off x="7099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anose="02010600030101010101" pitchFamily="2" charset="-122"/>
              </a:defRPr>
            </a:lvl1pPr>
          </a:lstStyle>
          <a:p>
            <a:pPr>
              <a:defRPr/>
            </a:pPr>
            <a:fld id="{2566EB7E-20E4-4A36-92E1-86F4CA5DD052}" type="slidenum">
              <a:rPr lang="zh-CN" altLang="en-US"/>
              <a:pPr>
                <a:defRPr/>
              </a:pPr>
              <a:t>‹#›</a:t>
            </a:fld>
            <a:endParaRPr lang="en-US" altLang="zh-CN"/>
          </a:p>
        </p:txBody>
      </p:sp>
      <p:pic>
        <p:nvPicPr>
          <p:cNvPr id="1031" name="Picture 7">
            <a:extLst>
              <a:ext uri="{FF2B5EF4-FFF2-40B4-BE49-F238E27FC236}">
                <a16:creationId xmlns:a16="http://schemas.microsoft.com/office/drawing/2014/main" id="{719D87CF-594D-482E-9157-1FAA68A77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 y="152400"/>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FA90A5AE-8024-41D7-A2E7-E41D2E35CA7A}"/>
              </a:ext>
            </a:extLst>
          </p:cNvPr>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Arial" pitchFamily="34" charset="0"/>
        </a:defRPr>
      </a:lvl2pPr>
      <a:lvl3pPr algn="ctr" rtl="0" eaLnBrk="0" fontAlgn="base" hangingPunct="0">
        <a:spcBef>
          <a:spcPct val="0"/>
        </a:spcBef>
        <a:spcAft>
          <a:spcPct val="0"/>
        </a:spcAft>
        <a:defRPr sz="4400">
          <a:solidFill>
            <a:schemeClr val="accent2"/>
          </a:solidFill>
          <a:latin typeface="Arial" pitchFamily="34" charset="0"/>
        </a:defRPr>
      </a:lvl3pPr>
      <a:lvl4pPr algn="ctr" rtl="0" eaLnBrk="0" fontAlgn="base" hangingPunct="0">
        <a:spcBef>
          <a:spcPct val="0"/>
        </a:spcBef>
        <a:spcAft>
          <a:spcPct val="0"/>
        </a:spcAft>
        <a:defRPr sz="4400">
          <a:solidFill>
            <a:schemeClr val="accent2"/>
          </a:solidFill>
          <a:latin typeface="Arial" pitchFamily="34" charset="0"/>
        </a:defRPr>
      </a:lvl4pPr>
      <a:lvl5pPr algn="ctr" rtl="0" eaLnBrk="0" fontAlgn="base" hangingPunct="0">
        <a:spcBef>
          <a:spcPct val="0"/>
        </a:spcBef>
        <a:spcAft>
          <a:spcPct val="0"/>
        </a:spcAft>
        <a:defRPr sz="4400">
          <a:solidFill>
            <a:schemeClr val="accent2"/>
          </a:solidFill>
          <a:latin typeface="Arial" pitchFamily="34" charset="0"/>
        </a:defRPr>
      </a:lvl5pPr>
      <a:lvl6pPr marL="457200" algn="ctr" rtl="0" fontAlgn="base">
        <a:spcBef>
          <a:spcPct val="0"/>
        </a:spcBef>
        <a:spcAft>
          <a:spcPct val="0"/>
        </a:spcAft>
        <a:defRPr sz="4400">
          <a:solidFill>
            <a:schemeClr val="accent2"/>
          </a:solidFill>
          <a:latin typeface="Arial" pitchFamily="34" charset="0"/>
        </a:defRPr>
      </a:lvl6pPr>
      <a:lvl7pPr marL="914400" algn="ctr" rtl="0" fontAlgn="base">
        <a:spcBef>
          <a:spcPct val="0"/>
        </a:spcBef>
        <a:spcAft>
          <a:spcPct val="0"/>
        </a:spcAft>
        <a:defRPr sz="4400">
          <a:solidFill>
            <a:schemeClr val="accent2"/>
          </a:solidFill>
          <a:latin typeface="Arial" pitchFamily="34" charset="0"/>
        </a:defRPr>
      </a:lvl7pPr>
      <a:lvl8pPr marL="1371600" algn="ctr" rtl="0" fontAlgn="base">
        <a:spcBef>
          <a:spcPct val="0"/>
        </a:spcBef>
        <a:spcAft>
          <a:spcPct val="0"/>
        </a:spcAft>
        <a:defRPr sz="4400">
          <a:solidFill>
            <a:schemeClr val="accent2"/>
          </a:solidFill>
          <a:latin typeface="Arial" pitchFamily="34" charset="0"/>
        </a:defRPr>
      </a:lvl8pPr>
      <a:lvl9pPr marL="1828800" algn="ctr" rtl="0" fontAlgn="base">
        <a:spcBef>
          <a:spcPct val="0"/>
        </a:spcBef>
        <a:spcAft>
          <a:spcPct val="0"/>
        </a:spcAft>
        <a:defRPr sz="44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 Id="rId5" Type="http://schemas.openxmlformats.org/officeDocument/2006/relationships/image" Target="../media/image33.jpeg"/><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 Id="rId5" Type="http://schemas.openxmlformats.org/officeDocument/2006/relationships/image" Target="../media/image37.jpeg"/><Relationship Id="rId4" Type="http://schemas.openxmlformats.org/officeDocument/2006/relationships/image" Target="../media/image36.jpeg"/></Relationships>
</file>

<file path=ppt/slides/_rels/slide44.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31795"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2209800" y="152400"/>
            <a:ext cx="4953000"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实体造型</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4191000" y="1066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b="0" dirty="0">
                <a:solidFill>
                  <a:schemeClr val="accent2"/>
                </a:solidFill>
                <a:latin typeface="微软雅黑" panose="020B0503020204020204" pitchFamily="34" charset="-122"/>
                <a:ea typeface="微软雅黑" panose="020B0503020204020204" pitchFamily="34" charset="-122"/>
              </a:rPr>
              <a:t>计算机图形学</a:t>
            </a:r>
          </a:p>
        </p:txBody>
      </p:sp>
      <p:pic>
        <p:nvPicPr>
          <p:cNvPr id="8" name="图片 5">
            <a:extLst>
              <a:ext uri="{FF2B5EF4-FFF2-40B4-BE49-F238E27FC236}">
                <a16:creationId xmlns:a16="http://schemas.microsoft.com/office/drawing/2014/main" id="{0C93EF8D-E6E9-4A6E-9536-3EE17127F82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64991" y="96312"/>
            <a:ext cx="1455126" cy="148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a:extLst>
              <a:ext uri="{FF2B5EF4-FFF2-40B4-BE49-F238E27FC236}">
                <a16:creationId xmlns:a16="http://schemas.microsoft.com/office/drawing/2014/main" id="{54B44190-2D44-4ECE-ACBC-A4DCE174E4B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1327E4D1-042B-4029-B745-221DB442D0F3}"/>
              </a:ext>
            </a:extLst>
          </p:cNvPr>
          <p:cNvSpPr>
            <a:spLocks noGrp="1" noChangeArrowheads="1"/>
          </p:cNvSpPr>
          <p:nvPr>
            <p:ph type="title"/>
          </p:nvPr>
        </p:nvSpPr>
        <p:spPr/>
        <p:txBody>
          <a:bodyPr/>
          <a:lstStyle/>
          <a:p>
            <a:r>
              <a:rPr lang="zh-CN" altLang="en-US">
                <a:ea typeface="宋体" panose="02010600030101010101" pitchFamily="2" charset="-122"/>
              </a:rPr>
              <a:t>多边形网格的类型</a:t>
            </a:r>
          </a:p>
        </p:txBody>
      </p:sp>
      <p:sp>
        <p:nvSpPr>
          <p:cNvPr id="12291" name="内容占位符 2">
            <a:extLst>
              <a:ext uri="{FF2B5EF4-FFF2-40B4-BE49-F238E27FC236}">
                <a16:creationId xmlns:a16="http://schemas.microsoft.com/office/drawing/2014/main" id="{CE14ED6E-CFBA-4EEA-8775-8737017E6441}"/>
              </a:ext>
            </a:extLst>
          </p:cNvPr>
          <p:cNvSpPr>
            <a:spLocks noGrp="1" noChangeArrowheads="1"/>
          </p:cNvSpPr>
          <p:nvPr>
            <p:ph idx="1"/>
          </p:nvPr>
        </p:nvSpPr>
        <p:spPr/>
        <p:txBody>
          <a:bodyPr/>
          <a:lstStyle/>
          <a:p>
            <a:r>
              <a:rPr lang="zh-CN" altLang="en-US">
                <a:ea typeface="宋体" panose="02010600030101010101" pitchFamily="2" charset="-122"/>
              </a:rPr>
              <a:t>实体</a:t>
            </a:r>
          </a:p>
          <a:p>
            <a:pPr lvl="1"/>
            <a:r>
              <a:rPr lang="zh-CN" altLang="en-US">
                <a:ea typeface="宋体" panose="02010600030101010101" pitchFamily="2" charset="-122"/>
              </a:rPr>
              <a:t>多边形网格形成一个封闭的空间区域</a:t>
            </a:r>
          </a:p>
          <a:p>
            <a:r>
              <a:rPr lang="zh-CN" altLang="en-US">
                <a:ea typeface="宋体" panose="02010600030101010101" pitchFamily="2" charset="-122"/>
              </a:rPr>
              <a:t>表面</a:t>
            </a:r>
          </a:p>
          <a:p>
            <a:pPr lvl="1"/>
            <a:r>
              <a:rPr lang="zh-CN" altLang="en-US">
                <a:ea typeface="宋体" panose="02010600030101010101" pitchFamily="2" charset="-122"/>
              </a:rPr>
              <a:t>不形成空间封闭区域，表示一个无限薄的曲面</a:t>
            </a:r>
          </a:p>
          <a:p>
            <a:r>
              <a:rPr lang="zh-CN" altLang="en-US">
                <a:ea typeface="宋体" panose="02010600030101010101" pitchFamily="2" charset="-122"/>
              </a:rPr>
              <a:t>两者都称为多边形网格</a:t>
            </a:r>
            <a:r>
              <a:rPr lang="en-US" altLang="zh-CN">
                <a:ea typeface="宋体" panose="02010600030101010101" pitchFamily="2" charset="-122"/>
              </a:rPr>
              <a:t>(polygonal mesh)</a:t>
            </a:r>
            <a:r>
              <a:rPr lang="zh-CN" altLang="en-US">
                <a:ea typeface="宋体" panose="02010600030101010101" pitchFamily="2" charset="-122"/>
              </a:rPr>
              <a:t>，有时简称为网格</a:t>
            </a:r>
          </a:p>
        </p:txBody>
      </p:sp>
      <p:sp>
        <p:nvSpPr>
          <p:cNvPr id="12292" name="日期占位符 3">
            <a:extLst>
              <a:ext uri="{FF2B5EF4-FFF2-40B4-BE49-F238E27FC236}">
                <a16:creationId xmlns:a16="http://schemas.microsoft.com/office/drawing/2014/main" id="{2216BCF1-95F1-427B-8B44-F793CB8280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982AD1-801B-4862-A704-6B7D4365153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2293" name="灯片编号占位符 4">
            <a:extLst>
              <a:ext uri="{FF2B5EF4-FFF2-40B4-BE49-F238E27FC236}">
                <a16:creationId xmlns:a16="http://schemas.microsoft.com/office/drawing/2014/main" id="{A9E703E3-B40A-47F2-8CBA-9E422386E4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A297C60-6E31-4212-BF1E-58B124414DA7}" type="slidenum">
              <a:rPr lang="zh-CN" altLang="en-US" sz="1400">
                <a:latin typeface="Arial" panose="020B0604020202020204" pitchFamily="34" charset="0"/>
              </a:rPr>
              <a:pPr>
                <a:spcBef>
                  <a:spcPct val="0"/>
                </a:spcBef>
                <a:buFontTx/>
                <a:buNone/>
              </a:pPr>
              <a:t>10</a:t>
            </a:fld>
            <a:endParaRPr lang="en-US" altLang="zh-CN" sz="140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2EE2C380-2807-4A5D-A69E-BAA05949D098}"/>
              </a:ext>
            </a:extLst>
          </p:cNvPr>
          <p:cNvSpPr>
            <a:spLocks noGrp="1" noChangeArrowheads="1"/>
          </p:cNvSpPr>
          <p:nvPr>
            <p:ph type="title"/>
          </p:nvPr>
        </p:nvSpPr>
        <p:spPr/>
        <p:txBody>
          <a:bodyPr/>
          <a:lstStyle/>
          <a:p>
            <a:r>
              <a:rPr lang="zh-CN" altLang="en-US">
                <a:ea typeface="宋体" panose="02010600030101010101" pitchFamily="2" charset="-122"/>
              </a:rPr>
              <a:t>网格的性质</a:t>
            </a:r>
          </a:p>
        </p:txBody>
      </p:sp>
      <p:sp>
        <p:nvSpPr>
          <p:cNvPr id="13315" name="内容占位符 2">
            <a:extLst>
              <a:ext uri="{FF2B5EF4-FFF2-40B4-BE49-F238E27FC236}">
                <a16:creationId xmlns:a16="http://schemas.microsoft.com/office/drawing/2014/main" id="{243D85B0-83EB-4B78-8222-2E3DE8680C87}"/>
              </a:ext>
            </a:extLst>
          </p:cNvPr>
          <p:cNvSpPr>
            <a:spLocks noGrp="1" noChangeArrowheads="1"/>
          </p:cNvSpPr>
          <p:nvPr>
            <p:ph idx="1"/>
          </p:nvPr>
        </p:nvSpPr>
        <p:spPr/>
        <p:txBody>
          <a:bodyPr/>
          <a:lstStyle/>
          <a:p>
            <a:r>
              <a:rPr lang="zh-CN" altLang="en-US">
                <a:ea typeface="宋体" panose="02010600030101010101" pitchFamily="2" charset="-122"/>
              </a:rPr>
              <a:t>给定一个由顶点、法向和面表组成的网格，那么它所表示的对象是什么呢？下列是感兴趣的性质：</a:t>
            </a:r>
          </a:p>
          <a:p>
            <a:pPr lvl="1"/>
            <a:r>
              <a:rPr lang="en-US" altLang="zh-CN">
                <a:ea typeface="宋体" panose="02010600030101010101" pitchFamily="2" charset="-122"/>
              </a:rPr>
              <a:t> </a:t>
            </a:r>
            <a:r>
              <a:rPr lang="zh-CN" altLang="en-US">
                <a:ea typeface="宋体" panose="02010600030101010101" pitchFamily="2" charset="-122"/>
              </a:rPr>
              <a:t>实体：如果网格形成一个封闭的有界区域</a:t>
            </a:r>
          </a:p>
          <a:p>
            <a:pPr lvl="1"/>
            <a:r>
              <a:rPr lang="en-US" altLang="zh-CN">
                <a:ea typeface="宋体" panose="02010600030101010101" pitchFamily="2" charset="-122"/>
              </a:rPr>
              <a:t> </a:t>
            </a:r>
            <a:r>
              <a:rPr lang="zh-CN" altLang="en-US">
                <a:ea typeface="宋体" panose="02010600030101010101" pitchFamily="2" charset="-122"/>
              </a:rPr>
              <a:t>连通性：如果任两个顶点间存在着由边构造的连续路径</a:t>
            </a:r>
          </a:p>
          <a:p>
            <a:pPr lvl="1"/>
            <a:r>
              <a:rPr lang="en-US" altLang="zh-CN">
                <a:ea typeface="宋体" panose="02010600030101010101" pitchFamily="2" charset="-122"/>
              </a:rPr>
              <a:t> </a:t>
            </a:r>
            <a:r>
              <a:rPr lang="zh-CN" altLang="en-US">
                <a:ea typeface="宋体" panose="02010600030101010101" pitchFamily="2" charset="-122"/>
              </a:rPr>
              <a:t>简单性：表示一个实体，且没有洞，即可以没有粘贴变形到球面</a:t>
            </a:r>
          </a:p>
          <a:p>
            <a:pPr lvl="1"/>
            <a:r>
              <a:rPr lang="en-US" altLang="zh-CN">
                <a:ea typeface="宋体" panose="02010600030101010101" pitchFamily="2" charset="-122"/>
              </a:rPr>
              <a:t> </a:t>
            </a:r>
            <a:r>
              <a:rPr lang="zh-CN" altLang="en-US">
                <a:ea typeface="宋体" panose="02010600030101010101" pitchFamily="2" charset="-122"/>
              </a:rPr>
              <a:t>平面性</a:t>
            </a:r>
            <a:r>
              <a:rPr lang="en-US" altLang="zh-CN">
                <a:ea typeface="宋体" panose="02010600030101010101" pitchFamily="2" charset="-122"/>
              </a:rPr>
              <a:t>: </a:t>
            </a:r>
            <a:r>
              <a:rPr lang="zh-CN" altLang="en-US">
                <a:ea typeface="宋体" panose="02010600030101010101" pitchFamily="2" charset="-122"/>
              </a:rPr>
              <a:t>如果所有面都是平面多边形</a:t>
            </a:r>
          </a:p>
          <a:p>
            <a:pPr lvl="2"/>
            <a:r>
              <a:rPr lang="en-US" altLang="zh-CN">
                <a:ea typeface="宋体" panose="02010600030101010101" pitchFamily="2" charset="-122"/>
              </a:rPr>
              <a:t> </a:t>
            </a:r>
            <a:r>
              <a:rPr lang="zh-CN" altLang="en-US">
                <a:ea typeface="宋体" panose="02010600030101010101" pitchFamily="2" charset="-122"/>
              </a:rPr>
              <a:t>有些算法对平面多边形更有效</a:t>
            </a:r>
          </a:p>
          <a:p>
            <a:pPr lvl="2"/>
            <a:r>
              <a:rPr lang="en-US" altLang="zh-CN">
                <a:ea typeface="宋体" panose="02010600030101010101" pitchFamily="2" charset="-122"/>
              </a:rPr>
              <a:t> </a:t>
            </a:r>
            <a:r>
              <a:rPr lang="zh-CN" altLang="en-US">
                <a:ea typeface="宋体" panose="02010600030101010101" pitchFamily="2" charset="-122"/>
              </a:rPr>
              <a:t>因此三角网格非常实用</a:t>
            </a:r>
          </a:p>
        </p:txBody>
      </p:sp>
      <p:sp>
        <p:nvSpPr>
          <p:cNvPr id="13316" name="日期占位符 3">
            <a:extLst>
              <a:ext uri="{FF2B5EF4-FFF2-40B4-BE49-F238E27FC236}">
                <a16:creationId xmlns:a16="http://schemas.microsoft.com/office/drawing/2014/main" id="{4CF1D3BE-E485-4B3F-A0C6-63CCB17A46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B6E705-9B88-4839-A71E-57633E5175C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3317" name="灯片编号占位符 4">
            <a:extLst>
              <a:ext uri="{FF2B5EF4-FFF2-40B4-BE49-F238E27FC236}">
                <a16:creationId xmlns:a16="http://schemas.microsoft.com/office/drawing/2014/main" id="{304CED61-CCBA-4C0D-8B63-D610F90C49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07D7FC3-238D-45A1-AA82-F392B698A67D}" type="slidenum">
              <a:rPr lang="zh-CN" altLang="en-US" sz="1400">
                <a:latin typeface="Arial" panose="020B0604020202020204" pitchFamily="34" charset="0"/>
              </a:rPr>
              <a:pPr>
                <a:spcBef>
                  <a:spcPct val="0"/>
                </a:spcBef>
                <a:buFontTx/>
                <a:buNone/>
              </a:pPr>
              <a:t>11</a:t>
            </a:fld>
            <a:endParaRPr lang="en-US" altLang="zh-CN" sz="140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41FEE193-A808-40CD-A3E4-26527902B815}"/>
              </a:ext>
            </a:extLst>
          </p:cNvPr>
          <p:cNvSpPr>
            <a:spLocks noGrp="1" noChangeArrowheads="1"/>
          </p:cNvSpPr>
          <p:nvPr>
            <p:ph type="title"/>
          </p:nvPr>
        </p:nvSpPr>
        <p:spPr/>
        <p:txBody>
          <a:bodyPr/>
          <a:lstStyle/>
          <a:p>
            <a:r>
              <a:rPr lang="zh-CN" altLang="en-US">
                <a:ea typeface="宋体" panose="02010600030101010101" pitchFamily="2" charset="-122"/>
              </a:rPr>
              <a:t>非实体的网格表示</a:t>
            </a:r>
          </a:p>
        </p:txBody>
      </p:sp>
      <p:sp>
        <p:nvSpPr>
          <p:cNvPr id="14339" name="内容占位符 2">
            <a:extLst>
              <a:ext uri="{FF2B5EF4-FFF2-40B4-BE49-F238E27FC236}">
                <a16:creationId xmlns:a16="http://schemas.microsoft.com/office/drawing/2014/main" id="{72D957DA-3BE6-4843-B9BB-E04643982CB1}"/>
              </a:ext>
            </a:extLst>
          </p:cNvPr>
          <p:cNvSpPr>
            <a:spLocks noGrp="1" noChangeArrowheads="1"/>
          </p:cNvSpPr>
          <p:nvPr>
            <p:ph idx="1"/>
          </p:nvPr>
        </p:nvSpPr>
        <p:spPr/>
        <p:txBody>
          <a:bodyPr/>
          <a:lstStyle/>
          <a:p>
            <a:endParaRPr lang="zh-CN" altLang="en-US" dirty="0">
              <a:ea typeface="宋体" panose="02010600030101010101" pitchFamily="2" charset="-122"/>
            </a:endParaRPr>
          </a:p>
        </p:txBody>
      </p:sp>
      <p:sp>
        <p:nvSpPr>
          <p:cNvPr id="14340" name="日期占位符 3">
            <a:extLst>
              <a:ext uri="{FF2B5EF4-FFF2-40B4-BE49-F238E27FC236}">
                <a16:creationId xmlns:a16="http://schemas.microsoft.com/office/drawing/2014/main" id="{1E321AC0-AE5A-4244-BABD-AB29886427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78FBB8A-BEDE-4346-8C8F-646E1B0B7E31}"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4341" name="灯片编号占位符 4">
            <a:extLst>
              <a:ext uri="{FF2B5EF4-FFF2-40B4-BE49-F238E27FC236}">
                <a16:creationId xmlns:a16="http://schemas.microsoft.com/office/drawing/2014/main" id="{EF50F6D4-794E-4F3A-86F4-FEABCB67CF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1DC04D-BE43-481E-AF58-DDE7609567B1}" type="slidenum">
              <a:rPr lang="zh-CN" altLang="en-US" sz="1400">
                <a:latin typeface="Arial" panose="020B0604020202020204" pitchFamily="34" charset="0"/>
              </a:rPr>
              <a:pPr>
                <a:spcBef>
                  <a:spcPct val="0"/>
                </a:spcBef>
                <a:buFontTx/>
                <a:buNone/>
              </a:pPr>
              <a:t>12</a:t>
            </a:fld>
            <a:endParaRPr lang="en-US" altLang="zh-CN" sz="1400">
              <a:latin typeface="Arial" panose="020B0604020202020204" pitchFamily="34" charset="0"/>
            </a:endParaRPr>
          </a:p>
        </p:txBody>
      </p:sp>
      <p:pic>
        <p:nvPicPr>
          <p:cNvPr id="14342" name="Picture 2">
            <a:extLst>
              <a:ext uri="{FF2B5EF4-FFF2-40B4-BE49-F238E27FC236}">
                <a16:creationId xmlns:a16="http://schemas.microsoft.com/office/drawing/2014/main" id="{637B3EAC-FB47-44A6-9EB0-369C115B8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 y="1219200"/>
            <a:ext cx="93186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25C3FB7-3DD9-4CDD-AA13-6B7D0CBBF5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F02B90-B5DB-410C-B444-89720F26215F}" type="slidenum">
              <a:rPr lang="zh-CN" altLang="en-US" sz="1400">
                <a:latin typeface="Arial" panose="020B0604020202020204" pitchFamily="34" charset="0"/>
              </a:rPr>
              <a:pPr>
                <a:spcBef>
                  <a:spcPct val="0"/>
                </a:spcBef>
                <a:buFontTx/>
                <a:buNone/>
              </a:pPr>
              <a:t>13</a:t>
            </a:fld>
            <a:endParaRPr lang="en-US" altLang="zh-CN" sz="1400">
              <a:latin typeface="Arial" panose="020B0604020202020204" pitchFamily="34" charset="0"/>
            </a:endParaRPr>
          </a:p>
        </p:txBody>
      </p:sp>
      <p:sp>
        <p:nvSpPr>
          <p:cNvPr id="15363" name="Rectangle 2">
            <a:extLst>
              <a:ext uri="{FF2B5EF4-FFF2-40B4-BE49-F238E27FC236}">
                <a16:creationId xmlns:a16="http://schemas.microsoft.com/office/drawing/2014/main" id="{2FAA9E82-A13E-473C-A676-1D4C49FFE46A}"/>
              </a:ext>
            </a:extLst>
          </p:cNvPr>
          <p:cNvSpPr>
            <a:spLocks noGrp="1" noChangeArrowheads="1"/>
          </p:cNvSpPr>
          <p:nvPr>
            <p:ph type="title"/>
          </p:nvPr>
        </p:nvSpPr>
        <p:spPr>
          <a:xfrm>
            <a:off x="1320800" y="0"/>
            <a:ext cx="7842250" cy="1143000"/>
          </a:xfrm>
        </p:spPr>
        <p:txBody>
          <a:bodyPr/>
          <a:lstStyle/>
          <a:p>
            <a:pPr eaLnBrk="1" hangingPunct="1"/>
            <a:r>
              <a:rPr lang="zh-CN" altLang="en-US">
                <a:latin typeface="宋体" panose="02010600030101010101" pitchFamily="2" charset="-122"/>
                <a:ea typeface="宋体" panose="02010600030101010101" pitchFamily="2" charset="-122"/>
              </a:rPr>
              <a:t>边界表示</a:t>
            </a:r>
          </a:p>
        </p:txBody>
      </p:sp>
      <p:sp>
        <p:nvSpPr>
          <p:cNvPr id="19460" name="Rectangle 3">
            <a:extLst>
              <a:ext uri="{FF2B5EF4-FFF2-40B4-BE49-F238E27FC236}">
                <a16:creationId xmlns:a16="http://schemas.microsoft.com/office/drawing/2014/main" id="{939F9BD8-AE1C-4473-8B55-EEAF5387EA8F}"/>
              </a:ext>
            </a:extLst>
          </p:cNvPr>
          <p:cNvSpPr>
            <a:spLocks noGrp="1" noChangeArrowheads="1"/>
          </p:cNvSpPr>
          <p:nvPr>
            <p:ph type="body" idx="1"/>
          </p:nvPr>
        </p:nvSpPr>
        <p:spPr>
          <a:xfrm>
            <a:off x="465138" y="995363"/>
            <a:ext cx="9037637" cy="5462587"/>
          </a:xfrm>
        </p:spPr>
        <p:txBody>
          <a:bodyPr/>
          <a:lstStyle/>
          <a:p>
            <a:pPr eaLnBrk="1" hangingPunct="1">
              <a:defRPr/>
            </a:pPr>
            <a:r>
              <a:rPr lang="zh-CN" altLang="en-US" sz="2800" dirty="0">
                <a:latin typeface="宋体" pitchFamily="2" charset="-122"/>
                <a:ea typeface="宋体" pitchFamily="2" charset="-122"/>
              </a:rPr>
              <a:t>按照体－面－环－边－点的层次，详细记录了构成形体所有几何元素的几何信息及其相互连接的拓扑关系</a:t>
            </a:r>
            <a:endParaRPr lang="en-US" altLang="zh-CN" sz="2800" dirty="0">
              <a:latin typeface="宋体" pitchFamily="2" charset="-122"/>
              <a:ea typeface="宋体" pitchFamily="2" charset="-122"/>
            </a:endParaRPr>
          </a:p>
          <a:p>
            <a:pPr marL="342900" lvl="1" indent="-342900" eaLnBrk="1" hangingPunct="1">
              <a:buFontTx/>
              <a:buChar char="•"/>
              <a:defRPr/>
            </a:pPr>
            <a:r>
              <a:rPr lang="zh-CN" altLang="en-US" dirty="0">
                <a:latin typeface="宋体" pitchFamily="2" charset="-122"/>
                <a:ea typeface="宋体" pitchFamily="2" charset="-122"/>
              </a:rPr>
              <a:t>边界表示的一个重要特点是在该表示法中，描述形体的信息包括几何信息（</a:t>
            </a:r>
            <a:r>
              <a:rPr lang="en-US" altLang="zh-CN" dirty="0">
                <a:latin typeface="宋体" pitchFamily="2" charset="-122"/>
                <a:ea typeface="宋体" pitchFamily="2" charset="-122"/>
              </a:rPr>
              <a:t>Geometry</a:t>
            </a:r>
            <a:r>
              <a:rPr lang="zh-CN" altLang="en-US" dirty="0">
                <a:latin typeface="宋体" pitchFamily="2" charset="-122"/>
                <a:ea typeface="宋体" pitchFamily="2" charset="-122"/>
              </a:rPr>
              <a:t>）和拓扑信息（</a:t>
            </a:r>
            <a:r>
              <a:rPr lang="en-US" altLang="zh-CN" dirty="0">
                <a:latin typeface="宋体" pitchFamily="2" charset="-122"/>
                <a:ea typeface="宋体" pitchFamily="2" charset="-122"/>
              </a:rPr>
              <a:t>Topology</a:t>
            </a:r>
            <a:r>
              <a:rPr lang="zh-CN" altLang="en-US" dirty="0">
                <a:latin typeface="宋体" pitchFamily="2" charset="-122"/>
                <a:ea typeface="宋体" pitchFamily="2" charset="-122"/>
              </a:rPr>
              <a:t>）两个方面</a:t>
            </a:r>
            <a:endParaRPr lang="en-US" altLang="zh-CN" dirty="0">
              <a:latin typeface="宋体" pitchFamily="2" charset="-122"/>
              <a:ea typeface="宋体" pitchFamily="2" charset="-122"/>
            </a:endParaRPr>
          </a:p>
          <a:p>
            <a:pPr lvl="1">
              <a:lnSpc>
                <a:spcPct val="120000"/>
              </a:lnSpc>
              <a:spcAft>
                <a:spcPct val="10000"/>
              </a:spcAft>
              <a:defRPr/>
            </a:pPr>
            <a:r>
              <a:rPr lang="zh-CN" altLang="en-US" dirty="0">
                <a:ea typeface="宋体" pitchFamily="2" charset="-122"/>
              </a:rPr>
              <a:t>几何信息：</a:t>
            </a:r>
            <a:r>
              <a:rPr kumimoji="1" lang="zh-CN" altLang="en-US" dirty="0">
                <a:ea typeface="宋体" pitchFamily="2" charset="-122"/>
              </a:rPr>
              <a:t>指形体在欧氏空间中的位置和大小</a:t>
            </a:r>
          </a:p>
          <a:p>
            <a:pPr lvl="1">
              <a:lnSpc>
                <a:spcPct val="120000"/>
              </a:lnSpc>
              <a:spcAft>
                <a:spcPct val="10000"/>
              </a:spcAft>
              <a:defRPr/>
            </a:pPr>
            <a:r>
              <a:rPr lang="zh-CN" altLang="en-US" dirty="0">
                <a:ea typeface="宋体" pitchFamily="2" charset="-122"/>
              </a:rPr>
              <a:t>拓扑信息：</a:t>
            </a:r>
            <a:r>
              <a:rPr kumimoji="1" lang="zh-CN" altLang="en-US" dirty="0">
                <a:ea typeface="宋体" pitchFamily="2" charset="-122"/>
              </a:rPr>
              <a:t>是形体各分量的数目及其相互之间的连接关系</a:t>
            </a:r>
          </a:p>
          <a:p>
            <a:pPr marL="342900" lvl="1" indent="-342900" eaLnBrk="1" hangingPunct="1">
              <a:buFontTx/>
              <a:buChar char="•"/>
              <a:defRPr/>
            </a:pPr>
            <a:endParaRPr lang="en-US" altLang="zh-CN" dirty="0">
              <a:latin typeface="宋体" pitchFamily="2" charset="-122"/>
              <a:ea typeface="宋体" pitchFamily="2" charset="-122"/>
            </a:endParaRPr>
          </a:p>
        </p:txBody>
      </p:sp>
      <p:grpSp>
        <p:nvGrpSpPr>
          <p:cNvPr id="15365" name="Group 6">
            <a:extLst>
              <a:ext uri="{FF2B5EF4-FFF2-40B4-BE49-F238E27FC236}">
                <a16:creationId xmlns:a16="http://schemas.microsoft.com/office/drawing/2014/main" id="{7B3BF7C5-EF5B-4A6D-9D33-79A490738491}"/>
              </a:ext>
            </a:extLst>
          </p:cNvPr>
          <p:cNvGrpSpPr>
            <a:grpSpLocks/>
          </p:cNvGrpSpPr>
          <p:nvPr/>
        </p:nvGrpSpPr>
        <p:grpSpPr bwMode="auto">
          <a:xfrm>
            <a:off x="6300788" y="4716463"/>
            <a:ext cx="2708275" cy="1754187"/>
            <a:chOff x="4184" y="1477"/>
            <a:chExt cx="1706" cy="1105"/>
          </a:xfrm>
        </p:grpSpPr>
        <p:sp>
          <p:nvSpPr>
            <p:cNvPr id="15367" name="Text Box 7">
              <a:extLst>
                <a:ext uri="{FF2B5EF4-FFF2-40B4-BE49-F238E27FC236}">
                  <a16:creationId xmlns:a16="http://schemas.microsoft.com/office/drawing/2014/main" id="{9A6D7998-00AB-4BE7-A2F8-56D0A57B7599}"/>
                </a:ext>
              </a:extLst>
            </p:cNvPr>
            <p:cNvSpPr txBox="1">
              <a:spLocks noChangeArrowheads="1"/>
            </p:cNvSpPr>
            <p:nvPr/>
          </p:nvSpPr>
          <p:spPr bwMode="auto">
            <a:xfrm>
              <a:off x="4184" y="2155"/>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1</a:t>
              </a:r>
            </a:p>
          </p:txBody>
        </p:sp>
        <p:sp>
          <p:nvSpPr>
            <p:cNvPr id="15368" name="Freeform 8">
              <a:extLst>
                <a:ext uri="{FF2B5EF4-FFF2-40B4-BE49-F238E27FC236}">
                  <a16:creationId xmlns:a16="http://schemas.microsoft.com/office/drawing/2014/main" id="{9A4694F5-D92E-4611-B85E-ED98F73CC531}"/>
                </a:ext>
              </a:extLst>
            </p:cNvPr>
            <p:cNvSpPr>
              <a:spLocks/>
            </p:cNvSpPr>
            <p:nvPr/>
          </p:nvSpPr>
          <p:spPr bwMode="auto">
            <a:xfrm>
              <a:off x="4590" y="1733"/>
              <a:ext cx="832" cy="672"/>
            </a:xfrm>
            <a:custGeom>
              <a:avLst/>
              <a:gdLst>
                <a:gd name="T0" fmla="*/ 4301 w 768"/>
                <a:gd name="T1" fmla="*/ 0 h 672"/>
                <a:gd name="T2" fmla="*/ 0 w 768"/>
                <a:gd name="T3" fmla="*/ 480 h 672"/>
                <a:gd name="T4" fmla="*/ 13680 w 768"/>
                <a:gd name="T5" fmla="*/ 672 h 672"/>
                <a:gd name="T6" fmla="*/ 4301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240" y="0"/>
                  </a:moveTo>
                  <a:lnTo>
                    <a:pt x="0" y="480"/>
                  </a:lnTo>
                  <a:lnTo>
                    <a:pt x="768" y="672"/>
                  </a:lnTo>
                  <a:lnTo>
                    <a:pt x="24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15369" name="Freeform 9">
              <a:extLst>
                <a:ext uri="{FF2B5EF4-FFF2-40B4-BE49-F238E27FC236}">
                  <a16:creationId xmlns:a16="http://schemas.microsoft.com/office/drawing/2014/main" id="{93BCEEF4-0138-46B9-B4FA-B42D33C44FA2}"/>
                </a:ext>
              </a:extLst>
            </p:cNvPr>
            <p:cNvSpPr>
              <a:spLocks/>
            </p:cNvSpPr>
            <p:nvPr/>
          </p:nvSpPr>
          <p:spPr bwMode="auto">
            <a:xfrm>
              <a:off x="4850" y="1733"/>
              <a:ext cx="728" cy="672"/>
            </a:xfrm>
            <a:custGeom>
              <a:avLst/>
              <a:gdLst>
                <a:gd name="T0" fmla="*/ 0 w 672"/>
                <a:gd name="T1" fmla="*/ 0 h 672"/>
                <a:gd name="T2" fmla="*/ 12001 w 672"/>
                <a:gd name="T3" fmla="*/ 288 h 672"/>
                <a:gd name="T4" fmla="*/ 9439 w 672"/>
                <a:gd name="T5" fmla="*/ 672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0" y="0"/>
                  </a:moveTo>
                  <a:lnTo>
                    <a:pt x="672" y="288"/>
                  </a:lnTo>
                  <a:lnTo>
                    <a:pt x="528" y="672"/>
                  </a:lnTo>
                  <a:lnTo>
                    <a:pt x="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15370" name="Text Box 10">
              <a:extLst>
                <a:ext uri="{FF2B5EF4-FFF2-40B4-BE49-F238E27FC236}">
                  <a16:creationId xmlns:a16="http://schemas.microsoft.com/office/drawing/2014/main" id="{2AF60BCF-DA43-4DC6-8B84-B35F212F84C1}"/>
                </a:ext>
              </a:extLst>
            </p:cNvPr>
            <p:cNvSpPr txBox="1">
              <a:spLocks noChangeArrowheads="1"/>
            </p:cNvSpPr>
            <p:nvPr/>
          </p:nvSpPr>
          <p:spPr bwMode="auto">
            <a:xfrm>
              <a:off x="5370" y="2332"/>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4</a:t>
              </a:r>
            </a:p>
          </p:txBody>
        </p:sp>
        <p:sp>
          <p:nvSpPr>
            <p:cNvPr id="15371" name="Text Box 11">
              <a:extLst>
                <a:ext uri="{FF2B5EF4-FFF2-40B4-BE49-F238E27FC236}">
                  <a16:creationId xmlns:a16="http://schemas.microsoft.com/office/drawing/2014/main" id="{9D597515-5C12-4004-8F4E-82117289E9F5}"/>
                </a:ext>
              </a:extLst>
            </p:cNvPr>
            <p:cNvSpPr txBox="1">
              <a:spLocks noChangeArrowheads="1"/>
            </p:cNvSpPr>
            <p:nvPr/>
          </p:nvSpPr>
          <p:spPr bwMode="auto">
            <a:xfrm>
              <a:off x="5474" y="1877"/>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3</a:t>
              </a:r>
            </a:p>
          </p:txBody>
        </p:sp>
        <p:sp>
          <p:nvSpPr>
            <p:cNvPr id="15372" name="Text Box 12">
              <a:extLst>
                <a:ext uri="{FF2B5EF4-FFF2-40B4-BE49-F238E27FC236}">
                  <a16:creationId xmlns:a16="http://schemas.microsoft.com/office/drawing/2014/main" id="{2C9388DD-5152-41C4-8E37-FD9440702447}"/>
                </a:ext>
              </a:extLst>
            </p:cNvPr>
            <p:cNvSpPr txBox="1">
              <a:spLocks noChangeArrowheads="1"/>
            </p:cNvSpPr>
            <p:nvPr/>
          </p:nvSpPr>
          <p:spPr bwMode="auto">
            <a:xfrm>
              <a:off x="4674" y="1477"/>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2</a:t>
              </a:r>
            </a:p>
          </p:txBody>
        </p:sp>
        <p:sp>
          <p:nvSpPr>
            <p:cNvPr id="15373" name="Text Box 13">
              <a:extLst>
                <a:ext uri="{FF2B5EF4-FFF2-40B4-BE49-F238E27FC236}">
                  <a16:creationId xmlns:a16="http://schemas.microsoft.com/office/drawing/2014/main" id="{4906B69E-6B2D-48E1-B0CA-BDEDEB2F73A7}"/>
                </a:ext>
              </a:extLst>
            </p:cNvPr>
            <p:cNvSpPr txBox="1">
              <a:spLocks noChangeArrowheads="1"/>
            </p:cNvSpPr>
            <p:nvPr/>
          </p:nvSpPr>
          <p:spPr bwMode="auto">
            <a:xfrm>
              <a:off x="5189" y="1949"/>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2</a:t>
              </a:r>
            </a:p>
          </p:txBody>
        </p:sp>
        <p:sp>
          <p:nvSpPr>
            <p:cNvPr id="15374" name="Text Box 14">
              <a:extLst>
                <a:ext uri="{FF2B5EF4-FFF2-40B4-BE49-F238E27FC236}">
                  <a16:creationId xmlns:a16="http://schemas.microsoft.com/office/drawing/2014/main" id="{1BA062F7-BE0C-4C5F-A102-EE0EF5A691D5}"/>
                </a:ext>
              </a:extLst>
            </p:cNvPr>
            <p:cNvSpPr txBox="1">
              <a:spLocks noChangeArrowheads="1"/>
            </p:cNvSpPr>
            <p:nvPr/>
          </p:nvSpPr>
          <p:spPr bwMode="auto">
            <a:xfrm>
              <a:off x="4679" y="1976"/>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1</a:t>
              </a:r>
            </a:p>
          </p:txBody>
        </p:sp>
      </p:grpSp>
      <p:sp>
        <p:nvSpPr>
          <p:cNvPr id="15366" name="日期占位符 1">
            <a:extLst>
              <a:ext uri="{FF2B5EF4-FFF2-40B4-BE49-F238E27FC236}">
                <a16:creationId xmlns:a16="http://schemas.microsoft.com/office/drawing/2014/main" id="{F5F7567E-C643-4DBC-9981-DFEB04B8F3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B9FB5CD-8B1C-45E8-B9EA-5D3700E3D904}"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4D3AF99B-080A-4556-A3C1-0D294BA3413C}"/>
              </a:ext>
            </a:extLst>
          </p:cNvPr>
          <p:cNvGraphicFramePr>
            <a:graphicFrameLocks noChangeAspect="1"/>
          </p:cNvGraphicFramePr>
          <p:nvPr/>
        </p:nvGraphicFramePr>
        <p:xfrm>
          <a:off x="1325563" y="260350"/>
          <a:ext cx="7835900" cy="6275388"/>
        </p:xfrm>
        <a:graphic>
          <a:graphicData uri="http://schemas.openxmlformats.org/presentationml/2006/ole">
            <mc:AlternateContent xmlns:mc="http://schemas.openxmlformats.org/markup-compatibility/2006">
              <mc:Choice xmlns:v="urn:schemas-microsoft-com:vml" Requires="v">
                <p:oleObj spid="_x0000_s16439" name="Visio" r:id="rId3" imgW="5164395" imgH="4142184" progId="Visio.Drawing.11">
                  <p:embed/>
                </p:oleObj>
              </mc:Choice>
              <mc:Fallback>
                <p:oleObj name="Visio" r:id="rId3" imgW="5164395" imgH="414218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260350"/>
                        <a:ext cx="7835900" cy="627538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日期占位符 1">
            <a:extLst>
              <a:ext uri="{FF2B5EF4-FFF2-40B4-BE49-F238E27FC236}">
                <a16:creationId xmlns:a16="http://schemas.microsoft.com/office/drawing/2014/main" id="{72A95DA5-4FF9-41AC-86E3-FE84E47E02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2EC5B5-9291-4D03-8360-FF21910A1BD9}"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6388" name="灯片编号占位符 2">
            <a:extLst>
              <a:ext uri="{FF2B5EF4-FFF2-40B4-BE49-F238E27FC236}">
                <a16:creationId xmlns:a16="http://schemas.microsoft.com/office/drawing/2014/main" id="{562FF288-1E47-41E2-884B-7DAD0FFDD8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E6F102-CEB8-4D7D-8402-B8107C1ECD59}" type="slidenum">
              <a:rPr lang="zh-CN" altLang="en-US" sz="1400">
                <a:latin typeface="Arial" panose="020B0604020202020204" pitchFamily="34" charset="0"/>
              </a:rPr>
              <a:pPr>
                <a:spcBef>
                  <a:spcPct val="0"/>
                </a:spcBef>
                <a:buFontTx/>
                <a:buNone/>
              </a:pPr>
              <a:t>14</a:t>
            </a:fld>
            <a:endParaRPr lang="en-US" altLang="zh-CN" sz="14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1BC5D767-4978-46F2-BDDC-061FDEE752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9B990A-C886-4894-A5AB-4C99325956FD}" type="slidenum">
              <a:rPr lang="zh-CN" altLang="en-US" sz="1400">
                <a:latin typeface="Arial" panose="020B0604020202020204" pitchFamily="34" charset="0"/>
              </a:rPr>
              <a:pPr>
                <a:spcBef>
                  <a:spcPct val="0"/>
                </a:spcBef>
                <a:buFontTx/>
                <a:buNone/>
              </a:pPr>
              <a:t>15</a:t>
            </a:fld>
            <a:endParaRPr lang="en-US" altLang="zh-CN" sz="1400">
              <a:latin typeface="Arial" panose="020B0604020202020204" pitchFamily="34" charset="0"/>
            </a:endParaRPr>
          </a:p>
        </p:txBody>
      </p:sp>
      <p:sp>
        <p:nvSpPr>
          <p:cNvPr id="24579" name="Rectangle 2">
            <a:extLst>
              <a:ext uri="{FF2B5EF4-FFF2-40B4-BE49-F238E27FC236}">
                <a16:creationId xmlns:a16="http://schemas.microsoft.com/office/drawing/2014/main" id="{57270BFB-5FFD-4ADD-90A1-9C776870DDBC}"/>
              </a:ext>
            </a:extLst>
          </p:cNvPr>
          <p:cNvSpPr>
            <a:spLocks noGrp="1" noChangeArrowheads="1"/>
          </p:cNvSpPr>
          <p:nvPr>
            <p:ph type="title"/>
          </p:nvPr>
        </p:nvSpPr>
        <p:spPr>
          <a:xfrm>
            <a:off x="1238250" y="0"/>
            <a:ext cx="7842250" cy="1143000"/>
          </a:xfrm>
        </p:spPr>
        <p:txBody>
          <a:bodyPr/>
          <a:lstStyle/>
          <a:p>
            <a:pPr eaLnBrk="1" hangingPunct="1"/>
            <a:r>
              <a:rPr lang="zh-CN" altLang="en-US">
                <a:latin typeface="宋体" panose="02010600030101010101" pitchFamily="2" charset="-122"/>
                <a:ea typeface="宋体" panose="02010600030101010101" pitchFamily="2" charset="-122"/>
              </a:rPr>
              <a:t>边界表示的数据结构</a:t>
            </a:r>
          </a:p>
        </p:txBody>
      </p:sp>
      <p:sp>
        <p:nvSpPr>
          <p:cNvPr id="24580" name="Rectangle 3">
            <a:extLst>
              <a:ext uri="{FF2B5EF4-FFF2-40B4-BE49-F238E27FC236}">
                <a16:creationId xmlns:a16="http://schemas.microsoft.com/office/drawing/2014/main" id="{68B85702-042A-4235-99CA-FE1880B52B11}"/>
              </a:ext>
            </a:extLst>
          </p:cNvPr>
          <p:cNvSpPr>
            <a:spLocks noGrp="1" noChangeArrowheads="1"/>
          </p:cNvSpPr>
          <p:nvPr>
            <p:ph type="body" idx="1"/>
          </p:nvPr>
        </p:nvSpPr>
        <p:spPr>
          <a:xfrm>
            <a:off x="430213" y="1219200"/>
            <a:ext cx="9010650" cy="5029200"/>
          </a:xfrm>
        </p:spPr>
        <p:txBody>
          <a:bodyPr/>
          <a:lstStyle/>
          <a:p>
            <a:pPr algn="just" eaLnBrk="1" hangingPunct="1"/>
            <a:r>
              <a:rPr lang="zh-CN" altLang="en-US" sz="2800">
                <a:latin typeface="宋体" panose="02010600030101010101" pitchFamily="2" charset="-122"/>
                <a:ea typeface="宋体" panose="02010600030101010101" pitchFamily="2" charset="-122"/>
              </a:rPr>
              <a:t>边界表示法的数据结构有四种方法：直接表示、顶点表指针表示、边表指针表示、翼边表示、半边表示</a:t>
            </a:r>
          </a:p>
          <a:p>
            <a:pPr algn="just" eaLnBrk="1" hangingPunct="1"/>
            <a:r>
              <a:rPr lang="en-US" altLang="zh-CN" sz="2800" b="1">
                <a:solidFill>
                  <a:schemeClr val="accent2"/>
                </a:solidFill>
                <a:latin typeface="宋体" panose="02010600030101010101" pitchFamily="2" charset="-122"/>
                <a:ea typeface="宋体" panose="02010600030101010101" pitchFamily="2" charset="-122"/>
              </a:rPr>
              <a:t>1.</a:t>
            </a:r>
            <a:r>
              <a:rPr lang="zh-CN" altLang="en-US" sz="2800" b="1">
                <a:solidFill>
                  <a:schemeClr val="accent2"/>
                </a:solidFill>
                <a:latin typeface="宋体" panose="02010600030101010101" pitchFamily="2" charset="-122"/>
                <a:ea typeface="宋体" panose="02010600030101010101" pitchFamily="2" charset="-122"/>
              </a:rPr>
              <a:t>直接表示</a:t>
            </a:r>
            <a:endParaRPr lang="zh-CN" altLang="en-US" sz="2800">
              <a:solidFill>
                <a:schemeClr val="accent2"/>
              </a:solidFill>
              <a:latin typeface="宋体" panose="02010600030101010101" pitchFamily="2" charset="-122"/>
              <a:ea typeface="宋体" panose="02010600030101010101" pitchFamily="2" charset="-122"/>
            </a:endParaRPr>
          </a:p>
          <a:p>
            <a:pPr algn="just" eaLnBrk="1" hangingPunct="1"/>
            <a:r>
              <a:rPr lang="zh-CN" altLang="en-US" sz="2800">
                <a:latin typeface="宋体" panose="02010600030101010101" pitchFamily="2" charset="-122"/>
                <a:ea typeface="宋体" panose="02010600030101010101" pitchFamily="2" charset="-122"/>
              </a:rPr>
              <a:t>	以面为基础，按照体、面、顶点坐标的树结构层次组织元素数据</a:t>
            </a:r>
          </a:p>
        </p:txBody>
      </p:sp>
      <p:grpSp>
        <p:nvGrpSpPr>
          <p:cNvPr id="24581" name="Group 4">
            <a:extLst>
              <a:ext uri="{FF2B5EF4-FFF2-40B4-BE49-F238E27FC236}">
                <a16:creationId xmlns:a16="http://schemas.microsoft.com/office/drawing/2014/main" id="{DC1C70CB-7C8D-47AA-B373-D4E3CD268945}"/>
              </a:ext>
            </a:extLst>
          </p:cNvPr>
          <p:cNvGrpSpPr>
            <a:grpSpLocks/>
          </p:cNvGrpSpPr>
          <p:nvPr/>
        </p:nvGrpSpPr>
        <p:grpSpPr bwMode="auto">
          <a:xfrm>
            <a:off x="6946900" y="3222625"/>
            <a:ext cx="2708275" cy="1754188"/>
            <a:chOff x="4184" y="1477"/>
            <a:chExt cx="1706" cy="1105"/>
          </a:xfrm>
        </p:grpSpPr>
        <p:sp>
          <p:nvSpPr>
            <p:cNvPr id="24585" name="Text Box 5">
              <a:extLst>
                <a:ext uri="{FF2B5EF4-FFF2-40B4-BE49-F238E27FC236}">
                  <a16:creationId xmlns:a16="http://schemas.microsoft.com/office/drawing/2014/main" id="{B5EC6D58-8A0F-4639-BA5B-9576E7A32CC4}"/>
                </a:ext>
              </a:extLst>
            </p:cNvPr>
            <p:cNvSpPr txBox="1">
              <a:spLocks noChangeArrowheads="1"/>
            </p:cNvSpPr>
            <p:nvPr/>
          </p:nvSpPr>
          <p:spPr bwMode="auto">
            <a:xfrm>
              <a:off x="4184" y="2155"/>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1</a:t>
              </a:r>
            </a:p>
          </p:txBody>
        </p:sp>
        <p:sp>
          <p:nvSpPr>
            <p:cNvPr id="24586" name="Freeform 6">
              <a:extLst>
                <a:ext uri="{FF2B5EF4-FFF2-40B4-BE49-F238E27FC236}">
                  <a16:creationId xmlns:a16="http://schemas.microsoft.com/office/drawing/2014/main" id="{9D576473-A157-4A6D-9641-82E6726C6D75}"/>
                </a:ext>
              </a:extLst>
            </p:cNvPr>
            <p:cNvSpPr>
              <a:spLocks/>
            </p:cNvSpPr>
            <p:nvPr/>
          </p:nvSpPr>
          <p:spPr bwMode="auto">
            <a:xfrm>
              <a:off x="4590" y="1733"/>
              <a:ext cx="832" cy="672"/>
            </a:xfrm>
            <a:custGeom>
              <a:avLst/>
              <a:gdLst>
                <a:gd name="T0" fmla="*/ 3123 w 768"/>
                <a:gd name="T1" fmla="*/ 0 h 672"/>
                <a:gd name="T2" fmla="*/ 0 w 768"/>
                <a:gd name="T3" fmla="*/ 480 h 672"/>
                <a:gd name="T4" fmla="*/ 9932 w 768"/>
                <a:gd name="T5" fmla="*/ 672 h 672"/>
                <a:gd name="T6" fmla="*/ 3123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240" y="0"/>
                  </a:moveTo>
                  <a:lnTo>
                    <a:pt x="0" y="480"/>
                  </a:lnTo>
                  <a:lnTo>
                    <a:pt x="768" y="672"/>
                  </a:lnTo>
                  <a:lnTo>
                    <a:pt x="24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4587" name="Freeform 7">
              <a:extLst>
                <a:ext uri="{FF2B5EF4-FFF2-40B4-BE49-F238E27FC236}">
                  <a16:creationId xmlns:a16="http://schemas.microsoft.com/office/drawing/2014/main" id="{D66379D1-12D9-488B-A2E8-9C7ED523FD9E}"/>
                </a:ext>
              </a:extLst>
            </p:cNvPr>
            <p:cNvSpPr>
              <a:spLocks/>
            </p:cNvSpPr>
            <p:nvPr/>
          </p:nvSpPr>
          <p:spPr bwMode="auto">
            <a:xfrm>
              <a:off x="4850" y="1733"/>
              <a:ext cx="728" cy="672"/>
            </a:xfrm>
            <a:custGeom>
              <a:avLst/>
              <a:gdLst>
                <a:gd name="T0" fmla="*/ 0 w 672"/>
                <a:gd name="T1" fmla="*/ 0 h 672"/>
                <a:gd name="T2" fmla="*/ 8713 w 672"/>
                <a:gd name="T3" fmla="*/ 288 h 672"/>
                <a:gd name="T4" fmla="*/ 6853 w 672"/>
                <a:gd name="T5" fmla="*/ 672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0" y="0"/>
                  </a:moveTo>
                  <a:lnTo>
                    <a:pt x="672" y="288"/>
                  </a:lnTo>
                  <a:lnTo>
                    <a:pt x="528" y="672"/>
                  </a:lnTo>
                  <a:lnTo>
                    <a:pt x="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4588" name="Text Box 8">
              <a:extLst>
                <a:ext uri="{FF2B5EF4-FFF2-40B4-BE49-F238E27FC236}">
                  <a16:creationId xmlns:a16="http://schemas.microsoft.com/office/drawing/2014/main" id="{8867FF1C-A6B6-4110-BAAD-5662CE1A1FC2}"/>
                </a:ext>
              </a:extLst>
            </p:cNvPr>
            <p:cNvSpPr txBox="1">
              <a:spLocks noChangeArrowheads="1"/>
            </p:cNvSpPr>
            <p:nvPr/>
          </p:nvSpPr>
          <p:spPr bwMode="auto">
            <a:xfrm>
              <a:off x="5370" y="2332"/>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4</a:t>
              </a:r>
            </a:p>
          </p:txBody>
        </p:sp>
        <p:sp>
          <p:nvSpPr>
            <p:cNvPr id="24589" name="Text Box 9">
              <a:extLst>
                <a:ext uri="{FF2B5EF4-FFF2-40B4-BE49-F238E27FC236}">
                  <a16:creationId xmlns:a16="http://schemas.microsoft.com/office/drawing/2014/main" id="{2BBED4C0-A5D4-4E4D-BA0D-B3AC46CD722E}"/>
                </a:ext>
              </a:extLst>
            </p:cNvPr>
            <p:cNvSpPr txBox="1">
              <a:spLocks noChangeArrowheads="1"/>
            </p:cNvSpPr>
            <p:nvPr/>
          </p:nvSpPr>
          <p:spPr bwMode="auto">
            <a:xfrm>
              <a:off x="5474" y="1877"/>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3</a:t>
              </a:r>
            </a:p>
          </p:txBody>
        </p:sp>
        <p:sp>
          <p:nvSpPr>
            <p:cNvPr id="24590" name="Text Box 10">
              <a:extLst>
                <a:ext uri="{FF2B5EF4-FFF2-40B4-BE49-F238E27FC236}">
                  <a16:creationId xmlns:a16="http://schemas.microsoft.com/office/drawing/2014/main" id="{B564A482-7B31-4959-82FB-CE6594159E74}"/>
                </a:ext>
              </a:extLst>
            </p:cNvPr>
            <p:cNvSpPr txBox="1">
              <a:spLocks noChangeArrowheads="1"/>
            </p:cNvSpPr>
            <p:nvPr/>
          </p:nvSpPr>
          <p:spPr bwMode="auto">
            <a:xfrm>
              <a:off x="4674" y="1477"/>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2</a:t>
              </a:r>
            </a:p>
          </p:txBody>
        </p:sp>
        <p:sp>
          <p:nvSpPr>
            <p:cNvPr id="24591" name="Text Box 11">
              <a:extLst>
                <a:ext uri="{FF2B5EF4-FFF2-40B4-BE49-F238E27FC236}">
                  <a16:creationId xmlns:a16="http://schemas.microsoft.com/office/drawing/2014/main" id="{5DA5F24C-D374-4AB1-AFC9-4EA39249C14B}"/>
                </a:ext>
              </a:extLst>
            </p:cNvPr>
            <p:cNvSpPr txBox="1">
              <a:spLocks noChangeArrowheads="1"/>
            </p:cNvSpPr>
            <p:nvPr/>
          </p:nvSpPr>
          <p:spPr bwMode="auto">
            <a:xfrm>
              <a:off x="5189" y="1949"/>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2</a:t>
              </a:r>
            </a:p>
          </p:txBody>
        </p:sp>
        <p:sp>
          <p:nvSpPr>
            <p:cNvPr id="24592" name="Text Box 12">
              <a:extLst>
                <a:ext uri="{FF2B5EF4-FFF2-40B4-BE49-F238E27FC236}">
                  <a16:creationId xmlns:a16="http://schemas.microsoft.com/office/drawing/2014/main" id="{D74E187A-9443-46EE-978E-C1B47E082B81}"/>
                </a:ext>
              </a:extLst>
            </p:cNvPr>
            <p:cNvSpPr txBox="1">
              <a:spLocks noChangeArrowheads="1"/>
            </p:cNvSpPr>
            <p:nvPr/>
          </p:nvSpPr>
          <p:spPr bwMode="auto">
            <a:xfrm>
              <a:off x="4679" y="1976"/>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1</a:t>
              </a:r>
            </a:p>
          </p:txBody>
        </p:sp>
      </p:grpSp>
      <p:graphicFrame>
        <p:nvGraphicFramePr>
          <p:cNvPr id="24582" name="Object 81">
            <a:extLst>
              <a:ext uri="{FF2B5EF4-FFF2-40B4-BE49-F238E27FC236}">
                <a16:creationId xmlns:a16="http://schemas.microsoft.com/office/drawing/2014/main" id="{4C3E9902-FDD4-49C6-AB6C-92AA5BCDCCE5}"/>
              </a:ext>
            </a:extLst>
          </p:cNvPr>
          <p:cNvGraphicFramePr>
            <a:graphicFrameLocks noChangeAspect="1"/>
          </p:cNvGraphicFramePr>
          <p:nvPr/>
        </p:nvGraphicFramePr>
        <p:xfrm>
          <a:off x="854075" y="4518025"/>
          <a:ext cx="6527800" cy="2062163"/>
        </p:xfrm>
        <a:graphic>
          <a:graphicData uri="http://schemas.openxmlformats.org/presentationml/2006/ole">
            <mc:AlternateContent xmlns:mc="http://schemas.openxmlformats.org/markup-compatibility/2006">
              <mc:Choice xmlns:v="urn:schemas-microsoft-com:vml" Requires="v">
                <p:oleObj spid="_x0000_s32812" name="Equation" r:id="rId4" imgW="1816100" imgH="533400" progId="Equation.DSMT4">
                  <p:embed/>
                </p:oleObj>
              </mc:Choice>
              <mc:Fallback>
                <p:oleObj name="Equation" r:id="rId4" imgW="1816100" imgH="533400" progId="Equation.DSMT4">
                  <p:embed/>
                  <p:pic>
                    <p:nvPicPr>
                      <p:cNvPr id="24582" name="Object 81">
                        <a:extLst>
                          <a:ext uri="{FF2B5EF4-FFF2-40B4-BE49-F238E27FC236}">
                            <a16:creationId xmlns:a16="http://schemas.microsoft.com/office/drawing/2014/main" id="{4C3E9902-FDD4-49C6-AB6C-92AA5BCDCC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075" y="4518025"/>
                        <a:ext cx="652780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7">
            <a:extLst>
              <a:ext uri="{FF2B5EF4-FFF2-40B4-BE49-F238E27FC236}">
                <a16:creationId xmlns:a16="http://schemas.microsoft.com/office/drawing/2014/main" id="{C39F612A-F295-4A53-868A-9F1055D3AB4C}"/>
              </a:ext>
            </a:extLst>
          </p:cNvPr>
          <p:cNvSpPr>
            <a:spLocks noChangeArrowheads="1"/>
          </p:cNvSpPr>
          <p:nvPr/>
        </p:nvSpPr>
        <p:spPr bwMode="auto">
          <a:xfrm>
            <a:off x="3581400" y="3636963"/>
            <a:ext cx="2755900" cy="712787"/>
          </a:xfrm>
          <a:prstGeom prst="wedgeRoundRectCallout">
            <a:avLst>
              <a:gd name="adj1" fmla="val -45454"/>
              <a:gd name="adj2" fmla="val 92658"/>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3200" dirty="0">
                <a:ea typeface="宋体" pitchFamily="2" charset="-122"/>
              </a:rPr>
              <a:t>有何缺点</a:t>
            </a:r>
            <a:r>
              <a:rPr lang="en-US" altLang="zh-CN" sz="3200" dirty="0">
                <a:ea typeface="宋体" pitchFamily="2" charset="-122"/>
              </a:rPr>
              <a:t>?</a:t>
            </a:r>
          </a:p>
        </p:txBody>
      </p:sp>
      <p:sp>
        <p:nvSpPr>
          <p:cNvPr id="24584" name="日期占位符 2">
            <a:extLst>
              <a:ext uri="{FF2B5EF4-FFF2-40B4-BE49-F238E27FC236}">
                <a16:creationId xmlns:a16="http://schemas.microsoft.com/office/drawing/2014/main" id="{8DE17CF3-2122-4480-BDD8-700A1DE5DD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16B980-5288-485C-9F83-825768FC5B9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31782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0E749475-90B3-4A7D-87C0-0D37404C11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EDEDA9E-F105-45F0-B96C-AC93E6C02192}" type="slidenum">
              <a:rPr lang="zh-CN" altLang="en-US" sz="1400">
                <a:latin typeface="Arial" panose="020B0604020202020204" pitchFamily="34" charset="0"/>
              </a:rPr>
              <a:pPr>
                <a:spcBef>
                  <a:spcPct val="0"/>
                </a:spcBef>
                <a:buFontTx/>
                <a:buNone/>
              </a:pPr>
              <a:t>16</a:t>
            </a:fld>
            <a:endParaRPr lang="en-US" altLang="zh-CN" sz="1400">
              <a:latin typeface="Arial" panose="020B0604020202020204" pitchFamily="34" charset="0"/>
            </a:endParaRPr>
          </a:p>
        </p:txBody>
      </p:sp>
      <p:sp>
        <p:nvSpPr>
          <p:cNvPr id="26627" name="Rectangle 2">
            <a:extLst>
              <a:ext uri="{FF2B5EF4-FFF2-40B4-BE49-F238E27FC236}">
                <a16:creationId xmlns:a16="http://schemas.microsoft.com/office/drawing/2014/main" id="{A37201A0-8DB3-46A3-8661-86ACD206EC72}"/>
              </a:ext>
            </a:extLst>
          </p:cNvPr>
          <p:cNvSpPr>
            <a:spLocks noGrp="1" noChangeArrowheads="1"/>
          </p:cNvSpPr>
          <p:nvPr>
            <p:ph type="title"/>
          </p:nvPr>
        </p:nvSpPr>
        <p:spPr>
          <a:xfrm>
            <a:off x="1238250" y="0"/>
            <a:ext cx="7842250" cy="1143000"/>
          </a:xfrm>
        </p:spPr>
        <p:txBody>
          <a:bodyPr/>
          <a:lstStyle/>
          <a:p>
            <a:pPr eaLnBrk="1" hangingPunct="1"/>
            <a:r>
              <a:rPr lang="zh-CN" altLang="en-US">
                <a:latin typeface="宋体" panose="02010600030101010101" pitchFamily="2" charset="-122"/>
                <a:ea typeface="宋体" panose="02010600030101010101" pitchFamily="2" charset="-122"/>
              </a:rPr>
              <a:t>边界表示的数据结构</a:t>
            </a:r>
          </a:p>
        </p:txBody>
      </p:sp>
      <p:sp>
        <p:nvSpPr>
          <p:cNvPr id="26628" name="Rectangle 3">
            <a:extLst>
              <a:ext uri="{FF2B5EF4-FFF2-40B4-BE49-F238E27FC236}">
                <a16:creationId xmlns:a16="http://schemas.microsoft.com/office/drawing/2014/main" id="{1149D18E-9FDA-48BF-A555-7A0400F67601}"/>
              </a:ext>
            </a:extLst>
          </p:cNvPr>
          <p:cNvSpPr>
            <a:spLocks noGrp="1" noChangeArrowheads="1"/>
          </p:cNvSpPr>
          <p:nvPr>
            <p:ph type="body" idx="1"/>
          </p:nvPr>
        </p:nvSpPr>
        <p:spPr>
          <a:xfrm>
            <a:off x="293688" y="1031875"/>
            <a:ext cx="9269412" cy="5064125"/>
          </a:xfrm>
        </p:spPr>
        <p:txBody>
          <a:bodyPr/>
          <a:lstStyle/>
          <a:p>
            <a:pPr algn="just" eaLnBrk="1" hangingPunct="1"/>
            <a:r>
              <a:rPr lang="en-US" altLang="zh-CN" b="1">
                <a:solidFill>
                  <a:schemeClr val="accent2"/>
                </a:solidFill>
                <a:latin typeface="宋体" panose="02010600030101010101" pitchFamily="2" charset="-122"/>
                <a:ea typeface="宋体" panose="02010600030101010101" pitchFamily="2" charset="-122"/>
              </a:rPr>
              <a:t>2</a:t>
            </a:r>
            <a:r>
              <a:rPr lang="zh-CN" altLang="en-US" b="1">
                <a:solidFill>
                  <a:schemeClr val="accent2"/>
                </a:solidFill>
                <a:latin typeface="宋体" panose="02010600030101010101" pitchFamily="2" charset="-122"/>
                <a:ea typeface="宋体" panose="02010600030101010101" pitchFamily="2" charset="-122"/>
              </a:rPr>
              <a:t>．顶点表指针表示</a:t>
            </a:r>
            <a:endParaRPr lang="zh-CN" altLang="en-US">
              <a:solidFill>
                <a:schemeClr val="accent2"/>
              </a:solidFill>
              <a:latin typeface="宋体" panose="02010600030101010101" pitchFamily="2" charset="-122"/>
              <a:ea typeface="宋体" panose="02010600030101010101" pitchFamily="2" charset="-122"/>
            </a:endParaRPr>
          </a:p>
          <a:p>
            <a:pPr algn="just" eaLnBrk="1" hangingPunct="1"/>
            <a:r>
              <a:rPr lang="zh-CN" altLang="en-US">
                <a:latin typeface="宋体" panose="02010600030101010101" pitchFamily="2" charset="-122"/>
                <a:ea typeface="宋体" panose="02010600030101010101" pitchFamily="2" charset="-122"/>
              </a:rPr>
              <a:t>	以顶点</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坐标和面</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顶点序列两张关系表表示</a:t>
            </a:r>
            <a:endParaRPr lang="zh-CN" altLang="en-US">
              <a:ea typeface="宋体" panose="02010600030101010101" pitchFamily="2" charset="-122"/>
            </a:endParaRPr>
          </a:p>
        </p:txBody>
      </p:sp>
      <p:grpSp>
        <p:nvGrpSpPr>
          <p:cNvPr id="26629" name="Group 4">
            <a:extLst>
              <a:ext uri="{FF2B5EF4-FFF2-40B4-BE49-F238E27FC236}">
                <a16:creationId xmlns:a16="http://schemas.microsoft.com/office/drawing/2014/main" id="{AD6ACB94-5283-4518-A133-710F04CABE38}"/>
              </a:ext>
            </a:extLst>
          </p:cNvPr>
          <p:cNvGrpSpPr>
            <a:grpSpLocks/>
          </p:cNvGrpSpPr>
          <p:nvPr/>
        </p:nvGrpSpPr>
        <p:grpSpPr bwMode="auto">
          <a:xfrm>
            <a:off x="6200775" y="2286000"/>
            <a:ext cx="3519488" cy="2317750"/>
            <a:chOff x="4184" y="1477"/>
            <a:chExt cx="1706" cy="1105"/>
          </a:xfrm>
        </p:grpSpPr>
        <p:sp>
          <p:nvSpPr>
            <p:cNvPr id="26632" name="Text Box 5">
              <a:extLst>
                <a:ext uri="{FF2B5EF4-FFF2-40B4-BE49-F238E27FC236}">
                  <a16:creationId xmlns:a16="http://schemas.microsoft.com/office/drawing/2014/main" id="{E1CC9BCF-2DD8-469A-B6B7-3F203E82A11E}"/>
                </a:ext>
              </a:extLst>
            </p:cNvPr>
            <p:cNvSpPr txBox="1">
              <a:spLocks noChangeArrowheads="1"/>
            </p:cNvSpPr>
            <p:nvPr/>
          </p:nvSpPr>
          <p:spPr bwMode="auto">
            <a:xfrm>
              <a:off x="4184" y="2155"/>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1</a:t>
              </a:r>
            </a:p>
          </p:txBody>
        </p:sp>
        <p:sp>
          <p:nvSpPr>
            <p:cNvPr id="26633" name="Freeform 6">
              <a:extLst>
                <a:ext uri="{FF2B5EF4-FFF2-40B4-BE49-F238E27FC236}">
                  <a16:creationId xmlns:a16="http://schemas.microsoft.com/office/drawing/2014/main" id="{AFF3B9A2-5F49-4DB2-B0D2-E5B17BA14285}"/>
                </a:ext>
              </a:extLst>
            </p:cNvPr>
            <p:cNvSpPr>
              <a:spLocks/>
            </p:cNvSpPr>
            <p:nvPr/>
          </p:nvSpPr>
          <p:spPr bwMode="auto">
            <a:xfrm>
              <a:off x="4590" y="1733"/>
              <a:ext cx="832" cy="672"/>
            </a:xfrm>
            <a:custGeom>
              <a:avLst/>
              <a:gdLst>
                <a:gd name="T0" fmla="*/ 3123 w 768"/>
                <a:gd name="T1" fmla="*/ 0 h 672"/>
                <a:gd name="T2" fmla="*/ 0 w 768"/>
                <a:gd name="T3" fmla="*/ 480 h 672"/>
                <a:gd name="T4" fmla="*/ 9932 w 768"/>
                <a:gd name="T5" fmla="*/ 672 h 672"/>
                <a:gd name="T6" fmla="*/ 3123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240" y="0"/>
                  </a:moveTo>
                  <a:lnTo>
                    <a:pt x="0" y="480"/>
                  </a:lnTo>
                  <a:lnTo>
                    <a:pt x="768" y="672"/>
                  </a:lnTo>
                  <a:lnTo>
                    <a:pt x="24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6634" name="Freeform 7">
              <a:extLst>
                <a:ext uri="{FF2B5EF4-FFF2-40B4-BE49-F238E27FC236}">
                  <a16:creationId xmlns:a16="http://schemas.microsoft.com/office/drawing/2014/main" id="{77F9FCBD-16FE-444A-8DCF-6271D09C9E3A}"/>
                </a:ext>
              </a:extLst>
            </p:cNvPr>
            <p:cNvSpPr>
              <a:spLocks/>
            </p:cNvSpPr>
            <p:nvPr/>
          </p:nvSpPr>
          <p:spPr bwMode="auto">
            <a:xfrm>
              <a:off x="4850" y="1733"/>
              <a:ext cx="728" cy="672"/>
            </a:xfrm>
            <a:custGeom>
              <a:avLst/>
              <a:gdLst>
                <a:gd name="T0" fmla="*/ 0 w 672"/>
                <a:gd name="T1" fmla="*/ 0 h 672"/>
                <a:gd name="T2" fmla="*/ 8713 w 672"/>
                <a:gd name="T3" fmla="*/ 288 h 672"/>
                <a:gd name="T4" fmla="*/ 6853 w 672"/>
                <a:gd name="T5" fmla="*/ 672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0" y="0"/>
                  </a:moveTo>
                  <a:lnTo>
                    <a:pt x="672" y="288"/>
                  </a:lnTo>
                  <a:lnTo>
                    <a:pt x="528" y="672"/>
                  </a:lnTo>
                  <a:lnTo>
                    <a:pt x="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6635" name="Text Box 8">
              <a:extLst>
                <a:ext uri="{FF2B5EF4-FFF2-40B4-BE49-F238E27FC236}">
                  <a16:creationId xmlns:a16="http://schemas.microsoft.com/office/drawing/2014/main" id="{81487B2E-1A6E-4FFA-8E61-080A4FB7BE80}"/>
                </a:ext>
              </a:extLst>
            </p:cNvPr>
            <p:cNvSpPr txBox="1">
              <a:spLocks noChangeArrowheads="1"/>
            </p:cNvSpPr>
            <p:nvPr/>
          </p:nvSpPr>
          <p:spPr bwMode="auto">
            <a:xfrm>
              <a:off x="5370" y="2332"/>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4</a:t>
              </a:r>
            </a:p>
          </p:txBody>
        </p:sp>
        <p:sp>
          <p:nvSpPr>
            <p:cNvPr id="26636" name="Text Box 9">
              <a:extLst>
                <a:ext uri="{FF2B5EF4-FFF2-40B4-BE49-F238E27FC236}">
                  <a16:creationId xmlns:a16="http://schemas.microsoft.com/office/drawing/2014/main" id="{0DE543DA-399C-4D11-8791-56BDEA6B46C2}"/>
                </a:ext>
              </a:extLst>
            </p:cNvPr>
            <p:cNvSpPr txBox="1">
              <a:spLocks noChangeArrowheads="1"/>
            </p:cNvSpPr>
            <p:nvPr/>
          </p:nvSpPr>
          <p:spPr bwMode="auto">
            <a:xfrm>
              <a:off x="5474" y="1877"/>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3</a:t>
              </a:r>
            </a:p>
          </p:txBody>
        </p:sp>
        <p:sp>
          <p:nvSpPr>
            <p:cNvPr id="26637" name="Text Box 10">
              <a:extLst>
                <a:ext uri="{FF2B5EF4-FFF2-40B4-BE49-F238E27FC236}">
                  <a16:creationId xmlns:a16="http://schemas.microsoft.com/office/drawing/2014/main" id="{7F649BC5-23EB-401C-A6BE-41E231DAE773}"/>
                </a:ext>
              </a:extLst>
            </p:cNvPr>
            <p:cNvSpPr txBox="1">
              <a:spLocks noChangeArrowheads="1"/>
            </p:cNvSpPr>
            <p:nvPr/>
          </p:nvSpPr>
          <p:spPr bwMode="auto">
            <a:xfrm>
              <a:off x="4674" y="1477"/>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dirty="0">
                  <a:latin typeface="Arial" panose="020B0604020202020204" pitchFamily="34" charset="0"/>
                  <a:ea typeface="黑体" panose="02010609060101010101" pitchFamily="49" charset="-122"/>
                </a:rPr>
                <a:t>v</a:t>
              </a:r>
              <a:r>
                <a:rPr kumimoji="1" lang="en-US" altLang="zh-CN" sz="2000" b="1" baseline="-12000" dirty="0">
                  <a:latin typeface="Arial" panose="020B0604020202020204" pitchFamily="34" charset="0"/>
                  <a:ea typeface="黑体" panose="02010609060101010101" pitchFamily="49" charset="-122"/>
                </a:rPr>
                <a:t>2</a:t>
              </a:r>
            </a:p>
          </p:txBody>
        </p:sp>
        <p:sp>
          <p:nvSpPr>
            <p:cNvPr id="26638" name="Text Box 11">
              <a:extLst>
                <a:ext uri="{FF2B5EF4-FFF2-40B4-BE49-F238E27FC236}">
                  <a16:creationId xmlns:a16="http://schemas.microsoft.com/office/drawing/2014/main" id="{B0E8CF35-19AF-4D01-BB6E-C56780F3D68D}"/>
                </a:ext>
              </a:extLst>
            </p:cNvPr>
            <p:cNvSpPr txBox="1">
              <a:spLocks noChangeArrowheads="1"/>
            </p:cNvSpPr>
            <p:nvPr/>
          </p:nvSpPr>
          <p:spPr bwMode="auto">
            <a:xfrm>
              <a:off x="5189" y="1949"/>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2</a:t>
              </a:r>
            </a:p>
          </p:txBody>
        </p:sp>
        <p:sp>
          <p:nvSpPr>
            <p:cNvPr id="26639" name="Text Box 12">
              <a:extLst>
                <a:ext uri="{FF2B5EF4-FFF2-40B4-BE49-F238E27FC236}">
                  <a16:creationId xmlns:a16="http://schemas.microsoft.com/office/drawing/2014/main" id="{0CD89127-76DE-409F-9466-793831074D38}"/>
                </a:ext>
              </a:extLst>
            </p:cNvPr>
            <p:cNvSpPr txBox="1">
              <a:spLocks noChangeArrowheads="1"/>
            </p:cNvSpPr>
            <p:nvPr/>
          </p:nvSpPr>
          <p:spPr bwMode="auto">
            <a:xfrm>
              <a:off x="4679" y="1976"/>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1</a:t>
              </a:r>
            </a:p>
          </p:txBody>
        </p:sp>
      </p:grpSp>
      <p:graphicFrame>
        <p:nvGraphicFramePr>
          <p:cNvPr id="3074" name="Object 13">
            <a:extLst>
              <a:ext uri="{FF2B5EF4-FFF2-40B4-BE49-F238E27FC236}">
                <a16:creationId xmlns:a16="http://schemas.microsoft.com/office/drawing/2014/main" id="{F8867B8E-62B6-4615-9FF2-D3CB41E566C9}"/>
              </a:ext>
            </a:extLst>
          </p:cNvPr>
          <p:cNvGraphicFramePr>
            <a:graphicFrameLocks noChangeAspect="1"/>
          </p:cNvGraphicFramePr>
          <p:nvPr/>
        </p:nvGraphicFramePr>
        <p:xfrm>
          <a:off x="438150" y="2928938"/>
          <a:ext cx="9467850" cy="2184400"/>
        </p:xfrm>
        <a:graphic>
          <a:graphicData uri="http://schemas.openxmlformats.org/presentationml/2006/ole">
            <mc:AlternateContent xmlns:mc="http://schemas.openxmlformats.org/markup-compatibility/2006">
              <mc:Choice xmlns:v="urn:schemas-microsoft-com:vml" Requires="v">
                <p:oleObj spid="_x0000_s33836" name="Equation" r:id="rId4" imgW="3962400" imgH="914400" progId="Equation.DSMT4">
                  <p:embed/>
                </p:oleObj>
              </mc:Choice>
              <mc:Fallback>
                <p:oleObj name="Equation" r:id="rId4" imgW="3962400" imgH="914400" progId="Equation.DSMT4">
                  <p:embed/>
                  <p:pic>
                    <p:nvPicPr>
                      <p:cNvPr id="3074" name="Object 13">
                        <a:extLst>
                          <a:ext uri="{FF2B5EF4-FFF2-40B4-BE49-F238E27FC236}">
                            <a16:creationId xmlns:a16="http://schemas.microsoft.com/office/drawing/2014/main" id="{F8867B8E-62B6-4615-9FF2-D3CB41E566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2928938"/>
                        <a:ext cx="9467850" cy="21844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日期占位符 1">
            <a:extLst>
              <a:ext uri="{FF2B5EF4-FFF2-40B4-BE49-F238E27FC236}">
                <a16:creationId xmlns:a16="http://schemas.microsoft.com/office/drawing/2014/main" id="{74745A89-A49C-495A-B693-F22CAF70A6F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85B1093-356F-4BF9-A2C0-3EB9CE2872C6}"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6" name="AutoShape 7">
            <a:extLst>
              <a:ext uri="{FF2B5EF4-FFF2-40B4-BE49-F238E27FC236}">
                <a16:creationId xmlns:a16="http://schemas.microsoft.com/office/drawing/2014/main" id="{C39F612A-F295-4A53-868A-9F1055D3AB4C}"/>
              </a:ext>
            </a:extLst>
          </p:cNvPr>
          <p:cNvSpPr>
            <a:spLocks noChangeArrowheads="1"/>
          </p:cNvSpPr>
          <p:nvPr/>
        </p:nvSpPr>
        <p:spPr bwMode="auto">
          <a:xfrm>
            <a:off x="3444875" y="2450727"/>
            <a:ext cx="2755900" cy="712787"/>
          </a:xfrm>
          <a:prstGeom prst="wedgeRoundRectCallout">
            <a:avLst>
              <a:gd name="adj1" fmla="val -53142"/>
              <a:gd name="adj2" fmla="val 92658"/>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3200" dirty="0">
                <a:ea typeface="宋体" pitchFamily="2" charset="-122"/>
              </a:rPr>
              <a:t>有何缺点</a:t>
            </a:r>
            <a:r>
              <a:rPr lang="en-US" altLang="zh-CN" sz="3200" dirty="0">
                <a:ea typeface="宋体" pitchFamily="2" charset="-122"/>
              </a:rPr>
              <a:t>?</a:t>
            </a:r>
          </a:p>
        </p:txBody>
      </p:sp>
    </p:spTree>
    <p:extLst>
      <p:ext uri="{BB962C8B-B14F-4D97-AF65-F5344CB8AC3E}">
        <p14:creationId xmlns:p14="http://schemas.microsoft.com/office/powerpoint/2010/main" val="750349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ea typeface="宋体" panose="02010600030101010101" pitchFamily="2" charset="-122"/>
              </a:rPr>
              <a:t>公共边</a:t>
            </a:r>
          </a:p>
        </p:txBody>
      </p:sp>
      <p:sp>
        <p:nvSpPr>
          <p:cNvPr id="27651" name="内容占位符 2"/>
          <p:cNvSpPr>
            <a:spLocks noGrp="1"/>
          </p:cNvSpPr>
          <p:nvPr>
            <p:ph idx="1"/>
          </p:nvPr>
        </p:nvSpPr>
        <p:spPr>
          <a:xfrm>
            <a:off x="247650" y="1219200"/>
            <a:ext cx="9493250" cy="2095500"/>
          </a:xfrm>
        </p:spPr>
        <p:txBody>
          <a:bodyPr/>
          <a:lstStyle/>
          <a:p>
            <a:r>
              <a:rPr lang="zh-CN" altLang="en-US" dirty="0">
                <a:ea typeface="宋体" panose="02010600030101010101" pitchFamily="2" charset="-122"/>
              </a:rPr>
              <a:t>根据顶点列表可以正确地绘制多边形，但是如果只简单地绘制多边形各边，那么公共边就会被画两次</a:t>
            </a:r>
            <a:endParaRPr lang="en-US" altLang="zh-CN" dirty="0">
              <a:ea typeface="宋体" panose="02010600030101010101" pitchFamily="2" charset="-122"/>
            </a:endParaRPr>
          </a:p>
          <a:p>
            <a:r>
              <a:rPr lang="zh-CN" altLang="en-US" dirty="0">
                <a:ea typeface="宋体" panose="02010600030101010101" pitchFamily="2" charset="-122"/>
              </a:rPr>
              <a:t>可以用边表指针表示法</a:t>
            </a:r>
          </a:p>
        </p:txBody>
      </p:sp>
      <p:sp>
        <p:nvSpPr>
          <p:cNvPr id="2765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C8677D6-EE40-4C45-98AB-02C216269780}" type="datetime10">
              <a:rPr lang="zh-CN" altLang="en-US" smtClean="0">
                <a:ea typeface="宋体" panose="02010600030101010101" pitchFamily="2" charset="-122"/>
              </a:rPr>
              <a:pPr eaLnBrk="1" hangingPunct="1"/>
              <a:t>08:21</a:t>
            </a:fld>
            <a:endParaRPr lang="en-US" altLang="zh-CN">
              <a:ea typeface="宋体" panose="02010600030101010101" pitchFamily="2" charset="-122"/>
            </a:endParaRPr>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966E1CAC-050D-41E2-AC96-9E2D5AEA07DB}" type="slidenum">
              <a:rPr lang="zh-CN" altLang="en-US">
                <a:ea typeface="宋体" panose="02010600030101010101" pitchFamily="2" charset="-122"/>
              </a:rPr>
              <a:pPr eaLnBrk="1" hangingPunct="1"/>
              <a:t>17</a:t>
            </a:fld>
            <a:endParaRPr lang="en-US" altLang="zh-CN">
              <a:ea typeface="宋体" panose="02010600030101010101" pitchFamily="2" charset="-122"/>
            </a:endParaRPr>
          </a:p>
        </p:txBody>
      </p:sp>
      <p:grpSp>
        <p:nvGrpSpPr>
          <p:cNvPr id="22" name="Group 4">
            <a:extLst>
              <a:ext uri="{FF2B5EF4-FFF2-40B4-BE49-F238E27FC236}">
                <a16:creationId xmlns:a16="http://schemas.microsoft.com/office/drawing/2014/main" id="{AD6ACB94-5283-4518-A133-710F04CABE38}"/>
              </a:ext>
            </a:extLst>
          </p:cNvPr>
          <p:cNvGrpSpPr>
            <a:grpSpLocks/>
          </p:cNvGrpSpPr>
          <p:nvPr/>
        </p:nvGrpSpPr>
        <p:grpSpPr bwMode="auto">
          <a:xfrm>
            <a:off x="5698970" y="2787805"/>
            <a:ext cx="3519488" cy="2317750"/>
            <a:chOff x="4184" y="1477"/>
            <a:chExt cx="1706" cy="1105"/>
          </a:xfrm>
        </p:grpSpPr>
        <p:sp>
          <p:nvSpPr>
            <p:cNvPr id="23" name="Text Box 5">
              <a:extLst>
                <a:ext uri="{FF2B5EF4-FFF2-40B4-BE49-F238E27FC236}">
                  <a16:creationId xmlns:a16="http://schemas.microsoft.com/office/drawing/2014/main" id="{E1CC9BCF-2DD8-469A-B6B7-3F203E82A11E}"/>
                </a:ext>
              </a:extLst>
            </p:cNvPr>
            <p:cNvSpPr txBox="1">
              <a:spLocks noChangeArrowheads="1"/>
            </p:cNvSpPr>
            <p:nvPr/>
          </p:nvSpPr>
          <p:spPr bwMode="auto">
            <a:xfrm>
              <a:off x="4184" y="2155"/>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1</a:t>
              </a:r>
            </a:p>
          </p:txBody>
        </p:sp>
        <p:sp>
          <p:nvSpPr>
            <p:cNvPr id="24" name="Freeform 6">
              <a:extLst>
                <a:ext uri="{FF2B5EF4-FFF2-40B4-BE49-F238E27FC236}">
                  <a16:creationId xmlns:a16="http://schemas.microsoft.com/office/drawing/2014/main" id="{AFF3B9A2-5F49-4DB2-B0D2-E5B17BA14285}"/>
                </a:ext>
              </a:extLst>
            </p:cNvPr>
            <p:cNvSpPr>
              <a:spLocks/>
            </p:cNvSpPr>
            <p:nvPr/>
          </p:nvSpPr>
          <p:spPr bwMode="auto">
            <a:xfrm>
              <a:off x="4590" y="1733"/>
              <a:ext cx="832" cy="672"/>
            </a:xfrm>
            <a:custGeom>
              <a:avLst/>
              <a:gdLst>
                <a:gd name="T0" fmla="*/ 3123 w 768"/>
                <a:gd name="T1" fmla="*/ 0 h 672"/>
                <a:gd name="T2" fmla="*/ 0 w 768"/>
                <a:gd name="T3" fmla="*/ 480 h 672"/>
                <a:gd name="T4" fmla="*/ 9932 w 768"/>
                <a:gd name="T5" fmla="*/ 672 h 672"/>
                <a:gd name="T6" fmla="*/ 3123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240" y="0"/>
                  </a:moveTo>
                  <a:lnTo>
                    <a:pt x="0" y="480"/>
                  </a:lnTo>
                  <a:lnTo>
                    <a:pt x="768" y="672"/>
                  </a:lnTo>
                  <a:lnTo>
                    <a:pt x="24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5" name="Freeform 7">
              <a:extLst>
                <a:ext uri="{FF2B5EF4-FFF2-40B4-BE49-F238E27FC236}">
                  <a16:creationId xmlns:a16="http://schemas.microsoft.com/office/drawing/2014/main" id="{77F9FCBD-16FE-444A-8DCF-6271D09C9E3A}"/>
                </a:ext>
              </a:extLst>
            </p:cNvPr>
            <p:cNvSpPr>
              <a:spLocks/>
            </p:cNvSpPr>
            <p:nvPr/>
          </p:nvSpPr>
          <p:spPr bwMode="auto">
            <a:xfrm>
              <a:off x="4850" y="1733"/>
              <a:ext cx="728" cy="672"/>
            </a:xfrm>
            <a:custGeom>
              <a:avLst/>
              <a:gdLst>
                <a:gd name="T0" fmla="*/ 0 w 672"/>
                <a:gd name="T1" fmla="*/ 0 h 672"/>
                <a:gd name="T2" fmla="*/ 8713 w 672"/>
                <a:gd name="T3" fmla="*/ 288 h 672"/>
                <a:gd name="T4" fmla="*/ 6853 w 672"/>
                <a:gd name="T5" fmla="*/ 672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0" y="0"/>
                  </a:moveTo>
                  <a:lnTo>
                    <a:pt x="672" y="288"/>
                  </a:lnTo>
                  <a:lnTo>
                    <a:pt x="528" y="672"/>
                  </a:lnTo>
                  <a:lnTo>
                    <a:pt x="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26" name="Text Box 8">
              <a:extLst>
                <a:ext uri="{FF2B5EF4-FFF2-40B4-BE49-F238E27FC236}">
                  <a16:creationId xmlns:a16="http://schemas.microsoft.com/office/drawing/2014/main" id="{81487B2E-1A6E-4FFA-8E61-080A4FB7BE80}"/>
                </a:ext>
              </a:extLst>
            </p:cNvPr>
            <p:cNvSpPr txBox="1">
              <a:spLocks noChangeArrowheads="1"/>
            </p:cNvSpPr>
            <p:nvPr/>
          </p:nvSpPr>
          <p:spPr bwMode="auto">
            <a:xfrm>
              <a:off x="5370" y="2332"/>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4</a:t>
              </a:r>
            </a:p>
          </p:txBody>
        </p:sp>
        <p:sp>
          <p:nvSpPr>
            <p:cNvPr id="27" name="Text Box 9">
              <a:extLst>
                <a:ext uri="{FF2B5EF4-FFF2-40B4-BE49-F238E27FC236}">
                  <a16:creationId xmlns:a16="http://schemas.microsoft.com/office/drawing/2014/main" id="{0DE543DA-399C-4D11-8791-56BDEA6B46C2}"/>
                </a:ext>
              </a:extLst>
            </p:cNvPr>
            <p:cNvSpPr txBox="1">
              <a:spLocks noChangeArrowheads="1"/>
            </p:cNvSpPr>
            <p:nvPr/>
          </p:nvSpPr>
          <p:spPr bwMode="auto">
            <a:xfrm>
              <a:off x="5474" y="1877"/>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3</a:t>
              </a:r>
            </a:p>
          </p:txBody>
        </p:sp>
        <p:sp>
          <p:nvSpPr>
            <p:cNvPr id="28" name="Text Box 10">
              <a:extLst>
                <a:ext uri="{FF2B5EF4-FFF2-40B4-BE49-F238E27FC236}">
                  <a16:creationId xmlns:a16="http://schemas.microsoft.com/office/drawing/2014/main" id="{7F649BC5-23EB-401C-A6BE-41E231DAE773}"/>
                </a:ext>
              </a:extLst>
            </p:cNvPr>
            <p:cNvSpPr txBox="1">
              <a:spLocks noChangeArrowheads="1"/>
            </p:cNvSpPr>
            <p:nvPr/>
          </p:nvSpPr>
          <p:spPr bwMode="auto">
            <a:xfrm>
              <a:off x="4674" y="1477"/>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dirty="0">
                  <a:latin typeface="Arial" panose="020B0604020202020204" pitchFamily="34" charset="0"/>
                  <a:ea typeface="黑体" panose="02010609060101010101" pitchFamily="49" charset="-122"/>
                </a:rPr>
                <a:t>v</a:t>
              </a:r>
              <a:r>
                <a:rPr kumimoji="1" lang="en-US" altLang="zh-CN" sz="2000" b="1" baseline="-12000" dirty="0">
                  <a:latin typeface="Arial" panose="020B0604020202020204" pitchFamily="34" charset="0"/>
                  <a:ea typeface="黑体" panose="02010609060101010101" pitchFamily="49" charset="-122"/>
                </a:rPr>
                <a:t>2</a:t>
              </a:r>
            </a:p>
          </p:txBody>
        </p:sp>
        <p:sp>
          <p:nvSpPr>
            <p:cNvPr id="29" name="Text Box 11">
              <a:extLst>
                <a:ext uri="{FF2B5EF4-FFF2-40B4-BE49-F238E27FC236}">
                  <a16:creationId xmlns:a16="http://schemas.microsoft.com/office/drawing/2014/main" id="{B0E8CF35-19AF-4D01-BB6E-C56780F3D68D}"/>
                </a:ext>
              </a:extLst>
            </p:cNvPr>
            <p:cNvSpPr txBox="1">
              <a:spLocks noChangeArrowheads="1"/>
            </p:cNvSpPr>
            <p:nvPr/>
          </p:nvSpPr>
          <p:spPr bwMode="auto">
            <a:xfrm>
              <a:off x="5189" y="1949"/>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2</a:t>
              </a:r>
            </a:p>
          </p:txBody>
        </p:sp>
        <p:sp>
          <p:nvSpPr>
            <p:cNvPr id="30" name="Text Box 12">
              <a:extLst>
                <a:ext uri="{FF2B5EF4-FFF2-40B4-BE49-F238E27FC236}">
                  <a16:creationId xmlns:a16="http://schemas.microsoft.com/office/drawing/2014/main" id="{0CD89127-76DE-409F-9466-793831074D38}"/>
                </a:ext>
              </a:extLst>
            </p:cNvPr>
            <p:cNvSpPr txBox="1">
              <a:spLocks noChangeArrowheads="1"/>
            </p:cNvSpPr>
            <p:nvPr/>
          </p:nvSpPr>
          <p:spPr bwMode="auto">
            <a:xfrm>
              <a:off x="4679" y="1976"/>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1</a:t>
              </a:r>
            </a:p>
          </p:txBody>
        </p:sp>
      </p:grpSp>
    </p:spTree>
    <p:extLst>
      <p:ext uri="{BB962C8B-B14F-4D97-AF65-F5344CB8AC3E}">
        <p14:creationId xmlns:p14="http://schemas.microsoft.com/office/powerpoint/2010/main" val="179269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EB76DC1C-80F5-478E-87E6-0BC62A037F83}"/>
              </a:ext>
            </a:extLst>
          </p:cNvPr>
          <p:cNvSpPr>
            <a:spLocks noGrp="1" noChangeArrowheads="1"/>
          </p:cNvSpPr>
          <p:nvPr>
            <p:ph type="body" sz="half" idx="1"/>
          </p:nvPr>
        </p:nvSpPr>
        <p:spPr>
          <a:xfrm>
            <a:off x="342900" y="990600"/>
            <a:ext cx="9244013" cy="5135563"/>
          </a:xfrm>
        </p:spPr>
        <p:txBody>
          <a:bodyPr/>
          <a:lstStyle/>
          <a:p>
            <a:pPr algn="just" eaLnBrk="1" hangingPunct="1"/>
            <a:r>
              <a:rPr lang="en-US" altLang="zh-CN" sz="2800" b="1" dirty="0">
                <a:solidFill>
                  <a:schemeClr val="accent2"/>
                </a:solidFill>
                <a:latin typeface="宋体" panose="02010600030101010101" pitchFamily="2" charset="-122"/>
                <a:ea typeface="宋体" panose="02010600030101010101" pitchFamily="2" charset="-122"/>
              </a:rPr>
              <a:t>3.</a:t>
            </a:r>
            <a:r>
              <a:rPr lang="zh-CN" altLang="en-US" sz="2800" b="1" dirty="0">
                <a:solidFill>
                  <a:schemeClr val="accent2"/>
                </a:solidFill>
                <a:latin typeface="宋体" panose="02010600030101010101" pitchFamily="2" charset="-122"/>
                <a:ea typeface="宋体" panose="02010600030101010101" pitchFamily="2" charset="-122"/>
              </a:rPr>
              <a:t>边表指针表示</a:t>
            </a:r>
            <a:endParaRPr lang="zh-CN" altLang="en-US" sz="2800" dirty="0">
              <a:solidFill>
                <a:schemeClr val="accent2"/>
              </a:solidFill>
              <a:latin typeface="宋体" panose="02010600030101010101" pitchFamily="2" charset="-122"/>
              <a:ea typeface="宋体" panose="02010600030101010101" pitchFamily="2" charset="-122"/>
            </a:endParaRPr>
          </a:p>
          <a:p>
            <a:pPr algn="just" eaLnBrk="1" hangingPunct="1"/>
            <a:r>
              <a:rPr lang="zh-CN" altLang="en-US" sz="2800" dirty="0">
                <a:latin typeface="宋体" panose="02010600030101010101" pitchFamily="2" charset="-122"/>
                <a:ea typeface="宋体" panose="02010600030101010101" pitchFamily="2" charset="-122"/>
              </a:rPr>
              <a:t>	以面</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边、边</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顶点、顶点</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坐标这三张关系表表示</a:t>
            </a:r>
          </a:p>
        </p:txBody>
      </p:sp>
      <p:sp>
        <p:nvSpPr>
          <p:cNvPr id="30723" name="灯片编号占位符 6">
            <a:extLst>
              <a:ext uri="{FF2B5EF4-FFF2-40B4-BE49-F238E27FC236}">
                <a16:creationId xmlns:a16="http://schemas.microsoft.com/office/drawing/2014/main" id="{EAD176AC-228E-4905-990F-DBD0FA0FC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F1EC1DA-4518-4212-8C5E-EB08D7F39516}" type="slidenum">
              <a:rPr lang="zh-CN" altLang="en-US" sz="1400">
                <a:latin typeface="Arial" panose="020B0604020202020204" pitchFamily="34" charset="0"/>
              </a:rPr>
              <a:pPr>
                <a:spcBef>
                  <a:spcPct val="0"/>
                </a:spcBef>
                <a:buFontTx/>
                <a:buNone/>
              </a:pPr>
              <a:t>18</a:t>
            </a:fld>
            <a:endParaRPr lang="en-US" altLang="zh-CN" sz="1400">
              <a:latin typeface="Arial" panose="020B0604020202020204" pitchFamily="34" charset="0"/>
            </a:endParaRPr>
          </a:p>
        </p:txBody>
      </p:sp>
      <p:graphicFrame>
        <p:nvGraphicFramePr>
          <p:cNvPr id="4098" name="Object 4">
            <a:extLst>
              <a:ext uri="{FF2B5EF4-FFF2-40B4-BE49-F238E27FC236}">
                <a16:creationId xmlns:a16="http://schemas.microsoft.com/office/drawing/2014/main" id="{D74C955E-59CE-45D2-AF58-2C16CB7687E7}"/>
              </a:ext>
            </a:extLst>
          </p:cNvPr>
          <p:cNvGraphicFramePr>
            <a:graphicFrameLocks noGrp="1" noChangeAspect="1"/>
          </p:cNvGraphicFramePr>
          <p:nvPr>
            <p:ph sz="half" idx="2"/>
          </p:nvPr>
        </p:nvGraphicFramePr>
        <p:xfrm>
          <a:off x="692150" y="2003425"/>
          <a:ext cx="8394700" cy="4506913"/>
        </p:xfrm>
        <a:graphic>
          <a:graphicData uri="http://schemas.openxmlformats.org/presentationml/2006/ole">
            <mc:AlternateContent xmlns:mc="http://schemas.openxmlformats.org/markup-compatibility/2006">
              <mc:Choice xmlns:v="urn:schemas-microsoft-com:vml" Requires="v">
                <p:oleObj spid="_x0000_s34860" name="Equation" r:id="rId4" imgW="2933700" imgH="1574800" progId="Equation.DSMT4">
                  <p:embed/>
                </p:oleObj>
              </mc:Choice>
              <mc:Fallback>
                <p:oleObj name="Equation" r:id="rId4" imgW="2933700" imgH="1574800" progId="Equation.DSMT4">
                  <p:embed/>
                  <p:pic>
                    <p:nvPicPr>
                      <p:cNvPr id="4098" name="Object 4">
                        <a:extLst>
                          <a:ext uri="{FF2B5EF4-FFF2-40B4-BE49-F238E27FC236}">
                            <a16:creationId xmlns:a16="http://schemas.microsoft.com/office/drawing/2014/main" id="{D74C955E-59CE-45D2-AF58-2C16CB768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 y="2003425"/>
                        <a:ext cx="83947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Rectangle 2">
            <a:extLst>
              <a:ext uri="{FF2B5EF4-FFF2-40B4-BE49-F238E27FC236}">
                <a16:creationId xmlns:a16="http://schemas.microsoft.com/office/drawing/2014/main" id="{776B1130-220B-4312-8864-E53ED34D5679}"/>
              </a:ext>
            </a:extLst>
          </p:cNvPr>
          <p:cNvSpPr>
            <a:spLocks noGrp="1" noChangeArrowheads="1"/>
          </p:cNvSpPr>
          <p:nvPr>
            <p:ph type="title"/>
          </p:nvPr>
        </p:nvSpPr>
        <p:spPr/>
        <p:txBody>
          <a:bodyPr/>
          <a:lstStyle/>
          <a:p>
            <a:pPr eaLnBrk="1" hangingPunct="1"/>
            <a:r>
              <a:rPr lang="zh-CN" altLang="en-US">
                <a:latin typeface="宋体" panose="02010600030101010101" pitchFamily="2" charset="-122"/>
                <a:ea typeface="宋体" panose="02010600030101010101" pitchFamily="2" charset="-122"/>
              </a:rPr>
              <a:t>边界表示的数据结构</a:t>
            </a:r>
          </a:p>
        </p:txBody>
      </p:sp>
      <p:grpSp>
        <p:nvGrpSpPr>
          <p:cNvPr id="30726" name="Group 22">
            <a:extLst>
              <a:ext uri="{FF2B5EF4-FFF2-40B4-BE49-F238E27FC236}">
                <a16:creationId xmlns:a16="http://schemas.microsoft.com/office/drawing/2014/main" id="{F60FED70-AE0B-42AF-BC07-009ECF259BAF}"/>
              </a:ext>
            </a:extLst>
          </p:cNvPr>
          <p:cNvGrpSpPr>
            <a:grpSpLocks/>
          </p:cNvGrpSpPr>
          <p:nvPr/>
        </p:nvGrpSpPr>
        <p:grpSpPr bwMode="auto">
          <a:xfrm>
            <a:off x="5605463" y="2079625"/>
            <a:ext cx="3581400" cy="2544763"/>
            <a:chOff x="4623" y="1881"/>
            <a:chExt cx="1617" cy="1080"/>
          </a:xfrm>
        </p:grpSpPr>
        <p:sp>
          <p:nvSpPr>
            <p:cNvPr id="30729" name="Text Box 10">
              <a:extLst>
                <a:ext uri="{FF2B5EF4-FFF2-40B4-BE49-F238E27FC236}">
                  <a16:creationId xmlns:a16="http://schemas.microsoft.com/office/drawing/2014/main" id="{695A13F5-94BF-4CB7-95A4-1DA8390E149E}"/>
                </a:ext>
              </a:extLst>
            </p:cNvPr>
            <p:cNvSpPr txBox="1">
              <a:spLocks noChangeArrowheads="1"/>
            </p:cNvSpPr>
            <p:nvPr/>
          </p:nvSpPr>
          <p:spPr bwMode="auto">
            <a:xfrm>
              <a:off x="5824" y="2260"/>
              <a:ext cx="416" cy="250"/>
            </a:xfrm>
            <a:prstGeom prst="rect">
              <a:avLst/>
            </a:prstGeom>
            <a:solidFill>
              <a:schemeClr val="accent1">
                <a:alpha val="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3</a:t>
              </a:r>
            </a:p>
          </p:txBody>
        </p:sp>
        <p:grpSp>
          <p:nvGrpSpPr>
            <p:cNvPr id="30730" name="Group 20">
              <a:extLst>
                <a:ext uri="{FF2B5EF4-FFF2-40B4-BE49-F238E27FC236}">
                  <a16:creationId xmlns:a16="http://schemas.microsoft.com/office/drawing/2014/main" id="{1CD7C20A-40AD-4E5E-BE59-CC7A3B3830FE}"/>
                </a:ext>
              </a:extLst>
            </p:cNvPr>
            <p:cNvGrpSpPr>
              <a:grpSpLocks/>
            </p:cNvGrpSpPr>
            <p:nvPr/>
          </p:nvGrpSpPr>
          <p:grpSpPr bwMode="auto">
            <a:xfrm>
              <a:off x="4623" y="1881"/>
              <a:ext cx="1533" cy="1080"/>
              <a:chOff x="4558" y="1881"/>
              <a:chExt cx="1532" cy="1080"/>
            </a:xfrm>
          </p:grpSpPr>
          <p:sp>
            <p:nvSpPr>
              <p:cNvPr id="30731" name="Text Box 6">
                <a:extLst>
                  <a:ext uri="{FF2B5EF4-FFF2-40B4-BE49-F238E27FC236}">
                    <a16:creationId xmlns:a16="http://schemas.microsoft.com/office/drawing/2014/main" id="{566EADD8-2A01-43A3-8B95-AE1064FFEA3A}"/>
                  </a:ext>
                </a:extLst>
              </p:cNvPr>
              <p:cNvSpPr txBox="1">
                <a:spLocks noChangeArrowheads="1"/>
              </p:cNvSpPr>
              <p:nvPr/>
            </p:nvSpPr>
            <p:spPr bwMode="auto">
              <a:xfrm>
                <a:off x="4558" y="2461"/>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1</a:t>
                </a:r>
              </a:p>
            </p:txBody>
          </p:sp>
          <p:sp>
            <p:nvSpPr>
              <p:cNvPr id="30732" name="Text Box 11">
                <a:extLst>
                  <a:ext uri="{FF2B5EF4-FFF2-40B4-BE49-F238E27FC236}">
                    <a16:creationId xmlns:a16="http://schemas.microsoft.com/office/drawing/2014/main" id="{F35EFA3B-CD14-4A6F-A836-A60F8012E1A5}"/>
                  </a:ext>
                </a:extLst>
              </p:cNvPr>
              <p:cNvSpPr txBox="1">
                <a:spLocks noChangeArrowheads="1"/>
              </p:cNvSpPr>
              <p:nvPr/>
            </p:nvSpPr>
            <p:spPr bwMode="auto">
              <a:xfrm>
                <a:off x="4877" y="1881"/>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2</a:t>
                </a:r>
              </a:p>
            </p:txBody>
          </p:sp>
          <p:sp>
            <p:nvSpPr>
              <p:cNvPr id="30733" name="Text Box 14">
                <a:extLst>
                  <a:ext uri="{FF2B5EF4-FFF2-40B4-BE49-F238E27FC236}">
                    <a16:creationId xmlns:a16="http://schemas.microsoft.com/office/drawing/2014/main" id="{919AA04C-0F83-4621-B5AB-E4E7C2923254}"/>
                  </a:ext>
                </a:extLst>
              </p:cNvPr>
              <p:cNvSpPr txBox="1">
                <a:spLocks noChangeArrowheads="1"/>
              </p:cNvSpPr>
              <p:nvPr/>
            </p:nvSpPr>
            <p:spPr bwMode="auto">
              <a:xfrm>
                <a:off x="4699" y="2171"/>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e</a:t>
                </a:r>
                <a:r>
                  <a:rPr kumimoji="1" lang="en-US" altLang="zh-CN" sz="2000" b="1" baseline="-12000">
                    <a:latin typeface="Arial" panose="020B0604020202020204" pitchFamily="34" charset="0"/>
                    <a:ea typeface="黑体" panose="02010609060101010101" pitchFamily="49" charset="-122"/>
                  </a:rPr>
                  <a:t>1</a:t>
                </a:r>
              </a:p>
            </p:txBody>
          </p:sp>
          <p:sp>
            <p:nvSpPr>
              <p:cNvPr id="30734" name="Freeform 7">
                <a:extLst>
                  <a:ext uri="{FF2B5EF4-FFF2-40B4-BE49-F238E27FC236}">
                    <a16:creationId xmlns:a16="http://schemas.microsoft.com/office/drawing/2014/main" id="{E68C2DBB-6C01-4858-82B2-893781485EBB}"/>
                  </a:ext>
                </a:extLst>
              </p:cNvPr>
              <p:cNvSpPr>
                <a:spLocks/>
              </p:cNvSpPr>
              <p:nvPr/>
            </p:nvSpPr>
            <p:spPr bwMode="auto">
              <a:xfrm>
                <a:off x="4856" y="2112"/>
                <a:ext cx="832" cy="672"/>
              </a:xfrm>
              <a:custGeom>
                <a:avLst/>
                <a:gdLst>
                  <a:gd name="T0" fmla="*/ 3123 w 768"/>
                  <a:gd name="T1" fmla="*/ 0 h 672"/>
                  <a:gd name="T2" fmla="*/ 0 w 768"/>
                  <a:gd name="T3" fmla="*/ 480 h 672"/>
                  <a:gd name="T4" fmla="*/ 9932 w 768"/>
                  <a:gd name="T5" fmla="*/ 672 h 672"/>
                  <a:gd name="T6" fmla="*/ 3123 w 768"/>
                  <a:gd name="T7" fmla="*/ 0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240" y="0"/>
                    </a:moveTo>
                    <a:lnTo>
                      <a:pt x="0" y="480"/>
                    </a:lnTo>
                    <a:lnTo>
                      <a:pt x="768" y="672"/>
                    </a:lnTo>
                    <a:lnTo>
                      <a:pt x="24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30735" name="Freeform 8">
                <a:extLst>
                  <a:ext uri="{FF2B5EF4-FFF2-40B4-BE49-F238E27FC236}">
                    <a16:creationId xmlns:a16="http://schemas.microsoft.com/office/drawing/2014/main" id="{1753A157-B734-4F2B-B339-2295AFAC974A}"/>
                  </a:ext>
                </a:extLst>
              </p:cNvPr>
              <p:cNvSpPr>
                <a:spLocks/>
              </p:cNvSpPr>
              <p:nvPr/>
            </p:nvSpPr>
            <p:spPr bwMode="auto">
              <a:xfrm>
                <a:off x="5116" y="2112"/>
                <a:ext cx="728" cy="672"/>
              </a:xfrm>
              <a:custGeom>
                <a:avLst/>
                <a:gdLst>
                  <a:gd name="T0" fmla="*/ 0 w 672"/>
                  <a:gd name="T1" fmla="*/ 0 h 672"/>
                  <a:gd name="T2" fmla="*/ 8713 w 672"/>
                  <a:gd name="T3" fmla="*/ 288 h 672"/>
                  <a:gd name="T4" fmla="*/ 6853 w 672"/>
                  <a:gd name="T5" fmla="*/ 672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0" y="0"/>
                    </a:moveTo>
                    <a:lnTo>
                      <a:pt x="672" y="288"/>
                    </a:lnTo>
                    <a:lnTo>
                      <a:pt x="528" y="672"/>
                    </a:lnTo>
                    <a:lnTo>
                      <a:pt x="0" y="0"/>
                    </a:lnTo>
                    <a:close/>
                  </a:path>
                </a:pathLst>
              </a:custGeom>
              <a:solidFill>
                <a:schemeClr val="accent1">
                  <a:alpha val="0"/>
                </a:schemeClr>
              </a:solidFill>
              <a:ln w="28575">
                <a:solidFill>
                  <a:schemeClr val="tx1"/>
                </a:solidFill>
                <a:round/>
                <a:headEnd/>
                <a:tailEnd/>
              </a:ln>
            </p:spPr>
            <p:txBody>
              <a:bodyPr wrap="none" lIns="92075" tIns="46038" rIns="92075" bIns="46038" anchor="ctr"/>
              <a:lstStyle/>
              <a:p>
                <a:endParaRPr lang="zh-CN" altLang="en-US"/>
              </a:p>
            </p:txBody>
          </p:sp>
          <p:sp>
            <p:nvSpPr>
              <p:cNvPr id="30736" name="Text Box 9">
                <a:extLst>
                  <a:ext uri="{FF2B5EF4-FFF2-40B4-BE49-F238E27FC236}">
                    <a16:creationId xmlns:a16="http://schemas.microsoft.com/office/drawing/2014/main" id="{6FFD9F62-65C9-4B87-AB94-2558693C9460}"/>
                  </a:ext>
                </a:extLst>
              </p:cNvPr>
              <p:cNvSpPr txBox="1">
                <a:spLocks noChangeArrowheads="1"/>
              </p:cNvSpPr>
              <p:nvPr/>
            </p:nvSpPr>
            <p:spPr bwMode="auto">
              <a:xfrm>
                <a:off x="5636" y="2711"/>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v</a:t>
                </a:r>
                <a:r>
                  <a:rPr kumimoji="1" lang="en-US" altLang="zh-CN" sz="2000" b="1" baseline="-12000">
                    <a:latin typeface="Arial" panose="020B0604020202020204" pitchFamily="34" charset="0"/>
                    <a:ea typeface="黑体" panose="02010609060101010101" pitchFamily="49" charset="-122"/>
                  </a:rPr>
                  <a:t>4</a:t>
                </a:r>
              </a:p>
            </p:txBody>
          </p:sp>
          <p:sp>
            <p:nvSpPr>
              <p:cNvPr id="30737" name="Text Box 12">
                <a:extLst>
                  <a:ext uri="{FF2B5EF4-FFF2-40B4-BE49-F238E27FC236}">
                    <a16:creationId xmlns:a16="http://schemas.microsoft.com/office/drawing/2014/main" id="{C46B7E6B-7B5E-472B-A524-ABB245531BE3}"/>
                  </a:ext>
                </a:extLst>
              </p:cNvPr>
              <p:cNvSpPr txBox="1">
                <a:spLocks noChangeArrowheads="1"/>
              </p:cNvSpPr>
              <p:nvPr/>
            </p:nvSpPr>
            <p:spPr bwMode="auto">
              <a:xfrm>
                <a:off x="5455" y="2328"/>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2</a:t>
                </a:r>
              </a:p>
            </p:txBody>
          </p:sp>
          <p:sp>
            <p:nvSpPr>
              <p:cNvPr id="30738" name="Text Box 13">
                <a:extLst>
                  <a:ext uri="{FF2B5EF4-FFF2-40B4-BE49-F238E27FC236}">
                    <a16:creationId xmlns:a16="http://schemas.microsoft.com/office/drawing/2014/main" id="{D78942B2-FB32-42F3-AEAD-99C8DC5A53E2}"/>
                  </a:ext>
                </a:extLst>
              </p:cNvPr>
              <p:cNvSpPr txBox="1">
                <a:spLocks noChangeArrowheads="1"/>
              </p:cNvSpPr>
              <p:nvPr/>
            </p:nvSpPr>
            <p:spPr bwMode="auto">
              <a:xfrm>
                <a:off x="4945" y="2355"/>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f</a:t>
                </a:r>
                <a:r>
                  <a:rPr kumimoji="1" lang="en-US" altLang="zh-CN" sz="2000" b="1" baseline="-12000">
                    <a:latin typeface="Arial" panose="020B0604020202020204" pitchFamily="34" charset="0"/>
                    <a:ea typeface="黑体" panose="02010609060101010101" pitchFamily="49" charset="-122"/>
                  </a:rPr>
                  <a:t>1</a:t>
                </a:r>
              </a:p>
            </p:txBody>
          </p:sp>
          <p:sp>
            <p:nvSpPr>
              <p:cNvPr id="30739" name="Text Box 15">
                <a:extLst>
                  <a:ext uri="{FF2B5EF4-FFF2-40B4-BE49-F238E27FC236}">
                    <a16:creationId xmlns:a16="http://schemas.microsoft.com/office/drawing/2014/main" id="{39DBC85D-1C0C-4BCA-88F1-AE7378DEB3DD}"/>
                  </a:ext>
                </a:extLst>
              </p:cNvPr>
              <p:cNvSpPr txBox="1">
                <a:spLocks noChangeArrowheads="1"/>
              </p:cNvSpPr>
              <p:nvPr/>
            </p:nvSpPr>
            <p:spPr bwMode="auto">
              <a:xfrm>
                <a:off x="5351" y="2052"/>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e</a:t>
                </a:r>
                <a:r>
                  <a:rPr kumimoji="1" lang="en-US" altLang="zh-CN" sz="2000" b="1" baseline="-12000">
                    <a:latin typeface="Arial" panose="020B0604020202020204" pitchFamily="34" charset="0"/>
                    <a:ea typeface="黑体" panose="02010609060101010101" pitchFamily="49" charset="-122"/>
                  </a:rPr>
                  <a:t>2</a:t>
                </a:r>
              </a:p>
            </p:txBody>
          </p:sp>
          <p:sp>
            <p:nvSpPr>
              <p:cNvPr id="30740" name="Text Box 16">
                <a:extLst>
                  <a:ext uri="{FF2B5EF4-FFF2-40B4-BE49-F238E27FC236}">
                    <a16:creationId xmlns:a16="http://schemas.microsoft.com/office/drawing/2014/main" id="{43CD4EA6-AB94-4BCB-994B-3873F81AAE1A}"/>
                  </a:ext>
                </a:extLst>
              </p:cNvPr>
              <p:cNvSpPr txBox="1">
                <a:spLocks noChangeArrowheads="1"/>
              </p:cNvSpPr>
              <p:nvPr/>
            </p:nvSpPr>
            <p:spPr bwMode="auto">
              <a:xfrm>
                <a:off x="5674" y="2466"/>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e</a:t>
                </a:r>
                <a:r>
                  <a:rPr kumimoji="1" lang="en-US" altLang="zh-CN" sz="2000" b="1" baseline="-12000">
                    <a:latin typeface="Arial" panose="020B0604020202020204" pitchFamily="34" charset="0"/>
                    <a:ea typeface="黑体" panose="02010609060101010101" pitchFamily="49" charset="-122"/>
                  </a:rPr>
                  <a:t>3</a:t>
                </a:r>
              </a:p>
            </p:txBody>
          </p:sp>
          <p:sp>
            <p:nvSpPr>
              <p:cNvPr id="30741" name="Text Box 17">
                <a:extLst>
                  <a:ext uri="{FF2B5EF4-FFF2-40B4-BE49-F238E27FC236}">
                    <a16:creationId xmlns:a16="http://schemas.microsoft.com/office/drawing/2014/main" id="{E6978752-88B3-4D09-B49D-46CFAACF605D}"/>
                  </a:ext>
                </a:extLst>
              </p:cNvPr>
              <p:cNvSpPr txBox="1">
                <a:spLocks noChangeArrowheads="1"/>
              </p:cNvSpPr>
              <p:nvPr/>
            </p:nvSpPr>
            <p:spPr bwMode="auto">
              <a:xfrm>
                <a:off x="5184" y="2423"/>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e</a:t>
                </a:r>
                <a:r>
                  <a:rPr kumimoji="1" lang="en-US" altLang="zh-CN" sz="2000" b="1" baseline="-12000">
                    <a:latin typeface="Arial" panose="020B0604020202020204" pitchFamily="34" charset="0"/>
                    <a:ea typeface="黑体" panose="02010609060101010101" pitchFamily="49" charset="-122"/>
                  </a:rPr>
                  <a:t>4</a:t>
                </a:r>
              </a:p>
            </p:txBody>
          </p:sp>
          <p:sp>
            <p:nvSpPr>
              <p:cNvPr id="30742" name="Text Box 18">
                <a:extLst>
                  <a:ext uri="{FF2B5EF4-FFF2-40B4-BE49-F238E27FC236}">
                    <a16:creationId xmlns:a16="http://schemas.microsoft.com/office/drawing/2014/main" id="{34573D71-0204-4373-87CC-6194EA81E8FA}"/>
                  </a:ext>
                </a:extLst>
              </p:cNvPr>
              <p:cNvSpPr txBox="1">
                <a:spLocks noChangeArrowheads="1"/>
              </p:cNvSpPr>
              <p:nvPr/>
            </p:nvSpPr>
            <p:spPr bwMode="auto">
              <a:xfrm>
                <a:off x="5014" y="2632"/>
                <a:ext cx="416" cy="250"/>
              </a:xfrm>
              <a:prstGeom prst="rect">
                <a:avLst/>
              </a:prstGeom>
              <a:solidFill>
                <a:schemeClr val="accent1">
                  <a:alpha val="0"/>
                </a:scheme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2000" b="1">
                    <a:latin typeface="Arial" panose="020B0604020202020204" pitchFamily="34" charset="0"/>
                    <a:ea typeface="黑体" panose="02010609060101010101" pitchFamily="49" charset="-122"/>
                  </a:rPr>
                  <a:t>e</a:t>
                </a:r>
                <a:r>
                  <a:rPr kumimoji="1" lang="en-US" altLang="zh-CN" sz="2000" b="1" baseline="-12000">
                    <a:latin typeface="Arial" panose="020B0604020202020204" pitchFamily="34" charset="0"/>
                    <a:ea typeface="黑体" panose="02010609060101010101" pitchFamily="49" charset="-122"/>
                  </a:rPr>
                  <a:t>5</a:t>
                </a:r>
              </a:p>
            </p:txBody>
          </p:sp>
        </p:grpSp>
      </p:grpSp>
      <p:sp>
        <p:nvSpPr>
          <p:cNvPr id="30728" name="日期占位符 1">
            <a:extLst>
              <a:ext uri="{FF2B5EF4-FFF2-40B4-BE49-F238E27FC236}">
                <a16:creationId xmlns:a16="http://schemas.microsoft.com/office/drawing/2014/main" id="{81295250-0440-4E64-B3D5-3DA7134365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8C0E1B-B802-444B-9C01-308D92F1D007}"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59568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6"/>
          <p:cNvSpPr>
            <a:spLocks noGrp="1"/>
          </p:cNvSpPr>
          <p:nvPr>
            <p:ph type="title"/>
          </p:nvPr>
        </p:nvSpPr>
        <p:spPr/>
        <p:txBody>
          <a:bodyPr/>
          <a:lstStyle/>
          <a:p>
            <a:r>
              <a:rPr lang="zh-CN" altLang="en-US">
                <a:ea typeface="宋体" panose="02010600030101010101" pitchFamily="2" charset="-122"/>
              </a:rPr>
              <a:t>立方体</a:t>
            </a:r>
          </a:p>
        </p:txBody>
      </p:sp>
      <p:sp>
        <p:nvSpPr>
          <p:cNvPr id="30723" name="内容占位符 7"/>
          <p:cNvSpPr>
            <a:spLocks noGrp="1"/>
          </p:cNvSpPr>
          <p:nvPr>
            <p:ph idx="1"/>
          </p:nvPr>
        </p:nvSpPr>
        <p:spPr/>
        <p:txBody>
          <a:bodyPr/>
          <a:lstStyle/>
          <a:p>
            <a:r>
              <a:rPr lang="zh-CN" altLang="en-US" dirty="0">
                <a:ea typeface="宋体" panose="02010600030101010101" pitchFamily="2" charset="-122"/>
              </a:rPr>
              <a:t>为立方体旋转程序建立彩色立方体</a:t>
            </a:r>
            <a:endParaRPr lang="en-US" altLang="zh-CN" dirty="0">
              <a:ea typeface="宋体" panose="02010600030101010101" pitchFamily="2" charset="-122"/>
            </a:endParaRPr>
          </a:p>
          <a:p>
            <a:r>
              <a:rPr lang="zh-CN" altLang="en-US" dirty="0">
                <a:ea typeface="宋体" panose="02010600030101010101" pitchFamily="2" charset="-122"/>
              </a:rPr>
              <a:t>定义顶点和颜色的全局数组</a:t>
            </a:r>
          </a:p>
          <a:p>
            <a:r>
              <a:rPr lang="en-US" altLang="zh-CN" dirty="0" err="1">
                <a:ea typeface="宋体" panose="02010600030101010101" pitchFamily="2" charset="-122"/>
              </a:rPr>
              <a:t>GLfloat</a:t>
            </a:r>
            <a:r>
              <a:rPr lang="en-US" altLang="zh-CN" dirty="0">
                <a:ea typeface="宋体" panose="02010600030101010101" pitchFamily="2" charset="-122"/>
              </a:rPr>
              <a:t> vertices[8][3]= {</a:t>
            </a:r>
          </a:p>
          <a:p>
            <a:pPr marL="0" indent="0">
              <a:buNone/>
            </a:pPr>
            <a:r>
              <a:rPr lang="en-US" altLang="zh-CN" dirty="0">
                <a:ea typeface="宋体" panose="02010600030101010101" pitchFamily="2" charset="-122"/>
              </a:rPr>
              <a:t>{-1.0, -1.0, 1.0},{-1.0, 1.0, 1.0},{1.0,1.0, 1.0},</a:t>
            </a:r>
          </a:p>
          <a:p>
            <a:pPr marL="0" indent="0">
              <a:buNone/>
            </a:pPr>
            <a:r>
              <a:rPr lang="en-US" altLang="zh-CN" dirty="0">
                <a:ea typeface="宋体" panose="02010600030101010101" pitchFamily="2" charset="-122"/>
              </a:rPr>
              <a:t>{1.0,-1.0,1.0},   {-1.0,-1.0,-1.0}, {-1.0,1.0,-1.0},</a:t>
            </a:r>
          </a:p>
          <a:p>
            <a:pPr marL="0" indent="0">
              <a:buNone/>
            </a:pPr>
            <a:r>
              <a:rPr lang="en-US" altLang="zh-CN" dirty="0">
                <a:ea typeface="宋体" panose="02010600030101010101" pitchFamily="2" charset="-122"/>
              </a:rPr>
              <a:t>{1.0,1.0,-1.0}, {1.0,-1.0,-1.0}};</a:t>
            </a:r>
          </a:p>
          <a:p>
            <a:r>
              <a:rPr lang="en-US" altLang="zh-CN" dirty="0" err="1">
                <a:ea typeface="宋体" panose="02010600030101010101" pitchFamily="2" charset="-122"/>
              </a:rPr>
              <a:t>GLfloat</a:t>
            </a:r>
            <a:r>
              <a:rPr lang="en-US" altLang="zh-CN" dirty="0">
                <a:ea typeface="宋体" panose="02010600030101010101" pitchFamily="2" charset="-122"/>
              </a:rPr>
              <a:t> colors[6][3]={</a:t>
            </a:r>
          </a:p>
          <a:p>
            <a:pPr marL="0" indent="0">
              <a:buNone/>
            </a:pPr>
            <a:r>
              <a:rPr lang="en-US" altLang="zh-CN" dirty="0">
                <a:ea typeface="宋体" panose="02010600030101010101" pitchFamily="2" charset="-122"/>
              </a:rPr>
              <a:t>{1.0,1.0,1.0}, {1.0,0.0,0.0}, {1.0,1.0,0.0},</a:t>
            </a:r>
          </a:p>
          <a:p>
            <a:pPr marL="0" indent="0">
              <a:buNone/>
            </a:pPr>
            <a:r>
              <a:rPr lang="en-US" altLang="zh-CN" dirty="0">
                <a:ea typeface="宋体" panose="02010600030101010101" pitchFamily="2" charset="-122"/>
              </a:rPr>
              <a:t>{0.0,0.0,1.0}, {1.0,0.0,1.0}, {0.0,1.0,1.0}};</a:t>
            </a:r>
          </a:p>
        </p:txBody>
      </p:sp>
      <p:sp>
        <p:nvSpPr>
          <p:cNvPr id="3072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01C6584E-C41A-498B-B186-D330956FAF1D}" type="datetime10">
              <a:rPr lang="zh-CN" altLang="en-US" smtClean="0">
                <a:ea typeface="宋体" panose="02010600030101010101" pitchFamily="2" charset="-122"/>
              </a:rPr>
              <a:pPr eaLnBrk="1" hangingPunct="1"/>
              <a:t>08:21</a:t>
            </a:fld>
            <a:endParaRPr lang="en-US" altLang="zh-CN">
              <a:ea typeface="宋体" panose="02010600030101010101" pitchFamily="2" charset="-122"/>
            </a:endParaRPr>
          </a:p>
        </p:txBody>
      </p:sp>
      <p:sp>
        <p:nvSpPr>
          <p:cNvPr id="307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5600E16A-BD67-4E14-9364-1D1E110D49C4}" type="slidenum">
              <a:rPr lang="zh-CN" altLang="en-US">
                <a:ea typeface="宋体" panose="02010600030101010101" pitchFamily="2" charset="-122"/>
              </a:rPr>
              <a:pPr eaLnBrk="1" hangingPunct="1"/>
              <a:t>19</a:t>
            </a:fld>
            <a:endParaRPr lang="en-US" altLang="zh-CN">
              <a:ea typeface="宋体" panose="02010600030101010101" pitchFamily="2" charset="-122"/>
            </a:endParaRPr>
          </a:p>
        </p:txBody>
      </p:sp>
      <p:pic>
        <p:nvPicPr>
          <p:cNvPr id="30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050" y="0"/>
            <a:ext cx="226695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42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6">
            <a:extLst>
              <a:ext uri="{FF2B5EF4-FFF2-40B4-BE49-F238E27FC236}">
                <a16:creationId xmlns:a16="http://schemas.microsoft.com/office/drawing/2014/main" id="{405AD863-1C10-4A3D-81D0-EF960CFBAE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10E033-F3DE-4E74-8824-7F1808647100}" type="slidenum">
              <a:rPr lang="zh-CN" altLang="en-US" sz="1400">
                <a:latin typeface="Arial" panose="020B0604020202020204" pitchFamily="34" charset="0"/>
              </a:rPr>
              <a:pPr>
                <a:spcBef>
                  <a:spcPct val="0"/>
                </a:spcBef>
                <a:buFontTx/>
                <a:buNone/>
              </a:pPr>
              <a:t>2</a:t>
            </a:fld>
            <a:endParaRPr lang="en-US" altLang="zh-CN" sz="1400">
              <a:latin typeface="Arial" panose="020B0604020202020204" pitchFamily="34" charset="0"/>
            </a:endParaRPr>
          </a:p>
        </p:txBody>
      </p:sp>
      <p:sp>
        <p:nvSpPr>
          <p:cNvPr id="4099" name="Rectangle 8">
            <a:extLst>
              <a:ext uri="{FF2B5EF4-FFF2-40B4-BE49-F238E27FC236}">
                <a16:creationId xmlns:a16="http://schemas.microsoft.com/office/drawing/2014/main" id="{EB1E75F7-882E-4BFA-B583-FA085C11C95B}"/>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问题提出</a:t>
            </a:r>
          </a:p>
        </p:txBody>
      </p:sp>
      <p:sp>
        <p:nvSpPr>
          <p:cNvPr id="9220" name="Rectangle 3">
            <a:extLst>
              <a:ext uri="{FF2B5EF4-FFF2-40B4-BE49-F238E27FC236}">
                <a16:creationId xmlns:a16="http://schemas.microsoft.com/office/drawing/2014/main" id="{4AD6CA78-03D1-4E9A-9607-D58556068C46}"/>
              </a:ext>
            </a:extLst>
          </p:cNvPr>
          <p:cNvSpPr>
            <a:spLocks noGrp="1" noChangeArrowheads="1"/>
          </p:cNvSpPr>
          <p:nvPr>
            <p:ph type="body" sz="half" idx="1"/>
          </p:nvPr>
        </p:nvSpPr>
        <p:spPr>
          <a:xfrm>
            <a:off x="247650" y="1219200"/>
            <a:ext cx="9180513" cy="5181600"/>
          </a:xfrm>
        </p:spPr>
        <p:txBody>
          <a:bodyPr/>
          <a:lstStyle/>
          <a:p>
            <a:pPr eaLnBrk="1" hangingPunct="1"/>
            <a:r>
              <a:rPr lang="zh-CN" altLang="en-US" dirty="0">
                <a:ea typeface="宋体" panose="02010600030101010101" pitchFamily="2" charset="-122"/>
              </a:rPr>
              <a:t>如何利用计算机表示三维对象</a:t>
            </a:r>
            <a:r>
              <a:rPr lang="en-US" altLang="zh-CN" dirty="0">
                <a:ea typeface="宋体" panose="02010600030101010101" pitchFamily="2" charset="-122"/>
              </a:rPr>
              <a:t>?</a:t>
            </a:r>
          </a:p>
          <a:p>
            <a:pPr eaLnBrk="1" hangingPunct="1"/>
            <a:endParaRPr lang="zh-CN" altLang="en-US" dirty="0">
              <a:ea typeface="宋体" panose="02010600030101010101" pitchFamily="2" charset="-122"/>
            </a:endParaRPr>
          </a:p>
        </p:txBody>
      </p:sp>
      <p:sp>
        <p:nvSpPr>
          <p:cNvPr id="4101" name="日期占位符 1">
            <a:extLst>
              <a:ext uri="{FF2B5EF4-FFF2-40B4-BE49-F238E27FC236}">
                <a16:creationId xmlns:a16="http://schemas.microsoft.com/office/drawing/2014/main" id="{6248362F-97F2-4041-AA61-32177B6C5F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C271147-98CA-451B-84E9-DCF7D7957E67}"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pic>
        <p:nvPicPr>
          <p:cNvPr id="4102" name="Picture 11" descr="http://www.cgrealm.cn/u/img/model/2007-11-27_225536.jpg">
            <a:extLst>
              <a:ext uri="{FF2B5EF4-FFF2-40B4-BE49-F238E27FC236}">
                <a16:creationId xmlns:a16="http://schemas.microsoft.com/office/drawing/2014/main" id="{D3383FAB-29A0-4D3F-AECE-0620B8CDA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2566988"/>
            <a:ext cx="5183187"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ea typeface="宋体" panose="02010600030101010101" pitchFamily="2" charset="-122"/>
              </a:rPr>
              <a:t>根据指标列表绘制多边形</a:t>
            </a:r>
          </a:p>
        </p:txBody>
      </p:sp>
      <p:sp>
        <p:nvSpPr>
          <p:cNvPr id="31747" name="内容占位符 2"/>
          <p:cNvSpPr>
            <a:spLocks noGrp="1"/>
          </p:cNvSpPr>
          <p:nvPr>
            <p:ph idx="1"/>
          </p:nvPr>
        </p:nvSpPr>
        <p:spPr>
          <a:xfrm>
            <a:off x="247650" y="1219200"/>
            <a:ext cx="9493250" cy="2084388"/>
          </a:xfrm>
        </p:spPr>
        <p:txBody>
          <a:bodyPr/>
          <a:lstStyle/>
          <a:p>
            <a:r>
              <a:rPr lang="zh-CN" altLang="en-US">
                <a:ea typeface="宋体" panose="02010600030101010101" pitchFamily="2" charset="-122"/>
              </a:rPr>
              <a:t>根据在数组</a:t>
            </a:r>
            <a:r>
              <a:rPr lang="en-US" altLang="zh-CN">
                <a:ea typeface="宋体" panose="02010600030101010101" pitchFamily="2" charset="-122"/>
              </a:rPr>
              <a:t>vertices</a:t>
            </a:r>
            <a:r>
              <a:rPr lang="zh-CN" altLang="en-US">
                <a:ea typeface="宋体" panose="02010600030101010101" pitchFamily="2" charset="-122"/>
              </a:rPr>
              <a:t>中的一组指标绘制一个四边形，颜色对应于第一个指标</a:t>
            </a:r>
            <a:endParaRPr lang="en-US" altLang="zh-CN">
              <a:ea typeface="宋体" panose="02010600030101010101" pitchFamily="2" charset="-122"/>
            </a:endParaRPr>
          </a:p>
        </p:txBody>
      </p:sp>
      <p:sp>
        <p:nvSpPr>
          <p:cNvPr id="317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2EF0C853-2B23-4506-B2EF-7B19ADDE0E4E}" type="datetime10">
              <a:rPr lang="zh-CN" altLang="en-US" smtClean="0">
                <a:ea typeface="宋体" panose="02010600030101010101" pitchFamily="2" charset="-122"/>
              </a:rPr>
              <a:pPr eaLnBrk="1" hangingPunct="1"/>
              <a:t>08:21</a:t>
            </a:fld>
            <a:endParaRPr lang="en-US" altLang="zh-CN">
              <a:ea typeface="宋体" panose="02010600030101010101" pitchFamily="2" charset="-122"/>
            </a:endParaRPr>
          </a:p>
        </p:txBody>
      </p:sp>
      <p:sp>
        <p:nvSpPr>
          <p:cNvPr id="317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C3AB1E43-5143-4DA5-B884-66FB2B5199A7}" type="slidenum">
              <a:rPr lang="zh-CN" altLang="en-US">
                <a:ea typeface="宋体" panose="02010600030101010101" pitchFamily="2" charset="-122"/>
              </a:rPr>
              <a:pPr eaLnBrk="1" hangingPunct="1"/>
              <a:t>20</a:t>
            </a:fld>
            <a:endParaRPr lang="en-US" altLang="zh-CN">
              <a:ea typeface="宋体" panose="02010600030101010101" pitchFamily="2" charset="-122"/>
            </a:endParaRPr>
          </a:p>
        </p:txBody>
      </p:sp>
      <p:sp>
        <p:nvSpPr>
          <p:cNvPr id="7" name="Text Box 4"/>
          <p:cNvSpPr txBox="1">
            <a:spLocks noChangeArrowheads="1"/>
          </p:cNvSpPr>
          <p:nvPr/>
        </p:nvSpPr>
        <p:spPr bwMode="auto">
          <a:xfrm>
            <a:off x="206375" y="2293938"/>
            <a:ext cx="901065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defRPr/>
            </a:pPr>
            <a:r>
              <a:rPr lang="en-US" altLang="zh-CN" sz="2800" dirty="0">
                <a:latin typeface="+mn-lt"/>
                <a:ea typeface="宋体" charset="-122"/>
              </a:rPr>
              <a:t>void polygon(</a:t>
            </a:r>
            <a:r>
              <a:rPr lang="en-US" altLang="zh-CN" sz="2800" dirty="0" err="1">
                <a:latin typeface="+mn-lt"/>
                <a:ea typeface="宋体" charset="-122"/>
              </a:rPr>
              <a:t>int</a:t>
            </a:r>
            <a:r>
              <a:rPr lang="en-US" altLang="zh-CN" sz="2800" dirty="0">
                <a:latin typeface="+mn-lt"/>
                <a:ea typeface="宋体" charset="-122"/>
              </a:rPr>
              <a:t> a, </a:t>
            </a:r>
            <a:r>
              <a:rPr lang="en-US" altLang="zh-CN" sz="2800" dirty="0" err="1">
                <a:latin typeface="+mn-lt"/>
                <a:ea typeface="宋体" charset="-122"/>
              </a:rPr>
              <a:t>int</a:t>
            </a:r>
            <a:r>
              <a:rPr lang="en-US" altLang="zh-CN" sz="2800" dirty="0">
                <a:latin typeface="+mn-lt"/>
                <a:ea typeface="宋体" charset="-122"/>
              </a:rPr>
              <a:t> b, </a:t>
            </a:r>
            <a:r>
              <a:rPr lang="en-US" altLang="zh-CN" sz="2800" dirty="0" err="1">
                <a:latin typeface="+mn-lt"/>
                <a:ea typeface="宋体" charset="-122"/>
              </a:rPr>
              <a:t>int</a:t>
            </a:r>
            <a:r>
              <a:rPr lang="en-US" altLang="zh-CN" sz="2800" dirty="0">
                <a:latin typeface="+mn-lt"/>
                <a:ea typeface="宋体" charset="-122"/>
              </a:rPr>
              <a:t> c , </a:t>
            </a:r>
            <a:r>
              <a:rPr lang="en-US" altLang="zh-CN" sz="2800" dirty="0" err="1">
                <a:latin typeface="+mn-lt"/>
                <a:ea typeface="宋体" charset="-122"/>
              </a:rPr>
              <a:t>int</a:t>
            </a:r>
            <a:r>
              <a:rPr lang="en-US" altLang="zh-CN" sz="2800" dirty="0">
                <a:latin typeface="+mn-lt"/>
                <a:ea typeface="宋体" charset="-122"/>
              </a:rPr>
              <a:t> d)</a:t>
            </a:r>
          </a:p>
          <a:p>
            <a:pPr>
              <a:defRPr/>
            </a:pPr>
            <a:r>
              <a:rPr lang="en-US" altLang="zh-CN" sz="2800" dirty="0">
                <a:latin typeface="+mn-lt"/>
                <a:ea typeface="宋体" charset="-122"/>
              </a:rPr>
              <a:t>{</a:t>
            </a:r>
          </a:p>
          <a:p>
            <a:pPr>
              <a:defRPr/>
            </a:pPr>
            <a:r>
              <a:rPr lang="en-US" altLang="zh-CN" sz="2800" dirty="0">
                <a:latin typeface="+mn-lt"/>
                <a:ea typeface="宋体" charset="-122"/>
              </a:rPr>
              <a:t>   </a:t>
            </a:r>
            <a:r>
              <a:rPr lang="en-US" altLang="zh-CN" sz="2800" dirty="0" err="1">
                <a:latin typeface="+mn-lt"/>
                <a:ea typeface="宋体" charset="-122"/>
              </a:rPr>
              <a:t>glBegin</a:t>
            </a:r>
            <a:r>
              <a:rPr lang="en-US" altLang="zh-CN" sz="2800" dirty="0">
                <a:latin typeface="+mn-lt"/>
                <a:ea typeface="宋体" charset="-122"/>
              </a:rPr>
              <a:t>(GL_POLYGON);</a:t>
            </a:r>
          </a:p>
          <a:p>
            <a:pPr>
              <a:defRPr/>
            </a:pPr>
            <a:r>
              <a:rPr lang="en-US" altLang="zh-CN" sz="2800" dirty="0">
                <a:latin typeface="+mn-lt"/>
                <a:ea typeface="宋体" charset="-122"/>
              </a:rPr>
              <a:t>      glColor3fv(colors[a]);</a:t>
            </a:r>
          </a:p>
          <a:p>
            <a:pPr>
              <a:defRPr/>
            </a:pPr>
            <a:r>
              <a:rPr lang="en-US" altLang="zh-CN" sz="2800" dirty="0">
                <a:latin typeface="+mn-lt"/>
                <a:ea typeface="宋体" charset="-122"/>
              </a:rPr>
              <a:t>      glVertex3fv(vertices[a]);</a:t>
            </a:r>
          </a:p>
          <a:p>
            <a:pPr>
              <a:defRPr/>
            </a:pPr>
            <a:r>
              <a:rPr lang="en-US" altLang="zh-CN" sz="2800" dirty="0">
                <a:latin typeface="+mn-lt"/>
                <a:ea typeface="宋体" charset="-122"/>
              </a:rPr>
              <a:t>      glVertex3fv(vertices[b]);</a:t>
            </a:r>
          </a:p>
          <a:p>
            <a:pPr>
              <a:defRPr/>
            </a:pPr>
            <a:r>
              <a:rPr lang="en-US" altLang="zh-CN" sz="2800" dirty="0">
                <a:latin typeface="+mn-lt"/>
                <a:ea typeface="宋体" charset="-122"/>
              </a:rPr>
              <a:t>      glVertex3fv(vertices[c]);</a:t>
            </a:r>
          </a:p>
          <a:p>
            <a:pPr>
              <a:defRPr/>
            </a:pPr>
            <a:r>
              <a:rPr lang="en-US" altLang="zh-CN" sz="2800" dirty="0">
                <a:latin typeface="+mn-lt"/>
                <a:ea typeface="宋体" charset="-122"/>
              </a:rPr>
              <a:t>      glVertex3fv(vertices[d]);</a:t>
            </a:r>
          </a:p>
          <a:p>
            <a:pPr>
              <a:defRPr/>
            </a:pPr>
            <a:r>
              <a:rPr lang="en-US" altLang="zh-CN" sz="2800" dirty="0">
                <a:latin typeface="+mn-lt"/>
                <a:ea typeface="宋体" charset="-122"/>
              </a:rPr>
              <a:t>    </a:t>
            </a:r>
            <a:r>
              <a:rPr lang="en-US" altLang="zh-CN" sz="2800" dirty="0" err="1">
                <a:latin typeface="+mn-lt"/>
                <a:ea typeface="宋体" charset="-122"/>
              </a:rPr>
              <a:t>glEnd</a:t>
            </a:r>
            <a:r>
              <a:rPr lang="en-US" altLang="zh-CN" sz="2800" dirty="0">
                <a:latin typeface="+mn-lt"/>
                <a:ea typeface="宋体" charset="-122"/>
              </a:rPr>
              <a:t>();</a:t>
            </a:r>
          </a:p>
          <a:p>
            <a:pPr>
              <a:defRPr/>
            </a:pPr>
            <a:r>
              <a:rPr lang="en-US" altLang="zh-CN" sz="2800" dirty="0">
                <a:latin typeface="+mn-lt"/>
                <a:ea typeface="宋体" charset="-122"/>
              </a:rPr>
              <a:t> }</a:t>
            </a:r>
          </a:p>
        </p:txBody>
      </p:sp>
    </p:spTree>
    <p:extLst>
      <p:ext uri="{BB962C8B-B14F-4D97-AF65-F5344CB8AC3E}">
        <p14:creationId xmlns:p14="http://schemas.microsoft.com/office/powerpoint/2010/main" val="266803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ea typeface="宋体" panose="02010600030101010101" pitchFamily="2" charset="-122"/>
              </a:rPr>
              <a:t>利用表面绘制立方体</a:t>
            </a:r>
          </a:p>
        </p:txBody>
      </p:sp>
      <p:sp>
        <p:nvSpPr>
          <p:cNvPr id="32771" name="内容占位符 2"/>
          <p:cNvSpPr>
            <a:spLocks noGrp="1"/>
          </p:cNvSpPr>
          <p:nvPr>
            <p:ph idx="1"/>
          </p:nvPr>
        </p:nvSpPr>
        <p:spPr/>
        <p:txBody>
          <a:bodyPr/>
          <a:lstStyle/>
          <a:p>
            <a:pPr>
              <a:spcBef>
                <a:spcPct val="0"/>
              </a:spcBef>
              <a:buFontTx/>
              <a:buNone/>
            </a:pPr>
            <a:r>
              <a:rPr lang="en-US" altLang="zh-CN" dirty="0">
                <a:ea typeface="宋体" panose="02010600030101010101" pitchFamily="2" charset="-122"/>
              </a:rPr>
              <a:t>void </a:t>
            </a:r>
            <a:r>
              <a:rPr lang="en-US" altLang="zh-CN" dirty="0" err="1">
                <a:ea typeface="宋体" panose="02010600030101010101" pitchFamily="2" charset="-122"/>
              </a:rPr>
              <a:t>colorcube</a:t>
            </a:r>
            <a:r>
              <a:rPr lang="en-US" altLang="zh-CN" dirty="0">
                <a:ea typeface="宋体" panose="02010600030101010101" pitchFamily="2" charset="-122"/>
              </a:rPr>
              <a:t>( )</a:t>
            </a:r>
          </a:p>
          <a:p>
            <a:pPr>
              <a:spcBef>
                <a:spcPct val="0"/>
              </a:spcBef>
              <a:buFontTx/>
              <a:buNone/>
            </a:pPr>
            <a:r>
              <a:rPr lang="en-US" altLang="zh-CN" dirty="0">
                <a:ea typeface="宋体" panose="02010600030101010101" pitchFamily="2" charset="-122"/>
              </a:rPr>
              <a:t>{</a:t>
            </a:r>
          </a:p>
          <a:p>
            <a:pPr>
              <a:spcBef>
                <a:spcPct val="0"/>
              </a:spcBef>
              <a:buFontTx/>
              <a:buNone/>
            </a:pPr>
            <a:r>
              <a:rPr lang="en-US" altLang="zh-CN" dirty="0">
                <a:ea typeface="宋体" panose="02010600030101010101" pitchFamily="2" charset="-122"/>
              </a:rPr>
              <a:t>    polygon(0,3,2,1);</a:t>
            </a:r>
          </a:p>
          <a:p>
            <a:pPr>
              <a:spcBef>
                <a:spcPct val="0"/>
              </a:spcBef>
              <a:buFontTx/>
              <a:buNone/>
            </a:pPr>
            <a:r>
              <a:rPr lang="en-US" altLang="zh-CN" dirty="0">
                <a:ea typeface="宋体" panose="02010600030101010101" pitchFamily="2" charset="-122"/>
              </a:rPr>
              <a:t>    polygon(2,3,7,6);</a:t>
            </a:r>
          </a:p>
          <a:p>
            <a:pPr>
              <a:spcBef>
                <a:spcPct val="0"/>
              </a:spcBef>
              <a:buFontTx/>
              <a:buNone/>
            </a:pPr>
            <a:r>
              <a:rPr lang="en-US" altLang="zh-CN" dirty="0">
                <a:ea typeface="宋体" panose="02010600030101010101" pitchFamily="2" charset="-122"/>
              </a:rPr>
              <a:t>    polygon(0,4,7,3);</a:t>
            </a:r>
          </a:p>
          <a:p>
            <a:pPr>
              <a:spcBef>
                <a:spcPct val="0"/>
              </a:spcBef>
              <a:buFontTx/>
              <a:buNone/>
            </a:pPr>
            <a:r>
              <a:rPr lang="en-US" altLang="zh-CN" dirty="0">
                <a:ea typeface="宋体" panose="02010600030101010101" pitchFamily="2" charset="-122"/>
              </a:rPr>
              <a:t>    polygon(1,2,6,5);</a:t>
            </a:r>
          </a:p>
          <a:p>
            <a:pPr>
              <a:spcBef>
                <a:spcPct val="0"/>
              </a:spcBef>
              <a:buFontTx/>
              <a:buNone/>
            </a:pPr>
            <a:r>
              <a:rPr lang="en-US" altLang="zh-CN" dirty="0">
                <a:ea typeface="宋体" panose="02010600030101010101" pitchFamily="2" charset="-122"/>
              </a:rPr>
              <a:t>    polygon(4,5,6,7);</a:t>
            </a:r>
          </a:p>
          <a:p>
            <a:pPr>
              <a:spcBef>
                <a:spcPct val="0"/>
              </a:spcBef>
              <a:buFontTx/>
              <a:buNone/>
            </a:pPr>
            <a:r>
              <a:rPr lang="en-US" altLang="zh-CN" dirty="0">
                <a:ea typeface="宋体" panose="02010600030101010101" pitchFamily="2" charset="-122"/>
              </a:rPr>
              <a:t>    polygon(0,1,5,4);</a:t>
            </a:r>
          </a:p>
          <a:p>
            <a:pPr>
              <a:spcBef>
                <a:spcPct val="0"/>
              </a:spcBef>
              <a:buFontTx/>
              <a:buNone/>
            </a:pPr>
            <a:r>
              <a:rPr lang="en-US" altLang="zh-CN" dirty="0">
                <a:ea typeface="宋体" panose="02010600030101010101" pitchFamily="2" charset="-122"/>
              </a:rPr>
              <a:t>}</a:t>
            </a:r>
          </a:p>
          <a:p>
            <a:r>
              <a:rPr lang="zh-CN" altLang="en-US" dirty="0">
                <a:ea typeface="宋体" panose="02010600030101010101" pitchFamily="2" charset="-122"/>
              </a:rPr>
              <a:t>注意顶点的顺序保证表面的法向指向正确的方向，即立方体的外侧</a:t>
            </a:r>
          </a:p>
        </p:txBody>
      </p:sp>
      <p:sp>
        <p:nvSpPr>
          <p:cNvPr id="3277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FDDA2D-05EF-42DF-BE2D-02EA2BDBABD2}" type="datetime10">
              <a:rPr lang="zh-CN" altLang="en-US" smtClean="0">
                <a:ea typeface="宋体" panose="02010600030101010101" pitchFamily="2" charset="-122"/>
              </a:rPr>
              <a:pPr eaLnBrk="1" hangingPunct="1"/>
              <a:t>08:21</a:t>
            </a:fld>
            <a:endParaRPr lang="en-US" altLang="zh-CN">
              <a:ea typeface="宋体" panose="02010600030101010101" pitchFamily="2" charset="-122"/>
            </a:endParaRPr>
          </a:p>
        </p:txBody>
      </p:sp>
      <p:sp>
        <p:nvSpPr>
          <p:cNvPr id="3277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BF566767-D35C-468C-ACAA-5A58B24E93A8}" type="slidenum">
              <a:rPr lang="zh-CN" altLang="en-US">
                <a:ea typeface="宋体" panose="02010600030101010101" pitchFamily="2" charset="-122"/>
              </a:rPr>
              <a:pPr eaLnBrk="1" hangingPunct="1"/>
              <a:t>21</a:t>
            </a:fld>
            <a:endParaRPr lang="en-US" altLang="zh-CN">
              <a:ea typeface="宋体" panose="02010600030101010101" pitchFamily="2" charset="-122"/>
            </a:endParaRPr>
          </a:p>
        </p:txBody>
      </p:sp>
      <p:pic>
        <p:nvPicPr>
          <p:cNvPr id="32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38" y="1271588"/>
            <a:ext cx="3629025"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49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5" descr="C:\BOOK\OpenGL\Paul Final\Art\jpeg\AN04F29.jpg">
            <a:extLst>
              <a:ext uri="{FF2B5EF4-FFF2-40B4-BE49-F238E27FC236}">
                <a16:creationId xmlns:a16="http://schemas.microsoft.com/office/drawing/2014/main" id="{16A8547C-AFCE-4866-B874-E4C545E10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3952875"/>
            <a:ext cx="2271713"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标题 1">
            <a:extLst>
              <a:ext uri="{FF2B5EF4-FFF2-40B4-BE49-F238E27FC236}">
                <a16:creationId xmlns:a16="http://schemas.microsoft.com/office/drawing/2014/main" id="{3A37E7F9-321C-4F5C-8FB3-D2495438BD7C}"/>
              </a:ext>
            </a:extLst>
          </p:cNvPr>
          <p:cNvSpPr>
            <a:spLocks noGrp="1" noChangeArrowheads="1"/>
          </p:cNvSpPr>
          <p:nvPr>
            <p:ph type="title"/>
          </p:nvPr>
        </p:nvSpPr>
        <p:spPr/>
        <p:txBody>
          <a:bodyPr/>
          <a:lstStyle/>
          <a:p>
            <a:r>
              <a:rPr lang="zh-CN" altLang="en-US">
                <a:ea typeface="宋体" panose="02010600030101010101" pitchFamily="2" charset="-122"/>
              </a:rPr>
              <a:t>多边形的内外面</a:t>
            </a:r>
          </a:p>
        </p:txBody>
      </p:sp>
      <p:sp>
        <p:nvSpPr>
          <p:cNvPr id="22532" name="内容占位符 2">
            <a:extLst>
              <a:ext uri="{FF2B5EF4-FFF2-40B4-BE49-F238E27FC236}">
                <a16:creationId xmlns:a16="http://schemas.microsoft.com/office/drawing/2014/main" id="{F5A6E0DC-9852-47FB-A1BB-C7A371E18044}"/>
              </a:ext>
            </a:extLst>
          </p:cNvPr>
          <p:cNvSpPr>
            <a:spLocks noGrp="1" noChangeArrowheads="1"/>
          </p:cNvSpPr>
          <p:nvPr>
            <p:ph idx="1"/>
          </p:nvPr>
        </p:nvSpPr>
        <p:spPr>
          <a:xfrm>
            <a:off x="247650" y="1090613"/>
            <a:ext cx="9501188" cy="3481387"/>
          </a:xfrm>
        </p:spPr>
        <p:txBody>
          <a:bodyPr/>
          <a:lstStyle/>
          <a:p>
            <a:r>
              <a:rPr lang="en-US" altLang="zh-CN">
                <a:ea typeface="宋体" panose="02010600030101010101" pitchFamily="2" charset="-122"/>
              </a:rPr>
              <a:t>{0, 1, 2}</a:t>
            </a:r>
            <a:r>
              <a:rPr lang="zh-CN" altLang="en-US">
                <a:ea typeface="宋体" panose="02010600030101010101" pitchFamily="2" charset="-122"/>
              </a:rPr>
              <a:t>顺序的顶点与</a:t>
            </a:r>
            <a:r>
              <a:rPr lang="en-US" altLang="zh-CN">
                <a:ea typeface="宋体" panose="02010600030101010101" pitchFamily="2" charset="-122"/>
              </a:rPr>
              <a:t>{1, 2, 0}</a:t>
            </a:r>
            <a:r>
              <a:rPr lang="zh-CN" altLang="en-US">
                <a:ea typeface="宋体" panose="02010600030101010101" pitchFamily="2" charset="-122"/>
              </a:rPr>
              <a:t>顺序的顶点定义等价，</a:t>
            </a:r>
            <a:r>
              <a:rPr lang="en-US" altLang="zh-CN">
                <a:ea typeface="宋体" panose="02010600030101010101" pitchFamily="2" charset="-122"/>
              </a:rPr>
              <a:t>{2, 1, 0}</a:t>
            </a:r>
            <a:r>
              <a:rPr lang="zh-CN" altLang="en-US">
                <a:ea typeface="宋体" panose="02010600030101010101" pitchFamily="2" charset="-122"/>
              </a:rPr>
              <a:t>则不同</a:t>
            </a:r>
            <a:endParaRPr lang="en-US" altLang="zh-CN">
              <a:ea typeface="宋体" panose="02010600030101010101" pitchFamily="2" charset="-122"/>
            </a:endParaRPr>
          </a:p>
          <a:p>
            <a:r>
              <a:rPr lang="zh-CN" altLang="en-US">
                <a:latin typeface="宋体" panose="02010600030101010101" pitchFamily="2" charset="-122"/>
                <a:ea typeface="宋体" panose="02010600030101010101" pitchFamily="2" charset="-122"/>
              </a:rPr>
              <a:t>两种方式定义的多边形分别称为多边形的内与外</a:t>
            </a:r>
          </a:p>
          <a:p>
            <a:r>
              <a:rPr lang="zh-CN" altLang="en-US">
                <a:latin typeface="宋体" panose="02010600030101010101" pitchFamily="2" charset="-122"/>
                <a:ea typeface="宋体" panose="02010600030101010101" pitchFamily="2" charset="-122"/>
              </a:rPr>
              <a:t>利用右手法则判别</a:t>
            </a:r>
          </a:p>
          <a:p>
            <a:r>
              <a:rPr lang="en-US" altLang="zh-CN">
                <a:latin typeface="宋体" panose="02010600030101010101" pitchFamily="2" charset="-122"/>
                <a:ea typeface="宋体" panose="02010600030101010101" pitchFamily="2" charset="-122"/>
              </a:rPr>
              <a:t>OpenGL</a:t>
            </a:r>
            <a:r>
              <a:rPr lang="zh-CN" altLang="en-US">
                <a:latin typeface="宋体" panose="02010600030101010101" pitchFamily="2" charset="-122"/>
                <a:ea typeface="宋体" panose="02010600030101010101" pitchFamily="2" charset="-122"/>
              </a:rPr>
              <a:t>可把多边形的内外面用完全不同的模式处理</a:t>
            </a:r>
          </a:p>
          <a:p>
            <a:endParaRPr lang="zh-CN" altLang="en-US">
              <a:ea typeface="宋体" panose="02010600030101010101" pitchFamily="2" charset="-122"/>
            </a:endParaRPr>
          </a:p>
        </p:txBody>
      </p:sp>
      <p:sp>
        <p:nvSpPr>
          <p:cNvPr id="22533" name="日期占位符 3">
            <a:extLst>
              <a:ext uri="{FF2B5EF4-FFF2-40B4-BE49-F238E27FC236}">
                <a16:creationId xmlns:a16="http://schemas.microsoft.com/office/drawing/2014/main" id="{B89C1597-F8BB-41BB-ACD3-40B3130191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73483B-864E-43A1-AD71-6B8AB1868B2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22534" name="灯片编号占位符 4">
            <a:extLst>
              <a:ext uri="{FF2B5EF4-FFF2-40B4-BE49-F238E27FC236}">
                <a16:creationId xmlns:a16="http://schemas.microsoft.com/office/drawing/2014/main" id="{77E51817-D64B-4499-9D1C-CB1F762167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BA8A95E-8481-4D41-8245-D6A45EF5B77C}" type="slidenum">
              <a:rPr lang="zh-CN" altLang="en-US" sz="1400">
                <a:latin typeface="Arial" panose="020B0604020202020204" pitchFamily="34" charset="0"/>
              </a:rPr>
              <a:pPr>
                <a:spcBef>
                  <a:spcPct val="0"/>
                </a:spcBef>
                <a:buFontTx/>
                <a:buNone/>
              </a:pPr>
              <a:t>22</a:t>
            </a:fld>
            <a:endParaRPr lang="en-US" altLang="zh-CN" sz="1400">
              <a:latin typeface="Arial" panose="020B0604020202020204" pitchFamily="34" charset="0"/>
            </a:endParaRPr>
          </a:p>
        </p:txBody>
      </p:sp>
      <p:pic>
        <p:nvPicPr>
          <p:cNvPr id="22535" name="图片 41">
            <a:extLst>
              <a:ext uri="{FF2B5EF4-FFF2-40B4-BE49-F238E27FC236}">
                <a16:creationId xmlns:a16="http://schemas.microsoft.com/office/drawing/2014/main" id="{EEB02203-C231-44CE-BBD6-8363CB122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4121150"/>
            <a:ext cx="29559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43AADFE-D025-42C0-B914-F1682ECD5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C52A0-7EA9-4786-9FF0-25C38EA883CF}" type="slidenum">
              <a:rPr lang="zh-CN" altLang="en-US" sz="1400">
                <a:latin typeface="Arial" panose="020B0604020202020204" pitchFamily="34" charset="0"/>
              </a:rPr>
              <a:pPr>
                <a:spcBef>
                  <a:spcPct val="0"/>
                </a:spcBef>
                <a:buFontTx/>
                <a:buNone/>
              </a:pPr>
              <a:t>23</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2703FE09-83DC-40C8-8358-1C4FEFB7E5A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三维造型方法</a:t>
            </a:r>
            <a:endParaRPr lang="en-US" altLang="zh-CN" dirty="0">
              <a:ea typeface="宋体" panose="02010600030101010101" pitchFamily="2" charset="-122"/>
            </a:endParaRPr>
          </a:p>
        </p:txBody>
      </p:sp>
      <p:sp>
        <p:nvSpPr>
          <p:cNvPr id="7172" name="Rectangle 3">
            <a:extLst>
              <a:ext uri="{FF2B5EF4-FFF2-40B4-BE49-F238E27FC236}">
                <a16:creationId xmlns:a16="http://schemas.microsoft.com/office/drawing/2014/main" id="{35CBE882-9F46-41FF-A2E9-C5B215C754C6}"/>
              </a:ext>
            </a:extLst>
          </p:cNvPr>
          <p:cNvSpPr>
            <a:spLocks noGrp="1" noChangeArrowheads="1"/>
          </p:cNvSpPr>
          <p:nvPr>
            <p:ph type="body" idx="1"/>
          </p:nvPr>
        </p:nvSpPr>
        <p:spPr>
          <a:xfrm>
            <a:off x="195263" y="1033463"/>
            <a:ext cx="9493250" cy="4811814"/>
          </a:xfrm>
        </p:spPr>
        <p:txBody>
          <a:bodyPr/>
          <a:lstStyle/>
          <a:p>
            <a:pPr eaLnBrk="1" hangingPunct="1"/>
            <a:r>
              <a:rPr lang="zh-CN" altLang="en-US" sz="3600" dirty="0">
                <a:ea typeface="宋体" panose="02010600030101010101" pitchFamily="2" charset="-122"/>
              </a:rPr>
              <a:t>多边形网格表示法</a:t>
            </a:r>
            <a:endParaRPr lang="en-US" altLang="zh-CN" sz="3600" dirty="0">
              <a:ea typeface="宋体" panose="02010600030101010101" pitchFamily="2" charset="-122"/>
            </a:endParaRPr>
          </a:p>
          <a:p>
            <a:pPr eaLnBrk="1" hangingPunct="1"/>
            <a:r>
              <a:rPr lang="zh-CN" altLang="en-US" sz="3600" b="1" dirty="0">
                <a:solidFill>
                  <a:srgbClr val="0033CC"/>
                </a:solidFill>
                <a:ea typeface="宋体" panose="02010600030101010101" pitchFamily="2" charset="-122"/>
              </a:rPr>
              <a:t>曲线</a:t>
            </a:r>
            <a:r>
              <a:rPr lang="en-US" altLang="zh-CN" sz="3600" b="1" dirty="0">
                <a:solidFill>
                  <a:srgbClr val="0033CC"/>
                </a:solidFill>
                <a:ea typeface="宋体" panose="02010600030101010101" pitchFamily="2" charset="-122"/>
              </a:rPr>
              <a:t>/</a:t>
            </a:r>
            <a:r>
              <a:rPr lang="zh-CN" altLang="en-US" sz="3600" b="1" dirty="0">
                <a:solidFill>
                  <a:srgbClr val="0033CC"/>
                </a:solidFill>
                <a:ea typeface="宋体" panose="02010600030101010101" pitchFamily="2" charset="-122"/>
              </a:rPr>
              <a:t>曲面表示</a:t>
            </a:r>
            <a:endParaRPr lang="en-US" altLang="zh-CN" sz="3600" b="1" dirty="0">
              <a:solidFill>
                <a:srgbClr val="0033CC"/>
              </a:solidFill>
              <a:ea typeface="宋体" panose="02010600030101010101" pitchFamily="2" charset="-122"/>
            </a:endParaRPr>
          </a:p>
          <a:p>
            <a:pPr eaLnBrk="1" hangingPunct="1"/>
            <a:r>
              <a:rPr lang="zh-CN" altLang="en-US" sz="3600" dirty="0">
                <a:ea typeface="宋体" panose="02010600030101010101" pitchFamily="2" charset="-122"/>
              </a:rPr>
              <a:t>细分表示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构造表示</a:t>
            </a:r>
            <a:r>
              <a:rPr lang="en-US" altLang="zh-CN" sz="3600" dirty="0">
                <a:ea typeface="宋体" panose="02010600030101010101" pitchFamily="2" charset="-122"/>
              </a:rPr>
              <a:t>(CSG)</a:t>
            </a:r>
          </a:p>
          <a:p>
            <a:pPr lvl="1" eaLnBrk="1" hangingPunct="1"/>
            <a:r>
              <a:rPr lang="zh-CN" altLang="en-US" sz="3600" dirty="0">
                <a:ea typeface="宋体" panose="02010600030101010101" pitchFamily="2" charset="-122"/>
              </a:rPr>
              <a:t>构造</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推移</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建模路线</a:t>
            </a:r>
            <a:endParaRPr lang="en-US" altLang="zh-CN" sz="3600" dirty="0">
              <a:ea typeface="宋体" panose="02010600030101010101" pitchFamily="2" charset="-122"/>
            </a:endParaRPr>
          </a:p>
        </p:txBody>
      </p:sp>
      <p:pic>
        <p:nvPicPr>
          <p:cNvPr id="7173" name="Picture 16">
            <a:extLst>
              <a:ext uri="{FF2B5EF4-FFF2-40B4-BE49-F238E27FC236}">
                <a16:creationId xmlns:a16="http://schemas.microsoft.com/office/drawing/2014/main" id="{300B6A58-DA61-4C1F-B1DC-657FEB592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675" y="1247775"/>
            <a:ext cx="2816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9" descr="CATIA">
            <a:extLst>
              <a:ext uri="{FF2B5EF4-FFF2-40B4-BE49-F238E27FC236}">
                <a16:creationId xmlns:a16="http://schemas.microsoft.com/office/drawing/2014/main" id="{F3978B5E-663A-4F2A-8A36-D05E896C2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838" y="3444875"/>
            <a:ext cx="42592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日期占位符 1">
            <a:extLst>
              <a:ext uri="{FF2B5EF4-FFF2-40B4-BE49-F238E27FC236}">
                <a16:creationId xmlns:a16="http://schemas.microsoft.com/office/drawing/2014/main" id="{D474F577-2483-4365-9EC3-0615248D5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540C175-7475-41CD-9A1B-971D827B907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2752423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CC79A545-6BC6-484B-BF71-9E474EF7B9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C2ACC0-3818-4658-BFC1-EB3596D62225}" type="slidenum">
              <a:rPr lang="zh-CN" altLang="en-US" sz="1400">
                <a:latin typeface="Arial" panose="020B0604020202020204" pitchFamily="34" charset="0"/>
              </a:rPr>
              <a:pPr>
                <a:spcBef>
                  <a:spcPct val="0"/>
                </a:spcBef>
                <a:buFontTx/>
                <a:buNone/>
              </a:pPr>
              <a:t>24</a:t>
            </a:fld>
            <a:endParaRPr lang="en-US" altLang="zh-CN" sz="1400">
              <a:latin typeface="Arial" panose="020B0604020202020204" pitchFamily="34" charset="0"/>
            </a:endParaRPr>
          </a:p>
        </p:txBody>
      </p:sp>
      <p:sp>
        <p:nvSpPr>
          <p:cNvPr id="8195" name="Rectangle 2">
            <a:extLst>
              <a:ext uri="{FF2B5EF4-FFF2-40B4-BE49-F238E27FC236}">
                <a16:creationId xmlns:a16="http://schemas.microsoft.com/office/drawing/2014/main" id="{91F2BCEE-1505-4264-B656-0D40E5FAC813}"/>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曲线和曲面表示法</a:t>
            </a:r>
          </a:p>
        </p:txBody>
      </p:sp>
      <p:sp>
        <p:nvSpPr>
          <p:cNvPr id="10244" name="Rectangle 3">
            <a:extLst>
              <a:ext uri="{FF2B5EF4-FFF2-40B4-BE49-F238E27FC236}">
                <a16:creationId xmlns:a16="http://schemas.microsoft.com/office/drawing/2014/main" id="{2D0EF4EC-EA75-48C5-93BA-253B415BD8D8}"/>
              </a:ext>
            </a:extLst>
          </p:cNvPr>
          <p:cNvSpPr>
            <a:spLocks noGrp="1" noChangeArrowheads="1"/>
          </p:cNvSpPr>
          <p:nvPr>
            <p:ph type="body" idx="1"/>
          </p:nvPr>
        </p:nvSpPr>
        <p:spPr>
          <a:xfrm>
            <a:off x="238125" y="1041400"/>
            <a:ext cx="9493250" cy="5359400"/>
          </a:xfrm>
        </p:spPr>
        <p:txBody>
          <a:bodyPr/>
          <a:lstStyle/>
          <a:p>
            <a:r>
              <a:rPr lang="zh-CN" altLang="en-US" dirty="0">
                <a:ea typeface="宋体" panose="02010600030101010101" pitchFamily="2" charset="-122"/>
              </a:rPr>
              <a:t>非参数形式和参数形式的方程表示</a:t>
            </a:r>
            <a:endParaRPr lang="en-US" altLang="zh-CN" dirty="0">
              <a:ea typeface="宋体" panose="02010600030101010101" pitchFamily="2" charset="-122"/>
            </a:endParaRPr>
          </a:p>
          <a:p>
            <a:r>
              <a:rPr lang="zh-CN" altLang="en-US" dirty="0">
                <a:ea typeface="宋体" panose="02010600030101010101" pitchFamily="2" charset="-122"/>
              </a:rPr>
              <a:t>基于分量形式的参数方程</a:t>
            </a:r>
            <a:endParaRPr lang="en-US" altLang="zh-CN" dirty="0">
              <a:ea typeface="宋体" panose="02010600030101010101" pitchFamily="2" charset="-122"/>
            </a:endParaRPr>
          </a:p>
          <a:p>
            <a:r>
              <a:rPr lang="zh-CN" altLang="en-US" dirty="0">
                <a:ea typeface="宋体" panose="02010600030101010101" pitchFamily="2" charset="-122"/>
              </a:rPr>
              <a:t>参数的规范化</a:t>
            </a:r>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8200" name="日期占位符 1">
            <a:extLst>
              <a:ext uri="{FF2B5EF4-FFF2-40B4-BE49-F238E27FC236}">
                <a16:creationId xmlns:a16="http://schemas.microsoft.com/office/drawing/2014/main" id="{76E579FC-21A0-4F85-980D-257E2A85D3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9C42BC-1078-4E5D-BB7E-157043CFFF90}"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graphicFrame>
        <p:nvGraphicFramePr>
          <p:cNvPr id="9" name="Object 81">
            <a:extLst>
              <a:ext uri="{FF2B5EF4-FFF2-40B4-BE49-F238E27FC236}">
                <a16:creationId xmlns:a16="http://schemas.microsoft.com/office/drawing/2014/main" id="{4C3E9902-FDD4-49C6-AB6C-92AA5BCDCCE5}"/>
              </a:ext>
            </a:extLst>
          </p:cNvPr>
          <p:cNvGraphicFramePr>
            <a:graphicFrameLocks noChangeAspect="1"/>
          </p:cNvGraphicFramePr>
          <p:nvPr>
            <p:extLst>
              <p:ext uri="{D42A27DB-BD31-4B8C-83A1-F6EECF244321}">
                <p14:modId xmlns:p14="http://schemas.microsoft.com/office/powerpoint/2010/main" val="3802024862"/>
              </p:ext>
            </p:extLst>
          </p:nvPr>
        </p:nvGraphicFramePr>
        <p:xfrm>
          <a:off x="1932038" y="2827235"/>
          <a:ext cx="5751513" cy="1325562"/>
        </p:xfrm>
        <a:graphic>
          <a:graphicData uri="http://schemas.openxmlformats.org/presentationml/2006/ole">
            <mc:AlternateContent xmlns:mc="http://schemas.openxmlformats.org/markup-compatibility/2006">
              <mc:Choice xmlns:v="urn:schemas-microsoft-com:vml" Requires="v">
                <p:oleObj spid="_x0000_s35857" name="Equation" r:id="rId4" imgW="1600200" imgH="342720" progId="Equation.DSMT4">
                  <p:embed/>
                </p:oleObj>
              </mc:Choice>
              <mc:Fallback>
                <p:oleObj name="Equation" r:id="rId4" imgW="1600200" imgH="342720" progId="Equation.DSMT4">
                  <p:embed/>
                  <p:pic>
                    <p:nvPicPr>
                      <p:cNvPr id="24582" name="Object 81">
                        <a:extLst>
                          <a:ext uri="{FF2B5EF4-FFF2-40B4-BE49-F238E27FC236}">
                            <a16:creationId xmlns:a16="http://schemas.microsoft.com/office/drawing/2014/main" id="{4C3E9902-FDD4-49C6-AB6C-92AA5BCDCCE5}"/>
                          </a:ext>
                        </a:extLst>
                      </p:cNvPr>
                      <p:cNvPicPr>
                        <a:picLocks noChangeAspect="1" noChangeArrowheads="1"/>
                      </p:cNvPicPr>
                      <p:nvPr/>
                    </p:nvPicPr>
                    <p:blipFill>
                      <a:blip r:embed="rId5"/>
                      <a:srcRect/>
                      <a:stretch>
                        <a:fillRect/>
                      </a:stretch>
                    </p:blipFill>
                    <p:spPr bwMode="auto">
                      <a:xfrm>
                        <a:off x="1932038" y="2827235"/>
                        <a:ext cx="5751513"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24545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fade">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fade">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fade">
                                      <p:cBhvr>
                                        <p:cTn id="17" dur="500"/>
                                        <p:tgtEl>
                                          <p:spTgt spid="10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43AADFE-D025-42C0-B914-F1682ECD5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C52A0-7EA9-4786-9FF0-25C38EA883CF}" type="slidenum">
              <a:rPr lang="zh-CN" altLang="en-US" sz="1400">
                <a:latin typeface="Arial" panose="020B0604020202020204" pitchFamily="34" charset="0"/>
              </a:rPr>
              <a:pPr>
                <a:spcBef>
                  <a:spcPct val="0"/>
                </a:spcBef>
                <a:buFontTx/>
                <a:buNone/>
              </a:pPr>
              <a:t>25</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2703FE09-83DC-40C8-8358-1C4FEFB7E5A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三维造型方法</a:t>
            </a:r>
            <a:endParaRPr lang="en-US" altLang="zh-CN" dirty="0">
              <a:ea typeface="宋体" panose="02010600030101010101" pitchFamily="2" charset="-122"/>
            </a:endParaRPr>
          </a:p>
        </p:txBody>
      </p:sp>
      <p:sp>
        <p:nvSpPr>
          <p:cNvPr id="7172" name="Rectangle 3">
            <a:extLst>
              <a:ext uri="{FF2B5EF4-FFF2-40B4-BE49-F238E27FC236}">
                <a16:creationId xmlns:a16="http://schemas.microsoft.com/office/drawing/2014/main" id="{35CBE882-9F46-41FF-A2E9-C5B215C754C6}"/>
              </a:ext>
            </a:extLst>
          </p:cNvPr>
          <p:cNvSpPr>
            <a:spLocks noGrp="1" noChangeArrowheads="1"/>
          </p:cNvSpPr>
          <p:nvPr>
            <p:ph type="body" idx="1"/>
          </p:nvPr>
        </p:nvSpPr>
        <p:spPr>
          <a:xfrm>
            <a:off x="195263" y="1033463"/>
            <a:ext cx="9493250" cy="4811814"/>
          </a:xfrm>
        </p:spPr>
        <p:txBody>
          <a:bodyPr/>
          <a:lstStyle/>
          <a:p>
            <a:pPr eaLnBrk="1" hangingPunct="1"/>
            <a:r>
              <a:rPr lang="zh-CN" altLang="en-US" sz="3600" dirty="0">
                <a:ea typeface="宋体" panose="02010600030101010101" pitchFamily="2" charset="-122"/>
              </a:rPr>
              <a:t>多边形网格表示法</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曲线</a:t>
            </a:r>
            <a:r>
              <a:rPr lang="en-US" altLang="zh-CN" sz="3600" dirty="0">
                <a:ea typeface="宋体" panose="02010600030101010101" pitchFamily="2" charset="-122"/>
              </a:rPr>
              <a:t>/</a:t>
            </a:r>
            <a:r>
              <a:rPr lang="zh-CN" altLang="en-US" sz="3600" dirty="0">
                <a:ea typeface="宋体" panose="02010600030101010101" pitchFamily="2" charset="-122"/>
              </a:rPr>
              <a:t>曲面表示</a:t>
            </a:r>
            <a:endParaRPr lang="en-US" altLang="zh-CN" sz="3600" dirty="0">
              <a:ea typeface="宋体" panose="02010600030101010101" pitchFamily="2" charset="-122"/>
            </a:endParaRPr>
          </a:p>
          <a:p>
            <a:pPr eaLnBrk="1" hangingPunct="1"/>
            <a:r>
              <a:rPr lang="zh-CN" altLang="en-US" sz="3600" b="1" dirty="0">
                <a:solidFill>
                  <a:srgbClr val="0033CC"/>
                </a:solidFill>
                <a:ea typeface="宋体" panose="02010600030101010101" pitchFamily="2" charset="-122"/>
              </a:rPr>
              <a:t>细分表示</a:t>
            </a:r>
            <a:endParaRPr lang="en-US" altLang="zh-CN" sz="3600" b="1" dirty="0">
              <a:solidFill>
                <a:srgbClr val="0033CC"/>
              </a:solidFill>
              <a:ea typeface="宋体" panose="02010600030101010101" pitchFamily="2" charset="-122"/>
            </a:endParaRPr>
          </a:p>
          <a:p>
            <a:pPr eaLnBrk="1" hangingPunct="1"/>
            <a:r>
              <a:rPr lang="zh-CN" altLang="en-US" sz="3600" dirty="0">
                <a:ea typeface="宋体" panose="02010600030101010101" pitchFamily="2" charset="-122"/>
              </a:rPr>
              <a:t>构造表示</a:t>
            </a:r>
            <a:r>
              <a:rPr lang="en-US" altLang="zh-CN" sz="3600" dirty="0">
                <a:ea typeface="宋体" panose="02010600030101010101" pitchFamily="2" charset="-122"/>
              </a:rPr>
              <a:t>(CSG)</a:t>
            </a:r>
          </a:p>
          <a:p>
            <a:pPr lvl="1" eaLnBrk="1" hangingPunct="1"/>
            <a:r>
              <a:rPr lang="zh-CN" altLang="en-US" sz="3600" dirty="0">
                <a:ea typeface="宋体" panose="02010600030101010101" pitchFamily="2" charset="-122"/>
              </a:rPr>
              <a:t>构造</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推移</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建模路线</a:t>
            </a:r>
            <a:endParaRPr lang="en-US" altLang="zh-CN" sz="3600" dirty="0">
              <a:ea typeface="宋体" panose="02010600030101010101" pitchFamily="2" charset="-122"/>
            </a:endParaRPr>
          </a:p>
        </p:txBody>
      </p:sp>
      <p:pic>
        <p:nvPicPr>
          <p:cNvPr id="7173" name="Picture 16">
            <a:extLst>
              <a:ext uri="{FF2B5EF4-FFF2-40B4-BE49-F238E27FC236}">
                <a16:creationId xmlns:a16="http://schemas.microsoft.com/office/drawing/2014/main" id="{300B6A58-DA61-4C1F-B1DC-657FEB592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1247775"/>
            <a:ext cx="2816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9" descr="CATIA">
            <a:extLst>
              <a:ext uri="{FF2B5EF4-FFF2-40B4-BE49-F238E27FC236}">
                <a16:creationId xmlns:a16="http://schemas.microsoft.com/office/drawing/2014/main" id="{F3978B5E-663A-4F2A-8A36-D05E896C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3444875"/>
            <a:ext cx="42592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日期占位符 1">
            <a:extLst>
              <a:ext uri="{FF2B5EF4-FFF2-40B4-BE49-F238E27FC236}">
                <a16:creationId xmlns:a16="http://schemas.microsoft.com/office/drawing/2014/main" id="{D474F577-2483-4365-9EC3-0615248D5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540C175-7475-41CD-9A1B-971D827B907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7556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4A8178DB-F0BE-4DC5-8FE3-C4AF4145AD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AE1562-3EB1-4691-B8F4-CAD8E7EF855B}" type="slidenum">
              <a:rPr lang="zh-CN" altLang="en-US" sz="1400">
                <a:latin typeface="Arial" panose="020B0604020202020204" pitchFamily="34" charset="0"/>
              </a:rPr>
              <a:pPr>
                <a:spcBef>
                  <a:spcPct val="0"/>
                </a:spcBef>
                <a:buFontTx/>
                <a:buNone/>
              </a:pPr>
              <a:t>26</a:t>
            </a:fld>
            <a:endParaRPr lang="en-US" altLang="zh-CN" sz="1400">
              <a:latin typeface="Arial" panose="020B0604020202020204" pitchFamily="34" charset="0"/>
            </a:endParaRPr>
          </a:p>
        </p:txBody>
      </p:sp>
      <p:sp>
        <p:nvSpPr>
          <p:cNvPr id="46083" name="Rectangle 2">
            <a:extLst>
              <a:ext uri="{FF2B5EF4-FFF2-40B4-BE49-F238E27FC236}">
                <a16:creationId xmlns:a16="http://schemas.microsoft.com/office/drawing/2014/main" id="{C2B1258A-8E8D-44FC-B179-D26E95000E53}"/>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空间细分表示</a:t>
            </a:r>
            <a:endParaRPr lang="en-US" altLang="zh-CN" dirty="0">
              <a:ea typeface="宋体" panose="02010600030101010101" pitchFamily="2" charset="-122"/>
            </a:endParaRPr>
          </a:p>
        </p:txBody>
      </p:sp>
      <p:sp>
        <p:nvSpPr>
          <p:cNvPr id="46084" name="Rectangle 3">
            <a:extLst>
              <a:ext uri="{FF2B5EF4-FFF2-40B4-BE49-F238E27FC236}">
                <a16:creationId xmlns:a16="http://schemas.microsoft.com/office/drawing/2014/main" id="{6441A5E8-9C65-40EB-8F64-CF90FB62829D}"/>
              </a:ext>
            </a:extLst>
          </p:cNvPr>
          <p:cNvSpPr>
            <a:spLocks noGrp="1" noChangeArrowheads="1"/>
          </p:cNvSpPr>
          <p:nvPr>
            <p:ph type="body" idx="1"/>
          </p:nvPr>
        </p:nvSpPr>
        <p:spPr/>
        <p:txBody>
          <a:bodyPr/>
          <a:lstStyle/>
          <a:p>
            <a:pPr eaLnBrk="1" hangingPunct="1"/>
            <a:r>
              <a:rPr lang="zh-CN" altLang="en-US" dirty="0">
                <a:solidFill>
                  <a:srgbClr val="003399"/>
                </a:solidFill>
                <a:ea typeface="宋体" panose="02010600030101010101" pitchFamily="2" charset="-122"/>
              </a:rPr>
              <a:t>细分表示（</a:t>
            </a:r>
            <a:r>
              <a:rPr lang="en-US" altLang="zh-CN" dirty="0">
                <a:solidFill>
                  <a:srgbClr val="003399"/>
                </a:solidFill>
                <a:ea typeface="宋体" panose="02010600030101010101" pitchFamily="2" charset="-122"/>
              </a:rPr>
              <a:t>Space-partitioning）:</a:t>
            </a:r>
            <a:r>
              <a:rPr lang="zh-CN" altLang="en-US" dirty="0">
                <a:latin typeface="宋体" panose="02010600030101010101" pitchFamily="2" charset="-122"/>
                <a:ea typeface="宋体" panose="02010600030101010101" pitchFamily="2" charset="-122"/>
              </a:rPr>
              <a:t>将形体按某种规则分解为小的更易于描述的部分，每一小部分又可分为更小的部分，这种分解过程直至每一小部分都能够直接描述为止。</a:t>
            </a:r>
            <a:endParaRPr lang="en-US" altLang="zh-CN"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使用细分法是因为原始数据已是以这种形式存储或原始数据容易转换成这种表示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另外</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在绘制</a:t>
            </a:r>
            <a:r>
              <a:rPr lang="en-US" altLang="zh-CN" dirty="0">
                <a:latin typeface="宋体" panose="02010600030101010101" pitchFamily="2" charset="-122"/>
                <a:ea typeface="宋体" panose="02010600030101010101" pitchFamily="2" charset="-122"/>
              </a:rPr>
              <a:t>CSG</a:t>
            </a:r>
            <a:r>
              <a:rPr lang="zh-CN" altLang="en-US" dirty="0">
                <a:latin typeface="宋体" panose="02010600030101010101" pitchFamily="2" charset="-122"/>
                <a:ea typeface="宋体" panose="02010600030101010101" pitchFamily="2" charset="-122"/>
              </a:rPr>
              <a:t>模型时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可以把</a:t>
            </a:r>
            <a:r>
              <a:rPr lang="en-US" altLang="zh-CN" dirty="0">
                <a:latin typeface="宋体" panose="02010600030101010101" pitchFamily="2" charset="-122"/>
                <a:ea typeface="宋体" panose="02010600030101010101" pitchFamily="2" charset="-122"/>
              </a:rPr>
              <a:t>CSG</a:t>
            </a:r>
            <a:r>
              <a:rPr lang="zh-CN" altLang="en-US" dirty="0">
                <a:latin typeface="宋体" panose="02010600030101010101" pitchFamily="2" charset="-122"/>
                <a:ea typeface="宋体" panose="02010600030101010101" pitchFamily="2" charset="-122"/>
              </a:rPr>
              <a:t>表示转换成一个中间的含有体素的数据结构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然后从这个数据结构进行光线跟踪绘制</a:t>
            </a:r>
            <a:r>
              <a:rPr lang="en-US" altLang="zh-CN" dirty="0">
                <a:latin typeface="宋体" panose="02010600030101010101" pitchFamily="2" charset="-122"/>
                <a:ea typeface="宋体" panose="02010600030101010101" pitchFamily="2" charset="-122"/>
              </a:rPr>
              <a:t>.</a:t>
            </a:r>
          </a:p>
        </p:txBody>
      </p:sp>
      <p:sp>
        <p:nvSpPr>
          <p:cNvPr id="46085" name="日期占位符 1">
            <a:extLst>
              <a:ext uri="{FF2B5EF4-FFF2-40B4-BE49-F238E27FC236}">
                <a16:creationId xmlns:a16="http://schemas.microsoft.com/office/drawing/2014/main" id="{4ADDE814-587F-4FE5-9D45-9C9FB12356E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450A47-3412-4D2D-A27C-4C6D45EA0EC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805159C7-7987-4078-A79D-52998DC71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04484DC-85F7-4561-BE35-6C41EAF43D49}" type="slidenum">
              <a:rPr lang="zh-CN" altLang="en-US" sz="1400">
                <a:latin typeface="Arial" panose="020B0604020202020204" pitchFamily="34" charset="0"/>
              </a:rPr>
              <a:pPr>
                <a:spcBef>
                  <a:spcPct val="0"/>
                </a:spcBef>
                <a:buFontTx/>
                <a:buNone/>
              </a:pPr>
              <a:t>27</a:t>
            </a:fld>
            <a:endParaRPr lang="en-US" altLang="zh-CN" sz="1400">
              <a:latin typeface="Arial" panose="020B0604020202020204" pitchFamily="34" charset="0"/>
            </a:endParaRPr>
          </a:p>
        </p:txBody>
      </p:sp>
      <p:sp>
        <p:nvSpPr>
          <p:cNvPr id="47107" name="Rectangle 2">
            <a:extLst>
              <a:ext uri="{FF2B5EF4-FFF2-40B4-BE49-F238E27FC236}">
                <a16:creationId xmlns:a16="http://schemas.microsoft.com/office/drawing/2014/main" id="{CF257663-D080-4367-BBFA-F2A0174F3302}"/>
              </a:ext>
            </a:extLst>
          </p:cNvPr>
          <p:cNvSpPr>
            <a:spLocks noGrp="1" noChangeArrowheads="1"/>
          </p:cNvSpPr>
          <p:nvPr>
            <p:ph type="title"/>
          </p:nvPr>
        </p:nvSpPr>
        <p:spPr>
          <a:xfrm>
            <a:off x="1238250" y="0"/>
            <a:ext cx="7842250" cy="1143000"/>
          </a:xfrm>
        </p:spPr>
        <p:txBody>
          <a:bodyPr/>
          <a:lstStyle/>
          <a:p>
            <a:pPr eaLnBrk="1" hangingPunct="1"/>
            <a:r>
              <a:rPr lang="zh-CN" altLang="en-US" sz="4800" dirty="0">
                <a:latin typeface="宋体" panose="02010600030101010101" pitchFamily="2" charset="-122"/>
                <a:ea typeface="宋体" panose="02010600030101010101" pitchFamily="2" charset="-122"/>
              </a:rPr>
              <a:t>细分表示</a:t>
            </a:r>
            <a:r>
              <a:rPr lang="en-US" altLang="zh-CN" sz="3600" dirty="0">
                <a:latin typeface="宋体" panose="02010600030101010101" pitchFamily="2" charset="-122"/>
                <a:ea typeface="宋体" panose="02010600030101010101" pitchFamily="2" charset="-122"/>
              </a:rPr>
              <a:t>-</a:t>
            </a:r>
            <a:r>
              <a:rPr lang="zh-CN" altLang="en-US" sz="3600" dirty="0">
                <a:latin typeface="宋体" panose="02010600030101010101" pitchFamily="2" charset="-122"/>
                <a:ea typeface="宋体" panose="02010600030101010101" pitchFamily="2" charset="-122"/>
              </a:rPr>
              <a:t>空间位置枚举表示</a:t>
            </a:r>
          </a:p>
        </p:txBody>
      </p:sp>
      <p:sp>
        <p:nvSpPr>
          <p:cNvPr id="47108" name="Rectangle 3">
            <a:extLst>
              <a:ext uri="{FF2B5EF4-FFF2-40B4-BE49-F238E27FC236}">
                <a16:creationId xmlns:a16="http://schemas.microsoft.com/office/drawing/2014/main" id="{C16533F1-4DB2-456B-B238-DC0DEC30C054}"/>
              </a:ext>
            </a:extLst>
          </p:cNvPr>
          <p:cNvSpPr>
            <a:spLocks noGrp="1" noChangeArrowheads="1"/>
          </p:cNvSpPr>
          <p:nvPr>
            <p:ph type="body" idx="1"/>
          </p:nvPr>
        </p:nvSpPr>
        <p:spPr>
          <a:xfrm>
            <a:off x="107950" y="989013"/>
            <a:ext cx="9682163" cy="5106987"/>
          </a:xfrm>
        </p:spPr>
        <p:txBody>
          <a:bodyPr/>
          <a:lstStyle/>
          <a:p>
            <a:pPr eaLnBrk="1" hangingPunct="1"/>
            <a:r>
              <a:rPr lang="en-US" altLang="zh-CN" sz="2800">
                <a:latin typeface="宋体" panose="02010600030101010101" pitchFamily="2" charset="-122"/>
                <a:ea typeface="宋体" panose="02010600030101010101" pitchFamily="2" charset="-122"/>
              </a:rPr>
              <a:t>形体空间细分为小的均匀的立方体单元</a:t>
            </a:r>
            <a:endParaRPr lang="zh-CN" altLang="en-US" sz="2800">
              <a:latin typeface="宋体" panose="02010600030101010101" pitchFamily="2" charset="-122"/>
              <a:ea typeface="宋体" panose="02010600030101010101" pitchFamily="2" charset="-122"/>
            </a:endParaRPr>
          </a:p>
          <a:p>
            <a:pPr eaLnBrk="1" hangingPunct="1"/>
            <a:r>
              <a:rPr lang="en-US" altLang="zh-CN" sz="2800">
                <a:latin typeface="宋体" panose="02010600030101010101" pitchFamily="2" charset="-122"/>
                <a:ea typeface="宋体" panose="02010600030101010101" pitchFamily="2" charset="-122"/>
              </a:rPr>
              <a:t>用三维数组C[I][J][K]表示物体，数组中的元素与单位小立方体一一对应</a:t>
            </a:r>
            <a:endParaRPr lang="zh-CN" altLang="en-US" sz="2800">
              <a:latin typeface="宋体" panose="02010600030101010101" pitchFamily="2" charset="-122"/>
              <a:ea typeface="宋体" panose="02010600030101010101" pitchFamily="2" charset="-122"/>
            </a:endParaRPr>
          </a:p>
          <a:p>
            <a:pPr lvl="1" eaLnBrk="1" hangingPunct="1"/>
            <a:r>
              <a:rPr lang="zh-CN" altLang="en-US">
                <a:latin typeface="宋体" panose="02010600030101010101" pitchFamily="2" charset="-122"/>
                <a:ea typeface="宋体" panose="02010600030101010101" pitchFamily="2" charset="-122"/>
              </a:rPr>
              <a:t>当</a:t>
            </a:r>
            <a:r>
              <a:rPr lang="en-US" altLang="zh-CN">
                <a:latin typeface="宋体" panose="02010600030101010101" pitchFamily="2" charset="-122"/>
                <a:ea typeface="宋体" panose="02010600030101010101" pitchFamily="2" charset="-122"/>
              </a:rPr>
              <a:t>C[I][J][K] = 1</a:t>
            </a:r>
            <a:r>
              <a:rPr lang="zh-CN" altLang="en-US">
                <a:latin typeface="宋体" panose="02010600030101010101" pitchFamily="2" charset="-122"/>
                <a:ea typeface="宋体" panose="02010600030101010101" pitchFamily="2" charset="-122"/>
              </a:rPr>
              <a:t>时，表示对应的小立方体被物体占据</a:t>
            </a:r>
          </a:p>
          <a:p>
            <a:pPr lvl="1" eaLnBrk="1" hangingPunct="1"/>
            <a:r>
              <a:rPr lang="zh-CN" altLang="en-US">
                <a:latin typeface="宋体" panose="02010600030101010101" pitchFamily="2" charset="-122"/>
                <a:ea typeface="宋体" panose="02010600030101010101" pitchFamily="2" charset="-122"/>
              </a:rPr>
              <a:t>当</a:t>
            </a:r>
            <a:r>
              <a:rPr lang="en-US" altLang="zh-CN">
                <a:latin typeface="宋体" panose="02010600030101010101" pitchFamily="2" charset="-122"/>
                <a:ea typeface="宋体" panose="02010600030101010101" pitchFamily="2" charset="-122"/>
              </a:rPr>
              <a:t>C[I][J][K] = 0</a:t>
            </a:r>
            <a:r>
              <a:rPr lang="zh-CN" altLang="en-US">
                <a:latin typeface="宋体" panose="02010600030101010101" pitchFamily="2" charset="-122"/>
                <a:ea typeface="宋体" panose="02010600030101010101" pitchFamily="2" charset="-122"/>
              </a:rPr>
              <a:t>时，表示对应的小立方体没有被物体占据</a:t>
            </a:r>
          </a:p>
        </p:txBody>
      </p:sp>
      <p:pic>
        <p:nvPicPr>
          <p:cNvPr id="47109" name="Picture 6" descr="2p22">
            <a:extLst>
              <a:ext uri="{FF2B5EF4-FFF2-40B4-BE49-F238E27FC236}">
                <a16:creationId xmlns:a16="http://schemas.microsoft.com/office/drawing/2014/main" id="{A15DBA37-38BC-47D2-B6D3-D32794FECDF0}"/>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4044950" y="3443288"/>
            <a:ext cx="4827588"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日期占位符 1">
            <a:extLst>
              <a:ext uri="{FF2B5EF4-FFF2-40B4-BE49-F238E27FC236}">
                <a16:creationId xmlns:a16="http://schemas.microsoft.com/office/drawing/2014/main" id="{C7504C8B-0056-4C3D-BD71-1A754A652A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809C1D-FEB3-455A-9A16-21E258F1869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216122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F1F4DA47-8D5D-4615-814B-1C75FE074A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44F70E4-44C2-4FC5-95F5-136280F6A432}" type="slidenum">
              <a:rPr lang="zh-CN" altLang="en-US" sz="1400">
                <a:latin typeface="Arial" panose="020B0604020202020204" pitchFamily="34" charset="0"/>
              </a:rPr>
              <a:pPr>
                <a:spcBef>
                  <a:spcPct val="0"/>
                </a:spcBef>
                <a:buFontTx/>
                <a:buNone/>
              </a:pPr>
              <a:t>28</a:t>
            </a:fld>
            <a:endParaRPr lang="en-US" altLang="zh-CN" sz="1400">
              <a:latin typeface="Arial" panose="020B0604020202020204" pitchFamily="34" charset="0"/>
            </a:endParaRPr>
          </a:p>
        </p:txBody>
      </p:sp>
      <p:sp>
        <p:nvSpPr>
          <p:cNvPr id="48131" name="Rectangle 2">
            <a:extLst>
              <a:ext uri="{FF2B5EF4-FFF2-40B4-BE49-F238E27FC236}">
                <a16:creationId xmlns:a16="http://schemas.microsoft.com/office/drawing/2014/main" id="{45784994-549F-4656-9E74-1C3F02ED4635}"/>
              </a:ext>
            </a:extLst>
          </p:cNvPr>
          <p:cNvSpPr>
            <a:spLocks noGrp="1" noChangeArrowheads="1"/>
          </p:cNvSpPr>
          <p:nvPr>
            <p:ph type="title"/>
          </p:nvPr>
        </p:nvSpPr>
        <p:spPr>
          <a:xfrm>
            <a:off x="1238250" y="0"/>
            <a:ext cx="7842250" cy="1143000"/>
          </a:xfrm>
        </p:spPr>
        <p:txBody>
          <a:bodyPr/>
          <a:lstStyle/>
          <a:p>
            <a:pPr eaLnBrk="1" hangingPunct="1"/>
            <a:r>
              <a:rPr lang="zh-CN" altLang="en-US">
                <a:latin typeface="宋体" panose="02010600030101010101" pitchFamily="2" charset="-122"/>
                <a:ea typeface="宋体" panose="02010600030101010101" pitchFamily="2" charset="-122"/>
              </a:rPr>
              <a:t>细分表示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八叉树表示</a:t>
            </a:r>
          </a:p>
        </p:txBody>
      </p:sp>
      <p:sp>
        <p:nvSpPr>
          <p:cNvPr id="48132" name="Rectangle 3">
            <a:extLst>
              <a:ext uri="{FF2B5EF4-FFF2-40B4-BE49-F238E27FC236}">
                <a16:creationId xmlns:a16="http://schemas.microsoft.com/office/drawing/2014/main" id="{CD49CC2C-60F4-4486-866F-4703BF98E9FF}"/>
              </a:ext>
            </a:extLst>
          </p:cNvPr>
          <p:cNvSpPr>
            <a:spLocks noGrp="1" noChangeArrowheads="1"/>
          </p:cNvSpPr>
          <p:nvPr>
            <p:ph type="body" idx="1"/>
          </p:nvPr>
        </p:nvSpPr>
        <p:spPr>
          <a:xfrm>
            <a:off x="169863" y="1039813"/>
            <a:ext cx="4865687" cy="5056187"/>
          </a:xfrm>
        </p:spPr>
        <p:txBody>
          <a:bodyPr/>
          <a:lstStyle/>
          <a:p>
            <a:pPr eaLnBrk="1" hangingPunct="1">
              <a:lnSpc>
                <a:spcPct val="120000"/>
              </a:lnSpc>
            </a:pPr>
            <a:r>
              <a:rPr lang="zh-CN" altLang="en-US" sz="2400" dirty="0">
                <a:latin typeface="宋体" panose="02010600030101010101" pitchFamily="2" charset="-122"/>
                <a:ea typeface="宋体" panose="02010600030101010101" pitchFamily="2" charset="-122"/>
              </a:rPr>
              <a:t>八叉树的表示应用三维形体的分解，它对一个外接立方体的形体进行前后、左右、上下等部分八个小立方体，如果小立方体单元为满或为空，表示该立方体完全在形体中或完全不在形体中，则其停止分解；对部分形体占有的小立方体需进一步分解为八个子立方体。</a:t>
            </a:r>
            <a:r>
              <a:rPr lang="zh-CN" altLang="en-US" sz="2400" b="1" dirty="0">
                <a:solidFill>
                  <a:srgbClr val="0000FF"/>
                </a:solidFill>
                <a:latin typeface="宋体" panose="02010600030101010101" pitchFamily="2" charset="-122"/>
                <a:ea typeface="宋体" panose="02010600030101010101" pitchFamily="2" charset="-122"/>
              </a:rPr>
              <a:t>直至所有小立方体单元要么全部满，要么全部空，或已分解到规定的分解精度为止</a:t>
            </a:r>
            <a:endParaRPr lang="zh-CN" altLang="en-US" b="1" dirty="0">
              <a:solidFill>
                <a:srgbClr val="0000FF"/>
              </a:solidFill>
              <a:ea typeface="宋体" panose="02010600030101010101" pitchFamily="2" charset="-122"/>
            </a:endParaRPr>
          </a:p>
        </p:txBody>
      </p:sp>
      <p:sp>
        <p:nvSpPr>
          <p:cNvPr id="48133" name="AutoShape 4">
            <a:extLst>
              <a:ext uri="{FF2B5EF4-FFF2-40B4-BE49-F238E27FC236}">
                <a16:creationId xmlns:a16="http://schemas.microsoft.com/office/drawing/2014/main" id="{23F9E2DF-19DE-4A64-9D0A-5F1509898711}"/>
              </a:ext>
            </a:extLst>
          </p:cNvPr>
          <p:cNvSpPr>
            <a:spLocks noChangeArrowheads="1"/>
          </p:cNvSpPr>
          <p:nvPr/>
        </p:nvSpPr>
        <p:spPr bwMode="auto">
          <a:xfrm>
            <a:off x="7594600" y="1676400"/>
            <a:ext cx="1320800" cy="1143000"/>
          </a:xfrm>
          <a:prstGeom prst="cube">
            <a:avLst>
              <a:gd name="adj" fmla="val 27500"/>
            </a:avLst>
          </a:prstGeom>
          <a:solidFill>
            <a:schemeClr val="accent2"/>
          </a:solidFill>
          <a:ln w="28575">
            <a:solidFill>
              <a:srgbClr val="FFFF00"/>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34" name="Line 5">
            <a:extLst>
              <a:ext uri="{FF2B5EF4-FFF2-40B4-BE49-F238E27FC236}">
                <a16:creationId xmlns:a16="http://schemas.microsoft.com/office/drawing/2014/main" id="{B4CA4C67-D620-43F9-8862-F4EC2DEE9C43}"/>
              </a:ext>
            </a:extLst>
          </p:cNvPr>
          <p:cNvSpPr>
            <a:spLocks noChangeShapeType="1"/>
          </p:cNvSpPr>
          <p:nvPr/>
        </p:nvSpPr>
        <p:spPr bwMode="auto">
          <a:xfrm>
            <a:off x="7594600" y="2362200"/>
            <a:ext cx="9906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5" name="Line 6">
            <a:extLst>
              <a:ext uri="{FF2B5EF4-FFF2-40B4-BE49-F238E27FC236}">
                <a16:creationId xmlns:a16="http://schemas.microsoft.com/office/drawing/2014/main" id="{0871ACE1-0913-42B9-BE96-961EA2B52347}"/>
              </a:ext>
            </a:extLst>
          </p:cNvPr>
          <p:cNvSpPr>
            <a:spLocks noChangeShapeType="1"/>
          </p:cNvSpPr>
          <p:nvPr/>
        </p:nvSpPr>
        <p:spPr bwMode="auto">
          <a:xfrm>
            <a:off x="7759700" y="1828800"/>
            <a:ext cx="9906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6" name="Line 7">
            <a:extLst>
              <a:ext uri="{FF2B5EF4-FFF2-40B4-BE49-F238E27FC236}">
                <a16:creationId xmlns:a16="http://schemas.microsoft.com/office/drawing/2014/main" id="{7D6DC3A0-91F4-4FF7-A4A0-CCD9AF83AE38}"/>
              </a:ext>
            </a:extLst>
          </p:cNvPr>
          <p:cNvSpPr>
            <a:spLocks noChangeShapeType="1"/>
          </p:cNvSpPr>
          <p:nvPr/>
        </p:nvSpPr>
        <p:spPr bwMode="auto">
          <a:xfrm>
            <a:off x="8089900" y="1981200"/>
            <a:ext cx="0" cy="8382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7" name="Line 8">
            <a:extLst>
              <a:ext uri="{FF2B5EF4-FFF2-40B4-BE49-F238E27FC236}">
                <a16:creationId xmlns:a16="http://schemas.microsoft.com/office/drawing/2014/main" id="{86C49B1E-2D13-45BB-A6B2-E2A7A4DF196F}"/>
              </a:ext>
            </a:extLst>
          </p:cNvPr>
          <p:cNvSpPr>
            <a:spLocks noChangeShapeType="1"/>
          </p:cNvSpPr>
          <p:nvPr/>
        </p:nvSpPr>
        <p:spPr bwMode="auto">
          <a:xfrm>
            <a:off x="8750300" y="1828800"/>
            <a:ext cx="0" cy="8382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8" name="Line 9">
            <a:extLst>
              <a:ext uri="{FF2B5EF4-FFF2-40B4-BE49-F238E27FC236}">
                <a16:creationId xmlns:a16="http://schemas.microsoft.com/office/drawing/2014/main" id="{CC98ED4B-4B15-496A-887F-C9A2182EB34F}"/>
              </a:ext>
            </a:extLst>
          </p:cNvPr>
          <p:cNvSpPr>
            <a:spLocks noChangeShapeType="1"/>
          </p:cNvSpPr>
          <p:nvPr/>
        </p:nvSpPr>
        <p:spPr bwMode="auto">
          <a:xfrm flipV="1">
            <a:off x="8089900" y="1676400"/>
            <a:ext cx="330200" cy="3048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39" name="Line 10">
            <a:extLst>
              <a:ext uri="{FF2B5EF4-FFF2-40B4-BE49-F238E27FC236}">
                <a16:creationId xmlns:a16="http://schemas.microsoft.com/office/drawing/2014/main" id="{5003DF35-99CC-427C-9A30-500BC36D8A72}"/>
              </a:ext>
            </a:extLst>
          </p:cNvPr>
          <p:cNvSpPr>
            <a:spLocks noChangeShapeType="1"/>
          </p:cNvSpPr>
          <p:nvPr/>
        </p:nvSpPr>
        <p:spPr bwMode="auto">
          <a:xfrm flipV="1">
            <a:off x="8585200" y="2057400"/>
            <a:ext cx="330200" cy="3048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pic>
        <p:nvPicPr>
          <p:cNvPr id="48140" name="Picture 11" descr="fig4-26a">
            <a:extLst>
              <a:ext uri="{FF2B5EF4-FFF2-40B4-BE49-F238E27FC236}">
                <a16:creationId xmlns:a16="http://schemas.microsoft.com/office/drawing/2014/main" id="{6C903092-803B-4DEB-B97C-6880D7F36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300" y="1219200"/>
            <a:ext cx="2241550" cy="1874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41" name="Text Box 12">
            <a:extLst>
              <a:ext uri="{FF2B5EF4-FFF2-40B4-BE49-F238E27FC236}">
                <a16:creationId xmlns:a16="http://schemas.microsoft.com/office/drawing/2014/main" id="{E045209F-36C6-4428-9367-29E0469C6AED}"/>
              </a:ext>
            </a:extLst>
          </p:cNvPr>
          <p:cNvSpPr txBox="1">
            <a:spLocks noChangeArrowheads="1"/>
          </p:cNvSpPr>
          <p:nvPr/>
        </p:nvSpPr>
        <p:spPr bwMode="auto">
          <a:xfrm>
            <a:off x="7594600" y="17526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2</a:t>
            </a:r>
          </a:p>
        </p:txBody>
      </p:sp>
      <p:sp>
        <p:nvSpPr>
          <p:cNvPr id="48142" name="Text Box 13">
            <a:extLst>
              <a:ext uri="{FF2B5EF4-FFF2-40B4-BE49-F238E27FC236}">
                <a16:creationId xmlns:a16="http://schemas.microsoft.com/office/drawing/2014/main" id="{58B0D1FD-085F-4CF7-AE3E-A7F3A331A08D}"/>
              </a:ext>
            </a:extLst>
          </p:cNvPr>
          <p:cNvSpPr txBox="1">
            <a:spLocks noChangeArrowheads="1"/>
          </p:cNvSpPr>
          <p:nvPr/>
        </p:nvSpPr>
        <p:spPr bwMode="auto">
          <a:xfrm>
            <a:off x="8089900" y="17526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3</a:t>
            </a:r>
          </a:p>
        </p:txBody>
      </p:sp>
      <p:sp>
        <p:nvSpPr>
          <p:cNvPr id="48143" name="Text Box 14">
            <a:extLst>
              <a:ext uri="{FF2B5EF4-FFF2-40B4-BE49-F238E27FC236}">
                <a16:creationId xmlns:a16="http://schemas.microsoft.com/office/drawing/2014/main" id="{3C5FA4E6-BC86-40E8-B92D-CA4377A194FF}"/>
              </a:ext>
            </a:extLst>
          </p:cNvPr>
          <p:cNvSpPr txBox="1">
            <a:spLocks noChangeArrowheads="1"/>
          </p:cNvSpPr>
          <p:nvPr/>
        </p:nvSpPr>
        <p:spPr bwMode="auto">
          <a:xfrm>
            <a:off x="7759700" y="1600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6</a:t>
            </a:r>
          </a:p>
        </p:txBody>
      </p:sp>
      <p:sp>
        <p:nvSpPr>
          <p:cNvPr id="48144" name="Text Box 15">
            <a:extLst>
              <a:ext uri="{FF2B5EF4-FFF2-40B4-BE49-F238E27FC236}">
                <a16:creationId xmlns:a16="http://schemas.microsoft.com/office/drawing/2014/main" id="{8EFE26BF-D422-480F-AE81-F72D51AAC777}"/>
              </a:ext>
            </a:extLst>
          </p:cNvPr>
          <p:cNvSpPr txBox="1">
            <a:spLocks noChangeArrowheads="1"/>
          </p:cNvSpPr>
          <p:nvPr/>
        </p:nvSpPr>
        <p:spPr bwMode="auto">
          <a:xfrm>
            <a:off x="8255000" y="1600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7</a:t>
            </a:r>
          </a:p>
        </p:txBody>
      </p:sp>
      <p:sp>
        <p:nvSpPr>
          <p:cNvPr id="48145" name="Text Box 16">
            <a:extLst>
              <a:ext uri="{FF2B5EF4-FFF2-40B4-BE49-F238E27FC236}">
                <a16:creationId xmlns:a16="http://schemas.microsoft.com/office/drawing/2014/main" id="{41875516-A907-4F8D-BD3E-0E907E487367}"/>
              </a:ext>
            </a:extLst>
          </p:cNvPr>
          <p:cNvSpPr txBox="1">
            <a:spLocks noChangeArrowheads="1"/>
          </p:cNvSpPr>
          <p:nvPr/>
        </p:nvSpPr>
        <p:spPr bwMode="auto">
          <a:xfrm>
            <a:off x="7512050" y="20574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2</a:t>
            </a:r>
          </a:p>
        </p:txBody>
      </p:sp>
      <p:sp>
        <p:nvSpPr>
          <p:cNvPr id="48146" name="Text Box 17">
            <a:extLst>
              <a:ext uri="{FF2B5EF4-FFF2-40B4-BE49-F238E27FC236}">
                <a16:creationId xmlns:a16="http://schemas.microsoft.com/office/drawing/2014/main" id="{F2E1A03A-CD9C-497B-8015-D724CEAB0D64}"/>
              </a:ext>
            </a:extLst>
          </p:cNvPr>
          <p:cNvSpPr txBox="1">
            <a:spLocks noChangeArrowheads="1"/>
          </p:cNvSpPr>
          <p:nvPr/>
        </p:nvSpPr>
        <p:spPr bwMode="auto">
          <a:xfrm>
            <a:off x="7512050" y="2362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0</a:t>
            </a:r>
          </a:p>
        </p:txBody>
      </p:sp>
      <p:sp>
        <p:nvSpPr>
          <p:cNvPr id="48147" name="Text Box 18">
            <a:extLst>
              <a:ext uri="{FF2B5EF4-FFF2-40B4-BE49-F238E27FC236}">
                <a16:creationId xmlns:a16="http://schemas.microsoft.com/office/drawing/2014/main" id="{4B26E3D5-9EE4-4D96-8D78-3AD0924E91A5}"/>
              </a:ext>
            </a:extLst>
          </p:cNvPr>
          <p:cNvSpPr txBox="1">
            <a:spLocks noChangeArrowheads="1"/>
          </p:cNvSpPr>
          <p:nvPr/>
        </p:nvSpPr>
        <p:spPr bwMode="auto">
          <a:xfrm>
            <a:off x="8007350" y="2362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1</a:t>
            </a:r>
          </a:p>
        </p:txBody>
      </p:sp>
      <p:sp>
        <p:nvSpPr>
          <p:cNvPr id="48148" name="Text Box 19">
            <a:extLst>
              <a:ext uri="{FF2B5EF4-FFF2-40B4-BE49-F238E27FC236}">
                <a16:creationId xmlns:a16="http://schemas.microsoft.com/office/drawing/2014/main" id="{26264B6A-A418-4FC2-B049-C7784740AA8F}"/>
              </a:ext>
            </a:extLst>
          </p:cNvPr>
          <p:cNvSpPr txBox="1">
            <a:spLocks noChangeArrowheads="1"/>
          </p:cNvSpPr>
          <p:nvPr/>
        </p:nvSpPr>
        <p:spPr bwMode="auto">
          <a:xfrm>
            <a:off x="8007350" y="20574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3</a:t>
            </a:r>
          </a:p>
        </p:txBody>
      </p:sp>
      <p:sp>
        <p:nvSpPr>
          <p:cNvPr id="48149" name="Text Box 20">
            <a:extLst>
              <a:ext uri="{FF2B5EF4-FFF2-40B4-BE49-F238E27FC236}">
                <a16:creationId xmlns:a16="http://schemas.microsoft.com/office/drawing/2014/main" id="{DE64CD5C-0522-4402-B98B-89A1B9459B92}"/>
              </a:ext>
            </a:extLst>
          </p:cNvPr>
          <p:cNvSpPr txBox="1">
            <a:spLocks noChangeArrowheads="1"/>
          </p:cNvSpPr>
          <p:nvPr/>
        </p:nvSpPr>
        <p:spPr bwMode="auto">
          <a:xfrm>
            <a:off x="8337550" y="2362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1</a:t>
            </a:r>
          </a:p>
        </p:txBody>
      </p:sp>
      <p:sp>
        <p:nvSpPr>
          <p:cNvPr id="48150" name="Text Box 21">
            <a:extLst>
              <a:ext uri="{FF2B5EF4-FFF2-40B4-BE49-F238E27FC236}">
                <a16:creationId xmlns:a16="http://schemas.microsoft.com/office/drawing/2014/main" id="{7AD6FCDC-4BA6-4A7B-8C55-23399B23612B}"/>
              </a:ext>
            </a:extLst>
          </p:cNvPr>
          <p:cNvSpPr txBox="1">
            <a:spLocks noChangeArrowheads="1"/>
          </p:cNvSpPr>
          <p:nvPr/>
        </p:nvSpPr>
        <p:spPr bwMode="auto">
          <a:xfrm>
            <a:off x="8337550" y="19812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3</a:t>
            </a:r>
          </a:p>
        </p:txBody>
      </p:sp>
      <p:sp>
        <p:nvSpPr>
          <p:cNvPr id="48151" name="Text Box 22">
            <a:extLst>
              <a:ext uri="{FF2B5EF4-FFF2-40B4-BE49-F238E27FC236}">
                <a16:creationId xmlns:a16="http://schemas.microsoft.com/office/drawing/2014/main" id="{AFFCDC4F-E12E-45FE-BC8B-167981186F75}"/>
              </a:ext>
            </a:extLst>
          </p:cNvPr>
          <p:cNvSpPr txBox="1">
            <a:spLocks noChangeArrowheads="1"/>
          </p:cNvSpPr>
          <p:nvPr/>
        </p:nvSpPr>
        <p:spPr bwMode="auto">
          <a:xfrm>
            <a:off x="8502650" y="18288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7</a:t>
            </a:r>
          </a:p>
        </p:txBody>
      </p:sp>
      <p:sp>
        <p:nvSpPr>
          <p:cNvPr id="48152" name="Text Box 23">
            <a:extLst>
              <a:ext uri="{FF2B5EF4-FFF2-40B4-BE49-F238E27FC236}">
                <a16:creationId xmlns:a16="http://schemas.microsoft.com/office/drawing/2014/main" id="{AE6D1C15-DB43-4B51-B2D7-52CA5A387076}"/>
              </a:ext>
            </a:extLst>
          </p:cNvPr>
          <p:cNvSpPr txBox="1">
            <a:spLocks noChangeArrowheads="1"/>
          </p:cNvSpPr>
          <p:nvPr/>
        </p:nvSpPr>
        <p:spPr bwMode="auto">
          <a:xfrm>
            <a:off x="8502650" y="22098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en-US" altLang="zh-CN" sz="1400" b="1">
                <a:solidFill>
                  <a:schemeClr val="bg1"/>
                </a:solidFill>
                <a:latin typeface="Arial" panose="020B0604020202020204" pitchFamily="34" charset="0"/>
                <a:ea typeface="黑体" panose="02010609060101010101" pitchFamily="49" charset="-122"/>
              </a:rPr>
              <a:t>5</a:t>
            </a:r>
          </a:p>
        </p:txBody>
      </p:sp>
      <p:sp>
        <p:nvSpPr>
          <p:cNvPr id="48153" name="Oval 24">
            <a:extLst>
              <a:ext uri="{FF2B5EF4-FFF2-40B4-BE49-F238E27FC236}">
                <a16:creationId xmlns:a16="http://schemas.microsoft.com/office/drawing/2014/main" id="{052E2C50-5B36-406D-A2FF-D44E07DDF602}"/>
              </a:ext>
            </a:extLst>
          </p:cNvPr>
          <p:cNvSpPr>
            <a:spLocks noChangeArrowheads="1"/>
          </p:cNvSpPr>
          <p:nvPr/>
        </p:nvSpPr>
        <p:spPr bwMode="auto">
          <a:xfrm>
            <a:off x="6686550" y="3810000"/>
            <a:ext cx="247650" cy="228600"/>
          </a:xfrm>
          <a:prstGeom prst="ellipse">
            <a:avLst/>
          </a:prstGeom>
          <a:solidFill>
            <a:schemeClr val="hlink"/>
          </a:solidFill>
          <a:ln w="28575">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4" name="Rectangle 25">
            <a:extLst>
              <a:ext uri="{FF2B5EF4-FFF2-40B4-BE49-F238E27FC236}">
                <a16:creationId xmlns:a16="http://schemas.microsoft.com/office/drawing/2014/main" id="{7F5A14FC-6DFB-4E54-9FC3-59C78F85BE32}"/>
              </a:ext>
            </a:extLst>
          </p:cNvPr>
          <p:cNvSpPr>
            <a:spLocks noChangeArrowheads="1"/>
          </p:cNvSpPr>
          <p:nvPr/>
        </p:nvSpPr>
        <p:spPr bwMode="auto">
          <a:xfrm>
            <a:off x="511810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5" name="Rectangle 26">
            <a:extLst>
              <a:ext uri="{FF2B5EF4-FFF2-40B4-BE49-F238E27FC236}">
                <a16:creationId xmlns:a16="http://schemas.microsoft.com/office/drawing/2014/main" id="{B1199228-83AD-4436-8F75-149C75198637}"/>
              </a:ext>
            </a:extLst>
          </p:cNvPr>
          <p:cNvSpPr>
            <a:spLocks noChangeArrowheads="1"/>
          </p:cNvSpPr>
          <p:nvPr/>
        </p:nvSpPr>
        <p:spPr bwMode="auto">
          <a:xfrm>
            <a:off x="5613400" y="44958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6" name="Rectangle 27">
            <a:extLst>
              <a:ext uri="{FF2B5EF4-FFF2-40B4-BE49-F238E27FC236}">
                <a16:creationId xmlns:a16="http://schemas.microsoft.com/office/drawing/2014/main" id="{722E4F62-C1AD-4C25-8DBB-B26C2F093ED7}"/>
              </a:ext>
            </a:extLst>
          </p:cNvPr>
          <p:cNvSpPr>
            <a:spLocks noChangeArrowheads="1"/>
          </p:cNvSpPr>
          <p:nvPr/>
        </p:nvSpPr>
        <p:spPr bwMode="auto">
          <a:xfrm>
            <a:off x="610870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7" name="Oval 28">
            <a:extLst>
              <a:ext uri="{FF2B5EF4-FFF2-40B4-BE49-F238E27FC236}">
                <a16:creationId xmlns:a16="http://schemas.microsoft.com/office/drawing/2014/main" id="{1114F8B7-BE4E-4B51-B7F7-DCD282D5CCC7}"/>
              </a:ext>
            </a:extLst>
          </p:cNvPr>
          <p:cNvSpPr>
            <a:spLocks noChangeArrowheads="1"/>
          </p:cNvSpPr>
          <p:nvPr/>
        </p:nvSpPr>
        <p:spPr bwMode="auto">
          <a:xfrm>
            <a:off x="6604000" y="4495800"/>
            <a:ext cx="247650" cy="228600"/>
          </a:xfrm>
          <a:prstGeom prst="ellipse">
            <a:avLst/>
          </a:prstGeom>
          <a:solidFill>
            <a:schemeClr val="hlink"/>
          </a:solidFill>
          <a:ln w="28575">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8" name="Rectangle 29">
            <a:extLst>
              <a:ext uri="{FF2B5EF4-FFF2-40B4-BE49-F238E27FC236}">
                <a16:creationId xmlns:a16="http://schemas.microsoft.com/office/drawing/2014/main" id="{F6A3BC76-BC70-4180-845C-6CEEBF5B3230}"/>
              </a:ext>
            </a:extLst>
          </p:cNvPr>
          <p:cNvSpPr>
            <a:spLocks noChangeArrowheads="1"/>
          </p:cNvSpPr>
          <p:nvPr/>
        </p:nvSpPr>
        <p:spPr bwMode="auto">
          <a:xfrm>
            <a:off x="709930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59" name="Rectangle 30">
            <a:extLst>
              <a:ext uri="{FF2B5EF4-FFF2-40B4-BE49-F238E27FC236}">
                <a16:creationId xmlns:a16="http://schemas.microsoft.com/office/drawing/2014/main" id="{A6A0A71C-26E5-4450-8C39-8A006AE64908}"/>
              </a:ext>
            </a:extLst>
          </p:cNvPr>
          <p:cNvSpPr>
            <a:spLocks noChangeArrowheads="1"/>
          </p:cNvSpPr>
          <p:nvPr/>
        </p:nvSpPr>
        <p:spPr bwMode="auto">
          <a:xfrm>
            <a:off x="751205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0" name="Rectangle 31">
            <a:extLst>
              <a:ext uri="{FF2B5EF4-FFF2-40B4-BE49-F238E27FC236}">
                <a16:creationId xmlns:a16="http://schemas.microsoft.com/office/drawing/2014/main" id="{6A070B28-7EFF-4D6F-B044-E83CDA79D945}"/>
              </a:ext>
            </a:extLst>
          </p:cNvPr>
          <p:cNvSpPr>
            <a:spLocks noChangeArrowheads="1"/>
          </p:cNvSpPr>
          <p:nvPr/>
        </p:nvSpPr>
        <p:spPr bwMode="auto">
          <a:xfrm>
            <a:off x="792480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1" name="Rectangle 32">
            <a:extLst>
              <a:ext uri="{FF2B5EF4-FFF2-40B4-BE49-F238E27FC236}">
                <a16:creationId xmlns:a16="http://schemas.microsoft.com/office/drawing/2014/main" id="{94D4D4DE-BB7A-4D0C-8A03-7E93B258BB2E}"/>
              </a:ext>
            </a:extLst>
          </p:cNvPr>
          <p:cNvSpPr>
            <a:spLocks noChangeArrowheads="1"/>
          </p:cNvSpPr>
          <p:nvPr/>
        </p:nvSpPr>
        <p:spPr bwMode="auto">
          <a:xfrm>
            <a:off x="8337550" y="4495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2" name="Rectangle 33">
            <a:extLst>
              <a:ext uri="{FF2B5EF4-FFF2-40B4-BE49-F238E27FC236}">
                <a16:creationId xmlns:a16="http://schemas.microsoft.com/office/drawing/2014/main" id="{BAF9076B-47A9-44D4-B441-D41108CC96C7}"/>
              </a:ext>
            </a:extLst>
          </p:cNvPr>
          <p:cNvSpPr>
            <a:spLocks noChangeArrowheads="1"/>
          </p:cNvSpPr>
          <p:nvPr/>
        </p:nvSpPr>
        <p:spPr bwMode="auto">
          <a:xfrm>
            <a:off x="5861050" y="52578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3" name="Oval 34">
            <a:extLst>
              <a:ext uri="{FF2B5EF4-FFF2-40B4-BE49-F238E27FC236}">
                <a16:creationId xmlns:a16="http://schemas.microsoft.com/office/drawing/2014/main" id="{ECC490CD-D903-40BA-8269-D18999636A73}"/>
              </a:ext>
            </a:extLst>
          </p:cNvPr>
          <p:cNvSpPr>
            <a:spLocks noChangeArrowheads="1"/>
          </p:cNvSpPr>
          <p:nvPr/>
        </p:nvSpPr>
        <p:spPr bwMode="auto">
          <a:xfrm>
            <a:off x="6356350" y="5257800"/>
            <a:ext cx="247650" cy="228600"/>
          </a:xfrm>
          <a:prstGeom prst="ellipse">
            <a:avLst/>
          </a:prstGeom>
          <a:solidFill>
            <a:schemeClr val="hlink"/>
          </a:solidFill>
          <a:ln w="28575">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4" name="Rectangle 35">
            <a:extLst>
              <a:ext uri="{FF2B5EF4-FFF2-40B4-BE49-F238E27FC236}">
                <a16:creationId xmlns:a16="http://schemas.microsoft.com/office/drawing/2014/main" id="{8D0CA4B2-DA3C-440D-BCC4-8EE07825FE90}"/>
              </a:ext>
            </a:extLst>
          </p:cNvPr>
          <p:cNvSpPr>
            <a:spLocks noChangeArrowheads="1"/>
          </p:cNvSpPr>
          <p:nvPr/>
        </p:nvSpPr>
        <p:spPr bwMode="auto">
          <a:xfrm>
            <a:off x="7264400" y="5257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5" name="Rectangle 36">
            <a:extLst>
              <a:ext uri="{FF2B5EF4-FFF2-40B4-BE49-F238E27FC236}">
                <a16:creationId xmlns:a16="http://schemas.microsoft.com/office/drawing/2014/main" id="{CA96059D-0FB5-4DCD-97C5-35ED20C6B42B}"/>
              </a:ext>
            </a:extLst>
          </p:cNvPr>
          <p:cNvSpPr>
            <a:spLocks noChangeArrowheads="1"/>
          </p:cNvSpPr>
          <p:nvPr/>
        </p:nvSpPr>
        <p:spPr bwMode="auto">
          <a:xfrm>
            <a:off x="7677150" y="5257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6" name="Rectangle 37">
            <a:extLst>
              <a:ext uri="{FF2B5EF4-FFF2-40B4-BE49-F238E27FC236}">
                <a16:creationId xmlns:a16="http://schemas.microsoft.com/office/drawing/2014/main" id="{6BD2EA94-C612-474E-9AC1-70C3BBA55B90}"/>
              </a:ext>
            </a:extLst>
          </p:cNvPr>
          <p:cNvSpPr>
            <a:spLocks noChangeArrowheads="1"/>
          </p:cNvSpPr>
          <p:nvPr/>
        </p:nvSpPr>
        <p:spPr bwMode="auto">
          <a:xfrm>
            <a:off x="8089900" y="5257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7" name="Rectangle 38">
            <a:extLst>
              <a:ext uri="{FF2B5EF4-FFF2-40B4-BE49-F238E27FC236}">
                <a16:creationId xmlns:a16="http://schemas.microsoft.com/office/drawing/2014/main" id="{4488DAE6-901F-43E1-8423-71A6683E85FE}"/>
              </a:ext>
            </a:extLst>
          </p:cNvPr>
          <p:cNvSpPr>
            <a:spLocks noChangeArrowheads="1"/>
          </p:cNvSpPr>
          <p:nvPr/>
        </p:nvSpPr>
        <p:spPr bwMode="auto">
          <a:xfrm>
            <a:off x="8502650" y="52578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8" name="Rectangle 39">
            <a:extLst>
              <a:ext uri="{FF2B5EF4-FFF2-40B4-BE49-F238E27FC236}">
                <a16:creationId xmlns:a16="http://schemas.microsoft.com/office/drawing/2014/main" id="{1EB72800-2446-44F1-8437-3D8A0E0ED57A}"/>
              </a:ext>
            </a:extLst>
          </p:cNvPr>
          <p:cNvSpPr>
            <a:spLocks noChangeArrowheads="1"/>
          </p:cNvSpPr>
          <p:nvPr/>
        </p:nvSpPr>
        <p:spPr bwMode="auto">
          <a:xfrm>
            <a:off x="6769100" y="52578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69" name="Rectangle 40">
            <a:extLst>
              <a:ext uri="{FF2B5EF4-FFF2-40B4-BE49-F238E27FC236}">
                <a16:creationId xmlns:a16="http://schemas.microsoft.com/office/drawing/2014/main" id="{5E8E53B8-24CF-4095-A77B-8E78DEBC8141}"/>
              </a:ext>
            </a:extLst>
          </p:cNvPr>
          <p:cNvSpPr>
            <a:spLocks noChangeArrowheads="1"/>
          </p:cNvSpPr>
          <p:nvPr/>
        </p:nvSpPr>
        <p:spPr bwMode="auto">
          <a:xfrm>
            <a:off x="709930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0" name="Rectangle 41">
            <a:extLst>
              <a:ext uri="{FF2B5EF4-FFF2-40B4-BE49-F238E27FC236}">
                <a16:creationId xmlns:a16="http://schemas.microsoft.com/office/drawing/2014/main" id="{A022A52B-6D57-472C-827F-AFF0EE684B1E}"/>
              </a:ext>
            </a:extLst>
          </p:cNvPr>
          <p:cNvSpPr>
            <a:spLocks noChangeArrowheads="1"/>
          </p:cNvSpPr>
          <p:nvPr/>
        </p:nvSpPr>
        <p:spPr bwMode="auto">
          <a:xfrm>
            <a:off x="751205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1" name="Rectangle 42">
            <a:extLst>
              <a:ext uri="{FF2B5EF4-FFF2-40B4-BE49-F238E27FC236}">
                <a16:creationId xmlns:a16="http://schemas.microsoft.com/office/drawing/2014/main" id="{D21881B7-7CC7-4CD1-97AF-1930480B5F7F}"/>
              </a:ext>
            </a:extLst>
          </p:cNvPr>
          <p:cNvSpPr>
            <a:spLocks noChangeArrowheads="1"/>
          </p:cNvSpPr>
          <p:nvPr/>
        </p:nvSpPr>
        <p:spPr bwMode="auto">
          <a:xfrm>
            <a:off x="792480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2" name="Rectangle 43">
            <a:extLst>
              <a:ext uri="{FF2B5EF4-FFF2-40B4-BE49-F238E27FC236}">
                <a16:creationId xmlns:a16="http://schemas.microsoft.com/office/drawing/2014/main" id="{2D9D719C-9A91-4D31-9C6B-FD363E8B227A}"/>
              </a:ext>
            </a:extLst>
          </p:cNvPr>
          <p:cNvSpPr>
            <a:spLocks noChangeArrowheads="1"/>
          </p:cNvSpPr>
          <p:nvPr/>
        </p:nvSpPr>
        <p:spPr bwMode="auto">
          <a:xfrm>
            <a:off x="833755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3" name="Rectangle 44">
            <a:extLst>
              <a:ext uri="{FF2B5EF4-FFF2-40B4-BE49-F238E27FC236}">
                <a16:creationId xmlns:a16="http://schemas.microsoft.com/office/drawing/2014/main" id="{60B835A4-05B5-4F5B-898A-3087DAEB1BE4}"/>
              </a:ext>
            </a:extLst>
          </p:cNvPr>
          <p:cNvSpPr>
            <a:spLocks noChangeArrowheads="1"/>
          </p:cNvSpPr>
          <p:nvPr/>
        </p:nvSpPr>
        <p:spPr bwMode="auto">
          <a:xfrm>
            <a:off x="6686550" y="60960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4" name="Rectangle 45">
            <a:extLst>
              <a:ext uri="{FF2B5EF4-FFF2-40B4-BE49-F238E27FC236}">
                <a16:creationId xmlns:a16="http://schemas.microsoft.com/office/drawing/2014/main" id="{2B00B3E9-D8B0-4566-8040-169F61A025FD}"/>
              </a:ext>
            </a:extLst>
          </p:cNvPr>
          <p:cNvSpPr>
            <a:spLocks noChangeArrowheads="1"/>
          </p:cNvSpPr>
          <p:nvPr/>
        </p:nvSpPr>
        <p:spPr bwMode="auto">
          <a:xfrm>
            <a:off x="536575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5" name="Rectangle 46">
            <a:extLst>
              <a:ext uri="{FF2B5EF4-FFF2-40B4-BE49-F238E27FC236}">
                <a16:creationId xmlns:a16="http://schemas.microsoft.com/office/drawing/2014/main" id="{38BCB8C5-7F78-43AC-9C73-BB355BE57689}"/>
              </a:ext>
            </a:extLst>
          </p:cNvPr>
          <p:cNvSpPr>
            <a:spLocks noChangeArrowheads="1"/>
          </p:cNvSpPr>
          <p:nvPr/>
        </p:nvSpPr>
        <p:spPr bwMode="auto">
          <a:xfrm>
            <a:off x="586105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6" name="Rectangle 47">
            <a:extLst>
              <a:ext uri="{FF2B5EF4-FFF2-40B4-BE49-F238E27FC236}">
                <a16:creationId xmlns:a16="http://schemas.microsoft.com/office/drawing/2014/main" id="{A6720F77-2168-4B31-8F77-3E036B261E3C}"/>
              </a:ext>
            </a:extLst>
          </p:cNvPr>
          <p:cNvSpPr>
            <a:spLocks noChangeArrowheads="1"/>
          </p:cNvSpPr>
          <p:nvPr/>
        </p:nvSpPr>
        <p:spPr bwMode="auto">
          <a:xfrm>
            <a:off x="6273800" y="6096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177" name="Line 48">
            <a:extLst>
              <a:ext uri="{FF2B5EF4-FFF2-40B4-BE49-F238E27FC236}">
                <a16:creationId xmlns:a16="http://schemas.microsoft.com/office/drawing/2014/main" id="{6917D32F-A183-4910-90D1-D653B21F07CB}"/>
              </a:ext>
            </a:extLst>
          </p:cNvPr>
          <p:cNvSpPr>
            <a:spLocks noChangeShapeType="1"/>
          </p:cNvSpPr>
          <p:nvPr/>
        </p:nvSpPr>
        <p:spPr bwMode="auto">
          <a:xfrm flipH="1">
            <a:off x="5365750" y="4038600"/>
            <a:ext cx="13208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78" name="Line 49">
            <a:extLst>
              <a:ext uri="{FF2B5EF4-FFF2-40B4-BE49-F238E27FC236}">
                <a16:creationId xmlns:a16="http://schemas.microsoft.com/office/drawing/2014/main" id="{B165CEA7-A620-4DF1-BCC4-628DEB3446CF}"/>
              </a:ext>
            </a:extLst>
          </p:cNvPr>
          <p:cNvSpPr>
            <a:spLocks noChangeShapeType="1"/>
          </p:cNvSpPr>
          <p:nvPr/>
        </p:nvSpPr>
        <p:spPr bwMode="auto">
          <a:xfrm flipH="1">
            <a:off x="5861050" y="4114800"/>
            <a:ext cx="8255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79" name="Line 50">
            <a:extLst>
              <a:ext uri="{FF2B5EF4-FFF2-40B4-BE49-F238E27FC236}">
                <a16:creationId xmlns:a16="http://schemas.microsoft.com/office/drawing/2014/main" id="{30D98609-5EA3-4D08-AD8C-0223699BB381}"/>
              </a:ext>
            </a:extLst>
          </p:cNvPr>
          <p:cNvSpPr>
            <a:spLocks noChangeShapeType="1"/>
          </p:cNvSpPr>
          <p:nvPr/>
        </p:nvSpPr>
        <p:spPr bwMode="auto">
          <a:xfrm flipH="1">
            <a:off x="6356350" y="4114800"/>
            <a:ext cx="41275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0" name="Line 51">
            <a:extLst>
              <a:ext uri="{FF2B5EF4-FFF2-40B4-BE49-F238E27FC236}">
                <a16:creationId xmlns:a16="http://schemas.microsoft.com/office/drawing/2014/main" id="{6F3CFAC1-F13E-42FD-80E8-240B763FF83F}"/>
              </a:ext>
            </a:extLst>
          </p:cNvPr>
          <p:cNvSpPr>
            <a:spLocks noChangeShapeType="1"/>
          </p:cNvSpPr>
          <p:nvPr/>
        </p:nvSpPr>
        <p:spPr bwMode="auto">
          <a:xfrm>
            <a:off x="6769100" y="4191000"/>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1" name="Line 52">
            <a:extLst>
              <a:ext uri="{FF2B5EF4-FFF2-40B4-BE49-F238E27FC236}">
                <a16:creationId xmlns:a16="http://schemas.microsoft.com/office/drawing/2014/main" id="{75FBB273-B768-4EE8-A5E1-8789FD9AEBEE}"/>
              </a:ext>
            </a:extLst>
          </p:cNvPr>
          <p:cNvSpPr>
            <a:spLocks noChangeShapeType="1"/>
          </p:cNvSpPr>
          <p:nvPr/>
        </p:nvSpPr>
        <p:spPr bwMode="auto">
          <a:xfrm>
            <a:off x="6851650" y="4191000"/>
            <a:ext cx="41275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2" name="Line 53">
            <a:extLst>
              <a:ext uri="{FF2B5EF4-FFF2-40B4-BE49-F238E27FC236}">
                <a16:creationId xmlns:a16="http://schemas.microsoft.com/office/drawing/2014/main" id="{FAAD023B-115A-47C4-9C1F-E9024DD1AFE5}"/>
              </a:ext>
            </a:extLst>
          </p:cNvPr>
          <p:cNvSpPr>
            <a:spLocks noChangeShapeType="1"/>
          </p:cNvSpPr>
          <p:nvPr/>
        </p:nvSpPr>
        <p:spPr bwMode="auto">
          <a:xfrm>
            <a:off x="6851650" y="4114800"/>
            <a:ext cx="8255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3" name="Line 54">
            <a:extLst>
              <a:ext uri="{FF2B5EF4-FFF2-40B4-BE49-F238E27FC236}">
                <a16:creationId xmlns:a16="http://schemas.microsoft.com/office/drawing/2014/main" id="{18D54A2A-43A2-40A6-A7EA-A1F6C5543172}"/>
              </a:ext>
            </a:extLst>
          </p:cNvPr>
          <p:cNvSpPr>
            <a:spLocks noChangeShapeType="1"/>
          </p:cNvSpPr>
          <p:nvPr/>
        </p:nvSpPr>
        <p:spPr bwMode="auto">
          <a:xfrm>
            <a:off x="6851650" y="4114800"/>
            <a:ext cx="123825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4" name="Line 55">
            <a:extLst>
              <a:ext uri="{FF2B5EF4-FFF2-40B4-BE49-F238E27FC236}">
                <a16:creationId xmlns:a16="http://schemas.microsoft.com/office/drawing/2014/main" id="{1C2E90EF-F4CB-4BD3-96DF-31225422DE30}"/>
              </a:ext>
            </a:extLst>
          </p:cNvPr>
          <p:cNvSpPr>
            <a:spLocks noChangeShapeType="1"/>
          </p:cNvSpPr>
          <p:nvPr/>
        </p:nvSpPr>
        <p:spPr bwMode="auto">
          <a:xfrm>
            <a:off x="6934200" y="4038600"/>
            <a:ext cx="156845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5" name="Line 56">
            <a:extLst>
              <a:ext uri="{FF2B5EF4-FFF2-40B4-BE49-F238E27FC236}">
                <a16:creationId xmlns:a16="http://schemas.microsoft.com/office/drawing/2014/main" id="{062B07A7-D3CD-470E-B661-83FDB4728815}"/>
              </a:ext>
            </a:extLst>
          </p:cNvPr>
          <p:cNvSpPr>
            <a:spLocks noChangeShapeType="1"/>
          </p:cNvSpPr>
          <p:nvPr/>
        </p:nvSpPr>
        <p:spPr bwMode="auto">
          <a:xfrm flipH="1">
            <a:off x="5530850" y="4800600"/>
            <a:ext cx="107315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6" name="Line 57">
            <a:extLst>
              <a:ext uri="{FF2B5EF4-FFF2-40B4-BE49-F238E27FC236}">
                <a16:creationId xmlns:a16="http://schemas.microsoft.com/office/drawing/2014/main" id="{B292C5F0-D151-4A4A-A3D3-662D3BF443F0}"/>
              </a:ext>
            </a:extLst>
          </p:cNvPr>
          <p:cNvSpPr>
            <a:spLocks noChangeShapeType="1"/>
          </p:cNvSpPr>
          <p:nvPr/>
        </p:nvSpPr>
        <p:spPr bwMode="auto">
          <a:xfrm flipH="1">
            <a:off x="6026150" y="4800600"/>
            <a:ext cx="57785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7" name="Line 58">
            <a:extLst>
              <a:ext uri="{FF2B5EF4-FFF2-40B4-BE49-F238E27FC236}">
                <a16:creationId xmlns:a16="http://schemas.microsoft.com/office/drawing/2014/main" id="{28974CD7-BFDF-4953-9D1B-93184CD06469}"/>
              </a:ext>
            </a:extLst>
          </p:cNvPr>
          <p:cNvSpPr>
            <a:spLocks noChangeShapeType="1"/>
          </p:cNvSpPr>
          <p:nvPr/>
        </p:nvSpPr>
        <p:spPr bwMode="auto">
          <a:xfrm flipH="1">
            <a:off x="6521450" y="4800600"/>
            <a:ext cx="1651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8" name="Line 59">
            <a:extLst>
              <a:ext uri="{FF2B5EF4-FFF2-40B4-BE49-F238E27FC236}">
                <a16:creationId xmlns:a16="http://schemas.microsoft.com/office/drawing/2014/main" id="{7A91D67E-C597-4832-A03D-6D21B5A55318}"/>
              </a:ext>
            </a:extLst>
          </p:cNvPr>
          <p:cNvSpPr>
            <a:spLocks noChangeShapeType="1"/>
          </p:cNvSpPr>
          <p:nvPr/>
        </p:nvSpPr>
        <p:spPr bwMode="auto">
          <a:xfrm>
            <a:off x="6769100" y="4800600"/>
            <a:ext cx="8255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89" name="Line 60">
            <a:extLst>
              <a:ext uri="{FF2B5EF4-FFF2-40B4-BE49-F238E27FC236}">
                <a16:creationId xmlns:a16="http://schemas.microsoft.com/office/drawing/2014/main" id="{4D0E4C0B-6A10-45FA-B47C-DC3504672BB8}"/>
              </a:ext>
            </a:extLst>
          </p:cNvPr>
          <p:cNvSpPr>
            <a:spLocks noChangeShapeType="1"/>
          </p:cNvSpPr>
          <p:nvPr/>
        </p:nvSpPr>
        <p:spPr bwMode="auto">
          <a:xfrm>
            <a:off x="6851650" y="4800600"/>
            <a:ext cx="4953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0" name="Line 61">
            <a:extLst>
              <a:ext uri="{FF2B5EF4-FFF2-40B4-BE49-F238E27FC236}">
                <a16:creationId xmlns:a16="http://schemas.microsoft.com/office/drawing/2014/main" id="{46CDEF9A-D899-4F5B-8AB0-20E40AA293B9}"/>
              </a:ext>
            </a:extLst>
          </p:cNvPr>
          <p:cNvSpPr>
            <a:spLocks noChangeShapeType="1"/>
          </p:cNvSpPr>
          <p:nvPr/>
        </p:nvSpPr>
        <p:spPr bwMode="auto">
          <a:xfrm>
            <a:off x="6934200" y="4800600"/>
            <a:ext cx="74295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1" name="Line 62">
            <a:extLst>
              <a:ext uri="{FF2B5EF4-FFF2-40B4-BE49-F238E27FC236}">
                <a16:creationId xmlns:a16="http://schemas.microsoft.com/office/drawing/2014/main" id="{C6D0E15E-1EAC-458A-A5D2-8770BD953420}"/>
              </a:ext>
            </a:extLst>
          </p:cNvPr>
          <p:cNvSpPr>
            <a:spLocks noChangeShapeType="1"/>
          </p:cNvSpPr>
          <p:nvPr/>
        </p:nvSpPr>
        <p:spPr bwMode="auto">
          <a:xfrm>
            <a:off x="7016750" y="4800600"/>
            <a:ext cx="11557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2" name="Line 63">
            <a:extLst>
              <a:ext uri="{FF2B5EF4-FFF2-40B4-BE49-F238E27FC236}">
                <a16:creationId xmlns:a16="http://schemas.microsoft.com/office/drawing/2014/main" id="{6443EBC5-084B-4167-BE07-F89A49D4F4E4}"/>
              </a:ext>
            </a:extLst>
          </p:cNvPr>
          <p:cNvSpPr>
            <a:spLocks noChangeShapeType="1"/>
          </p:cNvSpPr>
          <p:nvPr/>
        </p:nvSpPr>
        <p:spPr bwMode="auto">
          <a:xfrm>
            <a:off x="7099300" y="4800600"/>
            <a:ext cx="14859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3" name="Line 64">
            <a:extLst>
              <a:ext uri="{FF2B5EF4-FFF2-40B4-BE49-F238E27FC236}">
                <a16:creationId xmlns:a16="http://schemas.microsoft.com/office/drawing/2014/main" id="{18EDBCCD-8981-4DEA-92D5-A1FAB1D517F0}"/>
              </a:ext>
            </a:extLst>
          </p:cNvPr>
          <p:cNvSpPr>
            <a:spLocks noChangeShapeType="1"/>
          </p:cNvSpPr>
          <p:nvPr/>
        </p:nvSpPr>
        <p:spPr bwMode="auto">
          <a:xfrm flipH="1">
            <a:off x="5530850" y="5562600"/>
            <a:ext cx="7429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4" name="Line 65">
            <a:extLst>
              <a:ext uri="{FF2B5EF4-FFF2-40B4-BE49-F238E27FC236}">
                <a16:creationId xmlns:a16="http://schemas.microsoft.com/office/drawing/2014/main" id="{56927C3A-4A37-40A6-8C76-01D2FC37804B}"/>
              </a:ext>
            </a:extLst>
          </p:cNvPr>
          <p:cNvSpPr>
            <a:spLocks noChangeShapeType="1"/>
          </p:cNvSpPr>
          <p:nvPr/>
        </p:nvSpPr>
        <p:spPr bwMode="auto">
          <a:xfrm flipH="1">
            <a:off x="6026150" y="5562600"/>
            <a:ext cx="33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5" name="Line 66">
            <a:extLst>
              <a:ext uri="{FF2B5EF4-FFF2-40B4-BE49-F238E27FC236}">
                <a16:creationId xmlns:a16="http://schemas.microsoft.com/office/drawing/2014/main" id="{C09707D7-A69C-4058-8E5E-1E3331403AE2}"/>
              </a:ext>
            </a:extLst>
          </p:cNvPr>
          <p:cNvSpPr>
            <a:spLocks noChangeShapeType="1"/>
          </p:cNvSpPr>
          <p:nvPr/>
        </p:nvSpPr>
        <p:spPr bwMode="auto">
          <a:xfrm flipH="1">
            <a:off x="6356350" y="5562600"/>
            <a:ext cx="825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6" name="Line 67">
            <a:extLst>
              <a:ext uri="{FF2B5EF4-FFF2-40B4-BE49-F238E27FC236}">
                <a16:creationId xmlns:a16="http://schemas.microsoft.com/office/drawing/2014/main" id="{329C7780-9AEF-48E8-A23F-3AC182E73E2B}"/>
              </a:ext>
            </a:extLst>
          </p:cNvPr>
          <p:cNvSpPr>
            <a:spLocks noChangeShapeType="1"/>
          </p:cNvSpPr>
          <p:nvPr/>
        </p:nvSpPr>
        <p:spPr bwMode="auto">
          <a:xfrm>
            <a:off x="6438900" y="5562600"/>
            <a:ext cx="33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7" name="Line 68">
            <a:extLst>
              <a:ext uri="{FF2B5EF4-FFF2-40B4-BE49-F238E27FC236}">
                <a16:creationId xmlns:a16="http://schemas.microsoft.com/office/drawing/2014/main" id="{FAAEFDF0-5CEC-4888-9730-4B52FAA6F5CB}"/>
              </a:ext>
            </a:extLst>
          </p:cNvPr>
          <p:cNvSpPr>
            <a:spLocks noChangeShapeType="1"/>
          </p:cNvSpPr>
          <p:nvPr/>
        </p:nvSpPr>
        <p:spPr bwMode="auto">
          <a:xfrm>
            <a:off x="6521450" y="5562600"/>
            <a:ext cx="5778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8" name="Line 69">
            <a:extLst>
              <a:ext uri="{FF2B5EF4-FFF2-40B4-BE49-F238E27FC236}">
                <a16:creationId xmlns:a16="http://schemas.microsoft.com/office/drawing/2014/main" id="{F3946066-2656-44CD-A5A7-5A4510C44B75}"/>
              </a:ext>
            </a:extLst>
          </p:cNvPr>
          <p:cNvSpPr>
            <a:spLocks noChangeShapeType="1"/>
          </p:cNvSpPr>
          <p:nvPr/>
        </p:nvSpPr>
        <p:spPr bwMode="auto">
          <a:xfrm>
            <a:off x="6604000" y="5562600"/>
            <a:ext cx="9080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199" name="Line 70">
            <a:extLst>
              <a:ext uri="{FF2B5EF4-FFF2-40B4-BE49-F238E27FC236}">
                <a16:creationId xmlns:a16="http://schemas.microsoft.com/office/drawing/2014/main" id="{51C5E408-1270-4C45-9981-E07C4F7220F5}"/>
              </a:ext>
            </a:extLst>
          </p:cNvPr>
          <p:cNvSpPr>
            <a:spLocks noChangeShapeType="1"/>
          </p:cNvSpPr>
          <p:nvPr/>
        </p:nvSpPr>
        <p:spPr bwMode="auto">
          <a:xfrm>
            <a:off x="6604000" y="5562600"/>
            <a:ext cx="140335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200" name="Line 71">
            <a:extLst>
              <a:ext uri="{FF2B5EF4-FFF2-40B4-BE49-F238E27FC236}">
                <a16:creationId xmlns:a16="http://schemas.microsoft.com/office/drawing/2014/main" id="{8D1611B2-100F-4B4C-9A41-10ABACE19576}"/>
              </a:ext>
            </a:extLst>
          </p:cNvPr>
          <p:cNvSpPr>
            <a:spLocks noChangeShapeType="1"/>
          </p:cNvSpPr>
          <p:nvPr/>
        </p:nvSpPr>
        <p:spPr bwMode="auto">
          <a:xfrm>
            <a:off x="6604000" y="5562600"/>
            <a:ext cx="18161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48201" name="Oval 72">
            <a:extLst>
              <a:ext uri="{FF2B5EF4-FFF2-40B4-BE49-F238E27FC236}">
                <a16:creationId xmlns:a16="http://schemas.microsoft.com/office/drawing/2014/main" id="{10EE8E2E-3756-41DB-BC8D-7838E160930A}"/>
              </a:ext>
            </a:extLst>
          </p:cNvPr>
          <p:cNvSpPr>
            <a:spLocks noChangeArrowheads="1"/>
          </p:cNvSpPr>
          <p:nvPr/>
        </p:nvSpPr>
        <p:spPr bwMode="auto">
          <a:xfrm>
            <a:off x="7429500" y="3124200"/>
            <a:ext cx="247650" cy="228600"/>
          </a:xfrm>
          <a:prstGeom prst="ellipse">
            <a:avLst/>
          </a:prstGeom>
          <a:solidFill>
            <a:schemeClr val="hlink"/>
          </a:solidFill>
          <a:ln w="28575">
            <a:solidFill>
              <a:schemeClr val="tx1"/>
            </a:solidFill>
            <a:round/>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202" name="Rectangle 73">
            <a:extLst>
              <a:ext uri="{FF2B5EF4-FFF2-40B4-BE49-F238E27FC236}">
                <a16:creationId xmlns:a16="http://schemas.microsoft.com/office/drawing/2014/main" id="{FC40A26F-9B20-4DB9-A012-B1EFBDCE1BED}"/>
              </a:ext>
            </a:extLst>
          </p:cNvPr>
          <p:cNvSpPr>
            <a:spLocks noChangeArrowheads="1"/>
          </p:cNvSpPr>
          <p:nvPr/>
        </p:nvSpPr>
        <p:spPr bwMode="auto">
          <a:xfrm>
            <a:off x="7429500" y="3429000"/>
            <a:ext cx="24765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203" name="Rectangle 74">
            <a:extLst>
              <a:ext uri="{FF2B5EF4-FFF2-40B4-BE49-F238E27FC236}">
                <a16:creationId xmlns:a16="http://schemas.microsoft.com/office/drawing/2014/main" id="{9E59847B-4FC5-49EE-83AA-80F405D40561}"/>
              </a:ext>
            </a:extLst>
          </p:cNvPr>
          <p:cNvSpPr>
            <a:spLocks noChangeArrowheads="1"/>
          </p:cNvSpPr>
          <p:nvPr/>
        </p:nvSpPr>
        <p:spPr bwMode="auto">
          <a:xfrm>
            <a:off x="7429500" y="37338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204" name="Text Box 75">
            <a:extLst>
              <a:ext uri="{FF2B5EF4-FFF2-40B4-BE49-F238E27FC236}">
                <a16:creationId xmlns:a16="http://schemas.microsoft.com/office/drawing/2014/main" id="{81090602-A893-4388-A527-E167A442EFEA}"/>
              </a:ext>
            </a:extLst>
          </p:cNvPr>
          <p:cNvSpPr txBox="1">
            <a:spLocks noChangeArrowheads="1"/>
          </p:cNvSpPr>
          <p:nvPr/>
        </p:nvSpPr>
        <p:spPr bwMode="auto">
          <a:xfrm>
            <a:off x="7677150" y="30480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zh-CN" altLang="en-US" sz="1800" b="1">
                <a:solidFill>
                  <a:srgbClr val="003399"/>
                </a:solidFill>
                <a:latin typeface="黑体" panose="02010609060101010101" pitchFamily="49" charset="-122"/>
                <a:ea typeface="黑体" panose="02010609060101010101" pitchFamily="49" charset="-122"/>
              </a:rPr>
              <a:t>具有子孙的节点</a:t>
            </a:r>
            <a:r>
              <a:rPr kumimoji="1" lang="en-US" altLang="zh-CN" sz="1800" b="1">
                <a:solidFill>
                  <a:srgbClr val="003399"/>
                </a:solidFill>
                <a:latin typeface="黑体" panose="02010609060101010101" pitchFamily="49" charset="-122"/>
                <a:ea typeface="黑体" panose="02010609060101010101" pitchFamily="49" charset="-122"/>
              </a:rPr>
              <a:t>(P)</a:t>
            </a:r>
          </a:p>
        </p:txBody>
      </p:sp>
      <p:sp>
        <p:nvSpPr>
          <p:cNvPr id="48205" name="Text Box 76">
            <a:extLst>
              <a:ext uri="{FF2B5EF4-FFF2-40B4-BE49-F238E27FC236}">
                <a16:creationId xmlns:a16="http://schemas.microsoft.com/office/drawing/2014/main" id="{B9B33AE5-55C6-4CB1-9520-83CBCF2B01E5}"/>
              </a:ext>
            </a:extLst>
          </p:cNvPr>
          <p:cNvSpPr txBox="1">
            <a:spLocks noChangeArrowheads="1"/>
          </p:cNvSpPr>
          <p:nvPr/>
        </p:nvSpPr>
        <p:spPr bwMode="auto">
          <a:xfrm>
            <a:off x="7264400" y="33528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zh-CN" altLang="en-US" sz="1800" b="1">
                <a:solidFill>
                  <a:srgbClr val="003399"/>
                </a:solidFill>
                <a:latin typeface="黑体" panose="02010609060101010101" pitchFamily="49" charset="-122"/>
                <a:ea typeface="黑体" panose="02010609060101010101" pitchFamily="49" charset="-122"/>
              </a:rPr>
              <a:t>空节点</a:t>
            </a:r>
            <a:r>
              <a:rPr kumimoji="1" lang="en-US" altLang="zh-CN" sz="1800" b="1">
                <a:solidFill>
                  <a:srgbClr val="003399"/>
                </a:solidFill>
                <a:latin typeface="黑体" panose="02010609060101010101" pitchFamily="49" charset="-122"/>
                <a:ea typeface="黑体" panose="02010609060101010101" pitchFamily="49" charset="-122"/>
              </a:rPr>
              <a:t>(E)</a:t>
            </a:r>
          </a:p>
        </p:txBody>
      </p:sp>
      <p:sp>
        <p:nvSpPr>
          <p:cNvPr id="48206" name="Text Box 77">
            <a:extLst>
              <a:ext uri="{FF2B5EF4-FFF2-40B4-BE49-F238E27FC236}">
                <a16:creationId xmlns:a16="http://schemas.microsoft.com/office/drawing/2014/main" id="{A84EBDEF-E638-46F2-A720-C5899694E6CF}"/>
              </a:ext>
            </a:extLst>
          </p:cNvPr>
          <p:cNvSpPr txBox="1">
            <a:spLocks noChangeArrowheads="1"/>
          </p:cNvSpPr>
          <p:nvPr/>
        </p:nvSpPr>
        <p:spPr bwMode="auto">
          <a:xfrm>
            <a:off x="7264400" y="3671888"/>
            <a:ext cx="222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chemeClr val="accent2"/>
              </a:buClr>
              <a:buSzPct val="80000"/>
              <a:buFont typeface="Wingdings" panose="05000000000000000000" pitchFamily="2" charset="2"/>
              <a:buNone/>
            </a:pPr>
            <a:r>
              <a:rPr kumimoji="1" lang="zh-CN" altLang="en-US" sz="1800" b="1">
                <a:solidFill>
                  <a:srgbClr val="003399"/>
                </a:solidFill>
                <a:latin typeface="黑体" panose="02010609060101010101" pitchFamily="49" charset="-122"/>
                <a:ea typeface="黑体" panose="02010609060101010101" pitchFamily="49" charset="-122"/>
              </a:rPr>
              <a:t>实节点</a:t>
            </a:r>
            <a:r>
              <a:rPr kumimoji="1" lang="en-US" altLang="zh-CN" sz="1800" b="1">
                <a:solidFill>
                  <a:srgbClr val="003399"/>
                </a:solidFill>
                <a:latin typeface="黑体" panose="02010609060101010101" pitchFamily="49" charset="-122"/>
                <a:ea typeface="黑体" panose="02010609060101010101" pitchFamily="49" charset="-122"/>
              </a:rPr>
              <a:t>(F)</a:t>
            </a:r>
          </a:p>
        </p:txBody>
      </p:sp>
      <p:sp>
        <p:nvSpPr>
          <p:cNvPr id="48207" name="Rectangle 78">
            <a:extLst>
              <a:ext uri="{FF2B5EF4-FFF2-40B4-BE49-F238E27FC236}">
                <a16:creationId xmlns:a16="http://schemas.microsoft.com/office/drawing/2014/main" id="{179F8D55-2887-47FF-8C93-43209BD9246F}"/>
              </a:ext>
            </a:extLst>
          </p:cNvPr>
          <p:cNvSpPr>
            <a:spLocks noChangeArrowheads="1"/>
          </p:cNvSpPr>
          <p:nvPr/>
        </p:nvSpPr>
        <p:spPr bwMode="auto">
          <a:xfrm>
            <a:off x="5365750" y="5257800"/>
            <a:ext cx="247650" cy="228600"/>
          </a:xfrm>
          <a:prstGeom prst="rect">
            <a:avLst/>
          </a:prstGeom>
          <a:solidFill>
            <a:schemeClr val="accent2"/>
          </a:solidFill>
          <a:ln w="28575">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8208" name="日期占位符 1">
            <a:extLst>
              <a:ext uri="{FF2B5EF4-FFF2-40B4-BE49-F238E27FC236}">
                <a16:creationId xmlns:a16="http://schemas.microsoft.com/office/drawing/2014/main" id="{5392567C-D2CA-4986-80D7-EB78384268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2C4F51-69CD-41BD-ADC1-66405DD08B8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10C1AD5E-416B-4779-A660-60084EDBA7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1D8F18-A3A2-408A-9C00-DB47A3FFF1D3}" type="slidenum">
              <a:rPr lang="zh-CN" altLang="en-US" sz="1400">
                <a:latin typeface="Arial" panose="020B0604020202020204" pitchFamily="34" charset="0"/>
              </a:rPr>
              <a:pPr>
                <a:spcBef>
                  <a:spcPct val="0"/>
                </a:spcBef>
                <a:buFontTx/>
                <a:buNone/>
              </a:pPr>
              <a:t>29</a:t>
            </a:fld>
            <a:endParaRPr lang="en-US" altLang="zh-CN" sz="1400">
              <a:latin typeface="Arial" panose="020B0604020202020204" pitchFamily="34" charset="0"/>
            </a:endParaRPr>
          </a:p>
        </p:txBody>
      </p:sp>
      <p:sp>
        <p:nvSpPr>
          <p:cNvPr id="49155" name="Rectangle 2">
            <a:extLst>
              <a:ext uri="{FF2B5EF4-FFF2-40B4-BE49-F238E27FC236}">
                <a16:creationId xmlns:a16="http://schemas.microsoft.com/office/drawing/2014/main" id="{7BF2CD3A-13F4-437F-926F-BE90A0B4251B}"/>
              </a:ext>
            </a:extLst>
          </p:cNvPr>
          <p:cNvSpPr>
            <a:spLocks noGrp="1" noChangeArrowheads="1"/>
          </p:cNvSpPr>
          <p:nvPr>
            <p:ph type="title"/>
          </p:nvPr>
        </p:nvSpPr>
        <p:spPr>
          <a:xfrm>
            <a:off x="742950" y="0"/>
            <a:ext cx="8420100" cy="762000"/>
          </a:xfrm>
        </p:spPr>
        <p:txBody>
          <a:bodyPr/>
          <a:lstStyle/>
          <a:p>
            <a:pPr eaLnBrk="1" hangingPunct="1"/>
            <a:r>
              <a:rPr lang="zh-CN" altLang="en-US">
                <a:latin typeface="宋体" panose="02010600030101010101" pitchFamily="2" charset="-122"/>
                <a:ea typeface="宋体" panose="02010600030101010101" pitchFamily="2" charset="-122"/>
              </a:rPr>
              <a:t>细分表示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八叉树表示</a:t>
            </a:r>
          </a:p>
        </p:txBody>
      </p:sp>
      <p:sp>
        <p:nvSpPr>
          <p:cNvPr id="49156" name="Rectangle 3">
            <a:extLst>
              <a:ext uri="{FF2B5EF4-FFF2-40B4-BE49-F238E27FC236}">
                <a16:creationId xmlns:a16="http://schemas.microsoft.com/office/drawing/2014/main" id="{61EFE9FC-33F9-4729-AA67-1262FF7A5768}"/>
              </a:ext>
            </a:extLst>
          </p:cNvPr>
          <p:cNvSpPr>
            <a:spLocks noGrp="1" noChangeArrowheads="1"/>
          </p:cNvSpPr>
          <p:nvPr>
            <p:ph type="body" idx="1"/>
          </p:nvPr>
        </p:nvSpPr>
        <p:spPr>
          <a:xfrm>
            <a:off x="466725" y="1019175"/>
            <a:ext cx="8420100" cy="5334000"/>
          </a:xfrm>
        </p:spPr>
        <p:txBody>
          <a:bodyPr/>
          <a:lstStyle/>
          <a:p>
            <a:pPr eaLnBrk="1" hangingPunct="1"/>
            <a:r>
              <a:rPr lang="zh-CN" altLang="en-US" dirty="0">
                <a:latin typeface="宋体" panose="02010600030101010101" pitchFamily="2" charset="-122"/>
                <a:ea typeface="宋体" panose="02010600030101010101" pitchFamily="2" charset="-122"/>
              </a:rPr>
              <a:t>八叉树表示</a:t>
            </a:r>
          </a:p>
          <a:p>
            <a:pPr lvl="1" eaLnBrk="1" hangingPunct="1"/>
            <a:r>
              <a:rPr lang="zh-CN" altLang="en-US" sz="2400" dirty="0">
                <a:latin typeface="宋体" panose="02010600030101010101" pitchFamily="2" charset="-122"/>
                <a:ea typeface="宋体" panose="02010600030101010101" pitchFamily="2" charset="-122"/>
              </a:rPr>
              <a:t>对空间位置枚举表示的空间分割方法作了改进：</a:t>
            </a:r>
          </a:p>
          <a:p>
            <a:pPr lvl="1" eaLnBrk="1" hangingPunct="1">
              <a:buFontTx/>
              <a:buNone/>
            </a:pPr>
            <a:r>
              <a:rPr lang="zh-CN" altLang="en-US" sz="2400" dirty="0">
                <a:latin typeface="宋体" panose="02010600030101010101" pitchFamily="2" charset="-122"/>
                <a:ea typeface="宋体" panose="02010600030101010101" pitchFamily="2" charset="-122"/>
              </a:rPr>
              <a:t>  均匀分割     自适应分割</a:t>
            </a:r>
          </a:p>
          <a:p>
            <a:pPr lvl="1" eaLnBrk="1" hangingPunct="1"/>
            <a:r>
              <a:rPr lang="zh-CN" altLang="en-US" sz="2400" dirty="0">
                <a:latin typeface="宋体" panose="02010600030101010101" pitchFamily="2" charset="-122"/>
                <a:ea typeface="宋体" panose="02010600030101010101" pitchFamily="2" charset="-122"/>
              </a:rPr>
              <a:t>八叉树建立过程</a:t>
            </a:r>
          </a:p>
        </p:txBody>
      </p:sp>
      <p:sp>
        <p:nvSpPr>
          <p:cNvPr id="49157" name="AutoShape 4">
            <a:extLst>
              <a:ext uri="{FF2B5EF4-FFF2-40B4-BE49-F238E27FC236}">
                <a16:creationId xmlns:a16="http://schemas.microsoft.com/office/drawing/2014/main" id="{9F10D035-1B5C-4A17-A7F5-2C02E046D7CF}"/>
              </a:ext>
            </a:extLst>
          </p:cNvPr>
          <p:cNvSpPr>
            <a:spLocks noChangeArrowheads="1"/>
          </p:cNvSpPr>
          <p:nvPr/>
        </p:nvSpPr>
        <p:spPr bwMode="auto">
          <a:xfrm>
            <a:off x="2581275" y="2159000"/>
            <a:ext cx="742950" cy="228600"/>
          </a:xfrm>
          <a:prstGeom prst="rightArrow">
            <a:avLst>
              <a:gd name="adj1" fmla="val 50000"/>
              <a:gd name="adj2" fmla="val 81250"/>
            </a:avLst>
          </a:prstGeom>
          <a:solidFill>
            <a:schemeClr val="tx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9158" name="Text Box 5">
            <a:extLst>
              <a:ext uri="{FF2B5EF4-FFF2-40B4-BE49-F238E27FC236}">
                <a16:creationId xmlns:a16="http://schemas.microsoft.com/office/drawing/2014/main" id="{9B93CAA2-27C6-4872-85D5-E34D3C878774}"/>
              </a:ext>
            </a:extLst>
          </p:cNvPr>
          <p:cNvSpPr txBox="1">
            <a:spLocks noChangeArrowheads="1"/>
          </p:cNvSpPr>
          <p:nvPr/>
        </p:nvSpPr>
        <p:spPr bwMode="auto">
          <a:xfrm>
            <a:off x="690563" y="3038475"/>
            <a:ext cx="8794750" cy="2160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kumimoji="1" lang="zh-CN" altLang="en-US" sz="2400">
                <a:ea typeface="宋体" panose="02010600030101010101" pitchFamily="2" charset="-122"/>
              </a:rPr>
              <a:t>八叉树的根节点对应整个物体空间</a:t>
            </a:r>
          </a:p>
          <a:p>
            <a:pPr eaLnBrk="1" hangingPunct="1"/>
            <a:r>
              <a:rPr kumimoji="1" lang="zh-CN" altLang="en-US" sz="2400">
                <a:ea typeface="宋体" panose="02010600030101010101" pitchFamily="2" charset="-122"/>
              </a:rPr>
              <a:t>如果它完全被物体占据，将该节点标记为</a:t>
            </a:r>
            <a:r>
              <a:rPr kumimoji="1" lang="en-US" altLang="zh-CN" sz="2400">
                <a:ea typeface="宋体" panose="02010600030101010101" pitchFamily="2" charset="-122"/>
              </a:rPr>
              <a:t>F(Full)</a:t>
            </a:r>
            <a:r>
              <a:rPr kumimoji="1" lang="zh-CN" altLang="en-US" sz="2400">
                <a:ea typeface="宋体" panose="02010600030101010101" pitchFamily="2" charset="-122"/>
              </a:rPr>
              <a:t>，算法结束；</a:t>
            </a:r>
          </a:p>
          <a:p>
            <a:pPr eaLnBrk="1" hangingPunct="1"/>
            <a:r>
              <a:rPr kumimoji="1" lang="zh-CN" altLang="en-US" sz="2400">
                <a:ea typeface="宋体" panose="02010600030101010101" pitchFamily="2" charset="-122"/>
              </a:rPr>
              <a:t>如果它内部没有物体，将该节点标记为</a:t>
            </a:r>
            <a:r>
              <a:rPr kumimoji="1" lang="en-US" altLang="zh-CN" sz="2400">
                <a:ea typeface="宋体" panose="02010600030101010101" pitchFamily="2" charset="-122"/>
              </a:rPr>
              <a:t>E(Empty)</a:t>
            </a:r>
            <a:r>
              <a:rPr kumimoji="1" lang="zh-CN" altLang="en-US" sz="2400">
                <a:ea typeface="宋体" panose="02010600030101010101" pitchFamily="2" charset="-122"/>
              </a:rPr>
              <a:t>，算法结束；</a:t>
            </a:r>
          </a:p>
          <a:p>
            <a:pPr eaLnBrk="1" hangingPunct="1"/>
            <a:r>
              <a:rPr kumimoji="1" lang="zh-CN" altLang="en-US" sz="2400">
                <a:ea typeface="宋体" panose="02010600030101010101" pitchFamily="2" charset="-122"/>
              </a:rPr>
              <a:t>如果它被物体部分占据，将该节点标记为</a:t>
            </a:r>
            <a:r>
              <a:rPr kumimoji="1" lang="en-US" altLang="zh-CN" sz="2400">
                <a:ea typeface="宋体" panose="02010600030101010101" pitchFamily="2" charset="-122"/>
              </a:rPr>
              <a:t>P(Partial)</a:t>
            </a:r>
            <a:r>
              <a:rPr kumimoji="1" lang="zh-CN" altLang="en-US" sz="2400">
                <a:ea typeface="宋体" panose="02010600030101010101" pitchFamily="2" charset="-122"/>
              </a:rPr>
              <a:t>，并将它分割成</a:t>
            </a:r>
            <a:r>
              <a:rPr kumimoji="1" lang="en-US" altLang="zh-CN" sz="2400">
                <a:ea typeface="宋体" panose="02010600030101010101" pitchFamily="2" charset="-122"/>
              </a:rPr>
              <a:t>8</a:t>
            </a:r>
            <a:r>
              <a:rPr kumimoji="1" lang="zh-CN" altLang="en-US" sz="2400">
                <a:ea typeface="宋体" panose="02010600030101010101" pitchFamily="2" charset="-122"/>
              </a:rPr>
              <a:t>个子立方体，对每一个子立方体进行同样的处理</a:t>
            </a:r>
          </a:p>
        </p:txBody>
      </p:sp>
      <p:sp>
        <p:nvSpPr>
          <p:cNvPr id="49159" name="日期占位符 1">
            <a:extLst>
              <a:ext uri="{FF2B5EF4-FFF2-40B4-BE49-F238E27FC236}">
                <a16:creationId xmlns:a16="http://schemas.microsoft.com/office/drawing/2014/main" id="{26CE6B39-C3C0-4786-BBA4-DA2DED40972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7E7A704-29D9-4245-8063-7DBB83F656AC}"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5EB3A4E2-7654-43F4-B263-4C7B57BE82D7}"/>
              </a:ext>
            </a:extLst>
          </p:cNvPr>
          <p:cNvSpPr>
            <a:spLocks noGrp="1" noChangeArrowheads="1"/>
          </p:cNvSpPr>
          <p:nvPr>
            <p:ph type="body" sz="half" idx="1"/>
          </p:nvPr>
        </p:nvSpPr>
        <p:spPr>
          <a:xfrm>
            <a:off x="236538" y="1060450"/>
            <a:ext cx="9142412" cy="5600700"/>
          </a:xfrm>
        </p:spPr>
        <p:txBody>
          <a:bodyPr/>
          <a:lstStyle/>
          <a:p>
            <a:pPr eaLnBrk="1" hangingPunct="1"/>
            <a:r>
              <a:rPr lang="zh-CN" altLang="en-US" sz="3600" dirty="0">
                <a:ea typeface="宋体" panose="02010600030101010101" pitchFamily="2" charset="-122"/>
              </a:rPr>
              <a:t>建模</a:t>
            </a:r>
            <a:r>
              <a:rPr lang="en-US" altLang="zh-CN" sz="3600" dirty="0">
                <a:ea typeface="宋体" panose="02010600030101010101" pitchFamily="2" charset="-122"/>
              </a:rPr>
              <a:t>: </a:t>
            </a:r>
            <a:r>
              <a:rPr lang="zh-CN" altLang="en-US" sz="3600" dirty="0">
                <a:ea typeface="宋体" panose="02010600030101010101" pitchFamily="2" charset="-122"/>
              </a:rPr>
              <a:t>三维几何信息的表示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计算机内</a:t>
            </a:r>
            <a:r>
              <a:rPr lang="en-US" altLang="zh-CN" sz="3600" dirty="0">
                <a:ea typeface="宋体" panose="02010600030101010101" pitchFamily="2" charset="-122"/>
              </a:rPr>
              <a:t>:</a:t>
            </a:r>
            <a:r>
              <a:rPr lang="zh-CN" altLang="en-US" sz="3600" dirty="0">
                <a:ea typeface="宋体" panose="02010600030101010101" pitchFamily="2" charset="-122"/>
              </a:rPr>
              <a:t>内部物体形状信息如何表示</a:t>
            </a:r>
            <a:r>
              <a:rPr lang="en-US" altLang="zh-CN" sz="3600" dirty="0">
                <a:ea typeface="宋体" panose="02010600030101010101" pitchFamily="2" charset="-122"/>
              </a:rPr>
              <a:t>?</a:t>
            </a:r>
          </a:p>
          <a:p>
            <a:pPr eaLnBrk="1" hangingPunct="1"/>
            <a:r>
              <a:rPr lang="zh-CN" altLang="en-US" sz="3600" dirty="0">
                <a:ea typeface="宋体" panose="02010600030101010101" pitchFamily="2" charset="-122"/>
              </a:rPr>
              <a:t>计算机外</a:t>
            </a:r>
            <a:r>
              <a:rPr lang="en-US" altLang="zh-CN" sz="3600" dirty="0">
                <a:ea typeface="宋体" panose="02010600030101010101" pitchFamily="2" charset="-122"/>
              </a:rPr>
              <a:t>:</a:t>
            </a:r>
            <a:r>
              <a:rPr lang="zh-CN" altLang="en-US" sz="3600" dirty="0">
                <a:ea typeface="宋体" panose="02010600030101010101" pitchFamily="2" charset="-122"/>
              </a:rPr>
              <a:t>屏幕上物体形状信息如何表示</a:t>
            </a:r>
            <a:r>
              <a:rPr lang="en-US" altLang="zh-CN" sz="3600" dirty="0">
                <a:ea typeface="宋体" panose="02010600030101010101" pitchFamily="2" charset="-122"/>
              </a:rPr>
              <a:t>?</a:t>
            </a:r>
          </a:p>
        </p:txBody>
      </p:sp>
      <p:sp>
        <p:nvSpPr>
          <p:cNvPr id="6147" name="灯片编号占位符 6">
            <a:extLst>
              <a:ext uri="{FF2B5EF4-FFF2-40B4-BE49-F238E27FC236}">
                <a16:creationId xmlns:a16="http://schemas.microsoft.com/office/drawing/2014/main" id="{9C345510-EA8B-4150-AE21-507828631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2AF0A8-7B81-4A90-A17E-1C34437343E5}" type="slidenum">
              <a:rPr lang="zh-CN" altLang="en-US" sz="1400">
                <a:latin typeface="Arial" panose="020B0604020202020204" pitchFamily="34" charset="0"/>
              </a:rPr>
              <a:pPr>
                <a:spcBef>
                  <a:spcPct val="0"/>
                </a:spcBef>
                <a:buFontTx/>
                <a:buNone/>
              </a:pPr>
              <a:t>3</a:t>
            </a:fld>
            <a:endParaRPr lang="en-US" altLang="zh-CN" sz="1400">
              <a:latin typeface="Arial" panose="020B0604020202020204" pitchFamily="34" charset="0"/>
            </a:endParaRPr>
          </a:p>
        </p:txBody>
      </p:sp>
      <p:sp>
        <p:nvSpPr>
          <p:cNvPr id="6148" name="Rectangle 4">
            <a:extLst>
              <a:ext uri="{FF2B5EF4-FFF2-40B4-BE49-F238E27FC236}">
                <a16:creationId xmlns:a16="http://schemas.microsoft.com/office/drawing/2014/main" id="{15903AC0-9D97-4CA9-80A9-9801B2F11189}"/>
              </a:ext>
            </a:extLst>
          </p:cNvPr>
          <p:cNvSpPr>
            <a:spLocks noGrp="1" noChangeArrowheads="1"/>
          </p:cNvSpPr>
          <p:nvPr>
            <p:ph type="title"/>
          </p:nvPr>
        </p:nvSpPr>
        <p:spPr>
          <a:xfrm>
            <a:off x="165100" y="76200"/>
            <a:ext cx="9213850" cy="914400"/>
          </a:xfrm>
        </p:spPr>
        <p:txBody>
          <a:bodyPr/>
          <a:lstStyle/>
          <a:p>
            <a:pPr eaLnBrk="1" hangingPunct="1"/>
            <a:r>
              <a:rPr lang="zh-CN" altLang="en-US" dirty="0">
                <a:ea typeface="宋体" panose="02010600030101010101" pitchFamily="2" charset="-122"/>
              </a:rPr>
              <a:t>表示</a:t>
            </a:r>
          </a:p>
        </p:txBody>
      </p:sp>
      <p:pic>
        <p:nvPicPr>
          <p:cNvPr id="14342" name="Picture 15" descr="http://loot-ninja.com/wp-content/uploads/2007/08/shrek.jpg">
            <a:extLst>
              <a:ext uri="{FF2B5EF4-FFF2-40B4-BE49-F238E27FC236}">
                <a16:creationId xmlns:a16="http://schemas.microsoft.com/office/drawing/2014/main" id="{9811B1D2-1142-430F-B05A-1B5B848AB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3427413"/>
            <a:ext cx="43243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日期占位符 1">
            <a:extLst>
              <a:ext uri="{FF2B5EF4-FFF2-40B4-BE49-F238E27FC236}">
                <a16:creationId xmlns:a16="http://schemas.microsoft.com/office/drawing/2014/main" id="{04E776B7-2BB0-48BF-AE3E-3998C4B4038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E5B37CB-A5FD-407B-AF05-2885BD699715}"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blinds(horizontal)">
                                      <p:cBhvr>
                                        <p:cTn id="17" dur="500"/>
                                        <p:tgtEl>
                                          <p:spTgt spid="14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22" dur="500"/>
                                        <p:tgtEl>
                                          <p:spTgt spid="13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9EA35170-78D3-4EBD-93BB-87DF45743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10DC4D-9F37-4813-9F5A-95FD8F37D4D6}" type="slidenum">
              <a:rPr lang="zh-CN" altLang="en-US" sz="1400">
                <a:latin typeface="Arial" panose="020B0604020202020204" pitchFamily="34" charset="0"/>
              </a:rPr>
              <a:pPr>
                <a:spcBef>
                  <a:spcPct val="0"/>
                </a:spcBef>
                <a:buFontTx/>
                <a:buNone/>
              </a:pPr>
              <a:t>30</a:t>
            </a:fld>
            <a:endParaRPr lang="en-US" altLang="zh-CN" sz="1400">
              <a:latin typeface="Arial" panose="020B0604020202020204" pitchFamily="34" charset="0"/>
            </a:endParaRPr>
          </a:p>
        </p:txBody>
      </p:sp>
      <p:sp>
        <p:nvSpPr>
          <p:cNvPr id="50179" name="Rectangle 2">
            <a:extLst>
              <a:ext uri="{FF2B5EF4-FFF2-40B4-BE49-F238E27FC236}">
                <a16:creationId xmlns:a16="http://schemas.microsoft.com/office/drawing/2014/main" id="{92896B67-348C-435D-8E25-D4CCC810A76D}"/>
              </a:ext>
            </a:extLst>
          </p:cNvPr>
          <p:cNvSpPr>
            <a:spLocks noGrp="1" noChangeArrowheads="1"/>
          </p:cNvSpPr>
          <p:nvPr>
            <p:ph type="title"/>
          </p:nvPr>
        </p:nvSpPr>
        <p:spPr>
          <a:xfrm>
            <a:off x="742950" y="0"/>
            <a:ext cx="8420100" cy="762000"/>
          </a:xfrm>
        </p:spPr>
        <p:txBody>
          <a:bodyPr/>
          <a:lstStyle/>
          <a:p>
            <a:pPr eaLnBrk="1" hangingPunct="1"/>
            <a:r>
              <a:rPr lang="zh-CN" altLang="en-US">
                <a:latin typeface="宋体" panose="02010600030101010101" pitchFamily="2" charset="-122"/>
                <a:ea typeface="宋体" panose="02010600030101010101" pitchFamily="2" charset="-122"/>
              </a:rPr>
              <a:t>细分表示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单元细分表示</a:t>
            </a:r>
          </a:p>
        </p:txBody>
      </p:sp>
      <p:sp>
        <p:nvSpPr>
          <p:cNvPr id="50180" name="Rectangle 3">
            <a:extLst>
              <a:ext uri="{FF2B5EF4-FFF2-40B4-BE49-F238E27FC236}">
                <a16:creationId xmlns:a16="http://schemas.microsoft.com/office/drawing/2014/main" id="{8A37FA89-5247-4BBE-9F3A-7CD3D1FA3E83}"/>
              </a:ext>
            </a:extLst>
          </p:cNvPr>
          <p:cNvSpPr>
            <a:spLocks noGrp="1" noChangeArrowheads="1"/>
          </p:cNvSpPr>
          <p:nvPr>
            <p:ph type="body" idx="1"/>
          </p:nvPr>
        </p:nvSpPr>
        <p:spPr>
          <a:xfrm>
            <a:off x="504825" y="1019175"/>
            <a:ext cx="8420100" cy="5334000"/>
          </a:xfrm>
        </p:spPr>
        <p:txBody>
          <a:bodyPr/>
          <a:lstStyle/>
          <a:p>
            <a:pPr eaLnBrk="1" hangingPunct="1"/>
            <a:r>
              <a:rPr lang="zh-CN" altLang="en-US">
                <a:latin typeface="宋体" panose="02010600030101010101" pitchFamily="2" charset="-122"/>
                <a:ea typeface="宋体" panose="02010600030101010101" pitchFamily="2" charset="-122"/>
              </a:rPr>
              <a:t>单元细分表示</a:t>
            </a:r>
          </a:p>
          <a:p>
            <a:pPr lvl="1" eaLnBrk="1" hangingPunct="1"/>
            <a:r>
              <a:rPr lang="zh-CN" altLang="en-US" sz="2400">
                <a:latin typeface="宋体" panose="02010600030101010101" pitchFamily="2" charset="-122"/>
                <a:ea typeface="宋体" panose="02010600030101010101" pitchFamily="2" charset="-122"/>
              </a:rPr>
              <a:t>对空间位置枚举表示的空间分割方法作了改进：</a:t>
            </a:r>
          </a:p>
          <a:p>
            <a:pPr lvl="1" eaLnBrk="1" hangingPunct="1">
              <a:buFontTx/>
              <a:buNone/>
            </a:pPr>
            <a:r>
              <a:rPr lang="zh-CN" altLang="en-US" sz="2400">
                <a:latin typeface="宋体" panose="02010600030101010101" pitchFamily="2" charset="-122"/>
                <a:ea typeface="宋体" panose="02010600030101010101" pitchFamily="2" charset="-122"/>
              </a:rPr>
              <a:t>  单一体素      多种体素</a:t>
            </a:r>
          </a:p>
          <a:p>
            <a:pPr lvl="1" eaLnBrk="1" hangingPunct="1"/>
            <a:r>
              <a:rPr lang="zh-CN" altLang="en-US" sz="2400">
                <a:latin typeface="宋体" panose="02010600030101010101" pitchFamily="2" charset="-122"/>
                <a:ea typeface="宋体" panose="02010600030101010101" pitchFamily="2" charset="-122"/>
              </a:rPr>
              <a:t>三种空间分割方法的比较</a:t>
            </a:r>
          </a:p>
          <a:p>
            <a:pPr lvl="2" eaLnBrk="1" hangingPunct="1"/>
            <a:r>
              <a:rPr lang="zh-CN" altLang="en-US" sz="2000">
                <a:latin typeface="宋体" panose="02010600030101010101" pitchFamily="2" charset="-122"/>
                <a:ea typeface="宋体" panose="02010600030101010101" pitchFamily="2" charset="-122"/>
              </a:rPr>
              <a:t>空间位置枚举表示</a:t>
            </a:r>
            <a:r>
              <a:rPr lang="en-US" altLang="zh-CN" sz="2000">
                <a:latin typeface="宋体" panose="02010600030101010101" pitchFamily="2" charset="-122"/>
                <a:ea typeface="宋体" panose="02010600030101010101" pitchFamily="2" charset="-122"/>
              </a:rPr>
              <a:t>----</a:t>
            </a:r>
            <a:r>
              <a:rPr lang="zh-CN" altLang="en-US" sz="2000">
                <a:solidFill>
                  <a:srgbClr val="003399"/>
                </a:solidFill>
                <a:latin typeface="宋体" panose="02010600030101010101" pitchFamily="2" charset="-122"/>
                <a:ea typeface="宋体" panose="02010600030101010101" pitchFamily="2" charset="-122"/>
              </a:rPr>
              <a:t>同样大小</a:t>
            </a:r>
            <a:r>
              <a:rPr lang="zh-CN" altLang="en-US" sz="2000">
                <a:latin typeface="宋体" panose="02010600030101010101" pitchFamily="2" charset="-122"/>
                <a:ea typeface="宋体" panose="02010600030101010101" pitchFamily="2" charset="-122"/>
              </a:rPr>
              <a:t>立方体粘合在一起表示物体</a:t>
            </a:r>
          </a:p>
          <a:p>
            <a:pPr lvl="2" eaLnBrk="1" hangingPunct="1"/>
            <a:r>
              <a:rPr lang="zh-CN" altLang="en-US" sz="2000">
                <a:latin typeface="宋体" panose="02010600030101010101" pitchFamily="2" charset="-122"/>
                <a:ea typeface="宋体" panose="02010600030101010101" pitchFamily="2" charset="-122"/>
              </a:rPr>
              <a:t>八叉树表示</a:t>
            </a:r>
            <a:r>
              <a:rPr lang="en-US" altLang="zh-CN" sz="2000">
                <a:latin typeface="宋体" panose="02010600030101010101" pitchFamily="2" charset="-122"/>
                <a:ea typeface="宋体" panose="02010600030101010101" pitchFamily="2" charset="-122"/>
              </a:rPr>
              <a:t>----</a:t>
            </a:r>
            <a:r>
              <a:rPr lang="zh-CN" altLang="en-US" sz="2000">
                <a:solidFill>
                  <a:srgbClr val="003399"/>
                </a:solidFill>
                <a:latin typeface="宋体" panose="02010600030101010101" pitchFamily="2" charset="-122"/>
                <a:ea typeface="宋体" panose="02010600030101010101" pitchFamily="2" charset="-122"/>
              </a:rPr>
              <a:t>不同大小的立方体</a:t>
            </a:r>
            <a:r>
              <a:rPr lang="zh-CN" altLang="en-US" sz="2000">
                <a:latin typeface="宋体" panose="02010600030101010101" pitchFamily="2" charset="-122"/>
                <a:ea typeface="宋体" panose="02010600030101010101" pitchFamily="2" charset="-122"/>
              </a:rPr>
              <a:t>粘合在一起表示物体</a:t>
            </a:r>
          </a:p>
          <a:p>
            <a:pPr lvl="2" eaLnBrk="1" hangingPunct="1"/>
            <a:r>
              <a:rPr lang="zh-CN" altLang="en-US" sz="2000">
                <a:latin typeface="宋体" panose="02010600030101010101" pitchFamily="2" charset="-122"/>
                <a:ea typeface="宋体" panose="02010600030101010101" pitchFamily="2" charset="-122"/>
              </a:rPr>
              <a:t>单元细分表示</a:t>
            </a:r>
            <a:r>
              <a:rPr lang="en-US" altLang="zh-CN" sz="2000">
                <a:latin typeface="宋体" panose="02010600030101010101" pitchFamily="2" charset="-122"/>
                <a:ea typeface="宋体" panose="02010600030101010101" pitchFamily="2" charset="-122"/>
              </a:rPr>
              <a:t>----</a:t>
            </a:r>
            <a:r>
              <a:rPr lang="zh-CN" altLang="en-US" sz="2000">
                <a:solidFill>
                  <a:srgbClr val="003399"/>
                </a:solidFill>
                <a:latin typeface="宋体" panose="02010600030101010101" pitchFamily="2" charset="-122"/>
                <a:ea typeface="宋体" panose="02010600030101010101" pitchFamily="2" charset="-122"/>
              </a:rPr>
              <a:t>多种体素</a:t>
            </a:r>
            <a:r>
              <a:rPr lang="zh-CN" altLang="en-US" sz="2000">
                <a:latin typeface="宋体" panose="02010600030101010101" pitchFamily="2" charset="-122"/>
                <a:ea typeface="宋体" panose="02010600030101010101" pitchFamily="2" charset="-122"/>
              </a:rPr>
              <a:t>粘合在一起表示物体</a:t>
            </a:r>
          </a:p>
        </p:txBody>
      </p:sp>
      <p:sp>
        <p:nvSpPr>
          <p:cNvPr id="50181" name="AutoShape 4">
            <a:extLst>
              <a:ext uri="{FF2B5EF4-FFF2-40B4-BE49-F238E27FC236}">
                <a16:creationId xmlns:a16="http://schemas.microsoft.com/office/drawing/2014/main" id="{3446ED05-80BC-4B41-80BF-7D5CE13344C2}"/>
              </a:ext>
            </a:extLst>
          </p:cNvPr>
          <p:cNvSpPr>
            <a:spLocks noChangeArrowheads="1"/>
          </p:cNvSpPr>
          <p:nvPr/>
        </p:nvSpPr>
        <p:spPr bwMode="auto">
          <a:xfrm>
            <a:off x="2617788" y="2154238"/>
            <a:ext cx="825500" cy="228600"/>
          </a:xfrm>
          <a:prstGeom prst="rightArrow">
            <a:avLst>
              <a:gd name="adj1" fmla="val 50000"/>
              <a:gd name="adj2" fmla="val 90278"/>
            </a:avLst>
          </a:prstGeom>
          <a:solidFill>
            <a:schemeClr val="tx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latin typeface="Arial" panose="020B0604020202020204" pitchFamily="34" charset="0"/>
            </a:endParaRPr>
          </a:p>
        </p:txBody>
      </p:sp>
      <p:pic>
        <p:nvPicPr>
          <p:cNvPr id="50182" name="Picture 5" descr="2p25">
            <a:extLst>
              <a:ext uri="{FF2B5EF4-FFF2-40B4-BE49-F238E27FC236}">
                <a16:creationId xmlns:a16="http://schemas.microsoft.com/office/drawing/2014/main" id="{1F223BCD-175C-4EA1-AA95-5B782C401133}"/>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950913" y="4378325"/>
            <a:ext cx="8670925" cy="2305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0183" name="日期占位符 1">
            <a:extLst>
              <a:ext uri="{FF2B5EF4-FFF2-40B4-BE49-F238E27FC236}">
                <a16:creationId xmlns:a16="http://schemas.microsoft.com/office/drawing/2014/main" id="{491CD389-540F-41CB-B7B0-9EF35323A3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C4F3F8-1F76-43B8-ADB1-353740A9FBEE}"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A362D7F7-45DD-4858-8971-D458345BB6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CB7B7D-A745-4F67-A330-AB00F1799D64}" type="slidenum">
              <a:rPr lang="zh-CN" altLang="en-US" sz="1400">
                <a:latin typeface="Arial" panose="020B0604020202020204" pitchFamily="34" charset="0"/>
              </a:rPr>
              <a:pPr>
                <a:spcBef>
                  <a:spcPct val="0"/>
                </a:spcBef>
                <a:buFontTx/>
                <a:buNone/>
              </a:pPr>
              <a:t>31</a:t>
            </a:fld>
            <a:endParaRPr lang="en-US" altLang="zh-CN" sz="1400">
              <a:latin typeface="Arial" panose="020B0604020202020204" pitchFamily="34" charset="0"/>
            </a:endParaRPr>
          </a:p>
        </p:txBody>
      </p:sp>
      <p:sp>
        <p:nvSpPr>
          <p:cNvPr id="51203" name="Rectangle 2">
            <a:extLst>
              <a:ext uri="{FF2B5EF4-FFF2-40B4-BE49-F238E27FC236}">
                <a16:creationId xmlns:a16="http://schemas.microsoft.com/office/drawing/2014/main" id="{9278920C-63EE-4DA7-A0F4-647D22A3587A}"/>
              </a:ext>
            </a:extLst>
          </p:cNvPr>
          <p:cNvSpPr>
            <a:spLocks noGrp="1" noChangeArrowheads="1"/>
          </p:cNvSpPr>
          <p:nvPr>
            <p:ph type="title"/>
          </p:nvPr>
        </p:nvSpPr>
        <p:spPr>
          <a:xfrm>
            <a:off x="990600" y="0"/>
            <a:ext cx="8172450" cy="762000"/>
          </a:xfrm>
        </p:spPr>
        <p:txBody>
          <a:bodyPr/>
          <a:lstStyle/>
          <a:p>
            <a:pPr eaLnBrk="1" hangingPunct="1"/>
            <a:r>
              <a:rPr lang="zh-CN" altLang="en-US">
                <a:latin typeface="宋体" panose="02010600030101010101" pitchFamily="2" charset="-122"/>
                <a:ea typeface="宋体" panose="02010600030101010101" pitchFamily="2" charset="-122"/>
              </a:rPr>
              <a:t>细分表示</a:t>
            </a:r>
            <a:endParaRPr lang="zh-CN" altLang="en-US" sz="3200">
              <a:latin typeface="宋体" panose="02010600030101010101" pitchFamily="2" charset="-122"/>
              <a:ea typeface="宋体" panose="02010600030101010101" pitchFamily="2" charset="-122"/>
            </a:endParaRPr>
          </a:p>
        </p:txBody>
      </p:sp>
      <p:sp>
        <p:nvSpPr>
          <p:cNvPr id="51204" name="Rectangle 3">
            <a:extLst>
              <a:ext uri="{FF2B5EF4-FFF2-40B4-BE49-F238E27FC236}">
                <a16:creationId xmlns:a16="http://schemas.microsoft.com/office/drawing/2014/main" id="{281DF242-E3BF-4EC3-B395-C1E059E8DA1D}"/>
              </a:ext>
            </a:extLst>
          </p:cNvPr>
          <p:cNvSpPr>
            <a:spLocks noGrp="1" noChangeArrowheads="1"/>
          </p:cNvSpPr>
          <p:nvPr>
            <p:ph type="body" idx="1"/>
          </p:nvPr>
        </p:nvSpPr>
        <p:spPr>
          <a:xfrm>
            <a:off x="242888" y="1047750"/>
            <a:ext cx="9526587" cy="5257800"/>
          </a:xfrm>
        </p:spPr>
        <p:txBody>
          <a:bodyPr/>
          <a:lstStyle/>
          <a:p>
            <a:pPr lvl="1" eaLnBrk="1" hangingPunct="1"/>
            <a:r>
              <a:rPr lang="zh-CN" altLang="en-US" sz="3200" dirty="0">
                <a:latin typeface="宋体" panose="02010600030101010101" pitchFamily="2" charset="-122"/>
                <a:ea typeface="宋体" panose="02010600030101010101" pitchFamily="2" charset="-122"/>
              </a:rPr>
              <a:t>优点</a:t>
            </a:r>
          </a:p>
          <a:p>
            <a:pPr lvl="2" eaLnBrk="1" hangingPunct="1"/>
            <a:r>
              <a:rPr lang="zh-CN" altLang="en-US" sz="2800" dirty="0">
                <a:latin typeface="宋体" panose="02010600030101010101" pitchFamily="2" charset="-122"/>
                <a:ea typeface="宋体" panose="02010600030101010101" pitchFamily="2" charset="-122"/>
              </a:rPr>
              <a:t>数据结构简单，表示范围较广，可以表示任何物体</a:t>
            </a:r>
          </a:p>
          <a:p>
            <a:pPr lvl="2" eaLnBrk="1" hangingPunct="1"/>
            <a:r>
              <a:rPr lang="zh-CN" altLang="en-US" sz="2800" dirty="0">
                <a:latin typeface="宋体" panose="02010600030101010101" pitchFamily="2" charset="-122"/>
                <a:ea typeface="宋体" panose="02010600030101010101" pitchFamily="2" charset="-122"/>
              </a:rPr>
              <a:t>较好的控制性</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容易实现物体间的交、并、差集合运算</a:t>
            </a:r>
          </a:p>
          <a:p>
            <a:pPr lvl="2" eaLnBrk="1" hangingPunct="1"/>
            <a:r>
              <a:rPr lang="zh-CN" altLang="en-US" sz="2800" dirty="0">
                <a:latin typeface="宋体" panose="02010600030101010101" pitchFamily="2" charset="-122"/>
                <a:ea typeface="宋体" panose="02010600030101010101" pitchFamily="2" charset="-122"/>
              </a:rPr>
              <a:t>消隐</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八叉树表示可简化隐藏线（或面）的消除，因为其中形体上各元素已按空间位置排成了一定的顺序。</a:t>
            </a:r>
          </a:p>
          <a:p>
            <a:pPr lvl="1" eaLnBrk="1" hangingPunct="1"/>
            <a:r>
              <a:rPr lang="zh-CN" altLang="en-US" sz="3200" dirty="0">
                <a:latin typeface="宋体" panose="02010600030101010101" pitchFamily="2" charset="-122"/>
                <a:ea typeface="宋体" panose="02010600030101010101" pitchFamily="2" charset="-122"/>
              </a:rPr>
              <a:t>缺点</a:t>
            </a:r>
            <a:endParaRPr lang="en-US" altLang="zh-CN" sz="3200" dirty="0">
              <a:latin typeface="宋体" panose="02010600030101010101" pitchFamily="2" charset="-122"/>
              <a:ea typeface="宋体" panose="02010600030101010101" pitchFamily="2" charset="-122"/>
            </a:endParaRPr>
          </a:p>
          <a:p>
            <a:pPr lvl="2" eaLnBrk="1" hangingPunct="1"/>
            <a:r>
              <a:rPr lang="zh-CN" altLang="en-US" sz="2800" dirty="0">
                <a:latin typeface="宋体" panose="02010600030101010101" pitchFamily="2" charset="-122"/>
                <a:ea typeface="宋体" panose="02010600030101010101" pitchFamily="2" charset="-122"/>
              </a:rPr>
              <a:t>占用大量的存储空间</a:t>
            </a:r>
            <a:endParaRPr lang="en-US" altLang="zh-CN" sz="2800" dirty="0">
              <a:latin typeface="宋体" panose="02010600030101010101" pitchFamily="2" charset="-122"/>
              <a:ea typeface="宋体" panose="02010600030101010101" pitchFamily="2" charset="-122"/>
            </a:endParaRPr>
          </a:p>
          <a:p>
            <a:pPr lvl="2" eaLnBrk="1" hangingPunct="1">
              <a:lnSpc>
                <a:spcPct val="90000"/>
              </a:lnSpc>
            </a:pPr>
            <a:r>
              <a:rPr lang="zh-CN" altLang="en-US" sz="2800" dirty="0">
                <a:latin typeface="宋体" panose="02010600030101010101" pitchFamily="2" charset="-122"/>
                <a:ea typeface="宋体" panose="02010600030101010101" pitchFamily="2" charset="-122"/>
              </a:rPr>
              <a:t>没有边界信息，不适于图形显示</a:t>
            </a:r>
            <a:endParaRPr lang="en-US" altLang="zh-CN" sz="2800" dirty="0">
              <a:latin typeface="宋体" panose="02010600030101010101" pitchFamily="2" charset="-122"/>
              <a:ea typeface="宋体" panose="02010600030101010101" pitchFamily="2" charset="-122"/>
            </a:endParaRPr>
          </a:p>
        </p:txBody>
      </p:sp>
      <p:sp>
        <p:nvSpPr>
          <p:cNvPr id="51205" name="日期占位符 1">
            <a:extLst>
              <a:ext uri="{FF2B5EF4-FFF2-40B4-BE49-F238E27FC236}">
                <a16:creationId xmlns:a16="http://schemas.microsoft.com/office/drawing/2014/main" id="{6A253FF4-BDEB-4030-BC60-8E9CDA05BED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04D104B-EB77-45A9-B669-97EE105D72EA}"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43AADFE-D025-42C0-B914-F1682ECD5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C52A0-7EA9-4786-9FF0-25C38EA883CF}" type="slidenum">
              <a:rPr lang="zh-CN" altLang="en-US" sz="1400">
                <a:latin typeface="Arial" panose="020B0604020202020204" pitchFamily="34" charset="0"/>
              </a:rPr>
              <a:pPr>
                <a:spcBef>
                  <a:spcPct val="0"/>
                </a:spcBef>
                <a:buFontTx/>
                <a:buNone/>
              </a:pPr>
              <a:t>32</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2703FE09-83DC-40C8-8358-1C4FEFB7E5A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三维造型方法</a:t>
            </a:r>
            <a:endParaRPr lang="en-US" altLang="zh-CN" dirty="0">
              <a:ea typeface="宋体" panose="02010600030101010101" pitchFamily="2" charset="-122"/>
            </a:endParaRPr>
          </a:p>
        </p:txBody>
      </p:sp>
      <p:sp>
        <p:nvSpPr>
          <p:cNvPr id="7172" name="Rectangle 3">
            <a:extLst>
              <a:ext uri="{FF2B5EF4-FFF2-40B4-BE49-F238E27FC236}">
                <a16:creationId xmlns:a16="http://schemas.microsoft.com/office/drawing/2014/main" id="{35CBE882-9F46-41FF-A2E9-C5B215C754C6}"/>
              </a:ext>
            </a:extLst>
          </p:cNvPr>
          <p:cNvSpPr>
            <a:spLocks noGrp="1" noChangeArrowheads="1"/>
          </p:cNvSpPr>
          <p:nvPr>
            <p:ph type="body" idx="1"/>
          </p:nvPr>
        </p:nvSpPr>
        <p:spPr>
          <a:xfrm>
            <a:off x="195263" y="1033463"/>
            <a:ext cx="9493250" cy="4811814"/>
          </a:xfrm>
        </p:spPr>
        <p:txBody>
          <a:bodyPr/>
          <a:lstStyle/>
          <a:p>
            <a:pPr eaLnBrk="1" hangingPunct="1"/>
            <a:r>
              <a:rPr lang="zh-CN" altLang="en-US" sz="3600" dirty="0">
                <a:ea typeface="宋体" panose="02010600030101010101" pitchFamily="2" charset="-122"/>
              </a:rPr>
              <a:t>多边形网格表示法</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曲线</a:t>
            </a:r>
            <a:r>
              <a:rPr lang="en-US" altLang="zh-CN" sz="3600" dirty="0">
                <a:ea typeface="宋体" panose="02010600030101010101" pitchFamily="2" charset="-122"/>
              </a:rPr>
              <a:t>/</a:t>
            </a:r>
            <a:r>
              <a:rPr lang="zh-CN" altLang="en-US" sz="3600" dirty="0">
                <a:ea typeface="宋体" panose="02010600030101010101" pitchFamily="2" charset="-122"/>
              </a:rPr>
              <a:t>曲面表示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细分表示</a:t>
            </a:r>
            <a:endParaRPr lang="en-US" altLang="zh-CN" sz="3600" dirty="0">
              <a:ea typeface="宋体" panose="02010600030101010101" pitchFamily="2" charset="-122"/>
            </a:endParaRPr>
          </a:p>
          <a:p>
            <a:pPr eaLnBrk="1" hangingPunct="1"/>
            <a:r>
              <a:rPr lang="zh-CN" altLang="en-US" sz="3600" b="1" dirty="0">
                <a:solidFill>
                  <a:srgbClr val="0033CC"/>
                </a:solidFill>
                <a:ea typeface="宋体" panose="02010600030101010101" pitchFamily="2" charset="-122"/>
              </a:rPr>
              <a:t>构造表示</a:t>
            </a:r>
            <a:r>
              <a:rPr lang="en-US" altLang="zh-CN" sz="3600" b="1" dirty="0">
                <a:solidFill>
                  <a:srgbClr val="0033CC"/>
                </a:solidFill>
                <a:ea typeface="宋体" panose="02010600030101010101" pitchFamily="2" charset="-122"/>
              </a:rPr>
              <a:t>(CSG)</a:t>
            </a:r>
          </a:p>
          <a:p>
            <a:pPr lvl="1" eaLnBrk="1" hangingPunct="1"/>
            <a:r>
              <a:rPr lang="zh-CN" altLang="en-US" sz="3600" dirty="0">
                <a:ea typeface="宋体" panose="02010600030101010101" pitchFamily="2" charset="-122"/>
              </a:rPr>
              <a:t>构造</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推移</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建模路线</a:t>
            </a:r>
            <a:endParaRPr lang="en-US" altLang="zh-CN" sz="3600" dirty="0">
              <a:ea typeface="宋体" panose="02010600030101010101" pitchFamily="2" charset="-122"/>
            </a:endParaRPr>
          </a:p>
        </p:txBody>
      </p:sp>
      <p:pic>
        <p:nvPicPr>
          <p:cNvPr id="7173" name="Picture 16">
            <a:extLst>
              <a:ext uri="{FF2B5EF4-FFF2-40B4-BE49-F238E27FC236}">
                <a16:creationId xmlns:a16="http://schemas.microsoft.com/office/drawing/2014/main" id="{300B6A58-DA61-4C1F-B1DC-657FEB592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1247775"/>
            <a:ext cx="2816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9" descr="CATIA">
            <a:extLst>
              <a:ext uri="{FF2B5EF4-FFF2-40B4-BE49-F238E27FC236}">
                <a16:creationId xmlns:a16="http://schemas.microsoft.com/office/drawing/2014/main" id="{F3978B5E-663A-4F2A-8A36-D05E896C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3444875"/>
            <a:ext cx="42592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日期占位符 1">
            <a:extLst>
              <a:ext uri="{FF2B5EF4-FFF2-40B4-BE49-F238E27FC236}">
                <a16:creationId xmlns:a16="http://schemas.microsoft.com/office/drawing/2014/main" id="{D474F577-2483-4365-9EC3-0615248D5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540C175-7475-41CD-9A1B-971D827B907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2994998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EDF8228D-91F5-40C0-9F79-62FBA03979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C1D125C-0680-4749-B575-E3C65AFE62FC}" type="slidenum">
              <a:rPr lang="zh-CN" altLang="en-US" sz="1400">
                <a:latin typeface="Arial" panose="020B0604020202020204" pitchFamily="34" charset="0"/>
              </a:rPr>
              <a:pPr>
                <a:spcBef>
                  <a:spcPct val="0"/>
                </a:spcBef>
                <a:buFontTx/>
                <a:buNone/>
              </a:pPr>
              <a:t>33</a:t>
            </a:fld>
            <a:endParaRPr lang="en-US" altLang="zh-CN" sz="1400">
              <a:latin typeface="Arial" panose="020B0604020202020204" pitchFamily="34" charset="0"/>
            </a:endParaRPr>
          </a:p>
        </p:txBody>
      </p:sp>
      <p:sp>
        <p:nvSpPr>
          <p:cNvPr id="37891" name="Rectangle 2">
            <a:extLst>
              <a:ext uri="{FF2B5EF4-FFF2-40B4-BE49-F238E27FC236}">
                <a16:creationId xmlns:a16="http://schemas.microsoft.com/office/drawing/2014/main" id="{914F397F-5015-413F-A641-BD835A74043E}"/>
              </a:ext>
            </a:extLst>
          </p:cNvPr>
          <p:cNvSpPr>
            <a:spLocks noGrp="1" noChangeArrowheads="1"/>
          </p:cNvSpPr>
          <p:nvPr>
            <p:ph type="title"/>
          </p:nvPr>
        </p:nvSpPr>
        <p:spPr>
          <a:xfrm>
            <a:off x="1238250" y="0"/>
            <a:ext cx="7842250" cy="1143000"/>
          </a:xfrm>
        </p:spPr>
        <p:txBody>
          <a:bodyPr/>
          <a:lstStyle/>
          <a:p>
            <a:pPr eaLnBrk="1" hangingPunct="1"/>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(CSG)</a:t>
            </a:r>
          </a:p>
        </p:txBody>
      </p:sp>
      <p:sp>
        <p:nvSpPr>
          <p:cNvPr id="37892" name="Rectangle 3">
            <a:extLst>
              <a:ext uri="{FF2B5EF4-FFF2-40B4-BE49-F238E27FC236}">
                <a16:creationId xmlns:a16="http://schemas.microsoft.com/office/drawing/2014/main" id="{AD2B0B92-B33E-45A8-9178-4A82B012BDFF}"/>
              </a:ext>
            </a:extLst>
          </p:cNvPr>
          <p:cNvSpPr>
            <a:spLocks noGrp="1" noChangeArrowheads="1"/>
          </p:cNvSpPr>
          <p:nvPr>
            <p:ph type="body" idx="1"/>
          </p:nvPr>
        </p:nvSpPr>
        <p:spPr>
          <a:xfrm>
            <a:off x="381000" y="1295400"/>
            <a:ext cx="8782050" cy="4800600"/>
          </a:xfrm>
        </p:spPr>
        <p:txBody>
          <a:bodyPr/>
          <a:lstStyle/>
          <a:p>
            <a:pPr marL="450850" lvl="1" indent="6350" eaLnBrk="1" hangingPunct="1">
              <a:buFontTx/>
              <a:buNone/>
            </a:pPr>
            <a:r>
              <a:rPr lang="zh-CN" altLang="en-US" dirty="0">
                <a:latin typeface="宋体" panose="02010600030101010101" pitchFamily="2" charset="-122"/>
                <a:ea typeface="宋体" panose="02010600030101010101" pitchFamily="2" charset="-122"/>
              </a:rPr>
              <a:t>通过对体素定义运算而得到新的形体的一种表示方法。体素可以是立方体、圆柱、圆锥等，也可以是半空间，其运算为变换或正则集合运算并、交、差。</a:t>
            </a:r>
          </a:p>
        </p:txBody>
      </p:sp>
      <p:sp>
        <p:nvSpPr>
          <p:cNvPr id="37893" name="日期占位符 1">
            <a:extLst>
              <a:ext uri="{FF2B5EF4-FFF2-40B4-BE49-F238E27FC236}">
                <a16:creationId xmlns:a16="http://schemas.microsoft.com/office/drawing/2014/main" id="{55A609CF-F2E8-4FA1-9586-777DCB8389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0A1511-BB8D-412E-BF26-2071570B1180}"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CD488031-959D-4F1F-94CA-E622ACC7A2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FCB2C03-A48C-42E3-B4DA-77F9973559BD}" type="slidenum">
              <a:rPr lang="zh-CN" altLang="en-US" sz="1400">
                <a:latin typeface="Arial" panose="020B0604020202020204" pitchFamily="34" charset="0"/>
              </a:rPr>
              <a:pPr>
                <a:spcBef>
                  <a:spcPct val="0"/>
                </a:spcBef>
                <a:buFontTx/>
                <a:buNone/>
              </a:pPr>
              <a:t>34</a:t>
            </a:fld>
            <a:endParaRPr lang="en-US" altLang="zh-CN" sz="1400">
              <a:latin typeface="Arial" panose="020B0604020202020204" pitchFamily="34" charset="0"/>
            </a:endParaRPr>
          </a:p>
        </p:txBody>
      </p:sp>
      <p:sp>
        <p:nvSpPr>
          <p:cNvPr id="38915" name="Rectangle 2">
            <a:extLst>
              <a:ext uri="{FF2B5EF4-FFF2-40B4-BE49-F238E27FC236}">
                <a16:creationId xmlns:a16="http://schemas.microsoft.com/office/drawing/2014/main" id="{36C66A8C-D955-491B-9FEC-FC7D6F8BF934}"/>
              </a:ext>
            </a:extLst>
          </p:cNvPr>
          <p:cNvSpPr>
            <a:spLocks noGrp="1" noChangeArrowheads="1"/>
          </p:cNvSpPr>
          <p:nvPr>
            <p:ph type="title"/>
          </p:nvPr>
        </p:nvSpPr>
        <p:spPr>
          <a:xfrm>
            <a:off x="1238250" y="0"/>
            <a:ext cx="7842250" cy="1066800"/>
          </a:xfrm>
        </p:spPr>
        <p:txBody>
          <a:bodyPr/>
          <a:lstStyle/>
          <a:p>
            <a:pPr eaLnBrk="1" hangingPunct="1"/>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(CSG)</a:t>
            </a:r>
          </a:p>
        </p:txBody>
      </p:sp>
      <p:sp>
        <p:nvSpPr>
          <p:cNvPr id="38916" name="Rectangle 3">
            <a:extLst>
              <a:ext uri="{FF2B5EF4-FFF2-40B4-BE49-F238E27FC236}">
                <a16:creationId xmlns:a16="http://schemas.microsoft.com/office/drawing/2014/main" id="{DFDF2185-98FE-46D7-A099-F35A8156030B}"/>
              </a:ext>
            </a:extLst>
          </p:cNvPr>
          <p:cNvSpPr>
            <a:spLocks noGrp="1" noChangeArrowheads="1"/>
          </p:cNvSpPr>
          <p:nvPr>
            <p:ph type="body" idx="1"/>
          </p:nvPr>
        </p:nvSpPr>
        <p:spPr>
          <a:xfrm>
            <a:off x="742950" y="1295400"/>
            <a:ext cx="8420100" cy="4800600"/>
          </a:xfrm>
        </p:spPr>
        <p:txBody>
          <a:bodyPr/>
          <a:lstStyle/>
          <a:p>
            <a:pPr marL="271463" lvl="2" eaLnBrk="1" hangingPunct="1">
              <a:buFontTx/>
              <a:buNone/>
            </a:pPr>
            <a:r>
              <a:rPr lang="en-US" altLang="zh-CN" dirty="0">
                <a:latin typeface="宋体" panose="02010600030101010101" pitchFamily="2" charset="-122"/>
                <a:ea typeface="宋体" panose="02010600030101010101" pitchFamily="2" charset="-122"/>
              </a:rPr>
              <a:t>CSG</a:t>
            </a:r>
            <a:r>
              <a:rPr lang="zh-CN" altLang="en-US" dirty="0">
                <a:latin typeface="宋体" panose="02010600030101010101" pitchFamily="2" charset="-122"/>
                <a:ea typeface="宋体" panose="02010600030101010101" pitchFamily="2" charset="-122"/>
              </a:rPr>
              <a:t>表示可以看成是一棵有序的二叉树</a:t>
            </a:r>
            <a:r>
              <a:rPr lang="en-US" altLang="zh-CN" dirty="0">
                <a:latin typeface="宋体" panose="02010600030101010101" pitchFamily="2" charset="-122"/>
                <a:ea typeface="宋体" panose="02010600030101010101" pitchFamily="2" charset="-122"/>
              </a:rPr>
              <a:t>:</a:t>
            </a:r>
          </a:p>
          <a:p>
            <a:pPr marL="385763" lvl="2" indent="-342900" eaLnBrk="1" hangingPunct="1"/>
            <a:r>
              <a:rPr lang="zh-CN" altLang="en-US" dirty="0">
                <a:latin typeface="宋体" panose="02010600030101010101" pitchFamily="2" charset="-122"/>
                <a:ea typeface="宋体" panose="02010600030101010101" pitchFamily="2" charset="-122"/>
              </a:rPr>
              <a:t>终端（叶子）节点或是体素、或是形体变换参数。</a:t>
            </a:r>
            <a:endParaRPr lang="en-US" altLang="zh-CN" dirty="0">
              <a:latin typeface="宋体" panose="02010600030101010101" pitchFamily="2" charset="-122"/>
              <a:ea typeface="宋体" panose="02010600030101010101" pitchFamily="2" charset="-122"/>
            </a:endParaRPr>
          </a:p>
          <a:p>
            <a:pPr marL="385763" lvl="2" indent="-342900" eaLnBrk="1" hangingPunct="1"/>
            <a:r>
              <a:rPr lang="zh-CN" altLang="en-US" dirty="0">
                <a:latin typeface="宋体" panose="02010600030101010101" pitchFamily="2" charset="-122"/>
                <a:ea typeface="宋体" panose="02010600030101010101" pitchFamily="2" charset="-122"/>
              </a:rPr>
              <a:t>非终端（叶子）结点或是正则的集合运算，或是变换（平移和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或旋转）操作，这种运算或变换只对其紧接着的子结点（子形体）起作用。</a:t>
            </a:r>
          </a:p>
        </p:txBody>
      </p:sp>
      <p:pic>
        <p:nvPicPr>
          <p:cNvPr id="38917" name="Picture 4" descr="2p30">
            <a:extLst>
              <a:ext uri="{FF2B5EF4-FFF2-40B4-BE49-F238E27FC236}">
                <a16:creationId xmlns:a16="http://schemas.microsoft.com/office/drawing/2014/main" id="{71FE29E6-165B-4191-853C-A94E1CE6310F}"/>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238250" y="3429000"/>
            <a:ext cx="4528194"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日期占位符 1">
            <a:extLst>
              <a:ext uri="{FF2B5EF4-FFF2-40B4-BE49-F238E27FC236}">
                <a16:creationId xmlns:a16="http://schemas.microsoft.com/office/drawing/2014/main" id="{E3390E84-A33C-4A40-B240-D3777824DA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305112-FE15-4612-A4EF-AAE7F4F4C48B}" type="datetime10">
              <a:rPr lang="zh-CN" altLang="en-US" sz="1400" smtClean="0">
                <a:latin typeface="Arial" panose="020B0604020202020204" pitchFamily="34" charset="0"/>
              </a:rPr>
              <a:pPr>
                <a:spcBef>
                  <a:spcPct val="0"/>
                </a:spcBef>
                <a:buFontTx/>
                <a:buNone/>
              </a:pPr>
              <a:t>08:30</a:t>
            </a:fld>
            <a:endParaRPr lang="en-US" altLang="zh-CN" sz="14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E27BEB05-116C-4802-BDC0-132A8994FE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BA463C-8339-4646-B79C-CF9B0B22A80A}" type="slidenum">
              <a:rPr lang="zh-CN" altLang="en-US" sz="1400">
                <a:latin typeface="Arial" panose="020B0604020202020204" pitchFamily="34" charset="0"/>
              </a:rPr>
              <a:pPr>
                <a:spcBef>
                  <a:spcPct val="0"/>
                </a:spcBef>
                <a:buFontTx/>
                <a:buNone/>
              </a:pPr>
              <a:t>35</a:t>
            </a:fld>
            <a:endParaRPr lang="en-US" altLang="zh-CN" sz="1400">
              <a:latin typeface="Arial" panose="020B0604020202020204" pitchFamily="34" charset="0"/>
            </a:endParaRPr>
          </a:p>
        </p:txBody>
      </p:sp>
      <p:sp>
        <p:nvSpPr>
          <p:cNvPr id="39939" name="Rectangle 2">
            <a:extLst>
              <a:ext uri="{FF2B5EF4-FFF2-40B4-BE49-F238E27FC236}">
                <a16:creationId xmlns:a16="http://schemas.microsoft.com/office/drawing/2014/main" id="{08CC647E-560C-4EA2-AB56-FB4E184DB551}"/>
              </a:ext>
            </a:extLst>
          </p:cNvPr>
          <p:cNvSpPr>
            <a:spLocks noGrp="1" noChangeArrowheads="1"/>
          </p:cNvSpPr>
          <p:nvPr>
            <p:ph type="title"/>
          </p:nvPr>
        </p:nvSpPr>
        <p:spPr>
          <a:xfrm>
            <a:off x="1238250" y="0"/>
            <a:ext cx="7842250" cy="1143000"/>
          </a:xfrm>
        </p:spPr>
        <p:txBody>
          <a:bodyPr/>
          <a:lstStyle/>
          <a:p>
            <a:pPr eaLnBrk="1" hangingPunct="1"/>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(CSG)</a:t>
            </a:r>
          </a:p>
        </p:txBody>
      </p:sp>
      <p:sp>
        <p:nvSpPr>
          <p:cNvPr id="39940" name="内容占位符 4">
            <a:extLst>
              <a:ext uri="{FF2B5EF4-FFF2-40B4-BE49-F238E27FC236}">
                <a16:creationId xmlns:a16="http://schemas.microsoft.com/office/drawing/2014/main" id="{70E7EBA5-F100-44BB-B3EA-AD56E5521356}"/>
              </a:ext>
            </a:extLst>
          </p:cNvPr>
          <p:cNvSpPr>
            <a:spLocks noGrp="1" noChangeArrowheads="1"/>
          </p:cNvSpPr>
          <p:nvPr>
            <p:ph idx="1"/>
          </p:nvPr>
        </p:nvSpPr>
        <p:spPr/>
        <p:txBody>
          <a:bodyPr/>
          <a:lstStyle/>
          <a:p>
            <a:r>
              <a:rPr lang="zh-CN" altLang="en-US" sz="2800">
                <a:latin typeface="宋体" panose="02010600030101010101" pitchFamily="2" charset="-122"/>
                <a:ea typeface="宋体" panose="02010600030101010101" pitchFamily="2" charset="-122"/>
              </a:rPr>
              <a:t>优点</a:t>
            </a:r>
          </a:p>
          <a:p>
            <a:pPr lvl="1"/>
            <a:r>
              <a:rPr lang="zh-CN" altLang="en-US">
                <a:latin typeface="宋体" panose="02010600030101010101" pitchFamily="2" charset="-122"/>
                <a:ea typeface="宋体" panose="02010600030101010101" pitchFamily="2" charset="-122"/>
              </a:rPr>
              <a:t>数据结构比较简单，内部数据的管理比较容易；</a:t>
            </a:r>
          </a:p>
          <a:p>
            <a:pPr lvl="1"/>
            <a:r>
              <a:rPr lang="zh-CN" altLang="en-US">
                <a:latin typeface="宋体" panose="02010600030101010101" pitchFamily="2" charset="-122"/>
                <a:ea typeface="宋体" panose="02010600030101010101" pitchFamily="2" charset="-122"/>
              </a:rPr>
              <a:t>控制性好</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形状比较容易修改。</a:t>
            </a:r>
          </a:p>
          <a:p>
            <a:r>
              <a:rPr lang="zh-CN" altLang="en-US" sz="2800">
                <a:latin typeface="宋体" panose="02010600030101010101" pitchFamily="2" charset="-122"/>
                <a:ea typeface="宋体" panose="02010600030101010101" pitchFamily="2" charset="-122"/>
              </a:rPr>
              <a:t>缺点</a:t>
            </a:r>
            <a:endParaRPr lang="en-US" altLang="zh-CN" sz="2800">
              <a:latin typeface="宋体" panose="02010600030101010101" pitchFamily="2" charset="-122"/>
              <a:ea typeface="宋体" panose="02010600030101010101" pitchFamily="2" charset="-122"/>
            </a:endParaRPr>
          </a:p>
          <a:p>
            <a:pPr lvl="1"/>
            <a:r>
              <a:rPr lang="zh-CN" altLang="en-US">
                <a:latin typeface="宋体" panose="02010600030101010101" pitchFamily="2" charset="-122"/>
                <a:ea typeface="宋体" panose="02010600030101010101" pitchFamily="2" charset="-122"/>
              </a:rPr>
              <a:t>对形体的表示受体素的种类和对体素操作的种类的限制</a:t>
            </a:r>
            <a:r>
              <a:rPr lang="en-US" altLang="zh-CN">
                <a:latin typeface="宋体" panose="02010600030101010101" pitchFamily="2" charset="-122"/>
                <a:ea typeface="宋体" panose="02010600030101010101" pitchFamily="2" charset="-122"/>
              </a:rPr>
              <a:t>(CSG</a:t>
            </a:r>
            <a:r>
              <a:rPr lang="zh-CN" altLang="en-US">
                <a:latin typeface="宋体" panose="02010600030101010101" pitchFamily="2" charset="-122"/>
                <a:ea typeface="宋体" panose="02010600030101010101" pitchFamily="2" charset="-122"/>
              </a:rPr>
              <a:t>方法表示形体的覆盖域有较大的局限性</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a:t>
            </a:r>
          </a:p>
          <a:p>
            <a:pPr lvl="1"/>
            <a:r>
              <a:rPr lang="zh-CN" altLang="en-US">
                <a:latin typeface="宋体" panose="02010600030101010101" pitchFamily="2" charset="-122"/>
                <a:ea typeface="宋体" panose="02010600030101010101" pitchFamily="2" charset="-122"/>
              </a:rPr>
              <a:t>形体的边界几何元素（点、边、面）是隐含地表示在</a:t>
            </a:r>
            <a:r>
              <a:rPr lang="en-US" altLang="zh-CN">
                <a:latin typeface="宋体" panose="02010600030101010101" pitchFamily="2" charset="-122"/>
                <a:ea typeface="宋体" panose="02010600030101010101" pitchFamily="2" charset="-122"/>
              </a:rPr>
              <a:t>CSG</a:t>
            </a:r>
            <a:r>
              <a:rPr lang="zh-CN" altLang="en-US">
                <a:latin typeface="宋体" panose="02010600030101010101" pitchFamily="2" charset="-122"/>
                <a:ea typeface="宋体" panose="02010600030101010101" pitchFamily="2" charset="-122"/>
              </a:rPr>
              <a:t>中，故显示与绘制</a:t>
            </a:r>
            <a:r>
              <a:rPr lang="en-US" altLang="zh-CN">
                <a:latin typeface="宋体" panose="02010600030101010101" pitchFamily="2" charset="-122"/>
                <a:ea typeface="宋体" panose="02010600030101010101" pitchFamily="2" charset="-122"/>
              </a:rPr>
              <a:t>CSG</a:t>
            </a:r>
            <a:r>
              <a:rPr lang="zh-CN" altLang="en-US">
                <a:latin typeface="宋体" panose="02010600030101010101" pitchFamily="2" charset="-122"/>
                <a:ea typeface="宋体" panose="02010600030101010101" pitchFamily="2" charset="-122"/>
              </a:rPr>
              <a:t>表示的形体需要较长的时间。</a:t>
            </a:r>
          </a:p>
          <a:p>
            <a:pPr lvl="1"/>
            <a:r>
              <a:rPr lang="zh-CN" altLang="en-US">
                <a:latin typeface="宋体" panose="02010600030101010101" pitchFamily="2" charset="-122"/>
                <a:ea typeface="宋体" panose="02010600030101010101" pitchFamily="2" charset="-122"/>
              </a:rPr>
              <a:t>表示不唯一</a:t>
            </a:r>
          </a:p>
          <a:p>
            <a:endParaRPr lang="zh-CN" altLang="en-US">
              <a:ea typeface="宋体" panose="02010600030101010101" pitchFamily="2" charset="-122"/>
            </a:endParaRPr>
          </a:p>
        </p:txBody>
      </p:sp>
      <p:sp>
        <p:nvSpPr>
          <p:cNvPr id="39941" name="日期占位符 1">
            <a:extLst>
              <a:ext uri="{FF2B5EF4-FFF2-40B4-BE49-F238E27FC236}">
                <a16:creationId xmlns:a16="http://schemas.microsoft.com/office/drawing/2014/main" id="{F03D9DAF-1D26-44C2-AFCE-C0625E6C19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C18AF9E-9299-489C-984D-30EE26CCF11D}"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a:extLst>
              <a:ext uri="{FF2B5EF4-FFF2-40B4-BE49-F238E27FC236}">
                <a16:creationId xmlns:a16="http://schemas.microsoft.com/office/drawing/2014/main" id="{CDB82CCE-3A9D-4A6A-B64D-4BC235610C11}"/>
              </a:ext>
            </a:extLst>
          </p:cNvPr>
          <p:cNvSpPr>
            <a:spLocks noGrp="1"/>
          </p:cNvSpPr>
          <p:nvPr>
            <p:ph type="sldNum" sz="quarter" idx="12"/>
          </p:nvPr>
        </p:nvSpPr>
        <p:spPr>
          <a:xfrm>
            <a:off x="3384550" y="6461125"/>
            <a:ext cx="31369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fld id="{DAAB6597-608F-41BF-A122-9313108D7B6B}" type="slidenum">
              <a:rPr lang="zh-CN" altLang="en-US" sz="1400">
                <a:latin typeface="Arial" panose="020B0604020202020204" pitchFamily="34" charset="0"/>
              </a:rPr>
              <a:pPr algn="ctr">
                <a:spcBef>
                  <a:spcPct val="0"/>
                </a:spcBef>
                <a:buFontTx/>
                <a:buNone/>
              </a:pPr>
              <a:t>36</a:t>
            </a:fld>
            <a:endParaRPr lang="en-US" altLang="zh-CN" sz="1400">
              <a:latin typeface="Arial" panose="020B0604020202020204" pitchFamily="34" charset="0"/>
            </a:endParaRPr>
          </a:p>
        </p:txBody>
      </p:sp>
      <p:sp>
        <p:nvSpPr>
          <p:cNvPr id="41987" name="Rectangle 2">
            <a:extLst>
              <a:ext uri="{FF2B5EF4-FFF2-40B4-BE49-F238E27FC236}">
                <a16:creationId xmlns:a16="http://schemas.microsoft.com/office/drawing/2014/main" id="{8843CE5F-185A-4140-8534-AE3336F5A351}"/>
              </a:ext>
            </a:extLst>
          </p:cNvPr>
          <p:cNvSpPr>
            <a:spLocks noGrp="1" noRot="1" noChangeArrowheads="1"/>
          </p:cNvSpPr>
          <p:nvPr>
            <p:ph type="title"/>
          </p:nvPr>
        </p:nvSpPr>
        <p:spPr>
          <a:xfrm>
            <a:off x="825500" y="0"/>
            <a:ext cx="8420100" cy="762000"/>
          </a:xfrm>
        </p:spPr>
        <p:txBody>
          <a:bodyPr/>
          <a:lstStyle/>
          <a:p>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推移表示</a:t>
            </a:r>
          </a:p>
        </p:txBody>
      </p:sp>
      <p:sp>
        <p:nvSpPr>
          <p:cNvPr id="41988" name="Rectangle 3">
            <a:extLst>
              <a:ext uri="{FF2B5EF4-FFF2-40B4-BE49-F238E27FC236}">
                <a16:creationId xmlns:a16="http://schemas.microsoft.com/office/drawing/2014/main" id="{271477CB-97A1-4D64-9915-A7C594901169}"/>
              </a:ext>
            </a:extLst>
          </p:cNvPr>
          <p:cNvSpPr>
            <a:spLocks noGrp="1" noChangeArrowheads="1"/>
          </p:cNvSpPr>
          <p:nvPr>
            <p:ph type="body" idx="1"/>
          </p:nvPr>
        </p:nvSpPr>
        <p:spPr>
          <a:xfrm>
            <a:off x="223838" y="1106488"/>
            <a:ext cx="9396412" cy="4989512"/>
          </a:xfrm>
        </p:spPr>
        <p:txBody>
          <a:bodyPr/>
          <a:lstStyle/>
          <a:p>
            <a:r>
              <a:rPr lang="zh-CN" altLang="en-US">
                <a:latin typeface="宋体" panose="02010600030101010101" pitchFamily="2" charset="-122"/>
                <a:ea typeface="宋体" panose="02010600030101010101" pitchFamily="2" charset="-122"/>
              </a:rPr>
              <a:t>将物体</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沿着轨迹</a:t>
            </a:r>
            <a:r>
              <a:rPr lang="en-US" altLang="zh-CN">
                <a:latin typeface="宋体" panose="02010600030101010101" pitchFamily="2" charset="-122"/>
                <a:ea typeface="宋体" panose="02010600030101010101" pitchFamily="2" charset="-122"/>
              </a:rPr>
              <a:t>P</a:t>
            </a:r>
            <a:r>
              <a:rPr lang="zh-CN" altLang="en-US">
                <a:latin typeface="宋体" panose="02010600030101010101" pitchFamily="2" charset="-122"/>
                <a:ea typeface="宋体" panose="02010600030101010101" pitchFamily="2" charset="-122"/>
              </a:rPr>
              <a:t>推移得到物体</a:t>
            </a:r>
            <a:r>
              <a:rPr lang="en-US" altLang="zh-CN">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，称</a:t>
            </a:r>
            <a:r>
              <a:rPr lang="en-US" altLang="zh-CN">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为</a:t>
            </a:r>
            <a:r>
              <a:rPr lang="en-US" altLang="zh-CN">
                <a:latin typeface="宋体" panose="02010600030101010101" pitchFamily="2" charset="-122"/>
                <a:ea typeface="宋体" panose="02010600030101010101" pitchFamily="2" charset="-122"/>
              </a:rPr>
              <a:t>sweep</a:t>
            </a:r>
            <a:r>
              <a:rPr lang="zh-CN" altLang="en-US">
                <a:latin typeface="宋体" panose="02010600030101010101" pitchFamily="2" charset="-122"/>
                <a:ea typeface="宋体" panose="02010600030101010101" pitchFamily="2" charset="-122"/>
              </a:rPr>
              <a:t>体</a:t>
            </a:r>
          </a:p>
          <a:p>
            <a:r>
              <a:rPr lang="zh-CN" altLang="en-US">
                <a:latin typeface="宋体" panose="02010600030101010101" pitchFamily="2" charset="-122"/>
                <a:ea typeface="宋体" panose="02010600030101010101" pitchFamily="2" charset="-122"/>
              </a:rPr>
              <a:t>平移</a:t>
            </a:r>
            <a:r>
              <a:rPr lang="en-US" altLang="zh-CN">
                <a:latin typeface="宋体" panose="02010600030101010101" pitchFamily="2" charset="-122"/>
                <a:ea typeface="宋体" panose="02010600030101010101" pitchFamily="2" charset="-122"/>
              </a:rPr>
              <a:t>sweep----</a:t>
            </a:r>
            <a:r>
              <a:rPr lang="zh-CN" altLang="en-US">
                <a:latin typeface="宋体" panose="02010600030101010101" pitchFamily="2" charset="-122"/>
                <a:ea typeface="宋体" panose="02010600030101010101" pitchFamily="2" charset="-122"/>
              </a:rPr>
              <a:t>将一个二维区域沿着一个矢量方向推移</a:t>
            </a:r>
            <a:endParaRPr lang="en-US" altLang="zh-CN">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旋转</a:t>
            </a:r>
            <a:r>
              <a:rPr lang="en-US" altLang="zh-CN">
                <a:latin typeface="宋体" panose="02010600030101010101" pitchFamily="2" charset="-122"/>
                <a:ea typeface="宋体" panose="02010600030101010101" pitchFamily="2" charset="-122"/>
              </a:rPr>
              <a:t>sweep----</a:t>
            </a:r>
            <a:r>
              <a:rPr lang="zh-CN" altLang="en-US">
                <a:latin typeface="宋体" panose="02010600030101010101" pitchFamily="2" charset="-122"/>
                <a:ea typeface="宋体" panose="02010600030101010101" pitchFamily="2" charset="-122"/>
              </a:rPr>
              <a:t>将一个二维区域绕旋转轴旋转一周</a:t>
            </a:r>
          </a:p>
          <a:p>
            <a:endParaRPr lang="zh-CN" altLang="en-US">
              <a:latin typeface="宋体" panose="02010600030101010101" pitchFamily="2" charset="-122"/>
              <a:ea typeface="宋体" panose="02010600030101010101" pitchFamily="2" charset="-122"/>
            </a:endParaRPr>
          </a:p>
        </p:txBody>
      </p:sp>
      <p:pic>
        <p:nvPicPr>
          <p:cNvPr id="41989" name="Picture 4" descr="2p26">
            <a:extLst>
              <a:ext uri="{FF2B5EF4-FFF2-40B4-BE49-F238E27FC236}">
                <a16:creationId xmlns:a16="http://schemas.microsoft.com/office/drawing/2014/main" id="{61F4E0F1-5F5D-483B-BE80-350B18582C6E}"/>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58775" y="3865563"/>
            <a:ext cx="6816725" cy="1722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1990" name="Picture 4" descr="2p27">
            <a:extLst>
              <a:ext uri="{FF2B5EF4-FFF2-40B4-BE49-F238E27FC236}">
                <a16:creationId xmlns:a16="http://schemas.microsoft.com/office/drawing/2014/main" id="{BE4D0502-7876-4D8D-AB16-0524AF8E6546}"/>
              </a:ext>
            </a:extLst>
          </p:cNvPr>
          <p:cNvPicPr>
            <a:picLocks noChangeAspect="1" noChangeArrowheads="1"/>
          </p:cNvPicPr>
          <p:nvPr/>
        </p:nvPicPr>
        <p:blipFill>
          <a:blip r:embed="rId3">
            <a:lum bright="-98000" contrast="100000"/>
            <a:extLst>
              <a:ext uri="{28A0092B-C50C-407E-A947-70E740481C1C}">
                <a14:useLocalDpi xmlns:a14="http://schemas.microsoft.com/office/drawing/2010/main" val="0"/>
              </a:ext>
            </a:extLst>
          </a:blip>
          <a:srcRect/>
          <a:stretch>
            <a:fillRect/>
          </a:stretch>
        </p:blipFill>
        <p:spPr bwMode="auto">
          <a:xfrm>
            <a:off x="7472363" y="3609975"/>
            <a:ext cx="2246312" cy="2071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91" name="日期占位符 1">
            <a:extLst>
              <a:ext uri="{FF2B5EF4-FFF2-40B4-BE49-F238E27FC236}">
                <a16:creationId xmlns:a16="http://schemas.microsoft.com/office/drawing/2014/main" id="{1E84BBD3-3813-4FA4-AA0E-63E6C82AF7A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4C4FDB-9F23-44FF-8A8E-5B74EF16B2D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C419B32A-E74E-4404-9894-C4B013AAFF55}"/>
              </a:ext>
            </a:extLst>
          </p:cNvPr>
          <p:cNvSpPr>
            <a:spLocks noGrp="1" noChangeArrowheads="1"/>
          </p:cNvSpPr>
          <p:nvPr>
            <p:ph type="body" idx="1"/>
          </p:nvPr>
        </p:nvSpPr>
        <p:spPr>
          <a:xfrm>
            <a:off x="0" y="1069975"/>
            <a:ext cx="8780463" cy="1484313"/>
          </a:xfrm>
        </p:spPr>
        <p:txBody>
          <a:bodyPr/>
          <a:lstStyle/>
          <a:p>
            <a:r>
              <a:rPr lang="zh-CN" altLang="en-US" sz="2800">
                <a:latin typeface="宋体" panose="02010600030101010101" pitchFamily="2" charset="-122"/>
                <a:ea typeface="宋体" panose="02010600030101010101" pitchFamily="2" charset="-122"/>
              </a:rPr>
              <a:t>广义</a:t>
            </a:r>
            <a:r>
              <a:rPr lang="en-US" altLang="zh-CN" sz="2800">
                <a:latin typeface="宋体" panose="02010600030101010101" pitchFamily="2" charset="-122"/>
                <a:ea typeface="宋体" panose="02010600030101010101" pitchFamily="2" charset="-122"/>
              </a:rPr>
              <a:t>sweep</a:t>
            </a:r>
          </a:p>
          <a:p>
            <a:pPr lvl="1"/>
            <a:r>
              <a:rPr lang="zh-CN" altLang="en-US" sz="2400">
                <a:latin typeface="宋体" panose="02010600030101010101" pitchFamily="2" charset="-122"/>
                <a:ea typeface="宋体" panose="02010600030101010101" pitchFamily="2" charset="-122"/>
              </a:rPr>
              <a:t>任意物体沿着任意轨迹推移</a:t>
            </a:r>
          </a:p>
          <a:p>
            <a:pPr lvl="1"/>
            <a:r>
              <a:rPr lang="zh-CN" altLang="en-US" sz="2400">
                <a:latin typeface="宋体" panose="02010600030101010101" pitchFamily="2" charset="-122"/>
                <a:ea typeface="宋体" panose="02010600030101010101" pitchFamily="2" charset="-122"/>
              </a:rPr>
              <a:t>推移过程中物体可以变形</a:t>
            </a:r>
          </a:p>
        </p:txBody>
      </p:sp>
      <p:sp>
        <p:nvSpPr>
          <p:cNvPr id="43011" name="灯片编号占位符 4">
            <a:extLst>
              <a:ext uri="{FF2B5EF4-FFF2-40B4-BE49-F238E27FC236}">
                <a16:creationId xmlns:a16="http://schemas.microsoft.com/office/drawing/2014/main" id="{D6ABA0F3-4017-4A35-90A3-A469AE8492B5}"/>
              </a:ext>
            </a:extLst>
          </p:cNvPr>
          <p:cNvSpPr>
            <a:spLocks noGrp="1"/>
          </p:cNvSpPr>
          <p:nvPr>
            <p:ph type="sldNum" sz="quarter" idx="12"/>
          </p:nvPr>
        </p:nvSpPr>
        <p:spPr>
          <a:xfrm>
            <a:off x="3384550" y="6461125"/>
            <a:ext cx="31369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fld id="{0BB25BF3-ECC1-4108-BA64-466FB96FEABC}" type="slidenum">
              <a:rPr lang="zh-CN" altLang="en-US" sz="1400">
                <a:latin typeface="Arial" panose="020B0604020202020204" pitchFamily="34" charset="0"/>
              </a:rPr>
              <a:pPr algn="ctr">
                <a:spcBef>
                  <a:spcPct val="0"/>
                </a:spcBef>
                <a:buFontTx/>
                <a:buNone/>
              </a:pPr>
              <a:t>37</a:t>
            </a:fld>
            <a:endParaRPr lang="en-US" altLang="zh-CN" sz="1400">
              <a:latin typeface="Arial" panose="020B0604020202020204" pitchFamily="34" charset="0"/>
            </a:endParaRPr>
          </a:p>
        </p:txBody>
      </p:sp>
      <p:sp>
        <p:nvSpPr>
          <p:cNvPr id="43012" name="Rectangle 2">
            <a:extLst>
              <a:ext uri="{FF2B5EF4-FFF2-40B4-BE49-F238E27FC236}">
                <a16:creationId xmlns:a16="http://schemas.microsoft.com/office/drawing/2014/main" id="{09B9B42F-28F3-4D8A-9936-D0F29ED8CE01}"/>
              </a:ext>
            </a:extLst>
          </p:cNvPr>
          <p:cNvSpPr>
            <a:spLocks noGrp="1" noRot="1" noChangeArrowheads="1"/>
          </p:cNvSpPr>
          <p:nvPr>
            <p:ph type="title"/>
          </p:nvPr>
        </p:nvSpPr>
        <p:spPr>
          <a:xfrm>
            <a:off x="742950" y="0"/>
            <a:ext cx="8420100" cy="762000"/>
          </a:xfrm>
        </p:spPr>
        <p:txBody>
          <a:bodyPr/>
          <a:lstStyle/>
          <a:p>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推移表示</a:t>
            </a:r>
          </a:p>
        </p:txBody>
      </p:sp>
      <p:grpSp>
        <p:nvGrpSpPr>
          <p:cNvPr id="43013" name="组合 15">
            <a:extLst>
              <a:ext uri="{FF2B5EF4-FFF2-40B4-BE49-F238E27FC236}">
                <a16:creationId xmlns:a16="http://schemas.microsoft.com/office/drawing/2014/main" id="{C2768A35-6C70-48A6-B8CF-9825D67D424F}"/>
              </a:ext>
            </a:extLst>
          </p:cNvPr>
          <p:cNvGrpSpPr>
            <a:grpSpLocks/>
          </p:cNvGrpSpPr>
          <p:nvPr/>
        </p:nvGrpSpPr>
        <p:grpSpPr bwMode="auto">
          <a:xfrm>
            <a:off x="355600" y="3082925"/>
            <a:ext cx="2414588" cy="2347913"/>
            <a:chOff x="354947" y="3082334"/>
            <a:chExt cx="2415520" cy="2348753"/>
          </a:xfrm>
        </p:grpSpPr>
        <p:sp>
          <p:nvSpPr>
            <p:cNvPr id="43016" name="Freeform 5">
              <a:extLst>
                <a:ext uri="{FF2B5EF4-FFF2-40B4-BE49-F238E27FC236}">
                  <a16:creationId xmlns:a16="http://schemas.microsoft.com/office/drawing/2014/main" id="{EEDC134B-54AB-4379-99C7-44D88253A0A5}"/>
                </a:ext>
              </a:extLst>
            </p:cNvPr>
            <p:cNvSpPr>
              <a:spLocks/>
            </p:cNvSpPr>
            <p:nvPr/>
          </p:nvSpPr>
          <p:spPr bwMode="auto">
            <a:xfrm>
              <a:off x="417988" y="4262687"/>
              <a:ext cx="2311207" cy="406400"/>
            </a:xfrm>
            <a:custGeom>
              <a:avLst/>
              <a:gdLst>
                <a:gd name="T0" fmla="*/ 0 w 1344"/>
                <a:gd name="T1" fmla="*/ 2147483646 h 256"/>
                <a:gd name="T2" fmla="*/ 2147483646 w 1344"/>
                <a:gd name="T3" fmla="*/ 2147483646 h 256"/>
                <a:gd name="T4" fmla="*/ 2147483646 w 1344"/>
                <a:gd name="T5" fmla="*/ 2147483646 h 256"/>
                <a:gd name="T6" fmla="*/ 2147483646 w 1344"/>
                <a:gd name="T7" fmla="*/ 2147483646 h 256"/>
                <a:gd name="T8" fmla="*/ 2147483646 w 1344"/>
                <a:gd name="T9" fmla="*/ 2147483646 h 256"/>
                <a:gd name="T10" fmla="*/ 0 60000 65536"/>
                <a:gd name="T11" fmla="*/ 0 60000 65536"/>
                <a:gd name="T12" fmla="*/ 0 60000 65536"/>
                <a:gd name="T13" fmla="*/ 0 60000 65536"/>
                <a:gd name="T14" fmla="*/ 0 60000 65536"/>
                <a:gd name="T15" fmla="*/ 0 w 1344"/>
                <a:gd name="T16" fmla="*/ 0 h 256"/>
                <a:gd name="T17" fmla="*/ 1344 w 1344"/>
                <a:gd name="T18" fmla="*/ 256 h 256"/>
              </a:gdLst>
              <a:ahLst/>
              <a:cxnLst>
                <a:cxn ang="T10">
                  <a:pos x="T0" y="T1"/>
                </a:cxn>
                <a:cxn ang="T11">
                  <a:pos x="T2" y="T3"/>
                </a:cxn>
                <a:cxn ang="T12">
                  <a:pos x="T4" y="T5"/>
                </a:cxn>
                <a:cxn ang="T13">
                  <a:pos x="T6" y="T7"/>
                </a:cxn>
                <a:cxn ang="T14">
                  <a:pos x="T8" y="T9"/>
                </a:cxn>
              </a:cxnLst>
              <a:rect l="T15" t="T16" r="T17" b="T18"/>
              <a:pathLst>
                <a:path w="1344" h="256">
                  <a:moveTo>
                    <a:pt x="0" y="256"/>
                  </a:moveTo>
                  <a:cubicBezTo>
                    <a:pt x="84" y="144"/>
                    <a:pt x="168" y="32"/>
                    <a:pt x="288" y="16"/>
                  </a:cubicBezTo>
                  <a:cubicBezTo>
                    <a:pt x="408" y="0"/>
                    <a:pt x="592" y="136"/>
                    <a:pt x="720" y="160"/>
                  </a:cubicBezTo>
                  <a:cubicBezTo>
                    <a:pt x="848" y="184"/>
                    <a:pt x="952" y="160"/>
                    <a:pt x="1056" y="160"/>
                  </a:cubicBezTo>
                  <a:cubicBezTo>
                    <a:pt x="1160" y="160"/>
                    <a:pt x="1252" y="160"/>
                    <a:pt x="1344" y="16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CN" altLang="en-US"/>
            </a:p>
          </p:txBody>
        </p:sp>
        <p:sp>
          <p:nvSpPr>
            <p:cNvPr id="43017" name="Freeform 6">
              <a:extLst>
                <a:ext uri="{FF2B5EF4-FFF2-40B4-BE49-F238E27FC236}">
                  <a16:creationId xmlns:a16="http://schemas.microsoft.com/office/drawing/2014/main" id="{B0FF97D9-889A-46AA-A7F1-CB351AC73428}"/>
                </a:ext>
              </a:extLst>
            </p:cNvPr>
            <p:cNvSpPr>
              <a:spLocks/>
            </p:cNvSpPr>
            <p:nvPr/>
          </p:nvSpPr>
          <p:spPr bwMode="auto">
            <a:xfrm>
              <a:off x="706889" y="4503987"/>
              <a:ext cx="2063578" cy="533400"/>
            </a:xfrm>
            <a:custGeom>
              <a:avLst/>
              <a:gdLst>
                <a:gd name="T0" fmla="*/ 0 w 1200"/>
                <a:gd name="T1" fmla="*/ 2147483646 h 336"/>
                <a:gd name="T2" fmla="*/ 2147483646 w 1200"/>
                <a:gd name="T3" fmla="*/ 2147483646 h 336"/>
                <a:gd name="T4" fmla="*/ 2147483646 w 1200"/>
                <a:gd name="T5" fmla="*/ 2147483646 h 336"/>
                <a:gd name="T6" fmla="*/ 2147483646 w 1200"/>
                <a:gd name="T7" fmla="*/ 0 h 336"/>
                <a:gd name="T8" fmla="*/ 0 60000 65536"/>
                <a:gd name="T9" fmla="*/ 0 60000 65536"/>
                <a:gd name="T10" fmla="*/ 0 60000 65536"/>
                <a:gd name="T11" fmla="*/ 0 60000 65536"/>
                <a:gd name="T12" fmla="*/ 0 w 1200"/>
                <a:gd name="T13" fmla="*/ 0 h 336"/>
                <a:gd name="T14" fmla="*/ 1200 w 1200"/>
                <a:gd name="T15" fmla="*/ 336 h 336"/>
              </a:gdLst>
              <a:ahLst/>
              <a:cxnLst>
                <a:cxn ang="T8">
                  <a:pos x="T0" y="T1"/>
                </a:cxn>
                <a:cxn ang="T9">
                  <a:pos x="T2" y="T3"/>
                </a:cxn>
                <a:cxn ang="T10">
                  <a:pos x="T4" y="T5"/>
                </a:cxn>
                <a:cxn ang="T11">
                  <a:pos x="T6" y="T7"/>
                </a:cxn>
              </a:cxnLst>
              <a:rect l="T12" t="T13" r="T14" b="T15"/>
              <a:pathLst>
                <a:path w="1200" h="336">
                  <a:moveTo>
                    <a:pt x="0" y="336"/>
                  </a:moveTo>
                  <a:cubicBezTo>
                    <a:pt x="56" y="276"/>
                    <a:pt x="112" y="216"/>
                    <a:pt x="240" y="192"/>
                  </a:cubicBezTo>
                  <a:cubicBezTo>
                    <a:pt x="368" y="168"/>
                    <a:pt x="608" y="224"/>
                    <a:pt x="768" y="192"/>
                  </a:cubicBezTo>
                  <a:cubicBezTo>
                    <a:pt x="928" y="160"/>
                    <a:pt x="1064" y="80"/>
                    <a:pt x="120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CN" altLang="en-US"/>
            </a:p>
          </p:txBody>
        </p:sp>
        <p:sp>
          <p:nvSpPr>
            <p:cNvPr id="43018" name="Oval 7">
              <a:extLst>
                <a:ext uri="{FF2B5EF4-FFF2-40B4-BE49-F238E27FC236}">
                  <a16:creationId xmlns:a16="http://schemas.microsoft.com/office/drawing/2014/main" id="{0D078C2B-4FB9-4AC6-B0FA-D4BBEE9590DF}"/>
                </a:ext>
              </a:extLst>
            </p:cNvPr>
            <p:cNvSpPr>
              <a:spLocks noChangeArrowheads="1"/>
            </p:cNvSpPr>
            <p:nvPr/>
          </p:nvSpPr>
          <p:spPr bwMode="auto">
            <a:xfrm rot="-1570453">
              <a:off x="354947" y="3209334"/>
              <a:ext cx="330172" cy="8382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accent2"/>
                </a:solidFill>
                <a:latin typeface="Arial" panose="020B0604020202020204" pitchFamily="34" charset="0"/>
              </a:endParaRPr>
            </a:p>
          </p:txBody>
        </p:sp>
        <p:sp>
          <p:nvSpPr>
            <p:cNvPr id="43019" name="Freeform 8">
              <a:extLst>
                <a:ext uri="{FF2B5EF4-FFF2-40B4-BE49-F238E27FC236}">
                  <a16:creationId xmlns:a16="http://schemas.microsoft.com/office/drawing/2014/main" id="{3368E48A-81A9-43CA-9515-52D73CE96317}"/>
                </a:ext>
              </a:extLst>
            </p:cNvPr>
            <p:cNvSpPr>
              <a:spLocks/>
            </p:cNvSpPr>
            <p:nvPr/>
          </p:nvSpPr>
          <p:spPr bwMode="auto">
            <a:xfrm>
              <a:off x="547548" y="3082334"/>
              <a:ext cx="2063578" cy="533400"/>
            </a:xfrm>
            <a:custGeom>
              <a:avLst/>
              <a:gdLst>
                <a:gd name="T0" fmla="*/ 0 w 1200"/>
                <a:gd name="T1" fmla="*/ 2147483646 h 336"/>
                <a:gd name="T2" fmla="*/ 2147483646 w 1200"/>
                <a:gd name="T3" fmla="*/ 2147483646 h 336"/>
                <a:gd name="T4" fmla="*/ 2147483646 w 1200"/>
                <a:gd name="T5" fmla="*/ 2147483646 h 336"/>
                <a:gd name="T6" fmla="*/ 2147483646 w 1200"/>
                <a:gd name="T7" fmla="*/ 0 h 336"/>
                <a:gd name="T8" fmla="*/ 0 60000 65536"/>
                <a:gd name="T9" fmla="*/ 0 60000 65536"/>
                <a:gd name="T10" fmla="*/ 0 60000 65536"/>
                <a:gd name="T11" fmla="*/ 0 60000 65536"/>
                <a:gd name="T12" fmla="*/ 0 w 1200"/>
                <a:gd name="T13" fmla="*/ 0 h 336"/>
                <a:gd name="T14" fmla="*/ 1200 w 1200"/>
                <a:gd name="T15" fmla="*/ 336 h 336"/>
              </a:gdLst>
              <a:ahLst/>
              <a:cxnLst>
                <a:cxn ang="T8">
                  <a:pos x="T0" y="T1"/>
                </a:cxn>
                <a:cxn ang="T9">
                  <a:pos x="T2" y="T3"/>
                </a:cxn>
                <a:cxn ang="T10">
                  <a:pos x="T4" y="T5"/>
                </a:cxn>
                <a:cxn ang="T11">
                  <a:pos x="T6" y="T7"/>
                </a:cxn>
              </a:cxnLst>
              <a:rect l="T12" t="T13" r="T14" b="T15"/>
              <a:pathLst>
                <a:path w="1200" h="336">
                  <a:moveTo>
                    <a:pt x="0" y="336"/>
                  </a:moveTo>
                  <a:cubicBezTo>
                    <a:pt x="56" y="276"/>
                    <a:pt x="112" y="216"/>
                    <a:pt x="240" y="192"/>
                  </a:cubicBezTo>
                  <a:cubicBezTo>
                    <a:pt x="368" y="168"/>
                    <a:pt x="608" y="224"/>
                    <a:pt x="768" y="192"/>
                  </a:cubicBezTo>
                  <a:cubicBezTo>
                    <a:pt x="928" y="160"/>
                    <a:pt x="1064" y="80"/>
                    <a:pt x="1200"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CN" altLang="en-US"/>
            </a:p>
          </p:txBody>
        </p:sp>
        <p:sp>
          <p:nvSpPr>
            <p:cNvPr id="43020" name="Oval 9">
              <a:extLst>
                <a:ext uri="{FF2B5EF4-FFF2-40B4-BE49-F238E27FC236}">
                  <a16:creationId xmlns:a16="http://schemas.microsoft.com/office/drawing/2014/main" id="{D2072F27-1654-4425-B02A-901110DECCE5}"/>
                </a:ext>
              </a:extLst>
            </p:cNvPr>
            <p:cNvSpPr>
              <a:spLocks noChangeArrowheads="1"/>
            </p:cNvSpPr>
            <p:nvPr/>
          </p:nvSpPr>
          <p:spPr bwMode="auto">
            <a:xfrm rot="-1570453">
              <a:off x="500532" y="4592887"/>
              <a:ext cx="330172" cy="8382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accent2"/>
                </a:solidFill>
                <a:latin typeface="Arial" panose="020B0604020202020204" pitchFamily="34" charset="0"/>
              </a:endParaRPr>
            </a:p>
          </p:txBody>
        </p:sp>
        <p:sp>
          <p:nvSpPr>
            <p:cNvPr id="43021" name="Oval 10">
              <a:extLst>
                <a:ext uri="{FF2B5EF4-FFF2-40B4-BE49-F238E27FC236}">
                  <a16:creationId xmlns:a16="http://schemas.microsoft.com/office/drawing/2014/main" id="{AA3537E8-0578-4D6B-9F8E-C0F4BB4C00F8}"/>
                </a:ext>
              </a:extLst>
            </p:cNvPr>
            <p:cNvSpPr>
              <a:spLocks noChangeArrowheads="1"/>
            </p:cNvSpPr>
            <p:nvPr/>
          </p:nvSpPr>
          <p:spPr bwMode="auto">
            <a:xfrm rot="-1570453">
              <a:off x="966556" y="4275387"/>
              <a:ext cx="330172" cy="10668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accent2"/>
                </a:solidFill>
                <a:latin typeface="Arial" panose="020B0604020202020204" pitchFamily="34" charset="0"/>
              </a:endParaRPr>
            </a:p>
          </p:txBody>
        </p:sp>
        <p:sp>
          <p:nvSpPr>
            <p:cNvPr id="43022" name="Oval 11">
              <a:extLst>
                <a:ext uri="{FF2B5EF4-FFF2-40B4-BE49-F238E27FC236}">
                  <a16:creationId xmlns:a16="http://schemas.microsoft.com/office/drawing/2014/main" id="{3E3DE4E0-E49E-4FB9-BC16-BAC3E3089AB6}"/>
                </a:ext>
              </a:extLst>
            </p:cNvPr>
            <p:cNvSpPr>
              <a:spLocks noChangeArrowheads="1"/>
            </p:cNvSpPr>
            <p:nvPr/>
          </p:nvSpPr>
          <p:spPr bwMode="auto">
            <a:xfrm rot="-454883">
              <a:off x="1516844" y="4519862"/>
              <a:ext cx="330172" cy="606425"/>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accent2"/>
                </a:solidFill>
                <a:latin typeface="Arial" panose="020B0604020202020204" pitchFamily="34" charset="0"/>
              </a:endParaRPr>
            </a:p>
          </p:txBody>
        </p:sp>
        <p:sp>
          <p:nvSpPr>
            <p:cNvPr id="43023" name="Oval 12">
              <a:extLst>
                <a:ext uri="{FF2B5EF4-FFF2-40B4-BE49-F238E27FC236}">
                  <a16:creationId xmlns:a16="http://schemas.microsoft.com/office/drawing/2014/main" id="{920CED43-8092-48E3-9D2F-0E825F1B79E3}"/>
                </a:ext>
              </a:extLst>
            </p:cNvPr>
            <p:cNvSpPr>
              <a:spLocks noChangeArrowheads="1"/>
            </p:cNvSpPr>
            <p:nvPr/>
          </p:nvSpPr>
          <p:spPr bwMode="auto">
            <a:xfrm rot="4138358">
              <a:off x="2084708" y="4583372"/>
              <a:ext cx="381000" cy="247629"/>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CN" altLang="en-US" sz="1800">
                <a:solidFill>
                  <a:schemeClr val="accent2"/>
                </a:solidFill>
                <a:latin typeface="Arial" panose="020B0604020202020204" pitchFamily="34" charset="0"/>
              </a:endParaRPr>
            </a:p>
          </p:txBody>
        </p:sp>
        <p:sp>
          <p:nvSpPr>
            <p:cNvPr id="43024" name="Freeform 13">
              <a:extLst>
                <a:ext uri="{FF2B5EF4-FFF2-40B4-BE49-F238E27FC236}">
                  <a16:creationId xmlns:a16="http://schemas.microsoft.com/office/drawing/2014/main" id="{89EC2ACC-E74F-4170-9E20-8CEFDA90F15A}"/>
                </a:ext>
              </a:extLst>
            </p:cNvPr>
            <p:cNvSpPr>
              <a:spLocks/>
            </p:cNvSpPr>
            <p:nvPr/>
          </p:nvSpPr>
          <p:spPr bwMode="auto">
            <a:xfrm>
              <a:off x="913247" y="4511925"/>
              <a:ext cx="1836584" cy="842963"/>
            </a:xfrm>
            <a:custGeom>
              <a:avLst/>
              <a:gdLst>
                <a:gd name="T0" fmla="*/ 0 w 1068"/>
                <a:gd name="T1" fmla="*/ 2147483646 h 531"/>
                <a:gd name="T2" fmla="*/ 2147483646 w 1068"/>
                <a:gd name="T3" fmla="*/ 2147483646 h 531"/>
                <a:gd name="T4" fmla="*/ 2147483646 w 1068"/>
                <a:gd name="T5" fmla="*/ 2147483646 h 531"/>
                <a:gd name="T6" fmla="*/ 2147483646 w 1068"/>
                <a:gd name="T7" fmla="*/ 2147483646 h 531"/>
                <a:gd name="T8" fmla="*/ 2147483646 w 1068"/>
                <a:gd name="T9" fmla="*/ 0 h 531"/>
                <a:gd name="T10" fmla="*/ 0 60000 65536"/>
                <a:gd name="T11" fmla="*/ 0 60000 65536"/>
                <a:gd name="T12" fmla="*/ 0 60000 65536"/>
                <a:gd name="T13" fmla="*/ 0 60000 65536"/>
                <a:gd name="T14" fmla="*/ 0 60000 65536"/>
                <a:gd name="T15" fmla="*/ 0 w 1068"/>
                <a:gd name="T16" fmla="*/ 0 h 531"/>
                <a:gd name="T17" fmla="*/ 1068 w 1068"/>
                <a:gd name="T18" fmla="*/ 531 h 531"/>
              </a:gdLst>
              <a:ahLst/>
              <a:cxnLst>
                <a:cxn ang="T10">
                  <a:pos x="T0" y="T1"/>
                </a:cxn>
                <a:cxn ang="T11">
                  <a:pos x="T2" y="T3"/>
                </a:cxn>
                <a:cxn ang="T12">
                  <a:pos x="T4" y="T5"/>
                </a:cxn>
                <a:cxn ang="T13">
                  <a:pos x="T6" y="T7"/>
                </a:cxn>
                <a:cxn ang="T14">
                  <a:pos x="T8" y="T9"/>
                </a:cxn>
              </a:cxnLst>
              <a:rect l="T15" t="T16" r="T17" b="T18"/>
              <a:pathLst>
                <a:path w="1068" h="531">
                  <a:moveTo>
                    <a:pt x="0" y="531"/>
                  </a:moveTo>
                  <a:cubicBezTo>
                    <a:pt x="104" y="519"/>
                    <a:pt x="208" y="507"/>
                    <a:pt x="288" y="483"/>
                  </a:cubicBezTo>
                  <a:cubicBezTo>
                    <a:pt x="368" y="459"/>
                    <a:pt x="385" y="429"/>
                    <a:pt x="480" y="387"/>
                  </a:cubicBezTo>
                  <a:cubicBezTo>
                    <a:pt x="575" y="345"/>
                    <a:pt x="763" y="295"/>
                    <a:pt x="861" y="231"/>
                  </a:cubicBezTo>
                  <a:cubicBezTo>
                    <a:pt x="959" y="167"/>
                    <a:pt x="1036" y="38"/>
                    <a:pt x="1068"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CN" altLang="en-US"/>
            </a:p>
          </p:txBody>
        </p:sp>
      </p:grpSp>
      <p:pic>
        <p:nvPicPr>
          <p:cNvPr id="43014" name="Picture 26" descr="http://www.uecg.net/forum/attachments/month_0801/20080125_7fecba293b4234f8aa0aTK6bV7SlT7wm.gif">
            <a:extLst>
              <a:ext uri="{FF2B5EF4-FFF2-40B4-BE49-F238E27FC236}">
                <a16:creationId xmlns:a16="http://schemas.microsoft.com/office/drawing/2014/main" id="{A2F1F937-CB9A-4460-B44A-FD5C99CD64E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286000"/>
            <a:ext cx="51625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日期占位符 1">
            <a:extLst>
              <a:ext uri="{FF2B5EF4-FFF2-40B4-BE49-F238E27FC236}">
                <a16:creationId xmlns:a16="http://schemas.microsoft.com/office/drawing/2014/main" id="{F95EAB3A-D72A-468E-A795-0612664B376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99B69B-DE16-4BD0-969F-8C83A2ED4B4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E9587524-A598-4945-ABBF-2247D44E0EA3}"/>
              </a:ext>
            </a:extLst>
          </p:cNvPr>
          <p:cNvSpPr>
            <a:spLocks noGrp="1"/>
          </p:cNvSpPr>
          <p:nvPr>
            <p:ph type="sldNum" sz="quarter" idx="12"/>
          </p:nvPr>
        </p:nvSpPr>
        <p:spPr>
          <a:xfrm>
            <a:off x="3384550" y="6461125"/>
            <a:ext cx="31369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fld id="{25D293C4-2533-4DB5-8636-B10F4855B550}" type="slidenum">
              <a:rPr lang="zh-CN" altLang="en-US" sz="1400">
                <a:latin typeface="Arial" panose="020B0604020202020204" pitchFamily="34" charset="0"/>
              </a:rPr>
              <a:pPr algn="ctr">
                <a:spcBef>
                  <a:spcPct val="0"/>
                </a:spcBef>
                <a:buFontTx/>
                <a:buNone/>
              </a:pPr>
              <a:t>38</a:t>
            </a:fld>
            <a:endParaRPr lang="en-US" altLang="zh-CN" sz="1400">
              <a:latin typeface="Arial" panose="020B0604020202020204" pitchFamily="34" charset="0"/>
            </a:endParaRPr>
          </a:p>
        </p:txBody>
      </p:sp>
      <p:sp>
        <p:nvSpPr>
          <p:cNvPr id="44035" name="Rectangle 2">
            <a:extLst>
              <a:ext uri="{FF2B5EF4-FFF2-40B4-BE49-F238E27FC236}">
                <a16:creationId xmlns:a16="http://schemas.microsoft.com/office/drawing/2014/main" id="{D1F0E84F-079B-42DA-8EAD-B4C9A58E0754}"/>
              </a:ext>
            </a:extLst>
          </p:cNvPr>
          <p:cNvSpPr>
            <a:spLocks noGrp="1" noRot="1" noChangeArrowheads="1"/>
          </p:cNvSpPr>
          <p:nvPr>
            <p:ph type="title"/>
          </p:nvPr>
        </p:nvSpPr>
        <p:spPr>
          <a:xfrm>
            <a:off x="1238250" y="0"/>
            <a:ext cx="7842250" cy="1143000"/>
          </a:xfrm>
        </p:spPr>
        <p:txBody>
          <a:bodyPr/>
          <a:lstStyle/>
          <a:p>
            <a:r>
              <a:rPr lang="zh-CN" altLang="en-US">
                <a:latin typeface="宋体" panose="02010600030101010101" pitchFamily="2" charset="-122"/>
                <a:ea typeface="宋体" panose="02010600030101010101" pitchFamily="2" charset="-122"/>
              </a:rPr>
              <a:t>构造表示</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推移表示</a:t>
            </a:r>
          </a:p>
        </p:txBody>
      </p:sp>
      <p:sp>
        <p:nvSpPr>
          <p:cNvPr id="44036" name="Rectangle 3">
            <a:extLst>
              <a:ext uri="{FF2B5EF4-FFF2-40B4-BE49-F238E27FC236}">
                <a16:creationId xmlns:a16="http://schemas.microsoft.com/office/drawing/2014/main" id="{09D97BF5-36CE-4BC5-B135-4B4E02ACB04E}"/>
              </a:ext>
            </a:extLst>
          </p:cNvPr>
          <p:cNvSpPr>
            <a:spLocks noGrp="1" noChangeArrowheads="1"/>
          </p:cNvSpPr>
          <p:nvPr>
            <p:ph type="body" idx="1"/>
          </p:nvPr>
        </p:nvSpPr>
        <p:spPr>
          <a:xfrm>
            <a:off x="742950" y="1219200"/>
            <a:ext cx="8420100" cy="4876800"/>
          </a:xfrm>
        </p:spPr>
        <p:txBody>
          <a:bodyPr/>
          <a:lstStyle/>
          <a:p>
            <a:r>
              <a:rPr lang="zh-CN" altLang="en-US" sz="2800" dirty="0">
                <a:latin typeface="宋体" panose="02010600030101010101" pitchFamily="2" charset="-122"/>
                <a:ea typeface="宋体" panose="02010600030101010101" pitchFamily="2" charset="-122"/>
              </a:rPr>
              <a:t>优点</a:t>
            </a:r>
          </a:p>
          <a:p>
            <a:pPr lvl="1"/>
            <a:r>
              <a:rPr lang="zh-CN" altLang="en-US" dirty="0">
                <a:latin typeface="宋体" panose="02010600030101010101" pitchFamily="2" charset="-122"/>
                <a:ea typeface="宋体" panose="02010600030101010101" pitchFamily="2" charset="-122"/>
              </a:rPr>
              <a:t>容易构建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适合做图形输入手段</a:t>
            </a:r>
          </a:p>
          <a:p>
            <a:r>
              <a:rPr lang="zh-CN" altLang="en-US" sz="2800" dirty="0">
                <a:latin typeface="宋体" panose="02010600030101010101" pitchFamily="2" charset="-122"/>
                <a:ea typeface="宋体" panose="02010600030101010101" pitchFamily="2" charset="-122"/>
              </a:rPr>
              <a:t>缺点</a:t>
            </a:r>
            <a:endParaRPr lang="en-US" altLang="zh-CN" sz="2800"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绘制需要前处理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不能直接获取形体的边界信息</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表示形体的覆盖域有限</a:t>
            </a:r>
          </a:p>
          <a:p>
            <a:endParaRPr lang="zh-CN" altLang="en-US" sz="2800" dirty="0">
              <a:latin typeface="宋体" panose="02010600030101010101" pitchFamily="2" charset="-122"/>
              <a:ea typeface="宋体" panose="02010600030101010101" pitchFamily="2" charset="-122"/>
            </a:endParaRPr>
          </a:p>
          <a:p>
            <a:endParaRPr lang="zh-CN" altLang="en-US" dirty="0">
              <a:ea typeface="宋体" panose="02010600030101010101" pitchFamily="2" charset="-122"/>
            </a:endParaRPr>
          </a:p>
        </p:txBody>
      </p:sp>
      <p:sp>
        <p:nvSpPr>
          <p:cNvPr id="44037" name="日期占位符 1">
            <a:extLst>
              <a:ext uri="{FF2B5EF4-FFF2-40B4-BE49-F238E27FC236}">
                <a16:creationId xmlns:a16="http://schemas.microsoft.com/office/drawing/2014/main" id="{2DD13EE3-6594-400B-BD33-56F56084DD2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EFE1865-2A3E-459E-BBD6-DE3D321F560F}"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43AADFE-D025-42C0-B914-F1682ECD5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C52A0-7EA9-4786-9FF0-25C38EA883CF}" type="slidenum">
              <a:rPr lang="zh-CN" altLang="en-US" sz="1400">
                <a:latin typeface="Arial" panose="020B0604020202020204" pitchFamily="34" charset="0"/>
              </a:rPr>
              <a:pPr>
                <a:spcBef>
                  <a:spcPct val="0"/>
                </a:spcBef>
                <a:buFontTx/>
                <a:buNone/>
              </a:pPr>
              <a:t>39</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2703FE09-83DC-40C8-8358-1C4FEFB7E5A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三维造型方法</a:t>
            </a:r>
            <a:endParaRPr lang="en-US" altLang="zh-CN" dirty="0">
              <a:ea typeface="宋体" panose="02010600030101010101" pitchFamily="2" charset="-122"/>
            </a:endParaRPr>
          </a:p>
        </p:txBody>
      </p:sp>
      <p:sp>
        <p:nvSpPr>
          <p:cNvPr id="7172" name="Rectangle 3">
            <a:extLst>
              <a:ext uri="{FF2B5EF4-FFF2-40B4-BE49-F238E27FC236}">
                <a16:creationId xmlns:a16="http://schemas.microsoft.com/office/drawing/2014/main" id="{35CBE882-9F46-41FF-A2E9-C5B215C754C6}"/>
              </a:ext>
            </a:extLst>
          </p:cNvPr>
          <p:cNvSpPr>
            <a:spLocks noGrp="1" noChangeArrowheads="1"/>
          </p:cNvSpPr>
          <p:nvPr>
            <p:ph type="body" idx="1"/>
          </p:nvPr>
        </p:nvSpPr>
        <p:spPr>
          <a:xfrm>
            <a:off x="195263" y="1033463"/>
            <a:ext cx="9493250" cy="4811814"/>
          </a:xfrm>
        </p:spPr>
        <p:txBody>
          <a:bodyPr/>
          <a:lstStyle/>
          <a:p>
            <a:pPr eaLnBrk="1" hangingPunct="1"/>
            <a:r>
              <a:rPr lang="zh-CN" altLang="en-US" sz="3600" dirty="0">
                <a:ea typeface="宋体" panose="02010600030101010101" pitchFamily="2" charset="-122"/>
              </a:rPr>
              <a:t>多边形网格表示法</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曲线</a:t>
            </a:r>
            <a:r>
              <a:rPr lang="en-US" altLang="zh-CN" sz="3600" dirty="0">
                <a:ea typeface="宋体" panose="02010600030101010101" pitchFamily="2" charset="-122"/>
              </a:rPr>
              <a:t>/</a:t>
            </a:r>
            <a:r>
              <a:rPr lang="zh-CN" altLang="en-US" sz="3600" dirty="0">
                <a:ea typeface="宋体" panose="02010600030101010101" pitchFamily="2" charset="-122"/>
              </a:rPr>
              <a:t>曲面表示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细分表示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构造表示</a:t>
            </a:r>
            <a:r>
              <a:rPr lang="en-US" altLang="zh-CN" sz="3600" dirty="0">
                <a:ea typeface="宋体" panose="02010600030101010101" pitchFamily="2" charset="-122"/>
              </a:rPr>
              <a:t>(CSG)</a:t>
            </a:r>
          </a:p>
          <a:p>
            <a:pPr lvl="1" eaLnBrk="1" hangingPunct="1"/>
            <a:r>
              <a:rPr lang="zh-CN" altLang="en-US" sz="3600" dirty="0">
                <a:ea typeface="宋体" panose="02010600030101010101" pitchFamily="2" charset="-122"/>
              </a:rPr>
              <a:t>构造</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推移</a:t>
            </a:r>
            <a:endParaRPr lang="en-US" altLang="zh-CN" sz="3600" dirty="0">
              <a:ea typeface="宋体" panose="02010600030101010101" pitchFamily="2" charset="-122"/>
            </a:endParaRPr>
          </a:p>
          <a:p>
            <a:pPr eaLnBrk="1" hangingPunct="1"/>
            <a:r>
              <a:rPr lang="zh-CN" altLang="en-US" sz="3600" b="1" dirty="0">
                <a:solidFill>
                  <a:srgbClr val="0033CC"/>
                </a:solidFill>
                <a:ea typeface="宋体" panose="02010600030101010101" pitchFamily="2" charset="-122"/>
              </a:rPr>
              <a:t>建模路线</a:t>
            </a:r>
            <a:endParaRPr lang="en-US" altLang="zh-CN" sz="3600" b="1" dirty="0">
              <a:solidFill>
                <a:srgbClr val="0033CC"/>
              </a:solidFill>
              <a:ea typeface="宋体" panose="02010600030101010101" pitchFamily="2" charset="-122"/>
            </a:endParaRPr>
          </a:p>
        </p:txBody>
      </p:sp>
      <p:pic>
        <p:nvPicPr>
          <p:cNvPr id="7173" name="Picture 16">
            <a:extLst>
              <a:ext uri="{FF2B5EF4-FFF2-40B4-BE49-F238E27FC236}">
                <a16:creationId xmlns:a16="http://schemas.microsoft.com/office/drawing/2014/main" id="{300B6A58-DA61-4C1F-B1DC-657FEB592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1247775"/>
            <a:ext cx="2816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9" descr="CATIA">
            <a:extLst>
              <a:ext uri="{FF2B5EF4-FFF2-40B4-BE49-F238E27FC236}">
                <a16:creationId xmlns:a16="http://schemas.microsoft.com/office/drawing/2014/main" id="{F3978B5E-663A-4F2A-8A36-D05E896C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3444875"/>
            <a:ext cx="42592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日期占位符 1">
            <a:extLst>
              <a:ext uri="{FF2B5EF4-FFF2-40B4-BE49-F238E27FC236}">
                <a16:creationId xmlns:a16="http://schemas.microsoft.com/office/drawing/2014/main" id="{D474F577-2483-4365-9EC3-0615248D5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540C175-7475-41CD-9A1B-971D827B907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201110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43AADFE-D025-42C0-B914-F1682ECD55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0CC52A0-7EA9-4786-9FF0-25C38EA883CF}" type="slidenum">
              <a:rPr lang="zh-CN" altLang="en-US" sz="1400">
                <a:latin typeface="Arial" panose="020B0604020202020204" pitchFamily="34" charset="0"/>
              </a:rPr>
              <a:pPr>
                <a:spcBef>
                  <a:spcPct val="0"/>
                </a:spcBef>
                <a:buFontTx/>
                <a:buNone/>
              </a:pPr>
              <a:t>4</a:t>
            </a:fld>
            <a:endParaRPr lang="en-US" altLang="zh-CN" sz="1400">
              <a:latin typeface="Arial" panose="020B0604020202020204" pitchFamily="34" charset="0"/>
            </a:endParaRPr>
          </a:p>
        </p:txBody>
      </p:sp>
      <p:sp>
        <p:nvSpPr>
          <p:cNvPr id="7171" name="Rectangle 2">
            <a:extLst>
              <a:ext uri="{FF2B5EF4-FFF2-40B4-BE49-F238E27FC236}">
                <a16:creationId xmlns:a16="http://schemas.microsoft.com/office/drawing/2014/main" id="{2703FE09-83DC-40C8-8358-1C4FEFB7E5A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三维造型方法</a:t>
            </a:r>
            <a:endParaRPr lang="en-US" altLang="zh-CN" dirty="0">
              <a:ea typeface="宋体" panose="02010600030101010101" pitchFamily="2" charset="-122"/>
            </a:endParaRPr>
          </a:p>
        </p:txBody>
      </p:sp>
      <p:sp>
        <p:nvSpPr>
          <p:cNvPr id="7172" name="Rectangle 3">
            <a:extLst>
              <a:ext uri="{FF2B5EF4-FFF2-40B4-BE49-F238E27FC236}">
                <a16:creationId xmlns:a16="http://schemas.microsoft.com/office/drawing/2014/main" id="{35CBE882-9F46-41FF-A2E9-C5B215C754C6}"/>
              </a:ext>
            </a:extLst>
          </p:cNvPr>
          <p:cNvSpPr>
            <a:spLocks noGrp="1" noChangeArrowheads="1"/>
          </p:cNvSpPr>
          <p:nvPr>
            <p:ph type="body" idx="1"/>
          </p:nvPr>
        </p:nvSpPr>
        <p:spPr>
          <a:xfrm>
            <a:off x="195263" y="1033463"/>
            <a:ext cx="9493250" cy="4811814"/>
          </a:xfrm>
        </p:spPr>
        <p:txBody>
          <a:bodyPr/>
          <a:lstStyle/>
          <a:p>
            <a:pPr eaLnBrk="1" hangingPunct="1"/>
            <a:r>
              <a:rPr lang="zh-CN" altLang="en-US" sz="3600" b="1" dirty="0">
                <a:solidFill>
                  <a:srgbClr val="0033CC"/>
                </a:solidFill>
                <a:ea typeface="宋体" panose="02010600030101010101" pitchFamily="2" charset="-122"/>
              </a:rPr>
              <a:t>多边形网格表示法</a:t>
            </a:r>
            <a:endParaRPr lang="en-US" altLang="zh-CN" sz="3600" b="1" dirty="0">
              <a:solidFill>
                <a:srgbClr val="0033CC"/>
              </a:solidFill>
              <a:ea typeface="宋体" panose="02010600030101010101" pitchFamily="2" charset="-122"/>
            </a:endParaRPr>
          </a:p>
          <a:p>
            <a:pPr eaLnBrk="1" hangingPunct="1"/>
            <a:r>
              <a:rPr lang="zh-CN" altLang="en-US" sz="3600" dirty="0">
                <a:ea typeface="宋体" panose="02010600030101010101" pitchFamily="2" charset="-122"/>
              </a:rPr>
              <a:t>曲线</a:t>
            </a:r>
            <a:r>
              <a:rPr lang="en-US" altLang="zh-CN" sz="3600" dirty="0">
                <a:ea typeface="宋体" panose="02010600030101010101" pitchFamily="2" charset="-122"/>
              </a:rPr>
              <a:t>/</a:t>
            </a:r>
            <a:r>
              <a:rPr lang="zh-CN" altLang="en-US" sz="3600" dirty="0">
                <a:ea typeface="宋体" panose="02010600030101010101" pitchFamily="2" charset="-122"/>
              </a:rPr>
              <a:t>曲面表示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细分表示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构造表示</a:t>
            </a:r>
            <a:r>
              <a:rPr lang="en-US" altLang="zh-CN" sz="3600" dirty="0">
                <a:ea typeface="宋体" panose="02010600030101010101" pitchFamily="2" charset="-122"/>
              </a:rPr>
              <a:t>(CSG)</a:t>
            </a:r>
          </a:p>
          <a:p>
            <a:pPr lvl="1" eaLnBrk="1" hangingPunct="1"/>
            <a:r>
              <a:rPr lang="zh-CN" altLang="en-US" sz="3600" dirty="0">
                <a:ea typeface="宋体" panose="02010600030101010101" pitchFamily="2" charset="-122"/>
              </a:rPr>
              <a:t>构造</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推移</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建模路线</a:t>
            </a:r>
            <a:endParaRPr lang="en-US" altLang="zh-CN" sz="3600" dirty="0">
              <a:ea typeface="宋体" panose="02010600030101010101" pitchFamily="2" charset="-122"/>
            </a:endParaRPr>
          </a:p>
        </p:txBody>
      </p:sp>
      <p:pic>
        <p:nvPicPr>
          <p:cNvPr id="7173" name="Picture 16">
            <a:extLst>
              <a:ext uri="{FF2B5EF4-FFF2-40B4-BE49-F238E27FC236}">
                <a16:creationId xmlns:a16="http://schemas.microsoft.com/office/drawing/2014/main" id="{300B6A58-DA61-4C1F-B1DC-657FEB592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675" y="1247775"/>
            <a:ext cx="28162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9" descr="CATIA">
            <a:extLst>
              <a:ext uri="{FF2B5EF4-FFF2-40B4-BE49-F238E27FC236}">
                <a16:creationId xmlns:a16="http://schemas.microsoft.com/office/drawing/2014/main" id="{F3978B5E-663A-4F2A-8A36-D05E896C2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3444875"/>
            <a:ext cx="4259262"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日期占位符 1">
            <a:extLst>
              <a:ext uri="{FF2B5EF4-FFF2-40B4-BE49-F238E27FC236}">
                <a16:creationId xmlns:a16="http://schemas.microsoft.com/office/drawing/2014/main" id="{D474F577-2483-4365-9EC3-0615248D52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540C175-7475-41CD-9A1B-971D827B907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40C84476-5DAB-42DC-BA05-21394AEC28CE}"/>
              </a:ext>
            </a:extLst>
          </p:cNvPr>
          <p:cNvSpPr>
            <a:spLocks noGrp="1" noChangeArrowheads="1"/>
          </p:cNvSpPr>
          <p:nvPr>
            <p:ph type="title"/>
          </p:nvPr>
        </p:nvSpPr>
        <p:spPr/>
        <p:txBody>
          <a:bodyPr/>
          <a:lstStyle/>
          <a:p>
            <a:r>
              <a:rPr lang="zh-CN" altLang="en-US">
                <a:ea typeface="宋体" panose="02010600030101010101" pitchFamily="2" charset="-122"/>
              </a:rPr>
              <a:t>建模路线</a:t>
            </a:r>
          </a:p>
        </p:txBody>
      </p:sp>
      <p:sp>
        <p:nvSpPr>
          <p:cNvPr id="35843" name="文本占位符 2">
            <a:extLst>
              <a:ext uri="{FF2B5EF4-FFF2-40B4-BE49-F238E27FC236}">
                <a16:creationId xmlns:a16="http://schemas.microsoft.com/office/drawing/2014/main" id="{466A3390-AB95-45DA-8F1D-A7B730321403}"/>
              </a:ext>
            </a:extLst>
          </p:cNvPr>
          <p:cNvSpPr>
            <a:spLocks noGrp="1" noChangeArrowheads="1"/>
          </p:cNvSpPr>
          <p:nvPr>
            <p:ph type="body" sz="half" idx="1"/>
          </p:nvPr>
        </p:nvSpPr>
        <p:spPr>
          <a:xfrm>
            <a:off x="0" y="1039813"/>
            <a:ext cx="9663113" cy="5360987"/>
          </a:xfrm>
        </p:spPr>
        <p:txBody>
          <a:bodyPr/>
          <a:lstStyle/>
          <a:p>
            <a:pPr eaLnBrk="1" hangingPunct="1"/>
            <a:r>
              <a:rPr lang="zh-CN" altLang="en-US">
                <a:ea typeface="宋体" panose="02010600030101010101" pitchFamily="2" charset="-122"/>
              </a:rPr>
              <a:t>两条路线</a:t>
            </a:r>
            <a:r>
              <a:rPr lang="en-US" altLang="zh-CN">
                <a:ea typeface="宋体" panose="02010600030101010101" pitchFamily="2" charset="-122"/>
              </a:rPr>
              <a:t>:</a:t>
            </a:r>
          </a:p>
          <a:p>
            <a:pPr lvl="1" eaLnBrk="1" hangingPunct="1"/>
            <a:r>
              <a:rPr lang="zh-CN" altLang="en-US" sz="3200">
                <a:ea typeface="宋体" panose="02010600030101010101" pitchFamily="2" charset="-122"/>
              </a:rPr>
              <a:t>基于体的方法</a:t>
            </a:r>
            <a:r>
              <a:rPr lang="en-US" altLang="zh-CN" sz="3200">
                <a:ea typeface="宋体" panose="02010600030101010101" pitchFamily="2" charset="-122"/>
              </a:rPr>
              <a:t>-</a:t>
            </a:r>
            <a:r>
              <a:rPr lang="zh-CN" altLang="en-US" sz="3200">
                <a:ea typeface="宋体" panose="02010600030101010101" pitchFamily="2" charset="-122"/>
              </a:rPr>
              <a:t>构造表示</a:t>
            </a:r>
          </a:p>
          <a:p>
            <a:pPr lvl="1" eaLnBrk="1" hangingPunct="1"/>
            <a:r>
              <a:rPr lang="zh-CN" altLang="en-US" sz="3200">
                <a:ea typeface="宋体" panose="02010600030101010101" pitchFamily="2" charset="-122"/>
              </a:rPr>
              <a:t>基于面的方法</a:t>
            </a:r>
            <a:r>
              <a:rPr lang="en-US" altLang="zh-CN" sz="3200">
                <a:ea typeface="宋体" panose="02010600030101010101" pitchFamily="2" charset="-122"/>
              </a:rPr>
              <a:t>-</a:t>
            </a:r>
            <a:r>
              <a:rPr lang="zh-CN" altLang="en-US" sz="3200">
                <a:ea typeface="宋体" panose="02010600030101010101" pitchFamily="2" charset="-122"/>
              </a:rPr>
              <a:t>曲线曲面</a:t>
            </a:r>
            <a:r>
              <a:rPr lang="en-US" altLang="zh-CN" sz="3200">
                <a:ea typeface="宋体" panose="02010600030101010101" pitchFamily="2" charset="-122"/>
              </a:rPr>
              <a:t>-</a:t>
            </a:r>
            <a:r>
              <a:rPr lang="zh-CN" altLang="en-US" sz="3200">
                <a:ea typeface="宋体" panose="02010600030101010101" pitchFamily="2" charset="-122"/>
              </a:rPr>
              <a:t>边界表示</a:t>
            </a:r>
            <a:endParaRPr lang="zh-CN" altLang="en-US" sz="3200">
              <a:solidFill>
                <a:schemeClr val="accent2"/>
              </a:solidFill>
              <a:ea typeface="宋体" panose="02010600030101010101" pitchFamily="2" charset="-122"/>
            </a:endParaRPr>
          </a:p>
          <a:p>
            <a:r>
              <a:rPr lang="zh-CN" altLang="en-US">
                <a:ea typeface="宋体" panose="02010600030101010101" pitchFamily="2" charset="-122"/>
              </a:rPr>
              <a:t>基于体的路线在</a:t>
            </a:r>
            <a:r>
              <a:rPr lang="en-US" altLang="zh-CN">
                <a:ea typeface="宋体" panose="02010600030101010101" pitchFamily="2" charset="-122"/>
              </a:rPr>
              <a:t>CAD</a:t>
            </a:r>
            <a:r>
              <a:rPr lang="zh-CN" altLang="en-US">
                <a:ea typeface="宋体" panose="02010600030101010101" pitchFamily="2" charset="-122"/>
              </a:rPr>
              <a:t>领域常用到</a:t>
            </a:r>
            <a:r>
              <a:rPr lang="en-US" altLang="zh-CN">
                <a:ea typeface="宋体" panose="02010600030101010101" pitchFamily="2" charset="-122"/>
              </a:rPr>
              <a:t>,</a:t>
            </a:r>
            <a:r>
              <a:rPr lang="zh-CN" altLang="en-US">
                <a:ea typeface="宋体" panose="02010600030101010101" pitchFamily="2" charset="-122"/>
              </a:rPr>
              <a:t>强调的是一种与实际加工过程相似的方法</a:t>
            </a:r>
            <a:r>
              <a:rPr lang="en-US" altLang="zh-CN">
                <a:ea typeface="宋体" panose="02010600030101010101" pitchFamily="2" charset="-122"/>
              </a:rPr>
              <a:t>,</a:t>
            </a:r>
            <a:r>
              <a:rPr lang="zh-CN" altLang="en-US">
                <a:ea typeface="宋体" panose="02010600030101010101" pitchFamily="2" charset="-122"/>
              </a:rPr>
              <a:t>如切</a:t>
            </a:r>
            <a:r>
              <a:rPr lang="en-US" altLang="zh-CN">
                <a:ea typeface="宋体" panose="02010600030101010101" pitchFamily="2" charset="-122"/>
              </a:rPr>
              <a:t>\</a:t>
            </a:r>
            <a:r>
              <a:rPr lang="zh-CN" altLang="en-US">
                <a:ea typeface="宋体" panose="02010600030101010101" pitchFamily="2" charset="-122"/>
              </a:rPr>
              <a:t>钻等</a:t>
            </a:r>
            <a:r>
              <a:rPr lang="en-US" altLang="zh-CN">
                <a:ea typeface="宋体" panose="02010600030101010101" pitchFamily="2" charset="-122"/>
              </a:rPr>
              <a:t>-</a:t>
            </a:r>
            <a:r>
              <a:rPr lang="zh-CN" altLang="en-US">
                <a:ea typeface="宋体" panose="02010600030101010101" pitchFamily="2" charset="-122"/>
              </a:rPr>
              <a:t>实体造型研究如何在计算机内定义</a:t>
            </a:r>
            <a:r>
              <a:rPr lang="en-US" altLang="zh-CN">
                <a:ea typeface="宋体" panose="02010600030101010101" pitchFamily="2" charset="-122"/>
              </a:rPr>
              <a:t>\</a:t>
            </a:r>
            <a:r>
              <a:rPr lang="zh-CN" altLang="en-US">
                <a:ea typeface="宋体" panose="02010600030101010101" pitchFamily="2" charset="-122"/>
              </a:rPr>
              <a:t>表示一个三维物体</a:t>
            </a:r>
            <a:endParaRPr lang="en-US" altLang="zh-CN">
              <a:ea typeface="宋体" panose="02010600030101010101" pitchFamily="2" charset="-122"/>
            </a:endParaRPr>
          </a:p>
        </p:txBody>
      </p:sp>
      <p:sp>
        <p:nvSpPr>
          <p:cNvPr id="53252" name="灯片编号占位符 4">
            <a:extLst>
              <a:ext uri="{FF2B5EF4-FFF2-40B4-BE49-F238E27FC236}">
                <a16:creationId xmlns:a16="http://schemas.microsoft.com/office/drawing/2014/main" id="{A3E64CED-2BE2-4A01-87F6-41AAED0B75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A59BF6-7F3A-4DD4-BFC2-36442BDCF371}" type="slidenum">
              <a:rPr lang="zh-CN" altLang="en-US" sz="1400">
                <a:latin typeface="Arial" panose="020B0604020202020204" pitchFamily="34" charset="0"/>
              </a:rPr>
              <a:pPr>
                <a:spcBef>
                  <a:spcPct val="0"/>
                </a:spcBef>
                <a:buFontTx/>
                <a:buNone/>
              </a:pPr>
              <a:t>40</a:t>
            </a:fld>
            <a:endParaRPr lang="en-US" altLang="zh-CN" sz="1400">
              <a:latin typeface="Arial" panose="020B0604020202020204" pitchFamily="34" charset="0"/>
            </a:endParaRPr>
          </a:p>
        </p:txBody>
      </p:sp>
      <p:pic>
        <p:nvPicPr>
          <p:cNvPr id="35846" name="图片 6" descr="面具建模.gif">
            <a:extLst>
              <a:ext uri="{FF2B5EF4-FFF2-40B4-BE49-F238E27FC236}">
                <a16:creationId xmlns:a16="http://schemas.microsoft.com/office/drawing/2014/main" id="{C1F901D0-DB5D-476D-A090-632B6EDAB6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2325" y="3789363"/>
            <a:ext cx="2733675"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日期占位符 1">
            <a:extLst>
              <a:ext uri="{FF2B5EF4-FFF2-40B4-BE49-F238E27FC236}">
                <a16:creationId xmlns:a16="http://schemas.microsoft.com/office/drawing/2014/main" id="{BB7D1723-7C31-42AD-920F-7B4481B379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0986606-9025-482A-818D-CDC35C686E9E}"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checkerboard(across)">
                                      <p:cBhvr>
                                        <p:cTn id="7" dur="500"/>
                                        <p:tgtEl>
                                          <p:spTgt spid="35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checkerboard(across)">
                                      <p:cBhvr>
                                        <p:cTn id="12" dur="5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Effect transition="in" filter="checkerboard(across)">
                                      <p:cBhvr>
                                        <p:cTn id="17" dur="500"/>
                                        <p:tgtEl>
                                          <p:spTgt spid="35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checkerboard(across)">
                                      <p:cBhvr>
                                        <p:cTn id="22"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EA45ABAA-E9D3-4697-B58D-57A8C8543125}"/>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4275" name="文本占位符 2">
            <a:extLst>
              <a:ext uri="{FF2B5EF4-FFF2-40B4-BE49-F238E27FC236}">
                <a16:creationId xmlns:a16="http://schemas.microsoft.com/office/drawing/2014/main" id="{495EAF27-D68F-4117-9195-A2A9F4400EC4}"/>
              </a:ext>
            </a:extLst>
          </p:cNvPr>
          <p:cNvSpPr>
            <a:spLocks noGrp="1" noChangeArrowheads="1"/>
          </p:cNvSpPr>
          <p:nvPr>
            <p:ph type="body" sz="half" idx="1"/>
          </p:nvPr>
        </p:nvSpPr>
        <p:spPr/>
        <p:txBody>
          <a:bodyPr/>
          <a:lstStyle/>
          <a:p>
            <a:endParaRPr lang="zh-CN" altLang="en-US">
              <a:ea typeface="宋体" panose="02010600030101010101" pitchFamily="2" charset="-122"/>
            </a:endParaRPr>
          </a:p>
        </p:txBody>
      </p:sp>
      <p:sp>
        <p:nvSpPr>
          <p:cNvPr id="54276" name="内容占位符 3">
            <a:extLst>
              <a:ext uri="{FF2B5EF4-FFF2-40B4-BE49-F238E27FC236}">
                <a16:creationId xmlns:a16="http://schemas.microsoft.com/office/drawing/2014/main" id="{BBAD2022-2142-45D8-A132-785ED487FEFF}"/>
              </a:ext>
            </a:extLst>
          </p:cNvPr>
          <p:cNvSpPr>
            <a:spLocks noGrp="1" noChangeArrowheads="1"/>
          </p:cNvSpPr>
          <p:nvPr>
            <p:ph sz="half" idx="2"/>
          </p:nvPr>
        </p:nvSpPr>
        <p:spPr/>
        <p:txBody>
          <a:bodyPr/>
          <a:lstStyle/>
          <a:p>
            <a:endParaRPr lang="zh-CN" altLang="en-US">
              <a:ea typeface="宋体" panose="02010600030101010101" pitchFamily="2" charset="-122"/>
            </a:endParaRPr>
          </a:p>
        </p:txBody>
      </p:sp>
      <p:sp>
        <p:nvSpPr>
          <p:cNvPr id="54277" name="灯片编号占位符 4">
            <a:extLst>
              <a:ext uri="{FF2B5EF4-FFF2-40B4-BE49-F238E27FC236}">
                <a16:creationId xmlns:a16="http://schemas.microsoft.com/office/drawing/2014/main" id="{BA2B10D2-CC75-4B41-996D-5A2F38FEEA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B5D3861-F0A3-4B67-BBBC-F72E52B30474}" type="slidenum">
              <a:rPr lang="zh-CN" altLang="en-US" sz="1400">
                <a:latin typeface="Arial" panose="020B0604020202020204" pitchFamily="34" charset="0"/>
              </a:rPr>
              <a:pPr>
                <a:spcBef>
                  <a:spcPct val="0"/>
                </a:spcBef>
                <a:buFontTx/>
                <a:buNone/>
              </a:pPr>
              <a:t>41</a:t>
            </a:fld>
            <a:endParaRPr lang="en-US" altLang="zh-CN" sz="1400">
              <a:latin typeface="Arial" panose="020B0604020202020204" pitchFamily="34" charset="0"/>
            </a:endParaRPr>
          </a:p>
        </p:txBody>
      </p:sp>
      <p:pic>
        <p:nvPicPr>
          <p:cNvPr id="54278" name="Picture 2" descr="http://www.visionunion.com/admin/data/file/img/20080827/20080827001702.jpg">
            <a:extLst>
              <a:ext uri="{FF2B5EF4-FFF2-40B4-BE49-F238E27FC236}">
                <a16:creationId xmlns:a16="http://schemas.microsoft.com/office/drawing/2014/main" id="{0F0F4FB4-2DDB-47E5-A36D-038674E80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41288"/>
            <a:ext cx="48196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4" descr="http://www.visionunion.com/admin/data/file/img/20080827/20080827001703.jpg">
            <a:extLst>
              <a:ext uri="{FF2B5EF4-FFF2-40B4-BE49-F238E27FC236}">
                <a16:creationId xmlns:a16="http://schemas.microsoft.com/office/drawing/2014/main" id="{ED1B4131-651A-496F-A3D2-B54ADB08D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3" y="155575"/>
            <a:ext cx="46863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6" descr="http://www.visionunion.com/admin/data/file/img/20080827/20080827001704.jpg">
            <a:extLst>
              <a:ext uri="{FF2B5EF4-FFF2-40B4-BE49-F238E27FC236}">
                <a16:creationId xmlns:a16="http://schemas.microsoft.com/office/drawing/2014/main" id="{D3810FF0-3F01-467D-842E-617D3EA54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8" y="3605213"/>
            <a:ext cx="48387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8" descr="http://www.visionunion.com/admin/data/file/img/20080827/20080827001705.jpg">
            <a:extLst>
              <a:ext uri="{FF2B5EF4-FFF2-40B4-BE49-F238E27FC236}">
                <a16:creationId xmlns:a16="http://schemas.microsoft.com/office/drawing/2014/main" id="{7A132A73-7A9F-4D76-9FEE-4835990C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3497263"/>
            <a:ext cx="48577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日期占位符 1">
            <a:extLst>
              <a:ext uri="{FF2B5EF4-FFF2-40B4-BE49-F238E27FC236}">
                <a16:creationId xmlns:a16="http://schemas.microsoft.com/office/drawing/2014/main" id="{E1A00AF7-90FE-422A-BC8F-BC8154A3B9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421231-AEF0-4C67-B399-154303B4494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C5279722-E18A-45D5-9B8F-E78E84672F8B}"/>
              </a:ext>
            </a:extLst>
          </p:cNvPr>
          <p:cNvSpPr>
            <a:spLocks noGrp="1" noChangeArrowheads="1"/>
          </p:cNvSpPr>
          <p:nvPr>
            <p:ph type="title"/>
          </p:nvPr>
        </p:nvSpPr>
        <p:spPr/>
        <p:txBody>
          <a:bodyPr/>
          <a:lstStyle/>
          <a:p>
            <a:r>
              <a:rPr lang="zh-CN" altLang="en-US">
                <a:ea typeface="宋体" panose="02010600030101010101" pitchFamily="2" charset="-122"/>
              </a:rPr>
              <a:t>建模路线</a:t>
            </a:r>
          </a:p>
        </p:txBody>
      </p:sp>
      <p:sp>
        <p:nvSpPr>
          <p:cNvPr id="55299" name="文本占位符 2">
            <a:extLst>
              <a:ext uri="{FF2B5EF4-FFF2-40B4-BE49-F238E27FC236}">
                <a16:creationId xmlns:a16="http://schemas.microsoft.com/office/drawing/2014/main" id="{DD96CD32-606E-467F-BEF4-27C1384A01D8}"/>
              </a:ext>
            </a:extLst>
          </p:cNvPr>
          <p:cNvSpPr>
            <a:spLocks noGrp="1" noChangeArrowheads="1"/>
          </p:cNvSpPr>
          <p:nvPr>
            <p:ph type="body" sz="half" idx="1"/>
          </p:nvPr>
        </p:nvSpPr>
        <p:spPr>
          <a:xfrm>
            <a:off x="247650" y="1039813"/>
            <a:ext cx="9415463" cy="3416300"/>
          </a:xfrm>
        </p:spPr>
        <p:txBody>
          <a:bodyPr/>
          <a:lstStyle/>
          <a:p>
            <a:r>
              <a:rPr lang="zh-CN" altLang="en-US">
                <a:ea typeface="宋体" panose="02010600030101010101" pitchFamily="2" charset="-122"/>
              </a:rPr>
              <a:t>基于面的路线没有体的概念</a:t>
            </a:r>
            <a:r>
              <a:rPr lang="en-US" altLang="zh-CN">
                <a:ea typeface="宋体" panose="02010600030101010101" pitchFamily="2" charset="-122"/>
              </a:rPr>
              <a:t>,</a:t>
            </a:r>
            <a:r>
              <a:rPr lang="zh-CN" altLang="en-US">
                <a:ea typeface="宋体" panose="02010600030101010101" pitchFamily="2" charset="-122"/>
              </a:rPr>
              <a:t>它认为所有物体都是由表面组成</a:t>
            </a:r>
            <a:r>
              <a:rPr lang="en-US" altLang="zh-CN">
                <a:ea typeface="宋体" panose="02010600030101010101" pitchFamily="2" charset="-122"/>
              </a:rPr>
              <a:t>.</a:t>
            </a:r>
            <a:r>
              <a:rPr lang="zh-CN" altLang="en-US">
                <a:ea typeface="宋体" panose="02010600030101010101" pitchFamily="2" charset="-122"/>
              </a:rPr>
              <a:t>它允许对物体表面直接操纵</a:t>
            </a:r>
            <a:r>
              <a:rPr lang="en-US" altLang="zh-CN">
                <a:ea typeface="宋体" panose="02010600030101010101" pitchFamily="2" charset="-122"/>
              </a:rPr>
              <a:t>-</a:t>
            </a:r>
            <a:r>
              <a:rPr lang="zh-CN" altLang="en-US">
                <a:ea typeface="宋体" panose="02010600030101010101" pitchFamily="2" charset="-122"/>
              </a:rPr>
              <a:t>曲面造型研究在计算机内如何描述一张曲面</a:t>
            </a:r>
            <a:r>
              <a:rPr lang="en-US" altLang="zh-CN">
                <a:ea typeface="宋体" panose="02010600030101010101" pitchFamily="2" charset="-122"/>
              </a:rPr>
              <a:t>,</a:t>
            </a:r>
            <a:r>
              <a:rPr lang="zh-CN" altLang="en-US">
                <a:ea typeface="宋体" panose="02010600030101010101" pitchFamily="2" charset="-122"/>
              </a:rPr>
              <a:t>如何对它的形状进行交互式显示与控制</a:t>
            </a:r>
            <a:r>
              <a:rPr lang="en-US" altLang="zh-CN">
                <a:ea typeface="宋体" panose="02010600030101010101" pitchFamily="2" charset="-122"/>
              </a:rPr>
              <a:t>.</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
        <p:nvSpPr>
          <p:cNvPr id="55300" name="灯片编号占位符 4">
            <a:extLst>
              <a:ext uri="{FF2B5EF4-FFF2-40B4-BE49-F238E27FC236}">
                <a16:creationId xmlns:a16="http://schemas.microsoft.com/office/drawing/2014/main" id="{6B7C04B1-CB14-4DDD-A3F6-1FCEA24E9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E793FFD-471D-43D5-9F7D-F560AF47DD91}" type="slidenum">
              <a:rPr lang="zh-CN" altLang="en-US" sz="1400">
                <a:latin typeface="Arial" panose="020B0604020202020204" pitchFamily="34" charset="0"/>
              </a:rPr>
              <a:pPr>
                <a:spcBef>
                  <a:spcPct val="0"/>
                </a:spcBef>
                <a:buFontTx/>
                <a:buNone/>
              </a:pPr>
              <a:t>42</a:t>
            </a:fld>
            <a:endParaRPr lang="en-US" altLang="zh-CN" sz="1400">
              <a:latin typeface="Arial" panose="020B0604020202020204" pitchFamily="34" charset="0"/>
            </a:endParaRPr>
          </a:p>
        </p:txBody>
      </p:sp>
      <p:pic>
        <p:nvPicPr>
          <p:cNvPr id="55301" name="Picture 16">
            <a:extLst>
              <a:ext uri="{FF2B5EF4-FFF2-40B4-BE49-F238E27FC236}">
                <a16:creationId xmlns:a16="http://schemas.microsoft.com/office/drawing/2014/main" id="{125ABD7E-14A7-45A2-833C-CEF8C394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25" y="3343275"/>
            <a:ext cx="4954588"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日期占位符 1">
            <a:extLst>
              <a:ext uri="{FF2B5EF4-FFF2-40B4-BE49-F238E27FC236}">
                <a16:creationId xmlns:a16="http://schemas.microsoft.com/office/drawing/2014/main" id="{2A813CF1-6811-4ECC-89C7-653A04160A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0981472-17C2-4232-8855-A13E97547614}"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85FB8968-6632-4B6C-98E0-966B6B680765}"/>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6323" name="文本占位符 2">
            <a:extLst>
              <a:ext uri="{FF2B5EF4-FFF2-40B4-BE49-F238E27FC236}">
                <a16:creationId xmlns:a16="http://schemas.microsoft.com/office/drawing/2014/main" id="{333291C8-33BE-466B-B905-332B3E38309B}"/>
              </a:ext>
            </a:extLst>
          </p:cNvPr>
          <p:cNvSpPr>
            <a:spLocks noGrp="1" noChangeArrowheads="1"/>
          </p:cNvSpPr>
          <p:nvPr>
            <p:ph type="body" sz="half" idx="1"/>
          </p:nvPr>
        </p:nvSpPr>
        <p:spPr/>
        <p:txBody>
          <a:bodyPr/>
          <a:lstStyle/>
          <a:p>
            <a:endParaRPr lang="zh-CN" altLang="en-US">
              <a:ea typeface="宋体" panose="02010600030101010101" pitchFamily="2" charset="-122"/>
            </a:endParaRPr>
          </a:p>
        </p:txBody>
      </p:sp>
      <p:sp>
        <p:nvSpPr>
          <p:cNvPr id="56324" name="内容占位符 3">
            <a:extLst>
              <a:ext uri="{FF2B5EF4-FFF2-40B4-BE49-F238E27FC236}">
                <a16:creationId xmlns:a16="http://schemas.microsoft.com/office/drawing/2014/main" id="{F72BEDA8-3292-4A32-ADD0-CCA633BC42FB}"/>
              </a:ext>
            </a:extLst>
          </p:cNvPr>
          <p:cNvSpPr>
            <a:spLocks noGrp="1" noChangeArrowheads="1"/>
          </p:cNvSpPr>
          <p:nvPr>
            <p:ph sz="half" idx="2"/>
          </p:nvPr>
        </p:nvSpPr>
        <p:spPr/>
        <p:txBody>
          <a:bodyPr/>
          <a:lstStyle/>
          <a:p>
            <a:endParaRPr lang="zh-CN" altLang="en-US">
              <a:ea typeface="宋体" panose="02010600030101010101" pitchFamily="2" charset="-122"/>
            </a:endParaRPr>
          </a:p>
        </p:txBody>
      </p:sp>
      <p:sp>
        <p:nvSpPr>
          <p:cNvPr id="56325" name="灯片编号占位符 4">
            <a:extLst>
              <a:ext uri="{FF2B5EF4-FFF2-40B4-BE49-F238E27FC236}">
                <a16:creationId xmlns:a16="http://schemas.microsoft.com/office/drawing/2014/main" id="{A1AABFDB-F2F4-4CE3-BC04-30A2488C75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7B6F52-E8DE-46A1-AA81-6A27998D03BD}" type="slidenum">
              <a:rPr lang="zh-CN" altLang="en-US" sz="1400">
                <a:latin typeface="Arial" panose="020B0604020202020204" pitchFamily="34" charset="0"/>
              </a:rPr>
              <a:pPr>
                <a:spcBef>
                  <a:spcPct val="0"/>
                </a:spcBef>
                <a:buFontTx/>
                <a:buNone/>
              </a:pPr>
              <a:t>43</a:t>
            </a:fld>
            <a:endParaRPr lang="en-US" altLang="zh-CN" sz="1400">
              <a:latin typeface="Arial" panose="020B0604020202020204" pitchFamily="34" charset="0"/>
            </a:endParaRPr>
          </a:p>
        </p:txBody>
      </p:sp>
      <p:pic>
        <p:nvPicPr>
          <p:cNvPr id="56326" name="Picture 2" descr="http://www.molds.cn/tp/news/200612/20061217170550123.jpg">
            <a:extLst>
              <a:ext uri="{FF2B5EF4-FFF2-40B4-BE49-F238E27FC236}">
                <a16:creationId xmlns:a16="http://schemas.microsoft.com/office/drawing/2014/main" id="{5952089E-0CBF-4AE3-8BED-8E822787C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300" y="171450"/>
            <a:ext cx="38100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4" descr="http://www.yiduz.cn/jiaocheng/UploadPic/2008-5/20085213160882.jpg">
            <a:extLst>
              <a:ext uri="{FF2B5EF4-FFF2-40B4-BE49-F238E27FC236}">
                <a16:creationId xmlns:a16="http://schemas.microsoft.com/office/drawing/2014/main" id="{DFF42A94-AD74-440E-8340-2C3157776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209550"/>
            <a:ext cx="4352925"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6" descr="http://dngz.net/upfile/tuxingchuli/Image/200841921233876577809.jpg">
            <a:extLst>
              <a:ext uri="{FF2B5EF4-FFF2-40B4-BE49-F238E27FC236}">
                <a16:creationId xmlns:a16="http://schemas.microsoft.com/office/drawing/2014/main" id="{2FE6CCDB-BF4B-4899-9F8B-DE06D225B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3070225"/>
            <a:ext cx="3224213"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8" descr="http://news.newhua.com/Files/Remoteupfile/2007-12/29/1195728_10.jpg">
            <a:extLst>
              <a:ext uri="{FF2B5EF4-FFF2-40B4-BE49-F238E27FC236}">
                <a16:creationId xmlns:a16="http://schemas.microsoft.com/office/drawing/2014/main" id="{CB384887-6B2F-4A50-B160-2E08299D7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2927350"/>
            <a:ext cx="3521075" cy="367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日期占位符 1">
            <a:extLst>
              <a:ext uri="{FF2B5EF4-FFF2-40B4-BE49-F238E27FC236}">
                <a16:creationId xmlns:a16="http://schemas.microsoft.com/office/drawing/2014/main" id="{27775859-9F7F-4DF9-90AC-905A754DD8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A07F08-F1DC-4724-8EB1-376A5274E3BD}"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4C55A28-602A-4BE5-BE42-1E860D862BA4}"/>
              </a:ext>
            </a:extLst>
          </p:cNvPr>
          <p:cNvSpPr>
            <a:spLocks noGrp="1" noChangeArrowheads="1"/>
          </p:cNvSpPr>
          <p:nvPr>
            <p:ph type="title"/>
          </p:nvPr>
        </p:nvSpPr>
        <p:spPr/>
        <p:txBody>
          <a:bodyPr/>
          <a:lstStyle/>
          <a:p>
            <a:r>
              <a:rPr lang="zh-CN" altLang="en-US">
                <a:ea typeface="宋体" panose="02010600030101010101" pitchFamily="2" charset="-122"/>
              </a:rPr>
              <a:t>建模路线</a:t>
            </a:r>
          </a:p>
        </p:txBody>
      </p:sp>
      <p:sp>
        <p:nvSpPr>
          <p:cNvPr id="57347" name="灯片编号占位符 4">
            <a:extLst>
              <a:ext uri="{FF2B5EF4-FFF2-40B4-BE49-F238E27FC236}">
                <a16:creationId xmlns:a16="http://schemas.microsoft.com/office/drawing/2014/main" id="{0C00E284-2209-4F20-BC56-5675A83C9C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5E98E6-2848-451E-BFA7-364DA8E9D38C}" type="slidenum">
              <a:rPr lang="zh-CN" altLang="en-US" sz="1400">
                <a:latin typeface="Arial" panose="020B0604020202020204" pitchFamily="34" charset="0"/>
              </a:rPr>
              <a:pPr>
                <a:spcBef>
                  <a:spcPct val="0"/>
                </a:spcBef>
                <a:buFontTx/>
                <a:buNone/>
              </a:pPr>
              <a:t>44</a:t>
            </a:fld>
            <a:endParaRPr lang="en-US" altLang="zh-CN" sz="1400">
              <a:latin typeface="Arial" panose="020B0604020202020204" pitchFamily="34" charset="0"/>
            </a:endParaRPr>
          </a:p>
        </p:txBody>
      </p:sp>
      <p:sp>
        <p:nvSpPr>
          <p:cNvPr id="6" name="文本占位符 2">
            <a:extLst>
              <a:ext uri="{FF2B5EF4-FFF2-40B4-BE49-F238E27FC236}">
                <a16:creationId xmlns:a16="http://schemas.microsoft.com/office/drawing/2014/main" id="{CD2E7BA3-847A-4602-8630-4069AA56FECD}"/>
              </a:ext>
            </a:extLst>
          </p:cNvPr>
          <p:cNvSpPr txBox="1">
            <a:spLocks/>
          </p:cNvSpPr>
          <p:nvPr/>
        </p:nvSpPr>
        <p:spPr bwMode="auto">
          <a:xfrm>
            <a:off x="157163" y="1022350"/>
            <a:ext cx="9372600" cy="3532188"/>
          </a:xfrm>
          <a:prstGeom prst="rect">
            <a:avLst/>
          </a:prstGeom>
          <a:noFill/>
          <a:ln w="9525">
            <a:noFill/>
            <a:miter lim="800000"/>
            <a:headEnd/>
            <a:tailEnd/>
          </a:ln>
        </p:spPr>
        <p:txBody>
          <a:bodyPr/>
          <a:lstStyle/>
          <a:p>
            <a:pPr marL="342900" indent="-342900">
              <a:spcBef>
                <a:spcPct val="20000"/>
              </a:spcBef>
              <a:buFontTx/>
              <a:buChar char="•"/>
              <a:defRPr/>
            </a:pPr>
            <a:r>
              <a:rPr lang="zh-CN" altLang="en-US" sz="2800" kern="0" dirty="0">
                <a:latin typeface="+mn-lt"/>
                <a:ea typeface="宋体" pitchFamily="2" charset="-122"/>
              </a:rPr>
              <a:t>曲面造型与实体造型相互支持相互补充</a:t>
            </a:r>
            <a:r>
              <a:rPr lang="en-US" altLang="zh-CN" sz="2800" kern="0" dirty="0">
                <a:latin typeface="+mn-lt"/>
                <a:ea typeface="宋体" pitchFamily="2" charset="-122"/>
              </a:rPr>
              <a:t>.</a:t>
            </a:r>
          </a:p>
          <a:p>
            <a:pPr marL="342900" indent="-342900">
              <a:spcBef>
                <a:spcPct val="20000"/>
              </a:spcBef>
              <a:buFontTx/>
              <a:buChar char="•"/>
              <a:defRPr/>
            </a:pPr>
            <a:r>
              <a:rPr lang="zh-CN" altLang="en-US" sz="2800" kern="0" dirty="0">
                <a:latin typeface="+mn-lt"/>
                <a:ea typeface="宋体" pitchFamily="2" charset="-122"/>
              </a:rPr>
              <a:t>光有曲面造型</a:t>
            </a:r>
            <a:r>
              <a:rPr lang="en-US" altLang="zh-CN" sz="2800" kern="0" dirty="0">
                <a:latin typeface="+mn-lt"/>
                <a:ea typeface="宋体" pitchFamily="2" charset="-122"/>
              </a:rPr>
              <a:t>,</a:t>
            </a:r>
            <a:r>
              <a:rPr lang="zh-CN" altLang="en-US" sz="2800" kern="0" dirty="0">
                <a:latin typeface="+mn-lt"/>
                <a:ea typeface="宋体" pitchFamily="2" charset="-122"/>
              </a:rPr>
              <a:t>无法计算和分析   物体的许多整体性质如体积</a:t>
            </a:r>
            <a:r>
              <a:rPr lang="en-US" altLang="zh-CN" sz="2800" kern="0" dirty="0">
                <a:latin typeface="+mn-lt"/>
                <a:ea typeface="宋体" pitchFamily="2" charset="-122"/>
              </a:rPr>
              <a:t>\</a:t>
            </a:r>
            <a:r>
              <a:rPr lang="zh-CN" altLang="en-US" sz="2800" kern="0" dirty="0">
                <a:latin typeface="+mn-lt"/>
                <a:ea typeface="宋体" pitchFamily="2" charset="-122"/>
              </a:rPr>
              <a:t>重心</a:t>
            </a:r>
            <a:r>
              <a:rPr lang="en-US" altLang="zh-CN" sz="2800" kern="0" dirty="0">
                <a:latin typeface="+mn-lt"/>
                <a:ea typeface="宋体" pitchFamily="2" charset="-122"/>
              </a:rPr>
              <a:t>;</a:t>
            </a:r>
            <a:r>
              <a:rPr lang="zh-CN" altLang="en-US" sz="2800" kern="0" dirty="0">
                <a:latin typeface="+mn-lt"/>
                <a:ea typeface="宋体" pitchFamily="2" charset="-122"/>
              </a:rPr>
              <a:t>光有实体造型</a:t>
            </a:r>
            <a:r>
              <a:rPr lang="en-US" altLang="zh-CN" sz="2800" kern="0" dirty="0">
                <a:latin typeface="+mn-lt"/>
                <a:ea typeface="宋体" pitchFamily="2" charset="-122"/>
              </a:rPr>
              <a:t>,</a:t>
            </a:r>
            <a:r>
              <a:rPr lang="zh-CN" altLang="en-US" sz="2800" kern="0" dirty="0">
                <a:latin typeface="+mn-lt"/>
                <a:ea typeface="宋体" pitchFamily="2" charset="-122"/>
              </a:rPr>
              <a:t>无法准确地描述和控制物体的外部形状</a:t>
            </a:r>
            <a:r>
              <a:rPr lang="en-US" altLang="zh-CN" sz="2800" kern="0" dirty="0">
                <a:latin typeface="+mn-lt"/>
                <a:ea typeface="宋体" pitchFamily="2" charset="-122"/>
              </a:rPr>
              <a:t>.</a:t>
            </a:r>
            <a:endParaRPr lang="zh-CN" altLang="en-US" sz="2800" kern="0" dirty="0">
              <a:latin typeface="+mn-lt"/>
              <a:ea typeface="宋体" pitchFamily="2" charset="-122"/>
            </a:endParaRPr>
          </a:p>
        </p:txBody>
      </p:sp>
      <p:pic>
        <p:nvPicPr>
          <p:cNvPr id="57349" name="Picture 2" descr="http://www.3dportal.cn/discuz/attachments/month_0812/20081220_0a44bc5ffd6c9e17a405vuO5QwmrRg9X.gif">
            <a:extLst>
              <a:ext uri="{FF2B5EF4-FFF2-40B4-BE49-F238E27FC236}">
                <a16:creationId xmlns:a16="http://schemas.microsoft.com/office/drawing/2014/main" id="{32DD7459-1A4C-4FDC-9053-AB0930ADB31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11600" y="2536825"/>
            <a:ext cx="5994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日期占位符 1">
            <a:extLst>
              <a:ext uri="{FF2B5EF4-FFF2-40B4-BE49-F238E27FC236}">
                <a16:creationId xmlns:a16="http://schemas.microsoft.com/office/drawing/2014/main" id="{3FDA459E-FD28-4BA1-9FBD-86AE3B153B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96EC6D-0CE4-4458-9CFF-4E9F74ADB123}"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8D43B5D9-5FBF-46AE-85A2-152B471534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B35DF6-CFE1-471D-B5C0-BDEB89BD52C2}" type="slidenum">
              <a:rPr lang="zh-CN" altLang="en-US" sz="1400">
                <a:latin typeface="Arial" panose="020B0604020202020204" pitchFamily="34" charset="0"/>
              </a:rPr>
              <a:pPr>
                <a:spcBef>
                  <a:spcPct val="0"/>
                </a:spcBef>
                <a:buFontTx/>
                <a:buNone/>
              </a:pPr>
              <a:t>45</a:t>
            </a:fld>
            <a:endParaRPr lang="en-US" altLang="zh-CN" sz="1400">
              <a:latin typeface="Arial" panose="020B0604020202020204" pitchFamily="34" charset="0"/>
            </a:endParaRPr>
          </a:p>
        </p:txBody>
      </p:sp>
      <p:sp>
        <p:nvSpPr>
          <p:cNvPr id="45059" name="Rectangle 2">
            <a:extLst>
              <a:ext uri="{FF2B5EF4-FFF2-40B4-BE49-F238E27FC236}">
                <a16:creationId xmlns:a16="http://schemas.microsoft.com/office/drawing/2014/main" id="{B98C2CDA-9A14-42FE-BA0B-FC4E03C8CDFF}"/>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实体造型总结</a:t>
            </a:r>
            <a:endParaRPr lang="en-US" altLang="zh-CN" dirty="0">
              <a:ea typeface="宋体" panose="02010600030101010101" pitchFamily="2" charset="-122"/>
            </a:endParaRPr>
          </a:p>
        </p:txBody>
      </p:sp>
      <p:sp>
        <p:nvSpPr>
          <p:cNvPr id="45060" name="Rectangle 3">
            <a:extLst>
              <a:ext uri="{FF2B5EF4-FFF2-40B4-BE49-F238E27FC236}">
                <a16:creationId xmlns:a16="http://schemas.microsoft.com/office/drawing/2014/main" id="{B8AF4BB0-50B3-40D8-9187-A1F306A59E4F}"/>
              </a:ext>
            </a:extLst>
          </p:cNvPr>
          <p:cNvSpPr>
            <a:spLocks noGrp="1" noChangeArrowheads="1"/>
          </p:cNvSpPr>
          <p:nvPr>
            <p:ph type="body" idx="1"/>
          </p:nvPr>
        </p:nvSpPr>
        <p:spPr>
          <a:xfrm>
            <a:off x="195263" y="1033463"/>
            <a:ext cx="9493250" cy="5212958"/>
          </a:xfrm>
        </p:spPr>
        <p:txBody>
          <a:bodyPr/>
          <a:lstStyle/>
          <a:p>
            <a:pPr eaLnBrk="1" hangingPunct="1"/>
            <a:r>
              <a:rPr lang="zh-CN" altLang="en-US" sz="3600" dirty="0">
                <a:ea typeface="宋体" panose="02010600030101010101" pitchFamily="2" charset="-122"/>
              </a:rPr>
              <a:t>边界表示</a:t>
            </a:r>
            <a:r>
              <a:rPr lang="en-US" altLang="zh-CN" sz="3600" dirty="0">
                <a:ea typeface="宋体" panose="02010600030101010101" pitchFamily="2" charset="-122"/>
              </a:rPr>
              <a:t>-</a:t>
            </a:r>
            <a:r>
              <a:rPr lang="zh-CN" altLang="en-US" sz="3600" dirty="0">
                <a:ea typeface="宋体" panose="02010600030101010101" pitchFamily="2" charset="-122"/>
              </a:rPr>
              <a:t>多边形网格表示法：标准</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曲线和曲面表示</a:t>
            </a:r>
            <a:endParaRPr lang="en-US" altLang="zh-CN" sz="3600" dirty="0">
              <a:ea typeface="宋体" panose="02010600030101010101" pitchFamily="2" charset="-122"/>
            </a:endParaRPr>
          </a:p>
          <a:p>
            <a:pPr eaLnBrk="1" hangingPunct="1"/>
            <a:r>
              <a:rPr lang="zh-CN" altLang="en-US" sz="3600" dirty="0">
                <a:ea typeface="宋体" panose="02010600030101010101" pitchFamily="2" charset="-122"/>
              </a:rPr>
              <a:t>细分表示</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枚举</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八叉树</a:t>
            </a:r>
            <a:endParaRPr lang="en-US" altLang="zh-CN" sz="3600" dirty="0">
              <a:ea typeface="宋体" panose="02010600030101010101" pitchFamily="2" charset="-122"/>
            </a:endParaRPr>
          </a:p>
          <a:p>
            <a:pPr lvl="1" eaLnBrk="1" hangingPunct="1"/>
            <a:r>
              <a:rPr lang="zh-CN" altLang="en-US" sz="3600" dirty="0">
                <a:ea typeface="宋体" panose="02010600030101010101" pitchFamily="2" charset="-122"/>
              </a:rPr>
              <a:t>单元</a:t>
            </a:r>
            <a:endParaRPr lang="en-US" altLang="zh-CN" sz="3600" dirty="0">
              <a:ea typeface="宋体" panose="02010600030101010101" pitchFamily="2" charset="-122"/>
            </a:endParaRPr>
          </a:p>
          <a:p>
            <a:pPr eaLnBrk="1" hangingPunct="1"/>
            <a:r>
              <a:rPr lang="zh-CN" altLang="en-US" sz="4000" dirty="0">
                <a:ea typeface="宋体" panose="02010600030101010101" pitchFamily="2" charset="-122"/>
                <a:cs typeface="+mn-cs"/>
              </a:rPr>
              <a:t>构造表示</a:t>
            </a:r>
            <a:r>
              <a:rPr lang="en-US" altLang="zh-CN" sz="4000" dirty="0">
                <a:ea typeface="宋体" panose="02010600030101010101" pitchFamily="2" charset="-122"/>
                <a:cs typeface="+mn-cs"/>
              </a:rPr>
              <a:t>(CSG)</a:t>
            </a:r>
          </a:p>
          <a:p>
            <a:pPr lvl="1" eaLnBrk="1" hangingPunct="1"/>
            <a:endParaRPr lang="en-US" altLang="zh-CN" sz="3600" dirty="0">
              <a:ea typeface="宋体" panose="02010600030101010101" pitchFamily="2" charset="-122"/>
            </a:endParaRPr>
          </a:p>
          <a:p>
            <a:pPr eaLnBrk="1" hangingPunct="1"/>
            <a:endParaRPr lang="en-US" altLang="zh-CN" sz="3600" dirty="0">
              <a:solidFill>
                <a:schemeClr val="accent2"/>
              </a:solidFill>
              <a:ea typeface="宋体" panose="02010600030101010101" pitchFamily="2" charset="-122"/>
            </a:endParaRPr>
          </a:p>
          <a:p>
            <a:pPr eaLnBrk="1" hangingPunct="1"/>
            <a:endParaRPr lang="en-US" altLang="zh-CN" dirty="0">
              <a:ea typeface="宋体" panose="02010600030101010101" pitchFamily="2" charset="-122"/>
            </a:endParaRPr>
          </a:p>
        </p:txBody>
      </p:sp>
      <p:sp>
        <p:nvSpPr>
          <p:cNvPr id="45063" name="日期占位符 1">
            <a:extLst>
              <a:ext uri="{FF2B5EF4-FFF2-40B4-BE49-F238E27FC236}">
                <a16:creationId xmlns:a16="http://schemas.microsoft.com/office/drawing/2014/main" id="{510732F0-1E6E-4AA6-B107-678B172EF6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D031E58-9D04-464B-AF79-713B8E01404C}"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extLst>
      <p:ext uri="{BB962C8B-B14F-4D97-AF65-F5344CB8AC3E}">
        <p14:creationId xmlns:p14="http://schemas.microsoft.com/office/powerpoint/2010/main" val="36196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CC79A545-6BC6-484B-BF71-9E474EF7B9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2C2ACC0-3818-4658-BFC1-EB3596D62225}" type="slidenum">
              <a:rPr lang="zh-CN" altLang="en-US" sz="1400">
                <a:latin typeface="Arial" panose="020B0604020202020204" pitchFamily="34" charset="0"/>
              </a:rPr>
              <a:pPr>
                <a:spcBef>
                  <a:spcPct val="0"/>
                </a:spcBef>
                <a:buFontTx/>
                <a:buNone/>
              </a:pPr>
              <a:t>5</a:t>
            </a:fld>
            <a:endParaRPr lang="en-US" altLang="zh-CN" sz="1400">
              <a:latin typeface="Arial" panose="020B0604020202020204" pitchFamily="34" charset="0"/>
            </a:endParaRPr>
          </a:p>
        </p:txBody>
      </p:sp>
      <p:sp>
        <p:nvSpPr>
          <p:cNvPr id="8195" name="Rectangle 2">
            <a:extLst>
              <a:ext uri="{FF2B5EF4-FFF2-40B4-BE49-F238E27FC236}">
                <a16:creationId xmlns:a16="http://schemas.microsoft.com/office/drawing/2014/main" id="{91F2BCEE-1505-4264-B656-0D40E5FAC813}"/>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多边形网格表示法</a:t>
            </a:r>
          </a:p>
        </p:txBody>
      </p:sp>
      <p:sp>
        <p:nvSpPr>
          <p:cNvPr id="10244" name="Rectangle 3">
            <a:extLst>
              <a:ext uri="{FF2B5EF4-FFF2-40B4-BE49-F238E27FC236}">
                <a16:creationId xmlns:a16="http://schemas.microsoft.com/office/drawing/2014/main" id="{2D0EF4EC-EA75-48C5-93BA-253B415BD8D8}"/>
              </a:ext>
            </a:extLst>
          </p:cNvPr>
          <p:cNvSpPr>
            <a:spLocks noGrp="1" noChangeArrowheads="1"/>
          </p:cNvSpPr>
          <p:nvPr>
            <p:ph type="body" idx="1"/>
          </p:nvPr>
        </p:nvSpPr>
        <p:spPr>
          <a:xfrm>
            <a:off x="238125" y="1041400"/>
            <a:ext cx="9493250" cy="5359400"/>
          </a:xfrm>
        </p:spPr>
        <p:txBody>
          <a:bodyPr/>
          <a:lstStyle/>
          <a:p>
            <a:r>
              <a:rPr lang="zh-CN" altLang="en-US" dirty="0">
                <a:ea typeface="宋体" panose="02010600030101010101" pitchFamily="2" charset="-122"/>
              </a:rPr>
              <a:t>用许多简单的元素如三角形表示形状</a:t>
            </a:r>
            <a:r>
              <a:rPr lang="en-US" altLang="zh-CN" dirty="0">
                <a:ea typeface="宋体" panose="02010600030101010101" pitchFamily="2" charset="-122"/>
              </a:rPr>
              <a:t>,</a:t>
            </a:r>
            <a:r>
              <a:rPr lang="zh-CN" altLang="en-US" dirty="0">
                <a:ea typeface="宋体" panose="02010600030101010101" pitchFamily="2" charset="-122"/>
              </a:rPr>
              <a:t>而不是用少得多的但是更复杂和更精确的元素来表示复杂形状</a:t>
            </a:r>
          </a:p>
        </p:txBody>
      </p:sp>
      <p:pic>
        <p:nvPicPr>
          <p:cNvPr id="14341" name="Picture 5">
            <a:extLst>
              <a:ext uri="{FF2B5EF4-FFF2-40B4-BE49-F238E27FC236}">
                <a16:creationId xmlns:a16="http://schemas.microsoft.com/office/drawing/2014/main" id="{F6097B66-4E2B-48AF-8087-5BE0ED35D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038" y="2222500"/>
            <a:ext cx="42672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http://www.4a98.com/d/file/vision/cg/2007-09-29/6b167f40980602faa0166c89e7005d34.jpg">
            <a:extLst>
              <a:ext uri="{FF2B5EF4-FFF2-40B4-BE49-F238E27FC236}">
                <a16:creationId xmlns:a16="http://schemas.microsoft.com/office/drawing/2014/main" id="{AC4F62EB-85A5-49B3-A40D-75496F334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2268538"/>
            <a:ext cx="42656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日期占位符 1">
            <a:extLst>
              <a:ext uri="{FF2B5EF4-FFF2-40B4-BE49-F238E27FC236}">
                <a16:creationId xmlns:a16="http://schemas.microsoft.com/office/drawing/2014/main" id="{76E579FC-21A0-4F85-980D-257E2A85D3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9C42BC-1078-4E5D-BB7E-157043CFFF90}"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checkerboard(across)">
                                      <p:cBhvr>
                                        <p:cTn id="12" dur="500"/>
                                        <p:tgtEl>
                                          <p:spTgt spid="14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4">
                                            <p:txEl>
                                              <p:pRg st="0" end="0"/>
                                            </p:txEl>
                                          </p:spTgt>
                                        </p:tgtEl>
                                        <p:attrNameLst>
                                          <p:attrName>style.visibility</p:attrName>
                                        </p:attrNameLst>
                                      </p:cBhvr>
                                      <p:to>
                                        <p:strVal val="visible"/>
                                      </p:to>
                                    </p:set>
                                    <p:animEffect transition="in" filter="fade">
                                      <p:cBhvr>
                                        <p:cTn id="17" dur="500"/>
                                        <p:tgtEl>
                                          <p:spTgt spid="102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142A476-26B5-4784-900F-361809DBFA82}"/>
              </a:ext>
            </a:extLst>
          </p:cNvPr>
          <p:cNvSpPr>
            <a:spLocks noGrp="1" noChangeArrowheads="1"/>
          </p:cNvSpPr>
          <p:nvPr>
            <p:ph type="title"/>
          </p:nvPr>
        </p:nvSpPr>
        <p:spPr/>
        <p:txBody>
          <a:bodyPr/>
          <a:lstStyle/>
          <a:p>
            <a:r>
              <a:rPr lang="zh-CN" altLang="en-US">
                <a:ea typeface="宋体" panose="02010600030101010101" pitchFamily="2" charset="-122"/>
              </a:rPr>
              <a:t>多边形网格</a:t>
            </a:r>
          </a:p>
        </p:txBody>
      </p:sp>
      <p:sp>
        <p:nvSpPr>
          <p:cNvPr id="10243" name="内容占位符 2">
            <a:extLst>
              <a:ext uri="{FF2B5EF4-FFF2-40B4-BE49-F238E27FC236}">
                <a16:creationId xmlns:a16="http://schemas.microsoft.com/office/drawing/2014/main" id="{9BEC1611-6BE7-43A6-BAF0-ED4BAD6B3984}"/>
              </a:ext>
            </a:extLst>
          </p:cNvPr>
          <p:cNvSpPr>
            <a:spLocks noGrp="1" noChangeArrowheads="1"/>
          </p:cNvSpPr>
          <p:nvPr>
            <p:ph idx="1"/>
          </p:nvPr>
        </p:nvSpPr>
        <p:spPr/>
        <p:txBody>
          <a:bodyPr/>
          <a:lstStyle/>
          <a:p>
            <a:r>
              <a:rPr lang="zh-CN" altLang="en-US" dirty="0">
                <a:ea typeface="宋体" panose="02010600030101010101" pitchFamily="2" charset="-122"/>
              </a:rPr>
              <a:t>由多边形彼此相接构成的网格</a:t>
            </a:r>
          </a:p>
          <a:p>
            <a:pPr lvl="1"/>
            <a:r>
              <a:rPr lang="zh-CN" altLang="en-US" dirty="0">
                <a:ea typeface="宋体" panose="02010600030101010101" pitchFamily="2" charset="-122"/>
              </a:rPr>
              <a:t>多边形称为网格的面，多边形的顶点也称为网格的顶点</a:t>
            </a:r>
          </a:p>
          <a:p>
            <a:pPr lvl="1"/>
            <a:r>
              <a:rPr lang="zh-CN" altLang="en-US" dirty="0">
                <a:ea typeface="宋体" panose="02010600030101010101" pitchFamily="2" charset="-122"/>
              </a:rPr>
              <a:t>一般要求两张相邻面的公共边完全相同，即不能出现某一面的一个顶点在另一面的边中间</a:t>
            </a:r>
          </a:p>
          <a:p>
            <a:r>
              <a:rPr lang="zh-CN" altLang="en-US" dirty="0">
                <a:solidFill>
                  <a:schemeClr val="bg1"/>
                </a:solidFill>
                <a:ea typeface="宋体" panose="02010600030101010101" pitchFamily="2" charset="-122"/>
              </a:rPr>
              <a:t>图形学表示一大类实体模型的标准方法</a:t>
            </a:r>
          </a:p>
          <a:p>
            <a:pPr lvl="1"/>
            <a:r>
              <a:rPr lang="zh-CN" altLang="en-US" dirty="0">
                <a:solidFill>
                  <a:schemeClr val="bg1"/>
                </a:solidFill>
                <a:ea typeface="宋体" panose="02010600030101010101" pitchFamily="2" charset="-122"/>
              </a:rPr>
              <a:t>立方体、四面体</a:t>
            </a:r>
          </a:p>
          <a:p>
            <a:pPr lvl="1"/>
            <a:r>
              <a:rPr lang="zh-CN" altLang="en-US" dirty="0">
                <a:solidFill>
                  <a:schemeClr val="bg1"/>
                </a:solidFill>
                <a:ea typeface="宋体" panose="02010600030101010101" pitchFamily="2" charset="-122"/>
              </a:rPr>
              <a:t>球面、立方体、锥面</a:t>
            </a:r>
          </a:p>
        </p:txBody>
      </p:sp>
      <p:sp>
        <p:nvSpPr>
          <p:cNvPr id="10244" name="日期占位符 3">
            <a:extLst>
              <a:ext uri="{FF2B5EF4-FFF2-40B4-BE49-F238E27FC236}">
                <a16:creationId xmlns:a16="http://schemas.microsoft.com/office/drawing/2014/main" id="{59376B9B-8068-4C64-A702-B8BEB30399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90D4A2-049F-4468-AF97-0B3633E95788}"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0245" name="灯片编号占位符 4">
            <a:extLst>
              <a:ext uri="{FF2B5EF4-FFF2-40B4-BE49-F238E27FC236}">
                <a16:creationId xmlns:a16="http://schemas.microsoft.com/office/drawing/2014/main" id="{B7072795-DBEA-4939-B459-5055DBB48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38674F-9459-48F8-8182-71317E396B56}" type="slidenum">
              <a:rPr lang="zh-CN" altLang="en-US" sz="1400">
                <a:latin typeface="Arial" panose="020B0604020202020204" pitchFamily="34" charset="0"/>
              </a:rPr>
              <a:pPr>
                <a:spcBef>
                  <a:spcPct val="0"/>
                </a:spcBef>
                <a:buFontTx/>
                <a:buNone/>
              </a:pPr>
              <a:t>6</a:t>
            </a:fld>
            <a:endParaRPr lang="en-US" altLang="zh-CN" sz="140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D70FA1E9-E854-4C7A-AC6E-14296F26F6FC}"/>
              </a:ext>
            </a:extLst>
          </p:cNvPr>
          <p:cNvSpPr>
            <a:spLocks noGrp="1" noChangeArrowheads="1"/>
          </p:cNvSpPr>
          <p:nvPr>
            <p:ph type="title"/>
          </p:nvPr>
        </p:nvSpPr>
        <p:spPr/>
        <p:txBody>
          <a:bodyPr/>
          <a:lstStyle/>
          <a:p>
            <a:r>
              <a:rPr lang="zh-CN" altLang="en-US" dirty="0">
                <a:ea typeface="宋体" panose="02010600030101010101" pitchFamily="2" charset="-122"/>
              </a:rPr>
              <a:t>多边形网格表示法</a:t>
            </a:r>
            <a:r>
              <a:rPr lang="en-US" altLang="zh-CN" dirty="0">
                <a:ea typeface="宋体" panose="02010600030101010101" pitchFamily="2" charset="-122"/>
              </a:rPr>
              <a:t>-</a:t>
            </a:r>
            <a:r>
              <a:rPr lang="zh-CN" altLang="en-US" dirty="0">
                <a:ea typeface="宋体" panose="02010600030101010101" pitchFamily="2" charset="-122"/>
              </a:rPr>
              <a:t>几何与拓扑</a:t>
            </a:r>
          </a:p>
        </p:txBody>
      </p:sp>
      <p:sp>
        <p:nvSpPr>
          <p:cNvPr id="17411" name="内容占位符 2">
            <a:extLst>
              <a:ext uri="{FF2B5EF4-FFF2-40B4-BE49-F238E27FC236}">
                <a16:creationId xmlns:a16="http://schemas.microsoft.com/office/drawing/2014/main" id="{D55E32C3-F273-4D4D-9667-CFC8E510BD2B}"/>
              </a:ext>
            </a:extLst>
          </p:cNvPr>
          <p:cNvSpPr>
            <a:spLocks noGrp="1" noChangeArrowheads="1"/>
          </p:cNvSpPr>
          <p:nvPr>
            <p:ph idx="1"/>
          </p:nvPr>
        </p:nvSpPr>
        <p:spPr/>
        <p:txBody>
          <a:bodyPr/>
          <a:lstStyle/>
          <a:p>
            <a:r>
              <a:rPr lang="zh-CN" altLang="en-US">
                <a:ea typeface="宋体" panose="02010600030101010101" pitchFamily="2" charset="-122"/>
              </a:rPr>
              <a:t>一般来说，在数据结构中把几何与拓扑区分开是一个非常好的想法</a:t>
            </a:r>
          </a:p>
          <a:p>
            <a:pPr lvl="1"/>
            <a:r>
              <a:rPr lang="zh-CN" altLang="en-US">
                <a:ea typeface="宋体" panose="02010600030101010101" pitchFamily="2" charset="-122"/>
              </a:rPr>
              <a:t>几何：顶点的位置</a:t>
            </a:r>
          </a:p>
          <a:p>
            <a:pPr lvl="1"/>
            <a:r>
              <a:rPr lang="zh-CN" altLang="en-US">
                <a:ea typeface="宋体" panose="02010600030101010101" pitchFamily="2" charset="-122"/>
              </a:rPr>
              <a:t>拓扑：顶点和边的连接关系</a:t>
            </a:r>
          </a:p>
          <a:p>
            <a:pPr lvl="1"/>
            <a:r>
              <a:rPr lang="zh-CN" altLang="en-US">
                <a:ea typeface="宋体" panose="02010600030101010101" pitchFamily="2" charset="-122"/>
              </a:rPr>
              <a:t>例如：多边形就是顶点的有序列表，其中每条边以相邻的顶点为端点，同时最后一个顶点与第一个顶点连接</a:t>
            </a:r>
          </a:p>
          <a:p>
            <a:pPr lvl="1"/>
            <a:r>
              <a:rPr lang="zh-CN" altLang="en-US">
                <a:ea typeface="宋体" panose="02010600030101010101" pitchFamily="2" charset="-122"/>
              </a:rPr>
              <a:t>即使几何信息改变了，拓扑信息可以保持不变</a:t>
            </a:r>
          </a:p>
        </p:txBody>
      </p:sp>
      <p:sp>
        <p:nvSpPr>
          <p:cNvPr id="17412" name="日期占位符 3">
            <a:extLst>
              <a:ext uri="{FF2B5EF4-FFF2-40B4-BE49-F238E27FC236}">
                <a16:creationId xmlns:a16="http://schemas.microsoft.com/office/drawing/2014/main" id="{05E30E87-9244-4570-A6F8-DDC487E9436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B046A3-ED77-4CF2-88B3-06132F292D97}"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7413" name="灯片编号占位符 4">
            <a:extLst>
              <a:ext uri="{FF2B5EF4-FFF2-40B4-BE49-F238E27FC236}">
                <a16:creationId xmlns:a16="http://schemas.microsoft.com/office/drawing/2014/main" id="{55D21BFF-3B21-4D2D-9F49-DE6262E23C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C611E55-2C3E-401F-B684-CF2AC72ACCA0}" type="slidenum">
              <a:rPr lang="zh-CN" altLang="en-US" sz="1400">
                <a:latin typeface="Arial" panose="020B0604020202020204" pitchFamily="34" charset="0"/>
              </a:rPr>
              <a:pPr>
                <a:spcBef>
                  <a:spcPct val="0"/>
                </a:spcBef>
                <a:buFontTx/>
                <a:buNone/>
              </a:pPr>
              <a:t>7</a:t>
            </a:fld>
            <a:endParaRPr lang="en-US" altLang="zh-CN" sz="1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AFDAFD2B-B9F4-43E9-9F97-A437135E0E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7DCD1F-BECA-4A86-BED5-B7C559B15306}" type="slidenum">
              <a:rPr lang="zh-CN" altLang="en-US" sz="1400">
                <a:latin typeface="Arial" panose="020B0604020202020204" pitchFamily="34" charset="0"/>
              </a:rPr>
              <a:pPr>
                <a:spcBef>
                  <a:spcPct val="0"/>
                </a:spcBef>
                <a:buFontTx/>
                <a:buNone/>
              </a:pPr>
              <a:t>8</a:t>
            </a:fld>
            <a:endParaRPr lang="en-US" altLang="zh-CN" sz="1400">
              <a:latin typeface="Arial" panose="020B0604020202020204" pitchFamily="34" charset="0"/>
            </a:endParaRPr>
          </a:p>
        </p:txBody>
      </p:sp>
      <p:sp>
        <p:nvSpPr>
          <p:cNvPr id="9219" name="Rectangle 2">
            <a:extLst>
              <a:ext uri="{FF2B5EF4-FFF2-40B4-BE49-F238E27FC236}">
                <a16:creationId xmlns:a16="http://schemas.microsoft.com/office/drawing/2014/main" id="{6559C3EB-4864-493C-A32B-823266889864}"/>
              </a:ext>
            </a:extLst>
          </p:cNvPr>
          <p:cNvSpPr>
            <a:spLocks noGrp="1" noChangeArrowheads="1"/>
          </p:cNvSpPr>
          <p:nvPr>
            <p:ph type="title"/>
          </p:nvPr>
        </p:nvSpPr>
        <p:spPr>
          <a:xfrm>
            <a:off x="1320800" y="0"/>
            <a:ext cx="7842250" cy="1143000"/>
          </a:xfrm>
        </p:spPr>
        <p:txBody>
          <a:bodyPr/>
          <a:lstStyle/>
          <a:p>
            <a:pPr eaLnBrk="1" hangingPunct="1"/>
            <a:r>
              <a:rPr lang="zh-CN" altLang="en-US">
                <a:latin typeface="宋体" panose="02010600030101010101" pitchFamily="2" charset="-122"/>
                <a:ea typeface="宋体" panose="02010600030101010101" pitchFamily="2" charset="-122"/>
              </a:rPr>
              <a:t>边界表示</a:t>
            </a:r>
          </a:p>
        </p:txBody>
      </p:sp>
      <p:sp>
        <p:nvSpPr>
          <p:cNvPr id="9220" name="Rectangle 3">
            <a:extLst>
              <a:ext uri="{FF2B5EF4-FFF2-40B4-BE49-F238E27FC236}">
                <a16:creationId xmlns:a16="http://schemas.microsoft.com/office/drawing/2014/main" id="{D2B7840A-C693-4758-A1AA-4E11198263A1}"/>
              </a:ext>
            </a:extLst>
          </p:cNvPr>
          <p:cNvSpPr>
            <a:spLocks noGrp="1" noChangeArrowheads="1"/>
          </p:cNvSpPr>
          <p:nvPr>
            <p:ph type="body" idx="1"/>
          </p:nvPr>
        </p:nvSpPr>
        <p:spPr>
          <a:xfrm>
            <a:off x="306388" y="1079500"/>
            <a:ext cx="9421812" cy="4254500"/>
          </a:xfrm>
        </p:spPr>
        <p:txBody>
          <a:bodyPr/>
          <a:lstStyle/>
          <a:p>
            <a:pPr eaLnBrk="1" hangingPunct="1"/>
            <a:r>
              <a:rPr lang="zh-CN" altLang="en-US" sz="2800">
                <a:latin typeface="宋体" panose="02010600030101010101" pitchFamily="2" charset="-122"/>
                <a:ea typeface="宋体" panose="02010600030101010101" pitchFamily="2" charset="-122"/>
              </a:rPr>
              <a:t>边界表示模型是一种采用描述形体表面方法的几何表示模型</a:t>
            </a:r>
            <a:r>
              <a:rPr lang="en-US" altLang="zh-CN" sz="2800">
                <a:latin typeface="宋体" panose="02010600030101010101" pitchFamily="2" charset="-122"/>
                <a:ea typeface="宋体" panose="02010600030101010101" pitchFamily="2" charset="-122"/>
              </a:rPr>
              <a:t>,Boundary representations(B-reps</a:t>
            </a:r>
            <a:r>
              <a:rPr lang="zh-CN" altLang="en-US" sz="2800">
                <a:latin typeface="宋体" panose="02010600030101010101" pitchFamily="2" charset="-122"/>
                <a:ea typeface="宋体" panose="02010600030101010101" pitchFamily="2" charset="-122"/>
              </a:rPr>
              <a:t>）</a:t>
            </a:r>
            <a:endParaRPr lang="en-US" altLang="zh-CN" sz="2800">
              <a:latin typeface="宋体" panose="02010600030101010101" pitchFamily="2" charset="-122"/>
              <a:ea typeface="宋体" panose="02010600030101010101" pitchFamily="2" charset="-122"/>
            </a:endParaRPr>
          </a:p>
          <a:p>
            <a:pPr eaLnBrk="1" hangingPunct="1"/>
            <a:r>
              <a:rPr lang="zh-CN" altLang="en-US" sz="2800">
                <a:latin typeface="宋体" panose="02010600030101010101" pitchFamily="2" charset="-122"/>
                <a:ea typeface="宋体" panose="02010600030101010101" pitchFamily="2" charset="-122"/>
              </a:rPr>
              <a:t>一个形体一般可以通过其边界拆成一些有界的“面”或“小片”的子集来表示，而每一个面又可以通过其边界的边和顶点来表示</a:t>
            </a:r>
            <a:endParaRPr lang="en-US" altLang="zh-CN" sz="2800">
              <a:latin typeface="宋体" panose="02010600030101010101" pitchFamily="2" charset="-122"/>
              <a:ea typeface="宋体" panose="02010600030101010101" pitchFamily="2" charset="-122"/>
            </a:endParaRPr>
          </a:p>
        </p:txBody>
      </p:sp>
      <p:pic>
        <p:nvPicPr>
          <p:cNvPr id="9221" name="Picture 4">
            <a:extLst>
              <a:ext uri="{FF2B5EF4-FFF2-40B4-BE49-F238E27FC236}">
                <a16:creationId xmlns:a16="http://schemas.microsoft.com/office/drawing/2014/main" id="{830F2BC1-871D-4258-BF34-D02C35BE390B}"/>
              </a:ext>
            </a:extLst>
          </p:cNvPr>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5073650" y="3200400"/>
            <a:ext cx="4686300" cy="3536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222" name="日期占位符 1">
            <a:extLst>
              <a:ext uri="{FF2B5EF4-FFF2-40B4-BE49-F238E27FC236}">
                <a16:creationId xmlns:a16="http://schemas.microsoft.com/office/drawing/2014/main" id="{73FCE88E-6E50-4862-B772-1FAC5543DB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C4C168-2257-4DB5-8BE1-EF8207E0EF22}"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2F379502-181C-47D0-B1B8-E0830209FC2B}"/>
              </a:ext>
            </a:extLst>
          </p:cNvPr>
          <p:cNvSpPr>
            <a:spLocks noGrp="1" noChangeArrowheads="1"/>
          </p:cNvSpPr>
          <p:nvPr>
            <p:ph type="title"/>
          </p:nvPr>
        </p:nvSpPr>
        <p:spPr/>
        <p:txBody>
          <a:bodyPr/>
          <a:lstStyle/>
          <a:p>
            <a:r>
              <a:rPr lang="zh-CN" altLang="en-US">
                <a:ea typeface="宋体" panose="02010600030101010101" pitchFamily="2" charset="-122"/>
              </a:rPr>
              <a:t>多边形网格示例</a:t>
            </a:r>
          </a:p>
        </p:txBody>
      </p:sp>
      <p:sp>
        <p:nvSpPr>
          <p:cNvPr id="11267" name="内容占位符 2">
            <a:extLst>
              <a:ext uri="{FF2B5EF4-FFF2-40B4-BE49-F238E27FC236}">
                <a16:creationId xmlns:a16="http://schemas.microsoft.com/office/drawing/2014/main" id="{2A0D3EDD-5B09-47A5-8264-F00D72C08E23}"/>
              </a:ext>
            </a:extLst>
          </p:cNvPr>
          <p:cNvSpPr>
            <a:spLocks noGrp="1" noChangeArrowheads="1"/>
          </p:cNvSpPr>
          <p:nvPr>
            <p:ph idx="1"/>
          </p:nvPr>
        </p:nvSpPr>
        <p:spPr/>
        <p:txBody>
          <a:bodyPr/>
          <a:lstStyle/>
          <a:p>
            <a:endParaRPr lang="zh-CN" altLang="en-US">
              <a:ea typeface="宋体" panose="02010600030101010101" pitchFamily="2" charset="-122"/>
            </a:endParaRPr>
          </a:p>
        </p:txBody>
      </p:sp>
      <p:sp>
        <p:nvSpPr>
          <p:cNvPr id="11268" name="日期占位符 3">
            <a:extLst>
              <a:ext uri="{FF2B5EF4-FFF2-40B4-BE49-F238E27FC236}">
                <a16:creationId xmlns:a16="http://schemas.microsoft.com/office/drawing/2014/main" id="{5A7CEA6C-DF68-4F98-9E17-2180075534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CC690C-577E-438E-97CB-5D1C7CFBC9F9}" type="datetime10">
              <a:rPr lang="zh-CN" altLang="en-US" sz="1400" smtClean="0">
                <a:latin typeface="Arial" panose="020B0604020202020204" pitchFamily="34" charset="0"/>
              </a:rPr>
              <a:pPr>
                <a:spcBef>
                  <a:spcPct val="0"/>
                </a:spcBef>
                <a:buFontTx/>
                <a:buNone/>
              </a:pPr>
              <a:t>08:21</a:t>
            </a:fld>
            <a:endParaRPr lang="en-US" altLang="zh-CN" sz="1400">
              <a:latin typeface="Arial" panose="020B0604020202020204" pitchFamily="34" charset="0"/>
            </a:endParaRPr>
          </a:p>
        </p:txBody>
      </p:sp>
      <p:sp>
        <p:nvSpPr>
          <p:cNvPr id="11269" name="灯片编号占位符 4">
            <a:extLst>
              <a:ext uri="{FF2B5EF4-FFF2-40B4-BE49-F238E27FC236}">
                <a16:creationId xmlns:a16="http://schemas.microsoft.com/office/drawing/2014/main" id="{BC5DAEB1-DFCC-407C-B200-3C9473EEC8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849604-721A-4010-80AD-B8C714DEE6D1}" type="slidenum">
              <a:rPr lang="zh-CN" altLang="en-US" sz="1400">
                <a:latin typeface="Arial" panose="020B0604020202020204" pitchFamily="34" charset="0"/>
              </a:rPr>
              <a:pPr>
                <a:spcBef>
                  <a:spcPct val="0"/>
                </a:spcBef>
                <a:buFontTx/>
                <a:buNone/>
              </a:pPr>
              <a:t>9</a:t>
            </a:fld>
            <a:endParaRPr lang="en-US" altLang="zh-CN" sz="1400">
              <a:latin typeface="Arial" panose="020B0604020202020204" pitchFamily="34" charset="0"/>
            </a:endParaRPr>
          </a:p>
        </p:txBody>
      </p:sp>
      <p:pic>
        <p:nvPicPr>
          <p:cNvPr id="11270" name="Picture 2">
            <a:extLst>
              <a:ext uri="{FF2B5EF4-FFF2-40B4-BE49-F238E27FC236}">
                <a16:creationId xmlns:a16="http://schemas.microsoft.com/office/drawing/2014/main" id="{BAAB112B-6E07-490D-9F39-7C43EA007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254125"/>
            <a:ext cx="958215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华文彩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华文彩云" pitchFamily="2"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hpu</Template>
  <TotalTime>1883463</TotalTime>
  <Pages>8</Pages>
  <Words>2474</Words>
  <Application>Microsoft Office PowerPoint</Application>
  <PresentationFormat>A4 纸张(210x297 毫米)</PresentationFormat>
  <Paragraphs>384</Paragraphs>
  <Slides>45</Slides>
  <Notes>15</Notes>
  <HiddenSlides>4</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6" baseType="lpstr">
      <vt:lpstr>黑体</vt:lpstr>
      <vt:lpstr>华文彩云</vt:lpstr>
      <vt:lpstr>宋体</vt:lpstr>
      <vt:lpstr>微软雅黑</vt:lpstr>
      <vt:lpstr>Arial</vt:lpstr>
      <vt:lpstr>Times New Roman</vt:lpstr>
      <vt:lpstr>Wingdings</vt:lpstr>
      <vt:lpstr>Default Design</vt:lpstr>
      <vt:lpstr>Image</vt:lpstr>
      <vt:lpstr>Visio</vt:lpstr>
      <vt:lpstr>Equation</vt:lpstr>
      <vt:lpstr>实体造型</vt:lpstr>
      <vt:lpstr>问题提出</vt:lpstr>
      <vt:lpstr>表示</vt:lpstr>
      <vt:lpstr>三维造型方法</vt:lpstr>
      <vt:lpstr>多边形网格表示法</vt:lpstr>
      <vt:lpstr>多边形网格</vt:lpstr>
      <vt:lpstr>多边形网格表示法-几何与拓扑</vt:lpstr>
      <vt:lpstr>边界表示</vt:lpstr>
      <vt:lpstr>多边形网格示例</vt:lpstr>
      <vt:lpstr>多边形网格的类型</vt:lpstr>
      <vt:lpstr>网格的性质</vt:lpstr>
      <vt:lpstr>非实体的网格表示</vt:lpstr>
      <vt:lpstr>边界表示</vt:lpstr>
      <vt:lpstr>PowerPoint 演示文稿</vt:lpstr>
      <vt:lpstr>边界表示的数据结构</vt:lpstr>
      <vt:lpstr>边界表示的数据结构</vt:lpstr>
      <vt:lpstr>公共边</vt:lpstr>
      <vt:lpstr>边界表示的数据结构</vt:lpstr>
      <vt:lpstr>立方体</vt:lpstr>
      <vt:lpstr>根据指标列表绘制多边形</vt:lpstr>
      <vt:lpstr>利用表面绘制立方体</vt:lpstr>
      <vt:lpstr>多边形的内外面</vt:lpstr>
      <vt:lpstr>三维造型方法</vt:lpstr>
      <vt:lpstr>曲线和曲面表示法</vt:lpstr>
      <vt:lpstr>三维造型方法</vt:lpstr>
      <vt:lpstr>空间细分表示</vt:lpstr>
      <vt:lpstr>细分表示-空间位置枚举表示</vt:lpstr>
      <vt:lpstr>细分表示-八叉树表示</vt:lpstr>
      <vt:lpstr>细分表示-八叉树表示</vt:lpstr>
      <vt:lpstr>细分表示-单元细分表示</vt:lpstr>
      <vt:lpstr>细分表示</vt:lpstr>
      <vt:lpstr>三维造型方法</vt:lpstr>
      <vt:lpstr>构造表示-构造表示(CSG)</vt:lpstr>
      <vt:lpstr>构造表示-构造表示(CSG)</vt:lpstr>
      <vt:lpstr>构造表示-构造表示(CSG)</vt:lpstr>
      <vt:lpstr>构造表示-推移表示</vt:lpstr>
      <vt:lpstr>构造表示-推移表示</vt:lpstr>
      <vt:lpstr>构造表示-推移表示</vt:lpstr>
      <vt:lpstr>三维造型方法</vt:lpstr>
      <vt:lpstr>建模路线</vt:lpstr>
      <vt:lpstr>PowerPoint 演示文稿</vt:lpstr>
      <vt:lpstr>建模路线</vt:lpstr>
      <vt:lpstr>PowerPoint 演示文稿</vt:lpstr>
      <vt:lpstr>建模路线</vt:lpstr>
      <vt:lpstr>实体造型总结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457</cp:revision>
  <cp:lastPrinted>2018-09-04T01:36:40Z</cp:lastPrinted>
  <dcterms:created xsi:type="dcterms:W3CDTF">1996-10-25T10:30:52Z</dcterms:created>
  <dcterms:modified xsi:type="dcterms:W3CDTF">2023-12-01T00:38:18Z</dcterms:modified>
</cp:coreProperties>
</file>