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3"/>
  </p:notesMasterIdLst>
  <p:handoutMasterIdLst>
    <p:handoutMasterId r:id="rId64"/>
  </p:handoutMasterIdLst>
  <p:sldIdLst>
    <p:sldId id="1125" r:id="rId2"/>
    <p:sldId id="1080" r:id="rId3"/>
    <p:sldId id="1237" r:id="rId4"/>
    <p:sldId id="1227" r:id="rId5"/>
    <p:sldId id="1228" r:id="rId6"/>
    <p:sldId id="1229" r:id="rId7"/>
    <p:sldId id="1230" r:id="rId8"/>
    <p:sldId id="1233" r:id="rId9"/>
    <p:sldId id="1231" r:id="rId10"/>
    <p:sldId id="1232" r:id="rId11"/>
    <p:sldId id="1226" r:id="rId12"/>
    <p:sldId id="993" r:id="rId13"/>
    <p:sldId id="863" r:id="rId14"/>
    <p:sldId id="1050" r:id="rId15"/>
    <p:sldId id="1234" r:id="rId16"/>
    <p:sldId id="1188" r:id="rId17"/>
    <p:sldId id="1207" r:id="rId18"/>
    <p:sldId id="1208" r:id="rId19"/>
    <p:sldId id="1215" r:id="rId20"/>
    <p:sldId id="1088" r:id="rId21"/>
    <p:sldId id="1087" r:id="rId22"/>
    <p:sldId id="1086" r:id="rId23"/>
    <p:sldId id="1189" r:id="rId24"/>
    <p:sldId id="1093" r:id="rId25"/>
    <p:sldId id="1091" r:id="rId26"/>
    <p:sldId id="1092" r:id="rId27"/>
    <p:sldId id="1094" r:id="rId28"/>
    <p:sldId id="1096" r:id="rId29"/>
    <p:sldId id="1097" r:id="rId30"/>
    <p:sldId id="1235" r:id="rId31"/>
    <p:sldId id="1191" r:id="rId32"/>
    <p:sldId id="1236" r:id="rId33"/>
    <p:sldId id="1099" r:id="rId34"/>
    <p:sldId id="1100" r:id="rId35"/>
    <p:sldId id="1101" r:id="rId36"/>
    <p:sldId id="1103" r:id="rId37"/>
    <p:sldId id="1104" r:id="rId38"/>
    <p:sldId id="1105" r:id="rId39"/>
    <p:sldId id="1192" r:id="rId40"/>
    <p:sldId id="1053" r:id="rId41"/>
    <p:sldId id="1068" r:id="rId42"/>
    <p:sldId id="1054" r:id="rId43"/>
    <p:sldId id="1055" r:id="rId44"/>
    <p:sldId id="1056" r:id="rId45"/>
    <p:sldId id="1057" r:id="rId46"/>
    <p:sldId id="1058" r:id="rId47"/>
    <p:sldId id="1059" r:id="rId48"/>
    <p:sldId id="1060" r:id="rId49"/>
    <p:sldId id="1061" r:id="rId50"/>
    <p:sldId id="1062" r:id="rId51"/>
    <p:sldId id="1069" r:id="rId52"/>
    <p:sldId id="1193" r:id="rId53"/>
    <p:sldId id="975" r:id="rId54"/>
    <p:sldId id="987" r:id="rId55"/>
    <p:sldId id="988" r:id="rId56"/>
    <p:sldId id="976" r:id="rId57"/>
    <p:sldId id="1113" r:id="rId58"/>
    <p:sldId id="1225" r:id="rId59"/>
    <p:sldId id="977" r:id="rId60"/>
    <p:sldId id="1194" r:id="rId61"/>
    <p:sldId id="1212" r:id="rId62"/>
  </p:sldIdLst>
  <p:sldSz cx="9906000" cy="6858000" type="A4"/>
  <p:notesSz cx="7102475" cy="10233025"/>
  <p:kinsoku lang="zh-CN"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3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3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3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3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3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32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32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32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32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222" userDrawn="1">
          <p15:clr>
            <a:srgbClr val="A4A3A4"/>
          </p15:clr>
        </p15:guide>
        <p15:guide id="2" pos="223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0033CC"/>
    <a:srgbClr val="FF0066"/>
    <a:srgbClr val="990033"/>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49" autoAdjust="0"/>
    <p:restoredTop sz="86942" autoAdjust="0"/>
  </p:normalViewPr>
  <p:slideViewPr>
    <p:cSldViewPr snapToGrid="0">
      <p:cViewPr varScale="1">
        <p:scale>
          <a:sx n="58" d="100"/>
          <a:sy n="58" d="100"/>
        </p:scale>
        <p:origin x="684" y="66"/>
      </p:cViewPr>
      <p:guideLst>
        <p:guide orient="horz" pos="2160"/>
        <p:guide pos="312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Lst>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57" d="100"/>
          <a:sy n="57" d="100"/>
        </p:scale>
        <p:origin x="-1806" y="-90"/>
      </p:cViewPr>
      <p:guideLst>
        <p:guide orient="horz" pos="3222"/>
        <p:guide pos="2237"/>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_rels/viewProps.xml.rels><?xml version="1.0" encoding="UTF-8" standalone="yes"?>
<Relationships xmlns="http://schemas.openxmlformats.org/package/2006/relationships"><Relationship Id="rId8" Type="http://schemas.openxmlformats.org/officeDocument/2006/relationships/slide" Target="slides/slide24.xml"/><Relationship Id="rId13" Type="http://schemas.openxmlformats.org/officeDocument/2006/relationships/slide" Target="slides/slide36.xml"/><Relationship Id="rId18" Type="http://schemas.openxmlformats.org/officeDocument/2006/relationships/slide" Target="slides/slide45.xml"/><Relationship Id="rId26" Type="http://schemas.openxmlformats.org/officeDocument/2006/relationships/slide" Target="slides/slide57.xml"/><Relationship Id="rId3" Type="http://schemas.openxmlformats.org/officeDocument/2006/relationships/slide" Target="slides/slide15.xml"/><Relationship Id="rId21" Type="http://schemas.openxmlformats.org/officeDocument/2006/relationships/slide" Target="slides/slide48.xml"/><Relationship Id="rId7" Type="http://schemas.openxmlformats.org/officeDocument/2006/relationships/slide" Target="slides/slide22.xml"/><Relationship Id="rId12" Type="http://schemas.openxmlformats.org/officeDocument/2006/relationships/slide" Target="slides/slide32.xml"/><Relationship Id="rId17" Type="http://schemas.openxmlformats.org/officeDocument/2006/relationships/slide" Target="slides/slide44.xml"/><Relationship Id="rId25" Type="http://schemas.openxmlformats.org/officeDocument/2006/relationships/slide" Target="slides/slide56.xml"/><Relationship Id="rId2" Type="http://schemas.openxmlformats.org/officeDocument/2006/relationships/slide" Target="slides/slide14.xml"/><Relationship Id="rId16" Type="http://schemas.openxmlformats.org/officeDocument/2006/relationships/slide" Target="slides/slide43.xml"/><Relationship Id="rId20" Type="http://schemas.openxmlformats.org/officeDocument/2006/relationships/slide" Target="slides/slide47.xml"/><Relationship Id="rId29" Type="http://schemas.openxmlformats.org/officeDocument/2006/relationships/slide" Target="slides/slide61.xml"/><Relationship Id="rId1" Type="http://schemas.openxmlformats.org/officeDocument/2006/relationships/slide" Target="slides/slide13.xml"/><Relationship Id="rId6" Type="http://schemas.openxmlformats.org/officeDocument/2006/relationships/slide" Target="slides/slide21.xml"/><Relationship Id="rId11" Type="http://schemas.openxmlformats.org/officeDocument/2006/relationships/slide" Target="slides/slide31.xml"/><Relationship Id="rId24" Type="http://schemas.openxmlformats.org/officeDocument/2006/relationships/slide" Target="slides/slide53.xml"/><Relationship Id="rId5" Type="http://schemas.openxmlformats.org/officeDocument/2006/relationships/slide" Target="slides/slide18.xml"/><Relationship Id="rId15" Type="http://schemas.openxmlformats.org/officeDocument/2006/relationships/slide" Target="slides/slide42.xml"/><Relationship Id="rId23" Type="http://schemas.openxmlformats.org/officeDocument/2006/relationships/slide" Target="slides/slide50.xml"/><Relationship Id="rId28" Type="http://schemas.openxmlformats.org/officeDocument/2006/relationships/slide" Target="slides/slide59.xml"/><Relationship Id="rId10" Type="http://schemas.openxmlformats.org/officeDocument/2006/relationships/slide" Target="slides/slide27.xml"/><Relationship Id="rId19" Type="http://schemas.openxmlformats.org/officeDocument/2006/relationships/slide" Target="slides/slide46.xml"/><Relationship Id="rId4" Type="http://schemas.openxmlformats.org/officeDocument/2006/relationships/slide" Target="slides/slide17.xml"/><Relationship Id="rId9" Type="http://schemas.openxmlformats.org/officeDocument/2006/relationships/slide" Target="slides/slide25.xml"/><Relationship Id="rId14" Type="http://schemas.openxmlformats.org/officeDocument/2006/relationships/slide" Target="slides/slide38.xml"/><Relationship Id="rId22" Type="http://schemas.openxmlformats.org/officeDocument/2006/relationships/slide" Target="slides/slide49.xml"/><Relationship Id="rId27"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image" Target="../media/image2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wmf"/><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emf"/><Relationship Id="rId1"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5" Type="http://schemas.openxmlformats.org/officeDocument/2006/relationships/image" Target="../media/image31.emf"/><Relationship Id="rId4" Type="http://schemas.openxmlformats.org/officeDocument/2006/relationships/image" Target="../media/image30.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4" Type="http://schemas.openxmlformats.org/officeDocument/2006/relationships/image" Target="../media/image3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46347" y="4864965"/>
            <a:ext cx="5209782" cy="4308278"/>
          </a:xfrm>
          <a:prstGeom prst="rect">
            <a:avLst/>
          </a:prstGeom>
          <a:noFill/>
          <a:ln w="12700">
            <a:noFill/>
            <a:miter lim="800000"/>
          </a:ln>
          <a:effectLst/>
        </p:spPr>
        <p:txBody>
          <a:bodyPr vert="horz" wrap="square" lIns="94838" tIns="46587" rIns="94838" bIns="46587" numCol="1" anchor="t" anchorCtr="0" compatLnSpc="1"/>
          <a:lstStyle/>
          <a:p>
            <a:pPr lvl="0"/>
            <a:r>
              <a:rPr lang="en-US" altLang="zh-CN" noProof="0"/>
              <a:t>Click to edit Master notes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3075" name="Rectangle 3"/>
          <p:cNvSpPr>
            <a:spLocks noGrp="1" noRot="1" noChangeAspect="1" noChangeArrowheads="1" noTextEdit="1"/>
          </p:cNvSpPr>
          <p:nvPr>
            <p:ph type="sldImg" idx="2"/>
          </p:nvPr>
        </p:nvSpPr>
        <p:spPr bwMode="auto">
          <a:xfrm>
            <a:off x="962025" y="892175"/>
            <a:ext cx="5180013" cy="358775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p:sp>
      <p:sp>
        <p:nvSpPr>
          <p:cNvPr id="614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614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064" tIns="48532" rIns="97064" bIns="48532"/>
          <a:lstStyle>
            <a:lvl1pPr>
              <a:spcBef>
                <a:spcPct val="30000"/>
              </a:spcBef>
              <a:defRPr sz="1300">
                <a:solidFill>
                  <a:schemeClr val="tx1"/>
                </a:solidFill>
                <a:latin typeface="Arial" panose="020B0604020202020204" pitchFamily="34" charset="0"/>
              </a:defRPr>
            </a:lvl1pPr>
            <a:lvl2pPr marL="788641" indent="-303324">
              <a:spcBef>
                <a:spcPct val="30000"/>
              </a:spcBef>
              <a:defRPr sz="1300">
                <a:solidFill>
                  <a:schemeClr val="tx1"/>
                </a:solidFill>
                <a:latin typeface="Arial" panose="020B0604020202020204" pitchFamily="34" charset="0"/>
              </a:defRPr>
            </a:lvl2pPr>
            <a:lvl3pPr marL="1213295" indent="-242659">
              <a:spcBef>
                <a:spcPct val="30000"/>
              </a:spcBef>
              <a:defRPr sz="1300">
                <a:solidFill>
                  <a:schemeClr val="tx1"/>
                </a:solidFill>
                <a:latin typeface="Arial" panose="020B0604020202020204" pitchFamily="34" charset="0"/>
              </a:defRPr>
            </a:lvl3pPr>
            <a:lvl4pPr marL="1698612" indent="-242659">
              <a:spcBef>
                <a:spcPct val="30000"/>
              </a:spcBef>
              <a:defRPr sz="1300">
                <a:solidFill>
                  <a:schemeClr val="tx1"/>
                </a:solidFill>
                <a:latin typeface="Arial" panose="020B0604020202020204" pitchFamily="34" charset="0"/>
              </a:defRPr>
            </a:lvl4pPr>
            <a:lvl5pPr marL="2183930" indent="-242659">
              <a:spcBef>
                <a:spcPct val="30000"/>
              </a:spcBef>
              <a:defRPr sz="1300">
                <a:solidFill>
                  <a:schemeClr val="tx1"/>
                </a:solidFill>
                <a:latin typeface="Arial" panose="020B0604020202020204" pitchFamily="34" charset="0"/>
              </a:defRPr>
            </a:lvl5pPr>
            <a:lvl6pPr marL="2669248" indent="-242659" eaLnBrk="0" fontAlgn="base" hangingPunct="0">
              <a:spcBef>
                <a:spcPct val="30000"/>
              </a:spcBef>
              <a:spcAft>
                <a:spcPct val="0"/>
              </a:spcAft>
              <a:defRPr sz="1300">
                <a:solidFill>
                  <a:schemeClr val="tx1"/>
                </a:solidFill>
                <a:latin typeface="Arial" panose="020B0604020202020204" pitchFamily="34" charset="0"/>
              </a:defRPr>
            </a:lvl6pPr>
            <a:lvl7pPr marL="3154566" indent="-242659" eaLnBrk="0" fontAlgn="base" hangingPunct="0">
              <a:spcBef>
                <a:spcPct val="30000"/>
              </a:spcBef>
              <a:spcAft>
                <a:spcPct val="0"/>
              </a:spcAft>
              <a:defRPr sz="1300">
                <a:solidFill>
                  <a:schemeClr val="tx1"/>
                </a:solidFill>
                <a:latin typeface="Arial" panose="020B0604020202020204" pitchFamily="34" charset="0"/>
              </a:defRPr>
            </a:lvl7pPr>
            <a:lvl8pPr marL="3639884" indent="-242659" eaLnBrk="0" fontAlgn="base" hangingPunct="0">
              <a:spcBef>
                <a:spcPct val="30000"/>
              </a:spcBef>
              <a:spcAft>
                <a:spcPct val="0"/>
              </a:spcAft>
              <a:defRPr sz="1300">
                <a:solidFill>
                  <a:schemeClr val="tx1"/>
                </a:solidFill>
                <a:latin typeface="Arial" panose="020B0604020202020204" pitchFamily="34" charset="0"/>
              </a:defRPr>
            </a:lvl8pPr>
            <a:lvl9pPr marL="4125201" indent="-242659" eaLnBrk="0" fontAlgn="base" hangingPunct="0">
              <a:spcBef>
                <a:spcPct val="30000"/>
              </a:spcBef>
              <a:spcAft>
                <a:spcPct val="0"/>
              </a:spcAft>
              <a:defRPr sz="1300">
                <a:solidFill>
                  <a:schemeClr val="tx1"/>
                </a:solidFill>
                <a:latin typeface="Arial" panose="020B0604020202020204" pitchFamily="34" charset="0"/>
              </a:defRPr>
            </a:lvl9pPr>
          </a:lstStyle>
          <a:p>
            <a:pPr>
              <a:spcBef>
                <a:spcPct val="0"/>
              </a:spcBef>
            </a:pPr>
            <a:fld id="{2AFB96B0-DE56-4B91-A879-ED2F9CB6A5AD}" type="slidenum">
              <a:rPr lang="zh-CN" altLang="en-US" sz="1400"/>
              <a:t>1</a:t>
            </a:fld>
            <a:endParaRPr lang="en-US" altLang="zh-CN" sz="14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由于默认观察方向在</a:t>
            </a:r>
            <a:r>
              <a:rPr lang="en-US" altLang="zh-CN" dirty="0"/>
              <a:t>Z</a:t>
            </a:r>
            <a:r>
              <a:rPr lang="zh-CN" altLang="en-US" dirty="0"/>
              <a:t>轴，因此主要的排序方向是</a:t>
            </a:r>
            <a:r>
              <a:rPr lang="en-US" altLang="zh-CN" dirty="0"/>
              <a:t>Z</a:t>
            </a:r>
            <a:r>
              <a:rPr lang="zh-CN" altLang="en-US" dirty="0"/>
              <a:t>向</a:t>
            </a:r>
            <a:endParaRPr lang="en-US" altLang="zh-CN" dirty="0"/>
          </a:p>
          <a:p>
            <a:r>
              <a:rPr lang="zh-CN" altLang="en-US" dirty="0"/>
              <a:t>但仅有</a:t>
            </a:r>
            <a:r>
              <a:rPr lang="en-US" altLang="zh-CN" dirty="0"/>
              <a:t>Z</a:t>
            </a:r>
            <a:r>
              <a:rPr lang="zh-CN" altLang="en-US" dirty="0"/>
              <a:t>向是不够的</a:t>
            </a:r>
          </a:p>
        </p:txBody>
      </p:sp>
    </p:spTree>
    <p:extLst>
      <p:ext uri="{BB962C8B-B14F-4D97-AF65-F5344CB8AC3E}">
        <p14:creationId xmlns:p14="http://schemas.microsoft.com/office/powerpoint/2010/main" val="19896949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ChangeArrowheads="1" noTextEdit="1"/>
          </p:cNvSpPr>
          <p:nvPr>
            <p:ph type="sldImg"/>
          </p:nvPr>
        </p:nvSpPr>
        <p:spPr/>
      </p:sp>
      <p:sp>
        <p:nvSpPr>
          <p:cNvPr id="43011"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计本</a:t>
            </a:r>
            <a:r>
              <a:rPr lang="en-US" altLang="zh-CN"/>
              <a:t>08</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K</a:t>
            </a:r>
            <a:r>
              <a:rPr lang="en-US" altLang="zh-CN" baseline="30000" dirty="0"/>
              <a:t>2</a:t>
            </a:r>
          </a:p>
          <a:p>
            <a:r>
              <a:rPr lang="zh-CN" altLang="en-US" baseline="0" dirty="0"/>
              <a:t>和显示分辨率无关，仅取决于对象数量和复杂程度</a:t>
            </a:r>
          </a:p>
        </p:txBody>
      </p:sp>
    </p:spTree>
    <p:extLst>
      <p:ext uri="{BB962C8B-B14F-4D97-AF65-F5344CB8AC3E}">
        <p14:creationId xmlns:p14="http://schemas.microsoft.com/office/powerpoint/2010/main" val="10260297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m*n*k</a:t>
            </a:r>
          </a:p>
          <a:p>
            <a:endParaRPr lang="en-US" altLang="zh-CN" dirty="0"/>
          </a:p>
          <a:p>
            <a:r>
              <a:rPr lang="zh-CN" altLang="en-US" dirty="0"/>
              <a:t>当物体非常复杂，图像空间消隐效率高；当屏幕分辨率很高，物体较简单时对象空间消隐算法更高</a:t>
            </a:r>
          </a:p>
        </p:txBody>
      </p:sp>
    </p:spTree>
    <p:extLst>
      <p:ext uri="{BB962C8B-B14F-4D97-AF65-F5344CB8AC3E}">
        <p14:creationId xmlns:p14="http://schemas.microsoft.com/office/powerpoint/2010/main" val="38919039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ChangeArrowheads="1" noTextEdit="1"/>
          </p:cNvSpPr>
          <p:nvPr>
            <p:ph type="sldImg"/>
          </p:nvPr>
        </p:nvSpPr>
        <p:spPr/>
      </p:sp>
      <p:sp>
        <p:nvSpPr>
          <p:cNvPr id="43011"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计本</a:t>
            </a:r>
            <a:r>
              <a:rPr lang="en-US" altLang="zh-CN"/>
              <a:t>08</a:t>
            </a:r>
            <a:endParaRPr lang="zh-CN" altLang="en-US"/>
          </a:p>
        </p:txBody>
      </p:sp>
    </p:spTree>
    <p:extLst>
      <p:ext uri="{BB962C8B-B14F-4D97-AF65-F5344CB8AC3E}">
        <p14:creationId xmlns:p14="http://schemas.microsoft.com/office/powerpoint/2010/main" val="10248311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t>
            </a:r>
            <a:r>
              <a:rPr lang="zh-CN" altLang="en-US" dirty="0"/>
              <a:t>是后向面</a:t>
            </a:r>
          </a:p>
        </p:txBody>
      </p:sp>
    </p:spTree>
    <p:extLst>
      <p:ext uri="{BB962C8B-B14F-4D97-AF65-F5344CB8AC3E}">
        <p14:creationId xmlns:p14="http://schemas.microsoft.com/office/powerpoint/2010/main" val="32066994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xfrm>
            <a:off x="781050" y="768350"/>
            <a:ext cx="5540375" cy="3836988"/>
          </a:xfrm>
        </p:spPr>
      </p:sp>
      <p:sp>
        <p:nvSpPr>
          <p:cNvPr id="23555" name="Rectangle 3"/>
          <p:cNvSpPr>
            <a:spLocks noGrp="1" noChangeArrowheads="1"/>
          </p:cNvSpPr>
          <p:nvPr>
            <p:ph type="body" idx="1"/>
          </p:nvPr>
        </p:nvSpPr>
        <p:spPr>
          <a:xfrm>
            <a:off x="946347" y="4861508"/>
            <a:ext cx="5209782" cy="4603911"/>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后向面肯定不可见，但有的前向面也不一定可见。例如凹多面体或多个凸多面体共存的场景</a:t>
            </a:r>
          </a:p>
        </p:txBody>
      </p:sp>
    </p:spTree>
    <p:extLst>
      <p:ext uri="{BB962C8B-B14F-4D97-AF65-F5344CB8AC3E}">
        <p14:creationId xmlns:p14="http://schemas.microsoft.com/office/powerpoint/2010/main" val="21163225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ChangeArrowheads="1" noTextEdit="1"/>
          </p:cNvSpPr>
          <p:nvPr>
            <p:ph type="sldImg"/>
          </p:nvPr>
        </p:nvSpPr>
        <p:spPr/>
      </p:sp>
      <p:sp>
        <p:nvSpPr>
          <p:cNvPr id="43011"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计本</a:t>
            </a:r>
            <a:r>
              <a:rPr lang="en-US" altLang="zh-CN"/>
              <a:t>08</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上图仍然是基于右手的世界坐标系</a:t>
            </a:r>
            <a:endParaRPr lang="en-US" altLang="zh-CN" dirty="0"/>
          </a:p>
          <a:p>
            <a:r>
              <a:rPr lang="en-US" altLang="zh-CN" dirty="0"/>
              <a:t>Z</a:t>
            </a:r>
            <a:r>
              <a:rPr lang="zh-CN" altLang="en-US" dirty="0"/>
              <a:t>值越大，表示距离视点更近</a:t>
            </a:r>
          </a:p>
        </p:txBody>
      </p:sp>
    </p:spTree>
    <p:extLst>
      <p:ext uri="{BB962C8B-B14F-4D97-AF65-F5344CB8AC3E}">
        <p14:creationId xmlns:p14="http://schemas.microsoft.com/office/powerpoint/2010/main" val="3436154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绘制的过程就像一个黑箱，是数字几何模型和像素阵列之间的必经环节</a:t>
            </a:r>
          </a:p>
        </p:txBody>
      </p:sp>
    </p:spTree>
    <p:extLst>
      <p:ext uri="{BB962C8B-B14F-4D97-AF65-F5344CB8AC3E}">
        <p14:creationId xmlns:p14="http://schemas.microsoft.com/office/powerpoint/2010/main" val="26690590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9442926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0608548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606025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316046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9592479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276307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ChangeArrowheads="1" noTextEdit="1"/>
          </p:cNvSpPr>
          <p:nvPr>
            <p:ph type="sldImg"/>
          </p:nvPr>
        </p:nvSpPr>
        <p:spPr/>
      </p:sp>
      <p:sp>
        <p:nvSpPr>
          <p:cNvPr id="43011"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计本</a:t>
            </a:r>
            <a:r>
              <a:rPr lang="en-US" altLang="zh-CN"/>
              <a:t>08</a:t>
            </a:r>
            <a:endParaRPr lang="zh-CN" altLang="en-US"/>
          </a:p>
        </p:txBody>
      </p:sp>
    </p:spTree>
    <p:extLst>
      <p:ext uri="{BB962C8B-B14F-4D97-AF65-F5344CB8AC3E}">
        <p14:creationId xmlns:p14="http://schemas.microsoft.com/office/powerpoint/2010/main" val="20834762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7316355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ChangeArrowheads="1" noTextEdit="1"/>
          </p:cNvSpPr>
          <p:nvPr>
            <p:ph type="sldImg"/>
          </p:nvPr>
        </p:nvSpPr>
        <p:spPr/>
      </p:sp>
      <p:sp>
        <p:nvSpPr>
          <p:cNvPr id="43011"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计本</a:t>
            </a:r>
            <a:r>
              <a:rPr lang="en-US" altLang="zh-CN"/>
              <a:t>08</a:t>
            </a:r>
            <a:endParaRPr lang="zh-CN" altLang="en-US"/>
          </a:p>
        </p:txBody>
      </p:sp>
    </p:spTree>
    <p:extLst>
      <p:ext uri="{BB962C8B-B14F-4D97-AF65-F5344CB8AC3E}">
        <p14:creationId xmlns:p14="http://schemas.microsoft.com/office/powerpoint/2010/main" val="36253061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ChangeArrowheads="1" noTextEdit="1"/>
          </p:cNvSpPr>
          <p:nvPr>
            <p:ph type="sldImg"/>
          </p:nvPr>
        </p:nvSpPr>
        <p:spPr/>
      </p:sp>
      <p:sp>
        <p:nvSpPr>
          <p:cNvPr id="43011"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计本</a:t>
            </a:r>
            <a:r>
              <a:rPr lang="en-US" altLang="zh-CN"/>
              <a:t>08</a:t>
            </a:r>
            <a:endParaRPr lang="zh-CN" altLang="en-US"/>
          </a:p>
        </p:txBody>
      </p:sp>
    </p:spTree>
    <p:extLst>
      <p:ext uri="{BB962C8B-B14F-4D97-AF65-F5344CB8AC3E}">
        <p14:creationId xmlns:p14="http://schemas.microsoft.com/office/powerpoint/2010/main" val="988109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r>
              <a:rPr lang="zh-CN" altLang="en-US" dirty="0"/>
              <a:t>每个图元都有可能对每个像素产生影响；</a:t>
            </a:r>
            <a:endParaRPr lang="en-US" altLang="zh-CN" dirty="0"/>
          </a:p>
          <a:p>
            <a:pPr marL="228600" indent="-228600">
              <a:buFont typeface="+mj-lt"/>
              <a:buAutoNum type="arabicPeriod"/>
            </a:pPr>
            <a:r>
              <a:rPr lang="zh-CN" altLang="en-US" dirty="0"/>
              <a:t>基于屏幕分辨率和颜色设置，每个像素阵列的数量也具有很大的数量规模</a:t>
            </a:r>
          </a:p>
        </p:txBody>
      </p:sp>
    </p:spTree>
    <p:extLst>
      <p:ext uri="{BB962C8B-B14F-4D97-AF65-F5344CB8AC3E}">
        <p14:creationId xmlns:p14="http://schemas.microsoft.com/office/powerpoint/2010/main" val="28852863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49331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光线在离开光源以后，在到达视点（虚拟相机）的过程中，存在各种可能性（直接到达、反射后到达、折射后到达）</a:t>
            </a:r>
          </a:p>
        </p:txBody>
      </p:sp>
    </p:spTree>
    <p:extLst>
      <p:ext uri="{BB962C8B-B14F-4D97-AF65-F5344CB8AC3E}">
        <p14:creationId xmlns:p14="http://schemas.microsoft.com/office/powerpoint/2010/main" val="41214597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光线在离开光源以后，在到达视点（虚拟相机）的过程中，存在各种可能性（直接到达、反射后到达、折射后到达）</a:t>
            </a:r>
          </a:p>
        </p:txBody>
      </p:sp>
    </p:spTree>
    <p:extLst>
      <p:ext uri="{BB962C8B-B14F-4D97-AF65-F5344CB8AC3E}">
        <p14:creationId xmlns:p14="http://schemas.microsoft.com/office/powerpoint/2010/main" val="2903253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2023-12-01 </a:t>
            </a:r>
            <a:r>
              <a:rPr lang="zh-CN" altLang="en-US"/>
              <a:t>讲到这里。消隐还没有讲，颜色模型已经讲了</a:t>
            </a:r>
          </a:p>
        </p:txBody>
      </p:sp>
    </p:spTree>
    <p:extLst>
      <p:ext uri="{BB962C8B-B14F-4D97-AF65-F5344CB8AC3E}">
        <p14:creationId xmlns:p14="http://schemas.microsoft.com/office/powerpoint/2010/main" val="22059691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7001495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消隐的目的不仅是为了真实感，更主要是为了保证图形绘制结果的正确性</a:t>
            </a:r>
          </a:p>
        </p:txBody>
      </p:sp>
    </p:spTree>
    <p:extLst>
      <p:ext uri="{BB962C8B-B14F-4D97-AF65-F5344CB8AC3E}">
        <p14:creationId xmlns:p14="http://schemas.microsoft.com/office/powerpoint/2010/main" val="24293691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318911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42950" y="2130425"/>
            <a:ext cx="8420100" cy="1470025"/>
          </a:xfrm>
        </p:spPr>
        <p:txBody>
          <a:bodyPr/>
          <a:lstStyle/>
          <a:p>
            <a:r>
              <a:rPr lang="zh-CN" altLang="en-US"/>
              <a:t>单击此处编辑母版标题样式</a:t>
            </a:r>
          </a:p>
        </p:txBody>
      </p:sp>
      <p:sp>
        <p:nvSpPr>
          <p:cNvPr id="3" name="副标题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a:defRPr sz="3200"/>
            </a:lvl1pPr>
            <a:lvl2pPr>
              <a:defRPr sz="2800"/>
            </a:lvl2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6"/>
          <p:cNvSpPr>
            <a:spLocks noGrp="1" noChangeArrowheads="1"/>
          </p:cNvSpPr>
          <p:nvPr>
            <p:ph type="sldNum" sz="quarter" idx="10"/>
          </p:nvPr>
        </p:nvSpPr>
        <p:spPr/>
        <p:txBody>
          <a:bodyPr/>
          <a:lstStyle>
            <a:lvl1pPr>
              <a:defRPr/>
            </a:lvl1pPr>
          </a:lstStyle>
          <a:p>
            <a:pPr>
              <a:defRPr/>
            </a:pPr>
            <a:fld id="{7C39385B-7E37-4386-8614-E16534D2484D}" type="slidenum">
              <a:rPr lang="zh-CN" altLang="en-US"/>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65100" y="76200"/>
            <a:ext cx="9493250" cy="914400"/>
          </a:xfrm>
        </p:spPr>
        <p:txBody>
          <a:bodyPr/>
          <a:lstStyle/>
          <a:p>
            <a:r>
              <a:rPr lang="zh-CN" altLang="en-US"/>
              <a:t>单击此处编辑母版标题样式</a:t>
            </a:r>
          </a:p>
        </p:txBody>
      </p:sp>
      <p:sp>
        <p:nvSpPr>
          <p:cNvPr id="3" name="文本占位符 2"/>
          <p:cNvSpPr>
            <a:spLocks noGrp="1"/>
          </p:cNvSpPr>
          <p:nvPr>
            <p:ph type="body" sz="half" idx="1"/>
          </p:nvPr>
        </p:nvSpPr>
        <p:spPr>
          <a:xfrm>
            <a:off x="247650" y="1219200"/>
            <a:ext cx="4670425" cy="5181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70475" y="1219200"/>
            <a:ext cx="4670425" cy="5181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sldNum" sz="quarter" idx="10"/>
          </p:nvPr>
        </p:nvSpPr>
        <p:spPr/>
        <p:txBody>
          <a:bodyPr/>
          <a:lstStyle>
            <a:lvl1pPr>
              <a:defRPr/>
            </a:lvl1pPr>
          </a:lstStyle>
          <a:p>
            <a:pPr>
              <a:defRPr/>
            </a:pPr>
            <a:fld id="{D57EE83B-60B9-47A9-9FED-3278387D5CF7}" type="slidenum">
              <a:rPr lang="zh-CN" altLang="en-US"/>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7BD8E06D-6F8D-43B3-B472-265FA475BA8A}" type="slidenum">
              <a:rPr lang="zh-CN" altLang="en-US" smtClean="0"/>
              <a:t>‹#›</a:t>
            </a:fld>
            <a:endParaRPr lang="en-US" altLang="zh-CN"/>
          </a:p>
        </p:txBody>
      </p:sp>
    </p:spTree>
    <p:extLst>
      <p:ext uri="{BB962C8B-B14F-4D97-AF65-F5344CB8AC3E}">
        <p14:creationId xmlns:p14="http://schemas.microsoft.com/office/powerpoint/2010/main" val="216884104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5100" y="76200"/>
            <a:ext cx="94932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7" name="Rectangle 3"/>
          <p:cNvSpPr>
            <a:spLocks noGrp="1" noChangeArrowheads="1"/>
          </p:cNvSpPr>
          <p:nvPr>
            <p:ph type="body" idx="1"/>
          </p:nvPr>
        </p:nvSpPr>
        <p:spPr bwMode="auto">
          <a:xfrm>
            <a:off x="247650" y="1219200"/>
            <a:ext cx="949325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43366" name="Rectangle 6"/>
          <p:cNvSpPr>
            <a:spLocks noGrp="1" noChangeArrowheads="1"/>
          </p:cNvSpPr>
          <p:nvPr>
            <p:ph type="sldNum" sz="quarter" idx="4"/>
          </p:nvPr>
        </p:nvSpPr>
        <p:spPr bwMode="auto">
          <a:xfrm>
            <a:off x="7099300" y="6461125"/>
            <a:ext cx="2311400" cy="320675"/>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a:latin typeface="华文宋体" panose="02010600040101010101" pitchFamily="2" charset="-122"/>
                <a:ea typeface="华文宋体" panose="02010600040101010101" pitchFamily="2" charset="-122"/>
              </a:defRPr>
            </a:lvl1pPr>
          </a:lstStyle>
          <a:p>
            <a:pPr>
              <a:defRPr/>
            </a:pPr>
            <a:fld id="{7BD8E06D-6F8D-43B3-B472-265FA475BA8A}" type="slidenum">
              <a:rPr lang="zh-CN" altLang="en-US"/>
              <a:t>‹#›</a:t>
            </a:fld>
            <a:endParaRPr lang="en-US" altLang="zh-CN"/>
          </a:p>
        </p:txBody>
      </p:sp>
      <p:pic>
        <p:nvPicPr>
          <p:cNvPr id="1029"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5100" y="152400"/>
            <a:ext cx="11557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Line 8"/>
          <p:cNvSpPr>
            <a:spLocks noChangeShapeType="1"/>
          </p:cNvSpPr>
          <p:nvPr/>
        </p:nvSpPr>
        <p:spPr bwMode="auto">
          <a:xfrm>
            <a:off x="660400" y="990600"/>
            <a:ext cx="6686550" cy="0"/>
          </a:xfrm>
          <a:prstGeom prst="line">
            <a:avLst/>
          </a:prstGeom>
          <a:noFill/>
          <a:ln w="508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p:txStyles>
    <p:titleStyle>
      <a:lvl1pPr algn="ctr" rtl="0" eaLnBrk="0" fontAlgn="base" hangingPunct="0">
        <a:spcBef>
          <a:spcPct val="0"/>
        </a:spcBef>
        <a:spcAft>
          <a:spcPct val="0"/>
        </a:spcAft>
        <a:defRPr sz="4400">
          <a:solidFill>
            <a:schemeClr val="accent2"/>
          </a:solidFill>
          <a:latin typeface="宋体" panose="02010600030101010101" pitchFamily="2" charset="-122"/>
          <a:ea typeface="宋体" panose="02010600030101010101" pitchFamily="2" charset="-122"/>
          <a:cs typeface="+mj-cs"/>
        </a:defRPr>
      </a:lvl1pPr>
      <a:lvl2pPr algn="ctr" rtl="0" eaLnBrk="0" fontAlgn="base" hangingPunct="0">
        <a:spcBef>
          <a:spcPct val="0"/>
        </a:spcBef>
        <a:spcAft>
          <a:spcPct val="0"/>
        </a:spcAft>
        <a:defRPr sz="4400">
          <a:solidFill>
            <a:schemeClr val="accent2"/>
          </a:solidFill>
          <a:latin typeface="宋体" panose="02010600030101010101" pitchFamily="2" charset="-122"/>
          <a:ea typeface="宋体" panose="02010600030101010101" pitchFamily="2" charset="-122"/>
        </a:defRPr>
      </a:lvl2pPr>
      <a:lvl3pPr algn="ctr" rtl="0" eaLnBrk="0" fontAlgn="base" hangingPunct="0">
        <a:spcBef>
          <a:spcPct val="0"/>
        </a:spcBef>
        <a:spcAft>
          <a:spcPct val="0"/>
        </a:spcAft>
        <a:defRPr sz="4400">
          <a:solidFill>
            <a:schemeClr val="accent2"/>
          </a:solidFill>
          <a:latin typeface="宋体" panose="02010600030101010101" pitchFamily="2" charset="-122"/>
          <a:ea typeface="宋体" panose="02010600030101010101" pitchFamily="2" charset="-122"/>
        </a:defRPr>
      </a:lvl3pPr>
      <a:lvl4pPr algn="ctr" rtl="0" eaLnBrk="0" fontAlgn="base" hangingPunct="0">
        <a:spcBef>
          <a:spcPct val="0"/>
        </a:spcBef>
        <a:spcAft>
          <a:spcPct val="0"/>
        </a:spcAft>
        <a:defRPr sz="4400">
          <a:solidFill>
            <a:schemeClr val="accent2"/>
          </a:solidFill>
          <a:latin typeface="宋体" panose="02010600030101010101" pitchFamily="2" charset="-122"/>
          <a:ea typeface="宋体" panose="02010600030101010101" pitchFamily="2" charset="-122"/>
        </a:defRPr>
      </a:lvl4pPr>
      <a:lvl5pPr algn="ctr" rtl="0" eaLnBrk="0" fontAlgn="base" hangingPunct="0">
        <a:spcBef>
          <a:spcPct val="0"/>
        </a:spcBef>
        <a:spcAft>
          <a:spcPct val="0"/>
        </a:spcAft>
        <a:defRPr sz="4400">
          <a:solidFill>
            <a:schemeClr val="accent2"/>
          </a:solidFill>
          <a:latin typeface="宋体" panose="02010600030101010101" pitchFamily="2" charset="-122"/>
          <a:ea typeface="宋体" panose="02010600030101010101" pitchFamily="2" charset="-122"/>
        </a:defRPr>
      </a:lvl5pPr>
      <a:lvl6pPr marL="457200" algn="ctr" rtl="0" fontAlgn="base">
        <a:spcBef>
          <a:spcPct val="0"/>
        </a:spcBef>
        <a:spcAft>
          <a:spcPct val="0"/>
        </a:spcAft>
        <a:defRPr sz="4400">
          <a:solidFill>
            <a:schemeClr val="accent2"/>
          </a:solidFill>
          <a:latin typeface="Arial" panose="020B0604020202020204" pitchFamily="34" charset="0"/>
        </a:defRPr>
      </a:lvl6pPr>
      <a:lvl7pPr marL="914400" algn="ctr" rtl="0" fontAlgn="base">
        <a:spcBef>
          <a:spcPct val="0"/>
        </a:spcBef>
        <a:spcAft>
          <a:spcPct val="0"/>
        </a:spcAft>
        <a:defRPr sz="4400">
          <a:solidFill>
            <a:schemeClr val="accent2"/>
          </a:solidFill>
          <a:latin typeface="Arial" panose="020B0604020202020204" pitchFamily="34" charset="0"/>
        </a:defRPr>
      </a:lvl7pPr>
      <a:lvl8pPr marL="1371600" algn="ctr" rtl="0" fontAlgn="base">
        <a:spcBef>
          <a:spcPct val="0"/>
        </a:spcBef>
        <a:spcAft>
          <a:spcPct val="0"/>
        </a:spcAft>
        <a:defRPr sz="4400">
          <a:solidFill>
            <a:schemeClr val="accent2"/>
          </a:solidFill>
          <a:latin typeface="Arial" panose="020B0604020202020204" pitchFamily="34" charset="0"/>
        </a:defRPr>
      </a:lvl8pPr>
      <a:lvl9pPr marL="1828800" algn="ctr" rtl="0" fontAlgn="base">
        <a:spcBef>
          <a:spcPct val="0"/>
        </a:spcBef>
        <a:spcAft>
          <a:spcPct val="0"/>
        </a:spcAft>
        <a:defRPr sz="4400">
          <a:solidFill>
            <a:schemeClr val="accent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宋体" panose="02010600030101010101" pitchFamily="2" charset="-122"/>
          <a:ea typeface="宋体" panose="02010600030101010101" pitchFamily="2" charset="-122"/>
          <a:cs typeface="+mn-cs"/>
        </a:defRPr>
      </a:lvl1pPr>
      <a:lvl2pPr marL="742950" indent="-285750" algn="l" rtl="0" eaLnBrk="0" fontAlgn="base" hangingPunct="0">
        <a:spcBef>
          <a:spcPct val="20000"/>
        </a:spcBef>
        <a:spcAft>
          <a:spcPct val="0"/>
        </a:spcAft>
        <a:buChar char="–"/>
        <a:defRPr sz="2800">
          <a:solidFill>
            <a:schemeClr val="tx1"/>
          </a:solidFill>
          <a:latin typeface="宋体" panose="02010600030101010101" pitchFamily="2" charset="-122"/>
          <a:ea typeface="宋体" panose="02010600030101010101" pitchFamily="2" charset="-122"/>
        </a:defRPr>
      </a:lvl2pPr>
      <a:lvl3pPr marL="1143000" indent="-228600" algn="l" rtl="0" eaLnBrk="0" fontAlgn="base" hangingPunct="0">
        <a:spcBef>
          <a:spcPct val="20000"/>
        </a:spcBef>
        <a:spcAft>
          <a:spcPct val="0"/>
        </a:spcAft>
        <a:buChar char="•"/>
        <a:defRPr sz="2400">
          <a:solidFill>
            <a:schemeClr val="tx1"/>
          </a:solidFill>
          <a:latin typeface="宋体" panose="02010600030101010101" pitchFamily="2" charset="-122"/>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3.wmf"/><Relationship Id="rId4" Type="http://schemas.openxmlformats.org/officeDocument/2006/relationships/oleObject" Target="../embeddings/oleObject2.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8.emf"/><Relationship Id="rId4" Type="http://schemas.openxmlformats.org/officeDocument/2006/relationships/oleObject" Target="../embeddings/oleObject3.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8.emf"/></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20.e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6.bin"/><Relationship Id="rId5" Type="http://schemas.openxmlformats.org/officeDocument/2006/relationships/image" Target="../media/image19.wmf"/><Relationship Id="rId4" Type="http://schemas.openxmlformats.org/officeDocument/2006/relationships/oleObject" Target="../embeddings/oleObject5.bin"/></Relationships>
</file>

<file path=ppt/slides/_rels/slide29.xml.rels><?xml version="1.0" encoding="UTF-8" standalone="yes"?>
<Relationships xmlns="http://schemas.openxmlformats.org/package/2006/relationships"><Relationship Id="rId8" Type="http://schemas.openxmlformats.org/officeDocument/2006/relationships/image" Target="../media/image23.e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2.wmf"/><Relationship Id="rId5" Type="http://schemas.openxmlformats.org/officeDocument/2006/relationships/oleObject" Target="../embeddings/oleObject8.bin"/><Relationship Id="rId4" Type="http://schemas.openxmlformats.org/officeDocument/2006/relationships/image" Target="../media/image21.wmf"/></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22.xml"/><Relationship Id="rId7" Type="http://schemas.openxmlformats.org/officeDocument/2006/relationships/image" Target="../media/image25.e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1.bin"/><Relationship Id="rId5" Type="http://schemas.openxmlformats.org/officeDocument/2006/relationships/image" Target="../media/image24.wmf"/><Relationship Id="rId4" Type="http://schemas.openxmlformats.org/officeDocument/2006/relationships/oleObject" Target="../embeddings/oleObject10.bin"/><Relationship Id="rId9" Type="http://schemas.openxmlformats.org/officeDocument/2006/relationships/image" Target="../media/image26.wmf"/></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image" Target="../media/image31.emf"/><Relationship Id="rId3" Type="http://schemas.openxmlformats.org/officeDocument/2006/relationships/notesSlide" Target="../notesSlides/notesSlide23.xml"/><Relationship Id="rId7" Type="http://schemas.openxmlformats.org/officeDocument/2006/relationships/image" Target="../media/image28.wmf"/><Relationship Id="rId12" Type="http://schemas.openxmlformats.org/officeDocument/2006/relationships/oleObject" Target="../embeddings/oleObject17.bin"/><Relationship Id="rId2" Type="http://schemas.openxmlformats.org/officeDocument/2006/relationships/slideLayout" Target="../slideLayouts/slideLayout3.xml"/><Relationship Id="rId1" Type="http://schemas.openxmlformats.org/officeDocument/2006/relationships/vmlDrawing" Target="../drawings/vmlDrawing8.vml"/><Relationship Id="rId6" Type="http://schemas.openxmlformats.org/officeDocument/2006/relationships/oleObject" Target="../embeddings/oleObject14.bin"/><Relationship Id="rId11" Type="http://schemas.openxmlformats.org/officeDocument/2006/relationships/image" Target="../media/image30.wmf"/><Relationship Id="rId5" Type="http://schemas.openxmlformats.org/officeDocument/2006/relationships/image" Target="../media/image27.wmf"/><Relationship Id="rId10" Type="http://schemas.openxmlformats.org/officeDocument/2006/relationships/oleObject" Target="../embeddings/oleObject16.bin"/><Relationship Id="rId4" Type="http://schemas.openxmlformats.org/officeDocument/2006/relationships/oleObject" Target="../embeddings/oleObject13.bin"/><Relationship Id="rId9" Type="http://schemas.openxmlformats.org/officeDocument/2006/relationships/image" Target="../media/image29.wmf"/></Relationships>
</file>

<file path=ppt/slides/_rels/slide33.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33.wmf"/><Relationship Id="rId5" Type="http://schemas.openxmlformats.org/officeDocument/2006/relationships/oleObject" Target="../embeddings/oleObject19.bin"/><Relationship Id="rId10" Type="http://schemas.openxmlformats.org/officeDocument/2006/relationships/image" Target="../media/image31.emf"/><Relationship Id="rId4" Type="http://schemas.openxmlformats.org/officeDocument/2006/relationships/image" Target="../media/image32.wmf"/><Relationship Id="rId9" Type="http://schemas.openxmlformats.org/officeDocument/2006/relationships/oleObject" Target="../embeddings/oleObject21.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image" Target="../media/image35.e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23.bin"/><Relationship Id="rId5" Type="http://schemas.openxmlformats.org/officeDocument/2006/relationships/image" Target="../media/image27.wmf"/><Relationship Id="rId4" Type="http://schemas.openxmlformats.org/officeDocument/2006/relationships/oleObject" Target="../embeddings/oleObject22.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36.wm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42.w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3.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18.emf"/></Relationships>
</file>

<file path=ppt/slides/_rels/slide58.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2.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3"/>
          <p:cNvGraphicFramePr>
            <a:graphicFrameLocks noChangeAspect="1"/>
          </p:cNvGraphicFramePr>
          <p:nvPr/>
        </p:nvGraphicFramePr>
        <p:xfrm>
          <a:off x="2062163" y="1600200"/>
          <a:ext cx="5861050" cy="3581400"/>
        </p:xfrm>
        <a:graphic>
          <a:graphicData uri="http://schemas.openxmlformats.org/presentationml/2006/ole">
            <mc:AlternateContent xmlns:mc="http://schemas.openxmlformats.org/markup-compatibility/2006">
              <mc:Choice xmlns:v="urn:schemas-microsoft-com:vml" Requires="v">
                <p:oleObj spid="_x0000_s60501" name="Image" r:id="rId4" imgW="7048500" imgH="3975100" progId="Photoshop.Image.7">
                  <p:embed/>
                </p:oleObj>
              </mc:Choice>
              <mc:Fallback>
                <p:oleObj name="Image" r:id="rId4" imgW="7048500" imgH="3975100" progId="Photoshop.Image.7">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2163" y="1600200"/>
                        <a:ext cx="586105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3" name="Rectangle 4"/>
          <p:cNvSpPr>
            <a:spLocks noGrp="1" noChangeArrowheads="1"/>
          </p:cNvSpPr>
          <p:nvPr>
            <p:ph type="ctrTitle"/>
          </p:nvPr>
        </p:nvSpPr>
        <p:spPr>
          <a:xfrm>
            <a:off x="1369841" y="228601"/>
            <a:ext cx="7166317" cy="762000"/>
          </a:xfrm>
        </p:spPr>
        <p:txBody>
          <a:bodyPr/>
          <a:lstStyle/>
          <a:p>
            <a:pPr algn="ctr" eaLnBrk="1" hangingPunct="1"/>
            <a:r>
              <a:rPr lang="zh-CN" altLang="en-US" sz="3600" dirty="0">
                <a:latin typeface="微软雅黑" panose="020B0503020204020204" pitchFamily="34" charset="-122"/>
                <a:ea typeface="微软雅黑" panose="020B0503020204020204" pitchFamily="34" charset="-122"/>
                <a:cs typeface="Times New Roman" panose="02020603050405020304" pitchFamily="18" charset="0"/>
              </a:rPr>
              <a:t>真实感图形技术</a:t>
            </a:r>
            <a:r>
              <a:rPr lang="en-US" altLang="zh-CN" sz="36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3600" dirty="0">
                <a:latin typeface="微软雅黑" panose="020B0503020204020204" pitchFamily="34" charset="-122"/>
                <a:ea typeface="微软雅黑" panose="020B0503020204020204" pitchFamily="34" charset="-122"/>
                <a:cs typeface="Times New Roman" panose="02020603050405020304" pitchFamily="18" charset="0"/>
              </a:rPr>
              <a:t>消隐</a:t>
            </a:r>
          </a:p>
        </p:txBody>
      </p:sp>
      <p:sp>
        <p:nvSpPr>
          <p:cNvPr id="5124" name="Rectangle 5"/>
          <p:cNvSpPr>
            <a:spLocks noChangeArrowheads="1"/>
          </p:cNvSpPr>
          <p:nvPr/>
        </p:nvSpPr>
        <p:spPr bwMode="auto">
          <a:xfrm>
            <a:off x="4191000" y="1066801"/>
            <a:ext cx="2895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r>
              <a:rPr lang="zh-CN" altLang="en-US" sz="2800" b="0" dirty="0">
                <a:solidFill>
                  <a:schemeClr val="accent2"/>
                </a:solidFill>
                <a:latin typeface="微软雅黑" panose="020B0503020204020204" pitchFamily="34" charset="-122"/>
                <a:ea typeface="微软雅黑" panose="020B0503020204020204" pitchFamily="34" charset="-122"/>
              </a:rPr>
              <a:t>计算机图形学</a:t>
            </a:r>
          </a:p>
        </p:txBody>
      </p:sp>
      <p:sp>
        <p:nvSpPr>
          <p:cNvPr id="2" name="副标题 1"/>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a:spcBef>
                <a:spcPct val="0"/>
              </a:spcBef>
              <a:buFontTx/>
              <a:buNone/>
            </a:pPr>
            <a:fld id="{9F91C9FD-DFBB-4301-BD10-9E5CF5D5971D}" type="slidenum">
              <a:rPr lang="zh-CN" altLang="en-US" sz="1400" smtClean="0">
                <a:latin typeface="华文宋体" panose="02010600040101010101" pitchFamily="2" charset="-122"/>
                <a:ea typeface="华文宋体" panose="02010600040101010101" pitchFamily="2" charset="-122"/>
              </a:rPr>
              <a:t>10</a:t>
            </a:fld>
            <a:endParaRPr lang="en-US" altLang="zh-CN" sz="1400">
              <a:latin typeface="华文宋体" panose="02010600040101010101" pitchFamily="2" charset="-122"/>
              <a:ea typeface="华文宋体" panose="02010600040101010101" pitchFamily="2" charset="-122"/>
            </a:endParaRPr>
          </a:p>
        </p:txBody>
      </p:sp>
      <p:sp>
        <p:nvSpPr>
          <p:cNvPr id="16387" name="Rectangle 3"/>
          <p:cNvSpPr>
            <a:spLocks noGrp="1" noChangeArrowheads="1"/>
          </p:cNvSpPr>
          <p:nvPr>
            <p:ph type="body" idx="1"/>
          </p:nvPr>
        </p:nvSpPr>
        <p:spPr/>
        <p:txBody>
          <a:bodyPr/>
          <a:lstStyle/>
          <a:p>
            <a:pPr eaLnBrk="1" hangingPunct="1">
              <a:buFont typeface="Arial" panose="020B0604020202020204" pitchFamily="34" charset="0"/>
              <a:buChar char="•"/>
            </a:pPr>
            <a:r>
              <a:rPr lang="zh-CN" altLang="en-US" dirty="0"/>
              <a:t>消隐</a:t>
            </a:r>
            <a:endParaRPr lang="en-US" altLang="zh-CN" dirty="0"/>
          </a:p>
          <a:p>
            <a:pPr eaLnBrk="1" hangingPunct="1">
              <a:buFont typeface="Arial" panose="020B0604020202020204" pitchFamily="34" charset="0"/>
              <a:buChar char="•"/>
            </a:pPr>
            <a:r>
              <a:rPr lang="zh-CN" altLang="en-US" dirty="0"/>
              <a:t>颜色模型</a:t>
            </a:r>
            <a:endParaRPr lang="en-US" altLang="zh-CN" dirty="0"/>
          </a:p>
          <a:p>
            <a:pPr eaLnBrk="1" hangingPunct="1">
              <a:buFont typeface="Arial" panose="020B0604020202020204" pitchFamily="34" charset="0"/>
              <a:buChar char="•"/>
            </a:pPr>
            <a:r>
              <a:rPr lang="zh-CN" altLang="en-US" dirty="0"/>
              <a:t>光照</a:t>
            </a:r>
            <a:endParaRPr lang="en-US" altLang="zh-CN" dirty="0"/>
          </a:p>
          <a:p>
            <a:pPr eaLnBrk="1" hangingPunct="1">
              <a:buFont typeface="Arial" panose="020B0604020202020204" pitchFamily="34" charset="0"/>
              <a:buChar char="•"/>
            </a:pPr>
            <a:r>
              <a:rPr lang="zh-CN" altLang="en-US" dirty="0"/>
              <a:t>纹理和阴影</a:t>
            </a:r>
            <a:endParaRPr lang="en-US" altLang="zh-CN" dirty="0"/>
          </a:p>
        </p:txBody>
      </p:sp>
      <p:sp>
        <p:nvSpPr>
          <p:cNvPr id="16390" name="标题 7"/>
          <p:cNvSpPr>
            <a:spLocks noGrp="1" noChangeArrowheads="1"/>
          </p:cNvSpPr>
          <p:nvPr>
            <p:ph type="title"/>
          </p:nvPr>
        </p:nvSpPr>
        <p:spPr/>
        <p:txBody>
          <a:bodyPr/>
          <a:lstStyle/>
          <a:p>
            <a:r>
              <a:rPr lang="zh-CN" altLang="en-US" dirty="0"/>
              <a:t>真实感图形绘制的所需环节</a:t>
            </a:r>
          </a:p>
        </p:txBody>
      </p:sp>
    </p:spTree>
    <p:extLst>
      <p:ext uri="{BB962C8B-B14F-4D97-AF65-F5344CB8AC3E}">
        <p14:creationId xmlns:p14="http://schemas.microsoft.com/office/powerpoint/2010/main" val="2996459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a:spcBef>
                <a:spcPct val="0"/>
              </a:spcBef>
              <a:buFontTx/>
              <a:buNone/>
            </a:pPr>
            <a:fld id="{9F91C9FD-DFBB-4301-BD10-9E5CF5D5971D}" type="slidenum">
              <a:rPr lang="zh-CN" altLang="en-US" sz="1400" smtClean="0">
                <a:latin typeface="华文宋体" panose="02010600040101010101" pitchFamily="2" charset="-122"/>
                <a:ea typeface="华文宋体" panose="02010600040101010101" pitchFamily="2" charset="-122"/>
              </a:rPr>
              <a:t>11</a:t>
            </a:fld>
            <a:endParaRPr lang="en-US" altLang="zh-CN" sz="1400">
              <a:latin typeface="华文宋体" panose="02010600040101010101" pitchFamily="2" charset="-122"/>
              <a:ea typeface="华文宋体" panose="02010600040101010101" pitchFamily="2" charset="-122"/>
            </a:endParaRPr>
          </a:p>
        </p:txBody>
      </p:sp>
      <p:sp>
        <p:nvSpPr>
          <p:cNvPr id="16387" name="Rectangle 3"/>
          <p:cNvSpPr>
            <a:spLocks noGrp="1" noChangeArrowheads="1"/>
          </p:cNvSpPr>
          <p:nvPr>
            <p:ph type="body" idx="1"/>
          </p:nvPr>
        </p:nvSpPr>
        <p:spPr/>
        <p:txBody>
          <a:bodyPr/>
          <a:lstStyle/>
          <a:p>
            <a:pPr eaLnBrk="1" hangingPunct="1"/>
            <a:r>
              <a:rPr lang="zh-CN" altLang="en-US" dirty="0"/>
              <a:t>消隐前后的多边形网格</a:t>
            </a:r>
            <a:endParaRPr lang="en-US" altLang="zh-CN" dirty="0"/>
          </a:p>
        </p:txBody>
      </p:sp>
      <p:pic>
        <p:nvPicPr>
          <p:cNvPr id="163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3" y="1984375"/>
            <a:ext cx="4356100" cy="444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5413" y="1958975"/>
            <a:ext cx="4187825" cy="445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0" name="标题 7"/>
          <p:cNvSpPr>
            <a:spLocks noGrp="1" noChangeArrowheads="1"/>
          </p:cNvSpPr>
          <p:nvPr>
            <p:ph type="title"/>
          </p:nvPr>
        </p:nvSpPr>
        <p:spPr/>
        <p:txBody>
          <a:bodyPr/>
          <a:lstStyle/>
          <a:p>
            <a:r>
              <a:rPr lang="zh-CN" altLang="en-US" dirty="0"/>
              <a:t>消隐</a:t>
            </a:r>
            <a:r>
              <a:rPr lang="en-US" altLang="zh-CN" dirty="0"/>
              <a:t>-</a:t>
            </a:r>
            <a:r>
              <a:rPr lang="zh-CN" altLang="en-US" dirty="0"/>
              <a:t>问题提出</a:t>
            </a:r>
          </a:p>
        </p:txBody>
      </p:sp>
    </p:spTree>
    <p:extLst>
      <p:ext uri="{BB962C8B-B14F-4D97-AF65-F5344CB8AC3E}">
        <p14:creationId xmlns:p14="http://schemas.microsoft.com/office/powerpoint/2010/main" val="2085517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7"/>
                                        </p:tgtEl>
                                        <p:attrNameLst>
                                          <p:attrName>style.visibility</p:attrName>
                                        </p:attrNameLst>
                                      </p:cBhvr>
                                      <p:to>
                                        <p:strVal val="visible"/>
                                      </p:to>
                                    </p:set>
                                    <p:animEffect transition="in" filter="fade">
                                      <p:cBhvr>
                                        <p:cTn id="7" dur="500"/>
                                        <p:tgtEl>
                                          <p:spTgt spid="3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a:spcBef>
                <a:spcPct val="0"/>
              </a:spcBef>
              <a:buFontTx/>
              <a:buNone/>
            </a:pPr>
            <a:fld id="{45786C31-4DC9-4A8E-BBB9-BD6E41DD722B}" type="slidenum">
              <a:rPr lang="zh-CN" altLang="en-US" sz="1400" smtClean="0">
                <a:latin typeface="华文宋体" panose="02010600040101010101" pitchFamily="2" charset="-122"/>
                <a:ea typeface="华文宋体" panose="02010600040101010101" pitchFamily="2" charset="-122"/>
              </a:rPr>
              <a:t>12</a:t>
            </a:fld>
            <a:endParaRPr lang="en-US" altLang="zh-CN" sz="1400">
              <a:latin typeface="华文宋体" panose="02010600040101010101" pitchFamily="2" charset="-122"/>
              <a:ea typeface="华文宋体" panose="02010600040101010101" pitchFamily="2" charset="-122"/>
            </a:endParaRPr>
          </a:p>
        </p:txBody>
      </p:sp>
      <p:sp>
        <p:nvSpPr>
          <p:cNvPr id="17411" name="Rectangle 3"/>
          <p:cNvSpPr>
            <a:spLocks noGrp="1" noChangeArrowheads="1"/>
          </p:cNvSpPr>
          <p:nvPr>
            <p:ph type="body" idx="1"/>
          </p:nvPr>
        </p:nvSpPr>
        <p:spPr/>
        <p:txBody>
          <a:bodyPr/>
          <a:lstStyle/>
          <a:p>
            <a:pPr eaLnBrk="1" hangingPunct="1"/>
            <a:r>
              <a:rPr lang="zh-CN" altLang="en-US" dirty="0"/>
              <a:t>消隐后的网格才能填色</a:t>
            </a:r>
            <a:endParaRPr lang="en-US" altLang="zh-CN" dirty="0"/>
          </a:p>
        </p:txBody>
      </p:sp>
      <p:pic>
        <p:nvPicPr>
          <p:cNvPr id="1741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463" y="1932727"/>
            <a:ext cx="4187825" cy="445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9533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3813" y="1932727"/>
            <a:ext cx="4303712" cy="445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标题 7"/>
          <p:cNvSpPr>
            <a:spLocks noGrp="1" noChangeArrowheads="1"/>
          </p:cNvSpPr>
          <p:nvPr>
            <p:ph type="title"/>
          </p:nvPr>
        </p:nvSpPr>
        <p:spPr/>
        <p:txBody>
          <a:bodyPr/>
          <a:lstStyle/>
          <a:p>
            <a:r>
              <a:rPr lang="zh-CN" altLang="en-US" dirty="0"/>
              <a:t>问题提出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95334"/>
                                        </p:tgtEl>
                                        <p:attrNameLst>
                                          <p:attrName>style.visibility</p:attrName>
                                        </p:attrNameLst>
                                      </p:cBhvr>
                                      <p:to>
                                        <p:strVal val="visible"/>
                                      </p:to>
                                    </p:set>
                                    <p:animEffect transition="in" filter="fade">
                                      <p:cBhvr>
                                        <p:cTn id="7" dur="500"/>
                                        <p:tgtEl>
                                          <p:spTgt spid="9953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内容占位符 35"/>
          <p:cNvSpPr>
            <a:spLocks noGrp="1" noChangeArrowheads="1"/>
          </p:cNvSpPr>
          <p:nvPr>
            <p:ph idx="1"/>
          </p:nvPr>
        </p:nvSpPr>
        <p:spPr>
          <a:xfrm>
            <a:off x="247650" y="1122363"/>
            <a:ext cx="9493250" cy="3435350"/>
          </a:xfrm>
        </p:spPr>
        <p:txBody>
          <a:bodyPr/>
          <a:lstStyle/>
          <a:p>
            <a:r>
              <a:rPr lang="zh-CN" altLang="en-US" dirty="0"/>
              <a:t>当将三维场景投影到二维平面的时候，需要确定哪些多边形是可见的，哪些是不可见的</a:t>
            </a:r>
            <a:endParaRPr lang="en-US" altLang="zh-CN" dirty="0"/>
          </a:p>
          <a:p>
            <a:r>
              <a:rPr lang="zh-CN" altLang="en-US" dirty="0">
                <a:solidFill>
                  <a:srgbClr val="0033CC"/>
                </a:solidFill>
              </a:rPr>
              <a:t>消隐：</a:t>
            </a:r>
            <a:r>
              <a:rPr lang="zh-CN" altLang="en-US" dirty="0"/>
              <a:t>消除被遮挡的不可见的线或面</a:t>
            </a:r>
            <a:endParaRPr lang="en-US" altLang="zh-CN" dirty="0"/>
          </a:p>
          <a:p>
            <a:r>
              <a:rPr lang="zh-CN" altLang="en-US" dirty="0"/>
              <a:t>未经消隐的图形</a:t>
            </a:r>
            <a:endParaRPr lang="en-US" altLang="zh-CN" dirty="0"/>
          </a:p>
          <a:p>
            <a:r>
              <a:rPr lang="zh-CN" altLang="en-US" dirty="0"/>
              <a:t>杂乱</a:t>
            </a:r>
            <a:r>
              <a:rPr lang="en-US" altLang="zh-CN" dirty="0"/>
              <a:t>,</a:t>
            </a:r>
            <a:r>
              <a:rPr lang="zh-CN" altLang="en-US" dirty="0"/>
              <a:t>二义性</a:t>
            </a:r>
            <a:endParaRPr lang="en-US" altLang="zh-CN" dirty="0"/>
          </a:p>
          <a:p>
            <a:endParaRPr lang="zh-CN" altLang="en-US" dirty="0"/>
          </a:p>
        </p:txBody>
      </p:sp>
      <p:sp>
        <p:nvSpPr>
          <p:cNvPr id="18435" name="灯片编号占位符 5"/>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a:spcBef>
                <a:spcPct val="0"/>
              </a:spcBef>
              <a:buFontTx/>
              <a:buNone/>
            </a:pPr>
            <a:fld id="{30F71A4A-26B4-4F6B-A3F3-634C2C3334F9}" type="slidenum">
              <a:rPr lang="zh-CN" altLang="en-US" sz="1400" smtClean="0">
                <a:latin typeface="华文宋体" panose="02010600040101010101" pitchFamily="2" charset="-122"/>
                <a:ea typeface="华文宋体" panose="02010600040101010101" pitchFamily="2" charset="-122"/>
              </a:rPr>
              <a:t>13</a:t>
            </a:fld>
            <a:endParaRPr lang="en-US" altLang="zh-CN" sz="1400">
              <a:latin typeface="华文宋体" panose="02010600040101010101" pitchFamily="2" charset="-122"/>
              <a:ea typeface="华文宋体" panose="02010600040101010101" pitchFamily="2" charset="-122"/>
            </a:endParaRPr>
          </a:p>
        </p:txBody>
      </p:sp>
      <p:grpSp>
        <p:nvGrpSpPr>
          <p:cNvPr id="4" name="组合 3"/>
          <p:cNvGrpSpPr/>
          <p:nvPr/>
        </p:nvGrpSpPr>
        <p:grpSpPr bwMode="auto">
          <a:xfrm>
            <a:off x="701675" y="5013325"/>
            <a:ext cx="1433513" cy="865188"/>
            <a:chOff x="625383" y="4557713"/>
            <a:chExt cx="1434379" cy="865187"/>
          </a:xfrm>
        </p:grpSpPr>
        <p:sp>
          <p:nvSpPr>
            <p:cNvPr id="18460" name="Line 5"/>
            <p:cNvSpPr>
              <a:spLocks noChangeShapeType="1"/>
            </p:cNvSpPr>
            <p:nvPr/>
          </p:nvSpPr>
          <p:spPr bwMode="auto">
            <a:xfrm>
              <a:off x="981985" y="4557713"/>
              <a:ext cx="1075784" cy="0"/>
            </a:xfrm>
            <a:prstGeom prst="line">
              <a:avLst/>
            </a:prstGeom>
            <a:noFill/>
            <a:ln w="1905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461" name="Line 6"/>
            <p:cNvSpPr>
              <a:spLocks noChangeShapeType="1"/>
            </p:cNvSpPr>
            <p:nvPr/>
          </p:nvSpPr>
          <p:spPr bwMode="auto">
            <a:xfrm flipH="1">
              <a:off x="625383" y="4557713"/>
              <a:ext cx="358595" cy="287934"/>
            </a:xfrm>
            <a:prstGeom prst="line">
              <a:avLst/>
            </a:prstGeom>
            <a:noFill/>
            <a:ln w="1905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462" name="Line 7"/>
            <p:cNvSpPr>
              <a:spLocks noChangeShapeType="1"/>
            </p:cNvSpPr>
            <p:nvPr/>
          </p:nvSpPr>
          <p:spPr bwMode="auto">
            <a:xfrm>
              <a:off x="625383" y="4845647"/>
              <a:ext cx="1075784" cy="0"/>
            </a:xfrm>
            <a:prstGeom prst="line">
              <a:avLst/>
            </a:prstGeom>
            <a:noFill/>
            <a:ln w="1905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463" name="Line 8"/>
            <p:cNvSpPr>
              <a:spLocks noChangeShapeType="1"/>
            </p:cNvSpPr>
            <p:nvPr/>
          </p:nvSpPr>
          <p:spPr bwMode="auto">
            <a:xfrm flipV="1">
              <a:off x="1701167" y="4557713"/>
              <a:ext cx="358595" cy="287934"/>
            </a:xfrm>
            <a:prstGeom prst="line">
              <a:avLst/>
            </a:prstGeom>
            <a:noFill/>
            <a:ln w="1905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464" name="Line 9"/>
            <p:cNvSpPr>
              <a:spLocks noChangeShapeType="1"/>
            </p:cNvSpPr>
            <p:nvPr/>
          </p:nvSpPr>
          <p:spPr bwMode="auto">
            <a:xfrm>
              <a:off x="625383" y="4845647"/>
              <a:ext cx="0" cy="575868"/>
            </a:xfrm>
            <a:prstGeom prst="line">
              <a:avLst/>
            </a:prstGeom>
            <a:noFill/>
            <a:ln w="1905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465" name="Line 10"/>
            <p:cNvSpPr>
              <a:spLocks noChangeShapeType="1"/>
            </p:cNvSpPr>
            <p:nvPr/>
          </p:nvSpPr>
          <p:spPr bwMode="auto">
            <a:xfrm>
              <a:off x="625383" y="5421516"/>
              <a:ext cx="1075784" cy="0"/>
            </a:xfrm>
            <a:prstGeom prst="line">
              <a:avLst/>
            </a:prstGeom>
            <a:noFill/>
            <a:ln w="1905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466" name="Line 11"/>
            <p:cNvSpPr>
              <a:spLocks noChangeShapeType="1"/>
            </p:cNvSpPr>
            <p:nvPr/>
          </p:nvSpPr>
          <p:spPr bwMode="auto">
            <a:xfrm flipV="1">
              <a:off x="1701167" y="4845647"/>
              <a:ext cx="0" cy="575868"/>
            </a:xfrm>
            <a:prstGeom prst="line">
              <a:avLst/>
            </a:prstGeom>
            <a:noFill/>
            <a:ln w="1905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467" name="Line 12"/>
            <p:cNvSpPr>
              <a:spLocks noChangeShapeType="1"/>
            </p:cNvSpPr>
            <p:nvPr/>
          </p:nvSpPr>
          <p:spPr bwMode="auto">
            <a:xfrm>
              <a:off x="2059762" y="4557713"/>
              <a:ext cx="0" cy="647852"/>
            </a:xfrm>
            <a:prstGeom prst="line">
              <a:avLst/>
            </a:prstGeom>
            <a:noFill/>
            <a:ln w="1905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468" name="Line 13"/>
            <p:cNvSpPr>
              <a:spLocks noChangeShapeType="1"/>
            </p:cNvSpPr>
            <p:nvPr/>
          </p:nvSpPr>
          <p:spPr bwMode="auto">
            <a:xfrm flipH="1">
              <a:off x="1701167" y="5206949"/>
              <a:ext cx="358595" cy="215951"/>
            </a:xfrm>
            <a:prstGeom prst="line">
              <a:avLst/>
            </a:prstGeom>
            <a:noFill/>
            <a:ln w="1905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469" name="Line 14"/>
            <p:cNvSpPr>
              <a:spLocks noChangeShapeType="1"/>
            </p:cNvSpPr>
            <p:nvPr/>
          </p:nvSpPr>
          <p:spPr bwMode="auto">
            <a:xfrm>
              <a:off x="981985" y="4557713"/>
              <a:ext cx="0" cy="647852"/>
            </a:xfrm>
            <a:prstGeom prst="line">
              <a:avLst/>
            </a:prstGeom>
            <a:noFill/>
            <a:ln w="1905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470" name="Line 15"/>
            <p:cNvSpPr>
              <a:spLocks noChangeShapeType="1"/>
            </p:cNvSpPr>
            <p:nvPr/>
          </p:nvSpPr>
          <p:spPr bwMode="auto">
            <a:xfrm>
              <a:off x="981985" y="5206949"/>
              <a:ext cx="1075784" cy="0"/>
            </a:xfrm>
            <a:prstGeom prst="line">
              <a:avLst/>
            </a:prstGeom>
            <a:noFill/>
            <a:ln w="1905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471" name="Line 16"/>
            <p:cNvSpPr>
              <a:spLocks noChangeShapeType="1"/>
            </p:cNvSpPr>
            <p:nvPr/>
          </p:nvSpPr>
          <p:spPr bwMode="auto">
            <a:xfrm flipH="1">
              <a:off x="625383" y="5206949"/>
              <a:ext cx="358595" cy="215951"/>
            </a:xfrm>
            <a:prstGeom prst="line">
              <a:avLst/>
            </a:prstGeom>
            <a:noFill/>
            <a:ln w="1905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5" name="组合 4"/>
          <p:cNvGrpSpPr/>
          <p:nvPr/>
        </p:nvGrpSpPr>
        <p:grpSpPr bwMode="auto">
          <a:xfrm>
            <a:off x="2603500" y="4997450"/>
            <a:ext cx="1435100" cy="865188"/>
            <a:chOff x="2418356" y="4557713"/>
            <a:chExt cx="1434379" cy="865187"/>
          </a:xfrm>
        </p:grpSpPr>
        <p:sp>
          <p:nvSpPr>
            <p:cNvPr id="18451" name="Line 17"/>
            <p:cNvSpPr>
              <a:spLocks noChangeShapeType="1"/>
            </p:cNvSpPr>
            <p:nvPr/>
          </p:nvSpPr>
          <p:spPr bwMode="auto">
            <a:xfrm>
              <a:off x="2776951" y="4557713"/>
              <a:ext cx="1075784" cy="0"/>
            </a:xfrm>
            <a:prstGeom prst="line">
              <a:avLst/>
            </a:prstGeom>
            <a:noFill/>
            <a:ln w="1905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452" name="Line 18"/>
            <p:cNvSpPr>
              <a:spLocks noChangeShapeType="1"/>
            </p:cNvSpPr>
            <p:nvPr/>
          </p:nvSpPr>
          <p:spPr bwMode="auto">
            <a:xfrm flipH="1">
              <a:off x="2418356" y="4557713"/>
              <a:ext cx="358595" cy="287934"/>
            </a:xfrm>
            <a:prstGeom prst="line">
              <a:avLst/>
            </a:prstGeom>
            <a:noFill/>
            <a:ln w="1905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453" name="Line 19"/>
            <p:cNvSpPr>
              <a:spLocks noChangeShapeType="1"/>
            </p:cNvSpPr>
            <p:nvPr/>
          </p:nvSpPr>
          <p:spPr bwMode="auto">
            <a:xfrm>
              <a:off x="2418356" y="4845647"/>
              <a:ext cx="0" cy="575868"/>
            </a:xfrm>
            <a:prstGeom prst="line">
              <a:avLst/>
            </a:prstGeom>
            <a:noFill/>
            <a:ln w="1905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454" name="Line 20"/>
            <p:cNvSpPr>
              <a:spLocks noChangeShapeType="1"/>
            </p:cNvSpPr>
            <p:nvPr/>
          </p:nvSpPr>
          <p:spPr bwMode="auto">
            <a:xfrm>
              <a:off x="2418356" y="4845647"/>
              <a:ext cx="1195315" cy="0"/>
            </a:xfrm>
            <a:prstGeom prst="line">
              <a:avLst/>
            </a:prstGeom>
            <a:noFill/>
            <a:ln w="1905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455" name="Line 21"/>
            <p:cNvSpPr>
              <a:spLocks noChangeShapeType="1"/>
            </p:cNvSpPr>
            <p:nvPr/>
          </p:nvSpPr>
          <p:spPr bwMode="auto">
            <a:xfrm flipH="1">
              <a:off x="3613672" y="4557713"/>
              <a:ext cx="239063" cy="287934"/>
            </a:xfrm>
            <a:prstGeom prst="line">
              <a:avLst/>
            </a:prstGeom>
            <a:noFill/>
            <a:ln w="1905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456" name="Line 22"/>
            <p:cNvSpPr>
              <a:spLocks noChangeShapeType="1"/>
            </p:cNvSpPr>
            <p:nvPr/>
          </p:nvSpPr>
          <p:spPr bwMode="auto">
            <a:xfrm>
              <a:off x="3613672" y="4845647"/>
              <a:ext cx="0" cy="575868"/>
            </a:xfrm>
            <a:prstGeom prst="line">
              <a:avLst/>
            </a:prstGeom>
            <a:noFill/>
            <a:ln w="1905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457" name="Line 23"/>
            <p:cNvSpPr>
              <a:spLocks noChangeShapeType="1"/>
            </p:cNvSpPr>
            <p:nvPr/>
          </p:nvSpPr>
          <p:spPr bwMode="auto">
            <a:xfrm>
              <a:off x="2418356" y="5421516"/>
              <a:ext cx="1195315" cy="0"/>
            </a:xfrm>
            <a:prstGeom prst="line">
              <a:avLst/>
            </a:prstGeom>
            <a:noFill/>
            <a:ln w="1905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458" name="Line 24"/>
            <p:cNvSpPr>
              <a:spLocks noChangeShapeType="1"/>
            </p:cNvSpPr>
            <p:nvPr/>
          </p:nvSpPr>
          <p:spPr bwMode="auto">
            <a:xfrm>
              <a:off x="3852735" y="4557713"/>
              <a:ext cx="0" cy="647852"/>
            </a:xfrm>
            <a:prstGeom prst="line">
              <a:avLst/>
            </a:prstGeom>
            <a:noFill/>
            <a:ln w="1905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459" name="Line 25"/>
            <p:cNvSpPr>
              <a:spLocks noChangeShapeType="1"/>
            </p:cNvSpPr>
            <p:nvPr/>
          </p:nvSpPr>
          <p:spPr bwMode="auto">
            <a:xfrm flipH="1">
              <a:off x="3613672" y="5206949"/>
              <a:ext cx="239063" cy="215951"/>
            </a:xfrm>
            <a:prstGeom prst="line">
              <a:avLst/>
            </a:prstGeom>
            <a:noFill/>
            <a:ln w="1905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6" name="组合 5"/>
          <p:cNvGrpSpPr/>
          <p:nvPr/>
        </p:nvGrpSpPr>
        <p:grpSpPr bwMode="auto">
          <a:xfrm>
            <a:off x="4495800" y="4975225"/>
            <a:ext cx="1435100" cy="865188"/>
            <a:chOff x="4450392" y="4557713"/>
            <a:chExt cx="1434379" cy="865187"/>
          </a:xfrm>
        </p:grpSpPr>
        <p:sp>
          <p:nvSpPr>
            <p:cNvPr id="18442" name="Line 26"/>
            <p:cNvSpPr>
              <a:spLocks noChangeShapeType="1"/>
            </p:cNvSpPr>
            <p:nvPr/>
          </p:nvSpPr>
          <p:spPr bwMode="auto">
            <a:xfrm>
              <a:off x="4808987" y="4557713"/>
              <a:ext cx="1075784" cy="0"/>
            </a:xfrm>
            <a:prstGeom prst="line">
              <a:avLst/>
            </a:prstGeom>
            <a:noFill/>
            <a:ln w="1905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443" name="Line 27"/>
            <p:cNvSpPr>
              <a:spLocks noChangeShapeType="1"/>
            </p:cNvSpPr>
            <p:nvPr/>
          </p:nvSpPr>
          <p:spPr bwMode="auto">
            <a:xfrm flipH="1">
              <a:off x="4450392" y="4557713"/>
              <a:ext cx="358595" cy="287934"/>
            </a:xfrm>
            <a:prstGeom prst="line">
              <a:avLst/>
            </a:prstGeom>
            <a:noFill/>
            <a:ln w="1905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444" name="Line 28"/>
            <p:cNvSpPr>
              <a:spLocks noChangeShapeType="1"/>
            </p:cNvSpPr>
            <p:nvPr/>
          </p:nvSpPr>
          <p:spPr bwMode="auto">
            <a:xfrm>
              <a:off x="4808987" y="4557713"/>
              <a:ext cx="0" cy="647852"/>
            </a:xfrm>
            <a:prstGeom prst="line">
              <a:avLst/>
            </a:prstGeom>
            <a:noFill/>
            <a:ln w="1905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445" name="Line 29"/>
            <p:cNvSpPr>
              <a:spLocks noChangeShapeType="1"/>
            </p:cNvSpPr>
            <p:nvPr/>
          </p:nvSpPr>
          <p:spPr bwMode="auto">
            <a:xfrm flipH="1">
              <a:off x="4450392" y="5206949"/>
              <a:ext cx="358595" cy="215951"/>
            </a:xfrm>
            <a:prstGeom prst="line">
              <a:avLst/>
            </a:prstGeom>
            <a:noFill/>
            <a:ln w="1905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446" name="Line 30"/>
            <p:cNvSpPr>
              <a:spLocks noChangeShapeType="1"/>
            </p:cNvSpPr>
            <p:nvPr/>
          </p:nvSpPr>
          <p:spPr bwMode="auto">
            <a:xfrm>
              <a:off x="4450392" y="4845647"/>
              <a:ext cx="0" cy="575868"/>
            </a:xfrm>
            <a:prstGeom prst="line">
              <a:avLst/>
            </a:prstGeom>
            <a:noFill/>
            <a:ln w="1905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447" name="Line 31"/>
            <p:cNvSpPr>
              <a:spLocks noChangeShapeType="1"/>
            </p:cNvSpPr>
            <p:nvPr/>
          </p:nvSpPr>
          <p:spPr bwMode="auto">
            <a:xfrm>
              <a:off x="4808987" y="5206949"/>
              <a:ext cx="1075784" cy="0"/>
            </a:xfrm>
            <a:prstGeom prst="line">
              <a:avLst/>
            </a:prstGeom>
            <a:noFill/>
            <a:ln w="1905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448" name="Line 32"/>
            <p:cNvSpPr>
              <a:spLocks noChangeShapeType="1"/>
            </p:cNvSpPr>
            <p:nvPr/>
          </p:nvSpPr>
          <p:spPr bwMode="auto">
            <a:xfrm flipV="1">
              <a:off x="5884771" y="4557713"/>
              <a:ext cx="0" cy="647852"/>
            </a:xfrm>
            <a:prstGeom prst="line">
              <a:avLst/>
            </a:prstGeom>
            <a:noFill/>
            <a:ln w="1905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449" name="Line 33"/>
            <p:cNvSpPr>
              <a:spLocks noChangeShapeType="1"/>
            </p:cNvSpPr>
            <p:nvPr/>
          </p:nvSpPr>
          <p:spPr bwMode="auto">
            <a:xfrm flipH="1">
              <a:off x="5526176" y="5206949"/>
              <a:ext cx="358595" cy="215951"/>
            </a:xfrm>
            <a:prstGeom prst="line">
              <a:avLst/>
            </a:prstGeom>
            <a:noFill/>
            <a:ln w="1905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450" name="Line 34"/>
            <p:cNvSpPr>
              <a:spLocks noChangeShapeType="1"/>
            </p:cNvSpPr>
            <p:nvPr/>
          </p:nvSpPr>
          <p:spPr bwMode="auto">
            <a:xfrm>
              <a:off x="4450392" y="5421516"/>
              <a:ext cx="1075784" cy="0"/>
            </a:xfrm>
            <a:prstGeom prst="line">
              <a:avLst/>
            </a:prstGeom>
            <a:noFill/>
            <a:ln w="1905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8439" name="标题 39"/>
          <p:cNvSpPr>
            <a:spLocks noGrp="1" noChangeArrowheads="1"/>
          </p:cNvSpPr>
          <p:nvPr>
            <p:ph type="title"/>
          </p:nvPr>
        </p:nvSpPr>
        <p:spPr/>
        <p:txBody>
          <a:bodyPr/>
          <a:lstStyle/>
          <a:p>
            <a:r>
              <a:rPr lang="zh-CN" altLang="en-US"/>
              <a:t>问题提出</a:t>
            </a:r>
          </a:p>
        </p:txBody>
      </p:sp>
      <p:sp>
        <p:nvSpPr>
          <p:cNvPr id="41" name="AutoShape 4"/>
          <p:cNvSpPr>
            <a:spLocks noChangeArrowheads="1"/>
          </p:cNvSpPr>
          <p:nvPr/>
        </p:nvSpPr>
        <p:spPr bwMode="auto">
          <a:xfrm>
            <a:off x="7788275" y="76200"/>
            <a:ext cx="1952625" cy="790575"/>
          </a:xfrm>
          <a:prstGeom prst="wedgeRoundRectCallout">
            <a:avLst>
              <a:gd name="adj1" fmla="val 927"/>
              <a:gd name="adj2" fmla="val 75656"/>
              <a:gd name="adj3" fmla="val 16667"/>
            </a:avLst>
          </a:prstGeom>
        </p:spPr>
        <p:style>
          <a:lnRef idx="1">
            <a:schemeClr val="accent2"/>
          </a:lnRef>
          <a:fillRef idx="2">
            <a:schemeClr val="accent2"/>
          </a:fillRef>
          <a:effectRef idx="1">
            <a:schemeClr val="accent2"/>
          </a:effectRef>
          <a:fontRef idx="minor">
            <a:schemeClr val="dk1"/>
          </a:fontRef>
        </p:style>
        <p:txBody>
          <a:bodyPr/>
          <a:lstStyle/>
          <a:p>
            <a:pPr algn="ctr" eaLnBrk="1" hangingPunct="1">
              <a:spcBef>
                <a:spcPct val="50000"/>
              </a:spcBef>
              <a:buClr>
                <a:schemeClr val="accent2"/>
              </a:buClr>
              <a:buSzPct val="80000"/>
              <a:buFont typeface="Wingdings" panose="05000000000000000000" pitchFamily="2" charset="2"/>
              <a:buNone/>
              <a:defRPr/>
            </a:pPr>
            <a:r>
              <a:rPr lang="zh-CN" altLang="en-US" sz="3600" dirty="0">
                <a:latin typeface="华文宋体" panose="02010600040101010101" pitchFamily="2" charset="-122"/>
                <a:ea typeface="华文宋体" panose="02010600040101010101" pitchFamily="2" charset="-122"/>
              </a:rPr>
              <a:t>问题</a:t>
            </a:r>
            <a:r>
              <a:rPr lang="en-US" altLang="zh-CN" sz="3600" dirty="0">
                <a:latin typeface="华文宋体" panose="02010600040101010101" pitchFamily="2" charset="-122"/>
                <a:ea typeface="华文宋体" panose="02010600040101010101" pitchFamily="2" charset="-122"/>
              </a:rPr>
              <a:t>?</a:t>
            </a:r>
            <a:endParaRPr lang="zh-CN" altLang="en-US" sz="3600" dirty="0">
              <a:latin typeface="华文宋体" panose="02010600040101010101" pitchFamily="2" charset="-122"/>
              <a:ea typeface="华文宋体" panose="02010600040101010101" pitchFamily="2" charset="-122"/>
            </a:endParaRPr>
          </a:p>
        </p:txBody>
      </p:sp>
      <p:pic>
        <p:nvPicPr>
          <p:cNvPr id="4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6388" y="3543300"/>
            <a:ext cx="3249612" cy="331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6">
                                            <p:txEl>
                                              <p:pRg st="1" end="1"/>
                                            </p:txEl>
                                          </p:spTgt>
                                        </p:tgtEl>
                                        <p:attrNameLst>
                                          <p:attrName>style.visibility</p:attrName>
                                        </p:attrNameLst>
                                      </p:cBhvr>
                                      <p:to>
                                        <p:strVal val="visible"/>
                                      </p:to>
                                    </p:set>
                                    <p:animEffect transition="in" filter="blinds(horizontal)">
                                      <p:cBhvr>
                                        <p:cTn id="7" dur="500"/>
                                        <p:tgtEl>
                                          <p:spTgt spid="3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6">
                                            <p:txEl>
                                              <p:pRg st="2" end="2"/>
                                            </p:txEl>
                                          </p:spTgt>
                                        </p:tgtEl>
                                        <p:attrNameLst>
                                          <p:attrName>style.visibility</p:attrName>
                                        </p:attrNameLst>
                                      </p:cBhvr>
                                      <p:to>
                                        <p:strVal val="visible"/>
                                      </p:to>
                                    </p:set>
                                    <p:animEffect transition="in" filter="blinds(horizontal)">
                                      <p:cBhvr>
                                        <p:cTn id="12" dur="500"/>
                                        <p:tgtEl>
                                          <p:spTgt spid="3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6">
                                            <p:txEl>
                                              <p:pRg st="3" end="3"/>
                                            </p:txEl>
                                          </p:spTgt>
                                        </p:tgtEl>
                                        <p:attrNameLst>
                                          <p:attrName>style.visibility</p:attrName>
                                        </p:attrNameLst>
                                      </p:cBhvr>
                                      <p:to>
                                        <p:strVal val="visible"/>
                                      </p:to>
                                    </p:set>
                                    <p:animEffect transition="in" filter="blinds(horizontal)">
                                      <p:cBhvr>
                                        <p:cTn id="17" dur="500"/>
                                        <p:tgtEl>
                                          <p:spTgt spid="3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fade">
                                      <p:cBhvr>
                                        <p:cTn id="22" dur="500"/>
                                        <p:tgtEl>
                                          <p:spTgt spid="42"/>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blinds(horizontal)">
                                      <p:cBhvr>
                                        <p:cTn id="3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内容占位符 35"/>
          <p:cNvSpPr>
            <a:spLocks noGrp="1" noChangeArrowheads="1"/>
          </p:cNvSpPr>
          <p:nvPr>
            <p:ph idx="1"/>
          </p:nvPr>
        </p:nvSpPr>
        <p:spPr>
          <a:xfrm>
            <a:off x="258763" y="1036638"/>
            <a:ext cx="8248650" cy="5684837"/>
          </a:xfrm>
        </p:spPr>
        <p:txBody>
          <a:bodyPr/>
          <a:lstStyle/>
          <a:p>
            <a:r>
              <a:rPr lang="zh-CN" altLang="en-US" dirty="0"/>
              <a:t>输入</a:t>
            </a:r>
            <a:r>
              <a:rPr lang="en-US" altLang="zh-CN" dirty="0"/>
              <a:t>: </a:t>
            </a:r>
            <a:r>
              <a:rPr lang="zh-CN" altLang="en-US" dirty="0"/>
              <a:t>三维多边形集合及其二维投影</a:t>
            </a:r>
            <a:endParaRPr lang="en-US" altLang="zh-CN" dirty="0"/>
          </a:p>
          <a:p>
            <a:r>
              <a:rPr lang="zh-CN" altLang="en-US" dirty="0"/>
              <a:t>输出</a:t>
            </a:r>
            <a:r>
              <a:rPr lang="en-US" altLang="zh-CN" dirty="0"/>
              <a:t>: </a:t>
            </a:r>
            <a:r>
              <a:rPr lang="zh-CN" altLang="en-US" dirty="0"/>
              <a:t>确定可见多边形</a:t>
            </a:r>
            <a:endParaRPr lang="en-US" altLang="zh-CN" dirty="0"/>
          </a:p>
          <a:p>
            <a:r>
              <a:rPr lang="zh-CN" altLang="en-US" dirty="0"/>
              <a:t>约束条件</a:t>
            </a:r>
            <a:r>
              <a:rPr lang="en-US" altLang="zh-CN" dirty="0"/>
              <a:t>: </a:t>
            </a:r>
            <a:r>
              <a:rPr lang="zh-CN" altLang="en-US" dirty="0"/>
              <a:t>高效</a:t>
            </a:r>
            <a:endParaRPr lang="en-US" altLang="zh-CN" dirty="0"/>
          </a:p>
          <a:p>
            <a:endParaRPr lang="zh-CN" altLang="en-US" dirty="0"/>
          </a:p>
        </p:txBody>
      </p:sp>
      <p:sp>
        <p:nvSpPr>
          <p:cNvPr id="19459" name="灯片编号占位符 5"/>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a:spcBef>
                <a:spcPct val="0"/>
              </a:spcBef>
              <a:buFontTx/>
              <a:buNone/>
            </a:pPr>
            <a:fld id="{5AAC4F8B-FFF6-492E-80E0-9BD4E75BDA92}" type="slidenum">
              <a:rPr lang="zh-CN" altLang="en-US" sz="1400" smtClean="0">
                <a:latin typeface="华文宋体" panose="02010600040101010101" pitchFamily="2" charset="-122"/>
                <a:ea typeface="华文宋体" panose="02010600040101010101" pitchFamily="2" charset="-122"/>
              </a:rPr>
              <a:t>14</a:t>
            </a:fld>
            <a:endParaRPr lang="en-US" altLang="zh-CN" sz="1400">
              <a:latin typeface="华文宋体" panose="02010600040101010101" pitchFamily="2" charset="-122"/>
              <a:ea typeface="华文宋体" panose="02010600040101010101" pitchFamily="2" charset="-122"/>
            </a:endParaRPr>
          </a:p>
        </p:txBody>
      </p:sp>
      <p:sp>
        <p:nvSpPr>
          <p:cNvPr id="19460" name="标题 39"/>
          <p:cNvSpPr>
            <a:spLocks noGrp="1" noChangeArrowheads="1"/>
          </p:cNvSpPr>
          <p:nvPr>
            <p:ph type="title"/>
          </p:nvPr>
        </p:nvSpPr>
        <p:spPr/>
        <p:txBody>
          <a:bodyPr/>
          <a:lstStyle/>
          <a:p>
            <a:r>
              <a:rPr lang="zh-CN" altLang="en-US" dirty="0"/>
              <a:t>消隐问题</a:t>
            </a:r>
          </a:p>
        </p:txBody>
      </p:sp>
      <p:sp>
        <p:nvSpPr>
          <p:cNvPr id="41" name="AutoShape 4"/>
          <p:cNvSpPr>
            <a:spLocks noChangeArrowheads="1"/>
          </p:cNvSpPr>
          <p:nvPr/>
        </p:nvSpPr>
        <p:spPr bwMode="auto">
          <a:xfrm>
            <a:off x="7432675" y="1792288"/>
            <a:ext cx="2151063" cy="790575"/>
          </a:xfrm>
          <a:prstGeom prst="wedgeRoundRectCallout">
            <a:avLst>
              <a:gd name="adj1" fmla="val -44711"/>
              <a:gd name="adj2" fmla="val 85426"/>
              <a:gd name="adj3" fmla="val 16667"/>
            </a:avLst>
          </a:prstGeom>
        </p:spPr>
        <p:style>
          <a:lnRef idx="1">
            <a:schemeClr val="accent2"/>
          </a:lnRef>
          <a:fillRef idx="2">
            <a:schemeClr val="accent2"/>
          </a:fillRef>
          <a:effectRef idx="1">
            <a:schemeClr val="accent2"/>
          </a:effectRef>
          <a:fontRef idx="minor">
            <a:schemeClr val="dk1"/>
          </a:fontRef>
        </p:style>
        <p:txBody>
          <a:bodyPr/>
          <a:lstStyle/>
          <a:p>
            <a:pPr algn="ctr" eaLnBrk="1" hangingPunct="1">
              <a:spcBef>
                <a:spcPct val="50000"/>
              </a:spcBef>
              <a:buClr>
                <a:schemeClr val="accent2"/>
              </a:buClr>
              <a:buSzPct val="80000"/>
              <a:buFont typeface="Wingdings" panose="05000000000000000000" pitchFamily="2" charset="2"/>
              <a:buNone/>
              <a:defRPr/>
            </a:pPr>
            <a:r>
              <a:rPr lang="zh-CN" altLang="en-US" sz="3600" dirty="0">
                <a:latin typeface="华文宋体" panose="02010600040101010101" pitchFamily="2" charset="-122"/>
                <a:ea typeface="华文宋体" panose="02010600040101010101" pitchFamily="2" charset="-122"/>
              </a:rPr>
              <a:t>如何解决</a:t>
            </a:r>
            <a:r>
              <a:rPr lang="en-US" altLang="zh-CN" sz="3600" dirty="0">
                <a:latin typeface="华文宋体" panose="02010600040101010101" pitchFamily="2" charset="-122"/>
                <a:ea typeface="华文宋体" panose="02010600040101010101" pitchFamily="2" charset="-122"/>
              </a:rPr>
              <a:t>?</a:t>
            </a:r>
            <a:endParaRPr lang="zh-CN" altLang="en-US" sz="3600" dirty="0">
              <a:latin typeface="华文宋体" panose="02010600040101010101" pitchFamily="2" charset="-122"/>
              <a:ea typeface="华文宋体" panose="02010600040101010101" pitchFamily="2" charset="-122"/>
            </a:endParaRPr>
          </a:p>
        </p:txBody>
      </p:sp>
      <p:sp>
        <p:nvSpPr>
          <p:cNvPr id="19462" name="日期占位符 1"/>
          <p:cNvSpPr>
            <a:spLocks noGrp="1"/>
          </p:cNvSpPr>
          <p:nvPr>
            <p:ph type="dt" sz="quarter" idx="4294967295"/>
          </p:nvPr>
        </p:nvSpPr>
        <p:spPr bwMode="auto">
          <a:xfrm>
            <a:off x="495300" y="6461125"/>
            <a:ext cx="2311400" cy="3206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FontTx/>
              <a:buNone/>
            </a:pPr>
            <a:fld id="{1910F414-68E5-41C5-825B-84F3D962F494}" type="datetime10">
              <a:rPr lang="zh-CN" altLang="en-US" sz="1400">
                <a:latin typeface="华文宋体" panose="02010600040101010101" pitchFamily="2" charset="-122"/>
                <a:ea typeface="华文宋体" panose="02010600040101010101" pitchFamily="2" charset="-122"/>
              </a:rPr>
              <a:t>12:02</a:t>
            </a:fld>
            <a:endParaRPr lang="en-US" altLang="zh-CN" sz="1400">
              <a:latin typeface="华文宋体" panose="02010600040101010101" pitchFamily="2" charset="-122"/>
              <a:ea typeface="华文宋体" panose="02010600040101010101" pitchFamily="2" charset="-122"/>
            </a:endParaRPr>
          </a:p>
        </p:txBody>
      </p:sp>
      <p:pic>
        <p:nvPicPr>
          <p:cNvPr id="1946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 y="2984500"/>
            <a:ext cx="3795713" cy="387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73763" y="3016250"/>
            <a:ext cx="3609975" cy="384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blinds(horizontal)">
                                      <p:cBhvr>
                                        <p:cTn id="24"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内容占位符 35"/>
          <p:cNvSpPr>
            <a:spLocks noGrp="1" noChangeArrowheads="1"/>
          </p:cNvSpPr>
          <p:nvPr>
            <p:ph idx="1"/>
          </p:nvPr>
        </p:nvSpPr>
        <p:spPr>
          <a:xfrm>
            <a:off x="258763" y="1036638"/>
            <a:ext cx="8248650" cy="5684837"/>
          </a:xfrm>
        </p:spPr>
        <p:txBody>
          <a:bodyPr/>
          <a:lstStyle/>
          <a:p>
            <a:r>
              <a:rPr lang="zh-CN" altLang="en-US" dirty="0"/>
              <a:t>消隐的流程和结果取决于观察者相对于被观察物体和场景之间的相对位置关系</a:t>
            </a:r>
            <a:endParaRPr lang="en-US" altLang="zh-CN" dirty="0"/>
          </a:p>
          <a:p>
            <a:r>
              <a:rPr lang="zh-CN" altLang="en-US" dirty="0"/>
              <a:t>消隐过程的本质是排序</a:t>
            </a:r>
            <a:endParaRPr lang="en-US" altLang="zh-CN" dirty="0"/>
          </a:p>
          <a:p>
            <a:pPr lvl="1"/>
            <a:r>
              <a:rPr lang="zh-CN" altLang="en-US" dirty="0"/>
              <a:t>通过排序来判断消隐对象的所有几何元素与视点之间距离的远近</a:t>
            </a:r>
            <a:endParaRPr lang="en-US" altLang="zh-CN" dirty="0"/>
          </a:p>
          <a:p>
            <a:pPr lvl="1"/>
            <a:r>
              <a:rPr lang="zh-CN" altLang="en-US" dirty="0"/>
              <a:t>排序的</a:t>
            </a:r>
            <a:r>
              <a:rPr lang="en-US" altLang="zh-CN" dirty="0"/>
              <a:t>3</a:t>
            </a:r>
            <a:r>
              <a:rPr lang="zh-CN" altLang="en-US" dirty="0"/>
              <a:t>个方向</a:t>
            </a:r>
            <a:endParaRPr lang="en-US" altLang="zh-CN" dirty="0"/>
          </a:p>
          <a:p>
            <a:pPr lvl="1"/>
            <a:r>
              <a:rPr lang="zh-CN" altLang="en-US" dirty="0"/>
              <a:t>排序过程费时费空间，但可以通过多个连贯性原则的运用来提升效率</a:t>
            </a:r>
            <a:endParaRPr lang="en-US" altLang="zh-CN" dirty="0"/>
          </a:p>
          <a:p>
            <a:endParaRPr lang="zh-CN" altLang="en-US" dirty="0"/>
          </a:p>
        </p:txBody>
      </p:sp>
      <p:sp>
        <p:nvSpPr>
          <p:cNvPr id="19459" name="灯片编号占位符 5"/>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a:spcBef>
                <a:spcPct val="0"/>
              </a:spcBef>
              <a:buFontTx/>
              <a:buNone/>
            </a:pPr>
            <a:fld id="{5AAC4F8B-FFF6-492E-80E0-9BD4E75BDA92}" type="slidenum">
              <a:rPr lang="zh-CN" altLang="en-US" sz="1400" smtClean="0">
                <a:latin typeface="华文宋体" panose="02010600040101010101" pitchFamily="2" charset="-122"/>
                <a:ea typeface="华文宋体" panose="02010600040101010101" pitchFamily="2" charset="-122"/>
              </a:rPr>
              <a:t>15</a:t>
            </a:fld>
            <a:endParaRPr lang="en-US" altLang="zh-CN" sz="1400">
              <a:latin typeface="华文宋体" panose="02010600040101010101" pitchFamily="2" charset="-122"/>
              <a:ea typeface="华文宋体" panose="02010600040101010101" pitchFamily="2" charset="-122"/>
            </a:endParaRPr>
          </a:p>
        </p:txBody>
      </p:sp>
      <p:sp>
        <p:nvSpPr>
          <p:cNvPr id="19460" name="标题 39"/>
          <p:cNvSpPr>
            <a:spLocks noGrp="1" noChangeArrowheads="1"/>
          </p:cNvSpPr>
          <p:nvPr>
            <p:ph type="title"/>
          </p:nvPr>
        </p:nvSpPr>
        <p:spPr/>
        <p:txBody>
          <a:bodyPr/>
          <a:lstStyle/>
          <a:p>
            <a:r>
              <a:rPr lang="zh-CN" altLang="en-US" dirty="0"/>
              <a:t>消隐问题</a:t>
            </a:r>
          </a:p>
        </p:txBody>
      </p:sp>
      <p:sp>
        <p:nvSpPr>
          <p:cNvPr id="19462" name="日期占位符 1"/>
          <p:cNvSpPr>
            <a:spLocks noGrp="1"/>
          </p:cNvSpPr>
          <p:nvPr>
            <p:ph type="dt" sz="quarter" idx="4294967295"/>
          </p:nvPr>
        </p:nvSpPr>
        <p:spPr bwMode="auto">
          <a:xfrm>
            <a:off x="495300" y="6461125"/>
            <a:ext cx="2311400" cy="3206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FontTx/>
              <a:buNone/>
            </a:pPr>
            <a:fld id="{1910F414-68E5-41C5-825B-84F3D962F494}" type="datetime10">
              <a:rPr lang="zh-CN" altLang="en-US" sz="1400">
                <a:latin typeface="华文宋体" panose="02010600040101010101" pitchFamily="2" charset="-122"/>
                <a:ea typeface="华文宋体" panose="02010600040101010101" pitchFamily="2" charset="-122"/>
              </a:rPr>
              <a:t>12:02</a:t>
            </a:fld>
            <a:endParaRPr lang="en-US" altLang="zh-CN" sz="1400">
              <a:latin typeface="华文宋体" panose="02010600040101010101" pitchFamily="2" charset="-122"/>
              <a:ea typeface="华文宋体" panose="02010600040101010101" pitchFamily="2" charset="-122"/>
            </a:endParaRPr>
          </a:p>
        </p:txBody>
      </p:sp>
    </p:spTree>
    <p:extLst>
      <p:ext uri="{BB962C8B-B14F-4D97-AF65-F5344CB8AC3E}">
        <p14:creationId xmlns:p14="http://schemas.microsoft.com/office/powerpoint/2010/main" val="3505237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a:spcBef>
                <a:spcPct val="0"/>
              </a:spcBef>
              <a:buFontTx/>
              <a:buNone/>
            </a:pPr>
            <a:fld id="{8E44513D-82F3-4D84-8FE4-BCFA47018CD8}" type="slidenum">
              <a:rPr lang="zh-CN" altLang="en-US" sz="1400" smtClean="0">
                <a:latin typeface="华文宋体" panose="02010600040101010101" pitchFamily="2" charset="-122"/>
                <a:ea typeface="华文宋体" panose="02010600040101010101" pitchFamily="2" charset="-122"/>
              </a:rPr>
              <a:t>16</a:t>
            </a:fld>
            <a:endParaRPr lang="en-US" altLang="zh-CN" sz="1400">
              <a:latin typeface="华文宋体" panose="02010600040101010101" pitchFamily="2" charset="-122"/>
              <a:ea typeface="华文宋体" panose="02010600040101010101" pitchFamily="2" charset="-122"/>
            </a:endParaRPr>
          </a:p>
        </p:txBody>
      </p:sp>
      <p:sp>
        <p:nvSpPr>
          <p:cNvPr id="41987" name="Rectangle 2"/>
          <p:cNvSpPr>
            <a:spLocks noGrp="1" noChangeArrowheads="1"/>
          </p:cNvSpPr>
          <p:nvPr>
            <p:ph type="title"/>
          </p:nvPr>
        </p:nvSpPr>
        <p:spPr/>
        <p:txBody>
          <a:bodyPr/>
          <a:lstStyle/>
          <a:p>
            <a:pPr eaLnBrk="1" hangingPunct="1"/>
            <a:r>
              <a:rPr lang="zh-CN" altLang="en-US"/>
              <a:t>消隐</a:t>
            </a:r>
            <a:endParaRPr lang="en-US" altLang="zh-CN"/>
          </a:p>
        </p:txBody>
      </p:sp>
      <p:sp>
        <p:nvSpPr>
          <p:cNvPr id="15364" name="Rectangle 3"/>
          <p:cNvSpPr>
            <a:spLocks noGrp="1" noChangeArrowheads="1"/>
          </p:cNvSpPr>
          <p:nvPr>
            <p:ph type="body" idx="1"/>
          </p:nvPr>
        </p:nvSpPr>
        <p:spPr/>
        <p:txBody>
          <a:bodyPr/>
          <a:lstStyle/>
          <a:p>
            <a:pPr eaLnBrk="1" hangingPunct="1"/>
            <a:r>
              <a:rPr lang="zh-CN" altLang="en-US" dirty="0">
                <a:solidFill>
                  <a:schemeClr val="tx1"/>
                </a:solidFill>
                <a:latin typeface="Arial" panose="020B0604020202020204" pitchFamily="34" charset="0"/>
              </a:rPr>
              <a:t>消隐算法分类和消隐解决方案</a:t>
            </a:r>
          </a:p>
          <a:p>
            <a:pPr eaLnBrk="1" hangingPunct="1"/>
            <a:r>
              <a:rPr lang="zh-CN" altLang="en-US" dirty="0">
                <a:solidFill>
                  <a:schemeClr val="tx1"/>
                </a:solidFill>
                <a:latin typeface="Arial" panose="020B0604020202020204" pitchFamily="34" charset="0"/>
              </a:rPr>
              <a:t>后向面消除</a:t>
            </a:r>
          </a:p>
          <a:p>
            <a:pPr eaLnBrk="1" hangingPunct="1"/>
            <a:r>
              <a:rPr lang="en-US" altLang="zh-CN" dirty="0">
                <a:solidFill>
                  <a:schemeClr val="tx1"/>
                </a:solidFill>
                <a:latin typeface="Arial" panose="020B0604020202020204" pitchFamily="34" charset="0"/>
              </a:rPr>
              <a:t>Z-Buffer</a:t>
            </a:r>
            <a:r>
              <a:rPr lang="zh-CN" altLang="en-US" dirty="0">
                <a:solidFill>
                  <a:schemeClr val="tx1"/>
                </a:solidFill>
                <a:latin typeface="Arial" panose="020B0604020202020204" pitchFamily="34" charset="0"/>
              </a:rPr>
              <a:t>算法</a:t>
            </a:r>
          </a:p>
          <a:p>
            <a:pPr eaLnBrk="1" hangingPunct="1"/>
            <a:r>
              <a:rPr lang="zh-CN" altLang="en-US" dirty="0">
                <a:solidFill>
                  <a:schemeClr val="tx1"/>
                </a:solidFill>
                <a:latin typeface="Arial" panose="020B0604020202020204" pitchFamily="34" charset="0"/>
              </a:rPr>
              <a:t>画家算法</a:t>
            </a:r>
          </a:p>
          <a:p>
            <a:pPr eaLnBrk="1" hangingPunct="1"/>
            <a:r>
              <a:rPr lang="zh-CN" altLang="en-US" dirty="0">
                <a:solidFill>
                  <a:schemeClr val="tx1"/>
                </a:solidFill>
                <a:latin typeface="Arial" panose="020B0604020202020204" pitchFamily="34" charset="0"/>
              </a:rPr>
              <a:t>光线跟踪算法</a:t>
            </a:r>
          </a:p>
        </p:txBody>
      </p:sp>
      <p:sp>
        <p:nvSpPr>
          <p:cNvPr id="41990" name="日期占位符 1"/>
          <p:cNvSpPr>
            <a:spLocks noGrp="1"/>
          </p:cNvSpPr>
          <p:nvPr>
            <p:ph type="dt" sz="quarter" idx="4294967295"/>
          </p:nvPr>
        </p:nvSpPr>
        <p:spPr bwMode="auto">
          <a:xfrm>
            <a:off x="495300" y="6461125"/>
            <a:ext cx="2311400" cy="3206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FontTx/>
              <a:buNone/>
            </a:pPr>
            <a:fld id="{5599F1BA-5842-459D-97D2-1D12F42A4EB6}" type="datetime10">
              <a:rPr lang="zh-CN" altLang="en-US" sz="1400">
                <a:latin typeface="华文宋体" panose="02010600040101010101" pitchFamily="2" charset="-122"/>
                <a:ea typeface="华文宋体" panose="02010600040101010101" pitchFamily="2" charset="-122"/>
              </a:rPr>
              <a:t>12:02</a:t>
            </a:fld>
            <a:endParaRPr lang="en-US" altLang="zh-CN" sz="1400">
              <a:latin typeface="华文宋体" panose="02010600040101010101" pitchFamily="2" charset="-122"/>
              <a:ea typeface="华文宋体" panose="0201060004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a:spcBef>
                <a:spcPct val="0"/>
              </a:spcBef>
              <a:buFontTx/>
              <a:buNone/>
            </a:pPr>
            <a:fld id="{DD1B848A-2476-4FFC-9DA0-E7C36C27740E}" type="slidenum">
              <a:rPr lang="zh-CN" altLang="en-US" sz="1400" smtClean="0">
                <a:latin typeface="华文宋体" panose="02010600040101010101" pitchFamily="2" charset="-122"/>
                <a:ea typeface="华文宋体" panose="02010600040101010101" pitchFamily="2" charset="-122"/>
              </a:rPr>
              <a:t>17</a:t>
            </a:fld>
            <a:endParaRPr lang="en-US" altLang="zh-CN" sz="1400">
              <a:latin typeface="华文宋体" panose="02010600040101010101" pitchFamily="2" charset="-122"/>
              <a:ea typeface="华文宋体" panose="02010600040101010101" pitchFamily="2" charset="-122"/>
            </a:endParaRPr>
          </a:p>
        </p:txBody>
      </p:sp>
      <p:pic>
        <p:nvPicPr>
          <p:cNvPr id="67587"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7475" y="4059238"/>
            <a:ext cx="7248525" cy="279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pic>
      <p:sp>
        <p:nvSpPr>
          <p:cNvPr id="67588" name="标题 5"/>
          <p:cNvSpPr>
            <a:spLocks noGrp="1" noChangeArrowheads="1"/>
          </p:cNvSpPr>
          <p:nvPr>
            <p:ph type="title"/>
          </p:nvPr>
        </p:nvSpPr>
        <p:spPr/>
        <p:txBody>
          <a:bodyPr/>
          <a:lstStyle/>
          <a:p>
            <a:r>
              <a:rPr lang="zh-CN" altLang="en-US"/>
              <a:t>消隐解决方案</a:t>
            </a:r>
          </a:p>
        </p:txBody>
      </p:sp>
      <p:sp>
        <p:nvSpPr>
          <p:cNvPr id="7" name="内容占位符 6"/>
          <p:cNvSpPr>
            <a:spLocks noGrp="1" noChangeArrowheads="1"/>
          </p:cNvSpPr>
          <p:nvPr>
            <p:ph idx="1"/>
          </p:nvPr>
        </p:nvSpPr>
        <p:spPr/>
        <p:txBody>
          <a:bodyPr/>
          <a:lstStyle/>
          <a:p>
            <a:r>
              <a:rPr lang="zh-CN" altLang="en-US" b="1" dirty="0"/>
              <a:t>物体空间消隐：</a:t>
            </a:r>
            <a:r>
              <a:rPr lang="zh-CN" altLang="en-US" dirty="0"/>
              <a:t>以场景物体各个面为处理单元</a:t>
            </a:r>
            <a:endParaRPr lang="en-US" altLang="zh-CN" dirty="0"/>
          </a:p>
          <a:p>
            <a:r>
              <a:rPr lang="zh-CN" altLang="en-US" dirty="0"/>
              <a:t>将场景物体各个面与其它面比较，确定其可见性</a:t>
            </a:r>
            <a:endParaRPr lang="en-US" altLang="zh-CN" dirty="0"/>
          </a:p>
          <a:p>
            <a:r>
              <a:rPr lang="zh-CN" altLang="en-US" dirty="0"/>
              <a:t>设场景中有</a:t>
            </a:r>
            <a:r>
              <a:rPr lang="en-US" altLang="zh-CN" dirty="0"/>
              <a:t>k</a:t>
            </a:r>
            <a:r>
              <a:rPr lang="zh-CN" altLang="en-US" dirty="0"/>
              <a:t>个多边形面，显示区域为</a:t>
            </a:r>
            <a:r>
              <a:rPr lang="en-US" altLang="zh-CN" dirty="0"/>
              <a:t>m* n</a:t>
            </a:r>
            <a:r>
              <a:rPr lang="zh-CN" altLang="en-US" dirty="0"/>
              <a:t>个像素</a:t>
            </a:r>
            <a:r>
              <a:rPr lang="en-US" altLang="zh-CN" dirty="0"/>
              <a:t>,</a:t>
            </a:r>
            <a:r>
              <a:rPr lang="zh-CN" altLang="en-US" dirty="0"/>
              <a:t>则</a:t>
            </a:r>
            <a:r>
              <a:rPr lang="zh-CN" altLang="en-US" b="1" dirty="0"/>
              <a:t>物体空间消隐</a:t>
            </a:r>
            <a:r>
              <a:rPr lang="zh-CN" altLang="en-US" dirty="0"/>
              <a:t>运算量与什么有关</a:t>
            </a:r>
            <a:r>
              <a:rPr lang="en-US" altLang="zh-CN" dirty="0"/>
              <a:t>?</a:t>
            </a:r>
          </a:p>
          <a:p>
            <a:endParaRPr lang="en-US" altLang="zh-CN" dirty="0"/>
          </a:p>
          <a:p>
            <a:endParaRPr lang="zh-CN" altLang="en-US" dirty="0"/>
          </a:p>
        </p:txBody>
      </p:sp>
      <p:sp>
        <p:nvSpPr>
          <p:cNvPr id="67590" name="日期占位符 1"/>
          <p:cNvSpPr>
            <a:spLocks noGrp="1"/>
          </p:cNvSpPr>
          <p:nvPr>
            <p:ph type="dt" sz="quarter" idx="4294967295"/>
          </p:nvPr>
        </p:nvSpPr>
        <p:spPr bwMode="auto">
          <a:xfrm>
            <a:off x="495300" y="6461125"/>
            <a:ext cx="2311400" cy="3206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FontTx/>
              <a:buNone/>
            </a:pPr>
            <a:fld id="{8AD16769-FA7E-4FC2-84EF-C6D28136B330}" type="datetime10">
              <a:rPr lang="zh-CN" altLang="en-US" sz="1400">
                <a:latin typeface="华文宋体" panose="02010600040101010101" pitchFamily="2" charset="-122"/>
                <a:ea typeface="华文宋体" panose="02010600040101010101" pitchFamily="2" charset="-122"/>
              </a:rPr>
              <a:t>12:02</a:t>
            </a:fld>
            <a:endParaRPr lang="en-US" altLang="zh-CN" sz="1400">
              <a:latin typeface="华文宋体" panose="02010600040101010101" pitchFamily="2" charset="-122"/>
              <a:ea typeface="华文宋体" panose="02010600040101010101" pitchFamily="2" charset="-122"/>
            </a:endParaRPr>
          </a:p>
        </p:txBody>
      </p:sp>
    </p:spTree>
    <p:extLst>
      <p:ext uri="{BB962C8B-B14F-4D97-AF65-F5344CB8AC3E}">
        <p14:creationId xmlns:p14="http://schemas.microsoft.com/office/powerpoint/2010/main" val="4015322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blinds(horizontal)">
                                      <p:cBhvr>
                                        <p:cTn id="12"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5"/>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a:spcBef>
                <a:spcPct val="0"/>
              </a:spcBef>
              <a:buFontTx/>
              <a:buNone/>
            </a:pPr>
            <a:fld id="{FAD9BC37-0E4F-4D44-BD75-E254CF6DE959}" type="slidenum">
              <a:rPr lang="zh-CN" altLang="en-US" sz="1400" smtClean="0">
                <a:latin typeface="华文宋体" panose="02010600040101010101" pitchFamily="2" charset="-122"/>
                <a:ea typeface="华文宋体" panose="02010600040101010101" pitchFamily="2" charset="-122"/>
              </a:rPr>
              <a:t>18</a:t>
            </a:fld>
            <a:endParaRPr lang="en-US" altLang="zh-CN" sz="1400">
              <a:latin typeface="华文宋体" panose="02010600040101010101" pitchFamily="2" charset="-122"/>
              <a:ea typeface="华文宋体" panose="02010600040101010101" pitchFamily="2" charset="-122"/>
            </a:endParaRPr>
          </a:p>
        </p:txBody>
      </p:sp>
      <p:sp>
        <p:nvSpPr>
          <p:cNvPr id="68611" name="标题 5"/>
          <p:cNvSpPr>
            <a:spLocks noGrp="1" noChangeArrowheads="1"/>
          </p:cNvSpPr>
          <p:nvPr>
            <p:ph type="title"/>
          </p:nvPr>
        </p:nvSpPr>
        <p:spPr/>
        <p:txBody>
          <a:bodyPr/>
          <a:lstStyle/>
          <a:p>
            <a:r>
              <a:rPr lang="zh-CN" altLang="en-US"/>
              <a:t>消隐解决方案</a:t>
            </a:r>
          </a:p>
        </p:txBody>
      </p:sp>
      <p:sp>
        <p:nvSpPr>
          <p:cNvPr id="7" name="内容占位符 6"/>
          <p:cNvSpPr>
            <a:spLocks noGrp="1" noChangeArrowheads="1"/>
          </p:cNvSpPr>
          <p:nvPr>
            <p:ph idx="1"/>
          </p:nvPr>
        </p:nvSpPr>
        <p:spPr>
          <a:xfrm>
            <a:off x="247650" y="1100138"/>
            <a:ext cx="9493250" cy="5181600"/>
          </a:xfrm>
        </p:spPr>
        <p:txBody>
          <a:bodyPr/>
          <a:lstStyle/>
          <a:p>
            <a:r>
              <a:rPr lang="zh-CN" altLang="en-US" b="1" dirty="0"/>
              <a:t>图像空间消隐：</a:t>
            </a:r>
            <a:r>
              <a:rPr lang="zh-CN" altLang="en-US" dirty="0"/>
              <a:t>以投影平面上各像素为处理单元</a:t>
            </a:r>
            <a:endParaRPr lang="en-US" altLang="zh-CN" dirty="0"/>
          </a:p>
          <a:p>
            <a:r>
              <a:rPr lang="zh-CN" altLang="en-US" dirty="0"/>
              <a:t>对投影平面上各像素，确定距视点最近物体，以该物体表面颜色来显示像素</a:t>
            </a:r>
            <a:endParaRPr lang="en-US" altLang="zh-CN" dirty="0"/>
          </a:p>
          <a:p>
            <a:r>
              <a:rPr lang="zh-CN" altLang="en-US" dirty="0"/>
              <a:t>设场景中有</a:t>
            </a:r>
            <a:r>
              <a:rPr lang="en-US" altLang="zh-CN" dirty="0"/>
              <a:t>k</a:t>
            </a:r>
            <a:r>
              <a:rPr lang="zh-CN" altLang="en-US" dirty="0"/>
              <a:t>个多边形，显示区域为</a:t>
            </a:r>
            <a:r>
              <a:rPr lang="en-US" altLang="zh-CN" dirty="0"/>
              <a:t>m* n</a:t>
            </a:r>
            <a:r>
              <a:rPr lang="zh-CN" altLang="en-US" dirty="0"/>
              <a:t>个像素</a:t>
            </a:r>
            <a:r>
              <a:rPr lang="en-US" altLang="zh-CN" dirty="0"/>
              <a:t>,</a:t>
            </a:r>
            <a:r>
              <a:rPr lang="zh-CN" altLang="en-US" dirty="0"/>
              <a:t>则</a:t>
            </a:r>
            <a:r>
              <a:rPr lang="zh-CN" altLang="en-US" b="1" dirty="0"/>
              <a:t>图像空间消隐</a:t>
            </a:r>
            <a:r>
              <a:rPr lang="zh-CN" altLang="en-US" dirty="0"/>
              <a:t>运算量与什么有关</a:t>
            </a:r>
            <a:r>
              <a:rPr lang="en-US" altLang="zh-CN" dirty="0"/>
              <a:t>?</a:t>
            </a:r>
          </a:p>
        </p:txBody>
      </p:sp>
      <p:graphicFrame>
        <p:nvGraphicFramePr>
          <p:cNvPr id="68613" name="Object 4"/>
          <p:cNvGraphicFramePr>
            <a:graphicFrameLocks noChangeAspect="1"/>
          </p:cNvGraphicFramePr>
          <p:nvPr/>
        </p:nvGraphicFramePr>
        <p:xfrm>
          <a:off x="4487863" y="3506788"/>
          <a:ext cx="5418137" cy="3351212"/>
        </p:xfrm>
        <a:graphic>
          <a:graphicData uri="http://schemas.openxmlformats.org/presentationml/2006/ole">
            <mc:AlternateContent xmlns:mc="http://schemas.openxmlformats.org/markup-compatibility/2006">
              <mc:Choice xmlns:v="urn:schemas-microsoft-com:vml" Requires="v">
                <p:oleObj spid="_x0000_s71748" r:id="rId4" imgW="2960370" imgH="1988820" progId="Visio.Drawing.11">
                  <p:embed/>
                </p:oleObj>
              </mc:Choice>
              <mc:Fallback>
                <p:oleObj r:id="rId4" imgW="2960370" imgH="1988820" progId="Visio.Drawing.11">
                  <p:embed/>
                  <p:pic>
                    <p:nvPicPr>
                      <p:cNvPr id="68613"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7863" y="3506788"/>
                        <a:ext cx="5418137" cy="335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303446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blinds(horizontal)">
                                      <p:cBhvr>
                                        <p:cTn id="12"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a:spcBef>
                <a:spcPct val="0"/>
              </a:spcBef>
              <a:buFontTx/>
              <a:buNone/>
            </a:pPr>
            <a:fld id="{8E44513D-82F3-4D84-8FE4-BCFA47018CD8}" type="slidenum">
              <a:rPr lang="zh-CN" altLang="en-US" sz="1400" smtClean="0">
                <a:latin typeface="华文宋体" panose="02010600040101010101" pitchFamily="2" charset="-122"/>
                <a:ea typeface="华文宋体" panose="02010600040101010101" pitchFamily="2" charset="-122"/>
              </a:rPr>
              <a:t>19</a:t>
            </a:fld>
            <a:endParaRPr lang="en-US" altLang="zh-CN" sz="1400">
              <a:latin typeface="华文宋体" panose="02010600040101010101" pitchFamily="2" charset="-122"/>
              <a:ea typeface="华文宋体" panose="02010600040101010101" pitchFamily="2" charset="-122"/>
            </a:endParaRPr>
          </a:p>
        </p:txBody>
      </p:sp>
      <p:sp>
        <p:nvSpPr>
          <p:cNvPr id="41987" name="Rectangle 2"/>
          <p:cNvSpPr>
            <a:spLocks noGrp="1" noChangeArrowheads="1"/>
          </p:cNvSpPr>
          <p:nvPr>
            <p:ph type="title"/>
          </p:nvPr>
        </p:nvSpPr>
        <p:spPr/>
        <p:txBody>
          <a:bodyPr/>
          <a:lstStyle/>
          <a:p>
            <a:pPr eaLnBrk="1" hangingPunct="1"/>
            <a:r>
              <a:rPr lang="zh-CN" altLang="en-US"/>
              <a:t>消隐</a:t>
            </a:r>
            <a:endParaRPr lang="en-US" altLang="zh-CN"/>
          </a:p>
        </p:txBody>
      </p:sp>
      <p:sp>
        <p:nvSpPr>
          <p:cNvPr id="15364" name="Rectangle 3"/>
          <p:cNvSpPr>
            <a:spLocks noGrp="1" noChangeArrowheads="1"/>
          </p:cNvSpPr>
          <p:nvPr>
            <p:ph type="body" idx="1"/>
          </p:nvPr>
        </p:nvSpPr>
        <p:spPr/>
        <p:txBody>
          <a:bodyPr/>
          <a:lstStyle/>
          <a:p>
            <a:pPr eaLnBrk="1" hangingPunct="1"/>
            <a:r>
              <a:rPr lang="zh-CN" altLang="en-US" dirty="0">
                <a:solidFill>
                  <a:schemeClr val="tx1"/>
                </a:solidFill>
                <a:latin typeface="Arial" panose="020B0604020202020204" pitchFamily="34" charset="0"/>
              </a:rPr>
              <a:t>消隐问题分析</a:t>
            </a:r>
          </a:p>
          <a:p>
            <a:pPr eaLnBrk="1" hangingPunct="1"/>
            <a:r>
              <a:rPr lang="zh-CN" altLang="en-US" b="1" dirty="0">
                <a:solidFill>
                  <a:schemeClr val="tx1"/>
                </a:solidFill>
                <a:latin typeface="Arial" panose="020B0604020202020204" pitchFamily="34" charset="0"/>
              </a:rPr>
              <a:t>后向面消除</a:t>
            </a:r>
          </a:p>
          <a:p>
            <a:pPr eaLnBrk="1" hangingPunct="1"/>
            <a:r>
              <a:rPr lang="en-US" altLang="zh-CN" dirty="0"/>
              <a:t>Z-Buffer</a:t>
            </a:r>
            <a:r>
              <a:rPr lang="zh-CN" altLang="en-US" dirty="0">
                <a:solidFill>
                  <a:schemeClr val="tx1"/>
                </a:solidFill>
                <a:latin typeface="Arial" panose="020B0604020202020204" pitchFamily="34" charset="0"/>
              </a:rPr>
              <a:t>算法</a:t>
            </a:r>
          </a:p>
          <a:p>
            <a:pPr eaLnBrk="1" hangingPunct="1"/>
            <a:r>
              <a:rPr lang="zh-CN" altLang="en-US" dirty="0">
                <a:solidFill>
                  <a:schemeClr val="tx1"/>
                </a:solidFill>
                <a:latin typeface="Arial" panose="020B0604020202020204" pitchFamily="34" charset="0"/>
              </a:rPr>
              <a:t>画家算法</a:t>
            </a:r>
          </a:p>
          <a:p>
            <a:pPr eaLnBrk="1" hangingPunct="1"/>
            <a:r>
              <a:rPr lang="zh-CN" altLang="en-US" dirty="0">
                <a:solidFill>
                  <a:schemeClr val="tx1"/>
                </a:solidFill>
                <a:latin typeface="Arial" panose="020B0604020202020204" pitchFamily="34" charset="0"/>
              </a:rPr>
              <a:t>光线跟踪算法</a:t>
            </a:r>
          </a:p>
        </p:txBody>
      </p:sp>
      <p:sp>
        <p:nvSpPr>
          <p:cNvPr id="41990" name="日期占位符 1"/>
          <p:cNvSpPr>
            <a:spLocks noGrp="1"/>
          </p:cNvSpPr>
          <p:nvPr>
            <p:ph type="dt" sz="quarter" idx="4294967295"/>
          </p:nvPr>
        </p:nvSpPr>
        <p:spPr bwMode="auto">
          <a:xfrm>
            <a:off x="495300" y="6461125"/>
            <a:ext cx="2311400" cy="3206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FontTx/>
              <a:buNone/>
            </a:pPr>
            <a:fld id="{5599F1BA-5842-459D-97D2-1D12F42A4EB6}" type="datetime10">
              <a:rPr lang="zh-CN" altLang="en-US" sz="1400">
                <a:latin typeface="华文宋体" panose="02010600040101010101" pitchFamily="2" charset="-122"/>
                <a:ea typeface="华文宋体" panose="02010600040101010101" pitchFamily="2" charset="-122"/>
              </a:rPr>
              <a:t>12:02</a:t>
            </a:fld>
            <a:endParaRPr lang="en-US" altLang="zh-CN" sz="1400">
              <a:latin typeface="华文宋体" panose="02010600040101010101" pitchFamily="2" charset="-122"/>
              <a:ea typeface="华文宋体" panose="02010600040101010101" pitchFamily="2" charset="-122"/>
            </a:endParaRPr>
          </a:p>
        </p:txBody>
      </p:sp>
    </p:spTree>
    <p:extLst>
      <p:ext uri="{BB962C8B-B14F-4D97-AF65-F5344CB8AC3E}">
        <p14:creationId xmlns:p14="http://schemas.microsoft.com/office/powerpoint/2010/main" val="710610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a:spcBef>
                <a:spcPct val="0"/>
              </a:spcBef>
              <a:buFontTx/>
              <a:buNone/>
            </a:pPr>
            <a:fld id="{9F91C9FD-DFBB-4301-BD10-9E5CF5D5971D}" type="slidenum">
              <a:rPr lang="zh-CN" altLang="en-US" sz="1400" smtClean="0">
                <a:latin typeface="华文宋体" panose="02010600040101010101" pitchFamily="2" charset="-122"/>
                <a:ea typeface="华文宋体" panose="02010600040101010101" pitchFamily="2" charset="-122"/>
              </a:rPr>
              <a:t>2</a:t>
            </a:fld>
            <a:endParaRPr lang="en-US" altLang="zh-CN" sz="1400">
              <a:latin typeface="华文宋体" panose="02010600040101010101" pitchFamily="2" charset="-122"/>
              <a:ea typeface="华文宋体" panose="02010600040101010101" pitchFamily="2" charset="-122"/>
            </a:endParaRPr>
          </a:p>
        </p:txBody>
      </p:sp>
      <p:sp>
        <p:nvSpPr>
          <p:cNvPr id="16390" name="标题 7"/>
          <p:cNvSpPr>
            <a:spLocks noGrp="1" noChangeArrowheads="1"/>
          </p:cNvSpPr>
          <p:nvPr>
            <p:ph type="title"/>
          </p:nvPr>
        </p:nvSpPr>
        <p:spPr/>
        <p:txBody>
          <a:bodyPr/>
          <a:lstStyle/>
          <a:p>
            <a:r>
              <a:rPr lang="zh-CN" altLang="en-US" dirty="0"/>
              <a:t>真实感图形生成</a:t>
            </a:r>
          </a:p>
        </p:txBody>
      </p:sp>
      <p:grpSp>
        <p:nvGrpSpPr>
          <p:cNvPr id="8" name="组合 7">
            <a:extLst>
              <a:ext uri="{FF2B5EF4-FFF2-40B4-BE49-F238E27FC236}">
                <a16:creationId xmlns:a16="http://schemas.microsoft.com/office/drawing/2014/main" id="{853FB228-AC62-4B0D-AC55-E4CAD495D50F}"/>
              </a:ext>
            </a:extLst>
          </p:cNvPr>
          <p:cNvGrpSpPr/>
          <p:nvPr/>
        </p:nvGrpSpPr>
        <p:grpSpPr>
          <a:xfrm>
            <a:off x="1246094" y="2732157"/>
            <a:ext cx="7413812" cy="448508"/>
            <a:chOff x="685800" y="2709446"/>
            <a:chExt cx="7413812" cy="448508"/>
          </a:xfrm>
        </p:grpSpPr>
        <p:sp>
          <p:nvSpPr>
            <p:cNvPr id="9" name="文本框 3">
              <a:extLst>
                <a:ext uri="{FF2B5EF4-FFF2-40B4-BE49-F238E27FC236}">
                  <a16:creationId xmlns:a16="http://schemas.microsoft.com/office/drawing/2014/main" id="{BD659F13-E994-406A-B69E-625DE9056C15}"/>
                </a:ext>
              </a:extLst>
            </p:cNvPr>
            <p:cNvSpPr txBox="1"/>
            <p:nvPr/>
          </p:nvSpPr>
          <p:spPr>
            <a:xfrm>
              <a:off x="685800" y="2819400"/>
              <a:ext cx="1775012" cy="338554"/>
            </a:xfrm>
            <a:prstGeom prst="rect">
              <a:avLst/>
            </a:prstGeom>
            <a:noFill/>
            <a:ln>
              <a:solidFill>
                <a:schemeClr val="accent2">
                  <a:shade val="95000"/>
                  <a:satMod val="105000"/>
                </a:schemeClr>
              </a:solidFill>
            </a:ln>
          </p:spPr>
          <p:txBody>
            <a:bodyPr wrap="square" rtlCol="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华文彩云" panose="0201080004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华文彩云" panose="0201080004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华文彩云" panose="0201080004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华文彩云" panose="0201080004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华文彩云" panose="0201080004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华文彩云" panose="0201080004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华文彩云" panose="0201080004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华文彩云" panose="0201080004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华文彩云" panose="02010800040101010101" pitchFamily="2" charset="-122"/>
                  <a:cs typeface="+mn-cs"/>
                </a:defRPr>
              </a:lvl9pPr>
            </a:lstStyle>
            <a:p>
              <a:pPr algn="ctr"/>
              <a:r>
                <a:rPr lang="zh-CN" altLang="en-US" sz="1600" dirty="0">
                  <a:ea typeface="黑体" panose="02010609060101010101" pitchFamily="49" charset="-122"/>
                </a:rPr>
                <a:t>应用程序阶段</a:t>
              </a:r>
            </a:p>
          </p:txBody>
        </p:sp>
        <p:sp>
          <p:nvSpPr>
            <p:cNvPr id="10" name="文本框 9">
              <a:extLst>
                <a:ext uri="{FF2B5EF4-FFF2-40B4-BE49-F238E27FC236}">
                  <a16:creationId xmlns:a16="http://schemas.microsoft.com/office/drawing/2014/main" id="{84C00E4C-C76C-4716-9407-4F607AE87666}"/>
                </a:ext>
              </a:extLst>
            </p:cNvPr>
            <p:cNvSpPr txBox="1"/>
            <p:nvPr/>
          </p:nvSpPr>
          <p:spPr>
            <a:xfrm>
              <a:off x="3695700" y="2819400"/>
              <a:ext cx="1775012" cy="338554"/>
            </a:xfrm>
            <a:prstGeom prst="rect">
              <a:avLst/>
            </a:prstGeom>
            <a:noFill/>
            <a:ln>
              <a:solidFill>
                <a:schemeClr val="accent2">
                  <a:shade val="95000"/>
                  <a:satMod val="105000"/>
                </a:schemeClr>
              </a:solidFill>
            </a:ln>
          </p:spPr>
          <p:txBody>
            <a:bodyPr wrap="square" rtlCol="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华文彩云" panose="0201080004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华文彩云" panose="0201080004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华文彩云" panose="0201080004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华文彩云" panose="0201080004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华文彩云" panose="0201080004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华文彩云" panose="0201080004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华文彩云" panose="0201080004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华文彩云" panose="0201080004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华文彩云" panose="02010800040101010101" pitchFamily="2" charset="-122"/>
                  <a:cs typeface="+mn-cs"/>
                </a:defRPr>
              </a:lvl9pPr>
            </a:lstStyle>
            <a:p>
              <a:pPr algn="ctr"/>
              <a:r>
                <a:rPr lang="zh-CN" altLang="en-US" sz="1600" dirty="0">
                  <a:ea typeface="黑体" panose="02010609060101010101" pitchFamily="49" charset="-122"/>
                </a:rPr>
                <a:t>几何处理阶段</a:t>
              </a:r>
            </a:p>
          </p:txBody>
        </p:sp>
        <p:sp>
          <p:nvSpPr>
            <p:cNvPr id="11" name="文本框 10">
              <a:extLst>
                <a:ext uri="{FF2B5EF4-FFF2-40B4-BE49-F238E27FC236}">
                  <a16:creationId xmlns:a16="http://schemas.microsoft.com/office/drawing/2014/main" id="{389E4D78-D145-4539-BD98-91BE51869667}"/>
                </a:ext>
              </a:extLst>
            </p:cNvPr>
            <p:cNvSpPr txBox="1"/>
            <p:nvPr/>
          </p:nvSpPr>
          <p:spPr>
            <a:xfrm>
              <a:off x="6324600" y="2819400"/>
              <a:ext cx="1775012" cy="338554"/>
            </a:xfrm>
            <a:prstGeom prst="rect">
              <a:avLst/>
            </a:prstGeom>
            <a:noFill/>
            <a:ln>
              <a:solidFill>
                <a:schemeClr val="accent2">
                  <a:shade val="95000"/>
                  <a:satMod val="105000"/>
                </a:schemeClr>
              </a:solidFill>
            </a:ln>
          </p:spPr>
          <p:txBody>
            <a:bodyPr wrap="square" rtlCol="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华文彩云" panose="0201080004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华文彩云" panose="0201080004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华文彩云" panose="0201080004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华文彩云" panose="0201080004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华文彩云" panose="0201080004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华文彩云" panose="0201080004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华文彩云" panose="0201080004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华文彩云" panose="0201080004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华文彩云" panose="02010800040101010101" pitchFamily="2" charset="-122"/>
                  <a:cs typeface="+mn-cs"/>
                </a:defRPr>
              </a:lvl9pPr>
            </a:lstStyle>
            <a:p>
              <a:pPr algn="ctr"/>
              <a:r>
                <a:rPr lang="zh-CN" altLang="en-US" sz="1600" dirty="0">
                  <a:ea typeface="黑体" panose="02010609060101010101" pitchFamily="49" charset="-122"/>
                </a:rPr>
                <a:t>光栅处理阶段</a:t>
              </a:r>
            </a:p>
          </p:txBody>
        </p:sp>
        <p:cxnSp>
          <p:nvCxnSpPr>
            <p:cNvPr id="12" name="直接箭头连接符 11">
              <a:extLst>
                <a:ext uri="{FF2B5EF4-FFF2-40B4-BE49-F238E27FC236}">
                  <a16:creationId xmlns:a16="http://schemas.microsoft.com/office/drawing/2014/main" id="{FCC29939-3026-479C-9D22-B4B223291BF0}"/>
                </a:ext>
              </a:extLst>
            </p:cNvPr>
            <p:cNvCxnSpPr>
              <a:stCxn id="9" idx="3"/>
              <a:endCxn id="10" idx="1"/>
            </p:cNvCxnSpPr>
            <p:nvPr/>
          </p:nvCxnSpPr>
          <p:spPr>
            <a:xfrm>
              <a:off x="2460812" y="2988677"/>
              <a:ext cx="1234888" cy="0"/>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9FB65554-EDB1-4A68-9CEE-030FFEB24EC2}"/>
                </a:ext>
              </a:extLst>
            </p:cNvPr>
            <p:cNvCxnSpPr>
              <a:stCxn id="10" idx="3"/>
              <a:endCxn id="11" idx="1"/>
            </p:cNvCxnSpPr>
            <p:nvPr/>
          </p:nvCxnSpPr>
          <p:spPr>
            <a:xfrm>
              <a:off x="5470712" y="2988677"/>
              <a:ext cx="853888" cy="0"/>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1">
              <a:extLst>
                <a:ext uri="{FF2B5EF4-FFF2-40B4-BE49-F238E27FC236}">
                  <a16:creationId xmlns:a16="http://schemas.microsoft.com/office/drawing/2014/main" id="{54E09C36-9C54-48C0-BA82-F590F32471B0}"/>
                </a:ext>
              </a:extLst>
            </p:cNvPr>
            <p:cNvSpPr txBox="1"/>
            <p:nvPr/>
          </p:nvSpPr>
          <p:spPr>
            <a:xfrm>
              <a:off x="2667000" y="2709446"/>
              <a:ext cx="685800" cy="338554"/>
            </a:xfrm>
            <a:prstGeom prst="rect">
              <a:avLst/>
            </a:prstGeom>
            <a:noFill/>
          </p:spPr>
          <p:txBody>
            <a:bodyPr wrap="square" rtlCol="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华文彩云" panose="0201080004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华文彩云" panose="0201080004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华文彩云" panose="0201080004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华文彩云" panose="0201080004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华文彩云" panose="0201080004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华文彩云" panose="0201080004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华文彩云" panose="0201080004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华文彩云" panose="0201080004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华文彩云" panose="02010800040101010101" pitchFamily="2" charset="-122"/>
                  <a:cs typeface="+mn-cs"/>
                </a:defRPr>
              </a:lvl9pPr>
            </a:lstStyle>
            <a:p>
              <a:pPr algn="ctr"/>
              <a:r>
                <a:rPr lang="zh-CN" altLang="en-US" sz="1600" dirty="0">
                  <a:ea typeface="微软雅黑" panose="020B0503020204020204" pitchFamily="34" charset="-122"/>
                </a:rPr>
                <a:t>图元</a:t>
              </a:r>
            </a:p>
          </p:txBody>
        </p:sp>
        <p:sp>
          <p:nvSpPr>
            <p:cNvPr id="15" name="文本框 16">
              <a:extLst>
                <a:ext uri="{FF2B5EF4-FFF2-40B4-BE49-F238E27FC236}">
                  <a16:creationId xmlns:a16="http://schemas.microsoft.com/office/drawing/2014/main" id="{C6493009-891E-4AFB-BF0F-7AD504DDAE43}"/>
                </a:ext>
              </a:extLst>
            </p:cNvPr>
            <p:cNvSpPr txBox="1"/>
            <p:nvPr/>
          </p:nvSpPr>
          <p:spPr>
            <a:xfrm>
              <a:off x="5524500" y="2716828"/>
              <a:ext cx="685800" cy="338554"/>
            </a:xfrm>
            <a:prstGeom prst="rect">
              <a:avLst/>
            </a:prstGeom>
            <a:noFill/>
          </p:spPr>
          <p:txBody>
            <a:bodyPr wrap="square" rtlCol="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华文彩云" panose="0201080004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华文彩云" panose="0201080004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华文彩云" panose="0201080004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华文彩云" panose="0201080004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华文彩云" panose="0201080004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华文彩云" panose="0201080004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华文彩云" panose="0201080004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华文彩云" panose="0201080004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华文彩云" panose="02010800040101010101" pitchFamily="2" charset="-122"/>
                  <a:cs typeface="+mn-cs"/>
                </a:defRPr>
              </a:lvl9pPr>
            </a:lstStyle>
            <a:p>
              <a:pPr algn="ctr"/>
              <a:r>
                <a:rPr lang="zh-CN" altLang="en-US" sz="1600" dirty="0">
                  <a:ea typeface="微软雅黑" panose="020B0503020204020204" pitchFamily="34" charset="-122"/>
                </a:rPr>
                <a:t>顶点</a:t>
              </a:r>
            </a:p>
          </p:txBody>
        </p:sp>
      </p:grpSp>
      <p:sp>
        <p:nvSpPr>
          <p:cNvPr id="7" name="箭头: 下 6">
            <a:extLst>
              <a:ext uri="{FF2B5EF4-FFF2-40B4-BE49-F238E27FC236}">
                <a16:creationId xmlns:a16="http://schemas.microsoft.com/office/drawing/2014/main" id="{E5AE1904-90A4-4BCD-92A1-375D749AEFA9}"/>
              </a:ext>
            </a:extLst>
          </p:cNvPr>
          <p:cNvSpPr/>
          <p:nvPr/>
        </p:nvSpPr>
        <p:spPr bwMode="auto">
          <a:xfrm>
            <a:off x="7593036" y="1867342"/>
            <a:ext cx="358727" cy="872197"/>
          </a:xfrm>
          <a:prstGeom prst="downArrow">
            <a:avLst/>
          </a:prstGeom>
          <a:solidFill>
            <a:srgbClr val="FFC000"/>
          </a:solidFill>
          <a:ln w="12700"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Tx/>
              <a:buSzTx/>
              <a:buFontTx/>
              <a:buNone/>
            </a:pPr>
            <a:endParaRPr kumimoji="0" lang="zh-CN" altLang="en-US" sz="3200" b="0" i="0" u="none" strike="noStrike" cap="none" normalizeH="0" baseline="0">
              <a:ln>
                <a:noFill/>
              </a:ln>
              <a:solidFill>
                <a:schemeClr val="tx1"/>
              </a:solidFill>
              <a:effectLst/>
              <a:latin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a:spcBef>
                <a:spcPct val="0"/>
              </a:spcBef>
              <a:buFontTx/>
              <a:buNone/>
            </a:pPr>
            <a:fld id="{83C4EA04-6F03-4118-BCC4-5119AAE1D108}" type="slidenum">
              <a:rPr lang="zh-CN" altLang="en-US" sz="1400" smtClean="0">
                <a:latin typeface="华文宋体" panose="02010600040101010101" pitchFamily="2" charset="-122"/>
                <a:ea typeface="华文宋体" panose="02010600040101010101" pitchFamily="2" charset="-122"/>
              </a:rPr>
              <a:t>20</a:t>
            </a:fld>
            <a:endParaRPr lang="en-US" altLang="zh-CN" sz="1400" dirty="0">
              <a:latin typeface="华文宋体" panose="02010600040101010101" pitchFamily="2" charset="-122"/>
              <a:ea typeface="华文宋体" panose="02010600040101010101" pitchFamily="2" charset="-122"/>
            </a:endParaRPr>
          </a:p>
        </p:txBody>
      </p:sp>
      <p:sp>
        <p:nvSpPr>
          <p:cNvPr id="11267" name="Rectangle 3"/>
          <p:cNvSpPr>
            <a:spLocks noGrp="1" noChangeArrowheads="1"/>
          </p:cNvSpPr>
          <p:nvPr>
            <p:ph type="body" idx="1"/>
          </p:nvPr>
        </p:nvSpPr>
        <p:spPr>
          <a:xfrm>
            <a:off x="412750" y="1066800"/>
            <a:ext cx="9493250" cy="5181600"/>
          </a:xfrm>
        </p:spPr>
        <p:txBody>
          <a:bodyPr/>
          <a:lstStyle/>
          <a:p>
            <a:pPr eaLnBrk="1" hangingPunct="1"/>
            <a:r>
              <a:rPr lang="zh-CN" altLang="en-US" dirty="0"/>
              <a:t>外法向：每个多边形指向物体外部的法向量</a:t>
            </a:r>
          </a:p>
          <a:p>
            <a:pPr eaLnBrk="1" hangingPunct="1"/>
            <a:r>
              <a:rPr lang="zh-CN" altLang="en-US" dirty="0"/>
              <a:t>前向面：外法向与视线方向夹角为钝角</a:t>
            </a:r>
          </a:p>
          <a:p>
            <a:pPr eaLnBrk="1" hangingPunct="1"/>
            <a:r>
              <a:rPr lang="zh-CN" altLang="en-US" dirty="0"/>
              <a:t>后向面：外法向与视线方向夹角为锐角</a:t>
            </a:r>
            <a:endParaRPr lang="en-US" altLang="zh-CN" dirty="0"/>
          </a:p>
          <a:p>
            <a:pPr eaLnBrk="1" hangingPunct="1"/>
            <a:r>
              <a:rPr lang="zh-CN" altLang="en-US" dirty="0"/>
              <a:t>右侧哪个图是后向面？</a:t>
            </a:r>
            <a:endParaRPr lang="en-US" altLang="zh-CN" dirty="0"/>
          </a:p>
        </p:txBody>
      </p:sp>
      <p:sp>
        <p:nvSpPr>
          <p:cNvPr id="21508" name="标题 5"/>
          <p:cNvSpPr>
            <a:spLocks noGrp="1" noChangeArrowheads="1"/>
          </p:cNvSpPr>
          <p:nvPr>
            <p:ph type="title"/>
          </p:nvPr>
        </p:nvSpPr>
        <p:spPr/>
        <p:txBody>
          <a:bodyPr/>
          <a:lstStyle/>
          <a:p>
            <a:r>
              <a:rPr lang="zh-CN" altLang="en-US">
                <a:solidFill>
                  <a:schemeClr val="tx1"/>
                </a:solidFill>
                <a:latin typeface="Arial" panose="020B0604020202020204" pitchFamily="34" charset="0"/>
                <a:sym typeface="+mn-ea"/>
              </a:rPr>
              <a:t>后向面消除</a:t>
            </a:r>
            <a:endParaRPr lang="zh-CN" altLang="en-US"/>
          </a:p>
        </p:txBody>
      </p:sp>
      <p:sp>
        <p:nvSpPr>
          <p:cNvPr id="15" name="Rectangle 3"/>
          <p:cNvSpPr txBox="1">
            <a:spLocks noChangeArrowheads="1"/>
          </p:cNvSpPr>
          <p:nvPr/>
        </p:nvSpPr>
        <p:spPr bwMode="auto">
          <a:xfrm>
            <a:off x="4889500" y="5668963"/>
            <a:ext cx="17399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eaLnBrk="1" hangingPunct="1">
              <a:buFontTx/>
              <a:buNone/>
            </a:pPr>
            <a:r>
              <a:rPr lang="zh-CN" altLang="en-US" dirty="0">
                <a:latin typeface="华文宋体" panose="02010600040101010101" pitchFamily="2" charset="-122"/>
              </a:rPr>
              <a:t>（</a:t>
            </a:r>
            <a:r>
              <a:rPr lang="en-US" altLang="zh-CN" dirty="0">
                <a:latin typeface="华文宋体" panose="02010600040101010101" pitchFamily="2" charset="-122"/>
              </a:rPr>
              <a:t>A</a:t>
            </a:r>
            <a:r>
              <a:rPr lang="zh-CN" altLang="en-US" dirty="0">
                <a:latin typeface="华文宋体" panose="02010600040101010101" pitchFamily="2" charset="-122"/>
              </a:rPr>
              <a:t>）</a:t>
            </a:r>
            <a:endParaRPr lang="en-US" altLang="zh-CN" dirty="0">
              <a:latin typeface="华文宋体" panose="02010600040101010101" pitchFamily="2" charset="-122"/>
            </a:endParaRPr>
          </a:p>
        </p:txBody>
      </p:sp>
      <p:sp>
        <p:nvSpPr>
          <p:cNvPr id="17" name="Rectangle 3"/>
          <p:cNvSpPr txBox="1">
            <a:spLocks noChangeArrowheads="1"/>
          </p:cNvSpPr>
          <p:nvPr/>
        </p:nvSpPr>
        <p:spPr bwMode="auto">
          <a:xfrm>
            <a:off x="7670800" y="5668963"/>
            <a:ext cx="1039446"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eaLnBrk="1" hangingPunct="1">
              <a:buFontTx/>
              <a:buNone/>
            </a:pPr>
            <a:r>
              <a:rPr lang="zh-CN" altLang="en-US" dirty="0">
                <a:latin typeface="华文宋体" panose="02010600040101010101" pitchFamily="2" charset="-122"/>
              </a:rPr>
              <a:t>（</a:t>
            </a:r>
            <a:r>
              <a:rPr lang="en-US" altLang="zh-CN" dirty="0">
                <a:latin typeface="华文宋体" panose="02010600040101010101" pitchFamily="2" charset="-122"/>
              </a:rPr>
              <a:t>B</a:t>
            </a:r>
            <a:r>
              <a:rPr lang="zh-CN" altLang="en-US" dirty="0">
                <a:latin typeface="华文宋体" panose="02010600040101010101" pitchFamily="2" charset="-122"/>
              </a:rPr>
              <a:t>）</a:t>
            </a:r>
            <a:endParaRPr lang="en-US" altLang="zh-CN" dirty="0">
              <a:latin typeface="华文宋体" panose="02010600040101010101" pitchFamily="2" charset="-122"/>
            </a:endParaRPr>
          </a:p>
        </p:txBody>
      </p:sp>
      <p:pic>
        <p:nvPicPr>
          <p:cNvPr id="2" name="图片 1"/>
          <p:cNvPicPr>
            <a:picLocks noChangeAspect="1"/>
          </p:cNvPicPr>
          <p:nvPr/>
        </p:nvPicPr>
        <p:blipFill>
          <a:blip r:embed="rId3"/>
          <a:stretch>
            <a:fillRect/>
          </a:stretch>
        </p:blipFill>
        <p:spPr>
          <a:xfrm>
            <a:off x="4285974" y="3788434"/>
            <a:ext cx="5372376" cy="1746340"/>
          </a:xfrm>
          <a:prstGeom prst="rect">
            <a:avLst/>
          </a:prstGeom>
        </p:spPr>
      </p:pic>
      <p:sp>
        <p:nvSpPr>
          <p:cNvPr id="8" name="Rectangle 3">
            <a:extLst>
              <a:ext uri="{FF2B5EF4-FFF2-40B4-BE49-F238E27FC236}">
                <a16:creationId xmlns:a16="http://schemas.microsoft.com/office/drawing/2014/main" id="{3550F666-EE23-4F93-827E-E8783CB7E9A3}"/>
              </a:ext>
            </a:extLst>
          </p:cNvPr>
          <p:cNvSpPr txBox="1">
            <a:spLocks noChangeArrowheads="1"/>
          </p:cNvSpPr>
          <p:nvPr/>
        </p:nvSpPr>
        <p:spPr bwMode="auto">
          <a:xfrm>
            <a:off x="7670800" y="5668963"/>
            <a:ext cx="1039446"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eaLnBrk="1" hangingPunct="1">
              <a:buFontTx/>
              <a:buNone/>
            </a:pPr>
            <a:r>
              <a:rPr lang="zh-CN" altLang="en-US" b="1" dirty="0">
                <a:solidFill>
                  <a:srgbClr val="0000FF"/>
                </a:solidFill>
                <a:latin typeface="华文宋体" panose="02010600040101010101" pitchFamily="2" charset="-122"/>
              </a:rPr>
              <a:t>（</a:t>
            </a:r>
            <a:r>
              <a:rPr lang="en-US" altLang="zh-CN" b="1" dirty="0">
                <a:solidFill>
                  <a:srgbClr val="0000FF"/>
                </a:solidFill>
                <a:latin typeface="华文宋体" panose="02010600040101010101" pitchFamily="2" charset="-122"/>
              </a:rPr>
              <a:t>B</a:t>
            </a:r>
            <a:r>
              <a:rPr lang="zh-CN" altLang="en-US" b="1" dirty="0">
                <a:solidFill>
                  <a:srgbClr val="0000FF"/>
                </a:solidFill>
                <a:latin typeface="华文宋体" panose="02010600040101010101" pitchFamily="2" charset="-122"/>
              </a:rPr>
              <a:t>）</a:t>
            </a:r>
            <a:endParaRPr lang="en-US" altLang="zh-CN" b="1" dirty="0">
              <a:solidFill>
                <a:srgbClr val="0000FF"/>
              </a:solidFill>
              <a:latin typeface="华文宋体" panose="0201060004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a:spcBef>
                <a:spcPct val="0"/>
              </a:spcBef>
              <a:buFontTx/>
              <a:buNone/>
            </a:pPr>
            <a:fld id="{59A44A99-3B23-4853-AEC1-54FDE07B2446}" type="slidenum">
              <a:rPr lang="zh-CN" altLang="en-US" sz="1400" smtClean="0">
                <a:latin typeface="华文宋体" panose="02010600040101010101" pitchFamily="2" charset="-122"/>
                <a:ea typeface="华文宋体" panose="02010600040101010101" pitchFamily="2" charset="-122"/>
              </a:rPr>
              <a:t>21</a:t>
            </a:fld>
            <a:endParaRPr lang="en-US" altLang="zh-CN" sz="1400">
              <a:latin typeface="华文宋体" panose="02010600040101010101" pitchFamily="2" charset="-122"/>
              <a:ea typeface="华文宋体" panose="02010600040101010101" pitchFamily="2" charset="-122"/>
            </a:endParaRPr>
          </a:p>
        </p:txBody>
      </p:sp>
      <p:sp>
        <p:nvSpPr>
          <p:cNvPr id="3077" name="Rectangle 3"/>
          <p:cNvSpPr>
            <a:spLocks noGrp="1" noChangeArrowheads="1"/>
          </p:cNvSpPr>
          <p:nvPr>
            <p:ph type="body" idx="1"/>
          </p:nvPr>
        </p:nvSpPr>
        <p:spPr>
          <a:xfrm>
            <a:off x="428625" y="1042988"/>
            <a:ext cx="9163050" cy="5522912"/>
          </a:xfrm>
        </p:spPr>
        <p:txBody>
          <a:bodyPr/>
          <a:lstStyle/>
          <a:p>
            <a:pPr eaLnBrk="1" hangingPunct="1">
              <a:lnSpc>
                <a:spcPct val="90000"/>
              </a:lnSpc>
            </a:pPr>
            <a:endParaRPr lang="zh-CN" altLang="en-US"/>
          </a:p>
          <a:p>
            <a:pPr eaLnBrk="1" hangingPunct="1">
              <a:lnSpc>
                <a:spcPct val="90000"/>
              </a:lnSpc>
            </a:pPr>
            <a:endParaRPr lang="zh-CN" altLang="en-US"/>
          </a:p>
          <a:p>
            <a:pPr eaLnBrk="1" hangingPunct="1">
              <a:lnSpc>
                <a:spcPct val="90000"/>
              </a:lnSpc>
            </a:pPr>
            <a:endParaRPr lang="zh-CN" altLang="en-US"/>
          </a:p>
          <a:p>
            <a:pPr eaLnBrk="1" hangingPunct="1">
              <a:lnSpc>
                <a:spcPct val="90000"/>
              </a:lnSpc>
            </a:pPr>
            <a:endParaRPr lang="zh-CN" altLang="en-US"/>
          </a:p>
          <a:p>
            <a:pPr eaLnBrk="1" hangingPunct="1">
              <a:lnSpc>
                <a:spcPct val="90000"/>
              </a:lnSpc>
              <a:buFontTx/>
              <a:buNone/>
            </a:pPr>
            <a:r>
              <a:rPr lang="zh-CN" altLang="en-US" sz="2000"/>
              <a:t>                              </a:t>
            </a:r>
            <a:r>
              <a:rPr lang="zh-CN" altLang="en-US"/>
              <a:t>前向面      后向面</a:t>
            </a:r>
          </a:p>
          <a:p>
            <a:pPr eaLnBrk="1" hangingPunct="1">
              <a:lnSpc>
                <a:spcPct val="90000"/>
              </a:lnSpc>
              <a:buFontTx/>
              <a:buNone/>
            </a:pPr>
            <a:r>
              <a:rPr lang="zh-CN" altLang="en-US" sz="2800"/>
              <a:t>	</a:t>
            </a:r>
          </a:p>
          <a:p>
            <a:pPr eaLnBrk="1" hangingPunct="1">
              <a:lnSpc>
                <a:spcPct val="90000"/>
              </a:lnSpc>
            </a:pPr>
            <a:r>
              <a:rPr lang="zh-CN" altLang="en-US"/>
              <a:t>图中的</a:t>
            </a:r>
            <a:r>
              <a:rPr lang="en-US" altLang="zh-CN"/>
              <a:t>JEAF</a:t>
            </a:r>
            <a:r>
              <a:rPr lang="zh-CN" altLang="en-US"/>
              <a:t>、</a:t>
            </a:r>
            <a:r>
              <a:rPr lang="en-US" altLang="zh-CN"/>
              <a:t>HCBG</a:t>
            </a:r>
            <a:r>
              <a:rPr lang="zh-CN" altLang="en-US"/>
              <a:t>和</a:t>
            </a:r>
            <a:r>
              <a:rPr lang="en-US" altLang="zh-CN"/>
              <a:t>JFGHI</a:t>
            </a:r>
            <a:r>
              <a:rPr lang="zh-CN" altLang="en-US"/>
              <a:t>所在的面均为后向面</a:t>
            </a:r>
            <a:r>
              <a:rPr lang="en-US" altLang="zh-CN"/>
              <a:t>,</a:t>
            </a:r>
            <a:r>
              <a:rPr lang="zh-CN" altLang="en-US"/>
              <a:t>  其它为前向面</a:t>
            </a:r>
            <a:endParaRPr lang="en-US" altLang="zh-CN"/>
          </a:p>
          <a:p>
            <a:pPr eaLnBrk="1" hangingPunct="1">
              <a:lnSpc>
                <a:spcPct val="90000"/>
              </a:lnSpc>
            </a:pPr>
            <a:r>
              <a:rPr lang="zh-CN" altLang="en-US"/>
              <a:t>后向面一定不可见！</a:t>
            </a:r>
            <a:endParaRPr lang="en-US" altLang="zh-CN" sz="2400"/>
          </a:p>
          <a:p>
            <a:pPr eaLnBrk="1" hangingPunct="1">
              <a:lnSpc>
                <a:spcPct val="90000"/>
              </a:lnSpc>
            </a:pPr>
            <a:r>
              <a:rPr lang="zh-CN" altLang="en-US"/>
              <a:t>前向面一定可见？</a:t>
            </a:r>
            <a:endParaRPr lang="en-US" altLang="zh-CN"/>
          </a:p>
        </p:txBody>
      </p:sp>
      <p:sp>
        <p:nvSpPr>
          <p:cNvPr id="22534" name="标题 6"/>
          <p:cNvSpPr>
            <a:spLocks noGrp="1" noChangeArrowheads="1"/>
          </p:cNvSpPr>
          <p:nvPr>
            <p:ph type="title"/>
          </p:nvPr>
        </p:nvSpPr>
        <p:spPr/>
        <p:txBody>
          <a:bodyPr/>
          <a:lstStyle/>
          <a:p>
            <a:r>
              <a:rPr lang="zh-CN" altLang="en-US">
                <a:solidFill>
                  <a:schemeClr val="tx1"/>
                </a:solidFill>
                <a:latin typeface="Arial" panose="020B0604020202020204" pitchFamily="34" charset="0"/>
                <a:sym typeface="+mn-ea"/>
              </a:rPr>
              <a:t>后向面消除</a:t>
            </a:r>
            <a:endParaRPr lang="zh-CN" altLang="en-US"/>
          </a:p>
        </p:txBody>
      </p:sp>
      <p:sp>
        <p:nvSpPr>
          <p:cNvPr id="22535" name="日期占位符 1"/>
          <p:cNvSpPr>
            <a:spLocks noGrp="1"/>
          </p:cNvSpPr>
          <p:nvPr>
            <p:ph type="dt" sz="quarter" idx="4294967295"/>
          </p:nvPr>
        </p:nvSpPr>
        <p:spPr bwMode="auto">
          <a:xfrm>
            <a:off x="495300" y="6461125"/>
            <a:ext cx="2311400" cy="3206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FontTx/>
              <a:buNone/>
            </a:pPr>
            <a:fld id="{50DC5CB3-BC97-414B-A1A9-5E7205C39C09}" type="datetime10">
              <a:rPr lang="zh-CN" altLang="en-US" sz="1400">
                <a:latin typeface="华文宋体" panose="02010600040101010101" pitchFamily="2" charset="-122"/>
                <a:ea typeface="华文宋体" panose="02010600040101010101" pitchFamily="2" charset="-122"/>
              </a:rPr>
              <a:t>12:02</a:t>
            </a:fld>
            <a:endParaRPr lang="en-US" altLang="zh-CN" sz="1400">
              <a:latin typeface="华文宋体" panose="02010600040101010101" pitchFamily="2" charset="-122"/>
              <a:ea typeface="华文宋体" panose="02010600040101010101" pitchFamily="2" charset="-122"/>
            </a:endParaRPr>
          </a:p>
        </p:txBody>
      </p:sp>
      <p:pic>
        <p:nvPicPr>
          <p:cNvPr id="2" name="图片 1"/>
          <p:cNvPicPr>
            <a:picLocks noChangeAspect="1"/>
          </p:cNvPicPr>
          <p:nvPr/>
        </p:nvPicPr>
        <p:blipFill>
          <a:blip r:embed="rId3"/>
          <a:stretch>
            <a:fillRect/>
          </a:stretch>
        </p:blipFill>
        <p:spPr>
          <a:xfrm>
            <a:off x="3340100" y="1346155"/>
            <a:ext cx="5385077" cy="1759040"/>
          </a:xfrm>
          <a:prstGeom prst="rect">
            <a:avLst/>
          </a:prstGeom>
        </p:spPr>
      </p:pic>
      <p:pic>
        <p:nvPicPr>
          <p:cNvPr id="4" name="图片 3"/>
          <p:cNvPicPr>
            <a:picLocks noChangeAspect="1"/>
          </p:cNvPicPr>
          <p:nvPr/>
        </p:nvPicPr>
        <p:blipFill>
          <a:blip r:embed="rId4"/>
          <a:stretch>
            <a:fillRect/>
          </a:stretch>
        </p:blipFill>
        <p:spPr>
          <a:xfrm>
            <a:off x="731779" y="1223673"/>
            <a:ext cx="2305168" cy="2451226"/>
          </a:xfrm>
          <a:prstGeom prst="rect">
            <a:avLst/>
          </a:prstGeom>
        </p:spPr>
      </p:pic>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6"/>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a:spcBef>
                <a:spcPct val="0"/>
              </a:spcBef>
              <a:buFontTx/>
              <a:buNone/>
            </a:pPr>
            <a:fld id="{E06270C4-5F8B-4752-BD6D-2A4640E07DC0}" type="slidenum">
              <a:rPr lang="zh-CN" altLang="en-US" sz="1400" smtClean="0">
                <a:latin typeface="华文宋体" panose="02010600040101010101" pitchFamily="2" charset="-122"/>
                <a:ea typeface="华文宋体" panose="02010600040101010101" pitchFamily="2" charset="-122"/>
              </a:rPr>
              <a:t>22</a:t>
            </a:fld>
            <a:endParaRPr lang="en-US" altLang="zh-CN" sz="1400">
              <a:latin typeface="华文宋体" panose="02010600040101010101" pitchFamily="2" charset="-122"/>
              <a:ea typeface="华文宋体" panose="02010600040101010101" pitchFamily="2" charset="-122"/>
            </a:endParaRPr>
          </a:p>
        </p:txBody>
      </p:sp>
      <p:sp>
        <p:nvSpPr>
          <p:cNvPr id="24579" name="标题 5"/>
          <p:cNvSpPr>
            <a:spLocks noGrp="1" noChangeArrowheads="1"/>
          </p:cNvSpPr>
          <p:nvPr>
            <p:ph type="title"/>
          </p:nvPr>
        </p:nvSpPr>
        <p:spPr/>
        <p:txBody>
          <a:bodyPr/>
          <a:lstStyle/>
          <a:p>
            <a:r>
              <a:rPr lang="zh-CN" altLang="en-US" dirty="0"/>
              <a:t>后向面消除</a:t>
            </a:r>
          </a:p>
        </p:txBody>
      </p:sp>
      <p:sp>
        <p:nvSpPr>
          <p:cNvPr id="24580" name="日期占位符 1"/>
          <p:cNvSpPr>
            <a:spLocks noGrp="1"/>
          </p:cNvSpPr>
          <p:nvPr>
            <p:ph type="dt" sz="quarter" idx="4294967295"/>
          </p:nvPr>
        </p:nvSpPr>
        <p:spPr bwMode="auto">
          <a:xfrm>
            <a:off x="495300" y="6461125"/>
            <a:ext cx="2311400" cy="3206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FontTx/>
              <a:buNone/>
            </a:pPr>
            <a:fld id="{E5016595-6465-43BF-892A-B899575091AB}" type="datetime10">
              <a:rPr lang="zh-CN" altLang="en-US" sz="1400">
                <a:latin typeface="华文宋体" panose="02010600040101010101" pitchFamily="2" charset="-122"/>
                <a:ea typeface="华文宋体" panose="02010600040101010101" pitchFamily="2" charset="-122"/>
              </a:rPr>
              <a:t>12:02</a:t>
            </a:fld>
            <a:endParaRPr lang="en-US" altLang="zh-CN" sz="1400">
              <a:latin typeface="华文宋体" panose="02010600040101010101" pitchFamily="2" charset="-122"/>
              <a:ea typeface="华文宋体" panose="02010600040101010101" pitchFamily="2" charset="-122"/>
            </a:endParaRPr>
          </a:p>
        </p:txBody>
      </p:sp>
      <p:grpSp>
        <p:nvGrpSpPr>
          <p:cNvPr id="2" name="组合 1"/>
          <p:cNvGrpSpPr/>
          <p:nvPr/>
        </p:nvGrpSpPr>
        <p:grpSpPr bwMode="auto">
          <a:xfrm>
            <a:off x="3511550" y="2995613"/>
            <a:ext cx="4902200" cy="3276600"/>
            <a:chOff x="2286000" y="2133600"/>
            <a:chExt cx="4902200" cy="3276600"/>
          </a:xfrm>
        </p:grpSpPr>
        <p:sp>
          <p:nvSpPr>
            <p:cNvPr id="24584" name="Line 2"/>
            <p:cNvSpPr>
              <a:spLocks noChangeShapeType="1"/>
            </p:cNvSpPr>
            <p:nvPr/>
          </p:nvSpPr>
          <p:spPr bwMode="auto">
            <a:xfrm>
              <a:off x="2286000" y="2286000"/>
              <a:ext cx="3581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85" name="Line 3"/>
            <p:cNvSpPr>
              <a:spLocks noChangeShapeType="1"/>
            </p:cNvSpPr>
            <p:nvPr/>
          </p:nvSpPr>
          <p:spPr bwMode="auto">
            <a:xfrm>
              <a:off x="3276600" y="4343400"/>
              <a:ext cx="3581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86" name="Line 4"/>
            <p:cNvSpPr>
              <a:spLocks noChangeShapeType="1"/>
            </p:cNvSpPr>
            <p:nvPr/>
          </p:nvSpPr>
          <p:spPr bwMode="auto">
            <a:xfrm flipH="1" flipV="1">
              <a:off x="2286000" y="2286000"/>
              <a:ext cx="990600" cy="2057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87" name="Line 5"/>
            <p:cNvSpPr>
              <a:spLocks noChangeShapeType="1"/>
            </p:cNvSpPr>
            <p:nvPr/>
          </p:nvSpPr>
          <p:spPr bwMode="auto">
            <a:xfrm flipH="1" flipV="1">
              <a:off x="5867400" y="2286000"/>
              <a:ext cx="990600" cy="2057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88" name="Line 6"/>
            <p:cNvSpPr>
              <a:spLocks noChangeShapeType="1"/>
            </p:cNvSpPr>
            <p:nvPr/>
          </p:nvSpPr>
          <p:spPr bwMode="auto">
            <a:xfrm flipH="1" flipV="1">
              <a:off x="5867400" y="3200400"/>
              <a:ext cx="990600" cy="2057400"/>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89" name="Line 7"/>
            <p:cNvSpPr>
              <a:spLocks noChangeShapeType="1"/>
            </p:cNvSpPr>
            <p:nvPr/>
          </p:nvSpPr>
          <p:spPr bwMode="auto">
            <a:xfrm flipV="1">
              <a:off x="6858000" y="4343400"/>
              <a:ext cx="0" cy="914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90" name="Line 8"/>
            <p:cNvSpPr>
              <a:spLocks noChangeShapeType="1"/>
            </p:cNvSpPr>
            <p:nvPr/>
          </p:nvSpPr>
          <p:spPr bwMode="auto">
            <a:xfrm flipV="1">
              <a:off x="5867400" y="2286000"/>
              <a:ext cx="0" cy="914400"/>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91" name="Line 9"/>
            <p:cNvSpPr>
              <a:spLocks noChangeShapeType="1"/>
            </p:cNvSpPr>
            <p:nvPr/>
          </p:nvSpPr>
          <p:spPr bwMode="auto">
            <a:xfrm flipV="1">
              <a:off x="2286000" y="2286000"/>
              <a:ext cx="0" cy="914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92" name="Line 10"/>
            <p:cNvSpPr>
              <a:spLocks noChangeShapeType="1"/>
            </p:cNvSpPr>
            <p:nvPr/>
          </p:nvSpPr>
          <p:spPr bwMode="auto">
            <a:xfrm flipV="1">
              <a:off x="3276600" y="4343400"/>
              <a:ext cx="0" cy="914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93" name="Line 12"/>
            <p:cNvSpPr>
              <a:spLocks noChangeShapeType="1"/>
            </p:cNvSpPr>
            <p:nvPr/>
          </p:nvSpPr>
          <p:spPr bwMode="auto">
            <a:xfrm flipH="1" flipV="1">
              <a:off x="2286000" y="3200400"/>
              <a:ext cx="990600" cy="2057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94" name="Line 13"/>
            <p:cNvSpPr>
              <a:spLocks noChangeShapeType="1"/>
            </p:cNvSpPr>
            <p:nvPr/>
          </p:nvSpPr>
          <p:spPr bwMode="auto">
            <a:xfrm>
              <a:off x="3886200" y="3810000"/>
              <a:ext cx="1676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95" name="Line 14"/>
            <p:cNvSpPr>
              <a:spLocks noChangeShapeType="1"/>
            </p:cNvSpPr>
            <p:nvPr/>
          </p:nvSpPr>
          <p:spPr bwMode="auto">
            <a:xfrm>
              <a:off x="3886200" y="4724400"/>
              <a:ext cx="1676400" cy="0"/>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96" name="Line 15"/>
            <p:cNvSpPr>
              <a:spLocks noChangeShapeType="1"/>
            </p:cNvSpPr>
            <p:nvPr/>
          </p:nvSpPr>
          <p:spPr bwMode="auto">
            <a:xfrm>
              <a:off x="3276600" y="5257800"/>
              <a:ext cx="3581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97" name="Line 16"/>
            <p:cNvSpPr>
              <a:spLocks noChangeShapeType="1"/>
            </p:cNvSpPr>
            <p:nvPr/>
          </p:nvSpPr>
          <p:spPr bwMode="auto">
            <a:xfrm flipV="1">
              <a:off x="3886200" y="3810000"/>
              <a:ext cx="0" cy="914400"/>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98" name="Line 17"/>
            <p:cNvSpPr>
              <a:spLocks noChangeShapeType="1"/>
            </p:cNvSpPr>
            <p:nvPr/>
          </p:nvSpPr>
          <p:spPr bwMode="auto">
            <a:xfrm flipV="1">
              <a:off x="5562600" y="3810000"/>
              <a:ext cx="0" cy="914400"/>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99" name="Line 19"/>
            <p:cNvSpPr>
              <a:spLocks noChangeShapeType="1"/>
            </p:cNvSpPr>
            <p:nvPr/>
          </p:nvSpPr>
          <p:spPr bwMode="auto">
            <a:xfrm flipH="1" flipV="1">
              <a:off x="3352800" y="2743200"/>
              <a:ext cx="533400" cy="1066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00" name="Line 20"/>
            <p:cNvSpPr>
              <a:spLocks noChangeShapeType="1"/>
            </p:cNvSpPr>
            <p:nvPr/>
          </p:nvSpPr>
          <p:spPr bwMode="auto">
            <a:xfrm flipH="1" flipV="1">
              <a:off x="5029200" y="2743200"/>
              <a:ext cx="533400" cy="1066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01" name="Line 21"/>
            <p:cNvSpPr>
              <a:spLocks noChangeShapeType="1"/>
            </p:cNvSpPr>
            <p:nvPr/>
          </p:nvSpPr>
          <p:spPr bwMode="auto">
            <a:xfrm flipH="1" flipV="1">
              <a:off x="5029200" y="3657600"/>
              <a:ext cx="533400" cy="1066800"/>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02" name="Line 22"/>
            <p:cNvSpPr>
              <a:spLocks noChangeShapeType="1"/>
            </p:cNvSpPr>
            <p:nvPr/>
          </p:nvSpPr>
          <p:spPr bwMode="auto">
            <a:xfrm flipH="1" flipV="1">
              <a:off x="3352800" y="3657600"/>
              <a:ext cx="533400" cy="1066800"/>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03" name="Line 23"/>
            <p:cNvSpPr>
              <a:spLocks noChangeShapeType="1"/>
            </p:cNvSpPr>
            <p:nvPr/>
          </p:nvSpPr>
          <p:spPr bwMode="auto">
            <a:xfrm flipV="1">
              <a:off x="3352800" y="2743200"/>
              <a:ext cx="0" cy="914400"/>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04" name="Line 24"/>
            <p:cNvSpPr>
              <a:spLocks noChangeShapeType="1"/>
            </p:cNvSpPr>
            <p:nvPr/>
          </p:nvSpPr>
          <p:spPr bwMode="auto">
            <a:xfrm flipV="1">
              <a:off x="5029200" y="2743200"/>
              <a:ext cx="0" cy="914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05" name="Line 25"/>
            <p:cNvSpPr>
              <a:spLocks noChangeShapeType="1"/>
            </p:cNvSpPr>
            <p:nvPr/>
          </p:nvSpPr>
          <p:spPr bwMode="auto">
            <a:xfrm flipH="1">
              <a:off x="4572000" y="2743200"/>
              <a:ext cx="4572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06" name="Line 26"/>
            <p:cNvSpPr>
              <a:spLocks noChangeShapeType="1"/>
            </p:cNvSpPr>
            <p:nvPr/>
          </p:nvSpPr>
          <p:spPr bwMode="auto">
            <a:xfrm flipH="1">
              <a:off x="3352800" y="2743200"/>
              <a:ext cx="4572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07" name="Line 27"/>
            <p:cNvSpPr>
              <a:spLocks noChangeShapeType="1"/>
            </p:cNvSpPr>
            <p:nvPr/>
          </p:nvSpPr>
          <p:spPr bwMode="auto">
            <a:xfrm>
              <a:off x="3810000" y="2743200"/>
              <a:ext cx="304800" cy="609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08" name="Line 28"/>
            <p:cNvSpPr>
              <a:spLocks noChangeShapeType="1"/>
            </p:cNvSpPr>
            <p:nvPr/>
          </p:nvSpPr>
          <p:spPr bwMode="auto">
            <a:xfrm>
              <a:off x="4572000" y="2743200"/>
              <a:ext cx="304800" cy="609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09" name="Line 29"/>
            <p:cNvSpPr>
              <a:spLocks noChangeShapeType="1"/>
            </p:cNvSpPr>
            <p:nvPr/>
          </p:nvSpPr>
          <p:spPr bwMode="auto">
            <a:xfrm flipH="1">
              <a:off x="4114800" y="3352800"/>
              <a:ext cx="7620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10" name="Line 30"/>
            <p:cNvSpPr>
              <a:spLocks noChangeShapeType="1"/>
            </p:cNvSpPr>
            <p:nvPr/>
          </p:nvSpPr>
          <p:spPr bwMode="auto">
            <a:xfrm flipH="1">
              <a:off x="4114800" y="4267200"/>
              <a:ext cx="762000" cy="0"/>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11" name="Line 31"/>
            <p:cNvSpPr>
              <a:spLocks noChangeShapeType="1"/>
            </p:cNvSpPr>
            <p:nvPr/>
          </p:nvSpPr>
          <p:spPr bwMode="auto">
            <a:xfrm flipV="1">
              <a:off x="4572000" y="2743200"/>
              <a:ext cx="0" cy="914400"/>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12" name="Line 32"/>
            <p:cNvSpPr>
              <a:spLocks noChangeShapeType="1"/>
            </p:cNvSpPr>
            <p:nvPr/>
          </p:nvSpPr>
          <p:spPr bwMode="auto">
            <a:xfrm flipV="1">
              <a:off x="3810000" y="2743200"/>
              <a:ext cx="0" cy="914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13" name="Line 34"/>
            <p:cNvSpPr>
              <a:spLocks noChangeShapeType="1"/>
            </p:cNvSpPr>
            <p:nvPr/>
          </p:nvSpPr>
          <p:spPr bwMode="auto">
            <a:xfrm flipV="1">
              <a:off x="4114800" y="3352800"/>
              <a:ext cx="0" cy="914400"/>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14" name="Line 35"/>
            <p:cNvSpPr>
              <a:spLocks noChangeShapeType="1"/>
            </p:cNvSpPr>
            <p:nvPr/>
          </p:nvSpPr>
          <p:spPr bwMode="auto">
            <a:xfrm flipV="1">
              <a:off x="4876800" y="3352800"/>
              <a:ext cx="0" cy="914400"/>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15" name="Line 36"/>
            <p:cNvSpPr>
              <a:spLocks noChangeShapeType="1"/>
            </p:cNvSpPr>
            <p:nvPr/>
          </p:nvSpPr>
          <p:spPr bwMode="auto">
            <a:xfrm flipH="1" flipV="1">
              <a:off x="4572000" y="3657600"/>
              <a:ext cx="304800" cy="609600"/>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16" name="Line 37"/>
            <p:cNvSpPr>
              <a:spLocks noChangeShapeType="1"/>
            </p:cNvSpPr>
            <p:nvPr/>
          </p:nvSpPr>
          <p:spPr bwMode="auto">
            <a:xfrm flipH="1" flipV="1">
              <a:off x="3810000" y="3657600"/>
              <a:ext cx="304800" cy="609600"/>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17" name="Line 38"/>
            <p:cNvSpPr>
              <a:spLocks noChangeShapeType="1"/>
            </p:cNvSpPr>
            <p:nvPr/>
          </p:nvSpPr>
          <p:spPr bwMode="auto">
            <a:xfrm flipH="1">
              <a:off x="3352800" y="3657600"/>
              <a:ext cx="457200" cy="0"/>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18" name="Line 39"/>
            <p:cNvSpPr>
              <a:spLocks noChangeShapeType="1"/>
            </p:cNvSpPr>
            <p:nvPr/>
          </p:nvSpPr>
          <p:spPr bwMode="auto">
            <a:xfrm flipH="1">
              <a:off x="4572000" y="3657600"/>
              <a:ext cx="457200" cy="0"/>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19" name="Line 40"/>
            <p:cNvSpPr>
              <a:spLocks noChangeShapeType="1"/>
            </p:cNvSpPr>
            <p:nvPr/>
          </p:nvSpPr>
          <p:spPr bwMode="auto">
            <a:xfrm>
              <a:off x="4114800" y="3352800"/>
              <a:ext cx="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20" name="Line 41"/>
            <p:cNvSpPr>
              <a:spLocks noChangeShapeType="1"/>
            </p:cNvSpPr>
            <p:nvPr/>
          </p:nvSpPr>
          <p:spPr bwMode="auto">
            <a:xfrm>
              <a:off x="4876800" y="3352800"/>
              <a:ext cx="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21" name="Line 43"/>
            <p:cNvSpPr>
              <a:spLocks noChangeShapeType="1"/>
            </p:cNvSpPr>
            <p:nvPr/>
          </p:nvSpPr>
          <p:spPr bwMode="auto">
            <a:xfrm>
              <a:off x="2286000" y="3200400"/>
              <a:ext cx="3581400" cy="0"/>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22" name="Text Box 44"/>
            <p:cNvSpPr txBox="1">
              <a:spLocks noChangeArrowheads="1"/>
            </p:cNvSpPr>
            <p:nvPr/>
          </p:nvSpPr>
          <p:spPr bwMode="auto">
            <a:xfrm>
              <a:off x="5003800" y="24828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FontTx/>
                <a:buNone/>
              </a:pPr>
              <a:r>
                <a:rPr kumimoji="1" lang="en-US" altLang="zh-CN" sz="1600">
                  <a:latin typeface="Times New Roman" panose="02020603050405020304" pitchFamily="18" charset="0"/>
                </a:rPr>
                <a:t>A</a:t>
              </a:r>
              <a:endParaRPr kumimoji="1" lang="en-US" altLang="zh-CN" sz="2400">
                <a:latin typeface="Times New Roman" panose="02020603050405020304" pitchFamily="18" charset="0"/>
              </a:endParaRPr>
            </a:p>
          </p:txBody>
        </p:sp>
        <p:sp>
          <p:nvSpPr>
            <p:cNvPr id="24623" name="Text Box 45"/>
            <p:cNvSpPr txBox="1">
              <a:spLocks noChangeArrowheads="1"/>
            </p:cNvSpPr>
            <p:nvPr/>
          </p:nvSpPr>
          <p:spPr bwMode="auto">
            <a:xfrm>
              <a:off x="5014913" y="3429000"/>
              <a:ext cx="3190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FontTx/>
                <a:buNone/>
              </a:pPr>
              <a:r>
                <a:rPr kumimoji="1" lang="en-US" altLang="zh-CN" sz="1600">
                  <a:latin typeface="Times New Roman" panose="02020603050405020304" pitchFamily="18" charset="0"/>
                </a:rPr>
                <a:t>B</a:t>
              </a:r>
              <a:endParaRPr kumimoji="1" lang="en-US" altLang="zh-CN" sz="2400">
                <a:latin typeface="Times New Roman" panose="02020603050405020304" pitchFamily="18" charset="0"/>
              </a:endParaRPr>
            </a:p>
          </p:txBody>
        </p:sp>
        <p:sp>
          <p:nvSpPr>
            <p:cNvPr id="24624" name="Text Box 46"/>
            <p:cNvSpPr txBox="1">
              <a:spLocks noChangeArrowheads="1"/>
            </p:cNvSpPr>
            <p:nvPr/>
          </p:nvSpPr>
          <p:spPr bwMode="auto">
            <a:xfrm>
              <a:off x="5867400" y="2133600"/>
              <a:ext cx="3190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FontTx/>
                <a:buNone/>
              </a:pPr>
              <a:r>
                <a:rPr kumimoji="1" lang="en-US" altLang="zh-CN" sz="1600">
                  <a:latin typeface="Times New Roman" panose="02020603050405020304" pitchFamily="18" charset="0"/>
                </a:rPr>
                <a:t>C</a:t>
              </a:r>
              <a:endParaRPr kumimoji="1" lang="en-US" altLang="zh-CN" sz="2400">
                <a:latin typeface="Times New Roman" panose="02020603050405020304" pitchFamily="18" charset="0"/>
              </a:endParaRPr>
            </a:p>
          </p:txBody>
        </p:sp>
        <p:sp>
          <p:nvSpPr>
            <p:cNvPr id="24625" name="Text Box 47"/>
            <p:cNvSpPr txBox="1">
              <a:spLocks noChangeArrowheads="1"/>
            </p:cNvSpPr>
            <p:nvPr/>
          </p:nvSpPr>
          <p:spPr bwMode="auto">
            <a:xfrm>
              <a:off x="5842000" y="30162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FontTx/>
                <a:buNone/>
              </a:pPr>
              <a:r>
                <a:rPr kumimoji="1" lang="en-US" altLang="zh-CN" sz="1600">
                  <a:latin typeface="Times New Roman" panose="02020603050405020304" pitchFamily="18" charset="0"/>
                </a:rPr>
                <a:t>D</a:t>
              </a:r>
              <a:endParaRPr kumimoji="1" lang="en-US" altLang="zh-CN" sz="2400">
                <a:latin typeface="Times New Roman" panose="02020603050405020304" pitchFamily="18" charset="0"/>
              </a:endParaRPr>
            </a:p>
          </p:txBody>
        </p:sp>
        <p:sp>
          <p:nvSpPr>
            <p:cNvPr id="24626" name="Text Box 48"/>
            <p:cNvSpPr txBox="1">
              <a:spLocks noChangeArrowheads="1"/>
            </p:cNvSpPr>
            <p:nvPr/>
          </p:nvSpPr>
          <p:spPr bwMode="auto">
            <a:xfrm>
              <a:off x="3124200" y="2590800"/>
              <a:ext cx="307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FontTx/>
                <a:buNone/>
              </a:pPr>
              <a:r>
                <a:rPr kumimoji="1" lang="en-US" altLang="zh-CN" sz="1600">
                  <a:latin typeface="Times New Roman" panose="02020603050405020304" pitchFamily="18" charset="0"/>
                </a:rPr>
                <a:t>E</a:t>
              </a:r>
              <a:endParaRPr kumimoji="1" lang="en-US" altLang="zh-CN" sz="2400">
                <a:latin typeface="Times New Roman" panose="02020603050405020304" pitchFamily="18" charset="0"/>
              </a:endParaRPr>
            </a:p>
          </p:txBody>
        </p:sp>
        <p:sp>
          <p:nvSpPr>
            <p:cNvPr id="24627" name="Text Box 49"/>
            <p:cNvSpPr txBox="1">
              <a:spLocks noChangeArrowheads="1"/>
            </p:cNvSpPr>
            <p:nvPr/>
          </p:nvSpPr>
          <p:spPr bwMode="auto">
            <a:xfrm>
              <a:off x="6832600" y="41592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FontTx/>
                <a:buNone/>
              </a:pPr>
              <a:r>
                <a:rPr kumimoji="1" lang="en-US" altLang="zh-CN" sz="1600">
                  <a:latin typeface="Times New Roman" panose="02020603050405020304" pitchFamily="18" charset="0"/>
                </a:rPr>
                <a:t>G</a:t>
              </a:r>
              <a:endParaRPr kumimoji="1" lang="en-US" altLang="zh-CN" sz="2400">
                <a:latin typeface="Times New Roman" panose="02020603050405020304" pitchFamily="18" charset="0"/>
              </a:endParaRPr>
            </a:p>
          </p:txBody>
        </p:sp>
        <p:sp>
          <p:nvSpPr>
            <p:cNvPr id="24628" name="Text Box 51"/>
            <p:cNvSpPr txBox="1">
              <a:spLocks noChangeArrowheads="1"/>
            </p:cNvSpPr>
            <p:nvPr/>
          </p:nvSpPr>
          <p:spPr bwMode="auto">
            <a:xfrm>
              <a:off x="3124200" y="3473450"/>
              <a:ext cx="296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FontTx/>
                <a:buNone/>
              </a:pPr>
              <a:r>
                <a:rPr kumimoji="1" lang="en-US" altLang="zh-CN" sz="1600">
                  <a:latin typeface="Times New Roman" panose="02020603050405020304" pitchFamily="18" charset="0"/>
                </a:rPr>
                <a:t>F</a:t>
              </a:r>
              <a:endParaRPr kumimoji="1" lang="en-US" altLang="zh-CN" sz="2400">
                <a:latin typeface="Times New Roman" panose="02020603050405020304" pitchFamily="18" charset="0"/>
              </a:endParaRPr>
            </a:p>
          </p:txBody>
        </p:sp>
        <p:sp>
          <p:nvSpPr>
            <p:cNvPr id="24629" name="Text Box 52"/>
            <p:cNvSpPr txBox="1">
              <a:spLocks noChangeArrowheads="1"/>
            </p:cNvSpPr>
            <p:nvPr/>
          </p:nvSpPr>
          <p:spPr bwMode="auto">
            <a:xfrm>
              <a:off x="6858000" y="50736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FontTx/>
                <a:buNone/>
              </a:pPr>
              <a:r>
                <a:rPr kumimoji="1" lang="en-US" altLang="zh-CN" sz="1600">
                  <a:latin typeface="Times New Roman" panose="02020603050405020304" pitchFamily="18" charset="0"/>
                </a:rPr>
                <a:t>H</a:t>
              </a:r>
              <a:endParaRPr kumimoji="1" lang="en-US" altLang="zh-CN" sz="2400">
                <a:latin typeface="Times New Roman" panose="02020603050405020304" pitchFamily="18" charset="0"/>
              </a:endParaRPr>
            </a:p>
          </p:txBody>
        </p:sp>
        <p:sp>
          <p:nvSpPr>
            <p:cNvPr id="24630" name="Line 53"/>
            <p:cNvSpPr>
              <a:spLocks noChangeShapeType="1"/>
            </p:cNvSpPr>
            <p:nvPr/>
          </p:nvSpPr>
          <p:spPr bwMode="auto">
            <a:xfrm>
              <a:off x="5029200" y="3657600"/>
              <a:ext cx="76200" cy="152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31" name="Line 54"/>
            <p:cNvSpPr>
              <a:spLocks noChangeShapeType="1"/>
            </p:cNvSpPr>
            <p:nvPr/>
          </p:nvSpPr>
          <p:spPr bwMode="auto">
            <a:xfrm flipH="1">
              <a:off x="4876800" y="3657600"/>
              <a:ext cx="152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4582" name="Rectangle 55"/>
          <p:cNvSpPr>
            <a:spLocks noGrp="1" noChangeArrowheads="1"/>
          </p:cNvSpPr>
          <p:nvPr/>
        </p:nvSpPr>
        <p:spPr bwMode="auto">
          <a:xfrm>
            <a:off x="914400" y="1371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FontTx/>
              <a:buNone/>
            </a:pPr>
            <a:r>
              <a:rPr kumimoji="1" lang="en-US" altLang="zh-CN" sz="4400">
                <a:solidFill>
                  <a:schemeClr val="tx2"/>
                </a:solidFill>
                <a:latin typeface="Arial" panose="020B0604020202020204" pitchFamily="34" charset="0"/>
              </a:rPr>
              <a:t> </a:t>
            </a:r>
          </a:p>
        </p:txBody>
      </p:sp>
      <p:sp>
        <p:nvSpPr>
          <p:cNvPr id="14390" name="Rectangle 56"/>
          <p:cNvSpPr>
            <a:spLocks noGrp="1" noChangeArrowheads="1"/>
          </p:cNvSpPr>
          <p:nvPr/>
        </p:nvSpPr>
        <p:spPr bwMode="auto">
          <a:xfrm>
            <a:off x="342900" y="1095375"/>
            <a:ext cx="8343900" cy="498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eaLnBrk="1" hangingPunct="1"/>
            <a:r>
              <a:rPr lang="zh-CN" altLang="en-US" dirty="0"/>
              <a:t>后向面消除 </a:t>
            </a:r>
            <a:r>
              <a:rPr lang="en-US" altLang="zh-CN" dirty="0" err="1"/>
              <a:t>Backface</a:t>
            </a:r>
            <a:r>
              <a:rPr lang="en-US" altLang="zh-CN" dirty="0"/>
              <a:t> Culling</a:t>
            </a:r>
            <a:endParaRPr kumimoji="1" lang="en-US" altLang="zh-CN" dirty="0">
              <a:latin typeface="Times New Roman" panose="02020603050405020304" pitchFamily="18" charset="0"/>
            </a:endParaRPr>
          </a:p>
          <a:p>
            <a:pPr eaLnBrk="1" hangingPunct="1"/>
            <a:r>
              <a:rPr kumimoji="1" lang="zh-CN" altLang="en-US" dirty="0">
                <a:latin typeface="Times New Roman" panose="02020603050405020304" pitchFamily="18" charset="0"/>
              </a:rPr>
              <a:t>后向面判别法的局限性 </a:t>
            </a:r>
          </a:p>
          <a:p>
            <a:pPr eaLnBrk="1" hangingPunct="1"/>
            <a:r>
              <a:rPr kumimoji="1" lang="zh-CN" altLang="en-US" dirty="0">
                <a:latin typeface="Times New Roman" panose="02020603050405020304" pitchFamily="18" charset="0"/>
              </a:rPr>
              <a:t>怎么办</a:t>
            </a:r>
            <a:r>
              <a:rPr kumimoji="1" lang="en-US" altLang="zh-CN" dirty="0">
                <a:latin typeface="Times New Roman" panose="02020603050405020304" pitchFamily="18" charset="0"/>
              </a:rPr>
              <a:t>?</a:t>
            </a: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a:spcBef>
                <a:spcPct val="0"/>
              </a:spcBef>
              <a:buFontTx/>
              <a:buNone/>
            </a:pPr>
            <a:fld id="{8E44513D-82F3-4D84-8FE4-BCFA47018CD8}" type="slidenum">
              <a:rPr lang="zh-CN" altLang="en-US" sz="1400" smtClean="0">
                <a:latin typeface="华文宋体" panose="02010600040101010101" pitchFamily="2" charset="-122"/>
                <a:ea typeface="华文宋体" panose="02010600040101010101" pitchFamily="2" charset="-122"/>
              </a:rPr>
              <a:t>23</a:t>
            </a:fld>
            <a:endParaRPr lang="en-US" altLang="zh-CN" sz="1400">
              <a:latin typeface="华文宋体" panose="02010600040101010101" pitchFamily="2" charset="-122"/>
              <a:ea typeface="华文宋体" panose="02010600040101010101" pitchFamily="2" charset="-122"/>
            </a:endParaRPr>
          </a:p>
        </p:txBody>
      </p:sp>
      <p:sp>
        <p:nvSpPr>
          <p:cNvPr id="41987" name="Rectangle 2"/>
          <p:cNvSpPr>
            <a:spLocks noGrp="1" noChangeArrowheads="1"/>
          </p:cNvSpPr>
          <p:nvPr>
            <p:ph type="title"/>
          </p:nvPr>
        </p:nvSpPr>
        <p:spPr/>
        <p:txBody>
          <a:bodyPr/>
          <a:lstStyle/>
          <a:p>
            <a:pPr eaLnBrk="1" hangingPunct="1"/>
            <a:r>
              <a:rPr lang="zh-CN" altLang="en-US"/>
              <a:t>消隐</a:t>
            </a:r>
            <a:endParaRPr lang="en-US" altLang="zh-CN"/>
          </a:p>
        </p:txBody>
      </p:sp>
      <p:sp>
        <p:nvSpPr>
          <p:cNvPr id="15364" name="Rectangle 3"/>
          <p:cNvSpPr>
            <a:spLocks noGrp="1" noChangeArrowheads="1"/>
          </p:cNvSpPr>
          <p:nvPr>
            <p:ph type="body" idx="1"/>
          </p:nvPr>
        </p:nvSpPr>
        <p:spPr/>
        <p:txBody>
          <a:bodyPr/>
          <a:lstStyle/>
          <a:p>
            <a:pPr eaLnBrk="1" hangingPunct="1"/>
            <a:r>
              <a:rPr lang="zh-CN" altLang="en-US" dirty="0">
                <a:solidFill>
                  <a:schemeClr val="tx1"/>
                </a:solidFill>
                <a:latin typeface="Arial" panose="020B0604020202020204" pitchFamily="34" charset="0"/>
              </a:rPr>
              <a:t>消隐问题分析</a:t>
            </a:r>
          </a:p>
          <a:p>
            <a:pPr eaLnBrk="1" hangingPunct="1"/>
            <a:r>
              <a:rPr lang="zh-CN" altLang="en-US" dirty="0">
                <a:solidFill>
                  <a:schemeClr val="tx1"/>
                </a:solidFill>
                <a:latin typeface="Arial" panose="020B0604020202020204" pitchFamily="34" charset="0"/>
              </a:rPr>
              <a:t>后向面消除</a:t>
            </a:r>
          </a:p>
          <a:p>
            <a:pPr eaLnBrk="1" hangingPunct="1"/>
            <a:r>
              <a:rPr lang="en-US" altLang="zh-CN" dirty="0">
                <a:solidFill>
                  <a:srgbClr val="0033CC"/>
                </a:solidFill>
                <a:latin typeface="Arial" panose="020B0604020202020204" pitchFamily="34" charset="0"/>
              </a:rPr>
              <a:t>Z-Buffer</a:t>
            </a:r>
            <a:r>
              <a:rPr lang="zh-CN" altLang="en-US" dirty="0">
                <a:solidFill>
                  <a:srgbClr val="0033CC"/>
                </a:solidFill>
                <a:latin typeface="Arial" panose="020B0604020202020204" pitchFamily="34" charset="0"/>
              </a:rPr>
              <a:t>算法</a:t>
            </a:r>
          </a:p>
          <a:p>
            <a:pPr eaLnBrk="1" hangingPunct="1"/>
            <a:r>
              <a:rPr lang="zh-CN" altLang="en-US" dirty="0">
                <a:solidFill>
                  <a:schemeClr val="tx1"/>
                </a:solidFill>
                <a:latin typeface="Arial" panose="020B0604020202020204" pitchFamily="34" charset="0"/>
              </a:rPr>
              <a:t>画家算法</a:t>
            </a:r>
          </a:p>
          <a:p>
            <a:pPr eaLnBrk="1" hangingPunct="1"/>
            <a:r>
              <a:rPr lang="zh-CN" altLang="en-US" dirty="0">
                <a:solidFill>
                  <a:schemeClr val="tx1"/>
                </a:solidFill>
                <a:latin typeface="Arial" panose="020B0604020202020204" pitchFamily="34" charset="0"/>
              </a:rPr>
              <a:t>光线跟踪算法</a:t>
            </a:r>
          </a:p>
        </p:txBody>
      </p:sp>
      <p:sp>
        <p:nvSpPr>
          <p:cNvPr id="41990" name="日期占位符 1"/>
          <p:cNvSpPr>
            <a:spLocks noGrp="1"/>
          </p:cNvSpPr>
          <p:nvPr>
            <p:ph type="dt" sz="quarter" idx="4294967295"/>
          </p:nvPr>
        </p:nvSpPr>
        <p:spPr bwMode="auto">
          <a:xfrm>
            <a:off x="495300" y="6461125"/>
            <a:ext cx="2311400" cy="3206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FontTx/>
              <a:buNone/>
            </a:pPr>
            <a:fld id="{5599F1BA-5842-459D-97D2-1D12F42A4EB6}" type="datetime10">
              <a:rPr lang="zh-CN" altLang="en-US" sz="1400">
                <a:latin typeface="华文宋体" panose="02010600040101010101" pitchFamily="2" charset="-122"/>
                <a:ea typeface="华文宋体" panose="02010600040101010101" pitchFamily="2" charset="-122"/>
              </a:rPr>
              <a:t>12:02</a:t>
            </a:fld>
            <a:endParaRPr lang="en-US" altLang="zh-CN" sz="1400">
              <a:latin typeface="华文宋体" panose="02010600040101010101" pitchFamily="2" charset="-122"/>
              <a:ea typeface="华文宋体" panose="0201060004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文本占位符 6"/>
          <p:cNvSpPr>
            <a:spLocks noGrp="1" noChangeArrowheads="1"/>
          </p:cNvSpPr>
          <p:nvPr>
            <p:ph type="body" sz="half" idx="1"/>
          </p:nvPr>
        </p:nvSpPr>
        <p:spPr>
          <a:xfrm>
            <a:off x="247650" y="1111250"/>
            <a:ext cx="9488488" cy="5181600"/>
          </a:xfrm>
        </p:spPr>
        <p:txBody>
          <a:bodyPr/>
          <a:lstStyle/>
          <a:p>
            <a:r>
              <a:rPr lang="zh-CN" altLang="en-US"/>
              <a:t>绘制物体时，每一个所生成像素的深度即 </a:t>
            </a:r>
            <a:r>
              <a:rPr lang="en-US" altLang="zh-CN"/>
              <a:t>z </a:t>
            </a:r>
            <a:r>
              <a:rPr lang="zh-CN" altLang="en-US"/>
              <a:t>坐标</a:t>
            </a:r>
            <a:r>
              <a:rPr lang="en-US" altLang="zh-CN"/>
              <a:t>,</a:t>
            </a:r>
            <a:r>
              <a:rPr lang="zh-CN" altLang="en-US"/>
              <a:t>保存在一个缓冲区中</a:t>
            </a:r>
            <a:r>
              <a:rPr lang="en-US" altLang="zh-CN"/>
              <a:t>,</a:t>
            </a:r>
            <a:r>
              <a:rPr lang="zh-CN" altLang="en-US"/>
              <a:t>称为 </a:t>
            </a:r>
            <a:r>
              <a:rPr lang="en-US" altLang="zh-CN"/>
              <a:t>z </a:t>
            </a:r>
            <a:r>
              <a:rPr lang="zh-CN" altLang="en-US"/>
              <a:t>缓冲区或深度缓冲区</a:t>
            </a:r>
            <a:endParaRPr lang="en-US" altLang="zh-CN"/>
          </a:p>
          <a:p>
            <a:r>
              <a:rPr lang="en-US" altLang="zh-CN"/>
              <a:t>Z</a:t>
            </a:r>
            <a:r>
              <a:rPr lang="zh-CN" altLang="en-US"/>
              <a:t>缓冲区中的单元与屏幕像素单元一一对应</a:t>
            </a:r>
            <a:endParaRPr lang="en-US" altLang="zh-CN"/>
          </a:p>
          <a:p>
            <a:r>
              <a:rPr lang="zh-CN" altLang="en-US"/>
              <a:t>如果场景中另外一个物体也在同一个像素生成渲染结果，绘制系统就会比较二者的深度，保留距离视点较近的物体。然后将这个所保留的深度保存到深度缓冲区中</a:t>
            </a:r>
            <a:endParaRPr lang="en-US" altLang="zh-CN"/>
          </a:p>
          <a:p>
            <a:r>
              <a:rPr lang="zh-CN" altLang="en-US"/>
              <a:t>根据深度缓冲区可正确地实现较近的物体遮挡较远的物体</a:t>
            </a:r>
          </a:p>
        </p:txBody>
      </p:sp>
      <p:sp>
        <p:nvSpPr>
          <p:cNvPr id="27651" name="灯片编号占位符 6"/>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a:spcBef>
                <a:spcPct val="0"/>
              </a:spcBef>
              <a:buFontTx/>
              <a:buNone/>
            </a:pPr>
            <a:fld id="{BC34918B-5900-4337-BADD-8B24B5E9FD78}" type="slidenum">
              <a:rPr lang="zh-CN" altLang="en-US" sz="1400" smtClean="0">
                <a:latin typeface="华文宋体" panose="02010600040101010101" pitchFamily="2" charset="-122"/>
                <a:ea typeface="华文宋体" panose="02010600040101010101" pitchFamily="2" charset="-122"/>
              </a:rPr>
              <a:t>24</a:t>
            </a:fld>
            <a:endParaRPr lang="en-US" altLang="zh-CN" sz="1400">
              <a:latin typeface="华文宋体" panose="02010600040101010101" pitchFamily="2" charset="-122"/>
              <a:ea typeface="华文宋体" panose="02010600040101010101" pitchFamily="2" charset="-122"/>
            </a:endParaRPr>
          </a:p>
        </p:txBody>
      </p:sp>
      <p:sp>
        <p:nvSpPr>
          <p:cNvPr id="27652" name="Rectangle 2"/>
          <p:cNvSpPr>
            <a:spLocks noGrp="1" noChangeArrowheads="1"/>
          </p:cNvSpPr>
          <p:nvPr>
            <p:ph type="title"/>
          </p:nvPr>
        </p:nvSpPr>
        <p:spPr/>
        <p:txBody>
          <a:bodyPr/>
          <a:lstStyle/>
          <a:p>
            <a:pPr eaLnBrk="1" hangingPunct="1"/>
            <a:r>
              <a:rPr lang="en-US" altLang="zh-CN"/>
              <a:t>Z-Buffer</a:t>
            </a:r>
            <a:r>
              <a:rPr lang="zh-CN" altLang="en-US"/>
              <a:t>算法</a:t>
            </a:r>
          </a:p>
        </p:txBody>
      </p:sp>
      <p:sp>
        <p:nvSpPr>
          <p:cNvPr id="27653" name="日期占位符 1"/>
          <p:cNvSpPr>
            <a:spLocks noGrp="1"/>
          </p:cNvSpPr>
          <p:nvPr>
            <p:ph type="dt" sz="quarter" idx="4294967295"/>
          </p:nvPr>
        </p:nvSpPr>
        <p:spPr bwMode="auto">
          <a:xfrm>
            <a:off x="495300" y="6461125"/>
            <a:ext cx="2311400" cy="3206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FontTx/>
              <a:buNone/>
            </a:pPr>
            <a:fld id="{9AB8F143-3D79-4301-8523-865D3DD0DB64}" type="datetime10">
              <a:rPr lang="zh-CN" altLang="en-US" sz="1400">
                <a:latin typeface="华文宋体" panose="02010600040101010101" pitchFamily="2" charset="-122"/>
                <a:ea typeface="华文宋体" panose="02010600040101010101" pitchFamily="2" charset="-122"/>
              </a:rPr>
              <a:t>12:02</a:t>
            </a:fld>
            <a:endParaRPr lang="en-US" altLang="zh-CN" sz="1400">
              <a:latin typeface="华文宋体" panose="02010600040101010101" pitchFamily="2" charset="-122"/>
              <a:ea typeface="华文宋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842">
                                            <p:txEl>
                                              <p:pRg st="1" end="1"/>
                                            </p:txEl>
                                          </p:spTgt>
                                        </p:tgtEl>
                                        <p:attrNameLst>
                                          <p:attrName>style.visibility</p:attrName>
                                        </p:attrNameLst>
                                      </p:cBhvr>
                                      <p:to>
                                        <p:strVal val="visible"/>
                                      </p:to>
                                    </p:set>
                                    <p:animEffect transition="in" filter="blinds(horizontal)">
                                      <p:cBhvr>
                                        <p:cTn id="7" dur="500"/>
                                        <p:tgtEl>
                                          <p:spTgt spid="3584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842">
                                            <p:txEl>
                                              <p:pRg st="2" end="2"/>
                                            </p:txEl>
                                          </p:spTgt>
                                        </p:tgtEl>
                                        <p:attrNameLst>
                                          <p:attrName>style.visibility</p:attrName>
                                        </p:attrNameLst>
                                      </p:cBhvr>
                                      <p:to>
                                        <p:strVal val="visible"/>
                                      </p:to>
                                    </p:set>
                                    <p:animEffect transition="in" filter="blinds(horizontal)">
                                      <p:cBhvr>
                                        <p:cTn id="12" dur="500"/>
                                        <p:tgtEl>
                                          <p:spTgt spid="3584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5842">
                                            <p:txEl>
                                              <p:pRg st="3" end="3"/>
                                            </p:txEl>
                                          </p:spTgt>
                                        </p:tgtEl>
                                        <p:attrNameLst>
                                          <p:attrName>style.visibility</p:attrName>
                                        </p:attrNameLst>
                                      </p:cBhvr>
                                      <p:to>
                                        <p:strVal val="visible"/>
                                      </p:to>
                                    </p:set>
                                    <p:animEffect transition="in" filter="checkerboard(across)">
                                      <p:cBhvr>
                                        <p:cTn id="17" dur="500"/>
                                        <p:tgtEl>
                                          <p:spTgt spid="3584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6"/>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a:spcBef>
                <a:spcPct val="0"/>
              </a:spcBef>
              <a:buFontTx/>
              <a:buNone/>
            </a:pPr>
            <a:fld id="{A77E3A8E-BEAF-4488-BAB6-9F3B1FAA7C08}" type="slidenum">
              <a:rPr lang="zh-CN" altLang="en-US" sz="1400" smtClean="0">
                <a:latin typeface="华文宋体" panose="02010600040101010101" pitchFamily="2" charset="-122"/>
                <a:ea typeface="华文宋体" panose="02010600040101010101" pitchFamily="2" charset="-122"/>
              </a:rPr>
              <a:t>25</a:t>
            </a:fld>
            <a:endParaRPr lang="en-US" altLang="zh-CN" sz="1400">
              <a:latin typeface="华文宋体" panose="02010600040101010101" pitchFamily="2" charset="-122"/>
              <a:ea typeface="华文宋体" panose="02010600040101010101" pitchFamily="2" charset="-122"/>
            </a:endParaRPr>
          </a:p>
        </p:txBody>
      </p:sp>
      <p:sp>
        <p:nvSpPr>
          <p:cNvPr id="28675" name="Rectangle 2"/>
          <p:cNvSpPr>
            <a:spLocks noGrp="1" noChangeArrowheads="1"/>
          </p:cNvSpPr>
          <p:nvPr>
            <p:ph type="title"/>
          </p:nvPr>
        </p:nvSpPr>
        <p:spPr>
          <a:xfrm>
            <a:off x="260350" y="76200"/>
            <a:ext cx="9398000" cy="914400"/>
          </a:xfrm>
        </p:spPr>
        <p:txBody>
          <a:bodyPr/>
          <a:lstStyle/>
          <a:p>
            <a:pPr eaLnBrk="1" hangingPunct="1"/>
            <a:r>
              <a:rPr lang="en-US" altLang="zh-CN"/>
              <a:t>Z-Buffer</a:t>
            </a:r>
            <a:r>
              <a:rPr lang="zh-CN" altLang="en-US"/>
              <a:t>算法</a:t>
            </a:r>
          </a:p>
        </p:txBody>
      </p:sp>
      <p:sp>
        <p:nvSpPr>
          <p:cNvPr id="28676" name="Rectangle 3"/>
          <p:cNvSpPr>
            <a:spLocks noGrp="1" noChangeArrowheads="1"/>
          </p:cNvSpPr>
          <p:nvPr>
            <p:ph type="body" sz="half" idx="1"/>
          </p:nvPr>
        </p:nvSpPr>
        <p:spPr>
          <a:xfrm>
            <a:off x="247650" y="1219200"/>
            <a:ext cx="9082088" cy="5181600"/>
          </a:xfrm>
        </p:spPr>
        <p:txBody>
          <a:bodyPr/>
          <a:lstStyle/>
          <a:p>
            <a:pPr eaLnBrk="1" hangingPunct="1"/>
            <a:r>
              <a:rPr lang="zh-CN" altLang="en-US"/>
              <a:t>帧缓冲器 </a:t>
            </a:r>
            <a:r>
              <a:rPr lang="en-US" altLang="zh-CN"/>
              <a:t>– </a:t>
            </a:r>
            <a:r>
              <a:rPr lang="zh-CN" altLang="en-US"/>
              <a:t>保存各像素颜色值</a:t>
            </a:r>
          </a:p>
          <a:p>
            <a:pPr eaLnBrk="1" hangingPunct="1">
              <a:buFontTx/>
              <a:buNone/>
            </a:pPr>
            <a:r>
              <a:rPr lang="zh-CN" altLang="en-US"/>
              <a:t>   </a:t>
            </a:r>
            <a:r>
              <a:rPr lang="en-US" altLang="zh-CN"/>
              <a:t>Z</a:t>
            </a:r>
            <a:r>
              <a:rPr lang="zh-CN" altLang="en-US"/>
              <a:t>缓冲器 </a:t>
            </a:r>
            <a:r>
              <a:rPr lang="en-US" altLang="zh-CN"/>
              <a:t>--</a:t>
            </a:r>
            <a:r>
              <a:rPr lang="zh-CN" altLang="en-US"/>
              <a:t>保存各像素处物体深度值</a:t>
            </a:r>
          </a:p>
          <a:p>
            <a:pPr eaLnBrk="1" hangingPunct="1">
              <a:buFontTx/>
              <a:buNone/>
            </a:pPr>
            <a:r>
              <a:rPr lang="zh-CN" altLang="en-US"/>
              <a:t> 	</a:t>
            </a:r>
            <a:r>
              <a:rPr lang="en-US" altLang="zh-CN">
                <a:solidFill>
                  <a:schemeClr val="accent2"/>
                </a:solidFill>
              </a:rPr>
              <a:t>Z</a:t>
            </a:r>
            <a:r>
              <a:rPr lang="zh-CN" altLang="en-US">
                <a:solidFill>
                  <a:schemeClr val="accent2"/>
                </a:solidFill>
              </a:rPr>
              <a:t>缓冲器中的单元与帧缓冲器中的单元一一对应</a:t>
            </a:r>
          </a:p>
          <a:p>
            <a:pPr eaLnBrk="1" hangingPunct="1">
              <a:buFontTx/>
              <a:buNone/>
            </a:pPr>
            <a:r>
              <a:rPr lang="zh-CN" altLang="en-US" sz="2800"/>
              <a:t>	</a:t>
            </a:r>
          </a:p>
        </p:txBody>
      </p:sp>
      <p:sp>
        <p:nvSpPr>
          <p:cNvPr id="28678" name="日期占位符 1"/>
          <p:cNvSpPr>
            <a:spLocks noGrp="1"/>
          </p:cNvSpPr>
          <p:nvPr>
            <p:ph type="dt" sz="quarter" idx="4294967295"/>
          </p:nvPr>
        </p:nvSpPr>
        <p:spPr bwMode="auto">
          <a:xfrm>
            <a:off x="495300" y="6461125"/>
            <a:ext cx="2311400" cy="3206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FontTx/>
              <a:buNone/>
            </a:pPr>
            <a:fld id="{A4EC2173-802D-4118-BE76-AABAF18907B6}" type="datetime10">
              <a:rPr lang="zh-CN" altLang="en-US" sz="1400">
                <a:latin typeface="华文宋体" panose="02010600040101010101" pitchFamily="2" charset="-122"/>
                <a:ea typeface="华文宋体" panose="02010600040101010101" pitchFamily="2" charset="-122"/>
              </a:rPr>
              <a:t>12:02</a:t>
            </a:fld>
            <a:endParaRPr lang="en-US" altLang="zh-CN" sz="1400">
              <a:latin typeface="华文宋体" panose="02010600040101010101" pitchFamily="2" charset="-122"/>
              <a:ea typeface="华文宋体" panose="02010600040101010101" pitchFamily="2" charset="-122"/>
            </a:endParaRPr>
          </a:p>
        </p:txBody>
      </p:sp>
      <p:pic>
        <p:nvPicPr>
          <p:cNvPr id="2" name="图片 1"/>
          <p:cNvPicPr>
            <a:picLocks noChangeAspect="1"/>
          </p:cNvPicPr>
          <p:nvPr/>
        </p:nvPicPr>
        <p:blipFill>
          <a:blip r:embed="rId2"/>
          <a:stretch>
            <a:fillRect/>
          </a:stretch>
        </p:blipFill>
        <p:spPr>
          <a:xfrm>
            <a:off x="130629" y="3635830"/>
            <a:ext cx="9678336" cy="3091543"/>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698" name="Object 5"/>
          <p:cNvGraphicFramePr>
            <a:graphicFrameLocks noChangeAspect="1"/>
          </p:cNvGraphicFramePr>
          <p:nvPr/>
        </p:nvGraphicFramePr>
        <p:xfrm>
          <a:off x="6183313" y="4222750"/>
          <a:ext cx="3722687" cy="2635250"/>
        </p:xfrm>
        <a:graphic>
          <a:graphicData uri="http://schemas.openxmlformats.org/presentationml/2006/ole">
            <mc:AlternateContent xmlns:mc="http://schemas.openxmlformats.org/markup-compatibility/2006">
              <mc:Choice xmlns:v="urn:schemas-microsoft-com:vml" Requires="v">
                <p:oleObj spid="_x0000_s29789" name="Visio" r:id="rId4" imgW="3394075" imgH="2405380" progId="Visio.Drawing.11">
                  <p:embed/>
                </p:oleObj>
              </mc:Choice>
              <mc:Fallback>
                <p:oleObj name="Visio" r:id="rId4" imgW="3394075" imgH="2405380" progId="Visio.Drawing.11">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83313" y="4222750"/>
                        <a:ext cx="3722687" cy="2635250"/>
                      </a:xfrm>
                      <a:prstGeom prst="rect">
                        <a:avLst/>
                      </a:prstGeom>
                      <a:solidFill>
                        <a:srgbClr val="CCFFFF">
                          <a:alpha val="30196"/>
                        </a:srgbClr>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699" name="标题 1"/>
          <p:cNvSpPr>
            <a:spLocks noGrp="1" noChangeArrowheads="1"/>
          </p:cNvSpPr>
          <p:nvPr>
            <p:ph type="title"/>
          </p:nvPr>
        </p:nvSpPr>
        <p:spPr/>
        <p:txBody>
          <a:bodyPr/>
          <a:lstStyle/>
          <a:p>
            <a:r>
              <a:rPr lang="en-US" altLang="zh-CN"/>
              <a:t>Z-Buffer</a:t>
            </a:r>
            <a:r>
              <a:rPr lang="zh-CN" altLang="en-US"/>
              <a:t>算法</a:t>
            </a:r>
          </a:p>
        </p:txBody>
      </p:sp>
      <p:sp>
        <p:nvSpPr>
          <p:cNvPr id="3" name="内容占位符 2"/>
          <p:cNvSpPr>
            <a:spLocks noGrp="1" noChangeArrowheads="1"/>
          </p:cNvSpPr>
          <p:nvPr>
            <p:ph idx="1"/>
          </p:nvPr>
        </p:nvSpPr>
        <p:spPr>
          <a:xfrm>
            <a:off x="247650" y="1055688"/>
            <a:ext cx="9493250" cy="5181600"/>
          </a:xfrm>
        </p:spPr>
        <p:txBody>
          <a:bodyPr/>
          <a:lstStyle/>
          <a:p>
            <a:r>
              <a:rPr lang="zh-CN" altLang="en-US"/>
              <a:t>当要显示某个点时，首先检查该点处的深度值是否大于该像素对应的深度值</a:t>
            </a:r>
            <a:endParaRPr lang="en-US" altLang="zh-CN"/>
          </a:p>
          <a:p>
            <a:r>
              <a:rPr lang="zh-CN" altLang="en-US"/>
              <a:t>如果大于，说明当前点更靠近视点，用它的颜色替换像素原来的颜色</a:t>
            </a:r>
            <a:endParaRPr lang="en-US" altLang="zh-CN"/>
          </a:p>
          <a:p>
            <a:r>
              <a:rPr lang="zh-CN" altLang="en-US"/>
              <a:t>否则说明当前像素处，当前点被前面所绘制的点遮挡，不可见，像素颜色值不改变</a:t>
            </a:r>
            <a:endParaRPr lang="en-US" altLang="zh-CN"/>
          </a:p>
          <a:p>
            <a:endParaRPr lang="zh-CN" altLang="en-US"/>
          </a:p>
        </p:txBody>
      </p:sp>
      <p:sp>
        <p:nvSpPr>
          <p:cNvPr id="29701"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a:spcBef>
                <a:spcPct val="0"/>
              </a:spcBef>
              <a:buFontTx/>
              <a:buNone/>
            </a:pPr>
            <a:fld id="{7032D1CC-EC72-40B4-9D92-8DC28088E03D}" type="slidenum">
              <a:rPr lang="zh-CN" altLang="en-US" sz="1400" smtClean="0">
                <a:latin typeface="华文宋体" panose="02010600040101010101" pitchFamily="2" charset="-122"/>
                <a:ea typeface="华文宋体" panose="02010600040101010101" pitchFamily="2" charset="-122"/>
              </a:rPr>
              <a:t>26</a:t>
            </a:fld>
            <a:endParaRPr lang="en-US" altLang="zh-CN" sz="1400">
              <a:latin typeface="华文宋体" panose="02010600040101010101" pitchFamily="2" charset="-122"/>
              <a:ea typeface="华文宋体" panose="02010600040101010101" pitchFamily="2" charset="-122"/>
            </a:endParaRPr>
          </a:p>
        </p:txBody>
      </p:sp>
      <p:sp>
        <p:nvSpPr>
          <p:cNvPr id="29702" name="日期占位符 1"/>
          <p:cNvSpPr>
            <a:spLocks noGrp="1"/>
          </p:cNvSpPr>
          <p:nvPr>
            <p:ph type="dt" sz="quarter" idx="4294967295"/>
          </p:nvPr>
        </p:nvSpPr>
        <p:spPr bwMode="auto">
          <a:xfrm>
            <a:off x="495300" y="6461125"/>
            <a:ext cx="2311400" cy="3206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FontTx/>
              <a:buNone/>
            </a:pPr>
            <a:fld id="{C0B6EE6B-16CE-4B79-A619-2A5DD6823087}" type="datetime10">
              <a:rPr lang="zh-CN" altLang="en-US" sz="1400">
                <a:latin typeface="华文宋体" panose="02010600040101010101" pitchFamily="2" charset="-122"/>
                <a:ea typeface="华文宋体" panose="02010600040101010101" pitchFamily="2" charset="-122"/>
              </a:rPr>
              <a:t>12:02</a:t>
            </a:fld>
            <a:endParaRPr lang="en-US" altLang="zh-CN" sz="1400">
              <a:latin typeface="华文宋体" panose="02010600040101010101" pitchFamily="2" charset="-122"/>
              <a:ea typeface="华文宋体" panose="02010600040101010101" pitchFamily="2" charset="-122"/>
            </a:endParaRPr>
          </a:p>
        </p:txBody>
      </p:sp>
      <p:sp>
        <p:nvSpPr>
          <p:cNvPr id="7" name="AutoShape 6"/>
          <p:cNvSpPr>
            <a:spLocks noChangeArrowheads="1"/>
          </p:cNvSpPr>
          <p:nvPr/>
        </p:nvSpPr>
        <p:spPr bwMode="auto">
          <a:xfrm>
            <a:off x="7332663" y="125413"/>
            <a:ext cx="2408237" cy="719137"/>
          </a:xfrm>
          <a:prstGeom prst="wedgeRoundRectCallout">
            <a:avLst>
              <a:gd name="adj1" fmla="val 2048"/>
              <a:gd name="adj2" fmla="val 83113"/>
              <a:gd name="adj3" fmla="val 16667"/>
            </a:avLst>
          </a:prstGeom>
        </p:spPr>
        <p:style>
          <a:lnRef idx="1">
            <a:schemeClr val="accent2"/>
          </a:lnRef>
          <a:fillRef idx="2">
            <a:schemeClr val="accent2"/>
          </a:fillRef>
          <a:effectRef idx="1">
            <a:schemeClr val="accent2"/>
          </a:effectRef>
          <a:fontRef idx="minor">
            <a:schemeClr val="dk1"/>
          </a:fontRef>
        </p:style>
        <p:txBody>
          <a:bodyPr lIns="92075" tIns="46038" rIns="92075" bIns="46038"/>
          <a:lstStyle/>
          <a:p>
            <a:pPr algn="ctr" eaLnBrk="1" hangingPunct="1">
              <a:spcBef>
                <a:spcPct val="50000"/>
              </a:spcBef>
              <a:buClr>
                <a:schemeClr val="accent2"/>
              </a:buClr>
              <a:buSzPct val="80000"/>
              <a:buFont typeface="Wingdings" panose="05000000000000000000" pitchFamily="2" charset="2"/>
              <a:buNone/>
              <a:defRPr/>
            </a:pPr>
            <a:r>
              <a:rPr kumimoji="1" lang="zh-CN" altLang="en-US" dirty="0">
                <a:solidFill>
                  <a:schemeClr val="accent2"/>
                </a:solidFill>
                <a:latin typeface="宋体" panose="02010600030101010101" pitchFamily="2" charset="-122"/>
                <a:ea typeface="宋体" panose="02010600030101010101" pitchFamily="2" charset="-122"/>
              </a:rPr>
              <a:t>算法步骤？</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heckerboard(across)">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a:spcBef>
                <a:spcPct val="0"/>
              </a:spcBef>
              <a:buFontTx/>
              <a:buNone/>
            </a:pPr>
            <a:fld id="{9F7DE958-9B6B-4041-AD00-61ABF5F7AB92}" type="slidenum">
              <a:rPr lang="zh-CN" altLang="en-US" sz="1400" smtClean="0">
                <a:latin typeface="华文宋体" panose="02010600040101010101" pitchFamily="2" charset="-122"/>
                <a:ea typeface="华文宋体" panose="02010600040101010101" pitchFamily="2" charset="-122"/>
              </a:rPr>
              <a:t>27</a:t>
            </a:fld>
            <a:endParaRPr lang="en-US" altLang="zh-CN" sz="1400">
              <a:latin typeface="华文宋体" panose="02010600040101010101" pitchFamily="2" charset="-122"/>
              <a:ea typeface="华文宋体" panose="02010600040101010101" pitchFamily="2" charset="-122"/>
            </a:endParaRPr>
          </a:p>
        </p:txBody>
      </p:sp>
      <p:sp>
        <p:nvSpPr>
          <p:cNvPr id="30723" name="Rectangle 2"/>
          <p:cNvSpPr>
            <a:spLocks noGrp="1" noChangeArrowheads="1"/>
          </p:cNvSpPr>
          <p:nvPr>
            <p:ph type="title"/>
          </p:nvPr>
        </p:nvSpPr>
        <p:spPr>
          <a:xfrm>
            <a:off x="1238250" y="0"/>
            <a:ext cx="7842250" cy="1066800"/>
          </a:xfrm>
        </p:spPr>
        <p:txBody>
          <a:bodyPr/>
          <a:lstStyle/>
          <a:p>
            <a:pPr eaLnBrk="1" hangingPunct="1"/>
            <a:r>
              <a:rPr lang="en-US" altLang="zh-CN" dirty="0"/>
              <a:t>Z-Buffer</a:t>
            </a:r>
            <a:r>
              <a:rPr lang="zh-CN" altLang="en-US" dirty="0"/>
              <a:t>算法</a:t>
            </a:r>
            <a:endParaRPr lang="zh-CN" altLang="en-US" sz="4800" dirty="0"/>
          </a:p>
        </p:txBody>
      </p:sp>
      <p:sp>
        <p:nvSpPr>
          <p:cNvPr id="32772" name="Rectangle 3"/>
          <p:cNvSpPr>
            <a:spLocks noGrp="1" noChangeArrowheads="1"/>
          </p:cNvSpPr>
          <p:nvPr>
            <p:ph type="body" idx="1"/>
          </p:nvPr>
        </p:nvSpPr>
        <p:spPr>
          <a:xfrm>
            <a:off x="334963" y="1044575"/>
            <a:ext cx="9099550" cy="5181600"/>
          </a:xfrm>
        </p:spPr>
        <p:txBody>
          <a:bodyPr/>
          <a:lstStyle/>
          <a:p>
            <a:pPr marL="781050" lvl="1" indent="-514350" eaLnBrk="1" hangingPunct="1">
              <a:lnSpc>
                <a:spcPct val="80000"/>
              </a:lnSpc>
              <a:buFontTx/>
              <a:buAutoNum type="arabicParenBoth"/>
              <a:defRPr/>
            </a:pPr>
            <a:r>
              <a:rPr lang="zh-CN" altLang="en-US" dirty="0">
                <a:latin typeface="Arial" panose="020B0604020202020204" pitchFamily="34" charset="0"/>
                <a:cs typeface="Arial" panose="020B0604020202020204" pitchFamily="34" charset="0"/>
              </a:rPr>
              <a:t>初始化：</a:t>
            </a:r>
            <a:endParaRPr lang="en-US" altLang="zh-CN" dirty="0">
              <a:latin typeface="Arial" panose="020B0604020202020204" pitchFamily="34" charset="0"/>
              <a:cs typeface="Arial" panose="020B0604020202020204" pitchFamily="34" charset="0"/>
            </a:endParaRPr>
          </a:p>
          <a:p>
            <a:pPr marL="266700" lvl="1" indent="0" eaLnBrk="1" hangingPunct="1">
              <a:lnSpc>
                <a:spcPct val="80000"/>
              </a:lnSpc>
              <a:buFontTx/>
              <a:buNone/>
              <a:defRPr/>
            </a:pPr>
            <a:r>
              <a:rPr kumimoji="1" lang="en-US" altLang="zh-CN" dirty="0">
                <a:solidFill>
                  <a:srgbClr val="000000"/>
                </a:solidFill>
                <a:latin typeface="Arial" panose="020B0604020202020204" pitchFamily="34" charset="0"/>
                <a:cs typeface="Arial" panose="020B0604020202020204" pitchFamily="34" charset="0"/>
              </a:rPr>
              <a:t>	</a:t>
            </a:r>
            <a:r>
              <a:rPr kumimoji="1" lang="en-US" altLang="zh-CN" sz="2400" dirty="0" err="1">
                <a:solidFill>
                  <a:srgbClr val="000000"/>
                </a:solidFill>
                <a:latin typeface="Arial" panose="020B0604020202020204" pitchFamily="34" charset="0"/>
                <a:cs typeface="Arial" panose="020B0604020202020204" pitchFamily="34" charset="0"/>
              </a:rPr>
              <a:t>depthBuffer</a:t>
            </a:r>
            <a:r>
              <a:rPr kumimoji="1" lang="en-US" altLang="zh-CN" sz="2400" dirty="0">
                <a:solidFill>
                  <a:srgbClr val="000000"/>
                </a:solidFill>
                <a:latin typeface="Arial" panose="020B0604020202020204" pitchFamily="34" charset="0"/>
                <a:cs typeface="Arial" panose="020B0604020202020204" pitchFamily="34" charset="0"/>
              </a:rPr>
              <a:t>(</a:t>
            </a:r>
            <a:r>
              <a:rPr kumimoji="1" lang="en-US" altLang="zh-CN" sz="2400" dirty="0" err="1">
                <a:solidFill>
                  <a:srgbClr val="000000"/>
                </a:solidFill>
                <a:latin typeface="Arial" panose="020B0604020202020204" pitchFamily="34" charset="0"/>
                <a:cs typeface="Arial" panose="020B0604020202020204" pitchFamily="34" charset="0"/>
              </a:rPr>
              <a:t>x,y</a:t>
            </a:r>
            <a:r>
              <a:rPr kumimoji="1" lang="en-US" altLang="zh-CN" sz="2400" dirty="0">
                <a:solidFill>
                  <a:srgbClr val="000000"/>
                </a:solidFill>
                <a:latin typeface="Arial" panose="020B0604020202020204" pitchFamily="34" charset="0"/>
                <a:cs typeface="Arial" panose="020B0604020202020204" pitchFamily="34" charset="0"/>
              </a:rPr>
              <a:t>)=</a:t>
            </a:r>
            <a:r>
              <a:rPr kumimoji="1" lang="zh-CN" altLang="en-US" sz="2400" dirty="0">
                <a:solidFill>
                  <a:srgbClr val="000000"/>
                </a:solidFill>
                <a:latin typeface="Arial" panose="020B0604020202020204" pitchFamily="34" charset="0"/>
                <a:cs typeface="Arial" panose="020B0604020202020204" pitchFamily="34" charset="0"/>
              </a:rPr>
              <a:t>最小值  </a:t>
            </a:r>
            <a:r>
              <a:rPr kumimoji="1" lang="en-US" altLang="zh-CN" sz="2400" dirty="0">
                <a:solidFill>
                  <a:srgbClr val="000000"/>
                </a:solidFill>
                <a:latin typeface="Arial" panose="020B0604020202020204" pitchFamily="34" charset="0"/>
                <a:cs typeface="Arial" panose="020B0604020202020204" pitchFamily="34" charset="0"/>
              </a:rPr>
              <a:t>(</a:t>
            </a:r>
            <a:r>
              <a:rPr kumimoji="1" lang="zh-CN" altLang="en-US" sz="2400" dirty="0">
                <a:solidFill>
                  <a:srgbClr val="000000"/>
                </a:solidFill>
                <a:latin typeface="Arial" panose="020B0604020202020204" pitchFamily="34" charset="0"/>
                <a:cs typeface="Arial" panose="020B0604020202020204" pitchFamily="34" charset="0"/>
              </a:rPr>
              <a:t>最远深度</a:t>
            </a:r>
            <a:r>
              <a:rPr kumimoji="1" lang="en-US" altLang="zh-CN" sz="2400" dirty="0">
                <a:solidFill>
                  <a:srgbClr val="000000"/>
                </a:solidFill>
                <a:latin typeface="Arial" panose="020B0604020202020204" pitchFamily="34" charset="0"/>
                <a:cs typeface="Arial" panose="020B0604020202020204" pitchFamily="34" charset="0"/>
              </a:rPr>
              <a:t>)</a:t>
            </a:r>
          </a:p>
          <a:p>
            <a:pPr lvl="1" eaLnBrk="1" hangingPunct="1">
              <a:lnSpc>
                <a:spcPct val="80000"/>
              </a:lnSpc>
              <a:buFontTx/>
              <a:buNone/>
              <a:defRPr/>
            </a:pPr>
            <a:r>
              <a:rPr kumimoji="1" lang="en-US" altLang="zh-CN" sz="2400" dirty="0">
                <a:solidFill>
                  <a:srgbClr val="000000"/>
                </a:solidFill>
                <a:latin typeface="Arial" panose="020B0604020202020204" pitchFamily="34" charset="0"/>
                <a:cs typeface="Arial" panose="020B0604020202020204" pitchFamily="34" charset="0"/>
              </a:rPr>
              <a:t>     </a:t>
            </a:r>
            <a:r>
              <a:rPr kumimoji="1" lang="en-US" altLang="zh-CN" sz="2400" dirty="0" err="1">
                <a:solidFill>
                  <a:srgbClr val="000000"/>
                </a:solidFill>
                <a:latin typeface="Arial" panose="020B0604020202020204" pitchFamily="34" charset="0"/>
                <a:cs typeface="Arial" panose="020B0604020202020204" pitchFamily="34" charset="0"/>
              </a:rPr>
              <a:t>frameBuffer</a:t>
            </a:r>
            <a:r>
              <a:rPr kumimoji="1" lang="en-US" altLang="zh-CN" sz="2400" dirty="0">
                <a:solidFill>
                  <a:srgbClr val="000000"/>
                </a:solidFill>
                <a:latin typeface="Arial" panose="020B0604020202020204" pitchFamily="34" charset="0"/>
                <a:cs typeface="Arial" panose="020B0604020202020204" pitchFamily="34" charset="0"/>
              </a:rPr>
              <a:t>(</a:t>
            </a:r>
            <a:r>
              <a:rPr kumimoji="1" lang="en-US" altLang="zh-CN" sz="2400" dirty="0" err="1">
                <a:solidFill>
                  <a:srgbClr val="000000"/>
                </a:solidFill>
                <a:latin typeface="Arial" panose="020B0604020202020204" pitchFamily="34" charset="0"/>
                <a:cs typeface="Arial" panose="020B0604020202020204" pitchFamily="34" charset="0"/>
              </a:rPr>
              <a:t>x,y</a:t>
            </a:r>
            <a:r>
              <a:rPr kumimoji="1" lang="en-US" altLang="zh-CN" sz="2400" dirty="0">
                <a:solidFill>
                  <a:srgbClr val="000000"/>
                </a:solidFill>
                <a:latin typeface="Arial" panose="020B0604020202020204" pitchFamily="34" charset="0"/>
                <a:cs typeface="Arial" panose="020B0604020202020204" pitchFamily="34" charset="0"/>
              </a:rPr>
              <a:t>)=I</a:t>
            </a:r>
            <a:r>
              <a:rPr kumimoji="1" lang="zh-CN" altLang="en-US" sz="2400" baseline="-25000" dirty="0">
                <a:solidFill>
                  <a:srgbClr val="000000"/>
                </a:solidFill>
                <a:latin typeface="Arial" panose="020B0604020202020204" pitchFamily="34" charset="0"/>
                <a:cs typeface="Arial" panose="020B0604020202020204" pitchFamily="34" charset="0"/>
              </a:rPr>
              <a:t>背景</a:t>
            </a:r>
          </a:p>
          <a:p>
            <a:pPr marL="266700" indent="-266700" eaLnBrk="1" hangingPunct="1">
              <a:lnSpc>
                <a:spcPct val="90000"/>
              </a:lnSpc>
              <a:buFontTx/>
              <a:buNone/>
              <a:defRPr/>
            </a:pPr>
            <a:r>
              <a:rPr lang="zh-CN" altLang="en-US" sz="2800" dirty="0">
                <a:latin typeface="Arial" panose="020B0604020202020204" pitchFamily="34" charset="0"/>
                <a:cs typeface="Arial" panose="020B0604020202020204" pitchFamily="34" charset="0"/>
              </a:rPr>
              <a:t>	</a:t>
            </a:r>
            <a:r>
              <a:rPr lang="en-US" altLang="zh-CN" sz="2800" dirty="0">
                <a:latin typeface="Arial" panose="020B0604020202020204" pitchFamily="34" charset="0"/>
                <a:cs typeface="Arial" panose="020B0604020202020204" pitchFamily="34" charset="0"/>
              </a:rPr>
              <a:t>(2) </a:t>
            </a:r>
            <a:r>
              <a:rPr lang="zh-CN" altLang="en-US" sz="2800" dirty="0">
                <a:latin typeface="Arial" panose="020B0604020202020204" pitchFamily="34" charset="0"/>
                <a:cs typeface="Arial" panose="020B0604020202020204" pitchFamily="34" charset="0"/>
              </a:rPr>
              <a:t>消隐绘制：</a:t>
            </a:r>
            <a:endParaRPr lang="en-US" altLang="zh-CN" sz="2800" dirty="0">
              <a:latin typeface="Arial" panose="020B0604020202020204" pitchFamily="34" charset="0"/>
              <a:cs typeface="Arial" panose="020B0604020202020204" pitchFamily="34" charset="0"/>
            </a:endParaRPr>
          </a:p>
          <a:p>
            <a:pPr marL="266700" indent="-266700" eaLnBrk="1" hangingPunct="1">
              <a:lnSpc>
                <a:spcPct val="90000"/>
              </a:lnSpc>
              <a:buFontTx/>
              <a:buNone/>
              <a:defRPr/>
            </a:pPr>
            <a:r>
              <a:rPr lang="en-US" altLang="zh-CN" sz="28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for(</a:t>
            </a:r>
            <a:r>
              <a:rPr lang="zh-CN" altLang="en-US" sz="2400" dirty="0">
                <a:latin typeface="Arial" panose="020B0604020202020204" pitchFamily="34" charset="0"/>
                <a:cs typeface="Arial" panose="020B0604020202020204" pitchFamily="34" charset="0"/>
              </a:rPr>
              <a:t>每一个多边形</a:t>
            </a:r>
            <a:r>
              <a:rPr lang="en-US" altLang="zh-CN" sz="2400" dirty="0">
                <a:latin typeface="Arial" panose="020B0604020202020204" pitchFamily="34" charset="0"/>
                <a:cs typeface="Arial" panose="020B0604020202020204" pitchFamily="34" charset="0"/>
              </a:rPr>
              <a:t>)</a:t>
            </a:r>
          </a:p>
          <a:p>
            <a:pPr eaLnBrk="1" hangingPunct="1">
              <a:lnSpc>
                <a:spcPct val="90000"/>
              </a:lnSpc>
              <a:buFontTx/>
              <a:buNone/>
              <a:defRPr/>
            </a:pPr>
            <a:r>
              <a:rPr lang="en-US" altLang="zh-CN" sz="2400" dirty="0">
                <a:latin typeface="Arial" panose="020B0604020202020204" pitchFamily="34" charset="0"/>
                <a:cs typeface="Arial" panose="020B0604020202020204" pitchFamily="34" charset="0"/>
              </a:rPr>
              <a:t>	        for(</a:t>
            </a:r>
            <a:r>
              <a:rPr lang="zh-CN" altLang="en-US" sz="2400" dirty="0">
                <a:latin typeface="Arial" panose="020B0604020202020204" pitchFamily="34" charset="0"/>
                <a:cs typeface="Arial" panose="020B0604020202020204" pitchFamily="34" charset="0"/>
              </a:rPr>
              <a:t>该多边形所覆盖的每个像素</a:t>
            </a:r>
            <a:r>
              <a:rPr lang="en-US" altLang="zh-CN" sz="2400" dirty="0">
                <a:latin typeface="Arial" panose="020B0604020202020204" pitchFamily="34" charset="0"/>
                <a:cs typeface="Arial" panose="020B0604020202020204" pitchFamily="34" charset="0"/>
              </a:rPr>
              <a:t>(</a:t>
            </a:r>
            <a:r>
              <a:rPr lang="en-US" altLang="zh-CN" sz="2400" dirty="0" err="1">
                <a:latin typeface="Arial" panose="020B0604020202020204" pitchFamily="34" charset="0"/>
                <a:cs typeface="Arial" panose="020B0604020202020204" pitchFamily="34" charset="0"/>
              </a:rPr>
              <a:t>x,y</a:t>
            </a:r>
            <a:r>
              <a:rPr lang="en-US" altLang="zh-CN" sz="2400" dirty="0">
                <a:latin typeface="Arial" panose="020B0604020202020204" pitchFamily="34" charset="0"/>
                <a:cs typeface="Arial" panose="020B0604020202020204" pitchFamily="34" charset="0"/>
              </a:rPr>
              <a:t>) )</a:t>
            </a:r>
          </a:p>
          <a:p>
            <a:pPr eaLnBrk="1" hangingPunct="1">
              <a:lnSpc>
                <a:spcPct val="90000"/>
              </a:lnSpc>
              <a:buFontTx/>
              <a:buNone/>
              <a:defRPr/>
            </a:pPr>
            <a:r>
              <a:rPr lang="en-US" altLang="zh-CN" sz="2400" dirty="0">
                <a:latin typeface="Arial" panose="020B0604020202020204" pitchFamily="34" charset="0"/>
                <a:cs typeface="Arial" panose="020B0604020202020204" pitchFamily="34" charset="0"/>
              </a:rPr>
              <a:t>	            </a:t>
            </a:r>
            <a:r>
              <a:rPr lang="zh-CN" altLang="en-US" sz="2400" dirty="0">
                <a:solidFill>
                  <a:schemeClr val="accent2"/>
                </a:solidFill>
                <a:latin typeface="Arial" panose="020B0604020202020204" pitchFamily="34" charset="0"/>
                <a:cs typeface="Arial" panose="020B0604020202020204" pitchFamily="34" charset="0"/>
              </a:rPr>
              <a:t>计算该多边形在该像素的深度值</a:t>
            </a:r>
            <a:r>
              <a:rPr lang="en-US" altLang="zh-CN" sz="2400" dirty="0">
                <a:solidFill>
                  <a:schemeClr val="accent2"/>
                </a:solidFill>
                <a:latin typeface="Arial" panose="020B0604020202020204" pitchFamily="34" charset="0"/>
                <a:cs typeface="Arial" panose="020B0604020202020204" pitchFamily="34" charset="0"/>
              </a:rPr>
              <a:t>Z(</a:t>
            </a:r>
            <a:r>
              <a:rPr lang="en-US" altLang="zh-CN" sz="2400" dirty="0" err="1">
                <a:solidFill>
                  <a:schemeClr val="accent2"/>
                </a:solidFill>
                <a:latin typeface="Arial" panose="020B0604020202020204" pitchFamily="34" charset="0"/>
                <a:cs typeface="Arial" panose="020B0604020202020204" pitchFamily="34" charset="0"/>
              </a:rPr>
              <a:t>x,y</a:t>
            </a:r>
            <a:r>
              <a:rPr lang="en-US" altLang="zh-CN" sz="2400" dirty="0">
                <a:solidFill>
                  <a:schemeClr val="accent2"/>
                </a:solidFill>
                <a:latin typeface="Arial" panose="020B0604020202020204" pitchFamily="34" charset="0"/>
                <a:cs typeface="Arial" panose="020B0604020202020204" pitchFamily="34" charset="0"/>
              </a:rPr>
              <a:t>);</a:t>
            </a:r>
          </a:p>
          <a:p>
            <a:pPr lvl="1" eaLnBrk="1" hangingPunct="1">
              <a:lnSpc>
                <a:spcPct val="90000"/>
              </a:lnSpc>
              <a:buFontTx/>
              <a:buNone/>
              <a:defRPr/>
            </a:pPr>
            <a:r>
              <a:rPr lang="en-US" altLang="zh-CN" sz="2400" dirty="0">
                <a:latin typeface="Arial" panose="020B0604020202020204" pitchFamily="34" charset="0"/>
                <a:cs typeface="Arial" panose="020B0604020202020204" pitchFamily="34" charset="0"/>
              </a:rPr>
              <a:t>		      if(Z(</a:t>
            </a:r>
            <a:r>
              <a:rPr lang="en-US" altLang="zh-CN" sz="2400" dirty="0" err="1">
                <a:latin typeface="Arial" panose="020B0604020202020204" pitchFamily="34" charset="0"/>
                <a:cs typeface="Arial" panose="020B0604020202020204" pitchFamily="34" charset="0"/>
              </a:rPr>
              <a:t>x,y</a:t>
            </a:r>
            <a:r>
              <a:rPr lang="en-US" altLang="zh-CN" sz="2400" dirty="0">
                <a:latin typeface="Arial" panose="020B0604020202020204" pitchFamily="34" charset="0"/>
                <a:cs typeface="Arial" panose="020B0604020202020204" pitchFamily="34" charset="0"/>
              </a:rPr>
              <a:t>)&gt;</a:t>
            </a:r>
            <a:r>
              <a:rPr kumimoji="1" lang="en-US" altLang="zh-CN" sz="2400" dirty="0" err="1">
                <a:solidFill>
                  <a:srgbClr val="000000"/>
                </a:solidFill>
                <a:latin typeface="Arial" panose="020B0604020202020204" pitchFamily="34" charset="0"/>
                <a:cs typeface="Arial" panose="020B0604020202020204" pitchFamily="34" charset="0"/>
              </a:rPr>
              <a:t>depthBuffer</a:t>
            </a:r>
            <a:r>
              <a:rPr kumimoji="1" lang="en-US" altLang="zh-CN" sz="2400" dirty="0">
                <a:solidFill>
                  <a:srgbClr val="000000"/>
                </a:solidFill>
                <a:latin typeface="Arial" panose="020B0604020202020204" pitchFamily="34" charset="0"/>
                <a:cs typeface="Arial" panose="020B0604020202020204" pitchFamily="34" charset="0"/>
              </a:rPr>
              <a:t>(</a:t>
            </a:r>
            <a:r>
              <a:rPr kumimoji="1" lang="en-US" altLang="zh-CN" sz="2400" dirty="0" err="1">
                <a:solidFill>
                  <a:srgbClr val="000000"/>
                </a:solidFill>
                <a:latin typeface="Arial" panose="020B0604020202020204" pitchFamily="34" charset="0"/>
                <a:cs typeface="Arial" panose="020B0604020202020204" pitchFamily="34" charset="0"/>
              </a:rPr>
              <a:t>x,y</a:t>
            </a:r>
            <a:r>
              <a:rPr kumimoji="1" lang="en-US" altLang="zh-CN" sz="2400" dirty="0">
                <a:solidFill>
                  <a:srgbClr val="000000"/>
                </a:solidFill>
                <a:latin typeface="Arial" panose="020B0604020202020204" pitchFamily="34" charset="0"/>
                <a:cs typeface="Arial" panose="020B0604020202020204" pitchFamily="34" charset="0"/>
              </a:rPr>
              <a:t>)</a:t>
            </a:r>
            <a:r>
              <a:rPr lang="en-US" altLang="zh-CN" sz="2400" dirty="0">
                <a:latin typeface="Arial" panose="020B0604020202020204" pitchFamily="34" charset="0"/>
                <a:cs typeface="Arial" panose="020B0604020202020204" pitchFamily="34" charset="0"/>
              </a:rPr>
              <a:t>)</a:t>
            </a:r>
          </a:p>
          <a:p>
            <a:pPr lvl="2">
              <a:lnSpc>
                <a:spcPct val="130000"/>
              </a:lnSpc>
              <a:buFontTx/>
              <a:buNone/>
              <a:defRPr/>
            </a:pPr>
            <a:r>
              <a:rPr lang="en-US" altLang="zh-CN" dirty="0">
                <a:latin typeface="Arial" panose="020B0604020202020204" pitchFamily="34" charset="0"/>
                <a:cs typeface="Arial" panose="020B0604020202020204" pitchFamily="34" charset="0"/>
              </a:rPr>
              <a:t>	   {</a:t>
            </a:r>
          </a:p>
          <a:p>
            <a:pPr lvl="2">
              <a:lnSpc>
                <a:spcPct val="130000"/>
              </a:lnSpc>
              <a:buFontTx/>
              <a:buNone/>
              <a:defRPr/>
            </a:pP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depthBuffer</a:t>
            </a: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x,y</a:t>
            </a:r>
            <a:r>
              <a:rPr lang="en-US" altLang="zh-CN" dirty="0">
                <a:latin typeface="Arial" panose="020B0604020202020204" pitchFamily="34" charset="0"/>
                <a:cs typeface="Arial" panose="020B0604020202020204" pitchFamily="34" charset="0"/>
              </a:rPr>
              <a:t>)=z, </a:t>
            </a:r>
          </a:p>
          <a:p>
            <a:pPr lvl="2">
              <a:lnSpc>
                <a:spcPct val="130000"/>
              </a:lnSpc>
              <a:buFontTx/>
              <a:buNone/>
              <a:defRPr/>
            </a:pP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frameBuffer</a:t>
            </a:r>
            <a:r>
              <a:rPr lang="en-US" altLang="zh-CN" dirty="0">
                <a:latin typeface="Arial" panose="020B0604020202020204" pitchFamily="34" charset="0"/>
                <a:cs typeface="Arial" panose="020B0604020202020204" pitchFamily="34" charset="0"/>
              </a:rPr>
              <a:t>(</a:t>
            </a:r>
            <a:r>
              <a:rPr lang="en-US" altLang="zh-CN" dirty="0" err="1">
                <a:latin typeface="Arial" panose="020B0604020202020204" pitchFamily="34" charset="0"/>
                <a:cs typeface="Arial" panose="020B0604020202020204" pitchFamily="34" charset="0"/>
              </a:rPr>
              <a:t>x,y</a:t>
            </a:r>
            <a:r>
              <a:rPr lang="en-US" altLang="zh-CN" dirty="0">
                <a:latin typeface="Arial" panose="020B0604020202020204" pitchFamily="34" charset="0"/>
                <a:cs typeface="Arial" panose="020B0604020202020204" pitchFamily="34" charset="0"/>
              </a:rPr>
              <a:t>)=I</a:t>
            </a:r>
            <a:r>
              <a:rPr lang="en-US" altLang="zh-CN" baseline="-25000" dirty="0">
                <a:latin typeface="Arial" panose="020B0604020202020204" pitchFamily="34" charset="0"/>
                <a:cs typeface="Arial" panose="020B0604020202020204" pitchFamily="34" charset="0"/>
              </a:rPr>
              <a:t>(</a:t>
            </a:r>
            <a:r>
              <a:rPr lang="en-US" altLang="zh-CN" baseline="-25000" dirty="0" err="1">
                <a:latin typeface="Arial" panose="020B0604020202020204" pitchFamily="34" charset="0"/>
                <a:cs typeface="Arial" panose="020B0604020202020204" pitchFamily="34" charset="0"/>
              </a:rPr>
              <a:t>x,y</a:t>
            </a:r>
            <a:r>
              <a:rPr lang="en-US" altLang="zh-CN" baseline="-25000" dirty="0">
                <a:latin typeface="Arial" panose="020B0604020202020204" pitchFamily="34" charset="0"/>
                <a:cs typeface="Arial" panose="020B0604020202020204" pitchFamily="34" charset="0"/>
              </a:rPr>
              <a:t>)</a:t>
            </a:r>
          </a:p>
          <a:p>
            <a:pPr lvl="1" eaLnBrk="1" hangingPunct="1">
              <a:lnSpc>
                <a:spcPct val="90000"/>
              </a:lnSpc>
              <a:buFontTx/>
              <a:buNone/>
              <a:defRPr/>
            </a:pP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 }	</a:t>
            </a:r>
          </a:p>
        </p:txBody>
      </p:sp>
      <p:graphicFrame>
        <p:nvGraphicFramePr>
          <p:cNvPr id="30725" name="Object 5"/>
          <p:cNvGraphicFramePr>
            <a:graphicFrameLocks noChangeAspect="1"/>
          </p:cNvGraphicFramePr>
          <p:nvPr>
            <p:extLst>
              <p:ext uri="{D42A27DB-BD31-4B8C-83A1-F6EECF244321}">
                <p14:modId xmlns:p14="http://schemas.microsoft.com/office/powerpoint/2010/main" val="3109994737"/>
              </p:ext>
            </p:extLst>
          </p:nvPr>
        </p:nvGraphicFramePr>
        <p:xfrm>
          <a:off x="6359526" y="1372281"/>
          <a:ext cx="3074987" cy="2176462"/>
        </p:xfrm>
        <a:graphic>
          <a:graphicData uri="http://schemas.openxmlformats.org/presentationml/2006/ole">
            <mc:AlternateContent xmlns:mc="http://schemas.openxmlformats.org/markup-compatibility/2006">
              <mc:Choice xmlns:v="urn:schemas-microsoft-com:vml" Requires="v">
                <p:oleObj spid="_x0000_s30812" name="Visio" r:id="rId3" imgW="3394075" imgH="2405380" progId="Visio.Drawing.11">
                  <p:embed/>
                </p:oleObj>
              </mc:Choice>
              <mc:Fallback>
                <p:oleObj name="Visio" r:id="rId3" imgW="3394075" imgH="2405380"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9526" y="1372281"/>
                        <a:ext cx="3074987" cy="2176462"/>
                      </a:xfrm>
                      <a:prstGeom prst="rect">
                        <a:avLst/>
                      </a:prstGeom>
                      <a:solidFill>
                        <a:srgbClr val="CCFFFF">
                          <a:alpha val="30196"/>
                        </a:srgbClr>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26" name="日期占位符 1"/>
          <p:cNvSpPr>
            <a:spLocks noGrp="1"/>
          </p:cNvSpPr>
          <p:nvPr>
            <p:ph type="dt" sz="quarter" idx="4294967295"/>
          </p:nvPr>
        </p:nvSpPr>
        <p:spPr bwMode="auto">
          <a:xfrm>
            <a:off x="495300" y="6461125"/>
            <a:ext cx="2311400" cy="3206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FontTx/>
              <a:buNone/>
            </a:pPr>
            <a:fld id="{1F806BBC-52A8-4490-9832-749853E33FAE}" type="datetime10">
              <a:rPr lang="zh-CN" altLang="en-US" sz="1400">
                <a:latin typeface="华文宋体" panose="02010600040101010101" pitchFamily="2" charset="-122"/>
                <a:ea typeface="华文宋体" panose="02010600040101010101" pitchFamily="2" charset="-122"/>
              </a:rPr>
              <a:t>12:02</a:t>
            </a:fld>
            <a:endParaRPr lang="en-US" altLang="zh-CN" sz="1400" dirty="0">
              <a:latin typeface="华文宋体" panose="02010600040101010101" pitchFamily="2" charset="-122"/>
              <a:ea typeface="华文宋体" panose="0201060004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a:spcBef>
                <a:spcPct val="0"/>
              </a:spcBef>
              <a:buFontTx/>
              <a:buNone/>
            </a:pPr>
            <a:fld id="{9331F258-F495-4D65-A41E-66239CE8C00B}" type="slidenum">
              <a:rPr lang="zh-CN" altLang="en-US" sz="1400" smtClean="0">
                <a:latin typeface="华文宋体" panose="02010600040101010101" pitchFamily="2" charset="-122"/>
                <a:ea typeface="华文宋体" panose="02010600040101010101" pitchFamily="2" charset="-122"/>
              </a:rPr>
              <a:t>28</a:t>
            </a:fld>
            <a:endParaRPr lang="en-US" altLang="zh-CN" sz="1400">
              <a:latin typeface="华文宋体" panose="02010600040101010101" pitchFamily="2" charset="-122"/>
              <a:ea typeface="华文宋体" panose="02010600040101010101" pitchFamily="2" charset="-122"/>
            </a:endParaRPr>
          </a:p>
        </p:txBody>
      </p:sp>
      <p:sp>
        <p:nvSpPr>
          <p:cNvPr id="31747" name="Rectangle 2"/>
          <p:cNvSpPr>
            <a:spLocks noGrp="1" noChangeArrowheads="1"/>
          </p:cNvSpPr>
          <p:nvPr>
            <p:ph type="title"/>
          </p:nvPr>
        </p:nvSpPr>
        <p:spPr/>
        <p:txBody>
          <a:bodyPr/>
          <a:lstStyle/>
          <a:p>
            <a:pPr algn="just" eaLnBrk="1" hangingPunct="1"/>
            <a:r>
              <a:rPr lang="zh-CN" altLang="en-US"/>
              <a:t> </a:t>
            </a:r>
          </a:p>
        </p:txBody>
      </p:sp>
      <p:sp>
        <p:nvSpPr>
          <p:cNvPr id="962563" name="Rectangle 3"/>
          <p:cNvSpPr>
            <a:spLocks noGrp="1" noChangeArrowheads="1"/>
          </p:cNvSpPr>
          <p:nvPr>
            <p:ph type="body" idx="1"/>
          </p:nvPr>
        </p:nvSpPr>
        <p:spPr>
          <a:xfrm>
            <a:off x="395288" y="744538"/>
            <a:ext cx="9275762" cy="4281787"/>
          </a:xfrm>
        </p:spPr>
        <p:txBody>
          <a:bodyPr/>
          <a:lstStyle/>
          <a:p>
            <a:pPr algn="just" eaLnBrk="1" hangingPunct="1">
              <a:lnSpc>
                <a:spcPct val="180000"/>
              </a:lnSpc>
              <a:buFontTx/>
              <a:buNone/>
            </a:pPr>
            <a:r>
              <a:rPr lang="zh-CN" altLang="en-US" dirty="0"/>
              <a:t>问题：</a:t>
            </a:r>
            <a:r>
              <a:rPr lang="zh-CN" altLang="en-US" b="1" dirty="0"/>
              <a:t>计算采样点(</a:t>
            </a:r>
            <a:r>
              <a:rPr lang="en-US" altLang="zh-CN" b="1" dirty="0" err="1"/>
              <a:t>x,y</a:t>
            </a:r>
            <a:r>
              <a:rPr lang="en-US" altLang="zh-CN" b="1" dirty="0"/>
              <a:t>)</a:t>
            </a:r>
            <a:r>
              <a:rPr lang="zh-CN" altLang="en-US" b="1" dirty="0"/>
              <a:t>的深度</a:t>
            </a:r>
            <a:r>
              <a:rPr lang="en-US" altLang="zh-CN" b="1" dirty="0"/>
              <a:t>z(</a:t>
            </a:r>
            <a:r>
              <a:rPr lang="en-US" altLang="zh-CN" b="1" dirty="0" err="1"/>
              <a:t>x,y</a:t>
            </a:r>
            <a:r>
              <a:rPr lang="en-US" altLang="zh-CN" b="1" dirty="0"/>
              <a:t>)</a:t>
            </a:r>
            <a:r>
              <a:rPr lang="zh-CN" altLang="en-US" dirty="0"/>
              <a:t>？</a:t>
            </a:r>
          </a:p>
          <a:p>
            <a:pPr algn="just" eaLnBrk="1" hangingPunct="1">
              <a:lnSpc>
                <a:spcPct val="150000"/>
              </a:lnSpc>
              <a:spcBef>
                <a:spcPts val="0"/>
              </a:spcBef>
              <a:buFontTx/>
              <a:buNone/>
            </a:pPr>
            <a:r>
              <a:rPr lang="zh-CN" altLang="en-US" sz="2400" dirty="0"/>
              <a:t>为了讨论问题的方便，先引入如下假定：</a:t>
            </a:r>
            <a:endParaRPr lang="en-US" altLang="zh-CN" sz="2400" dirty="0"/>
          </a:p>
          <a:p>
            <a:pPr marL="514350" indent="-514350" algn="just" eaLnBrk="1" hangingPunct="1">
              <a:lnSpc>
                <a:spcPct val="150000"/>
              </a:lnSpc>
              <a:spcBef>
                <a:spcPts val="0"/>
              </a:spcBef>
              <a:buFont typeface="+mj-lt"/>
              <a:buAutoNum type="arabicPeriod"/>
            </a:pPr>
            <a:r>
              <a:rPr lang="zh-CN" altLang="en-US" sz="2400" dirty="0"/>
              <a:t>正（平行）投影，投影方向为</a:t>
            </a:r>
            <a:r>
              <a:rPr lang="en-US" altLang="zh-CN" sz="2400" dirty="0"/>
              <a:t>Z</a:t>
            </a:r>
            <a:r>
              <a:rPr lang="zh-CN" altLang="en-US" sz="2400" dirty="0"/>
              <a:t>轴，投影平面为</a:t>
            </a:r>
            <a:r>
              <a:rPr lang="en-US" altLang="zh-CN" sz="2400" dirty="0"/>
              <a:t>XOY</a:t>
            </a:r>
            <a:r>
              <a:rPr lang="zh-CN" altLang="en-US" sz="2400" dirty="0"/>
              <a:t>平面</a:t>
            </a:r>
            <a:endParaRPr lang="en-US" altLang="zh-CN" sz="2400" dirty="0"/>
          </a:p>
          <a:p>
            <a:pPr marL="514350" indent="-514350" algn="just" eaLnBrk="1" hangingPunct="1">
              <a:lnSpc>
                <a:spcPct val="150000"/>
              </a:lnSpc>
              <a:spcBef>
                <a:spcPts val="0"/>
              </a:spcBef>
              <a:buFont typeface="+mj-lt"/>
              <a:buAutoNum type="arabicPeriod"/>
            </a:pPr>
            <a:r>
              <a:rPr lang="zh-CN" altLang="en-US" sz="2400" dirty="0"/>
              <a:t>投影观察体的长度和宽度与屏幕窗口的大小相同</a:t>
            </a:r>
            <a:endParaRPr lang="en-US" altLang="zh-CN" sz="2400" dirty="0"/>
          </a:p>
          <a:p>
            <a:pPr marL="514350" indent="-514350" algn="just" eaLnBrk="1" hangingPunct="1">
              <a:lnSpc>
                <a:spcPct val="150000"/>
              </a:lnSpc>
              <a:spcBef>
                <a:spcPts val="0"/>
              </a:spcBef>
              <a:buFont typeface="+mj-lt"/>
              <a:buAutoNum type="arabicPeriod"/>
            </a:pPr>
            <a:r>
              <a:rPr lang="zh-CN" altLang="en-US" sz="2400" dirty="0"/>
              <a:t>因此屏幕上某像素点</a:t>
            </a:r>
            <a:r>
              <a:rPr lang="en-US" altLang="zh-CN" sz="2400" dirty="0"/>
              <a:t>(</a:t>
            </a:r>
            <a:r>
              <a:rPr lang="en-US" altLang="zh-CN" sz="2400" dirty="0" err="1"/>
              <a:t>x,y</a:t>
            </a:r>
            <a:r>
              <a:rPr lang="en-US" altLang="zh-CN" sz="2400" dirty="0"/>
              <a:t>)</a:t>
            </a:r>
            <a:r>
              <a:rPr lang="zh-CN" altLang="en-US" sz="2400" dirty="0"/>
              <a:t>直接映射到</a:t>
            </a:r>
            <a:r>
              <a:rPr lang="en-US" altLang="zh-CN" sz="2400" dirty="0"/>
              <a:t>XOY</a:t>
            </a:r>
            <a:r>
              <a:rPr lang="zh-CN" altLang="en-US" sz="2400" dirty="0"/>
              <a:t>坐标面的（</a:t>
            </a:r>
            <a:r>
              <a:rPr lang="en-US" altLang="zh-CN" sz="2400" dirty="0"/>
              <a:t>x,y,0</a:t>
            </a:r>
            <a:r>
              <a:rPr lang="zh-CN" altLang="en-US" sz="2400" dirty="0"/>
              <a:t>）点，且该点的深度值即为目标多边形对应位置点</a:t>
            </a:r>
            <a:r>
              <a:rPr lang="en-US" altLang="zh-CN" sz="2400" dirty="0"/>
              <a:t>(</a:t>
            </a:r>
            <a:r>
              <a:rPr lang="en-US" altLang="zh-CN" sz="2400" dirty="0" err="1"/>
              <a:t>x,y,z</a:t>
            </a:r>
            <a:r>
              <a:rPr lang="en-US" altLang="zh-CN" sz="2400" dirty="0"/>
              <a:t>)</a:t>
            </a:r>
            <a:r>
              <a:rPr lang="zh-CN" altLang="en-US" sz="2400" dirty="0"/>
              <a:t>的</a:t>
            </a:r>
            <a:r>
              <a:rPr lang="en-US" altLang="zh-CN" sz="2400" dirty="0"/>
              <a:t>z</a:t>
            </a:r>
            <a:r>
              <a:rPr lang="zh-CN" altLang="en-US" sz="2400" dirty="0"/>
              <a:t>坐标值</a:t>
            </a:r>
            <a:endParaRPr lang="en-US" altLang="zh-CN" sz="2400" dirty="0"/>
          </a:p>
          <a:p>
            <a:pPr marL="514350" indent="-514350" algn="just" eaLnBrk="1" hangingPunct="1">
              <a:lnSpc>
                <a:spcPct val="150000"/>
              </a:lnSpc>
              <a:spcBef>
                <a:spcPts val="0"/>
              </a:spcBef>
              <a:buFont typeface="+mj-lt"/>
              <a:buAutoNum type="arabicPeriod"/>
            </a:pPr>
            <a:r>
              <a:rPr lang="zh-CN" altLang="en-US" sz="2400" dirty="0"/>
              <a:t>多边形的平面方程为：</a:t>
            </a:r>
            <a:r>
              <a:rPr lang="en-US" altLang="zh-CN" sz="2400" dirty="0" err="1"/>
              <a:t>Ax+By+Cz+D</a:t>
            </a:r>
            <a:r>
              <a:rPr lang="en-US" altLang="zh-CN" sz="2400" dirty="0"/>
              <a:t>=0</a:t>
            </a:r>
          </a:p>
        </p:txBody>
      </p:sp>
      <p:graphicFrame>
        <p:nvGraphicFramePr>
          <p:cNvPr id="962564" name="Object 4"/>
          <p:cNvGraphicFramePr>
            <a:graphicFrameLocks noChangeAspect="1"/>
          </p:cNvGraphicFramePr>
          <p:nvPr>
            <p:extLst>
              <p:ext uri="{D42A27DB-BD31-4B8C-83A1-F6EECF244321}">
                <p14:modId xmlns:p14="http://schemas.microsoft.com/office/powerpoint/2010/main" val="2264088319"/>
              </p:ext>
            </p:extLst>
          </p:nvPr>
        </p:nvGraphicFramePr>
        <p:xfrm>
          <a:off x="2145697" y="5129125"/>
          <a:ext cx="2887472" cy="771652"/>
        </p:xfrm>
        <a:graphic>
          <a:graphicData uri="http://schemas.openxmlformats.org/presentationml/2006/ole">
            <mc:AlternateContent xmlns:mc="http://schemas.openxmlformats.org/markup-compatibility/2006">
              <mc:Choice xmlns:v="urn:schemas-microsoft-com:vml" Requires="v">
                <p:oleObj spid="_x0000_s31925" name="Equation" r:id="rId4" imgW="1473200" imgH="393700" progId="Equation.DSMT4">
                  <p:embed/>
                </p:oleObj>
              </mc:Choice>
              <mc:Fallback>
                <p:oleObj name="Equation" r:id="rId4" imgW="1473200" imgH="3937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5697" y="5129125"/>
                        <a:ext cx="2887472" cy="771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50" name="Rectangle 5"/>
          <p:cNvSpPr>
            <a:spLocks noChangeArrowheads="1"/>
          </p:cNvSpPr>
          <p:nvPr/>
        </p:nvSpPr>
        <p:spPr bwMode="auto">
          <a:xfrm>
            <a:off x="412750" y="127000"/>
            <a:ext cx="94932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FontTx/>
              <a:buNone/>
            </a:pPr>
            <a:r>
              <a:rPr lang="en-US" altLang="zh-CN" sz="4400">
                <a:solidFill>
                  <a:schemeClr val="accent2"/>
                </a:solidFill>
              </a:rPr>
              <a:t>Z-Buffer</a:t>
            </a:r>
            <a:r>
              <a:rPr lang="zh-CN" altLang="en-US" sz="4400">
                <a:solidFill>
                  <a:schemeClr val="accent2"/>
                </a:solidFill>
              </a:rPr>
              <a:t>算法</a:t>
            </a:r>
          </a:p>
        </p:txBody>
      </p:sp>
      <p:graphicFrame>
        <p:nvGraphicFramePr>
          <p:cNvPr id="31751" name="Object 4"/>
          <p:cNvGraphicFramePr>
            <a:graphicFrameLocks noChangeAspect="1"/>
          </p:cNvGraphicFramePr>
          <p:nvPr>
            <p:extLst>
              <p:ext uri="{D42A27DB-BD31-4B8C-83A1-F6EECF244321}">
                <p14:modId xmlns:p14="http://schemas.microsoft.com/office/powerpoint/2010/main" val="467613597"/>
              </p:ext>
            </p:extLst>
          </p:nvPr>
        </p:nvGraphicFramePr>
        <p:xfrm>
          <a:off x="5515381" y="4362791"/>
          <a:ext cx="4273144" cy="2761869"/>
        </p:xfrm>
        <a:graphic>
          <a:graphicData uri="http://schemas.openxmlformats.org/presentationml/2006/ole">
            <mc:AlternateContent xmlns:mc="http://schemas.openxmlformats.org/markup-compatibility/2006">
              <mc:Choice xmlns:v="urn:schemas-microsoft-com:vml" Requires="v">
                <p:oleObj spid="_x0000_s31926" name="Visio" r:id="rId6" imgW="3237230" imgH="2092325" progId="Visio.Drawing.11">
                  <p:embed/>
                </p:oleObj>
              </mc:Choice>
              <mc:Fallback>
                <p:oleObj name="Visio" r:id="rId6" imgW="3237230" imgH="2092325" progId="Visio.Drawing.11">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15381" y="4362791"/>
                        <a:ext cx="4273144" cy="2761869"/>
                      </a:xfrm>
                      <a:prstGeom prst="rect">
                        <a:avLst/>
                      </a:prstGeom>
                      <a:noFill/>
                      <a:ln>
                        <a:noFill/>
                      </a:ln>
                      <a:extLst/>
                    </p:spPr>
                  </p:pic>
                </p:oleObj>
              </mc:Fallback>
            </mc:AlternateContent>
          </a:graphicData>
        </a:graphic>
      </p:graphicFrame>
      <p:sp>
        <p:nvSpPr>
          <p:cNvPr id="31752" name="日期占位符 1"/>
          <p:cNvSpPr>
            <a:spLocks noGrp="1"/>
          </p:cNvSpPr>
          <p:nvPr>
            <p:ph type="dt" sz="quarter" idx="4294967295"/>
          </p:nvPr>
        </p:nvSpPr>
        <p:spPr bwMode="auto">
          <a:xfrm>
            <a:off x="495300" y="6461125"/>
            <a:ext cx="2311400" cy="3206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FontTx/>
              <a:buNone/>
            </a:pPr>
            <a:fld id="{C598F023-F4D9-4EBF-AF7E-826AD3468BD0}" type="datetime10">
              <a:rPr lang="zh-CN" altLang="en-US" sz="1400">
                <a:latin typeface="华文宋体" panose="02010600040101010101" pitchFamily="2" charset="-122"/>
                <a:ea typeface="华文宋体" panose="02010600040101010101" pitchFamily="2" charset="-122"/>
              </a:rPr>
              <a:t>12:02</a:t>
            </a:fld>
            <a:endParaRPr lang="en-US" altLang="zh-CN" sz="1400">
              <a:latin typeface="华文宋体" panose="02010600040101010101" pitchFamily="2" charset="-122"/>
              <a:ea typeface="华文宋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62563">
                                            <p:txEl>
                                              <p:pRg st="1" end="1"/>
                                            </p:txEl>
                                          </p:spTgt>
                                        </p:tgtEl>
                                        <p:attrNameLst>
                                          <p:attrName>style.visibility</p:attrName>
                                        </p:attrNameLst>
                                      </p:cBhvr>
                                      <p:to>
                                        <p:strVal val="visible"/>
                                      </p:to>
                                    </p:set>
                                    <p:animEffect transition="in" filter="blinds(horizontal)">
                                      <p:cBhvr>
                                        <p:cTn id="7" dur="500"/>
                                        <p:tgtEl>
                                          <p:spTgt spid="96256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62563">
                                            <p:txEl>
                                              <p:pRg st="2" end="2"/>
                                            </p:txEl>
                                          </p:spTgt>
                                        </p:tgtEl>
                                        <p:attrNameLst>
                                          <p:attrName>style.visibility</p:attrName>
                                        </p:attrNameLst>
                                      </p:cBhvr>
                                      <p:to>
                                        <p:strVal val="visible"/>
                                      </p:to>
                                    </p:set>
                                    <p:animEffect transition="in" filter="blinds(horizontal)">
                                      <p:cBhvr>
                                        <p:cTn id="12" dur="500"/>
                                        <p:tgtEl>
                                          <p:spTgt spid="96256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62563">
                                            <p:txEl>
                                              <p:pRg st="3" end="3"/>
                                            </p:txEl>
                                          </p:spTgt>
                                        </p:tgtEl>
                                        <p:attrNameLst>
                                          <p:attrName>style.visibility</p:attrName>
                                        </p:attrNameLst>
                                      </p:cBhvr>
                                      <p:to>
                                        <p:strVal val="visible"/>
                                      </p:to>
                                    </p:set>
                                    <p:animEffect transition="in" filter="blinds(horizontal)">
                                      <p:cBhvr>
                                        <p:cTn id="17" dur="500"/>
                                        <p:tgtEl>
                                          <p:spTgt spid="96256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62563">
                                            <p:txEl>
                                              <p:pRg st="4" end="4"/>
                                            </p:txEl>
                                          </p:spTgt>
                                        </p:tgtEl>
                                        <p:attrNameLst>
                                          <p:attrName>style.visibility</p:attrName>
                                        </p:attrNameLst>
                                      </p:cBhvr>
                                      <p:to>
                                        <p:strVal val="visible"/>
                                      </p:to>
                                    </p:set>
                                    <p:animEffect transition="in" filter="blinds(horizontal)">
                                      <p:cBhvr>
                                        <p:cTn id="22" dur="500"/>
                                        <p:tgtEl>
                                          <p:spTgt spid="96256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62563">
                                            <p:txEl>
                                              <p:pRg st="5" end="5"/>
                                            </p:txEl>
                                          </p:spTgt>
                                        </p:tgtEl>
                                        <p:attrNameLst>
                                          <p:attrName>style.visibility</p:attrName>
                                        </p:attrNameLst>
                                      </p:cBhvr>
                                      <p:to>
                                        <p:strVal val="visible"/>
                                      </p:to>
                                    </p:set>
                                    <p:animEffect transition="in" filter="blinds(horizontal)">
                                      <p:cBhvr>
                                        <p:cTn id="27" dur="500"/>
                                        <p:tgtEl>
                                          <p:spTgt spid="96256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62564"/>
                                        </p:tgtEl>
                                        <p:attrNameLst>
                                          <p:attrName>style.visibility</p:attrName>
                                        </p:attrNameLst>
                                      </p:cBhvr>
                                      <p:to>
                                        <p:strVal val="visible"/>
                                      </p:to>
                                    </p:set>
                                    <p:animEffect transition="in" filter="blinds(horizontal)">
                                      <p:cBhvr>
                                        <p:cTn id="32" dur="500"/>
                                        <p:tgtEl>
                                          <p:spTgt spid="962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a:spcBef>
                <a:spcPct val="0"/>
              </a:spcBef>
              <a:buFontTx/>
              <a:buNone/>
            </a:pPr>
            <a:fld id="{E3101749-9CFF-4BCA-874B-7770C7A57360}" type="slidenum">
              <a:rPr lang="zh-CN" altLang="en-US" sz="1400" smtClean="0">
                <a:latin typeface="+mj-lt"/>
                <a:ea typeface="华文宋体" panose="02010600040101010101" pitchFamily="2" charset="-122"/>
              </a:rPr>
              <a:t>29</a:t>
            </a:fld>
            <a:endParaRPr lang="en-US" altLang="zh-CN" sz="1400">
              <a:latin typeface="+mj-lt"/>
              <a:ea typeface="华文宋体" panose="02010600040101010101" pitchFamily="2" charset="-122"/>
            </a:endParaRPr>
          </a:p>
        </p:txBody>
      </p:sp>
      <p:sp>
        <p:nvSpPr>
          <p:cNvPr id="32771" name="Rectangle 2"/>
          <p:cNvSpPr>
            <a:spLocks noGrp="1" noChangeArrowheads="1"/>
          </p:cNvSpPr>
          <p:nvPr>
            <p:ph type="title"/>
          </p:nvPr>
        </p:nvSpPr>
        <p:spPr/>
        <p:txBody>
          <a:bodyPr/>
          <a:lstStyle/>
          <a:p>
            <a:pPr algn="just" eaLnBrk="1" hangingPunct="1"/>
            <a:r>
              <a:rPr lang="zh-CN" altLang="en-US">
                <a:latin typeface="+mj-lt"/>
              </a:rPr>
              <a:t> </a:t>
            </a:r>
          </a:p>
        </p:txBody>
      </p:sp>
      <p:sp>
        <p:nvSpPr>
          <p:cNvPr id="32772" name="Rectangle 3"/>
          <p:cNvSpPr>
            <a:spLocks noGrp="1" noChangeArrowheads="1"/>
          </p:cNvSpPr>
          <p:nvPr>
            <p:ph type="body" idx="1"/>
          </p:nvPr>
        </p:nvSpPr>
        <p:spPr>
          <a:xfrm>
            <a:off x="0" y="1063625"/>
            <a:ext cx="9658350" cy="877888"/>
          </a:xfrm>
        </p:spPr>
        <p:txBody>
          <a:bodyPr/>
          <a:lstStyle/>
          <a:p>
            <a:pPr algn="just" eaLnBrk="1" hangingPunct="1"/>
            <a:r>
              <a:rPr lang="zh-CN" altLang="en-US" sz="2400" dirty="0">
                <a:latin typeface="+mj-lt"/>
              </a:rPr>
              <a:t>扫描线</a:t>
            </a:r>
            <a:r>
              <a:rPr lang="en-US" altLang="zh-CN" sz="2400" dirty="0">
                <a:latin typeface="+mj-lt"/>
              </a:rPr>
              <a:t>y</a:t>
            </a:r>
            <a:r>
              <a:rPr lang="zh-CN" altLang="en-US" sz="2400" dirty="0">
                <a:latin typeface="+mj-lt"/>
              </a:rPr>
              <a:t>上如已知</a:t>
            </a:r>
            <a:r>
              <a:rPr lang="en-US" altLang="zh-CN" sz="2400" dirty="0">
                <a:latin typeface="+mj-lt"/>
              </a:rPr>
              <a:t>(</a:t>
            </a:r>
            <a:r>
              <a:rPr lang="en-US" altLang="zh-CN" sz="2400" dirty="0" err="1">
                <a:latin typeface="+mj-lt"/>
              </a:rPr>
              <a:t>x,y</a:t>
            </a:r>
            <a:r>
              <a:rPr lang="en-US" altLang="zh-CN" sz="2400" dirty="0">
                <a:latin typeface="+mj-lt"/>
              </a:rPr>
              <a:t>)</a:t>
            </a:r>
            <a:r>
              <a:rPr lang="zh-CN" altLang="en-US" sz="2400" dirty="0">
                <a:latin typeface="+mj-lt"/>
              </a:rPr>
              <a:t>点的深度值，则其</a:t>
            </a:r>
            <a:r>
              <a:rPr lang="zh-CN" altLang="en-US" sz="2400" dirty="0"/>
              <a:t>右侧</a:t>
            </a:r>
            <a:r>
              <a:rPr lang="zh-CN" altLang="en-US" sz="2400" dirty="0">
                <a:latin typeface="+mj-lt"/>
              </a:rPr>
              <a:t>相邻下一点</a:t>
            </a:r>
            <a:r>
              <a:rPr lang="en-US" altLang="zh-CN" sz="2400" dirty="0">
                <a:latin typeface="+mj-lt"/>
              </a:rPr>
              <a:t>(x+1,y)</a:t>
            </a:r>
            <a:r>
              <a:rPr lang="zh-CN" altLang="en-US" sz="2400" dirty="0">
                <a:latin typeface="+mj-lt"/>
              </a:rPr>
              <a:t>处的深度值计算方法如下：</a:t>
            </a:r>
          </a:p>
        </p:txBody>
      </p:sp>
      <p:sp>
        <p:nvSpPr>
          <p:cNvPr id="32773" name="Rectangle 4"/>
          <p:cNvSpPr>
            <a:spLocks noChangeArrowheads="1"/>
          </p:cNvSpPr>
          <p:nvPr/>
        </p:nvSpPr>
        <p:spPr bwMode="auto">
          <a:xfrm>
            <a:off x="0" y="2657475"/>
            <a:ext cx="9658350" cy="106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algn="just" eaLnBrk="1" hangingPunct="1">
              <a:lnSpc>
                <a:spcPct val="130000"/>
              </a:lnSpc>
            </a:pPr>
            <a:r>
              <a:rPr kumimoji="1" lang="zh-CN" altLang="en-US" sz="2400" dirty="0">
                <a:latin typeface="+mj-lt"/>
              </a:rPr>
              <a:t>当处理下一条扫描线</a:t>
            </a:r>
            <a:r>
              <a:rPr kumimoji="1" lang="en-US" altLang="zh-CN" sz="2400" dirty="0">
                <a:latin typeface="+mj-lt"/>
              </a:rPr>
              <a:t>y=y-1</a:t>
            </a:r>
            <a:r>
              <a:rPr kumimoji="1" lang="zh-CN" altLang="en-US" sz="2400" dirty="0">
                <a:latin typeface="+mj-lt"/>
              </a:rPr>
              <a:t>时，该扫描线上与多边形相交的最左边（</a:t>
            </a:r>
            <a:r>
              <a:rPr kumimoji="1" lang="en-US" altLang="zh-CN" sz="2400" dirty="0">
                <a:latin typeface="+mj-lt"/>
              </a:rPr>
              <a:t>x</a:t>
            </a:r>
            <a:r>
              <a:rPr kumimoji="1" lang="zh-CN" altLang="en-US" sz="2400" dirty="0">
                <a:latin typeface="+mj-lt"/>
              </a:rPr>
              <a:t>最小）交点的</a:t>
            </a:r>
            <a:r>
              <a:rPr kumimoji="1" lang="en-US" altLang="zh-CN" sz="2400" dirty="0">
                <a:latin typeface="+mj-lt"/>
              </a:rPr>
              <a:t>x</a:t>
            </a:r>
            <a:r>
              <a:rPr kumimoji="1" lang="zh-CN" altLang="en-US" sz="2400" dirty="0">
                <a:latin typeface="+mj-lt"/>
              </a:rPr>
              <a:t>值可以利用上一条扫描线上的最左边的</a:t>
            </a:r>
            <a:r>
              <a:rPr kumimoji="1" lang="en-US" altLang="zh-CN" sz="2400" dirty="0">
                <a:latin typeface="+mj-lt"/>
              </a:rPr>
              <a:t>x</a:t>
            </a:r>
            <a:r>
              <a:rPr kumimoji="1" lang="zh-CN" altLang="en-US" sz="2400" dirty="0">
                <a:latin typeface="+mj-lt"/>
              </a:rPr>
              <a:t>值计算：</a:t>
            </a:r>
          </a:p>
        </p:txBody>
      </p:sp>
      <p:graphicFrame>
        <p:nvGraphicFramePr>
          <p:cNvPr id="32774" name="Object 5"/>
          <p:cNvGraphicFramePr>
            <a:graphicFrameLocks noChangeAspect="1"/>
          </p:cNvGraphicFramePr>
          <p:nvPr>
            <p:extLst>
              <p:ext uri="{D42A27DB-BD31-4B8C-83A1-F6EECF244321}">
                <p14:modId xmlns:p14="http://schemas.microsoft.com/office/powerpoint/2010/main" val="3466423822"/>
              </p:ext>
            </p:extLst>
          </p:nvPr>
        </p:nvGraphicFramePr>
        <p:xfrm>
          <a:off x="2115389" y="1913120"/>
          <a:ext cx="5592672" cy="731376"/>
        </p:xfrm>
        <a:graphic>
          <a:graphicData uri="http://schemas.openxmlformats.org/presentationml/2006/ole">
            <mc:AlternateContent xmlns:mc="http://schemas.openxmlformats.org/markup-compatibility/2006">
              <mc:Choice xmlns:v="urn:schemas-microsoft-com:vml" Requires="v">
                <p:oleObj spid="_x0000_s33036" name="Equation" r:id="rId3" imgW="4660560" imgH="609480" progId="Equation.DSMT4">
                  <p:embed/>
                </p:oleObj>
              </mc:Choice>
              <mc:Fallback>
                <p:oleObj name="Equation" r:id="rId3" imgW="4660560" imgH="609480" progId="Equation.DSMT4">
                  <p:embed/>
                  <p:pic>
                    <p:nvPicPr>
                      <p:cNvPr id="0" name="Object 5"/>
                      <p:cNvPicPr>
                        <a:picLocks noChangeAspect="1" noChangeArrowheads="1"/>
                      </p:cNvPicPr>
                      <p:nvPr/>
                    </p:nvPicPr>
                    <p:blipFill>
                      <a:blip r:embed="rId4"/>
                      <a:srcRect/>
                      <a:stretch>
                        <a:fillRect/>
                      </a:stretch>
                    </p:blipFill>
                    <p:spPr bwMode="auto">
                      <a:xfrm>
                        <a:off x="2115389" y="1913120"/>
                        <a:ext cx="5592672" cy="731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775" name="Object 6"/>
          <p:cNvGraphicFramePr>
            <a:graphicFrameLocks noChangeAspect="1"/>
          </p:cNvGraphicFramePr>
          <p:nvPr>
            <p:extLst>
              <p:ext uri="{D42A27DB-BD31-4B8C-83A1-F6EECF244321}">
                <p14:modId xmlns:p14="http://schemas.microsoft.com/office/powerpoint/2010/main" val="2865504119"/>
              </p:ext>
            </p:extLst>
          </p:nvPr>
        </p:nvGraphicFramePr>
        <p:xfrm>
          <a:off x="1528136" y="3789372"/>
          <a:ext cx="3206750" cy="984250"/>
        </p:xfrm>
        <a:graphic>
          <a:graphicData uri="http://schemas.openxmlformats.org/presentationml/2006/ole">
            <mc:AlternateContent xmlns:mc="http://schemas.openxmlformats.org/markup-compatibility/2006">
              <mc:Choice xmlns:v="urn:schemas-microsoft-com:vml" Requires="v">
                <p:oleObj spid="_x0000_s33037" name="Equation" r:id="rId5" imgW="1282700" imgH="393700" progId="Equation.3">
                  <p:embed/>
                </p:oleObj>
              </mc:Choice>
              <mc:Fallback>
                <p:oleObj name="Equation" r:id="rId5" imgW="1282700" imgH="3937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8136" y="3789372"/>
                        <a:ext cx="3206750"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76" name="Rectangle 7"/>
          <p:cNvSpPr>
            <a:spLocks noChangeArrowheads="1"/>
          </p:cNvSpPr>
          <p:nvPr/>
        </p:nvSpPr>
        <p:spPr bwMode="auto">
          <a:xfrm>
            <a:off x="412750" y="136525"/>
            <a:ext cx="94932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FontTx/>
              <a:buNone/>
            </a:pPr>
            <a:r>
              <a:rPr lang="en-US" altLang="zh-CN" sz="4400">
                <a:solidFill>
                  <a:schemeClr val="accent2"/>
                </a:solidFill>
                <a:latin typeface="+mj-lt"/>
              </a:rPr>
              <a:t>Z-Buffer</a:t>
            </a:r>
            <a:r>
              <a:rPr lang="zh-CN" altLang="en-US" sz="4400">
                <a:solidFill>
                  <a:schemeClr val="accent2"/>
                </a:solidFill>
                <a:latin typeface="+mj-lt"/>
              </a:rPr>
              <a:t>算法</a:t>
            </a:r>
          </a:p>
        </p:txBody>
      </p:sp>
      <p:graphicFrame>
        <p:nvGraphicFramePr>
          <p:cNvPr id="32777" name="Object 4"/>
          <p:cNvGraphicFramePr>
            <a:graphicFrameLocks noChangeAspect="1"/>
          </p:cNvGraphicFramePr>
          <p:nvPr>
            <p:extLst>
              <p:ext uri="{D42A27DB-BD31-4B8C-83A1-F6EECF244321}">
                <p14:modId xmlns:p14="http://schemas.microsoft.com/office/powerpoint/2010/main" val="1338662842"/>
              </p:ext>
            </p:extLst>
          </p:nvPr>
        </p:nvGraphicFramePr>
        <p:xfrm>
          <a:off x="4515645" y="3548063"/>
          <a:ext cx="4859337" cy="3135312"/>
        </p:xfrm>
        <a:graphic>
          <a:graphicData uri="http://schemas.openxmlformats.org/presentationml/2006/ole">
            <mc:AlternateContent xmlns:mc="http://schemas.openxmlformats.org/markup-compatibility/2006">
              <mc:Choice xmlns:v="urn:schemas-microsoft-com:vml" Requires="v">
                <p:oleObj spid="_x0000_s33038" name="Visio" r:id="rId7" imgW="3237230" imgH="2092325" progId="Visio.Drawing.11">
                  <p:embed/>
                </p:oleObj>
              </mc:Choice>
              <mc:Fallback>
                <p:oleObj name="Visio" r:id="rId7" imgW="3237230" imgH="2092325" progId="Visio.Drawing.11">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15645" y="3548063"/>
                        <a:ext cx="4859337" cy="313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78" name="日期占位符 1"/>
          <p:cNvSpPr>
            <a:spLocks noGrp="1"/>
          </p:cNvSpPr>
          <p:nvPr>
            <p:ph type="dt" sz="quarter" idx="4294967295"/>
          </p:nvPr>
        </p:nvSpPr>
        <p:spPr bwMode="auto">
          <a:xfrm>
            <a:off x="495300" y="6461125"/>
            <a:ext cx="2311400" cy="3206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FontTx/>
              <a:buNone/>
            </a:pPr>
            <a:fld id="{98C74B8F-89F2-4E06-BFFA-14BA5759443D}" type="datetime10">
              <a:rPr lang="zh-CN" altLang="en-US" sz="1400">
                <a:latin typeface="+mj-lt"/>
                <a:ea typeface="华文宋体" panose="02010600040101010101" pitchFamily="2" charset="-122"/>
              </a:rPr>
              <a:t>12:02</a:t>
            </a:fld>
            <a:endParaRPr lang="en-US" altLang="zh-CN" sz="1400">
              <a:latin typeface="+mj-lt"/>
              <a:ea typeface="华文宋体" panose="0201060004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a:spcBef>
                <a:spcPct val="0"/>
              </a:spcBef>
              <a:buFontTx/>
              <a:buNone/>
            </a:pPr>
            <a:fld id="{9F91C9FD-DFBB-4301-BD10-9E5CF5D5971D}" type="slidenum">
              <a:rPr lang="zh-CN" altLang="en-US" sz="1400" smtClean="0">
                <a:latin typeface="华文宋体" panose="02010600040101010101" pitchFamily="2" charset="-122"/>
                <a:ea typeface="华文宋体" panose="02010600040101010101" pitchFamily="2" charset="-122"/>
              </a:rPr>
              <a:t>3</a:t>
            </a:fld>
            <a:endParaRPr lang="en-US" altLang="zh-CN" sz="1400">
              <a:latin typeface="华文宋体" panose="02010600040101010101" pitchFamily="2" charset="-122"/>
              <a:ea typeface="华文宋体" panose="02010600040101010101" pitchFamily="2" charset="-122"/>
            </a:endParaRPr>
          </a:p>
        </p:txBody>
      </p:sp>
      <p:sp>
        <p:nvSpPr>
          <p:cNvPr id="16387" name="Rectangle 3"/>
          <p:cNvSpPr>
            <a:spLocks noGrp="1" noChangeArrowheads="1"/>
          </p:cNvSpPr>
          <p:nvPr>
            <p:ph type="body" idx="1"/>
          </p:nvPr>
        </p:nvSpPr>
        <p:spPr/>
        <p:txBody>
          <a:bodyPr/>
          <a:lstStyle/>
          <a:p>
            <a:pPr eaLnBrk="1" hangingPunct="1"/>
            <a:r>
              <a:rPr lang="zh-CN" altLang="en-US" dirty="0"/>
              <a:t>综合利用数学、物理学、计算机科学等多种学科技术和方法在计算机图形设备上生成的、像彩色照片那样逼真的图形</a:t>
            </a:r>
            <a:endParaRPr lang="en-US" altLang="zh-CN" dirty="0"/>
          </a:p>
        </p:txBody>
      </p:sp>
      <p:sp>
        <p:nvSpPr>
          <p:cNvPr id="16390" name="标题 7"/>
          <p:cNvSpPr>
            <a:spLocks noGrp="1" noChangeArrowheads="1"/>
          </p:cNvSpPr>
          <p:nvPr>
            <p:ph type="title"/>
          </p:nvPr>
        </p:nvSpPr>
        <p:spPr/>
        <p:txBody>
          <a:bodyPr/>
          <a:lstStyle/>
          <a:p>
            <a:r>
              <a:rPr lang="zh-CN" altLang="en-US" dirty="0"/>
              <a:t>何谓真实感图形</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650" y="3506568"/>
            <a:ext cx="2967340" cy="1857555"/>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8780" y="3506568"/>
            <a:ext cx="2626442" cy="1906797"/>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4280" y="3506568"/>
            <a:ext cx="3387745" cy="1906798"/>
          </a:xfrm>
          <a:prstGeom prst="rect">
            <a:avLst/>
          </a:prstGeom>
        </p:spPr>
      </p:pic>
    </p:spTree>
    <p:extLst>
      <p:ext uri="{BB962C8B-B14F-4D97-AF65-F5344CB8AC3E}">
        <p14:creationId xmlns:p14="http://schemas.microsoft.com/office/powerpoint/2010/main" val="36738866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a:spcBef>
                <a:spcPct val="0"/>
              </a:spcBef>
              <a:buFontTx/>
              <a:buNone/>
            </a:pPr>
            <a:fld id="{E3101749-9CFF-4BCA-874B-7770C7A57360}" type="slidenum">
              <a:rPr lang="zh-CN" altLang="en-US" sz="1400" smtClean="0">
                <a:latin typeface="+mj-lt"/>
                <a:ea typeface="华文宋体" panose="02010600040101010101" pitchFamily="2" charset="-122"/>
              </a:rPr>
              <a:t>30</a:t>
            </a:fld>
            <a:endParaRPr lang="en-US" altLang="zh-CN" sz="1400">
              <a:latin typeface="+mj-lt"/>
              <a:ea typeface="华文宋体" panose="02010600040101010101" pitchFamily="2" charset="-122"/>
            </a:endParaRPr>
          </a:p>
        </p:txBody>
      </p:sp>
      <p:sp>
        <p:nvSpPr>
          <p:cNvPr id="32771" name="Rectangle 2"/>
          <p:cNvSpPr>
            <a:spLocks noGrp="1" noChangeArrowheads="1"/>
          </p:cNvSpPr>
          <p:nvPr>
            <p:ph type="title"/>
          </p:nvPr>
        </p:nvSpPr>
        <p:spPr/>
        <p:txBody>
          <a:bodyPr/>
          <a:lstStyle/>
          <a:p>
            <a:pPr algn="just" eaLnBrk="1" hangingPunct="1"/>
            <a:r>
              <a:rPr lang="zh-CN" altLang="en-US" dirty="0">
                <a:latin typeface="+mj-lt"/>
              </a:rPr>
              <a:t> </a:t>
            </a:r>
          </a:p>
        </p:txBody>
      </p:sp>
      <p:sp>
        <p:nvSpPr>
          <p:cNvPr id="32772" name="Rectangle 3"/>
          <p:cNvSpPr>
            <a:spLocks noGrp="1" noChangeArrowheads="1"/>
          </p:cNvSpPr>
          <p:nvPr>
            <p:ph type="body" idx="1"/>
          </p:nvPr>
        </p:nvSpPr>
        <p:spPr>
          <a:xfrm>
            <a:off x="0" y="1063624"/>
            <a:ext cx="9658350" cy="5020873"/>
          </a:xfrm>
        </p:spPr>
        <p:txBody>
          <a:bodyPr/>
          <a:lstStyle/>
          <a:p>
            <a:pPr algn="just" eaLnBrk="1" hangingPunct="1">
              <a:lnSpc>
                <a:spcPct val="150000"/>
              </a:lnSpc>
            </a:pPr>
            <a:r>
              <a:rPr lang="zh-CN" altLang="en-US" sz="2400" dirty="0">
                <a:latin typeface="+mj-lt"/>
              </a:rPr>
              <a:t>前面所述深度计算方法仅适用于正平行投影方式，且存在一些前提假设条件的约束</a:t>
            </a:r>
            <a:endParaRPr lang="en-US" altLang="zh-CN" sz="2400" dirty="0">
              <a:latin typeface="+mj-lt"/>
            </a:endParaRPr>
          </a:p>
          <a:p>
            <a:pPr lvl="1" algn="just" eaLnBrk="1" hangingPunct="1">
              <a:lnSpc>
                <a:spcPct val="150000"/>
              </a:lnSpc>
            </a:pPr>
            <a:r>
              <a:rPr lang="zh-CN" altLang="en-US" sz="2000" dirty="0"/>
              <a:t>投影方向为</a:t>
            </a:r>
            <a:r>
              <a:rPr lang="en-US" altLang="zh-CN" sz="2000" dirty="0"/>
              <a:t>Z</a:t>
            </a:r>
            <a:r>
              <a:rPr lang="zh-CN" altLang="en-US" sz="2000" dirty="0"/>
              <a:t>轴，投影平面为</a:t>
            </a:r>
            <a:r>
              <a:rPr lang="en-US" altLang="zh-CN" sz="2000" dirty="0"/>
              <a:t>XOY</a:t>
            </a:r>
            <a:r>
              <a:rPr lang="zh-CN" altLang="en-US" sz="2000" dirty="0"/>
              <a:t>平面。如果不满足怎么办？旋转</a:t>
            </a:r>
            <a:endParaRPr lang="en-US" altLang="zh-CN" sz="2000" dirty="0"/>
          </a:p>
          <a:p>
            <a:pPr lvl="1" algn="just" eaLnBrk="1" hangingPunct="1">
              <a:lnSpc>
                <a:spcPct val="150000"/>
              </a:lnSpc>
            </a:pPr>
            <a:r>
              <a:rPr lang="zh-CN" altLang="en-US" sz="2000" dirty="0"/>
              <a:t>投影观察体的长度和宽度与屏幕窗口的大小相同。如果不满足怎么办？要增加一步从视区（屏幕坐标系）</a:t>
            </a:r>
            <a:r>
              <a:rPr lang="en-US" altLang="zh-CN" sz="2000" dirty="0"/>
              <a:t>-&gt;</a:t>
            </a:r>
            <a:r>
              <a:rPr lang="zh-CN" altLang="en-US" sz="2000" dirty="0"/>
              <a:t>投影平面（世界坐标系）的逆映射</a:t>
            </a:r>
            <a:endParaRPr lang="en-US" altLang="zh-CN" sz="2000" dirty="0"/>
          </a:p>
          <a:p>
            <a:pPr algn="just" eaLnBrk="1" hangingPunct="1">
              <a:lnSpc>
                <a:spcPct val="150000"/>
              </a:lnSpc>
            </a:pPr>
            <a:r>
              <a:rPr lang="zh-CN" altLang="en-US" sz="2400" dirty="0"/>
              <a:t>如果是透视投影的方式，则必须寻求新的深度计算方法！</a:t>
            </a:r>
            <a:endParaRPr lang="en-US" altLang="zh-CN" sz="2400" dirty="0"/>
          </a:p>
          <a:p>
            <a:pPr lvl="1" algn="just" eaLnBrk="1" hangingPunct="1">
              <a:lnSpc>
                <a:spcPct val="150000"/>
              </a:lnSpc>
            </a:pPr>
            <a:endParaRPr lang="en-US" altLang="zh-CN" sz="2000" dirty="0"/>
          </a:p>
          <a:p>
            <a:pPr lvl="1" algn="just" eaLnBrk="1" hangingPunct="1">
              <a:lnSpc>
                <a:spcPct val="150000"/>
              </a:lnSpc>
            </a:pPr>
            <a:endParaRPr lang="zh-CN" altLang="en-US" sz="2000" dirty="0">
              <a:latin typeface="+mj-lt"/>
            </a:endParaRPr>
          </a:p>
        </p:txBody>
      </p:sp>
      <p:sp>
        <p:nvSpPr>
          <p:cNvPr id="32776" name="Rectangle 7"/>
          <p:cNvSpPr>
            <a:spLocks noChangeArrowheads="1"/>
          </p:cNvSpPr>
          <p:nvPr/>
        </p:nvSpPr>
        <p:spPr bwMode="auto">
          <a:xfrm>
            <a:off x="412750" y="136525"/>
            <a:ext cx="94932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FontTx/>
              <a:buNone/>
            </a:pPr>
            <a:r>
              <a:rPr lang="en-US" altLang="zh-CN" sz="4400">
                <a:solidFill>
                  <a:schemeClr val="accent2"/>
                </a:solidFill>
                <a:latin typeface="+mj-lt"/>
              </a:rPr>
              <a:t>Z-Buffer</a:t>
            </a:r>
            <a:r>
              <a:rPr lang="zh-CN" altLang="en-US" sz="4400">
                <a:solidFill>
                  <a:schemeClr val="accent2"/>
                </a:solidFill>
                <a:latin typeface="+mj-lt"/>
              </a:rPr>
              <a:t>算法</a:t>
            </a:r>
          </a:p>
        </p:txBody>
      </p:sp>
      <p:sp>
        <p:nvSpPr>
          <p:cNvPr id="32778" name="日期占位符 1"/>
          <p:cNvSpPr>
            <a:spLocks noGrp="1"/>
          </p:cNvSpPr>
          <p:nvPr>
            <p:ph type="dt" sz="quarter" idx="4294967295"/>
          </p:nvPr>
        </p:nvSpPr>
        <p:spPr bwMode="auto">
          <a:xfrm>
            <a:off x="495300" y="6461125"/>
            <a:ext cx="2311400" cy="3206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FontTx/>
              <a:buNone/>
            </a:pPr>
            <a:fld id="{98C74B8F-89F2-4E06-BFFA-14BA5759443D}" type="datetime10">
              <a:rPr lang="zh-CN" altLang="en-US" sz="1400">
                <a:latin typeface="+mj-lt"/>
                <a:ea typeface="华文宋体" panose="02010600040101010101" pitchFamily="2" charset="-122"/>
              </a:rPr>
              <a:t>12:02</a:t>
            </a:fld>
            <a:endParaRPr lang="en-US" altLang="zh-CN" sz="1400" dirty="0">
              <a:latin typeface="+mj-lt"/>
              <a:ea typeface="华文宋体" panose="02010600040101010101" pitchFamily="2" charset="-122"/>
            </a:endParaRPr>
          </a:p>
        </p:txBody>
      </p:sp>
    </p:spTree>
    <p:extLst>
      <p:ext uri="{BB962C8B-B14F-4D97-AF65-F5344CB8AC3E}">
        <p14:creationId xmlns:p14="http://schemas.microsoft.com/office/powerpoint/2010/main" val="33296839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a:spcBef>
                <a:spcPct val="0"/>
              </a:spcBef>
              <a:buFontTx/>
              <a:buNone/>
            </a:pPr>
            <a:fld id="{7193EC41-0CBF-45E6-99B1-B6C5697C2B00}" type="slidenum">
              <a:rPr lang="zh-CN" altLang="en-US" sz="1400" smtClean="0">
                <a:latin typeface="Arial" panose="020B0604020202020204" pitchFamily="34" charset="0"/>
              </a:rPr>
              <a:t>31</a:t>
            </a:fld>
            <a:endParaRPr lang="en-US" altLang="zh-CN" sz="1400">
              <a:latin typeface="Arial" panose="020B0604020202020204" pitchFamily="34" charset="0"/>
            </a:endParaRPr>
          </a:p>
        </p:txBody>
      </p:sp>
      <p:sp>
        <p:nvSpPr>
          <p:cNvPr id="36" name="内容占位符 35"/>
          <p:cNvSpPr>
            <a:spLocks noGrp="1" noChangeArrowheads="1"/>
          </p:cNvSpPr>
          <p:nvPr>
            <p:ph idx="1"/>
          </p:nvPr>
        </p:nvSpPr>
        <p:spPr>
          <a:xfrm>
            <a:off x="280988" y="1143000"/>
            <a:ext cx="9493250" cy="5181600"/>
          </a:xfrm>
        </p:spPr>
        <p:txBody>
          <a:bodyPr/>
          <a:lstStyle/>
          <a:p>
            <a:r>
              <a:rPr lang="zh-CN" altLang="en-US" dirty="0"/>
              <a:t>透视投影变换中</a:t>
            </a:r>
            <a:r>
              <a:rPr lang="en-US" altLang="zh-CN" dirty="0"/>
              <a:t>,</a:t>
            </a:r>
            <a:r>
              <a:rPr lang="zh-CN" altLang="en-US" dirty="0"/>
              <a:t>一个点到视点的距离是</a:t>
            </a:r>
            <a:endParaRPr lang="en-US" altLang="zh-CN" dirty="0"/>
          </a:p>
          <a:p>
            <a:r>
              <a:rPr lang="zh-CN" altLang="en-US" dirty="0"/>
              <a:t>伪深度</a:t>
            </a:r>
            <a:r>
              <a:rPr lang="en-US" altLang="zh-CN" dirty="0"/>
              <a:t>:</a:t>
            </a:r>
            <a:r>
              <a:rPr lang="zh-CN" altLang="en-US" dirty="0"/>
              <a:t>提供深度的一个适当度量</a:t>
            </a:r>
          </a:p>
        </p:txBody>
      </p:sp>
      <p:graphicFrame>
        <p:nvGraphicFramePr>
          <p:cNvPr id="10243" name="Object 5"/>
          <p:cNvGraphicFramePr>
            <a:graphicFrameLocks noChangeAspect="1"/>
          </p:cNvGraphicFramePr>
          <p:nvPr>
            <p:extLst>
              <p:ext uri="{D42A27DB-BD31-4B8C-83A1-F6EECF244321}">
                <p14:modId xmlns:p14="http://schemas.microsoft.com/office/powerpoint/2010/main" val="2490770477"/>
              </p:ext>
            </p:extLst>
          </p:nvPr>
        </p:nvGraphicFramePr>
        <p:xfrm>
          <a:off x="7808119" y="1224908"/>
          <a:ext cx="2032000" cy="482600"/>
        </p:xfrm>
        <a:graphic>
          <a:graphicData uri="http://schemas.openxmlformats.org/presentationml/2006/ole">
            <mc:AlternateContent xmlns:mc="http://schemas.openxmlformats.org/markup-compatibility/2006">
              <mc:Choice xmlns:v="urn:schemas-microsoft-com:vml" Requires="v">
                <p:oleObj spid="_x0000_s69865" name="Equation" r:id="rId4" imgW="1016000" imgH="241300" progId="Equation.DSMT4">
                  <p:embed/>
                </p:oleObj>
              </mc:Choice>
              <mc:Fallback>
                <p:oleObj name="Equation" r:id="rId4" imgW="1016000" imgH="241300" progId="Equation.DSMT4">
                  <p:embed/>
                  <p:pic>
                    <p:nvPicPr>
                      <p:cNvPr id="10243"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08119" y="1224908"/>
                        <a:ext cx="2032000" cy="482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29" name="标题 6"/>
          <p:cNvSpPr>
            <a:spLocks noGrp="1" noChangeArrowheads="1"/>
          </p:cNvSpPr>
          <p:nvPr>
            <p:ph type="title"/>
          </p:nvPr>
        </p:nvSpPr>
        <p:spPr/>
        <p:txBody>
          <a:bodyPr/>
          <a:lstStyle/>
          <a:p>
            <a:r>
              <a:rPr lang="zh-CN" altLang="en-US"/>
              <a:t>深度信息</a:t>
            </a:r>
          </a:p>
        </p:txBody>
      </p:sp>
      <p:graphicFrame>
        <p:nvGraphicFramePr>
          <p:cNvPr id="12295" name="Object 7"/>
          <p:cNvGraphicFramePr>
            <a:graphicFrameLocks noChangeAspect="1"/>
          </p:cNvGraphicFramePr>
          <p:nvPr/>
        </p:nvGraphicFramePr>
        <p:xfrm>
          <a:off x="5508625" y="3378200"/>
          <a:ext cx="4397375" cy="3479800"/>
        </p:xfrm>
        <a:graphic>
          <a:graphicData uri="http://schemas.openxmlformats.org/presentationml/2006/ole">
            <mc:AlternateContent xmlns:mc="http://schemas.openxmlformats.org/markup-compatibility/2006">
              <mc:Choice xmlns:v="urn:schemas-microsoft-com:vml" Requires="v">
                <p:oleObj spid="_x0000_s69866" name="Visio" r:id="rId6" imgW="1746250" imgH="1383665" progId="Visio.Drawing.11">
                  <p:embed/>
                </p:oleObj>
              </mc:Choice>
              <mc:Fallback>
                <p:oleObj name="Visio" r:id="rId6" imgW="1746250" imgH="1383665" progId="Visio.Drawing.11">
                  <p:embed/>
                  <p:pic>
                    <p:nvPicPr>
                      <p:cNvPr id="12295"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08625" y="3378200"/>
                        <a:ext cx="4397375" cy="3479800"/>
                      </a:xfrm>
                      <a:prstGeom prst="rect">
                        <a:avLst/>
                      </a:prstGeom>
                      <a:solidFill>
                        <a:srgbClr val="CCFFFF">
                          <a:alpha val="30196"/>
                        </a:srgbClr>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1" name="日期占位符 1"/>
          <p:cNvSpPr>
            <a:spLocks noGrp="1"/>
          </p:cNvSpPr>
          <p:nvPr>
            <p:ph type="dt" sz="quarter" idx="4294967295"/>
          </p:nvPr>
        </p:nvSpPr>
        <p:spPr bwMode="auto">
          <a:xfrm>
            <a:off x="495300" y="6461125"/>
            <a:ext cx="2311400" cy="3206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FontTx/>
              <a:buNone/>
            </a:pPr>
            <a:fld id="{CF29688C-647D-462C-81D9-ABE005DAE8EB}" type="datetime10">
              <a:rPr lang="zh-CN" altLang="en-US" sz="1400">
                <a:latin typeface="Arial" panose="020B0604020202020204" pitchFamily="34" charset="0"/>
              </a:rPr>
              <a:t>12:02</a:t>
            </a:fld>
            <a:endParaRPr lang="en-US" altLang="zh-CN" sz="1400">
              <a:latin typeface="Arial" panose="020B0604020202020204" pitchFamily="34" charset="0"/>
            </a:endParaRPr>
          </a:p>
        </p:txBody>
      </p:sp>
      <p:graphicFrame>
        <p:nvGraphicFramePr>
          <p:cNvPr id="8" name="Object 11"/>
          <p:cNvGraphicFramePr>
            <a:graphicFrameLocks noChangeAspect="1"/>
          </p:cNvGraphicFramePr>
          <p:nvPr>
            <p:extLst>
              <p:ext uri="{D42A27DB-BD31-4B8C-83A1-F6EECF244321}">
                <p14:modId xmlns:p14="http://schemas.microsoft.com/office/powerpoint/2010/main" val="3966126137"/>
              </p:ext>
            </p:extLst>
          </p:nvPr>
        </p:nvGraphicFramePr>
        <p:xfrm>
          <a:off x="747713" y="2414588"/>
          <a:ext cx="4583112" cy="982662"/>
        </p:xfrm>
        <a:graphic>
          <a:graphicData uri="http://schemas.openxmlformats.org/presentationml/2006/ole">
            <mc:AlternateContent xmlns:mc="http://schemas.openxmlformats.org/markup-compatibility/2006">
              <mc:Choice xmlns:v="urn:schemas-microsoft-com:vml" Requires="v">
                <p:oleObj spid="_x0000_s69867" name="Equation" r:id="rId8" imgW="1942920" imgH="330120" progId="Equation.DSMT4">
                  <p:embed/>
                </p:oleObj>
              </mc:Choice>
              <mc:Fallback>
                <p:oleObj name="Equation" r:id="rId8" imgW="1942920" imgH="330120" progId="Equation.DSMT4">
                  <p:embed/>
                  <p:pic>
                    <p:nvPicPr>
                      <p:cNvPr id="8" name="Object 11"/>
                      <p:cNvPicPr>
                        <a:picLocks noChangeAspect="1" noChangeArrowheads="1"/>
                      </p:cNvPicPr>
                      <p:nvPr/>
                    </p:nvPicPr>
                    <p:blipFill>
                      <a:blip r:embed="rId9"/>
                      <a:srcRect/>
                      <a:stretch>
                        <a:fillRect/>
                      </a:stretch>
                    </p:blipFill>
                    <p:spPr bwMode="auto">
                      <a:xfrm>
                        <a:off x="747713" y="2414588"/>
                        <a:ext cx="4583112"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755267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checkerboard(across)">
                                      <p:cBhvr>
                                        <p:cTn id="7" dur="500"/>
                                        <p:tgtEl>
                                          <p:spTgt spid="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2295"/>
                                        </p:tgtEl>
                                        <p:attrNameLst>
                                          <p:attrName>style.visibility</p:attrName>
                                        </p:attrNameLst>
                                      </p:cBhvr>
                                      <p:to>
                                        <p:strVal val="visible"/>
                                      </p:to>
                                    </p:set>
                                    <p:animEffect transition="in" filter="checkerboard(across)">
                                      <p:cBhvr>
                                        <p:cTn id="12" dur="500"/>
                                        <p:tgtEl>
                                          <p:spTgt spid="12295"/>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0243"/>
                                        </p:tgtEl>
                                        <p:attrNameLst>
                                          <p:attrName>style.visibility</p:attrName>
                                        </p:attrNameLst>
                                      </p:cBhvr>
                                      <p:to>
                                        <p:strVal val="visible"/>
                                      </p:to>
                                    </p:set>
                                    <p:animEffect transition="in" filter="checkerboard(across)">
                                      <p:cBhvr>
                                        <p:cTn id="17" dur="500"/>
                                        <p:tgtEl>
                                          <p:spTgt spid="10243"/>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6">
                                            <p:txEl>
                                              <p:pRg st="1" end="1"/>
                                            </p:txEl>
                                          </p:spTgt>
                                        </p:tgtEl>
                                        <p:attrNameLst>
                                          <p:attrName>style.visibility</p:attrName>
                                        </p:attrNameLst>
                                      </p:cBhvr>
                                      <p:to>
                                        <p:strVal val="visible"/>
                                      </p:to>
                                    </p:set>
                                    <p:animEffect transition="in" filter="checkerboard(across)">
                                      <p:cBhvr>
                                        <p:cTn id="22" dur="500"/>
                                        <p:tgtEl>
                                          <p:spTgt spid="3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checkerboard(across)">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6">
            <a:extLst>
              <a:ext uri="{FF2B5EF4-FFF2-40B4-BE49-F238E27FC236}">
                <a16:creationId xmlns:a16="http://schemas.microsoft.com/office/drawing/2014/main" id="{C687139B-A270-4D5D-AAE8-13AF6460AE3E}"/>
              </a:ext>
            </a:extLst>
          </p:cNvPr>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42D4C4B9-49A9-484C-8D71-8C3168BDC4A7}" type="slidenum">
              <a:rPr lang="zh-CN" altLang="en-US" sz="1400" smtClean="0">
                <a:latin typeface="Arial" panose="020B0604020202020204" pitchFamily="34" charset="0"/>
                <a:ea typeface="宋体" panose="02010600030101010101" pitchFamily="2" charset="-122"/>
              </a:rPr>
              <a:pPr>
                <a:spcBef>
                  <a:spcPct val="0"/>
                </a:spcBef>
                <a:buFontTx/>
                <a:buNone/>
              </a:pPr>
              <a:t>32</a:t>
            </a:fld>
            <a:endParaRPr lang="en-US" altLang="zh-CN" sz="1400" dirty="0">
              <a:latin typeface="Arial" panose="020B0604020202020204" pitchFamily="34" charset="0"/>
              <a:ea typeface="宋体" panose="02010600030101010101" pitchFamily="2" charset="-122"/>
            </a:endParaRPr>
          </a:p>
        </p:txBody>
      </p:sp>
      <p:sp>
        <p:nvSpPr>
          <p:cNvPr id="32771" name="Rectangle 3">
            <a:extLst>
              <a:ext uri="{FF2B5EF4-FFF2-40B4-BE49-F238E27FC236}">
                <a16:creationId xmlns:a16="http://schemas.microsoft.com/office/drawing/2014/main" id="{44680ECA-FA32-4E55-8BA9-E20EA6F749AB}"/>
              </a:ext>
            </a:extLst>
          </p:cNvPr>
          <p:cNvSpPr>
            <a:spLocks noGrp="1" noChangeArrowheads="1"/>
          </p:cNvSpPr>
          <p:nvPr>
            <p:ph type="body" sz="half" idx="1"/>
          </p:nvPr>
        </p:nvSpPr>
        <p:spPr>
          <a:xfrm>
            <a:off x="241300" y="1101725"/>
            <a:ext cx="4670425" cy="5327650"/>
          </a:xfrm>
        </p:spPr>
        <p:txBody>
          <a:bodyPr/>
          <a:lstStyle/>
          <a:p>
            <a:pPr algn="just" eaLnBrk="1" hangingPunct="1"/>
            <a:endParaRPr lang="zh-CN" altLang="en-US">
              <a:latin typeface="华文中宋" panose="02010600040101010101" pitchFamily="2" charset="-122"/>
              <a:ea typeface="华文中宋" panose="02010600040101010101" pitchFamily="2" charset="-122"/>
            </a:endParaRPr>
          </a:p>
          <a:p>
            <a:pPr eaLnBrk="1" hangingPunct="1"/>
            <a:endParaRPr lang="zh-CN" altLang="en-US" sz="2800">
              <a:ea typeface="宋体" panose="02010600030101010101" pitchFamily="2" charset="-122"/>
            </a:endParaRPr>
          </a:p>
        </p:txBody>
      </p:sp>
      <p:graphicFrame>
        <p:nvGraphicFramePr>
          <p:cNvPr id="10242" name="Object 4">
            <a:extLst>
              <a:ext uri="{FF2B5EF4-FFF2-40B4-BE49-F238E27FC236}">
                <a16:creationId xmlns:a16="http://schemas.microsoft.com/office/drawing/2014/main" id="{16ACFE47-8BF3-43D3-B355-345595EE895F}"/>
              </a:ext>
            </a:extLst>
          </p:cNvPr>
          <p:cNvGraphicFramePr>
            <a:graphicFrameLocks noChangeAspect="1"/>
          </p:cNvGraphicFramePr>
          <p:nvPr>
            <p:extLst/>
          </p:nvPr>
        </p:nvGraphicFramePr>
        <p:xfrm>
          <a:off x="2279650" y="1117601"/>
          <a:ext cx="2208267" cy="2079624"/>
        </p:xfrm>
        <a:graphic>
          <a:graphicData uri="http://schemas.openxmlformats.org/presentationml/2006/ole">
            <mc:AlternateContent xmlns:mc="http://schemas.openxmlformats.org/markup-compatibility/2006">
              <mc:Choice xmlns:v="urn:schemas-microsoft-com:vml" Requires="v">
                <p:oleObj spid="_x0000_s72746" name="Equation" r:id="rId4" imgW="762000" imgH="1054100" progId="Equation.DSMT4">
                  <p:embed/>
                </p:oleObj>
              </mc:Choice>
              <mc:Fallback>
                <p:oleObj name="Equation" r:id="rId4" imgW="762000" imgH="1054100" progId="Equation.DSMT4">
                  <p:embed/>
                  <p:pic>
                    <p:nvPicPr>
                      <p:cNvPr id="10242" name="Object 4">
                        <a:extLst>
                          <a:ext uri="{FF2B5EF4-FFF2-40B4-BE49-F238E27FC236}">
                            <a16:creationId xmlns:a16="http://schemas.microsoft.com/office/drawing/2014/main" id="{16ACFE47-8BF3-43D3-B355-345595EE895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79650" y="1117601"/>
                        <a:ext cx="2208267" cy="2079624"/>
                      </a:xfrm>
                      <a:prstGeom prst="rect">
                        <a:avLst/>
                      </a:prstGeom>
                      <a:solidFill>
                        <a:srgbClr val="FFFFFF"/>
                      </a:solidFill>
                      <a:ln>
                        <a:noFill/>
                      </a:ln>
                      <a:extLst/>
                    </p:spPr>
                  </p:pic>
                </p:oleObj>
              </mc:Fallback>
            </mc:AlternateContent>
          </a:graphicData>
        </a:graphic>
      </p:graphicFrame>
      <p:graphicFrame>
        <p:nvGraphicFramePr>
          <p:cNvPr id="10243" name="Object 5">
            <a:extLst>
              <a:ext uri="{FF2B5EF4-FFF2-40B4-BE49-F238E27FC236}">
                <a16:creationId xmlns:a16="http://schemas.microsoft.com/office/drawing/2014/main" id="{360E687F-751C-4756-B8CF-96F71D845740}"/>
              </a:ext>
            </a:extLst>
          </p:cNvPr>
          <p:cNvGraphicFramePr>
            <a:graphicFrameLocks noChangeAspect="1"/>
          </p:cNvGraphicFramePr>
          <p:nvPr>
            <p:extLst/>
          </p:nvPr>
        </p:nvGraphicFramePr>
        <p:xfrm>
          <a:off x="2443654" y="4583113"/>
          <a:ext cx="2073275" cy="827087"/>
        </p:xfrm>
        <a:graphic>
          <a:graphicData uri="http://schemas.openxmlformats.org/presentationml/2006/ole">
            <mc:AlternateContent xmlns:mc="http://schemas.openxmlformats.org/markup-compatibility/2006">
              <mc:Choice xmlns:v="urn:schemas-microsoft-com:vml" Requires="v">
                <p:oleObj spid="_x0000_s72747" name="Equation" r:id="rId6" imgW="1079500" imgH="368300" progId="Equation.DSMT4">
                  <p:embed/>
                </p:oleObj>
              </mc:Choice>
              <mc:Fallback>
                <p:oleObj name="Equation" r:id="rId6" imgW="1079500" imgH="368300" progId="Equation.DSMT4">
                  <p:embed/>
                  <p:pic>
                    <p:nvPicPr>
                      <p:cNvPr id="10243" name="Object 5">
                        <a:extLst>
                          <a:ext uri="{FF2B5EF4-FFF2-40B4-BE49-F238E27FC236}">
                            <a16:creationId xmlns:a16="http://schemas.microsoft.com/office/drawing/2014/main" id="{360E687F-751C-4756-B8CF-96F71D84574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43654" y="4583113"/>
                        <a:ext cx="2073275" cy="8270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774" name="Object 11">
            <a:extLst>
              <a:ext uri="{FF2B5EF4-FFF2-40B4-BE49-F238E27FC236}">
                <a16:creationId xmlns:a16="http://schemas.microsoft.com/office/drawing/2014/main" id="{52C6BF4D-EB6D-4A26-ABA5-4E216FD94761}"/>
              </a:ext>
            </a:extLst>
          </p:cNvPr>
          <p:cNvGraphicFramePr>
            <a:graphicFrameLocks noChangeAspect="1"/>
          </p:cNvGraphicFramePr>
          <p:nvPr>
            <p:extLst/>
          </p:nvPr>
        </p:nvGraphicFramePr>
        <p:xfrm>
          <a:off x="407988" y="1528003"/>
          <a:ext cx="1752600" cy="1233063"/>
        </p:xfrm>
        <a:graphic>
          <a:graphicData uri="http://schemas.openxmlformats.org/presentationml/2006/ole">
            <mc:AlternateContent xmlns:mc="http://schemas.openxmlformats.org/markup-compatibility/2006">
              <mc:Choice xmlns:v="urn:schemas-microsoft-com:vml" Requires="v">
                <p:oleObj spid="_x0000_s72748" name="Equation" r:id="rId8" imgW="761669" imgH="533169" progId="Equation.DSMT4">
                  <p:embed/>
                </p:oleObj>
              </mc:Choice>
              <mc:Fallback>
                <p:oleObj name="Equation" r:id="rId8" imgW="761669" imgH="533169" progId="Equation.DSMT4">
                  <p:embed/>
                  <p:pic>
                    <p:nvPicPr>
                      <p:cNvPr id="32774" name="Object 11">
                        <a:extLst>
                          <a:ext uri="{FF2B5EF4-FFF2-40B4-BE49-F238E27FC236}">
                            <a16:creationId xmlns:a16="http://schemas.microsoft.com/office/drawing/2014/main" id="{52C6BF4D-EB6D-4A26-ABA5-4E216FD9476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7988" y="1528003"/>
                        <a:ext cx="1752600" cy="1233063"/>
                      </a:xfrm>
                      <a:prstGeom prst="rect">
                        <a:avLst/>
                      </a:prstGeom>
                      <a:noFill/>
                      <a:ln>
                        <a:noFill/>
                      </a:ln>
                      <a:extLst/>
                    </p:spPr>
                  </p:pic>
                </p:oleObj>
              </mc:Fallback>
            </mc:AlternateContent>
          </a:graphicData>
        </a:graphic>
      </p:graphicFrame>
      <p:graphicFrame>
        <p:nvGraphicFramePr>
          <p:cNvPr id="10" name="Object 5">
            <a:extLst>
              <a:ext uri="{FF2B5EF4-FFF2-40B4-BE49-F238E27FC236}">
                <a16:creationId xmlns:a16="http://schemas.microsoft.com/office/drawing/2014/main" id="{A165F8CE-7CD5-4849-92F2-98DD078BC34C}"/>
              </a:ext>
            </a:extLst>
          </p:cNvPr>
          <p:cNvGraphicFramePr>
            <a:graphicFrameLocks noChangeAspect="1"/>
          </p:cNvGraphicFramePr>
          <p:nvPr>
            <p:extLst/>
          </p:nvPr>
        </p:nvGraphicFramePr>
        <p:xfrm>
          <a:off x="165100" y="3650503"/>
          <a:ext cx="9764713" cy="3087687"/>
        </p:xfrm>
        <a:graphic>
          <a:graphicData uri="http://schemas.openxmlformats.org/presentationml/2006/ole">
            <mc:AlternateContent xmlns:mc="http://schemas.openxmlformats.org/markup-compatibility/2006">
              <mc:Choice xmlns:v="urn:schemas-microsoft-com:vml" Requires="v">
                <p:oleObj spid="_x0000_s72749" name="Equation" r:id="rId10" imgW="2489040" imgH="1714320" progId="Equation.DSMT4">
                  <p:embed/>
                </p:oleObj>
              </mc:Choice>
              <mc:Fallback>
                <p:oleObj name="Equation" r:id="rId10" imgW="2489040" imgH="1714320" progId="Equation.DSMT4">
                  <p:embed/>
                  <p:pic>
                    <p:nvPicPr>
                      <p:cNvPr id="10" name="Object 5">
                        <a:extLst>
                          <a:ext uri="{FF2B5EF4-FFF2-40B4-BE49-F238E27FC236}">
                            <a16:creationId xmlns:a16="http://schemas.microsoft.com/office/drawing/2014/main" id="{A165F8CE-7CD5-4849-92F2-98DD078BC34C}"/>
                          </a:ext>
                        </a:extLst>
                      </p:cNvPr>
                      <p:cNvPicPr>
                        <a:picLocks noChangeAspect="1" noChangeArrowheads="1"/>
                      </p:cNvPicPr>
                      <p:nvPr/>
                    </p:nvPicPr>
                    <p:blipFill>
                      <a:blip r:embed="rId11"/>
                      <a:srcRect/>
                      <a:stretch>
                        <a:fillRect/>
                      </a:stretch>
                    </p:blipFill>
                    <p:spPr bwMode="auto">
                      <a:xfrm>
                        <a:off x="165100" y="3650503"/>
                        <a:ext cx="9764713" cy="3087687"/>
                      </a:xfrm>
                      <a:prstGeom prst="rect">
                        <a:avLst/>
                      </a:prstGeom>
                      <a:solidFill>
                        <a:srgbClr val="FFFFFF"/>
                      </a:solidFill>
                      <a:ln>
                        <a:noFill/>
                      </a:ln>
                      <a:extLst/>
                    </p:spPr>
                  </p:pic>
                </p:oleObj>
              </mc:Fallback>
            </mc:AlternateContent>
          </a:graphicData>
        </a:graphic>
      </p:graphicFrame>
      <p:sp>
        <p:nvSpPr>
          <p:cNvPr id="32779" name="标题 12">
            <a:extLst>
              <a:ext uri="{FF2B5EF4-FFF2-40B4-BE49-F238E27FC236}">
                <a16:creationId xmlns:a16="http://schemas.microsoft.com/office/drawing/2014/main" id="{2F912943-C4F7-4F68-8D88-7436F6645FEA}"/>
              </a:ext>
            </a:extLst>
          </p:cNvPr>
          <p:cNvSpPr>
            <a:spLocks noGrp="1" noChangeArrowheads="1"/>
          </p:cNvSpPr>
          <p:nvPr>
            <p:ph type="title"/>
          </p:nvPr>
        </p:nvSpPr>
        <p:spPr/>
        <p:txBody>
          <a:bodyPr/>
          <a:lstStyle/>
          <a:p>
            <a:r>
              <a:rPr lang="zh-CN" altLang="en-US" dirty="0"/>
              <a:t>透视变换及伪深度</a:t>
            </a:r>
          </a:p>
        </p:txBody>
      </p:sp>
      <p:graphicFrame>
        <p:nvGraphicFramePr>
          <p:cNvPr id="32780" name="Object 13">
            <a:extLst>
              <a:ext uri="{FF2B5EF4-FFF2-40B4-BE49-F238E27FC236}">
                <a16:creationId xmlns:a16="http://schemas.microsoft.com/office/drawing/2014/main" id="{25181381-6140-47D6-9C2F-8A29FBD20A87}"/>
              </a:ext>
            </a:extLst>
          </p:cNvPr>
          <p:cNvGraphicFramePr>
            <a:graphicFrameLocks noChangeAspect="1"/>
          </p:cNvGraphicFramePr>
          <p:nvPr/>
        </p:nvGraphicFramePr>
        <p:xfrm>
          <a:off x="4776788" y="522288"/>
          <a:ext cx="5129212" cy="4060825"/>
        </p:xfrm>
        <a:graphic>
          <a:graphicData uri="http://schemas.openxmlformats.org/presentationml/2006/ole">
            <mc:AlternateContent xmlns:mc="http://schemas.openxmlformats.org/markup-compatibility/2006">
              <mc:Choice xmlns:v="urn:schemas-microsoft-com:vml" Requires="v">
                <p:oleObj spid="_x0000_s72750" name="Visio" r:id="rId12" imgW="2012752" imgH="1590199" progId="Visio.Drawing.11">
                  <p:embed/>
                </p:oleObj>
              </mc:Choice>
              <mc:Fallback>
                <p:oleObj name="Visio" r:id="rId12" imgW="2012752" imgH="1590199" progId="Visio.Drawing.11">
                  <p:embed/>
                  <p:pic>
                    <p:nvPicPr>
                      <p:cNvPr id="32780" name="Object 13">
                        <a:extLst>
                          <a:ext uri="{FF2B5EF4-FFF2-40B4-BE49-F238E27FC236}">
                            <a16:creationId xmlns:a16="http://schemas.microsoft.com/office/drawing/2014/main" id="{25181381-6140-47D6-9C2F-8A29FBD20A8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76788" y="522288"/>
                        <a:ext cx="5129212" cy="4060825"/>
                      </a:xfrm>
                      <a:prstGeom prst="rect">
                        <a:avLst/>
                      </a:prstGeom>
                      <a:solidFill>
                        <a:srgbClr val="CCFFFF">
                          <a:alpha val="30196"/>
                        </a:srgbClr>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81" name="日期占位符 1">
            <a:extLst>
              <a:ext uri="{FF2B5EF4-FFF2-40B4-BE49-F238E27FC236}">
                <a16:creationId xmlns:a16="http://schemas.microsoft.com/office/drawing/2014/main" id="{D01612C0-4557-4280-9509-2205740D4287}"/>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D423D9E3-0D42-480F-8195-FC7FABF18885}" type="datetime10">
              <a:rPr lang="zh-CN" altLang="en-US" sz="1400" smtClean="0">
                <a:latin typeface="Arial" panose="020B0604020202020204" pitchFamily="34" charset="0"/>
                <a:ea typeface="宋体" panose="02010600030101010101" pitchFamily="2" charset="-122"/>
              </a:rPr>
              <a:pPr>
                <a:spcBef>
                  <a:spcPct val="0"/>
                </a:spcBef>
                <a:buFontTx/>
                <a:buNone/>
              </a:pPr>
              <a:t>12:02</a:t>
            </a:fld>
            <a:endParaRPr lang="en-US" altLang="zh-CN" sz="1400">
              <a:latin typeface="Arial" panose="020B0604020202020204" pitchFamily="34" charset="0"/>
              <a:ea typeface="宋体" panose="02010600030101010101" pitchFamily="2" charset="-122"/>
            </a:endParaRPr>
          </a:p>
        </p:txBody>
      </p:sp>
      <p:sp>
        <p:nvSpPr>
          <p:cNvPr id="16" name="内容占位符 35">
            <a:extLst>
              <a:ext uri="{FF2B5EF4-FFF2-40B4-BE49-F238E27FC236}">
                <a16:creationId xmlns:a16="http://schemas.microsoft.com/office/drawing/2014/main" id="{C753C29F-DE18-458D-87D4-EA61A2F190D1}"/>
              </a:ext>
            </a:extLst>
          </p:cNvPr>
          <p:cNvSpPr txBox="1">
            <a:spLocks/>
          </p:cNvSpPr>
          <p:nvPr/>
        </p:nvSpPr>
        <p:spPr bwMode="auto">
          <a:xfrm>
            <a:off x="3626069" y="6171323"/>
            <a:ext cx="6047321" cy="450139"/>
          </a:xfrm>
          <a:prstGeom prst="rect">
            <a:avLst/>
          </a:prstGeom>
          <a:noFill/>
          <a:ln w="9525">
            <a:noFill/>
            <a:miter lim="800000"/>
            <a:headEnd/>
            <a:tailEnd/>
          </a:ln>
        </p:spPr>
        <p:txBody>
          <a:bodyPr/>
          <a:lstStyle/>
          <a:p>
            <a:pPr algn="ctr">
              <a:spcBef>
                <a:spcPct val="20000"/>
              </a:spcBef>
              <a:defRPr/>
            </a:pPr>
            <a:r>
              <a:rPr kumimoji="0" lang="zh-CN" altLang="en-US" sz="2400" kern="0" dirty="0">
                <a:solidFill>
                  <a:schemeClr val="tx1"/>
                </a:solidFill>
                <a:latin typeface="华文宋体" pitchFamily="2" charset="-122"/>
                <a:ea typeface="华文宋体" pitchFamily="2" charset="-122"/>
              </a:rPr>
              <a:t>考虑深度信息后的透视</a:t>
            </a:r>
            <a:r>
              <a:rPr kumimoji="0" lang="zh-CN" altLang="en-US" sz="2800" strike="dblStrike" kern="0" dirty="0">
                <a:solidFill>
                  <a:srgbClr val="FF0000"/>
                </a:solidFill>
                <a:latin typeface="华文宋体" pitchFamily="2" charset="-122"/>
                <a:ea typeface="华文宋体" pitchFamily="2" charset="-122"/>
              </a:rPr>
              <a:t>投影</a:t>
            </a:r>
            <a:r>
              <a:rPr kumimoji="0" lang="zh-CN" altLang="en-US" sz="2400" kern="0" dirty="0">
                <a:solidFill>
                  <a:schemeClr val="tx1"/>
                </a:solidFill>
                <a:latin typeface="华文宋体" pitchFamily="2" charset="-122"/>
                <a:ea typeface="华文宋体" pitchFamily="2" charset="-122"/>
              </a:rPr>
              <a:t>变换矩阵</a:t>
            </a:r>
            <a:endParaRPr kumimoji="0" lang="en-US" altLang="zh-CN" sz="2400" kern="0" dirty="0">
              <a:solidFill>
                <a:schemeClr val="tx1"/>
              </a:solidFill>
              <a:latin typeface="华文宋体" pitchFamily="2" charset="-122"/>
              <a:ea typeface="华文宋体" pitchFamily="2" charset="-122"/>
            </a:endParaRPr>
          </a:p>
        </p:txBody>
      </p:sp>
    </p:spTree>
    <p:extLst>
      <p:ext uri="{BB962C8B-B14F-4D97-AF65-F5344CB8AC3E}">
        <p14:creationId xmlns:p14="http://schemas.microsoft.com/office/powerpoint/2010/main" val="6883819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blinds(horizontal)">
                                      <p:cBhvr>
                                        <p:cTn id="7" dur="500"/>
                                        <p:tgtEl>
                                          <p:spTgt spid="102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heckerboard(across)">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10243"/>
                                        </p:tgtEl>
                                        <p:attrNameLst>
                                          <p:attrName>style.visibility</p:attrName>
                                        </p:attrNameLst>
                                      </p:cBhvr>
                                      <p:to>
                                        <p:strVal val="visible"/>
                                      </p:to>
                                    </p:set>
                                    <p:animEffect transition="in" filter="checkerboard(across)">
                                      <p:cBhvr>
                                        <p:cTn id="17" dur="500"/>
                                        <p:tgtEl>
                                          <p:spTgt spid="10243"/>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6">
                                            <p:txEl>
                                              <p:pRg st="0" end="0"/>
                                            </p:txEl>
                                          </p:spTgt>
                                        </p:tgtEl>
                                        <p:attrNameLst>
                                          <p:attrName>style.visibility</p:attrName>
                                        </p:attrNameLst>
                                      </p:cBhvr>
                                      <p:to>
                                        <p:strVal val="visible"/>
                                      </p:to>
                                    </p:set>
                                    <p:animEffect transition="in" filter="checkerboard(across)">
                                      <p:cBhvr>
                                        <p:cTn id="22"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noChangeArrowheads="1"/>
          </p:cNvSpPr>
          <p:nvPr>
            <p:ph type="title"/>
          </p:nvPr>
        </p:nvSpPr>
        <p:spPr/>
        <p:txBody>
          <a:bodyPr/>
          <a:lstStyle/>
          <a:p>
            <a:r>
              <a:rPr lang="zh-CN" altLang="en-US"/>
              <a:t>点的透视变换</a:t>
            </a:r>
          </a:p>
        </p:txBody>
      </p:sp>
      <p:sp>
        <p:nvSpPr>
          <p:cNvPr id="3" name="内容占位符 2"/>
          <p:cNvSpPr>
            <a:spLocks noGrp="1" noChangeArrowheads="1"/>
          </p:cNvSpPr>
          <p:nvPr>
            <p:ph idx="1"/>
          </p:nvPr>
        </p:nvSpPr>
        <p:spPr>
          <a:xfrm>
            <a:off x="247650" y="1698625"/>
            <a:ext cx="9493250" cy="1784350"/>
          </a:xfrm>
        </p:spPr>
        <p:txBody>
          <a:bodyPr/>
          <a:lstStyle/>
          <a:p>
            <a:r>
              <a:rPr lang="zh-CN" altLang="en-US"/>
              <a:t>前两个分量用于计算投影坐标</a:t>
            </a:r>
            <a:endParaRPr lang="en-US" altLang="zh-CN"/>
          </a:p>
          <a:p>
            <a:r>
              <a:rPr lang="zh-CN" altLang="en-US"/>
              <a:t>第三个分量用于深度测试</a:t>
            </a:r>
            <a:r>
              <a:rPr lang="en-US" altLang="zh-CN"/>
              <a:t>,</a:t>
            </a:r>
            <a:r>
              <a:rPr lang="zh-CN" altLang="en-US"/>
              <a:t>即</a:t>
            </a:r>
            <a:r>
              <a:rPr lang="zh-CN" altLang="en-US">
                <a:solidFill>
                  <a:srgbClr val="C00000"/>
                </a:solidFill>
              </a:rPr>
              <a:t>伪深度</a:t>
            </a:r>
            <a:endParaRPr lang="en-US" altLang="zh-CN">
              <a:solidFill>
                <a:srgbClr val="C00000"/>
              </a:solidFill>
            </a:endParaRPr>
          </a:p>
          <a:p>
            <a:r>
              <a:rPr lang="zh-CN" altLang="en-US"/>
              <a:t>需计算投影坐标时</a:t>
            </a:r>
            <a:r>
              <a:rPr lang="en-US" altLang="zh-CN"/>
              <a:t>,</a:t>
            </a:r>
            <a:r>
              <a:rPr lang="zh-CN" altLang="en-US"/>
              <a:t>只要忽略伪深度即可</a:t>
            </a:r>
          </a:p>
        </p:txBody>
      </p:sp>
      <p:sp>
        <p:nvSpPr>
          <p:cNvPr id="34820"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a:spcBef>
                <a:spcPct val="0"/>
              </a:spcBef>
              <a:buFontTx/>
              <a:buNone/>
            </a:pPr>
            <a:fld id="{E215B14B-8A61-444C-B350-352F95E36BF9}" type="slidenum">
              <a:rPr lang="zh-CN" altLang="en-US" sz="1400" smtClean="0">
                <a:latin typeface="华文宋体" panose="02010600040101010101" pitchFamily="2" charset="-122"/>
              </a:rPr>
              <a:t>33</a:t>
            </a:fld>
            <a:endParaRPr lang="en-US" altLang="zh-CN" sz="1400">
              <a:latin typeface="华文宋体" panose="02010600040101010101" pitchFamily="2" charset="-122"/>
            </a:endParaRPr>
          </a:p>
        </p:txBody>
      </p:sp>
      <p:graphicFrame>
        <p:nvGraphicFramePr>
          <p:cNvPr id="63492" name="Object 11"/>
          <p:cNvGraphicFramePr>
            <a:graphicFrameLocks noChangeAspect="1"/>
          </p:cNvGraphicFramePr>
          <p:nvPr/>
        </p:nvGraphicFramePr>
        <p:xfrm>
          <a:off x="719138" y="895350"/>
          <a:ext cx="4343400" cy="944563"/>
        </p:xfrm>
        <a:graphic>
          <a:graphicData uri="http://schemas.openxmlformats.org/presentationml/2006/ole">
            <mc:AlternateContent xmlns:mc="http://schemas.openxmlformats.org/markup-compatibility/2006">
              <mc:Choice xmlns:v="urn:schemas-microsoft-com:vml" Requires="v">
                <p:oleObj spid="_x0000_s35160" name="Equation" r:id="rId3" imgW="1841500" imgH="317500" progId="Equation.DSMT4">
                  <p:embed/>
                </p:oleObj>
              </mc:Choice>
              <mc:Fallback>
                <p:oleObj name="Equation" r:id="rId3" imgW="1841500" imgH="317500" progId="Equation.DSMT4">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138" y="895350"/>
                        <a:ext cx="4343400"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3493" name="Object 11"/>
          <p:cNvGraphicFramePr>
            <a:graphicFrameLocks noChangeAspect="1"/>
          </p:cNvGraphicFramePr>
          <p:nvPr/>
        </p:nvGraphicFramePr>
        <p:xfrm>
          <a:off x="650875" y="3355975"/>
          <a:ext cx="3175000" cy="944563"/>
        </p:xfrm>
        <a:graphic>
          <a:graphicData uri="http://schemas.openxmlformats.org/presentationml/2006/ole">
            <mc:AlternateContent xmlns:mc="http://schemas.openxmlformats.org/markup-compatibility/2006">
              <mc:Choice xmlns:v="urn:schemas-microsoft-com:vml" Requires="v">
                <p:oleObj spid="_x0000_s35161" name="Equation" r:id="rId5" imgW="1345565" imgH="317500" progId="Equation.DSMT4">
                  <p:embed/>
                </p:oleObj>
              </mc:Choice>
              <mc:Fallback>
                <p:oleObj name="Equation" r:id="rId5" imgW="1345565" imgH="317500" progId="Equation.DSMT4">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0875" y="3355975"/>
                        <a:ext cx="3175000"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1"/>
          <p:cNvGraphicFramePr>
            <a:graphicFrameLocks noChangeAspect="1"/>
          </p:cNvGraphicFramePr>
          <p:nvPr/>
        </p:nvGraphicFramePr>
        <p:xfrm>
          <a:off x="3787775" y="3354388"/>
          <a:ext cx="2755900" cy="944562"/>
        </p:xfrm>
        <a:graphic>
          <a:graphicData uri="http://schemas.openxmlformats.org/presentationml/2006/ole">
            <mc:AlternateContent xmlns:mc="http://schemas.openxmlformats.org/markup-compatibility/2006">
              <mc:Choice xmlns:v="urn:schemas-microsoft-com:vml" Requires="v">
                <p:oleObj spid="_x0000_s35162" name="Equation" r:id="rId7" imgW="1167765" imgH="317500" progId="Equation.DSMT4">
                  <p:embed/>
                </p:oleObj>
              </mc:Choice>
              <mc:Fallback>
                <p:oleObj name="Equation" r:id="rId7" imgW="1167765" imgH="31750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87775" y="3354388"/>
                        <a:ext cx="2755900" cy="94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45" name="Object 13"/>
          <p:cNvGraphicFramePr>
            <a:graphicFrameLocks noChangeAspect="1"/>
          </p:cNvGraphicFramePr>
          <p:nvPr/>
        </p:nvGraphicFramePr>
        <p:xfrm>
          <a:off x="5519738" y="3386138"/>
          <a:ext cx="4386262" cy="3471862"/>
        </p:xfrm>
        <a:graphic>
          <a:graphicData uri="http://schemas.openxmlformats.org/presentationml/2006/ole">
            <mc:AlternateContent xmlns:mc="http://schemas.openxmlformats.org/markup-compatibility/2006">
              <mc:Choice xmlns:v="urn:schemas-microsoft-com:vml" Requires="v">
                <p:oleObj spid="_x0000_s35163" name="Visio" r:id="rId9" imgW="1746250" imgH="1383665" progId="Visio.Drawing.11">
                  <p:embed/>
                </p:oleObj>
              </mc:Choice>
              <mc:Fallback>
                <p:oleObj name="Visio" r:id="rId9" imgW="1746250" imgH="1383665" progId="Visio.Drawing.11">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19738" y="3386138"/>
                        <a:ext cx="4386262" cy="3471862"/>
                      </a:xfrm>
                      <a:prstGeom prst="rect">
                        <a:avLst/>
                      </a:prstGeom>
                      <a:solidFill>
                        <a:srgbClr val="CCFFFF">
                          <a:alpha val="30196"/>
                        </a:srgbClr>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25" name="日期占位符 1"/>
          <p:cNvSpPr>
            <a:spLocks noGrp="1"/>
          </p:cNvSpPr>
          <p:nvPr>
            <p:ph type="dt" sz="quarter" idx="4294967295"/>
          </p:nvPr>
        </p:nvSpPr>
        <p:spPr bwMode="auto">
          <a:xfrm>
            <a:off x="495300" y="6461125"/>
            <a:ext cx="2311400" cy="3206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FontTx/>
              <a:buNone/>
            </a:pPr>
            <a:fld id="{FCAA0F8D-49FA-409B-9EFC-646105AD4C3C}" type="datetime10">
              <a:rPr lang="zh-CN" altLang="en-US" sz="1400">
                <a:latin typeface="华文宋体" panose="02010600040101010101" pitchFamily="2" charset="-122"/>
                <a:ea typeface="华文宋体" panose="02010600040101010101" pitchFamily="2" charset="-122"/>
              </a:rPr>
              <a:t>12:02</a:t>
            </a:fld>
            <a:endParaRPr lang="en-US" altLang="zh-CN" sz="1400">
              <a:latin typeface="华文宋体" panose="02010600040101010101" pitchFamily="2" charset="-122"/>
              <a:ea typeface="华文宋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3492"/>
                                        </p:tgtEl>
                                        <p:attrNameLst>
                                          <p:attrName>style.visibility</p:attrName>
                                        </p:attrNameLst>
                                      </p:cBhvr>
                                      <p:to>
                                        <p:strVal val="visible"/>
                                      </p:to>
                                    </p:set>
                                    <p:animEffect transition="in" filter="checkerboard(across)">
                                      <p:cBhvr>
                                        <p:cTn id="7" dur="500"/>
                                        <p:tgtEl>
                                          <p:spTgt spid="6349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8445"/>
                                        </p:tgtEl>
                                        <p:attrNameLst>
                                          <p:attrName>style.visibility</p:attrName>
                                        </p:attrNameLst>
                                      </p:cBhvr>
                                      <p:to>
                                        <p:strVal val="visible"/>
                                      </p:to>
                                    </p:set>
                                    <p:animEffect transition="in" filter="checkerboard(across)">
                                      <p:cBhvr>
                                        <p:cTn id="12" dur="500"/>
                                        <p:tgtEl>
                                          <p:spTgt spid="1844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blinds(horizontal)">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checkerboard(across)">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blinds(horizontal)">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63493"/>
                                        </p:tgtEl>
                                        <p:attrNameLst>
                                          <p:attrName>style.visibility</p:attrName>
                                        </p:attrNameLst>
                                      </p:cBhvr>
                                      <p:to>
                                        <p:strVal val="visible"/>
                                      </p:to>
                                    </p:set>
                                    <p:animEffect transition="in" filter="checkerboard(across)">
                                      <p:cBhvr>
                                        <p:cTn id="32" dur="500"/>
                                        <p:tgtEl>
                                          <p:spTgt spid="63493"/>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checkerboard(across)">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noChangeArrowheads="1"/>
          </p:cNvSpPr>
          <p:nvPr>
            <p:ph type="title"/>
          </p:nvPr>
        </p:nvSpPr>
        <p:spPr/>
        <p:txBody>
          <a:bodyPr/>
          <a:lstStyle/>
          <a:p>
            <a:r>
              <a:rPr lang="zh-CN" altLang="en-US"/>
              <a:t>点的透视变换讨论</a:t>
            </a:r>
          </a:p>
        </p:txBody>
      </p:sp>
      <p:sp>
        <p:nvSpPr>
          <p:cNvPr id="3" name="内容占位符 2"/>
          <p:cNvSpPr>
            <a:spLocks noGrp="1" noChangeArrowheads="1"/>
          </p:cNvSpPr>
          <p:nvPr>
            <p:ph idx="1"/>
          </p:nvPr>
        </p:nvSpPr>
        <p:spPr>
          <a:xfrm>
            <a:off x="617538" y="3636963"/>
            <a:ext cx="5414962" cy="1177925"/>
          </a:xfrm>
        </p:spPr>
        <p:txBody>
          <a:bodyPr/>
          <a:lstStyle/>
          <a:p>
            <a:r>
              <a:rPr lang="en-US" altLang="zh-CN" dirty="0"/>
              <a:t>z</a:t>
            </a:r>
            <a:r>
              <a:rPr lang="zh-CN" altLang="en-US" dirty="0"/>
              <a:t>逐渐减小时</a:t>
            </a:r>
            <a:r>
              <a:rPr lang="en-US" altLang="zh-CN" dirty="0"/>
              <a:t>z’</a:t>
            </a:r>
            <a:r>
              <a:rPr lang="zh-CN" altLang="en-US" dirty="0"/>
              <a:t>如何变化？</a:t>
            </a:r>
            <a:endParaRPr lang="en-US" altLang="zh-CN" dirty="0"/>
          </a:p>
          <a:p>
            <a:r>
              <a:rPr lang="zh-CN" altLang="en-US" dirty="0"/>
              <a:t>当</a:t>
            </a:r>
            <a:r>
              <a:rPr lang="en-US" altLang="zh-CN" dirty="0"/>
              <a:t>z</a:t>
            </a:r>
            <a:r>
              <a:rPr lang="zh-CN" altLang="en-US" dirty="0"/>
              <a:t>趋于</a:t>
            </a:r>
            <a:r>
              <a:rPr lang="en-US" altLang="zh-CN" dirty="0"/>
              <a:t>-</a:t>
            </a:r>
            <a:r>
              <a:rPr lang="en-US" altLang="zh-CN"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时，</a:t>
            </a:r>
            <a:r>
              <a:rPr lang="en-US" altLang="zh-CN" dirty="0">
                <a:latin typeface="Arial" panose="020B0604020202020204" pitchFamily="34" charset="0"/>
                <a:cs typeface="Arial" panose="020B0604020202020204" pitchFamily="34" charset="0"/>
              </a:rPr>
              <a:t>z’</a:t>
            </a:r>
            <a:r>
              <a:rPr lang="zh-CN" altLang="en-US" dirty="0">
                <a:latin typeface="Arial" panose="020B0604020202020204" pitchFamily="34" charset="0"/>
                <a:cs typeface="Arial" panose="020B0604020202020204" pitchFamily="34" charset="0"/>
              </a:rPr>
              <a:t>逼近</a:t>
            </a:r>
            <a:r>
              <a:rPr lang="en-US" altLang="zh-CN" dirty="0">
                <a:latin typeface="Arial" panose="020B0604020202020204" pitchFamily="34" charset="0"/>
                <a:cs typeface="Arial" panose="020B0604020202020204" pitchFamily="34" charset="0"/>
              </a:rPr>
              <a:t>-d</a:t>
            </a:r>
            <a:endParaRPr lang="en-US" altLang="zh-CN" dirty="0"/>
          </a:p>
        </p:txBody>
      </p:sp>
      <p:sp>
        <p:nvSpPr>
          <p:cNvPr id="35844"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a:spcBef>
                <a:spcPct val="0"/>
              </a:spcBef>
              <a:buFontTx/>
              <a:buNone/>
            </a:pPr>
            <a:fld id="{81B47914-547D-43BE-8D8A-D81ECA3B904B}" type="slidenum">
              <a:rPr lang="zh-CN" altLang="en-US" sz="1400" smtClean="0">
                <a:latin typeface="华文宋体" panose="02010600040101010101" pitchFamily="2" charset="-122"/>
              </a:rPr>
              <a:t>34</a:t>
            </a:fld>
            <a:endParaRPr lang="en-US" altLang="zh-CN" sz="1400">
              <a:latin typeface="华文宋体" panose="02010600040101010101" pitchFamily="2" charset="-122"/>
            </a:endParaRPr>
          </a:p>
        </p:txBody>
      </p:sp>
      <p:graphicFrame>
        <p:nvGraphicFramePr>
          <p:cNvPr id="35845" name="Object 4"/>
          <p:cNvGraphicFramePr>
            <a:graphicFrameLocks noChangeAspect="1"/>
          </p:cNvGraphicFramePr>
          <p:nvPr/>
        </p:nvGraphicFramePr>
        <p:xfrm>
          <a:off x="766763" y="1041400"/>
          <a:ext cx="1852612" cy="2562225"/>
        </p:xfrm>
        <a:graphic>
          <a:graphicData uri="http://schemas.openxmlformats.org/presentationml/2006/ole">
            <mc:AlternateContent xmlns:mc="http://schemas.openxmlformats.org/markup-compatibility/2006">
              <mc:Choice xmlns:v="urn:schemas-microsoft-com:vml" Requires="v">
                <p:oleObj spid="_x0000_s36019" name="Equation" r:id="rId4" imgW="762000" imgH="1054100" progId="Equation.DSMT4">
                  <p:embed/>
                </p:oleObj>
              </mc:Choice>
              <mc:Fallback>
                <p:oleObj name="Equation" r:id="rId4" imgW="762000" imgH="10541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6763" y="1041400"/>
                        <a:ext cx="1852612" cy="2562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13"/>
          <p:cNvGraphicFramePr>
            <a:graphicFrameLocks noChangeAspect="1"/>
          </p:cNvGraphicFramePr>
          <p:nvPr/>
        </p:nvGraphicFramePr>
        <p:xfrm>
          <a:off x="5756275" y="2959100"/>
          <a:ext cx="4149725" cy="3898900"/>
        </p:xfrm>
        <a:graphic>
          <a:graphicData uri="http://schemas.openxmlformats.org/presentationml/2006/ole">
            <mc:AlternateContent xmlns:mc="http://schemas.openxmlformats.org/markup-compatibility/2006">
              <mc:Choice xmlns:v="urn:schemas-microsoft-com:vml" Requires="v">
                <p:oleObj spid="_x0000_s36020" name="Visio" r:id="rId6" imgW="1474470" imgH="1383665" progId="Visio.Drawing.11">
                  <p:embed/>
                </p:oleObj>
              </mc:Choice>
              <mc:Fallback>
                <p:oleObj name="Visio" r:id="rId6" imgW="1474470" imgH="1383665" progId="Visio.Drawing.11">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56275" y="2959100"/>
                        <a:ext cx="4149725" cy="3898900"/>
                      </a:xfrm>
                      <a:prstGeom prst="rect">
                        <a:avLst/>
                      </a:prstGeom>
                      <a:solidFill>
                        <a:srgbClr val="CCFFFF">
                          <a:alpha val="30196"/>
                        </a:srgbClr>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AutoShape 6"/>
          <p:cNvSpPr>
            <a:spLocks noChangeArrowheads="1"/>
          </p:cNvSpPr>
          <p:nvPr/>
        </p:nvSpPr>
        <p:spPr bwMode="auto">
          <a:xfrm>
            <a:off x="3240088" y="1238250"/>
            <a:ext cx="2579687" cy="719138"/>
          </a:xfrm>
          <a:prstGeom prst="wedgeRoundRectCallout">
            <a:avLst>
              <a:gd name="adj1" fmla="val -50272"/>
              <a:gd name="adj2" fmla="val 119369"/>
              <a:gd name="adj3" fmla="val 16667"/>
            </a:avLst>
          </a:prstGeom>
        </p:spPr>
        <p:style>
          <a:lnRef idx="1">
            <a:schemeClr val="accent2"/>
          </a:lnRef>
          <a:fillRef idx="2">
            <a:schemeClr val="accent2"/>
          </a:fillRef>
          <a:effectRef idx="1">
            <a:schemeClr val="accent2"/>
          </a:effectRef>
          <a:fontRef idx="minor">
            <a:schemeClr val="dk1"/>
          </a:fontRef>
        </p:style>
        <p:txBody>
          <a:bodyPr lIns="92075" tIns="46038" rIns="92075" bIns="46038"/>
          <a:lstStyle/>
          <a:p>
            <a:pPr algn="ctr" eaLnBrk="1" hangingPunct="1">
              <a:spcBef>
                <a:spcPct val="50000"/>
              </a:spcBef>
              <a:buClr>
                <a:schemeClr val="accent2"/>
              </a:buClr>
              <a:buSzPct val="80000"/>
              <a:buFont typeface="Wingdings" panose="05000000000000000000" pitchFamily="2" charset="2"/>
              <a:buNone/>
              <a:defRPr/>
            </a:pPr>
            <a:r>
              <a:rPr kumimoji="1" lang="en-US" altLang="zh-CN" dirty="0">
                <a:solidFill>
                  <a:schemeClr val="accent2"/>
                </a:solidFill>
                <a:latin typeface="宋体" panose="02010600030101010101" pitchFamily="2" charset="-122"/>
                <a:ea typeface="宋体" panose="02010600030101010101" pitchFamily="2" charset="-122"/>
              </a:rPr>
              <a:t>z</a:t>
            </a:r>
            <a:r>
              <a:rPr lang="en-US" altLang="zh-CN" kern="0" dirty="0">
                <a:solidFill>
                  <a:schemeClr val="tx1"/>
                </a:solidFill>
                <a:latin typeface="华文宋体" panose="02010600040101010101" pitchFamily="2" charset="-122"/>
                <a:ea typeface="华文宋体" panose="02010600040101010101" pitchFamily="2" charset="-122"/>
              </a:rPr>
              <a:t> ' </a:t>
            </a:r>
            <a:r>
              <a:rPr lang="zh-CN" altLang="en-US" kern="0" dirty="0">
                <a:solidFill>
                  <a:schemeClr val="tx1"/>
                </a:solidFill>
                <a:latin typeface="华文宋体" panose="02010600040101010101" pitchFamily="2" charset="-122"/>
                <a:ea typeface="华文宋体" panose="02010600040101010101" pitchFamily="2" charset="-122"/>
              </a:rPr>
              <a:t>与</a:t>
            </a:r>
            <a:r>
              <a:rPr lang="en-US" altLang="zh-CN" kern="0" dirty="0">
                <a:solidFill>
                  <a:schemeClr val="tx1"/>
                </a:solidFill>
                <a:latin typeface="华文宋体" panose="02010600040101010101" pitchFamily="2" charset="-122"/>
                <a:ea typeface="华文宋体" panose="02010600040101010101" pitchFamily="2" charset="-122"/>
              </a:rPr>
              <a:t>z</a:t>
            </a:r>
            <a:r>
              <a:rPr lang="zh-CN" altLang="en-US" kern="0" dirty="0">
                <a:solidFill>
                  <a:schemeClr val="tx1"/>
                </a:solidFill>
                <a:latin typeface="华文宋体" panose="02010600040101010101" pitchFamily="2" charset="-122"/>
                <a:ea typeface="华文宋体" panose="02010600040101010101" pitchFamily="2" charset="-122"/>
              </a:rPr>
              <a:t>关系</a:t>
            </a:r>
            <a:r>
              <a:rPr kumimoji="1" lang="zh-CN" altLang="en-US" dirty="0">
                <a:solidFill>
                  <a:schemeClr val="accent2"/>
                </a:solidFill>
                <a:latin typeface="宋体" panose="02010600030101010101" pitchFamily="2" charset="-122"/>
                <a:ea typeface="宋体" panose="02010600030101010101" pitchFamily="2" charset="-122"/>
              </a:rPr>
              <a:t>？</a:t>
            </a:r>
          </a:p>
        </p:txBody>
      </p:sp>
      <p:sp>
        <p:nvSpPr>
          <p:cNvPr id="35848" name="日期占位符 1"/>
          <p:cNvSpPr>
            <a:spLocks noGrp="1"/>
          </p:cNvSpPr>
          <p:nvPr>
            <p:ph type="dt" sz="quarter" idx="4294967295"/>
          </p:nvPr>
        </p:nvSpPr>
        <p:spPr bwMode="auto">
          <a:xfrm>
            <a:off x="495300" y="6461125"/>
            <a:ext cx="2311400" cy="3206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FontTx/>
              <a:buNone/>
            </a:pPr>
            <a:fld id="{FC3F9D13-2B1B-4C77-A759-04B30BF0C2FC}" type="datetime10">
              <a:rPr lang="zh-CN" altLang="en-US" sz="1400">
                <a:latin typeface="华文宋体" panose="02010600040101010101" pitchFamily="2" charset="-122"/>
                <a:ea typeface="华文宋体" panose="02010600040101010101" pitchFamily="2" charset="-122"/>
              </a:rPr>
              <a:t>12:02</a:t>
            </a:fld>
            <a:endParaRPr lang="en-US" altLang="zh-CN" sz="1400">
              <a:latin typeface="华文宋体" panose="02010600040101010101" pitchFamily="2" charset="-122"/>
              <a:ea typeface="华文宋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checkerboard(across)">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blinds(horizontal)">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blinds(horizontal)">
                                      <p:cBhvr>
                                        <p:cTn id="2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noChangeArrowheads="1"/>
          </p:cNvSpPr>
          <p:nvPr>
            <p:ph idx="1"/>
          </p:nvPr>
        </p:nvSpPr>
        <p:spPr>
          <a:xfrm>
            <a:off x="258763" y="1068388"/>
            <a:ext cx="9493250" cy="5181600"/>
          </a:xfrm>
        </p:spPr>
        <p:txBody>
          <a:bodyPr/>
          <a:lstStyle/>
          <a:p>
            <a:r>
              <a:rPr lang="zh-CN" altLang="en-US" dirty="0"/>
              <a:t>当深度值比较小时，深度比较常会产生错误</a:t>
            </a:r>
            <a:endParaRPr lang="en-US" altLang="zh-CN" dirty="0"/>
          </a:p>
          <a:p>
            <a:r>
              <a:rPr lang="zh-CN" altLang="en-US" dirty="0"/>
              <a:t>当深度值比较小时</a:t>
            </a:r>
            <a:r>
              <a:rPr lang="en-US" altLang="zh-CN" dirty="0"/>
              <a:t>,</a:t>
            </a:r>
            <a:r>
              <a:rPr lang="zh-CN" altLang="en-US" dirty="0"/>
              <a:t>真实深度值上的一个小变化映射到伪深度值后变为极小的变化</a:t>
            </a:r>
            <a:endParaRPr lang="en-US" altLang="zh-CN" dirty="0"/>
          </a:p>
          <a:p>
            <a:r>
              <a:rPr lang="zh-CN" altLang="en-US" dirty="0"/>
              <a:t>两个接近的深度值有可能会被映射为相同的伪深度值</a:t>
            </a:r>
            <a:r>
              <a:rPr lang="en-US" altLang="zh-CN" dirty="0"/>
              <a:t>,</a:t>
            </a:r>
            <a:r>
              <a:rPr lang="zh-CN" altLang="en-US" dirty="0"/>
              <a:t>这可能会在深度比较时导致错误</a:t>
            </a:r>
            <a:endParaRPr lang="en-US" altLang="zh-CN" dirty="0"/>
          </a:p>
          <a:p>
            <a:r>
              <a:rPr lang="zh-CN" altLang="en-US" dirty="0"/>
              <a:t>需要在深度缓冲区使用更多的位来表示伪深度值</a:t>
            </a:r>
            <a:r>
              <a:rPr lang="en-US" altLang="zh-CN" dirty="0"/>
              <a:t>!</a:t>
            </a:r>
          </a:p>
          <a:p>
            <a:r>
              <a:rPr lang="en-US" altLang="zh-CN" dirty="0"/>
              <a:t>24</a:t>
            </a:r>
            <a:r>
              <a:rPr lang="zh-CN" altLang="en-US" dirty="0"/>
              <a:t>位或</a:t>
            </a:r>
            <a:r>
              <a:rPr lang="en-US" altLang="zh-CN" dirty="0"/>
              <a:t>32</a:t>
            </a:r>
            <a:r>
              <a:rPr lang="zh-CN" altLang="en-US" dirty="0"/>
              <a:t>位</a:t>
            </a:r>
            <a:endParaRPr lang="en-US" altLang="zh-CN" dirty="0"/>
          </a:p>
          <a:p>
            <a:endParaRPr lang="en-US" altLang="zh-CN" dirty="0"/>
          </a:p>
          <a:p>
            <a:endParaRPr lang="zh-CN" altLang="en-US" dirty="0"/>
          </a:p>
        </p:txBody>
      </p:sp>
      <p:sp>
        <p:nvSpPr>
          <p:cNvPr id="36867" name="标题 1"/>
          <p:cNvSpPr>
            <a:spLocks noGrp="1" noChangeArrowheads="1"/>
          </p:cNvSpPr>
          <p:nvPr>
            <p:ph type="title"/>
          </p:nvPr>
        </p:nvSpPr>
        <p:spPr/>
        <p:txBody>
          <a:bodyPr/>
          <a:lstStyle/>
          <a:p>
            <a:r>
              <a:rPr lang="en-US" altLang="zh-CN"/>
              <a:t>Z-Buffer</a:t>
            </a:r>
            <a:r>
              <a:rPr lang="zh-CN" altLang="en-US"/>
              <a:t>算法</a:t>
            </a:r>
          </a:p>
        </p:txBody>
      </p:sp>
      <p:sp>
        <p:nvSpPr>
          <p:cNvPr id="36868"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a:spcBef>
                <a:spcPct val="0"/>
              </a:spcBef>
              <a:buFontTx/>
              <a:buNone/>
            </a:pPr>
            <a:fld id="{52A5EB3D-6F36-4465-AA51-75AC0AC4F123}" type="slidenum">
              <a:rPr lang="zh-CN" altLang="en-US" sz="1400" smtClean="0">
                <a:latin typeface="华文宋体" panose="02010600040101010101" pitchFamily="2" charset="-122"/>
                <a:ea typeface="华文宋体" panose="02010600040101010101" pitchFamily="2" charset="-122"/>
              </a:rPr>
              <a:t>35</a:t>
            </a:fld>
            <a:endParaRPr lang="en-US" altLang="zh-CN" sz="1400">
              <a:latin typeface="华文宋体" panose="02010600040101010101" pitchFamily="2" charset="-122"/>
              <a:ea typeface="华文宋体" panose="02010600040101010101" pitchFamily="2" charset="-122"/>
            </a:endParaRPr>
          </a:p>
        </p:txBody>
      </p:sp>
      <p:graphicFrame>
        <p:nvGraphicFramePr>
          <p:cNvPr id="6" name="Object 4"/>
          <p:cNvGraphicFramePr>
            <a:graphicFrameLocks noChangeAspect="1"/>
          </p:cNvGraphicFramePr>
          <p:nvPr>
            <p:extLst>
              <p:ext uri="{D42A27DB-BD31-4B8C-83A1-F6EECF244321}">
                <p14:modId xmlns:p14="http://schemas.microsoft.com/office/powerpoint/2010/main" val="1666409283"/>
              </p:ext>
            </p:extLst>
          </p:nvPr>
        </p:nvGraphicFramePr>
        <p:xfrm>
          <a:off x="3762375" y="4821926"/>
          <a:ext cx="2298700" cy="1212850"/>
        </p:xfrm>
        <a:graphic>
          <a:graphicData uri="http://schemas.openxmlformats.org/presentationml/2006/ole">
            <mc:AlternateContent xmlns:mc="http://schemas.openxmlformats.org/markup-compatibility/2006">
              <mc:Choice xmlns:v="urn:schemas-microsoft-com:vml" Requires="v">
                <p:oleObj spid="_x0000_s37036" name="Equation" r:id="rId3" imgW="673100" imgH="355600" progId="Equation.DSMT4">
                  <p:embed/>
                </p:oleObj>
              </mc:Choice>
              <mc:Fallback>
                <p:oleObj name="Equation" r:id="rId3" imgW="673100" imgH="3556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2375" y="4821926"/>
                        <a:ext cx="2298700" cy="12128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3"/>
          <p:cNvSpPr txBox="1">
            <a:spLocks noChangeArrowheads="1"/>
          </p:cNvSpPr>
          <p:nvPr/>
        </p:nvSpPr>
        <p:spPr bwMode="auto">
          <a:xfrm>
            <a:off x="8629650" y="1074738"/>
            <a:ext cx="731838" cy="600075"/>
          </a:xfrm>
          <a:prstGeom prst="rect">
            <a:avLst/>
          </a:prstGeom>
          <a:noFill/>
          <a:ln w="9525">
            <a:noFill/>
            <a:miter lim="800000"/>
          </a:ln>
        </p:spPr>
        <p:txBody>
          <a:bodyPr/>
          <a:lstStyle/>
          <a:p>
            <a:pPr marL="342900" indent="-342900" eaLnBrk="1" hangingPunct="1">
              <a:spcBef>
                <a:spcPct val="20000"/>
              </a:spcBef>
              <a:defRPr/>
            </a:pPr>
            <a:r>
              <a:rPr lang="en-US" altLang="zh-CN" kern="0" dirty="0">
                <a:solidFill>
                  <a:srgbClr val="C00000"/>
                </a:solidFill>
                <a:latin typeface="华文中宋" panose="02010600040101010101" pitchFamily="2" charset="-122"/>
                <a:ea typeface="华文中宋" panose="02010600040101010101" pitchFamily="2" charset="-122"/>
              </a:rPr>
              <a:t>??</a:t>
            </a:r>
          </a:p>
        </p:txBody>
      </p:sp>
      <p:sp>
        <p:nvSpPr>
          <p:cNvPr id="36872" name="日期占位符 1"/>
          <p:cNvSpPr>
            <a:spLocks noGrp="1"/>
          </p:cNvSpPr>
          <p:nvPr>
            <p:ph type="dt" sz="quarter" idx="4294967295"/>
          </p:nvPr>
        </p:nvSpPr>
        <p:spPr bwMode="auto">
          <a:xfrm>
            <a:off x="495300" y="6461125"/>
            <a:ext cx="2311400" cy="3206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FontTx/>
              <a:buNone/>
            </a:pPr>
            <a:fld id="{5787B1F8-72DE-4409-B885-64D39A1A03FB}" type="datetime10">
              <a:rPr lang="zh-CN" altLang="en-US" sz="1400">
                <a:latin typeface="华文宋体" panose="02010600040101010101" pitchFamily="2" charset="-122"/>
                <a:ea typeface="华文宋体" panose="02010600040101010101" pitchFamily="2" charset="-122"/>
              </a:rPr>
              <a:t>12:02</a:t>
            </a:fld>
            <a:endParaRPr lang="en-US" altLang="zh-CN" sz="1400">
              <a:latin typeface="华文宋体" panose="02010600040101010101" pitchFamily="2" charset="-122"/>
              <a:ea typeface="华文宋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checkerboard(across)">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linds(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linds(horizontal)">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a:spcBef>
                <a:spcPct val="0"/>
              </a:spcBef>
              <a:buFontTx/>
              <a:buNone/>
            </a:pPr>
            <a:fld id="{87627312-DD59-4D7D-9283-83ECE9A6C650}" type="slidenum">
              <a:rPr lang="zh-CN" altLang="en-US" sz="1400" smtClean="0">
                <a:latin typeface="华文宋体" panose="02010600040101010101" pitchFamily="2" charset="-122"/>
                <a:ea typeface="华文宋体" panose="02010600040101010101" pitchFamily="2" charset="-122"/>
              </a:rPr>
              <a:t>36</a:t>
            </a:fld>
            <a:endParaRPr lang="en-US" altLang="zh-CN" sz="1400">
              <a:latin typeface="华文宋体" panose="02010600040101010101" pitchFamily="2" charset="-122"/>
              <a:ea typeface="华文宋体" panose="02010600040101010101" pitchFamily="2" charset="-122"/>
            </a:endParaRPr>
          </a:p>
        </p:txBody>
      </p:sp>
      <p:sp>
        <p:nvSpPr>
          <p:cNvPr id="38915" name="Rectangle 2"/>
          <p:cNvSpPr>
            <a:spLocks noGrp="1" noChangeArrowheads="1"/>
          </p:cNvSpPr>
          <p:nvPr>
            <p:ph type="title"/>
          </p:nvPr>
        </p:nvSpPr>
        <p:spPr>
          <a:xfrm>
            <a:off x="1485900" y="0"/>
            <a:ext cx="7594600" cy="1143000"/>
          </a:xfrm>
        </p:spPr>
        <p:txBody>
          <a:bodyPr/>
          <a:lstStyle/>
          <a:p>
            <a:pPr eaLnBrk="1" hangingPunct="1"/>
            <a:r>
              <a:rPr lang="en-US" altLang="zh-CN"/>
              <a:t>Z-Buffer</a:t>
            </a:r>
            <a:r>
              <a:rPr lang="zh-CN" altLang="en-US"/>
              <a:t>算法</a:t>
            </a:r>
          </a:p>
        </p:txBody>
      </p:sp>
      <p:sp>
        <p:nvSpPr>
          <p:cNvPr id="37892" name="Rectangle 3"/>
          <p:cNvSpPr>
            <a:spLocks noGrp="1" noChangeArrowheads="1"/>
          </p:cNvSpPr>
          <p:nvPr>
            <p:ph type="body" idx="1"/>
          </p:nvPr>
        </p:nvSpPr>
        <p:spPr>
          <a:xfrm>
            <a:off x="352425" y="1028700"/>
            <a:ext cx="9261475" cy="5657850"/>
          </a:xfrm>
        </p:spPr>
        <p:txBody>
          <a:bodyPr/>
          <a:lstStyle/>
          <a:p>
            <a:pPr eaLnBrk="1" hangingPunct="1"/>
            <a:r>
              <a:rPr lang="en-US" altLang="zh-CN" dirty="0"/>
              <a:t>Z</a:t>
            </a:r>
            <a:r>
              <a:rPr lang="zh-CN" altLang="en-US" dirty="0"/>
              <a:t>缓冲器算法在像素级上以近物取代远物，与形体在屏幕上的出现顺序无关</a:t>
            </a:r>
          </a:p>
          <a:p>
            <a:pPr eaLnBrk="1" hangingPunct="1"/>
            <a:r>
              <a:rPr lang="zh-CN" altLang="en-US" dirty="0"/>
              <a:t>优点：</a:t>
            </a:r>
            <a:r>
              <a:rPr lang="en-US" altLang="zh-CN" dirty="0"/>
              <a:t>1</a:t>
            </a:r>
            <a:r>
              <a:rPr lang="zh-CN" altLang="en-US" dirty="0"/>
              <a:t>）简单稳定，利于硬件实现</a:t>
            </a:r>
          </a:p>
          <a:p>
            <a:pPr eaLnBrk="1" hangingPunct="1">
              <a:buFontTx/>
              <a:buNone/>
            </a:pPr>
            <a:r>
              <a:rPr lang="zh-CN" altLang="en-US" dirty="0"/>
              <a:t>        </a:t>
            </a:r>
            <a:r>
              <a:rPr lang="en-US" altLang="zh-CN" dirty="0"/>
              <a:t>2</a:t>
            </a:r>
            <a:r>
              <a:rPr lang="zh-CN" altLang="en-US" dirty="0"/>
              <a:t>）不需要整个场景的几何数据</a:t>
            </a:r>
          </a:p>
          <a:p>
            <a:pPr eaLnBrk="1" hangingPunct="1"/>
            <a:r>
              <a:rPr lang="zh-CN" altLang="en-US" dirty="0"/>
              <a:t>缺点</a:t>
            </a:r>
            <a:r>
              <a:rPr lang="en-US" altLang="zh-CN" dirty="0"/>
              <a:t>: 1</a:t>
            </a:r>
            <a:r>
              <a:rPr lang="zh-CN" altLang="en-US" dirty="0"/>
              <a:t>）需要一个额外的</a:t>
            </a:r>
            <a:r>
              <a:rPr lang="en-US" altLang="zh-CN" dirty="0"/>
              <a:t>Z</a:t>
            </a:r>
            <a:r>
              <a:rPr lang="zh-CN" altLang="en-US" dirty="0"/>
              <a:t>缓冲器</a:t>
            </a:r>
          </a:p>
          <a:p>
            <a:pPr eaLnBrk="1" hangingPunct="1">
              <a:buFontTx/>
              <a:buNone/>
            </a:pPr>
            <a:r>
              <a:rPr lang="zh-CN" altLang="en-US" dirty="0"/>
              <a:t>		   </a:t>
            </a:r>
            <a:r>
              <a:rPr lang="en-US" altLang="zh-CN" dirty="0"/>
              <a:t>2</a:t>
            </a:r>
            <a:r>
              <a:rPr lang="zh-CN" altLang="en-US" dirty="0"/>
              <a:t>）在每个多边形占据的每个像素处都要计算（伪）深度值，计算量大</a:t>
            </a:r>
          </a:p>
        </p:txBody>
      </p:sp>
      <p:sp>
        <p:nvSpPr>
          <p:cNvPr id="38917" name="日期占位符 1"/>
          <p:cNvSpPr>
            <a:spLocks noGrp="1"/>
          </p:cNvSpPr>
          <p:nvPr>
            <p:ph type="dt" sz="quarter" idx="4294967295"/>
          </p:nvPr>
        </p:nvSpPr>
        <p:spPr bwMode="auto">
          <a:xfrm>
            <a:off x="495300" y="6461125"/>
            <a:ext cx="2311400" cy="3206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FontTx/>
              <a:buNone/>
            </a:pPr>
            <a:fld id="{6B1F3CA0-7E6E-4317-83DE-BE8ACFE3A388}" type="datetime10">
              <a:rPr lang="zh-CN" altLang="en-US" sz="1400">
                <a:latin typeface="华文宋体" panose="02010600040101010101" pitchFamily="2" charset="-122"/>
                <a:ea typeface="华文宋体" panose="02010600040101010101" pitchFamily="2" charset="-122"/>
              </a:rPr>
              <a:t>12:02</a:t>
            </a:fld>
            <a:endParaRPr lang="en-US" altLang="zh-CN" sz="1400">
              <a:latin typeface="华文宋体" panose="02010600040101010101" pitchFamily="2" charset="-122"/>
              <a:ea typeface="华文宋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7892">
                                            <p:txEl>
                                              <p:pRg st="1" end="1"/>
                                            </p:txEl>
                                          </p:spTgt>
                                        </p:tgtEl>
                                        <p:attrNameLst>
                                          <p:attrName>style.visibility</p:attrName>
                                        </p:attrNameLst>
                                      </p:cBhvr>
                                      <p:to>
                                        <p:strVal val="visible"/>
                                      </p:to>
                                    </p:set>
                                    <p:animEffect transition="in" filter="blinds(horizontal)">
                                      <p:cBhvr>
                                        <p:cTn id="7" dur="500"/>
                                        <p:tgtEl>
                                          <p:spTgt spid="37892">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7892">
                                            <p:txEl>
                                              <p:pRg st="2" end="2"/>
                                            </p:txEl>
                                          </p:spTgt>
                                        </p:tgtEl>
                                        <p:attrNameLst>
                                          <p:attrName>style.visibility</p:attrName>
                                        </p:attrNameLst>
                                      </p:cBhvr>
                                      <p:to>
                                        <p:strVal val="visible"/>
                                      </p:to>
                                    </p:set>
                                    <p:animEffect transition="in" filter="blinds(horizontal)">
                                      <p:cBhvr>
                                        <p:cTn id="10" dur="500"/>
                                        <p:tgtEl>
                                          <p:spTgt spid="37892">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7892">
                                            <p:txEl>
                                              <p:pRg st="3" end="3"/>
                                            </p:txEl>
                                          </p:spTgt>
                                        </p:tgtEl>
                                        <p:attrNameLst>
                                          <p:attrName>style.visibility</p:attrName>
                                        </p:attrNameLst>
                                      </p:cBhvr>
                                      <p:to>
                                        <p:strVal val="visible"/>
                                      </p:to>
                                    </p:set>
                                    <p:animEffect transition="in" filter="blinds(horizontal)">
                                      <p:cBhvr>
                                        <p:cTn id="15" dur="500"/>
                                        <p:tgtEl>
                                          <p:spTgt spid="37892">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7892">
                                            <p:txEl>
                                              <p:pRg st="4" end="4"/>
                                            </p:txEl>
                                          </p:spTgt>
                                        </p:tgtEl>
                                        <p:attrNameLst>
                                          <p:attrName>style.visibility</p:attrName>
                                        </p:attrNameLst>
                                      </p:cBhvr>
                                      <p:to>
                                        <p:strVal val="visible"/>
                                      </p:to>
                                    </p:set>
                                    <p:animEffect transition="in" filter="blinds(horizontal)">
                                      <p:cBhvr>
                                        <p:cTn id="18" dur="500"/>
                                        <p:tgtEl>
                                          <p:spTgt spid="3789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6"/>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a:spcBef>
                <a:spcPct val="0"/>
              </a:spcBef>
              <a:buFontTx/>
              <a:buNone/>
            </a:pPr>
            <a:fld id="{27964499-36FE-47E9-A073-5B4782F7E80A}" type="slidenum">
              <a:rPr lang="zh-CN" altLang="en-US" sz="1400" smtClean="0">
                <a:latin typeface="华文宋体" panose="02010600040101010101" pitchFamily="2" charset="-122"/>
                <a:ea typeface="华文宋体" panose="02010600040101010101" pitchFamily="2" charset="-122"/>
              </a:rPr>
              <a:t>37</a:t>
            </a:fld>
            <a:endParaRPr lang="en-US" altLang="zh-CN" sz="1400">
              <a:latin typeface="华文宋体" panose="02010600040101010101" pitchFamily="2" charset="-122"/>
              <a:ea typeface="华文宋体" panose="02010600040101010101" pitchFamily="2" charset="-122"/>
            </a:endParaRPr>
          </a:p>
        </p:txBody>
      </p:sp>
      <p:sp>
        <p:nvSpPr>
          <p:cNvPr id="39939" name="Rectangle 2"/>
          <p:cNvSpPr>
            <a:spLocks noGrp="1" noChangeArrowheads="1"/>
          </p:cNvSpPr>
          <p:nvPr>
            <p:ph type="title"/>
          </p:nvPr>
        </p:nvSpPr>
        <p:spPr/>
        <p:txBody>
          <a:bodyPr/>
          <a:lstStyle/>
          <a:p>
            <a:pPr eaLnBrk="1" hangingPunct="1"/>
            <a:r>
              <a:rPr lang="zh-CN" altLang="en-US"/>
              <a:t>扫描线</a:t>
            </a:r>
            <a:r>
              <a:rPr lang="en-US" altLang="zh-CN"/>
              <a:t>Z-buffer</a:t>
            </a:r>
            <a:r>
              <a:rPr lang="zh-CN" altLang="en-US"/>
              <a:t>算法</a:t>
            </a:r>
            <a:endParaRPr lang="en-US" altLang="zh-CN"/>
          </a:p>
        </p:txBody>
      </p:sp>
      <p:sp>
        <p:nvSpPr>
          <p:cNvPr id="39940" name="Rectangle 3"/>
          <p:cNvSpPr>
            <a:spLocks noGrp="1" noChangeArrowheads="1"/>
          </p:cNvSpPr>
          <p:nvPr>
            <p:ph type="body" sz="half" idx="1"/>
          </p:nvPr>
        </p:nvSpPr>
        <p:spPr>
          <a:xfrm>
            <a:off x="247650" y="1219200"/>
            <a:ext cx="9434513" cy="5181600"/>
          </a:xfrm>
        </p:spPr>
        <p:txBody>
          <a:bodyPr/>
          <a:lstStyle/>
          <a:p>
            <a:pPr eaLnBrk="1" hangingPunct="1"/>
            <a:r>
              <a:rPr lang="en-US" altLang="zh-CN" dirty="0"/>
              <a:t>Z</a:t>
            </a:r>
            <a:r>
              <a:rPr lang="zh-CN" altLang="en-US" dirty="0"/>
              <a:t>缓冲器算法中所需要的</a:t>
            </a:r>
            <a:r>
              <a:rPr lang="en-US" altLang="zh-CN" dirty="0"/>
              <a:t>Z</a:t>
            </a:r>
            <a:r>
              <a:rPr lang="zh-CN" altLang="en-US" dirty="0"/>
              <a:t>缓冲器容量较大，为克服这个缺点可以将整个绘图区域分割成若干个小区域</a:t>
            </a:r>
            <a:endParaRPr lang="en-US" altLang="zh-CN" dirty="0"/>
          </a:p>
          <a:p>
            <a:pPr eaLnBrk="1" hangingPunct="1"/>
            <a:r>
              <a:rPr lang="zh-CN" altLang="en-US" dirty="0"/>
              <a:t>按区域显示，这样</a:t>
            </a:r>
            <a:r>
              <a:rPr lang="en-US" altLang="zh-CN" dirty="0"/>
              <a:t>Z</a:t>
            </a:r>
            <a:r>
              <a:rPr lang="zh-CN" altLang="en-US" dirty="0"/>
              <a:t>缓冲器的单元数只要等于一个区域内像素的个数就可以了</a:t>
            </a:r>
            <a:endParaRPr lang="en-US" altLang="zh-CN" dirty="0"/>
          </a:p>
          <a:p>
            <a:pPr eaLnBrk="1" hangingPunct="1"/>
            <a:r>
              <a:rPr lang="zh-CN" altLang="en-US" dirty="0"/>
              <a:t>如果将小区域取成屏幕上的扫描线，就得到扫描线</a:t>
            </a:r>
            <a:r>
              <a:rPr lang="en-US" altLang="zh-CN" dirty="0"/>
              <a:t>Z</a:t>
            </a:r>
            <a:r>
              <a:rPr lang="zh-CN" altLang="en-US" dirty="0"/>
              <a:t>缓冲器算法</a:t>
            </a:r>
            <a:endParaRPr lang="en-US" altLang="zh-CN" dirty="0"/>
          </a:p>
        </p:txBody>
      </p:sp>
      <p:sp>
        <p:nvSpPr>
          <p:cNvPr id="39941" name="日期占位符 1"/>
          <p:cNvSpPr>
            <a:spLocks noGrp="1"/>
          </p:cNvSpPr>
          <p:nvPr>
            <p:ph type="dt" sz="quarter" idx="4294967295"/>
          </p:nvPr>
        </p:nvSpPr>
        <p:spPr bwMode="auto">
          <a:xfrm>
            <a:off x="495300" y="6461125"/>
            <a:ext cx="2311400" cy="3206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FontTx/>
              <a:buNone/>
            </a:pPr>
            <a:fld id="{B1D6EB41-D384-4DDE-B21B-02C40D71E89E}" type="datetime10">
              <a:rPr lang="zh-CN" altLang="en-US" sz="1400">
                <a:latin typeface="华文宋体" panose="02010600040101010101" pitchFamily="2" charset="-122"/>
                <a:ea typeface="华文宋体" panose="02010600040101010101" pitchFamily="2" charset="-122"/>
              </a:rPr>
              <a:t>12:02</a:t>
            </a:fld>
            <a:endParaRPr lang="en-US" altLang="zh-CN" sz="1400" dirty="0">
              <a:latin typeface="华文宋体" panose="02010600040101010101" pitchFamily="2" charset="-122"/>
              <a:ea typeface="华文宋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940">
                                            <p:txEl>
                                              <p:pRg st="0" end="0"/>
                                            </p:txEl>
                                          </p:spTgt>
                                        </p:tgtEl>
                                        <p:attrNameLst>
                                          <p:attrName>style.visibility</p:attrName>
                                        </p:attrNameLst>
                                      </p:cBhvr>
                                      <p:to>
                                        <p:strVal val="visible"/>
                                      </p:to>
                                    </p:set>
                                    <p:animEffect transition="in" filter="fade">
                                      <p:cBhvr>
                                        <p:cTn id="7" dur="500"/>
                                        <p:tgtEl>
                                          <p:spTgt spid="399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940">
                                            <p:txEl>
                                              <p:pRg st="1" end="1"/>
                                            </p:txEl>
                                          </p:spTgt>
                                        </p:tgtEl>
                                        <p:attrNameLst>
                                          <p:attrName>style.visibility</p:attrName>
                                        </p:attrNameLst>
                                      </p:cBhvr>
                                      <p:to>
                                        <p:strVal val="visible"/>
                                      </p:to>
                                    </p:set>
                                    <p:animEffect transition="in" filter="fade">
                                      <p:cBhvr>
                                        <p:cTn id="12" dur="500"/>
                                        <p:tgtEl>
                                          <p:spTgt spid="3994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9940">
                                            <p:txEl>
                                              <p:pRg st="2" end="2"/>
                                            </p:txEl>
                                          </p:spTgt>
                                        </p:tgtEl>
                                        <p:attrNameLst>
                                          <p:attrName>style.visibility</p:attrName>
                                        </p:attrNameLst>
                                      </p:cBhvr>
                                      <p:to>
                                        <p:strVal val="visible"/>
                                      </p:to>
                                    </p:set>
                                    <p:animEffect transition="in" filter="blinds(horizontal)">
                                      <p:cBhvr>
                                        <p:cTn id="17" dur="500"/>
                                        <p:tgtEl>
                                          <p:spTgt spid="3994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2" name="灯片编号占位符 5"/>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a:spcBef>
                <a:spcPct val="0"/>
              </a:spcBef>
              <a:buFontTx/>
              <a:buNone/>
            </a:pPr>
            <a:fld id="{05366BC9-FAB8-488F-8ECD-DF1A848298B1}" type="slidenum">
              <a:rPr lang="zh-CN" altLang="en-US" sz="1400" smtClean="0">
                <a:latin typeface="华文宋体" panose="02010600040101010101" pitchFamily="2" charset="-122"/>
                <a:ea typeface="华文宋体" panose="02010600040101010101" pitchFamily="2" charset="-122"/>
              </a:rPr>
              <a:t>38</a:t>
            </a:fld>
            <a:endParaRPr lang="en-US" altLang="zh-CN" sz="1400">
              <a:latin typeface="华文宋体" panose="02010600040101010101" pitchFamily="2" charset="-122"/>
              <a:ea typeface="华文宋体" panose="02010600040101010101" pitchFamily="2" charset="-122"/>
            </a:endParaRPr>
          </a:p>
        </p:txBody>
      </p:sp>
      <p:sp>
        <p:nvSpPr>
          <p:cNvPr id="40963" name="Rectangle 2"/>
          <p:cNvSpPr>
            <a:spLocks noGrp="1" noChangeArrowheads="1"/>
          </p:cNvSpPr>
          <p:nvPr>
            <p:ph type="title"/>
          </p:nvPr>
        </p:nvSpPr>
        <p:spPr>
          <a:xfrm>
            <a:off x="1238250" y="0"/>
            <a:ext cx="7842250" cy="1143000"/>
          </a:xfrm>
        </p:spPr>
        <p:txBody>
          <a:bodyPr/>
          <a:lstStyle/>
          <a:p>
            <a:pPr eaLnBrk="1" hangingPunct="1"/>
            <a:r>
              <a:rPr lang="zh-CN" altLang="en-US"/>
              <a:t>扫描线</a:t>
            </a:r>
            <a:r>
              <a:rPr lang="en-US" altLang="zh-CN"/>
              <a:t>Z-buffer</a:t>
            </a:r>
            <a:r>
              <a:rPr lang="zh-CN" altLang="en-US"/>
              <a:t>算法</a:t>
            </a:r>
          </a:p>
        </p:txBody>
      </p:sp>
      <p:sp>
        <p:nvSpPr>
          <p:cNvPr id="43012" name="Rectangle 3"/>
          <p:cNvSpPr>
            <a:spLocks noGrp="1" noChangeArrowheads="1"/>
          </p:cNvSpPr>
          <p:nvPr>
            <p:ph type="body" idx="1"/>
          </p:nvPr>
        </p:nvSpPr>
        <p:spPr>
          <a:xfrm>
            <a:off x="742950" y="1219200"/>
            <a:ext cx="8740775" cy="4876800"/>
          </a:xfrm>
        </p:spPr>
        <p:txBody>
          <a:bodyPr/>
          <a:lstStyle/>
          <a:p>
            <a:pPr eaLnBrk="1" hangingPunct="1">
              <a:lnSpc>
                <a:spcPct val="90000"/>
              </a:lnSpc>
            </a:pPr>
            <a:r>
              <a:rPr lang="zh-CN" altLang="en-US" dirty="0"/>
              <a:t>将窗口分割成扫描线</a:t>
            </a:r>
          </a:p>
          <a:p>
            <a:pPr eaLnBrk="1" hangingPunct="1">
              <a:lnSpc>
                <a:spcPct val="90000"/>
              </a:lnSpc>
            </a:pPr>
            <a:endParaRPr lang="zh-CN" altLang="en-US" sz="2400" dirty="0"/>
          </a:p>
          <a:p>
            <a:pPr eaLnBrk="1" hangingPunct="1">
              <a:lnSpc>
                <a:spcPct val="90000"/>
              </a:lnSpc>
            </a:pPr>
            <a:endParaRPr lang="zh-CN" altLang="en-US" sz="2400" dirty="0"/>
          </a:p>
          <a:p>
            <a:pPr eaLnBrk="1" hangingPunct="1">
              <a:lnSpc>
                <a:spcPct val="90000"/>
              </a:lnSpc>
            </a:pPr>
            <a:endParaRPr lang="zh-CN" altLang="en-US" sz="2400" dirty="0"/>
          </a:p>
          <a:p>
            <a:pPr eaLnBrk="1" hangingPunct="1">
              <a:lnSpc>
                <a:spcPct val="90000"/>
              </a:lnSpc>
            </a:pPr>
            <a:endParaRPr lang="zh-CN" altLang="en-US" sz="2400" dirty="0"/>
          </a:p>
          <a:p>
            <a:pPr eaLnBrk="1" hangingPunct="1">
              <a:lnSpc>
                <a:spcPct val="90000"/>
              </a:lnSpc>
            </a:pPr>
            <a:endParaRPr lang="zh-CN" altLang="en-US" sz="2400" dirty="0"/>
          </a:p>
          <a:p>
            <a:pPr eaLnBrk="1" hangingPunct="1">
              <a:lnSpc>
                <a:spcPct val="90000"/>
              </a:lnSpc>
            </a:pPr>
            <a:endParaRPr lang="zh-CN" altLang="en-US" sz="2400" dirty="0"/>
          </a:p>
          <a:p>
            <a:pPr eaLnBrk="1" hangingPunct="1">
              <a:lnSpc>
                <a:spcPct val="90000"/>
              </a:lnSpc>
            </a:pPr>
            <a:endParaRPr lang="zh-CN" altLang="en-US" sz="2400" dirty="0"/>
          </a:p>
          <a:p>
            <a:pPr eaLnBrk="1" hangingPunct="1">
              <a:lnSpc>
                <a:spcPct val="90000"/>
              </a:lnSpc>
            </a:pPr>
            <a:endParaRPr lang="zh-CN" altLang="en-US" sz="2400" dirty="0"/>
          </a:p>
          <a:p>
            <a:pPr eaLnBrk="1" hangingPunct="1">
              <a:lnSpc>
                <a:spcPct val="90000"/>
              </a:lnSpc>
            </a:pPr>
            <a:endParaRPr lang="zh-CN" altLang="en-US" sz="2400" dirty="0"/>
          </a:p>
          <a:p>
            <a:pPr eaLnBrk="1" hangingPunct="1">
              <a:lnSpc>
                <a:spcPct val="90000"/>
              </a:lnSpc>
            </a:pPr>
            <a:r>
              <a:rPr lang="en-US" altLang="zh-CN" sz="2400" dirty="0"/>
              <a:t>Z</a:t>
            </a:r>
            <a:r>
              <a:rPr lang="zh-CN" altLang="en-US" sz="2400" dirty="0"/>
              <a:t>缓冲器的单元数 </a:t>
            </a:r>
            <a:r>
              <a:rPr lang="zh-CN" altLang="en-US" sz="2800" b="1" dirty="0">
                <a:solidFill>
                  <a:srgbClr val="0033CC"/>
                </a:solidFill>
              </a:rPr>
              <a:t>等于</a:t>
            </a:r>
            <a:r>
              <a:rPr lang="en-US" altLang="zh-CN" sz="2400" dirty="0"/>
              <a:t> </a:t>
            </a:r>
            <a:r>
              <a:rPr lang="zh-CN" altLang="en-US" sz="2400" dirty="0"/>
              <a:t>一条扫描线内像素的个数</a:t>
            </a:r>
          </a:p>
        </p:txBody>
      </p:sp>
      <p:pic>
        <p:nvPicPr>
          <p:cNvPr id="894980" name="Picture 4" descr="12P12"/>
          <p:cNvPicPr>
            <a:picLocks noChangeAspect="1" noChangeArrowheads="1"/>
          </p:cNvPicPr>
          <p:nvPr/>
        </p:nvPicPr>
        <p:blipFill>
          <a:blip r:embed="rId2">
            <a:lum contrast="100000"/>
            <a:extLst>
              <a:ext uri="{28A0092B-C50C-407E-A947-70E740481C1C}">
                <a14:useLocalDpi xmlns:a14="http://schemas.microsoft.com/office/drawing/2010/main" val="0"/>
              </a:ext>
            </a:extLst>
          </a:blip>
          <a:srcRect/>
          <a:stretch>
            <a:fillRect/>
          </a:stretch>
        </p:blipFill>
        <p:spPr bwMode="auto">
          <a:xfrm>
            <a:off x="742950" y="2438400"/>
            <a:ext cx="8337550" cy="2684463"/>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894981" name="Line 5"/>
          <p:cNvSpPr>
            <a:spLocks noChangeShapeType="1"/>
          </p:cNvSpPr>
          <p:nvPr/>
        </p:nvSpPr>
        <p:spPr bwMode="auto">
          <a:xfrm>
            <a:off x="1073150" y="3962400"/>
            <a:ext cx="2146300" cy="0"/>
          </a:xfrm>
          <a:prstGeom prst="line">
            <a:avLst/>
          </a:prstGeom>
          <a:noFill/>
          <a:ln w="177800">
            <a:solidFill>
              <a:srgbClr val="FF66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94982" name="Line 6"/>
          <p:cNvSpPr>
            <a:spLocks noChangeShapeType="1"/>
          </p:cNvSpPr>
          <p:nvPr/>
        </p:nvSpPr>
        <p:spPr bwMode="auto">
          <a:xfrm>
            <a:off x="1073150" y="3733800"/>
            <a:ext cx="2146300" cy="0"/>
          </a:xfrm>
          <a:prstGeom prst="line">
            <a:avLst/>
          </a:prstGeom>
          <a:noFill/>
          <a:ln w="177800">
            <a:solidFill>
              <a:srgbClr val="FF66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94983" name="Line 7"/>
          <p:cNvSpPr>
            <a:spLocks noChangeShapeType="1"/>
          </p:cNvSpPr>
          <p:nvPr/>
        </p:nvSpPr>
        <p:spPr bwMode="auto">
          <a:xfrm>
            <a:off x="1073150" y="3505200"/>
            <a:ext cx="2146300" cy="0"/>
          </a:xfrm>
          <a:prstGeom prst="line">
            <a:avLst/>
          </a:prstGeom>
          <a:noFill/>
          <a:ln w="177800">
            <a:solidFill>
              <a:srgbClr val="FF66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94988" name="Line 12"/>
          <p:cNvSpPr>
            <a:spLocks noChangeShapeType="1"/>
          </p:cNvSpPr>
          <p:nvPr/>
        </p:nvSpPr>
        <p:spPr bwMode="auto">
          <a:xfrm>
            <a:off x="3797300" y="3962400"/>
            <a:ext cx="2146300" cy="0"/>
          </a:xfrm>
          <a:prstGeom prst="line">
            <a:avLst/>
          </a:prstGeom>
          <a:noFill/>
          <a:ln w="177800">
            <a:solidFill>
              <a:srgbClr val="FF66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94989" name="Line 13"/>
          <p:cNvSpPr>
            <a:spLocks noChangeShapeType="1"/>
          </p:cNvSpPr>
          <p:nvPr/>
        </p:nvSpPr>
        <p:spPr bwMode="auto">
          <a:xfrm>
            <a:off x="3797300" y="3733800"/>
            <a:ext cx="2146300" cy="0"/>
          </a:xfrm>
          <a:prstGeom prst="line">
            <a:avLst/>
          </a:prstGeom>
          <a:noFill/>
          <a:ln w="177800">
            <a:solidFill>
              <a:srgbClr val="FF66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94990" name="Line 14"/>
          <p:cNvSpPr>
            <a:spLocks noChangeShapeType="1"/>
          </p:cNvSpPr>
          <p:nvPr/>
        </p:nvSpPr>
        <p:spPr bwMode="auto">
          <a:xfrm>
            <a:off x="3797300" y="3505200"/>
            <a:ext cx="2146300" cy="0"/>
          </a:xfrm>
          <a:prstGeom prst="line">
            <a:avLst/>
          </a:prstGeom>
          <a:noFill/>
          <a:ln w="177800">
            <a:solidFill>
              <a:srgbClr val="FF66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94995" name="Line 19"/>
          <p:cNvSpPr>
            <a:spLocks noChangeShapeType="1"/>
          </p:cNvSpPr>
          <p:nvPr/>
        </p:nvSpPr>
        <p:spPr bwMode="auto">
          <a:xfrm>
            <a:off x="6438900" y="3962400"/>
            <a:ext cx="2146300" cy="0"/>
          </a:xfrm>
          <a:prstGeom prst="line">
            <a:avLst/>
          </a:prstGeom>
          <a:noFill/>
          <a:ln w="177800">
            <a:solidFill>
              <a:srgbClr val="FF66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94996" name="Line 20"/>
          <p:cNvSpPr>
            <a:spLocks noChangeShapeType="1"/>
          </p:cNvSpPr>
          <p:nvPr/>
        </p:nvSpPr>
        <p:spPr bwMode="auto">
          <a:xfrm>
            <a:off x="6438900" y="3733800"/>
            <a:ext cx="2146300" cy="0"/>
          </a:xfrm>
          <a:prstGeom prst="line">
            <a:avLst/>
          </a:prstGeom>
          <a:noFill/>
          <a:ln w="177800">
            <a:solidFill>
              <a:srgbClr val="FF66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94997" name="Line 21"/>
          <p:cNvSpPr>
            <a:spLocks noChangeShapeType="1"/>
          </p:cNvSpPr>
          <p:nvPr/>
        </p:nvSpPr>
        <p:spPr bwMode="auto">
          <a:xfrm>
            <a:off x="6438900" y="3505200"/>
            <a:ext cx="2146300" cy="0"/>
          </a:xfrm>
          <a:prstGeom prst="line">
            <a:avLst/>
          </a:prstGeom>
          <a:noFill/>
          <a:ln w="177800">
            <a:solidFill>
              <a:srgbClr val="FF66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0975" name="日期占位符 1"/>
          <p:cNvSpPr>
            <a:spLocks noGrp="1"/>
          </p:cNvSpPr>
          <p:nvPr>
            <p:ph type="dt" sz="quarter" idx="4294967295"/>
          </p:nvPr>
        </p:nvSpPr>
        <p:spPr bwMode="auto">
          <a:xfrm>
            <a:off x="495300" y="6461125"/>
            <a:ext cx="2311400" cy="3206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FontTx/>
              <a:buNone/>
            </a:pPr>
            <a:fld id="{F9D67D67-3656-4700-82F8-15FAD93055AB}" type="datetime10">
              <a:rPr lang="zh-CN" altLang="en-US" sz="1400">
                <a:latin typeface="华文宋体" panose="02010600040101010101" pitchFamily="2" charset="-122"/>
                <a:ea typeface="华文宋体" panose="02010600040101010101" pitchFamily="2" charset="-122"/>
              </a:rPr>
              <a:t>12:02</a:t>
            </a:fld>
            <a:endParaRPr lang="en-US" altLang="zh-CN" sz="1400">
              <a:latin typeface="华文宋体" panose="02010600040101010101" pitchFamily="2" charset="-122"/>
              <a:ea typeface="华文宋体"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94980"/>
                                        </p:tgtEl>
                                        <p:attrNameLst>
                                          <p:attrName>style.visibility</p:attrName>
                                        </p:attrNameLst>
                                      </p:cBhvr>
                                      <p:to>
                                        <p:strVal val="visible"/>
                                      </p:to>
                                    </p:set>
                                    <p:animEffect transition="in" filter="circle(in)">
                                      <p:cBhvr>
                                        <p:cTn id="7" dur="2000"/>
                                        <p:tgtEl>
                                          <p:spTgt spid="89498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94981"/>
                                        </p:tgtEl>
                                        <p:attrNameLst>
                                          <p:attrName>style.visibility</p:attrName>
                                        </p:attrNameLst>
                                      </p:cBhvr>
                                      <p:to>
                                        <p:strVal val="visible"/>
                                      </p:to>
                                    </p:set>
                                    <p:animEffect transition="in" filter="wipe(left)">
                                      <p:cBhvr>
                                        <p:cTn id="12" dur="500"/>
                                        <p:tgtEl>
                                          <p:spTgt spid="894981"/>
                                        </p:tgtEl>
                                      </p:cBhvr>
                                    </p:animEffect>
                                  </p:childTnLst>
                                  <p:subTnLst>
                                    <p:set>
                                      <p:cBhvr override="childStyle">
                                        <p:cTn dur="1" fill="hold" display="0" masterRel="nextClick" afterEffect="1"/>
                                        <p:tgtEl>
                                          <p:spTgt spid="894981"/>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94988"/>
                                        </p:tgtEl>
                                        <p:attrNameLst>
                                          <p:attrName>style.visibility</p:attrName>
                                        </p:attrNameLst>
                                      </p:cBhvr>
                                      <p:to>
                                        <p:strVal val="visible"/>
                                      </p:to>
                                    </p:set>
                                    <p:animEffect transition="in" filter="wipe(left)">
                                      <p:cBhvr>
                                        <p:cTn id="17" dur="500"/>
                                        <p:tgtEl>
                                          <p:spTgt spid="894988"/>
                                        </p:tgtEl>
                                      </p:cBhvr>
                                    </p:animEffect>
                                  </p:childTnLst>
                                  <p:subTnLst>
                                    <p:set>
                                      <p:cBhvr override="childStyle">
                                        <p:cTn dur="1" fill="hold" display="0" masterRel="nextClick" afterEffect="1"/>
                                        <p:tgtEl>
                                          <p:spTgt spid="894988"/>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94995"/>
                                        </p:tgtEl>
                                        <p:attrNameLst>
                                          <p:attrName>style.visibility</p:attrName>
                                        </p:attrNameLst>
                                      </p:cBhvr>
                                      <p:to>
                                        <p:strVal val="visible"/>
                                      </p:to>
                                    </p:set>
                                    <p:animEffect transition="in" filter="wipe(left)">
                                      <p:cBhvr>
                                        <p:cTn id="22" dur="500"/>
                                        <p:tgtEl>
                                          <p:spTgt spid="894995"/>
                                        </p:tgtEl>
                                      </p:cBhvr>
                                    </p:animEffect>
                                  </p:childTnLst>
                                  <p:subTnLst>
                                    <p:set>
                                      <p:cBhvr override="childStyle">
                                        <p:cTn dur="1" fill="hold" display="0" masterRel="nextClick" afterEffect="1"/>
                                        <p:tgtEl>
                                          <p:spTgt spid="894995"/>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94982"/>
                                        </p:tgtEl>
                                        <p:attrNameLst>
                                          <p:attrName>style.visibility</p:attrName>
                                        </p:attrNameLst>
                                      </p:cBhvr>
                                      <p:to>
                                        <p:strVal val="visible"/>
                                      </p:to>
                                    </p:set>
                                    <p:animEffect transition="in" filter="wipe(left)">
                                      <p:cBhvr>
                                        <p:cTn id="27" dur="500"/>
                                        <p:tgtEl>
                                          <p:spTgt spid="894982"/>
                                        </p:tgtEl>
                                      </p:cBhvr>
                                    </p:animEffect>
                                  </p:childTnLst>
                                  <p:subTnLst>
                                    <p:set>
                                      <p:cBhvr override="childStyle">
                                        <p:cTn dur="1" fill="hold" display="0" masterRel="nextClick" afterEffect="1"/>
                                        <p:tgtEl>
                                          <p:spTgt spid="894982"/>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94989"/>
                                        </p:tgtEl>
                                        <p:attrNameLst>
                                          <p:attrName>style.visibility</p:attrName>
                                        </p:attrNameLst>
                                      </p:cBhvr>
                                      <p:to>
                                        <p:strVal val="visible"/>
                                      </p:to>
                                    </p:set>
                                    <p:animEffect transition="in" filter="wipe(left)">
                                      <p:cBhvr>
                                        <p:cTn id="32" dur="500"/>
                                        <p:tgtEl>
                                          <p:spTgt spid="894989"/>
                                        </p:tgtEl>
                                      </p:cBhvr>
                                    </p:animEffect>
                                  </p:childTnLst>
                                  <p:subTnLst>
                                    <p:set>
                                      <p:cBhvr override="childStyle">
                                        <p:cTn dur="1" fill="hold" display="0" masterRel="nextClick" afterEffect="1"/>
                                        <p:tgtEl>
                                          <p:spTgt spid="894989"/>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894996"/>
                                        </p:tgtEl>
                                        <p:attrNameLst>
                                          <p:attrName>style.visibility</p:attrName>
                                        </p:attrNameLst>
                                      </p:cBhvr>
                                      <p:to>
                                        <p:strVal val="visible"/>
                                      </p:to>
                                    </p:set>
                                    <p:animEffect transition="in" filter="wipe(left)">
                                      <p:cBhvr>
                                        <p:cTn id="37" dur="500"/>
                                        <p:tgtEl>
                                          <p:spTgt spid="894996"/>
                                        </p:tgtEl>
                                      </p:cBhvr>
                                    </p:animEffect>
                                  </p:childTnLst>
                                  <p:subTnLst>
                                    <p:set>
                                      <p:cBhvr override="childStyle">
                                        <p:cTn dur="1" fill="hold" display="0" masterRel="nextClick" afterEffect="1"/>
                                        <p:tgtEl>
                                          <p:spTgt spid="894996"/>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894983"/>
                                        </p:tgtEl>
                                        <p:attrNameLst>
                                          <p:attrName>style.visibility</p:attrName>
                                        </p:attrNameLst>
                                      </p:cBhvr>
                                      <p:to>
                                        <p:strVal val="visible"/>
                                      </p:to>
                                    </p:set>
                                    <p:animEffect transition="in" filter="wipe(left)">
                                      <p:cBhvr>
                                        <p:cTn id="42" dur="500"/>
                                        <p:tgtEl>
                                          <p:spTgt spid="894983"/>
                                        </p:tgtEl>
                                      </p:cBhvr>
                                    </p:animEffect>
                                  </p:childTnLst>
                                  <p:subTnLst>
                                    <p:set>
                                      <p:cBhvr override="childStyle">
                                        <p:cTn dur="1" fill="hold" display="0" masterRel="nextClick" afterEffect="1"/>
                                        <p:tgtEl>
                                          <p:spTgt spid="894983"/>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894990"/>
                                        </p:tgtEl>
                                        <p:attrNameLst>
                                          <p:attrName>style.visibility</p:attrName>
                                        </p:attrNameLst>
                                      </p:cBhvr>
                                      <p:to>
                                        <p:strVal val="visible"/>
                                      </p:to>
                                    </p:set>
                                    <p:animEffect transition="in" filter="wipe(left)">
                                      <p:cBhvr>
                                        <p:cTn id="47" dur="500"/>
                                        <p:tgtEl>
                                          <p:spTgt spid="894990"/>
                                        </p:tgtEl>
                                      </p:cBhvr>
                                    </p:animEffect>
                                  </p:childTnLst>
                                  <p:subTnLst>
                                    <p:set>
                                      <p:cBhvr override="childStyle">
                                        <p:cTn dur="1" fill="hold" display="0" masterRel="nextClick" afterEffect="1"/>
                                        <p:tgtEl>
                                          <p:spTgt spid="894990"/>
                                        </p:tgtEl>
                                        <p:attrNameLst>
                                          <p:attrName>style.visibility</p:attrName>
                                        </p:attrNameLst>
                                      </p:cBhvr>
                                      <p:to>
                                        <p:strVal val="hidden"/>
                                      </p:to>
                                    </p:set>
                                  </p:sub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894997"/>
                                        </p:tgtEl>
                                        <p:attrNameLst>
                                          <p:attrName>style.visibility</p:attrName>
                                        </p:attrNameLst>
                                      </p:cBhvr>
                                      <p:to>
                                        <p:strVal val="visible"/>
                                      </p:to>
                                    </p:set>
                                    <p:animEffect transition="in" filter="wipe(left)">
                                      <p:cBhvr>
                                        <p:cTn id="52" dur="500"/>
                                        <p:tgtEl>
                                          <p:spTgt spid="894997"/>
                                        </p:tgtEl>
                                      </p:cBhvr>
                                    </p:animEffect>
                                  </p:childTnLst>
                                  <p:subTnLst>
                                    <p:set>
                                      <p:cBhvr override="childStyle">
                                        <p:cTn dur="1" fill="hold" display="0" masterRel="nextClick" afterEffect="1"/>
                                        <p:tgtEl>
                                          <p:spTgt spid="894997"/>
                                        </p:tgtEl>
                                        <p:attrNameLst>
                                          <p:attrName>style.visibility</p:attrName>
                                        </p:attrNameLst>
                                      </p:cBhvr>
                                      <p:to>
                                        <p:strVal val="hidden"/>
                                      </p:to>
                                    </p:set>
                                  </p:sub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301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a:spcBef>
                <a:spcPct val="0"/>
              </a:spcBef>
              <a:buFontTx/>
              <a:buNone/>
            </a:pPr>
            <a:fld id="{8E44513D-82F3-4D84-8FE4-BCFA47018CD8}" type="slidenum">
              <a:rPr lang="zh-CN" altLang="en-US" sz="1400" smtClean="0">
                <a:latin typeface="华文宋体" panose="02010600040101010101" pitchFamily="2" charset="-122"/>
                <a:ea typeface="华文宋体" panose="02010600040101010101" pitchFamily="2" charset="-122"/>
              </a:rPr>
              <a:t>39</a:t>
            </a:fld>
            <a:endParaRPr lang="en-US" altLang="zh-CN" sz="1400">
              <a:latin typeface="华文宋体" panose="02010600040101010101" pitchFamily="2" charset="-122"/>
              <a:ea typeface="华文宋体" panose="02010600040101010101" pitchFamily="2" charset="-122"/>
            </a:endParaRPr>
          </a:p>
        </p:txBody>
      </p:sp>
      <p:sp>
        <p:nvSpPr>
          <p:cNvPr id="41987" name="Rectangle 2"/>
          <p:cNvSpPr>
            <a:spLocks noGrp="1" noChangeArrowheads="1"/>
          </p:cNvSpPr>
          <p:nvPr>
            <p:ph type="title"/>
          </p:nvPr>
        </p:nvSpPr>
        <p:spPr/>
        <p:txBody>
          <a:bodyPr/>
          <a:lstStyle/>
          <a:p>
            <a:pPr eaLnBrk="1" hangingPunct="1"/>
            <a:r>
              <a:rPr lang="zh-CN" altLang="en-US"/>
              <a:t>消隐</a:t>
            </a:r>
            <a:endParaRPr lang="en-US" altLang="zh-CN"/>
          </a:p>
        </p:txBody>
      </p:sp>
      <p:sp>
        <p:nvSpPr>
          <p:cNvPr id="15364" name="Rectangle 3"/>
          <p:cNvSpPr>
            <a:spLocks noGrp="1" noChangeArrowheads="1"/>
          </p:cNvSpPr>
          <p:nvPr>
            <p:ph type="body" idx="1"/>
          </p:nvPr>
        </p:nvSpPr>
        <p:spPr/>
        <p:txBody>
          <a:bodyPr/>
          <a:lstStyle/>
          <a:p>
            <a:pPr eaLnBrk="1" hangingPunct="1"/>
            <a:r>
              <a:rPr lang="zh-CN" altLang="en-US" dirty="0">
                <a:solidFill>
                  <a:schemeClr val="tx1"/>
                </a:solidFill>
                <a:latin typeface="Arial" panose="020B0604020202020204" pitchFamily="34" charset="0"/>
              </a:rPr>
              <a:t>消隐问题分析</a:t>
            </a:r>
          </a:p>
          <a:p>
            <a:pPr eaLnBrk="1" hangingPunct="1"/>
            <a:r>
              <a:rPr lang="zh-CN" altLang="en-US" dirty="0">
                <a:solidFill>
                  <a:schemeClr val="tx1"/>
                </a:solidFill>
                <a:latin typeface="Arial" panose="020B0604020202020204" pitchFamily="34" charset="0"/>
              </a:rPr>
              <a:t>后向面消除</a:t>
            </a:r>
          </a:p>
          <a:p>
            <a:pPr eaLnBrk="1" hangingPunct="1"/>
            <a:r>
              <a:rPr lang="en-US" altLang="zh-CN" dirty="0">
                <a:solidFill>
                  <a:schemeClr val="tx1"/>
                </a:solidFill>
                <a:latin typeface="Arial" panose="020B0604020202020204" pitchFamily="34" charset="0"/>
              </a:rPr>
              <a:t>Z-Buffer</a:t>
            </a:r>
            <a:r>
              <a:rPr lang="zh-CN" altLang="en-US" dirty="0">
                <a:solidFill>
                  <a:schemeClr val="tx1"/>
                </a:solidFill>
                <a:latin typeface="Arial" panose="020B0604020202020204" pitchFamily="34" charset="0"/>
              </a:rPr>
              <a:t>算法</a:t>
            </a:r>
          </a:p>
          <a:p>
            <a:pPr eaLnBrk="1" hangingPunct="1"/>
            <a:r>
              <a:rPr lang="zh-CN" altLang="en-US" dirty="0">
                <a:solidFill>
                  <a:srgbClr val="0033CC"/>
                </a:solidFill>
                <a:latin typeface="Arial" panose="020B0604020202020204" pitchFamily="34" charset="0"/>
              </a:rPr>
              <a:t>画家算法</a:t>
            </a:r>
          </a:p>
          <a:p>
            <a:pPr eaLnBrk="1" hangingPunct="1"/>
            <a:r>
              <a:rPr lang="zh-CN" altLang="en-US" dirty="0">
                <a:solidFill>
                  <a:schemeClr val="tx1"/>
                </a:solidFill>
                <a:latin typeface="Arial" panose="020B0604020202020204" pitchFamily="34" charset="0"/>
              </a:rPr>
              <a:t>光线跟踪算法</a:t>
            </a:r>
          </a:p>
        </p:txBody>
      </p:sp>
      <p:sp>
        <p:nvSpPr>
          <p:cNvPr id="41990" name="日期占位符 1"/>
          <p:cNvSpPr>
            <a:spLocks noGrp="1"/>
          </p:cNvSpPr>
          <p:nvPr>
            <p:ph type="dt" sz="quarter" idx="4294967295"/>
          </p:nvPr>
        </p:nvSpPr>
        <p:spPr bwMode="auto">
          <a:xfrm>
            <a:off x="495300" y="6461125"/>
            <a:ext cx="2311400" cy="3206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FontTx/>
              <a:buNone/>
            </a:pPr>
            <a:fld id="{5599F1BA-5842-459D-97D2-1D12F42A4EB6}" type="datetime10">
              <a:rPr lang="zh-CN" altLang="en-US" sz="1400">
                <a:latin typeface="华文宋体" panose="02010600040101010101" pitchFamily="2" charset="-122"/>
                <a:ea typeface="华文宋体" panose="02010600040101010101" pitchFamily="2" charset="-122"/>
              </a:rPr>
              <a:t>12:02</a:t>
            </a:fld>
            <a:endParaRPr lang="en-US" altLang="zh-CN" sz="1400">
              <a:latin typeface="华文宋体" panose="02010600040101010101" pitchFamily="2" charset="-122"/>
              <a:ea typeface="华文宋体" panose="02010600040101010101" pitchFamily="2" charset="-122"/>
            </a:endParaRPr>
          </a:p>
        </p:txBody>
      </p:sp>
    </p:spTree>
    <p:extLst>
      <p:ext uri="{BB962C8B-B14F-4D97-AF65-F5344CB8AC3E}">
        <p14:creationId xmlns:p14="http://schemas.microsoft.com/office/powerpoint/2010/main" val="2466707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a:spcBef>
                <a:spcPct val="0"/>
              </a:spcBef>
              <a:buFontTx/>
              <a:buNone/>
            </a:pPr>
            <a:fld id="{9F91C9FD-DFBB-4301-BD10-9E5CF5D5971D}" type="slidenum">
              <a:rPr lang="zh-CN" altLang="en-US" sz="1400" smtClean="0">
                <a:latin typeface="华文宋体" panose="02010600040101010101" pitchFamily="2" charset="-122"/>
                <a:ea typeface="华文宋体" panose="02010600040101010101" pitchFamily="2" charset="-122"/>
              </a:rPr>
              <a:t>4</a:t>
            </a:fld>
            <a:endParaRPr lang="en-US" altLang="zh-CN" sz="1400">
              <a:latin typeface="华文宋体" panose="02010600040101010101" pitchFamily="2" charset="-122"/>
              <a:ea typeface="华文宋体" panose="02010600040101010101" pitchFamily="2" charset="-122"/>
            </a:endParaRPr>
          </a:p>
        </p:txBody>
      </p:sp>
      <p:sp>
        <p:nvSpPr>
          <p:cNvPr id="16387" name="Rectangle 3"/>
          <p:cNvSpPr>
            <a:spLocks noGrp="1" noChangeArrowheads="1"/>
          </p:cNvSpPr>
          <p:nvPr>
            <p:ph type="body" idx="1"/>
          </p:nvPr>
        </p:nvSpPr>
        <p:spPr/>
        <p:txBody>
          <a:bodyPr/>
          <a:lstStyle/>
          <a:p>
            <a:pPr eaLnBrk="1" hangingPunct="1"/>
            <a:r>
              <a:rPr lang="zh-CN" altLang="en-US" dirty="0"/>
              <a:t>能反映物体表面颜色和亮度的细微变化</a:t>
            </a:r>
            <a:endParaRPr lang="en-US" altLang="zh-CN" dirty="0"/>
          </a:p>
          <a:p>
            <a:pPr eaLnBrk="1" hangingPunct="1"/>
            <a:r>
              <a:rPr lang="zh-CN" altLang="en-US" dirty="0"/>
              <a:t>能反映物体表面的质感</a:t>
            </a:r>
            <a:endParaRPr lang="en-US" altLang="zh-CN" dirty="0"/>
          </a:p>
          <a:p>
            <a:pPr eaLnBrk="1" hangingPunct="1"/>
            <a:r>
              <a:rPr lang="zh-CN" altLang="en-US" dirty="0"/>
              <a:t>有阴影效果</a:t>
            </a:r>
            <a:endParaRPr lang="en-US" altLang="zh-CN" dirty="0"/>
          </a:p>
          <a:p>
            <a:pPr eaLnBrk="1" hangingPunct="1"/>
            <a:r>
              <a:rPr lang="zh-CN" altLang="en-US" dirty="0"/>
              <a:t>能模拟透明效果和镜面效果</a:t>
            </a:r>
            <a:endParaRPr lang="en-US" altLang="zh-CN" dirty="0"/>
          </a:p>
        </p:txBody>
      </p:sp>
      <p:sp>
        <p:nvSpPr>
          <p:cNvPr id="16390" name="标题 7"/>
          <p:cNvSpPr>
            <a:spLocks noGrp="1" noChangeArrowheads="1"/>
          </p:cNvSpPr>
          <p:nvPr>
            <p:ph type="title"/>
          </p:nvPr>
        </p:nvSpPr>
        <p:spPr/>
        <p:txBody>
          <a:bodyPr/>
          <a:lstStyle/>
          <a:p>
            <a:r>
              <a:rPr lang="zh-CN" altLang="en-US" dirty="0"/>
              <a:t>真实感图形的特点</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558" y="3714209"/>
            <a:ext cx="3119407" cy="2339555"/>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00" y="3714209"/>
            <a:ext cx="4762500" cy="2508041"/>
          </a:xfrm>
          <a:prstGeom prst="rect">
            <a:avLst/>
          </a:prstGeom>
        </p:spPr>
      </p:pic>
    </p:spTree>
    <p:extLst>
      <p:ext uri="{BB962C8B-B14F-4D97-AF65-F5344CB8AC3E}">
        <p14:creationId xmlns:p14="http://schemas.microsoft.com/office/powerpoint/2010/main" val="16088056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a:spcBef>
                <a:spcPct val="0"/>
              </a:spcBef>
              <a:buFontTx/>
              <a:buNone/>
            </a:pPr>
            <a:fld id="{B0B73A46-BEE5-49E0-971A-1AA13128265F}" type="slidenum">
              <a:rPr lang="zh-CN" altLang="en-US" sz="1400" smtClean="0">
                <a:latin typeface="华文宋体" panose="02010600040101010101" pitchFamily="2" charset="-122"/>
                <a:ea typeface="华文宋体" panose="02010600040101010101" pitchFamily="2" charset="-122"/>
              </a:rPr>
              <a:t>40</a:t>
            </a:fld>
            <a:endParaRPr lang="en-US" altLang="zh-CN" sz="1400">
              <a:latin typeface="华文宋体" panose="02010600040101010101" pitchFamily="2" charset="-122"/>
              <a:ea typeface="华文宋体" panose="02010600040101010101" pitchFamily="2" charset="-122"/>
            </a:endParaRPr>
          </a:p>
        </p:txBody>
      </p:sp>
      <p:sp>
        <p:nvSpPr>
          <p:cNvPr id="44035" name="Rectangle 2"/>
          <p:cNvSpPr>
            <a:spLocks noGrp="1" noChangeArrowheads="1"/>
          </p:cNvSpPr>
          <p:nvPr>
            <p:ph type="title"/>
          </p:nvPr>
        </p:nvSpPr>
        <p:spPr/>
        <p:txBody>
          <a:bodyPr/>
          <a:lstStyle/>
          <a:p>
            <a:pPr eaLnBrk="1" hangingPunct="1"/>
            <a:r>
              <a:rPr lang="zh-CN" altLang="en-US" dirty="0"/>
              <a:t>画家算法</a:t>
            </a:r>
            <a:endParaRPr lang="en-US" altLang="zh-CN" dirty="0"/>
          </a:p>
        </p:txBody>
      </p:sp>
      <p:sp>
        <p:nvSpPr>
          <p:cNvPr id="34820" name="Rectangle 3"/>
          <p:cNvSpPr>
            <a:spLocks noGrp="1" noChangeArrowheads="1"/>
          </p:cNvSpPr>
          <p:nvPr>
            <p:ph type="body" idx="1"/>
          </p:nvPr>
        </p:nvSpPr>
        <p:spPr/>
        <p:txBody>
          <a:bodyPr/>
          <a:lstStyle/>
          <a:p>
            <a:pPr eaLnBrk="1" hangingPunct="1"/>
            <a:r>
              <a:rPr lang="zh-CN" altLang="en-US"/>
              <a:t>画家首先绘制距离较远的场景，然后用绘制距离较近的场景覆盖较远的部分</a:t>
            </a:r>
            <a:endParaRPr lang="en-US" altLang="zh-CN"/>
          </a:p>
          <a:p>
            <a:pPr eaLnBrk="1" hangingPunct="1"/>
            <a:r>
              <a:rPr lang="zh-CN" altLang="en-US"/>
              <a:t>首先将场景中的多边形根据深度进行排序，然后按照顺序进行绘制</a:t>
            </a:r>
            <a:endParaRPr lang="en-US" altLang="zh-CN"/>
          </a:p>
          <a:p>
            <a:pPr eaLnBrk="1" hangingPunct="1"/>
            <a:r>
              <a:rPr lang="zh-CN" altLang="en-US"/>
              <a:t>这样可自然解决可见性问题</a:t>
            </a:r>
            <a:endParaRPr lang="en-US" altLang="zh-CN"/>
          </a:p>
        </p:txBody>
      </p:sp>
      <p:pic>
        <p:nvPicPr>
          <p:cNvPr id="23557" name="Picture 10"/>
          <p:cNvPicPr>
            <a:picLocks noChangeAspect="1" noChangeArrowheads="1"/>
          </p:cNvPicPr>
          <p:nvPr/>
        </p:nvPicPr>
        <p:blipFill>
          <a:blip r:embed="rId2">
            <a:extLst>
              <a:ext uri="{28A0092B-C50C-407E-A947-70E740481C1C}">
                <a14:useLocalDpi xmlns:a14="http://schemas.microsoft.com/office/drawing/2010/main" val="0"/>
              </a:ext>
            </a:extLst>
          </a:blip>
          <a:srcRect r="67482"/>
          <a:stretch>
            <a:fillRect/>
          </a:stretch>
        </p:blipFill>
        <p:spPr bwMode="auto">
          <a:xfrm>
            <a:off x="682625" y="4087813"/>
            <a:ext cx="2770188" cy="213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p:cNvPicPr>
            <a:picLocks noChangeAspect="1" noChangeArrowheads="1"/>
          </p:cNvPicPr>
          <p:nvPr/>
        </p:nvPicPr>
        <p:blipFill>
          <a:blip r:embed="rId2">
            <a:extLst>
              <a:ext uri="{28A0092B-C50C-407E-A947-70E740481C1C}">
                <a14:useLocalDpi xmlns:a14="http://schemas.microsoft.com/office/drawing/2010/main" val="0"/>
              </a:ext>
            </a:extLst>
          </a:blip>
          <a:srcRect l="33781" r="33771"/>
          <a:stretch>
            <a:fillRect/>
          </a:stretch>
        </p:blipFill>
        <p:spPr bwMode="auto">
          <a:xfrm>
            <a:off x="688975" y="4076700"/>
            <a:ext cx="2763838" cy="213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0"/>
          <p:cNvPicPr>
            <a:picLocks noChangeAspect="1" noChangeArrowheads="1"/>
          </p:cNvPicPr>
          <p:nvPr/>
        </p:nvPicPr>
        <p:blipFill>
          <a:blip r:embed="rId2">
            <a:extLst>
              <a:ext uri="{28A0092B-C50C-407E-A947-70E740481C1C}">
                <a14:useLocalDpi xmlns:a14="http://schemas.microsoft.com/office/drawing/2010/main" val="0"/>
              </a:ext>
            </a:extLst>
          </a:blip>
          <a:srcRect l="67239"/>
          <a:stretch>
            <a:fillRect/>
          </a:stretch>
        </p:blipFill>
        <p:spPr bwMode="auto">
          <a:xfrm>
            <a:off x="677863" y="4076700"/>
            <a:ext cx="2790825" cy="213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AutoShape 4"/>
          <p:cNvSpPr>
            <a:spLocks noChangeArrowheads="1"/>
          </p:cNvSpPr>
          <p:nvPr/>
        </p:nvSpPr>
        <p:spPr bwMode="auto">
          <a:xfrm>
            <a:off x="4024313" y="4124325"/>
            <a:ext cx="2301875" cy="790575"/>
          </a:xfrm>
          <a:prstGeom prst="wedgeRoundRectCallout">
            <a:avLst>
              <a:gd name="adj1" fmla="val -62423"/>
              <a:gd name="adj2" fmla="val 88639"/>
              <a:gd name="adj3" fmla="val 16667"/>
            </a:avLst>
          </a:prstGeom>
        </p:spPr>
        <p:style>
          <a:lnRef idx="1">
            <a:schemeClr val="accent2"/>
          </a:lnRef>
          <a:fillRef idx="2">
            <a:schemeClr val="accent2"/>
          </a:fillRef>
          <a:effectRef idx="1">
            <a:schemeClr val="accent2"/>
          </a:effectRef>
          <a:fontRef idx="minor">
            <a:schemeClr val="dk1"/>
          </a:fontRef>
        </p:style>
        <p:txBody>
          <a:bodyPr/>
          <a:lstStyle/>
          <a:p>
            <a:pPr algn="ctr" eaLnBrk="1" hangingPunct="1">
              <a:spcBef>
                <a:spcPct val="50000"/>
              </a:spcBef>
              <a:buClr>
                <a:schemeClr val="accent2"/>
              </a:buClr>
              <a:buSzPct val="80000"/>
              <a:buFont typeface="Wingdings" panose="05000000000000000000" pitchFamily="2" charset="2"/>
              <a:buNone/>
              <a:defRPr/>
            </a:pPr>
            <a:r>
              <a:rPr lang="zh-CN" altLang="en-US" sz="3600">
                <a:latin typeface="华文宋体" panose="02010600040101010101" pitchFamily="2" charset="-122"/>
                <a:ea typeface="华文宋体" panose="02010600040101010101" pitchFamily="2" charset="-122"/>
              </a:rPr>
              <a:t>有何问题</a:t>
            </a:r>
            <a:r>
              <a:rPr lang="en-US" altLang="zh-CN" sz="3600" dirty="0">
                <a:latin typeface="华文宋体" panose="02010600040101010101" pitchFamily="2" charset="-122"/>
                <a:ea typeface="华文宋体" panose="02010600040101010101" pitchFamily="2" charset="-122"/>
              </a:rPr>
              <a:t>?</a:t>
            </a:r>
            <a:endParaRPr lang="zh-CN" altLang="en-US" sz="3600" dirty="0">
              <a:latin typeface="华文宋体" panose="02010600040101010101" pitchFamily="2" charset="-122"/>
              <a:ea typeface="华文宋体" panose="02010600040101010101" pitchFamily="2" charset="-122"/>
            </a:endParaRPr>
          </a:p>
        </p:txBody>
      </p:sp>
      <p:sp>
        <p:nvSpPr>
          <p:cNvPr id="44041" name="日期占位符 1"/>
          <p:cNvSpPr>
            <a:spLocks noGrp="1"/>
          </p:cNvSpPr>
          <p:nvPr>
            <p:ph type="dt" sz="quarter" idx="4294967295"/>
          </p:nvPr>
        </p:nvSpPr>
        <p:spPr bwMode="auto">
          <a:xfrm>
            <a:off x="495300" y="6461125"/>
            <a:ext cx="2311400" cy="3206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FontTx/>
              <a:buNone/>
            </a:pPr>
            <a:fld id="{153B3721-EBB9-4DF8-98FE-F5424B0DF664}" type="datetime10">
              <a:rPr lang="zh-CN" altLang="en-US" sz="1400">
                <a:latin typeface="华文宋体" panose="02010600040101010101" pitchFamily="2" charset="-122"/>
                <a:ea typeface="华文宋体" panose="02010600040101010101" pitchFamily="2" charset="-122"/>
              </a:rPr>
              <a:t>12:02</a:t>
            </a:fld>
            <a:endParaRPr lang="en-US" altLang="zh-CN" sz="1400">
              <a:latin typeface="华文宋体" panose="02010600040101010101" pitchFamily="2" charset="-122"/>
              <a:ea typeface="华文宋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820">
                                            <p:txEl>
                                              <p:pRg st="0" end="0"/>
                                            </p:txEl>
                                          </p:spTgt>
                                        </p:tgtEl>
                                        <p:attrNameLst>
                                          <p:attrName>style.visibility</p:attrName>
                                        </p:attrNameLst>
                                      </p:cBhvr>
                                      <p:to>
                                        <p:strVal val="visible"/>
                                      </p:to>
                                    </p:set>
                                    <p:animEffect transition="in" filter="blinds(horizontal)">
                                      <p:cBhvr>
                                        <p:cTn id="7" dur="500"/>
                                        <p:tgtEl>
                                          <p:spTgt spid="348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3557"/>
                                        </p:tgtEl>
                                        <p:attrNameLst>
                                          <p:attrName>style.visibility</p:attrName>
                                        </p:attrNameLst>
                                      </p:cBhvr>
                                      <p:to>
                                        <p:strVal val="visible"/>
                                      </p:to>
                                    </p:set>
                                    <p:animEffect transition="in" filter="checkerboard(across)">
                                      <p:cBhvr>
                                        <p:cTn id="12" dur="500"/>
                                        <p:tgtEl>
                                          <p:spTgt spid="23557"/>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heckerboard(across)">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checkerboard(across)">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4820">
                                            <p:txEl>
                                              <p:pRg st="1" end="1"/>
                                            </p:txEl>
                                          </p:spTgt>
                                        </p:tgtEl>
                                        <p:attrNameLst>
                                          <p:attrName>style.visibility</p:attrName>
                                        </p:attrNameLst>
                                      </p:cBhvr>
                                      <p:to>
                                        <p:strVal val="visible"/>
                                      </p:to>
                                    </p:set>
                                    <p:animEffect transition="in" filter="blinds(horizontal)">
                                      <p:cBhvr>
                                        <p:cTn id="27" dur="500"/>
                                        <p:tgtEl>
                                          <p:spTgt spid="34820">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4820">
                                            <p:txEl>
                                              <p:pRg st="2" end="2"/>
                                            </p:txEl>
                                          </p:spTgt>
                                        </p:tgtEl>
                                        <p:attrNameLst>
                                          <p:attrName>style.visibility</p:attrName>
                                        </p:attrNameLst>
                                      </p:cBhvr>
                                      <p:to>
                                        <p:strVal val="visible"/>
                                      </p:to>
                                    </p:set>
                                    <p:animEffect transition="in" filter="blinds(horizontal)">
                                      <p:cBhvr>
                                        <p:cTn id="32" dur="500"/>
                                        <p:tgtEl>
                                          <p:spTgt spid="34820">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linds(horizontal)">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a:spcBef>
                <a:spcPct val="0"/>
              </a:spcBef>
              <a:buFontTx/>
              <a:buNone/>
            </a:pPr>
            <a:fld id="{6980A40A-9995-4544-B6BE-CE80F3856C8B}" type="slidenum">
              <a:rPr lang="zh-CN" altLang="en-US" sz="1400" smtClean="0">
                <a:latin typeface="华文宋体" panose="02010600040101010101" pitchFamily="2" charset="-122"/>
                <a:ea typeface="华文宋体" panose="02010600040101010101" pitchFamily="2" charset="-122"/>
              </a:rPr>
              <a:t>41</a:t>
            </a:fld>
            <a:endParaRPr lang="en-US" altLang="zh-CN" sz="1400">
              <a:latin typeface="华文宋体" panose="02010600040101010101" pitchFamily="2" charset="-122"/>
              <a:ea typeface="华文宋体" panose="02010600040101010101" pitchFamily="2" charset="-122"/>
            </a:endParaRPr>
          </a:p>
        </p:txBody>
      </p:sp>
      <p:sp>
        <p:nvSpPr>
          <p:cNvPr id="45059" name="Rectangle 2"/>
          <p:cNvSpPr>
            <a:spLocks noGrp="1" noChangeArrowheads="1"/>
          </p:cNvSpPr>
          <p:nvPr>
            <p:ph type="title"/>
          </p:nvPr>
        </p:nvSpPr>
        <p:spPr/>
        <p:txBody>
          <a:bodyPr/>
          <a:lstStyle/>
          <a:p>
            <a:pPr eaLnBrk="1" hangingPunct="1"/>
            <a:r>
              <a:rPr lang="zh-CN" altLang="en-US" dirty="0"/>
              <a:t>画家算法</a:t>
            </a:r>
            <a:endParaRPr lang="en-US" altLang="zh-CN" dirty="0"/>
          </a:p>
        </p:txBody>
      </p:sp>
      <p:sp>
        <p:nvSpPr>
          <p:cNvPr id="34820" name="Rectangle 3"/>
          <p:cNvSpPr>
            <a:spLocks noGrp="1" noChangeArrowheads="1"/>
          </p:cNvSpPr>
          <p:nvPr>
            <p:ph type="body" idx="1"/>
          </p:nvPr>
        </p:nvSpPr>
        <p:spPr/>
        <p:txBody>
          <a:bodyPr/>
          <a:lstStyle/>
          <a:p>
            <a:pPr eaLnBrk="1" hangingPunct="1"/>
            <a:r>
              <a:rPr lang="zh-CN" altLang="en-US"/>
              <a:t>是否总是能够将物体按深度排序</a:t>
            </a:r>
            <a:r>
              <a:rPr lang="en-US" altLang="zh-CN"/>
              <a:t>?</a:t>
            </a:r>
          </a:p>
          <a:p>
            <a:pPr eaLnBrk="1" hangingPunct="1"/>
            <a:r>
              <a:rPr lang="zh-CN" altLang="en-US"/>
              <a:t>是的话</a:t>
            </a:r>
            <a:r>
              <a:rPr lang="en-US" altLang="zh-CN"/>
              <a:t>,</a:t>
            </a:r>
            <a:r>
              <a:rPr lang="zh-CN" altLang="en-US"/>
              <a:t>如何排序</a:t>
            </a:r>
            <a:r>
              <a:rPr lang="en-US" altLang="zh-CN"/>
              <a:t>?</a:t>
            </a:r>
          </a:p>
        </p:txBody>
      </p:sp>
      <p:grpSp>
        <p:nvGrpSpPr>
          <p:cNvPr id="45061" name="组合 12"/>
          <p:cNvGrpSpPr/>
          <p:nvPr/>
        </p:nvGrpSpPr>
        <p:grpSpPr bwMode="auto">
          <a:xfrm>
            <a:off x="1304925" y="3097213"/>
            <a:ext cx="8337550" cy="3455987"/>
            <a:chOff x="1304351" y="3096505"/>
            <a:chExt cx="8337550" cy="3456695"/>
          </a:xfrm>
        </p:grpSpPr>
        <p:pic>
          <p:nvPicPr>
            <p:cNvPr id="45063"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04351" y="3096505"/>
              <a:ext cx="833755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4" name="Rectangle 5"/>
            <p:cNvSpPr>
              <a:spLocks noChangeArrowheads="1"/>
            </p:cNvSpPr>
            <p:nvPr/>
          </p:nvSpPr>
          <p:spPr bwMode="auto">
            <a:xfrm>
              <a:off x="2952750" y="6096000"/>
              <a:ext cx="365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FontTx/>
                <a:buNone/>
              </a:pPr>
              <a:r>
                <a:rPr lang="en-US" altLang="zh-CN" sz="2400">
                  <a:solidFill>
                    <a:srgbClr val="CC0000"/>
                  </a:solidFill>
                  <a:latin typeface="Times New Roman" panose="02020603050405020304" pitchFamily="18" charset="0"/>
                </a:rPr>
                <a:t>1</a:t>
              </a:r>
            </a:p>
          </p:txBody>
        </p:sp>
        <p:sp>
          <p:nvSpPr>
            <p:cNvPr id="45065" name="Rectangle 6"/>
            <p:cNvSpPr>
              <a:spLocks noChangeArrowheads="1"/>
            </p:cNvSpPr>
            <p:nvPr/>
          </p:nvSpPr>
          <p:spPr bwMode="auto">
            <a:xfrm>
              <a:off x="2952750" y="5181600"/>
              <a:ext cx="365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FontTx/>
                <a:buNone/>
              </a:pPr>
              <a:r>
                <a:rPr lang="en-US" altLang="zh-CN" sz="2400">
                  <a:solidFill>
                    <a:srgbClr val="CC0000"/>
                  </a:solidFill>
                  <a:latin typeface="Times New Roman" panose="02020603050405020304" pitchFamily="18" charset="0"/>
                </a:rPr>
                <a:t>2</a:t>
              </a:r>
            </a:p>
          </p:txBody>
        </p:sp>
        <p:sp>
          <p:nvSpPr>
            <p:cNvPr id="45066" name="Rectangle 7"/>
            <p:cNvSpPr>
              <a:spLocks noChangeArrowheads="1"/>
            </p:cNvSpPr>
            <p:nvPr/>
          </p:nvSpPr>
          <p:spPr bwMode="auto">
            <a:xfrm>
              <a:off x="4953000" y="3429000"/>
              <a:ext cx="365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FontTx/>
                <a:buNone/>
              </a:pPr>
              <a:r>
                <a:rPr lang="en-US" altLang="zh-CN" sz="2400">
                  <a:solidFill>
                    <a:srgbClr val="CC0000"/>
                  </a:solidFill>
                  <a:latin typeface="Times New Roman" panose="02020603050405020304" pitchFamily="18" charset="0"/>
                </a:rPr>
                <a:t>5</a:t>
              </a:r>
            </a:p>
          </p:txBody>
        </p:sp>
        <p:sp>
          <p:nvSpPr>
            <p:cNvPr id="45067" name="Rectangle 8"/>
            <p:cNvSpPr>
              <a:spLocks noChangeArrowheads="1"/>
            </p:cNvSpPr>
            <p:nvPr/>
          </p:nvSpPr>
          <p:spPr bwMode="auto">
            <a:xfrm>
              <a:off x="3714750" y="4114800"/>
              <a:ext cx="365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FontTx/>
                <a:buNone/>
              </a:pPr>
              <a:r>
                <a:rPr lang="en-US" altLang="zh-CN" sz="2400">
                  <a:solidFill>
                    <a:srgbClr val="CC0000"/>
                  </a:solidFill>
                  <a:latin typeface="Times New Roman" panose="02020603050405020304" pitchFamily="18" charset="0"/>
                </a:rPr>
                <a:t>4</a:t>
              </a:r>
            </a:p>
          </p:txBody>
        </p:sp>
        <p:sp>
          <p:nvSpPr>
            <p:cNvPr id="45068" name="Rectangle 9"/>
            <p:cNvSpPr>
              <a:spLocks noChangeArrowheads="1"/>
            </p:cNvSpPr>
            <p:nvPr/>
          </p:nvSpPr>
          <p:spPr bwMode="auto">
            <a:xfrm>
              <a:off x="2870200" y="3657600"/>
              <a:ext cx="365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FontTx/>
                <a:buNone/>
              </a:pPr>
              <a:r>
                <a:rPr lang="en-US" altLang="zh-CN" sz="2400">
                  <a:solidFill>
                    <a:srgbClr val="CC0000"/>
                  </a:solidFill>
                  <a:latin typeface="Times New Roman" panose="02020603050405020304" pitchFamily="18" charset="0"/>
                </a:rPr>
                <a:t>3</a:t>
              </a:r>
            </a:p>
          </p:txBody>
        </p:sp>
        <p:sp>
          <p:nvSpPr>
            <p:cNvPr id="45069" name="Rectangle 10"/>
            <p:cNvSpPr>
              <a:spLocks noChangeArrowheads="1"/>
            </p:cNvSpPr>
            <p:nvPr/>
          </p:nvSpPr>
          <p:spPr bwMode="auto">
            <a:xfrm>
              <a:off x="6172200" y="4724400"/>
              <a:ext cx="365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FontTx/>
                <a:buNone/>
              </a:pPr>
              <a:r>
                <a:rPr lang="en-US" altLang="zh-CN" sz="2400">
                  <a:solidFill>
                    <a:srgbClr val="CC0000"/>
                  </a:solidFill>
                  <a:latin typeface="Times New Roman" panose="02020603050405020304" pitchFamily="18" charset="0"/>
                </a:rPr>
                <a:t>6</a:t>
              </a:r>
            </a:p>
          </p:txBody>
        </p:sp>
        <p:sp>
          <p:nvSpPr>
            <p:cNvPr id="45070" name="Rectangle 11"/>
            <p:cNvSpPr>
              <a:spLocks noChangeArrowheads="1"/>
            </p:cNvSpPr>
            <p:nvPr/>
          </p:nvSpPr>
          <p:spPr bwMode="auto">
            <a:xfrm>
              <a:off x="6832600" y="3429000"/>
              <a:ext cx="365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FontTx/>
                <a:buNone/>
              </a:pPr>
              <a:r>
                <a:rPr lang="en-US" altLang="zh-CN" sz="2400">
                  <a:solidFill>
                    <a:srgbClr val="CC0000"/>
                  </a:solidFill>
                  <a:latin typeface="Times New Roman" panose="02020603050405020304" pitchFamily="18" charset="0"/>
                </a:rPr>
                <a:t>7</a:t>
              </a:r>
            </a:p>
          </p:txBody>
        </p:sp>
      </p:grpSp>
      <p:sp>
        <p:nvSpPr>
          <p:cNvPr id="45062" name="日期占位符 1"/>
          <p:cNvSpPr>
            <a:spLocks noGrp="1"/>
          </p:cNvSpPr>
          <p:nvPr>
            <p:ph type="dt" sz="quarter" idx="4294967295"/>
          </p:nvPr>
        </p:nvSpPr>
        <p:spPr bwMode="auto">
          <a:xfrm>
            <a:off x="495300" y="6461125"/>
            <a:ext cx="2311400" cy="3206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FontTx/>
              <a:buNone/>
            </a:pPr>
            <a:fld id="{396CC73D-1CD4-4551-B0DD-B0DF9E5EFEC0}" type="datetime10">
              <a:rPr lang="zh-CN" altLang="en-US" sz="1400">
                <a:latin typeface="华文宋体" panose="02010600040101010101" pitchFamily="2" charset="-122"/>
                <a:ea typeface="华文宋体" panose="02010600040101010101" pitchFamily="2" charset="-122"/>
              </a:rPr>
              <a:t>12:02</a:t>
            </a:fld>
            <a:endParaRPr lang="en-US" altLang="zh-CN" sz="1400">
              <a:latin typeface="华文宋体" panose="02010600040101010101" pitchFamily="2" charset="-122"/>
              <a:ea typeface="华文宋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820">
                                            <p:txEl>
                                              <p:pRg st="0" end="0"/>
                                            </p:txEl>
                                          </p:spTgt>
                                        </p:tgtEl>
                                        <p:attrNameLst>
                                          <p:attrName>style.visibility</p:attrName>
                                        </p:attrNameLst>
                                      </p:cBhvr>
                                      <p:to>
                                        <p:strVal val="visible"/>
                                      </p:to>
                                    </p:set>
                                    <p:animEffect transition="in" filter="blinds(horizontal)">
                                      <p:cBhvr>
                                        <p:cTn id="7" dur="500"/>
                                        <p:tgtEl>
                                          <p:spTgt spid="348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4820">
                                            <p:txEl>
                                              <p:pRg st="1" end="1"/>
                                            </p:txEl>
                                          </p:spTgt>
                                        </p:tgtEl>
                                        <p:attrNameLst>
                                          <p:attrName>style.visibility</p:attrName>
                                        </p:attrNameLst>
                                      </p:cBhvr>
                                      <p:to>
                                        <p:strVal val="visible"/>
                                      </p:to>
                                    </p:set>
                                    <p:animEffect transition="in" filter="checkerboard(across)">
                                      <p:cBhvr>
                                        <p:cTn id="12" dur="500"/>
                                        <p:tgtEl>
                                          <p:spTgt spid="3482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a:spcBef>
                <a:spcPct val="0"/>
              </a:spcBef>
              <a:buFontTx/>
              <a:buNone/>
            </a:pPr>
            <a:fld id="{DE215768-216C-444C-89FF-EEF9C0E4437F}" type="slidenum">
              <a:rPr lang="zh-CN" altLang="en-US" sz="1400" smtClean="0">
                <a:latin typeface="华文宋体" panose="02010600040101010101" pitchFamily="2" charset="-122"/>
                <a:ea typeface="华文宋体" panose="02010600040101010101" pitchFamily="2" charset="-122"/>
              </a:rPr>
              <a:t>42</a:t>
            </a:fld>
            <a:endParaRPr lang="en-US" altLang="zh-CN" sz="1400">
              <a:latin typeface="华文宋体" panose="02010600040101010101" pitchFamily="2" charset="-122"/>
              <a:ea typeface="华文宋体" panose="02010600040101010101" pitchFamily="2" charset="-122"/>
            </a:endParaRPr>
          </a:p>
        </p:txBody>
      </p:sp>
      <p:sp>
        <p:nvSpPr>
          <p:cNvPr id="46083" name="Rectangle 2"/>
          <p:cNvSpPr>
            <a:spLocks noGrp="1" noChangeArrowheads="1"/>
          </p:cNvSpPr>
          <p:nvPr>
            <p:ph type="title"/>
          </p:nvPr>
        </p:nvSpPr>
        <p:spPr>
          <a:xfrm>
            <a:off x="1403350" y="0"/>
            <a:ext cx="7677150" cy="1143000"/>
          </a:xfrm>
        </p:spPr>
        <p:txBody>
          <a:bodyPr/>
          <a:lstStyle/>
          <a:p>
            <a:pPr eaLnBrk="1" hangingPunct="1"/>
            <a:r>
              <a:rPr lang="zh-CN" altLang="en-US" dirty="0"/>
              <a:t>画家算法</a:t>
            </a:r>
          </a:p>
        </p:txBody>
      </p:sp>
      <p:sp>
        <p:nvSpPr>
          <p:cNvPr id="44036" name="Rectangle 3"/>
          <p:cNvSpPr>
            <a:spLocks noGrp="1" noChangeArrowheads="1"/>
          </p:cNvSpPr>
          <p:nvPr>
            <p:ph type="body" idx="1"/>
          </p:nvPr>
        </p:nvSpPr>
        <p:spPr>
          <a:xfrm>
            <a:off x="517525" y="1122363"/>
            <a:ext cx="8420100" cy="5354637"/>
          </a:xfrm>
        </p:spPr>
        <p:txBody>
          <a:bodyPr/>
          <a:lstStyle/>
          <a:p>
            <a:pPr eaLnBrk="1" hangingPunct="1"/>
            <a:r>
              <a:rPr lang="zh-CN" altLang="en-US"/>
              <a:t>下列情况无法正确排序：</a:t>
            </a:r>
          </a:p>
          <a:p>
            <a:pPr eaLnBrk="1" hangingPunct="1">
              <a:buFontTx/>
              <a:buNone/>
            </a:pPr>
            <a:r>
              <a:rPr lang="zh-CN" altLang="en-US"/>
              <a:t>		多边形循环遮挡   多边形相互穿透</a:t>
            </a:r>
          </a:p>
          <a:p>
            <a:pPr eaLnBrk="1" hangingPunct="1">
              <a:buFontTx/>
              <a:buNone/>
            </a:pPr>
            <a:r>
              <a:rPr lang="zh-CN" altLang="en-US"/>
              <a:t> </a:t>
            </a:r>
          </a:p>
          <a:p>
            <a:pPr eaLnBrk="1" hangingPunct="1">
              <a:buFontTx/>
              <a:buNone/>
            </a:pPr>
            <a:endParaRPr lang="zh-CN" altLang="en-US"/>
          </a:p>
          <a:p>
            <a:pPr eaLnBrk="1" hangingPunct="1">
              <a:buFontTx/>
              <a:buNone/>
            </a:pPr>
            <a:endParaRPr lang="zh-CN" altLang="en-US"/>
          </a:p>
          <a:p>
            <a:pPr eaLnBrk="1" hangingPunct="1">
              <a:buFontTx/>
              <a:buNone/>
            </a:pPr>
            <a:endParaRPr lang="zh-CN" altLang="en-US"/>
          </a:p>
          <a:p>
            <a:pPr eaLnBrk="1" hangingPunct="1">
              <a:buFontTx/>
              <a:buNone/>
            </a:pPr>
            <a:r>
              <a:rPr lang="zh-CN" altLang="en-US"/>
              <a:t>解决办法：分割成两个</a:t>
            </a:r>
          </a:p>
        </p:txBody>
      </p:sp>
      <p:pic>
        <p:nvPicPr>
          <p:cNvPr id="46085" name="Picture 4" descr="12P10"/>
          <p:cNvPicPr>
            <a:picLocks noChangeAspect="1" noChangeArrowheads="1"/>
          </p:cNvPicPr>
          <p:nvPr/>
        </p:nvPicPr>
        <p:blipFill>
          <a:blip r:embed="rId2">
            <a:lum contrast="100000"/>
            <a:extLst>
              <a:ext uri="{28A0092B-C50C-407E-A947-70E740481C1C}">
                <a14:useLocalDpi xmlns:a14="http://schemas.microsoft.com/office/drawing/2010/main" val="0"/>
              </a:ext>
            </a:extLst>
          </a:blip>
          <a:srcRect/>
          <a:stretch>
            <a:fillRect/>
          </a:stretch>
        </p:blipFill>
        <p:spPr bwMode="auto">
          <a:xfrm>
            <a:off x="1260475" y="2316163"/>
            <a:ext cx="3116263" cy="2333625"/>
          </a:xfrm>
          <a:prstGeom prst="rect">
            <a:avLst/>
          </a:prstGeom>
          <a:noFill/>
          <a:ln w="12700" algn="ctr">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pic>
        <p:nvPicPr>
          <p:cNvPr id="46086" name="Picture 5" descr="12P11"/>
          <p:cNvPicPr>
            <a:picLocks noChangeAspect="1" noChangeArrowheads="1"/>
          </p:cNvPicPr>
          <p:nvPr/>
        </p:nvPicPr>
        <p:blipFill>
          <a:blip r:embed="rId3">
            <a:lum contrast="100000"/>
            <a:extLst>
              <a:ext uri="{28A0092B-C50C-407E-A947-70E740481C1C}">
                <a14:useLocalDpi xmlns:a14="http://schemas.microsoft.com/office/drawing/2010/main" val="0"/>
              </a:ext>
            </a:extLst>
          </a:blip>
          <a:srcRect/>
          <a:stretch>
            <a:fillRect/>
          </a:stretch>
        </p:blipFill>
        <p:spPr bwMode="auto">
          <a:xfrm>
            <a:off x="4810125" y="2305050"/>
            <a:ext cx="3714750" cy="2360613"/>
          </a:xfrm>
          <a:prstGeom prst="rect">
            <a:avLst/>
          </a:prstGeom>
          <a:noFill/>
          <a:ln w="12700" algn="ctr">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46087" name="日期占位符 1"/>
          <p:cNvSpPr>
            <a:spLocks noGrp="1"/>
          </p:cNvSpPr>
          <p:nvPr>
            <p:ph type="dt" sz="quarter" idx="4294967295"/>
          </p:nvPr>
        </p:nvSpPr>
        <p:spPr bwMode="auto">
          <a:xfrm>
            <a:off x="495300" y="6461125"/>
            <a:ext cx="2311400" cy="3206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FontTx/>
              <a:buNone/>
            </a:pPr>
            <a:fld id="{FD958D18-DD8F-42E3-8E7E-3986C6619E19}" type="datetime10">
              <a:rPr lang="zh-CN" altLang="en-US" sz="1400">
                <a:latin typeface="华文宋体" panose="02010600040101010101" pitchFamily="2" charset="-122"/>
                <a:ea typeface="华文宋体" panose="02010600040101010101" pitchFamily="2" charset="-122"/>
              </a:rPr>
              <a:t>12:02</a:t>
            </a:fld>
            <a:endParaRPr lang="en-US" altLang="zh-CN" sz="1400">
              <a:latin typeface="华文宋体" panose="02010600040101010101" pitchFamily="2" charset="-122"/>
              <a:ea typeface="华文宋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4036">
                                            <p:txEl>
                                              <p:pRg st="6" end="6"/>
                                            </p:txEl>
                                          </p:spTgt>
                                        </p:tgtEl>
                                        <p:attrNameLst>
                                          <p:attrName>style.visibility</p:attrName>
                                        </p:attrNameLst>
                                      </p:cBhvr>
                                      <p:to>
                                        <p:strVal val="visible"/>
                                      </p:to>
                                    </p:set>
                                    <p:animEffect transition="in" filter="checkerboard(across)">
                                      <p:cBhvr>
                                        <p:cTn id="7" dur="500"/>
                                        <p:tgtEl>
                                          <p:spTgt spid="4403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a:spcBef>
                <a:spcPct val="0"/>
              </a:spcBef>
              <a:buFontTx/>
              <a:buNone/>
            </a:pPr>
            <a:fld id="{63A74252-3FC8-49D3-AB8E-05E4967DC83C}" type="slidenum">
              <a:rPr lang="zh-CN" altLang="en-US" sz="1400" smtClean="0">
                <a:latin typeface="华文宋体" panose="02010600040101010101" pitchFamily="2" charset="-122"/>
                <a:ea typeface="华文宋体" panose="02010600040101010101" pitchFamily="2" charset="-122"/>
              </a:rPr>
              <a:t>43</a:t>
            </a:fld>
            <a:endParaRPr lang="en-US" altLang="zh-CN" sz="1400">
              <a:latin typeface="华文宋体" panose="02010600040101010101" pitchFamily="2" charset="-122"/>
              <a:ea typeface="华文宋体" panose="02010600040101010101" pitchFamily="2" charset="-122"/>
            </a:endParaRPr>
          </a:p>
        </p:txBody>
      </p:sp>
      <p:sp>
        <p:nvSpPr>
          <p:cNvPr id="47107" name="Rectangle 2"/>
          <p:cNvSpPr>
            <a:spLocks noGrp="1" noChangeArrowheads="1"/>
          </p:cNvSpPr>
          <p:nvPr>
            <p:ph type="title"/>
          </p:nvPr>
        </p:nvSpPr>
        <p:spPr>
          <a:xfrm>
            <a:off x="1485900" y="0"/>
            <a:ext cx="7429500" cy="990600"/>
          </a:xfrm>
        </p:spPr>
        <p:txBody>
          <a:bodyPr/>
          <a:lstStyle/>
          <a:p>
            <a:pPr eaLnBrk="1" hangingPunct="1"/>
            <a:r>
              <a:rPr lang="zh-CN" altLang="en-US"/>
              <a:t>画家算法（列表优先算法）</a:t>
            </a:r>
          </a:p>
        </p:txBody>
      </p:sp>
      <p:sp>
        <p:nvSpPr>
          <p:cNvPr id="47108" name="Rectangle 3"/>
          <p:cNvSpPr>
            <a:spLocks noGrp="1" noChangeArrowheads="1"/>
          </p:cNvSpPr>
          <p:nvPr>
            <p:ph type="body" idx="1"/>
          </p:nvPr>
        </p:nvSpPr>
        <p:spPr>
          <a:xfrm>
            <a:off x="444500" y="1019175"/>
            <a:ext cx="9131300" cy="5229225"/>
          </a:xfrm>
        </p:spPr>
        <p:txBody>
          <a:bodyPr/>
          <a:lstStyle/>
          <a:p>
            <a:pPr eaLnBrk="1" hangingPunct="1">
              <a:lnSpc>
                <a:spcPct val="90000"/>
              </a:lnSpc>
              <a:buFontTx/>
              <a:buNone/>
            </a:pPr>
            <a:r>
              <a:rPr lang="zh-CN" altLang="en-US" sz="2400"/>
              <a:t>由来：画家的作画顺序暗示出所画物体之间的相互遮挡关系</a:t>
            </a:r>
          </a:p>
          <a:p>
            <a:pPr eaLnBrk="1" hangingPunct="1">
              <a:lnSpc>
                <a:spcPct val="90000"/>
              </a:lnSpc>
              <a:buFontTx/>
              <a:buNone/>
            </a:pPr>
            <a:r>
              <a:rPr lang="zh-CN" altLang="en-US" sz="2400"/>
              <a:t>算法基本思想：</a:t>
            </a:r>
          </a:p>
          <a:p>
            <a:pPr eaLnBrk="1" hangingPunct="1">
              <a:lnSpc>
                <a:spcPct val="90000"/>
              </a:lnSpc>
              <a:buFontTx/>
              <a:buNone/>
            </a:pPr>
            <a:r>
              <a:rPr lang="en-US" altLang="zh-CN" sz="2400"/>
              <a:t>1</a:t>
            </a:r>
            <a:r>
              <a:rPr lang="zh-CN" altLang="en-US" sz="2400"/>
              <a:t>）先把屏幕置成背景色</a:t>
            </a:r>
          </a:p>
          <a:p>
            <a:pPr eaLnBrk="1" hangingPunct="1">
              <a:lnSpc>
                <a:spcPct val="90000"/>
              </a:lnSpc>
              <a:buFontTx/>
              <a:buNone/>
            </a:pPr>
            <a:r>
              <a:rPr lang="en-US" altLang="zh-CN" sz="2400"/>
              <a:t>2</a:t>
            </a:r>
            <a:r>
              <a:rPr lang="zh-CN" altLang="en-US" sz="2400"/>
              <a:t>）先将场景中的物体按其距观察点的远近进行排序，结果放在一张线性表中；（线性表构造：距观察点远的称优先级低，放在表头；距观察点近的称优先级高，放在表尾。该表称为深度优先级表）</a:t>
            </a:r>
          </a:p>
          <a:p>
            <a:pPr eaLnBrk="1" hangingPunct="1">
              <a:lnSpc>
                <a:spcPct val="90000"/>
              </a:lnSpc>
              <a:buFontTx/>
              <a:buNone/>
            </a:pPr>
            <a:r>
              <a:rPr lang="en-US" altLang="zh-CN" sz="2400"/>
              <a:t>3</a:t>
            </a:r>
            <a:r>
              <a:rPr lang="zh-CN" altLang="en-US" sz="2400"/>
              <a:t>）然后按照从远到近（从表头到表尾）的顺序逐个绘制物体。</a:t>
            </a:r>
          </a:p>
          <a:p>
            <a:pPr eaLnBrk="1" hangingPunct="1">
              <a:lnSpc>
                <a:spcPct val="90000"/>
              </a:lnSpc>
            </a:pPr>
            <a:r>
              <a:rPr lang="zh-CN" altLang="en-US" sz="2400"/>
              <a:t>关键：如何对场景中的物体按深度（远近）排序，建立深度优先级表？</a:t>
            </a:r>
          </a:p>
          <a:p>
            <a:pPr eaLnBrk="1" hangingPunct="1">
              <a:lnSpc>
                <a:spcPct val="90000"/>
              </a:lnSpc>
            </a:pPr>
            <a:endParaRPr lang="zh-CN" altLang="en-US" sz="2400"/>
          </a:p>
          <a:p>
            <a:pPr eaLnBrk="1" hangingPunct="1">
              <a:lnSpc>
                <a:spcPct val="90000"/>
              </a:lnSpc>
              <a:buFontTx/>
              <a:buNone/>
            </a:pPr>
            <a:endParaRPr lang="zh-CN" altLang="en-US" sz="2800"/>
          </a:p>
        </p:txBody>
      </p:sp>
      <p:pic>
        <p:nvPicPr>
          <p:cNvPr id="47109"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6738" y="4979988"/>
            <a:ext cx="2560637" cy="172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pic>
      <p:grpSp>
        <p:nvGrpSpPr>
          <p:cNvPr id="47110" name="组合 8"/>
          <p:cNvGrpSpPr/>
          <p:nvPr/>
        </p:nvGrpSpPr>
        <p:grpSpPr bwMode="auto">
          <a:xfrm>
            <a:off x="3756025" y="4549775"/>
            <a:ext cx="5951538" cy="2132013"/>
            <a:chOff x="1304351" y="3096505"/>
            <a:chExt cx="8337550" cy="3456695"/>
          </a:xfrm>
        </p:grpSpPr>
        <p:pic>
          <p:nvPicPr>
            <p:cNvPr id="4711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04351" y="3096505"/>
              <a:ext cx="833755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3" name="Rectangle 5"/>
            <p:cNvSpPr>
              <a:spLocks noChangeArrowheads="1"/>
            </p:cNvSpPr>
            <p:nvPr/>
          </p:nvSpPr>
          <p:spPr bwMode="auto">
            <a:xfrm>
              <a:off x="2952750" y="6096000"/>
              <a:ext cx="365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FontTx/>
                <a:buNone/>
              </a:pPr>
              <a:r>
                <a:rPr lang="en-US" altLang="zh-CN" sz="2400">
                  <a:solidFill>
                    <a:srgbClr val="CC0000"/>
                  </a:solidFill>
                  <a:latin typeface="Times New Roman" panose="02020603050405020304" pitchFamily="18" charset="0"/>
                </a:rPr>
                <a:t>1</a:t>
              </a:r>
            </a:p>
          </p:txBody>
        </p:sp>
        <p:sp>
          <p:nvSpPr>
            <p:cNvPr id="47114" name="Rectangle 6"/>
            <p:cNvSpPr>
              <a:spLocks noChangeArrowheads="1"/>
            </p:cNvSpPr>
            <p:nvPr/>
          </p:nvSpPr>
          <p:spPr bwMode="auto">
            <a:xfrm>
              <a:off x="2952750" y="5181600"/>
              <a:ext cx="365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FontTx/>
                <a:buNone/>
              </a:pPr>
              <a:r>
                <a:rPr lang="en-US" altLang="zh-CN" sz="2400">
                  <a:solidFill>
                    <a:srgbClr val="CC0000"/>
                  </a:solidFill>
                  <a:latin typeface="Times New Roman" panose="02020603050405020304" pitchFamily="18" charset="0"/>
                </a:rPr>
                <a:t>2</a:t>
              </a:r>
            </a:p>
          </p:txBody>
        </p:sp>
        <p:sp>
          <p:nvSpPr>
            <p:cNvPr id="47115" name="Rectangle 7"/>
            <p:cNvSpPr>
              <a:spLocks noChangeArrowheads="1"/>
            </p:cNvSpPr>
            <p:nvPr/>
          </p:nvSpPr>
          <p:spPr bwMode="auto">
            <a:xfrm>
              <a:off x="4953000" y="3429000"/>
              <a:ext cx="365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FontTx/>
                <a:buNone/>
              </a:pPr>
              <a:r>
                <a:rPr lang="en-US" altLang="zh-CN" sz="2400">
                  <a:solidFill>
                    <a:srgbClr val="CC0000"/>
                  </a:solidFill>
                  <a:latin typeface="Times New Roman" panose="02020603050405020304" pitchFamily="18" charset="0"/>
                </a:rPr>
                <a:t>5</a:t>
              </a:r>
            </a:p>
          </p:txBody>
        </p:sp>
        <p:sp>
          <p:nvSpPr>
            <p:cNvPr id="47116" name="Rectangle 8"/>
            <p:cNvSpPr>
              <a:spLocks noChangeArrowheads="1"/>
            </p:cNvSpPr>
            <p:nvPr/>
          </p:nvSpPr>
          <p:spPr bwMode="auto">
            <a:xfrm>
              <a:off x="3714750" y="4114800"/>
              <a:ext cx="365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FontTx/>
                <a:buNone/>
              </a:pPr>
              <a:r>
                <a:rPr lang="en-US" altLang="zh-CN" sz="2400">
                  <a:solidFill>
                    <a:srgbClr val="CC0000"/>
                  </a:solidFill>
                  <a:latin typeface="Times New Roman" panose="02020603050405020304" pitchFamily="18" charset="0"/>
                </a:rPr>
                <a:t>4</a:t>
              </a:r>
            </a:p>
          </p:txBody>
        </p:sp>
        <p:sp>
          <p:nvSpPr>
            <p:cNvPr id="47117" name="Rectangle 9"/>
            <p:cNvSpPr>
              <a:spLocks noChangeArrowheads="1"/>
            </p:cNvSpPr>
            <p:nvPr/>
          </p:nvSpPr>
          <p:spPr bwMode="auto">
            <a:xfrm>
              <a:off x="2870200" y="3657600"/>
              <a:ext cx="365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FontTx/>
                <a:buNone/>
              </a:pPr>
              <a:r>
                <a:rPr lang="en-US" altLang="zh-CN" sz="2400">
                  <a:solidFill>
                    <a:srgbClr val="CC0000"/>
                  </a:solidFill>
                  <a:latin typeface="Times New Roman" panose="02020603050405020304" pitchFamily="18" charset="0"/>
                </a:rPr>
                <a:t>3</a:t>
              </a:r>
            </a:p>
          </p:txBody>
        </p:sp>
        <p:sp>
          <p:nvSpPr>
            <p:cNvPr id="47118" name="Rectangle 10"/>
            <p:cNvSpPr>
              <a:spLocks noChangeArrowheads="1"/>
            </p:cNvSpPr>
            <p:nvPr/>
          </p:nvSpPr>
          <p:spPr bwMode="auto">
            <a:xfrm>
              <a:off x="6172200" y="4724400"/>
              <a:ext cx="365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FontTx/>
                <a:buNone/>
              </a:pPr>
              <a:r>
                <a:rPr lang="en-US" altLang="zh-CN" sz="2400">
                  <a:solidFill>
                    <a:srgbClr val="CC0000"/>
                  </a:solidFill>
                  <a:latin typeface="Times New Roman" panose="02020603050405020304" pitchFamily="18" charset="0"/>
                </a:rPr>
                <a:t>6</a:t>
              </a:r>
            </a:p>
          </p:txBody>
        </p:sp>
        <p:sp>
          <p:nvSpPr>
            <p:cNvPr id="47119" name="Rectangle 11"/>
            <p:cNvSpPr>
              <a:spLocks noChangeArrowheads="1"/>
            </p:cNvSpPr>
            <p:nvPr/>
          </p:nvSpPr>
          <p:spPr bwMode="auto">
            <a:xfrm>
              <a:off x="6832600" y="3429000"/>
              <a:ext cx="365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FontTx/>
                <a:buNone/>
              </a:pPr>
              <a:r>
                <a:rPr lang="en-US" altLang="zh-CN" sz="2400">
                  <a:solidFill>
                    <a:srgbClr val="CC0000"/>
                  </a:solidFill>
                  <a:latin typeface="Times New Roman" panose="02020603050405020304" pitchFamily="18" charset="0"/>
                </a:rPr>
                <a:t>7</a:t>
              </a:r>
            </a:p>
          </p:txBody>
        </p:sp>
      </p:grpSp>
      <p:sp>
        <p:nvSpPr>
          <p:cNvPr id="47111" name="日期占位符 1"/>
          <p:cNvSpPr>
            <a:spLocks noGrp="1"/>
          </p:cNvSpPr>
          <p:nvPr>
            <p:ph type="dt" sz="quarter" idx="4294967295"/>
          </p:nvPr>
        </p:nvSpPr>
        <p:spPr bwMode="auto">
          <a:xfrm>
            <a:off x="495300" y="6461125"/>
            <a:ext cx="2311400" cy="3206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FontTx/>
              <a:buNone/>
            </a:pPr>
            <a:fld id="{4E9E5C21-0721-49B7-BDA5-D5DD6873BB22}" type="datetime10">
              <a:rPr lang="zh-CN" altLang="en-US" sz="1400">
                <a:latin typeface="华文宋体" panose="02010600040101010101" pitchFamily="2" charset="-122"/>
                <a:ea typeface="华文宋体" panose="02010600040101010101" pitchFamily="2" charset="-122"/>
              </a:rPr>
              <a:t>12:02</a:t>
            </a:fld>
            <a:endParaRPr lang="en-US" altLang="zh-CN" sz="1400">
              <a:latin typeface="华文宋体" panose="02010600040101010101" pitchFamily="2" charset="-122"/>
              <a:ea typeface="华文宋体" panose="02010600040101010101" pitchFamily="2" charset="-122"/>
            </a:endParaRPr>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a:spcBef>
                <a:spcPct val="0"/>
              </a:spcBef>
              <a:buFontTx/>
              <a:buNone/>
            </a:pPr>
            <a:fld id="{98717626-9895-4D78-BA14-EFC11B4202C5}" type="slidenum">
              <a:rPr lang="zh-CN" altLang="en-US" sz="1400" smtClean="0">
                <a:latin typeface="华文宋体" panose="02010600040101010101" pitchFamily="2" charset="-122"/>
                <a:ea typeface="华文宋体" panose="02010600040101010101" pitchFamily="2" charset="-122"/>
              </a:rPr>
              <a:t>44</a:t>
            </a:fld>
            <a:endParaRPr lang="en-US" altLang="zh-CN" sz="1400">
              <a:latin typeface="华文宋体" panose="02010600040101010101" pitchFamily="2" charset="-122"/>
              <a:ea typeface="华文宋体" panose="02010600040101010101" pitchFamily="2" charset="-122"/>
            </a:endParaRPr>
          </a:p>
        </p:txBody>
      </p:sp>
      <p:sp>
        <p:nvSpPr>
          <p:cNvPr id="48131" name="Rectangle 2"/>
          <p:cNvSpPr>
            <a:spLocks noGrp="1" noChangeArrowheads="1"/>
          </p:cNvSpPr>
          <p:nvPr>
            <p:ph type="title"/>
          </p:nvPr>
        </p:nvSpPr>
        <p:spPr>
          <a:xfrm>
            <a:off x="1238250" y="0"/>
            <a:ext cx="7842250" cy="1066800"/>
          </a:xfrm>
        </p:spPr>
        <p:txBody>
          <a:bodyPr/>
          <a:lstStyle/>
          <a:p>
            <a:pPr eaLnBrk="1" hangingPunct="1"/>
            <a:r>
              <a:rPr lang="zh-CN" altLang="en-US"/>
              <a:t>画家算法（列表优先算法）</a:t>
            </a:r>
          </a:p>
        </p:txBody>
      </p:sp>
      <p:sp>
        <p:nvSpPr>
          <p:cNvPr id="48132" name="Rectangle 3"/>
          <p:cNvSpPr>
            <a:spLocks noGrp="1" noChangeArrowheads="1"/>
          </p:cNvSpPr>
          <p:nvPr>
            <p:ph type="body" idx="1"/>
          </p:nvPr>
        </p:nvSpPr>
        <p:spPr>
          <a:xfrm>
            <a:off x="438150" y="1066800"/>
            <a:ext cx="9191625" cy="5372100"/>
          </a:xfrm>
        </p:spPr>
        <p:txBody>
          <a:bodyPr/>
          <a:lstStyle/>
          <a:p>
            <a:pPr eaLnBrk="1" hangingPunct="1">
              <a:lnSpc>
                <a:spcPct val="90000"/>
              </a:lnSpc>
              <a:spcBef>
                <a:spcPct val="0"/>
              </a:spcBef>
              <a:buFontTx/>
              <a:buNone/>
            </a:pPr>
            <a:r>
              <a:rPr lang="zh-CN" altLang="en-US" sz="2400"/>
              <a:t>一种针对多边形的排序算法如下：</a:t>
            </a:r>
            <a:endParaRPr lang="en-US" altLang="zh-CN" sz="2400"/>
          </a:p>
          <a:p>
            <a:pPr eaLnBrk="1" hangingPunct="1">
              <a:lnSpc>
                <a:spcPct val="90000"/>
              </a:lnSpc>
              <a:spcBef>
                <a:spcPct val="0"/>
              </a:spcBef>
              <a:buFontTx/>
              <a:buNone/>
            </a:pPr>
            <a:r>
              <a:rPr lang="en-US" altLang="zh-CN" sz="2400"/>
              <a:t>Step 1:</a:t>
            </a:r>
            <a:r>
              <a:rPr lang="zh-CN" altLang="en-US" sz="2400"/>
              <a:t>将场景中所有多边形存入一个线性表，记为</a:t>
            </a:r>
            <a:r>
              <a:rPr lang="en-US" altLang="zh-CN" sz="2400"/>
              <a:t>L</a:t>
            </a:r>
            <a:r>
              <a:rPr lang="zh-CN" altLang="en-US" sz="2400"/>
              <a:t>；</a:t>
            </a:r>
          </a:p>
          <a:p>
            <a:pPr eaLnBrk="1" hangingPunct="1">
              <a:lnSpc>
                <a:spcPct val="90000"/>
              </a:lnSpc>
              <a:buFontTx/>
              <a:buNone/>
            </a:pPr>
            <a:r>
              <a:rPr lang="en-US" altLang="zh-CN" sz="2400"/>
              <a:t>Step 2: </a:t>
            </a:r>
            <a:r>
              <a:rPr lang="zh-CN" altLang="en-US" sz="2400"/>
              <a:t>如果</a:t>
            </a:r>
            <a:r>
              <a:rPr lang="en-US" altLang="zh-CN" sz="2400"/>
              <a:t>L</a:t>
            </a:r>
            <a:r>
              <a:rPr lang="zh-CN" altLang="en-US" sz="2400"/>
              <a:t>中仅有一个多边形，算法结束；否则根据每个多边形的</a:t>
            </a:r>
            <a:r>
              <a:rPr lang="en-US" altLang="zh-CN" sz="2400"/>
              <a:t>Zmin</a:t>
            </a:r>
            <a:r>
              <a:rPr lang="zh-CN" altLang="en-US" sz="2400"/>
              <a:t>对它们预排序。不妨假定多边形</a:t>
            </a:r>
            <a:r>
              <a:rPr lang="en-US" altLang="zh-CN" sz="2400"/>
              <a:t>P</a:t>
            </a:r>
            <a:r>
              <a:rPr lang="zh-CN" altLang="en-US" sz="2400"/>
              <a:t>落在表首，即</a:t>
            </a:r>
            <a:r>
              <a:rPr lang="en-US" altLang="zh-CN" sz="2400"/>
              <a:t>Zmin(P)</a:t>
            </a:r>
            <a:r>
              <a:rPr lang="zh-CN" altLang="en-US" sz="2400"/>
              <a:t>为最小。再记</a:t>
            </a:r>
            <a:r>
              <a:rPr lang="en-US" altLang="zh-CN" sz="2400"/>
              <a:t>Q</a:t>
            </a:r>
            <a:r>
              <a:rPr lang="zh-CN" altLang="en-US" sz="2400"/>
              <a:t>为</a:t>
            </a:r>
            <a:r>
              <a:rPr lang="en-US" altLang="zh-CN" sz="2400"/>
              <a:t>L </a:t>
            </a:r>
            <a:r>
              <a:rPr lang="en-US" altLang="zh-CN" sz="2400">
                <a:latin typeface="Arial" panose="020B0604020202020204" pitchFamily="34" charset="0"/>
              </a:rPr>
              <a:t>–</a:t>
            </a:r>
            <a:r>
              <a:rPr lang="en-US" altLang="zh-CN" sz="2400"/>
              <a:t> {P}(</a:t>
            </a:r>
            <a:r>
              <a:rPr lang="zh-CN" altLang="en-US" sz="2400"/>
              <a:t>表中其余多边形）中任意一个；</a:t>
            </a:r>
          </a:p>
          <a:p>
            <a:pPr eaLnBrk="1" hangingPunct="1">
              <a:lnSpc>
                <a:spcPct val="90000"/>
              </a:lnSpc>
              <a:buFontTx/>
              <a:buNone/>
            </a:pPr>
            <a:r>
              <a:rPr lang="en-US" altLang="zh-CN" sz="2400"/>
              <a:t>Step 3: </a:t>
            </a:r>
            <a:r>
              <a:rPr lang="zh-CN" altLang="en-US" sz="2400"/>
              <a:t>判别</a:t>
            </a:r>
            <a:r>
              <a:rPr lang="en-US" altLang="zh-CN" sz="2400"/>
              <a:t>P, Q</a:t>
            </a:r>
            <a:r>
              <a:rPr lang="zh-CN" altLang="en-US" sz="2400"/>
              <a:t>之间的关系，有如下二种：</a:t>
            </a:r>
          </a:p>
          <a:p>
            <a:pPr eaLnBrk="1" hangingPunct="1">
              <a:lnSpc>
                <a:spcPct val="90000"/>
              </a:lnSpc>
              <a:buFontTx/>
              <a:buNone/>
            </a:pPr>
            <a:r>
              <a:rPr lang="zh-CN" altLang="en-US" sz="2400"/>
              <a:t>	（</a:t>
            </a:r>
            <a:r>
              <a:rPr lang="en-US" altLang="zh-CN" sz="2400"/>
              <a:t>1</a:t>
            </a:r>
            <a:r>
              <a:rPr lang="zh-CN" altLang="en-US" sz="2400"/>
              <a:t>）</a:t>
            </a:r>
            <a:r>
              <a:rPr lang="en-US" altLang="zh-CN" sz="2400"/>
              <a:t>: </a:t>
            </a:r>
            <a:r>
              <a:rPr lang="zh-CN" altLang="en-US" sz="2400"/>
              <a:t>对所有的</a:t>
            </a:r>
            <a:r>
              <a:rPr lang="en-US" altLang="zh-CN" sz="2400"/>
              <a:t>Q</a:t>
            </a:r>
            <a:r>
              <a:rPr lang="zh-CN" altLang="en-US" sz="2400"/>
              <a:t>，有</a:t>
            </a:r>
            <a:r>
              <a:rPr lang="en-US" altLang="zh-CN" sz="2400"/>
              <a:t>Zmax(P)&lt; Zmin (Q), </a:t>
            </a:r>
            <a:r>
              <a:rPr lang="zh-CN" altLang="en-US" sz="2400"/>
              <a:t>则多边形</a:t>
            </a:r>
            <a:r>
              <a:rPr lang="en-US" altLang="zh-CN" sz="2400"/>
              <a:t>P</a:t>
            </a:r>
            <a:r>
              <a:rPr lang="zh-CN" altLang="en-US" sz="2400"/>
              <a:t>的确距观察点最远，它不可能遮挡别的多边形。令</a:t>
            </a:r>
            <a:r>
              <a:rPr lang="en-US" altLang="zh-CN" sz="2400"/>
              <a:t>L = L </a:t>
            </a:r>
            <a:r>
              <a:rPr lang="en-US" altLang="zh-CN" sz="2400">
                <a:latin typeface="Arial" panose="020B0604020202020204" pitchFamily="34" charset="0"/>
              </a:rPr>
              <a:t>–</a:t>
            </a:r>
            <a:r>
              <a:rPr lang="en-US" altLang="zh-CN" sz="2400"/>
              <a:t> {P}, </a:t>
            </a:r>
            <a:r>
              <a:rPr lang="zh-CN" altLang="en-US" sz="2400"/>
              <a:t>返回第二步</a:t>
            </a:r>
            <a:r>
              <a:rPr lang="en-US" altLang="zh-CN" sz="2400"/>
              <a:t>;</a:t>
            </a:r>
          </a:p>
          <a:p>
            <a:pPr eaLnBrk="1" hangingPunct="1">
              <a:lnSpc>
                <a:spcPct val="90000"/>
              </a:lnSpc>
              <a:buFontTx/>
              <a:buNone/>
            </a:pPr>
            <a:r>
              <a:rPr lang="en-US" altLang="zh-CN" sz="2400"/>
              <a:t>  </a:t>
            </a:r>
            <a:r>
              <a:rPr lang="zh-CN" altLang="en-US" sz="2400"/>
              <a:t>（</a:t>
            </a:r>
            <a:r>
              <a:rPr lang="en-US" altLang="zh-CN" sz="2400"/>
              <a:t>2</a:t>
            </a:r>
            <a:r>
              <a:rPr lang="zh-CN" altLang="en-US" sz="2400"/>
              <a:t>）</a:t>
            </a:r>
            <a:r>
              <a:rPr lang="en-US" altLang="zh-CN" sz="2400"/>
              <a:t>:  </a:t>
            </a:r>
            <a:r>
              <a:rPr lang="zh-CN" altLang="en-US" sz="2400"/>
              <a:t>存在某一个多边形</a:t>
            </a:r>
            <a:r>
              <a:rPr lang="en-US" altLang="zh-CN" sz="2400"/>
              <a:t>Q</a:t>
            </a:r>
            <a:r>
              <a:rPr lang="zh-CN" altLang="en-US" sz="2400"/>
              <a:t>，使</a:t>
            </a:r>
            <a:r>
              <a:rPr lang="en-US" altLang="zh-CN" sz="2400"/>
              <a:t>Zmax(P) &gt; Zmin (Q),</a:t>
            </a:r>
            <a:r>
              <a:rPr lang="zh-CN" altLang="en-US" sz="2400"/>
              <a:t>需进一步判别：</a:t>
            </a:r>
            <a:r>
              <a:rPr lang="zh-CN" altLang="en-US" sz="2400">
                <a:ea typeface="幼圆" panose="02010509060101010101" pitchFamily="49" charset="-122"/>
              </a:rPr>
              <a:t> </a:t>
            </a:r>
            <a:endParaRPr lang="zh-CN" altLang="en-US" sz="2400"/>
          </a:p>
          <a:p>
            <a:pPr eaLnBrk="1" hangingPunct="1">
              <a:lnSpc>
                <a:spcPct val="90000"/>
              </a:lnSpc>
              <a:buFontTx/>
              <a:buNone/>
            </a:pPr>
            <a:r>
              <a:rPr lang="zh-CN" altLang="en-US" sz="2800"/>
              <a:t>     </a:t>
            </a:r>
          </a:p>
        </p:txBody>
      </p:sp>
      <p:pic>
        <p:nvPicPr>
          <p:cNvPr id="4813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7700" y="4710113"/>
            <a:ext cx="2706688" cy="209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4" name="日期占位符 1"/>
          <p:cNvSpPr>
            <a:spLocks noGrp="1"/>
          </p:cNvSpPr>
          <p:nvPr>
            <p:ph type="dt" sz="quarter" idx="4294967295"/>
          </p:nvPr>
        </p:nvSpPr>
        <p:spPr bwMode="auto">
          <a:xfrm>
            <a:off x="495300" y="6461125"/>
            <a:ext cx="2311400" cy="3206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FontTx/>
              <a:buNone/>
            </a:pPr>
            <a:fld id="{B72E2A29-4229-4EF2-BB40-B3E299F7BB4D}" type="datetime10">
              <a:rPr lang="zh-CN" altLang="en-US" sz="1400">
                <a:latin typeface="华文宋体" panose="02010600040101010101" pitchFamily="2" charset="-122"/>
                <a:ea typeface="华文宋体" panose="02010600040101010101" pitchFamily="2" charset="-122"/>
              </a:rPr>
              <a:t>12:02</a:t>
            </a:fld>
            <a:endParaRPr lang="en-US" altLang="zh-CN" sz="1400">
              <a:latin typeface="华文宋体" panose="02010600040101010101" pitchFamily="2" charset="-122"/>
              <a:ea typeface="华文宋体" panose="02010600040101010101" pitchFamily="2" charset="-122"/>
            </a:endParaRPr>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a:spcBef>
                <a:spcPct val="0"/>
              </a:spcBef>
              <a:buFontTx/>
              <a:buNone/>
            </a:pPr>
            <a:fld id="{B5C55E3E-5AB8-4FEE-92D7-9D65B3416F77}" type="slidenum">
              <a:rPr lang="zh-CN" altLang="en-US" sz="1400" smtClean="0">
                <a:latin typeface="华文宋体" panose="02010600040101010101" pitchFamily="2" charset="-122"/>
                <a:ea typeface="华文宋体" panose="02010600040101010101" pitchFamily="2" charset="-122"/>
              </a:rPr>
              <a:t>45</a:t>
            </a:fld>
            <a:endParaRPr lang="en-US" altLang="zh-CN" sz="1400">
              <a:latin typeface="华文宋体" panose="02010600040101010101" pitchFamily="2" charset="-122"/>
              <a:ea typeface="华文宋体" panose="02010600040101010101" pitchFamily="2" charset="-122"/>
            </a:endParaRPr>
          </a:p>
        </p:txBody>
      </p:sp>
      <p:sp>
        <p:nvSpPr>
          <p:cNvPr id="49155" name="Rectangle 2"/>
          <p:cNvSpPr>
            <a:spLocks noGrp="1" noChangeArrowheads="1"/>
          </p:cNvSpPr>
          <p:nvPr>
            <p:ph type="title"/>
          </p:nvPr>
        </p:nvSpPr>
        <p:spPr>
          <a:xfrm>
            <a:off x="1238250" y="0"/>
            <a:ext cx="7842250" cy="1143000"/>
          </a:xfrm>
        </p:spPr>
        <p:txBody>
          <a:bodyPr/>
          <a:lstStyle/>
          <a:p>
            <a:pPr eaLnBrk="1" hangingPunct="1"/>
            <a:r>
              <a:rPr lang="zh-CN" altLang="en-US"/>
              <a:t>画家算法（列表优先算法）</a:t>
            </a:r>
          </a:p>
        </p:txBody>
      </p:sp>
      <p:sp>
        <p:nvSpPr>
          <p:cNvPr id="49156" name="Rectangle 3"/>
          <p:cNvSpPr>
            <a:spLocks noGrp="1" noChangeArrowheads="1"/>
          </p:cNvSpPr>
          <p:nvPr>
            <p:ph type="body" idx="1"/>
          </p:nvPr>
        </p:nvSpPr>
        <p:spPr>
          <a:xfrm>
            <a:off x="500063" y="1093788"/>
            <a:ext cx="9002712" cy="5002212"/>
          </a:xfrm>
        </p:spPr>
        <p:txBody>
          <a:bodyPr/>
          <a:lstStyle/>
          <a:p>
            <a:pPr eaLnBrk="1" hangingPunct="1">
              <a:buFontTx/>
              <a:buNone/>
            </a:pPr>
            <a:r>
              <a:rPr lang="en-US" altLang="zh-CN" sz="2800"/>
              <a:t>A</a:t>
            </a:r>
            <a:r>
              <a:rPr lang="zh-CN" altLang="en-US" sz="2800"/>
              <a:t>）若</a:t>
            </a:r>
            <a:r>
              <a:rPr lang="en-US" altLang="zh-CN" sz="2800"/>
              <a:t>P,Q</a:t>
            </a:r>
            <a:r>
              <a:rPr lang="zh-CN" altLang="en-US" sz="2800"/>
              <a:t>的投影</a:t>
            </a:r>
            <a:r>
              <a:rPr lang="en-US" altLang="zh-CN" sz="2800"/>
              <a:t>P</a:t>
            </a:r>
            <a:r>
              <a:rPr lang="en-US" altLang="zh-CN" sz="2800">
                <a:latin typeface="Txt" pitchFamily="2" charset="0"/>
              </a:rPr>
              <a:t>’</a:t>
            </a:r>
            <a:r>
              <a:rPr lang="en-US" altLang="zh-CN" sz="2800"/>
              <a:t>,Q</a:t>
            </a:r>
            <a:r>
              <a:rPr lang="en-US" altLang="zh-CN" sz="2800">
                <a:latin typeface="Txt" pitchFamily="2" charset="0"/>
              </a:rPr>
              <a:t>’</a:t>
            </a:r>
            <a:r>
              <a:rPr lang="zh-CN" altLang="en-US" sz="2800"/>
              <a:t>的包围盒不相交（图</a:t>
            </a:r>
            <a:r>
              <a:rPr lang="en-US" altLang="zh-CN" sz="2800"/>
              <a:t>a</a:t>
            </a:r>
            <a:r>
              <a:rPr lang="zh-CN" altLang="en-US" sz="2800"/>
              <a:t>），则</a:t>
            </a:r>
            <a:r>
              <a:rPr lang="en-US" altLang="zh-CN" sz="2800"/>
              <a:t>P,Q</a:t>
            </a:r>
            <a:r>
              <a:rPr lang="zh-CN" altLang="en-US" sz="2800"/>
              <a:t>在表中的次序不重要，令</a:t>
            </a:r>
            <a:r>
              <a:rPr lang="en-US" altLang="zh-CN" sz="2800"/>
              <a:t>L = L </a:t>
            </a:r>
            <a:r>
              <a:rPr lang="en-US" altLang="zh-CN" sz="2800">
                <a:latin typeface="Arial" panose="020B0604020202020204" pitchFamily="34" charset="0"/>
              </a:rPr>
              <a:t>–</a:t>
            </a:r>
            <a:r>
              <a:rPr lang="en-US" altLang="zh-CN" sz="2800"/>
              <a:t> {P}, </a:t>
            </a:r>
            <a:r>
              <a:rPr lang="zh-CN" altLang="en-US" sz="2800"/>
              <a:t>返回</a:t>
            </a:r>
            <a:r>
              <a:rPr lang="en-US" altLang="zh-CN" sz="2800"/>
              <a:t>step 2;</a:t>
            </a:r>
            <a:r>
              <a:rPr lang="zh-CN" altLang="en-US" sz="2800"/>
              <a:t>否则进行下一步。</a:t>
            </a:r>
          </a:p>
          <a:p>
            <a:pPr eaLnBrk="1" hangingPunct="1"/>
            <a:endParaRPr lang="zh-CN" altLang="en-US" sz="2800"/>
          </a:p>
        </p:txBody>
      </p:sp>
      <p:pic>
        <p:nvPicPr>
          <p:cNvPr id="49157" name="Picture 4" descr="12P9"/>
          <p:cNvPicPr>
            <a:picLocks noChangeAspect="1" noChangeArrowheads="1"/>
          </p:cNvPicPr>
          <p:nvPr/>
        </p:nvPicPr>
        <p:blipFill>
          <a:blip r:embed="rId2">
            <a:lum contrast="100000"/>
            <a:extLst>
              <a:ext uri="{28A0092B-C50C-407E-A947-70E740481C1C}">
                <a14:useLocalDpi xmlns:a14="http://schemas.microsoft.com/office/drawing/2010/main" val="0"/>
              </a:ext>
            </a:extLst>
          </a:blip>
          <a:srcRect/>
          <a:stretch>
            <a:fillRect/>
          </a:stretch>
        </p:blipFill>
        <p:spPr bwMode="auto">
          <a:xfrm>
            <a:off x="3784600" y="2090738"/>
            <a:ext cx="5964238" cy="4700587"/>
          </a:xfrm>
          <a:prstGeom prst="rect">
            <a:avLst/>
          </a:prstGeom>
          <a:noFill/>
          <a:ln w="12700" algn="ctr">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49158" name="日期占位符 1"/>
          <p:cNvSpPr>
            <a:spLocks noGrp="1"/>
          </p:cNvSpPr>
          <p:nvPr>
            <p:ph type="dt" sz="quarter" idx="4294967295"/>
          </p:nvPr>
        </p:nvSpPr>
        <p:spPr bwMode="auto">
          <a:xfrm>
            <a:off x="495300" y="6461125"/>
            <a:ext cx="2311400" cy="3206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FontTx/>
              <a:buNone/>
            </a:pPr>
            <a:fld id="{E5075C90-9025-4993-B974-6E02A06EF453}" type="datetime10">
              <a:rPr lang="zh-CN" altLang="en-US" sz="1400">
                <a:latin typeface="华文宋体" panose="02010600040101010101" pitchFamily="2" charset="-122"/>
                <a:ea typeface="华文宋体" panose="02010600040101010101" pitchFamily="2" charset="-122"/>
              </a:rPr>
              <a:t>12:02</a:t>
            </a:fld>
            <a:endParaRPr lang="en-US" altLang="zh-CN" sz="1400">
              <a:latin typeface="华文宋体" panose="02010600040101010101" pitchFamily="2" charset="-122"/>
              <a:ea typeface="华文宋体" panose="02010600040101010101" pitchFamily="2" charset="-122"/>
            </a:endParaRPr>
          </a:p>
        </p:txBody>
      </p:sp>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a:spcBef>
                <a:spcPct val="0"/>
              </a:spcBef>
              <a:buFontTx/>
              <a:buNone/>
            </a:pPr>
            <a:fld id="{8F4A5194-D9D9-4D45-B74F-35AE93DF21C0}" type="slidenum">
              <a:rPr lang="zh-CN" altLang="en-US" sz="1400" smtClean="0">
                <a:latin typeface="华文宋体" panose="02010600040101010101" pitchFamily="2" charset="-122"/>
                <a:ea typeface="华文宋体" panose="02010600040101010101" pitchFamily="2" charset="-122"/>
              </a:rPr>
              <a:t>46</a:t>
            </a:fld>
            <a:endParaRPr lang="en-US" altLang="zh-CN" sz="1400">
              <a:latin typeface="华文宋体" panose="02010600040101010101" pitchFamily="2" charset="-122"/>
              <a:ea typeface="华文宋体" panose="02010600040101010101" pitchFamily="2" charset="-122"/>
            </a:endParaRPr>
          </a:p>
        </p:txBody>
      </p:sp>
      <p:sp>
        <p:nvSpPr>
          <p:cNvPr id="50179" name="Rectangle 2"/>
          <p:cNvSpPr>
            <a:spLocks noGrp="1" noChangeArrowheads="1"/>
          </p:cNvSpPr>
          <p:nvPr>
            <p:ph type="title"/>
          </p:nvPr>
        </p:nvSpPr>
        <p:spPr>
          <a:xfrm>
            <a:off x="1238250" y="0"/>
            <a:ext cx="7842250" cy="1143000"/>
          </a:xfrm>
        </p:spPr>
        <p:txBody>
          <a:bodyPr/>
          <a:lstStyle/>
          <a:p>
            <a:pPr eaLnBrk="1" hangingPunct="1"/>
            <a:r>
              <a:rPr lang="zh-CN" altLang="en-US"/>
              <a:t>画家算法（列表优先算法）</a:t>
            </a:r>
          </a:p>
        </p:txBody>
      </p:sp>
      <p:sp>
        <p:nvSpPr>
          <p:cNvPr id="50180" name="Rectangle 3"/>
          <p:cNvSpPr>
            <a:spLocks noGrp="1" noChangeArrowheads="1"/>
          </p:cNvSpPr>
          <p:nvPr>
            <p:ph type="body" idx="1"/>
          </p:nvPr>
        </p:nvSpPr>
        <p:spPr>
          <a:xfrm>
            <a:off x="363538" y="1073150"/>
            <a:ext cx="9275762" cy="5022850"/>
          </a:xfrm>
        </p:spPr>
        <p:txBody>
          <a:bodyPr/>
          <a:lstStyle/>
          <a:p>
            <a:pPr eaLnBrk="1" hangingPunct="1">
              <a:buFontTx/>
              <a:buNone/>
            </a:pPr>
            <a:r>
              <a:rPr lang="en-US" altLang="zh-CN" sz="2800"/>
              <a:t>B</a:t>
            </a:r>
            <a:r>
              <a:rPr lang="zh-CN" altLang="en-US" sz="2800"/>
              <a:t>）若</a:t>
            </a:r>
            <a:r>
              <a:rPr lang="en-US" altLang="zh-CN" sz="2800"/>
              <a:t>P</a:t>
            </a:r>
            <a:r>
              <a:rPr lang="zh-CN" altLang="en-US" sz="2800"/>
              <a:t>的所有顶点位于</a:t>
            </a:r>
            <a:r>
              <a:rPr lang="en-US" altLang="zh-CN" sz="2800"/>
              <a:t>Q</a:t>
            </a:r>
            <a:r>
              <a:rPr lang="zh-CN" altLang="en-US" sz="2800"/>
              <a:t>所在平面的不可见的一侧</a:t>
            </a:r>
            <a:r>
              <a:rPr lang="en-US" altLang="zh-CN" sz="2800"/>
              <a:t>(</a:t>
            </a:r>
            <a:r>
              <a:rPr lang="zh-CN" altLang="en-US" sz="2800"/>
              <a:t>图</a:t>
            </a:r>
            <a:r>
              <a:rPr lang="en-US" altLang="zh-CN" sz="2800"/>
              <a:t>b)</a:t>
            </a:r>
            <a:r>
              <a:rPr lang="zh-CN" altLang="en-US" sz="2800"/>
              <a:t>，则</a:t>
            </a:r>
            <a:r>
              <a:rPr lang="en-US" altLang="zh-CN" sz="2800"/>
              <a:t>P,Q</a:t>
            </a:r>
            <a:r>
              <a:rPr lang="zh-CN" altLang="en-US" sz="2800"/>
              <a:t>关系正确，令</a:t>
            </a:r>
            <a:r>
              <a:rPr lang="en-US" altLang="zh-CN" sz="2800"/>
              <a:t>L = L </a:t>
            </a:r>
            <a:r>
              <a:rPr lang="en-US" altLang="zh-CN" sz="2800">
                <a:latin typeface="Arial" panose="020B0604020202020204" pitchFamily="34" charset="0"/>
              </a:rPr>
              <a:t>–</a:t>
            </a:r>
            <a:r>
              <a:rPr lang="en-US" altLang="zh-CN" sz="2800"/>
              <a:t> {P}, </a:t>
            </a:r>
            <a:r>
              <a:rPr lang="zh-CN" altLang="en-US" sz="2800"/>
              <a:t>返回</a:t>
            </a:r>
            <a:r>
              <a:rPr lang="en-US" altLang="zh-CN" sz="2800"/>
              <a:t>step 2;</a:t>
            </a:r>
            <a:r>
              <a:rPr lang="zh-CN" altLang="en-US" sz="2800"/>
              <a:t>否则进行下一步。</a:t>
            </a:r>
          </a:p>
          <a:p>
            <a:pPr eaLnBrk="1" hangingPunct="1"/>
            <a:endParaRPr lang="zh-CN" altLang="en-US"/>
          </a:p>
        </p:txBody>
      </p:sp>
      <p:pic>
        <p:nvPicPr>
          <p:cNvPr id="50181" name="Picture 4" descr="12P9"/>
          <p:cNvPicPr>
            <a:picLocks noChangeAspect="1" noChangeArrowheads="1"/>
          </p:cNvPicPr>
          <p:nvPr/>
        </p:nvPicPr>
        <p:blipFill>
          <a:blip r:embed="rId2">
            <a:lum contrast="100000"/>
            <a:extLst>
              <a:ext uri="{28A0092B-C50C-407E-A947-70E740481C1C}">
                <a14:useLocalDpi xmlns:a14="http://schemas.microsoft.com/office/drawing/2010/main" val="0"/>
              </a:ext>
            </a:extLst>
          </a:blip>
          <a:srcRect/>
          <a:stretch>
            <a:fillRect/>
          </a:stretch>
        </p:blipFill>
        <p:spPr bwMode="auto">
          <a:xfrm>
            <a:off x="3719513" y="2054225"/>
            <a:ext cx="5940425" cy="4681538"/>
          </a:xfrm>
          <a:prstGeom prst="rect">
            <a:avLst/>
          </a:prstGeom>
          <a:noFill/>
          <a:ln w="12700" algn="ctr">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50182" name="日期占位符 1"/>
          <p:cNvSpPr>
            <a:spLocks noGrp="1"/>
          </p:cNvSpPr>
          <p:nvPr>
            <p:ph type="dt" sz="quarter" idx="4294967295"/>
          </p:nvPr>
        </p:nvSpPr>
        <p:spPr bwMode="auto">
          <a:xfrm>
            <a:off x="495300" y="6461125"/>
            <a:ext cx="2311400" cy="3206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FontTx/>
              <a:buNone/>
            </a:pPr>
            <a:fld id="{D01C8AD7-85B3-497B-853E-E4860CB930FC}" type="datetime10">
              <a:rPr lang="zh-CN" altLang="en-US" sz="1400">
                <a:latin typeface="华文宋体" panose="02010600040101010101" pitchFamily="2" charset="-122"/>
                <a:ea typeface="华文宋体" panose="02010600040101010101" pitchFamily="2" charset="-122"/>
              </a:rPr>
              <a:t>12:02</a:t>
            </a:fld>
            <a:endParaRPr lang="en-US" altLang="zh-CN" sz="1400">
              <a:latin typeface="华文宋体" panose="02010600040101010101" pitchFamily="2" charset="-122"/>
              <a:ea typeface="华文宋体" panose="02010600040101010101" pitchFamily="2" charset="-122"/>
            </a:endParaRPr>
          </a:p>
        </p:txBody>
      </p:sp>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a:spcBef>
                <a:spcPct val="0"/>
              </a:spcBef>
              <a:buFontTx/>
              <a:buNone/>
            </a:pPr>
            <a:fld id="{F85DB52A-BBDF-4C2D-9FF2-DF06F83850BD}" type="slidenum">
              <a:rPr lang="zh-CN" altLang="en-US" sz="1400" smtClean="0">
                <a:latin typeface="华文宋体" panose="02010600040101010101" pitchFamily="2" charset="-122"/>
                <a:ea typeface="华文宋体" panose="02010600040101010101" pitchFamily="2" charset="-122"/>
              </a:rPr>
              <a:t>47</a:t>
            </a:fld>
            <a:endParaRPr lang="en-US" altLang="zh-CN" sz="1400">
              <a:latin typeface="华文宋体" panose="02010600040101010101" pitchFamily="2" charset="-122"/>
              <a:ea typeface="华文宋体" panose="02010600040101010101" pitchFamily="2" charset="-122"/>
            </a:endParaRPr>
          </a:p>
        </p:txBody>
      </p:sp>
      <p:sp>
        <p:nvSpPr>
          <p:cNvPr id="51203" name="Rectangle 2"/>
          <p:cNvSpPr>
            <a:spLocks noGrp="1" noChangeArrowheads="1"/>
          </p:cNvSpPr>
          <p:nvPr>
            <p:ph type="title"/>
          </p:nvPr>
        </p:nvSpPr>
        <p:spPr>
          <a:xfrm>
            <a:off x="1238250" y="0"/>
            <a:ext cx="7842250" cy="1143000"/>
          </a:xfrm>
        </p:spPr>
        <p:txBody>
          <a:bodyPr/>
          <a:lstStyle/>
          <a:p>
            <a:pPr eaLnBrk="1" hangingPunct="1"/>
            <a:r>
              <a:rPr lang="zh-CN" altLang="en-US"/>
              <a:t>画家算法（列表优先算法）</a:t>
            </a:r>
          </a:p>
        </p:txBody>
      </p:sp>
      <p:sp>
        <p:nvSpPr>
          <p:cNvPr id="51204" name="Rectangle 3"/>
          <p:cNvSpPr>
            <a:spLocks noGrp="1" noChangeArrowheads="1"/>
          </p:cNvSpPr>
          <p:nvPr>
            <p:ph type="body" idx="1"/>
          </p:nvPr>
        </p:nvSpPr>
        <p:spPr>
          <a:xfrm>
            <a:off x="295275" y="1063625"/>
            <a:ext cx="9305925" cy="5032375"/>
          </a:xfrm>
        </p:spPr>
        <p:txBody>
          <a:bodyPr/>
          <a:lstStyle/>
          <a:p>
            <a:pPr eaLnBrk="1" hangingPunct="1">
              <a:buFontTx/>
              <a:buNone/>
            </a:pPr>
            <a:r>
              <a:rPr lang="en-US" altLang="zh-CN" sz="2800"/>
              <a:t>C</a:t>
            </a:r>
            <a:r>
              <a:rPr lang="zh-CN" altLang="en-US" sz="2800"/>
              <a:t>）若</a:t>
            </a:r>
            <a:r>
              <a:rPr lang="en-US" altLang="zh-CN" sz="2800"/>
              <a:t>Q</a:t>
            </a:r>
            <a:r>
              <a:rPr lang="zh-CN" altLang="en-US" sz="2800"/>
              <a:t>的所有顶点位于</a:t>
            </a:r>
            <a:r>
              <a:rPr lang="en-US" altLang="zh-CN" sz="2800"/>
              <a:t>P</a:t>
            </a:r>
            <a:r>
              <a:rPr lang="zh-CN" altLang="en-US" sz="2800"/>
              <a:t>所在平面的可见的一侧</a:t>
            </a:r>
            <a:r>
              <a:rPr lang="en-US" altLang="zh-CN" sz="2800"/>
              <a:t>(</a:t>
            </a:r>
            <a:r>
              <a:rPr lang="zh-CN" altLang="en-US" sz="2800"/>
              <a:t>图</a:t>
            </a:r>
            <a:r>
              <a:rPr lang="en-US" altLang="zh-CN" sz="2800"/>
              <a:t>c)</a:t>
            </a:r>
            <a:r>
              <a:rPr lang="zh-CN" altLang="en-US" sz="2800"/>
              <a:t>，则</a:t>
            </a:r>
            <a:r>
              <a:rPr lang="en-US" altLang="zh-CN" sz="2800"/>
              <a:t>P,Q</a:t>
            </a:r>
            <a:r>
              <a:rPr lang="zh-CN" altLang="en-US" sz="2800"/>
              <a:t>关系正确，令</a:t>
            </a:r>
            <a:r>
              <a:rPr lang="en-US" altLang="zh-CN" sz="2800"/>
              <a:t>L = L </a:t>
            </a:r>
            <a:r>
              <a:rPr lang="en-US" altLang="zh-CN" sz="2800">
                <a:latin typeface="Arial" panose="020B0604020202020204" pitchFamily="34" charset="0"/>
              </a:rPr>
              <a:t>–</a:t>
            </a:r>
            <a:r>
              <a:rPr lang="en-US" altLang="zh-CN" sz="2800"/>
              <a:t> {P}, </a:t>
            </a:r>
            <a:r>
              <a:rPr lang="zh-CN" altLang="en-US" sz="2800"/>
              <a:t>返回</a:t>
            </a:r>
            <a:r>
              <a:rPr lang="en-US" altLang="zh-CN" sz="2800"/>
              <a:t>step 2;</a:t>
            </a:r>
            <a:r>
              <a:rPr lang="zh-CN" altLang="en-US" sz="2800"/>
              <a:t>否则进行下一步。</a:t>
            </a:r>
          </a:p>
          <a:p>
            <a:pPr eaLnBrk="1" hangingPunct="1"/>
            <a:endParaRPr lang="zh-CN" altLang="en-US"/>
          </a:p>
        </p:txBody>
      </p:sp>
      <p:pic>
        <p:nvPicPr>
          <p:cNvPr id="51205" name="Picture 4" descr="12P9"/>
          <p:cNvPicPr>
            <a:picLocks noChangeAspect="1" noChangeArrowheads="1"/>
          </p:cNvPicPr>
          <p:nvPr/>
        </p:nvPicPr>
        <p:blipFill>
          <a:blip r:embed="rId2">
            <a:lum contrast="100000"/>
            <a:extLst>
              <a:ext uri="{28A0092B-C50C-407E-A947-70E740481C1C}">
                <a14:useLocalDpi xmlns:a14="http://schemas.microsoft.com/office/drawing/2010/main" val="0"/>
              </a:ext>
            </a:extLst>
          </a:blip>
          <a:srcRect/>
          <a:stretch>
            <a:fillRect/>
          </a:stretch>
        </p:blipFill>
        <p:spPr bwMode="auto">
          <a:xfrm>
            <a:off x="3819525" y="2084388"/>
            <a:ext cx="5899150" cy="4649787"/>
          </a:xfrm>
          <a:prstGeom prst="rect">
            <a:avLst/>
          </a:prstGeom>
          <a:noFill/>
          <a:ln w="1270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51206" name="日期占位符 1"/>
          <p:cNvSpPr>
            <a:spLocks noGrp="1"/>
          </p:cNvSpPr>
          <p:nvPr>
            <p:ph type="dt" sz="quarter" idx="4294967295"/>
          </p:nvPr>
        </p:nvSpPr>
        <p:spPr bwMode="auto">
          <a:xfrm>
            <a:off x="495300" y="6461125"/>
            <a:ext cx="2311400" cy="3206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FontTx/>
              <a:buNone/>
            </a:pPr>
            <a:fld id="{DEE100C5-6DE7-4C61-945C-B65D8536AED3}" type="datetime10">
              <a:rPr lang="zh-CN" altLang="en-US" sz="1400">
                <a:latin typeface="华文宋体" panose="02010600040101010101" pitchFamily="2" charset="-122"/>
                <a:ea typeface="华文宋体" panose="02010600040101010101" pitchFamily="2" charset="-122"/>
              </a:rPr>
              <a:t>12:02</a:t>
            </a:fld>
            <a:endParaRPr lang="en-US" altLang="zh-CN" sz="1400">
              <a:latin typeface="华文宋体" panose="02010600040101010101" pitchFamily="2" charset="-122"/>
              <a:ea typeface="华文宋体" panose="02010600040101010101" pitchFamily="2" charset="-122"/>
            </a:endParaRPr>
          </a:p>
        </p:txBody>
      </p:sp>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a:spcBef>
                <a:spcPct val="0"/>
              </a:spcBef>
              <a:buFontTx/>
              <a:buNone/>
            </a:pPr>
            <a:fld id="{CE7AF192-96CD-4B08-BAA4-B47630B48EF8}" type="slidenum">
              <a:rPr lang="zh-CN" altLang="en-US" sz="1400" smtClean="0">
                <a:latin typeface="华文宋体" panose="02010600040101010101" pitchFamily="2" charset="-122"/>
                <a:ea typeface="华文宋体" panose="02010600040101010101" pitchFamily="2" charset="-122"/>
              </a:rPr>
              <a:t>48</a:t>
            </a:fld>
            <a:endParaRPr lang="en-US" altLang="zh-CN" sz="1400">
              <a:latin typeface="华文宋体" panose="02010600040101010101" pitchFamily="2" charset="-122"/>
              <a:ea typeface="华文宋体" panose="02010600040101010101" pitchFamily="2" charset="-122"/>
            </a:endParaRPr>
          </a:p>
        </p:txBody>
      </p:sp>
      <p:sp>
        <p:nvSpPr>
          <p:cNvPr id="52227" name="Rectangle 2"/>
          <p:cNvSpPr>
            <a:spLocks noGrp="1" noChangeArrowheads="1"/>
          </p:cNvSpPr>
          <p:nvPr>
            <p:ph type="title"/>
          </p:nvPr>
        </p:nvSpPr>
        <p:spPr>
          <a:xfrm>
            <a:off x="1320800" y="0"/>
            <a:ext cx="7842250" cy="1143000"/>
          </a:xfrm>
        </p:spPr>
        <p:txBody>
          <a:bodyPr/>
          <a:lstStyle/>
          <a:p>
            <a:pPr eaLnBrk="1" hangingPunct="1"/>
            <a:r>
              <a:rPr lang="zh-CN" altLang="en-US"/>
              <a:t>画家算法（列表优先算法）</a:t>
            </a:r>
          </a:p>
        </p:txBody>
      </p:sp>
      <p:sp>
        <p:nvSpPr>
          <p:cNvPr id="52228" name="Rectangle 3"/>
          <p:cNvSpPr>
            <a:spLocks noGrp="1" noChangeArrowheads="1"/>
          </p:cNvSpPr>
          <p:nvPr>
            <p:ph type="body" idx="1"/>
          </p:nvPr>
        </p:nvSpPr>
        <p:spPr>
          <a:xfrm>
            <a:off x="422275" y="1028700"/>
            <a:ext cx="9323388" cy="5067300"/>
          </a:xfrm>
        </p:spPr>
        <p:txBody>
          <a:bodyPr/>
          <a:lstStyle/>
          <a:p>
            <a:pPr eaLnBrk="1" hangingPunct="1">
              <a:buFontTx/>
              <a:buNone/>
            </a:pPr>
            <a:r>
              <a:rPr lang="en-US" altLang="zh-CN" sz="2800"/>
              <a:t>D</a:t>
            </a:r>
            <a:r>
              <a:rPr lang="zh-CN" altLang="en-US" sz="2800"/>
              <a:t>）</a:t>
            </a:r>
            <a:r>
              <a:rPr lang="zh-CN" altLang="en-US" sz="2400"/>
              <a:t>对</a:t>
            </a:r>
            <a:r>
              <a:rPr lang="en-US" altLang="zh-CN" sz="2400"/>
              <a:t>P,Q</a:t>
            </a:r>
            <a:r>
              <a:rPr lang="zh-CN" altLang="en-US" sz="2400"/>
              <a:t>投影</a:t>
            </a:r>
            <a:r>
              <a:rPr lang="en-US" altLang="zh-CN" sz="2400"/>
              <a:t>P</a:t>
            </a:r>
            <a:r>
              <a:rPr lang="en-US" altLang="zh-CN" sz="2400">
                <a:latin typeface="Txt" pitchFamily="2" charset="0"/>
              </a:rPr>
              <a:t>’</a:t>
            </a:r>
            <a:r>
              <a:rPr lang="en-US" altLang="zh-CN" sz="2400"/>
              <a:t>,Q</a:t>
            </a:r>
            <a:r>
              <a:rPr lang="en-US" altLang="zh-CN" sz="2400">
                <a:latin typeface="Txt" pitchFamily="2" charset="0"/>
              </a:rPr>
              <a:t>’</a:t>
            </a:r>
            <a:r>
              <a:rPr lang="zh-CN" altLang="en-US" sz="2400"/>
              <a:t>求交，若</a:t>
            </a:r>
            <a:r>
              <a:rPr lang="en-US" altLang="zh-CN" sz="2400"/>
              <a:t>P</a:t>
            </a:r>
            <a:r>
              <a:rPr lang="en-US" altLang="zh-CN" sz="2400">
                <a:latin typeface="Txt" pitchFamily="2" charset="0"/>
              </a:rPr>
              <a:t>’</a:t>
            </a:r>
            <a:r>
              <a:rPr lang="en-US" altLang="zh-CN" sz="2400"/>
              <a:t>,Q</a:t>
            </a:r>
            <a:r>
              <a:rPr lang="en-US" altLang="zh-CN" sz="2400">
                <a:latin typeface="Txt" pitchFamily="2" charset="0"/>
              </a:rPr>
              <a:t>’</a:t>
            </a:r>
            <a:r>
              <a:rPr lang="zh-CN" altLang="en-US" sz="2400"/>
              <a:t>不相交</a:t>
            </a:r>
            <a:r>
              <a:rPr lang="en-US" altLang="zh-CN" sz="2400"/>
              <a:t>(</a:t>
            </a:r>
            <a:r>
              <a:rPr lang="zh-CN" altLang="en-US" sz="2400"/>
              <a:t>图</a:t>
            </a:r>
            <a:r>
              <a:rPr lang="en-US" altLang="zh-CN" sz="2400"/>
              <a:t>d)</a:t>
            </a:r>
            <a:r>
              <a:rPr lang="zh-CN" altLang="en-US" sz="2400"/>
              <a:t>，则</a:t>
            </a:r>
            <a:r>
              <a:rPr lang="en-US" altLang="zh-CN" sz="2400"/>
              <a:t>P,Q</a:t>
            </a:r>
            <a:r>
              <a:rPr lang="zh-CN" altLang="en-US" sz="2400"/>
              <a:t>在表中的次序不重要，令</a:t>
            </a:r>
            <a:r>
              <a:rPr lang="en-US" altLang="zh-CN" sz="2400"/>
              <a:t>L = L </a:t>
            </a:r>
            <a:r>
              <a:rPr lang="en-US" altLang="zh-CN" sz="2400">
                <a:latin typeface="Arial" panose="020B0604020202020204" pitchFamily="34" charset="0"/>
              </a:rPr>
              <a:t>–</a:t>
            </a:r>
            <a:r>
              <a:rPr lang="en-US" altLang="zh-CN" sz="2400"/>
              <a:t> {P}, </a:t>
            </a:r>
            <a:r>
              <a:rPr lang="zh-CN" altLang="en-US" sz="2400"/>
              <a:t>返回</a:t>
            </a:r>
            <a:r>
              <a:rPr lang="en-US" altLang="zh-CN" sz="2400"/>
              <a:t>step 2;</a:t>
            </a:r>
            <a:r>
              <a:rPr lang="zh-CN" altLang="en-US" sz="2400"/>
              <a:t>否则在它们所相交的区域中任取一点，计算</a:t>
            </a:r>
            <a:r>
              <a:rPr lang="en-US" altLang="zh-CN" sz="2400"/>
              <a:t>P,Q</a:t>
            </a:r>
            <a:r>
              <a:rPr lang="zh-CN" altLang="en-US" sz="2400"/>
              <a:t>在该点的深度值，如果</a:t>
            </a:r>
            <a:r>
              <a:rPr lang="en-US" altLang="zh-CN" sz="2400"/>
              <a:t>P</a:t>
            </a:r>
            <a:r>
              <a:rPr lang="zh-CN" altLang="en-US" sz="2400"/>
              <a:t>的深度小，则</a:t>
            </a:r>
            <a:r>
              <a:rPr lang="en-US" altLang="zh-CN" sz="2400"/>
              <a:t>P,Q</a:t>
            </a:r>
            <a:r>
              <a:rPr lang="zh-CN" altLang="en-US" sz="2400"/>
              <a:t>关系正确，令</a:t>
            </a:r>
            <a:r>
              <a:rPr lang="en-US" altLang="zh-CN" sz="2400"/>
              <a:t>L = L </a:t>
            </a:r>
            <a:r>
              <a:rPr lang="en-US" altLang="zh-CN" sz="2400">
                <a:latin typeface="Arial" panose="020B0604020202020204" pitchFamily="34" charset="0"/>
              </a:rPr>
              <a:t>–</a:t>
            </a:r>
            <a:r>
              <a:rPr lang="en-US" altLang="zh-CN" sz="2400"/>
              <a:t> {P}, </a:t>
            </a:r>
            <a:r>
              <a:rPr lang="zh-CN" altLang="en-US" sz="2400"/>
              <a:t>返回</a:t>
            </a:r>
            <a:r>
              <a:rPr lang="en-US" altLang="zh-CN" sz="2400"/>
              <a:t>step 2;</a:t>
            </a:r>
            <a:r>
              <a:rPr lang="zh-CN" altLang="en-US" sz="2400"/>
              <a:t>否则交换</a:t>
            </a:r>
            <a:r>
              <a:rPr lang="en-US" altLang="zh-CN" sz="2400"/>
              <a:t>P,Q,</a:t>
            </a:r>
            <a:r>
              <a:rPr lang="zh-CN" altLang="en-US" sz="2400"/>
              <a:t>返回</a:t>
            </a:r>
            <a:r>
              <a:rPr lang="en-US" altLang="zh-CN" sz="2400"/>
              <a:t>step 3.</a:t>
            </a:r>
          </a:p>
          <a:p>
            <a:pPr eaLnBrk="1" hangingPunct="1"/>
            <a:endParaRPr lang="zh-CN" altLang="en-US" sz="2400"/>
          </a:p>
        </p:txBody>
      </p:sp>
      <p:pic>
        <p:nvPicPr>
          <p:cNvPr id="52229" name="Picture 4" descr="12P9"/>
          <p:cNvPicPr>
            <a:picLocks noChangeAspect="1" noChangeArrowheads="1"/>
          </p:cNvPicPr>
          <p:nvPr/>
        </p:nvPicPr>
        <p:blipFill>
          <a:blip r:embed="rId2">
            <a:lum contrast="100000"/>
            <a:extLst>
              <a:ext uri="{28A0092B-C50C-407E-A947-70E740481C1C}">
                <a14:useLocalDpi xmlns:a14="http://schemas.microsoft.com/office/drawing/2010/main" val="0"/>
              </a:ext>
            </a:extLst>
          </a:blip>
          <a:srcRect/>
          <a:stretch>
            <a:fillRect/>
          </a:stretch>
        </p:blipFill>
        <p:spPr bwMode="auto">
          <a:xfrm>
            <a:off x="4614863" y="2736850"/>
            <a:ext cx="5021262" cy="3957638"/>
          </a:xfrm>
          <a:prstGeom prst="rect">
            <a:avLst/>
          </a:prstGeom>
          <a:noFill/>
          <a:ln w="1270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52230" name="日期占位符 1"/>
          <p:cNvSpPr>
            <a:spLocks noGrp="1"/>
          </p:cNvSpPr>
          <p:nvPr>
            <p:ph type="dt" sz="quarter" idx="4294967295"/>
          </p:nvPr>
        </p:nvSpPr>
        <p:spPr bwMode="auto">
          <a:xfrm>
            <a:off x="495300" y="6461125"/>
            <a:ext cx="2311400" cy="3206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FontTx/>
              <a:buNone/>
            </a:pPr>
            <a:fld id="{95940D8F-C965-4C86-8667-81033E25F498}" type="datetime10">
              <a:rPr lang="zh-CN" altLang="en-US" sz="1400">
                <a:latin typeface="华文宋体" panose="02010600040101010101" pitchFamily="2" charset="-122"/>
                <a:ea typeface="华文宋体" panose="02010600040101010101" pitchFamily="2" charset="-122"/>
              </a:rPr>
              <a:t>12:02</a:t>
            </a:fld>
            <a:endParaRPr lang="en-US" altLang="zh-CN" sz="1400">
              <a:latin typeface="华文宋体" panose="02010600040101010101" pitchFamily="2" charset="-122"/>
              <a:ea typeface="华文宋体" panose="02010600040101010101" pitchFamily="2" charset="-122"/>
            </a:endParaRPr>
          </a:p>
        </p:txBody>
      </p:sp>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a:spcBef>
                <a:spcPct val="0"/>
              </a:spcBef>
              <a:buFontTx/>
              <a:buNone/>
            </a:pPr>
            <a:fld id="{1AF08D08-E40B-4FD0-8413-47BB62569796}" type="slidenum">
              <a:rPr lang="zh-CN" altLang="en-US" sz="1400" smtClean="0">
                <a:latin typeface="华文宋体" panose="02010600040101010101" pitchFamily="2" charset="-122"/>
                <a:ea typeface="华文宋体" panose="02010600040101010101" pitchFamily="2" charset="-122"/>
              </a:rPr>
              <a:t>49</a:t>
            </a:fld>
            <a:endParaRPr lang="en-US" altLang="zh-CN" sz="1400">
              <a:latin typeface="华文宋体" panose="02010600040101010101" pitchFamily="2" charset="-122"/>
              <a:ea typeface="华文宋体" panose="02010600040101010101" pitchFamily="2" charset="-122"/>
            </a:endParaRPr>
          </a:p>
        </p:txBody>
      </p:sp>
      <p:sp>
        <p:nvSpPr>
          <p:cNvPr id="53251" name="Rectangle 2"/>
          <p:cNvSpPr>
            <a:spLocks noGrp="1" noChangeArrowheads="1"/>
          </p:cNvSpPr>
          <p:nvPr>
            <p:ph type="title"/>
          </p:nvPr>
        </p:nvSpPr>
        <p:spPr>
          <a:xfrm>
            <a:off x="1238250" y="0"/>
            <a:ext cx="8502650" cy="1143000"/>
          </a:xfrm>
        </p:spPr>
        <p:txBody>
          <a:bodyPr/>
          <a:lstStyle/>
          <a:p>
            <a:pPr eaLnBrk="1" hangingPunct="1"/>
            <a:r>
              <a:rPr lang="zh-CN" altLang="en-US"/>
              <a:t>包围盒技术</a:t>
            </a:r>
            <a:endParaRPr lang="en-US" altLang="zh-CN"/>
          </a:p>
        </p:txBody>
      </p:sp>
      <p:sp>
        <p:nvSpPr>
          <p:cNvPr id="53252" name="Rectangle 3"/>
          <p:cNvSpPr>
            <a:spLocks noGrp="1" noChangeArrowheads="1"/>
          </p:cNvSpPr>
          <p:nvPr>
            <p:ph type="body" idx="1"/>
          </p:nvPr>
        </p:nvSpPr>
        <p:spPr>
          <a:xfrm>
            <a:off x="280988" y="1117600"/>
            <a:ext cx="8882062" cy="4978400"/>
          </a:xfrm>
        </p:spPr>
        <p:txBody>
          <a:bodyPr/>
          <a:lstStyle/>
          <a:p>
            <a:pPr lvl="1" eaLnBrk="1" hangingPunct="1">
              <a:buFontTx/>
              <a:buNone/>
            </a:pPr>
            <a:r>
              <a:rPr lang="zh-CN" altLang="en-US"/>
              <a:t>应用</a:t>
            </a:r>
            <a:r>
              <a:rPr lang="en-US" altLang="zh-CN"/>
              <a:t>—</a:t>
            </a:r>
            <a:r>
              <a:rPr lang="zh-CN" altLang="en-US"/>
              <a:t>避免盲目求交</a:t>
            </a:r>
          </a:p>
          <a:p>
            <a:pPr lvl="1" eaLnBrk="1" hangingPunct="1">
              <a:buFontTx/>
              <a:buNone/>
            </a:pPr>
            <a:r>
              <a:rPr lang="zh-CN" altLang="en-US"/>
              <a:t>例如：两个空间多边形</a:t>
            </a:r>
            <a:r>
              <a:rPr lang="en-US" altLang="zh-CN"/>
              <a:t>A</a:t>
            </a:r>
            <a:r>
              <a:rPr lang="zh-CN" altLang="en-US"/>
              <a:t>、</a:t>
            </a:r>
            <a:r>
              <a:rPr lang="en-US" altLang="zh-CN"/>
              <a:t>B</a:t>
            </a:r>
            <a:r>
              <a:rPr lang="zh-CN" altLang="en-US"/>
              <a:t>在投影平面上的投影分别为</a:t>
            </a:r>
            <a:r>
              <a:rPr lang="en-US" altLang="zh-CN"/>
              <a:t>A</a:t>
            </a:r>
            <a:r>
              <a:rPr lang="en-US" altLang="zh-CN">
                <a:latin typeface="Txt" pitchFamily="2" charset="0"/>
              </a:rPr>
              <a:t>’</a:t>
            </a:r>
            <a:r>
              <a:rPr lang="zh-CN" altLang="en-US"/>
              <a:t>，</a:t>
            </a:r>
            <a:r>
              <a:rPr lang="en-US" altLang="zh-CN"/>
              <a:t>B</a:t>
            </a:r>
            <a:r>
              <a:rPr lang="en-US" altLang="zh-CN">
                <a:latin typeface="Txt" pitchFamily="2" charset="0"/>
              </a:rPr>
              <a:t>’</a:t>
            </a:r>
            <a:r>
              <a:rPr lang="en-US" altLang="zh-CN"/>
              <a:t> </a:t>
            </a:r>
            <a:r>
              <a:rPr lang="zh-CN" altLang="en-US"/>
              <a:t>，因为</a:t>
            </a:r>
            <a:r>
              <a:rPr lang="en-US" altLang="zh-CN"/>
              <a:t>A</a:t>
            </a:r>
            <a:r>
              <a:rPr lang="en-US" altLang="zh-CN">
                <a:latin typeface="Txt" pitchFamily="2" charset="0"/>
              </a:rPr>
              <a:t>’</a:t>
            </a:r>
            <a:r>
              <a:rPr lang="en-US" altLang="zh-CN"/>
              <a:t> </a:t>
            </a:r>
            <a:r>
              <a:rPr lang="zh-CN" altLang="en-US"/>
              <a:t>、</a:t>
            </a:r>
            <a:r>
              <a:rPr lang="en-US" altLang="zh-CN"/>
              <a:t>B</a:t>
            </a:r>
            <a:r>
              <a:rPr lang="en-US" altLang="zh-CN">
                <a:latin typeface="Txt" pitchFamily="2" charset="0"/>
              </a:rPr>
              <a:t>’</a:t>
            </a:r>
            <a:r>
              <a:rPr lang="zh-CN" altLang="en-US"/>
              <a:t>的矩形包围盒不相交，则</a:t>
            </a:r>
            <a:r>
              <a:rPr lang="en-US" altLang="zh-CN"/>
              <a:t>A</a:t>
            </a:r>
            <a:r>
              <a:rPr lang="en-US" altLang="zh-CN">
                <a:latin typeface="Txt" pitchFamily="2" charset="0"/>
              </a:rPr>
              <a:t>’</a:t>
            </a:r>
            <a:r>
              <a:rPr lang="zh-CN" altLang="en-US"/>
              <a:t>、</a:t>
            </a:r>
            <a:r>
              <a:rPr lang="en-US" altLang="zh-CN"/>
              <a:t>B</a:t>
            </a:r>
            <a:r>
              <a:rPr lang="en-US" altLang="zh-CN">
                <a:latin typeface="Txt" pitchFamily="2" charset="0"/>
              </a:rPr>
              <a:t>’</a:t>
            </a:r>
            <a:r>
              <a:rPr lang="zh-CN" altLang="en-US"/>
              <a:t>不相交，无须进行遮挡测试。右下图：包围盒相交，投影也相交；包围盒相交，投影不相交。</a:t>
            </a:r>
          </a:p>
          <a:p>
            <a:pPr eaLnBrk="1" hangingPunct="1"/>
            <a:endParaRPr lang="zh-CN" altLang="en-US"/>
          </a:p>
        </p:txBody>
      </p:sp>
      <p:pic>
        <p:nvPicPr>
          <p:cNvPr id="53253" name="Picture 4" descr="12P6"/>
          <p:cNvPicPr>
            <a:picLocks noChangeAspect="1" noChangeArrowheads="1"/>
          </p:cNvPicPr>
          <p:nvPr/>
        </p:nvPicPr>
        <p:blipFill>
          <a:blip r:embed="rId2">
            <a:lum contrast="100000"/>
            <a:extLst>
              <a:ext uri="{28A0092B-C50C-407E-A947-70E740481C1C}">
                <a14:useLocalDpi xmlns:a14="http://schemas.microsoft.com/office/drawing/2010/main" val="0"/>
              </a:ext>
            </a:extLst>
          </a:blip>
          <a:srcRect/>
          <a:stretch>
            <a:fillRect/>
          </a:stretch>
        </p:blipFill>
        <p:spPr bwMode="auto">
          <a:xfrm>
            <a:off x="5035550" y="4343400"/>
            <a:ext cx="4127500" cy="2208213"/>
          </a:xfrm>
          <a:prstGeom prst="rect">
            <a:avLst/>
          </a:prstGeom>
          <a:noFill/>
          <a:ln w="12700" algn="ctr">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pic>
        <p:nvPicPr>
          <p:cNvPr id="53254" name="Picture 5" descr="12P5"/>
          <p:cNvPicPr>
            <a:picLocks noChangeAspect="1" noChangeArrowheads="1"/>
          </p:cNvPicPr>
          <p:nvPr/>
        </p:nvPicPr>
        <p:blipFill>
          <a:blip r:embed="rId3">
            <a:lum contrast="100000"/>
            <a:extLst>
              <a:ext uri="{28A0092B-C50C-407E-A947-70E740481C1C}">
                <a14:useLocalDpi xmlns:a14="http://schemas.microsoft.com/office/drawing/2010/main" val="0"/>
              </a:ext>
            </a:extLst>
          </a:blip>
          <a:srcRect/>
          <a:stretch>
            <a:fillRect/>
          </a:stretch>
        </p:blipFill>
        <p:spPr bwMode="auto">
          <a:xfrm>
            <a:off x="825500" y="4084638"/>
            <a:ext cx="4044950" cy="2693987"/>
          </a:xfrm>
          <a:prstGeom prst="rect">
            <a:avLst/>
          </a:prstGeom>
          <a:noFill/>
          <a:ln w="12700" algn="ctr">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53255" name="日期占位符 1"/>
          <p:cNvSpPr>
            <a:spLocks noGrp="1"/>
          </p:cNvSpPr>
          <p:nvPr>
            <p:ph type="dt" sz="quarter" idx="4294967295"/>
          </p:nvPr>
        </p:nvSpPr>
        <p:spPr bwMode="auto">
          <a:xfrm>
            <a:off x="495300" y="6461125"/>
            <a:ext cx="2311400" cy="3206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FontTx/>
              <a:buNone/>
            </a:pPr>
            <a:fld id="{EF9ECF08-8472-4402-BD69-71FA030757E0}" type="datetime10">
              <a:rPr lang="zh-CN" altLang="en-US" sz="1400">
                <a:latin typeface="华文宋体" panose="02010600040101010101" pitchFamily="2" charset="-122"/>
                <a:ea typeface="华文宋体" panose="02010600040101010101" pitchFamily="2" charset="-122"/>
              </a:rPr>
              <a:t>12:02</a:t>
            </a:fld>
            <a:endParaRPr lang="en-US" altLang="zh-CN" sz="1400">
              <a:latin typeface="华文宋体" panose="02010600040101010101" pitchFamily="2" charset="-122"/>
              <a:ea typeface="华文宋体" panose="02010600040101010101" pitchFamily="2" charset="-122"/>
            </a:endParaRP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a:spcBef>
                <a:spcPct val="0"/>
              </a:spcBef>
              <a:buFontTx/>
              <a:buNone/>
            </a:pPr>
            <a:fld id="{9F91C9FD-DFBB-4301-BD10-9E5CF5D5971D}" type="slidenum">
              <a:rPr lang="zh-CN" altLang="en-US" sz="1400" smtClean="0">
                <a:latin typeface="华文宋体" panose="02010600040101010101" pitchFamily="2" charset="-122"/>
                <a:ea typeface="华文宋体" panose="02010600040101010101" pitchFamily="2" charset="-122"/>
              </a:rPr>
              <a:t>5</a:t>
            </a:fld>
            <a:endParaRPr lang="en-US" altLang="zh-CN" sz="1400">
              <a:latin typeface="华文宋体" panose="02010600040101010101" pitchFamily="2" charset="-122"/>
              <a:ea typeface="华文宋体" panose="02010600040101010101" pitchFamily="2" charset="-122"/>
            </a:endParaRPr>
          </a:p>
        </p:txBody>
      </p:sp>
      <p:sp>
        <p:nvSpPr>
          <p:cNvPr id="16387" name="Rectangle 3"/>
          <p:cNvSpPr>
            <a:spLocks noGrp="1" noChangeArrowheads="1"/>
          </p:cNvSpPr>
          <p:nvPr>
            <p:ph type="body" idx="1"/>
          </p:nvPr>
        </p:nvSpPr>
        <p:spPr/>
        <p:txBody>
          <a:bodyPr/>
          <a:lstStyle/>
          <a:p>
            <a:pPr eaLnBrk="1" hangingPunct="1"/>
            <a:r>
              <a:rPr lang="zh-CN" altLang="en-US" dirty="0"/>
              <a:t>物体本身的几何形状</a:t>
            </a:r>
            <a:endParaRPr lang="en-US" altLang="zh-CN" dirty="0"/>
          </a:p>
          <a:p>
            <a:pPr eaLnBrk="1" hangingPunct="1"/>
            <a:r>
              <a:rPr lang="zh-CN" altLang="en-US" dirty="0"/>
              <a:t>物体表面的特性</a:t>
            </a:r>
            <a:r>
              <a:rPr lang="zh-CN" altLang="en-US" sz="2800" dirty="0"/>
              <a:t>（粗糙度、感光度、表面颜色和纹理）</a:t>
            </a:r>
            <a:endParaRPr lang="en-US" altLang="zh-CN" sz="2800" dirty="0"/>
          </a:p>
          <a:p>
            <a:pPr eaLnBrk="1" hangingPunct="1"/>
            <a:r>
              <a:rPr lang="zh-CN" altLang="en-US" dirty="0"/>
              <a:t>光源</a:t>
            </a:r>
            <a:endParaRPr lang="en-US" altLang="zh-CN" dirty="0"/>
          </a:p>
          <a:p>
            <a:pPr eaLnBrk="1" hangingPunct="1"/>
            <a:r>
              <a:rPr lang="zh-CN" altLang="en-US" dirty="0"/>
              <a:t>物体和光源的相对位置</a:t>
            </a:r>
            <a:endParaRPr lang="en-US" altLang="zh-CN" dirty="0"/>
          </a:p>
          <a:p>
            <a:pPr eaLnBrk="1" hangingPunct="1"/>
            <a:r>
              <a:rPr lang="zh-CN" altLang="en-US" dirty="0"/>
              <a:t>物体周围的环境</a:t>
            </a:r>
            <a:endParaRPr lang="en-US" altLang="zh-CN" dirty="0"/>
          </a:p>
        </p:txBody>
      </p:sp>
      <p:sp>
        <p:nvSpPr>
          <p:cNvPr id="16390" name="标题 7"/>
          <p:cNvSpPr>
            <a:spLocks noGrp="1" noChangeArrowheads="1"/>
          </p:cNvSpPr>
          <p:nvPr>
            <p:ph type="title"/>
          </p:nvPr>
        </p:nvSpPr>
        <p:spPr/>
        <p:txBody>
          <a:bodyPr/>
          <a:lstStyle/>
          <a:p>
            <a:r>
              <a:rPr lang="zh-CN" altLang="en-US" dirty="0"/>
              <a:t>真实感图形的影响因素</a:t>
            </a:r>
          </a:p>
        </p:txBody>
      </p:sp>
    </p:spTree>
    <p:extLst>
      <p:ext uri="{BB962C8B-B14F-4D97-AF65-F5344CB8AC3E}">
        <p14:creationId xmlns:p14="http://schemas.microsoft.com/office/powerpoint/2010/main" val="40819927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a:spcBef>
                <a:spcPct val="0"/>
              </a:spcBef>
              <a:buFontTx/>
              <a:buNone/>
            </a:pPr>
            <a:fld id="{9037E8C6-A3E9-4E7F-B0C1-EBCE181988DD}" type="slidenum">
              <a:rPr lang="zh-CN" altLang="en-US" sz="1400" smtClean="0">
                <a:latin typeface="华文宋体" panose="02010600040101010101" pitchFamily="2" charset="-122"/>
                <a:ea typeface="华文宋体" panose="02010600040101010101" pitchFamily="2" charset="-122"/>
              </a:rPr>
              <a:t>50</a:t>
            </a:fld>
            <a:endParaRPr lang="en-US" altLang="zh-CN" sz="1400">
              <a:latin typeface="华文宋体" panose="02010600040101010101" pitchFamily="2" charset="-122"/>
              <a:ea typeface="华文宋体" panose="02010600040101010101" pitchFamily="2" charset="-122"/>
            </a:endParaRPr>
          </a:p>
        </p:txBody>
      </p:sp>
      <p:sp>
        <p:nvSpPr>
          <p:cNvPr id="54275" name="Rectangle 2"/>
          <p:cNvSpPr>
            <a:spLocks noGrp="1" noChangeArrowheads="1"/>
          </p:cNvSpPr>
          <p:nvPr>
            <p:ph type="title"/>
          </p:nvPr>
        </p:nvSpPr>
        <p:spPr>
          <a:xfrm>
            <a:off x="1238250" y="0"/>
            <a:ext cx="8420100" cy="1143000"/>
          </a:xfrm>
        </p:spPr>
        <p:txBody>
          <a:bodyPr/>
          <a:lstStyle/>
          <a:p>
            <a:pPr eaLnBrk="1" hangingPunct="1"/>
            <a:r>
              <a:rPr lang="zh-CN" altLang="en-US"/>
              <a:t>包围盒技术</a:t>
            </a:r>
            <a:endParaRPr lang="en-US" altLang="zh-CN"/>
          </a:p>
        </p:txBody>
      </p:sp>
      <p:sp>
        <p:nvSpPr>
          <p:cNvPr id="54276" name="Rectangle 3"/>
          <p:cNvSpPr>
            <a:spLocks noGrp="1" noChangeArrowheads="1"/>
          </p:cNvSpPr>
          <p:nvPr>
            <p:ph type="body" idx="1"/>
          </p:nvPr>
        </p:nvSpPr>
        <p:spPr>
          <a:xfrm>
            <a:off x="908050" y="1295400"/>
            <a:ext cx="6356350" cy="4419600"/>
          </a:xfrm>
        </p:spPr>
        <p:txBody>
          <a:bodyPr/>
          <a:lstStyle/>
          <a:p>
            <a:pPr eaLnBrk="1" hangingPunct="1"/>
            <a:r>
              <a:rPr lang="zh-CN" altLang="en-US"/>
              <a:t>包围盒技术</a:t>
            </a:r>
          </a:p>
          <a:p>
            <a:pPr eaLnBrk="1" hangingPunct="1">
              <a:buFontTx/>
              <a:buNone/>
            </a:pPr>
            <a:r>
              <a:rPr lang="zh-CN" altLang="en-US" sz="2800"/>
              <a:t>定义：</a:t>
            </a:r>
            <a:r>
              <a:rPr lang="zh-CN" altLang="en-US" sz="2400"/>
              <a:t>一个形体的包围盒指的是</a:t>
            </a:r>
          </a:p>
          <a:p>
            <a:pPr eaLnBrk="1" hangingPunct="1">
              <a:buFontTx/>
              <a:buNone/>
            </a:pPr>
            <a:r>
              <a:rPr lang="zh-CN" altLang="en-US" sz="2400"/>
              <a:t>包围它的简单形体。</a:t>
            </a:r>
          </a:p>
          <a:p>
            <a:pPr eaLnBrk="1" hangingPunct="1">
              <a:buFontTx/>
              <a:buNone/>
            </a:pPr>
            <a:endParaRPr lang="zh-CN" altLang="en-US" sz="2400"/>
          </a:p>
          <a:p>
            <a:pPr eaLnBrk="1" hangingPunct="1">
              <a:buFontTx/>
              <a:buNone/>
            </a:pPr>
            <a:r>
              <a:rPr lang="zh-CN" altLang="en-US" sz="2800"/>
              <a:t>一个好的包围盒要具有两个条件：</a:t>
            </a:r>
          </a:p>
          <a:p>
            <a:pPr eaLnBrk="1" hangingPunct="1">
              <a:buFontTx/>
              <a:buNone/>
            </a:pPr>
            <a:r>
              <a:rPr lang="zh-CN" altLang="en-US" sz="2400"/>
              <a:t>包围盒充分紧密包围着形体；</a:t>
            </a:r>
          </a:p>
          <a:p>
            <a:pPr eaLnBrk="1" hangingPunct="1">
              <a:buFontTx/>
              <a:buNone/>
            </a:pPr>
            <a:r>
              <a:rPr lang="zh-CN" altLang="en-US" sz="2400"/>
              <a:t>对其的测试比较简单。</a:t>
            </a:r>
          </a:p>
          <a:p>
            <a:pPr eaLnBrk="1" hangingPunct="1">
              <a:buFontTx/>
              <a:buNone/>
            </a:pPr>
            <a:r>
              <a:rPr lang="zh-CN" altLang="en-US" sz="2400"/>
              <a:t>  </a:t>
            </a:r>
          </a:p>
        </p:txBody>
      </p:sp>
      <p:sp>
        <p:nvSpPr>
          <p:cNvPr id="1052676" name="Freeform 4"/>
          <p:cNvSpPr/>
          <p:nvPr/>
        </p:nvSpPr>
        <p:spPr bwMode="auto">
          <a:xfrm>
            <a:off x="6851650" y="1905000"/>
            <a:ext cx="2738438" cy="3200400"/>
          </a:xfrm>
          <a:custGeom>
            <a:avLst/>
            <a:gdLst>
              <a:gd name="T0" fmla="*/ 2147483646 w 1592"/>
              <a:gd name="T1" fmla="*/ 2147483646 h 2016"/>
              <a:gd name="T2" fmla="*/ 2147483646 w 1592"/>
              <a:gd name="T3" fmla="*/ 2147483646 h 2016"/>
              <a:gd name="T4" fmla="*/ 2147483646 w 1592"/>
              <a:gd name="T5" fmla="*/ 2147483646 h 2016"/>
              <a:gd name="T6" fmla="*/ 2147483646 w 1592"/>
              <a:gd name="T7" fmla="*/ 0 h 2016"/>
              <a:gd name="T8" fmla="*/ 2147483646 w 1592"/>
              <a:gd name="T9" fmla="*/ 2147483646 h 2016"/>
              <a:gd name="T10" fmla="*/ 2147483646 w 1592"/>
              <a:gd name="T11" fmla="*/ 2147483646 h 2016"/>
              <a:gd name="T12" fmla="*/ 2147483646 w 1592"/>
              <a:gd name="T13" fmla="*/ 2147483646 h 2016"/>
              <a:gd name="T14" fmla="*/ 2147483646 w 1592"/>
              <a:gd name="T15" fmla="*/ 2147483646 h 2016"/>
              <a:gd name="T16" fmla="*/ 2147483646 w 1592"/>
              <a:gd name="T17" fmla="*/ 2147483646 h 2016"/>
              <a:gd name="T18" fmla="*/ 2147483646 w 1592"/>
              <a:gd name="T19" fmla="*/ 2147483646 h 20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92"/>
              <a:gd name="T31" fmla="*/ 0 h 2016"/>
              <a:gd name="T32" fmla="*/ 1592 w 1592"/>
              <a:gd name="T33" fmla="*/ 2016 h 20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92" h="2016">
                <a:moveTo>
                  <a:pt x="104" y="1008"/>
                </a:moveTo>
                <a:cubicBezTo>
                  <a:pt x="0" y="912"/>
                  <a:pt x="96" y="520"/>
                  <a:pt x="200" y="480"/>
                </a:cubicBezTo>
                <a:cubicBezTo>
                  <a:pt x="304" y="440"/>
                  <a:pt x="608" y="848"/>
                  <a:pt x="728" y="768"/>
                </a:cubicBezTo>
                <a:cubicBezTo>
                  <a:pt x="848" y="688"/>
                  <a:pt x="792" y="0"/>
                  <a:pt x="920" y="0"/>
                </a:cubicBezTo>
                <a:cubicBezTo>
                  <a:pt x="1048" y="0"/>
                  <a:pt x="1400" y="480"/>
                  <a:pt x="1496" y="768"/>
                </a:cubicBezTo>
                <a:cubicBezTo>
                  <a:pt x="1592" y="1056"/>
                  <a:pt x="1552" y="1632"/>
                  <a:pt x="1496" y="1728"/>
                </a:cubicBezTo>
                <a:cubicBezTo>
                  <a:pt x="1440" y="1824"/>
                  <a:pt x="1400" y="1304"/>
                  <a:pt x="1160" y="1344"/>
                </a:cubicBezTo>
                <a:cubicBezTo>
                  <a:pt x="920" y="1384"/>
                  <a:pt x="112" y="2016"/>
                  <a:pt x="56" y="1968"/>
                </a:cubicBezTo>
                <a:cubicBezTo>
                  <a:pt x="0" y="1920"/>
                  <a:pt x="816" y="1216"/>
                  <a:pt x="824" y="1056"/>
                </a:cubicBezTo>
                <a:cubicBezTo>
                  <a:pt x="832" y="896"/>
                  <a:pt x="208" y="1104"/>
                  <a:pt x="104" y="1008"/>
                </a:cubicBezTo>
                <a:close/>
              </a:path>
            </a:pathLst>
          </a:custGeom>
          <a:solidFill>
            <a:schemeClr val="accent1"/>
          </a:solidFill>
          <a:ln w="9525">
            <a:solidFill>
              <a:schemeClr val="tx1"/>
            </a:solidFill>
            <a:round/>
          </a:ln>
        </p:spPr>
        <p:txBody>
          <a:bodyPr/>
          <a:lstStyle/>
          <a:p>
            <a:endParaRPr lang="zh-CN" altLang="en-US"/>
          </a:p>
        </p:txBody>
      </p:sp>
      <p:sp>
        <p:nvSpPr>
          <p:cNvPr id="1052677" name="Rectangle 5"/>
          <p:cNvSpPr>
            <a:spLocks noChangeArrowheads="1"/>
          </p:cNvSpPr>
          <p:nvPr/>
        </p:nvSpPr>
        <p:spPr bwMode="auto">
          <a:xfrm>
            <a:off x="6934200" y="1905000"/>
            <a:ext cx="2641600" cy="3124200"/>
          </a:xfrm>
          <a:prstGeom prst="rect">
            <a:avLst/>
          </a:prstGeom>
          <a:noFill/>
          <a:ln w="12700" algn="ctr">
            <a:solidFill>
              <a:schemeClr val="accent2"/>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eaLnBrk="1" hangingPunct="1">
              <a:buFontTx/>
              <a:buNone/>
            </a:pPr>
            <a:endParaRPr lang="zh-CN" altLang="en-US">
              <a:latin typeface="Times New Roman" panose="02020603050405020304" pitchFamily="18" charset="0"/>
            </a:endParaRPr>
          </a:p>
        </p:txBody>
      </p:sp>
      <p:sp>
        <p:nvSpPr>
          <p:cNvPr id="1052678" name="Oval 6"/>
          <p:cNvSpPr>
            <a:spLocks noChangeArrowheads="1"/>
          </p:cNvSpPr>
          <p:nvPr/>
        </p:nvSpPr>
        <p:spPr bwMode="auto">
          <a:xfrm>
            <a:off x="6108700" y="1828800"/>
            <a:ext cx="3714750" cy="3429000"/>
          </a:xfrm>
          <a:prstGeom prst="ellipse">
            <a:avLst/>
          </a:prstGeom>
          <a:noFill/>
          <a:ln w="38100">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eaLnBrk="1" hangingPunct="1">
              <a:buFontTx/>
              <a:buNone/>
            </a:pPr>
            <a:endParaRPr lang="zh-CN" altLang="en-US">
              <a:latin typeface="Times New Roman" panose="02020603050405020304" pitchFamily="18" charset="0"/>
            </a:endParaRPr>
          </a:p>
        </p:txBody>
      </p:sp>
      <p:sp>
        <p:nvSpPr>
          <p:cNvPr id="54280" name="日期占位符 1"/>
          <p:cNvSpPr>
            <a:spLocks noGrp="1"/>
          </p:cNvSpPr>
          <p:nvPr>
            <p:ph type="dt" sz="quarter" idx="4294967295"/>
          </p:nvPr>
        </p:nvSpPr>
        <p:spPr bwMode="auto">
          <a:xfrm>
            <a:off x="495300" y="6461125"/>
            <a:ext cx="2311400" cy="3206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FontTx/>
              <a:buNone/>
            </a:pPr>
            <a:fld id="{2CA8CC55-01A1-4447-B016-284524B96138}" type="datetime10">
              <a:rPr lang="zh-CN" altLang="en-US" sz="1400">
                <a:latin typeface="华文宋体" panose="02010600040101010101" pitchFamily="2" charset="-122"/>
                <a:ea typeface="华文宋体" panose="02010600040101010101" pitchFamily="2" charset="-122"/>
              </a:rPr>
              <a:t>12:02</a:t>
            </a:fld>
            <a:endParaRPr lang="en-US" altLang="zh-CN" sz="1400">
              <a:latin typeface="华文宋体" panose="02010600040101010101" pitchFamily="2" charset="-122"/>
              <a:ea typeface="华文宋体" panose="0201060004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1052676"/>
                                        </p:tgtEl>
                                        <p:attrNameLst>
                                          <p:attrName>style.visibility</p:attrName>
                                        </p:attrNameLst>
                                      </p:cBhvr>
                                      <p:to>
                                        <p:strVal val="visible"/>
                                      </p:to>
                                    </p:set>
                                    <p:animEffect transition="in" filter="barn(outHorizontal)">
                                      <p:cBhvr>
                                        <p:cTn id="7" dur="500"/>
                                        <p:tgtEl>
                                          <p:spTgt spid="1052676"/>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1052677"/>
                                        </p:tgtEl>
                                        <p:attrNameLst>
                                          <p:attrName>style.visibility</p:attrName>
                                        </p:attrNameLst>
                                      </p:cBhvr>
                                      <p:to>
                                        <p:strVal val="visible"/>
                                      </p:to>
                                    </p:set>
                                    <p:anim calcmode="lin" valueType="num">
                                      <p:cBhvr>
                                        <p:cTn id="12" dur="500" fill="hold"/>
                                        <p:tgtEl>
                                          <p:spTgt spid="1052677"/>
                                        </p:tgtEl>
                                        <p:attrNameLst>
                                          <p:attrName>ppt_w</p:attrName>
                                        </p:attrNameLst>
                                      </p:cBhvr>
                                      <p:tavLst>
                                        <p:tav tm="0">
                                          <p:val>
                                            <p:fltVal val="0"/>
                                          </p:val>
                                        </p:tav>
                                        <p:tav tm="100000">
                                          <p:val>
                                            <p:strVal val="#ppt_w"/>
                                          </p:val>
                                        </p:tav>
                                      </p:tavLst>
                                    </p:anim>
                                    <p:anim calcmode="lin" valueType="num">
                                      <p:cBhvr>
                                        <p:cTn id="13" dur="500" fill="hold"/>
                                        <p:tgtEl>
                                          <p:spTgt spid="1052677"/>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1052677"/>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1052678"/>
                                        </p:tgtEl>
                                        <p:attrNameLst>
                                          <p:attrName>style.visibility</p:attrName>
                                        </p:attrNameLst>
                                      </p:cBhvr>
                                      <p:to>
                                        <p:strVal val="visible"/>
                                      </p:to>
                                    </p:set>
                                    <p:anim calcmode="lin" valueType="num">
                                      <p:cBhvr>
                                        <p:cTn id="18" dur="500" fill="hold"/>
                                        <p:tgtEl>
                                          <p:spTgt spid="1052678"/>
                                        </p:tgtEl>
                                        <p:attrNameLst>
                                          <p:attrName>ppt_w</p:attrName>
                                        </p:attrNameLst>
                                      </p:cBhvr>
                                      <p:tavLst>
                                        <p:tav tm="0">
                                          <p:val>
                                            <p:fltVal val="0"/>
                                          </p:val>
                                        </p:tav>
                                        <p:tav tm="100000">
                                          <p:val>
                                            <p:strVal val="#ppt_w"/>
                                          </p:val>
                                        </p:tav>
                                      </p:tavLst>
                                    </p:anim>
                                    <p:anim calcmode="lin" valueType="num">
                                      <p:cBhvr>
                                        <p:cTn id="19" dur="500" fill="hold"/>
                                        <p:tgtEl>
                                          <p:spTgt spid="105267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2677" grpId="0" animBg="1"/>
      <p:bldP spid="105267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noChangeArrowheads="1"/>
          </p:cNvSpPr>
          <p:nvPr>
            <p:ph type="title"/>
          </p:nvPr>
        </p:nvSpPr>
        <p:spPr/>
        <p:txBody>
          <a:bodyPr/>
          <a:lstStyle/>
          <a:p>
            <a:r>
              <a:rPr lang="zh-CN" altLang="en-US"/>
              <a:t>画家算法分析</a:t>
            </a:r>
          </a:p>
        </p:txBody>
      </p:sp>
      <p:sp>
        <p:nvSpPr>
          <p:cNvPr id="3" name="内容占位符 2"/>
          <p:cNvSpPr>
            <a:spLocks noGrp="1" noChangeArrowheads="1"/>
          </p:cNvSpPr>
          <p:nvPr>
            <p:ph idx="1"/>
          </p:nvPr>
        </p:nvSpPr>
        <p:spPr/>
        <p:txBody>
          <a:bodyPr/>
          <a:lstStyle/>
          <a:p>
            <a:r>
              <a:rPr lang="zh-CN" altLang="en-US"/>
              <a:t>深度排序计算量大</a:t>
            </a:r>
            <a:endParaRPr lang="en-US" altLang="zh-CN"/>
          </a:p>
          <a:p>
            <a:r>
              <a:rPr lang="zh-CN" altLang="en-US"/>
              <a:t>遇到多边形相交，或多边形循环重叠的情形，还必须分割多边形</a:t>
            </a:r>
            <a:endParaRPr lang="en-US" altLang="zh-CN"/>
          </a:p>
          <a:p>
            <a:r>
              <a:rPr lang="zh-CN" altLang="en-US"/>
              <a:t>画家算法的这些缺陷导致了深度缓冲技术的发展</a:t>
            </a:r>
          </a:p>
        </p:txBody>
      </p:sp>
      <p:sp>
        <p:nvSpPr>
          <p:cNvPr id="55300"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a:spcBef>
                <a:spcPct val="0"/>
              </a:spcBef>
              <a:buFontTx/>
              <a:buNone/>
            </a:pPr>
            <a:fld id="{DBB20883-0340-4626-953A-B91283677908}" type="slidenum">
              <a:rPr lang="zh-CN" altLang="en-US" sz="1400" smtClean="0">
                <a:latin typeface="华文宋体" panose="02010600040101010101" pitchFamily="2" charset="-122"/>
                <a:ea typeface="华文宋体" panose="02010600040101010101" pitchFamily="2" charset="-122"/>
              </a:rPr>
              <a:t>51</a:t>
            </a:fld>
            <a:endParaRPr lang="en-US" altLang="zh-CN" sz="1400">
              <a:latin typeface="华文宋体" panose="02010600040101010101" pitchFamily="2" charset="-122"/>
              <a:ea typeface="华文宋体" panose="02010600040101010101" pitchFamily="2" charset="-122"/>
            </a:endParaRPr>
          </a:p>
        </p:txBody>
      </p:sp>
      <p:sp>
        <p:nvSpPr>
          <p:cNvPr id="55301" name="日期占位符 1"/>
          <p:cNvSpPr>
            <a:spLocks noGrp="1"/>
          </p:cNvSpPr>
          <p:nvPr>
            <p:ph type="dt" sz="quarter" idx="4294967295"/>
          </p:nvPr>
        </p:nvSpPr>
        <p:spPr bwMode="auto">
          <a:xfrm>
            <a:off x="495300" y="6461125"/>
            <a:ext cx="2311400" cy="3206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FontTx/>
              <a:buNone/>
            </a:pPr>
            <a:fld id="{0DA40C85-91F6-4027-8821-F63D1CAEE3D3}" type="datetime10">
              <a:rPr lang="zh-CN" altLang="en-US" sz="1400">
                <a:latin typeface="华文宋体" panose="02010600040101010101" pitchFamily="2" charset="-122"/>
                <a:ea typeface="华文宋体" panose="02010600040101010101" pitchFamily="2" charset="-122"/>
              </a:rPr>
              <a:t>12:02</a:t>
            </a:fld>
            <a:endParaRPr lang="en-US" altLang="zh-CN" sz="1400">
              <a:latin typeface="华文宋体" panose="02010600040101010101" pitchFamily="2" charset="-122"/>
              <a:ea typeface="华文宋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a:spcBef>
                <a:spcPct val="0"/>
              </a:spcBef>
              <a:buFontTx/>
              <a:buNone/>
            </a:pPr>
            <a:fld id="{8E44513D-82F3-4D84-8FE4-BCFA47018CD8}" type="slidenum">
              <a:rPr lang="zh-CN" altLang="en-US" sz="1400" smtClean="0">
                <a:latin typeface="华文宋体" panose="02010600040101010101" pitchFamily="2" charset="-122"/>
                <a:ea typeface="华文宋体" panose="02010600040101010101" pitchFamily="2" charset="-122"/>
              </a:rPr>
              <a:t>52</a:t>
            </a:fld>
            <a:endParaRPr lang="en-US" altLang="zh-CN" sz="1400">
              <a:latin typeface="华文宋体" panose="02010600040101010101" pitchFamily="2" charset="-122"/>
              <a:ea typeface="华文宋体" panose="02010600040101010101" pitchFamily="2" charset="-122"/>
            </a:endParaRPr>
          </a:p>
        </p:txBody>
      </p:sp>
      <p:sp>
        <p:nvSpPr>
          <p:cNvPr id="41987" name="Rectangle 2"/>
          <p:cNvSpPr>
            <a:spLocks noGrp="1" noChangeArrowheads="1"/>
          </p:cNvSpPr>
          <p:nvPr>
            <p:ph type="title"/>
          </p:nvPr>
        </p:nvSpPr>
        <p:spPr/>
        <p:txBody>
          <a:bodyPr/>
          <a:lstStyle/>
          <a:p>
            <a:pPr eaLnBrk="1" hangingPunct="1"/>
            <a:r>
              <a:rPr lang="zh-CN" altLang="en-US"/>
              <a:t>消隐</a:t>
            </a:r>
            <a:endParaRPr lang="en-US" altLang="zh-CN"/>
          </a:p>
        </p:txBody>
      </p:sp>
      <p:sp>
        <p:nvSpPr>
          <p:cNvPr id="15364" name="Rectangle 3"/>
          <p:cNvSpPr>
            <a:spLocks noGrp="1" noChangeArrowheads="1"/>
          </p:cNvSpPr>
          <p:nvPr>
            <p:ph type="body" idx="1"/>
          </p:nvPr>
        </p:nvSpPr>
        <p:spPr/>
        <p:txBody>
          <a:bodyPr/>
          <a:lstStyle/>
          <a:p>
            <a:pPr eaLnBrk="1" hangingPunct="1"/>
            <a:r>
              <a:rPr lang="zh-CN" altLang="en-US" dirty="0">
                <a:solidFill>
                  <a:schemeClr val="tx1"/>
                </a:solidFill>
                <a:latin typeface="Arial" panose="020B0604020202020204" pitchFamily="34" charset="0"/>
              </a:rPr>
              <a:t>消隐问题分析</a:t>
            </a:r>
          </a:p>
          <a:p>
            <a:pPr eaLnBrk="1" hangingPunct="1"/>
            <a:r>
              <a:rPr lang="zh-CN" altLang="en-US" dirty="0">
                <a:solidFill>
                  <a:schemeClr val="tx1"/>
                </a:solidFill>
                <a:latin typeface="Arial" panose="020B0604020202020204" pitchFamily="34" charset="0"/>
              </a:rPr>
              <a:t>后向面消除</a:t>
            </a:r>
          </a:p>
          <a:p>
            <a:pPr eaLnBrk="1" hangingPunct="1"/>
            <a:r>
              <a:rPr lang="en-US" altLang="zh-CN" dirty="0">
                <a:solidFill>
                  <a:schemeClr val="tx1"/>
                </a:solidFill>
                <a:latin typeface="Arial" panose="020B0604020202020204" pitchFamily="34" charset="0"/>
              </a:rPr>
              <a:t>Z-Buffer</a:t>
            </a:r>
            <a:r>
              <a:rPr lang="zh-CN" altLang="en-US" dirty="0">
                <a:solidFill>
                  <a:schemeClr val="tx1"/>
                </a:solidFill>
                <a:latin typeface="Arial" panose="020B0604020202020204" pitchFamily="34" charset="0"/>
              </a:rPr>
              <a:t>算法</a:t>
            </a:r>
          </a:p>
          <a:p>
            <a:pPr eaLnBrk="1" hangingPunct="1"/>
            <a:r>
              <a:rPr lang="zh-CN" altLang="en-US" dirty="0">
                <a:solidFill>
                  <a:schemeClr val="tx1"/>
                </a:solidFill>
                <a:latin typeface="Arial" panose="020B0604020202020204" pitchFamily="34" charset="0"/>
              </a:rPr>
              <a:t>画家算法</a:t>
            </a:r>
          </a:p>
          <a:p>
            <a:pPr eaLnBrk="1" hangingPunct="1"/>
            <a:r>
              <a:rPr lang="zh-CN" altLang="en-US" dirty="0">
                <a:solidFill>
                  <a:srgbClr val="0033CC"/>
                </a:solidFill>
                <a:latin typeface="Arial" panose="020B0604020202020204" pitchFamily="34" charset="0"/>
              </a:rPr>
              <a:t>光线跟踪算法</a:t>
            </a:r>
          </a:p>
        </p:txBody>
      </p:sp>
      <p:sp>
        <p:nvSpPr>
          <p:cNvPr id="41990" name="日期占位符 1"/>
          <p:cNvSpPr>
            <a:spLocks noGrp="1"/>
          </p:cNvSpPr>
          <p:nvPr>
            <p:ph type="dt" sz="quarter" idx="4294967295"/>
          </p:nvPr>
        </p:nvSpPr>
        <p:spPr bwMode="auto">
          <a:xfrm>
            <a:off x="495300" y="6461125"/>
            <a:ext cx="2311400" cy="3206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FontTx/>
              <a:buNone/>
            </a:pPr>
            <a:fld id="{5599F1BA-5842-459D-97D2-1D12F42A4EB6}" type="datetime10">
              <a:rPr lang="zh-CN" altLang="en-US" sz="1400">
                <a:latin typeface="华文宋体" panose="02010600040101010101" pitchFamily="2" charset="-122"/>
                <a:ea typeface="华文宋体" panose="02010600040101010101" pitchFamily="2" charset="-122"/>
              </a:rPr>
              <a:t>12:02</a:t>
            </a:fld>
            <a:endParaRPr lang="en-US" altLang="zh-CN" sz="1400">
              <a:latin typeface="华文宋体" panose="02010600040101010101" pitchFamily="2" charset="-122"/>
              <a:ea typeface="华文宋体" panose="02010600040101010101" pitchFamily="2" charset="-122"/>
            </a:endParaRPr>
          </a:p>
        </p:txBody>
      </p:sp>
    </p:spTree>
    <p:extLst>
      <p:ext uri="{BB962C8B-B14F-4D97-AF65-F5344CB8AC3E}">
        <p14:creationId xmlns:p14="http://schemas.microsoft.com/office/powerpoint/2010/main" val="24946300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a:spcBef>
                <a:spcPct val="0"/>
              </a:spcBef>
              <a:buFontTx/>
              <a:buNone/>
            </a:pPr>
            <a:fld id="{4806BF34-22B3-4AFF-92DD-A527EAA531EA}" type="slidenum">
              <a:rPr lang="zh-CN" altLang="en-US" sz="1400" smtClean="0">
                <a:latin typeface="华文宋体" panose="02010600040101010101" pitchFamily="2" charset="-122"/>
                <a:ea typeface="华文宋体" panose="02010600040101010101" pitchFamily="2" charset="-122"/>
              </a:rPr>
              <a:t>53</a:t>
            </a:fld>
            <a:endParaRPr lang="en-US" altLang="zh-CN" sz="1400">
              <a:latin typeface="华文宋体" panose="02010600040101010101" pitchFamily="2" charset="-122"/>
              <a:ea typeface="华文宋体" panose="02010600040101010101" pitchFamily="2" charset="-122"/>
            </a:endParaRPr>
          </a:p>
        </p:txBody>
      </p:sp>
      <p:sp>
        <p:nvSpPr>
          <p:cNvPr id="58371" name="Rectangle 3"/>
          <p:cNvSpPr>
            <a:spLocks noGrp="1" noChangeArrowheads="1"/>
          </p:cNvSpPr>
          <p:nvPr>
            <p:ph type="body" idx="1"/>
          </p:nvPr>
        </p:nvSpPr>
        <p:spPr>
          <a:xfrm>
            <a:off x="419100" y="1106488"/>
            <a:ext cx="9158288" cy="4989512"/>
          </a:xfrm>
        </p:spPr>
        <p:txBody>
          <a:bodyPr/>
          <a:lstStyle/>
          <a:p>
            <a:pPr eaLnBrk="1" hangingPunct="1"/>
            <a:r>
              <a:rPr lang="zh-CN" altLang="en-US" sz="2800"/>
              <a:t>将通过绘图窗口内每一个像素的投影线与场景中的所有多边形求交</a:t>
            </a:r>
            <a:endParaRPr lang="en-US" altLang="zh-CN" sz="2800"/>
          </a:p>
          <a:p>
            <a:pPr eaLnBrk="1" hangingPunct="1"/>
            <a:r>
              <a:rPr lang="zh-CN" altLang="en-US" sz="2800"/>
              <a:t>如果有交点，用深度值最大的交点（最近的）所属的多边形的颜色显示相应的像素</a:t>
            </a:r>
            <a:endParaRPr lang="en-US" altLang="zh-CN" sz="2800"/>
          </a:p>
          <a:p>
            <a:pPr eaLnBrk="1" hangingPunct="1"/>
            <a:r>
              <a:rPr lang="zh-CN" altLang="en-US" sz="2800"/>
              <a:t>如果没有交点，说明没有多边形的投影覆盖此像素，用背景色显示即可</a:t>
            </a:r>
          </a:p>
        </p:txBody>
      </p:sp>
      <p:pic>
        <p:nvPicPr>
          <p:cNvPr id="58372" name="Picture 4" descr="12P28"/>
          <p:cNvPicPr>
            <a:picLocks noChangeAspect="1" noChangeArrowheads="1"/>
          </p:cNvPicPr>
          <p:nvPr/>
        </p:nvPicPr>
        <p:blipFill>
          <a:blip r:embed="rId2">
            <a:lum contrast="100000"/>
            <a:extLst>
              <a:ext uri="{28A0092B-C50C-407E-A947-70E740481C1C}">
                <a14:useLocalDpi xmlns:a14="http://schemas.microsoft.com/office/drawing/2010/main" val="0"/>
              </a:ext>
            </a:extLst>
          </a:blip>
          <a:srcRect/>
          <a:stretch>
            <a:fillRect/>
          </a:stretch>
        </p:blipFill>
        <p:spPr bwMode="auto">
          <a:xfrm>
            <a:off x="3829050" y="3648075"/>
            <a:ext cx="5411788" cy="3076575"/>
          </a:xfrm>
          <a:prstGeom prst="rect">
            <a:avLst/>
          </a:prstGeom>
          <a:noFill/>
          <a:ln w="12700" algn="ctr">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58373" name="标题 5"/>
          <p:cNvSpPr>
            <a:spLocks noGrp="1" noChangeArrowheads="1"/>
          </p:cNvSpPr>
          <p:nvPr>
            <p:ph type="title"/>
          </p:nvPr>
        </p:nvSpPr>
        <p:spPr/>
        <p:txBody>
          <a:bodyPr/>
          <a:lstStyle/>
          <a:p>
            <a:r>
              <a:rPr lang="zh-CN" altLang="en-US"/>
              <a:t>光线跟踪算法</a:t>
            </a:r>
          </a:p>
        </p:txBody>
      </p:sp>
      <p:sp>
        <p:nvSpPr>
          <p:cNvPr id="58374" name="日期占位符 1"/>
          <p:cNvSpPr>
            <a:spLocks noGrp="1"/>
          </p:cNvSpPr>
          <p:nvPr>
            <p:ph type="dt" sz="quarter" idx="4294967295"/>
          </p:nvPr>
        </p:nvSpPr>
        <p:spPr bwMode="auto">
          <a:xfrm>
            <a:off x="495300" y="6461125"/>
            <a:ext cx="2311400" cy="3206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FontTx/>
              <a:buNone/>
            </a:pPr>
            <a:fld id="{C9533CE2-C4FB-4A57-B4E1-21418DAC3260}" type="datetime10">
              <a:rPr lang="zh-CN" altLang="en-US" sz="1400">
                <a:latin typeface="华文宋体" panose="02010600040101010101" pitchFamily="2" charset="-122"/>
                <a:ea typeface="华文宋体" panose="02010600040101010101" pitchFamily="2" charset="-122"/>
              </a:rPr>
              <a:t>12:02</a:t>
            </a:fld>
            <a:endParaRPr lang="en-US" altLang="zh-CN" sz="1400">
              <a:latin typeface="华文宋体" panose="02010600040101010101" pitchFamily="2" charset="-122"/>
              <a:ea typeface="华文宋体" panose="02010600040101010101" pitchFamily="2"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4" name="灯片编号占位符 5"/>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a:spcBef>
                <a:spcPct val="0"/>
              </a:spcBef>
              <a:buFontTx/>
              <a:buNone/>
            </a:pPr>
            <a:fld id="{6C578898-37CB-484F-B5E9-B3996F6FA4FD}" type="slidenum">
              <a:rPr lang="zh-CN" altLang="en-US" sz="1400" smtClean="0">
                <a:latin typeface="华文宋体" panose="02010600040101010101" pitchFamily="2" charset="-122"/>
                <a:ea typeface="华文宋体" panose="02010600040101010101" pitchFamily="2" charset="-122"/>
              </a:rPr>
              <a:t>54</a:t>
            </a:fld>
            <a:endParaRPr lang="en-US" altLang="zh-CN" sz="1400">
              <a:latin typeface="华文宋体" panose="02010600040101010101" pitchFamily="2" charset="-122"/>
              <a:ea typeface="华文宋体" panose="02010600040101010101" pitchFamily="2" charset="-122"/>
            </a:endParaRPr>
          </a:p>
        </p:txBody>
      </p:sp>
      <p:sp>
        <p:nvSpPr>
          <p:cNvPr id="59395" name="Rectangle 3"/>
          <p:cNvSpPr>
            <a:spLocks noGrp="1" noChangeArrowheads="1"/>
          </p:cNvSpPr>
          <p:nvPr>
            <p:ph type="body" idx="1"/>
          </p:nvPr>
        </p:nvSpPr>
        <p:spPr>
          <a:xfrm>
            <a:off x="412750" y="1600200"/>
            <a:ext cx="8420100" cy="685800"/>
          </a:xfrm>
        </p:spPr>
        <p:txBody>
          <a:bodyPr/>
          <a:lstStyle/>
          <a:p>
            <a:pPr algn="just" eaLnBrk="1" hangingPunct="1">
              <a:buFontTx/>
              <a:buNone/>
            </a:pPr>
            <a:r>
              <a:rPr lang="zh-CN" altLang="en-US" sz="2800" b="1"/>
              <a:t>算法原理</a:t>
            </a:r>
            <a:r>
              <a:rPr lang="zh-CN" altLang="en-US" sz="2800"/>
              <a:t>：</a:t>
            </a:r>
          </a:p>
        </p:txBody>
      </p:sp>
      <p:graphicFrame>
        <p:nvGraphicFramePr>
          <p:cNvPr id="59396" name="Object 4"/>
          <p:cNvGraphicFramePr>
            <a:graphicFrameLocks noChangeAspect="1"/>
          </p:cNvGraphicFramePr>
          <p:nvPr/>
        </p:nvGraphicFramePr>
        <p:xfrm>
          <a:off x="2063750" y="1905000"/>
          <a:ext cx="6604000" cy="4084638"/>
        </p:xfrm>
        <a:graphic>
          <a:graphicData uri="http://schemas.openxmlformats.org/presentationml/2006/ole">
            <mc:AlternateContent xmlns:mc="http://schemas.openxmlformats.org/markup-compatibility/2006">
              <mc:Choice xmlns:v="urn:schemas-microsoft-com:vml" Requires="v">
                <p:oleObj spid="_x0000_s59484" r:id="rId3" imgW="2960370" imgH="1988820" progId="Visio.Drawing.11">
                  <p:embed/>
                </p:oleObj>
              </mc:Choice>
              <mc:Fallback>
                <p:oleObj r:id="rId3" imgW="2960370" imgH="198882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3750" y="1905000"/>
                        <a:ext cx="6604000" cy="408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9397" name="标题 5"/>
          <p:cNvSpPr>
            <a:spLocks noGrp="1" noChangeArrowheads="1"/>
          </p:cNvSpPr>
          <p:nvPr>
            <p:ph type="title"/>
          </p:nvPr>
        </p:nvSpPr>
        <p:spPr/>
        <p:txBody>
          <a:bodyPr/>
          <a:lstStyle/>
          <a:p>
            <a:r>
              <a:rPr lang="zh-CN" altLang="en-US"/>
              <a:t>光线跟踪算法</a:t>
            </a:r>
          </a:p>
        </p:txBody>
      </p:sp>
      <p:sp>
        <p:nvSpPr>
          <p:cNvPr id="59398" name="日期占位符 1"/>
          <p:cNvSpPr>
            <a:spLocks noGrp="1"/>
          </p:cNvSpPr>
          <p:nvPr>
            <p:ph type="dt" sz="quarter" idx="4294967295"/>
          </p:nvPr>
        </p:nvSpPr>
        <p:spPr bwMode="auto">
          <a:xfrm>
            <a:off x="495300" y="6461125"/>
            <a:ext cx="2311400" cy="3206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FontTx/>
              <a:buNone/>
            </a:pPr>
            <a:fld id="{BF51AEEC-122E-458F-97F8-18B89FBBE251}" type="datetime10">
              <a:rPr lang="zh-CN" altLang="en-US" sz="1400">
                <a:latin typeface="华文宋体" panose="02010600040101010101" pitchFamily="2" charset="-122"/>
                <a:ea typeface="华文宋体" panose="02010600040101010101" pitchFamily="2" charset="-122"/>
              </a:rPr>
              <a:t>12:02</a:t>
            </a:fld>
            <a:endParaRPr lang="en-US" altLang="zh-CN" sz="1400">
              <a:latin typeface="华文宋体" panose="02010600040101010101" pitchFamily="2" charset="-122"/>
              <a:ea typeface="华文宋体" panose="02010600040101010101" pitchFamily="2" charset="-122"/>
            </a:endParaRPr>
          </a:p>
        </p:txBody>
      </p:sp>
    </p:spTree>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a:spcBef>
                <a:spcPct val="0"/>
              </a:spcBef>
              <a:buFontTx/>
              <a:buNone/>
            </a:pPr>
            <a:fld id="{69A98FFC-CF99-4654-AF8E-D8C23F4CC955}" type="slidenum">
              <a:rPr lang="zh-CN" altLang="en-US" sz="1400" smtClean="0">
                <a:latin typeface="华文宋体" panose="02010600040101010101" pitchFamily="2" charset="-122"/>
                <a:ea typeface="华文宋体" panose="02010600040101010101" pitchFamily="2" charset="-122"/>
              </a:rPr>
              <a:t>55</a:t>
            </a:fld>
            <a:endParaRPr lang="en-US" altLang="zh-CN" sz="1400">
              <a:latin typeface="华文宋体" panose="02010600040101010101" pitchFamily="2" charset="-122"/>
              <a:ea typeface="华文宋体" panose="02010600040101010101" pitchFamily="2" charset="-122"/>
            </a:endParaRPr>
          </a:p>
        </p:txBody>
      </p:sp>
      <p:sp>
        <p:nvSpPr>
          <p:cNvPr id="60419" name="Rectangle 2"/>
          <p:cNvSpPr>
            <a:spLocks noGrp="1" noChangeArrowheads="1"/>
          </p:cNvSpPr>
          <p:nvPr>
            <p:ph type="title"/>
          </p:nvPr>
        </p:nvSpPr>
        <p:spPr/>
        <p:txBody>
          <a:bodyPr/>
          <a:lstStyle/>
          <a:p>
            <a:pPr algn="just" eaLnBrk="1" hangingPunct="1"/>
            <a:r>
              <a:rPr lang="zh-CN" altLang="en-US"/>
              <a:t> </a:t>
            </a:r>
          </a:p>
        </p:txBody>
      </p:sp>
      <p:sp>
        <p:nvSpPr>
          <p:cNvPr id="60420" name="Rectangle 3"/>
          <p:cNvSpPr>
            <a:spLocks noGrp="1" noChangeArrowheads="1"/>
          </p:cNvSpPr>
          <p:nvPr>
            <p:ph type="body" idx="1"/>
          </p:nvPr>
        </p:nvSpPr>
        <p:spPr>
          <a:xfrm>
            <a:off x="288925" y="1185863"/>
            <a:ext cx="9294813" cy="5105400"/>
          </a:xfrm>
        </p:spPr>
        <p:txBody>
          <a:bodyPr/>
          <a:lstStyle/>
          <a:p>
            <a:pPr algn="just" eaLnBrk="1" hangingPunct="1">
              <a:lnSpc>
                <a:spcPct val="130000"/>
              </a:lnSpc>
              <a:buFontTx/>
              <a:buNone/>
            </a:pPr>
            <a:r>
              <a:rPr lang="zh-CN" altLang="en-US" sz="2800" b="1"/>
              <a:t>算法简单描述：</a:t>
            </a:r>
          </a:p>
          <a:p>
            <a:pPr algn="just" eaLnBrk="1" hangingPunct="1">
              <a:lnSpc>
                <a:spcPct val="130000"/>
              </a:lnSpc>
              <a:buFontTx/>
              <a:buNone/>
            </a:pPr>
            <a:r>
              <a:rPr lang="zh-CN" altLang="en-US" sz="2800"/>
              <a:t>1. 通过视点和投影平面（显示屏幕）上的所有像素点作一入射线，形成投影线。</a:t>
            </a:r>
          </a:p>
          <a:p>
            <a:pPr algn="just" eaLnBrk="1" hangingPunct="1">
              <a:lnSpc>
                <a:spcPct val="130000"/>
              </a:lnSpc>
              <a:buFontTx/>
              <a:buNone/>
            </a:pPr>
            <a:r>
              <a:rPr lang="zh-CN" altLang="en-US" sz="2800"/>
              <a:t>2. 将任一投影线与场景中的所有多边形求交。</a:t>
            </a:r>
          </a:p>
          <a:p>
            <a:pPr algn="just" eaLnBrk="1" hangingPunct="1">
              <a:lnSpc>
                <a:spcPct val="130000"/>
              </a:lnSpc>
              <a:buFontTx/>
              <a:buNone/>
            </a:pPr>
            <a:r>
              <a:rPr lang="zh-CN" altLang="en-US" sz="2800"/>
              <a:t>3. 若有交点，则将所有交点按</a:t>
            </a:r>
            <a:r>
              <a:rPr lang="en-US" altLang="zh-CN" sz="2800"/>
              <a:t>z</a:t>
            </a:r>
            <a:r>
              <a:rPr lang="zh-CN" altLang="en-US" sz="2800"/>
              <a:t>值的大小进行排序，取出最近交点所属多边形的颜色；若没有交点，则取出背景的颜色。</a:t>
            </a:r>
          </a:p>
          <a:p>
            <a:pPr algn="just" eaLnBrk="1" hangingPunct="1">
              <a:lnSpc>
                <a:spcPct val="130000"/>
              </a:lnSpc>
              <a:buFontTx/>
              <a:buNone/>
            </a:pPr>
            <a:r>
              <a:rPr lang="zh-CN" altLang="en-US" sz="2800"/>
              <a:t>4. 将该射线穿过的像素点置为取出的颜色。</a:t>
            </a:r>
          </a:p>
        </p:txBody>
      </p:sp>
      <p:sp>
        <p:nvSpPr>
          <p:cNvPr id="43013" name="Rectangle 4"/>
          <p:cNvSpPr>
            <a:spLocks noChangeArrowheads="1"/>
          </p:cNvSpPr>
          <p:nvPr/>
        </p:nvSpPr>
        <p:spPr bwMode="auto">
          <a:xfrm>
            <a:off x="285750" y="144463"/>
            <a:ext cx="9493250" cy="914400"/>
          </a:xfrm>
          <a:prstGeom prst="rect">
            <a:avLst/>
          </a:prstGeom>
          <a:noFill/>
          <a:ln w="9525">
            <a:noFill/>
            <a:miter lim="800000"/>
          </a:ln>
        </p:spPr>
        <p:txBody>
          <a:bodyPr anchor="ctr"/>
          <a:lstStyle/>
          <a:p>
            <a:pPr algn="ctr" eaLnBrk="1" hangingPunct="1">
              <a:defRPr/>
            </a:pPr>
            <a:r>
              <a:rPr lang="zh-CN" altLang="en-US" sz="4400" kern="0" dirty="0">
                <a:solidFill>
                  <a:srgbClr val="333399"/>
                </a:solidFill>
                <a:latin typeface="华文细黑" panose="02010600040101010101" pitchFamily="2" charset="-122"/>
                <a:ea typeface="华文细黑" panose="02010600040101010101" pitchFamily="2" charset="-122"/>
                <a:cs typeface="+mj-cs"/>
              </a:rPr>
              <a:t>光线跟踪算法</a:t>
            </a:r>
            <a:endParaRPr lang="zh-CN" altLang="en-US" sz="4400" dirty="0">
              <a:solidFill>
                <a:schemeClr val="accent2"/>
              </a:solidFill>
              <a:latin typeface="宋体" panose="02010600030101010101" pitchFamily="2" charset="-122"/>
              <a:ea typeface="宋体" panose="02010600030101010101" pitchFamily="2" charset="-122"/>
            </a:endParaRPr>
          </a:p>
        </p:txBody>
      </p:sp>
      <p:sp>
        <p:nvSpPr>
          <p:cNvPr id="60422" name="日期占位符 1"/>
          <p:cNvSpPr>
            <a:spLocks noGrp="1"/>
          </p:cNvSpPr>
          <p:nvPr>
            <p:ph type="dt" sz="quarter" idx="4294967295"/>
          </p:nvPr>
        </p:nvSpPr>
        <p:spPr bwMode="auto">
          <a:xfrm>
            <a:off x="495300" y="6461125"/>
            <a:ext cx="2311400" cy="3206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FontTx/>
              <a:buNone/>
            </a:pPr>
            <a:fld id="{18EF20E0-9828-4E5F-A1B4-E6860463830C}" type="datetime10">
              <a:rPr lang="zh-CN" altLang="en-US" sz="1400">
                <a:latin typeface="华文宋体" panose="02010600040101010101" pitchFamily="2" charset="-122"/>
                <a:ea typeface="华文宋体" panose="02010600040101010101" pitchFamily="2" charset="-122"/>
              </a:rPr>
              <a:t>12:02</a:t>
            </a:fld>
            <a:endParaRPr lang="en-US" altLang="zh-CN" sz="1400">
              <a:latin typeface="华文宋体" panose="02010600040101010101" pitchFamily="2" charset="-122"/>
              <a:ea typeface="华文宋体" panose="02010600040101010101"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a:spcBef>
                <a:spcPct val="0"/>
              </a:spcBef>
              <a:buFontTx/>
              <a:buNone/>
            </a:pPr>
            <a:fld id="{41CCCEDE-BF5D-4150-9441-91BA8E6A16D5}" type="slidenum">
              <a:rPr lang="zh-CN" altLang="en-US" sz="1400" smtClean="0">
                <a:latin typeface="华文宋体" panose="02010600040101010101" pitchFamily="2" charset="-122"/>
                <a:ea typeface="华文宋体" panose="02010600040101010101" pitchFamily="2" charset="-122"/>
              </a:rPr>
              <a:t>56</a:t>
            </a:fld>
            <a:endParaRPr lang="en-US" altLang="zh-CN" sz="1400">
              <a:latin typeface="华文宋体" panose="02010600040101010101" pitchFamily="2" charset="-122"/>
              <a:ea typeface="华文宋体" panose="02010600040101010101" pitchFamily="2" charset="-122"/>
            </a:endParaRPr>
          </a:p>
        </p:txBody>
      </p:sp>
      <p:sp>
        <p:nvSpPr>
          <p:cNvPr id="61443" name="Rectangle 3"/>
          <p:cNvSpPr>
            <a:spLocks noGrp="1" noChangeArrowheads="1"/>
          </p:cNvSpPr>
          <p:nvPr>
            <p:ph type="body" idx="1"/>
          </p:nvPr>
        </p:nvSpPr>
        <p:spPr>
          <a:xfrm>
            <a:off x="908050" y="1219200"/>
            <a:ext cx="8420100" cy="5257800"/>
          </a:xfrm>
        </p:spPr>
        <p:txBody>
          <a:bodyPr/>
          <a:lstStyle/>
          <a:p>
            <a:pPr eaLnBrk="1" hangingPunct="1">
              <a:buFontTx/>
              <a:buNone/>
            </a:pPr>
            <a:r>
              <a:rPr lang="en-US" altLang="zh-CN" sz="2800"/>
              <a:t>for (</a:t>
            </a:r>
            <a:r>
              <a:rPr lang="zh-CN" altLang="en-US" sz="2800"/>
              <a:t>图像中的每条扫描线</a:t>
            </a:r>
            <a:r>
              <a:rPr lang="en-US" altLang="zh-CN" sz="2800"/>
              <a:t>)</a:t>
            </a:r>
          </a:p>
          <a:p>
            <a:pPr eaLnBrk="1" hangingPunct="1">
              <a:buFontTx/>
              <a:buNone/>
            </a:pPr>
            <a:r>
              <a:rPr lang="en-US" altLang="zh-CN" sz="2800"/>
              <a:t>	 for (</a:t>
            </a:r>
            <a:r>
              <a:rPr lang="zh-CN" altLang="en-US" sz="2800"/>
              <a:t>扫描线上的每个像素</a:t>
            </a:r>
            <a:r>
              <a:rPr lang="en-US" altLang="zh-CN" sz="2800"/>
              <a:t>)</a:t>
            </a:r>
          </a:p>
          <a:p>
            <a:pPr eaLnBrk="1" hangingPunct="1">
              <a:buFontTx/>
              <a:buNone/>
            </a:pPr>
            <a:r>
              <a:rPr lang="en-US" altLang="zh-CN" sz="2800"/>
              <a:t>   {  </a:t>
            </a:r>
            <a:r>
              <a:rPr lang="zh-CN" altLang="en-US" sz="2800"/>
              <a:t>确定从投影中心穿过像素的投影线；</a:t>
            </a:r>
          </a:p>
          <a:p>
            <a:pPr eaLnBrk="1" hangingPunct="1">
              <a:buFontTx/>
              <a:buNone/>
            </a:pPr>
            <a:r>
              <a:rPr lang="zh-CN" altLang="en-US" sz="2800"/>
              <a:t> 	    </a:t>
            </a:r>
            <a:r>
              <a:rPr lang="en-US" altLang="zh-CN" sz="2800"/>
              <a:t>for (</a:t>
            </a:r>
            <a:r>
              <a:rPr lang="zh-CN" altLang="en-US" sz="2800"/>
              <a:t>场景中每一个多边形）</a:t>
            </a:r>
          </a:p>
          <a:p>
            <a:pPr eaLnBrk="1" hangingPunct="1">
              <a:buFontTx/>
              <a:buNone/>
            </a:pPr>
            <a:r>
              <a:rPr lang="zh-CN" altLang="en-US" sz="2800"/>
              <a:t>			将投影线与多边形求交；</a:t>
            </a:r>
          </a:p>
          <a:p>
            <a:pPr eaLnBrk="1" hangingPunct="1">
              <a:buFontTx/>
              <a:buNone/>
            </a:pPr>
            <a:r>
              <a:rPr lang="zh-CN" altLang="en-US" sz="2800"/>
              <a:t>	     </a:t>
            </a:r>
            <a:r>
              <a:rPr lang="en-US" altLang="zh-CN" sz="2800"/>
              <a:t>if  (</a:t>
            </a:r>
            <a:r>
              <a:rPr lang="zh-CN" altLang="en-US" sz="2800"/>
              <a:t>有交点）</a:t>
            </a:r>
          </a:p>
          <a:p>
            <a:pPr eaLnBrk="1" hangingPunct="1">
              <a:buFontTx/>
              <a:buNone/>
            </a:pPr>
            <a:r>
              <a:rPr lang="zh-CN" altLang="en-US" sz="2800"/>
              <a:t>		  以最近交点所属多边形的颜色显示该像素</a:t>
            </a:r>
            <a:endParaRPr lang="en-US" altLang="zh-CN" sz="2800"/>
          </a:p>
          <a:p>
            <a:pPr eaLnBrk="1" hangingPunct="1">
              <a:buFontTx/>
              <a:buNone/>
            </a:pPr>
            <a:r>
              <a:rPr lang="en-US" altLang="zh-CN" sz="2800"/>
              <a:t>		else   </a:t>
            </a:r>
          </a:p>
          <a:p>
            <a:pPr eaLnBrk="1" hangingPunct="1">
              <a:buFontTx/>
              <a:buNone/>
            </a:pPr>
            <a:r>
              <a:rPr lang="en-US" altLang="zh-CN" sz="2800"/>
              <a:t>		   </a:t>
            </a:r>
            <a:r>
              <a:rPr lang="zh-CN" altLang="en-US" sz="2800"/>
              <a:t>以背景色显示该像素</a:t>
            </a:r>
          </a:p>
          <a:p>
            <a:pPr eaLnBrk="1" hangingPunct="1">
              <a:buFontTx/>
              <a:buNone/>
            </a:pPr>
            <a:r>
              <a:rPr lang="zh-CN" altLang="en-US" sz="2800"/>
              <a:t>	  </a:t>
            </a:r>
            <a:r>
              <a:rPr lang="en-US" altLang="zh-CN" sz="2800"/>
              <a:t>}</a:t>
            </a:r>
          </a:p>
        </p:txBody>
      </p:sp>
      <p:sp>
        <p:nvSpPr>
          <p:cNvPr id="61444" name="标题 4"/>
          <p:cNvSpPr>
            <a:spLocks noGrp="1" noChangeArrowheads="1"/>
          </p:cNvSpPr>
          <p:nvPr>
            <p:ph type="title"/>
          </p:nvPr>
        </p:nvSpPr>
        <p:spPr/>
        <p:txBody>
          <a:bodyPr/>
          <a:lstStyle/>
          <a:p>
            <a:r>
              <a:rPr lang="zh-CN" altLang="en-US"/>
              <a:t>光线跟踪算法</a:t>
            </a:r>
          </a:p>
        </p:txBody>
      </p:sp>
      <p:sp>
        <p:nvSpPr>
          <p:cNvPr id="61445" name="日期占位符 1"/>
          <p:cNvSpPr>
            <a:spLocks noGrp="1"/>
          </p:cNvSpPr>
          <p:nvPr>
            <p:ph type="dt" sz="quarter" idx="4294967295"/>
          </p:nvPr>
        </p:nvSpPr>
        <p:spPr bwMode="auto">
          <a:xfrm>
            <a:off x="495300" y="6461125"/>
            <a:ext cx="2311400" cy="3206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FontTx/>
              <a:buNone/>
            </a:pPr>
            <a:fld id="{B781C542-CE57-4BC9-AAD5-12020F0E4875}" type="datetime10">
              <a:rPr lang="zh-CN" altLang="en-US" sz="1400">
                <a:latin typeface="华文宋体" panose="02010600040101010101" pitchFamily="2" charset="-122"/>
                <a:ea typeface="华文宋体" panose="02010600040101010101" pitchFamily="2" charset="-122"/>
              </a:rPr>
              <a:t>12:02</a:t>
            </a:fld>
            <a:endParaRPr lang="en-US" altLang="zh-CN" sz="1400">
              <a:latin typeface="华文宋体" panose="02010600040101010101" pitchFamily="2" charset="-122"/>
              <a:ea typeface="华文宋体" panose="02010600040101010101" pitchFamily="2" charset="-122"/>
            </a:endParaRPr>
          </a:p>
        </p:txBody>
      </p:sp>
      <p:sp>
        <p:nvSpPr>
          <p:cNvPr id="6" name="AutoShape 6"/>
          <p:cNvSpPr>
            <a:spLocks noChangeArrowheads="1"/>
          </p:cNvSpPr>
          <p:nvPr/>
        </p:nvSpPr>
        <p:spPr bwMode="auto">
          <a:xfrm>
            <a:off x="6078538" y="1130300"/>
            <a:ext cx="3076575" cy="719138"/>
          </a:xfrm>
          <a:prstGeom prst="wedgeRoundRectCallout">
            <a:avLst>
              <a:gd name="adj1" fmla="val -48496"/>
              <a:gd name="adj2" fmla="val 86459"/>
              <a:gd name="adj3" fmla="val 16667"/>
            </a:avLst>
          </a:prstGeom>
        </p:spPr>
        <p:style>
          <a:lnRef idx="1">
            <a:schemeClr val="accent2"/>
          </a:lnRef>
          <a:fillRef idx="2">
            <a:schemeClr val="accent2"/>
          </a:fillRef>
          <a:effectRef idx="1">
            <a:schemeClr val="accent2"/>
          </a:effectRef>
          <a:fontRef idx="minor">
            <a:schemeClr val="dk1"/>
          </a:fontRef>
        </p:style>
        <p:txBody>
          <a:bodyPr lIns="92075" tIns="46038" rIns="92075" bIns="46038"/>
          <a:lstStyle/>
          <a:p>
            <a:pPr algn="ctr" eaLnBrk="1" hangingPunct="1">
              <a:spcBef>
                <a:spcPct val="50000"/>
              </a:spcBef>
              <a:buClr>
                <a:schemeClr val="accent2"/>
              </a:buClr>
              <a:buSzPct val="80000"/>
              <a:buFont typeface="Wingdings" panose="05000000000000000000" pitchFamily="2" charset="2"/>
              <a:buNone/>
              <a:defRPr/>
            </a:pPr>
            <a:r>
              <a:rPr kumimoji="1" lang="en-US" altLang="zh-CN">
                <a:solidFill>
                  <a:schemeClr val="accent2"/>
                </a:solidFill>
                <a:latin typeface="宋体" panose="02010600030101010101" pitchFamily="2" charset="-122"/>
                <a:ea typeface="宋体" panose="02010600030101010101" pitchFamily="2" charset="-122"/>
              </a:rPr>
              <a:t>Z-Buffer</a:t>
            </a:r>
            <a:r>
              <a:rPr kumimoji="1" lang="zh-CN" altLang="en-US" dirty="0">
                <a:solidFill>
                  <a:schemeClr val="accent2"/>
                </a:solidFill>
                <a:latin typeface="宋体" panose="02010600030101010101" pitchFamily="2" charset="-122"/>
                <a:ea typeface="宋体" panose="02010600030101010101" pitchFamily="2" charset="-122"/>
              </a:rPr>
              <a:t>区别？</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a:spcBef>
                <a:spcPct val="0"/>
              </a:spcBef>
              <a:buFontTx/>
              <a:buNone/>
            </a:pPr>
            <a:fld id="{196918AC-A829-4557-9FFB-5174A87EB2DE}" type="slidenum">
              <a:rPr lang="zh-CN" altLang="en-US" sz="1400" smtClean="0">
                <a:latin typeface="华文宋体" panose="02010600040101010101" pitchFamily="2" charset="-122"/>
                <a:ea typeface="华文宋体" panose="02010600040101010101" pitchFamily="2" charset="-122"/>
              </a:rPr>
              <a:t>57</a:t>
            </a:fld>
            <a:endParaRPr lang="en-US" altLang="zh-CN" sz="1400">
              <a:latin typeface="华文宋体" panose="02010600040101010101" pitchFamily="2" charset="-122"/>
              <a:ea typeface="华文宋体" panose="02010600040101010101" pitchFamily="2" charset="-122"/>
            </a:endParaRPr>
          </a:p>
        </p:txBody>
      </p:sp>
      <p:sp>
        <p:nvSpPr>
          <p:cNvPr id="62467" name="Rectangle 2"/>
          <p:cNvSpPr>
            <a:spLocks noGrp="1" noChangeArrowheads="1"/>
          </p:cNvSpPr>
          <p:nvPr>
            <p:ph type="title"/>
          </p:nvPr>
        </p:nvSpPr>
        <p:spPr>
          <a:xfrm>
            <a:off x="1238250" y="0"/>
            <a:ext cx="7842250" cy="1066800"/>
          </a:xfrm>
        </p:spPr>
        <p:txBody>
          <a:bodyPr/>
          <a:lstStyle/>
          <a:p>
            <a:pPr eaLnBrk="1" hangingPunct="1"/>
            <a:r>
              <a:rPr lang="en-US" altLang="zh-CN"/>
              <a:t>Z-Buffer</a:t>
            </a:r>
            <a:r>
              <a:rPr lang="zh-CN" altLang="en-US"/>
              <a:t>算法</a:t>
            </a:r>
            <a:endParaRPr lang="zh-CN" altLang="en-US" sz="4800"/>
          </a:p>
        </p:txBody>
      </p:sp>
      <p:sp>
        <p:nvSpPr>
          <p:cNvPr id="32772" name="Rectangle 3"/>
          <p:cNvSpPr>
            <a:spLocks noGrp="1" noChangeArrowheads="1"/>
          </p:cNvSpPr>
          <p:nvPr>
            <p:ph type="body" idx="1"/>
          </p:nvPr>
        </p:nvSpPr>
        <p:spPr>
          <a:xfrm>
            <a:off x="334963" y="1044575"/>
            <a:ext cx="9099550" cy="5181600"/>
          </a:xfrm>
        </p:spPr>
        <p:txBody>
          <a:bodyPr/>
          <a:lstStyle/>
          <a:p>
            <a:pPr marL="781050" lvl="1" indent="-514350" eaLnBrk="1" hangingPunct="1">
              <a:lnSpc>
                <a:spcPct val="80000"/>
              </a:lnSpc>
              <a:buFontTx/>
              <a:buAutoNum type="arabicParenBoth"/>
              <a:defRPr/>
            </a:pPr>
            <a:r>
              <a:rPr lang="zh-CN" altLang="en-US" dirty="0"/>
              <a:t>初始化：</a:t>
            </a:r>
            <a:endParaRPr lang="en-US" altLang="zh-CN" dirty="0"/>
          </a:p>
          <a:p>
            <a:pPr marL="266700" lvl="1" indent="0" eaLnBrk="1" hangingPunct="1">
              <a:lnSpc>
                <a:spcPct val="80000"/>
              </a:lnSpc>
              <a:buFontTx/>
              <a:buNone/>
              <a:defRPr/>
            </a:pPr>
            <a:r>
              <a:rPr kumimoji="1" lang="en-US" altLang="zh-CN" dirty="0">
                <a:solidFill>
                  <a:srgbClr val="000000"/>
                </a:solidFill>
                <a:ea typeface="宋体" panose="02010600030101010101" pitchFamily="2" charset="-122"/>
              </a:rPr>
              <a:t>	</a:t>
            </a:r>
            <a:r>
              <a:rPr kumimoji="1" lang="en-US" altLang="zh-CN" dirty="0" err="1">
                <a:solidFill>
                  <a:srgbClr val="000000"/>
                </a:solidFill>
                <a:ea typeface="宋体" panose="02010600030101010101" pitchFamily="2" charset="-122"/>
              </a:rPr>
              <a:t>depthBuffer</a:t>
            </a:r>
            <a:r>
              <a:rPr kumimoji="1" lang="en-US" altLang="zh-CN" dirty="0">
                <a:solidFill>
                  <a:srgbClr val="000000"/>
                </a:solidFill>
                <a:ea typeface="宋体" panose="02010600030101010101" pitchFamily="2" charset="-122"/>
              </a:rPr>
              <a:t>(</a:t>
            </a:r>
            <a:r>
              <a:rPr kumimoji="1" lang="en-US" altLang="zh-CN" dirty="0" err="1">
                <a:solidFill>
                  <a:srgbClr val="000000"/>
                </a:solidFill>
                <a:ea typeface="宋体" panose="02010600030101010101" pitchFamily="2" charset="-122"/>
              </a:rPr>
              <a:t>x,y</a:t>
            </a:r>
            <a:r>
              <a:rPr kumimoji="1" lang="en-US" altLang="zh-CN" dirty="0">
                <a:solidFill>
                  <a:srgbClr val="000000"/>
                </a:solidFill>
                <a:ea typeface="宋体" panose="02010600030101010101" pitchFamily="2" charset="-122"/>
              </a:rPr>
              <a:t>)=</a:t>
            </a:r>
            <a:r>
              <a:rPr kumimoji="1" lang="zh-CN" altLang="en-US" dirty="0">
                <a:solidFill>
                  <a:srgbClr val="000000"/>
                </a:solidFill>
                <a:ea typeface="宋体" panose="02010600030101010101" pitchFamily="2" charset="-122"/>
              </a:rPr>
              <a:t>最小值  </a:t>
            </a:r>
            <a:r>
              <a:rPr kumimoji="1" lang="en-US" altLang="zh-CN" dirty="0">
                <a:solidFill>
                  <a:srgbClr val="000000"/>
                </a:solidFill>
                <a:ea typeface="宋体" panose="02010600030101010101" pitchFamily="2" charset="-122"/>
              </a:rPr>
              <a:t>(</a:t>
            </a:r>
            <a:r>
              <a:rPr kumimoji="1" lang="zh-CN" altLang="en-US" dirty="0">
                <a:solidFill>
                  <a:srgbClr val="000000"/>
                </a:solidFill>
                <a:ea typeface="宋体" panose="02010600030101010101" pitchFamily="2" charset="-122"/>
              </a:rPr>
              <a:t>最远深度</a:t>
            </a:r>
            <a:r>
              <a:rPr kumimoji="1" lang="en-US" altLang="zh-CN" dirty="0">
                <a:solidFill>
                  <a:srgbClr val="000000"/>
                </a:solidFill>
                <a:ea typeface="宋体" panose="02010600030101010101" pitchFamily="2" charset="-122"/>
              </a:rPr>
              <a:t>)</a:t>
            </a:r>
          </a:p>
          <a:p>
            <a:pPr lvl="1" eaLnBrk="1" hangingPunct="1">
              <a:lnSpc>
                <a:spcPct val="80000"/>
              </a:lnSpc>
              <a:buFontTx/>
              <a:buNone/>
              <a:defRPr/>
            </a:pPr>
            <a:r>
              <a:rPr kumimoji="1" lang="en-US" altLang="zh-CN" dirty="0">
                <a:solidFill>
                  <a:srgbClr val="000000"/>
                </a:solidFill>
                <a:ea typeface="宋体" panose="02010600030101010101" pitchFamily="2" charset="-122"/>
              </a:rPr>
              <a:t>   </a:t>
            </a:r>
            <a:r>
              <a:rPr kumimoji="1" lang="en-US" altLang="zh-CN" dirty="0" err="1">
                <a:solidFill>
                  <a:srgbClr val="000000"/>
                </a:solidFill>
                <a:ea typeface="宋体" panose="02010600030101010101" pitchFamily="2" charset="-122"/>
              </a:rPr>
              <a:t>frameBuffer</a:t>
            </a:r>
            <a:r>
              <a:rPr kumimoji="1" lang="en-US" altLang="zh-CN" dirty="0">
                <a:solidFill>
                  <a:srgbClr val="000000"/>
                </a:solidFill>
                <a:ea typeface="宋体" panose="02010600030101010101" pitchFamily="2" charset="-122"/>
              </a:rPr>
              <a:t>(</a:t>
            </a:r>
            <a:r>
              <a:rPr kumimoji="1" lang="en-US" altLang="zh-CN" dirty="0" err="1">
                <a:solidFill>
                  <a:srgbClr val="000000"/>
                </a:solidFill>
                <a:ea typeface="宋体" panose="02010600030101010101" pitchFamily="2" charset="-122"/>
              </a:rPr>
              <a:t>x,y</a:t>
            </a:r>
            <a:r>
              <a:rPr kumimoji="1" lang="en-US" altLang="zh-CN" dirty="0">
                <a:solidFill>
                  <a:srgbClr val="000000"/>
                </a:solidFill>
                <a:ea typeface="宋体" panose="02010600030101010101" pitchFamily="2" charset="-122"/>
              </a:rPr>
              <a:t>)=I</a:t>
            </a:r>
            <a:r>
              <a:rPr kumimoji="1" lang="zh-CN" altLang="en-US" baseline="-25000" dirty="0">
                <a:solidFill>
                  <a:srgbClr val="000000"/>
                </a:solidFill>
                <a:ea typeface="宋体" panose="02010600030101010101" pitchFamily="2" charset="-122"/>
              </a:rPr>
              <a:t>背景</a:t>
            </a:r>
          </a:p>
          <a:p>
            <a:pPr marL="266700" indent="-266700" eaLnBrk="1" hangingPunct="1">
              <a:lnSpc>
                <a:spcPct val="90000"/>
              </a:lnSpc>
              <a:buFontTx/>
              <a:buNone/>
              <a:defRPr/>
            </a:pPr>
            <a:r>
              <a:rPr lang="zh-CN" altLang="en-US" sz="2800" dirty="0"/>
              <a:t>	</a:t>
            </a:r>
            <a:r>
              <a:rPr lang="en-US" altLang="zh-CN" sz="2800" dirty="0"/>
              <a:t>(2) </a:t>
            </a:r>
            <a:r>
              <a:rPr lang="zh-CN" altLang="en-US" sz="2800" dirty="0"/>
              <a:t>消隐绘制：</a:t>
            </a:r>
            <a:endParaRPr lang="en-US" altLang="zh-CN" sz="2800" dirty="0"/>
          </a:p>
          <a:p>
            <a:pPr marL="266700" indent="-266700" eaLnBrk="1" hangingPunct="1">
              <a:lnSpc>
                <a:spcPct val="90000"/>
              </a:lnSpc>
              <a:buFontTx/>
              <a:buNone/>
              <a:defRPr/>
            </a:pPr>
            <a:r>
              <a:rPr lang="en-US" altLang="zh-CN" sz="2800" dirty="0"/>
              <a:t>		for(</a:t>
            </a:r>
            <a:r>
              <a:rPr lang="zh-CN" altLang="en-US" sz="2800" dirty="0"/>
              <a:t>每一个多边形</a:t>
            </a:r>
            <a:r>
              <a:rPr lang="en-US" altLang="zh-CN" sz="2800" dirty="0"/>
              <a:t>)</a:t>
            </a:r>
          </a:p>
          <a:p>
            <a:pPr eaLnBrk="1" hangingPunct="1">
              <a:lnSpc>
                <a:spcPct val="90000"/>
              </a:lnSpc>
              <a:buFontTx/>
              <a:buNone/>
              <a:defRPr/>
            </a:pPr>
            <a:r>
              <a:rPr lang="en-US" altLang="zh-CN" sz="2800" dirty="0"/>
              <a:t>	        for(</a:t>
            </a:r>
            <a:r>
              <a:rPr lang="zh-CN" altLang="en-US" sz="2800" dirty="0"/>
              <a:t>该多边形所覆盖的每个像素</a:t>
            </a:r>
            <a:r>
              <a:rPr lang="en-US" altLang="zh-CN" sz="2800" dirty="0"/>
              <a:t>(</a:t>
            </a:r>
            <a:r>
              <a:rPr lang="en-US" altLang="zh-CN" sz="2800" dirty="0" err="1"/>
              <a:t>x,y</a:t>
            </a:r>
            <a:r>
              <a:rPr lang="en-US" altLang="zh-CN" sz="2800" dirty="0"/>
              <a:t>) )</a:t>
            </a:r>
          </a:p>
          <a:p>
            <a:pPr eaLnBrk="1" hangingPunct="1">
              <a:lnSpc>
                <a:spcPct val="90000"/>
              </a:lnSpc>
              <a:buFontTx/>
              <a:buNone/>
              <a:defRPr/>
            </a:pPr>
            <a:r>
              <a:rPr lang="en-US" altLang="zh-CN" sz="2800" dirty="0"/>
              <a:t>	            </a:t>
            </a:r>
            <a:r>
              <a:rPr lang="zh-CN" altLang="en-US" sz="2800" dirty="0">
                <a:solidFill>
                  <a:schemeClr val="accent2"/>
                </a:solidFill>
              </a:rPr>
              <a:t>计算该多边形在该像素的深度值</a:t>
            </a:r>
            <a:r>
              <a:rPr lang="en-US" altLang="zh-CN" sz="2800" dirty="0">
                <a:solidFill>
                  <a:schemeClr val="accent2"/>
                </a:solidFill>
              </a:rPr>
              <a:t>Z(</a:t>
            </a:r>
            <a:r>
              <a:rPr lang="en-US" altLang="zh-CN" sz="2800" dirty="0" err="1">
                <a:solidFill>
                  <a:schemeClr val="accent2"/>
                </a:solidFill>
              </a:rPr>
              <a:t>x,y</a:t>
            </a:r>
            <a:r>
              <a:rPr lang="en-US" altLang="zh-CN" sz="2800" dirty="0">
                <a:solidFill>
                  <a:schemeClr val="accent2"/>
                </a:solidFill>
              </a:rPr>
              <a:t>);</a:t>
            </a:r>
          </a:p>
          <a:p>
            <a:pPr eaLnBrk="1" hangingPunct="1">
              <a:lnSpc>
                <a:spcPct val="90000"/>
              </a:lnSpc>
              <a:buFontTx/>
              <a:buNone/>
              <a:defRPr/>
            </a:pPr>
            <a:r>
              <a:rPr lang="en-US" altLang="zh-CN" sz="2800" dirty="0"/>
              <a:t>		     if(Z(</a:t>
            </a:r>
            <a:r>
              <a:rPr lang="en-US" altLang="zh-CN" sz="2800" dirty="0" err="1"/>
              <a:t>x,y</a:t>
            </a:r>
            <a:r>
              <a:rPr lang="en-US" altLang="zh-CN" sz="2800" dirty="0"/>
              <a:t>)&gt;</a:t>
            </a:r>
            <a:r>
              <a:rPr kumimoji="1" lang="en-US" altLang="zh-CN" sz="2800" dirty="0" err="1">
                <a:solidFill>
                  <a:srgbClr val="000000"/>
                </a:solidFill>
                <a:ea typeface="宋体" panose="02010600030101010101" pitchFamily="2" charset="-122"/>
              </a:rPr>
              <a:t>depthBuffer</a:t>
            </a:r>
            <a:r>
              <a:rPr kumimoji="1" lang="en-US" altLang="zh-CN" sz="2800" dirty="0">
                <a:solidFill>
                  <a:srgbClr val="000000"/>
                </a:solidFill>
                <a:ea typeface="宋体" panose="02010600030101010101" pitchFamily="2" charset="-122"/>
              </a:rPr>
              <a:t>(</a:t>
            </a:r>
            <a:r>
              <a:rPr kumimoji="1" lang="en-US" altLang="zh-CN" sz="2800" dirty="0" err="1">
                <a:solidFill>
                  <a:srgbClr val="000000"/>
                </a:solidFill>
                <a:ea typeface="宋体" panose="02010600030101010101" pitchFamily="2" charset="-122"/>
              </a:rPr>
              <a:t>x,y</a:t>
            </a:r>
            <a:r>
              <a:rPr kumimoji="1" lang="en-US" altLang="zh-CN" sz="2800" dirty="0">
                <a:solidFill>
                  <a:srgbClr val="000000"/>
                </a:solidFill>
                <a:ea typeface="宋体" panose="02010600030101010101" pitchFamily="2" charset="-122"/>
              </a:rPr>
              <a:t>)</a:t>
            </a:r>
            <a:r>
              <a:rPr lang="en-US" altLang="zh-CN" sz="2800" dirty="0"/>
              <a:t>)</a:t>
            </a:r>
          </a:p>
          <a:p>
            <a:pPr lvl="1">
              <a:lnSpc>
                <a:spcPct val="130000"/>
              </a:lnSpc>
              <a:buFontTx/>
              <a:buNone/>
              <a:defRPr/>
            </a:pPr>
            <a:r>
              <a:rPr lang="en-US" altLang="zh-CN" dirty="0"/>
              <a:t>		     {</a:t>
            </a:r>
            <a:r>
              <a:rPr lang="en-US" altLang="zh-CN" dirty="0" err="1"/>
              <a:t>depthBuffer</a:t>
            </a:r>
            <a:r>
              <a:rPr lang="en-US" altLang="zh-CN" dirty="0"/>
              <a:t> (</a:t>
            </a:r>
            <a:r>
              <a:rPr lang="en-US" altLang="zh-CN" dirty="0" err="1"/>
              <a:t>x,y</a:t>
            </a:r>
            <a:r>
              <a:rPr lang="en-US" altLang="zh-CN" dirty="0"/>
              <a:t>)=z, </a:t>
            </a:r>
          </a:p>
          <a:p>
            <a:pPr lvl="1">
              <a:lnSpc>
                <a:spcPct val="130000"/>
              </a:lnSpc>
              <a:buFontTx/>
              <a:buNone/>
              <a:defRPr/>
            </a:pPr>
            <a:r>
              <a:rPr lang="en-US" altLang="zh-CN" dirty="0"/>
              <a:t>		    </a:t>
            </a:r>
            <a:r>
              <a:rPr lang="en-US" altLang="zh-CN" dirty="0" err="1"/>
              <a:t>frameBuffer</a:t>
            </a:r>
            <a:r>
              <a:rPr lang="en-US" altLang="zh-CN" dirty="0"/>
              <a:t>(</a:t>
            </a:r>
            <a:r>
              <a:rPr lang="en-US" altLang="zh-CN" dirty="0" err="1"/>
              <a:t>x,y</a:t>
            </a:r>
            <a:r>
              <a:rPr lang="en-US" altLang="zh-CN" dirty="0"/>
              <a:t>)=I</a:t>
            </a:r>
            <a:r>
              <a:rPr lang="en-US" altLang="zh-CN" baseline="-25000" dirty="0"/>
              <a:t>(</a:t>
            </a:r>
            <a:r>
              <a:rPr lang="en-US" altLang="zh-CN" baseline="-25000" dirty="0" err="1"/>
              <a:t>x,y</a:t>
            </a:r>
            <a:r>
              <a:rPr lang="en-US" altLang="zh-CN" baseline="-25000" dirty="0"/>
              <a:t>)</a:t>
            </a:r>
          </a:p>
          <a:p>
            <a:pPr eaLnBrk="1" hangingPunct="1">
              <a:lnSpc>
                <a:spcPct val="90000"/>
              </a:lnSpc>
              <a:buFontTx/>
              <a:buNone/>
              <a:defRPr/>
            </a:pPr>
            <a:r>
              <a:rPr lang="zh-CN" altLang="en-US" sz="2800" dirty="0"/>
              <a:t>                </a:t>
            </a:r>
            <a:r>
              <a:rPr lang="en-US" altLang="zh-CN" sz="2800" dirty="0"/>
              <a:t>}	</a:t>
            </a:r>
          </a:p>
        </p:txBody>
      </p:sp>
      <p:graphicFrame>
        <p:nvGraphicFramePr>
          <p:cNvPr id="62469" name="Object 5"/>
          <p:cNvGraphicFramePr>
            <a:graphicFrameLocks noChangeAspect="1"/>
          </p:cNvGraphicFramePr>
          <p:nvPr/>
        </p:nvGraphicFramePr>
        <p:xfrm>
          <a:off x="6831013" y="4681538"/>
          <a:ext cx="3074987" cy="2176462"/>
        </p:xfrm>
        <a:graphic>
          <a:graphicData uri="http://schemas.openxmlformats.org/presentationml/2006/ole">
            <mc:AlternateContent xmlns:mc="http://schemas.openxmlformats.org/markup-compatibility/2006">
              <mc:Choice xmlns:v="urn:schemas-microsoft-com:vml" Requires="v">
                <p:oleObj spid="_x0000_s62556" name="Visio" r:id="rId3" imgW="3394075" imgH="2405380" progId="Visio.Drawing.11">
                  <p:embed/>
                </p:oleObj>
              </mc:Choice>
              <mc:Fallback>
                <p:oleObj name="Visio" r:id="rId3" imgW="3394075" imgH="2405380"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1013" y="4681538"/>
                        <a:ext cx="3074987" cy="2176462"/>
                      </a:xfrm>
                      <a:prstGeom prst="rect">
                        <a:avLst/>
                      </a:prstGeom>
                      <a:solidFill>
                        <a:srgbClr val="CCFFFF">
                          <a:alpha val="30196"/>
                        </a:srgbClr>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2470" name="日期占位符 1"/>
          <p:cNvSpPr>
            <a:spLocks noGrp="1"/>
          </p:cNvSpPr>
          <p:nvPr>
            <p:ph type="dt" sz="quarter" idx="4294967295"/>
          </p:nvPr>
        </p:nvSpPr>
        <p:spPr bwMode="auto">
          <a:xfrm>
            <a:off x="495300" y="6461125"/>
            <a:ext cx="2311400" cy="3206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FontTx/>
              <a:buNone/>
            </a:pPr>
            <a:fld id="{5A8F3A9F-DE5A-49BE-A239-5D3568C58DAF}" type="datetime10">
              <a:rPr lang="zh-CN" altLang="en-US" sz="1400">
                <a:latin typeface="华文宋体" panose="02010600040101010101" pitchFamily="2" charset="-122"/>
                <a:ea typeface="华文宋体" panose="02010600040101010101" pitchFamily="2" charset="-122"/>
              </a:rPr>
              <a:t>12:02</a:t>
            </a:fld>
            <a:endParaRPr lang="en-US" altLang="zh-CN" sz="1400">
              <a:latin typeface="华文宋体" panose="02010600040101010101" pitchFamily="2" charset="-122"/>
              <a:ea typeface="华文宋体" panose="02010600040101010101"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内容占位符 12"/>
          <p:cNvSpPr>
            <a:spLocks noGrp="1" noChangeArrowheads="1"/>
          </p:cNvSpPr>
          <p:nvPr>
            <p:ph idx="1"/>
          </p:nvPr>
        </p:nvSpPr>
        <p:spPr>
          <a:xfrm>
            <a:off x="247650" y="1100138"/>
            <a:ext cx="9493250" cy="5181600"/>
          </a:xfrm>
        </p:spPr>
        <p:txBody>
          <a:bodyPr/>
          <a:lstStyle/>
          <a:p>
            <a:r>
              <a:rPr lang="zh-CN" altLang="en-US" dirty="0"/>
              <a:t>二维绘制</a:t>
            </a:r>
            <a:r>
              <a:rPr lang="en-US" altLang="zh-CN" dirty="0"/>
              <a:t>,</a:t>
            </a:r>
            <a:r>
              <a:rPr lang="zh-CN" altLang="en-US" dirty="0"/>
              <a:t>同时依据三维判定可见性</a:t>
            </a:r>
            <a:endParaRPr lang="en-US" altLang="zh-CN" dirty="0"/>
          </a:p>
          <a:p>
            <a:pPr lvl="1"/>
            <a:r>
              <a:rPr lang="zh-CN" altLang="en-US" dirty="0"/>
              <a:t>根据二维对象：</a:t>
            </a:r>
            <a:r>
              <a:rPr lang="en-US" altLang="zh-CN" dirty="0"/>
              <a:t>Z-Buffer</a:t>
            </a:r>
          </a:p>
          <a:p>
            <a:pPr lvl="1"/>
            <a:r>
              <a:rPr lang="zh-CN" altLang="en-US" dirty="0"/>
              <a:t>根据像素：光线跟踪</a:t>
            </a:r>
            <a:endParaRPr lang="en-US" altLang="zh-CN" dirty="0"/>
          </a:p>
        </p:txBody>
      </p:sp>
      <p:sp>
        <p:nvSpPr>
          <p:cNvPr id="66563" name="灯片编号占位符 5"/>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a:spcBef>
                <a:spcPct val="0"/>
              </a:spcBef>
              <a:buFontTx/>
              <a:buNone/>
            </a:pPr>
            <a:fld id="{344D87F5-6B66-4461-9847-8047FC1DB5C3}" type="slidenum">
              <a:rPr lang="zh-CN" altLang="en-US" sz="1400" smtClean="0">
                <a:latin typeface="华文宋体" panose="02010600040101010101" pitchFamily="2" charset="-122"/>
                <a:ea typeface="华文宋体" panose="02010600040101010101" pitchFamily="2" charset="-122"/>
              </a:rPr>
              <a:t>58</a:t>
            </a:fld>
            <a:endParaRPr lang="en-US" altLang="zh-CN" sz="1400">
              <a:latin typeface="华文宋体" panose="02010600040101010101" pitchFamily="2" charset="-122"/>
              <a:ea typeface="华文宋体" panose="02010600040101010101" pitchFamily="2" charset="-122"/>
            </a:endParaRPr>
          </a:p>
        </p:txBody>
      </p:sp>
      <p:sp>
        <p:nvSpPr>
          <p:cNvPr id="66564" name="标题 11"/>
          <p:cNvSpPr>
            <a:spLocks noGrp="1" noChangeArrowheads="1"/>
          </p:cNvSpPr>
          <p:nvPr>
            <p:ph type="title"/>
          </p:nvPr>
        </p:nvSpPr>
        <p:spPr/>
        <p:txBody>
          <a:bodyPr/>
          <a:lstStyle/>
          <a:p>
            <a:r>
              <a:rPr lang="zh-CN" altLang="en-US" dirty="0"/>
              <a:t>消隐对比</a:t>
            </a:r>
          </a:p>
        </p:txBody>
      </p:sp>
      <p:pic>
        <p:nvPicPr>
          <p:cNvPr id="66567"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9118" y="3463132"/>
            <a:ext cx="8850313"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pic>
      <p:pic>
        <p:nvPicPr>
          <p:cNvPr id="66568"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88994" y="2732882"/>
            <a:ext cx="2560637" cy="172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pic>
      <p:sp>
        <p:nvSpPr>
          <p:cNvPr id="66569" name="日期占位符 1"/>
          <p:cNvSpPr>
            <a:spLocks noGrp="1"/>
          </p:cNvSpPr>
          <p:nvPr>
            <p:ph type="dt" sz="quarter" idx="4294967295"/>
          </p:nvPr>
        </p:nvSpPr>
        <p:spPr bwMode="auto">
          <a:xfrm>
            <a:off x="495300" y="6461125"/>
            <a:ext cx="2311400" cy="3206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FontTx/>
              <a:buNone/>
            </a:pPr>
            <a:fld id="{A1F26EB1-25D8-44AD-AFEA-338E37E991DD}" type="datetime10">
              <a:rPr lang="zh-CN" altLang="en-US" sz="1400">
                <a:latin typeface="华文宋体" panose="02010600040101010101" pitchFamily="2" charset="-122"/>
                <a:ea typeface="华文宋体" panose="02010600040101010101" pitchFamily="2" charset="-122"/>
              </a:rPr>
              <a:t>12:02</a:t>
            </a:fld>
            <a:endParaRPr lang="en-US" altLang="zh-CN" sz="1400">
              <a:latin typeface="华文宋体" panose="02010600040101010101" pitchFamily="2" charset="-122"/>
              <a:ea typeface="华文宋体" panose="02010600040101010101" pitchFamily="2" charset="-122"/>
            </a:endParaRPr>
          </a:p>
        </p:txBody>
      </p:sp>
    </p:spTree>
    <p:extLst>
      <p:ext uri="{BB962C8B-B14F-4D97-AF65-F5344CB8AC3E}">
        <p14:creationId xmlns:p14="http://schemas.microsoft.com/office/powerpoint/2010/main" val="1181511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5"/>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a:spcBef>
                <a:spcPct val="0"/>
              </a:spcBef>
              <a:buFontTx/>
              <a:buNone/>
            </a:pPr>
            <a:fld id="{A46B42F7-6B93-43AD-8694-2006D84A2B45}" type="slidenum">
              <a:rPr lang="zh-CN" altLang="en-US" sz="1400" smtClean="0">
                <a:latin typeface="华文宋体" panose="02010600040101010101" pitchFamily="2" charset="-122"/>
                <a:ea typeface="华文宋体" panose="02010600040101010101" pitchFamily="2" charset="-122"/>
              </a:rPr>
              <a:t>59</a:t>
            </a:fld>
            <a:endParaRPr lang="en-US" altLang="zh-CN" sz="1400">
              <a:latin typeface="华文宋体" panose="02010600040101010101" pitchFamily="2" charset="-122"/>
              <a:ea typeface="华文宋体" panose="02010600040101010101" pitchFamily="2" charset="-122"/>
            </a:endParaRPr>
          </a:p>
        </p:txBody>
      </p:sp>
      <p:sp>
        <p:nvSpPr>
          <p:cNvPr id="45060" name="Rectangle 3"/>
          <p:cNvSpPr>
            <a:spLocks noGrp="1" noChangeArrowheads="1"/>
          </p:cNvSpPr>
          <p:nvPr>
            <p:ph type="body" idx="1"/>
          </p:nvPr>
        </p:nvSpPr>
        <p:spPr>
          <a:xfrm>
            <a:off x="742950" y="1219200"/>
            <a:ext cx="8420100" cy="4876800"/>
          </a:xfrm>
        </p:spPr>
        <p:txBody>
          <a:bodyPr/>
          <a:lstStyle/>
          <a:p>
            <a:pPr eaLnBrk="1" hangingPunct="1"/>
            <a:r>
              <a:rPr lang="zh-CN" altLang="en-US"/>
              <a:t>基本问题</a:t>
            </a:r>
            <a:endParaRPr lang="en-US" altLang="zh-CN"/>
          </a:p>
          <a:p>
            <a:pPr eaLnBrk="1" hangingPunct="1"/>
            <a:r>
              <a:rPr lang="zh-CN" altLang="en-US"/>
              <a:t>光线与物体表面的求交</a:t>
            </a:r>
          </a:p>
          <a:p>
            <a:pPr eaLnBrk="1" hangingPunct="1"/>
            <a:endParaRPr lang="zh-CN" altLang="en-US"/>
          </a:p>
        </p:txBody>
      </p:sp>
      <p:sp>
        <p:nvSpPr>
          <p:cNvPr id="63492" name="标题 14"/>
          <p:cNvSpPr>
            <a:spLocks noGrp="1" noChangeArrowheads="1"/>
          </p:cNvSpPr>
          <p:nvPr>
            <p:ph type="title"/>
          </p:nvPr>
        </p:nvSpPr>
        <p:spPr/>
        <p:txBody>
          <a:bodyPr/>
          <a:lstStyle/>
          <a:p>
            <a:r>
              <a:rPr lang="zh-CN" altLang="en-US" dirty="0"/>
              <a:t>光线跟踪算法</a:t>
            </a:r>
          </a:p>
        </p:txBody>
      </p:sp>
      <p:sp>
        <p:nvSpPr>
          <p:cNvPr id="63493" name="日期占位符 1"/>
          <p:cNvSpPr>
            <a:spLocks noGrp="1"/>
          </p:cNvSpPr>
          <p:nvPr>
            <p:ph type="dt" sz="quarter" idx="4294967295"/>
          </p:nvPr>
        </p:nvSpPr>
        <p:spPr bwMode="auto">
          <a:xfrm>
            <a:off x="495300" y="6461125"/>
            <a:ext cx="2311400" cy="3206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FontTx/>
              <a:buNone/>
            </a:pPr>
            <a:fld id="{611510B3-1ED4-4581-A04C-BB955D04ED78}" type="datetime10">
              <a:rPr lang="zh-CN" altLang="en-US" sz="1400">
                <a:latin typeface="华文宋体" panose="02010600040101010101" pitchFamily="2" charset="-122"/>
                <a:ea typeface="华文宋体" panose="02010600040101010101" pitchFamily="2" charset="-122"/>
              </a:rPr>
              <a:t>12:02</a:t>
            </a:fld>
            <a:endParaRPr lang="en-US" altLang="zh-CN" sz="1400">
              <a:latin typeface="华文宋体" panose="02010600040101010101" pitchFamily="2" charset="-122"/>
              <a:ea typeface="华文宋体" panose="02010600040101010101" pitchFamily="2" charset="-122"/>
            </a:endParaRPr>
          </a:p>
        </p:txBody>
      </p:sp>
      <p:pic>
        <p:nvPicPr>
          <p:cNvPr id="63494" name="Picture 4" descr="12P28"/>
          <p:cNvPicPr>
            <a:picLocks noChangeAspect="1" noChangeArrowheads="1"/>
          </p:cNvPicPr>
          <p:nvPr/>
        </p:nvPicPr>
        <p:blipFill>
          <a:blip r:embed="rId2">
            <a:lum contrast="100000"/>
            <a:extLst>
              <a:ext uri="{28A0092B-C50C-407E-A947-70E740481C1C}">
                <a14:useLocalDpi xmlns:a14="http://schemas.microsoft.com/office/drawing/2010/main" val="0"/>
              </a:ext>
            </a:extLst>
          </a:blip>
          <a:srcRect/>
          <a:stretch>
            <a:fillRect/>
          </a:stretch>
        </p:blipFill>
        <p:spPr bwMode="auto">
          <a:xfrm>
            <a:off x="2192338" y="2717800"/>
            <a:ext cx="7048500" cy="4006850"/>
          </a:xfrm>
          <a:prstGeom prst="rect">
            <a:avLst/>
          </a:prstGeom>
          <a:noFill/>
          <a:ln w="12700" algn="ctr">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5060">
                                            <p:txEl>
                                              <p:pRg st="1" end="1"/>
                                            </p:txEl>
                                          </p:spTgt>
                                        </p:tgtEl>
                                        <p:attrNameLst>
                                          <p:attrName>style.visibility</p:attrName>
                                        </p:attrNameLst>
                                      </p:cBhvr>
                                      <p:to>
                                        <p:strVal val="visible"/>
                                      </p:to>
                                    </p:set>
                                    <p:animEffect transition="in" filter="blinds(horizontal)">
                                      <p:cBhvr>
                                        <p:cTn id="7" dur="500"/>
                                        <p:tgtEl>
                                          <p:spTgt spid="4506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a:spcBef>
                <a:spcPct val="0"/>
              </a:spcBef>
              <a:buFontTx/>
              <a:buNone/>
            </a:pPr>
            <a:fld id="{9F91C9FD-DFBB-4301-BD10-9E5CF5D5971D}" type="slidenum">
              <a:rPr lang="zh-CN" altLang="en-US" sz="1400" smtClean="0">
                <a:latin typeface="华文宋体" panose="02010600040101010101" pitchFamily="2" charset="-122"/>
                <a:ea typeface="华文宋体" panose="02010600040101010101" pitchFamily="2" charset="-122"/>
              </a:rPr>
              <a:t>6</a:t>
            </a:fld>
            <a:endParaRPr lang="en-US" altLang="zh-CN" sz="1400">
              <a:latin typeface="华文宋体" panose="02010600040101010101" pitchFamily="2" charset="-122"/>
              <a:ea typeface="华文宋体" panose="02010600040101010101" pitchFamily="2" charset="-122"/>
            </a:endParaRPr>
          </a:p>
        </p:txBody>
      </p:sp>
      <p:sp>
        <p:nvSpPr>
          <p:cNvPr id="16387" name="Rectangle 3"/>
          <p:cNvSpPr>
            <a:spLocks noGrp="1" noChangeArrowheads="1"/>
          </p:cNvSpPr>
          <p:nvPr>
            <p:ph type="body" idx="1"/>
          </p:nvPr>
        </p:nvSpPr>
        <p:spPr>
          <a:xfrm>
            <a:off x="165100" y="4284453"/>
            <a:ext cx="9493250" cy="1339970"/>
          </a:xfrm>
        </p:spPr>
        <p:txBody>
          <a:bodyPr/>
          <a:lstStyle/>
          <a:p>
            <a:pPr eaLnBrk="1" hangingPunct="1"/>
            <a:r>
              <a:rPr lang="zh-CN" altLang="en-US" dirty="0"/>
              <a:t>基于对象空间的绘制</a:t>
            </a:r>
            <a:endParaRPr lang="en-US" altLang="zh-CN" dirty="0"/>
          </a:p>
          <a:p>
            <a:pPr eaLnBrk="1" hangingPunct="1"/>
            <a:r>
              <a:rPr lang="zh-CN" altLang="en-US" dirty="0"/>
              <a:t>基于图像空间的绘制</a:t>
            </a:r>
            <a:endParaRPr lang="en-US" altLang="zh-CN" dirty="0"/>
          </a:p>
        </p:txBody>
      </p:sp>
      <p:sp>
        <p:nvSpPr>
          <p:cNvPr id="16390" name="标题 7"/>
          <p:cNvSpPr>
            <a:spLocks noGrp="1" noChangeArrowheads="1"/>
          </p:cNvSpPr>
          <p:nvPr>
            <p:ph type="title"/>
          </p:nvPr>
        </p:nvSpPr>
        <p:spPr/>
        <p:txBody>
          <a:bodyPr/>
          <a:lstStyle/>
          <a:p>
            <a:r>
              <a:rPr lang="zh-CN" altLang="en-US" dirty="0"/>
              <a:t>真实感图形绘制的两种策略</a:t>
            </a:r>
          </a:p>
        </p:txBody>
      </p:sp>
      <p:sp>
        <p:nvSpPr>
          <p:cNvPr id="2" name="流程图: 过程 1"/>
          <p:cNvSpPr/>
          <p:nvPr/>
        </p:nvSpPr>
        <p:spPr bwMode="auto">
          <a:xfrm>
            <a:off x="1001863" y="1746623"/>
            <a:ext cx="2141028" cy="612648"/>
          </a:xfrm>
          <a:prstGeom prst="flowChartProcess">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342900" marR="0" indent="-342900" algn="ctr" defTabSz="914400" rtl="0" eaLnBrk="1" fontAlgn="base" latinLnBrk="0" hangingPunct="1">
              <a:lnSpc>
                <a:spcPct val="100000"/>
              </a:lnSpc>
              <a:spcBef>
                <a:spcPct val="20000"/>
              </a:spcBef>
              <a:spcAft>
                <a:spcPct val="0"/>
              </a:spcAft>
              <a:buClrTx/>
              <a:buSzTx/>
              <a:buFontTx/>
              <a:buNone/>
            </a:pP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数字几何模型</a:t>
            </a:r>
          </a:p>
        </p:txBody>
      </p:sp>
      <p:pic>
        <p:nvPicPr>
          <p:cNvPr id="6" name="图片 5"/>
          <p:cNvPicPr>
            <a:picLocks noChangeAspect="1"/>
          </p:cNvPicPr>
          <p:nvPr/>
        </p:nvPicPr>
        <p:blipFill rotWithShape="1">
          <a:blip r:embed="rId3">
            <a:extLst>
              <a:ext uri="{28A0092B-C50C-407E-A947-70E740481C1C}">
                <a14:useLocalDpi xmlns:a14="http://schemas.microsoft.com/office/drawing/2010/main" val="0"/>
              </a:ext>
            </a:extLst>
          </a:blip>
          <a:srcRect t="19475" b="18732"/>
          <a:stretch/>
        </p:blipFill>
        <p:spPr>
          <a:xfrm>
            <a:off x="3151213" y="2644479"/>
            <a:ext cx="3915321" cy="1247954"/>
          </a:xfrm>
          <a:prstGeom prst="rect">
            <a:avLst/>
          </a:prstGeom>
        </p:spPr>
      </p:pic>
      <p:sp>
        <p:nvSpPr>
          <p:cNvPr id="10" name="流程图: 过程 9"/>
          <p:cNvSpPr/>
          <p:nvPr/>
        </p:nvSpPr>
        <p:spPr bwMode="auto">
          <a:xfrm>
            <a:off x="4038360" y="1749514"/>
            <a:ext cx="2141028" cy="612648"/>
          </a:xfrm>
          <a:prstGeom prst="flowChartProcess">
            <a:avLst/>
          </a:prstGeom>
          <a:noFill/>
          <a:ln w="9525" cap="flat" cmpd="sng" algn="ctr">
            <a:solidFill>
              <a:schemeClr val="tx1"/>
            </a:solidFill>
            <a:prstDash val="solid"/>
            <a:round/>
            <a:headEnd type="none" w="med" len="med"/>
            <a:tailEnd type="none" w="med" len="med"/>
          </a:ln>
          <a:effectLst>
            <a:glow rad="127000">
              <a:srgbClr val="FFFF00"/>
            </a:glow>
          </a:effectLst>
          <a:scene3d>
            <a:camera prst="orthographicFront"/>
            <a:lightRig rig="sunset" dir="t"/>
          </a:scene3d>
          <a:sp3d prstMaterial="metal"/>
        </p:spPr>
        <p:txBody>
          <a:bodyPr vert="horz" wrap="square" lIns="91440" tIns="45720" rIns="91440" bIns="45720" numCol="1" rtlCol="0" anchor="t" anchorCtr="0" compatLnSpc="1"/>
          <a:lstStyle/>
          <a:p>
            <a:pPr marL="342900" marR="0" indent="-342900" algn="ctr" defTabSz="914400" rtl="0" eaLnBrk="1" fontAlgn="base" latinLnBrk="0" hangingPunct="1">
              <a:lnSpc>
                <a:spcPct val="100000"/>
              </a:lnSpc>
              <a:spcBef>
                <a:spcPct val="20000"/>
              </a:spcBef>
              <a:spcAft>
                <a:spcPct val="0"/>
              </a:spcAft>
              <a:buClrTx/>
              <a:buSzTx/>
              <a:buFontTx/>
              <a:buNone/>
            </a:pP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绘制</a:t>
            </a:r>
          </a:p>
        </p:txBody>
      </p:sp>
      <p:sp>
        <p:nvSpPr>
          <p:cNvPr id="11" name="流程图: 过程 10"/>
          <p:cNvSpPr/>
          <p:nvPr/>
        </p:nvSpPr>
        <p:spPr bwMode="auto">
          <a:xfrm>
            <a:off x="7025973" y="1746623"/>
            <a:ext cx="2141028" cy="612648"/>
          </a:xfrm>
          <a:prstGeom prst="flowChartProcess">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342900" marR="0" indent="-342900" algn="ctr" defTabSz="914400" rtl="0" eaLnBrk="1" fontAlgn="base" latinLnBrk="0" hangingPunct="1">
              <a:lnSpc>
                <a:spcPct val="100000"/>
              </a:lnSpc>
              <a:spcBef>
                <a:spcPct val="20000"/>
              </a:spcBef>
              <a:spcAft>
                <a:spcPct val="0"/>
              </a:spcAft>
              <a:buClrTx/>
              <a:buSzTx/>
              <a:buFontTx/>
              <a:buNone/>
            </a:pPr>
            <a:r>
              <a:rPr lang="zh-CN" altLang="en-US" sz="2400" dirty="0">
                <a:latin typeface="黑体" panose="02010609060101010101" pitchFamily="49" charset="-122"/>
                <a:ea typeface="黑体" panose="02010609060101010101" pitchFamily="49" charset="-122"/>
              </a:rPr>
              <a:t>像素（阵列）</a:t>
            </a:r>
            <a:endPar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7" name="右箭头 6"/>
          <p:cNvSpPr/>
          <p:nvPr/>
        </p:nvSpPr>
        <p:spPr bwMode="auto">
          <a:xfrm>
            <a:off x="3195248" y="1899785"/>
            <a:ext cx="799381" cy="306324"/>
          </a:xfrm>
          <a:prstGeom prst="rightArrow">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Tx/>
              <a:buSzTx/>
              <a:buFontTx/>
              <a:buNone/>
            </a:pPr>
            <a:endParaRPr kumimoji="0" lang="zh-CN" altLang="en-US" sz="3200" b="0" i="0" u="none" strike="noStrike" cap="none" normalizeH="0" baseline="0">
              <a:ln>
                <a:noFill/>
              </a:ln>
              <a:solidFill>
                <a:schemeClr val="tx1"/>
              </a:solidFill>
              <a:effectLst/>
              <a:latin typeface="Times New Roman" panose="02020603050405020304" pitchFamily="18" charset="0"/>
            </a:endParaRPr>
          </a:p>
        </p:txBody>
      </p:sp>
      <p:sp>
        <p:nvSpPr>
          <p:cNvPr id="13" name="右箭头 12"/>
          <p:cNvSpPr/>
          <p:nvPr/>
        </p:nvSpPr>
        <p:spPr bwMode="auto">
          <a:xfrm>
            <a:off x="6202990" y="1899785"/>
            <a:ext cx="799381" cy="306324"/>
          </a:xfrm>
          <a:prstGeom prst="rightArrow">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Tx/>
              <a:buSzTx/>
              <a:buFontTx/>
              <a:buNone/>
            </a:pPr>
            <a:endParaRPr kumimoji="0" lang="zh-CN" altLang="en-US" sz="3200" b="0" i="0" u="none" strike="noStrike" cap="none" normalizeH="0" baseline="0">
              <a:ln>
                <a:noFill/>
              </a:ln>
              <a:solidFill>
                <a:schemeClr val="tx1"/>
              </a:solidFill>
              <a:effectLst/>
              <a:latin typeface="Times New Roman" panose="02020603050405020304" pitchFamily="18" charset="0"/>
            </a:endParaRPr>
          </a:p>
        </p:txBody>
      </p:sp>
    </p:spTree>
    <p:extLst>
      <p:ext uri="{BB962C8B-B14F-4D97-AF65-F5344CB8AC3E}">
        <p14:creationId xmlns:p14="http://schemas.microsoft.com/office/powerpoint/2010/main" val="3530043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a:spcBef>
                <a:spcPct val="0"/>
              </a:spcBef>
              <a:buFontTx/>
              <a:buNone/>
            </a:pPr>
            <a:fld id="{8E44513D-82F3-4D84-8FE4-BCFA47018CD8}" type="slidenum">
              <a:rPr lang="zh-CN" altLang="en-US" sz="1400" smtClean="0">
                <a:latin typeface="华文宋体" panose="02010600040101010101" pitchFamily="2" charset="-122"/>
                <a:ea typeface="华文宋体" panose="02010600040101010101" pitchFamily="2" charset="-122"/>
              </a:rPr>
              <a:t>60</a:t>
            </a:fld>
            <a:endParaRPr lang="en-US" altLang="zh-CN" sz="1400">
              <a:latin typeface="华文宋体" panose="02010600040101010101" pitchFamily="2" charset="-122"/>
              <a:ea typeface="华文宋体" panose="02010600040101010101" pitchFamily="2" charset="-122"/>
            </a:endParaRPr>
          </a:p>
        </p:txBody>
      </p:sp>
      <p:sp>
        <p:nvSpPr>
          <p:cNvPr id="41987" name="Rectangle 2"/>
          <p:cNvSpPr>
            <a:spLocks noGrp="1" noChangeArrowheads="1"/>
          </p:cNvSpPr>
          <p:nvPr>
            <p:ph type="title"/>
          </p:nvPr>
        </p:nvSpPr>
        <p:spPr/>
        <p:txBody>
          <a:bodyPr/>
          <a:lstStyle/>
          <a:p>
            <a:pPr eaLnBrk="1" hangingPunct="1"/>
            <a:r>
              <a:rPr lang="zh-CN" altLang="en-US"/>
              <a:t>消隐</a:t>
            </a:r>
            <a:endParaRPr lang="en-US" altLang="zh-CN"/>
          </a:p>
        </p:txBody>
      </p:sp>
      <p:sp>
        <p:nvSpPr>
          <p:cNvPr id="15364" name="Rectangle 3"/>
          <p:cNvSpPr>
            <a:spLocks noGrp="1" noChangeArrowheads="1"/>
          </p:cNvSpPr>
          <p:nvPr>
            <p:ph type="body" idx="1"/>
          </p:nvPr>
        </p:nvSpPr>
        <p:spPr/>
        <p:txBody>
          <a:bodyPr/>
          <a:lstStyle/>
          <a:p>
            <a:pPr eaLnBrk="1" hangingPunct="1"/>
            <a:r>
              <a:rPr lang="zh-CN" altLang="en-US" dirty="0">
                <a:solidFill>
                  <a:srgbClr val="0033CC"/>
                </a:solidFill>
                <a:latin typeface="Arial" panose="020B0604020202020204" pitchFamily="34" charset="0"/>
              </a:rPr>
              <a:t>消隐问题分析</a:t>
            </a:r>
          </a:p>
          <a:p>
            <a:pPr eaLnBrk="1" hangingPunct="1"/>
            <a:r>
              <a:rPr lang="zh-CN" altLang="en-US" dirty="0">
                <a:solidFill>
                  <a:schemeClr val="tx1"/>
                </a:solidFill>
                <a:latin typeface="Arial" panose="020B0604020202020204" pitchFamily="34" charset="0"/>
              </a:rPr>
              <a:t>后向面消除</a:t>
            </a:r>
          </a:p>
          <a:p>
            <a:pPr eaLnBrk="1" hangingPunct="1"/>
            <a:r>
              <a:rPr lang="en-US" altLang="zh-CN" dirty="0">
                <a:solidFill>
                  <a:schemeClr val="tx1"/>
                </a:solidFill>
                <a:latin typeface="Arial" panose="020B0604020202020204" pitchFamily="34" charset="0"/>
              </a:rPr>
              <a:t>Z-Buffer</a:t>
            </a:r>
            <a:r>
              <a:rPr lang="zh-CN" altLang="en-US" dirty="0">
                <a:solidFill>
                  <a:schemeClr val="tx1"/>
                </a:solidFill>
                <a:latin typeface="Arial" panose="020B0604020202020204" pitchFamily="34" charset="0"/>
              </a:rPr>
              <a:t>算法</a:t>
            </a:r>
          </a:p>
          <a:p>
            <a:pPr eaLnBrk="1" hangingPunct="1"/>
            <a:r>
              <a:rPr lang="zh-CN" altLang="en-US" dirty="0">
                <a:solidFill>
                  <a:schemeClr val="tx1"/>
                </a:solidFill>
                <a:latin typeface="Arial" panose="020B0604020202020204" pitchFamily="34" charset="0"/>
              </a:rPr>
              <a:t>画家算法</a:t>
            </a:r>
          </a:p>
          <a:p>
            <a:pPr eaLnBrk="1" hangingPunct="1"/>
            <a:r>
              <a:rPr lang="zh-CN" altLang="en-US" dirty="0">
                <a:solidFill>
                  <a:schemeClr val="tx1"/>
                </a:solidFill>
                <a:latin typeface="Arial" panose="020B0604020202020204" pitchFamily="34" charset="0"/>
              </a:rPr>
              <a:t>光线跟踪算法</a:t>
            </a:r>
          </a:p>
        </p:txBody>
      </p:sp>
      <p:sp>
        <p:nvSpPr>
          <p:cNvPr id="41990" name="日期占位符 1"/>
          <p:cNvSpPr>
            <a:spLocks noGrp="1"/>
          </p:cNvSpPr>
          <p:nvPr>
            <p:ph type="dt" sz="quarter" idx="4294967295"/>
          </p:nvPr>
        </p:nvSpPr>
        <p:spPr bwMode="auto">
          <a:xfrm>
            <a:off x="495300" y="6461125"/>
            <a:ext cx="2311400" cy="3206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FontTx/>
              <a:buNone/>
            </a:pPr>
            <a:fld id="{5599F1BA-5842-459D-97D2-1D12F42A4EB6}" type="datetime10">
              <a:rPr lang="zh-CN" altLang="en-US" sz="1400">
                <a:latin typeface="华文宋体" panose="02010600040101010101" pitchFamily="2" charset="-122"/>
                <a:ea typeface="华文宋体" panose="02010600040101010101" pitchFamily="2" charset="-122"/>
              </a:rPr>
              <a:t>12:02</a:t>
            </a:fld>
            <a:endParaRPr lang="en-US" altLang="zh-CN" sz="1400">
              <a:latin typeface="华文宋体" panose="02010600040101010101" pitchFamily="2" charset="-122"/>
              <a:ea typeface="华文宋体" panose="02010600040101010101" pitchFamily="2" charset="-122"/>
            </a:endParaRPr>
          </a:p>
        </p:txBody>
      </p:sp>
    </p:spTree>
    <p:extLst>
      <p:ext uri="{BB962C8B-B14F-4D97-AF65-F5344CB8AC3E}">
        <p14:creationId xmlns:p14="http://schemas.microsoft.com/office/powerpoint/2010/main" val="16915264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内容占位符 12"/>
          <p:cNvSpPr>
            <a:spLocks noGrp="1" noChangeArrowheads="1"/>
          </p:cNvSpPr>
          <p:nvPr>
            <p:ph idx="1"/>
          </p:nvPr>
        </p:nvSpPr>
        <p:spPr>
          <a:xfrm>
            <a:off x="247650" y="1100138"/>
            <a:ext cx="9493250" cy="5181600"/>
          </a:xfrm>
        </p:spPr>
        <p:txBody>
          <a:bodyPr/>
          <a:lstStyle/>
          <a:p>
            <a:r>
              <a:rPr lang="zh-CN" altLang="en-US" dirty="0"/>
              <a:t>先三维排序</a:t>
            </a:r>
            <a:r>
              <a:rPr lang="en-US" altLang="zh-CN" dirty="0"/>
              <a:t>,</a:t>
            </a:r>
            <a:r>
              <a:rPr lang="zh-CN" altLang="en-US" dirty="0"/>
              <a:t>再绘制二维</a:t>
            </a:r>
            <a:endParaRPr lang="en-US" altLang="zh-CN" dirty="0"/>
          </a:p>
          <a:p>
            <a:r>
              <a:rPr lang="zh-CN" altLang="en-US" dirty="0"/>
              <a:t>二维绘制</a:t>
            </a:r>
            <a:r>
              <a:rPr lang="en-US" altLang="zh-CN" dirty="0"/>
              <a:t>,</a:t>
            </a:r>
            <a:r>
              <a:rPr lang="zh-CN" altLang="en-US" dirty="0"/>
              <a:t>同时依据三维判定可见性</a:t>
            </a:r>
            <a:endParaRPr lang="en-US" altLang="zh-CN" dirty="0"/>
          </a:p>
          <a:p>
            <a:pPr lvl="1"/>
            <a:r>
              <a:rPr lang="zh-CN" altLang="en-US" dirty="0"/>
              <a:t>根据二维对象：</a:t>
            </a:r>
            <a:r>
              <a:rPr lang="en-US" altLang="zh-CN" b="1" dirty="0"/>
              <a:t>Z-Buffer</a:t>
            </a:r>
          </a:p>
          <a:p>
            <a:pPr lvl="1"/>
            <a:r>
              <a:rPr lang="zh-CN" altLang="en-US" dirty="0"/>
              <a:t>根据像素：</a:t>
            </a:r>
            <a:r>
              <a:rPr lang="zh-CN" altLang="en-US" b="1" dirty="0"/>
              <a:t>光线跟踪</a:t>
            </a:r>
            <a:endParaRPr lang="en-US" altLang="zh-CN" b="1" dirty="0"/>
          </a:p>
        </p:txBody>
      </p:sp>
      <p:sp>
        <p:nvSpPr>
          <p:cNvPr id="66563" name="灯片编号占位符 5"/>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a:spcBef>
                <a:spcPct val="0"/>
              </a:spcBef>
              <a:buFontTx/>
              <a:buNone/>
            </a:pPr>
            <a:fld id="{344D87F5-6B66-4461-9847-8047FC1DB5C3}" type="slidenum">
              <a:rPr lang="zh-CN" altLang="en-US" sz="1400" smtClean="0">
                <a:latin typeface="华文宋体" panose="02010600040101010101" pitchFamily="2" charset="-122"/>
                <a:ea typeface="华文宋体" panose="02010600040101010101" pitchFamily="2" charset="-122"/>
              </a:rPr>
              <a:t>61</a:t>
            </a:fld>
            <a:endParaRPr lang="en-US" altLang="zh-CN" sz="1400">
              <a:latin typeface="华文宋体" panose="02010600040101010101" pitchFamily="2" charset="-122"/>
              <a:ea typeface="华文宋体" panose="02010600040101010101" pitchFamily="2" charset="-122"/>
            </a:endParaRPr>
          </a:p>
        </p:txBody>
      </p:sp>
      <p:sp>
        <p:nvSpPr>
          <p:cNvPr id="66564" name="标题 11"/>
          <p:cNvSpPr>
            <a:spLocks noGrp="1" noChangeArrowheads="1"/>
          </p:cNvSpPr>
          <p:nvPr>
            <p:ph type="title"/>
          </p:nvPr>
        </p:nvSpPr>
        <p:spPr/>
        <p:txBody>
          <a:bodyPr/>
          <a:lstStyle/>
          <a:p>
            <a:r>
              <a:rPr lang="zh-CN" altLang="en-US"/>
              <a:t>消隐解决方案</a:t>
            </a:r>
          </a:p>
        </p:txBody>
      </p:sp>
      <p:sp>
        <p:nvSpPr>
          <p:cNvPr id="6" name="Rectangle 3"/>
          <p:cNvSpPr txBox="1">
            <a:spLocks noChangeArrowheads="1"/>
          </p:cNvSpPr>
          <p:nvPr/>
        </p:nvSpPr>
        <p:spPr bwMode="auto">
          <a:xfrm>
            <a:off x="4911725" y="1090273"/>
            <a:ext cx="2430462" cy="685800"/>
          </a:xfrm>
          <a:prstGeom prst="rect">
            <a:avLst/>
          </a:prstGeom>
          <a:noFill/>
          <a:ln w="9525">
            <a:noFill/>
            <a:miter lim="800000"/>
          </a:ln>
        </p:spPr>
        <p:txBody>
          <a:bodyPr/>
          <a:lstStyle/>
          <a:p>
            <a:pPr marL="342900" indent="-342900" eaLnBrk="1" hangingPunct="1">
              <a:spcBef>
                <a:spcPct val="20000"/>
              </a:spcBef>
              <a:defRPr/>
            </a:pPr>
            <a:r>
              <a:rPr lang="zh-CN" altLang="en-US" kern="0" dirty="0">
                <a:latin typeface="华文中宋" panose="02010600040101010101" pitchFamily="2" charset="-122"/>
                <a:ea typeface="华文中宋" panose="02010600040101010101" pitchFamily="2" charset="-122"/>
              </a:rPr>
              <a:t>→</a:t>
            </a:r>
            <a:r>
              <a:rPr lang="zh-CN" altLang="en-US" b="1" kern="0" dirty="0">
                <a:latin typeface="宋体" panose="02010600030101010101" pitchFamily="2" charset="-122"/>
              </a:rPr>
              <a:t>画家算法</a:t>
            </a:r>
            <a:endParaRPr lang="en-US" altLang="zh-CN" b="1" kern="0" dirty="0">
              <a:latin typeface="宋体" panose="02010600030101010101" pitchFamily="2" charset="-122"/>
            </a:endParaRPr>
          </a:p>
        </p:txBody>
      </p:sp>
      <p:pic>
        <p:nvPicPr>
          <p:cNvPr id="66567"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9118" y="3463132"/>
            <a:ext cx="8850313"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pic>
      <p:pic>
        <p:nvPicPr>
          <p:cNvPr id="66568"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88994" y="2732882"/>
            <a:ext cx="2560637" cy="172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pic>
      <p:sp>
        <p:nvSpPr>
          <p:cNvPr id="66569" name="日期占位符 1"/>
          <p:cNvSpPr>
            <a:spLocks noGrp="1"/>
          </p:cNvSpPr>
          <p:nvPr>
            <p:ph type="dt" sz="quarter" idx="4294967295"/>
          </p:nvPr>
        </p:nvSpPr>
        <p:spPr bwMode="auto">
          <a:xfrm>
            <a:off x="495300" y="6461125"/>
            <a:ext cx="2311400" cy="3206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FontTx/>
              <a:buNone/>
            </a:pPr>
            <a:fld id="{A1F26EB1-25D8-44AD-AFEA-338E37E991DD}" type="datetime10">
              <a:rPr lang="zh-CN" altLang="en-US" sz="1400">
                <a:latin typeface="华文宋体" panose="02010600040101010101" pitchFamily="2" charset="-122"/>
                <a:ea typeface="华文宋体" panose="02010600040101010101" pitchFamily="2" charset="-122"/>
              </a:rPr>
              <a:t>12:02</a:t>
            </a:fld>
            <a:endParaRPr lang="en-US" altLang="zh-CN" sz="1400">
              <a:latin typeface="华文宋体" panose="02010600040101010101" pitchFamily="2" charset="-122"/>
              <a:ea typeface="华文宋体" panose="02010600040101010101" pitchFamily="2" charset="-122"/>
            </a:endParaRPr>
          </a:p>
        </p:txBody>
      </p:sp>
    </p:spTree>
    <p:extLst>
      <p:ext uri="{BB962C8B-B14F-4D97-AF65-F5344CB8AC3E}">
        <p14:creationId xmlns:p14="http://schemas.microsoft.com/office/powerpoint/2010/main" val="2424306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a:spcBef>
                <a:spcPct val="0"/>
              </a:spcBef>
              <a:buFontTx/>
              <a:buNone/>
            </a:pPr>
            <a:fld id="{9F91C9FD-DFBB-4301-BD10-9E5CF5D5971D}" type="slidenum">
              <a:rPr lang="zh-CN" altLang="en-US" sz="1400" smtClean="0">
                <a:latin typeface="华文宋体" panose="02010600040101010101" pitchFamily="2" charset="-122"/>
                <a:ea typeface="华文宋体" panose="02010600040101010101" pitchFamily="2" charset="-122"/>
              </a:rPr>
              <a:t>7</a:t>
            </a:fld>
            <a:endParaRPr lang="en-US" altLang="zh-CN" sz="1400">
              <a:latin typeface="华文宋体" panose="02010600040101010101" pitchFamily="2" charset="-122"/>
              <a:ea typeface="华文宋体" panose="02010600040101010101" pitchFamily="2" charset="-122"/>
            </a:endParaRPr>
          </a:p>
        </p:txBody>
      </p:sp>
      <p:sp>
        <p:nvSpPr>
          <p:cNvPr id="16387" name="Rectangle 3"/>
          <p:cNvSpPr>
            <a:spLocks noGrp="1" noChangeArrowheads="1"/>
          </p:cNvSpPr>
          <p:nvPr>
            <p:ph type="body" idx="1"/>
          </p:nvPr>
        </p:nvSpPr>
        <p:spPr/>
        <p:txBody>
          <a:bodyPr/>
          <a:lstStyle/>
          <a:p>
            <a:pPr marL="0" indent="0" eaLnBrk="1" hangingPunct="1">
              <a:buNone/>
            </a:pPr>
            <a:r>
              <a:rPr lang="en-US" altLang="zh-CN" dirty="0"/>
              <a:t>for (each Object)</a:t>
            </a:r>
          </a:p>
          <a:p>
            <a:pPr marL="0" indent="0" eaLnBrk="1" hangingPunct="1">
              <a:buNone/>
            </a:pPr>
            <a:r>
              <a:rPr lang="en-US" altLang="zh-CN" dirty="0"/>
              <a:t>	Render(Object);</a:t>
            </a:r>
          </a:p>
          <a:p>
            <a:pPr marL="0" indent="0" eaLnBrk="1" hangingPunct="1">
              <a:buNone/>
            </a:pPr>
            <a:endParaRPr lang="en-US" altLang="zh-CN" dirty="0"/>
          </a:p>
          <a:p>
            <a:pPr eaLnBrk="1" hangingPunct="1">
              <a:buFont typeface="Arial" panose="020B0604020202020204" pitchFamily="34" charset="0"/>
              <a:buChar char="•"/>
            </a:pPr>
            <a:r>
              <a:rPr lang="zh-CN" altLang="en-US" sz="2800" dirty="0"/>
              <a:t>适合采用</a:t>
            </a:r>
            <a:r>
              <a:rPr lang="zh-CN" altLang="en-US" sz="2800" b="1" dirty="0">
                <a:solidFill>
                  <a:srgbClr val="0033CC"/>
                </a:solidFill>
              </a:rPr>
              <a:t>流水线方式</a:t>
            </a:r>
            <a:r>
              <a:rPr lang="zh-CN" altLang="en-US" sz="2800" dirty="0"/>
              <a:t>实现，图形硬件的发展一直采用这种策略，已经被更多的主流图形绘制系统采用</a:t>
            </a:r>
            <a:endParaRPr lang="en-US" altLang="zh-CN" sz="2800" dirty="0"/>
          </a:p>
          <a:p>
            <a:pPr eaLnBrk="1" hangingPunct="1">
              <a:buFont typeface="Arial" panose="020B0604020202020204" pitchFamily="34" charset="0"/>
              <a:buChar char="•"/>
            </a:pPr>
            <a:r>
              <a:rPr lang="zh-CN" altLang="en-US" sz="2800" dirty="0"/>
              <a:t>需要一定量的内存以及单独处理每个图元对象所需的大量时间开销</a:t>
            </a:r>
            <a:endParaRPr lang="en-US" altLang="zh-CN" sz="2800" dirty="0"/>
          </a:p>
          <a:p>
            <a:pPr eaLnBrk="1" hangingPunct="1">
              <a:buFont typeface="Arial" panose="020B0604020202020204" pitchFamily="34" charset="0"/>
              <a:buChar char="•"/>
            </a:pPr>
            <a:r>
              <a:rPr lang="zh-CN" altLang="en-US" sz="2800" dirty="0"/>
              <a:t>已出现很多专用的芯片和硬件来实现图元相关操作，速度越快、成本越低，</a:t>
            </a:r>
            <a:r>
              <a:rPr lang="zh-CN" altLang="en-US" sz="2800" b="1" dirty="0">
                <a:solidFill>
                  <a:srgbClr val="0033CC"/>
                </a:solidFill>
              </a:rPr>
              <a:t>成为主流已是必然</a:t>
            </a:r>
            <a:endParaRPr lang="en-US" altLang="zh-CN" sz="2800" b="1" dirty="0">
              <a:solidFill>
                <a:srgbClr val="0033CC"/>
              </a:solidFill>
            </a:endParaRPr>
          </a:p>
        </p:txBody>
      </p:sp>
      <p:sp>
        <p:nvSpPr>
          <p:cNvPr id="16390" name="标题 7"/>
          <p:cNvSpPr>
            <a:spLocks noGrp="1" noChangeArrowheads="1"/>
          </p:cNvSpPr>
          <p:nvPr>
            <p:ph type="title"/>
          </p:nvPr>
        </p:nvSpPr>
        <p:spPr/>
        <p:txBody>
          <a:bodyPr/>
          <a:lstStyle/>
          <a:p>
            <a:r>
              <a:rPr lang="zh-CN" altLang="en-US" dirty="0"/>
              <a:t>基于对象空间的真实感图形绘制</a:t>
            </a:r>
          </a:p>
        </p:txBody>
      </p:sp>
      <p:sp>
        <p:nvSpPr>
          <p:cNvPr id="2" name="文本框 1"/>
          <p:cNvSpPr txBox="1"/>
          <p:nvPr/>
        </p:nvSpPr>
        <p:spPr>
          <a:xfrm>
            <a:off x="740228" y="2520043"/>
            <a:ext cx="9116786" cy="400110"/>
          </a:xfrm>
          <a:prstGeom prst="rect">
            <a:avLst/>
          </a:prstGeom>
          <a:noFill/>
        </p:spPr>
        <p:txBody>
          <a:bodyPr wrap="square" rtlCol="0">
            <a:spAutoFit/>
          </a:bodyPr>
          <a:lstStyle/>
          <a:p>
            <a:r>
              <a:rPr lang="zh-CN" altLang="en-US" sz="2000" b="1" dirty="0">
                <a:solidFill>
                  <a:srgbClr val="0033CC"/>
                </a:solidFill>
                <a:latin typeface="幼圆" panose="02010509060101010101" pitchFamily="49" charset="-122"/>
                <a:ea typeface="幼圆" panose="02010509060101010101" pitchFamily="49" charset="-122"/>
              </a:rPr>
              <a:t>定义几何对象的顶点</a:t>
            </a:r>
            <a:r>
              <a:rPr lang="en-US" altLang="zh-CN" sz="2000" b="1" dirty="0">
                <a:solidFill>
                  <a:srgbClr val="0033CC"/>
                </a:solidFill>
                <a:latin typeface="幼圆" panose="02010509060101010101" pitchFamily="49" charset="-122"/>
                <a:ea typeface="幼圆" panose="02010509060101010101" pitchFamily="49" charset="-122"/>
              </a:rPr>
              <a:t>-&gt;</a:t>
            </a:r>
            <a:r>
              <a:rPr lang="zh-CN" altLang="en-US" sz="2000" b="1" dirty="0">
                <a:solidFill>
                  <a:srgbClr val="0033CC"/>
                </a:solidFill>
                <a:latin typeface="幼圆" panose="02010509060101010101" pitchFamily="49" charset="-122"/>
                <a:ea typeface="幼圆" panose="02010509060101010101" pitchFamily="49" charset="-122"/>
              </a:rPr>
              <a:t>模型几何变换</a:t>
            </a:r>
            <a:r>
              <a:rPr lang="en-US" altLang="zh-CN" sz="2000" b="1" dirty="0">
                <a:solidFill>
                  <a:srgbClr val="0033CC"/>
                </a:solidFill>
                <a:latin typeface="幼圆" panose="02010509060101010101" pitchFamily="49" charset="-122"/>
                <a:ea typeface="幼圆" panose="02010509060101010101" pitchFamily="49" charset="-122"/>
              </a:rPr>
              <a:t>-&gt;</a:t>
            </a:r>
            <a:r>
              <a:rPr lang="zh-CN" altLang="en-US" sz="2000" b="1" dirty="0">
                <a:solidFill>
                  <a:srgbClr val="0033CC"/>
                </a:solidFill>
                <a:latin typeface="幼圆" panose="02010509060101010101" pitchFamily="49" charset="-122"/>
                <a:ea typeface="幼圆" panose="02010509060101010101" pitchFamily="49" charset="-122"/>
              </a:rPr>
              <a:t>投影和裁剪</a:t>
            </a:r>
            <a:r>
              <a:rPr lang="en-US" altLang="zh-CN" sz="2000" b="1" dirty="0">
                <a:solidFill>
                  <a:srgbClr val="0033CC"/>
                </a:solidFill>
                <a:latin typeface="幼圆" panose="02010509060101010101" pitchFamily="49" charset="-122"/>
                <a:ea typeface="幼圆" panose="02010509060101010101" pitchFamily="49" charset="-122"/>
              </a:rPr>
              <a:t>-&gt;</a:t>
            </a:r>
            <a:r>
              <a:rPr lang="zh-CN" altLang="en-US" sz="2000" b="1" dirty="0">
                <a:solidFill>
                  <a:srgbClr val="0033CC"/>
                </a:solidFill>
                <a:latin typeface="幼圆" panose="02010509060101010101" pitchFamily="49" charset="-122"/>
                <a:ea typeface="幼圆" panose="02010509060101010101" pitchFamily="49" charset="-122"/>
              </a:rPr>
              <a:t>光栅化</a:t>
            </a:r>
            <a:r>
              <a:rPr lang="en-US" altLang="zh-CN" sz="2000" b="1" dirty="0">
                <a:solidFill>
                  <a:srgbClr val="0033CC"/>
                </a:solidFill>
                <a:latin typeface="幼圆" panose="02010509060101010101" pitchFamily="49" charset="-122"/>
                <a:ea typeface="幼圆" panose="02010509060101010101" pitchFamily="49" charset="-122"/>
              </a:rPr>
              <a:t>-&gt;</a:t>
            </a:r>
            <a:r>
              <a:rPr lang="zh-CN" altLang="en-US" sz="2000" b="1" dirty="0">
                <a:solidFill>
                  <a:srgbClr val="0033CC"/>
                </a:solidFill>
                <a:latin typeface="幼圆" panose="02010509060101010101" pitchFamily="49" charset="-122"/>
                <a:ea typeface="幼圆" panose="02010509060101010101" pitchFamily="49" charset="-122"/>
              </a:rPr>
              <a:t>各像素点着色</a:t>
            </a:r>
          </a:p>
        </p:txBody>
      </p:sp>
    </p:spTree>
    <p:extLst>
      <p:ext uri="{BB962C8B-B14F-4D97-AF65-F5344CB8AC3E}">
        <p14:creationId xmlns:p14="http://schemas.microsoft.com/office/powerpoint/2010/main" val="2236086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1" nodeType="clickEffect">
                                  <p:stCondLst>
                                    <p:cond delay="0"/>
                                  </p:stCondLst>
                                  <p:childTnLst>
                                    <p:animEffect transition="out" filter="fade">
                                      <p:cBhvr>
                                        <p:cTn id="10" dur="500"/>
                                        <p:tgtEl>
                                          <p:spTgt spid="2"/>
                                        </p:tgtEl>
                                      </p:cBhvr>
                                    </p:animEffect>
                                    <p:set>
                                      <p:cBhvr>
                                        <p:cTn id="11"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a:spcBef>
                <a:spcPct val="0"/>
              </a:spcBef>
              <a:buFontTx/>
              <a:buNone/>
            </a:pPr>
            <a:fld id="{9F91C9FD-DFBB-4301-BD10-9E5CF5D5971D}" type="slidenum">
              <a:rPr lang="zh-CN" altLang="en-US" sz="1400" smtClean="0">
                <a:latin typeface="华文宋体" panose="02010600040101010101" pitchFamily="2" charset="-122"/>
                <a:ea typeface="华文宋体" panose="02010600040101010101" pitchFamily="2" charset="-122"/>
              </a:rPr>
              <a:t>8</a:t>
            </a:fld>
            <a:endParaRPr lang="en-US" altLang="zh-CN" sz="1400">
              <a:latin typeface="华文宋体" panose="02010600040101010101" pitchFamily="2" charset="-122"/>
              <a:ea typeface="华文宋体" panose="02010600040101010101" pitchFamily="2" charset="-122"/>
            </a:endParaRPr>
          </a:p>
        </p:txBody>
      </p:sp>
      <p:sp>
        <p:nvSpPr>
          <p:cNvPr id="16387" name="Rectangle 3"/>
          <p:cNvSpPr>
            <a:spLocks noGrp="1" noChangeArrowheads="1"/>
          </p:cNvSpPr>
          <p:nvPr>
            <p:ph type="body" idx="1"/>
          </p:nvPr>
        </p:nvSpPr>
        <p:spPr/>
        <p:txBody>
          <a:bodyPr/>
          <a:lstStyle/>
          <a:p>
            <a:pPr marL="0" indent="0" eaLnBrk="1" hangingPunct="1">
              <a:buNone/>
            </a:pPr>
            <a:r>
              <a:rPr lang="en-US" altLang="zh-CN" dirty="0"/>
              <a:t>for (each Pixel)</a:t>
            </a:r>
          </a:p>
          <a:p>
            <a:pPr marL="0" indent="0" eaLnBrk="1" hangingPunct="1">
              <a:buNone/>
            </a:pPr>
            <a:r>
              <a:rPr lang="en-US" altLang="zh-CN" dirty="0"/>
              <a:t>	assign a color(Pixel);</a:t>
            </a:r>
          </a:p>
          <a:p>
            <a:pPr eaLnBrk="1" hangingPunct="1">
              <a:buFont typeface="Arial" panose="020B0604020202020204" pitchFamily="34" charset="0"/>
              <a:buChar char="•"/>
            </a:pPr>
            <a:r>
              <a:rPr lang="zh-CN" altLang="en-US" sz="2800" dirty="0"/>
              <a:t>该策略的核心是投影模型中的视点（虚拟相机）</a:t>
            </a:r>
            <a:endParaRPr lang="en-US" altLang="zh-CN" sz="2800" dirty="0"/>
          </a:p>
          <a:p>
            <a:pPr eaLnBrk="1" hangingPunct="1">
              <a:buFont typeface="Arial" panose="020B0604020202020204" pitchFamily="34" charset="0"/>
              <a:buChar char="•"/>
            </a:pPr>
            <a:r>
              <a:rPr lang="zh-CN" altLang="en-US" sz="2800" dirty="0"/>
              <a:t>离开光源的光线并不是全部都能进入视点，没进入视点的光线对图形绘制结果没有任何贡献。这是提升效率的基本出发点</a:t>
            </a:r>
            <a:endParaRPr lang="en-US" altLang="zh-CN" sz="2800" dirty="0"/>
          </a:p>
          <a:p>
            <a:pPr eaLnBrk="1" hangingPunct="1">
              <a:buFont typeface="Arial" panose="020B0604020202020204" pitchFamily="34" charset="0"/>
              <a:buChar char="•"/>
            </a:pPr>
            <a:r>
              <a:rPr lang="zh-CN" altLang="en-US" sz="2800" dirty="0"/>
              <a:t>光线跟踪算法（正向和反向，</a:t>
            </a:r>
            <a:r>
              <a:rPr lang="en-US" altLang="zh-CN" sz="2800" dirty="0"/>
              <a:t>P220 </a:t>
            </a:r>
            <a:r>
              <a:rPr lang="zh-CN" altLang="en-US" sz="2800" dirty="0"/>
              <a:t>图</a:t>
            </a:r>
            <a:r>
              <a:rPr lang="en-US" altLang="zh-CN" sz="2800" dirty="0"/>
              <a:t>7.4</a:t>
            </a:r>
            <a:r>
              <a:rPr lang="zh-CN" altLang="en-US" sz="2800" dirty="0"/>
              <a:t>）</a:t>
            </a:r>
            <a:endParaRPr lang="en-US" altLang="zh-CN" sz="2800" dirty="0"/>
          </a:p>
          <a:p>
            <a:pPr eaLnBrk="1" hangingPunct="1">
              <a:buFont typeface="Arial" panose="020B0604020202020204" pitchFamily="34" charset="0"/>
              <a:buChar char="•"/>
            </a:pPr>
            <a:r>
              <a:rPr lang="zh-CN" altLang="en-US" sz="2800" dirty="0"/>
              <a:t>优点：内存需求少，且可以利用前述的连贯性思想来加快处理速度</a:t>
            </a:r>
            <a:endParaRPr lang="en-US" altLang="zh-CN" sz="2800" dirty="0"/>
          </a:p>
        </p:txBody>
      </p:sp>
      <p:sp>
        <p:nvSpPr>
          <p:cNvPr id="16390" name="标题 7"/>
          <p:cNvSpPr>
            <a:spLocks noGrp="1" noChangeArrowheads="1"/>
          </p:cNvSpPr>
          <p:nvPr>
            <p:ph type="title"/>
          </p:nvPr>
        </p:nvSpPr>
        <p:spPr/>
        <p:txBody>
          <a:bodyPr/>
          <a:lstStyle/>
          <a:p>
            <a:r>
              <a:rPr lang="zh-CN" altLang="en-US" dirty="0"/>
              <a:t>基于图像空间的真实感图形绘制</a:t>
            </a:r>
          </a:p>
        </p:txBody>
      </p:sp>
    </p:spTree>
    <p:extLst>
      <p:ext uri="{BB962C8B-B14F-4D97-AF65-F5344CB8AC3E}">
        <p14:creationId xmlns:p14="http://schemas.microsoft.com/office/powerpoint/2010/main" val="2017273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a:spcBef>
                <a:spcPct val="0"/>
              </a:spcBef>
              <a:buFontTx/>
              <a:buNone/>
            </a:pPr>
            <a:fld id="{9F91C9FD-DFBB-4301-BD10-9E5CF5D5971D}" type="slidenum">
              <a:rPr lang="zh-CN" altLang="en-US" sz="1400" smtClean="0">
                <a:latin typeface="华文宋体" panose="02010600040101010101" pitchFamily="2" charset="-122"/>
                <a:ea typeface="华文宋体" panose="02010600040101010101" pitchFamily="2" charset="-122"/>
              </a:rPr>
              <a:t>9</a:t>
            </a:fld>
            <a:endParaRPr lang="en-US" altLang="zh-CN" sz="1400">
              <a:latin typeface="华文宋体" panose="02010600040101010101" pitchFamily="2" charset="-122"/>
              <a:ea typeface="华文宋体" panose="02010600040101010101" pitchFamily="2" charset="-122"/>
            </a:endParaRPr>
          </a:p>
        </p:txBody>
      </p:sp>
      <p:sp>
        <p:nvSpPr>
          <p:cNvPr id="16387" name="Rectangle 3"/>
          <p:cNvSpPr>
            <a:spLocks noGrp="1" noChangeArrowheads="1"/>
          </p:cNvSpPr>
          <p:nvPr>
            <p:ph type="body" idx="1"/>
          </p:nvPr>
        </p:nvSpPr>
        <p:spPr/>
        <p:txBody>
          <a:bodyPr/>
          <a:lstStyle/>
          <a:p>
            <a:pPr marL="0" indent="0" eaLnBrk="1" hangingPunct="1">
              <a:buNone/>
            </a:pPr>
            <a:r>
              <a:rPr lang="en-US" altLang="zh-CN" dirty="0"/>
              <a:t>for (each Pixel)</a:t>
            </a:r>
          </a:p>
          <a:p>
            <a:pPr marL="0" indent="0" eaLnBrk="1" hangingPunct="1">
              <a:buNone/>
            </a:pPr>
            <a:r>
              <a:rPr lang="en-US" altLang="zh-CN" dirty="0"/>
              <a:t>	assign a color(Pixel);</a:t>
            </a:r>
          </a:p>
          <a:p>
            <a:pPr eaLnBrk="1" hangingPunct="1">
              <a:buFont typeface="Arial" panose="020B0604020202020204" pitchFamily="34" charset="0"/>
              <a:buChar char="•"/>
            </a:pPr>
            <a:r>
              <a:rPr lang="zh-CN" altLang="en-US" sz="2800" dirty="0"/>
              <a:t>缺点：但如何确定对某个像素有影响的图形具有很大难度，且数据结构较为复杂</a:t>
            </a:r>
            <a:endParaRPr lang="en-US" altLang="zh-CN" sz="2800" dirty="0"/>
          </a:p>
          <a:p>
            <a:pPr eaLnBrk="1" hangingPunct="1">
              <a:buFont typeface="Arial" panose="020B0604020202020204" pitchFamily="34" charset="0"/>
              <a:buChar char="•"/>
            </a:pPr>
            <a:r>
              <a:rPr lang="zh-CN" altLang="en-US" sz="2800" b="1" dirty="0">
                <a:solidFill>
                  <a:srgbClr val="0033CC"/>
                </a:solidFill>
              </a:rPr>
              <a:t>非主流的策略</a:t>
            </a:r>
            <a:r>
              <a:rPr lang="zh-CN" altLang="en-US" sz="2800" dirty="0"/>
              <a:t>，仅用于阴影和反射等真实感全局场景的特殊处理过程</a:t>
            </a:r>
            <a:endParaRPr lang="en-US" altLang="zh-CN" sz="2800" dirty="0"/>
          </a:p>
        </p:txBody>
      </p:sp>
      <p:sp>
        <p:nvSpPr>
          <p:cNvPr id="16390" name="标题 7"/>
          <p:cNvSpPr>
            <a:spLocks noGrp="1" noChangeArrowheads="1"/>
          </p:cNvSpPr>
          <p:nvPr>
            <p:ph type="title"/>
          </p:nvPr>
        </p:nvSpPr>
        <p:spPr/>
        <p:txBody>
          <a:bodyPr/>
          <a:lstStyle/>
          <a:p>
            <a:r>
              <a:rPr lang="zh-CN" altLang="en-US" dirty="0"/>
              <a:t>基于图像空间的真实感图形绘制</a:t>
            </a:r>
          </a:p>
        </p:txBody>
      </p:sp>
    </p:spTree>
    <p:extLst>
      <p:ext uri="{BB962C8B-B14F-4D97-AF65-F5344CB8AC3E}">
        <p14:creationId xmlns:p14="http://schemas.microsoft.com/office/powerpoint/2010/main" val="1524633314"/>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1" fontAlgn="base" latinLnBrk="0" hangingPunct="1">
          <a:lnSpc>
            <a:spcPct val="100000"/>
          </a:lnSpc>
          <a:spcBef>
            <a:spcPct val="20000"/>
          </a:spcBef>
          <a:spcAft>
            <a:spcPct val="0"/>
          </a:spcAft>
          <a:buClrTx/>
          <a:buSzTx/>
          <a:buFontTx/>
          <a:buNone/>
          <a:defRPr kumimoji="0" lang="en-US" sz="32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1" fontAlgn="base" latinLnBrk="0" hangingPunct="1">
          <a:lnSpc>
            <a:spcPct val="100000"/>
          </a:lnSpc>
          <a:spcBef>
            <a:spcPct val="20000"/>
          </a:spcBef>
          <a:spcAft>
            <a:spcPct val="0"/>
          </a:spcAft>
          <a:buClrTx/>
          <a:buSzTx/>
          <a:buFontTx/>
          <a:buNone/>
          <a:defRPr kumimoji="0" lang="en-US" sz="32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great-wall</Template>
  <TotalTime>935</TotalTime>
  <Pages>8</Pages>
  <Words>3573</Words>
  <Application>Microsoft Office PowerPoint</Application>
  <PresentationFormat>A4 纸张(210x297 毫米)</PresentationFormat>
  <Paragraphs>486</Paragraphs>
  <Slides>61</Slides>
  <Notes>30</Notes>
  <HiddenSlides>2</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4</vt:i4>
      </vt:variant>
      <vt:variant>
        <vt:lpstr>幻灯片标题</vt:lpstr>
      </vt:variant>
      <vt:variant>
        <vt:i4>61</vt:i4>
      </vt:variant>
    </vt:vector>
  </HeadingPairs>
  <TitlesOfParts>
    <vt:vector size="77" baseType="lpstr">
      <vt:lpstr>Txt</vt:lpstr>
      <vt:lpstr>黑体</vt:lpstr>
      <vt:lpstr>华文宋体</vt:lpstr>
      <vt:lpstr>华文细黑</vt:lpstr>
      <vt:lpstr>华文中宋</vt:lpstr>
      <vt:lpstr>宋体</vt:lpstr>
      <vt:lpstr>微软雅黑</vt:lpstr>
      <vt:lpstr>幼圆</vt:lpstr>
      <vt:lpstr>Arial</vt:lpstr>
      <vt:lpstr>Times New Roman</vt:lpstr>
      <vt:lpstr>Wingdings</vt:lpstr>
      <vt:lpstr>Default Design</vt:lpstr>
      <vt:lpstr>Image</vt:lpstr>
      <vt:lpstr>Microsoft Visio 2003-2010 Drawing</vt:lpstr>
      <vt:lpstr>Visio</vt:lpstr>
      <vt:lpstr>Equation</vt:lpstr>
      <vt:lpstr>真实感图形技术-消隐</vt:lpstr>
      <vt:lpstr>真实感图形生成</vt:lpstr>
      <vt:lpstr>何谓真实感图形</vt:lpstr>
      <vt:lpstr>真实感图形的特点</vt:lpstr>
      <vt:lpstr>真实感图形的影响因素</vt:lpstr>
      <vt:lpstr>真实感图形绘制的两种策略</vt:lpstr>
      <vt:lpstr>基于对象空间的真实感图形绘制</vt:lpstr>
      <vt:lpstr>基于图像空间的真实感图形绘制</vt:lpstr>
      <vt:lpstr>基于图像空间的真实感图形绘制</vt:lpstr>
      <vt:lpstr>真实感图形绘制的所需环节</vt:lpstr>
      <vt:lpstr>消隐-问题提出</vt:lpstr>
      <vt:lpstr>问题提出</vt:lpstr>
      <vt:lpstr>问题提出</vt:lpstr>
      <vt:lpstr>消隐问题</vt:lpstr>
      <vt:lpstr>消隐问题</vt:lpstr>
      <vt:lpstr>消隐</vt:lpstr>
      <vt:lpstr>消隐解决方案</vt:lpstr>
      <vt:lpstr>消隐解决方案</vt:lpstr>
      <vt:lpstr>消隐</vt:lpstr>
      <vt:lpstr>后向面消除</vt:lpstr>
      <vt:lpstr>后向面消除</vt:lpstr>
      <vt:lpstr>后向面消除</vt:lpstr>
      <vt:lpstr>消隐</vt:lpstr>
      <vt:lpstr>Z-Buffer算法</vt:lpstr>
      <vt:lpstr>Z-Buffer算法</vt:lpstr>
      <vt:lpstr>Z-Buffer算法</vt:lpstr>
      <vt:lpstr>Z-Buffer算法</vt:lpstr>
      <vt:lpstr> </vt:lpstr>
      <vt:lpstr> </vt:lpstr>
      <vt:lpstr> </vt:lpstr>
      <vt:lpstr>深度信息</vt:lpstr>
      <vt:lpstr>透视变换及伪深度</vt:lpstr>
      <vt:lpstr>点的透视变换</vt:lpstr>
      <vt:lpstr>点的透视变换讨论</vt:lpstr>
      <vt:lpstr>Z-Buffer算法</vt:lpstr>
      <vt:lpstr>Z-Buffer算法</vt:lpstr>
      <vt:lpstr>扫描线Z-buffer算法</vt:lpstr>
      <vt:lpstr>扫描线Z-buffer算法</vt:lpstr>
      <vt:lpstr>消隐</vt:lpstr>
      <vt:lpstr>画家算法</vt:lpstr>
      <vt:lpstr>画家算法</vt:lpstr>
      <vt:lpstr>画家算法</vt:lpstr>
      <vt:lpstr>画家算法（列表优先算法）</vt:lpstr>
      <vt:lpstr>画家算法（列表优先算法）</vt:lpstr>
      <vt:lpstr>画家算法（列表优先算法）</vt:lpstr>
      <vt:lpstr>画家算法（列表优先算法）</vt:lpstr>
      <vt:lpstr>画家算法（列表优先算法）</vt:lpstr>
      <vt:lpstr>画家算法（列表优先算法）</vt:lpstr>
      <vt:lpstr>包围盒技术</vt:lpstr>
      <vt:lpstr>包围盒技术</vt:lpstr>
      <vt:lpstr>画家算法分析</vt:lpstr>
      <vt:lpstr>消隐</vt:lpstr>
      <vt:lpstr>光线跟踪算法</vt:lpstr>
      <vt:lpstr>光线跟踪算法</vt:lpstr>
      <vt:lpstr> </vt:lpstr>
      <vt:lpstr>光线跟踪算法</vt:lpstr>
      <vt:lpstr>Z-Buffer算法</vt:lpstr>
      <vt:lpstr>消隐对比</vt:lpstr>
      <vt:lpstr>光线跟踪算法</vt:lpstr>
      <vt:lpstr>消隐</vt:lpstr>
      <vt:lpstr>消隐解决方案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Vectors</dc:title>
  <dc:creator>WPXU</dc:creator>
  <cp:lastModifiedBy>Jiang Xiaofeng</cp:lastModifiedBy>
  <cp:revision>466</cp:revision>
  <cp:lastPrinted>2018-09-04T01:33:55Z</cp:lastPrinted>
  <dcterms:created xsi:type="dcterms:W3CDTF">1996-10-25T10:30:00Z</dcterms:created>
  <dcterms:modified xsi:type="dcterms:W3CDTF">2023-12-01T04:03:32Z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2052-10.1.0.7023</vt:lpwstr>
  </property>
</Properties>
</file>