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7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80" autoAdjust="0"/>
  </p:normalViewPr>
  <p:slideViewPr>
    <p:cSldViewPr snapToGrid="0">
      <p:cViewPr varScale="1">
        <p:scale>
          <a:sx n="157" d="100"/>
          <a:sy n="157" d="100"/>
        </p:scale>
        <p:origin x="2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3BD4E-70AE-4CE0-B5EF-16C911B6484A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9211-FDB1-42E6-A3D4-6BB67E46B8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3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aseline="0">
                <a:latin typeface="Calibri" panose="020F0502020204030204" pitchFamily="34" charset="0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503812" y="583110"/>
            <a:ext cx="5184376" cy="1800000"/>
            <a:chOff x="3359696" y="583110"/>
            <a:chExt cx="5184376" cy="1800000"/>
          </a:xfrm>
        </p:grpSpPr>
        <p:pic>
          <p:nvPicPr>
            <p:cNvPr id="7" name="图片 6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696" y="583110"/>
              <a:ext cx="1800000" cy="180000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58311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560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68" y="370017"/>
            <a:ext cx="10520867" cy="859962"/>
          </a:xfrm>
        </p:spPr>
        <p:txBody>
          <a:bodyPr/>
          <a:lstStyle>
            <a:lvl1pPr algn="ctr">
              <a:defRPr b="1"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463824"/>
            <a:ext cx="10174387" cy="4713139"/>
          </a:xfrm>
        </p:spPr>
        <p:txBody>
          <a:bodyPr>
            <a:noAutofit/>
          </a:bodyPr>
          <a:lstStyle>
            <a:lvl1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just">
              <a:lnSpc>
                <a:spcPct val="100000"/>
              </a:lnSpc>
              <a:spcBef>
                <a:spcPts val="600"/>
              </a:spcBef>
              <a:defRPr baseline="0"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11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6331517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 userDrawn="1"/>
        </p:nvSpPr>
        <p:spPr>
          <a:xfrm>
            <a:off x="2347133" y="6413700"/>
            <a:ext cx="267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</a:t>
            </a: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1343472" y="1256966"/>
            <a:ext cx="995836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27" y="313998"/>
            <a:ext cx="972000" cy="972000"/>
          </a:xfrm>
          <a:prstGeom prst="rect">
            <a:avLst/>
          </a:prstGeom>
        </p:spPr>
      </p:pic>
      <p:pic>
        <p:nvPicPr>
          <p:cNvPr id="10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5EC1-33DD-48EB-9139-2BA4CD480F68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8574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灯片编号占位符 8"/>
          <p:cNvSpPr txBox="1">
            <a:spLocks/>
          </p:cNvSpPr>
          <p:nvPr userDrawn="1"/>
        </p:nvSpPr>
        <p:spPr>
          <a:xfrm>
            <a:off x="10619598" y="6356349"/>
            <a:ext cx="6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/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22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7" descr="suda_title_s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79" y="6093296"/>
            <a:ext cx="1188000" cy="362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50680" y="2124050"/>
            <a:ext cx="10670199" cy="2149607"/>
          </a:xfrm>
          <a:noFill/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3" name="图片 12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779" y="154361"/>
            <a:ext cx="900000" cy="900000"/>
          </a:xfrm>
          <a:prstGeom prst="rect">
            <a:avLst/>
          </a:prstGeom>
        </p:spPr>
      </p:pic>
      <p:sp>
        <p:nvSpPr>
          <p:cNvPr id="14" name="Rectangle 36"/>
          <p:cNvSpPr>
            <a:spLocks noChangeArrowheads="1"/>
          </p:cNvSpPr>
          <p:nvPr userDrawn="1"/>
        </p:nvSpPr>
        <p:spPr bwMode="auto">
          <a:xfrm>
            <a:off x="6747634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36"/>
          <p:cNvSpPr>
            <a:spLocks noChangeArrowheads="1"/>
          </p:cNvSpPr>
          <p:nvPr userDrawn="1"/>
        </p:nvSpPr>
        <p:spPr bwMode="auto">
          <a:xfrm>
            <a:off x="750680" y="474186"/>
            <a:ext cx="4673245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6"/>
          <p:cNvSpPr>
            <a:spLocks noChangeArrowheads="1"/>
          </p:cNvSpPr>
          <p:nvPr userDrawn="1"/>
        </p:nvSpPr>
        <p:spPr bwMode="auto">
          <a:xfrm>
            <a:off x="750682" y="6597650"/>
            <a:ext cx="10670197" cy="260350"/>
          </a:xfrm>
          <a:prstGeom prst="rect">
            <a:avLst/>
          </a:prstGeom>
          <a:solidFill>
            <a:srgbClr val="8F22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solidFill>
                <a:srgbClr val="C31E0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42" descr="txt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81" y="1628800"/>
            <a:ext cx="368011" cy="4535487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94855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600" y="2570785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5400" b="1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22"/>
          <p:cNvSpPr>
            <a:spLocks noGrp="1"/>
          </p:cNvSpPr>
          <p:nvPr>
            <p:ph sz="quarter" idx="15"/>
          </p:nvPr>
        </p:nvSpPr>
        <p:spPr>
          <a:xfrm>
            <a:off x="2603499" y="4139349"/>
            <a:ext cx="6985000" cy="1603637"/>
          </a:xfrm>
        </p:spPr>
        <p:txBody>
          <a:bodyPr anchor="ctr" anchorCtr="0"/>
          <a:lstStyle>
            <a:lvl1pPr marL="0" indent="0" algn="ctr">
              <a:buNone/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8429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FCD4B-ADDC-4DCB-A05B-0A54344B4BED}" type="datetime1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598E1-A3BA-444D-A94B-A19823F62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aol@sud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steaching.suda.edu.cn/" TargetMode="External"/><Relationship Id="rId2" Type="http://schemas.openxmlformats.org/officeDocument/2006/relationships/hyperlink" Target="ftp://python:123456@192.168.125.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92.168.125.3/" TargetMode="External"/><Relationship Id="rId5" Type="http://schemas.openxmlformats.org/officeDocument/2006/relationships/hyperlink" Target="http://192.168.125.3/python" TargetMode="External"/><Relationship Id="rId4" Type="http://schemas.openxmlformats.org/officeDocument/2006/relationships/hyperlink" Target="ftp://tstu:tstu@192.168.125.3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tp://python:123456@192.168.125.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steaching.suda.edu.cn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tp://tstu:tstu@192.168.125.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tp://tstu:tstu@192.168.125.3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ftp://tstu:tstu@192.168.125.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-cn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B00000"/>
                </a:solidFill>
              </a:rPr>
              <a:t>引言</a:t>
            </a:r>
            <a:endParaRPr lang="zh-CN" altLang="en-US" dirty="0">
              <a:solidFill>
                <a:srgbClr val="B00000"/>
              </a:solidFill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 smtClean="0"/>
              <a:t>赵雷，</a:t>
            </a:r>
            <a:r>
              <a:rPr lang="en-US" altLang="zh-CN" dirty="0" smtClean="0">
                <a:hlinkClick r:id="rId2"/>
              </a:rPr>
              <a:t>zhaol@suda.edu.cn</a:t>
            </a:r>
            <a:endParaRPr lang="en-US" altLang="zh-CN" dirty="0" smtClean="0"/>
          </a:p>
          <a:p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13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0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常用服务器地址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提交作业（在资源管理器中打开）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ftp://python:123456@192.168.125.3</a:t>
            </a:r>
            <a:endParaRPr lang="en-US" altLang="zh-CN" dirty="0" smtClean="0"/>
          </a:p>
          <a:p>
            <a:r>
              <a:rPr lang="zh-CN" altLang="en-US" dirty="0" smtClean="0"/>
              <a:t>提交实验报告（在浏览器中打开）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http://csteaching.suda.edu.cn</a:t>
            </a:r>
            <a:endParaRPr lang="en-US" altLang="zh-CN" dirty="0" smtClean="0"/>
          </a:p>
          <a:p>
            <a:r>
              <a:rPr lang="zh-CN" altLang="en-US" dirty="0" smtClean="0"/>
              <a:t>提交临时练习文件（在资源管理器中打开）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ftp://tstu:tstu@192.168.125.3</a:t>
            </a:r>
            <a:endParaRPr lang="en-US" altLang="zh-CN" dirty="0" smtClean="0"/>
          </a:p>
          <a:p>
            <a:r>
              <a:rPr lang="zh-CN" altLang="en-US" dirty="0" smtClean="0"/>
              <a:t>课程信息发布页面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http://192.168.125.3/python</a:t>
            </a:r>
            <a:endParaRPr lang="en-US" altLang="zh-CN" dirty="0" smtClean="0"/>
          </a:p>
          <a:p>
            <a:r>
              <a:rPr lang="zh-CN" altLang="en-US" dirty="0" smtClean="0"/>
              <a:t>考试系统入口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http://192.168.125.3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作业提交方式 </a:t>
            </a:r>
            <a:r>
              <a:rPr lang="en-US" altLang="zh-CN" smtClean="0"/>
              <a:t>- 1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作业题在课程信息发布页面下载</a:t>
            </a:r>
            <a:endParaRPr lang="en-US" altLang="zh-CN" dirty="0" smtClean="0"/>
          </a:p>
          <a:p>
            <a:r>
              <a:rPr lang="zh-CN" altLang="en-US" dirty="0" smtClean="0"/>
              <a:t>提交作业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服务器上提交作业程序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ftp://python:123456@192.168.125.3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进入以任课教师姓氏汉语拼音命名文件夹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其中有根据题号命名的文件夹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根据题号进入文件夹提交以学号命名的作业题（仅提交</a:t>
            </a:r>
            <a:r>
              <a:rPr lang="en-US" altLang="zh-CN" dirty="0" err="1" smtClean="0"/>
              <a:t>py</a:t>
            </a:r>
            <a:r>
              <a:rPr lang="zh-CN" altLang="en-US" dirty="0" smtClean="0"/>
              <a:t>文件）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7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作业提交方式 </a:t>
            </a:r>
            <a:r>
              <a:rPr lang="en-US" altLang="zh-CN" smtClean="0"/>
              <a:t>- 2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实验报告</a:t>
            </a:r>
            <a:endParaRPr lang="en-US" altLang="zh-CN" smtClean="0"/>
          </a:p>
          <a:p>
            <a:pPr lvl="1"/>
            <a:r>
              <a:rPr lang="zh-CN" altLang="en-US" smtClean="0"/>
              <a:t>若干作业题合成一份实验报告</a:t>
            </a:r>
            <a:endParaRPr lang="en-US" altLang="zh-CN" smtClean="0"/>
          </a:p>
          <a:p>
            <a:pPr lvl="1"/>
            <a:r>
              <a:rPr lang="zh-CN" altLang="en-US" smtClean="0"/>
              <a:t>实验报告模板在课程信息发布页面下载</a:t>
            </a:r>
            <a:endParaRPr lang="en-US" altLang="zh-CN" smtClean="0"/>
          </a:p>
          <a:p>
            <a:r>
              <a:rPr lang="zh-CN" altLang="en-US" smtClean="0"/>
              <a:t>提交平台</a:t>
            </a:r>
            <a:endParaRPr lang="en-US" altLang="zh-CN" smtClean="0"/>
          </a:p>
          <a:p>
            <a:pPr lvl="1"/>
            <a:r>
              <a:rPr lang="en-US" altLang="zh-CN" smtClean="0">
                <a:hlinkClick r:id="rId2"/>
              </a:rPr>
              <a:t>http://csteaching.suda.edu.cn</a:t>
            </a:r>
            <a:endParaRPr lang="en-US" altLang="zh-CN" smtClean="0"/>
          </a:p>
          <a:p>
            <a:pPr lvl="1"/>
            <a:r>
              <a:rPr lang="zh-CN" altLang="en-US" smtClean="0"/>
              <a:t>统一身份认证登录</a:t>
            </a:r>
            <a:endParaRPr lang="en-US" altLang="zh-CN" smtClean="0"/>
          </a:p>
          <a:p>
            <a:pPr lvl="1"/>
            <a:r>
              <a:rPr lang="zh-CN" altLang="en-US" smtClean="0"/>
              <a:t>系统操作手册在课程信息发布页面下载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0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从服务器下载资料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进入</a:t>
            </a:r>
            <a:r>
              <a:rPr lang="en-US" altLang="zh-CN" smtClean="0">
                <a:hlinkClick r:id="rId2"/>
              </a:rPr>
              <a:t>ftp://tstu:tstu@192.168.125.3</a:t>
            </a:r>
            <a:endParaRPr lang="en-US" altLang="zh-CN" smtClean="0"/>
          </a:p>
          <a:p>
            <a:r>
              <a:rPr lang="zh-CN" altLang="en-US" smtClean="0"/>
              <a:t>进入对应文件夹</a:t>
            </a:r>
            <a:endParaRPr lang="en-US" altLang="zh-CN" smtClean="0"/>
          </a:p>
          <a:p>
            <a:r>
              <a:rPr lang="zh-CN" altLang="en-US" smtClean="0"/>
              <a:t>右键单击要下载的文件</a:t>
            </a:r>
            <a:endParaRPr lang="en-US" altLang="zh-CN" smtClean="0"/>
          </a:p>
          <a:p>
            <a:r>
              <a:rPr lang="zh-CN" altLang="en-US" smtClean="0"/>
              <a:t>单击菜单项“复制”</a:t>
            </a:r>
            <a:endParaRPr lang="en-US" altLang="zh-CN" smtClean="0"/>
          </a:p>
          <a:p>
            <a:r>
              <a:rPr lang="zh-CN" altLang="en-US" smtClean="0"/>
              <a:t>打开本地文件夹</a:t>
            </a:r>
            <a:endParaRPr lang="en-US" altLang="zh-CN" smtClean="0"/>
          </a:p>
          <a:p>
            <a:r>
              <a:rPr lang="zh-CN" altLang="en-US" smtClean="0"/>
              <a:t>右键单击菜单项“粘贴”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1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向服务器上传文件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进入源文件夹（需要上传的文件所在的文件夹）</a:t>
            </a:r>
            <a:endParaRPr lang="en-US" altLang="zh-CN" smtClean="0"/>
          </a:p>
          <a:p>
            <a:r>
              <a:rPr lang="zh-CN" altLang="en-US" smtClean="0"/>
              <a:t>右键单击要上传的文件</a:t>
            </a:r>
            <a:endParaRPr lang="en-US" altLang="zh-CN" smtClean="0"/>
          </a:p>
          <a:p>
            <a:r>
              <a:rPr lang="zh-CN" altLang="en-US" smtClean="0"/>
              <a:t>单击菜单项“复制”</a:t>
            </a:r>
            <a:endParaRPr lang="en-US" altLang="zh-CN" smtClean="0"/>
          </a:p>
          <a:p>
            <a:r>
              <a:rPr lang="zh-CN" altLang="en-US" smtClean="0"/>
              <a:t>从资源管理器进入</a:t>
            </a:r>
            <a:r>
              <a:rPr lang="en-US" altLang="zh-CN" smtClean="0">
                <a:hlinkClick r:id="rId2"/>
              </a:rPr>
              <a:t>ftp://tstu:tstu@192.168.125.3</a:t>
            </a:r>
            <a:endParaRPr lang="en-US" altLang="zh-CN" smtClean="0"/>
          </a:p>
          <a:p>
            <a:r>
              <a:rPr lang="zh-CN" altLang="en-US" smtClean="0"/>
              <a:t>进入对应的目标文件夹</a:t>
            </a:r>
            <a:endParaRPr lang="en-US" altLang="zh-CN" smtClean="0"/>
          </a:p>
          <a:p>
            <a:r>
              <a:rPr lang="zh-CN" altLang="en-US" smtClean="0"/>
              <a:t>右键单击菜单项“粘贴”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7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程序设计起步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45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程序设计起步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程序是如何运行的？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源程序，目标程序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如何从源程序</a:t>
            </a:r>
            <a:r>
              <a:rPr lang="zh-CN" altLang="en-US" dirty="0" smtClean="0">
                <a:sym typeface="Wingdings" panose="05000000000000000000" pitchFamily="2" charset="2"/>
              </a:rPr>
              <a:t></a:t>
            </a:r>
            <a:r>
              <a:rPr lang="zh-CN" altLang="en-US" dirty="0" smtClean="0"/>
              <a:t>目标程序</a:t>
            </a:r>
            <a:r>
              <a:rPr lang="en-US" altLang="zh-CN" dirty="0" smtClean="0"/>
              <a:t>?</a:t>
            </a:r>
            <a:r>
              <a:rPr lang="zh-CN" altLang="en-US" dirty="0" smtClean="0"/>
              <a:t>（需要一个“翻译” 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“翻译” 的两种工作模式：编译和解释</a:t>
            </a:r>
            <a:endParaRPr lang="en-US" altLang="zh-CN" dirty="0" smtClean="0"/>
          </a:p>
          <a:p>
            <a:r>
              <a:rPr lang="zh-CN" altLang="en-US" dirty="0" smtClean="0"/>
              <a:t>如何构建程序设计的环境？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下载并安装</a:t>
            </a:r>
            <a:r>
              <a:rPr lang="en-US" altLang="zh-CN" dirty="0" smtClean="0"/>
              <a:t>3.5</a:t>
            </a:r>
            <a:r>
              <a:rPr lang="zh-CN" altLang="en-US" dirty="0" smtClean="0"/>
              <a:t>版本及以上的解释器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安装合适的编辑（编程）环境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IDLE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自带）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PyCharm</a:t>
            </a:r>
            <a:r>
              <a:rPr lang="zh-CN" altLang="en-US" dirty="0" smtClean="0"/>
              <a:t>（社区版免费）</a:t>
            </a:r>
            <a:endParaRPr lang="en-US" altLang="zh-CN" dirty="0" smtClean="0"/>
          </a:p>
          <a:p>
            <a:r>
              <a:rPr lang="zh-CN" altLang="en-US" dirty="0" smtClean="0"/>
              <a:t>尝试</a:t>
            </a:r>
            <a:r>
              <a:rPr lang="en-US" altLang="zh-CN" dirty="0" smtClean="0"/>
              <a:t>Python</a:t>
            </a:r>
          </a:p>
          <a:p>
            <a:pPr lvl="1"/>
            <a:r>
              <a:rPr lang="zh-CN" altLang="en-US" dirty="0" smtClean="0"/>
              <a:t>命令方式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程序方式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96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程序设计的基本框架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简单</a:t>
            </a:r>
            <a:endParaRPr lang="en-US" altLang="zh-CN" sz="1400" dirty="0"/>
          </a:p>
          <a:p>
            <a:pPr algn="ctr"/>
            <a:r>
              <a:rPr lang="zh-CN" altLang="en-US" sz="1400" dirty="0"/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运算符</a:t>
            </a:r>
            <a:endParaRPr lang="en-US" altLang="zh-CN" sz="1400" dirty="0"/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分支</a:t>
            </a:r>
            <a:endParaRPr lang="en-US" altLang="zh-CN" sz="1400" dirty="0"/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lt1"/>
                </a:solidFill>
              </a:rPr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1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程序设计的最小技术需求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06370" y="2872812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输入</a:t>
            </a:r>
          </a:p>
        </p:txBody>
      </p:sp>
      <p:sp>
        <p:nvSpPr>
          <p:cNvPr id="5" name="矩形 4"/>
          <p:cNvSpPr/>
          <p:nvPr/>
        </p:nvSpPr>
        <p:spPr>
          <a:xfrm>
            <a:off x="8954928" y="2872811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输出</a:t>
            </a:r>
          </a:p>
        </p:txBody>
      </p:sp>
      <p:sp>
        <p:nvSpPr>
          <p:cNvPr id="7" name="矩形 6"/>
          <p:cNvSpPr/>
          <p:nvPr/>
        </p:nvSpPr>
        <p:spPr>
          <a:xfrm>
            <a:off x="2506370" y="1627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键盘</a:t>
            </a:r>
          </a:p>
        </p:txBody>
      </p:sp>
      <p:sp>
        <p:nvSpPr>
          <p:cNvPr id="8" name="矩形 7"/>
          <p:cNvSpPr/>
          <p:nvPr/>
        </p:nvSpPr>
        <p:spPr>
          <a:xfrm>
            <a:off x="250637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9" name="下箭头 8"/>
          <p:cNvSpPr/>
          <p:nvPr/>
        </p:nvSpPr>
        <p:spPr>
          <a:xfrm>
            <a:off x="276289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下箭头 9"/>
          <p:cNvSpPr/>
          <p:nvPr/>
        </p:nvSpPr>
        <p:spPr>
          <a:xfrm flipV="1">
            <a:off x="275773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下箭头 10"/>
          <p:cNvSpPr/>
          <p:nvPr/>
        </p:nvSpPr>
        <p:spPr>
          <a:xfrm rot="16200000">
            <a:off x="329511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矩形 12"/>
          <p:cNvSpPr/>
          <p:nvPr/>
        </p:nvSpPr>
        <p:spPr>
          <a:xfrm>
            <a:off x="8954928" y="1627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显示器</a:t>
            </a:r>
          </a:p>
        </p:txBody>
      </p:sp>
      <p:sp>
        <p:nvSpPr>
          <p:cNvPr id="14" name="矩形 13"/>
          <p:cNvSpPr>
            <a:spLocks noChangeAspect="1"/>
          </p:cNvSpPr>
          <p:nvPr/>
        </p:nvSpPr>
        <p:spPr>
          <a:xfrm>
            <a:off x="895492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文件</a:t>
            </a:r>
          </a:p>
        </p:txBody>
      </p:sp>
      <p:sp>
        <p:nvSpPr>
          <p:cNvPr id="15" name="下箭头 14"/>
          <p:cNvSpPr/>
          <p:nvPr/>
        </p:nvSpPr>
        <p:spPr>
          <a:xfrm flipV="1">
            <a:off x="9206297" y="2493641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下箭头 15"/>
          <p:cNvSpPr/>
          <p:nvPr/>
        </p:nvSpPr>
        <p:spPr>
          <a:xfrm>
            <a:off x="920629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3581130" y="2872812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存储</a:t>
            </a:r>
          </a:p>
        </p:txBody>
      </p:sp>
      <p:sp>
        <p:nvSpPr>
          <p:cNvPr id="24" name="矩形 23"/>
          <p:cNvSpPr/>
          <p:nvPr/>
        </p:nvSpPr>
        <p:spPr>
          <a:xfrm>
            <a:off x="4655890" y="2872812"/>
            <a:ext cx="720000" cy="18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</a:t>
            </a:r>
          </a:p>
        </p:txBody>
      </p:sp>
      <p:sp>
        <p:nvSpPr>
          <p:cNvPr id="25" name="矩形 24"/>
          <p:cNvSpPr/>
          <p:nvPr/>
        </p:nvSpPr>
        <p:spPr>
          <a:xfrm>
            <a:off x="5730650" y="2872812"/>
            <a:ext cx="720000" cy="15216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流程</a:t>
            </a:r>
            <a:endParaRPr lang="en-US" altLang="zh-CN" sz="1400" dirty="0"/>
          </a:p>
          <a:p>
            <a:pPr algn="ctr"/>
            <a:r>
              <a:rPr lang="zh-CN" altLang="en-US" sz="1400" dirty="0"/>
              <a:t>控制</a:t>
            </a:r>
          </a:p>
        </p:txBody>
      </p:sp>
      <p:sp>
        <p:nvSpPr>
          <p:cNvPr id="26" name="矩形 25"/>
          <p:cNvSpPr/>
          <p:nvPr/>
        </p:nvSpPr>
        <p:spPr>
          <a:xfrm>
            <a:off x="6805410" y="2872811"/>
            <a:ext cx="720000" cy="125818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任务</a:t>
            </a:r>
            <a:endParaRPr lang="en-US" altLang="zh-CN" sz="1400" dirty="0"/>
          </a:p>
          <a:p>
            <a:pPr algn="ctr"/>
            <a:r>
              <a:rPr lang="zh-CN" altLang="en-US" sz="1400" dirty="0"/>
              <a:t>分解</a:t>
            </a:r>
          </a:p>
        </p:txBody>
      </p:sp>
      <p:sp>
        <p:nvSpPr>
          <p:cNvPr id="27" name="矩形 26"/>
          <p:cNvSpPr/>
          <p:nvPr/>
        </p:nvSpPr>
        <p:spPr>
          <a:xfrm>
            <a:off x="7880170" y="2872812"/>
            <a:ext cx="720000" cy="10086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质量</a:t>
            </a:r>
            <a:endParaRPr lang="en-US" altLang="zh-CN" sz="1400" dirty="0"/>
          </a:p>
          <a:p>
            <a:pPr algn="ctr"/>
            <a:r>
              <a:rPr lang="zh-CN" altLang="en-US" sz="1400" dirty="0"/>
              <a:t>检控</a:t>
            </a:r>
          </a:p>
        </p:txBody>
      </p:sp>
      <p:sp>
        <p:nvSpPr>
          <p:cNvPr id="28" name="下箭头 27"/>
          <p:cNvSpPr/>
          <p:nvPr/>
        </p:nvSpPr>
        <p:spPr>
          <a:xfrm rot="16200000">
            <a:off x="4369878" y="3656475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下箭头 28"/>
          <p:cNvSpPr/>
          <p:nvPr/>
        </p:nvSpPr>
        <p:spPr>
          <a:xfrm rot="16200000">
            <a:off x="5444638" y="3322874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0" name="下箭头 29"/>
          <p:cNvSpPr/>
          <p:nvPr/>
        </p:nvSpPr>
        <p:spPr>
          <a:xfrm rot="16200000">
            <a:off x="651939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下箭头 30"/>
          <p:cNvSpPr/>
          <p:nvPr/>
        </p:nvSpPr>
        <p:spPr>
          <a:xfrm rot="16200000">
            <a:off x="759415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2" name="下箭头 31"/>
          <p:cNvSpPr/>
          <p:nvPr/>
        </p:nvSpPr>
        <p:spPr>
          <a:xfrm rot="16200000">
            <a:off x="8668918" y="3322875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3581130" y="1627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简单</a:t>
            </a:r>
            <a:endParaRPr lang="en-US" altLang="zh-CN" sz="1400" dirty="0"/>
          </a:p>
          <a:p>
            <a:pPr algn="ctr"/>
            <a:r>
              <a:rPr lang="zh-CN" altLang="en-US" sz="1400" dirty="0"/>
              <a:t>变量</a:t>
            </a:r>
          </a:p>
        </p:txBody>
      </p:sp>
      <p:sp>
        <p:nvSpPr>
          <p:cNvPr id="34" name="下箭头 33"/>
          <p:cNvSpPr/>
          <p:nvPr/>
        </p:nvSpPr>
        <p:spPr>
          <a:xfrm>
            <a:off x="383765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358113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数据</a:t>
            </a:r>
            <a:endParaRPr lang="en-US" altLang="zh-CN" sz="1400" dirty="0"/>
          </a:p>
          <a:p>
            <a:pPr algn="ctr"/>
            <a:r>
              <a:rPr lang="zh-CN" altLang="en-US" sz="1400" dirty="0"/>
              <a:t>容器</a:t>
            </a:r>
          </a:p>
        </p:txBody>
      </p:sp>
      <p:sp>
        <p:nvSpPr>
          <p:cNvPr id="36" name="下箭头 35"/>
          <p:cNvSpPr/>
          <p:nvPr/>
        </p:nvSpPr>
        <p:spPr>
          <a:xfrm flipV="1">
            <a:off x="383249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655890" y="1627143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运算符</a:t>
            </a:r>
            <a:endParaRPr lang="en-US" altLang="zh-CN" sz="1400" dirty="0"/>
          </a:p>
        </p:txBody>
      </p:sp>
      <p:sp>
        <p:nvSpPr>
          <p:cNvPr id="39" name="下箭头 38"/>
          <p:cNvSpPr/>
          <p:nvPr/>
        </p:nvSpPr>
        <p:spPr>
          <a:xfrm>
            <a:off x="4912416" y="2493642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0" name="矩形 39"/>
          <p:cNvSpPr/>
          <p:nvPr/>
        </p:nvSpPr>
        <p:spPr>
          <a:xfrm>
            <a:off x="5730649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分支</a:t>
            </a:r>
            <a:endParaRPr lang="en-US" altLang="zh-CN" sz="1400" dirty="0"/>
          </a:p>
        </p:txBody>
      </p:sp>
      <p:sp>
        <p:nvSpPr>
          <p:cNvPr id="41" name="下箭头 40"/>
          <p:cNvSpPr/>
          <p:nvPr/>
        </p:nvSpPr>
        <p:spPr>
          <a:xfrm>
            <a:off x="5987175" y="2493642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矩形 41"/>
          <p:cNvSpPr/>
          <p:nvPr/>
        </p:nvSpPr>
        <p:spPr>
          <a:xfrm>
            <a:off x="680541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函数</a:t>
            </a:r>
            <a:endParaRPr lang="en-US" altLang="zh-CN" sz="1400" dirty="0"/>
          </a:p>
        </p:txBody>
      </p:sp>
      <p:sp>
        <p:nvSpPr>
          <p:cNvPr id="43" name="下箭头 42"/>
          <p:cNvSpPr/>
          <p:nvPr/>
        </p:nvSpPr>
        <p:spPr>
          <a:xfrm>
            <a:off x="706193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矩形 43"/>
          <p:cNvSpPr/>
          <p:nvPr/>
        </p:nvSpPr>
        <p:spPr>
          <a:xfrm>
            <a:off x="7880170" y="1627143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断言</a:t>
            </a:r>
            <a:endParaRPr lang="en-US" altLang="zh-CN" sz="1400" dirty="0"/>
          </a:p>
        </p:txBody>
      </p:sp>
      <p:sp>
        <p:nvSpPr>
          <p:cNvPr id="45" name="下箭头 44"/>
          <p:cNvSpPr/>
          <p:nvPr/>
        </p:nvSpPr>
        <p:spPr>
          <a:xfrm>
            <a:off x="8136696" y="2493641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矩形 45"/>
          <p:cNvSpPr/>
          <p:nvPr/>
        </p:nvSpPr>
        <p:spPr>
          <a:xfrm>
            <a:off x="4655890" y="5198479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表达式</a:t>
            </a:r>
          </a:p>
        </p:txBody>
      </p:sp>
      <p:sp>
        <p:nvSpPr>
          <p:cNvPr id="47" name="下箭头 46"/>
          <p:cNvSpPr/>
          <p:nvPr/>
        </p:nvSpPr>
        <p:spPr>
          <a:xfrm flipV="1">
            <a:off x="4907259" y="4819309"/>
            <a:ext cx="217263" cy="2326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矩形 47"/>
          <p:cNvSpPr/>
          <p:nvPr/>
        </p:nvSpPr>
        <p:spPr>
          <a:xfrm>
            <a:off x="5730650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循环</a:t>
            </a:r>
          </a:p>
        </p:txBody>
      </p:sp>
      <p:sp>
        <p:nvSpPr>
          <p:cNvPr id="49" name="下箭头 48"/>
          <p:cNvSpPr/>
          <p:nvPr/>
        </p:nvSpPr>
        <p:spPr>
          <a:xfrm flipV="1">
            <a:off x="5982019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矩形 49"/>
          <p:cNvSpPr/>
          <p:nvPr/>
        </p:nvSpPr>
        <p:spPr>
          <a:xfrm>
            <a:off x="680540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对象</a:t>
            </a:r>
          </a:p>
        </p:txBody>
      </p:sp>
      <p:sp>
        <p:nvSpPr>
          <p:cNvPr id="51" name="下箭头 50"/>
          <p:cNvSpPr/>
          <p:nvPr/>
        </p:nvSpPr>
        <p:spPr>
          <a:xfrm flipV="1">
            <a:off x="705677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矩形 51"/>
          <p:cNvSpPr/>
          <p:nvPr/>
        </p:nvSpPr>
        <p:spPr>
          <a:xfrm>
            <a:off x="7880168" y="5198479"/>
            <a:ext cx="720000" cy="720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异常</a:t>
            </a:r>
          </a:p>
        </p:txBody>
      </p:sp>
      <p:sp>
        <p:nvSpPr>
          <p:cNvPr id="53" name="下箭头 52"/>
          <p:cNvSpPr/>
          <p:nvPr/>
        </p:nvSpPr>
        <p:spPr>
          <a:xfrm flipV="1">
            <a:off x="8131537" y="4819309"/>
            <a:ext cx="217263" cy="23267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下箭头 53"/>
          <p:cNvSpPr/>
          <p:nvPr/>
        </p:nvSpPr>
        <p:spPr>
          <a:xfrm rot="16200000">
            <a:off x="7056778" y="2820904"/>
            <a:ext cx="217263" cy="34569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下箭头 54"/>
          <p:cNvSpPr/>
          <p:nvPr/>
        </p:nvSpPr>
        <p:spPr>
          <a:xfrm rot="16200000">
            <a:off x="8131538" y="3374225"/>
            <a:ext cx="217263" cy="130743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下箭头 55"/>
          <p:cNvSpPr/>
          <p:nvPr/>
        </p:nvSpPr>
        <p:spPr>
          <a:xfrm rot="16200000">
            <a:off x="7594158" y="3094775"/>
            <a:ext cx="217263" cy="2382193"/>
          </a:xfrm>
          <a:prstGeom prst="down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6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91" y="3084587"/>
            <a:ext cx="5600700" cy="228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小试牛刀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求平面直角坐标系中点</a:t>
            </a:r>
            <a:r>
              <a:rPr lang="en-US" altLang="zh-CN" dirty="0" smtClean="0"/>
              <a:t>P(x, y)</a:t>
            </a:r>
            <a:r>
              <a:rPr lang="zh-CN" altLang="en-US" dirty="0" smtClean="0"/>
              <a:t>到坐标系原点的距离。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7" name="圆角矩形标注 6"/>
          <p:cNvSpPr/>
          <p:nvPr/>
        </p:nvSpPr>
        <p:spPr>
          <a:xfrm>
            <a:off x="5753439" y="2124941"/>
            <a:ext cx="1630546" cy="574535"/>
          </a:xfrm>
          <a:prstGeom prst="wedgeRoundRectCallout">
            <a:avLst>
              <a:gd name="adj1" fmla="val -89071"/>
              <a:gd name="adj2" fmla="val 224472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输入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1010114" y="3809206"/>
            <a:ext cx="1630546" cy="574535"/>
          </a:xfrm>
          <a:prstGeom prst="wedgeRoundRectCallout">
            <a:avLst>
              <a:gd name="adj1" fmla="val 92070"/>
              <a:gd name="adj2" fmla="val -10739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存储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8657131" y="2124940"/>
            <a:ext cx="1630546" cy="574535"/>
          </a:xfrm>
          <a:prstGeom prst="wedgeRoundRectCallout">
            <a:avLst>
              <a:gd name="adj1" fmla="val -168723"/>
              <a:gd name="adj2" fmla="val 321656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运算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7122952" y="5508978"/>
            <a:ext cx="1630546" cy="574535"/>
          </a:xfrm>
          <a:prstGeom prst="wedgeRoundRectCallout">
            <a:avLst>
              <a:gd name="adj1" fmla="val -230510"/>
              <a:gd name="adj2" fmla="val -151584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输出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85288" y="3743346"/>
            <a:ext cx="659501" cy="537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414291" y="3743346"/>
            <a:ext cx="275677" cy="83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48913" y="4320238"/>
            <a:ext cx="2994053" cy="284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60929" y="4649956"/>
            <a:ext cx="659501" cy="2295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提纲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3701124" y="2348880"/>
            <a:ext cx="5688632" cy="648072"/>
          </a:xfrm>
          <a:prstGeom prst="roundRect">
            <a:avLst/>
          </a:prstGeom>
          <a:solidFill>
            <a:srgbClr val="B00000"/>
          </a:solidFill>
          <a:ln w="38100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本课程学习的目的、方法和意义</a:t>
            </a:r>
            <a:endParaRPr lang="en-US" altLang="zh-CN" sz="2800" b="1" dirty="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39697" y="2348880"/>
            <a:ext cx="654003" cy="648072"/>
          </a:xfrm>
          <a:prstGeom prst="roundRect">
            <a:avLst/>
          </a:prstGeom>
          <a:solidFill>
            <a:srgbClr val="0070C0"/>
          </a:solidFill>
          <a:ln w="38100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837029" y="3644692"/>
            <a:ext cx="654003" cy="648404"/>
          </a:xfrm>
          <a:prstGeom prst="roundRect">
            <a:avLst/>
          </a:prstGeom>
          <a:solidFill>
            <a:srgbClr val="0070C0"/>
          </a:solidFill>
          <a:ln w="38100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701124" y="3637345"/>
            <a:ext cx="5688632" cy="655751"/>
          </a:xfrm>
          <a:prstGeom prst="roundRect">
            <a:avLst/>
          </a:prstGeom>
          <a:solidFill>
            <a:srgbClr val="B00000"/>
          </a:solidFill>
          <a:ln w="38100"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程序设计起步</a:t>
            </a:r>
          </a:p>
        </p:txBody>
      </p:sp>
    </p:spTree>
    <p:extLst>
      <p:ext uri="{BB962C8B-B14F-4D97-AF65-F5344CB8AC3E}">
        <p14:creationId xmlns:p14="http://schemas.microsoft.com/office/powerpoint/2010/main" val="34875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再试牛刀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通过点</a:t>
            </a:r>
            <a:r>
              <a:rPr lang="en-US" altLang="zh-CN" dirty="0" smtClean="0"/>
              <a:t>P1(x1, y1)</a:t>
            </a:r>
            <a:r>
              <a:rPr lang="zh-CN" altLang="en-US" dirty="0" smtClean="0"/>
              <a:t>和点</a:t>
            </a:r>
            <a:r>
              <a:rPr lang="en-US" altLang="zh-CN" dirty="0" smtClean="0"/>
              <a:t>P2 (x2, y2)</a:t>
            </a:r>
            <a:r>
              <a:rPr lang="zh-CN" altLang="en-US" dirty="0" smtClean="0"/>
              <a:t>的圆周所形成的最小的圆的面积是多少？其中，</a:t>
            </a:r>
            <a:r>
              <a:rPr lang="en-US" altLang="zh-CN" dirty="0" smtClean="0"/>
              <a:t>x1!=x2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y1!=y2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77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下载并安装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解释器。</a:t>
            </a:r>
            <a:endParaRPr lang="en-US" altLang="zh-CN" dirty="0" smtClean="0"/>
          </a:p>
          <a:p>
            <a:r>
              <a:rPr lang="zh-CN" altLang="en-US" dirty="0" smtClean="0"/>
              <a:t>熟悉使用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编写、运行程序。</a:t>
            </a:r>
            <a:endParaRPr lang="en-US" altLang="zh-CN" dirty="0" smtClean="0"/>
          </a:p>
          <a:p>
            <a:r>
              <a:rPr lang="zh-CN" altLang="en-US" dirty="0" smtClean="0"/>
              <a:t>学习并掌握使用</a:t>
            </a:r>
            <a:r>
              <a:rPr lang="en-US" altLang="zh-CN" dirty="0" smtClean="0"/>
              <a:t>FTP</a:t>
            </a:r>
            <a:r>
              <a:rPr lang="zh-CN" altLang="en-US" dirty="0" smtClean="0"/>
              <a:t>文件服务器下载和上传文件的方法。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进入服务器</a:t>
            </a:r>
            <a:r>
              <a:rPr lang="en-US" altLang="zh-CN" dirty="0">
                <a:hlinkClick r:id="rId2"/>
              </a:rPr>
              <a:t>ftp://tstu:tstu@192.168.125.3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尝试从</a:t>
            </a:r>
            <a:r>
              <a:rPr lang="en-US" altLang="zh-CN" dirty="0" smtClean="0"/>
              <a:t>download</a:t>
            </a:r>
            <a:r>
              <a:rPr lang="zh-CN" altLang="en-US" dirty="0" smtClean="0"/>
              <a:t>文件夹下载文件，向</a:t>
            </a:r>
            <a:r>
              <a:rPr lang="en-US" altLang="zh-CN" dirty="0" smtClean="0"/>
              <a:t>upload</a:t>
            </a:r>
            <a:r>
              <a:rPr lang="zh-CN" altLang="en-US" dirty="0" smtClean="0"/>
              <a:t>文件夹上传文件。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72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本课程学习的目的、方法和意义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0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学习的目的以及如何学习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大学学习的主要目的是什么？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核心任务：培养</a:t>
            </a:r>
            <a:r>
              <a:rPr lang="zh-CN" altLang="en-US" b="1" dirty="0">
                <a:solidFill>
                  <a:srgbClr val="FF0000"/>
                </a:solidFill>
              </a:rPr>
              <a:t>发现问题和解决问题的能力</a:t>
            </a:r>
            <a:r>
              <a:rPr lang="zh-CN" altLang="en-US" dirty="0" smtClean="0"/>
              <a:t>而</a:t>
            </a:r>
            <a:r>
              <a:rPr lang="zh-CN" altLang="en-US" b="1" dirty="0" smtClean="0">
                <a:solidFill>
                  <a:srgbClr val="FF0000"/>
                </a:solidFill>
              </a:rPr>
              <a:t>非单纯的知识</a:t>
            </a:r>
            <a:r>
              <a:rPr lang="zh-CN" altLang="en-US" b="1" dirty="0">
                <a:solidFill>
                  <a:srgbClr val="FF0000"/>
                </a:solidFill>
              </a:rPr>
              <a:t>获取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知识传授只是手段和部分目的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</a:t>
            </a:r>
            <a:r>
              <a:rPr lang="zh-CN" altLang="en-US" b="1" dirty="0">
                <a:solidFill>
                  <a:srgbClr val="FF0000"/>
                </a:solidFill>
              </a:rPr>
              <a:t>过程</a:t>
            </a:r>
            <a:r>
              <a:rPr lang="zh-CN" altLang="en-US" dirty="0" smtClean="0"/>
              <a:t>很重要，</a:t>
            </a:r>
            <a:r>
              <a:rPr lang="zh-CN" altLang="en-US" b="1" dirty="0">
                <a:solidFill>
                  <a:srgbClr val="FF0000"/>
                </a:solidFill>
              </a:rPr>
              <a:t>并非只有结果是</a:t>
            </a:r>
            <a:r>
              <a:rPr lang="zh-CN" altLang="en-US" b="1" dirty="0" smtClean="0">
                <a:solidFill>
                  <a:srgbClr val="FF0000"/>
                </a:solidFill>
              </a:rPr>
              <a:t>重要的</a:t>
            </a:r>
            <a:r>
              <a:rPr lang="zh-CN" altLang="en-US" dirty="0" smtClean="0"/>
              <a:t>（过程与结果大概率呈正相关趋势）</a:t>
            </a:r>
            <a:endParaRPr lang="en-US" altLang="zh-CN" dirty="0" smtClean="0"/>
          </a:p>
          <a:p>
            <a:r>
              <a:rPr lang="zh-CN" altLang="en-US" dirty="0" smtClean="0"/>
              <a:t>大学应该如何学？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思前想后：解决好每节课的问题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前呼后应：解决好课程间的衔接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“眼高手低”：目标要高，但是要从基础着手实践</a:t>
            </a:r>
            <a:endParaRPr lang="en-US" altLang="zh-CN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3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课程的地位和教学组织方式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程序设计类课程在计算机类专业中的作用和地位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前导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计算思维的建立和训练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工具</a:t>
            </a:r>
            <a:endParaRPr lang="en-US" altLang="zh-CN" dirty="0" smtClean="0"/>
          </a:p>
          <a:p>
            <a:r>
              <a:rPr lang="zh-CN" altLang="en-US" dirty="0" smtClean="0"/>
              <a:t>课程组织方式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理论教学：传授知识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实验教学：验证、</a:t>
            </a:r>
            <a:r>
              <a:rPr lang="zh-CN" altLang="en-US" b="1" dirty="0" smtClean="0">
                <a:solidFill>
                  <a:srgbClr val="FF0000"/>
                </a:solidFill>
              </a:rPr>
              <a:t>求证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课程实践：解决问题</a:t>
            </a:r>
            <a:endParaRPr lang="en-US" altLang="zh-CN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课程教学目标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建立用程序处理数据的基础能力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输入和输出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数据的存储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计算：算术运算、关系运算、逻辑运算、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 smtClean="0"/>
              <a:t>操作：增加、删除、修改、查找、分组、比较、排序、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建立基本的计算思维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能够用计算方法来刻画一个问题求解的过程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用程序设计语言实现上述过程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1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课程怎么学？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注意：</a:t>
            </a:r>
            <a:r>
              <a:rPr lang="zh-CN" altLang="en-US" b="1" dirty="0" smtClean="0">
                <a:solidFill>
                  <a:srgbClr val="FF0000"/>
                </a:solidFill>
              </a:rPr>
              <a:t>上课不是读书会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上课的任务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梳理知识体系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归纳重点难点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强化练习（通过增强直观印象来强化记忆；检验学习效果）</a:t>
            </a:r>
            <a:endParaRPr lang="en-US" altLang="zh-CN" dirty="0" smtClean="0"/>
          </a:p>
          <a:p>
            <a:r>
              <a:rPr lang="zh-CN" altLang="en-US" dirty="0" smtClean="0"/>
              <a:t>在计算机科学中，不管怎样强调实践的重要性都不过分。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补充作业（力扣）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https://leetcode-cn.com/</a:t>
            </a:r>
            <a:r>
              <a:rPr lang="zh-CN" altLang="en-US" dirty="0" smtClean="0"/>
              <a:t>，算法题，用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答题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课程实践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学习条件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教材（讲义）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课件：教材自带课件和补充课件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例程：教材自带例程和补充例程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其它参考资料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学院环境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自备环境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网上环境</a:t>
            </a:r>
            <a:endParaRPr lang="en-US" altLang="zh-CN" dirty="0" smtClean="0"/>
          </a:p>
          <a:p>
            <a:r>
              <a:rPr lang="zh-CN" altLang="en-US" dirty="0" smtClean="0"/>
              <a:t>遇到疑问的解决办法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分析可能的原因，尝试并解释结果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寻求其它帮助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2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学习要求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598E1-A3BA-444D-A94B-A19823F6220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4"/>
          <p:cNvSpPr txBox="1">
            <a:spLocks/>
          </p:cNvSpPr>
          <p:nvPr/>
        </p:nvSpPr>
        <p:spPr>
          <a:xfrm>
            <a:off x="1127447" y="3345293"/>
            <a:ext cx="10364697" cy="859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baseline="0">
                <a:solidFill>
                  <a:srgbClr val="C00000"/>
                </a:solidFill>
                <a:latin typeface="+mn-ea"/>
                <a:ea typeface="+mn-ea"/>
                <a:cs typeface="+mj-cs"/>
              </a:defRPr>
            </a:lvl1pPr>
          </a:lstStyle>
          <a:p>
            <a:r>
              <a:rPr lang="zh-CN" altLang="en-US" sz="7200" dirty="0" smtClean="0">
                <a:solidFill>
                  <a:srgbClr val="B00000"/>
                </a:solidFill>
              </a:rPr>
              <a:t>严谨、严谨、再严谨！</a:t>
            </a:r>
            <a:endParaRPr lang="zh-CN" altLang="en-US" sz="7200" dirty="0">
              <a:solidFill>
                <a:srgbClr val="B00000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772157" y="2271211"/>
            <a:ext cx="1630546" cy="574535"/>
          </a:xfrm>
          <a:prstGeom prst="wedgeRoundRectCallout">
            <a:avLst>
              <a:gd name="adj1" fmla="val 10681"/>
              <a:gd name="adj2" fmla="val 111796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0000FF"/>
                </a:solidFill>
              </a:rPr>
              <a:t>细致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437320" y="2272487"/>
            <a:ext cx="2631901" cy="574535"/>
          </a:xfrm>
          <a:prstGeom prst="wedgeRoundRectCallout">
            <a:avLst>
              <a:gd name="adj1" fmla="val -34977"/>
              <a:gd name="adj2" fmla="val 116726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</a:rPr>
              <a:t>不迷信：验证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8103838" y="2271211"/>
            <a:ext cx="3096125" cy="574535"/>
          </a:xfrm>
          <a:prstGeom prst="wedgeRoundRectCallout">
            <a:avLst>
              <a:gd name="adj1" fmla="val -24429"/>
              <a:gd name="adj2" fmla="val 118134"/>
              <a:gd name="adj3" fmla="val 16667"/>
            </a:avLst>
          </a:prstGeom>
          <a:ln>
            <a:solidFill>
              <a:srgbClr val="0000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</a:rPr>
              <a:t>不要想当然：求证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9544" y="4434537"/>
            <a:ext cx="1819729" cy="16312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xxxxxxxxxx</a:t>
            </a:r>
            <a:r>
              <a:rPr lang="zh-CN" altLang="en-US" sz="2000" dirty="0" smtClean="0"/>
              <a:t>张三</a:t>
            </a:r>
            <a:endParaRPr lang="en-US" altLang="zh-CN" sz="2000" dirty="0" smtClean="0"/>
          </a:p>
          <a:p>
            <a:r>
              <a:rPr lang="en-US" altLang="zh-CN" sz="2000" dirty="0" err="1" smtClean="0"/>
              <a:t>xxxx</a:t>
            </a:r>
            <a:r>
              <a:rPr lang="en-US" altLang="zh-CN" sz="2000" dirty="0" smtClean="0"/>
              <a:t> – </a:t>
            </a:r>
            <a:r>
              <a:rPr lang="zh-CN" altLang="en-US" sz="2000" dirty="0" smtClean="0"/>
              <a:t>张三</a:t>
            </a:r>
            <a:endParaRPr lang="en-US" altLang="zh-CN" sz="2000" dirty="0" smtClean="0"/>
          </a:p>
          <a:p>
            <a:r>
              <a:rPr lang="en-US" altLang="zh-CN" sz="2000" dirty="0" err="1" smtClean="0"/>
              <a:t>xxxx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张</a:t>
            </a:r>
            <a:r>
              <a:rPr lang="zh-CN" altLang="en-US" sz="2000" dirty="0"/>
              <a:t>三</a:t>
            </a:r>
            <a:endParaRPr lang="en-US" altLang="zh-CN" sz="2000" dirty="0"/>
          </a:p>
          <a:p>
            <a:r>
              <a:rPr lang="en-US" altLang="zh-CN" sz="2000" dirty="0" err="1" smtClean="0"/>
              <a:t>xxxx</a:t>
            </a:r>
            <a:r>
              <a:rPr lang="en-US" altLang="zh-CN" sz="2000" dirty="0" smtClean="0"/>
              <a:t>—</a:t>
            </a:r>
            <a:r>
              <a:rPr lang="zh-CN" altLang="en-US" sz="2000" dirty="0" smtClean="0"/>
              <a:t>张三</a:t>
            </a:r>
            <a:endParaRPr lang="en-US" altLang="zh-CN" sz="2000" dirty="0" smtClean="0"/>
          </a:p>
          <a:p>
            <a:r>
              <a:rPr lang="en-US" altLang="zh-CN" sz="2000" dirty="0"/>
              <a:t>……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595377" y="4441578"/>
            <a:ext cx="5455340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高考数学分数：</a:t>
            </a:r>
            <a:r>
              <a:rPr lang="en-US" altLang="zh-CN" sz="2000" dirty="0" smtClean="0"/>
              <a:t>615</a:t>
            </a:r>
            <a:r>
              <a:rPr lang="zh-CN" altLang="en-US" sz="2000" dirty="0" smtClean="0"/>
              <a:t>，高考所在地数学满分</a:t>
            </a:r>
            <a:r>
              <a:rPr lang="en-US" altLang="zh-CN" sz="2000" dirty="0" smtClean="0"/>
              <a:t>150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95377" y="5139993"/>
            <a:ext cx="5455340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生源</a:t>
            </a:r>
            <a:r>
              <a:rPr lang="zh-CN" altLang="en-US" dirty="0"/>
              <a:t>地（填“省</a:t>
            </a:r>
            <a:r>
              <a:rPr lang="en-US" altLang="zh-CN" dirty="0"/>
              <a:t>/</a:t>
            </a:r>
            <a:r>
              <a:rPr lang="zh-CN" altLang="en-US" dirty="0"/>
              <a:t>自治区</a:t>
            </a:r>
            <a:r>
              <a:rPr lang="en-US" altLang="zh-CN" dirty="0"/>
              <a:t>/</a:t>
            </a:r>
            <a:r>
              <a:rPr lang="zh-CN" altLang="en-US" dirty="0"/>
              <a:t>直辖市</a:t>
            </a:r>
            <a:r>
              <a:rPr lang="en-US" altLang="zh-CN" dirty="0"/>
              <a:t>/</a:t>
            </a:r>
            <a:r>
              <a:rPr lang="zh-CN" altLang="en-US" dirty="0"/>
              <a:t>特别行政区”即可</a:t>
            </a:r>
            <a:r>
              <a:rPr lang="zh-CN" altLang="en-US" dirty="0" smtClean="0"/>
              <a:t>）？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60498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  <p:bldP spid="3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917</Words>
  <Application>Microsoft Office PowerPoint</Application>
  <PresentationFormat>宽屏</PresentationFormat>
  <Paragraphs>220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引言</vt:lpstr>
      <vt:lpstr>提纲</vt:lpstr>
      <vt:lpstr>1. 本课程学习的目的、方法和意义</vt:lpstr>
      <vt:lpstr>学习的目的以及如何学习</vt:lpstr>
      <vt:lpstr>课程的地位和教学组织方式</vt:lpstr>
      <vt:lpstr>课程教学目标</vt:lpstr>
      <vt:lpstr>Python课程怎么学？</vt:lpstr>
      <vt:lpstr>学习条件</vt:lpstr>
      <vt:lpstr>学习要求</vt:lpstr>
      <vt:lpstr>常用服务器地址</vt:lpstr>
      <vt:lpstr>作业提交方式 - 1</vt:lpstr>
      <vt:lpstr>作业提交方式 - 2</vt:lpstr>
      <vt:lpstr>从服务器下载资料</vt:lpstr>
      <vt:lpstr>向服务器上传文件</vt:lpstr>
      <vt:lpstr>2. 程序设计起步</vt:lpstr>
      <vt:lpstr>程序设计起步</vt:lpstr>
      <vt:lpstr>程序设计的基本框架</vt:lpstr>
      <vt:lpstr>程序设计的最小技术需求</vt:lpstr>
      <vt:lpstr>小试牛刀</vt:lpstr>
      <vt:lpstr>再试牛刀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suda</dc:creator>
  <cp:lastModifiedBy>suda</cp:lastModifiedBy>
  <cp:revision>43</cp:revision>
  <dcterms:created xsi:type="dcterms:W3CDTF">2020-09-05T06:22:48Z</dcterms:created>
  <dcterms:modified xsi:type="dcterms:W3CDTF">2021-10-13T07:50:02Z</dcterms:modified>
</cp:coreProperties>
</file>