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7" r:id="rId3"/>
    <p:sldId id="278" r:id="rId4"/>
    <p:sldId id="289" r:id="rId5"/>
    <p:sldId id="287" r:id="rId6"/>
    <p:sldId id="281" r:id="rId7"/>
    <p:sldId id="282" r:id="rId8"/>
    <p:sldId id="279" r:id="rId9"/>
    <p:sldId id="280" r:id="rId10"/>
    <p:sldId id="283" r:id="rId11"/>
    <p:sldId id="284" r:id="rId12"/>
    <p:sldId id="285" r:id="rId13"/>
    <p:sldId id="286" r:id="rId14"/>
    <p:sldId id="288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1" autoAdjust="0"/>
    <p:restoredTop sz="94680" autoAdjust="0"/>
  </p:normalViewPr>
  <p:slideViewPr>
    <p:cSldViewPr snapToGrid="0">
      <p:cViewPr varScale="1">
        <p:scale>
          <a:sx n="157" d="100"/>
          <a:sy n="157" d="100"/>
        </p:scale>
        <p:origin x="2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3BD4E-70AE-4CE0-B5EF-16C911B6484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9211-FDB1-42E6-A3D4-6BB67E46B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5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828" y="370017"/>
            <a:ext cx="10555008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/>
          <a:lstStyle>
            <a:lvl1pPr algn="just"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algn="just"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just"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just"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just"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166E-C107-4246-AE0D-AACE1A714781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9" y="6093296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50680" y="2124050"/>
            <a:ext cx="10670199" cy="2149607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79" y="154361"/>
            <a:ext cx="900000" cy="900000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 userDrawn="1"/>
        </p:nvSpPr>
        <p:spPr bwMode="auto">
          <a:xfrm>
            <a:off x="6747634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 userDrawn="1"/>
        </p:nvSpPr>
        <p:spPr bwMode="auto">
          <a:xfrm>
            <a:off x="750680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750682" y="6597650"/>
            <a:ext cx="1067019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48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5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/>
          <a:lstStyle>
            <a:lvl1pPr marL="0" indent="0" algn="ctr"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29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E7D9-7C51-418C-BDE7-FC47BD8BC570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1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52EF-197E-4662-AABF-C76FA958C4B9}" type="datetime1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B00000"/>
                </a:solidFill>
              </a:rPr>
              <a:t>Python</a:t>
            </a:r>
            <a:r>
              <a:rPr lang="zh-CN" altLang="en-US" dirty="0" smtClean="0">
                <a:solidFill>
                  <a:srgbClr val="B00000"/>
                </a:solidFill>
              </a:rPr>
              <a:t>基础知识</a:t>
            </a:r>
            <a:endParaRPr lang="zh-CN" altLang="en-US" dirty="0">
              <a:solidFill>
                <a:srgbClr val="B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521475DC-017F-4D8B-81DF-22D8F0D2BA00}" type="datetime2">
              <a:rPr lang="zh-CN" altLang="en-US" smtClean="0"/>
              <a:t>2021年10月24日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一般运算规则和</a:t>
            </a:r>
            <a:r>
              <a:rPr lang="zh-CN" altLang="en-US" dirty="0"/>
              <a:t>特殊</a:t>
            </a:r>
            <a:r>
              <a:rPr lang="zh-CN" altLang="en-US" dirty="0" smtClean="0"/>
              <a:t>运算规则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同一运算符的多重含义</a:t>
            </a:r>
            <a:endParaRPr lang="en-US" altLang="zh-CN" dirty="0" smtClean="0"/>
          </a:p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单个变量（含对象）、常量是表达式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单次函数调用是表达式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运算符连接的表达式是表达式</a:t>
            </a:r>
            <a:endParaRPr lang="en-US" altLang="zh-CN" dirty="0" smtClean="0"/>
          </a:p>
          <a:p>
            <a:r>
              <a:rPr lang="zh-CN" altLang="en-US" dirty="0" smtClean="0"/>
              <a:t>掌握基本原理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研究运算符，一定要明确</a:t>
            </a:r>
            <a:r>
              <a:rPr lang="zh-CN" altLang="en-US" b="1" dirty="0" smtClean="0">
                <a:solidFill>
                  <a:srgbClr val="FF0000"/>
                </a:solidFill>
              </a:rPr>
              <a:t>运算规则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研究表达式，一定要明确</a:t>
            </a:r>
            <a:r>
              <a:rPr lang="zh-CN" altLang="en-US" b="1" dirty="0" smtClean="0">
                <a:solidFill>
                  <a:srgbClr val="FF0000"/>
                </a:solidFill>
              </a:rPr>
              <a:t>表达式的值</a:t>
            </a:r>
            <a:r>
              <a:rPr lang="zh-CN" altLang="en-US" dirty="0" smtClean="0"/>
              <a:t>是什么。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重视表达式值的</a:t>
            </a:r>
            <a:r>
              <a:rPr lang="zh-CN" altLang="en-US" b="1" dirty="0" smtClean="0">
                <a:solidFill>
                  <a:srgbClr val="FF0000"/>
                </a:solidFill>
              </a:rPr>
              <a:t>多样性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等价性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02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内置函数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的解释器自带的函数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代码已经内置于解释器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无需导入（</a:t>
            </a:r>
            <a:r>
              <a:rPr lang="en-US" altLang="zh-CN" b="1" dirty="0" smtClean="0">
                <a:solidFill>
                  <a:srgbClr val="FF0000"/>
                </a:solidFill>
              </a:rPr>
              <a:t>import</a:t>
            </a:r>
            <a:r>
              <a:rPr lang="zh-CN" altLang="en-US" dirty="0" smtClean="0"/>
              <a:t>）任何模块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0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2.x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/>
              <a:t>2.x</a:t>
            </a:r>
            <a:r>
              <a:rPr lang="zh-CN" altLang="en-US" dirty="0"/>
              <a:t>和</a:t>
            </a:r>
            <a:r>
              <a:rPr lang="en-US" altLang="zh-CN" dirty="0" smtClean="0"/>
              <a:t>3.x</a:t>
            </a:r>
            <a:r>
              <a:rPr lang="zh-CN" altLang="en-US" dirty="0" smtClean="0"/>
              <a:t>在语法上的主要区别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不必掌握</a:t>
            </a:r>
            <a:r>
              <a:rPr lang="en-US" altLang="zh-CN" dirty="0" smtClean="0"/>
              <a:t>2.x</a:t>
            </a:r>
            <a:r>
              <a:rPr lang="zh-CN" altLang="en-US" dirty="0" smtClean="0"/>
              <a:t>的语法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input()</a:t>
            </a:r>
          </a:p>
          <a:p>
            <a:pPr lvl="1"/>
            <a:r>
              <a:rPr lang="zh-CN" altLang="en-US" dirty="0" smtClean="0"/>
              <a:t>得到</a:t>
            </a:r>
            <a:r>
              <a:rPr lang="zh-CN" altLang="en-US" b="1" dirty="0" smtClean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而非</a:t>
            </a:r>
            <a:r>
              <a:rPr lang="zh-CN" altLang="en-US" b="1" dirty="0" smtClean="0">
                <a:solidFill>
                  <a:srgbClr val="FF0000"/>
                </a:solidFill>
              </a:rPr>
              <a:t>数值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如需要得到数值类型输入，则需要</a:t>
            </a:r>
            <a:r>
              <a:rPr lang="zh-CN" altLang="en-US" b="1" dirty="0" smtClean="0">
                <a:solidFill>
                  <a:srgbClr val="FF0000"/>
                </a:solidFill>
              </a:rPr>
              <a:t>类型转换</a:t>
            </a:r>
            <a:r>
              <a:rPr lang="zh-CN" altLang="en-US" dirty="0" smtClean="0"/>
              <a:t>，如：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float()</a:t>
            </a:r>
            <a:endParaRPr lang="en-US" altLang="zh-CN" dirty="0"/>
          </a:p>
          <a:p>
            <a:pPr lvl="1"/>
            <a:r>
              <a:rPr lang="zh-CN" altLang="en-US" dirty="0" smtClean="0"/>
              <a:t>有出现</a:t>
            </a:r>
            <a:r>
              <a:rPr lang="zh-CN" altLang="en-US" b="1" dirty="0">
                <a:solidFill>
                  <a:srgbClr val="FF0000"/>
                </a:solidFill>
              </a:rPr>
              <a:t>异常</a:t>
            </a:r>
            <a:r>
              <a:rPr lang="zh-CN" altLang="en-US" dirty="0" smtClean="0"/>
              <a:t>的可能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0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其它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程序（脚本）运行时的角色控制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__name__</a:t>
            </a:r>
            <a:r>
              <a:rPr lang="zh-CN" altLang="en-US" dirty="0" smtClean="0"/>
              <a:t>属性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代码</a:t>
            </a:r>
            <a:r>
              <a:rPr lang="zh-CN" altLang="en-US" dirty="0"/>
              <a:t>规范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严格</a:t>
            </a:r>
            <a:r>
              <a:rPr lang="zh-CN" altLang="en-US" b="1" dirty="0" smtClean="0">
                <a:solidFill>
                  <a:srgbClr val="FF0000"/>
                </a:solidFill>
              </a:rPr>
              <a:t>缩进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续行</a:t>
            </a:r>
            <a:r>
              <a:rPr lang="en-US" altLang="zh-CN" dirty="0" smtClean="0"/>
              <a:t>……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可使用检查工具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PEP8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err="1" smtClean="0"/>
              <a:t>PyChecker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err="1"/>
              <a:t>P</a:t>
            </a:r>
            <a:r>
              <a:rPr lang="en-US" altLang="zh-CN" dirty="0" err="1" smtClean="0"/>
              <a:t>ylint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18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 smtClean="0"/>
              <a:t>其它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如何下载并安装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编程环境？</a:t>
            </a:r>
            <a:endParaRPr lang="en-US" altLang="zh-CN" dirty="0" smtClean="0"/>
          </a:p>
          <a:p>
            <a:r>
              <a:rPr lang="zh-CN" altLang="en-US" dirty="0" smtClean="0"/>
              <a:t>什么是命令行方式？</a:t>
            </a:r>
            <a:endParaRPr lang="en-US" altLang="zh-CN" dirty="0" smtClean="0"/>
          </a:p>
          <a:p>
            <a:r>
              <a:rPr lang="zh-CN" altLang="en-US" dirty="0" smtClean="0"/>
              <a:t>什么是程序运行方式？</a:t>
            </a:r>
            <a:endParaRPr lang="en-US" altLang="zh-CN" dirty="0" smtClean="0"/>
          </a:p>
          <a:p>
            <a:r>
              <a:rPr lang="zh-CN" altLang="en-US" dirty="0" smtClean="0"/>
              <a:t>如何编写源程序？如何运行？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1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巩固、加强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编程环境的基本使用方法</a:t>
            </a:r>
            <a:endParaRPr lang="en-US" altLang="zh-CN" dirty="0" smtClean="0"/>
          </a:p>
          <a:p>
            <a:r>
              <a:rPr lang="zh-CN" altLang="en-US" dirty="0" smtClean="0"/>
              <a:t>预习列表的基本概念</a:t>
            </a:r>
            <a:endParaRPr lang="en-US" altLang="zh-CN" dirty="0" smtClean="0"/>
          </a:p>
          <a:p>
            <a:r>
              <a:rPr lang="zh-CN" altLang="en-US" dirty="0" smtClean="0"/>
              <a:t>预习列表的基本使用方法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0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附录：负数取模怎么算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取模运算实际上是计算两数相除以后的余数。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是两个整数，</a:t>
            </a:r>
            <a:r>
              <a:rPr lang="en-US" altLang="zh-CN" dirty="0" smtClean="0"/>
              <a:t>r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a%b</a:t>
            </a:r>
            <a:r>
              <a:rPr lang="zh-CN" altLang="en-US" dirty="0" smtClean="0"/>
              <a:t>的余数，那么在几乎所有的计算系统中都满足：</a:t>
            </a:r>
            <a:r>
              <a:rPr lang="en-US" altLang="zh-CN" dirty="0" smtClean="0"/>
              <a:t>a = b</a:t>
            </a:r>
            <a:r>
              <a:rPr lang="pt-BR" altLang="zh-CN" dirty="0" smtClean="0"/>
              <a:t> x </a:t>
            </a:r>
            <a:r>
              <a:rPr lang="en-US" altLang="zh-CN" dirty="0" smtClean="0"/>
              <a:t>(a / b) + r</a:t>
            </a:r>
            <a:r>
              <a:rPr lang="zh-CN" altLang="en-US" dirty="0" smtClean="0"/>
              <a:t>，其中 </a:t>
            </a:r>
            <a:r>
              <a:rPr lang="en-US" altLang="zh-CN" dirty="0" smtClean="0"/>
              <a:t>|r|&lt;|a|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所以，</a:t>
            </a:r>
            <a:r>
              <a:rPr lang="pt-BR" altLang="zh-CN" dirty="0" smtClean="0"/>
              <a:t>r = a - </a:t>
            </a:r>
            <a:r>
              <a:rPr lang="en-US" altLang="zh-CN" dirty="0" smtClean="0"/>
              <a:t>b</a:t>
            </a:r>
            <a:r>
              <a:rPr lang="pt-BR" altLang="zh-CN" dirty="0" smtClean="0"/>
              <a:t> x (a / b)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都是定值，唯一可能影响结果的就是</a:t>
            </a:r>
            <a:r>
              <a:rPr lang="en-US" altLang="zh-CN" b="1" dirty="0" smtClean="0">
                <a:solidFill>
                  <a:srgbClr val="FF0000"/>
                </a:solidFill>
              </a:rPr>
              <a:t>a / b</a:t>
            </a:r>
            <a:r>
              <a:rPr lang="zh-CN" altLang="en-US" dirty="0" smtClean="0"/>
              <a:t>的值，即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整数除法求商的三种方法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向上取整，向</a:t>
            </a:r>
            <a:r>
              <a:rPr lang="en-US" altLang="zh-CN" dirty="0" smtClean="0"/>
              <a:t>+∞</a:t>
            </a:r>
            <a:r>
              <a:rPr lang="zh-CN" altLang="en-US" dirty="0" smtClean="0"/>
              <a:t>方向取最接近精确值的整数，也就是取比实际结果稍大的最小整数，也叫 </a:t>
            </a:r>
            <a:r>
              <a:rPr lang="en-US" altLang="zh-CN" dirty="0" smtClean="0"/>
              <a:t>Ceiling</a:t>
            </a:r>
            <a:r>
              <a:rPr lang="zh-CN" altLang="en-US" dirty="0" smtClean="0"/>
              <a:t>取整。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向下取整，向</a:t>
            </a:r>
            <a:r>
              <a:rPr lang="en-US" altLang="zh-CN" dirty="0" smtClean="0"/>
              <a:t>-∞</a:t>
            </a:r>
            <a:r>
              <a:rPr lang="zh-CN" altLang="en-US" dirty="0" smtClean="0"/>
              <a:t>方向取最接近精确值的整数，也就是取比实际结果稍小的最大整数，也叫 </a:t>
            </a:r>
            <a:r>
              <a:rPr lang="en-US" altLang="zh-CN" dirty="0" smtClean="0"/>
              <a:t>Floor </a:t>
            </a:r>
            <a:r>
              <a:rPr lang="zh-CN" altLang="en-US" dirty="0" smtClean="0"/>
              <a:t>取整。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向零取整，向</a:t>
            </a:r>
            <a:r>
              <a:rPr lang="en-US" altLang="zh-CN" dirty="0" smtClean="0"/>
              <a:t>0</a:t>
            </a:r>
            <a:r>
              <a:rPr lang="zh-CN" altLang="en-US" dirty="0" smtClean="0"/>
              <a:t>方向取最接近精确值的整数，换言之就是舍去小数部分，因此又称截断取整（</a:t>
            </a:r>
            <a:r>
              <a:rPr lang="en-US" altLang="zh-CN" dirty="0" smtClean="0"/>
              <a:t>Truncate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73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附录：负数取模怎么算（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 smtClean="0"/>
              <a:t>语言整除采用</a:t>
            </a:r>
            <a:r>
              <a:rPr lang="zh-CN" altLang="en-US" dirty="0"/>
              <a:t>的是 </a:t>
            </a:r>
            <a:r>
              <a:rPr lang="en-US" altLang="zh-CN" dirty="0"/>
              <a:t>floor </a:t>
            </a:r>
            <a:r>
              <a:rPr lang="zh-CN" altLang="en-US" dirty="0"/>
              <a:t>除法，所以对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来讲</a:t>
            </a:r>
            <a:endParaRPr lang="en-US" altLang="zh-CN" dirty="0" smtClean="0"/>
          </a:p>
          <a:p>
            <a:pPr lvl="1"/>
            <a:r>
              <a:rPr lang="en-US" altLang="zh-CN" dirty="0"/>
              <a:t>-17 % 10 </a:t>
            </a:r>
            <a:r>
              <a:rPr lang="zh-CN" altLang="en-US" dirty="0" smtClean="0"/>
              <a:t>：</a:t>
            </a:r>
            <a:r>
              <a:rPr lang="en-US" altLang="zh-CN" dirty="0"/>
              <a:t>r = (-17) - (-17 / 10) x 10 = (-17) - (-2 x 10) = 3</a:t>
            </a:r>
          </a:p>
          <a:p>
            <a:pPr lvl="1"/>
            <a:r>
              <a:rPr lang="en-US" altLang="zh-CN" dirty="0"/>
              <a:t>17 % -10 </a:t>
            </a:r>
            <a:r>
              <a:rPr lang="zh-CN" altLang="en-US" dirty="0" smtClean="0"/>
              <a:t>：</a:t>
            </a:r>
            <a:r>
              <a:rPr lang="en-US" altLang="zh-CN" dirty="0"/>
              <a:t>r = 17 - (17 / -10) x (-10) = (17) - (-2 x -10) = </a:t>
            </a:r>
            <a:r>
              <a:rPr lang="en-US" altLang="zh-CN" dirty="0" smtClean="0"/>
              <a:t>-3</a:t>
            </a:r>
            <a:endParaRPr lang="en-US" altLang="zh-CN" dirty="0"/>
          </a:p>
          <a:p>
            <a:pPr lvl="1"/>
            <a:r>
              <a:rPr lang="en-US" altLang="zh-CN" dirty="0"/>
              <a:t>-17 % -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/>
              <a:t>r = (-17) - (-17 / -10) x (-10) = (-17) - (1 x -10) = -7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14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回顾：程序设计的基本框架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6370" y="2872812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8954928" y="2872811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2506370" y="1627143"/>
            <a:ext cx="72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键盘</a:t>
            </a:r>
          </a:p>
        </p:txBody>
      </p:sp>
      <p:sp>
        <p:nvSpPr>
          <p:cNvPr id="8" name="矩形 7"/>
          <p:cNvSpPr/>
          <p:nvPr/>
        </p:nvSpPr>
        <p:spPr>
          <a:xfrm>
            <a:off x="250637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9" name="下箭头 8"/>
          <p:cNvSpPr/>
          <p:nvPr/>
        </p:nvSpPr>
        <p:spPr>
          <a:xfrm>
            <a:off x="276289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 flipV="1">
            <a:off x="275773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下箭头 10"/>
          <p:cNvSpPr/>
          <p:nvPr/>
        </p:nvSpPr>
        <p:spPr>
          <a:xfrm rot="16200000">
            <a:off x="329511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8954928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显示器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954928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15" name="下箭头 14"/>
          <p:cNvSpPr/>
          <p:nvPr/>
        </p:nvSpPr>
        <p:spPr>
          <a:xfrm flipV="1">
            <a:off x="9206297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206297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581130" y="2872812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</a:p>
        </p:txBody>
      </p:sp>
      <p:sp>
        <p:nvSpPr>
          <p:cNvPr id="24" name="矩形 23"/>
          <p:cNvSpPr/>
          <p:nvPr/>
        </p:nvSpPr>
        <p:spPr>
          <a:xfrm>
            <a:off x="4655890" y="2872812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运算</a:t>
            </a:r>
          </a:p>
        </p:txBody>
      </p:sp>
      <p:sp>
        <p:nvSpPr>
          <p:cNvPr id="25" name="矩形 24"/>
          <p:cNvSpPr/>
          <p:nvPr/>
        </p:nvSpPr>
        <p:spPr>
          <a:xfrm>
            <a:off x="5730650" y="2872812"/>
            <a:ext cx="720000" cy="15216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</a:t>
            </a:r>
            <a:endParaRPr lang="en-US" altLang="zh-CN" sz="1400" dirty="0"/>
          </a:p>
          <a:p>
            <a:pPr algn="ctr"/>
            <a:r>
              <a:rPr lang="zh-CN" altLang="en-US" sz="1400" dirty="0"/>
              <a:t>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410" y="2872811"/>
            <a:ext cx="720000" cy="1258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分解</a:t>
            </a:r>
          </a:p>
        </p:txBody>
      </p:sp>
      <p:sp>
        <p:nvSpPr>
          <p:cNvPr id="27" name="矩形 26"/>
          <p:cNvSpPr/>
          <p:nvPr/>
        </p:nvSpPr>
        <p:spPr>
          <a:xfrm>
            <a:off x="7880170" y="2872812"/>
            <a:ext cx="720000" cy="10086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检控</a:t>
            </a:r>
          </a:p>
        </p:txBody>
      </p:sp>
      <p:sp>
        <p:nvSpPr>
          <p:cNvPr id="28" name="下箭头 27"/>
          <p:cNvSpPr/>
          <p:nvPr/>
        </p:nvSpPr>
        <p:spPr>
          <a:xfrm rot="16200000">
            <a:off x="436987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下箭头 28"/>
          <p:cNvSpPr/>
          <p:nvPr/>
        </p:nvSpPr>
        <p:spPr>
          <a:xfrm rot="16200000">
            <a:off x="5444638" y="3322874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下箭头 29"/>
          <p:cNvSpPr/>
          <p:nvPr/>
        </p:nvSpPr>
        <p:spPr>
          <a:xfrm rot="16200000">
            <a:off x="6519398" y="33228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 rot="16200000">
            <a:off x="7594158" y="33228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下箭头 31"/>
          <p:cNvSpPr/>
          <p:nvPr/>
        </p:nvSpPr>
        <p:spPr>
          <a:xfrm rot="16200000">
            <a:off x="8668918" y="33228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3581130" y="1627143"/>
            <a:ext cx="72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简单</a:t>
            </a:r>
            <a:endParaRPr lang="en-US" altLang="zh-CN" sz="1400" dirty="0"/>
          </a:p>
          <a:p>
            <a:pPr algn="ctr"/>
            <a:r>
              <a:rPr lang="zh-CN" altLang="en-US" sz="1400" dirty="0"/>
              <a:t>变量</a:t>
            </a:r>
          </a:p>
        </p:txBody>
      </p:sp>
      <p:sp>
        <p:nvSpPr>
          <p:cNvPr id="34" name="下箭头 33"/>
          <p:cNvSpPr/>
          <p:nvPr/>
        </p:nvSpPr>
        <p:spPr>
          <a:xfrm>
            <a:off x="383765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58113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容器</a:t>
            </a:r>
          </a:p>
        </p:txBody>
      </p:sp>
      <p:sp>
        <p:nvSpPr>
          <p:cNvPr id="36" name="下箭头 35"/>
          <p:cNvSpPr/>
          <p:nvPr/>
        </p:nvSpPr>
        <p:spPr>
          <a:xfrm flipV="1">
            <a:off x="383249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655890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运算符</a:t>
            </a:r>
            <a:endParaRPr lang="en-US" altLang="zh-CN" sz="1400" dirty="0"/>
          </a:p>
        </p:txBody>
      </p:sp>
      <p:sp>
        <p:nvSpPr>
          <p:cNvPr id="39" name="下箭头 38"/>
          <p:cNvSpPr/>
          <p:nvPr/>
        </p:nvSpPr>
        <p:spPr>
          <a:xfrm>
            <a:off x="491241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5730649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分支</a:t>
            </a:r>
            <a:endParaRPr lang="en-US" altLang="zh-CN" sz="1400" dirty="0"/>
          </a:p>
        </p:txBody>
      </p:sp>
      <p:sp>
        <p:nvSpPr>
          <p:cNvPr id="41" name="下箭头 40"/>
          <p:cNvSpPr/>
          <p:nvPr/>
        </p:nvSpPr>
        <p:spPr>
          <a:xfrm>
            <a:off x="5987175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6805410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函数</a:t>
            </a:r>
            <a:endParaRPr lang="en-US" altLang="zh-CN" sz="1400" dirty="0"/>
          </a:p>
        </p:txBody>
      </p:sp>
      <p:sp>
        <p:nvSpPr>
          <p:cNvPr id="43" name="下箭头 42"/>
          <p:cNvSpPr/>
          <p:nvPr/>
        </p:nvSpPr>
        <p:spPr>
          <a:xfrm>
            <a:off x="7061936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7880170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断言</a:t>
            </a:r>
            <a:endParaRPr lang="en-US" altLang="zh-CN" sz="1400" dirty="0"/>
          </a:p>
        </p:txBody>
      </p:sp>
      <p:sp>
        <p:nvSpPr>
          <p:cNvPr id="45" name="下箭头 44"/>
          <p:cNvSpPr/>
          <p:nvPr/>
        </p:nvSpPr>
        <p:spPr>
          <a:xfrm>
            <a:off x="8136696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589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表达式</a:t>
            </a:r>
          </a:p>
        </p:txBody>
      </p:sp>
      <p:sp>
        <p:nvSpPr>
          <p:cNvPr id="47" name="下箭头 46"/>
          <p:cNvSpPr/>
          <p:nvPr/>
        </p:nvSpPr>
        <p:spPr>
          <a:xfrm flipV="1">
            <a:off x="490725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573065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循环</a:t>
            </a:r>
          </a:p>
        </p:txBody>
      </p:sp>
      <p:sp>
        <p:nvSpPr>
          <p:cNvPr id="49" name="下箭头 48"/>
          <p:cNvSpPr/>
          <p:nvPr/>
        </p:nvSpPr>
        <p:spPr>
          <a:xfrm flipV="1">
            <a:off x="598201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6805408" y="519847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对象</a:t>
            </a:r>
          </a:p>
        </p:txBody>
      </p:sp>
      <p:sp>
        <p:nvSpPr>
          <p:cNvPr id="51" name="下箭头 50"/>
          <p:cNvSpPr/>
          <p:nvPr/>
        </p:nvSpPr>
        <p:spPr>
          <a:xfrm flipV="1">
            <a:off x="7056777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7880168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异常</a:t>
            </a:r>
          </a:p>
        </p:txBody>
      </p:sp>
      <p:sp>
        <p:nvSpPr>
          <p:cNvPr id="53" name="下箭头 52"/>
          <p:cNvSpPr/>
          <p:nvPr/>
        </p:nvSpPr>
        <p:spPr>
          <a:xfrm flipV="1">
            <a:off x="8131537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下箭头 53"/>
          <p:cNvSpPr/>
          <p:nvPr/>
        </p:nvSpPr>
        <p:spPr>
          <a:xfrm rot="16200000">
            <a:off x="7056778" y="2820904"/>
            <a:ext cx="217263" cy="34569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下箭头 54"/>
          <p:cNvSpPr/>
          <p:nvPr/>
        </p:nvSpPr>
        <p:spPr>
          <a:xfrm rot="16200000">
            <a:off x="8131538" y="3374225"/>
            <a:ext cx="217263" cy="13074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下箭头 55"/>
          <p:cNvSpPr/>
          <p:nvPr/>
        </p:nvSpPr>
        <p:spPr>
          <a:xfrm rot="16200000">
            <a:off x="7594158" y="3094775"/>
            <a:ext cx="217263" cy="238219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7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回顾：程序设计的最小技术需求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6370" y="2872812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8954928" y="2872811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2506370" y="1627143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键盘</a:t>
            </a:r>
          </a:p>
        </p:txBody>
      </p:sp>
      <p:sp>
        <p:nvSpPr>
          <p:cNvPr id="8" name="矩形 7"/>
          <p:cNvSpPr/>
          <p:nvPr/>
        </p:nvSpPr>
        <p:spPr>
          <a:xfrm>
            <a:off x="250637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9" name="下箭头 8"/>
          <p:cNvSpPr/>
          <p:nvPr/>
        </p:nvSpPr>
        <p:spPr>
          <a:xfrm>
            <a:off x="276289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 flipV="1">
            <a:off x="275773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下箭头 10"/>
          <p:cNvSpPr/>
          <p:nvPr/>
        </p:nvSpPr>
        <p:spPr>
          <a:xfrm rot="16200000">
            <a:off x="329511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8954928" y="1627143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显示器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95492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15" name="下箭头 14"/>
          <p:cNvSpPr/>
          <p:nvPr/>
        </p:nvSpPr>
        <p:spPr>
          <a:xfrm flipV="1">
            <a:off x="9206297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20629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581130" y="2872812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</a:p>
        </p:txBody>
      </p:sp>
      <p:sp>
        <p:nvSpPr>
          <p:cNvPr id="24" name="矩形 23"/>
          <p:cNvSpPr/>
          <p:nvPr/>
        </p:nvSpPr>
        <p:spPr>
          <a:xfrm>
            <a:off x="4655890" y="2872812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运算</a:t>
            </a:r>
          </a:p>
        </p:txBody>
      </p:sp>
      <p:sp>
        <p:nvSpPr>
          <p:cNvPr id="25" name="矩形 24"/>
          <p:cNvSpPr/>
          <p:nvPr/>
        </p:nvSpPr>
        <p:spPr>
          <a:xfrm>
            <a:off x="5730650" y="2872812"/>
            <a:ext cx="720000" cy="15216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</a:t>
            </a:r>
            <a:endParaRPr lang="en-US" altLang="zh-CN" sz="1400" dirty="0"/>
          </a:p>
          <a:p>
            <a:pPr algn="ctr"/>
            <a:r>
              <a:rPr lang="zh-CN" altLang="en-US" sz="1400" dirty="0"/>
              <a:t>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410" y="2872811"/>
            <a:ext cx="720000" cy="12581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分解</a:t>
            </a:r>
          </a:p>
        </p:txBody>
      </p:sp>
      <p:sp>
        <p:nvSpPr>
          <p:cNvPr id="27" name="矩形 26"/>
          <p:cNvSpPr/>
          <p:nvPr/>
        </p:nvSpPr>
        <p:spPr>
          <a:xfrm>
            <a:off x="7880170" y="2872812"/>
            <a:ext cx="720000" cy="10086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检控</a:t>
            </a:r>
          </a:p>
        </p:txBody>
      </p:sp>
      <p:sp>
        <p:nvSpPr>
          <p:cNvPr id="28" name="下箭头 27"/>
          <p:cNvSpPr/>
          <p:nvPr/>
        </p:nvSpPr>
        <p:spPr>
          <a:xfrm rot="16200000">
            <a:off x="436987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下箭头 28"/>
          <p:cNvSpPr/>
          <p:nvPr/>
        </p:nvSpPr>
        <p:spPr>
          <a:xfrm rot="16200000">
            <a:off x="5444638" y="3322874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下箭头 29"/>
          <p:cNvSpPr/>
          <p:nvPr/>
        </p:nvSpPr>
        <p:spPr>
          <a:xfrm rot="16200000">
            <a:off x="651939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 rot="16200000">
            <a:off x="759415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下箭头 31"/>
          <p:cNvSpPr/>
          <p:nvPr/>
        </p:nvSpPr>
        <p:spPr>
          <a:xfrm rot="16200000">
            <a:off x="866891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3581130" y="1627143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简单</a:t>
            </a:r>
            <a:endParaRPr lang="en-US" altLang="zh-CN" sz="1400" dirty="0"/>
          </a:p>
          <a:p>
            <a:pPr algn="ctr"/>
            <a:r>
              <a:rPr lang="zh-CN" altLang="en-US" sz="1400" dirty="0"/>
              <a:t>变量</a:t>
            </a:r>
          </a:p>
        </p:txBody>
      </p:sp>
      <p:sp>
        <p:nvSpPr>
          <p:cNvPr id="34" name="下箭头 33"/>
          <p:cNvSpPr/>
          <p:nvPr/>
        </p:nvSpPr>
        <p:spPr>
          <a:xfrm>
            <a:off x="383765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58113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容器</a:t>
            </a:r>
          </a:p>
        </p:txBody>
      </p:sp>
      <p:sp>
        <p:nvSpPr>
          <p:cNvPr id="36" name="下箭头 35"/>
          <p:cNvSpPr/>
          <p:nvPr/>
        </p:nvSpPr>
        <p:spPr>
          <a:xfrm flipV="1">
            <a:off x="383249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655890" y="1627143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运算符</a:t>
            </a:r>
            <a:endParaRPr lang="en-US" altLang="zh-CN" sz="1400" dirty="0"/>
          </a:p>
        </p:txBody>
      </p:sp>
      <p:sp>
        <p:nvSpPr>
          <p:cNvPr id="39" name="下箭头 38"/>
          <p:cNvSpPr/>
          <p:nvPr/>
        </p:nvSpPr>
        <p:spPr>
          <a:xfrm>
            <a:off x="491241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5730649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分支</a:t>
            </a:r>
            <a:endParaRPr lang="en-US" altLang="zh-CN" sz="1400" dirty="0"/>
          </a:p>
        </p:txBody>
      </p:sp>
      <p:sp>
        <p:nvSpPr>
          <p:cNvPr id="41" name="下箭头 40"/>
          <p:cNvSpPr/>
          <p:nvPr/>
        </p:nvSpPr>
        <p:spPr>
          <a:xfrm>
            <a:off x="5987175" y="2493642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680541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函数</a:t>
            </a:r>
            <a:endParaRPr lang="en-US" altLang="zh-CN" sz="1400" dirty="0"/>
          </a:p>
        </p:txBody>
      </p:sp>
      <p:sp>
        <p:nvSpPr>
          <p:cNvPr id="43" name="下箭头 42"/>
          <p:cNvSpPr/>
          <p:nvPr/>
        </p:nvSpPr>
        <p:spPr>
          <a:xfrm>
            <a:off x="706193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788017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断言</a:t>
            </a:r>
            <a:endParaRPr lang="en-US" altLang="zh-CN" sz="1400" dirty="0"/>
          </a:p>
        </p:txBody>
      </p:sp>
      <p:sp>
        <p:nvSpPr>
          <p:cNvPr id="45" name="下箭头 44"/>
          <p:cNvSpPr/>
          <p:nvPr/>
        </p:nvSpPr>
        <p:spPr>
          <a:xfrm>
            <a:off x="813669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5890" y="519847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表达式</a:t>
            </a:r>
          </a:p>
        </p:txBody>
      </p:sp>
      <p:sp>
        <p:nvSpPr>
          <p:cNvPr id="47" name="下箭头 46"/>
          <p:cNvSpPr/>
          <p:nvPr/>
        </p:nvSpPr>
        <p:spPr>
          <a:xfrm flipV="1">
            <a:off x="490725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573065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循环</a:t>
            </a:r>
          </a:p>
        </p:txBody>
      </p:sp>
      <p:sp>
        <p:nvSpPr>
          <p:cNvPr id="49" name="下箭头 48"/>
          <p:cNvSpPr/>
          <p:nvPr/>
        </p:nvSpPr>
        <p:spPr>
          <a:xfrm flipV="1">
            <a:off x="598201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680540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51" name="下箭头 50"/>
          <p:cNvSpPr/>
          <p:nvPr/>
        </p:nvSpPr>
        <p:spPr>
          <a:xfrm flipV="1">
            <a:off x="705677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788016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异常</a:t>
            </a:r>
          </a:p>
        </p:txBody>
      </p:sp>
      <p:sp>
        <p:nvSpPr>
          <p:cNvPr id="53" name="下箭头 52"/>
          <p:cNvSpPr/>
          <p:nvPr/>
        </p:nvSpPr>
        <p:spPr>
          <a:xfrm flipV="1">
            <a:off x="813153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下箭头 53"/>
          <p:cNvSpPr/>
          <p:nvPr/>
        </p:nvSpPr>
        <p:spPr>
          <a:xfrm rot="16200000">
            <a:off x="7056778" y="2820904"/>
            <a:ext cx="217263" cy="34569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下箭头 54"/>
          <p:cNvSpPr/>
          <p:nvPr/>
        </p:nvSpPr>
        <p:spPr>
          <a:xfrm rot="16200000">
            <a:off x="8131538" y="3374225"/>
            <a:ext cx="217263" cy="130743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下箭头 55"/>
          <p:cNvSpPr/>
          <p:nvPr/>
        </p:nvSpPr>
        <p:spPr>
          <a:xfrm rot="16200000">
            <a:off x="7594158" y="3094775"/>
            <a:ext cx="217263" cy="238219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5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数据类型及各类型常量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对象模型</a:t>
            </a:r>
            <a:endParaRPr lang="en-US" altLang="zh-CN" dirty="0" smtClean="0"/>
          </a:p>
          <a:p>
            <a:pPr lvl="1"/>
            <a:r>
              <a:rPr lang="zh-CN" altLang="en-US" dirty="0"/>
              <a:t>值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dirty="0" smtClean="0"/>
              <a:t>内置函数</a:t>
            </a:r>
            <a:endParaRPr lang="en-US" altLang="zh-CN" dirty="0" smtClean="0"/>
          </a:p>
          <a:p>
            <a:r>
              <a:rPr lang="zh-CN" altLang="en-US" dirty="0" smtClean="0"/>
              <a:t>输入输出</a:t>
            </a:r>
            <a:endParaRPr lang="en-US" altLang="zh-CN" dirty="0" smtClean="0"/>
          </a:p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1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现代程序设计语言都采用</a:t>
            </a:r>
            <a:r>
              <a:rPr lang="zh-CN" altLang="en-US" b="1" dirty="0" smtClean="0">
                <a:solidFill>
                  <a:srgbClr val="FF0000"/>
                </a:solidFill>
              </a:rPr>
              <a:t>对象模型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把数据</a:t>
            </a:r>
            <a:r>
              <a:rPr lang="zh-CN" altLang="en-US" dirty="0"/>
              <a:t>和</a:t>
            </a:r>
            <a:r>
              <a:rPr lang="zh-CN" altLang="en-US" dirty="0" smtClean="0"/>
              <a:t>代码</a:t>
            </a:r>
            <a:r>
              <a:rPr lang="zh-CN" altLang="en-US" b="1" dirty="0" smtClean="0">
                <a:solidFill>
                  <a:srgbClr val="FF0000"/>
                </a:solidFill>
              </a:rPr>
              <a:t>封装</a:t>
            </a:r>
            <a:r>
              <a:rPr lang="zh-CN" altLang="en-US" dirty="0"/>
              <a:t>在</a:t>
            </a:r>
            <a:r>
              <a:rPr lang="zh-CN" altLang="en-US" dirty="0" smtClean="0"/>
              <a:t>一起的结构被称为对象。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对象有</a:t>
            </a:r>
            <a:r>
              <a:rPr lang="zh-CN" altLang="en-US" b="1" dirty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唯一</a:t>
            </a:r>
            <a:r>
              <a:rPr lang="zh-CN" altLang="en-US" b="1" dirty="0" smtClean="0">
                <a:solidFill>
                  <a:srgbClr val="FF0000"/>
                </a:solidFill>
              </a:rPr>
              <a:t>的编号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）。</a:t>
            </a:r>
            <a:r>
              <a:rPr lang="zh-CN" altLang="en-US" b="1" dirty="0" smtClean="0">
                <a:solidFill>
                  <a:srgbClr val="0000FF"/>
                </a:solidFill>
              </a:rPr>
              <a:t>编号对应存储地址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2276732" y="3293077"/>
            <a:ext cx="3098457" cy="2690701"/>
            <a:chOff x="2276732" y="3293077"/>
            <a:chExt cx="3098457" cy="2690701"/>
          </a:xfrm>
        </p:grpSpPr>
        <p:sp>
          <p:nvSpPr>
            <p:cNvPr id="12" name="矩形 11"/>
            <p:cNvSpPr/>
            <p:nvPr/>
          </p:nvSpPr>
          <p:spPr>
            <a:xfrm>
              <a:off x="2276732" y="3293077"/>
              <a:ext cx="3098457" cy="24157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91233" y="3683684"/>
              <a:ext cx="1235675" cy="188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403389" y="3673046"/>
              <a:ext cx="1005613" cy="1893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570203" y="3922736"/>
              <a:ext cx="648730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数据</a:t>
              </a:r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102442" y="3922736"/>
              <a:ext cx="982361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代码片段</a:t>
              </a:r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70203" y="4287260"/>
              <a:ext cx="648730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数据</a:t>
              </a:r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102442" y="4287260"/>
              <a:ext cx="982361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代码片段</a:t>
              </a:r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570203" y="5089741"/>
              <a:ext cx="648730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数据</a:t>
              </a:r>
              <a:r>
                <a:rPr lang="en-US" altLang="zh-CN" sz="1200" dirty="0" smtClean="0"/>
                <a:t>n</a:t>
              </a:r>
              <a:endParaRPr lang="zh-CN" altLang="en-US" sz="1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102442" y="5089741"/>
              <a:ext cx="982361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代码片段</a:t>
              </a:r>
              <a:r>
                <a:rPr lang="en-US" altLang="zh-CN" sz="1200" dirty="0" smtClean="0"/>
                <a:t>m</a:t>
              </a:r>
              <a:endParaRPr lang="zh-CN" altLang="en-US" sz="12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09002" y="330371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存储区</a:t>
              </a:r>
              <a:endParaRPr lang="zh-CN" altLang="en-US" sz="1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75694" y="364319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数据区</a:t>
              </a:r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270458" y="363419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代码</a:t>
              </a:r>
              <a:r>
                <a:rPr lang="zh-CN" altLang="en-US" sz="1200" dirty="0" smtClean="0"/>
                <a:t>区</a:t>
              </a:r>
              <a:endParaRPr lang="zh-CN" altLang="en-US" sz="1200" dirty="0"/>
            </a:p>
          </p:txBody>
        </p:sp>
        <p:cxnSp>
          <p:nvCxnSpPr>
            <p:cNvPr id="17" name="直接箭头连接符 16"/>
            <p:cNvCxnSpPr>
              <a:stCxn id="5" idx="1"/>
              <a:endCxn id="6" idx="3"/>
            </p:cNvCxnSpPr>
            <p:nvPr/>
          </p:nvCxnSpPr>
          <p:spPr>
            <a:xfrm flipH="1">
              <a:off x="3218933" y="4104998"/>
              <a:ext cx="883509" cy="364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1"/>
              <a:endCxn id="4" idx="3"/>
            </p:cNvCxnSpPr>
            <p:nvPr/>
          </p:nvCxnSpPr>
          <p:spPr>
            <a:xfrm flipH="1" flipV="1">
              <a:off x="3218933" y="4104998"/>
              <a:ext cx="883509" cy="364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1"/>
              <a:endCxn id="4" idx="3"/>
            </p:cNvCxnSpPr>
            <p:nvPr/>
          </p:nvCxnSpPr>
          <p:spPr>
            <a:xfrm flipH="1" flipV="1">
              <a:off x="3218933" y="4104998"/>
              <a:ext cx="883509" cy="1167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1"/>
              <a:endCxn id="8" idx="3"/>
            </p:cNvCxnSpPr>
            <p:nvPr/>
          </p:nvCxnSpPr>
          <p:spPr>
            <a:xfrm flipH="1">
              <a:off x="3218933" y="4469522"/>
              <a:ext cx="883509" cy="802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2276732" y="5706779"/>
              <a:ext cx="3098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非对象模型</a:t>
              </a:r>
              <a:endParaRPr lang="zh-CN" altLang="en-US" sz="1200" dirty="0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809139" y="3284812"/>
            <a:ext cx="3921534" cy="2698966"/>
            <a:chOff x="5809139" y="3284812"/>
            <a:chExt cx="3921534" cy="2698966"/>
          </a:xfrm>
        </p:grpSpPr>
        <p:sp>
          <p:nvSpPr>
            <p:cNvPr id="24" name="矩形 23"/>
            <p:cNvSpPr/>
            <p:nvPr/>
          </p:nvSpPr>
          <p:spPr>
            <a:xfrm>
              <a:off x="5809139" y="3291355"/>
              <a:ext cx="3921534" cy="24157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051128" y="3695906"/>
              <a:ext cx="982360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数据</a:t>
              </a:r>
              <a:r>
                <a:rPr lang="en-US" altLang="zh-CN" sz="1200" dirty="0" smtClean="0"/>
                <a:t>1-1</a:t>
              </a:r>
              <a:endParaRPr lang="zh-CN" altLang="en-US" sz="1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51128" y="4060430"/>
              <a:ext cx="982361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代码片段</a:t>
              </a:r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51128" y="4789478"/>
              <a:ext cx="982361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数据</a:t>
              </a:r>
              <a:r>
                <a:rPr lang="en-US" altLang="zh-CN" sz="1200" dirty="0" smtClean="0"/>
                <a:t>2-1</a:t>
              </a:r>
              <a:endParaRPr lang="zh-CN" altLang="en-US" sz="12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051129" y="5148725"/>
              <a:ext cx="982361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代码片段</a:t>
              </a:r>
              <a:r>
                <a:rPr lang="en-US" altLang="zh-CN" sz="1200" dirty="0" smtClean="0"/>
                <a:t>2</a:t>
              </a:r>
              <a:endParaRPr lang="zh-CN" altLang="en-US" sz="12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03393" y="3702988"/>
              <a:ext cx="982360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数据</a:t>
              </a:r>
              <a:r>
                <a:rPr lang="en-US" altLang="zh-CN" sz="1200" dirty="0" smtClean="0"/>
                <a:t>n-1</a:t>
              </a:r>
              <a:endParaRPr lang="zh-CN" altLang="en-US" sz="12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503392" y="5159197"/>
              <a:ext cx="982361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代码片段</a:t>
              </a:r>
              <a:r>
                <a:rPr lang="en-US" altLang="zh-CN" sz="1200" dirty="0" smtClean="0"/>
                <a:t>n</a:t>
              </a:r>
              <a:endParaRPr lang="zh-CN" altLang="en-US" sz="12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15253" y="32848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存储区</a:t>
              </a:r>
              <a:endParaRPr lang="zh-CN" altLang="en-US" sz="12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8503392" y="4067512"/>
              <a:ext cx="982360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数据</a:t>
              </a:r>
              <a:r>
                <a:rPr lang="en-US" altLang="zh-CN" sz="1200" dirty="0" smtClean="0"/>
                <a:t>n-2</a:t>
              </a:r>
              <a:endParaRPr lang="zh-CN" alt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8503391" y="4798470"/>
              <a:ext cx="982360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数据</a:t>
              </a:r>
              <a:r>
                <a:rPr lang="en-US" altLang="zh-CN" sz="1200" dirty="0" smtClean="0"/>
                <a:t>n-k</a:t>
              </a:r>
              <a:endParaRPr lang="zh-CN" altLang="en-US" sz="12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8503391" y="4434182"/>
              <a:ext cx="982360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……</a:t>
              </a:r>
              <a:endParaRPr lang="zh-CN" altLang="en-US" sz="12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09139" y="5706779"/>
              <a:ext cx="3921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对象模型</a:t>
              </a:r>
              <a:endParaRPr lang="zh-CN" altLang="en-US" sz="12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250463" y="3696574"/>
              <a:ext cx="1035955" cy="370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数据</a:t>
              </a:r>
              <a:r>
                <a:rPr lang="en-US" altLang="zh-CN" sz="1200" dirty="0" smtClean="0"/>
                <a:t>3-1</a:t>
              </a:r>
              <a:endParaRPr lang="zh-CN" altLang="en-US" sz="12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50465" y="4435710"/>
              <a:ext cx="1035954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代码片段</a:t>
              </a:r>
              <a:r>
                <a:rPr lang="en-US" altLang="zh-CN" sz="1200" dirty="0" smtClean="0"/>
                <a:t>3-1</a:t>
              </a:r>
              <a:endParaRPr lang="zh-CN" altLang="en-US" sz="12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50463" y="4798493"/>
              <a:ext cx="1035955" cy="364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代码片段</a:t>
              </a:r>
              <a:r>
                <a:rPr lang="en-US" altLang="zh-CN" sz="1200" dirty="0" smtClean="0"/>
                <a:t>3-2</a:t>
              </a:r>
              <a:endParaRPr lang="zh-CN" altLang="en-US" sz="12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250463" y="4064772"/>
              <a:ext cx="1035955" cy="370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数据</a:t>
              </a:r>
              <a:r>
                <a:rPr lang="en-US" altLang="zh-CN" sz="1200" dirty="0" smtClean="0"/>
                <a:t>3-2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39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常量（字面值）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整数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k</a:t>
            </a:r>
            <a:r>
              <a:rPr lang="zh-CN" altLang="en-US" dirty="0"/>
              <a:t>进制（逢</a:t>
            </a:r>
            <a:r>
              <a:rPr lang="en-US" altLang="zh-CN" dirty="0"/>
              <a:t>n</a:t>
            </a:r>
            <a:r>
              <a:rPr lang="zh-CN" altLang="en-US" dirty="0"/>
              <a:t>进</a:t>
            </a:r>
            <a:r>
              <a:rPr lang="en-US" altLang="zh-CN" dirty="0"/>
              <a:t>1</a:t>
            </a:r>
            <a:r>
              <a:rPr lang="zh-CN" altLang="en-US" dirty="0"/>
              <a:t>）到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进制的转换</a:t>
            </a:r>
            <a:endParaRPr lang="en-US" altLang="zh-CN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(</a:t>
            </a:r>
            <a:r>
              <a:rPr lang="en-US" altLang="zh-CN" dirty="0" smtClean="0"/>
              <a:t>b</a:t>
            </a:r>
            <a:r>
              <a:rPr lang="en-US" altLang="zh-CN" sz="1800" baseline="-25000" dirty="0" smtClean="0"/>
              <a:t>n-1</a:t>
            </a:r>
            <a:r>
              <a:rPr lang="en-US" altLang="zh-CN" dirty="0" smtClean="0"/>
              <a:t>…b</a:t>
            </a:r>
            <a:r>
              <a:rPr lang="en-US" altLang="zh-CN" sz="1800" baseline="-25000" dirty="0" smtClean="0"/>
              <a:t>2</a:t>
            </a:r>
            <a:r>
              <a:rPr lang="en-US" altLang="zh-CN" dirty="0" smtClean="0"/>
              <a:t>b</a:t>
            </a:r>
            <a:r>
              <a:rPr lang="en-US" altLang="zh-CN" sz="1800" baseline="-25000" dirty="0" smtClean="0"/>
              <a:t>1</a:t>
            </a:r>
            <a:r>
              <a:rPr lang="en-US" altLang="zh-CN" dirty="0" smtClean="0"/>
              <a:t>b</a:t>
            </a:r>
            <a:r>
              <a:rPr lang="en-US" altLang="zh-CN" sz="1800" baseline="-25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b="1" baseline="-25000" dirty="0" smtClean="0">
                <a:solidFill>
                  <a:srgbClr val="0000FF"/>
                </a:solidFill>
              </a:rPr>
              <a:t>k</a:t>
            </a:r>
            <a:r>
              <a:rPr lang="en-US" altLang="zh-CN" dirty="0" smtClean="0"/>
              <a:t>=(b</a:t>
            </a:r>
            <a:r>
              <a:rPr lang="en-US" altLang="zh-CN" sz="2100" baseline="-25000" dirty="0" smtClean="0"/>
              <a:t>0</a:t>
            </a:r>
            <a:r>
              <a:rPr lang="en-US" altLang="zh-CN" dirty="0" smtClean="0"/>
              <a:t>×k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b</a:t>
            </a:r>
            <a:r>
              <a:rPr lang="en-US" altLang="zh-CN" sz="2100" baseline="-25000" dirty="0" smtClean="0"/>
              <a:t>1</a:t>
            </a:r>
            <a:r>
              <a:rPr lang="en-US" altLang="zh-CN" dirty="0" smtClean="0"/>
              <a:t>×k</a:t>
            </a:r>
            <a:r>
              <a:rPr lang="en-US" altLang="zh-CN" sz="2100" baseline="30000" dirty="0" smtClean="0"/>
              <a:t>1</a:t>
            </a:r>
            <a:r>
              <a:rPr lang="en-US" altLang="zh-CN" dirty="0" smtClean="0"/>
              <a:t> +b</a:t>
            </a:r>
            <a:r>
              <a:rPr lang="en-US" altLang="zh-CN" sz="2100" baseline="-25000" dirty="0" smtClean="0"/>
              <a:t>2</a:t>
            </a:r>
            <a:r>
              <a:rPr lang="en-US" altLang="zh-CN" dirty="0" smtClean="0"/>
              <a:t>×k</a:t>
            </a:r>
            <a:r>
              <a:rPr lang="en-US" altLang="zh-CN" sz="2100" baseline="30000" dirty="0" smtClean="0"/>
              <a:t>2 </a:t>
            </a:r>
            <a:r>
              <a:rPr lang="en-US" altLang="zh-CN" dirty="0" smtClean="0"/>
              <a:t>+……</a:t>
            </a:r>
            <a:r>
              <a:rPr lang="en-US" altLang="zh-CN" dirty="0"/>
              <a:t> </a:t>
            </a:r>
            <a:r>
              <a:rPr lang="en-US" altLang="zh-CN" dirty="0" smtClean="0"/>
              <a:t>b</a:t>
            </a:r>
            <a:r>
              <a:rPr lang="en-US" altLang="zh-CN" sz="1800" baseline="-25000" dirty="0" smtClean="0"/>
              <a:t>n-1</a:t>
            </a:r>
            <a:r>
              <a:rPr lang="en-US" altLang="zh-CN" dirty="0" smtClean="0"/>
              <a:t>×k</a:t>
            </a:r>
            <a:r>
              <a:rPr lang="en-US" altLang="zh-CN" sz="1800" baseline="30000" dirty="0" smtClean="0"/>
              <a:t>n-1</a:t>
            </a:r>
            <a:r>
              <a:rPr lang="en-US" altLang="zh-CN" dirty="0" smtClean="0"/>
              <a:t>)</a:t>
            </a:r>
            <a:r>
              <a:rPr lang="en-US" altLang="zh-CN" b="1" baseline="-25000" dirty="0">
                <a:solidFill>
                  <a:srgbClr val="0000FF"/>
                </a:solidFill>
              </a:rPr>
              <a:t>10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(</a:t>
            </a:r>
            <a:r>
              <a:rPr lang="en-US" altLang="zh-CN" dirty="0"/>
              <a:t>123) 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=(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×10</a:t>
            </a:r>
            <a:r>
              <a:rPr lang="en-US" altLang="zh-CN" sz="1800" baseline="30000" dirty="0" smtClean="0"/>
              <a:t>2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×10</a:t>
            </a:r>
            <a:r>
              <a:rPr lang="en-US" altLang="zh-CN" sz="1800" baseline="30000" dirty="0"/>
              <a:t>1</a:t>
            </a:r>
            <a:r>
              <a:rPr lang="en-US" altLang="zh-CN" dirty="0"/>
              <a:t> +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×10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sz="1800" baseline="-25000" dirty="0" smtClean="0"/>
              <a:t>10</a:t>
            </a:r>
            <a:r>
              <a:rPr lang="en-US" altLang="zh-CN" dirty="0" smtClean="0"/>
              <a:t> =123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(1010) 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=(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×2</a:t>
            </a:r>
            <a:r>
              <a:rPr lang="en-US" altLang="zh-CN" sz="1800" baseline="30000" dirty="0"/>
              <a:t>3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×2</a:t>
            </a:r>
            <a:r>
              <a:rPr lang="en-US" altLang="zh-CN" sz="1800" baseline="30000" dirty="0" smtClean="0"/>
              <a:t>2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×2</a:t>
            </a:r>
            <a:r>
              <a:rPr lang="en-US" altLang="zh-CN" sz="1800" baseline="30000" dirty="0" smtClean="0"/>
              <a:t>1</a:t>
            </a:r>
            <a:r>
              <a:rPr lang="en-US" altLang="zh-CN" dirty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×2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sz="1800" baseline="-25000" dirty="0" smtClean="0"/>
              <a:t>10</a:t>
            </a:r>
            <a:r>
              <a:rPr lang="en-US" altLang="zh-CN" dirty="0" smtClean="0"/>
              <a:t>=10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(</a:t>
            </a:r>
            <a:r>
              <a:rPr lang="en-US" altLang="zh-CN" dirty="0" smtClean="0"/>
              <a:t>12) 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=(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×8</a:t>
            </a:r>
            <a:r>
              <a:rPr lang="en-US" altLang="zh-CN" sz="1800" baseline="30000" dirty="0" smtClean="0"/>
              <a:t>1</a:t>
            </a:r>
            <a:r>
              <a:rPr lang="en-US" altLang="zh-CN" dirty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×8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sz="1800" baseline="-25000" dirty="0" smtClean="0"/>
              <a:t>10</a:t>
            </a:r>
            <a:r>
              <a:rPr lang="en-US" altLang="zh-CN" dirty="0" smtClean="0"/>
              <a:t>=10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(12) </a:t>
            </a:r>
            <a:r>
              <a:rPr lang="en-US" altLang="zh-CN" baseline="-25000" dirty="0" smtClean="0"/>
              <a:t>16</a:t>
            </a:r>
            <a:r>
              <a:rPr lang="en-US" altLang="zh-CN" dirty="0" smtClean="0"/>
              <a:t>=(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×16</a:t>
            </a:r>
            <a:r>
              <a:rPr lang="en-US" altLang="zh-CN" sz="1800" baseline="30000" dirty="0" smtClean="0"/>
              <a:t>1</a:t>
            </a:r>
            <a:r>
              <a:rPr lang="en-US" altLang="zh-CN" dirty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×16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sz="1800" baseline="-25000" dirty="0" smtClean="0"/>
              <a:t>10</a:t>
            </a:r>
            <a:r>
              <a:rPr lang="en-US" altLang="zh-CN" dirty="0" smtClean="0"/>
              <a:t>=18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进制的数怎样表示？</a:t>
            </a:r>
            <a:endParaRPr lang="en-US" altLang="zh-CN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(1E) </a:t>
            </a:r>
            <a:r>
              <a:rPr lang="en-US" altLang="zh-CN" baseline="-25000" dirty="0"/>
              <a:t>16</a:t>
            </a:r>
            <a:r>
              <a:rPr lang="en-US" altLang="zh-CN" dirty="0" smtClean="0"/>
              <a:t>=(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en-US" altLang="zh-CN" dirty="0" smtClean="0"/>
              <a:t>×16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/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×16</a:t>
            </a:r>
            <a:r>
              <a:rPr lang="en-US" altLang="zh-CN" sz="2100" baseline="30000" dirty="0" smtClean="0"/>
              <a:t>1</a:t>
            </a:r>
            <a:r>
              <a:rPr lang="en-US" altLang="zh-CN" dirty="0" smtClean="0"/>
              <a:t>)</a:t>
            </a:r>
            <a:r>
              <a:rPr lang="en-US" altLang="zh-CN" sz="1800" baseline="-25000" dirty="0" smtClean="0"/>
              <a:t>10</a:t>
            </a:r>
            <a:r>
              <a:rPr lang="en-US" altLang="zh-CN" dirty="0" smtClean="0"/>
              <a:t>=30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理论上支持</a:t>
            </a:r>
            <a:r>
              <a:rPr lang="zh-CN" altLang="en-US" b="1" dirty="0" smtClean="0">
                <a:solidFill>
                  <a:srgbClr val="FF0000"/>
                </a:solidFill>
              </a:rPr>
              <a:t>无穷大</a:t>
            </a:r>
            <a:r>
              <a:rPr lang="zh-CN" altLang="en-US" dirty="0" smtClean="0"/>
              <a:t>的</a:t>
            </a:r>
            <a:r>
              <a:rPr lang="zh-CN" altLang="en-US" dirty="0"/>
              <a:t>整数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0000FF"/>
                </a:solidFill>
              </a:rPr>
              <a:t>挑战一下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06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常量（字面值）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有上限？如果有是多少？</a:t>
            </a:r>
            <a:r>
              <a:rPr lang="zh-CN" altLang="en-US" dirty="0"/>
              <a:t>（</a:t>
            </a:r>
            <a:r>
              <a:rPr lang="zh-CN" altLang="en-US" b="1" dirty="0" smtClean="0">
                <a:solidFill>
                  <a:srgbClr val="0000FF"/>
                </a:solidFill>
              </a:rPr>
              <a:t>寻找答案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复数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实部和虚部均为</a:t>
            </a:r>
            <a:r>
              <a:rPr lang="zh-CN" altLang="en-US" b="1" dirty="0" smtClean="0">
                <a:solidFill>
                  <a:srgbClr val="FF0000"/>
                </a:solidFill>
              </a:rPr>
              <a:t>浮点数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布尔值和空值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True, False, None</a:t>
            </a:r>
          </a:p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区分数字串（</a:t>
            </a:r>
            <a:r>
              <a:rPr lang="en-US" altLang="zh-CN" dirty="0" smtClean="0"/>
              <a:t>”123”</a:t>
            </a:r>
            <a:r>
              <a:rPr lang="zh-CN" altLang="en-US" dirty="0" smtClean="0"/>
              <a:t>）和数值（</a:t>
            </a:r>
            <a:r>
              <a:rPr lang="en-US" altLang="zh-CN" dirty="0" smtClean="0"/>
              <a:t>123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</a:t>
            </a:r>
            <a:r>
              <a:rPr lang="zh-CN" altLang="en-US" b="1" dirty="0" smtClean="0">
                <a:solidFill>
                  <a:srgbClr val="FF0000"/>
                </a:solidFill>
              </a:rPr>
              <a:t>转义字符</a:t>
            </a:r>
            <a:r>
              <a:rPr lang="zh-CN" altLang="en-US" dirty="0"/>
              <a:t>，</a:t>
            </a:r>
            <a:r>
              <a:rPr lang="zh-CN" altLang="en-US" dirty="0" smtClean="0"/>
              <a:t>如</a:t>
            </a:r>
            <a:r>
              <a:rPr lang="en-US" altLang="zh-CN" dirty="0" smtClean="0"/>
              <a:t>”</a:t>
            </a:r>
            <a:r>
              <a:rPr lang="en-US" altLang="zh-CN" b="1" dirty="0">
                <a:solidFill>
                  <a:srgbClr val="FF0000"/>
                </a:solidFill>
              </a:rPr>
              <a:t>\\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”</a:t>
            </a:r>
            <a:r>
              <a:rPr lang="en-US" altLang="zh-CN" b="1" dirty="0">
                <a:solidFill>
                  <a:srgbClr val="FF0000"/>
                </a:solidFill>
              </a:rPr>
              <a:t>\”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”</a:t>
            </a:r>
            <a:r>
              <a:rPr lang="en-US" altLang="zh-CN" b="1" dirty="0">
                <a:solidFill>
                  <a:srgbClr val="FF0000"/>
                </a:solidFill>
              </a:rPr>
              <a:t>\’</a:t>
            </a:r>
            <a:r>
              <a:rPr lang="en-US" altLang="zh-CN" dirty="0" smtClean="0"/>
              <a:t>”</a:t>
            </a:r>
            <a:r>
              <a:rPr lang="zh-CN" altLang="en-US" dirty="0"/>
              <a:t>、</a:t>
            </a:r>
            <a:r>
              <a:rPr lang="en-US" altLang="zh-CN" b="1" dirty="0"/>
              <a:t>”</a:t>
            </a:r>
            <a:r>
              <a:rPr lang="en-US" altLang="zh-CN" b="1" dirty="0">
                <a:solidFill>
                  <a:srgbClr val="FF0000"/>
                </a:solidFill>
              </a:rPr>
              <a:t>\127</a:t>
            </a:r>
            <a:r>
              <a:rPr lang="en-US" altLang="zh-CN" dirty="0" smtClean="0"/>
              <a:t>”</a:t>
            </a:r>
            <a:r>
              <a:rPr lang="zh-CN" altLang="en-US" dirty="0"/>
              <a:t> 、</a:t>
            </a:r>
            <a:r>
              <a:rPr lang="en-US" altLang="zh-CN" dirty="0" smtClean="0"/>
              <a:t>”</a:t>
            </a:r>
            <a:r>
              <a:rPr lang="en-US" altLang="zh-CN" b="1" dirty="0" smtClean="0">
                <a:solidFill>
                  <a:srgbClr val="FF0000"/>
                </a:solidFill>
              </a:rPr>
              <a:t>\x41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无需事先申明变量名和类型，可直接赋值使用。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解释器根据赋值号</a:t>
            </a:r>
            <a:r>
              <a:rPr lang="zh-CN" altLang="en-US" b="1" dirty="0" smtClean="0">
                <a:solidFill>
                  <a:srgbClr val="FF0000"/>
                </a:solidFill>
              </a:rPr>
              <a:t>右值</a:t>
            </a:r>
            <a:r>
              <a:rPr lang="zh-CN" altLang="en-US" dirty="0" smtClean="0"/>
              <a:t>的类型来推断变量（</a:t>
            </a:r>
            <a:r>
              <a:rPr lang="zh-CN" altLang="en-US" b="1" dirty="0" smtClean="0">
                <a:solidFill>
                  <a:srgbClr val="FF0000"/>
                </a:solidFill>
              </a:rPr>
              <a:t>左值</a:t>
            </a:r>
            <a:r>
              <a:rPr lang="zh-CN" altLang="en-US" dirty="0" smtClean="0"/>
              <a:t>）的类型。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0000FF"/>
                </a:solidFill>
              </a:rPr>
              <a:t>偏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强</a:t>
            </a:r>
            <a:r>
              <a:rPr lang="zh-CN" altLang="en-US" b="1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语言。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动态类型</a:t>
            </a:r>
            <a:r>
              <a:rPr lang="zh-CN" altLang="en-US" dirty="0" smtClean="0"/>
              <a:t>语言。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744712" y="3035909"/>
            <a:ext cx="4406113" cy="2292696"/>
          </a:xfrm>
          <a:prstGeom prst="wedgeRoundRectCallout">
            <a:avLst>
              <a:gd name="adj1" fmla="val -90752"/>
              <a:gd name="adj2" fmla="val -55731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强类型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</a:rPr>
              <a:t>Java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</a:rPr>
              <a:t>C#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</a:rPr>
              <a:t>Python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Ruby……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</a:rPr>
              <a:t>弱类型：</a:t>
            </a:r>
            <a:r>
              <a:rPr lang="en-US" altLang="zh-CN" sz="2800" b="1" dirty="0">
                <a:solidFill>
                  <a:srgbClr val="0000FF"/>
                </a:solidFill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</a:rPr>
              <a:t>C++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2800" b="1" dirty="0" err="1">
                <a:solidFill>
                  <a:srgbClr val="0000FF"/>
                </a:solidFill>
              </a:rPr>
              <a:t>Javascript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</a:rPr>
              <a:t>Perl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</a:rPr>
              <a:t>PHP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</a:rPr>
              <a:t>VB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……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变量存储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值存储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Python</a:t>
            </a:r>
            <a:r>
              <a:rPr lang="zh-CN" altLang="en-US" dirty="0"/>
              <a:t>的变量采用</a:t>
            </a:r>
            <a:r>
              <a:rPr lang="zh-CN" altLang="en-US" b="1" dirty="0">
                <a:solidFill>
                  <a:srgbClr val="FF0000"/>
                </a:solidFill>
              </a:rPr>
              <a:t>值存储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以值为存储的管理</a:t>
            </a:r>
            <a:r>
              <a:rPr lang="zh-CN" altLang="en-US" dirty="0" smtClean="0"/>
              <a:t>单位，区别</a:t>
            </a:r>
            <a:r>
              <a:rPr lang="zh-CN" altLang="en-US" dirty="0"/>
              <a:t>于以变量为存储的管理</a:t>
            </a:r>
            <a:r>
              <a:rPr lang="zh-CN" altLang="en-US" dirty="0" smtClean="0"/>
              <a:t>单位。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变量名是对变量值的</a:t>
            </a:r>
            <a:r>
              <a:rPr lang="zh-CN" altLang="en-US" b="1" dirty="0">
                <a:solidFill>
                  <a:srgbClr val="FF0000"/>
                </a:solidFill>
              </a:rPr>
              <a:t>引用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214974" y="2931062"/>
            <a:ext cx="3970432" cy="3210913"/>
            <a:chOff x="1214974" y="2109426"/>
            <a:chExt cx="3970432" cy="3210913"/>
          </a:xfrm>
        </p:grpSpPr>
        <p:sp>
          <p:nvSpPr>
            <p:cNvPr id="4" name="矩形 3"/>
            <p:cNvSpPr/>
            <p:nvPr/>
          </p:nvSpPr>
          <p:spPr>
            <a:xfrm>
              <a:off x="1214974" y="3165198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变量名</a:t>
              </a:r>
              <a:r>
                <a:rPr lang="en-US" altLang="zh-CN" sz="1600" dirty="0" smtClean="0"/>
                <a:t>1</a:t>
              </a:r>
              <a:endParaRPr lang="zh-CN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745406" y="3165198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常量</a:t>
              </a:r>
              <a:r>
                <a:rPr lang="en-US" altLang="zh-CN" sz="1600" dirty="0" smtClean="0"/>
                <a:t>1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214974" y="3696190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变量名</a:t>
              </a:r>
              <a:r>
                <a:rPr lang="en-US" altLang="zh-CN" sz="1600" dirty="0" smtClean="0"/>
                <a:t>2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45406" y="3694702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常量</a:t>
              </a:r>
              <a:r>
                <a:rPr lang="en-US" altLang="zh-CN" sz="1600" dirty="0" smtClean="0"/>
                <a:t>2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214974" y="4780339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变量名</a:t>
              </a:r>
              <a:r>
                <a:rPr lang="en-US" altLang="zh-CN" sz="1600" dirty="0" smtClean="0"/>
                <a:t>n</a:t>
              </a:r>
              <a:endParaRPr lang="zh-CN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45406" y="4780339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常量</a:t>
              </a:r>
              <a:r>
                <a:rPr lang="en-US" altLang="zh-CN" sz="1600" dirty="0" smtClean="0"/>
                <a:t>n</a:t>
              </a:r>
              <a:endParaRPr lang="zh-CN" altLang="en-US" sz="1600" dirty="0"/>
            </a:p>
          </p:txBody>
        </p:sp>
        <p:cxnSp>
          <p:nvCxnSpPr>
            <p:cNvPr id="10" name="直接箭头连接符 9"/>
            <p:cNvCxnSpPr>
              <a:stCxn id="6" idx="3"/>
              <a:endCxn id="7" idx="1"/>
            </p:cNvCxnSpPr>
            <p:nvPr/>
          </p:nvCxnSpPr>
          <p:spPr>
            <a:xfrm flipV="1">
              <a:off x="2654974" y="3964702"/>
              <a:ext cx="1090432" cy="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</p:cNvCxnSpPr>
            <p:nvPr/>
          </p:nvCxnSpPr>
          <p:spPr>
            <a:xfrm>
              <a:off x="2654974" y="3435198"/>
              <a:ext cx="1081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3"/>
              <a:endCxn id="9" idx="1"/>
            </p:cNvCxnSpPr>
            <p:nvPr/>
          </p:nvCxnSpPr>
          <p:spPr>
            <a:xfrm>
              <a:off x="2654974" y="5050339"/>
              <a:ext cx="1090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214974" y="4310410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736541" y="4325674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14974" y="2109426"/>
              <a:ext cx="39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变量存储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14974" y="2791323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变量名表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736541" y="2800790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字面值表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71089" y="2931062"/>
            <a:ext cx="3979297" cy="3210913"/>
            <a:chOff x="6971089" y="2109426"/>
            <a:chExt cx="3979297" cy="3210913"/>
          </a:xfrm>
        </p:grpSpPr>
        <p:sp>
          <p:nvSpPr>
            <p:cNvPr id="33" name="矩形 32"/>
            <p:cNvSpPr/>
            <p:nvPr/>
          </p:nvSpPr>
          <p:spPr>
            <a:xfrm>
              <a:off x="6971089" y="3165198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变量名</a:t>
              </a:r>
              <a:r>
                <a:rPr lang="en-US" altLang="zh-CN" sz="1600" dirty="0" smtClean="0"/>
                <a:t>1</a:t>
              </a:r>
              <a:endParaRPr lang="zh-CN" altLang="en-US" sz="16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9501521" y="3165198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常量</a:t>
              </a:r>
              <a:r>
                <a:rPr lang="en-US" altLang="zh-CN" sz="1600" dirty="0" smtClean="0"/>
                <a:t>1</a:t>
              </a:r>
              <a:endParaRPr lang="zh-CN" altLang="en-US" sz="1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971089" y="3702768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变量名</a:t>
              </a:r>
              <a:r>
                <a:rPr lang="en-US" altLang="zh-CN" sz="1600" dirty="0" smtClean="0"/>
                <a:t>2</a:t>
              </a:r>
              <a:endParaRPr lang="zh-CN" altLang="en-US" sz="16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9501521" y="3701280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常量</a:t>
              </a:r>
              <a:r>
                <a:rPr lang="en-US" altLang="zh-CN" sz="1600" dirty="0" smtClean="0"/>
                <a:t>2</a:t>
              </a:r>
              <a:endParaRPr lang="zh-CN" altLang="en-US" sz="16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6971089" y="4780339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变量名</a:t>
              </a:r>
              <a:r>
                <a:rPr lang="en-US" altLang="zh-CN" sz="1600" dirty="0" smtClean="0"/>
                <a:t>n</a:t>
              </a:r>
              <a:endParaRPr lang="zh-CN" altLang="en-US" sz="16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9501521" y="4780339"/>
              <a:ext cx="1440000" cy="5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常量</a:t>
              </a:r>
              <a:r>
                <a:rPr lang="en-US" altLang="zh-CN" sz="1600" dirty="0" smtClean="0"/>
                <a:t>m</a:t>
              </a:r>
              <a:endParaRPr lang="zh-CN" altLang="en-US" sz="1600" dirty="0"/>
            </a:p>
          </p:txBody>
        </p:sp>
        <p:cxnSp>
          <p:nvCxnSpPr>
            <p:cNvPr id="39" name="直接箭头连接符 38"/>
            <p:cNvCxnSpPr>
              <a:stCxn id="35" idx="3"/>
              <a:endCxn id="38" idx="1"/>
            </p:cNvCxnSpPr>
            <p:nvPr/>
          </p:nvCxnSpPr>
          <p:spPr>
            <a:xfrm>
              <a:off x="8411089" y="3972768"/>
              <a:ext cx="1090432" cy="10775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3" idx="3"/>
              <a:endCxn id="38" idx="1"/>
            </p:cNvCxnSpPr>
            <p:nvPr/>
          </p:nvCxnSpPr>
          <p:spPr>
            <a:xfrm>
              <a:off x="8411089" y="3435198"/>
              <a:ext cx="1090432" cy="16151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7" idx="3"/>
              <a:endCxn id="34" idx="1"/>
            </p:cNvCxnSpPr>
            <p:nvPr/>
          </p:nvCxnSpPr>
          <p:spPr>
            <a:xfrm flipV="1">
              <a:off x="8411089" y="3435198"/>
              <a:ext cx="1090432" cy="16151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979954" y="4322743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501521" y="4338007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979954" y="2109426"/>
              <a:ext cx="39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值存储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983854" y="2791001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变量名表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505421" y="2800468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字面值表</a:t>
              </a:r>
              <a:endParaRPr lang="zh-CN" altLang="en-US" dirty="0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33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1096</Words>
  <Application>Microsoft Office PowerPoint</Application>
  <PresentationFormat>宽屏</PresentationFormat>
  <Paragraphs>229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Office 主题​​</vt:lpstr>
      <vt:lpstr>Python基础知识</vt:lpstr>
      <vt:lpstr>回顾：程序设计的基本框架</vt:lpstr>
      <vt:lpstr>回顾：程序设计的最小技术需求</vt:lpstr>
      <vt:lpstr>提纲</vt:lpstr>
      <vt:lpstr>对象模型</vt:lpstr>
      <vt:lpstr>1. 常量（字面值）</vt:lpstr>
      <vt:lpstr>常量（字面值）</vt:lpstr>
      <vt:lpstr>2. 变量</vt:lpstr>
      <vt:lpstr>变量存储 vs. 值存储</vt:lpstr>
      <vt:lpstr>3. 运算符和表达式</vt:lpstr>
      <vt:lpstr>4. 内置函数</vt:lpstr>
      <vt:lpstr>5. 输入输出</vt:lpstr>
      <vt:lpstr>6. 其它-1</vt:lpstr>
      <vt:lpstr>6. 其它-2</vt:lpstr>
      <vt:lpstr>作业</vt:lpstr>
      <vt:lpstr>附录：负数取模怎么算</vt:lpstr>
      <vt:lpstr>附录：负数取模怎么算（续）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</dc:creator>
  <cp:lastModifiedBy>suda</cp:lastModifiedBy>
  <cp:revision>42</cp:revision>
  <dcterms:created xsi:type="dcterms:W3CDTF">2020-09-05T06:22:48Z</dcterms:created>
  <dcterms:modified xsi:type="dcterms:W3CDTF">2021-10-24T01:34:18Z</dcterms:modified>
</cp:coreProperties>
</file>