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97" r:id="rId3"/>
    <p:sldId id="288" r:id="rId4"/>
    <p:sldId id="290" r:id="rId5"/>
    <p:sldId id="293" r:id="rId6"/>
    <p:sldId id="291" r:id="rId7"/>
    <p:sldId id="292" r:id="rId8"/>
    <p:sldId id="298" r:id="rId9"/>
    <p:sldId id="294" r:id="rId10"/>
    <p:sldId id="296" r:id="rId11"/>
    <p:sldId id="299" r:id="rId12"/>
    <p:sldId id="29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80" autoAdjust="0"/>
  </p:normalViewPr>
  <p:slideViewPr>
    <p:cSldViewPr snapToGrid="0">
      <p:cViewPr varScale="1">
        <p:scale>
          <a:sx n="157" d="100"/>
          <a:sy n="157" d="100"/>
        </p:scale>
        <p:origin x="2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3BD4E-70AE-4CE0-B5EF-16C911B6484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9211-FDB1-42E6-A3D4-6BB67E46B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56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689-0C4B-45F0-BBEA-6DBA59015387}" type="datetime1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1745" y="6352425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879" y="6093296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750680" y="2124050"/>
            <a:ext cx="10670199" cy="2149607"/>
          </a:xfrm>
          <a:noFill/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79" y="154361"/>
            <a:ext cx="900000" cy="900000"/>
          </a:xfrm>
          <a:prstGeom prst="rect">
            <a:avLst/>
          </a:prstGeom>
        </p:spPr>
      </p:pic>
      <p:sp>
        <p:nvSpPr>
          <p:cNvPr id="14" name="Rectangle 36"/>
          <p:cNvSpPr>
            <a:spLocks noChangeArrowheads="1"/>
          </p:cNvSpPr>
          <p:nvPr userDrawn="1"/>
        </p:nvSpPr>
        <p:spPr bwMode="auto">
          <a:xfrm>
            <a:off x="6747634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 userDrawn="1"/>
        </p:nvSpPr>
        <p:spPr bwMode="auto">
          <a:xfrm>
            <a:off x="750680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750682" y="6597650"/>
            <a:ext cx="1067019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948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5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/>
          <a:lstStyle>
            <a:lvl1pPr marL="0" indent="0" algn="ctr"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429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12AB-2AD5-4A28-943F-EC7D932DE132}" type="datetime1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1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9CAFC-E620-49B3-897A-6DD58047955F}" type="datetime1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B00000"/>
                </a:solidFill>
              </a:rPr>
              <a:t>列表基础</a:t>
            </a:r>
            <a:endParaRPr lang="zh-CN" altLang="en-US" dirty="0">
              <a:solidFill>
                <a:srgbClr val="B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列表是</a:t>
            </a:r>
            <a:r>
              <a:rPr lang="zh-CN" altLang="en-US" b="1" dirty="0" smtClean="0">
                <a:solidFill>
                  <a:srgbClr val="FF0000"/>
                </a:solidFill>
              </a:rPr>
              <a:t>数据容器</a:t>
            </a:r>
            <a:r>
              <a:rPr lang="zh-CN" altLang="en-US" dirty="0" smtClean="0"/>
              <a:t>中的常用类型</a:t>
            </a:r>
            <a:endParaRPr lang="en-US" altLang="zh-CN" dirty="0" smtClean="0"/>
          </a:p>
          <a:p>
            <a:r>
              <a:rPr lang="zh-CN" altLang="en-US" dirty="0" smtClean="0"/>
              <a:t>列表是内置</a:t>
            </a:r>
            <a:r>
              <a:rPr lang="zh-CN" altLang="en-US" b="1" dirty="0" smtClean="0">
                <a:solidFill>
                  <a:srgbClr val="FF0000"/>
                </a:solidFill>
              </a:rPr>
              <a:t>有序</a:t>
            </a:r>
            <a:r>
              <a:rPr lang="zh-CN" altLang="en-US" b="1" dirty="0" smtClean="0">
                <a:solidFill>
                  <a:srgbClr val="0000FF"/>
                </a:solidFill>
              </a:rPr>
              <a:t>可变</a:t>
            </a:r>
            <a:r>
              <a:rPr lang="zh-CN" altLang="en-US" dirty="0" smtClean="0"/>
              <a:t>数据容器</a:t>
            </a:r>
            <a:endParaRPr lang="en-US" altLang="zh-CN" dirty="0" smtClean="0"/>
          </a:p>
          <a:p>
            <a:r>
              <a:rPr lang="zh-CN" altLang="en-US" dirty="0" smtClean="0"/>
              <a:t>列表中的元素可以是不同类型</a:t>
            </a:r>
            <a:endParaRPr lang="en-US" altLang="zh-CN" dirty="0" smtClean="0"/>
          </a:p>
          <a:p>
            <a:r>
              <a:rPr lang="zh-CN" altLang="en-US" dirty="0" smtClean="0"/>
              <a:t>列表的增删可能是效率较低的操作，需要区分列表的原地操作和非原地操作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87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预习列表的复制</a:t>
            </a:r>
            <a:endParaRPr lang="en-US" altLang="zh-CN" dirty="0" smtClean="0"/>
          </a:p>
          <a:p>
            <a:r>
              <a:rPr lang="zh-CN" altLang="en-US" dirty="0"/>
              <a:t>预习列表</a:t>
            </a:r>
            <a:r>
              <a:rPr lang="zh-CN" altLang="en-US" dirty="0" smtClean="0"/>
              <a:t>的分片</a:t>
            </a:r>
            <a:endParaRPr lang="en-US" altLang="zh-CN" dirty="0" smtClean="0"/>
          </a:p>
          <a:p>
            <a:r>
              <a:rPr lang="zh-CN" altLang="en-US" dirty="0" smtClean="0"/>
              <a:t>可以开始完成作业题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8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作业要求说明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作业题可能存在前后知识点交差问题。</a:t>
            </a:r>
            <a:endParaRPr lang="en-US" altLang="zh-CN" dirty="0" smtClean="0"/>
          </a:p>
          <a:p>
            <a:r>
              <a:rPr lang="zh-CN" altLang="en-US" dirty="0" smtClean="0"/>
              <a:t>根据截止期的要求提交作业，不计后补。</a:t>
            </a:r>
            <a:endParaRPr lang="en-US" altLang="zh-CN" dirty="0" smtClean="0"/>
          </a:p>
          <a:p>
            <a:r>
              <a:rPr lang="zh-CN" altLang="en-US" dirty="0" smtClean="0"/>
              <a:t>作业完成后，根据模板整理实验报告并提交到管理平台。</a:t>
            </a:r>
            <a:endParaRPr lang="en-US" altLang="zh-CN" dirty="0" smtClean="0"/>
          </a:p>
          <a:p>
            <a:r>
              <a:rPr lang="zh-CN" altLang="en-US" dirty="0" smtClean="0"/>
              <a:t>提供相关系统使用说明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FTP</a:t>
            </a:r>
            <a:r>
              <a:rPr lang="zh-CN" altLang="en-US" dirty="0"/>
              <a:t>服务器</a:t>
            </a:r>
            <a:r>
              <a:rPr lang="zh-CN" altLang="en-US" dirty="0" smtClean="0"/>
              <a:t>：以题为单位提交</a:t>
            </a:r>
            <a:r>
              <a:rPr lang="zh-CN" altLang="en-US" dirty="0"/>
              <a:t>作业</a:t>
            </a:r>
            <a:r>
              <a:rPr lang="zh-CN" altLang="en-US" dirty="0" smtClean="0"/>
              <a:t>源代码</a:t>
            </a:r>
            <a:endParaRPr lang="zh-CN" altLang="en-US" dirty="0"/>
          </a:p>
          <a:p>
            <a:pPr lvl="1"/>
            <a:r>
              <a:rPr lang="en-US" altLang="zh-CN" dirty="0" err="1" smtClean="0"/>
              <a:t>csteaching</a:t>
            </a:r>
            <a:r>
              <a:rPr lang="zh-CN" altLang="en-US" dirty="0" smtClean="0"/>
              <a:t>平台：以实验为单位提交实验报告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38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6370" y="2872812"/>
            <a:ext cx="720000" cy="180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8954928" y="2872811"/>
            <a:ext cx="720000" cy="180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250637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键盘</a:t>
            </a:r>
          </a:p>
        </p:txBody>
      </p:sp>
      <p:sp>
        <p:nvSpPr>
          <p:cNvPr id="8" name="矩形 7"/>
          <p:cNvSpPr/>
          <p:nvPr/>
        </p:nvSpPr>
        <p:spPr>
          <a:xfrm>
            <a:off x="250637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9" name="下箭头 8"/>
          <p:cNvSpPr/>
          <p:nvPr/>
        </p:nvSpPr>
        <p:spPr>
          <a:xfrm>
            <a:off x="276289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 flipV="1">
            <a:off x="275773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下箭头 10"/>
          <p:cNvSpPr/>
          <p:nvPr/>
        </p:nvSpPr>
        <p:spPr>
          <a:xfrm rot="16200000">
            <a:off x="329511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8954928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显示器</a:t>
            </a:r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895492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15" name="下箭头 14"/>
          <p:cNvSpPr/>
          <p:nvPr/>
        </p:nvSpPr>
        <p:spPr>
          <a:xfrm flipV="1">
            <a:off x="9206297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下箭头 15"/>
          <p:cNvSpPr/>
          <p:nvPr/>
        </p:nvSpPr>
        <p:spPr>
          <a:xfrm>
            <a:off x="920629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3581130" y="2872812"/>
            <a:ext cx="720000" cy="18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</a:t>
            </a:r>
          </a:p>
        </p:txBody>
      </p:sp>
      <p:sp>
        <p:nvSpPr>
          <p:cNvPr id="24" name="矩形 23"/>
          <p:cNvSpPr/>
          <p:nvPr/>
        </p:nvSpPr>
        <p:spPr>
          <a:xfrm>
            <a:off x="4655890" y="2872812"/>
            <a:ext cx="720000" cy="180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运算</a:t>
            </a:r>
          </a:p>
        </p:txBody>
      </p:sp>
      <p:sp>
        <p:nvSpPr>
          <p:cNvPr id="25" name="矩形 24"/>
          <p:cNvSpPr/>
          <p:nvPr/>
        </p:nvSpPr>
        <p:spPr>
          <a:xfrm>
            <a:off x="5730650" y="2872812"/>
            <a:ext cx="720000" cy="152169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</a:t>
            </a:r>
            <a:endParaRPr lang="en-US" altLang="zh-CN" sz="1400" dirty="0"/>
          </a:p>
          <a:p>
            <a:pPr algn="ctr"/>
            <a:r>
              <a:rPr lang="zh-CN" altLang="en-US" sz="1400" dirty="0"/>
              <a:t>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6805410" y="2872811"/>
            <a:ext cx="720000" cy="12581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分解</a:t>
            </a:r>
          </a:p>
        </p:txBody>
      </p:sp>
      <p:sp>
        <p:nvSpPr>
          <p:cNvPr id="27" name="矩形 26"/>
          <p:cNvSpPr/>
          <p:nvPr/>
        </p:nvSpPr>
        <p:spPr>
          <a:xfrm>
            <a:off x="7880170" y="2872812"/>
            <a:ext cx="720000" cy="10086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质量</a:t>
            </a:r>
            <a:endParaRPr lang="en-US" altLang="zh-CN" sz="1400" dirty="0"/>
          </a:p>
          <a:p>
            <a:pPr algn="ctr"/>
            <a:r>
              <a:rPr lang="zh-CN" altLang="en-US" sz="1400" dirty="0"/>
              <a:t>检控</a:t>
            </a:r>
          </a:p>
        </p:txBody>
      </p:sp>
      <p:sp>
        <p:nvSpPr>
          <p:cNvPr id="28" name="下箭头 27"/>
          <p:cNvSpPr/>
          <p:nvPr/>
        </p:nvSpPr>
        <p:spPr>
          <a:xfrm rot="16200000">
            <a:off x="436987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下箭头 28"/>
          <p:cNvSpPr/>
          <p:nvPr/>
        </p:nvSpPr>
        <p:spPr>
          <a:xfrm rot="16200000">
            <a:off x="5444638" y="3322874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下箭头 29"/>
          <p:cNvSpPr/>
          <p:nvPr/>
        </p:nvSpPr>
        <p:spPr>
          <a:xfrm rot="16200000">
            <a:off x="651939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下箭头 30"/>
          <p:cNvSpPr/>
          <p:nvPr/>
        </p:nvSpPr>
        <p:spPr>
          <a:xfrm rot="16200000">
            <a:off x="759415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下箭头 31"/>
          <p:cNvSpPr/>
          <p:nvPr/>
        </p:nvSpPr>
        <p:spPr>
          <a:xfrm rot="16200000">
            <a:off x="866891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358113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简单</a:t>
            </a:r>
            <a:endParaRPr lang="en-US" altLang="zh-CN" sz="14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变量</a:t>
            </a:r>
          </a:p>
        </p:txBody>
      </p:sp>
      <p:sp>
        <p:nvSpPr>
          <p:cNvPr id="34" name="下箭头 33"/>
          <p:cNvSpPr/>
          <p:nvPr/>
        </p:nvSpPr>
        <p:spPr>
          <a:xfrm>
            <a:off x="383765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581130" y="5198479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数据</a:t>
            </a:r>
            <a:endParaRPr lang="en-US" altLang="zh-CN" sz="1400" dirty="0">
              <a:solidFill>
                <a:schemeClr val="l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容器</a:t>
            </a:r>
          </a:p>
        </p:txBody>
      </p:sp>
      <p:sp>
        <p:nvSpPr>
          <p:cNvPr id="36" name="下箭头 35"/>
          <p:cNvSpPr/>
          <p:nvPr/>
        </p:nvSpPr>
        <p:spPr>
          <a:xfrm flipV="1">
            <a:off x="383249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65589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运算符</a:t>
            </a:r>
            <a:endParaRPr lang="en-US" altLang="zh-CN" sz="1400" dirty="0">
              <a:solidFill>
                <a:schemeClr val="accent3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91241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5730649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分支</a:t>
            </a:r>
            <a:endParaRPr lang="en-US" altLang="zh-CN" sz="1400" dirty="0"/>
          </a:p>
        </p:txBody>
      </p:sp>
      <p:sp>
        <p:nvSpPr>
          <p:cNvPr id="41" name="下箭头 40"/>
          <p:cNvSpPr/>
          <p:nvPr/>
        </p:nvSpPr>
        <p:spPr>
          <a:xfrm>
            <a:off x="5987175" y="2493642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矩形 41"/>
          <p:cNvSpPr/>
          <p:nvPr/>
        </p:nvSpPr>
        <p:spPr>
          <a:xfrm>
            <a:off x="680541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函数</a:t>
            </a:r>
            <a:endParaRPr lang="en-US" altLang="zh-CN" sz="1400" dirty="0"/>
          </a:p>
        </p:txBody>
      </p:sp>
      <p:sp>
        <p:nvSpPr>
          <p:cNvPr id="43" name="下箭头 42"/>
          <p:cNvSpPr/>
          <p:nvPr/>
        </p:nvSpPr>
        <p:spPr>
          <a:xfrm>
            <a:off x="706193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788017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断言</a:t>
            </a:r>
            <a:endParaRPr lang="en-US" altLang="zh-CN" sz="1400" dirty="0"/>
          </a:p>
        </p:txBody>
      </p:sp>
      <p:sp>
        <p:nvSpPr>
          <p:cNvPr id="45" name="下箭头 44"/>
          <p:cNvSpPr/>
          <p:nvPr/>
        </p:nvSpPr>
        <p:spPr>
          <a:xfrm>
            <a:off x="813669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矩形 45"/>
          <p:cNvSpPr/>
          <p:nvPr/>
        </p:nvSpPr>
        <p:spPr>
          <a:xfrm>
            <a:off x="465589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表达式</a:t>
            </a:r>
          </a:p>
        </p:txBody>
      </p:sp>
      <p:sp>
        <p:nvSpPr>
          <p:cNvPr id="47" name="下箭头 46"/>
          <p:cNvSpPr/>
          <p:nvPr/>
        </p:nvSpPr>
        <p:spPr>
          <a:xfrm flipV="1">
            <a:off x="490725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573065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循环</a:t>
            </a:r>
          </a:p>
        </p:txBody>
      </p:sp>
      <p:sp>
        <p:nvSpPr>
          <p:cNvPr id="49" name="下箭头 48"/>
          <p:cNvSpPr/>
          <p:nvPr/>
        </p:nvSpPr>
        <p:spPr>
          <a:xfrm flipV="1">
            <a:off x="598201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680540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51" name="下箭头 50"/>
          <p:cNvSpPr/>
          <p:nvPr/>
        </p:nvSpPr>
        <p:spPr>
          <a:xfrm flipV="1">
            <a:off x="705677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788016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异常</a:t>
            </a:r>
          </a:p>
        </p:txBody>
      </p:sp>
      <p:sp>
        <p:nvSpPr>
          <p:cNvPr id="53" name="下箭头 52"/>
          <p:cNvSpPr/>
          <p:nvPr/>
        </p:nvSpPr>
        <p:spPr>
          <a:xfrm flipV="1">
            <a:off x="813153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下箭头 53"/>
          <p:cNvSpPr/>
          <p:nvPr/>
        </p:nvSpPr>
        <p:spPr>
          <a:xfrm rot="16200000">
            <a:off x="7056778" y="2820904"/>
            <a:ext cx="217263" cy="34569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下箭头 54"/>
          <p:cNvSpPr/>
          <p:nvPr/>
        </p:nvSpPr>
        <p:spPr>
          <a:xfrm rot="16200000">
            <a:off x="8131538" y="3374225"/>
            <a:ext cx="217263" cy="130743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下箭头 55"/>
          <p:cNvSpPr/>
          <p:nvPr/>
        </p:nvSpPr>
        <p:spPr>
          <a:xfrm rot="16200000">
            <a:off x="7594158" y="3094775"/>
            <a:ext cx="217263" cy="238219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如何创建列表</a:t>
            </a:r>
            <a:endParaRPr lang="en-US" altLang="zh-CN" dirty="0" smtClean="0"/>
          </a:p>
          <a:p>
            <a:r>
              <a:rPr lang="zh-CN" altLang="en-US" dirty="0" smtClean="0"/>
              <a:t>列表里能放什么</a:t>
            </a:r>
            <a:endParaRPr lang="en-US" altLang="zh-CN" dirty="0" smtClean="0"/>
          </a:p>
          <a:p>
            <a:r>
              <a:rPr lang="zh-CN" altLang="en-US" dirty="0"/>
              <a:t>如何</a:t>
            </a:r>
            <a:r>
              <a:rPr lang="zh-CN" altLang="en-US" dirty="0" smtClean="0"/>
              <a:t>把元素（</a:t>
            </a:r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）放入列表</a:t>
            </a:r>
            <a:endParaRPr lang="en-US" altLang="zh-CN" dirty="0" smtClean="0"/>
          </a:p>
          <a:p>
            <a:r>
              <a:rPr lang="zh-CN" altLang="en-US" dirty="0" smtClean="0"/>
              <a:t>如何把</a:t>
            </a:r>
            <a:r>
              <a:rPr lang="zh-CN" altLang="en-US" dirty="0"/>
              <a:t>元素</a:t>
            </a:r>
            <a:r>
              <a:rPr lang="zh-CN" altLang="en-US" dirty="0" smtClean="0"/>
              <a:t>从容器中去除</a:t>
            </a:r>
            <a:endParaRPr lang="en-US" altLang="zh-CN" dirty="0" smtClean="0"/>
          </a:p>
          <a:p>
            <a:r>
              <a:rPr lang="zh-CN" altLang="en-US" dirty="0" smtClean="0"/>
              <a:t>如何访问</a:t>
            </a:r>
            <a:r>
              <a:rPr lang="zh-CN" altLang="en-US" dirty="0"/>
              <a:t>列表</a:t>
            </a:r>
            <a:r>
              <a:rPr lang="zh-CN" altLang="en-US" dirty="0" smtClean="0"/>
              <a:t>中的元素</a:t>
            </a:r>
            <a:endParaRPr lang="en-US" altLang="zh-CN" dirty="0" smtClean="0"/>
          </a:p>
          <a:p>
            <a:r>
              <a:rPr lang="zh-CN" altLang="en-US" dirty="0" smtClean="0"/>
              <a:t>如何改变</a:t>
            </a:r>
            <a:r>
              <a:rPr lang="zh-CN" altLang="en-US" dirty="0"/>
              <a:t>列表</a:t>
            </a:r>
            <a:r>
              <a:rPr lang="zh-CN" altLang="en-US" dirty="0" smtClean="0"/>
              <a:t>中的</a:t>
            </a:r>
            <a:r>
              <a:rPr lang="zh-CN" altLang="en-US" dirty="0"/>
              <a:t>元素</a:t>
            </a:r>
            <a:endParaRPr lang="en-US" altLang="zh-CN" dirty="0" smtClean="0"/>
          </a:p>
          <a:p>
            <a:r>
              <a:rPr lang="zh-CN" altLang="en-US" dirty="0" smtClean="0"/>
              <a:t>一些扩展的特性和应用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214641" y="2680104"/>
            <a:ext cx="4522573" cy="537519"/>
            <a:chOff x="5881816" y="3064476"/>
            <a:chExt cx="4522573" cy="537519"/>
          </a:xfrm>
        </p:grpSpPr>
        <p:grpSp>
          <p:nvGrpSpPr>
            <p:cNvPr id="14" name="组合 13"/>
            <p:cNvGrpSpPr/>
            <p:nvPr/>
          </p:nvGrpSpPr>
          <p:grpSpPr>
            <a:xfrm>
              <a:off x="5881816" y="3064476"/>
              <a:ext cx="667265" cy="537519"/>
              <a:chOff x="5881816" y="3064476"/>
              <a:chExt cx="667265" cy="537519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5881816" y="3064476"/>
                <a:ext cx="37688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881816" y="3601995"/>
                <a:ext cx="37070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258697" y="3064476"/>
                <a:ext cx="0" cy="53751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6258697" y="3342503"/>
                <a:ext cx="29038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/>
            <p:cNvSpPr/>
            <p:nvPr/>
          </p:nvSpPr>
          <p:spPr>
            <a:xfrm>
              <a:off x="6549081" y="3150973"/>
              <a:ext cx="3855308" cy="383060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须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重视操作效率，尽量在尾部操作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68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lst</a:t>
            </a:r>
            <a:r>
              <a:rPr lang="en-US" altLang="zh-CN" dirty="0" smtClean="0"/>
              <a:t> = []</a:t>
            </a:r>
          </a:p>
          <a:p>
            <a:pPr lvl="1"/>
            <a:r>
              <a:rPr lang="en-US" altLang="zh-CN" dirty="0" err="1"/>
              <a:t>lst</a:t>
            </a:r>
            <a:r>
              <a:rPr lang="en-US" altLang="zh-CN" dirty="0"/>
              <a:t> </a:t>
            </a:r>
            <a:r>
              <a:rPr lang="en-US" altLang="zh-CN" dirty="0" smtClean="0"/>
              <a:t>=[23, 1, 2, 5]</a:t>
            </a:r>
          </a:p>
          <a:p>
            <a:pPr lvl="1"/>
            <a:r>
              <a:rPr lang="en-US" altLang="zh-CN" dirty="0" err="1"/>
              <a:t>lst</a:t>
            </a:r>
            <a:r>
              <a:rPr lang="en-US" altLang="zh-CN" dirty="0"/>
              <a:t> = list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可</a:t>
            </a:r>
            <a:r>
              <a:rPr lang="zh-CN" altLang="en-US" b="1" dirty="0" smtClean="0">
                <a:solidFill>
                  <a:srgbClr val="0000FF"/>
                </a:solidFill>
              </a:rPr>
              <a:t>迭代</a:t>
            </a:r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range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range(start, end, step)</a:t>
            </a:r>
          </a:p>
          <a:p>
            <a:pPr lvl="1"/>
            <a:r>
              <a:rPr lang="en-US" altLang="zh-CN" dirty="0" smtClean="0"/>
              <a:t>start</a:t>
            </a:r>
            <a:r>
              <a:rPr lang="zh-CN" altLang="en-US" dirty="0" smtClean="0"/>
              <a:t>：起始值（包含）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end</a:t>
            </a:r>
            <a:r>
              <a:rPr lang="zh-CN" altLang="en-US" dirty="0" smtClean="0"/>
              <a:t>：终止值（不含）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</a:t>
            </a:r>
            <a:r>
              <a:rPr lang="zh-CN" altLang="en-US" dirty="0" smtClean="0"/>
              <a:t>：步长（可以是负值）</a:t>
            </a:r>
            <a:endParaRPr lang="en-US" altLang="zh-CN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4579872" y="1521304"/>
            <a:ext cx="6308126" cy="650860"/>
          </a:xfrm>
          <a:prstGeom prst="wedgeRoundRectCallout">
            <a:avLst>
              <a:gd name="adj1" fmla="val -52504"/>
              <a:gd name="adj2" fmla="val 149104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可迭代对象：包含多个元素，可以被逐个</a:t>
            </a:r>
            <a:r>
              <a:rPr lang="zh-CN" altLang="en-US" b="1" dirty="0" smtClean="0">
                <a:solidFill>
                  <a:srgbClr val="0000FF"/>
                </a:solidFill>
              </a:rPr>
              <a:t>依次</a:t>
            </a:r>
            <a:r>
              <a:rPr lang="zh-CN" altLang="en-US" b="1" dirty="0" smtClean="0">
                <a:solidFill>
                  <a:srgbClr val="FF0000"/>
                </a:solidFill>
              </a:rPr>
              <a:t>取出（访问）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例如：</a:t>
            </a:r>
            <a:r>
              <a:rPr lang="en-US" altLang="zh-CN" b="1" dirty="0" smtClean="0">
                <a:solidFill>
                  <a:srgbClr val="0000FF"/>
                </a:solidFill>
              </a:rPr>
              <a:t>range</a:t>
            </a:r>
            <a:r>
              <a:rPr lang="zh-CN" altLang="en-US" b="1" dirty="0" smtClean="0">
                <a:solidFill>
                  <a:srgbClr val="0000FF"/>
                </a:solidFill>
              </a:rPr>
              <a:t>对象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757883" y="3900145"/>
            <a:ext cx="5130115" cy="1132938"/>
          </a:xfrm>
          <a:prstGeom prst="wedgeRoundRectCallout">
            <a:avLst>
              <a:gd name="adj1" fmla="val -90445"/>
              <a:gd name="adj2" fmla="val -105769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迭代：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、一次又一次</a:t>
            </a:r>
            <a:r>
              <a:rPr lang="zh-CN" altLang="en-US" b="1" dirty="0" smtClean="0">
                <a:solidFill>
                  <a:srgbClr val="0000FF"/>
                </a:solidFill>
              </a:rPr>
              <a:t>重复一个过程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algn="just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每一</a:t>
            </a:r>
            <a:r>
              <a:rPr lang="zh-CN" altLang="en-US" b="1" dirty="0" smtClean="0">
                <a:solidFill>
                  <a:srgbClr val="FF0000"/>
                </a:solidFill>
              </a:rPr>
              <a:t>次重复的</a:t>
            </a:r>
            <a:r>
              <a:rPr lang="zh-CN" altLang="en-US" b="1" dirty="0" smtClean="0">
                <a:solidFill>
                  <a:srgbClr val="0000FF"/>
                </a:solidFill>
              </a:rPr>
              <a:t>终点</a:t>
            </a:r>
            <a:r>
              <a:rPr lang="zh-CN" altLang="en-US" b="1" dirty="0" smtClean="0">
                <a:solidFill>
                  <a:srgbClr val="FF0000"/>
                </a:solidFill>
              </a:rPr>
              <a:t>会</a:t>
            </a:r>
            <a:r>
              <a:rPr lang="zh-CN" altLang="en-US" b="1" dirty="0">
                <a:solidFill>
                  <a:srgbClr val="FF0000"/>
                </a:solidFill>
              </a:rPr>
              <a:t>作为下一次</a:t>
            </a:r>
            <a:r>
              <a:rPr lang="zh-CN" altLang="en-US" b="1" dirty="0" smtClean="0">
                <a:solidFill>
                  <a:srgbClr val="FF0000"/>
                </a:solidFill>
              </a:rPr>
              <a:t>重复的</a:t>
            </a:r>
            <a:r>
              <a:rPr lang="zh-CN" altLang="en-US" b="1" dirty="0">
                <a:solidFill>
                  <a:srgbClr val="0000FF"/>
                </a:solidFill>
              </a:rPr>
              <a:t>起点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5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列表元素访问、定位与计数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下标访问</a:t>
            </a:r>
            <a:r>
              <a:rPr lang="zh-CN" altLang="en-US" dirty="0"/>
              <a:t>。</a:t>
            </a:r>
            <a:r>
              <a:rPr lang="zh-CN" altLang="en-US" dirty="0" smtClean="0"/>
              <a:t>可以用</a:t>
            </a:r>
            <a:r>
              <a:rPr lang="zh-CN" altLang="en-US" b="1" dirty="0">
                <a:solidFill>
                  <a:srgbClr val="FF0000"/>
                </a:solidFill>
              </a:rPr>
              <a:t>负数下标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操作失败，抛出</a:t>
            </a:r>
            <a:r>
              <a:rPr lang="zh-CN" altLang="en-US" b="1" dirty="0" smtClean="0">
                <a:solidFill>
                  <a:srgbClr val="FF0000"/>
                </a:solidFill>
              </a:rPr>
              <a:t>异常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定位</a:t>
            </a:r>
            <a:endParaRPr lang="en-US" altLang="zh-CN" dirty="0" smtClean="0"/>
          </a:p>
          <a:p>
            <a:pPr lvl="1"/>
            <a:r>
              <a:rPr lang="en-US" altLang="zh-CN" dirty="0"/>
              <a:t>index(x)</a:t>
            </a:r>
            <a:r>
              <a:rPr lang="zh-CN" altLang="en-US" dirty="0" smtClean="0"/>
              <a:t>：计算指定</a:t>
            </a:r>
            <a:r>
              <a:rPr lang="zh-CN" altLang="en-US" dirty="0"/>
              <a:t>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首次</a:t>
            </a:r>
            <a:r>
              <a:rPr lang="zh-CN" altLang="en-US" dirty="0"/>
              <a:t>出现</a:t>
            </a:r>
            <a:r>
              <a:rPr lang="zh-CN" altLang="en-US" dirty="0" smtClean="0"/>
              <a:t>位置。如果</a:t>
            </a:r>
            <a:r>
              <a:rPr lang="en-US" altLang="zh-CN" dirty="0"/>
              <a:t>x</a:t>
            </a:r>
            <a:r>
              <a:rPr lang="zh-CN" altLang="en-US" dirty="0"/>
              <a:t>未出现，</a:t>
            </a:r>
            <a:r>
              <a:rPr lang="zh-CN" altLang="en-US" dirty="0" smtClean="0"/>
              <a:t>则</a:t>
            </a:r>
            <a:r>
              <a:rPr lang="zh-CN" altLang="en-US" dirty="0"/>
              <a:t>抛出</a:t>
            </a:r>
            <a:r>
              <a:rPr lang="zh-CN" altLang="en-US" b="1" dirty="0">
                <a:solidFill>
                  <a:srgbClr val="FF0000"/>
                </a:solidFill>
              </a:rPr>
              <a:t>异常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lst</a:t>
            </a:r>
            <a:r>
              <a:rPr lang="en-US" altLang="zh-CN" b="1" dirty="0" err="1">
                <a:solidFill>
                  <a:srgbClr val="FF0000"/>
                </a:solidFill>
              </a:rPr>
              <a:t>.</a:t>
            </a:r>
            <a:r>
              <a:rPr lang="en-US" altLang="zh-CN" dirty="0" err="1"/>
              <a:t>index</a:t>
            </a:r>
            <a:r>
              <a:rPr lang="en-US" altLang="zh-CN" dirty="0"/>
              <a:t>(x)</a:t>
            </a:r>
          </a:p>
          <a:p>
            <a:r>
              <a:rPr lang="zh-CN" altLang="en-US" dirty="0" smtClean="0"/>
              <a:t>计数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count(x)</a:t>
            </a:r>
            <a:r>
              <a:rPr lang="zh-CN" altLang="en-US" dirty="0" smtClean="0"/>
              <a:t>：计算指定元素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出现的次数。如果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未出现，则返回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lst.count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2315432" y="4268332"/>
            <a:ext cx="4324083" cy="481693"/>
          </a:xfrm>
          <a:prstGeom prst="wedgeRoundRectCallout">
            <a:avLst>
              <a:gd name="adj1" fmla="val -48551"/>
              <a:gd name="adj2" fmla="val -69108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“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b="1" dirty="0" smtClean="0">
                <a:solidFill>
                  <a:srgbClr val="FF0000"/>
                </a:solidFill>
              </a:rPr>
              <a:t>”表示</a:t>
            </a:r>
            <a:r>
              <a:rPr lang="en-US" altLang="zh-CN" b="1" dirty="0" smtClean="0">
                <a:solidFill>
                  <a:srgbClr val="FF0000"/>
                </a:solidFill>
              </a:rPr>
              <a:t>index()</a:t>
            </a:r>
            <a:r>
              <a:rPr lang="zh-CN" altLang="en-US" b="1" dirty="0" smtClean="0">
                <a:solidFill>
                  <a:srgbClr val="FF0000"/>
                </a:solidFill>
              </a:rPr>
              <a:t>函数是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lst</a:t>
            </a:r>
            <a:r>
              <a:rPr lang="zh-CN" altLang="en-US" b="1" dirty="0" smtClean="0">
                <a:solidFill>
                  <a:srgbClr val="0000FF"/>
                </a:solidFill>
              </a:rPr>
              <a:t>对象</a:t>
            </a:r>
            <a:r>
              <a:rPr lang="zh-CN" altLang="en-US" b="1" dirty="0" smtClean="0">
                <a:solidFill>
                  <a:srgbClr val="FF0000"/>
                </a:solidFill>
              </a:rPr>
              <a:t>自带的操作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8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增加列表元素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append()</a:t>
            </a:r>
            <a:r>
              <a:rPr lang="zh-CN" altLang="en-US" dirty="0" smtClean="0"/>
              <a:t>：将元素添加到列表尾部</a:t>
            </a:r>
            <a:endParaRPr lang="en-US" altLang="zh-CN" dirty="0" smtClean="0"/>
          </a:p>
          <a:p>
            <a:r>
              <a:rPr lang="en-US" altLang="zh-CN" dirty="0"/>
              <a:t>extend()</a:t>
            </a:r>
            <a:r>
              <a:rPr lang="zh-CN" altLang="en-US" dirty="0"/>
              <a:t>：从尾部延长列表</a:t>
            </a:r>
            <a:endParaRPr lang="en-US" altLang="zh-CN" dirty="0"/>
          </a:p>
          <a:p>
            <a:r>
              <a:rPr lang="en-US" altLang="zh-CN" dirty="0"/>
              <a:t>insert()</a:t>
            </a:r>
            <a:r>
              <a:rPr lang="zh-CN" altLang="en-US" dirty="0" smtClean="0"/>
              <a:t>：指定位置插入元素</a:t>
            </a:r>
            <a:endParaRPr lang="en-US" altLang="zh-CN" dirty="0"/>
          </a:p>
          <a:p>
            <a:r>
              <a:rPr lang="en-US" altLang="zh-CN" dirty="0" smtClean="0"/>
              <a:t>+</a:t>
            </a:r>
            <a:r>
              <a:rPr lang="zh-CN" altLang="en-US" dirty="0" smtClean="0"/>
              <a:t>：拼接列表</a:t>
            </a:r>
            <a:endParaRPr lang="en-US" altLang="zh-CN" dirty="0" smtClean="0"/>
          </a:p>
          <a:p>
            <a:r>
              <a:rPr lang="zh-CN" altLang="en-US" dirty="0" smtClean="0"/>
              <a:t>*：元素倍增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31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删除列表元素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del </a:t>
            </a:r>
            <a:r>
              <a:rPr lang="zh-CN" altLang="en-US" dirty="0" smtClean="0"/>
              <a:t>列表名称</a:t>
            </a:r>
            <a:r>
              <a:rPr lang="en-US" altLang="zh-CN" dirty="0" smtClean="0"/>
              <a:t>[</a:t>
            </a:r>
            <a:r>
              <a:rPr lang="zh-CN" altLang="en-US" dirty="0" smtClean="0"/>
              <a:t>下标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删除指定位置元素</a:t>
            </a:r>
            <a:endParaRPr lang="en-US" altLang="zh-CN" dirty="0" smtClean="0"/>
          </a:p>
          <a:p>
            <a:r>
              <a:rPr lang="en-US" altLang="zh-CN" dirty="0" smtClean="0"/>
              <a:t>pop</a:t>
            </a:r>
            <a:r>
              <a:rPr lang="en-US" altLang="zh-CN" dirty="0" smtClean="0"/>
              <a:t>()</a:t>
            </a:r>
            <a:r>
              <a:rPr lang="zh-CN" altLang="en-US" dirty="0"/>
              <a:t>：删除指定位置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smtClean="0"/>
              <a:t>remove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：删除指定</a:t>
            </a:r>
            <a:r>
              <a:rPr lang="zh-CN" altLang="en-US" dirty="0" smtClean="0"/>
              <a:t>元素的第一次出现</a:t>
            </a:r>
            <a:endParaRPr lang="en-US" altLang="zh-CN" dirty="0" smtClean="0"/>
          </a:p>
          <a:p>
            <a:r>
              <a:rPr lang="zh-CN" altLang="en-US" dirty="0" smtClean="0"/>
              <a:t>增加和删除列表元素的注意点：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操作无法实现时，会</a:t>
            </a:r>
            <a:r>
              <a:rPr lang="zh-CN" altLang="en-US" b="1" dirty="0" smtClean="0">
                <a:solidFill>
                  <a:srgbClr val="FF0000"/>
                </a:solidFill>
              </a:rPr>
              <a:t>抛出异常</a:t>
            </a:r>
            <a:r>
              <a:rPr lang="zh-CN" altLang="en-US" dirty="0" smtClean="0"/>
              <a:t>，程序终止运行。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操作过程中，列表长度会变化。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迭代过程</a:t>
            </a:r>
            <a:r>
              <a:rPr lang="zh-CN" altLang="en-US" dirty="0" smtClean="0"/>
              <a:t>要注意列表长度的变化。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756612" y="4230570"/>
            <a:ext cx="4895919" cy="481693"/>
          </a:xfrm>
          <a:prstGeom prst="wedgeRoundRectCallout">
            <a:avLst>
              <a:gd name="adj1" fmla="val -66815"/>
              <a:gd name="adj2" fmla="val -114466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异常是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</a:rPr>
              <a:t>ython</a:t>
            </a:r>
            <a:r>
              <a:rPr lang="zh-CN" altLang="en-US" b="1" dirty="0" smtClean="0">
                <a:solidFill>
                  <a:srgbClr val="FF0000"/>
                </a:solidFill>
              </a:rPr>
              <a:t>解释器返回错误信息的一种方式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 </a:t>
            </a:r>
            <a:r>
              <a:rPr lang="zh-CN" altLang="en-US" dirty="0" smtClean="0"/>
              <a:t>列表名称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b="1" dirty="0" smtClean="0">
                <a:solidFill>
                  <a:srgbClr val="FF0000"/>
                </a:solidFill>
              </a:rPr>
              <a:t>一个列表有多个名称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del</a:t>
            </a:r>
            <a:r>
              <a:rPr lang="zh-CN" altLang="en-US" dirty="0" smtClean="0"/>
              <a:t>删除的是列表名称，不是列表本身。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</a:t>
            </a:r>
            <a:r>
              <a:rPr lang="zh-CN" altLang="en-US" dirty="0" smtClean="0"/>
              <a:t>不是删除列表的元素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97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成员资格判断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count()</a:t>
            </a:r>
          </a:p>
          <a:p>
            <a:pPr lvl="1"/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in/not in</a:t>
            </a:r>
          </a:p>
          <a:p>
            <a:pPr lvl="1"/>
            <a:r>
              <a:rPr lang="en-US" altLang="zh-CN" dirty="0" smtClean="0"/>
              <a:t>True</a:t>
            </a:r>
          </a:p>
          <a:p>
            <a:pPr lvl="1"/>
            <a:r>
              <a:rPr lang="en-US" altLang="zh-CN" dirty="0" smtClean="0"/>
              <a:t>False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2997879" y="1699327"/>
            <a:ext cx="1796652" cy="428330"/>
          </a:xfrm>
          <a:prstGeom prst="wedgeRoundRectCallout">
            <a:avLst>
              <a:gd name="adj1" fmla="val -85792"/>
              <a:gd name="adj2" fmla="val 56480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lst.count</a:t>
            </a:r>
            <a:r>
              <a:rPr lang="en-US" altLang="zh-CN" b="1" dirty="0" smtClean="0">
                <a:solidFill>
                  <a:srgbClr val="FF0000"/>
                </a:solidFill>
              </a:rPr>
              <a:t>(1)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360672" y="3122177"/>
            <a:ext cx="1796652" cy="428330"/>
          </a:xfrm>
          <a:prstGeom prst="wedgeRoundRectCallout">
            <a:avLst>
              <a:gd name="adj1" fmla="val -85792"/>
              <a:gd name="adj2" fmla="val 56480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 in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lst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7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580</Words>
  <Application>Microsoft Office PowerPoint</Application>
  <PresentationFormat>宽屏</PresentationFormat>
  <Paragraphs>124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Office 主题​​</vt:lpstr>
      <vt:lpstr>列表基础</vt:lpstr>
      <vt:lpstr>定位</vt:lpstr>
      <vt:lpstr>提纲</vt:lpstr>
      <vt:lpstr>创建列表</vt:lpstr>
      <vt:lpstr>列表元素访问、定位与计数</vt:lpstr>
      <vt:lpstr>增加列表元素</vt:lpstr>
      <vt:lpstr>删除列表元素</vt:lpstr>
      <vt:lpstr>删除列表</vt:lpstr>
      <vt:lpstr>成员资格判断</vt:lpstr>
      <vt:lpstr>小结</vt:lpstr>
      <vt:lpstr>作业</vt:lpstr>
      <vt:lpstr>作业要求说明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suda</dc:creator>
  <cp:lastModifiedBy>suda</cp:lastModifiedBy>
  <cp:revision>38</cp:revision>
  <dcterms:created xsi:type="dcterms:W3CDTF">2020-09-05T06:22:48Z</dcterms:created>
  <dcterms:modified xsi:type="dcterms:W3CDTF">2021-10-16T04:43:23Z</dcterms:modified>
</cp:coreProperties>
</file>