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301" r:id="rId3"/>
    <p:sldId id="303" r:id="rId4"/>
    <p:sldId id="304" r:id="rId5"/>
    <p:sldId id="305" r:id="rId6"/>
    <p:sldId id="306" r:id="rId7"/>
    <p:sldId id="296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B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7" autoAdjust="0"/>
    <p:restoredTop sz="94680" autoAdjust="0"/>
  </p:normalViewPr>
  <p:slideViewPr>
    <p:cSldViewPr snapToGrid="0">
      <p:cViewPr varScale="1">
        <p:scale>
          <a:sx n="157" d="100"/>
          <a:sy n="157" d="100"/>
        </p:scale>
        <p:origin x="620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6" d="100"/>
          <a:sy n="126" d="100"/>
        </p:scale>
        <p:origin x="491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3BD4E-70AE-4CE0-B5EF-16C911B6484A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159211-FDB1-42E6-A3D4-6BB67E46B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603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570785"/>
            <a:ext cx="10972800" cy="1143000"/>
          </a:xfrm>
        </p:spPr>
        <p:txBody>
          <a:bodyPr>
            <a:normAutofit/>
          </a:bodyPr>
          <a:lstStyle>
            <a:lvl1pPr algn="ctr">
              <a:defRPr sz="5400" b="1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23" name="内容占位符 22"/>
          <p:cNvSpPr>
            <a:spLocks noGrp="1"/>
          </p:cNvSpPr>
          <p:nvPr>
            <p:ph sz="quarter" idx="15"/>
          </p:nvPr>
        </p:nvSpPr>
        <p:spPr>
          <a:xfrm>
            <a:off x="2603499" y="4139349"/>
            <a:ext cx="6985000" cy="160363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 baseline="0">
                <a:latin typeface="Calibri" panose="020F0502020204030204" pitchFamily="34" charset="0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3503812" y="583110"/>
            <a:ext cx="5184376" cy="1800000"/>
            <a:chOff x="3359696" y="583110"/>
            <a:chExt cx="5184376" cy="1800000"/>
          </a:xfrm>
        </p:grpSpPr>
        <p:pic>
          <p:nvPicPr>
            <p:cNvPr id="7" name="图片 6"/>
            <p:cNvPicPr>
              <a:picLocks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9696" y="583110"/>
              <a:ext cx="1800000" cy="1800000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4072" y="583110"/>
              <a:ext cx="1800000" cy="18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0560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894" y="370017"/>
            <a:ext cx="10516942" cy="859962"/>
          </a:xfrm>
        </p:spPr>
        <p:txBody>
          <a:bodyPr/>
          <a:lstStyle>
            <a:lvl1pPr algn="ctr">
              <a:defRPr b="1" baseline="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7448" y="1463824"/>
            <a:ext cx="10174387" cy="4713139"/>
          </a:xfrm>
        </p:spPr>
        <p:txBody>
          <a:bodyPr>
            <a:noAutofit/>
          </a:bodyPr>
          <a:lstStyle>
            <a:lvl1pPr algn="just">
              <a:lnSpc>
                <a:spcPct val="100000"/>
              </a:lnSpc>
              <a:spcBef>
                <a:spcPts val="600"/>
              </a:spcBef>
              <a:defRPr baseline="0">
                <a:latin typeface="+mn-ea"/>
                <a:ea typeface="+mn-ea"/>
              </a:defRPr>
            </a:lvl1pPr>
            <a:lvl2pPr algn="just">
              <a:lnSpc>
                <a:spcPct val="100000"/>
              </a:lnSpc>
              <a:spcBef>
                <a:spcPts val="600"/>
              </a:spcBef>
              <a:defRPr baseline="0">
                <a:latin typeface="+mn-ea"/>
                <a:ea typeface="+mn-ea"/>
              </a:defRPr>
            </a:lvl2pPr>
            <a:lvl3pPr algn="just">
              <a:lnSpc>
                <a:spcPct val="100000"/>
              </a:lnSpc>
              <a:spcBef>
                <a:spcPts val="600"/>
              </a:spcBef>
              <a:defRPr baseline="0">
                <a:latin typeface="+mn-ea"/>
                <a:ea typeface="+mn-ea"/>
              </a:defRPr>
            </a:lvl3pPr>
            <a:lvl4pPr algn="just">
              <a:lnSpc>
                <a:spcPct val="100000"/>
              </a:lnSpc>
              <a:spcBef>
                <a:spcPts val="600"/>
              </a:spcBef>
              <a:defRPr baseline="0">
                <a:latin typeface="+mn-ea"/>
                <a:ea typeface="+mn-ea"/>
              </a:defRPr>
            </a:lvl4pPr>
            <a:lvl5pPr algn="just">
              <a:lnSpc>
                <a:spcPct val="100000"/>
              </a:lnSpc>
              <a:spcBef>
                <a:spcPts val="600"/>
              </a:spcBef>
              <a:defRPr baseline="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pic>
        <p:nvPicPr>
          <p:cNvPr id="11" name="Picture 37" descr="suda_title_s"/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8" y="6331517"/>
            <a:ext cx="1188000" cy="362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本框 11"/>
          <p:cNvSpPr txBox="1"/>
          <p:nvPr userDrawn="1"/>
        </p:nvSpPr>
        <p:spPr>
          <a:xfrm>
            <a:off x="2347133" y="6413700"/>
            <a:ext cx="2671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计算机科学与技术学院</a:t>
            </a: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1343472" y="1256966"/>
            <a:ext cx="9958363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27" y="313998"/>
            <a:ext cx="972000" cy="972000"/>
          </a:xfrm>
          <a:prstGeom prst="rect">
            <a:avLst/>
          </a:prstGeom>
        </p:spPr>
      </p:pic>
      <p:pic>
        <p:nvPicPr>
          <p:cNvPr id="10" name="Picture 42" descr="txt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81" y="1628800"/>
            <a:ext cx="368011" cy="4535487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6F6F-AFBB-46E0-8A54-2EB656D684CB}" type="datetime1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385747" cy="365125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fld id="{947598E1-A3BA-444D-A94B-A19823F6220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3" name="灯片编号占位符 8"/>
          <p:cNvSpPr txBox="1">
            <a:spLocks/>
          </p:cNvSpPr>
          <p:nvPr userDrawn="1"/>
        </p:nvSpPr>
        <p:spPr>
          <a:xfrm>
            <a:off x="10619598" y="6356349"/>
            <a:ext cx="682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1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/ </a:t>
            </a:r>
            <a:r>
              <a:rPr lang="en-US" altLang="zh-CN" dirty="0" smtClean="0"/>
              <a:t>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722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7" descr="suda_title_s"/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879" y="6093296"/>
            <a:ext cx="1188000" cy="362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750680" y="2124050"/>
            <a:ext cx="10670199" cy="2149607"/>
          </a:xfrm>
          <a:noFill/>
        </p:spPr>
        <p:txBody>
          <a:bodyPr>
            <a:normAutofit/>
          </a:bodyPr>
          <a:lstStyle>
            <a:lvl1pPr algn="ctr">
              <a:defRPr sz="3600" b="1" baseline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3" name="图片 12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779" y="154361"/>
            <a:ext cx="900000" cy="900000"/>
          </a:xfrm>
          <a:prstGeom prst="rect">
            <a:avLst/>
          </a:prstGeom>
        </p:spPr>
      </p:pic>
      <p:sp>
        <p:nvSpPr>
          <p:cNvPr id="14" name="Rectangle 36"/>
          <p:cNvSpPr>
            <a:spLocks noChangeArrowheads="1"/>
          </p:cNvSpPr>
          <p:nvPr userDrawn="1"/>
        </p:nvSpPr>
        <p:spPr bwMode="auto">
          <a:xfrm>
            <a:off x="6747634" y="474186"/>
            <a:ext cx="4673245" cy="260350"/>
          </a:xfrm>
          <a:prstGeom prst="rect">
            <a:avLst/>
          </a:prstGeom>
          <a:solidFill>
            <a:srgbClr val="8F22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C31E0F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Rectangle 36"/>
          <p:cNvSpPr>
            <a:spLocks noChangeArrowheads="1"/>
          </p:cNvSpPr>
          <p:nvPr userDrawn="1"/>
        </p:nvSpPr>
        <p:spPr bwMode="auto">
          <a:xfrm>
            <a:off x="750680" y="474186"/>
            <a:ext cx="4673245" cy="260350"/>
          </a:xfrm>
          <a:prstGeom prst="rect">
            <a:avLst/>
          </a:prstGeom>
          <a:solidFill>
            <a:srgbClr val="8F22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C31E0F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ectangle 36"/>
          <p:cNvSpPr>
            <a:spLocks noChangeArrowheads="1"/>
          </p:cNvSpPr>
          <p:nvPr userDrawn="1"/>
        </p:nvSpPr>
        <p:spPr bwMode="auto">
          <a:xfrm>
            <a:off x="750682" y="6597650"/>
            <a:ext cx="10670197" cy="260350"/>
          </a:xfrm>
          <a:prstGeom prst="rect">
            <a:avLst/>
          </a:prstGeom>
          <a:solidFill>
            <a:srgbClr val="8F22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C31E0F"/>
              </a:solidFill>
              <a:latin typeface="Calibri" panose="020F0502020204030204" pitchFamily="34" charset="0"/>
            </a:endParaRPr>
          </a:p>
        </p:txBody>
      </p:sp>
      <p:pic>
        <p:nvPicPr>
          <p:cNvPr id="9" name="Picture 42" descr="txt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81" y="1628800"/>
            <a:ext cx="368011" cy="4535487"/>
          </a:xfrm>
          <a:prstGeom prst="rect">
            <a:avLst/>
          </a:prstGeom>
          <a:noFill/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9485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09600" y="2570785"/>
            <a:ext cx="109728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5400" b="1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 lvl="0" algn="ctr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22"/>
          <p:cNvSpPr>
            <a:spLocks noGrp="1"/>
          </p:cNvSpPr>
          <p:nvPr>
            <p:ph sz="quarter" idx="15"/>
          </p:nvPr>
        </p:nvSpPr>
        <p:spPr>
          <a:xfrm>
            <a:off x="2603499" y="4139349"/>
            <a:ext cx="6985000" cy="1603637"/>
          </a:xfrm>
        </p:spPr>
        <p:txBody>
          <a:bodyPr anchor="ctr" anchorCtr="0"/>
          <a:lstStyle>
            <a:lvl1pPr marL="0" indent="0" algn="ctr">
              <a:buNone/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84298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A7AE-6DFA-4B79-BCC3-5F646230B11D}" type="datetime1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E165D-516E-4819-81F1-B2E3EA1414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917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4965A-BA31-4F89-AC9F-BEA85654E837}" type="datetime1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598E1-A3BA-444D-A94B-A19823F622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271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zhaol@suda.edu.c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B00000"/>
                </a:solidFill>
              </a:rPr>
              <a:t>列表应用</a:t>
            </a:r>
            <a:endParaRPr lang="zh-CN" altLang="en-US" dirty="0">
              <a:solidFill>
                <a:srgbClr val="B00000"/>
              </a:solidFill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 dirty="0" smtClean="0"/>
              <a:t>赵雷，</a:t>
            </a:r>
            <a:r>
              <a:rPr lang="en-US" altLang="zh-CN" dirty="0" smtClean="0">
                <a:hlinkClick r:id="rId2"/>
              </a:rPr>
              <a:t>zhaol@suda.edu.cn</a:t>
            </a:r>
            <a:endParaRPr lang="en-US" altLang="zh-CN" dirty="0" smtClean="0"/>
          </a:p>
          <a:p>
            <a:fld id="{3BA81E8C-6561-4452-A10A-94558E283876}" type="datetime2">
              <a:rPr lang="zh-CN" altLang="en-US" smtClean="0"/>
              <a:t>2021年10月23日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705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切片应用举例</a:t>
            </a:r>
            <a:endParaRPr lang="en-US" altLang="zh-CN" dirty="0"/>
          </a:p>
          <a:p>
            <a:r>
              <a:rPr lang="zh-CN" altLang="en-US" dirty="0" smtClean="0"/>
              <a:t>列表排序有两种常用的方法</a:t>
            </a:r>
            <a:endParaRPr lang="en-US" altLang="zh-CN" dirty="0" smtClean="0"/>
          </a:p>
          <a:p>
            <a:r>
              <a:rPr lang="zh-CN" altLang="en-US" dirty="0" smtClean="0"/>
              <a:t>内置函数的使用规则</a:t>
            </a:r>
            <a:endParaRPr lang="en-US" altLang="zh-CN" dirty="0" smtClean="0"/>
          </a:p>
          <a:p>
            <a:r>
              <a:rPr lang="zh-CN" altLang="en-US" dirty="0" smtClean="0"/>
              <a:t>列表生成式的基本使用规则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051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切片应用举例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删除元素</a:t>
            </a:r>
            <a:endParaRPr lang="zh-CN" altLang="en-US" dirty="0"/>
          </a:p>
        </p:txBody>
      </p: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grpSp>
        <p:nvGrpSpPr>
          <p:cNvPr id="66" name="组合 65"/>
          <p:cNvGrpSpPr/>
          <p:nvPr/>
        </p:nvGrpSpPr>
        <p:grpSpPr>
          <a:xfrm>
            <a:off x="1319299" y="2162431"/>
            <a:ext cx="4905637" cy="390892"/>
            <a:chOff x="1004204" y="2069757"/>
            <a:chExt cx="4905637" cy="390892"/>
          </a:xfrm>
        </p:grpSpPr>
        <p:sp>
          <p:nvSpPr>
            <p:cNvPr id="4" name="矩形 3"/>
            <p:cNvSpPr/>
            <p:nvPr/>
          </p:nvSpPr>
          <p:spPr>
            <a:xfrm>
              <a:off x="3035920" y="2069757"/>
              <a:ext cx="360000" cy="3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3538704" y="2069757"/>
              <a:ext cx="360000" cy="3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4041488" y="2069757"/>
              <a:ext cx="360000" cy="3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4544272" y="2069757"/>
              <a:ext cx="360000" cy="3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5047056" y="2069757"/>
              <a:ext cx="360000" cy="3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5549841" y="2069757"/>
              <a:ext cx="360000" cy="3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2533136" y="2069757"/>
              <a:ext cx="360000" cy="3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04204" y="2091317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原始状态：</a:t>
              </a:r>
              <a:endParaRPr lang="zh-CN" altLang="en-US" dirty="0"/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1319299" y="2892168"/>
            <a:ext cx="4905637" cy="836068"/>
            <a:chOff x="1004204" y="2799494"/>
            <a:chExt cx="4905637" cy="836068"/>
          </a:xfrm>
        </p:grpSpPr>
        <p:sp>
          <p:nvSpPr>
            <p:cNvPr id="12" name="文本框 11"/>
            <p:cNvSpPr txBox="1"/>
            <p:nvPr/>
          </p:nvSpPr>
          <p:spPr>
            <a:xfrm>
              <a:off x="1004204" y="2799494"/>
              <a:ext cx="1455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第</a:t>
              </a:r>
              <a:r>
                <a:rPr lang="en-US" altLang="zh-CN" dirty="0" smtClean="0"/>
                <a:t>1</a:t>
              </a:r>
              <a:r>
                <a:rPr lang="zh-CN" altLang="en-US" dirty="0" smtClean="0"/>
                <a:t>次迭代：</a:t>
              </a:r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3035920" y="2808826"/>
              <a:ext cx="360000" cy="3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3538704" y="2808826"/>
              <a:ext cx="360000" cy="3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4041488" y="2808826"/>
              <a:ext cx="360000" cy="3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4544272" y="2808826"/>
              <a:ext cx="360000" cy="3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5047056" y="2808826"/>
              <a:ext cx="360000" cy="3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5549841" y="2808826"/>
              <a:ext cx="360000" cy="3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2533136" y="2808826"/>
              <a:ext cx="360000" cy="3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2533136" y="3275562"/>
              <a:ext cx="360000" cy="3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3035920" y="3275562"/>
              <a:ext cx="360000" cy="3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3538704" y="3275562"/>
              <a:ext cx="360000" cy="3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4041488" y="3275562"/>
              <a:ext cx="360000" cy="3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4544272" y="3275562"/>
              <a:ext cx="360000" cy="3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5047057" y="3275562"/>
              <a:ext cx="360000" cy="3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1319299" y="4047140"/>
            <a:ext cx="4402852" cy="836068"/>
            <a:chOff x="1004204" y="3954466"/>
            <a:chExt cx="4402852" cy="836068"/>
          </a:xfrm>
        </p:grpSpPr>
        <p:sp>
          <p:nvSpPr>
            <p:cNvPr id="26" name="文本框 25"/>
            <p:cNvSpPr txBox="1"/>
            <p:nvPr/>
          </p:nvSpPr>
          <p:spPr>
            <a:xfrm>
              <a:off x="1004204" y="3954466"/>
              <a:ext cx="1455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第</a:t>
              </a:r>
              <a:r>
                <a:rPr lang="en-US" altLang="zh-CN" dirty="0" smtClean="0"/>
                <a:t>2</a:t>
              </a:r>
              <a:r>
                <a:rPr lang="zh-CN" altLang="en-US" dirty="0" smtClean="0"/>
                <a:t>次迭代：</a:t>
              </a:r>
              <a:endParaRPr lang="zh-CN" altLang="en-US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2533135" y="3963798"/>
              <a:ext cx="360000" cy="3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3035919" y="3963798"/>
              <a:ext cx="360000" cy="3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3538703" y="3963798"/>
              <a:ext cx="360000" cy="3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4041487" y="3963798"/>
              <a:ext cx="360000" cy="3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4544271" y="3963798"/>
              <a:ext cx="360000" cy="3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5047056" y="3963798"/>
              <a:ext cx="360000" cy="3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2533135" y="4430534"/>
              <a:ext cx="360000" cy="3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3035919" y="4430534"/>
              <a:ext cx="360000" cy="3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3538703" y="4430534"/>
              <a:ext cx="360000" cy="3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4041487" y="4430534"/>
              <a:ext cx="360000" cy="3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39" name="矩形 38"/>
            <p:cNvSpPr/>
            <p:nvPr/>
          </p:nvSpPr>
          <p:spPr>
            <a:xfrm>
              <a:off x="4544272" y="4430534"/>
              <a:ext cx="360000" cy="3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762450" y="2901500"/>
            <a:ext cx="3900068" cy="836068"/>
            <a:chOff x="6447355" y="2808826"/>
            <a:chExt cx="3900068" cy="836068"/>
          </a:xfrm>
        </p:grpSpPr>
        <p:sp>
          <p:nvSpPr>
            <p:cNvPr id="44" name="文本框 43"/>
            <p:cNvSpPr txBox="1"/>
            <p:nvPr/>
          </p:nvSpPr>
          <p:spPr>
            <a:xfrm>
              <a:off x="6447355" y="2808826"/>
              <a:ext cx="1455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第</a:t>
              </a:r>
              <a:r>
                <a:rPr lang="en-US" altLang="zh-CN" dirty="0" smtClean="0"/>
                <a:t>3</a:t>
              </a:r>
              <a:r>
                <a:rPr lang="zh-CN" altLang="en-US" dirty="0" smtClean="0"/>
                <a:t>次迭代：</a:t>
              </a:r>
              <a:endParaRPr lang="zh-CN" altLang="en-US" dirty="0"/>
            </a:p>
          </p:txBody>
        </p:sp>
        <p:sp>
          <p:nvSpPr>
            <p:cNvPr id="45" name="矩形 44"/>
            <p:cNvSpPr/>
            <p:nvPr/>
          </p:nvSpPr>
          <p:spPr>
            <a:xfrm>
              <a:off x="7976286" y="2818158"/>
              <a:ext cx="360000" cy="3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47" name="矩形 46"/>
            <p:cNvSpPr/>
            <p:nvPr/>
          </p:nvSpPr>
          <p:spPr>
            <a:xfrm>
              <a:off x="8479070" y="2808826"/>
              <a:ext cx="360000" cy="3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48" name="矩形 47"/>
            <p:cNvSpPr/>
            <p:nvPr/>
          </p:nvSpPr>
          <p:spPr>
            <a:xfrm>
              <a:off x="8981854" y="2808826"/>
              <a:ext cx="360000" cy="3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49" name="矩形 48"/>
            <p:cNvSpPr/>
            <p:nvPr/>
          </p:nvSpPr>
          <p:spPr>
            <a:xfrm>
              <a:off x="9484638" y="2808826"/>
              <a:ext cx="360000" cy="3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50" name="矩形 49"/>
            <p:cNvSpPr/>
            <p:nvPr/>
          </p:nvSpPr>
          <p:spPr>
            <a:xfrm>
              <a:off x="9987423" y="2808826"/>
              <a:ext cx="360000" cy="3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51" name="矩形 50"/>
            <p:cNvSpPr/>
            <p:nvPr/>
          </p:nvSpPr>
          <p:spPr>
            <a:xfrm>
              <a:off x="7976286" y="3284894"/>
              <a:ext cx="360000" cy="3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52" name="矩形 51"/>
            <p:cNvSpPr/>
            <p:nvPr/>
          </p:nvSpPr>
          <p:spPr>
            <a:xfrm>
              <a:off x="8479070" y="3284894"/>
              <a:ext cx="360000" cy="3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53" name="矩形 52"/>
            <p:cNvSpPr/>
            <p:nvPr/>
          </p:nvSpPr>
          <p:spPr>
            <a:xfrm>
              <a:off x="8981854" y="3284894"/>
              <a:ext cx="360000" cy="3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54" name="矩形 53"/>
            <p:cNvSpPr/>
            <p:nvPr/>
          </p:nvSpPr>
          <p:spPr>
            <a:xfrm>
              <a:off x="9484638" y="3284894"/>
              <a:ext cx="360000" cy="3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6762450" y="4047140"/>
            <a:ext cx="3397283" cy="836068"/>
            <a:chOff x="6447355" y="3954466"/>
            <a:chExt cx="3397283" cy="836068"/>
          </a:xfrm>
        </p:grpSpPr>
        <p:sp>
          <p:nvSpPr>
            <p:cNvPr id="56" name="文本框 55"/>
            <p:cNvSpPr txBox="1"/>
            <p:nvPr/>
          </p:nvSpPr>
          <p:spPr>
            <a:xfrm>
              <a:off x="6447355" y="3954466"/>
              <a:ext cx="1455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第</a:t>
              </a:r>
              <a:r>
                <a:rPr lang="en-US" altLang="zh-CN" dirty="0" smtClean="0"/>
                <a:t>4</a:t>
              </a:r>
              <a:r>
                <a:rPr lang="zh-CN" altLang="en-US" dirty="0" smtClean="0"/>
                <a:t>次迭代：</a:t>
              </a:r>
              <a:endParaRPr lang="zh-CN" altLang="en-US" dirty="0"/>
            </a:p>
          </p:txBody>
        </p:sp>
        <p:sp>
          <p:nvSpPr>
            <p:cNvPr id="57" name="矩形 56"/>
            <p:cNvSpPr/>
            <p:nvPr/>
          </p:nvSpPr>
          <p:spPr>
            <a:xfrm>
              <a:off x="7976286" y="3963798"/>
              <a:ext cx="360000" cy="3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58" name="矩形 57"/>
            <p:cNvSpPr/>
            <p:nvPr/>
          </p:nvSpPr>
          <p:spPr>
            <a:xfrm>
              <a:off x="8479070" y="3954466"/>
              <a:ext cx="360000" cy="3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59" name="矩形 58"/>
            <p:cNvSpPr/>
            <p:nvPr/>
          </p:nvSpPr>
          <p:spPr>
            <a:xfrm>
              <a:off x="8981854" y="3954466"/>
              <a:ext cx="360000" cy="3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0" name="矩形 59"/>
            <p:cNvSpPr/>
            <p:nvPr/>
          </p:nvSpPr>
          <p:spPr>
            <a:xfrm>
              <a:off x="9484638" y="3954466"/>
              <a:ext cx="360000" cy="3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2" name="矩形 61"/>
            <p:cNvSpPr/>
            <p:nvPr/>
          </p:nvSpPr>
          <p:spPr>
            <a:xfrm>
              <a:off x="7976286" y="4430534"/>
              <a:ext cx="360000" cy="3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63" name="矩形 62"/>
            <p:cNvSpPr/>
            <p:nvPr/>
          </p:nvSpPr>
          <p:spPr>
            <a:xfrm>
              <a:off x="8479070" y="4430534"/>
              <a:ext cx="360000" cy="3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65" name="矩形 64"/>
            <p:cNvSpPr/>
            <p:nvPr/>
          </p:nvSpPr>
          <p:spPr>
            <a:xfrm>
              <a:off x="8981854" y="4430534"/>
              <a:ext cx="360000" cy="3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2547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列表的排序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列表对象的</a:t>
            </a:r>
            <a:r>
              <a:rPr lang="en-US" altLang="zh-CN" dirty="0" smtClean="0"/>
              <a:t>sort()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zh-CN" altLang="en-US" dirty="0" smtClean="0"/>
              <a:t>内置</a:t>
            </a:r>
            <a:r>
              <a:rPr lang="en-US" altLang="zh-CN" dirty="0" smtClean="0"/>
              <a:t>sorted()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zh-CN" altLang="en-US" dirty="0" smtClean="0"/>
              <a:t>内置函数</a:t>
            </a:r>
            <a:r>
              <a:rPr lang="en-US" altLang="zh-CN" dirty="0" smtClean="0"/>
              <a:t>reversed()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886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内置</a:t>
            </a:r>
            <a:r>
              <a:rPr lang="zh-CN" altLang="en-US" dirty="0"/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len</a:t>
            </a:r>
            <a:r>
              <a:rPr lang="en-US" altLang="zh-CN" dirty="0" smtClean="0"/>
              <a:t>()</a:t>
            </a:r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max()</a:t>
            </a:r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min()</a:t>
            </a:r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sum()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zip()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enumerate()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2196988" y="3766903"/>
            <a:ext cx="4629357" cy="518983"/>
            <a:chOff x="2196988" y="3766903"/>
            <a:chExt cx="4629357" cy="518983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2196988" y="3766903"/>
              <a:ext cx="183673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4033718" y="4026394"/>
              <a:ext cx="605481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3515989" y="4285886"/>
              <a:ext cx="521848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4033718" y="3766903"/>
              <a:ext cx="0" cy="51898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4639199" y="3809962"/>
              <a:ext cx="2187146" cy="438665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rgbClr val="FF0000"/>
                  </a:solidFill>
                </a:rPr>
                <a:t>需要使用元组类型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382303" y="2214002"/>
            <a:ext cx="3422822" cy="1037968"/>
            <a:chOff x="2286000" y="2557849"/>
            <a:chExt cx="3422822" cy="1037968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2286000" y="2557849"/>
              <a:ext cx="630195" cy="0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2286000" y="3076833"/>
              <a:ext cx="1235676" cy="0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2286000" y="3595817"/>
              <a:ext cx="630195" cy="0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2916195" y="2557849"/>
              <a:ext cx="0" cy="1037968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3521676" y="2857500"/>
              <a:ext cx="2187146" cy="438665"/>
            </a:xfrm>
            <a:prstGeom prst="rect">
              <a:avLst/>
            </a:prstGeom>
            <a:ln w="19050">
              <a:solidFill>
                <a:srgbClr val="0000FF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rgbClr val="0000FF"/>
                  </a:solidFill>
                </a:rPr>
                <a:t>元素要同质类型</a:t>
              </a:r>
              <a:endParaRPr lang="zh-CN" altLang="en-US" b="1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179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列表</a:t>
            </a:r>
            <a:r>
              <a:rPr lang="zh-CN" altLang="en-US" smtClean="0"/>
              <a:t>推导式的</a:t>
            </a:r>
            <a:r>
              <a:rPr lang="zh-CN" altLang="en-US" dirty="0" smtClean="0"/>
              <a:t>基本形式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[item </a:t>
            </a:r>
            <a:r>
              <a:rPr lang="en-US" altLang="zh-CN" b="1" dirty="0" smtClean="0">
                <a:solidFill>
                  <a:srgbClr val="FF0000"/>
                </a:solidFill>
              </a:rPr>
              <a:t>for item in </a:t>
            </a:r>
            <a:r>
              <a:rPr lang="zh-CN" altLang="en-US" b="1" dirty="0" smtClean="0">
                <a:solidFill>
                  <a:srgbClr val="FF0000"/>
                </a:solidFill>
              </a:rPr>
              <a:t>可迭代对象 </a:t>
            </a:r>
            <a:r>
              <a:rPr lang="en-US" altLang="zh-CN" dirty="0" smtClean="0">
                <a:solidFill>
                  <a:srgbClr val="0000FF"/>
                </a:solidFill>
              </a:rPr>
              <a:t>if </a:t>
            </a:r>
            <a:r>
              <a:rPr lang="zh-CN" altLang="en-US" dirty="0" smtClean="0">
                <a:solidFill>
                  <a:srgbClr val="0000FF"/>
                </a:solidFill>
              </a:rPr>
              <a:t>表达式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4" name="圆角矩形标注 3"/>
          <p:cNvSpPr/>
          <p:nvPr/>
        </p:nvSpPr>
        <p:spPr>
          <a:xfrm>
            <a:off x="6420916" y="1587745"/>
            <a:ext cx="3793524" cy="580768"/>
          </a:xfrm>
          <a:prstGeom prst="wedgeRoundRectCallout">
            <a:avLst>
              <a:gd name="adj1" fmla="val -109043"/>
              <a:gd name="adj2" fmla="val 191927"/>
              <a:gd name="adj3" fmla="val 16667"/>
            </a:avLst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0000"/>
                </a:solidFill>
              </a:rPr>
              <a:t>可以是嵌套的结构</a:t>
            </a:r>
            <a:endParaRPr lang="en-US" altLang="zh-CN" sz="2400" b="1" dirty="0" smtClean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1878227" y="4504358"/>
                <a:ext cx="465954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sz="36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36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36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sz="36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2=0}</m:t>
                      </m:r>
                    </m:oMath>
                  </m:oMathPara>
                </a14:m>
                <a:endParaRPr lang="zh-CN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227" y="4504358"/>
                <a:ext cx="4659545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组合 24"/>
          <p:cNvGrpSpPr/>
          <p:nvPr/>
        </p:nvGrpSpPr>
        <p:grpSpPr>
          <a:xfrm>
            <a:off x="1935407" y="3453969"/>
            <a:ext cx="4590647" cy="1604387"/>
            <a:chOff x="1935407" y="3453969"/>
            <a:chExt cx="4590647" cy="1604387"/>
          </a:xfrm>
        </p:grpSpPr>
        <p:cxnSp>
          <p:nvCxnSpPr>
            <p:cNvPr id="9" name="直接箭头连接符 8"/>
            <p:cNvCxnSpPr/>
            <p:nvPr/>
          </p:nvCxnSpPr>
          <p:spPr>
            <a:xfrm flipH="1" flipV="1">
              <a:off x="1935407" y="3493778"/>
              <a:ext cx="301166" cy="1022682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21" idx="0"/>
            </p:cNvCxnSpPr>
            <p:nvPr/>
          </p:nvCxnSpPr>
          <p:spPr>
            <a:xfrm flipV="1">
              <a:off x="3099375" y="3493778"/>
              <a:ext cx="1330857" cy="1004656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20" idx="0"/>
            </p:cNvCxnSpPr>
            <p:nvPr/>
          </p:nvCxnSpPr>
          <p:spPr>
            <a:xfrm flipV="1">
              <a:off x="5037006" y="3453969"/>
              <a:ext cx="1489048" cy="1044466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3784423" y="4498435"/>
              <a:ext cx="2505166" cy="559921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2545731" y="4498434"/>
              <a:ext cx="1107287" cy="559921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260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列表复制是列表操作的基础</a:t>
            </a:r>
            <a:endParaRPr lang="en-US" altLang="zh-CN" dirty="0" smtClean="0">
              <a:latin typeface="+mn-ea"/>
              <a:ea typeface="+mn-ea"/>
            </a:endParaRPr>
          </a:p>
          <a:p>
            <a:r>
              <a:rPr lang="zh-CN" altLang="en-US" dirty="0" smtClean="0">
                <a:latin typeface="+mn-ea"/>
                <a:ea typeface="+mn-ea"/>
              </a:rPr>
              <a:t>列表的切片是一个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功能强大</a:t>
            </a:r>
            <a:r>
              <a:rPr lang="zh-CN" altLang="en-US" dirty="0" smtClean="0">
                <a:latin typeface="+mn-ea"/>
                <a:ea typeface="+mn-ea"/>
              </a:rPr>
              <a:t>的操作</a:t>
            </a:r>
            <a:endParaRPr lang="en-US" altLang="zh-CN" dirty="0" smtClean="0">
              <a:latin typeface="+mn-ea"/>
              <a:ea typeface="+mn-ea"/>
            </a:endParaRPr>
          </a:p>
          <a:p>
            <a:r>
              <a:rPr lang="zh-CN" altLang="en-US" dirty="0" smtClean="0">
                <a:latin typeface="+mn-ea"/>
                <a:ea typeface="+mn-ea"/>
              </a:rPr>
              <a:t>列表的排序是一个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十分常用</a:t>
            </a:r>
            <a:r>
              <a:rPr lang="zh-CN" altLang="en-US" dirty="0" smtClean="0">
                <a:latin typeface="+mn-ea"/>
                <a:ea typeface="+mn-ea"/>
              </a:rPr>
              <a:t>的操作</a:t>
            </a:r>
            <a:endParaRPr lang="en-US" altLang="zh-CN" dirty="0" smtClean="0">
              <a:latin typeface="+mn-ea"/>
              <a:ea typeface="+mn-ea"/>
            </a:endParaRPr>
          </a:p>
          <a:p>
            <a:r>
              <a:rPr lang="zh-CN" altLang="en-US" dirty="0" smtClean="0">
                <a:latin typeface="+mn-ea"/>
                <a:ea typeface="+mn-ea"/>
              </a:rPr>
              <a:t>列表的内置函数是操作列表的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利器</a:t>
            </a:r>
            <a:endParaRPr lang="en-US" altLang="zh-CN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zh-CN" altLang="en-US" dirty="0" smtClean="0">
                <a:latin typeface="+mn-ea"/>
                <a:ea typeface="+mn-ea"/>
              </a:rPr>
              <a:t>列表推导式是列表生成和变形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法宝</a:t>
            </a:r>
            <a:endParaRPr lang="en-US" altLang="zh-CN" b="1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596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</TotalTime>
  <Words>233</Words>
  <Application>Microsoft Office PowerPoint</Application>
  <PresentationFormat>宽屏</PresentationFormat>
  <Paragraphs>93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等线</vt:lpstr>
      <vt:lpstr>等线 Light</vt:lpstr>
      <vt:lpstr>楷体</vt:lpstr>
      <vt:lpstr>隶书</vt:lpstr>
      <vt:lpstr>宋体</vt:lpstr>
      <vt:lpstr>微软雅黑</vt:lpstr>
      <vt:lpstr>Arial</vt:lpstr>
      <vt:lpstr>Calibri</vt:lpstr>
      <vt:lpstr>Cambria Math</vt:lpstr>
      <vt:lpstr>Times New Roman</vt:lpstr>
      <vt:lpstr>Office 主题​​</vt:lpstr>
      <vt:lpstr>列表应用</vt:lpstr>
      <vt:lpstr>提纲</vt:lpstr>
      <vt:lpstr>切片应用举例——删除元素</vt:lpstr>
      <vt:lpstr>列表的排序</vt:lpstr>
      <vt:lpstr>内置函数</vt:lpstr>
      <vt:lpstr>列表推导式的基本形式</vt:lpstr>
      <vt:lpstr>小结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suda</dc:creator>
  <cp:lastModifiedBy>suda</cp:lastModifiedBy>
  <cp:revision>35</cp:revision>
  <dcterms:created xsi:type="dcterms:W3CDTF">2020-09-05T06:22:48Z</dcterms:created>
  <dcterms:modified xsi:type="dcterms:W3CDTF">2021-10-23T02:46:46Z</dcterms:modified>
</cp:coreProperties>
</file>