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16" r:id="rId3"/>
    <p:sldId id="317" r:id="rId4"/>
    <p:sldId id="315" r:id="rId5"/>
    <p:sldId id="313" r:id="rId6"/>
    <p:sldId id="308" r:id="rId7"/>
    <p:sldId id="309" r:id="rId8"/>
    <p:sldId id="311" r:id="rId9"/>
    <p:sldId id="312" r:id="rId10"/>
    <p:sldId id="314" r:id="rId11"/>
    <p:sldId id="31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80" autoAdjust="0"/>
  </p:normalViewPr>
  <p:slideViewPr>
    <p:cSldViewPr snapToGrid="0">
      <p:cViewPr varScale="1">
        <p:scale>
          <a:sx n="157" d="100"/>
          <a:sy n="157" d="100"/>
        </p:scale>
        <p:origin x="28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49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3BD4E-70AE-4CE0-B5EF-16C911B6484A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59211-FDB1-42E6-A3D4-6BB67E46B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0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3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aseline="0">
                <a:latin typeface="Calibri" panose="020F0502020204030204" pitchFamily="34" charset="0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503812" y="583110"/>
            <a:ext cx="5184376" cy="1800000"/>
            <a:chOff x="3359696" y="583110"/>
            <a:chExt cx="5184376" cy="1800000"/>
          </a:xfrm>
        </p:grpSpPr>
        <p:pic>
          <p:nvPicPr>
            <p:cNvPr id="7" name="图片 6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696" y="583110"/>
              <a:ext cx="1800000" cy="1800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583110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56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94" y="370017"/>
            <a:ext cx="10516942" cy="859962"/>
          </a:xfrm>
        </p:spPr>
        <p:txBody>
          <a:bodyPr/>
          <a:lstStyle>
            <a:lvl1pPr algn="ctr">
              <a:defRPr b="1" baseline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463824"/>
            <a:ext cx="10174387" cy="4713139"/>
          </a:xfrm>
        </p:spPr>
        <p:txBody>
          <a:bodyPr>
            <a:noAutofit/>
          </a:bodyPr>
          <a:lstStyle>
            <a:lvl1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1pPr>
            <a:lvl2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2pPr>
            <a:lvl3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3pPr>
            <a:lvl4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4pPr>
            <a:lvl5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1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6331517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2347133" y="6413700"/>
            <a:ext cx="267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343472" y="1256966"/>
            <a:ext cx="995836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7" y="313998"/>
            <a:ext cx="972000" cy="972000"/>
          </a:xfrm>
          <a:prstGeom prst="rect">
            <a:avLst/>
          </a:prstGeom>
        </p:spPr>
      </p:pic>
      <p:pic>
        <p:nvPicPr>
          <p:cNvPr id="10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FE26-0ED8-4731-B190-1252D8462A76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8574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灯片编号占位符 8"/>
          <p:cNvSpPr txBox="1">
            <a:spLocks/>
          </p:cNvSpPr>
          <p:nvPr userDrawn="1"/>
        </p:nvSpPr>
        <p:spPr>
          <a:xfrm>
            <a:off x="10619598" y="6356349"/>
            <a:ext cx="682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/ 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22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879" y="6093296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750680" y="2124050"/>
            <a:ext cx="10670199" cy="2149607"/>
          </a:xfrm>
          <a:noFill/>
        </p:spPr>
        <p:txBody>
          <a:bodyPr>
            <a:normAutofit/>
          </a:bodyPr>
          <a:lstStyle>
            <a:lvl1pPr algn="ctr">
              <a:defRPr sz="3600" b="1" baseline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79" y="154361"/>
            <a:ext cx="900000" cy="900000"/>
          </a:xfrm>
          <a:prstGeom prst="rect">
            <a:avLst/>
          </a:prstGeom>
        </p:spPr>
      </p:pic>
      <p:sp>
        <p:nvSpPr>
          <p:cNvPr id="14" name="Rectangle 36"/>
          <p:cNvSpPr>
            <a:spLocks noChangeArrowheads="1"/>
          </p:cNvSpPr>
          <p:nvPr userDrawn="1"/>
        </p:nvSpPr>
        <p:spPr bwMode="auto">
          <a:xfrm>
            <a:off x="6747634" y="474186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 userDrawn="1"/>
        </p:nvSpPr>
        <p:spPr bwMode="auto">
          <a:xfrm>
            <a:off x="750680" y="474186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750682" y="6597650"/>
            <a:ext cx="10670197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948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54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/>
          <a:lstStyle>
            <a:lvl1pPr marL="0" indent="0" algn="ctr"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4298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F589-7FEE-4239-8A95-947C82ED4550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1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9461A-51DA-4313-8EAB-1B1C05B3E264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7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ol@suda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B00000"/>
                </a:solidFill>
              </a:rPr>
              <a:t>选择（分支）结构</a:t>
            </a:r>
            <a:endParaRPr lang="zh-CN" altLang="en-US" dirty="0">
              <a:solidFill>
                <a:srgbClr val="B00000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赵雷，</a:t>
            </a:r>
            <a:r>
              <a:rPr lang="en-US" altLang="zh-CN" dirty="0" smtClean="0">
                <a:hlinkClick r:id="rId2"/>
              </a:rPr>
              <a:t>zhaol@suda.edu.cn</a:t>
            </a:r>
            <a:endParaRPr lang="en-US" altLang="zh-CN" dirty="0" smtClean="0"/>
          </a:p>
          <a:p>
            <a:fld id="{F709F6FC-5DB6-4394-B3C2-343D8C95425F}" type="datetime2">
              <a:rPr lang="zh-CN" altLang="en-US"/>
              <a:pPr/>
              <a:t>2021年11月2日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0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特殊分支结构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expression1 </a:t>
            </a:r>
            <a:r>
              <a:rPr lang="en-US" altLang="zh-CN" sz="2400" b="1" i="1" dirty="0">
                <a:solidFill>
                  <a:srgbClr val="FF0000"/>
                </a:solidFill>
              </a:rPr>
              <a:t>if</a:t>
            </a:r>
            <a:r>
              <a:rPr lang="en-US" altLang="zh-CN" dirty="0"/>
              <a:t> expression2 </a:t>
            </a:r>
            <a:r>
              <a:rPr lang="en-US" altLang="zh-CN" sz="2400" b="1" i="1" dirty="0">
                <a:solidFill>
                  <a:srgbClr val="FF0000"/>
                </a:solidFill>
              </a:rPr>
              <a:t>else</a:t>
            </a:r>
            <a:r>
              <a:rPr lang="en-US" altLang="zh-CN" dirty="0"/>
              <a:t> </a:t>
            </a:r>
            <a:r>
              <a:rPr lang="en-US" altLang="zh-CN" dirty="0" smtClean="0"/>
              <a:t>expression3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=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x + y </a:t>
            </a:r>
            <a:r>
              <a:rPr lang="en-US" altLang="zh-CN" b="1" i="1" dirty="0">
                <a:solidFill>
                  <a:srgbClr val="FF0000"/>
                </a:solidFill>
              </a:rPr>
              <a:t>if</a:t>
            </a:r>
            <a:r>
              <a:rPr lang="en-US" altLang="zh-CN" dirty="0">
                <a:solidFill>
                  <a:srgbClr val="FF0000"/>
                </a:solidFill>
              </a:rPr>
              <a:t> x&lt;y </a:t>
            </a:r>
            <a:r>
              <a:rPr lang="en-US" altLang="zh-CN" b="1" i="1" dirty="0">
                <a:solidFill>
                  <a:srgbClr val="FF0000"/>
                </a:solidFill>
              </a:rPr>
              <a:t>else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x - y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a =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1 </a:t>
            </a:r>
            <a:r>
              <a:rPr lang="en-US" altLang="zh-CN" b="1" i="1" dirty="0">
                <a:solidFill>
                  <a:srgbClr val="FF0000"/>
                </a:solidFill>
              </a:rPr>
              <a:t>if</a:t>
            </a:r>
            <a:r>
              <a:rPr lang="en-US" altLang="zh-CN" dirty="0">
                <a:solidFill>
                  <a:srgbClr val="FF0000"/>
                </a:solidFill>
              </a:rPr>
              <a:t> x&lt;y </a:t>
            </a:r>
            <a:r>
              <a:rPr lang="en-US" altLang="zh-CN" b="1" i="1" dirty="0">
                <a:solidFill>
                  <a:srgbClr val="FF0000"/>
                </a:solidFill>
              </a:rPr>
              <a:t>else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a = (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en-US" altLang="zh-CN" b="1" i="1" dirty="0">
                <a:solidFill>
                  <a:srgbClr val="FF0000"/>
                </a:solidFill>
              </a:rPr>
              <a:t>if</a:t>
            </a:r>
            <a:r>
              <a:rPr lang="en-US" altLang="zh-CN" dirty="0">
                <a:solidFill>
                  <a:srgbClr val="FF0000"/>
                </a:solidFill>
              </a:rPr>
              <a:t> x&lt;y </a:t>
            </a:r>
            <a:r>
              <a:rPr lang="en-US" altLang="zh-CN" b="1" i="1" dirty="0">
                <a:solidFill>
                  <a:srgbClr val="FF0000"/>
                </a:solidFill>
              </a:rPr>
              <a:t>else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2 </a:t>
            </a:r>
            <a:r>
              <a:rPr lang="en-US" altLang="zh-CN" b="1" i="1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>
                <a:solidFill>
                  <a:srgbClr val="0000FF"/>
                </a:solidFill>
              </a:rPr>
              <a:t> x&gt;10 </a:t>
            </a:r>
            <a:r>
              <a:rPr lang="en-US" altLang="zh-CN" b="1" i="1" dirty="0" smtClean="0">
                <a:solidFill>
                  <a:srgbClr val="0000FF"/>
                </a:solidFill>
              </a:rPr>
              <a:t>else</a:t>
            </a:r>
            <a:r>
              <a:rPr lang="en-US" altLang="zh-CN" dirty="0" smtClean="0">
                <a:solidFill>
                  <a:srgbClr val="0000FF"/>
                </a:solidFill>
              </a:rPr>
              <a:t> 3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2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几乎</a:t>
            </a:r>
            <a:r>
              <a:rPr lang="zh-CN" altLang="en-US" dirty="0"/>
              <a:t>所有的</a:t>
            </a:r>
            <a:r>
              <a:rPr lang="en-US" altLang="zh-CN" dirty="0"/>
              <a:t>Python</a:t>
            </a:r>
            <a:r>
              <a:rPr lang="zh-CN" altLang="en-US" dirty="0"/>
              <a:t>合法表达式都可以作为条件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条件表达式是分支结构实现分支的依据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注意表达式的</a:t>
            </a:r>
            <a:r>
              <a:rPr lang="zh-CN" altLang="en-US" b="1" dirty="0" smtClean="0">
                <a:solidFill>
                  <a:srgbClr val="FF0000"/>
                </a:solidFill>
              </a:rPr>
              <a:t>短路求值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注意</a:t>
            </a:r>
            <a:r>
              <a:rPr lang="zh-CN" altLang="en-US" b="1" dirty="0" smtClean="0">
                <a:solidFill>
                  <a:srgbClr val="FF0000"/>
                </a:solidFill>
              </a:rPr>
              <a:t>浮点数</a:t>
            </a:r>
            <a:r>
              <a:rPr lang="zh-CN" altLang="en-US" b="1" dirty="0">
                <a:solidFill>
                  <a:srgbClr val="FF0000"/>
                </a:solidFill>
              </a:rPr>
              <a:t>计算</a:t>
            </a:r>
            <a:r>
              <a:rPr lang="zh-CN" altLang="en-US" dirty="0"/>
              <a:t>的不精确性</a:t>
            </a:r>
            <a:endParaRPr lang="en-US" altLang="zh-CN" dirty="0"/>
          </a:p>
          <a:p>
            <a:r>
              <a:rPr lang="zh-CN" altLang="en-US" dirty="0"/>
              <a:t>语句</a:t>
            </a:r>
            <a:r>
              <a:rPr lang="zh-CN" altLang="en-US" dirty="0" smtClean="0"/>
              <a:t>块</a:t>
            </a:r>
            <a:endParaRPr lang="en-US" altLang="zh-CN" dirty="0"/>
          </a:p>
          <a:p>
            <a:pPr lvl="1"/>
            <a:r>
              <a:rPr lang="zh-CN" altLang="en-US" dirty="0" smtClean="0"/>
              <a:t>起始位置</a:t>
            </a:r>
            <a:r>
              <a:rPr lang="zh-CN" altLang="en-US" b="1" dirty="0" smtClean="0">
                <a:solidFill>
                  <a:srgbClr val="FF0000"/>
                </a:solidFill>
              </a:rPr>
              <a:t>对齐</a:t>
            </a:r>
            <a:r>
              <a:rPr lang="zh-CN" altLang="en-US" dirty="0" smtClean="0"/>
              <a:t>的语句的集合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对齐：用相同的字符对齐。</a:t>
            </a:r>
            <a:r>
              <a:rPr lang="en-US" altLang="zh-CN" b="1" dirty="0" smtClean="0">
                <a:solidFill>
                  <a:srgbClr val="FF0000"/>
                </a:solidFill>
              </a:rPr>
              <a:t>Tab</a:t>
            </a:r>
            <a:r>
              <a:rPr lang="zh-CN" altLang="en-US" b="1" dirty="0" smtClean="0">
                <a:solidFill>
                  <a:srgbClr val="FF0000"/>
                </a:solidFill>
              </a:rPr>
              <a:t>字符和</a:t>
            </a:r>
            <a:r>
              <a:rPr lang="zh-CN" altLang="en-US" b="1" dirty="0">
                <a:solidFill>
                  <a:srgbClr val="FF0000"/>
                </a:solidFill>
              </a:rPr>
              <a:t>空格不要混用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注意：</a:t>
            </a:r>
            <a:r>
              <a:rPr lang="zh-CN" altLang="en-US" b="1" u="sng" dirty="0" smtClean="0">
                <a:solidFill>
                  <a:srgbClr val="0000FF"/>
                </a:solidFill>
              </a:rPr>
              <a:t>“眼见为实”在</a:t>
            </a:r>
            <a:r>
              <a:rPr lang="en-US" altLang="zh-CN" b="1" u="sng" dirty="0" smtClean="0">
                <a:solidFill>
                  <a:srgbClr val="0000FF"/>
                </a:solidFill>
              </a:rPr>
              <a:t>Python</a:t>
            </a:r>
            <a:r>
              <a:rPr lang="zh-CN" altLang="en-US" b="1" u="sng" dirty="0" smtClean="0">
                <a:solidFill>
                  <a:srgbClr val="0000FF"/>
                </a:solidFill>
              </a:rPr>
              <a:t>源代码对齐问题上不管用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3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6370" y="2872812"/>
            <a:ext cx="720000" cy="180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输入</a:t>
            </a:r>
          </a:p>
        </p:txBody>
      </p:sp>
      <p:sp>
        <p:nvSpPr>
          <p:cNvPr id="5" name="矩形 4"/>
          <p:cNvSpPr/>
          <p:nvPr/>
        </p:nvSpPr>
        <p:spPr>
          <a:xfrm>
            <a:off x="8954928" y="2872811"/>
            <a:ext cx="720000" cy="180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输出</a:t>
            </a:r>
          </a:p>
        </p:txBody>
      </p:sp>
      <p:sp>
        <p:nvSpPr>
          <p:cNvPr id="7" name="矩形 6"/>
          <p:cNvSpPr/>
          <p:nvPr/>
        </p:nvSpPr>
        <p:spPr>
          <a:xfrm>
            <a:off x="2506370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键盘</a:t>
            </a:r>
          </a:p>
        </p:txBody>
      </p:sp>
      <p:sp>
        <p:nvSpPr>
          <p:cNvPr id="8" name="矩形 7"/>
          <p:cNvSpPr/>
          <p:nvPr/>
        </p:nvSpPr>
        <p:spPr>
          <a:xfrm>
            <a:off x="2506370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文件</a:t>
            </a:r>
          </a:p>
        </p:txBody>
      </p:sp>
      <p:sp>
        <p:nvSpPr>
          <p:cNvPr id="9" name="下箭头 8"/>
          <p:cNvSpPr/>
          <p:nvPr/>
        </p:nvSpPr>
        <p:spPr>
          <a:xfrm>
            <a:off x="276289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下箭头 9"/>
          <p:cNvSpPr/>
          <p:nvPr/>
        </p:nvSpPr>
        <p:spPr>
          <a:xfrm flipV="1">
            <a:off x="2757739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下箭头 10"/>
          <p:cNvSpPr/>
          <p:nvPr/>
        </p:nvSpPr>
        <p:spPr>
          <a:xfrm rot="16200000">
            <a:off x="3295118" y="36564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8954928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显示器</a:t>
            </a:r>
          </a:p>
        </p:txBody>
      </p:sp>
      <p:sp>
        <p:nvSpPr>
          <p:cNvPr id="14" name="矩形 13"/>
          <p:cNvSpPr>
            <a:spLocks noChangeAspect="1"/>
          </p:cNvSpPr>
          <p:nvPr/>
        </p:nvSpPr>
        <p:spPr>
          <a:xfrm>
            <a:off x="8954928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文件</a:t>
            </a:r>
          </a:p>
        </p:txBody>
      </p:sp>
      <p:sp>
        <p:nvSpPr>
          <p:cNvPr id="15" name="下箭头 14"/>
          <p:cNvSpPr/>
          <p:nvPr/>
        </p:nvSpPr>
        <p:spPr>
          <a:xfrm flipV="1">
            <a:off x="9206297" y="2493641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下箭头 15"/>
          <p:cNvSpPr/>
          <p:nvPr/>
        </p:nvSpPr>
        <p:spPr>
          <a:xfrm>
            <a:off x="9206297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3" name="矩形 22"/>
          <p:cNvSpPr/>
          <p:nvPr/>
        </p:nvSpPr>
        <p:spPr>
          <a:xfrm>
            <a:off x="3581130" y="2872812"/>
            <a:ext cx="720000" cy="180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存储</a:t>
            </a:r>
          </a:p>
        </p:txBody>
      </p:sp>
      <p:sp>
        <p:nvSpPr>
          <p:cNvPr id="24" name="矩形 23"/>
          <p:cNvSpPr/>
          <p:nvPr/>
        </p:nvSpPr>
        <p:spPr>
          <a:xfrm>
            <a:off x="4655890" y="2872812"/>
            <a:ext cx="720000" cy="180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运算</a:t>
            </a:r>
          </a:p>
        </p:txBody>
      </p:sp>
      <p:sp>
        <p:nvSpPr>
          <p:cNvPr id="25" name="矩形 24"/>
          <p:cNvSpPr/>
          <p:nvPr/>
        </p:nvSpPr>
        <p:spPr>
          <a:xfrm>
            <a:off x="5730650" y="2872812"/>
            <a:ext cx="720000" cy="15216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lt1"/>
                </a:solidFill>
              </a:rPr>
              <a:t>流程</a:t>
            </a:r>
            <a:endParaRPr lang="en-US" altLang="zh-CN" sz="1400" dirty="0">
              <a:solidFill>
                <a:schemeClr val="lt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lt1"/>
                </a:solidFill>
              </a:rPr>
              <a:t>控制</a:t>
            </a:r>
          </a:p>
        </p:txBody>
      </p:sp>
      <p:sp>
        <p:nvSpPr>
          <p:cNvPr id="26" name="矩形 25"/>
          <p:cNvSpPr/>
          <p:nvPr/>
        </p:nvSpPr>
        <p:spPr>
          <a:xfrm>
            <a:off x="6805410" y="2872811"/>
            <a:ext cx="720000" cy="125818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任务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分解</a:t>
            </a:r>
          </a:p>
        </p:txBody>
      </p:sp>
      <p:sp>
        <p:nvSpPr>
          <p:cNvPr id="27" name="矩形 26"/>
          <p:cNvSpPr/>
          <p:nvPr/>
        </p:nvSpPr>
        <p:spPr>
          <a:xfrm>
            <a:off x="7880170" y="2872812"/>
            <a:ext cx="720000" cy="100863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质量</a:t>
            </a:r>
            <a:endParaRPr lang="en-US" altLang="zh-CN" sz="1400" dirty="0"/>
          </a:p>
          <a:p>
            <a:pPr algn="ctr"/>
            <a:r>
              <a:rPr lang="zh-CN" altLang="en-US" sz="1400" dirty="0"/>
              <a:t>检控</a:t>
            </a:r>
          </a:p>
        </p:txBody>
      </p:sp>
      <p:sp>
        <p:nvSpPr>
          <p:cNvPr id="28" name="下箭头 27"/>
          <p:cNvSpPr/>
          <p:nvPr/>
        </p:nvSpPr>
        <p:spPr>
          <a:xfrm rot="16200000">
            <a:off x="4369878" y="36564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9" name="下箭头 28"/>
          <p:cNvSpPr/>
          <p:nvPr/>
        </p:nvSpPr>
        <p:spPr>
          <a:xfrm rot="16200000">
            <a:off x="5444638" y="3322874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0" name="下箭头 29"/>
          <p:cNvSpPr/>
          <p:nvPr/>
        </p:nvSpPr>
        <p:spPr>
          <a:xfrm rot="16200000">
            <a:off x="6519398" y="3322875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1" name="下箭头 30"/>
          <p:cNvSpPr/>
          <p:nvPr/>
        </p:nvSpPr>
        <p:spPr>
          <a:xfrm rot="16200000">
            <a:off x="7594158" y="3322875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2" name="下箭头 31"/>
          <p:cNvSpPr/>
          <p:nvPr/>
        </p:nvSpPr>
        <p:spPr>
          <a:xfrm rot="16200000">
            <a:off x="8668918" y="3322875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矩形 32"/>
          <p:cNvSpPr/>
          <p:nvPr/>
        </p:nvSpPr>
        <p:spPr>
          <a:xfrm>
            <a:off x="3581130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简单</a:t>
            </a:r>
            <a:endParaRPr lang="en-US" altLang="zh-CN" sz="1400" dirty="0">
              <a:solidFill>
                <a:schemeClr val="accent3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变量</a:t>
            </a:r>
          </a:p>
        </p:txBody>
      </p:sp>
      <p:sp>
        <p:nvSpPr>
          <p:cNvPr id="34" name="下箭头 33"/>
          <p:cNvSpPr/>
          <p:nvPr/>
        </p:nvSpPr>
        <p:spPr>
          <a:xfrm>
            <a:off x="383765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矩形 34"/>
          <p:cNvSpPr/>
          <p:nvPr/>
        </p:nvSpPr>
        <p:spPr>
          <a:xfrm>
            <a:off x="3581130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数据</a:t>
            </a:r>
            <a:endParaRPr lang="en-US" altLang="zh-CN" sz="1400" dirty="0">
              <a:solidFill>
                <a:schemeClr val="accent3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容器</a:t>
            </a:r>
          </a:p>
        </p:txBody>
      </p:sp>
      <p:sp>
        <p:nvSpPr>
          <p:cNvPr id="36" name="下箭头 35"/>
          <p:cNvSpPr/>
          <p:nvPr/>
        </p:nvSpPr>
        <p:spPr>
          <a:xfrm flipV="1">
            <a:off x="3832499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655890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运算符</a:t>
            </a:r>
            <a:endParaRPr lang="en-US" altLang="zh-CN" sz="1400" dirty="0">
              <a:solidFill>
                <a:schemeClr val="accent3"/>
              </a:solidFill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491241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0" name="矩形 39"/>
          <p:cNvSpPr/>
          <p:nvPr/>
        </p:nvSpPr>
        <p:spPr>
          <a:xfrm>
            <a:off x="5730649" y="1627143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lt1"/>
                </a:solidFill>
              </a:rPr>
              <a:t>分支</a:t>
            </a:r>
            <a:endParaRPr lang="en-US" altLang="zh-CN" sz="1400" dirty="0">
              <a:solidFill>
                <a:schemeClr val="lt1"/>
              </a:solidFill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5987175" y="2493642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2" name="矩形 41"/>
          <p:cNvSpPr/>
          <p:nvPr/>
        </p:nvSpPr>
        <p:spPr>
          <a:xfrm>
            <a:off x="6805410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函数</a:t>
            </a:r>
            <a:endParaRPr lang="en-US" altLang="zh-CN" sz="1400" dirty="0"/>
          </a:p>
        </p:txBody>
      </p:sp>
      <p:sp>
        <p:nvSpPr>
          <p:cNvPr id="43" name="下箭头 42"/>
          <p:cNvSpPr/>
          <p:nvPr/>
        </p:nvSpPr>
        <p:spPr>
          <a:xfrm>
            <a:off x="7061936" y="2493641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4" name="矩形 43"/>
          <p:cNvSpPr/>
          <p:nvPr/>
        </p:nvSpPr>
        <p:spPr>
          <a:xfrm>
            <a:off x="7880170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断言</a:t>
            </a:r>
            <a:endParaRPr lang="en-US" altLang="zh-CN" sz="1400" dirty="0"/>
          </a:p>
        </p:txBody>
      </p:sp>
      <p:sp>
        <p:nvSpPr>
          <p:cNvPr id="45" name="下箭头 44"/>
          <p:cNvSpPr/>
          <p:nvPr/>
        </p:nvSpPr>
        <p:spPr>
          <a:xfrm>
            <a:off x="8136696" y="2493641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6" name="矩形 45"/>
          <p:cNvSpPr/>
          <p:nvPr/>
        </p:nvSpPr>
        <p:spPr>
          <a:xfrm>
            <a:off x="4655890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/>
                </a:solidFill>
              </a:rPr>
              <a:t>表达式</a:t>
            </a:r>
          </a:p>
        </p:txBody>
      </p:sp>
      <p:sp>
        <p:nvSpPr>
          <p:cNvPr id="47" name="下箭头 46"/>
          <p:cNvSpPr/>
          <p:nvPr/>
        </p:nvSpPr>
        <p:spPr>
          <a:xfrm flipV="1">
            <a:off x="4907259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8" name="矩形 47"/>
          <p:cNvSpPr/>
          <p:nvPr/>
        </p:nvSpPr>
        <p:spPr>
          <a:xfrm>
            <a:off x="5730650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循环</a:t>
            </a:r>
          </a:p>
        </p:txBody>
      </p:sp>
      <p:sp>
        <p:nvSpPr>
          <p:cNvPr id="49" name="下箭头 48"/>
          <p:cNvSpPr/>
          <p:nvPr/>
        </p:nvSpPr>
        <p:spPr>
          <a:xfrm flipV="1">
            <a:off x="5982019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6805408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  <p:sp>
        <p:nvSpPr>
          <p:cNvPr id="51" name="下箭头 50"/>
          <p:cNvSpPr/>
          <p:nvPr/>
        </p:nvSpPr>
        <p:spPr>
          <a:xfrm flipV="1">
            <a:off x="7056777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2" name="矩形 51"/>
          <p:cNvSpPr/>
          <p:nvPr/>
        </p:nvSpPr>
        <p:spPr>
          <a:xfrm>
            <a:off x="7880168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异常</a:t>
            </a:r>
          </a:p>
        </p:txBody>
      </p:sp>
      <p:sp>
        <p:nvSpPr>
          <p:cNvPr id="53" name="下箭头 52"/>
          <p:cNvSpPr/>
          <p:nvPr/>
        </p:nvSpPr>
        <p:spPr>
          <a:xfrm flipV="1">
            <a:off x="8131537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4" name="下箭头 53"/>
          <p:cNvSpPr/>
          <p:nvPr/>
        </p:nvSpPr>
        <p:spPr>
          <a:xfrm rot="16200000">
            <a:off x="7056778" y="2820904"/>
            <a:ext cx="217263" cy="34569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5" name="下箭头 54"/>
          <p:cNvSpPr/>
          <p:nvPr/>
        </p:nvSpPr>
        <p:spPr>
          <a:xfrm rot="16200000">
            <a:off x="8131538" y="3374225"/>
            <a:ext cx="217263" cy="130743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6" name="下箭头 55"/>
          <p:cNvSpPr/>
          <p:nvPr/>
        </p:nvSpPr>
        <p:spPr>
          <a:xfrm rot="16200000">
            <a:off x="7594158" y="3094775"/>
            <a:ext cx="217263" cy="238219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范围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6370" y="2872812"/>
            <a:ext cx="720000" cy="180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输入</a:t>
            </a:r>
          </a:p>
        </p:txBody>
      </p:sp>
      <p:sp>
        <p:nvSpPr>
          <p:cNvPr id="5" name="矩形 4"/>
          <p:cNvSpPr/>
          <p:nvPr/>
        </p:nvSpPr>
        <p:spPr>
          <a:xfrm>
            <a:off x="8954928" y="2872811"/>
            <a:ext cx="720000" cy="180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7" name="矩形 6"/>
          <p:cNvSpPr/>
          <p:nvPr/>
        </p:nvSpPr>
        <p:spPr>
          <a:xfrm>
            <a:off x="2506370" y="1627143"/>
            <a:ext cx="720000" cy="72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键盘</a:t>
            </a:r>
          </a:p>
        </p:txBody>
      </p:sp>
      <p:sp>
        <p:nvSpPr>
          <p:cNvPr id="8" name="矩形 7"/>
          <p:cNvSpPr/>
          <p:nvPr/>
        </p:nvSpPr>
        <p:spPr>
          <a:xfrm>
            <a:off x="2506370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文件</a:t>
            </a:r>
          </a:p>
        </p:txBody>
      </p:sp>
      <p:sp>
        <p:nvSpPr>
          <p:cNvPr id="9" name="下箭头 8"/>
          <p:cNvSpPr/>
          <p:nvPr/>
        </p:nvSpPr>
        <p:spPr>
          <a:xfrm>
            <a:off x="276289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下箭头 9"/>
          <p:cNvSpPr/>
          <p:nvPr/>
        </p:nvSpPr>
        <p:spPr>
          <a:xfrm flipV="1">
            <a:off x="2757739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下箭头 10"/>
          <p:cNvSpPr/>
          <p:nvPr/>
        </p:nvSpPr>
        <p:spPr>
          <a:xfrm rot="16200000">
            <a:off x="3295118" y="36564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8954928" y="1627143"/>
            <a:ext cx="720000" cy="72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显示器</a:t>
            </a:r>
          </a:p>
        </p:txBody>
      </p:sp>
      <p:sp>
        <p:nvSpPr>
          <p:cNvPr id="14" name="矩形 13"/>
          <p:cNvSpPr>
            <a:spLocks noChangeAspect="1"/>
          </p:cNvSpPr>
          <p:nvPr/>
        </p:nvSpPr>
        <p:spPr>
          <a:xfrm>
            <a:off x="8954928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文件</a:t>
            </a:r>
          </a:p>
        </p:txBody>
      </p:sp>
      <p:sp>
        <p:nvSpPr>
          <p:cNvPr id="15" name="下箭头 14"/>
          <p:cNvSpPr/>
          <p:nvPr/>
        </p:nvSpPr>
        <p:spPr>
          <a:xfrm flipV="1">
            <a:off x="9206297" y="2493641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下箭头 15"/>
          <p:cNvSpPr/>
          <p:nvPr/>
        </p:nvSpPr>
        <p:spPr>
          <a:xfrm>
            <a:off x="9206297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3" name="矩形 22"/>
          <p:cNvSpPr/>
          <p:nvPr/>
        </p:nvSpPr>
        <p:spPr>
          <a:xfrm>
            <a:off x="3581130" y="2872812"/>
            <a:ext cx="720000" cy="180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存储</a:t>
            </a:r>
          </a:p>
        </p:txBody>
      </p:sp>
      <p:sp>
        <p:nvSpPr>
          <p:cNvPr id="24" name="矩形 23"/>
          <p:cNvSpPr/>
          <p:nvPr/>
        </p:nvSpPr>
        <p:spPr>
          <a:xfrm>
            <a:off x="4655890" y="2872812"/>
            <a:ext cx="720000" cy="180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运算</a:t>
            </a:r>
          </a:p>
        </p:txBody>
      </p:sp>
      <p:sp>
        <p:nvSpPr>
          <p:cNvPr id="25" name="矩形 24"/>
          <p:cNvSpPr/>
          <p:nvPr/>
        </p:nvSpPr>
        <p:spPr>
          <a:xfrm>
            <a:off x="5730650" y="2872812"/>
            <a:ext cx="720000" cy="15216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lt1"/>
                </a:solidFill>
              </a:rPr>
              <a:t>流程</a:t>
            </a:r>
            <a:endParaRPr lang="en-US" altLang="zh-CN" sz="1400" dirty="0">
              <a:solidFill>
                <a:schemeClr val="lt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lt1"/>
                </a:solidFill>
              </a:rPr>
              <a:t>控制</a:t>
            </a:r>
          </a:p>
        </p:txBody>
      </p:sp>
      <p:sp>
        <p:nvSpPr>
          <p:cNvPr id="26" name="矩形 25"/>
          <p:cNvSpPr/>
          <p:nvPr/>
        </p:nvSpPr>
        <p:spPr>
          <a:xfrm>
            <a:off x="6805410" y="2872811"/>
            <a:ext cx="720000" cy="125818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任务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分解</a:t>
            </a:r>
          </a:p>
        </p:txBody>
      </p:sp>
      <p:sp>
        <p:nvSpPr>
          <p:cNvPr id="27" name="矩形 26"/>
          <p:cNvSpPr/>
          <p:nvPr/>
        </p:nvSpPr>
        <p:spPr>
          <a:xfrm>
            <a:off x="7880170" y="2872812"/>
            <a:ext cx="720000" cy="100863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质量</a:t>
            </a:r>
            <a:endParaRPr lang="en-US" altLang="zh-CN" sz="1400" dirty="0"/>
          </a:p>
          <a:p>
            <a:pPr algn="ctr"/>
            <a:r>
              <a:rPr lang="zh-CN" altLang="en-US" sz="1400" dirty="0"/>
              <a:t>检控</a:t>
            </a:r>
          </a:p>
        </p:txBody>
      </p:sp>
      <p:sp>
        <p:nvSpPr>
          <p:cNvPr id="28" name="下箭头 27"/>
          <p:cNvSpPr/>
          <p:nvPr/>
        </p:nvSpPr>
        <p:spPr>
          <a:xfrm rot="16200000">
            <a:off x="4369878" y="36564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9" name="下箭头 28"/>
          <p:cNvSpPr/>
          <p:nvPr/>
        </p:nvSpPr>
        <p:spPr>
          <a:xfrm rot="16200000">
            <a:off x="5444638" y="3322874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0" name="下箭头 29"/>
          <p:cNvSpPr/>
          <p:nvPr/>
        </p:nvSpPr>
        <p:spPr>
          <a:xfrm rot="16200000">
            <a:off x="6519398" y="3322875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1" name="下箭头 30"/>
          <p:cNvSpPr/>
          <p:nvPr/>
        </p:nvSpPr>
        <p:spPr>
          <a:xfrm rot="16200000">
            <a:off x="7594158" y="3322875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2" name="下箭头 31"/>
          <p:cNvSpPr/>
          <p:nvPr/>
        </p:nvSpPr>
        <p:spPr>
          <a:xfrm rot="16200000">
            <a:off x="8668918" y="3322875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矩形 32"/>
          <p:cNvSpPr/>
          <p:nvPr/>
        </p:nvSpPr>
        <p:spPr>
          <a:xfrm>
            <a:off x="3581130" y="1627143"/>
            <a:ext cx="720000" cy="72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简单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变量</a:t>
            </a:r>
          </a:p>
        </p:txBody>
      </p:sp>
      <p:sp>
        <p:nvSpPr>
          <p:cNvPr id="34" name="下箭头 33"/>
          <p:cNvSpPr/>
          <p:nvPr/>
        </p:nvSpPr>
        <p:spPr>
          <a:xfrm>
            <a:off x="383765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矩形 34"/>
          <p:cNvSpPr/>
          <p:nvPr/>
        </p:nvSpPr>
        <p:spPr>
          <a:xfrm>
            <a:off x="3581130" y="5198479"/>
            <a:ext cx="72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容器</a:t>
            </a:r>
          </a:p>
        </p:txBody>
      </p:sp>
      <p:sp>
        <p:nvSpPr>
          <p:cNvPr id="36" name="下箭头 35"/>
          <p:cNvSpPr/>
          <p:nvPr/>
        </p:nvSpPr>
        <p:spPr>
          <a:xfrm flipV="1">
            <a:off x="3832499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655890" y="1627143"/>
            <a:ext cx="720000" cy="72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运算符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491241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0" name="矩形 39"/>
          <p:cNvSpPr/>
          <p:nvPr/>
        </p:nvSpPr>
        <p:spPr>
          <a:xfrm>
            <a:off x="5730649" y="1627143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lt1"/>
                </a:solidFill>
              </a:rPr>
              <a:t>分支</a:t>
            </a:r>
            <a:endParaRPr lang="en-US" altLang="zh-CN" sz="1400" dirty="0">
              <a:solidFill>
                <a:schemeClr val="lt1"/>
              </a:solidFill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5987175" y="2493642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2" name="矩形 41"/>
          <p:cNvSpPr/>
          <p:nvPr/>
        </p:nvSpPr>
        <p:spPr>
          <a:xfrm>
            <a:off x="6805410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函数</a:t>
            </a:r>
            <a:endParaRPr lang="en-US" altLang="zh-CN" sz="1400" dirty="0"/>
          </a:p>
        </p:txBody>
      </p:sp>
      <p:sp>
        <p:nvSpPr>
          <p:cNvPr id="43" name="下箭头 42"/>
          <p:cNvSpPr/>
          <p:nvPr/>
        </p:nvSpPr>
        <p:spPr>
          <a:xfrm>
            <a:off x="7061936" y="2493641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4" name="矩形 43"/>
          <p:cNvSpPr/>
          <p:nvPr/>
        </p:nvSpPr>
        <p:spPr>
          <a:xfrm>
            <a:off x="7880170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断言</a:t>
            </a:r>
            <a:endParaRPr lang="en-US" altLang="zh-CN" sz="1400" dirty="0"/>
          </a:p>
        </p:txBody>
      </p:sp>
      <p:sp>
        <p:nvSpPr>
          <p:cNvPr id="45" name="下箭头 44"/>
          <p:cNvSpPr/>
          <p:nvPr/>
        </p:nvSpPr>
        <p:spPr>
          <a:xfrm>
            <a:off x="8136696" y="2493641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6" name="矩形 45"/>
          <p:cNvSpPr/>
          <p:nvPr/>
        </p:nvSpPr>
        <p:spPr>
          <a:xfrm>
            <a:off x="4655890" y="5198479"/>
            <a:ext cx="720000" cy="720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表达式</a:t>
            </a:r>
          </a:p>
        </p:txBody>
      </p:sp>
      <p:sp>
        <p:nvSpPr>
          <p:cNvPr id="47" name="下箭头 46"/>
          <p:cNvSpPr/>
          <p:nvPr/>
        </p:nvSpPr>
        <p:spPr>
          <a:xfrm flipV="1">
            <a:off x="4907259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8" name="矩形 47"/>
          <p:cNvSpPr/>
          <p:nvPr/>
        </p:nvSpPr>
        <p:spPr>
          <a:xfrm>
            <a:off x="5730650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循环</a:t>
            </a:r>
          </a:p>
        </p:txBody>
      </p:sp>
      <p:sp>
        <p:nvSpPr>
          <p:cNvPr id="49" name="下箭头 48"/>
          <p:cNvSpPr/>
          <p:nvPr/>
        </p:nvSpPr>
        <p:spPr>
          <a:xfrm flipV="1">
            <a:off x="5982019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6805408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  <p:sp>
        <p:nvSpPr>
          <p:cNvPr id="51" name="下箭头 50"/>
          <p:cNvSpPr/>
          <p:nvPr/>
        </p:nvSpPr>
        <p:spPr>
          <a:xfrm flipV="1">
            <a:off x="7056777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2" name="矩形 51"/>
          <p:cNvSpPr/>
          <p:nvPr/>
        </p:nvSpPr>
        <p:spPr>
          <a:xfrm>
            <a:off x="7880168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异常</a:t>
            </a:r>
          </a:p>
        </p:txBody>
      </p:sp>
      <p:sp>
        <p:nvSpPr>
          <p:cNvPr id="53" name="下箭头 52"/>
          <p:cNvSpPr/>
          <p:nvPr/>
        </p:nvSpPr>
        <p:spPr>
          <a:xfrm flipV="1">
            <a:off x="8131537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4" name="下箭头 53"/>
          <p:cNvSpPr/>
          <p:nvPr/>
        </p:nvSpPr>
        <p:spPr>
          <a:xfrm rot="16200000">
            <a:off x="7056778" y="2820904"/>
            <a:ext cx="217263" cy="34569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5" name="下箭头 54"/>
          <p:cNvSpPr/>
          <p:nvPr/>
        </p:nvSpPr>
        <p:spPr>
          <a:xfrm rot="16200000">
            <a:off x="8131538" y="3374225"/>
            <a:ext cx="217263" cy="130743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6" name="下箭头 55"/>
          <p:cNvSpPr/>
          <p:nvPr/>
        </p:nvSpPr>
        <p:spPr>
          <a:xfrm rot="16200000">
            <a:off x="7594158" y="3094775"/>
            <a:ext cx="217263" cy="238219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5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Arial" panose="020B0604020202020204" pitchFamily="34" charset="0"/>
              </a:rPr>
              <a:t>逻辑运算和表达式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sym typeface="Arial" panose="020B0604020202020204" pitchFamily="34" charset="0"/>
              </a:rPr>
              <a:t>运算符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sym typeface="Arial" panose="020B0604020202020204" pitchFamily="34" charset="0"/>
              </a:rPr>
              <a:t>逻辑真值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sym typeface="Arial" panose="020B0604020202020204" pitchFamily="34" charset="0"/>
              </a:rPr>
              <a:t>逻辑表达式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r>
              <a:rPr lang="zh-CN" altLang="en-US" dirty="0" smtClean="0">
                <a:sym typeface="Arial" panose="020B0604020202020204" pitchFamily="34" charset="0"/>
              </a:rPr>
              <a:t>选择（分支）结构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60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常规分支结构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单分支结构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双分支结构</a:t>
            </a:r>
            <a:endParaRPr lang="en-US" altLang="zh-CN" dirty="0"/>
          </a:p>
          <a:p>
            <a:pPr lvl="1"/>
            <a:r>
              <a:rPr lang="en-US" altLang="zh-CN" dirty="0" smtClean="0"/>
              <a:t>if ... else...</a:t>
            </a:r>
          </a:p>
          <a:p>
            <a:r>
              <a:rPr lang="zh-CN" altLang="en-US" dirty="0" smtClean="0"/>
              <a:t>多路分支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elif</a:t>
            </a:r>
            <a:r>
              <a:rPr lang="en-US" altLang="zh-CN" dirty="0" smtClean="0"/>
              <a:t>...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84118" y="2804730"/>
            <a:ext cx="13388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if a&lt;b:</a:t>
            </a:r>
          </a:p>
          <a:p>
            <a:r>
              <a:rPr lang="en-US" altLang="zh-CN" dirty="0" smtClean="0"/>
              <a:t>    a +=1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b +=1</a:t>
            </a:r>
          </a:p>
          <a:p>
            <a:r>
              <a:rPr lang="zh-CN" altLang="en-US" dirty="0"/>
              <a:t>下一</a:t>
            </a:r>
            <a:r>
              <a:rPr lang="zh-CN" altLang="en-US" dirty="0" smtClean="0"/>
              <a:t>条语句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86145" y="2804730"/>
            <a:ext cx="133882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if a&lt;b:</a:t>
            </a:r>
          </a:p>
          <a:p>
            <a:r>
              <a:rPr lang="en-US" altLang="zh-CN" dirty="0" smtClean="0"/>
              <a:t>    a +=1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b +=1</a:t>
            </a:r>
          </a:p>
          <a:p>
            <a:r>
              <a:rPr lang="en-US" altLang="zh-CN" dirty="0"/>
              <a:t>else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a -= 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b -= 1</a:t>
            </a:r>
          </a:p>
          <a:p>
            <a:r>
              <a:rPr lang="zh-CN" altLang="en-US" dirty="0"/>
              <a:t>下一</a:t>
            </a:r>
            <a:r>
              <a:rPr lang="zh-CN" altLang="en-US" dirty="0" smtClean="0"/>
              <a:t>条语句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88172" y="2804729"/>
            <a:ext cx="133882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if a&lt;b:</a:t>
            </a:r>
          </a:p>
          <a:p>
            <a:r>
              <a:rPr lang="en-US" altLang="zh-CN" dirty="0" smtClean="0"/>
              <a:t>    a +=1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b +=1</a:t>
            </a:r>
          </a:p>
          <a:p>
            <a:r>
              <a:rPr lang="en-US" altLang="zh-CN" dirty="0" err="1" smtClean="0"/>
              <a:t>elif</a:t>
            </a:r>
            <a:r>
              <a:rPr lang="en-US" altLang="zh-CN" dirty="0" smtClean="0"/>
              <a:t> a==b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a -= 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b -= 1</a:t>
            </a:r>
          </a:p>
          <a:p>
            <a:r>
              <a:rPr lang="en-US" altLang="zh-CN" dirty="0" smtClean="0"/>
              <a:t>else:</a:t>
            </a:r>
          </a:p>
          <a:p>
            <a:r>
              <a:rPr lang="en-US" altLang="zh-CN" dirty="0" smtClean="0"/>
              <a:t>    a -= 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b += 1</a:t>
            </a:r>
          </a:p>
          <a:p>
            <a:r>
              <a:rPr lang="zh-CN" altLang="en-US" dirty="0"/>
              <a:t>下一</a:t>
            </a:r>
            <a:r>
              <a:rPr lang="zh-CN" altLang="en-US" dirty="0" smtClean="0"/>
              <a:t>条语句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6310165" y="1498564"/>
            <a:ext cx="3834732" cy="635712"/>
          </a:xfrm>
          <a:prstGeom prst="wedgeRoundRectCallout">
            <a:avLst>
              <a:gd name="adj1" fmla="val -67228"/>
              <a:gd name="adj2" fmla="val 200846"/>
              <a:gd name="adj3" fmla="val 16667"/>
            </a:avLst>
          </a:prstGeom>
          <a:ln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solidFill>
                  <a:srgbClr val="0000FF"/>
                </a:solidFill>
              </a:rPr>
              <a:t>语句块，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if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语句执行体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24134" y="3130102"/>
            <a:ext cx="858795" cy="5495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84118" y="4330431"/>
            <a:ext cx="13388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a&lt;b:</a:t>
            </a:r>
          </a:p>
          <a:p>
            <a:r>
              <a:rPr lang="en-US" altLang="zh-CN" dirty="0" smtClean="0"/>
              <a:t>    a +=1</a:t>
            </a:r>
          </a:p>
          <a:p>
            <a:r>
              <a:rPr lang="en-US" altLang="zh-CN" dirty="0" smtClean="0"/>
              <a:t>b +=1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24135" y="4655804"/>
            <a:ext cx="858794" cy="286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5598341" y="5397506"/>
            <a:ext cx="2358231" cy="635712"/>
          </a:xfrm>
          <a:prstGeom prst="wedgeRoundRectCallout">
            <a:avLst>
              <a:gd name="adj1" fmla="val -51508"/>
              <a:gd name="adj2" fmla="val -115016"/>
              <a:gd name="adj3" fmla="val 16667"/>
            </a:avLst>
          </a:prstGeom>
          <a:ln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2800" b="1" dirty="0" smtClean="0">
                <a:solidFill>
                  <a:srgbClr val="0000FF"/>
                </a:solidFill>
              </a:rPr>
              <a:t>if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语句执行体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1518552" y="5397506"/>
            <a:ext cx="2358231" cy="635712"/>
          </a:xfrm>
          <a:prstGeom prst="wedgeRoundRectCallout">
            <a:avLst>
              <a:gd name="adj1" fmla="val 81060"/>
              <a:gd name="adj2" fmla="val -100438"/>
              <a:gd name="adj3" fmla="val 16667"/>
            </a:avLst>
          </a:prstGeom>
          <a:ln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solidFill>
                  <a:srgbClr val="0000FF"/>
                </a:solidFill>
              </a:rPr>
              <a:t>下一条语句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02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Arial" panose="020B0604020202020204" pitchFamily="34" charset="0"/>
              </a:rPr>
              <a:t>算术运算符：+、-、*、/、//、%、**</a:t>
            </a:r>
          </a:p>
          <a:p>
            <a:r>
              <a:rPr lang="zh-CN" altLang="en-US" dirty="0" smtClean="0">
                <a:sym typeface="Arial" panose="020B0604020202020204" pitchFamily="34" charset="0"/>
              </a:rPr>
              <a:t>关系运算符：&gt;、&lt;、==、&lt;=、&gt;=、!=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r>
              <a:rPr lang="zh-CN" altLang="en-US" dirty="0" smtClean="0">
                <a:sym typeface="Arial" panose="020B0604020202020204" pitchFamily="34" charset="0"/>
              </a:rPr>
              <a:t>测试运算符：</a:t>
            </a:r>
            <a:r>
              <a:rPr lang="en-US" altLang="zh-CN" dirty="0" smtClean="0">
                <a:sym typeface="Arial" panose="020B0604020202020204" pitchFamily="34" charset="0"/>
              </a:rPr>
              <a:t>in</a:t>
            </a:r>
            <a:r>
              <a:rPr lang="zh-CN" altLang="en-US" dirty="0" smtClean="0">
                <a:sym typeface="Arial" panose="020B0604020202020204" pitchFamily="34" charset="0"/>
              </a:rPr>
              <a:t>、</a:t>
            </a:r>
            <a:r>
              <a:rPr lang="en-US" altLang="zh-CN" dirty="0" smtClean="0">
                <a:sym typeface="Arial" panose="020B0604020202020204" pitchFamily="34" charset="0"/>
              </a:rPr>
              <a:t>not in</a:t>
            </a:r>
            <a:r>
              <a:rPr lang="zh-CN" altLang="en-US" dirty="0" smtClean="0">
                <a:sym typeface="Arial" panose="020B0604020202020204" pitchFamily="34" charset="0"/>
              </a:rPr>
              <a:t>、</a:t>
            </a:r>
            <a:r>
              <a:rPr lang="en-US" altLang="zh-CN" dirty="0" smtClean="0">
                <a:sym typeface="Arial" panose="020B0604020202020204" pitchFamily="34" charset="0"/>
              </a:rPr>
              <a:t>is</a:t>
            </a:r>
            <a:r>
              <a:rPr lang="zh-CN" altLang="en-US" dirty="0" smtClean="0">
                <a:sym typeface="Arial" panose="020B0604020202020204" pitchFamily="34" charset="0"/>
              </a:rPr>
              <a:t>、</a:t>
            </a:r>
            <a:r>
              <a:rPr lang="en-US" altLang="zh-CN" dirty="0" smtClean="0">
                <a:sym typeface="Arial" panose="020B0604020202020204" pitchFamily="34" charset="0"/>
              </a:rPr>
              <a:t>is not</a:t>
            </a:r>
          </a:p>
          <a:p>
            <a:r>
              <a:rPr lang="zh-CN" altLang="en-US" dirty="0" smtClean="0">
                <a:sym typeface="Arial" panose="020B0604020202020204" pitchFamily="34" charset="0"/>
              </a:rPr>
              <a:t>逻辑运算符：</a:t>
            </a:r>
            <a:r>
              <a:rPr lang="en-US" altLang="zh-CN" dirty="0" smtClean="0">
                <a:sym typeface="Arial" panose="020B0604020202020204" pitchFamily="34" charset="0"/>
              </a:rPr>
              <a:t>and</a:t>
            </a:r>
            <a:r>
              <a:rPr lang="zh-CN" altLang="en-US" dirty="0" smtClean="0">
                <a:sym typeface="Arial" panose="020B0604020202020204" pitchFamily="34" charset="0"/>
              </a:rPr>
              <a:t>、</a:t>
            </a:r>
            <a:r>
              <a:rPr lang="en-US" altLang="zh-CN" dirty="0" smtClean="0">
                <a:sym typeface="Arial" panose="020B0604020202020204" pitchFamily="34" charset="0"/>
              </a:rPr>
              <a:t>or</a:t>
            </a:r>
            <a:r>
              <a:rPr lang="zh-CN" altLang="en-US" dirty="0" smtClean="0">
                <a:sym typeface="Arial" panose="020B0604020202020204" pitchFamily="34" charset="0"/>
              </a:rPr>
              <a:t>、</a:t>
            </a:r>
            <a:r>
              <a:rPr lang="en-US" altLang="zh-CN" dirty="0" smtClean="0">
                <a:sym typeface="Arial" panose="020B0604020202020204" pitchFamily="34" charset="0"/>
              </a:rPr>
              <a:t>not</a:t>
            </a:r>
          </a:p>
          <a:p>
            <a:r>
              <a:rPr lang="zh-CN" altLang="en-US" dirty="0">
                <a:sym typeface="Arial" panose="020B0604020202020204" pitchFamily="34" charset="0"/>
              </a:rPr>
              <a:t>位</a:t>
            </a:r>
            <a:r>
              <a:rPr lang="zh-CN" altLang="en-US" dirty="0" smtClean="0">
                <a:sym typeface="Arial" panose="020B0604020202020204" pitchFamily="34" charset="0"/>
              </a:rPr>
              <a:t>运算符：</a:t>
            </a:r>
            <a:r>
              <a:rPr lang="en-US" altLang="zh-CN" dirty="0" smtClean="0">
                <a:sym typeface="Arial" panose="020B0604020202020204" pitchFamily="34" charset="0"/>
              </a:rPr>
              <a:t>~</a:t>
            </a:r>
            <a:r>
              <a:rPr lang="zh-CN" altLang="en-US" dirty="0" smtClean="0">
                <a:sym typeface="Arial" panose="020B0604020202020204" pitchFamily="34" charset="0"/>
              </a:rPr>
              <a:t>、</a:t>
            </a:r>
            <a:r>
              <a:rPr lang="en-US" altLang="zh-CN" dirty="0" smtClean="0">
                <a:sym typeface="Arial" panose="020B0604020202020204" pitchFamily="34" charset="0"/>
              </a:rPr>
              <a:t>&amp;</a:t>
            </a:r>
            <a:r>
              <a:rPr lang="zh-CN" altLang="en-US" dirty="0" smtClean="0">
                <a:sym typeface="Arial" panose="020B0604020202020204" pitchFamily="34" charset="0"/>
              </a:rPr>
              <a:t>、</a:t>
            </a:r>
            <a:r>
              <a:rPr lang="en-US" altLang="zh-CN" dirty="0" smtClean="0">
                <a:sym typeface="Arial" panose="020B0604020202020204" pitchFamily="34" charset="0"/>
              </a:rPr>
              <a:t>|</a:t>
            </a:r>
            <a:r>
              <a:rPr lang="zh-CN" altLang="en-US" dirty="0" smtClean="0">
                <a:sym typeface="Arial" panose="020B0604020202020204" pitchFamily="34" charset="0"/>
              </a:rPr>
              <a:t>、</a:t>
            </a:r>
            <a:r>
              <a:rPr lang="en-US" altLang="zh-CN" dirty="0" smtClean="0">
                <a:sym typeface="Arial" panose="020B0604020202020204" pitchFamily="34" charset="0"/>
              </a:rPr>
              <a:t>^</a:t>
            </a:r>
            <a:r>
              <a:rPr lang="zh-CN" altLang="en-US" dirty="0" smtClean="0">
                <a:sym typeface="Arial" panose="020B0604020202020204" pitchFamily="34" charset="0"/>
              </a:rPr>
              <a:t>、</a:t>
            </a:r>
            <a:r>
              <a:rPr lang="en-US" altLang="zh-CN" dirty="0" smtClean="0">
                <a:sym typeface="Arial" panose="020B0604020202020204" pitchFamily="34" charset="0"/>
              </a:rPr>
              <a:t>&lt;&lt;</a:t>
            </a:r>
            <a:r>
              <a:rPr lang="zh-CN" altLang="en-US" dirty="0" smtClean="0">
                <a:sym typeface="Arial" panose="020B0604020202020204" pitchFamily="34" charset="0"/>
              </a:rPr>
              <a:t>、</a:t>
            </a:r>
            <a:r>
              <a:rPr lang="en-US" altLang="zh-CN" dirty="0" smtClean="0">
                <a:sym typeface="Arial" panose="020B0604020202020204" pitchFamily="34" charset="0"/>
              </a:rPr>
              <a:t>&gt;&gt;</a:t>
            </a:r>
          </a:p>
          <a:p>
            <a:r>
              <a:rPr lang="zh-CN" altLang="en-US" dirty="0" smtClean="0">
                <a:sym typeface="Arial" panose="020B0604020202020204" pitchFamily="34" charset="0"/>
              </a:rPr>
              <a:t>矩阵运算符：</a:t>
            </a:r>
            <a:r>
              <a:rPr lang="en-US" altLang="zh-CN" dirty="0" smtClean="0">
                <a:sym typeface="Arial" panose="020B0604020202020204" pitchFamily="34" charset="0"/>
              </a:rPr>
              <a:t>@</a:t>
            </a:r>
          </a:p>
          <a:p>
            <a:pPr marL="0" indent="0">
              <a:buNone/>
            </a:pP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3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“真”与“假”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表达式</a:t>
            </a:r>
            <a:r>
              <a:rPr lang="zh-CN" altLang="en-US" dirty="0" smtClean="0"/>
              <a:t>的“真”与“假”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运算结果不是布尔值（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）的表达是也可被作为布尔值来处理。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表达式的值为假的情况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False</a:t>
            </a:r>
          </a:p>
          <a:p>
            <a:pPr lvl="2"/>
            <a:r>
              <a:rPr lang="en-US" altLang="zh-CN" dirty="0" smtClean="0"/>
              <a:t>0</a:t>
            </a:r>
          </a:p>
          <a:p>
            <a:pPr lvl="2"/>
            <a:r>
              <a:rPr lang="en-US" altLang="zh-CN" dirty="0" smtClean="0"/>
              <a:t>0.0</a:t>
            </a:r>
          </a:p>
          <a:p>
            <a:pPr lvl="2"/>
            <a:r>
              <a:rPr lang="en-US" altLang="zh-CN" dirty="0" smtClean="0"/>
              <a:t>0j</a:t>
            </a:r>
          </a:p>
          <a:p>
            <a:pPr lvl="2"/>
            <a:r>
              <a:rPr lang="zh-CN" altLang="en-US" dirty="0" smtClean="0"/>
              <a:t>空值</a:t>
            </a:r>
            <a:r>
              <a:rPr lang="en-US" altLang="zh-CN" dirty="0" smtClean="0"/>
              <a:t>None</a:t>
            </a:r>
          </a:p>
          <a:p>
            <a:pPr lvl="2"/>
            <a:r>
              <a:rPr lang="zh-CN" altLang="en-US" dirty="0" smtClean="0"/>
              <a:t>空</a:t>
            </a:r>
            <a:r>
              <a:rPr lang="zh-CN" altLang="en-US" dirty="0"/>
              <a:t>迭代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布尔值可以被逆用而参与表达式计算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4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短路求</a:t>
            </a:r>
            <a:r>
              <a:rPr lang="zh-CN" altLang="en-US" dirty="0" smtClean="0">
                <a:sym typeface="Arial" panose="020B0604020202020204" pitchFamily="34" charset="0"/>
              </a:rPr>
              <a:t>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Arial" panose="020B0604020202020204" pitchFamily="34" charset="0"/>
              </a:rPr>
              <a:t>“与”表达式已“假”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r>
              <a:rPr lang="zh-CN" altLang="en-US" dirty="0" smtClean="0">
                <a:sym typeface="Arial" panose="020B0604020202020204" pitchFamily="34" charset="0"/>
              </a:rPr>
              <a:t>“或”表达式已“真”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举例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sym typeface="Arial" panose="020B0604020202020204" pitchFamily="34" charset="0"/>
              </a:rPr>
              <a:t>a = 1</a:t>
            </a:r>
          </a:p>
          <a:p>
            <a:pPr lvl="1"/>
            <a:r>
              <a:rPr lang="en-US" altLang="zh-CN" dirty="0" smtClean="0">
                <a:sym typeface="Arial" panose="020B0604020202020204" pitchFamily="34" charset="0"/>
              </a:rPr>
              <a:t>b = 2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sym typeface="Arial" panose="020B0604020202020204" pitchFamily="34" charset="0"/>
              </a:rPr>
              <a:t>a&gt;b</a:t>
            </a:r>
            <a:r>
              <a:rPr lang="en-US" altLang="zh-CN" dirty="0" smtClean="0">
                <a:sym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sym typeface="Arial" panose="020B0604020202020204" pitchFamily="34" charset="0"/>
              </a:rPr>
              <a:t>and</a:t>
            </a:r>
            <a:r>
              <a:rPr lang="en-US" altLang="zh-CN" dirty="0" smtClean="0">
                <a:sym typeface="Arial" panose="020B0604020202020204" pitchFamily="34" charset="0"/>
              </a:rPr>
              <a:t> …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sym typeface="Arial" panose="020B0604020202020204" pitchFamily="34" charset="0"/>
              </a:rPr>
              <a:t>a&lt;b</a:t>
            </a:r>
            <a:r>
              <a:rPr lang="en-US" altLang="zh-CN" dirty="0" smtClean="0">
                <a:sym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sym typeface="Arial" panose="020B0604020202020204" pitchFamily="34" charset="0"/>
              </a:rPr>
              <a:t>or</a:t>
            </a:r>
            <a:r>
              <a:rPr lang="en-US" altLang="zh-CN" dirty="0" smtClean="0">
                <a:sym typeface="Arial" panose="020B0604020202020204" pitchFamily="34" charset="0"/>
              </a:rPr>
              <a:t> …</a:t>
            </a:r>
          </a:p>
          <a:p>
            <a:endParaRPr lang="zh-CN" altLang="en-US" dirty="0" smtClean="0"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4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有限小数的计算相对精确，误差较小</a:t>
            </a:r>
            <a:endParaRPr lang="en-US" altLang="zh-CN" dirty="0" smtClean="0"/>
          </a:p>
          <a:p>
            <a:r>
              <a:rPr lang="zh-CN" altLang="en-US" dirty="0" smtClean="0"/>
              <a:t>无限小数的计算有截断误差，误差较大</a:t>
            </a:r>
            <a:endParaRPr lang="en-US" altLang="zh-CN" dirty="0" smtClean="0"/>
          </a:p>
          <a:p>
            <a:r>
              <a:rPr lang="zh-CN" altLang="en-US" dirty="0" smtClean="0"/>
              <a:t>浮点数经过多次计算，可能产生累计误差</a:t>
            </a:r>
            <a:endParaRPr lang="en-US" altLang="zh-CN" dirty="0" smtClean="0"/>
          </a:p>
          <a:p>
            <a:r>
              <a:rPr lang="zh-CN" altLang="en-US" dirty="0" smtClean="0"/>
              <a:t>浮点数是否相等的判断需要谨慎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7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516</Words>
  <Application>Microsoft Office PowerPoint</Application>
  <PresentationFormat>宽屏</PresentationFormat>
  <Paragraphs>157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楷体</vt:lpstr>
      <vt:lpstr>隶书</vt:lpstr>
      <vt:lpstr>宋体</vt:lpstr>
      <vt:lpstr>微软雅黑</vt:lpstr>
      <vt:lpstr>Arial</vt:lpstr>
      <vt:lpstr>Calibri</vt:lpstr>
      <vt:lpstr>Times New Roman</vt:lpstr>
      <vt:lpstr>Office 主题​​</vt:lpstr>
      <vt:lpstr>选择（分支）结构</vt:lpstr>
      <vt:lpstr>定位</vt:lpstr>
      <vt:lpstr>范围</vt:lpstr>
      <vt:lpstr>提纲</vt:lpstr>
      <vt:lpstr>常规分支结构</vt:lpstr>
      <vt:lpstr>运算符</vt:lpstr>
      <vt:lpstr>“真”与“假”</vt:lpstr>
      <vt:lpstr>短路求值</vt:lpstr>
      <vt:lpstr>浮点数计算</vt:lpstr>
      <vt:lpstr>特殊分支结构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suda</dc:creator>
  <cp:lastModifiedBy>suda</cp:lastModifiedBy>
  <cp:revision>36</cp:revision>
  <dcterms:created xsi:type="dcterms:W3CDTF">2020-09-05T06:22:48Z</dcterms:created>
  <dcterms:modified xsi:type="dcterms:W3CDTF">2021-11-02T07:42:29Z</dcterms:modified>
</cp:coreProperties>
</file>