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23" r:id="rId3"/>
    <p:sldId id="324" r:id="rId4"/>
    <p:sldId id="325" r:id="rId5"/>
    <p:sldId id="317" r:id="rId6"/>
    <p:sldId id="326" r:id="rId7"/>
    <p:sldId id="318" r:id="rId8"/>
    <p:sldId id="319" r:id="rId9"/>
    <p:sldId id="320" r:id="rId10"/>
    <p:sldId id="321" r:id="rId11"/>
    <p:sldId id="316" r:id="rId12"/>
    <p:sldId id="32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527A7-77A4-4E3E-879F-9121E0595B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CE5-67B3-463F-9965-CFFFBC196241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859D-9B59-4839-961D-936214BF9E84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6C0C-9D13-4BFD-A569-D7A84477E186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循环（迭代）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22569" y="2354824"/>
                <a:ext cx="895436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4000" b="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69" y="2354824"/>
                <a:ext cx="895436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22569" y="4443946"/>
                <a:ext cx="99752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4000" b="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69" y="4443946"/>
                <a:ext cx="997527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65940" y="4443946"/>
            <a:ext cx="833120" cy="6155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15653" y="4443946"/>
            <a:ext cx="546126" cy="6155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7" idx="2"/>
            <a:endCxn id="8" idx="2"/>
          </p:cNvCxnSpPr>
          <p:nvPr/>
        </p:nvCxnSpPr>
        <p:spPr>
          <a:xfrm rot="16200000" flipH="1">
            <a:off x="5685608" y="4156391"/>
            <a:ext cx="12700" cy="1806216"/>
          </a:xfrm>
          <a:prstGeom prst="bentConnector3">
            <a:avLst>
              <a:gd name="adj1" fmla="val 4418181"/>
            </a:avLst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19768" y="4452938"/>
            <a:ext cx="627994" cy="615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65940" y="4284834"/>
            <a:ext cx="579021" cy="929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2" idx="0"/>
            <a:endCxn id="13" idx="0"/>
          </p:cNvCxnSpPr>
          <p:nvPr/>
        </p:nvCxnSpPr>
        <p:spPr>
          <a:xfrm rot="5400000" flipH="1" flipV="1">
            <a:off x="3760556" y="3558043"/>
            <a:ext cx="168104" cy="1621686"/>
          </a:xfrm>
          <a:prstGeom prst="bentConnector3">
            <a:avLst>
              <a:gd name="adj1" fmla="val 41131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提供了两种基本的循环结构语句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ym typeface="Arial" panose="020B0604020202020204" pitchFamily="34" charset="0"/>
              </a:rPr>
              <a:t>while</a:t>
            </a:r>
            <a:r>
              <a:rPr lang="zh-CN" altLang="en-US" dirty="0" smtClean="0">
                <a:sym typeface="Arial" panose="020B0604020202020204" pitchFamily="34" charset="0"/>
              </a:rPr>
              <a:t>语句、</a:t>
            </a:r>
            <a:r>
              <a:rPr lang="en-US" altLang="zh-CN" dirty="0" smtClean="0">
                <a:sym typeface="Arial" panose="020B0604020202020204" pitchFamily="34" charset="0"/>
              </a:rPr>
              <a:t>for</a:t>
            </a:r>
            <a:r>
              <a:rPr lang="zh-CN" altLang="en-US" dirty="0" smtClean="0">
                <a:sym typeface="Arial" panose="020B0604020202020204" pitchFamily="34" charset="0"/>
              </a:rPr>
              <a:t>语句。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while循环多用于循环次数难以提前确定的情况。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for循环多用于循环次数可以提前确定的情况，尤其是用于遍历可迭代对象或</a:t>
            </a:r>
            <a:r>
              <a:rPr lang="zh-CN" altLang="en-US" dirty="0" smtClean="0">
                <a:solidFill>
                  <a:srgbClr val="FF0000"/>
                </a:solidFill>
                <a:sym typeface="Arial" panose="020B0604020202020204" pitchFamily="34" charset="0"/>
              </a:rPr>
              <a:t>迭代器</a:t>
            </a:r>
            <a:r>
              <a:rPr lang="zh-CN" altLang="en-US" dirty="0" smtClean="0">
                <a:sym typeface="Arial" panose="020B0604020202020204" pitchFamily="34" charset="0"/>
              </a:rPr>
              <a:t>中的元素。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相同或不同的循环结构可以互相嵌套，实现复杂的循环逻辑。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9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可迭代对象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包含若干可按顺序逐个访问的元素的一种对象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列表、元组、字典、集合、字符串等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range()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zip()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enumerate()</a:t>
            </a:r>
            <a:r>
              <a:rPr lang="zh-CN" altLang="en-US" dirty="0">
                <a:sym typeface="Arial" panose="020B0604020202020204" pitchFamily="34" charset="0"/>
              </a:rPr>
              <a:t>等函数均能返回可迭代对象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Arial" panose="020B0604020202020204" pitchFamily="34" charset="0"/>
              </a:rPr>
              <a:t>可迭代对象可以多次用于迭代。每次都从头开始迭代。</a:t>
            </a:r>
            <a:endParaRPr lang="en-US" altLang="zh-CN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dirty="0" smtClean="0"/>
              <a:t>迭代器（又称</a:t>
            </a:r>
            <a:r>
              <a:rPr lang="zh-CN" altLang="en-US" dirty="0" smtClean="0">
                <a:solidFill>
                  <a:srgbClr val="FF0000"/>
                </a:solidFill>
              </a:rPr>
              <a:t>迭代对象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仅可迭代一个轮次的可迭代对象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1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流程</a:t>
            </a:r>
            <a:endParaRPr lang="en-US" altLang="zh-CN" sz="1400" dirty="0">
              <a:solidFill>
                <a:schemeClr val="l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简单</a:t>
            </a:r>
            <a:endParaRPr lang="en-US" altLang="zh-CN" sz="14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数据</a:t>
            </a:r>
            <a:endParaRPr lang="en-US" altLang="zh-CN" sz="14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运算符</a:t>
            </a:r>
            <a:endParaRPr lang="en-US" altLang="zh-CN" sz="1400" dirty="0">
              <a:solidFill>
                <a:schemeClr val="accent3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分支</a:t>
            </a:r>
            <a:endParaRPr lang="en-US" altLang="zh-CN" sz="1400" dirty="0">
              <a:solidFill>
                <a:schemeClr val="accent3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流程</a:t>
            </a:r>
            <a:endParaRPr lang="en-US" altLang="zh-CN" sz="1400" dirty="0">
              <a:solidFill>
                <a:schemeClr val="l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简单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运算符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分支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可迭代对象（回忆：列表</a:t>
            </a:r>
            <a:r>
              <a:rPr lang="zh-CN" altLang="en-US" dirty="0"/>
              <a:t>基础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包含多个元素，可以被逐个依次取出（访问）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对象、字符串、</a:t>
            </a:r>
            <a:r>
              <a:rPr lang="en-US" altLang="zh-CN" dirty="0" smtClean="0"/>
              <a:t>list……</a:t>
            </a:r>
          </a:p>
          <a:p>
            <a:r>
              <a:rPr lang="zh-CN" altLang="en-US" dirty="0" smtClean="0"/>
              <a:t>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一次又一次重复一个过程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每一次重复的终点会作为下一次重复的起点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0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789574" y="2520687"/>
            <a:ext cx="4640648" cy="3148440"/>
            <a:chOff x="5789574" y="2520687"/>
            <a:chExt cx="4640648" cy="3148440"/>
          </a:xfrm>
        </p:grpSpPr>
        <p:sp>
          <p:nvSpPr>
            <p:cNvPr id="27" name="文本框 26"/>
            <p:cNvSpPr txBox="1"/>
            <p:nvPr/>
          </p:nvSpPr>
          <p:spPr>
            <a:xfrm>
              <a:off x="7352703" y="3530080"/>
              <a:ext cx="1545626" cy="2139047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</a:t>
              </a:r>
              <a:r>
                <a:rPr lang="en-US" altLang="zh-CN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</a:t>
              </a:r>
              <a:r>
                <a:rPr lang="zh-CN" altLang="en-US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</a:t>
              </a:r>
              <a:r>
                <a:rPr lang="en-US" altLang="zh-CN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lst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……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……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……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else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spcBef>
                  <a:spcPts val="600"/>
                </a:spcBef>
              </a:pPr>
              <a:r>
                <a:rPr lang="zh-CN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语句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块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圆角矩形标注 27"/>
            <p:cNvSpPr/>
            <p:nvPr/>
          </p:nvSpPr>
          <p:spPr>
            <a:xfrm>
              <a:off x="5789574" y="2520687"/>
              <a:ext cx="1853514" cy="457200"/>
            </a:xfrm>
            <a:prstGeom prst="wedgeRoundRectCallout">
              <a:avLst>
                <a:gd name="adj1" fmla="val 45551"/>
                <a:gd name="adj2" fmla="val 185475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循环结构的标志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圆角矩形标注 28"/>
            <p:cNvSpPr/>
            <p:nvPr/>
          </p:nvSpPr>
          <p:spPr>
            <a:xfrm>
              <a:off x="8026254" y="2531528"/>
              <a:ext cx="2403968" cy="457200"/>
            </a:xfrm>
            <a:prstGeom prst="wedgeRoundRectCallout">
              <a:avLst>
                <a:gd name="adj1" fmla="val -26941"/>
                <a:gd name="adj2" fmla="val 190750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可迭代对象或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迭代器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40154" y="3886673"/>
              <a:ext cx="833120" cy="107774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标注 30"/>
            <p:cNvSpPr/>
            <p:nvPr/>
          </p:nvSpPr>
          <p:spPr>
            <a:xfrm>
              <a:off x="9070293" y="5178411"/>
              <a:ext cx="1359929" cy="457200"/>
            </a:xfrm>
            <a:prstGeom prst="wedgeRoundRectCallout">
              <a:avLst>
                <a:gd name="adj1" fmla="val -71806"/>
                <a:gd name="adj2" fmla="val -140940"/>
                <a:gd name="adj3" fmla="val 16667"/>
              </a:avLst>
            </a:prstGeom>
            <a:ln w="19050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循环体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12557" y="2531437"/>
            <a:ext cx="5246906" cy="3154710"/>
            <a:chOff x="1612557" y="2531437"/>
            <a:chExt cx="5246906" cy="3154710"/>
          </a:xfrm>
        </p:grpSpPr>
        <p:sp>
          <p:nvSpPr>
            <p:cNvPr id="22" name="文本框 21"/>
            <p:cNvSpPr txBox="1"/>
            <p:nvPr/>
          </p:nvSpPr>
          <p:spPr>
            <a:xfrm>
              <a:off x="3175685" y="3547100"/>
              <a:ext cx="1517805" cy="2139047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while 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 &lt; y: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……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x = ……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……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else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>
                <a:spcBef>
                  <a:spcPts val="600"/>
                </a:spcBef>
              </a:pPr>
              <a:r>
                <a:rPr lang="zh-CN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语句</a:t>
              </a:r>
              <a:r>
                <a:rPr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块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1612557" y="2537707"/>
              <a:ext cx="1853514" cy="457200"/>
            </a:xfrm>
            <a:prstGeom prst="wedgeRoundRectCallout">
              <a:avLst>
                <a:gd name="adj1" fmla="val 47884"/>
                <a:gd name="adj2" fmla="val 181421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循环结构的标志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圆角矩形标注 23"/>
            <p:cNvSpPr/>
            <p:nvPr/>
          </p:nvSpPr>
          <p:spPr>
            <a:xfrm>
              <a:off x="3590089" y="2531437"/>
              <a:ext cx="1630390" cy="457200"/>
            </a:xfrm>
            <a:prstGeom prst="wedgeRoundRectCallout">
              <a:avLst>
                <a:gd name="adj1" fmla="val -15628"/>
                <a:gd name="adj2" fmla="val 186696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条件表达式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63137" y="3903693"/>
              <a:ext cx="833120" cy="1077743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标注 25"/>
            <p:cNvSpPr/>
            <p:nvPr/>
          </p:nvSpPr>
          <p:spPr>
            <a:xfrm>
              <a:off x="1612557" y="5228947"/>
              <a:ext cx="1359929" cy="457200"/>
            </a:xfrm>
            <a:prstGeom prst="wedgeRoundRectCallout">
              <a:avLst>
                <a:gd name="adj1" fmla="val 94474"/>
                <a:gd name="adj2" fmla="val -188237"/>
                <a:gd name="adj3" fmla="val 16667"/>
              </a:avLst>
            </a:prstGeom>
            <a:ln w="19050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循环体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圆角矩形标注 31"/>
            <p:cNvSpPr/>
            <p:nvPr/>
          </p:nvSpPr>
          <p:spPr>
            <a:xfrm>
              <a:off x="5517292" y="5211927"/>
              <a:ext cx="1342171" cy="457200"/>
            </a:xfrm>
            <a:prstGeom prst="wedgeRoundRectCallout">
              <a:avLst>
                <a:gd name="adj1" fmla="val -123316"/>
                <a:gd name="adj2" fmla="val 10411"/>
                <a:gd name="adj3" fmla="val 16667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激活条件？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</a:p>
          <a:p>
            <a:pPr lvl="1"/>
            <a:r>
              <a:rPr lang="zh-CN" altLang="en-US" dirty="0" smtClean="0"/>
              <a:t>忽略本次迭代中尚未执行的代码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直接执行下一轮迭代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</a:p>
          <a:p>
            <a:pPr lvl="1"/>
            <a:r>
              <a:rPr lang="zh-CN" altLang="en-US" dirty="0" smtClean="0"/>
              <a:t>不管迭代进行到什么阶段，立刻终止整个迭代过程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如在迭代嵌套中，则终止包含该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</a:t>
            </a:r>
            <a:r>
              <a:rPr lang="zh-CN" altLang="en-US" b="1" dirty="0" smtClean="0">
                <a:solidFill>
                  <a:srgbClr val="FF0000"/>
                </a:solidFill>
              </a:rPr>
              <a:t>最近一层</a:t>
            </a:r>
            <a:r>
              <a:rPr lang="zh-CN" altLang="en-US" dirty="0" smtClean="0"/>
              <a:t>的迭代过程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69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循环的起始条件</a:t>
            </a:r>
            <a:endParaRPr lang="en-US" altLang="zh-CN" dirty="0" smtClean="0"/>
          </a:p>
          <a:p>
            <a:r>
              <a:rPr lang="zh-CN" altLang="en-US" dirty="0" smtClean="0"/>
              <a:t>循环的终止条件（循环的次数）</a:t>
            </a:r>
            <a:endParaRPr lang="en-US" altLang="zh-CN" dirty="0" smtClean="0"/>
          </a:p>
          <a:p>
            <a:r>
              <a:rPr lang="zh-CN" altLang="en-US" dirty="0" smtClean="0"/>
              <a:t>循环过程中改变了什么？</a:t>
            </a:r>
            <a:endParaRPr lang="en-US" altLang="zh-CN" dirty="0" smtClean="0"/>
          </a:p>
          <a:p>
            <a:r>
              <a:rPr lang="zh-CN" altLang="en-US" dirty="0" smtClean="0"/>
              <a:t>循环体的变化规律</a:t>
            </a:r>
            <a:endParaRPr lang="en-US" altLang="zh-CN" dirty="0" smtClean="0"/>
          </a:p>
          <a:p>
            <a:r>
              <a:rPr lang="zh-CN" altLang="en-US" dirty="0" smtClean="0"/>
              <a:t>某一次循环是否需要提前结束（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）？</a:t>
            </a:r>
            <a:endParaRPr lang="en-US" altLang="zh-CN" dirty="0" smtClean="0"/>
          </a:p>
          <a:p>
            <a:r>
              <a:rPr lang="zh-CN" altLang="en-US" dirty="0" smtClean="0"/>
              <a:t>整个循环是否需要提前结束（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）？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16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/>
              <a:t>——</a:t>
            </a:r>
            <a:r>
              <a:rPr lang="zh-CN" altLang="en-US" dirty="0"/>
              <a:t>蒙特卡洛法求圆周率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96000" y="2201294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000" y="2201294"/>
            <a:ext cx="36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564610" y="2201294"/>
            <a:ext cx="731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926237" y="2201294"/>
            <a:ext cx="0" cy="36000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4" idx="7"/>
          </p:cNvCxnSpPr>
          <p:nvPr/>
        </p:nvCxnSpPr>
        <p:spPr>
          <a:xfrm flipV="1">
            <a:off x="6096000" y="2728502"/>
            <a:ext cx="1272792" cy="12727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4610" y="5801294"/>
            <a:ext cx="731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76271" y="38166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61000" y="318023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应尽量减少循环内部</a:t>
            </a:r>
            <a:r>
              <a:rPr lang="zh-CN" altLang="en-US" dirty="0" smtClean="0">
                <a:solidFill>
                  <a:srgbClr val="FF0000"/>
                </a:solidFill>
              </a:rPr>
              <a:t>不必要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与循环变量无关</a:t>
            </a:r>
            <a:r>
              <a:rPr lang="zh-CN" altLang="en-US" dirty="0" smtClean="0"/>
              <a:t>的代码尽可能地提取到循环外</a:t>
            </a:r>
            <a:endParaRPr lang="en-US" altLang="zh-CN" dirty="0" smtClean="0"/>
          </a:p>
          <a:p>
            <a:r>
              <a:rPr lang="zh-CN" altLang="en-US" dirty="0" smtClean="0"/>
              <a:t>对于多重循环嵌套的情况，应尽量</a:t>
            </a:r>
            <a:r>
              <a:rPr lang="zh-CN" altLang="en-US" dirty="0" smtClean="0">
                <a:solidFill>
                  <a:srgbClr val="FF0000"/>
                </a:solidFill>
              </a:rPr>
              <a:t>减少内层循环中不必要的计算</a:t>
            </a:r>
            <a:r>
              <a:rPr lang="zh-CN" altLang="en-US" dirty="0" smtClean="0"/>
              <a:t>，把重复操作尽可能提到外层循环中。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605</Words>
  <Application>Microsoft Office PowerPoint</Application>
  <PresentationFormat>宽屏</PresentationFormat>
  <Paragraphs>138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循环（迭代）</vt:lpstr>
      <vt:lpstr>定位</vt:lpstr>
      <vt:lpstr>范围</vt:lpstr>
      <vt:lpstr>相关概念</vt:lpstr>
      <vt:lpstr>循环的基本结构</vt:lpstr>
      <vt:lpstr>特殊流程</vt:lpstr>
      <vt:lpstr>循环的要点</vt:lpstr>
      <vt:lpstr>举例——蒙特卡洛法求圆周率</vt:lpstr>
      <vt:lpstr>循环优化</vt:lpstr>
      <vt:lpstr>举例——循环优化</vt:lpstr>
      <vt:lpstr>小结</vt:lpstr>
      <vt:lpstr>延伸知识——迭代器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39</cp:revision>
  <dcterms:created xsi:type="dcterms:W3CDTF">2020-09-05T06:22:48Z</dcterms:created>
  <dcterms:modified xsi:type="dcterms:W3CDTF">2021-11-05T01:05:55Z</dcterms:modified>
</cp:coreProperties>
</file>