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29" r:id="rId3"/>
    <p:sldId id="330" r:id="rId4"/>
    <p:sldId id="327" r:id="rId5"/>
    <p:sldId id="326" r:id="rId6"/>
    <p:sldId id="32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2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E565-E38C-40C0-8242-69BA8CE4EB2D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7C44-BA62-44A5-B94A-448403CE7C7E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00000"/>
                </a:solidFill>
              </a:rPr>
              <a:t>流程设计与优化</a:t>
            </a:r>
            <a:endParaRPr lang="zh-CN" altLang="en-US" dirty="0">
              <a:solidFill>
                <a:srgbClr val="B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2021年11月5日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：循环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应尽量减少循环内部</a:t>
            </a:r>
            <a:r>
              <a:rPr lang="zh-CN" altLang="en-US" dirty="0" smtClean="0">
                <a:solidFill>
                  <a:srgbClr val="FF0000"/>
                </a:solidFill>
              </a:rPr>
              <a:t>不必要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与循环变量无关</a:t>
            </a:r>
            <a:r>
              <a:rPr lang="zh-CN" altLang="en-US" dirty="0" smtClean="0"/>
              <a:t>的代码尽可能地提取到循环外</a:t>
            </a:r>
            <a:endParaRPr lang="en-US" altLang="zh-CN" dirty="0" smtClean="0"/>
          </a:p>
          <a:p>
            <a:r>
              <a:rPr lang="zh-CN" altLang="en-US" dirty="0" smtClean="0"/>
              <a:t>对于多重循环嵌套的情况，应尽量</a:t>
            </a:r>
            <a:r>
              <a:rPr lang="zh-CN" altLang="en-US" dirty="0" smtClean="0">
                <a:solidFill>
                  <a:srgbClr val="FF0000"/>
                </a:solidFill>
              </a:rPr>
              <a:t>减少内层循环中不必要的计算</a:t>
            </a:r>
            <a:r>
              <a:rPr lang="zh-CN" altLang="en-US" dirty="0" smtClean="0"/>
              <a:t>，把重复操作尽可能</a:t>
            </a:r>
            <a:r>
              <a:rPr lang="zh-CN" altLang="en-US" dirty="0" smtClean="0"/>
              <a:t>提取外层</a:t>
            </a:r>
            <a:r>
              <a:rPr lang="zh-CN" altLang="en-US" dirty="0" smtClean="0"/>
              <a:t>循环中。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1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22569" y="2354824"/>
                <a:ext cx="895436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sup>
                      </m:sSup>
                    </m:oMath>
                  </m:oMathPara>
                </a14:m>
                <a:endParaRPr lang="en-US" altLang="zh-CN" sz="4000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569" y="2354824"/>
                <a:ext cx="895436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22569" y="4443946"/>
                <a:ext cx="99752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998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4000" b="0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569" y="4443946"/>
                <a:ext cx="997527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365940" y="4443946"/>
            <a:ext cx="833120" cy="6155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15653" y="4443946"/>
            <a:ext cx="546126" cy="6155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7" idx="2"/>
            <a:endCxn id="8" idx="2"/>
          </p:cNvCxnSpPr>
          <p:nvPr/>
        </p:nvCxnSpPr>
        <p:spPr>
          <a:xfrm rot="16200000" flipH="1">
            <a:off x="5685608" y="4156391"/>
            <a:ext cx="12700" cy="1806216"/>
          </a:xfrm>
          <a:prstGeom prst="bentConnector3">
            <a:avLst>
              <a:gd name="adj1" fmla="val 4418181"/>
            </a:avLst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19768" y="4452938"/>
            <a:ext cx="627994" cy="615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65940" y="4284834"/>
            <a:ext cx="579021" cy="929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2" idx="0"/>
            <a:endCxn id="13" idx="0"/>
          </p:cNvCxnSpPr>
          <p:nvPr/>
        </p:nvCxnSpPr>
        <p:spPr>
          <a:xfrm rot="5400000" flipH="1" flipV="1">
            <a:off x="3760556" y="3558043"/>
            <a:ext cx="168104" cy="1621686"/>
          </a:xfrm>
          <a:prstGeom prst="bentConnector3">
            <a:avLst>
              <a:gd name="adj1" fmla="val 41131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6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：流程构造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从键盘输入若干（数量未知）整数</a:t>
            </a:r>
            <a:endParaRPr lang="en-US" altLang="zh-CN" dirty="0" smtClean="0"/>
          </a:p>
          <a:p>
            <a:r>
              <a:rPr lang="zh-CN" altLang="en-US" dirty="0"/>
              <a:t>计算输入的所有整数的平均值</a:t>
            </a:r>
          </a:p>
          <a:p>
            <a:r>
              <a:rPr lang="zh-CN" altLang="en-US" dirty="0" smtClean="0"/>
              <a:t>设置合理的终止方式。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如：每次输入一个数，询问用户是否继续输入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回答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，继续输入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回答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，停止输入</a:t>
            </a:r>
            <a:endParaRPr lang="en-US" altLang="zh-CN" dirty="0"/>
          </a:p>
          <a:p>
            <a:pPr lvl="1"/>
            <a:r>
              <a:rPr lang="zh-CN" altLang="en-US" dirty="0" smtClean="0"/>
              <a:t>或者：设置特定的值作为结束条件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42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：隐藏的流程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列表推导式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[x </a:t>
            </a:r>
            <a:r>
              <a:rPr lang="en-US" altLang="zh-CN" dirty="0" smtClean="0">
                <a:solidFill>
                  <a:srgbClr val="0000FF"/>
                </a:solidFill>
              </a:rPr>
              <a:t>for x in range(50) </a:t>
            </a:r>
            <a:r>
              <a:rPr lang="en-US" altLang="zh-CN" dirty="0" smtClean="0">
                <a:solidFill>
                  <a:srgbClr val="FF0000"/>
                </a:solidFill>
              </a:rPr>
              <a:t>if x%3==0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[p </a:t>
            </a:r>
            <a:r>
              <a:rPr lang="en-US" altLang="zh-CN" dirty="0" smtClean="0">
                <a:solidFill>
                  <a:srgbClr val="0000FF"/>
                </a:solidFill>
              </a:rPr>
              <a:t>for p in range(2,100) </a:t>
            </a:r>
            <a:r>
              <a:rPr lang="en-US" altLang="zh-CN" dirty="0" smtClean="0">
                <a:solidFill>
                  <a:srgbClr val="FF0000"/>
                </a:solidFill>
              </a:rPr>
              <a:t>if 0 not in </a:t>
            </a:r>
            <a:r>
              <a:rPr lang="en-US" altLang="zh-CN" dirty="0">
                <a:solidFill>
                  <a:srgbClr val="00CC00"/>
                </a:solidFill>
              </a:rPr>
              <a:t>[</a:t>
            </a:r>
            <a:r>
              <a:rPr lang="en-US" altLang="zh-CN" dirty="0" err="1">
                <a:solidFill>
                  <a:srgbClr val="00CC00"/>
                </a:solidFill>
              </a:rPr>
              <a:t>p%d</a:t>
            </a:r>
            <a:r>
              <a:rPr lang="en-US" altLang="zh-CN" dirty="0">
                <a:solidFill>
                  <a:srgbClr val="00CC00"/>
                </a:solidFill>
              </a:rPr>
              <a:t> for d in range(2</a:t>
            </a:r>
            <a:r>
              <a:rPr lang="en-US" altLang="zh-CN" dirty="0" smtClean="0">
                <a:solidFill>
                  <a:srgbClr val="00CC00"/>
                </a:solidFill>
              </a:rPr>
              <a:t>, p-1</a:t>
            </a:r>
            <a:r>
              <a:rPr lang="en-US" altLang="zh-CN" dirty="0">
                <a:solidFill>
                  <a:srgbClr val="00CC00"/>
                </a:solidFill>
              </a:rPr>
              <a:t>)]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34510" y="2620994"/>
                <a:ext cx="72331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|0≤</m:t>
                    </m:r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&lt;50, 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3=0}</m:t>
                    </m:r>
                  </m:oMath>
                </a14:m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10" y="2620994"/>
                <a:ext cx="72331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5517292" y="5211927"/>
            <a:ext cx="2387356" cy="457200"/>
          </a:xfrm>
          <a:prstGeom prst="wedgeRoundRectCallout">
            <a:avLst>
              <a:gd name="adj1" fmla="val 22576"/>
              <a:gd name="adj2" fmla="val -270580"/>
              <a:gd name="adj3" fmla="val 16667"/>
            </a:avLst>
          </a:prstGeom>
          <a:ln w="19050">
            <a:solidFill>
              <a:srgbClr val="00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CC00"/>
                </a:solidFill>
              </a:rPr>
              <a:t>列表推导式的嵌套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76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奇数阶魔方阵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460271"/>
              </p:ext>
            </p:extLst>
          </p:nvPr>
        </p:nvGraphicFramePr>
        <p:xfrm>
          <a:off x="3892271" y="1943416"/>
          <a:ext cx="4299490" cy="3765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898">
                  <a:extLst>
                    <a:ext uri="{9D8B030D-6E8A-4147-A177-3AD203B41FA5}">
                      <a16:colId xmlns:a16="http://schemas.microsoft.com/office/drawing/2014/main" val="2697472089"/>
                    </a:ext>
                  </a:extLst>
                </a:gridCol>
                <a:gridCol w="859898">
                  <a:extLst>
                    <a:ext uri="{9D8B030D-6E8A-4147-A177-3AD203B41FA5}">
                      <a16:colId xmlns:a16="http://schemas.microsoft.com/office/drawing/2014/main" val="231040959"/>
                    </a:ext>
                  </a:extLst>
                </a:gridCol>
                <a:gridCol w="859898">
                  <a:extLst>
                    <a:ext uri="{9D8B030D-6E8A-4147-A177-3AD203B41FA5}">
                      <a16:colId xmlns:a16="http://schemas.microsoft.com/office/drawing/2014/main" val="2727361538"/>
                    </a:ext>
                  </a:extLst>
                </a:gridCol>
                <a:gridCol w="859898">
                  <a:extLst>
                    <a:ext uri="{9D8B030D-6E8A-4147-A177-3AD203B41FA5}">
                      <a16:colId xmlns:a16="http://schemas.microsoft.com/office/drawing/2014/main" val="1560597974"/>
                    </a:ext>
                  </a:extLst>
                </a:gridCol>
                <a:gridCol w="859898">
                  <a:extLst>
                    <a:ext uri="{9D8B030D-6E8A-4147-A177-3AD203B41FA5}">
                      <a16:colId xmlns:a16="http://schemas.microsoft.com/office/drawing/2014/main" val="123369164"/>
                    </a:ext>
                  </a:extLst>
                </a:gridCol>
              </a:tblGrid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17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24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8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15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662917"/>
                  </a:ext>
                </a:extLst>
              </a:tr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23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14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16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795240"/>
                  </a:ext>
                </a:extLst>
              </a:tr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4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6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13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20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22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98625"/>
                  </a:ext>
                </a:extLst>
              </a:tr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12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19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21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3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184593"/>
                  </a:ext>
                </a:extLst>
              </a:tr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18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25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9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216754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6035989" y="1610314"/>
            <a:ext cx="493615" cy="493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806704" y="2103929"/>
            <a:ext cx="468000" cy="468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395487" y="2302184"/>
            <a:ext cx="558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082630" y="2068184"/>
            <a:ext cx="1584000" cy="468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列表</a:t>
            </a: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下标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2652764" y="2581359"/>
            <a:ext cx="558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39939" y="2965052"/>
            <a:ext cx="1584000" cy="468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列表第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下标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6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318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流程设计与优化</vt:lpstr>
      <vt:lpstr>例1：循环优化</vt:lpstr>
      <vt:lpstr>多项式计算</vt:lpstr>
      <vt:lpstr>例2：流程构造</vt:lpstr>
      <vt:lpstr>例3：隐藏的流程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41</cp:revision>
  <dcterms:created xsi:type="dcterms:W3CDTF">2020-09-05T06:22:48Z</dcterms:created>
  <dcterms:modified xsi:type="dcterms:W3CDTF">2021-11-05T01:05:15Z</dcterms:modified>
</cp:coreProperties>
</file>