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94" r:id="rId2"/>
    <p:sldId id="297" r:id="rId3"/>
    <p:sldId id="298" r:id="rId4"/>
    <p:sldId id="289" r:id="rId5"/>
    <p:sldId id="301" r:id="rId6"/>
    <p:sldId id="292" r:id="rId7"/>
    <p:sldId id="290" r:id="rId8"/>
    <p:sldId id="299" r:id="rId9"/>
    <p:sldId id="300" r:id="rId10"/>
    <p:sldId id="28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70C93-DC2E-49EB-8FEF-0FF019FBE7C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CCADA-7D6E-465D-B138-AD0284581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0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648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94" y="370017"/>
            <a:ext cx="10516942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D19D-5206-4D69-BE07-221962E069C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619598" y="6356349"/>
            <a:ext cx="6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/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5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101C2-3C91-4061-B5B9-9824E9DAAD58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2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函数基础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赵雷，</a:t>
            </a:r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zhaol@suda.edu.cn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fld id="{F709F6FC-5DB6-4394-B3C2-343D8C95425F}" type="datetime2">
              <a:rPr lang="zh-CN" altLang="en-US"/>
              <a:pPr/>
              <a:t>2021年11月15日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1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函数是什么？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一段确定的计算逻辑（仅确定逻辑，不确定具体计算对象）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通常由输入、计算过程和输出构成。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为什么要使用函数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提高代码复用性、一致性。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提高大规模代码编程过程可控性的。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615621" y="1532677"/>
                <a:ext cx="13042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621" y="1532677"/>
                <a:ext cx="1304268" cy="307777"/>
              </a:xfrm>
              <a:prstGeom prst="rect">
                <a:avLst/>
              </a:prstGeom>
              <a:blipFill>
                <a:blip r:embed="rId2"/>
                <a:stretch>
                  <a:fillRect l="-5607" t="-1961" r="-140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3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知识体系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6370" y="2872812"/>
            <a:ext cx="720000" cy="180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</a:p>
        </p:txBody>
      </p:sp>
      <p:sp>
        <p:nvSpPr>
          <p:cNvPr id="5" name="矩形 4"/>
          <p:cNvSpPr/>
          <p:nvPr/>
        </p:nvSpPr>
        <p:spPr>
          <a:xfrm>
            <a:off x="8954928" y="2872811"/>
            <a:ext cx="720000" cy="180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7" name="矩形 6"/>
          <p:cNvSpPr/>
          <p:nvPr/>
        </p:nvSpPr>
        <p:spPr>
          <a:xfrm>
            <a:off x="2506370" y="1627143"/>
            <a:ext cx="720000" cy="72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键盘</a:t>
            </a:r>
          </a:p>
        </p:txBody>
      </p:sp>
      <p:sp>
        <p:nvSpPr>
          <p:cNvPr id="8" name="矩形 7"/>
          <p:cNvSpPr/>
          <p:nvPr/>
        </p:nvSpPr>
        <p:spPr>
          <a:xfrm>
            <a:off x="250637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9" name="下箭头 8"/>
          <p:cNvSpPr/>
          <p:nvPr/>
        </p:nvSpPr>
        <p:spPr>
          <a:xfrm>
            <a:off x="276289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dk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 flipV="1">
            <a:off x="275773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下箭头 10"/>
          <p:cNvSpPr/>
          <p:nvPr/>
        </p:nvSpPr>
        <p:spPr>
          <a:xfrm rot="16200000">
            <a:off x="329511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dk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54928" y="1627143"/>
            <a:ext cx="720000" cy="72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显示器</a:t>
            </a:r>
          </a:p>
        </p:txBody>
      </p:sp>
      <p:sp>
        <p:nvSpPr>
          <p:cNvPr id="14" name="矩形 13"/>
          <p:cNvSpPr>
            <a:spLocks noChangeAspect="1"/>
          </p:cNvSpPr>
          <p:nvPr/>
        </p:nvSpPr>
        <p:spPr>
          <a:xfrm>
            <a:off x="895492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15" name="下箭头 14"/>
          <p:cNvSpPr/>
          <p:nvPr/>
        </p:nvSpPr>
        <p:spPr>
          <a:xfrm flipV="1">
            <a:off x="9206297" y="2493641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下箭头 15"/>
          <p:cNvSpPr/>
          <p:nvPr/>
        </p:nvSpPr>
        <p:spPr>
          <a:xfrm>
            <a:off x="920629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3581130" y="2872812"/>
            <a:ext cx="720000" cy="180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存储</a:t>
            </a:r>
          </a:p>
        </p:txBody>
      </p:sp>
      <p:sp>
        <p:nvSpPr>
          <p:cNvPr id="24" name="矩形 23"/>
          <p:cNvSpPr/>
          <p:nvPr/>
        </p:nvSpPr>
        <p:spPr>
          <a:xfrm>
            <a:off x="4655890" y="2872812"/>
            <a:ext cx="720000" cy="180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运算</a:t>
            </a:r>
          </a:p>
        </p:txBody>
      </p:sp>
      <p:sp>
        <p:nvSpPr>
          <p:cNvPr id="25" name="矩形 24"/>
          <p:cNvSpPr/>
          <p:nvPr/>
        </p:nvSpPr>
        <p:spPr>
          <a:xfrm>
            <a:off x="5730650" y="2872812"/>
            <a:ext cx="720000" cy="152169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流程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控制</a:t>
            </a:r>
          </a:p>
        </p:txBody>
      </p:sp>
      <p:sp>
        <p:nvSpPr>
          <p:cNvPr id="26" name="矩形 25"/>
          <p:cNvSpPr/>
          <p:nvPr/>
        </p:nvSpPr>
        <p:spPr>
          <a:xfrm>
            <a:off x="6805410" y="2872811"/>
            <a:ext cx="720000" cy="12581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任务</a:t>
            </a:r>
            <a:endParaRPr lang="en-US" altLang="zh-CN" sz="1400" dirty="0">
              <a:solidFill>
                <a:schemeClr val="l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分解</a:t>
            </a:r>
          </a:p>
        </p:txBody>
      </p:sp>
      <p:sp>
        <p:nvSpPr>
          <p:cNvPr id="27" name="矩形 26"/>
          <p:cNvSpPr/>
          <p:nvPr/>
        </p:nvSpPr>
        <p:spPr>
          <a:xfrm>
            <a:off x="7880170" y="2872812"/>
            <a:ext cx="720000" cy="100863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质量</a:t>
            </a:r>
            <a:endParaRPr lang="en-US" altLang="zh-CN" sz="1400" dirty="0"/>
          </a:p>
          <a:p>
            <a:pPr algn="ctr"/>
            <a:r>
              <a:rPr lang="zh-CN" altLang="en-US" sz="1400" dirty="0"/>
              <a:t>检控</a:t>
            </a:r>
          </a:p>
        </p:txBody>
      </p:sp>
      <p:sp>
        <p:nvSpPr>
          <p:cNvPr id="28" name="下箭头 27"/>
          <p:cNvSpPr/>
          <p:nvPr/>
        </p:nvSpPr>
        <p:spPr>
          <a:xfrm rot="16200000">
            <a:off x="436987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下箭头 28"/>
          <p:cNvSpPr/>
          <p:nvPr/>
        </p:nvSpPr>
        <p:spPr>
          <a:xfrm rot="16200000">
            <a:off x="5444638" y="3322874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下箭头 29"/>
          <p:cNvSpPr/>
          <p:nvPr/>
        </p:nvSpPr>
        <p:spPr>
          <a:xfrm rot="16200000">
            <a:off x="651939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1" name="下箭头 30"/>
          <p:cNvSpPr/>
          <p:nvPr/>
        </p:nvSpPr>
        <p:spPr>
          <a:xfrm rot="16200000">
            <a:off x="759415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2" name="下箭头 31"/>
          <p:cNvSpPr/>
          <p:nvPr/>
        </p:nvSpPr>
        <p:spPr>
          <a:xfrm rot="16200000">
            <a:off x="866891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矩形 32"/>
          <p:cNvSpPr/>
          <p:nvPr/>
        </p:nvSpPr>
        <p:spPr>
          <a:xfrm>
            <a:off x="3581130" y="1627143"/>
            <a:ext cx="720000" cy="72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简单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变量</a:t>
            </a:r>
          </a:p>
        </p:txBody>
      </p:sp>
      <p:sp>
        <p:nvSpPr>
          <p:cNvPr id="34" name="下箭头 33"/>
          <p:cNvSpPr/>
          <p:nvPr/>
        </p:nvSpPr>
        <p:spPr>
          <a:xfrm>
            <a:off x="383765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3581130" y="5198479"/>
            <a:ext cx="72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容器</a:t>
            </a:r>
          </a:p>
        </p:txBody>
      </p:sp>
      <p:sp>
        <p:nvSpPr>
          <p:cNvPr id="36" name="下箭头 35"/>
          <p:cNvSpPr/>
          <p:nvPr/>
        </p:nvSpPr>
        <p:spPr>
          <a:xfrm flipV="1">
            <a:off x="383249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dk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55890" y="1627143"/>
            <a:ext cx="720000" cy="72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运算符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491241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0" name="矩形 39"/>
          <p:cNvSpPr/>
          <p:nvPr/>
        </p:nvSpPr>
        <p:spPr>
          <a:xfrm>
            <a:off x="5730649" y="1627143"/>
            <a:ext cx="720000" cy="72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分支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5987175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dk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05410" y="1627143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函数</a:t>
            </a:r>
            <a:endParaRPr lang="en-US" altLang="zh-CN" sz="1400" dirty="0">
              <a:solidFill>
                <a:schemeClr val="lt1"/>
              </a:solidFill>
            </a:endParaRPr>
          </a:p>
        </p:txBody>
      </p:sp>
      <p:sp>
        <p:nvSpPr>
          <p:cNvPr id="43" name="下箭头 42"/>
          <p:cNvSpPr/>
          <p:nvPr/>
        </p:nvSpPr>
        <p:spPr>
          <a:xfrm>
            <a:off x="7061936" y="2493641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dk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8017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断言</a:t>
            </a:r>
            <a:endParaRPr lang="en-US" altLang="zh-CN" sz="1400" dirty="0"/>
          </a:p>
        </p:txBody>
      </p:sp>
      <p:sp>
        <p:nvSpPr>
          <p:cNvPr id="45" name="下箭头 44"/>
          <p:cNvSpPr/>
          <p:nvPr/>
        </p:nvSpPr>
        <p:spPr>
          <a:xfrm>
            <a:off x="8136696" y="2493641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矩形 45"/>
          <p:cNvSpPr/>
          <p:nvPr/>
        </p:nvSpPr>
        <p:spPr>
          <a:xfrm>
            <a:off x="4655890" y="5198479"/>
            <a:ext cx="720000" cy="72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表达式</a:t>
            </a:r>
          </a:p>
        </p:txBody>
      </p:sp>
      <p:sp>
        <p:nvSpPr>
          <p:cNvPr id="47" name="下箭头 46"/>
          <p:cNvSpPr/>
          <p:nvPr/>
        </p:nvSpPr>
        <p:spPr>
          <a:xfrm flipV="1">
            <a:off x="490725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矩形 47"/>
          <p:cNvSpPr/>
          <p:nvPr/>
        </p:nvSpPr>
        <p:spPr>
          <a:xfrm>
            <a:off x="5730650" y="5198479"/>
            <a:ext cx="720000" cy="72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循环</a:t>
            </a:r>
          </a:p>
        </p:txBody>
      </p:sp>
      <p:sp>
        <p:nvSpPr>
          <p:cNvPr id="49" name="下箭头 48"/>
          <p:cNvSpPr/>
          <p:nvPr/>
        </p:nvSpPr>
        <p:spPr>
          <a:xfrm flipV="1">
            <a:off x="598201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dk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0540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51" name="下箭头 50"/>
          <p:cNvSpPr/>
          <p:nvPr/>
        </p:nvSpPr>
        <p:spPr>
          <a:xfrm flipV="1">
            <a:off x="705677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矩形 51"/>
          <p:cNvSpPr/>
          <p:nvPr/>
        </p:nvSpPr>
        <p:spPr>
          <a:xfrm>
            <a:off x="788016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异常</a:t>
            </a:r>
          </a:p>
        </p:txBody>
      </p:sp>
      <p:sp>
        <p:nvSpPr>
          <p:cNvPr id="53" name="下箭头 52"/>
          <p:cNvSpPr/>
          <p:nvPr/>
        </p:nvSpPr>
        <p:spPr>
          <a:xfrm flipV="1">
            <a:off x="813153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下箭头 53"/>
          <p:cNvSpPr/>
          <p:nvPr/>
        </p:nvSpPr>
        <p:spPr>
          <a:xfrm rot="16200000">
            <a:off x="7056778" y="2820904"/>
            <a:ext cx="217263" cy="34569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dk1"/>
              </a:solidFill>
            </a:endParaRPr>
          </a:p>
        </p:txBody>
      </p:sp>
      <p:sp>
        <p:nvSpPr>
          <p:cNvPr id="55" name="下箭头 54"/>
          <p:cNvSpPr/>
          <p:nvPr/>
        </p:nvSpPr>
        <p:spPr>
          <a:xfrm rot="16200000">
            <a:off x="8131538" y="3374225"/>
            <a:ext cx="217263" cy="130743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dk1"/>
              </a:solidFill>
            </a:endParaRPr>
          </a:p>
        </p:txBody>
      </p:sp>
      <p:sp>
        <p:nvSpPr>
          <p:cNvPr id="56" name="下箭头 55"/>
          <p:cNvSpPr/>
          <p:nvPr/>
        </p:nvSpPr>
        <p:spPr>
          <a:xfrm rot="16200000">
            <a:off x="7594158" y="3094775"/>
            <a:ext cx="217263" cy="238219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dk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6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为什么要引入函数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代码复用</a:t>
            </a:r>
            <a:r>
              <a:rPr lang="zh-CN" altLang="en-US" dirty="0" smtClean="0"/>
              <a:t>：将可能需要</a:t>
            </a:r>
            <a:r>
              <a:rPr lang="zh-CN" altLang="en-US" dirty="0" smtClean="0">
                <a:solidFill>
                  <a:srgbClr val="FF0000"/>
                </a:solidFill>
              </a:rPr>
              <a:t>反复执行</a:t>
            </a:r>
            <a:r>
              <a:rPr lang="zh-CN" altLang="en-US" dirty="0" smtClean="0"/>
              <a:t>的代码封装为函数</a:t>
            </a:r>
            <a:r>
              <a:rPr lang="zh-CN" altLang="en-US" dirty="0">
                <a:solidFill>
                  <a:srgbClr val="FF0000"/>
                </a:solidFill>
              </a:rPr>
              <a:t>备用</a:t>
            </a:r>
            <a:r>
              <a:rPr lang="zh-CN" altLang="en-US" dirty="0" smtClean="0"/>
              <a:t>，并在需要该功能的地方进行</a:t>
            </a:r>
            <a:r>
              <a:rPr lang="zh-CN" altLang="en-US" dirty="0" smtClean="0">
                <a:solidFill>
                  <a:srgbClr val="0000FF"/>
                </a:solidFill>
              </a:rPr>
              <a:t>调用</a:t>
            </a:r>
            <a:r>
              <a:rPr lang="zh-CN" altLang="en-US" dirty="0" smtClean="0"/>
              <a:t>，可以实现代码复用。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一致性</a:t>
            </a:r>
            <a:r>
              <a:rPr lang="zh-CN" altLang="en-US" dirty="0" smtClean="0"/>
              <a:t>：使用函数可以保证代码的一致性。</a:t>
            </a:r>
            <a:r>
              <a:rPr lang="zh-CN" altLang="en-US" dirty="0" smtClean="0">
                <a:solidFill>
                  <a:srgbClr val="FF0000"/>
                </a:solidFill>
              </a:rPr>
              <a:t>当一段相同的逻辑需要反复使用的时候</a:t>
            </a:r>
            <a:r>
              <a:rPr lang="zh-CN" altLang="en-US" dirty="0" smtClean="0"/>
              <a:t>，只需要修改该函数代码则所有</a:t>
            </a:r>
            <a:r>
              <a:rPr lang="zh-CN" altLang="en-US" dirty="0" smtClean="0">
                <a:solidFill>
                  <a:srgbClr val="0000FF"/>
                </a:solidFill>
              </a:rPr>
              <a:t>调用</a:t>
            </a:r>
            <a:r>
              <a:rPr lang="zh-CN" altLang="en-US" dirty="0" smtClean="0"/>
              <a:t>均受到相同的影响。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程序规模</a:t>
            </a:r>
            <a:r>
              <a:rPr lang="zh-CN" altLang="en-US" dirty="0" smtClean="0"/>
              <a:t>：使得每个逻辑片段的规模（</a:t>
            </a:r>
            <a:r>
              <a:rPr lang="zh-CN" altLang="en-US" dirty="0" smtClean="0">
                <a:solidFill>
                  <a:srgbClr val="FF0000"/>
                </a:solidFill>
              </a:rPr>
              <a:t>代码行数</a:t>
            </a:r>
            <a:r>
              <a:rPr lang="zh-CN" altLang="en-US" dirty="0" smtClean="0"/>
              <a:t>）都有合理的规模。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4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函数定义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7009725" y="2353919"/>
            <a:ext cx="3734612" cy="3396049"/>
            <a:chOff x="6629400" y="2218038"/>
            <a:chExt cx="3734612" cy="3396049"/>
          </a:xfrm>
        </p:grpSpPr>
        <p:sp>
          <p:nvSpPr>
            <p:cNvPr id="5" name="文本框 4"/>
            <p:cNvSpPr txBox="1"/>
            <p:nvPr/>
          </p:nvSpPr>
          <p:spPr>
            <a:xfrm>
              <a:off x="6629400" y="3230606"/>
              <a:ext cx="3212546" cy="1431161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dirty="0"/>
                <a:t>import time</a:t>
              </a:r>
            </a:p>
            <a:p>
              <a:pPr>
                <a:spcBef>
                  <a:spcPts val="600"/>
                </a:spcBef>
              </a:pPr>
              <a:r>
                <a:rPr lang="en-US" altLang="zh-CN" dirty="0" err="1">
                  <a:solidFill>
                    <a:srgbClr val="FF0000"/>
                  </a:solidFill>
                </a:rPr>
                <a:t>def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f():</a:t>
              </a:r>
              <a:endParaRPr lang="en-US" altLang="zh-CN" dirty="0"/>
            </a:p>
            <a:p>
              <a:pPr>
                <a:spcBef>
                  <a:spcPts val="600"/>
                </a:spcBef>
              </a:pPr>
              <a:r>
                <a:rPr lang="en-US" altLang="zh-CN" dirty="0"/>
                <a:t>	</a:t>
              </a:r>
              <a:r>
                <a:rPr lang="en-US" altLang="zh-CN" dirty="0" smtClean="0"/>
                <a:t>print(list(</a:t>
              </a:r>
              <a:r>
                <a:rPr lang="en-US" altLang="zh-CN" dirty="0" err="1" smtClean="0"/>
                <a:t>time.localtime</a:t>
              </a:r>
              <a:r>
                <a:rPr lang="en-US" altLang="zh-CN" dirty="0" smtClean="0"/>
                <a:t>()))</a:t>
              </a:r>
              <a:endParaRPr lang="en-US" altLang="zh-CN" dirty="0"/>
            </a:p>
            <a:p>
              <a:pPr>
                <a:spcBef>
                  <a:spcPts val="600"/>
                </a:spcBef>
              </a:pPr>
              <a:r>
                <a:rPr lang="zh-CN" altLang="en-US" dirty="0"/>
                <a:t> </a:t>
              </a:r>
              <a:r>
                <a:rPr lang="en-US" altLang="zh-CN" dirty="0"/>
                <a:t>	</a:t>
              </a:r>
              <a:r>
                <a:rPr lang="en-US" altLang="zh-CN" dirty="0">
                  <a:solidFill>
                    <a:srgbClr val="FF0000"/>
                  </a:solidFill>
                </a:rPr>
                <a:t>return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None</a:t>
              </a:r>
              <a:endParaRPr lang="en-US" altLang="zh-CN" dirty="0"/>
            </a:p>
          </p:txBody>
        </p:sp>
        <p:sp>
          <p:nvSpPr>
            <p:cNvPr id="12" name="圆角矩形标注 11"/>
            <p:cNvSpPr/>
            <p:nvPr/>
          </p:nvSpPr>
          <p:spPr>
            <a:xfrm>
              <a:off x="8495271" y="2218038"/>
              <a:ext cx="1868741" cy="457200"/>
            </a:xfrm>
            <a:prstGeom prst="wedgeRoundRectCallout">
              <a:avLst>
                <a:gd name="adj1" fmla="val -115437"/>
                <a:gd name="adj2" fmla="val 278457"/>
                <a:gd name="adj3" fmla="val 16667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可以没有参数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7385205" y="5156887"/>
              <a:ext cx="1159493" cy="457200"/>
            </a:xfrm>
            <a:prstGeom prst="wedgeRoundRectCallout">
              <a:avLst>
                <a:gd name="adj1" fmla="val 9124"/>
                <a:gd name="adj2" fmla="val -176687"/>
                <a:gd name="adj3" fmla="val 16667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返回空值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29394" y="2353919"/>
            <a:ext cx="5158889" cy="3402319"/>
            <a:chOff x="1371600" y="2211768"/>
            <a:chExt cx="5158889" cy="3402319"/>
          </a:xfrm>
        </p:grpSpPr>
        <p:sp>
          <p:nvSpPr>
            <p:cNvPr id="7" name="文本框 6"/>
            <p:cNvSpPr txBox="1"/>
            <p:nvPr/>
          </p:nvSpPr>
          <p:spPr>
            <a:xfrm>
              <a:off x="2934730" y="3227431"/>
              <a:ext cx="1389098" cy="1431161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dirty="0" err="1">
                  <a:solidFill>
                    <a:srgbClr val="FF0000"/>
                  </a:solidFill>
                </a:rPr>
                <a:t>def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f(a</a:t>
              </a:r>
              <a:r>
                <a:rPr lang="en-US" altLang="zh-CN" dirty="0"/>
                <a:t>, b</a:t>
              </a:r>
              <a:r>
                <a:rPr lang="en-US" altLang="zh-CN" dirty="0" smtClean="0"/>
                <a:t>):</a:t>
              </a:r>
            </a:p>
            <a:p>
              <a:pPr>
                <a:spcBef>
                  <a:spcPts val="600"/>
                </a:spcBef>
              </a:pPr>
              <a:r>
                <a:rPr lang="en-US" altLang="zh-CN" dirty="0"/>
                <a:t>	c = a*b</a:t>
              </a:r>
            </a:p>
            <a:p>
              <a:pPr>
                <a:spcBef>
                  <a:spcPts val="600"/>
                </a:spcBef>
              </a:pPr>
              <a:r>
                <a:rPr lang="en-US" altLang="zh-CN" dirty="0"/>
                <a:t>	c %= 10</a:t>
              </a:r>
            </a:p>
            <a:p>
              <a:pPr>
                <a:spcBef>
                  <a:spcPts val="600"/>
                </a:spcBef>
              </a:pPr>
              <a:r>
                <a:rPr lang="en-US" altLang="zh-CN" dirty="0"/>
                <a:t>	</a:t>
              </a:r>
              <a:r>
                <a:rPr lang="en-US" altLang="zh-CN" dirty="0">
                  <a:solidFill>
                    <a:srgbClr val="FF0000"/>
                  </a:solidFill>
                </a:rPr>
                <a:t>return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c</a:t>
              </a:r>
              <a:endParaRPr lang="en-US" altLang="zh-CN" dirty="0"/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1371601" y="2218038"/>
              <a:ext cx="1853514" cy="457200"/>
            </a:xfrm>
            <a:prstGeom prst="wedgeRoundRectCallout">
              <a:avLst>
                <a:gd name="adj1" fmla="val 47884"/>
                <a:gd name="adj2" fmla="val 181421"/>
                <a:gd name="adj3" fmla="val 16667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函数定义的标志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3349133" y="2211768"/>
              <a:ext cx="1630390" cy="457200"/>
            </a:xfrm>
            <a:prstGeom prst="wedgeRoundRectCallout">
              <a:avLst>
                <a:gd name="adj1" fmla="val -43291"/>
                <a:gd name="adj2" fmla="val 182642"/>
                <a:gd name="adj3" fmla="val 16667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f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是函数名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圆角矩形标注 9"/>
            <p:cNvSpPr/>
            <p:nvPr/>
          </p:nvSpPr>
          <p:spPr>
            <a:xfrm>
              <a:off x="5103541" y="2211768"/>
              <a:ext cx="1426948" cy="457200"/>
            </a:xfrm>
            <a:prstGeom prst="wedgeRoundRectCallout">
              <a:avLst>
                <a:gd name="adj1" fmla="val -144353"/>
                <a:gd name="adj2" fmla="val 190880"/>
                <a:gd name="adj3" fmla="val 16667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a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和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是参数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3987799" y="5143066"/>
              <a:ext cx="1159493" cy="457200"/>
            </a:xfrm>
            <a:prstGeom prst="wedgeRoundRectCallout">
              <a:avLst>
                <a:gd name="adj1" fmla="val -33520"/>
                <a:gd name="adj2" fmla="val -170761"/>
                <a:gd name="adj3" fmla="val 16667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返回值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22181" y="3584024"/>
              <a:ext cx="833120" cy="717973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标注 14"/>
            <p:cNvSpPr/>
            <p:nvPr/>
          </p:nvSpPr>
          <p:spPr>
            <a:xfrm>
              <a:off x="1371600" y="5156887"/>
              <a:ext cx="2206367" cy="457200"/>
            </a:xfrm>
            <a:prstGeom prst="wedgeRoundRectCallout">
              <a:avLst>
                <a:gd name="adj1" fmla="val 40575"/>
                <a:gd name="adj2" fmla="val -277427"/>
                <a:gd name="adj3" fmla="val 16667"/>
              </a:avLst>
            </a:prstGeom>
            <a:ln w="19050">
              <a:solidFill>
                <a:srgbClr val="0000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函数体（计算部分）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836185" y="1574760"/>
                <a:ext cx="23207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185" y="1574760"/>
                <a:ext cx="2320700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9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函数定义与调用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确定函数的执行逻辑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参与计算的数据可以以变量（参数）方式出现，待真正需要计算的时候再确定变量的值。如：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函数定义的过程不会立刻执行函数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语法：关键词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def</a:t>
            </a:r>
            <a:r>
              <a:rPr lang="zh-CN" altLang="en-US" dirty="0" smtClean="0"/>
              <a:t>定义的专门结构</a:t>
            </a:r>
            <a:endParaRPr lang="en-US" altLang="zh-CN" dirty="0" smtClean="0"/>
          </a:p>
          <a:p>
            <a:r>
              <a:rPr lang="zh-CN" altLang="en-US" dirty="0" smtClean="0"/>
              <a:t>函数调用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使用函数进行计算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需要确定所有变量（参数）的 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语法：函数名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参数表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117436" y="2843586"/>
                <a:ext cx="13042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36" y="2843586"/>
                <a:ext cx="1304268" cy="307777"/>
              </a:xfrm>
              <a:prstGeom prst="rect">
                <a:avLst/>
              </a:prstGeom>
              <a:blipFill>
                <a:blip r:embed="rId2"/>
                <a:stretch>
                  <a:fillRect l="-5607" t="-1961" r="-140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1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参数（形式参数）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函数的</a:t>
            </a:r>
            <a:r>
              <a:rPr lang="zh-CN" altLang="en-US" dirty="0" smtClean="0">
                <a:solidFill>
                  <a:srgbClr val="FF0000"/>
                </a:solidFill>
              </a:rPr>
              <a:t>输入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计算变量的形式化表示，不代表具体的值，如：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函数调用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使用函数进行计算，如：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给参数赋值，是参数有具体的值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函数的</a:t>
            </a:r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返回到函数</a:t>
            </a:r>
            <a:r>
              <a:rPr lang="zh-CN" altLang="en-US" dirty="0"/>
              <a:t>调用</a:t>
            </a:r>
            <a:r>
              <a:rPr lang="zh-CN" altLang="en-US" dirty="0" smtClean="0"/>
              <a:t>处，如：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159029" y="2462122"/>
                <a:ext cx="2352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029" y="2462122"/>
                <a:ext cx="2352695" cy="307777"/>
              </a:xfrm>
              <a:prstGeom prst="rect">
                <a:avLst/>
              </a:prstGeom>
              <a:blipFill>
                <a:blip r:embed="rId2"/>
                <a:stretch>
                  <a:fillRect l="-3109" t="-4000" r="-2073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181009" y="3410958"/>
                <a:ext cx="13710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09" y="3410958"/>
                <a:ext cx="1371016" cy="307777"/>
              </a:xfrm>
              <a:prstGeom prst="rect">
                <a:avLst/>
              </a:prstGeom>
              <a:blipFill>
                <a:blip r:embed="rId3"/>
                <a:stretch>
                  <a:fillRect l="-6222" t="-4000" r="-6222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181009" y="5216142"/>
                <a:ext cx="18544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09" y="5216142"/>
                <a:ext cx="1854482" cy="307777"/>
              </a:xfrm>
              <a:prstGeom prst="rect">
                <a:avLst/>
              </a:prstGeom>
              <a:blipFill>
                <a:blip r:embed="rId4"/>
                <a:stretch>
                  <a:fillRect l="-2961" t="-4000" r="-4605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4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引入函数后的程序结构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程序从</a:t>
            </a:r>
            <a:r>
              <a:rPr lang="zh-CN" altLang="en-US" b="1" dirty="0" smtClean="0">
                <a:solidFill>
                  <a:srgbClr val="FF0000"/>
                </a:solidFill>
              </a:rPr>
              <a:t>第一条非包含在函数中的代码</a:t>
            </a:r>
            <a:r>
              <a:rPr lang="zh-CN" altLang="en-US" dirty="0" smtClean="0"/>
              <a:t>开始执行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495876" y="2111826"/>
            <a:ext cx="3531736" cy="3908762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err="1">
                <a:solidFill>
                  <a:schemeClr val="tx1"/>
                </a:solidFill>
              </a:rPr>
              <a:t>def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f1(...):				#</a:t>
            </a:r>
            <a:r>
              <a:rPr lang="zh-CN" altLang="en-US" dirty="0" smtClean="0">
                <a:solidFill>
                  <a:schemeClr val="tx1"/>
                </a:solidFill>
              </a:rPr>
              <a:t>函数定义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	...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return...</a:t>
            </a:r>
          </a:p>
          <a:p>
            <a:pPr>
              <a:spcBef>
                <a:spcPts val="600"/>
              </a:spcBef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 err="1">
                <a:solidFill>
                  <a:schemeClr val="tx1"/>
                </a:solidFill>
              </a:rPr>
              <a:t>def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f2(...):				#</a:t>
            </a:r>
            <a:r>
              <a:rPr lang="zh-CN" altLang="en-US" dirty="0" smtClean="0">
                <a:solidFill>
                  <a:schemeClr val="tx1"/>
                </a:solidFill>
              </a:rPr>
              <a:t>函数定义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	...	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	return...</a:t>
            </a:r>
          </a:p>
          <a:p>
            <a:pPr>
              <a:spcBef>
                <a:spcPts val="600"/>
              </a:spcBef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x =  int(input())</a:t>
            </a:r>
            <a:r>
              <a:rPr lang="en-US" altLang="zh-CN" dirty="0" smtClean="0">
                <a:solidFill>
                  <a:schemeClr val="tx1"/>
                </a:solidFill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zh-CN" altLang="en-US" dirty="0" smtClean="0">
                <a:solidFill>
                  <a:srgbClr val="FF0000"/>
                </a:solidFill>
              </a:rPr>
              <a:t>程序入口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a = f1(x)+f2(x)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03833" y="2110431"/>
            <a:ext cx="4685898" cy="426270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err="1">
                <a:solidFill>
                  <a:schemeClr val="tx1"/>
                </a:solidFill>
              </a:rPr>
              <a:t>def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f1(...):						#</a:t>
            </a:r>
            <a:r>
              <a:rPr lang="zh-CN" altLang="en-US" dirty="0" smtClean="0">
                <a:solidFill>
                  <a:schemeClr val="tx1"/>
                </a:solidFill>
              </a:rPr>
              <a:t>函数定义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	...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return...</a:t>
            </a:r>
          </a:p>
          <a:p>
            <a:pPr>
              <a:spcBef>
                <a:spcPts val="600"/>
              </a:spcBef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 err="1">
                <a:solidFill>
                  <a:schemeClr val="tx1"/>
                </a:solidFill>
              </a:rPr>
              <a:t>def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f2(...):						#</a:t>
            </a:r>
            <a:r>
              <a:rPr lang="zh-CN" altLang="en-US" dirty="0" smtClean="0">
                <a:solidFill>
                  <a:schemeClr val="tx1"/>
                </a:solidFill>
              </a:rPr>
              <a:t>函数定义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	...	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	return...</a:t>
            </a:r>
          </a:p>
          <a:p>
            <a:pPr>
              <a:spcBef>
                <a:spcPts val="600"/>
              </a:spcBef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</a:rPr>
              <a:t>if __name__ == '__main</a:t>
            </a:r>
            <a:r>
              <a:rPr lang="en-US" altLang="zh-CN" dirty="0" smtClean="0">
                <a:solidFill>
                  <a:srgbClr val="FF0000"/>
                </a:solidFill>
              </a:rPr>
              <a:t>__':</a:t>
            </a:r>
            <a:r>
              <a:rPr lang="en-US" altLang="zh-CN" dirty="0" smtClean="0">
                <a:solidFill>
                  <a:schemeClr val="tx1"/>
                </a:solidFill>
              </a:rPr>
              <a:t>		#</a:t>
            </a:r>
            <a:r>
              <a:rPr lang="zh-CN" altLang="en-US" dirty="0">
                <a:solidFill>
                  <a:schemeClr val="tx1"/>
                </a:solidFill>
              </a:rPr>
              <a:t>第一行代码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	x =  int(input())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	a </a:t>
            </a:r>
            <a:r>
              <a:rPr lang="en-US" altLang="zh-CN" dirty="0">
                <a:solidFill>
                  <a:schemeClr val="tx1"/>
                </a:solidFill>
              </a:rPr>
              <a:t>= f1(x)+f2(x)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 	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8912448" y="4013183"/>
            <a:ext cx="2611654" cy="457200"/>
          </a:xfrm>
          <a:prstGeom prst="wedgeRoundRectCallout">
            <a:avLst>
              <a:gd name="adj1" fmla="val -56594"/>
              <a:gd name="adj2" fmla="val 154012"/>
              <a:gd name="adj3" fmla="val 16667"/>
            </a:avLst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检测</a:t>
            </a:r>
            <a:r>
              <a:rPr lang="zh-CN" altLang="en-US" dirty="0" smtClean="0">
                <a:solidFill>
                  <a:srgbClr val="0000FF"/>
                </a:solidFill>
              </a:rPr>
              <a:t>模块名，防止误用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62659" y="4869968"/>
            <a:ext cx="2685627" cy="43176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0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的包和模块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两个概念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模块（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的源程序文件（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包（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）：模块</a:t>
            </a:r>
            <a:r>
              <a:rPr lang="zh-CN" altLang="en-US" dirty="0"/>
              <a:t>组成的集合称为</a:t>
            </a:r>
            <a:r>
              <a:rPr lang="zh-CN" altLang="en-US" dirty="0" smtClean="0"/>
              <a:t>包。存放若干模块的一个文件夹就是一个包。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支持由多个文件共同组成一个程序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import</a:t>
            </a:r>
            <a:r>
              <a:rPr lang="zh-CN" altLang="en-US" dirty="0"/>
              <a:t>语句用来导入</a:t>
            </a:r>
            <a:r>
              <a:rPr lang="zh-CN" altLang="en-US" dirty="0" smtClean="0"/>
              <a:t>其它包和模块。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可以使用被导入包中定义的模块。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可以使用被导入模块</a:t>
            </a:r>
            <a:r>
              <a:rPr lang="zh-CN" altLang="en-US" dirty="0"/>
              <a:t>里定义的类、方法或者变量，从而</a:t>
            </a:r>
            <a:r>
              <a:rPr lang="zh-CN" altLang="en-US" dirty="0" smtClean="0"/>
              <a:t>达到扩展功能和代码</a:t>
            </a:r>
            <a:r>
              <a:rPr lang="zh-CN" altLang="en-US" dirty="0"/>
              <a:t>复用的目的。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4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import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module_name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err="1" smtClean="0"/>
              <a:t>sys.path</a:t>
            </a:r>
            <a:r>
              <a:rPr lang="zh-CN" altLang="en-US" dirty="0" smtClean="0"/>
              <a:t>和运行文件所在的文件夹中寻找导入模块。</a:t>
            </a:r>
            <a:endParaRPr lang="en-US" altLang="zh-CN" dirty="0" smtClean="0"/>
          </a:p>
          <a:p>
            <a:pPr lvl="1"/>
            <a:r>
              <a:rPr lang="en-US" altLang="zh-CN" dirty="0"/>
              <a:t>import sys; print(</a:t>
            </a:r>
            <a:r>
              <a:rPr lang="en-US" altLang="zh-CN" dirty="0" err="1"/>
              <a:t>sys.path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可以查看</a:t>
            </a:r>
            <a:r>
              <a:rPr lang="en-US" altLang="zh-CN" dirty="0" err="1" smtClean="0"/>
              <a:t>sys.path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from </a:t>
            </a:r>
            <a:r>
              <a:rPr lang="en-US" altLang="zh-CN" b="1" dirty="0" err="1">
                <a:solidFill>
                  <a:srgbClr val="0000FF"/>
                </a:solidFill>
              </a:rPr>
              <a:t>package_name</a:t>
            </a:r>
            <a:r>
              <a:rPr lang="en-US" altLang="zh-CN" dirty="0"/>
              <a:t> import </a:t>
            </a:r>
            <a:r>
              <a:rPr lang="en-US" altLang="zh-CN" b="1" dirty="0" err="1">
                <a:solidFill>
                  <a:srgbClr val="FF0000"/>
                </a:solidFill>
              </a:rPr>
              <a:t>module_name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从指定的包中导入模块</a:t>
            </a:r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module_name</a:t>
            </a:r>
            <a:r>
              <a:rPr lang="en-US" altLang="zh-CN" dirty="0" smtClean="0"/>
              <a:t> </a:t>
            </a:r>
            <a:r>
              <a:rPr lang="en-US" altLang="zh-CN" dirty="0"/>
              <a:t>import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object_name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从指定的模块中导入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内置变量</a:t>
            </a:r>
            <a:r>
              <a:rPr lang="en-US" altLang="zh-CN" b="1" dirty="0">
                <a:solidFill>
                  <a:srgbClr val="0000FF"/>
                </a:solidFill>
              </a:rPr>
              <a:t>__name__</a:t>
            </a:r>
            <a:r>
              <a:rPr lang="zh-CN" altLang="en-US" dirty="0" smtClean="0"/>
              <a:t>指明当前模块的名称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如果直接运行当前</a:t>
            </a:r>
            <a:r>
              <a:rPr lang="zh-CN" altLang="en-US" dirty="0"/>
              <a:t>文件，</a:t>
            </a:r>
            <a:r>
              <a:rPr lang="zh-CN" altLang="en-US" dirty="0" smtClean="0"/>
              <a:t>则内置变量“</a:t>
            </a:r>
            <a:r>
              <a:rPr lang="en-US" altLang="zh-CN" dirty="0"/>
              <a:t>__name__</a:t>
            </a:r>
            <a:r>
              <a:rPr lang="zh-CN" altLang="en-US" dirty="0" smtClean="0"/>
              <a:t>”的</a:t>
            </a:r>
            <a:r>
              <a:rPr lang="zh-CN" altLang="en-US" dirty="0" smtClean="0"/>
              <a:t>值为“</a:t>
            </a:r>
            <a:r>
              <a:rPr lang="en-US" altLang="zh-CN" b="1" dirty="0" smtClean="0">
                <a:solidFill>
                  <a:srgbClr val="FF0000"/>
                </a:solidFill>
              </a:rPr>
              <a:t>__</a:t>
            </a:r>
            <a:r>
              <a:rPr lang="en-US" altLang="zh-CN" b="1" dirty="0">
                <a:solidFill>
                  <a:srgbClr val="FF0000"/>
                </a:solidFill>
              </a:rPr>
              <a:t>main</a:t>
            </a:r>
            <a:r>
              <a:rPr lang="en-US" altLang="zh-CN" b="1" dirty="0" smtClean="0">
                <a:solidFill>
                  <a:srgbClr val="FF0000"/>
                </a:solidFill>
              </a:rPr>
              <a:t>__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如果当前文件被其它文件</a:t>
            </a:r>
            <a:r>
              <a:rPr lang="zh-CN" altLang="en-US" dirty="0"/>
              <a:t>作为模块导</a:t>
            </a:r>
            <a:r>
              <a:rPr lang="zh-CN" altLang="en-US" dirty="0" smtClean="0"/>
              <a:t>入，</a:t>
            </a:r>
            <a:r>
              <a:rPr lang="zh-CN" altLang="en-US" dirty="0"/>
              <a:t>则</a:t>
            </a:r>
            <a:r>
              <a:rPr lang="en-US" altLang="zh-CN" dirty="0"/>
              <a:t>__name__</a:t>
            </a:r>
            <a:r>
              <a:rPr lang="zh-CN" altLang="en-US" dirty="0"/>
              <a:t>为</a:t>
            </a:r>
            <a:r>
              <a:rPr lang="zh-CN" altLang="en-US" b="1" dirty="0">
                <a:solidFill>
                  <a:srgbClr val="FF0000"/>
                </a:solidFill>
              </a:rPr>
              <a:t>模块</a:t>
            </a:r>
            <a:r>
              <a:rPr lang="zh-CN" altLang="en-US" b="1" dirty="0" smtClean="0">
                <a:solidFill>
                  <a:srgbClr val="FF0000"/>
                </a:solidFill>
              </a:rPr>
              <a:t>名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6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</TotalTime>
  <Words>781</Words>
  <Application>Microsoft Office PowerPoint</Application>
  <PresentationFormat>宽屏</PresentationFormat>
  <Paragraphs>139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楷体</vt:lpstr>
      <vt:lpstr>隶书</vt:lpstr>
      <vt:lpstr>宋体</vt:lpstr>
      <vt:lpstr>Arial</vt:lpstr>
      <vt:lpstr>Calibri</vt:lpstr>
      <vt:lpstr>Calibri Light</vt:lpstr>
      <vt:lpstr>Cambria Math</vt:lpstr>
      <vt:lpstr>Office 主题​​</vt:lpstr>
      <vt:lpstr>函数基础</vt:lpstr>
      <vt:lpstr>知识体系</vt:lpstr>
      <vt:lpstr>为什么要引入函数</vt:lpstr>
      <vt:lpstr>Python函数定义</vt:lpstr>
      <vt:lpstr>函数定义与调用</vt:lpstr>
      <vt:lpstr>要点</vt:lpstr>
      <vt:lpstr>引入函数后的程序结构</vt:lpstr>
      <vt:lpstr>Python的包和模块</vt:lpstr>
      <vt:lpstr>import的用法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Python程序设计的 学习安排与要求</dc:title>
  <dc:creator>Lei</dc:creator>
  <cp:lastModifiedBy>suda</cp:lastModifiedBy>
  <cp:revision>155</cp:revision>
  <dcterms:created xsi:type="dcterms:W3CDTF">2018-10-08T11:31:32Z</dcterms:created>
  <dcterms:modified xsi:type="dcterms:W3CDTF">2021-11-15T01:19:40Z</dcterms:modified>
</cp:coreProperties>
</file>