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16" r:id="rId2"/>
    <p:sldId id="311" r:id="rId3"/>
    <p:sldId id="312" r:id="rId4"/>
    <p:sldId id="313" r:id="rId5"/>
    <p:sldId id="314" r:id="rId6"/>
    <p:sldId id="303" r:id="rId7"/>
    <p:sldId id="3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0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9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7A6F-A2A5-465F-8183-3F738BF20DCE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08499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25559" y="6356349"/>
            <a:ext cx="676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/ 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FD29-1280-4C60-A16D-C6D8A3416E71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2021年11月16日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3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定义者与使用者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68862"/>
              </p:ext>
            </p:extLst>
          </p:nvPr>
        </p:nvGraphicFramePr>
        <p:xfrm>
          <a:off x="1127125" y="1463675"/>
          <a:ext cx="10174288" cy="419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144">
                  <a:extLst>
                    <a:ext uri="{9D8B030D-6E8A-4147-A177-3AD203B41FA5}">
                      <a16:colId xmlns:a16="http://schemas.microsoft.com/office/drawing/2014/main" val="1980889718"/>
                    </a:ext>
                  </a:extLst>
                </a:gridCol>
                <a:gridCol w="5087144">
                  <a:extLst>
                    <a:ext uri="{9D8B030D-6E8A-4147-A177-3AD203B41FA5}">
                      <a16:colId xmlns:a16="http://schemas.microsoft.com/office/drawing/2014/main" val="3766012331"/>
                    </a:ext>
                  </a:extLst>
                </a:gridCol>
              </a:tblGrid>
              <a:tr h="839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函数定义</a:t>
                      </a:r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者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函数使用者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440977"/>
                  </a:ext>
                </a:extLst>
              </a:tr>
              <a:tr h="839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确定函数的功能，即运算逻辑的所有</a:t>
                      </a:r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细节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了解函数的功能，确定输入输出的</a:t>
                      </a:r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关系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0354"/>
                  </a:ext>
                </a:extLst>
              </a:tr>
              <a:tr h="839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函数计算需要从函数外部获取哪些数据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使用函数计算需要提供数据哪些数据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06685"/>
                  </a:ext>
                </a:extLst>
              </a:tr>
              <a:tr h="839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用什么样的参数类型或结构来接收输入的数据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数据通过什么样的方式传递给函数</a:t>
                      </a:r>
                      <a:endParaRPr lang="zh-CN" altLang="en-US" sz="1800" b="1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2170"/>
                  </a:ext>
                </a:extLst>
              </a:tr>
              <a:tr h="839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如何让使用者获取到函数计算产出的结果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函数计算结果以什么样的方式返回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88472" marR="88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812076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3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函数的定义者和函数的使用者之间如何沟通？</a:t>
            </a:r>
            <a:endParaRPr lang="en-US" altLang="zh-CN" dirty="0" smtClean="0"/>
          </a:p>
          <a:p>
            <a:r>
              <a:rPr lang="zh-CN" altLang="en-US" dirty="0" smtClean="0"/>
              <a:t>通常通过参数结构、返回值和支持包等约定传递的内容。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7898" y="3925244"/>
            <a:ext cx="1811201" cy="1431161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CC00"/>
                </a:solidFill>
              </a:rPr>
              <a:t>import math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r1 = float(input())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area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circle(</a:t>
            </a:r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print(area)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8225" y="3925244"/>
            <a:ext cx="2284087" cy="107721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circle(r):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s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err="1" smtClean="0">
                <a:solidFill>
                  <a:srgbClr val="00CC00"/>
                </a:solidFill>
              </a:rPr>
              <a:t>math.pi</a:t>
            </a:r>
            <a:r>
              <a:rPr lang="en-US" altLang="zh-CN" dirty="0" smtClean="0">
                <a:solidFill>
                  <a:srgbClr val="00CC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* r * r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return s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412338" y="2928272"/>
            <a:ext cx="1519882" cy="457200"/>
          </a:xfrm>
          <a:prstGeom prst="wedgeRoundRectCallout">
            <a:avLst>
              <a:gd name="adj1" fmla="val 84220"/>
              <a:gd name="adj2" fmla="val 177366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函数原型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44174" y="5719763"/>
            <a:ext cx="1539681" cy="457200"/>
          </a:xfrm>
          <a:prstGeom prst="wedgeRoundRectCallout">
            <a:avLst>
              <a:gd name="adj1" fmla="val 71359"/>
              <a:gd name="adj2" fmla="val -214525"/>
              <a:gd name="adj3" fmla="val 16667"/>
            </a:avLst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获取</a:t>
            </a:r>
            <a:r>
              <a:rPr lang="zh-CN" altLang="en-US" dirty="0" smtClean="0">
                <a:solidFill>
                  <a:srgbClr val="0000FF"/>
                </a:solidFill>
              </a:rPr>
              <a:t>返回值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412338" y="5719763"/>
            <a:ext cx="2167435" cy="457200"/>
          </a:xfrm>
          <a:prstGeom prst="wedgeRoundRectCallout">
            <a:avLst>
              <a:gd name="adj1" fmla="val 57597"/>
              <a:gd name="adj2" fmla="val -215877"/>
              <a:gd name="adj3" fmla="val 16667"/>
            </a:avLst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</a:rPr>
              <a:t>是函数的返回值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61251" y="2928272"/>
            <a:ext cx="1519882" cy="457200"/>
          </a:xfrm>
          <a:prstGeom prst="wedgeRoundRectCallout">
            <a:avLst>
              <a:gd name="adj1" fmla="val -70658"/>
              <a:gd name="adj2" fmla="val 251690"/>
              <a:gd name="adj3" fmla="val 16667"/>
            </a:avLst>
          </a:prstGeom>
          <a:ln w="19050">
            <a:solidFill>
              <a:srgbClr val="00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CC00"/>
                </a:solidFill>
              </a:rPr>
              <a:t>支持包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161634" y="5719763"/>
            <a:ext cx="2433840" cy="457200"/>
          </a:xfrm>
          <a:prstGeom prst="wedgeRoundRectCallout">
            <a:avLst>
              <a:gd name="adj1" fmla="val -40415"/>
              <a:gd name="adj2" fmla="val -223986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函数原型决定参数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075592" y="2928272"/>
            <a:ext cx="1519882" cy="457200"/>
          </a:xfrm>
          <a:prstGeom prst="wedgeRoundRectCallout">
            <a:avLst>
              <a:gd name="adj1" fmla="val -129200"/>
              <a:gd name="adj2" fmla="val 186944"/>
              <a:gd name="adj3" fmla="val 16667"/>
            </a:avLst>
          </a:prstGeom>
          <a:ln w="19050">
            <a:solidFill>
              <a:srgbClr val="00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CC00"/>
                </a:solidFill>
              </a:rPr>
              <a:t>支持包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7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传递的方式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简单变量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4629" y="3819581"/>
            <a:ext cx="1694182" cy="1431161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import math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r = float(input())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area = </a:t>
            </a:r>
            <a:r>
              <a:rPr lang="en-US" altLang="zh-CN" dirty="0" smtClean="0">
                <a:solidFill>
                  <a:schemeClr val="tx1"/>
                </a:solidFill>
              </a:rPr>
              <a:t>circle(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print(area)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809" y="3820210"/>
            <a:ext cx="2518125" cy="1431161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circle(</a:t>
            </a:r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r>
              <a:rPr lang="en-US" altLang="zh-CN" dirty="0" smtClean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r1 += 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s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err="1" smtClean="0">
                <a:solidFill>
                  <a:schemeClr val="tx1"/>
                </a:solidFill>
              </a:rPr>
              <a:t>math.pi</a:t>
            </a:r>
            <a:r>
              <a:rPr lang="en-US" altLang="zh-CN" dirty="0" smtClean="0">
                <a:solidFill>
                  <a:schemeClr val="tx1"/>
                </a:solidFill>
              </a:rPr>
              <a:t> * r1 * r1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return 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2246" y="4191899"/>
            <a:ext cx="72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8871" y="2948739"/>
            <a:ext cx="72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  <a:endCxn id="12" idx="1"/>
          </p:cNvCxnSpPr>
          <p:nvPr/>
        </p:nvCxnSpPr>
        <p:spPr>
          <a:xfrm>
            <a:off x="2568871" y="3308739"/>
            <a:ext cx="2763375" cy="1063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451720" y="2945082"/>
            <a:ext cx="72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>
          <a:xfrm flipH="1">
            <a:off x="2928871" y="3125082"/>
            <a:ext cx="5522849" cy="3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12" idx="3"/>
          </p:cNvCxnSpPr>
          <p:nvPr/>
        </p:nvCxnSpPr>
        <p:spPr>
          <a:xfrm flipH="1">
            <a:off x="6052246" y="3305082"/>
            <a:ext cx="2759474" cy="106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01241" y="23680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实际参数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8392" y="23680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形式</a:t>
            </a:r>
            <a:r>
              <a:rPr lang="zh-CN" altLang="en-US" sz="2800" dirty="0" smtClean="0"/>
              <a:t>参数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332246" y="3737767"/>
            <a:ext cx="72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13" idx="2"/>
            <a:endCxn id="22" idx="1"/>
          </p:cNvCxnSpPr>
          <p:nvPr/>
        </p:nvCxnSpPr>
        <p:spPr>
          <a:xfrm>
            <a:off x="2568871" y="3308739"/>
            <a:ext cx="2763375" cy="609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传递的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09217" y="3820210"/>
            <a:ext cx="2019142" cy="107721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import math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schemeClr val="tx1"/>
                </a:solidFill>
              </a:rPr>
              <a:t>lst</a:t>
            </a:r>
            <a:r>
              <a:rPr lang="en-US" altLang="zh-CN" dirty="0" smtClean="0">
                <a:solidFill>
                  <a:schemeClr val="tx1"/>
                </a:solidFill>
              </a:rPr>
              <a:t> = [1, 2, </a:t>
            </a:r>
            <a:r>
              <a:rPr lang="en-US" altLang="zh-CN" dirty="0" smtClean="0">
                <a:solidFill>
                  <a:schemeClr val="tx1"/>
                </a:solidFill>
              </a:rPr>
              <a:t>8, 5, 9</a:t>
            </a:r>
            <a:r>
              <a:rPr lang="en-US" altLang="zh-CN" dirty="0" smtClean="0">
                <a:solidFill>
                  <a:schemeClr val="tx1"/>
                </a:solidFill>
              </a:rPr>
              <a:t>, 7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area = </a:t>
            </a:r>
            <a:r>
              <a:rPr lang="en-US" altLang="zh-CN" dirty="0" smtClean="0">
                <a:solidFill>
                  <a:schemeClr val="tx1"/>
                </a:solidFill>
              </a:rPr>
              <a:t>circle(</a:t>
            </a:r>
            <a:r>
              <a:rPr lang="en-US" altLang="zh-CN" dirty="0" err="1" smtClean="0">
                <a:solidFill>
                  <a:schemeClr val="tx1"/>
                </a:solidFill>
              </a:rPr>
              <a:t>lst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809" y="3820210"/>
            <a:ext cx="1799467" cy="107721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circle(lst1):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lst1[0] </a:t>
            </a:r>
            <a:r>
              <a:rPr lang="en-US" altLang="zh-CN" dirty="0" smtClean="0">
                <a:solidFill>
                  <a:schemeClr val="tx1"/>
                </a:solidFill>
              </a:rPr>
              <a:t>-=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return None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20012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2742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5472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28202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30931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17282" y="397101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46458" y="2645929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5891" y="3717879"/>
            <a:ext cx="3226710" cy="866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9" idx="3"/>
          </p:cNvCxnSpPr>
          <p:nvPr/>
        </p:nvCxnSpPr>
        <p:spPr>
          <a:xfrm flipH="1">
            <a:off x="7672601" y="2829697"/>
            <a:ext cx="1573859" cy="1321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669542" y="2645929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lst1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3"/>
            <a:endCxn id="19" idx="1"/>
          </p:cNvCxnSpPr>
          <p:nvPr/>
        </p:nvCxnSpPr>
        <p:spPr>
          <a:xfrm>
            <a:off x="2749542" y="2825929"/>
            <a:ext cx="1696349" cy="1325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20012" y="4837289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25472" y="4827737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28202" y="4826757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0931" y="4837289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17282" y="4837289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7" idx="2"/>
            <a:endCxn id="27" idx="0"/>
          </p:cNvCxnSpPr>
          <p:nvPr/>
        </p:nvCxnSpPr>
        <p:spPr>
          <a:xfrm>
            <a:off x="4797282" y="4331016"/>
            <a:ext cx="0" cy="506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23" idx="0"/>
          </p:cNvCxnSpPr>
          <p:nvPr/>
        </p:nvCxnSpPr>
        <p:spPr>
          <a:xfrm>
            <a:off x="5300012" y="4331016"/>
            <a:ext cx="0" cy="506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24" idx="0"/>
          </p:cNvCxnSpPr>
          <p:nvPr/>
        </p:nvCxnSpPr>
        <p:spPr>
          <a:xfrm>
            <a:off x="6305472" y="4331016"/>
            <a:ext cx="0" cy="496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2"/>
            <a:endCxn id="25" idx="0"/>
          </p:cNvCxnSpPr>
          <p:nvPr/>
        </p:nvCxnSpPr>
        <p:spPr>
          <a:xfrm>
            <a:off x="6808202" y="4331016"/>
            <a:ext cx="0" cy="49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  <a:endCxn id="26" idx="0"/>
          </p:cNvCxnSpPr>
          <p:nvPr/>
        </p:nvCxnSpPr>
        <p:spPr>
          <a:xfrm>
            <a:off x="7310931" y="4331016"/>
            <a:ext cx="0" cy="506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34" idx="0"/>
          </p:cNvCxnSpPr>
          <p:nvPr/>
        </p:nvCxnSpPr>
        <p:spPr>
          <a:xfrm>
            <a:off x="5802742" y="4331016"/>
            <a:ext cx="0" cy="508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622742" y="4839474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975979" y="2084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实际参数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9063" y="2084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形式</a:t>
            </a:r>
            <a:r>
              <a:rPr lang="zh-CN" altLang="en-US" sz="2800" dirty="0" smtClean="0"/>
              <a:t>参数</a:t>
            </a:r>
            <a:endParaRPr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4114552" y="4837289"/>
            <a:ext cx="36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17" idx="2"/>
            <a:endCxn id="39" idx="0"/>
          </p:cNvCxnSpPr>
          <p:nvPr/>
        </p:nvCxnSpPr>
        <p:spPr>
          <a:xfrm flipH="1">
            <a:off x="4294552" y="4331016"/>
            <a:ext cx="502730" cy="506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形式参数（函数定义时）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实际参数（函数调用时）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形式参数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普通参数，默认值参数，可变长参数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实际参数类型</a:t>
            </a:r>
            <a:endParaRPr lang="en-US" altLang="zh-CN" dirty="0"/>
          </a:p>
          <a:p>
            <a:pPr lvl="1"/>
            <a:r>
              <a:rPr lang="zh-CN" altLang="en-US" dirty="0"/>
              <a:t>位置参数，关键参数，序列解包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函数返回值</a:t>
            </a:r>
            <a:endParaRPr lang="en-US" altLang="zh-CN" dirty="0"/>
          </a:p>
          <a:p>
            <a:pPr lvl="1"/>
            <a:r>
              <a:rPr lang="zh-CN" altLang="en-US" dirty="0"/>
              <a:t>仅返回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值（对象）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可传递关系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38631"/>
              </p:ext>
            </p:extLst>
          </p:nvPr>
        </p:nvGraphicFramePr>
        <p:xfrm>
          <a:off x="978811" y="1771309"/>
          <a:ext cx="10129108" cy="395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277">
                  <a:extLst>
                    <a:ext uri="{9D8B030D-6E8A-4147-A177-3AD203B41FA5}">
                      <a16:colId xmlns:a16="http://schemas.microsoft.com/office/drawing/2014/main" val="2095950341"/>
                    </a:ext>
                  </a:extLst>
                </a:gridCol>
                <a:gridCol w="2532277">
                  <a:extLst>
                    <a:ext uri="{9D8B030D-6E8A-4147-A177-3AD203B41FA5}">
                      <a16:colId xmlns:a16="http://schemas.microsoft.com/office/drawing/2014/main" val="2819713153"/>
                    </a:ext>
                  </a:extLst>
                </a:gridCol>
                <a:gridCol w="2532277">
                  <a:extLst>
                    <a:ext uri="{9D8B030D-6E8A-4147-A177-3AD203B41FA5}">
                      <a16:colId xmlns:a16="http://schemas.microsoft.com/office/drawing/2014/main" val="2108070872"/>
                    </a:ext>
                  </a:extLst>
                </a:gridCol>
                <a:gridCol w="2532277">
                  <a:extLst>
                    <a:ext uri="{9D8B030D-6E8A-4147-A177-3AD203B41FA5}">
                      <a16:colId xmlns:a16="http://schemas.microsoft.com/office/drawing/2014/main" val="3080243854"/>
                    </a:ext>
                  </a:extLst>
                </a:gridCol>
              </a:tblGrid>
              <a:tr h="987543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普通参数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默认值参数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可变长参数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153880"/>
                  </a:ext>
                </a:extLst>
              </a:tr>
              <a:tr h="987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位置参数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rgbClr val="0000FF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56708"/>
                  </a:ext>
                </a:extLst>
              </a:tr>
              <a:tr h="987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关键参数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11320"/>
                  </a:ext>
                </a:extLst>
              </a:tr>
              <a:tr h="987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序列解包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="1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11835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2738" y="6360396"/>
            <a:ext cx="2408499" cy="365125"/>
          </a:xfrm>
        </p:spPr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8811" y="1771309"/>
            <a:ext cx="2529086" cy="979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8811" y="2261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实际参数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28276" y="1738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形式</a:t>
            </a:r>
            <a:r>
              <a:rPr lang="zh-CN" altLang="en-US" sz="2800" dirty="0" smtClean="0"/>
              <a:t>参数</a:t>
            </a:r>
            <a:endParaRPr lang="zh-CN" altLang="en-US" sz="2800" dirty="0"/>
          </a:p>
        </p:txBody>
      </p:sp>
      <p:sp>
        <p:nvSpPr>
          <p:cNvPr id="12" name="直角上箭头 11"/>
          <p:cNvSpPr/>
          <p:nvPr/>
        </p:nvSpPr>
        <p:spPr>
          <a:xfrm>
            <a:off x="2599768" y="2239301"/>
            <a:ext cx="564218" cy="360095"/>
          </a:xfrm>
          <a:prstGeom prst="bent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0398801" y="3517795"/>
            <a:ext cx="1539681" cy="457200"/>
          </a:xfrm>
          <a:prstGeom prst="wedgeRoundRectCallout">
            <a:avLst>
              <a:gd name="adj1" fmla="val -68704"/>
              <a:gd name="adj2" fmla="val 85475"/>
              <a:gd name="adj3" fmla="val 16667"/>
            </a:avLst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形参是字典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273524" y="2950809"/>
            <a:ext cx="1539681" cy="457200"/>
          </a:xfrm>
          <a:prstGeom prst="wedgeRoundRectCallout">
            <a:avLst>
              <a:gd name="adj1" fmla="val -66734"/>
              <a:gd name="adj2" fmla="val -24478"/>
              <a:gd name="adj3" fmla="val 16667"/>
            </a:avLst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最</a:t>
            </a:r>
            <a:r>
              <a:rPr lang="zh-CN" altLang="en-US" dirty="0" smtClean="0">
                <a:solidFill>
                  <a:srgbClr val="0000FF"/>
                </a:solidFill>
              </a:rPr>
              <a:t>常用方式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356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Wingdings 2</vt:lpstr>
      <vt:lpstr>Office 主题​​</vt:lpstr>
      <vt:lpstr>函数的参数</vt:lpstr>
      <vt:lpstr>定义者与使用者</vt:lpstr>
      <vt:lpstr>传递的内容</vt:lpstr>
      <vt:lpstr>传递的方式——简单变量</vt:lpstr>
      <vt:lpstr>传递的方式——构造类型</vt:lpstr>
      <vt:lpstr>函数的参数</vt:lpstr>
      <vt:lpstr>可传递关系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193</cp:revision>
  <dcterms:created xsi:type="dcterms:W3CDTF">2018-10-08T11:31:32Z</dcterms:created>
  <dcterms:modified xsi:type="dcterms:W3CDTF">2021-11-16T06:33:35Z</dcterms:modified>
</cp:coreProperties>
</file>