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25" r:id="rId2"/>
    <p:sldId id="319" r:id="rId3"/>
    <p:sldId id="326" r:id="rId4"/>
    <p:sldId id="323" r:id="rId5"/>
    <p:sldId id="322" r:id="rId6"/>
    <p:sldId id="324" r:id="rId7"/>
    <p:sldId id="3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35F-A256-4EEA-A762-41D441CD2FEB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08A-F8CC-42B3-8C0F-91170185A8F7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0F54-1608-45CD-BBAA-5588F6AB2C4D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9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06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2F3E-F3CD-4010-9292-D6A0E1734699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2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5-A279-400A-9036-33D75E0ABE58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4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666-9436-4E47-8955-EE8F060895C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6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218-4E88-4F31-8089-EB10B38660B0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322-1DE9-40BA-95F7-AEF1FBDD0F07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8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76A6-DD4F-43EE-963D-9A31FC284E27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88C2-3EB1-4CEE-B5E5-7C4A0BEDFCB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6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AC4-6580-404B-9CF1-3BF462542BB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175E-5380-483B-AA3C-8BD4C7A39723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FAB9-A228-466E-A326-7368A5565694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2021年11月29日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3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表达式（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函数、匿名函数）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做参数</a:t>
            </a:r>
            <a:endParaRPr lang="en-US" altLang="zh-CN" dirty="0" smtClean="0"/>
          </a:p>
          <a:p>
            <a:r>
              <a:rPr lang="zh-CN" altLang="en-US" dirty="0" smtClean="0"/>
              <a:t>函数参数的使用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复杂排序</a:t>
            </a:r>
            <a:endParaRPr lang="en-US" altLang="zh-CN" dirty="0" smtClean="0"/>
          </a:p>
          <a:p>
            <a:r>
              <a:rPr lang="zh-CN" altLang="en-US" dirty="0" smtClean="0"/>
              <a:t>函数做返回值</a:t>
            </a:r>
            <a:endParaRPr lang="en-US" altLang="zh-CN" dirty="0" smtClean="0"/>
          </a:p>
          <a:p>
            <a:r>
              <a:rPr lang="zh-CN" altLang="en-US" dirty="0" smtClean="0"/>
              <a:t>函数递归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8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表达式？</a:t>
            </a:r>
            <a:endParaRPr lang="en-US" altLang="zh-CN" dirty="0"/>
          </a:p>
          <a:p>
            <a:r>
              <a:rPr lang="zh-CN" altLang="en-US" dirty="0"/>
              <a:t>值是什么？</a:t>
            </a:r>
            <a:endParaRPr lang="en-US" altLang="zh-CN" dirty="0"/>
          </a:p>
          <a:p>
            <a:r>
              <a:rPr lang="zh-CN" altLang="en-US" dirty="0"/>
              <a:t>计算逻辑仅包含一个表达式计算（可调用其他函数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702293" y="3269182"/>
            <a:ext cx="9024695" cy="2603674"/>
            <a:chOff x="1221727" y="3742566"/>
            <a:chExt cx="9024695" cy="2603674"/>
          </a:xfrm>
        </p:grpSpPr>
        <p:sp>
          <p:nvSpPr>
            <p:cNvPr id="4" name="文本框 3"/>
            <p:cNvSpPr txBox="1"/>
            <p:nvPr/>
          </p:nvSpPr>
          <p:spPr>
            <a:xfrm>
              <a:off x="1221727" y="4528101"/>
              <a:ext cx="1729961" cy="1077218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err="1">
                  <a:solidFill>
                    <a:schemeClr val="tx1"/>
                  </a:solidFill>
                </a:rPr>
                <a:t>def</a:t>
              </a:r>
              <a:r>
                <a:rPr lang="en-US" altLang="zh-CN" dirty="0">
                  <a:solidFill>
                    <a:schemeClr val="tx1"/>
                  </a:solidFill>
                </a:rPr>
                <a:t> f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a, b, c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):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	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 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a + b – c</a:t>
              </a:r>
              <a:endParaRPr lang="en-US" altLang="zh-CN" dirty="0">
                <a:solidFill>
                  <a:srgbClr val="0000FF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	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return s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417365" y="4528101"/>
              <a:ext cx="3181690" cy="369332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lambda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a, b, c : 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a + b - c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7365" y="5235987"/>
              <a:ext cx="3181690" cy="369332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f = lambda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a, b, c : 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a + b - c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64732" y="4528101"/>
              <a:ext cx="3181690" cy="369332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f(1,2,3)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3843717" y="3742566"/>
              <a:ext cx="1954226" cy="376280"/>
            </a:xfrm>
            <a:prstGeom prst="wedgeRoundRectCallout">
              <a:avLst>
                <a:gd name="adj1" fmla="val -336"/>
                <a:gd name="adj2" fmla="val 15067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lambda</a:t>
              </a:r>
              <a:r>
                <a:rPr lang="zh-CN" altLang="en-US" dirty="0" smtClean="0"/>
                <a:t>表达式</a:t>
              </a:r>
              <a:endParaRPr lang="zh-CN" altLang="en-US" dirty="0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3843716" y="5969960"/>
              <a:ext cx="2755339" cy="376280"/>
            </a:xfrm>
            <a:prstGeom prst="wedgeRoundRectCallout">
              <a:avLst>
                <a:gd name="adj1" fmla="val -57093"/>
                <a:gd name="adj2" fmla="val -16868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得到一个单表达式函数</a:t>
              </a:r>
              <a:endParaRPr lang="zh-CN" altLang="en-US" dirty="0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3002359" y="5325571"/>
              <a:ext cx="364335" cy="1901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911105" y="4976715"/>
              <a:ext cx="194210" cy="21575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7491083" y="5969960"/>
              <a:ext cx="2755339" cy="376280"/>
            </a:xfrm>
            <a:prstGeom prst="wedgeRoundRectCallout">
              <a:avLst>
                <a:gd name="adj1" fmla="val -50926"/>
                <a:gd name="adj2" fmla="val -34287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使用方式类似函数</a:t>
              </a:r>
              <a:endParaRPr lang="zh-CN" altLang="en-US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7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函数做参数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如何证明？</a:t>
            </a:r>
            <a:endParaRPr lang="en-US" altLang="zh-CN" dirty="0" smtClean="0"/>
          </a:p>
          <a:p>
            <a:r>
              <a:rPr lang="zh-CN" altLang="en-US" dirty="0" smtClean="0"/>
              <a:t>函数对象与函数调用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名代表函数对象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函数名后加一对圆括号表示函数调用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20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自然排序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r>
              <a:rPr lang="zh-CN" altLang="en-US" b="1" dirty="0" smtClean="0">
                <a:solidFill>
                  <a:srgbClr val="FF0000"/>
                </a:solidFill>
              </a:rPr>
              <a:t>对被排序对象的元素值</a:t>
            </a:r>
            <a:r>
              <a:rPr lang="zh-CN" altLang="en-US" dirty="0" smtClean="0"/>
              <a:t>的排序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如：对序列的值进行正向（从小到大）排序</a:t>
            </a:r>
            <a:endParaRPr lang="en-US" altLang="zh-CN" dirty="0" smtClean="0"/>
          </a:p>
          <a:p>
            <a:r>
              <a:rPr lang="zh-CN" altLang="en-US" dirty="0" smtClean="0"/>
              <a:t>复杂排序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不是直接对被排序对象的元素值进行排序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被排序对象的</a:t>
            </a:r>
            <a:r>
              <a:rPr lang="zh-CN" altLang="en-US" b="1" dirty="0" smtClean="0">
                <a:solidFill>
                  <a:srgbClr val="FF0000"/>
                </a:solidFill>
              </a:rPr>
              <a:t>元素的某种计算结果</a:t>
            </a:r>
            <a:r>
              <a:rPr lang="zh-CN" altLang="en-US" dirty="0" smtClean="0"/>
              <a:t>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如：对整数序列值按位数进行排序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8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函数做返回值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函数是对象</a:t>
            </a:r>
            <a:endParaRPr lang="en-US" altLang="zh-CN" dirty="0" smtClean="0"/>
          </a:p>
          <a:p>
            <a:r>
              <a:rPr lang="zh-CN" altLang="en-US" dirty="0" smtClean="0"/>
              <a:t>对象可以作为函数的返回值</a:t>
            </a:r>
            <a:endParaRPr lang="en-US" altLang="zh-CN" dirty="0" smtClean="0"/>
          </a:p>
          <a:p>
            <a:r>
              <a:rPr lang="zh-CN" altLang="en-US" dirty="0" smtClean="0"/>
              <a:t>函数可以做返回值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函数递归</a:t>
            </a:r>
            <a:endParaRPr lang="zh-CN" altLang="en-US" dirty="0"/>
          </a:p>
        </p:txBody>
      </p:sp>
      <p:sp>
        <p:nvSpPr>
          <p:cNvPr id="88" name="内容占位符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计算列表</a:t>
            </a:r>
            <a:r>
              <a:rPr lang="en-US" altLang="zh-CN" dirty="0" smtClean="0"/>
              <a:t>[51, 79, 28, 19]</a:t>
            </a:r>
            <a:r>
              <a:rPr lang="zh-CN" altLang="en-US" dirty="0" smtClean="0"/>
              <a:t>的最大值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14248" y="2584723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8156" y="2584723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22065" y="2584723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0456" y="3649372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24365" y="3649372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22065" y="4714803"/>
            <a:ext cx="54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22065" y="5491645"/>
            <a:ext cx="540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19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3273" y="4714803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83273" y="3649372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3273" y="2583942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3"/>
            <a:endCxn id="14" idx="2"/>
          </p:cNvCxnSpPr>
          <p:nvPr/>
        </p:nvCxnSpPr>
        <p:spPr>
          <a:xfrm flipV="1">
            <a:off x="9162065" y="5074803"/>
            <a:ext cx="891208" cy="5968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34" idx="2"/>
          </p:cNvCxnSpPr>
          <p:nvPr/>
        </p:nvCxnSpPr>
        <p:spPr>
          <a:xfrm flipV="1">
            <a:off x="8138156" y="4362087"/>
            <a:ext cx="1735117" cy="35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0"/>
            <a:endCxn id="34" idx="4"/>
          </p:cNvCxnSpPr>
          <p:nvPr/>
        </p:nvCxnSpPr>
        <p:spPr>
          <a:xfrm flipV="1">
            <a:off x="10053273" y="4542087"/>
            <a:ext cx="0" cy="17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48" idx="2"/>
          </p:cNvCxnSpPr>
          <p:nvPr/>
        </p:nvCxnSpPr>
        <p:spPr>
          <a:xfrm flipV="1">
            <a:off x="7386548" y="3296657"/>
            <a:ext cx="2486725" cy="352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8" idx="0"/>
            <a:endCxn id="16" idx="2"/>
          </p:cNvCxnSpPr>
          <p:nvPr/>
        </p:nvCxnSpPr>
        <p:spPr>
          <a:xfrm flipV="1">
            <a:off x="10053273" y="2943942"/>
            <a:ext cx="0" cy="17271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873273" y="4182087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&gt;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7" name="直接箭头连接符 36"/>
          <p:cNvCxnSpPr>
            <a:stCxn id="34" idx="0"/>
            <a:endCxn id="15" idx="2"/>
          </p:cNvCxnSpPr>
          <p:nvPr/>
        </p:nvCxnSpPr>
        <p:spPr>
          <a:xfrm flipV="1">
            <a:off x="10053273" y="4009372"/>
            <a:ext cx="0" cy="17271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873273" y="3116657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&gt;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2" name="直接箭头连接符 51"/>
          <p:cNvCxnSpPr>
            <a:stCxn id="15" idx="0"/>
            <a:endCxn id="48" idx="4"/>
          </p:cNvCxnSpPr>
          <p:nvPr/>
        </p:nvCxnSpPr>
        <p:spPr>
          <a:xfrm flipV="1">
            <a:off x="10053273" y="3476657"/>
            <a:ext cx="0" cy="172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16548" y="3649372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68156" y="4714803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9873273" y="2051227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&gt;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9" name="直接箭头连接符 58"/>
          <p:cNvCxnSpPr>
            <a:stCxn id="16" idx="0"/>
            <a:endCxn id="58" idx="4"/>
          </p:cNvCxnSpPr>
          <p:nvPr/>
        </p:nvCxnSpPr>
        <p:spPr>
          <a:xfrm flipV="1">
            <a:off x="10053273" y="2411227"/>
            <a:ext cx="0" cy="172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" idx="0"/>
            <a:endCxn id="58" idx="2"/>
          </p:cNvCxnSpPr>
          <p:nvPr/>
        </p:nvCxnSpPr>
        <p:spPr>
          <a:xfrm flipV="1">
            <a:off x="6630340" y="2231227"/>
            <a:ext cx="3242933" cy="353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70" idx="2"/>
          </p:cNvCxnSpPr>
          <p:nvPr/>
        </p:nvCxnSpPr>
        <p:spPr>
          <a:xfrm flipV="1">
            <a:off x="10053273" y="1878512"/>
            <a:ext cx="0" cy="17271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783273" y="1518512"/>
            <a:ext cx="540000" cy="360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0340" y="2584723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51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35509" y="4173402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79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184879" y="4173402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134249" y="4176141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286139" y="4173402"/>
            <a:ext cx="5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51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86139" y="3072864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7" idx="0"/>
            <a:endCxn id="89" idx="2"/>
          </p:cNvCxnSpPr>
          <p:nvPr/>
        </p:nvCxnSpPr>
        <p:spPr>
          <a:xfrm flipV="1">
            <a:off x="1556139" y="3432864"/>
            <a:ext cx="0" cy="7405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0"/>
            <a:endCxn id="89" idx="2"/>
          </p:cNvCxnSpPr>
          <p:nvPr/>
        </p:nvCxnSpPr>
        <p:spPr>
          <a:xfrm flipH="1" flipV="1">
            <a:off x="1556139" y="3432864"/>
            <a:ext cx="949370" cy="740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235509" y="3072864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89" idx="3"/>
            <a:endCxn id="98" idx="1"/>
          </p:cNvCxnSpPr>
          <p:nvPr/>
        </p:nvCxnSpPr>
        <p:spPr>
          <a:xfrm>
            <a:off x="1826139" y="3252864"/>
            <a:ext cx="40937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3184879" y="3072864"/>
            <a:ext cx="540000" cy="36000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34249" y="3075603"/>
            <a:ext cx="540000" cy="360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8" idx="3"/>
            <a:endCxn id="103" idx="1"/>
          </p:cNvCxnSpPr>
          <p:nvPr/>
        </p:nvCxnSpPr>
        <p:spPr>
          <a:xfrm>
            <a:off x="2775509" y="3252864"/>
            <a:ext cx="40937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3" idx="3"/>
            <a:endCxn id="104" idx="1"/>
          </p:cNvCxnSpPr>
          <p:nvPr/>
        </p:nvCxnSpPr>
        <p:spPr>
          <a:xfrm>
            <a:off x="3724879" y="3252864"/>
            <a:ext cx="409370" cy="273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5" idx="0"/>
            <a:endCxn id="98" idx="2"/>
          </p:cNvCxnSpPr>
          <p:nvPr/>
        </p:nvCxnSpPr>
        <p:spPr>
          <a:xfrm flipH="1" flipV="1">
            <a:off x="2505509" y="3432864"/>
            <a:ext cx="949370" cy="740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6" idx="0"/>
            <a:endCxn id="103" idx="2"/>
          </p:cNvCxnSpPr>
          <p:nvPr/>
        </p:nvCxnSpPr>
        <p:spPr>
          <a:xfrm flipH="1" flipV="1">
            <a:off x="3454879" y="3432864"/>
            <a:ext cx="949370" cy="743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标注 118"/>
          <p:cNvSpPr/>
          <p:nvPr/>
        </p:nvSpPr>
        <p:spPr>
          <a:xfrm>
            <a:off x="5383083" y="4839678"/>
            <a:ext cx="1861168" cy="376280"/>
          </a:xfrm>
          <a:prstGeom prst="wedgeRoundRectCallout">
            <a:avLst>
              <a:gd name="adj1" fmla="val 116815"/>
              <a:gd name="adj2" fmla="val 1668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递归的终止条件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2310780" y="60160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非递归方法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075912" y="6016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递归方法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</TotalTime>
  <Words>280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函数进阶</vt:lpstr>
      <vt:lpstr>提纲</vt:lpstr>
      <vt:lpstr>lambda表达式</vt:lpstr>
      <vt:lpstr>函数做参数</vt:lpstr>
      <vt:lpstr>复杂排序</vt:lpstr>
      <vt:lpstr>函数做返回值</vt:lpstr>
      <vt:lpstr>函数递归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237</cp:revision>
  <dcterms:created xsi:type="dcterms:W3CDTF">2018-10-08T11:31:32Z</dcterms:created>
  <dcterms:modified xsi:type="dcterms:W3CDTF">2021-11-29T00:25:45Z</dcterms:modified>
</cp:coreProperties>
</file>