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333" r:id="rId2"/>
    <p:sldId id="331" r:id="rId3"/>
    <p:sldId id="328" r:id="rId4"/>
    <p:sldId id="330" r:id="rId5"/>
    <p:sldId id="329" r:id="rId6"/>
    <p:sldId id="319" r:id="rId7"/>
    <p:sldId id="332" r:id="rId8"/>
    <p:sldId id="325" r:id="rId9"/>
    <p:sldId id="3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15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280-8E9F-4DC9-8248-E3EA283A2092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DFB4-496B-4C26-AACB-E576E7AC962A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元组、集合和字典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2021年12月3日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8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en-US" altLang="zh-CN" dirty="0" smtClean="0"/>
          </a:p>
          <a:p>
            <a:r>
              <a:rPr lang="zh-CN" altLang="en-US" dirty="0"/>
              <a:t>补充函数</a:t>
            </a:r>
            <a:endParaRPr lang="en-US" altLang="zh-CN" dirty="0"/>
          </a:p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zh-CN" altLang="en-US" dirty="0" smtClean="0"/>
              <a:t>序列总结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有序，不可变序列</a:t>
            </a:r>
            <a:endParaRPr lang="en-US" altLang="zh-CN" dirty="0" smtClean="0"/>
          </a:p>
          <a:p>
            <a:r>
              <a:rPr lang="zh-CN" altLang="en-US" dirty="0" smtClean="0"/>
              <a:t>不能向元组添加元素或删除元素</a:t>
            </a:r>
            <a:endParaRPr lang="en-US" altLang="zh-CN" dirty="0" smtClean="0"/>
          </a:p>
          <a:p>
            <a:r>
              <a:rPr lang="zh-CN" altLang="en-US" dirty="0" smtClean="0"/>
              <a:t>元组的</a:t>
            </a:r>
            <a:r>
              <a:rPr lang="zh-CN" altLang="en-US" dirty="0" smtClean="0">
                <a:solidFill>
                  <a:srgbClr val="FF0000"/>
                </a:solidFill>
              </a:rPr>
              <a:t>元素如果是可变类型</a:t>
            </a:r>
            <a:r>
              <a:rPr lang="zh-CN" altLang="en-US" dirty="0" smtClean="0"/>
              <a:t>，则该</a:t>
            </a:r>
            <a:r>
              <a:rPr lang="zh-CN" altLang="en-US" dirty="0" smtClean="0">
                <a:solidFill>
                  <a:srgbClr val="FF0000"/>
                </a:solidFill>
              </a:rPr>
              <a:t>元素的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 smtClean="0">
                <a:solidFill>
                  <a:srgbClr val="FF0000"/>
                </a:solidFill>
              </a:rPr>
              <a:t>可变</a:t>
            </a:r>
            <a:endParaRPr lang="en-US" altLang="zh-CN" dirty="0" smtClean="0"/>
          </a:p>
          <a:p>
            <a:r>
              <a:rPr lang="zh-CN" altLang="en-US" dirty="0" smtClean="0"/>
              <a:t>生成器推导式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得到生成器对象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生成器对象是</a:t>
            </a:r>
            <a:r>
              <a:rPr lang="zh-CN" altLang="en-US" dirty="0" smtClean="0">
                <a:solidFill>
                  <a:srgbClr val="FF0000"/>
                </a:solidFill>
              </a:rPr>
              <a:t>迭代器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978223" y="5150145"/>
            <a:ext cx="3529919" cy="522371"/>
          </a:xfrm>
          <a:prstGeom prst="wedgeRoundRectCallout">
            <a:avLst>
              <a:gd name="adj1" fmla="val -103146"/>
              <a:gd name="adj2" fmla="val -4663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</a:rPr>
              <a:t>(1, 2, 3, 4, 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5, 6, 7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], 8)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zip</a:t>
            </a:r>
            <a:r>
              <a:rPr lang="zh-CN" altLang="en-US" dirty="0" smtClean="0"/>
              <a:t>：多个迭代对象</a:t>
            </a:r>
            <a:r>
              <a:rPr lang="zh-CN" altLang="en-US" dirty="0" smtClean="0"/>
              <a:t>合成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324912" y="2915797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4238282" y="2915797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5151652" y="2915797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2411542" y="2915797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6244167" y="2907395"/>
            <a:ext cx="535442" cy="1758274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0000FF"/>
                </a:solidFill>
              </a:rPr>
              <a:t>zip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39907" y="2911131"/>
            <a:ext cx="5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lst1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1858639" y="3001336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24912" y="3610212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4238282" y="3610212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21" name="矩形 20"/>
          <p:cNvSpPr/>
          <p:nvPr/>
        </p:nvSpPr>
        <p:spPr>
          <a:xfrm>
            <a:off x="5151652" y="3609630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b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2411542" y="3610212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339907" y="3601866"/>
            <a:ext cx="5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lst2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1858639" y="3692071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324912" y="4303463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4238282" y="4303463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5151652" y="4303463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2411542" y="4303463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339907" y="4298797"/>
            <a:ext cx="5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lst3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1858639" y="4389002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224124" y="3611198"/>
            <a:ext cx="1210018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 </a:t>
            </a:r>
            <a:r>
              <a:rPr lang="en-US" altLang="zh-CN" i="1" dirty="0" smtClean="0"/>
              <a:t>, b</a:t>
            </a:r>
            <a:r>
              <a:rPr lang="en-US" altLang="zh-CN" baseline="-25000" dirty="0" smtClean="0"/>
              <a:t>0 </a:t>
            </a:r>
            <a:r>
              <a:rPr lang="en-US" altLang="zh-CN" i="1" dirty="0" smtClean="0"/>
              <a:t>, 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endParaRPr lang="zh-CN" alt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8611908" y="3608062"/>
            <a:ext cx="1210018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i="1" dirty="0" smtClean="0"/>
              <a:t>, b</a:t>
            </a:r>
            <a:r>
              <a:rPr lang="en-US" altLang="zh-CN" baseline="-25000" dirty="0" smtClean="0"/>
              <a:t>1 </a:t>
            </a:r>
            <a:r>
              <a:rPr lang="en-US" altLang="zh-CN" i="1" dirty="0" smtClean="0"/>
              <a:t>,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endParaRPr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9999692" y="3618962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37" name="右箭头 36"/>
          <p:cNvSpPr/>
          <p:nvPr/>
        </p:nvSpPr>
        <p:spPr>
          <a:xfrm>
            <a:off x="5878143" y="2981105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883684" y="3684757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878143" y="4389002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852559" y="3693401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1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无序，可变序列</a:t>
            </a:r>
            <a:endParaRPr lang="en-US" altLang="zh-CN" dirty="0" smtClean="0"/>
          </a:p>
          <a:p>
            <a:r>
              <a:rPr lang="zh-CN" altLang="en-US" dirty="0" smtClean="0"/>
              <a:t>无重复元素</a:t>
            </a:r>
            <a:endParaRPr lang="en-US" altLang="zh-CN" dirty="0" smtClean="0"/>
          </a:p>
          <a:p>
            <a:r>
              <a:rPr lang="zh-CN" altLang="en-US" dirty="0" smtClean="0"/>
              <a:t>集合运算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并集，交集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对称差集</a:t>
            </a:r>
            <a:endParaRPr lang="en-US" altLang="zh-CN" dirty="0" smtClean="0"/>
          </a:p>
          <a:p>
            <a:pPr lvl="1"/>
            <a:r>
              <a:rPr lang="zh-CN" altLang="en-US" dirty="0"/>
              <a:t>子集测试（</a:t>
            </a:r>
            <a:r>
              <a:rPr lang="en-US" altLang="zh-CN" dirty="0" err="1" smtClean="0"/>
              <a:t>a.issubset</a:t>
            </a:r>
            <a:r>
              <a:rPr lang="en-US" altLang="zh-CN" dirty="0" smtClean="0"/>
              <a:t>(b)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大小比较（</a:t>
            </a:r>
            <a:r>
              <a:rPr lang="en-US" altLang="zh-CN" dirty="0" smtClean="0"/>
              <a:t>a &lt; b?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成员测试（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），不可下标引用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7311154" y="1797248"/>
            <a:ext cx="1879762" cy="1453998"/>
            <a:chOff x="7052209" y="1820959"/>
            <a:chExt cx="1879762" cy="1453998"/>
          </a:xfrm>
        </p:grpSpPr>
        <p:sp>
          <p:nvSpPr>
            <p:cNvPr id="5" name="矩形 4"/>
            <p:cNvSpPr/>
            <p:nvPr/>
          </p:nvSpPr>
          <p:spPr>
            <a:xfrm>
              <a:off x="7052209" y="2194957"/>
              <a:ext cx="1080000" cy="10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51971" y="2374957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52209" y="1820959"/>
              <a:ext cx="1879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dirty="0" smtClean="0"/>
                <a:t> - B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52209" y="2194957"/>
              <a:ext cx="367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64745" y="2370291"/>
              <a:ext cx="367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11154" y="3340939"/>
            <a:ext cx="1879762" cy="1446061"/>
            <a:chOff x="7052209" y="3977367"/>
            <a:chExt cx="1879762" cy="1446061"/>
          </a:xfrm>
        </p:grpSpPr>
        <p:sp>
          <p:nvSpPr>
            <p:cNvPr id="8" name="矩形 7"/>
            <p:cNvSpPr/>
            <p:nvPr/>
          </p:nvSpPr>
          <p:spPr>
            <a:xfrm>
              <a:off x="7052209" y="4343428"/>
              <a:ext cx="1080000" cy="10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851971" y="4523428"/>
              <a:ext cx="280238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52209" y="3977367"/>
              <a:ext cx="1879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dirty="0" smtClean="0"/>
                <a:t> ^ B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52209" y="4343428"/>
              <a:ext cx="367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32209" y="4523428"/>
              <a:ext cx="799762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64745" y="4528094"/>
              <a:ext cx="367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>
            <a:off x="2581360" y="2711246"/>
            <a:ext cx="4624597" cy="909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248952" y="4076333"/>
            <a:ext cx="3957005" cy="33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元素是“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值对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“键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值对”的键不重复</a:t>
            </a:r>
            <a:endParaRPr lang="en-US" altLang="zh-CN" dirty="0" smtClean="0"/>
          </a:p>
          <a:p>
            <a:r>
              <a:rPr lang="zh-CN" altLang="en-US" dirty="0" smtClean="0"/>
              <a:t>无序</a:t>
            </a:r>
            <a:endParaRPr lang="en-US" altLang="zh-CN" dirty="0" smtClean="0"/>
          </a:p>
          <a:p>
            <a:r>
              <a:rPr lang="zh-CN" altLang="en-US" dirty="0" smtClean="0"/>
              <a:t>通过“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zh-CN" altLang="en-US" dirty="0" smtClean="0"/>
              <a:t>”来访问“值”，不是通过下标访问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d[1]        2</a:t>
            </a:r>
          </a:p>
          <a:p>
            <a:pPr lvl="1"/>
            <a:r>
              <a:rPr lang="en-US" altLang="zh-CN" dirty="0" smtClean="0"/>
              <a:t>d[2]        4</a:t>
            </a:r>
            <a:endParaRPr lang="en-US" altLang="zh-CN" dirty="0"/>
          </a:p>
          <a:p>
            <a:pPr lvl="1"/>
            <a:r>
              <a:rPr lang="en-US" altLang="zh-CN" dirty="0" smtClean="0"/>
              <a:t>d[“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”]        “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[“</a:t>
            </a:r>
            <a:r>
              <a:rPr lang="zh-CN" altLang="en-US" dirty="0" smtClean="0"/>
              <a:t>普京</a:t>
            </a:r>
            <a:r>
              <a:rPr lang="en-US" altLang="zh-CN" dirty="0" smtClean="0"/>
              <a:t>”]        “</a:t>
            </a:r>
            <a:r>
              <a:rPr lang="zh-CN" altLang="en-US" dirty="0"/>
              <a:t>俄罗斯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  <p:sp>
        <p:nvSpPr>
          <p:cNvPr id="4" name="右箭头 3"/>
          <p:cNvSpPr/>
          <p:nvPr/>
        </p:nvSpPr>
        <p:spPr>
          <a:xfrm>
            <a:off x="2620070" y="3622138"/>
            <a:ext cx="287533" cy="19825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620069" y="4054238"/>
            <a:ext cx="287533" cy="19825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71744" y="4495582"/>
            <a:ext cx="287533" cy="19825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271743" y="4922069"/>
            <a:ext cx="287533" cy="19825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496113" y="3622138"/>
            <a:ext cx="3529919" cy="522371"/>
          </a:xfrm>
          <a:prstGeom prst="wedgeRoundRectCallout">
            <a:avLst>
              <a:gd name="adj1" fmla="val -136615"/>
              <a:gd name="adj2" fmla="val 84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</a:rPr>
              <a:t>{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:2,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:4,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:6}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496112" y="4501304"/>
            <a:ext cx="4703265" cy="522371"/>
          </a:xfrm>
          <a:prstGeom prst="wedgeRoundRectCallout">
            <a:avLst>
              <a:gd name="adj1" fmla="val -90194"/>
              <a:gd name="adj2" fmla="val 9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</a:rPr>
              <a:t>{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张三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</a:t>
            </a:r>
            <a:r>
              <a:rPr lang="en-US" altLang="zh-CN" sz="2400" b="1" dirty="0">
                <a:solidFill>
                  <a:srgbClr val="0000FF"/>
                </a:solidFill>
              </a:rPr>
              <a:t>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中国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”,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普京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俄罗斯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”}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字典的元素不是普通的简单类型，不能直接操作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字典操作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zh-CN" altLang="en-US" dirty="0" smtClean="0"/>
              <a:t>列表，</a:t>
            </a:r>
            <a:r>
              <a:rPr lang="en-US" altLang="zh-CN" dirty="0" err="1" smtClean="0"/>
              <a:t>dic.keys</a:t>
            </a:r>
            <a:r>
              <a:rPr lang="en-US" altLang="zh-CN" dirty="0" smtClean="0"/>
              <a:t>()</a:t>
            </a:r>
          </a:p>
          <a:p>
            <a:pPr lvl="1" algn="just"/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列表，</a:t>
            </a:r>
            <a:r>
              <a:rPr lang="en-US" altLang="zh-CN" dirty="0" err="1" smtClean="0"/>
              <a:t>dic.values</a:t>
            </a:r>
            <a:r>
              <a:rPr lang="en-US" altLang="zh-CN" dirty="0" smtClean="0"/>
              <a:t>()</a:t>
            </a:r>
          </a:p>
          <a:p>
            <a:pPr lvl="1" algn="just"/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值对元组</a:t>
            </a:r>
            <a:r>
              <a:rPr lang="zh-CN" altLang="en-US" dirty="0" smtClean="0"/>
              <a:t>列表，</a:t>
            </a:r>
            <a:r>
              <a:rPr lang="en-US" altLang="zh-CN" dirty="0" err="1" smtClean="0"/>
              <a:t>dic.items</a:t>
            </a:r>
            <a:r>
              <a:rPr lang="en-US" altLang="zh-CN" dirty="0" smtClean="0"/>
              <a:t>()</a:t>
            </a:r>
          </a:p>
          <a:p>
            <a:pPr marL="0" indent="0" algn="just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常用数据容器的</a:t>
            </a:r>
            <a:r>
              <a:rPr lang="zh-CN" altLang="en-US" dirty="0" smtClean="0"/>
              <a:t>访问特性总结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092029"/>
              </p:ext>
            </p:extLst>
          </p:nvPr>
        </p:nvGraphicFramePr>
        <p:xfrm>
          <a:off x="1127125" y="1463675"/>
          <a:ext cx="10174857" cy="2960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1619">
                  <a:extLst>
                    <a:ext uri="{9D8B030D-6E8A-4147-A177-3AD203B41FA5}">
                      <a16:colId xmlns:a16="http://schemas.microsoft.com/office/drawing/2014/main" val="2525165302"/>
                    </a:ext>
                  </a:extLst>
                </a:gridCol>
                <a:gridCol w="3391619">
                  <a:extLst>
                    <a:ext uri="{9D8B030D-6E8A-4147-A177-3AD203B41FA5}">
                      <a16:colId xmlns:a16="http://schemas.microsoft.com/office/drawing/2014/main" val="770715386"/>
                    </a:ext>
                  </a:extLst>
                </a:gridCol>
                <a:gridCol w="3391619">
                  <a:extLst>
                    <a:ext uri="{9D8B030D-6E8A-4147-A177-3AD203B41FA5}">
                      <a16:colId xmlns:a16="http://schemas.microsoft.com/office/drawing/2014/main" val="1189380381"/>
                    </a:ext>
                  </a:extLst>
                </a:gridCol>
              </a:tblGrid>
              <a:tr h="986938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可变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不可变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extLst>
                  <a:ext uri="{0D108BD9-81ED-4DB2-BD59-A6C34878D82A}">
                    <a16:rowId xmlns:a16="http://schemas.microsoft.com/office/drawing/2014/main" val="2235802397"/>
                  </a:ext>
                </a:extLst>
              </a:tr>
              <a:tr h="9869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有序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列表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元组、字符串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extLst>
                  <a:ext uri="{0D108BD9-81ED-4DB2-BD59-A6C34878D82A}">
                    <a16:rowId xmlns:a16="http://schemas.microsoft.com/office/drawing/2014/main" val="98437894"/>
                  </a:ext>
                </a:extLst>
              </a:tr>
              <a:tr h="9869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无序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集合、字典</a:t>
                      </a:r>
                      <a:endParaRPr lang="zh-CN" altLang="en-US" sz="2800" dirty="0"/>
                    </a:p>
                  </a:txBody>
                  <a:tcPr marL="124108" marR="1241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marL="124108" marR="124108" anchor="ctr"/>
                </a:tc>
                <a:extLst>
                  <a:ext uri="{0D108BD9-81ED-4DB2-BD59-A6C34878D82A}">
                    <a16:rowId xmlns:a16="http://schemas.microsoft.com/office/drawing/2014/main" val="3675170445"/>
                  </a:ext>
                </a:extLst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4554024" y="5135815"/>
            <a:ext cx="4056576" cy="593346"/>
          </a:xfrm>
          <a:prstGeom prst="wedgeRoundRectCallout">
            <a:avLst>
              <a:gd name="adj1" fmla="val -80082"/>
              <a:gd name="adj2" fmla="val -2333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无序数据容器可以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排序吗？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5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常用数据容器的</a:t>
            </a:r>
            <a:r>
              <a:rPr lang="zh-CN" altLang="en-US" dirty="0" smtClean="0"/>
              <a:t>通用功能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可迭代对象</a:t>
            </a:r>
            <a:endParaRPr lang="en-US" altLang="zh-CN" dirty="0" smtClean="0"/>
          </a:p>
          <a:p>
            <a:r>
              <a:rPr lang="zh-CN" altLang="en-US" dirty="0" smtClean="0"/>
              <a:t>类型互转</a:t>
            </a:r>
            <a:endParaRPr lang="en-US" altLang="zh-CN" dirty="0" smtClean="0"/>
          </a:p>
          <a:p>
            <a:r>
              <a:rPr lang="zh-CN" altLang="en-US" dirty="0" smtClean="0"/>
              <a:t>推导式</a:t>
            </a:r>
            <a:endParaRPr lang="en-US" altLang="zh-CN" dirty="0" smtClean="0"/>
          </a:p>
          <a:p>
            <a:r>
              <a:rPr lang="zh-CN" altLang="en-US" dirty="0" smtClean="0"/>
              <a:t>序列解包</a:t>
            </a:r>
            <a:endParaRPr lang="en-US" altLang="zh-CN" dirty="0" smtClean="0"/>
          </a:p>
          <a:p>
            <a:r>
              <a:rPr lang="zh-CN" altLang="en-US" dirty="0" smtClean="0"/>
              <a:t>切片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性质受限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6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331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元组、集合和字典</vt:lpstr>
      <vt:lpstr>提纲</vt:lpstr>
      <vt:lpstr>元组概述</vt:lpstr>
      <vt:lpstr>补充函数</vt:lpstr>
      <vt:lpstr>集合概述</vt:lpstr>
      <vt:lpstr>字典概述</vt:lpstr>
      <vt:lpstr>字典的使用</vt:lpstr>
      <vt:lpstr>常用数据容器的访问特性总结</vt:lpstr>
      <vt:lpstr>常用数据容器的通用功能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269</cp:revision>
  <dcterms:created xsi:type="dcterms:W3CDTF">2018-10-08T11:31:32Z</dcterms:created>
  <dcterms:modified xsi:type="dcterms:W3CDTF">2021-12-03T01:55:27Z</dcterms:modified>
</cp:coreProperties>
</file>