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349" r:id="rId2"/>
    <p:sldId id="331" r:id="rId3"/>
    <p:sldId id="346" r:id="rId4"/>
    <p:sldId id="347" r:id="rId5"/>
    <p:sldId id="348" r:id="rId6"/>
    <p:sldId id="34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35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0C93-DC2E-49EB-8FEF-0FF019FBE7C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CADA-7D6E-465D-B138-AD0284581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23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2881-E268-4656-AD45-EDFF219226CD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5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6095-EEA6-4ACA-A9CE-32D62C01D27E}" type="datetime1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字符串格式化及应用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赵雷，</a:t>
            </a:r>
            <a:r>
              <a:rPr lang="en-US" altLang="zh-CN" dirty="0">
                <a:hlinkClick r:id="rId2"/>
              </a:rPr>
              <a:t>zhaol@suda.edu.cn</a:t>
            </a:r>
            <a:endParaRPr lang="en-US" altLang="zh-CN" dirty="0"/>
          </a:p>
          <a:p>
            <a:fld id="{F709F6FC-5DB6-4394-B3C2-343D8C95425F}" type="datetime2">
              <a:rPr lang="zh-CN" altLang="en-US"/>
              <a:pPr/>
              <a:t>2021年12月7日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  <a:endParaRPr lang="en-US" altLang="zh-CN" dirty="0"/>
          </a:p>
          <a:p>
            <a:r>
              <a:rPr lang="zh-CN" altLang="en-US" dirty="0"/>
              <a:t>常用字符串函数应用举例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1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格式化字符串：包含</a:t>
            </a:r>
            <a:r>
              <a:rPr lang="zh-CN" altLang="en-US" dirty="0">
                <a:solidFill>
                  <a:srgbClr val="FF0000"/>
                </a:solidFill>
              </a:rPr>
              <a:t>可变成分</a:t>
            </a:r>
            <a:r>
              <a:rPr lang="zh-CN" altLang="en-US" dirty="0"/>
              <a:t>的非确定字符串。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格式化字符串用于定义字符串的样式。其中，部分内容是</a:t>
            </a:r>
            <a:r>
              <a:rPr lang="zh-CN" altLang="en-US" dirty="0">
                <a:solidFill>
                  <a:srgbClr val="FF0000"/>
                </a:solidFill>
              </a:rPr>
              <a:t>可替换</a:t>
            </a:r>
            <a:r>
              <a:rPr lang="zh-CN" altLang="en-US" dirty="0"/>
              <a:t>的，且可以</a:t>
            </a:r>
            <a:r>
              <a:rPr lang="zh-CN" altLang="en-US" dirty="0">
                <a:solidFill>
                  <a:srgbClr val="FF0000"/>
                </a:solidFill>
              </a:rPr>
              <a:t>定义格式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基本形态如下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“……” % (……)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举例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“a is </a:t>
            </a:r>
            <a:r>
              <a:rPr lang="en-US" altLang="zh-CN" dirty="0">
                <a:solidFill>
                  <a:srgbClr val="FF0000"/>
                </a:solidFill>
              </a:rPr>
              <a:t>%d </a:t>
            </a:r>
            <a:r>
              <a:rPr lang="en-US" altLang="zh-CN" dirty="0"/>
              <a:t>and b is </a:t>
            </a:r>
            <a:r>
              <a:rPr lang="en-US" altLang="zh-CN" dirty="0">
                <a:solidFill>
                  <a:srgbClr val="0000FF"/>
                </a:solidFill>
              </a:rPr>
              <a:t>%f</a:t>
            </a:r>
            <a:r>
              <a:rPr lang="en-US" altLang="zh-CN" dirty="0"/>
              <a:t>” % (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3.5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a is 2 and b is 3.5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“a is </a:t>
            </a:r>
            <a:r>
              <a:rPr lang="en-US" altLang="zh-CN" dirty="0">
                <a:solidFill>
                  <a:srgbClr val="FF0000"/>
                </a:solidFill>
              </a:rPr>
              <a:t>%d </a:t>
            </a:r>
            <a:r>
              <a:rPr lang="en-US" altLang="zh-CN" dirty="0"/>
              <a:t>and b is </a:t>
            </a:r>
            <a:r>
              <a:rPr lang="en-US" altLang="zh-CN" dirty="0">
                <a:solidFill>
                  <a:srgbClr val="0000FF"/>
                </a:solidFill>
              </a:rPr>
              <a:t>%f</a:t>
            </a:r>
            <a:r>
              <a:rPr lang="en-US" altLang="zh-CN" dirty="0"/>
              <a:t>” % (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3.14159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a is 100 and b is 3.14159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8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使用字符串自带的</a:t>
            </a:r>
            <a:r>
              <a:rPr lang="en-US" altLang="zh-CN" dirty="0"/>
              <a:t>format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基本形式：</a:t>
            </a:r>
            <a:r>
              <a:rPr lang="en-US" altLang="zh-CN" dirty="0" err="1"/>
              <a:t>s.format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0, </a:t>
            </a:r>
            <a:r>
              <a:rPr lang="zh-CN" altLang="en-US" dirty="0"/>
              <a:t>参数</a:t>
            </a:r>
            <a:r>
              <a:rPr lang="en-US" altLang="zh-CN"/>
              <a:t>1, </a:t>
            </a:r>
            <a:r>
              <a:rPr lang="en-US" altLang="zh-CN" dirty="0"/>
              <a:t>……)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s</a:t>
            </a:r>
            <a:r>
              <a:rPr lang="zh-CN" altLang="en-US" dirty="0"/>
              <a:t>中包含“</a:t>
            </a:r>
            <a:r>
              <a:rPr lang="en-US" altLang="zh-CN" dirty="0"/>
              <a:t>{}</a:t>
            </a:r>
            <a:r>
              <a:rPr lang="zh-CN" altLang="en-US" dirty="0"/>
              <a:t>”构成的可替换部分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“a is {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b is {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}”.format (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3.5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tup</a:t>
            </a:r>
            <a:r>
              <a:rPr lang="en-US" altLang="zh-CN" dirty="0"/>
              <a:t> = (0,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“a is {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b is {</a:t>
            </a:r>
            <a:r>
              <a:rPr lang="en-US" altLang="zh-CN" dirty="0">
                <a:solidFill>
                  <a:srgbClr val="0000FF"/>
                </a:solidFill>
              </a:rPr>
              <a:t>1[1]</a:t>
            </a:r>
            <a:r>
              <a:rPr lang="en-US" altLang="zh-CN" dirty="0"/>
              <a:t>}”.format (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tup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tup</a:t>
            </a:r>
            <a:r>
              <a:rPr lang="en-US" altLang="zh-CN" dirty="0"/>
              <a:t> = (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“a is {</a:t>
            </a:r>
            <a:r>
              <a:rPr lang="en-US" altLang="zh-CN" dirty="0">
                <a:solidFill>
                  <a:srgbClr val="FF0000"/>
                </a:solidFill>
              </a:rPr>
              <a:t>0[0]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b is {</a:t>
            </a:r>
            <a:r>
              <a:rPr lang="en-US" altLang="zh-CN" dirty="0">
                <a:solidFill>
                  <a:srgbClr val="0000FF"/>
                </a:solidFill>
              </a:rPr>
              <a:t>0[1]</a:t>
            </a:r>
            <a:r>
              <a:rPr lang="en-US" altLang="zh-CN" dirty="0"/>
              <a:t>}”.format (</a:t>
            </a:r>
            <a:r>
              <a:rPr lang="en-US" altLang="zh-CN" dirty="0" err="1"/>
              <a:t>tup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4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</a:t>
            </a:r>
            <a:r>
              <a:rPr lang="zh-CN" altLang="en-US" dirty="0"/>
              <a:t>函数中的格式限定符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{}</a:t>
            </a:r>
            <a:r>
              <a:rPr lang="zh-CN" altLang="en-US" dirty="0"/>
              <a:t>中用“</a:t>
            </a:r>
            <a:r>
              <a:rPr lang="en-US" altLang="zh-CN" dirty="0"/>
              <a:t>:</a:t>
            </a:r>
            <a:r>
              <a:rPr lang="zh-CN" altLang="en-US" dirty="0"/>
              <a:t>”来引导格式限定符</a:t>
            </a:r>
            <a:endParaRPr lang="en-US" altLang="zh-CN" dirty="0"/>
          </a:p>
          <a:p>
            <a:r>
              <a:rPr lang="zh-CN" altLang="en-US" dirty="0"/>
              <a:t>格式限定符的语法</a:t>
            </a:r>
            <a:endParaRPr lang="en-US" altLang="zh-CN" dirty="0"/>
          </a:p>
          <a:p>
            <a:pPr lvl="1"/>
            <a:r>
              <a:rPr lang="en-US" altLang="zh-CN" dirty="0"/>
              <a:t>:[</a:t>
            </a:r>
            <a:r>
              <a:rPr lang="zh-CN" altLang="en-US" dirty="0"/>
              <a:t>填充符</a:t>
            </a:r>
            <a:r>
              <a:rPr lang="en-US" altLang="zh-CN" dirty="0"/>
              <a:t>][</a:t>
            </a:r>
            <a:r>
              <a:rPr lang="zh-CN" altLang="en-US" dirty="0"/>
              <a:t>对齐方式</a:t>
            </a:r>
            <a:r>
              <a:rPr lang="en-US" altLang="zh-CN" dirty="0"/>
              <a:t>][[+/-]</a:t>
            </a:r>
            <a:r>
              <a:rPr lang="zh-CN" altLang="en-US" dirty="0"/>
              <a:t>精度</a:t>
            </a:r>
            <a:r>
              <a:rPr lang="en-US" altLang="zh-CN" dirty="0"/>
              <a:t>][</a:t>
            </a:r>
            <a:r>
              <a:rPr lang="zh-CN" altLang="en-US" dirty="0"/>
              <a:t>进制说明符</a:t>
            </a:r>
            <a:r>
              <a:rPr lang="en-US" altLang="zh-CN" dirty="0"/>
              <a:t>]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90323"/>
              </p:ext>
            </p:extLst>
          </p:nvPr>
        </p:nvGraphicFramePr>
        <p:xfrm>
          <a:off x="3768960" y="3176110"/>
          <a:ext cx="4548810" cy="2631440"/>
        </p:xfrm>
        <a:graphic>
          <a:graphicData uri="http://schemas.openxmlformats.org/drawingml/2006/table">
            <a:tbl>
              <a:tblPr/>
              <a:tblGrid>
                <a:gridCol w="1656523">
                  <a:extLst>
                    <a:ext uri="{9D8B030D-6E8A-4147-A177-3AD203B41FA5}">
                      <a16:colId xmlns:a16="http://schemas.microsoft.com/office/drawing/2014/main" val="3984007850"/>
                    </a:ext>
                  </a:extLst>
                </a:gridCol>
                <a:gridCol w="2892287">
                  <a:extLst>
                    <a:ext uri="{9D8B030D-6E8A-4147-A177-3AD203B41FA5}">
                      <a16:colId xmlns:a16="http://schemas.microsoft.com/office/drawing/2014/main" val="3702564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进制说明符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含义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5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二进制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Unicode </a:t>
                      </a:r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字符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6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十进制整数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9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八进制数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56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十六进制数，</a:t>
                      </a:r>
                      <a:r>
                        <a:rPr lang="en-US" altLang="zh-CN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a </a:t>
                      </a:r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f </a:t>
                      </a:r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小写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362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十六进制数，</a:t>
                      </a:r>
                      <a:r>
                        <a:rPr lang="en-US" altLang="zh-CN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A </a:t>
                      </a:r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F </a:t>
                      </a:r>
                      <a:r>
                        <a:rPr lang="zh-CN" altLang="en-US" dirty="0">
                          <a:solidFill>
                            <a:srgbClr val="454545"/>
                          </a:solidFill>
                          <a:effectLst/>
                          <a:latin typeface="Verdana" panose="020B0604030504040204" pitchFamily="34" charset="0"/>
                        </a:rPr>
                        <a:t>大写</a:t>
                      </a: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2034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常用字符串操作函数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split, join, +</a:t>
            </a:r>
          </a:p>
          <a:p>
            <a:r>
              <a:rPr lang="en-US" altLang="zh-CN" dirty="0"/>
              <a:t>find, index, count</a:t>
            </a:r>
          </a:p>
          <a:p>
            <a:r>
              <a:rPr lang="en-US" altLang="zh-CN" dirty="0"/>
              <a:t>in</a:t>
            </a:r>
          </a:p>
          <a:p>
            <a:r>
              <a:rPr lang="en-US" altLang="zh-CN" dirty="0"/>
              <a:t>lower, upper</a:t>
            </a:r>
          </a:p>
          <a:p>
            <a:r>
              <a:rPr lang="en-US" altLang="zh-CN" dirty="0"/>
              <a:t>replace</a:t>
            </a:r>
          </a:p>
          <a:p>
            <a:r>
              <a:rPr lang="en-US" altLang="zh-CN" dirty="0" err="1"/>
              <a:t>eval</a:t>
            </a:r>
            <a:endParaRPr lang="en-US" altLang="zh-CN" dirty="0"/>
          </a:p>
          <a:p>
            <a:r>
              <a:rPr lang="en-US" altLang="zh-CN" dirty="0"/>
              <a:t>is...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5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313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Verdana</vt:lpstr>
      <vt:lpstr>Office 主题​​</vt:lpstr>
      <vt:lpstr>字符串格式化及应用</vt:lpstr>
      <vt:lpstr>提纲</vt:lpstr>
      <vt:lpstr>字符串格式化1</vt:lpstr>
      <vt:lpstr>字符串格式化2</vt:lpstr>
      <vt:lpstr>format函数中的格式限定符</vt:lpstr>
      <vt:lpstr>常用字符串操作函数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zhaol</cp:lastModifiedBy>
  <cp:revision>281</cp:revision>
  <dcterms:created xsi:type="dcterms:W3CDTF">2018-10-08T11:31:32Z</dcterms:created>
  <dcterms:modified xsi:type="dcterms:W3CDTF">2021-12-07T14:04:43Z</dcterms:modified>
</cp:coreProperties>
</file>