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99" r:id="rId2"/>
    <p:sldId id="296" r:id="rId3"/>
    <p:sldId id="297" r:id="rId4"/>
    <p:sldId id="291" r:id="rId5"/>
    <p:sldId id="29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lei" initials="z" lastIdx="1" clrIdx="0">
    <p:extLst>
      <p:ext uri="{19B8F6BF-5375-455C-9EA6-DF929625EA0E}">
        <p15:presenceInfo xmlns:p15="http://schemas.microsoft.com/office/powerpoint/2012/main" userId="zhaol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24852-3699-4B54-AB83-760C231E4506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A168B-1CD7-41DE-84E3-CE75D389A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1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aseline="0">
                <a:latin typeface="Calibri" panose="020F0502020204030204" pitchFamily="34" charset="0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503812" y="583110"/>
            <a:ext cx="5184376" cy="1800000"/>
            <a:chOff x="3359696" y="583110"/>
            <a:chExt cx="5184376" cy="1800000"/>
          </a:xfrm>
        </p:grpSpPr>
        <p:pic>
          <p:nvPicPr>
            <p:cNvPr id="7" name="图片 6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696" y="583110"/>
              <a:ext cx="1800000" cy="1800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583110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8108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94" y="370017"/>
            <a:ext cx="10516942" cy="859962"/>
          </a:xfrm>
        </p:spPr>
        <p:txBody>
          <a:bodyPr/>
          <a:lstStyle>
            <a:lvl1pPr algn="ctr">
              <a:defRPr b="1"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463824"/>
            <a:ext cx="10174387" cy="4713139"/>
          </a:xfrm>
        </p:spPr>
        <p:txBody>
          <a:bodyPr>
            <a:noAutofit/>
          </a:bodyPr>
          <a:lstStyle>
            <a:lvl1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1pPr>
            <a:lvl2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2pPr>
            <a:lvl3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3pPr>
            <a:lvl4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4pPr>
            <a:lvl5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1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6331517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2347133" y="6413700"/>
            <a:ext cx="267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343472" y="1256966"/>
            <a:ext cx="995836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7" y="313998"/>
            <a:ext cx="972000" cy="972000"/>
          </a:xfrm>
          <a:prstGeom prst="rect">
            <a:avLst/>
          </a:prstGeom>
        </p:spPr>
      </p:pic>
      <p:pic>
        <p:nvPicPr>
          <p:cNvPr id="10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8FCE-B49B-4513-8732-269C04753F8E}" type="datetime1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8574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10891777" y="6356349"/>
            <a:ext cx="410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/ 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874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DD02E-268A-4746-A7E4-C5EFA880E06A}" type="datetime1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49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ol@suda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赵雷，</a:t>
            </a:r>
            <a:r>
              <a:rPr lang="en-US" altLang="zh-CN" dirty="0" smtClean="0">
                <a:hlinkClick r:id="rId2"/>
              </a:rPr>
              <a:t>zhaol@suda.edu.cn</a:t>
            </a:r>
            <a:endParaRPr lang="en-US" altLang="zh-CN" dirty="0" smtClean="0"/>
          </a:p>
          <a:p>
            <a:fld id="{F709F6FC-5DB6-4394-B3C2-343D8C95425F}" type="datetime2">
              <a:rPr lang="zh-CN" altLang="en-US"/>
              <a:pPr/>
              <a:t>2021年10月23日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25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预备知识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文件的作用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固化计算过程产生的结果，</a:t>
            </a:r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为计算过程提供原始数据，</a:t>
            </a:r>
            <a:r>
              <a:rPr lang="zh-CN" altLang="en-US" dirty="0" smtClean="0">
                <a:solidFill>
                  <a:srgbClr val="FF0000"/>
                </a:solidFill>
              </a:rPr>
              <a:t>输入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文件的存储方式</a:t>
            </a:r>
            <a:endParaRPr lang="en-US" altLang="zh-CN" dirty="0" smtClean="0"/>
          </a:p>
          <a:p>
            <a:r>
              <a:rPr lang="zh-CN" altLang="en-US" dirty="0" smtClean="0"/>
              <a:t>文件的分类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5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文件的存储方式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zh-CN" altLang="en-US" dirty="0">
                <a:solidFill>
                  <a:srgbClr val="FF0000"/>
                </a:solidFill>
              </a:rPr>
              <a:t>磁盘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芯片</a:t>
            </a:r>
            <a:r>
              <a:rPr lang="zh-CN" altLang="en-US" dirty="0" smtClean="0"/>
              <a:t>为存储介质</a:t>
            </a:r>
            <a:endParaRPr lang="en-US" altLang="zh-CN" dirty="0"/>
          </a:p>
          <a:p>
            <a:r>
              <a:rPr lang="zh-CN" altLang="en-US" dirty="0" smtClean="0"/>
              <a:t>以</a:t>
            </a:r>
            <a:r>
              <a:rPr lang="zh-CN" altLang="en-US" dirty="0" smtClean="0">
                <a:solidFill>
                  <a:srgbClr val="FF0000"/>
                </a:solidFill>
              </a:rPr>
              <a:t>扇区</a:t>
            </a:r>
            <a:r>
              <a:rPr lang="zh-CN" altLang="en-US" dirty="0" smtClean="0"/>
              <a:t>为存储介质的基本访问容量单位。一个扇区的容量通常为</a:t>
            </a:r>
            <a:r>
              <a:rPr lang="en-US" altLang="zh-CN" dirty="0" smtClean="0">
                <a:solidFill>
                  <a:srgbClr val="0000FF"/>
                </a:solidFill>
              </a:rPr>
              <a:t>512</a:t>
            </a:r>
            <a:r>
              <a:rPr lang="zh-CN" altLang="en-US" dirty="0" smtClean="0"/>
              <a:t>字节（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个英文字母的存储容量为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字节，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个汉字的存储容量为</a:t>
            </a:r>
            <a:r>
              <a:rPr lang="en-US" altLang="zh-CN" dirty="0" smtClean="0"/>
              <a:t>2-4</a:t>
            </a:r>
            <a:r>
              <a:rPr lang="zh-CN" altLang="en-US" dirty="0" smtClean="0"/>
              <a:t>字节）。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zh-CN" altLang="en-US" dirty="0" smtClean="0">
                <a:solidFill>
                  <a:srgbClr val="FF0000"/>
                </a:solidFill>
              </a:rPr>
              <a:t>簇</a:t>
            </a:r>
            <a:r>
              <a:rPr lang="zh-CN" altLang="en-US" dirty="0" smtClean="0"/>
              <a:t>为存储介质的基本分配容量单位。一个簇通常由</a:t>
            </a:r>
            <a:r>
              <a:rPr lang="en-US" altLang="zh-CN" i="1" dirty="0" smtClean="0">
                <a:solidFill>
                  <a:srgbClr val="0000FF"/>
                </a:solidFill>
              </a:rPr>
              <a:t>n</a:t>
            </a:r>
            <a:r>
              <a:rPr lang="zh-CN" altLang="en-US" dirty="0"/>
              <a:t>个</a:t>
            </a:r>
            <a:r>
              <a:rPr lang="zh-CN" altLang="en-US" dirty="0" smtClean="0"/>
              <a:t>扇区构成，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通常为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k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</a:t>
            </a:r>
            <a:r>
              <a:rPr lang="zh-CN" altLang="en-US" dirty="0" smtClean="0"/>
              <a:t>等。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629935" y="5152764"/>
            <a:ext cx="146739" cy="543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53901" y="5152764"/>
            <a:ext cx="146739" cy="543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77867" y="5152764"/>
            <a:ext cx="146739" cy="543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01833" y="5152764"/>
            <a:ext cx="146739" cy="543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25799" y="5152764"/>
            <a:ext cx="146739" cy="543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49765" y="5152764"/>
            <a:ext cx="146739" cy="543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73731" y="5152764"/>
            <a:ext cx="146739" cy="543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97697" y="5152764"/>
            <a:ext cx="146739" cy="543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21663" y="5152764"/>
            <a:ext cx="146739" cy="543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45629" y="5152764"/>
            <a:ext cx="146739" cy="543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69595" y="5152764"/>
            <a:ext cx="146739" cy="543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93561" y="5152764"/>
            <a:ext cx="146739" cy="543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17527" y="5152764"/>
            <a:ext cx="146739" cy="543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541493" y="5152764"/>
            <a:ext cx="146739" cy="543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65459" y="5152764"/>
            <a:ext cx="146739" cy="543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89425" y="5152764"/>
            <a:ext cx="146739" cy="543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13391" y="5152764"/>
            <a:ext cx="146739" cy="543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37357" y="5152764"/>
            <a:ext cx="146739" cy="543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661323" y="5152764"/>
            <a:ext cx="146739" cy="543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85289" y="5152764"/>
            <a:ext cx="146739" cy="543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109255" y="5152764"/>
            <a:ext cx="146739" cy="543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333221" y="5152764"/>
            <a:ext cx="146739" cy="543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57187" y="5152764"/>
            <a:ext cx="146739" cy="543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781153" y="5152764"/>
            <a:ext cx="146739" cy="543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005119" y="5152764"/>
            <a:ext cx="146739" cy="543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229085" y="5152764"/>
            <a:ext cx="146739" cy="543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453051" y="5152764"/>
            <a:ext cx="146739" cy="543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677017" y="5152764"/>
            <a:ext cx="146739" cy="543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900983" y="5152764"/>
            <a:ext cx="146739" cy="543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124949" y="5152764"/>
            <a:ext cx="146739" cy="543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915" y="5152764"/>
            <a:ext cx="146739" cy="543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572887" y="5152764"/>
            <a:ext cx="146739" cy="543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580506" y="5103338"/>
            <a:ext cx="1805946" cy="64873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标注 36"/>
          <p:cNvSpPr/>
          <p:nvPr/>
        </p:nvSpPr>
        <p:spPr>
          <a:xfrm>
            <a:off x="6452799" y="4473638"/>
            <a:ext cx="1923024" cy="407773"/>
          </a:xfrm>
          <a:prstGeom prst="wedgeRoundRectCallout">
            <a:avLst>
              <a:gd name="adj1" fmla="val -66838"/>
              <a:gd name="adj2" fmla="val 10795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扇区 </a:t>
            </a:r>
            <a:r>
              <a:rPr lang="en-US" altLang="zh-CN" dirty="0"/>
              <a:t>= 512</a:t>
            </a:r>
            <a:r>
              <a:rPr lang="zh-CN" altLang="en-US" dirty="0"/>
              <a:t>字节</a:t>
            </a:r>
          </a:p>
        </p:txBody>
      </p:sp>
      <p:sp>
        <p:nvSpPr>
          <p:cNvPr id="38" name="圆角矩形标注 37"/>
          <p:cNvSpPr/>
          <p:nvPr/>
        </p:nvSpPr>
        <p:spPr>
          <a:xfrm>
            <a:off x="4409304" y="6009163"/>
            <a:ext cx="1502893" cy="407773"/>
          </a:xfrm>
          <a:prstGeom prst="wedgeRoundRectCallout">
            <a:avLst>
              <a:gd name="adj1" fmla="val -96035"/>
              <a:gd name="adj2" fmla="val -105682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簇 </a:t>
            </a:r>
            <a:r>
              <a:rPr lang="en-US" altLang="zh-CN" dirty="0"/>
              <a:t>= 8</a:t>
            </a:r>
            <a:r>
              <a:rPr lang="zh-CN" altLang="en-US" dirty="0"/>
              <a:t>扇区</a:t>
            </a: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0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要点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文件操作三步曲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文件打开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指定被操作的文件，确定操作方式（读、写）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形成文件对象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通知操作系统，该文件正在被操作</a:t>
            </a:r>
            <a:endParaRPr lang="en-US" altLang="zh-CN" dirty="0" smtClean="0"/>
          </a:p>
          <a:p>
            <a:r>
              <a:rPr lang="zh-CN" altLang="en-US" dirty="0" smtClean="0"/>
              <a:t>文件读写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通过文件对象读写文件内容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现代操作系统通常采用</a:t>
            </a:r>
            <a:r>
              <a:rPr lang="zh-CN" altLang="en-US" dirty="0" smtClean="0">
                <a:solidFill>
                  <a:srgbClr val="FF0000"/>
                </a:solidFill>
              </a:rPr>
              <a:t>缓冲式</a:t>
            </a:r>
            <a:r>
              <a:rPr lang="zh-CN" altLang="en-US" dirty="0" smtClean="0"/>
              <a:t>的文件管理方式（</a:t>
            </a:r>
            <a:r>
              <a:rPr lang="zh-CN" altLang="en-US" dirty="0"/>
              <a:t>文件</a:t>
            </a:r>
            <a:r>
              <a:rPr lang="zh-CN" altLang="en-US" dirty="0" smtClean="0"/>
              <a:t>操作</a:t>
            </a:r>
            <a:r>
              <a:rPr lang="zh-CN" altLang="en-US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FF"/>
                </a:solidFill>
              </a:rPr>
              <a:t>操作系统</a:t>
            </a:r>
            <a:r>
              <a:rPr lang="zh-CN" altLang="en-US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物理介质上的文件）</a:t>
            </a:r>
            <a:endParaRPr lang="en-US" altLang="zh-CN" dirty="0"/>
          </a:p>
          <a:p>
            <a:r>
              <a:rPr lang="zh-CN" altLang="en-US" dirty="0" smtClean="0"/>
              <a:t>文件关闭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所有缓冲的内容，全部写入文件。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通知操作系统，该文件的操作结束。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1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文本文件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以可阅读</a:t>
            </a:r>
            <a:r>
              <a:rPr lang="zh-CN" altLang="en-US" dirty="0" smtClean="0">
                <a:solidFill>
                  <a:srgbClr val="FF0000"/>
                </a:solidFill>
              </a:rPr>
              <a:t>文本信息</a:t>
            </a:r>
            <a:r>
              <a:rPr lang="zh-CN" altLang="en-US" dirty="0" smtClean="0"/>
              <a:t>为内容</a:t>
            </a:r>
            <a:endParaRPr lang="en-US" altLang="zh-CN" dirty="0"/>
          </a:p>
          <a:p>
            <a:r>
              <a:rPr lang="zh-CN" altLang="en-US" dirty="0"/>
              <a:t>二进制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以不可直接识别和阅读的</a:t>
            </a:r>
            <a:r>
              <a:rPr lang="zh-CN" altLang="en-US" dirty="0" smtClean="0">
                <a:solidFill>
                  <a:srgbClr val="FF0000"/>
                </a:solidFill>
              </a:rPr>
              <a:t>字节序列</a:t>
            </a:r>
            <a:r>
              <a:rPr lang="zh-CN" altLang="en-US" dirty="0" smtClean="0"/>
              <a:t>为内容</a:t>
            </a:r>
            <a:endParaRPr lang="en-US" altLang="zh-CN" dirty="0"/>
          </a:p>
          <a:p>
            <a:r>
              <a:rPr lang="zh-CN" altLang="en-US" dirty="0" smtClean="0"/>
              <a:t>常用文件查看工具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UltraEdit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EditPlus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6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2071</TotalTime>
  <Words>243</Words>
  <Application>Microsoft Office PowerPoint</Application>
  <PresentationFormat>宽屏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等线 Light</vt:lpstr>
      <vt:lpstr>楷体</vt:lpstr>
      <vt:lpstr>隶书</vt:lpstr>
      <vt:lpstr>宋体</vt:lpstr>
      <vt:lpstr>Arial</vt:lpstr>
      <vt:lpstr>Calibri</vt:lpstr>
      <vt:lpstr>Calibri Light</vt:lpstr>
      <vt:lpstr>Wingdings</vt:lpstr>
      <vt:lpstr>Office 主题​​</vt:lpstr>
      <vt:lpstr>文件</vt:lpstr>
      <vt:lpstr>预备知识</vt:lpstr>
      <vt:lpstr>文件的存储方式</vt:lpstr>
      <vt:lpstr>要点 - 文件操作三步曲</vt:lpstr>
      <vt:lpstr>文件的分类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Python程序设计的 学习安排与要求</dc:title>
  <dc:creator>Lei</dc:creator>
  <cp:lastModifiedBy>suda</cp:lastModifiedBy>
  <cp:revision>209</cp:revision>
  <dcterms:created xsi:type="dcterms:W3CDTF">2018-10-08T11:31:32Z</dcterms:created>
  <dcterms:modified xsi:type="dcterms:W3CDTF">2021-10-23T02:26:44Z</dcterms:modified>
</cp:coreProperties>
</file>